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5"/>
  </p:sldMasterIdLst>
  <p:notesMasterIdLst>
    <p:notesMasterId r:id="rId138"/>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 id="369" r:id="rId119"/>
    <p:sldId id="370" r:id="rId120"/>
    <p:sldId id="371" r:id="rId121"/>
    <p:sldId id="372" r:id="rId122"/>
    <p:sldId id="373" r:id="rId123"/>
    <p:sldId id="374" r:id="rId124"/>
    <p:sldId id="375" r:id="rId125"/>
    <p:sldId id="376" r:id="rId126"/>
    <p:sldId id="377" r:id="rId127"/>
    <p:sldId id="378" r:id="rId128"/>
    <p:sldId id="379" r:id="rId129"/>
    <p:sldId id="380" r:id="rId130"/>
    <p:sldId id="381" r:id="rId131"/>
    <p:sldId id="382" r:id="rId132"/>
    <p:sldId id="383" r:id="rId133"/>
    <p:sldId id="384" r:id="rId134"/>
    <p:sldId id="385" r:id="rId135"/>
    <p:sldId id="386" r:id="rId136"/>
    <p:sldId id="387" r:id="rId137"/>
  </p:sldIdLst>
  <p:sldSz cx="12192000" cy="6858000"/>
  <p:notesSz cx="6858000" cy="9144000"/>
  <p:embeddedFontLst>
    <p:embeddedFont>
      <p:font typeface="Franklin Gothic Book" panose="020B0503020102020204" pitchFamily="34" charset="0"/>
      <p:regular r:id="rId139"/>
      <p:italic r:id="rId140"/>
    </p:embeddedFont>
    <p:embeddedFont>
      <p:font typeface="Franklin Gothic Medium" panose="020B0603020102020204" pitchFamily="34" charset="0"/>
      <p:regular r:id="rId141"/>
      <p:italic r:id="rId142"/>
    </p:embeddedFont>
    <p:embeddedFont>
      <p:font typeface="Georgia" panose="02040502050405020303" pitchFamily="18" charset="0"/>
      <p:regular r:id="rId143"/>
      <p:bold r:id="rId144"/>
      <p:italic r:id="rId145"/>
      <p:boldItalic r:id="rId146"/>
    </p:embeddedFont>
    <p:embeddedFont>
      <p:font typeface="Libre Franklin" pitchFamily="2" charset="0"/>
      <p:regular r:id="rId147"/>
      <p:bold r:id="rId148"/>
      <p:italic r:id="rId149"/>
      <p:boldItalic r:id="rId150"/>
    </p:embeddedFont>
    <p:embeddedFont>
      <p:font typeface="Libre Franklin Medium" pitchFamily="2" charset="0"/>
      <p:regular r:id="rId151"/>
      <p:bold r:id="rId152"/>
      <p:italic r:id="rId153"/>
      <p:boldItalic r:id="rId154"/>
    </p:embeddedFont>
    <p:embeddedFont>
      <p:font typeface="Trebuchet MS" panose="020B0603020202020204" pitchFamily="34" charset="0"/>
      <p:regular r:id="rId155"/>
      <p:bold r:id="rId156"/>
      <p:italic r:id="rId157"/>
      <p:boldItalic r:id="rId1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16">
          <p15:clr>
            <a:srgbClr val="A4A3A4"/>
          </p15:clr>
        </p15:guide>
        <p15:guide id="2" pos="432">
          <p15:clr>
            <a:srgbClr val="A4A3A4"/>
          </p15:clr>
        </p15:guide>
        <p15:guide id="3" orient="horz" pos="528">
          <p15:clr>
            <a:srgbClr val="A4A3A4"/>
          </p15:clr>
        </p15:guide>
        <p15:guide id="4" pos="1848">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62" roundtripDataSignature="AMtx7mhzSYy2sMe4eiClHswld5Zuo8bM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Ransom"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846C9D-FD45-468C-8E0B-A0C996AF8F38}" v="8" dt="2023-10-05T15:00:57.941"/>
    <p1510:client id="{584B58A5-B2E6-414B-AF83-31579574D5EE}" v="644" dt="2023-10-05T20:27:15.955"/>
  </p1510:revLst>
</p1510:revInfo>
</file>

<file path=ppt/tableStyles.xml><?xml version="1.0" encoding="utf-8"?>
<a:tblStyleLst xmlns:a="http://schemas.openxmlformats.org/drawingml/2006/main" def="{76DC733E-E708-4252-BAF0-20C708C5A345}">
  <a:tblStyle styleId="{76DC733E-E708-4252-BAF0-20C708C5A34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31BC2F4-0D36-42AC-8F99-2A7325290E29}" styleName="Table_1">
    <a:wholeTbl>
      <a:tcTxStyle b="off" i="off">
        <a:font>
          <a:latin typeface="Franklin Gothic Medium"/>
          <a:ea typeface="Franklin Gothic Medium"/>
          <a:cs typeface="Franklin Gothic Medium"/>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AF1"/>
          </a:solidFill>
        </a:fill>
      </a:tcStyle>
    </a:wholeTbl>
    <a:band1H>
      <a:tcTxStyle/>
      <a:tcStyle>
        <a:tcBdr/>
        <a:fill>
          <a:solidFill>
            <a:srgbClr val="CED2E2"/>
          </a:solidFill>
        </a:fill>
      </a:tcStyle>
    </a:band1H>
    <a:band2H>
      <a:tcTxStyle/>
      <a:tcStyle>
        <a:tcBdr/>
      </a:tcStyle>
    </a:band2H>
    <a:band1V>
      <a:tcTxStyle/>
      <a:tcStyle>
        <a:tcBdr/>
        <a:fill>
          <a:solidFill>
            <a:srgbClr val="CED2E2"/>
          </a:solidFill>
        </a:fill>
      </a:tcStyle>
    </a:band1V>
    <a:band2V>
      <a:tcTxStyle/>
      <a:tcStyle>
        <a:tcBdr/>
      </a:tcStyle>
    </a:band2V>
    <a:lastCol>
      <a:tcTxStyle b="on" i="off">
        <a:font>
          <a:latin typeface="Franklin Gothic Medium"/>
          <a:ea typeface="Franklin Gothic Medium"/>
          <a:cs typeface="Franklin Gothic Medium"/>
        </a:font>
        <a:schemeClr val="lt1"/>
      </a:tcTxStyle>
      <a:tcStyle>
        <a:tcBdr/>
        <a:fill>
          <a:solidFill>
            <a:schemeClr val="accent1"/>
          </a:solidFill>
        </a:fill>
      </a:tcStyle>
    </a:lastCol>
    <a:firstCol>
      <a:tcTxStyle b="on" i="off">
        <a:font>
          <a:latin typeface="Franklin Gothic Medium"/>
          <a:ea typeface="Franklin Gothic Medium"/>
          <a:cs typeface="Franklin Gothic Medium"/>
        </a:font>
        <a:schemeClr val="lt1"/>
      </a:tcTxStyle>
      <a:tcStyle>
        <a:tcBdr/>
        <a:fill>
          <a:solidFill>
            <a:schemeClr val="accent1"/>
          </a:solidFill>
        </a:fill>
      </a:tcStyle>
    </a:firstCol>
    <a:lastRow>
      <a:tcTxStyle b="on" i="off">
        <a:font>
          <a:latin typeface="Franklin Gothic Medium"/>
          <a:ea typeface="Franklin Gothic Medium"/>
          <a:cs typeface="Franklin Gothic Medium"/>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Franklin Gothic Medium"/>
          <a:ea typeface="Franklin Gothic Medium"/>
          <a:cs typeface="Franklin Gothic Medium"/>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63065" autoAdjust="0"/>
  </p:normalViewPr>
  <p:slideViewPr>
    <p:cSldViewPr snapToGrid="0">
      <p:cViewPr varScale="1">
        <p:scale>
          <a:sx n="47" d="100"/>
          <a:sy n="47" d="100"/>
        </p:scale>
        <p:origin x="946" y="43"/>
      </p:cViewPr>
      <p:guideLst>
        <p:guide orient="horz" pos="1216"/>
        <p:guide pos="432"/>
        <p:guide orient="horz" pos="528"/>
        <p:guide pos="1848"/>
      </p:guideLst>
    </p:cSldViewPr>
  </p:slideViewPr>
  <p:outlineViewPr>
    <p:cViewPr>
      <p:scale>
        <a:sx n="33" d="100"/>
        <a:sy n="33" d="100"/>
      </p:scale>
      <p:origin x="0" y="-5674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notesMaster" Target="notesMasters/notesMaster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53" Type="http://schemas.openxmlformats.org/officeDocument/2006/relationships/slide" Target="slides/slide48.xml"/><Relationship Id="rId74" Type="http://schemas.openxmlformats.org/officeDocument/2006/relationships/slide" Target="slides/slide69.xml"/><Relationship Id="rId128" Type="http://schemas.openxmlformats.org/officeDocument/2006/relationships/slide" Target="slides/slide123.xml"/><Relationship Id="rId149" Type="http://schemas.openxmlformats.org/officeDocument/2006/relationships/font" Target="fonts/font11.fntdata"/><Relationship Id="rId5" Type="http://schemas.openxmlformats.org/officeDocument/2006/relationships/slideMaster" Target="slideMasters/slideMaster1.xml"/><Relationship Id="rId95" Type="http://schemas.openxmlformats.org/officeDocument/2006/relationships/slide" Target="slides/slide90.xml"/><Relationship Id="rId22" Type="http://schemas.openxmlformats.org/officeDocument/2006/relationships/slide" Target="slides/slide17.xml"/><Relationship Id="rId43" Type="http://schemas.openxmlformats.org/officeDocument/2006/relationships/slide" Target="slides/slide38.xml"/><Relationship Id="rId64" Type="http://schemas.openxmlformats.org/officeDocument/2006/relationships/slide" Target="slides/slide59.xml"/><Relationship Id="rId118" Type="http://schemas.openxmlformats.org/officeDocument/2006/relationships/slide" Target="slides/slide113.xml"/><Relationship Id="rId139" Type="http://schemas.openxmlformats.org/officeDocument/2006/relationships/font" Target="fonts/font1.fntdata"/><Relationship Id="rId85" Type="http://schemas.openxmlformats.org/officeDocument/2006/relationships/slide" Target="slides/slide80.xml"/><Relationship Id="rId150" Type="http://schemas.openxmlformats.org/officeDocument/2006/relationships/font" Target="fonts/font12.fntdata"/><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font" Target="fonts/font2.fntdata"/><Relationship Id="rId145" Type="http://schemas.openxmlformats.org/officeDocument/2006/relationships/font" Target="fonts/font7.fntdata"/><Relationship Id="rId16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slide" Target="slides/slide130.xml"/><Relationship Id="rId151" Type="http://schemas.openxmlformats.org/officeDocument/2006/relationships/font" Target="fonts/font13.fntdata"/><Relationship Id="rId156" Type="http://schemas.openxmlformats.org/officeDocument/2006/relationships/font" Target="fonts/font18.fntdata"/><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font" Target="fonts/font3.fntdata"/><Relationship Id="rId146" Type="http://schemas.openxmlformats.org/officeDocument/2006/relationships/font" Target="fonts/font8.fntdata"/><Relationship Id="rId167"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customschemas.google.com/relationships/presentationmetadata" Target="metadata"/><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font" Target="fonts/font19.fntdata"/><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font" Target="fonts/font14.fntdata"/><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font" Target="fonts/font9.fntdata"/><Relationship Id="rId168"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font" Target="fonts/font4.fntdata"/><Relationship Id="rId163" Type="http://schemas.openxmlformats.org/officeDocument/2006/relationships/commentAuthors" Target="commentAuthors.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font" Target="fonts/font20.fntdata"/><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font" Target="fonts/font15.fntdata"/><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font" Target="fonts/font5.fntdata"/><Relationship Id="rId148" Type="http://schemas.openxmlformats.org/officeDocument/2006/relationships/font" Target="fonts/font10.fntdata"/><Relationship Id="rId16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font" Target="fonts/font16.fntdata"/><Relationship Id="rId16" Type="http://schemas.openxmlformats.org/officeDocument/2006/relationships/slide" Target="slides/slide11.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font" Target="fonts/font6.fntdata"/><Relationship Id="rId90" Type="http://schemas.openxmlformats.org/officeDocument/2006/relationships/slide" Target="slides/slide85.xml"/><Relationship Id="rId165" Type="http://schemas.openxmlformats.org/officeDocument/2006/relationships/viewProps" Target="viewProps.xml"/><Relationship Id="rId27" Type="http://schemas.openxmlformats.org/officeDocument/2006/relationships/slide" Target="slides/slide22.xml"/><Relationship Id="rId48" Type="http://schemas.openxmlformats.org/officeDocument/2006/relationships/slide" Target="slides/slide43.xml"/><Relationship Id="rId69" Type="http://schemas.openxmlformats.org/officeDocument/2006/relationships/slide" Target="slides/slide64.xml"/><Relationship Id="rId113" Type="http://schemas.openxmlformats.org/officeDocument/2006/relationships/slide" Target="slides/slide108.xml"/><Relationship Id="rId134" Type="http://schemas.openxmlformats.org/officeDocument/2006/relationships/slide" Target="slides/slide129.xml"/><Relationship Id="rId80" Type="http://schemas.openxmlformats.org/officeDocument/2006/relationships/slide" Target="slides/slide75.xml"/><Relationship Id="rId155"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kystandards.org/standards-resources/ss-resources/ss-pl-module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3" Type="http://schemas.openxmlformats.org/officeDocument/2006/relationships/hyperlink" Target="https://www.cultofpedagogy.com/holistic-analytic-single-point-rubrics/" TargetMode="External"/><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nciea.org/publications/DOKsocialstudies_KH08.pdf" TargetMode="External"/><Relationship Id="rId7" Type="http://schemas.openxmlformats.org/officeDocument/2006/relationships/hyperlink" Target="https://education.ky.gov/curriculum/standards/kyacadstand/Documents/SS_Module%20_6_Continuous_Reflection_Tool.docx"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iowacore.gov/sites/default/files/socialstudiesassessmentwhitepaper.pdf" TargetMode="External"/><Relationship Id="rId5" Type="http://schemas.openxmlformats.org/officeDocument/2006/relationships/hyperlink" Target="http://www.corelearn.com/wp-content/uploads/2016/08/dok-rigor-guide.pdf" TargetMode="External"/><Relationship Id="rId4" Type="http://schemas.openxmlformats.org/officeDocument/2006/relationships/hyperlink" Target="https://cft.vanderbilt.edu/guides-sub-pages/blooms-taxonomy/" TargetMode="Externa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3" Type="http://schemas.openxmlformats.org/officeDocument/2006/relationships/hyperlink" Target="https://iowacore.gov/sites/default/files/scalechecklistforqualityrubricdesign.pdf" TargetMode="External"/><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3" Type="http://schemas.openxmlformats.org/officeDocument/2006/relationships/hyperlink" Target="http://cewac.nwp.org/wp-content/uploads/2018/03/CEWAC_2.0.pdf" TargetMode="External"/><Relationship Id="rId2" Type="http://schemas.openxmlformats.org/officeDocument/2006/relationships/slide" Target="../slides/slide113.xml"/><Relationship Id="rId1" Type="http://schemas.openxmlformats.org/officeDocument/2006/relationships/notesMaster" Target="../notesMasters/notesMaster1.xml"/><Relationship Id="rId4" Type="http://schemas.openxmlformats.org/officeDocument/2006/relationships/hyperlink" Target="https://education.ky.gov/curriculum/standards/kyacadstand/Documents/SS_Module_6_Notetaking_Guide.docx" TargetMode="Externa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3" Type="http://schemas.openxmlformats.org/officeDocument/2006/relationships/hyperlink" Target="https://www.cultofpedagogy.com/calculate-points-with-rubrics/" TargetMode="External"/><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3" Type="http://schemas.openxmlformats.org/officeDocument/2006/relationships/hyperlink" Target="https://www.education.ky.gov/_layouts/download.aspx?SourceUrl=/curriculum/standards/kyacadstand/Documents/Performance_Based_Assessment_Audit.docx" TargetMode="External"/><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nciea.org/publications/DOKsocialstudies_KH08.pdf" TargetMode="External"/><Relationship Id="rId2" Type="http://schemas.openxmlformats.org/officeDocument/2006/relationships/slide" Target="../slides/slide33.xml"/><Relationship Id="rId1" Type="http://schemas.openxmlformats.org/officeDocument/2006/relationships/notesMaster" Target="../notesMasters/notesMaster1.xml"/><Relationship Id="rId5" Type="http://schemas.openxmlformats.org/officeDocument/2006/relationships/hyperlink" Target="http://www.corelearn.com/wp-content/uploads/2016/08/dok-rigor-guide.pdf" TargetMode="External"/><Relationship Id="rId4" Type="http://schemas.openxmlformats.org/officeDocument/2006/relationships/hyperlink" Target="https://cft.vanderbilt.edu/guides-sub-pages/blooms-taxonomy/"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iowacore.gov/sites/default/files/socialstudiesassessmentwhitepaper.pdf"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8" Type="http://schemas.openxmlformats.org/officeDocument/2006/relationships/hyperlink" Target="https://coretools.ldc.org/mods/3a465fcb-7510-4103-9e71-ac325ae24705" TargetMode="External"/><Relationship Id="rId3" Type="http://schemas.openxmlformats.org/officeDocument/2006/relationships/hyperlink" Target="https://www.teachhub.com/classroom-activities/2010/05/top-12-ways-to-bring-the-real-world-into-your-classroom/" TargetMode="External"/><Relationship Id="rId7" Type="http://schemas.openxmlformats.org/officeDocument/2006/relationships/hyperlink" Target="https://www.cde.state.co.us/sites/default/files/docs/assessmentresourcebank/SocialStudies/PerformanceAssessments/Grade7/SS-Changes-Grade7/SS-Changes-Grade7-PA.pdf" TargetMode="External"/><Relationship Id="rId2" Type="http://schemas.openxmlformats.org/officeDocument/2006/relationships/slide" Target="../slides/slide64.xml"/><Relationship Id="rId1" Type="http://schemas.openxmlformats.org/officeDocument/2006/relationships/notesMaster" Target="../notesMasters/notesMaster1.xml"/><Relationship Id="rId6" Type="http://schemas.openxmlformats.org/officeDocument/2006/relationships/hyperlink" Target="https://applications.education.ne.gov/distrib/web/social_studies/CSSAP%20Modules/CSSAP%20First%20Phase%20Modules/community/" TargetMode="External"/><Relationship Id="rId5" Type="http://schemas.openxmlformats.org/officeDocument/2006/relationships/hyperlink" Target="https://www.edutopia.org/blog/reflection-assessment-empowerment-self-awareness-james-kobialka" TargetMode="External"/><Relationship Id="rId4" Type="http://schemas.openxmlformats.org/officeDocument/2006/relationships/hyperlink" Target="https://www.cultofpedagogy.com/do-something/" TargetMode="Externa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3" Type="http://schemas.openxmlformats.org/officeDocument/2006/relationships/hyperlink" Target="https://applications.education.ne.gov/distrib/web/social_studies/CSSAP%20Modules/CSSAP%20First%20Phase%20Modules/community/" TargetMode="External"/><Relationship Id="rId2" Type="http://schemas.openxmlformats.org/officeDocument/2006/relationships/slide" Target="../slides/slide76.xml"/><Relationship Id="rId1" Type="http://schemas.openxmlformats.org/officeDocument/2006/relationships/notesMaster" Target="../notesMasters/notesMaster1.xml"/><Relationship Id="rId5" Type="http://schemas.openxmlformats.org/officeDocument/2006/relationships/hyperlink" Target="https://coretools.ldc.org/mods/3a465fcb-7510-4103-9e71-ac325ae24705" TargetMode="External"/><Relationship Id="rId4" Type="http://schemas.openxmlformats.org/officeDocument/2006/relationships/hyperlink" Target="https://www.cde.state.co.us/sites/default/files/docs/assessmentresourcebank/SocialStudies/PerformanceAssessments/Grade7/SS-Changes-Grade7/SS-Changes-Grade7-PA.pdf" TargetMode="Externa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3" Type="http://schemas.openxmlformats.org/officeDocument/2006/relationships/hyperlink" Target="https://education.ky.gov/curriculum/standards/kyacadstand/Documents/Tool_to_Unpack_Standards_and_Identify_Gaps.xlsx" TargetMode="External"/><Relationship Id="rId7" Type="http://schemas.openxmlformats.org/officeDocument/2006/relationships/hyperlink" Target="http://bssd.org/UserFiles/Servers/Server_82120/File/DOK%20for%20Social%20Studies.pdf" TargetMode="External"/><Relationship Id="rId2" Type="http://schemas.openxmlformats.org/officeDocument/2006/relationships/slide" Target="../slides/slide80.xml"/><Relationship Id="rId1" Type="http://schemas.openxmlformats.org/officeDocument/2006/relationships/notesMaster" Target="../notesMasters/notesMaster1.xml"/><Relationship Id="rId6" Type="http://schemas.openxmlformats.org/officeDocument/2006/relationships/hyperlink" Target="https://schools.graniteschools.org/mathesonjr/files/2015/03/descrip_social_studies.pdf" TargetMode="External"/><Relationship Id="rId5" Type="http://schemas.openxmlformats.org/officeDocument/2006/relationships/hyperlink" Target="https://education.ky.gov/curriculum/standards/kyacadstand/Documents/Kentucky_Academic_Standards_for_Social_Studies_2019.pdf" TargetMode="External"/><Relationship Id="rId4" Type="http://schemas.openxmlformats.org/officeDocument/2006/relationships/hyperlink" Target="https://education.ky.gov/curriculum/standards/kyacadstand/Documents/Performance_Assessment_Planning_Map.docx" TargetMode="External"/></Relationships>
</file>

<file path=ppt/notesSlides/_rels/notesSlide81.xml.rels><?xml version="1.0" encoding="UTF-8" standalone="yes"?>
<Relationships xmlns="http://schemas.openxmlformats.org/package/2006/relationships"><Relationship Id="rId3" Type="http://schemas.openxmlformats.org/officeDocument/2006/relationships/hyperlink" Target="https://education.ky.gov/curriculum/standards/kyacadstand/Documents/SS_Module_6_Notetaking_Guide.docx" TargetMode="External"/><Relationship Id="rId2" Type="http://schemas.openxmlformats.org/officeDocument/2006/relationships/slide" Target="../slides/slide81.xml"/><Relationship Id="rId1" Type="http://schemas.openxmlformats.org/officeDocument/2006/relationships/notesMaster" Target="../notesMasters/notesMaster1.xml"/><Relationship Id="rId4" Type="http://schemas.openxmlformats.org/officeDocument/2006/relationships/hyperlink" Target="https://www.teachhub.com/classroom-activities/2010/05/top-12-ways-to-bring-the-real-world-into-your-classroom/" TargetMode="External"/></Relationships>
</file>

<file path=ppt/notesSlides/_rels/notesSlide82.xml.rels><?xml version="1.0" encoding="UTF-8" standalone="yes"?>
<Relationships xmlns="http://schemas.openxmlformats.org/package/2006/relationships"><Relationship Id="rId3" Type="http://schemas.openxmlformats.org/officeDocument/2006/relationships/hyperlink" Target="https://www.cultofpedagogy.com/do-something/" TargetMode="External"/><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3" Type="http://schemas.openxmlformats.org/officeDocument/2006/relationships/hyperlink" Target="https://education.ky.gov/curriculum/standards/kyacadstand/Documents/Kentucky_Academic_Standards_for_Social_Studies_2019.pdf" TargetMode="External"/><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3" Type="http://schemas.openxmlformats.org/officeDocument/2006/relationships/hyperlink" Target="https://www.edutopia.org/blog/reflection-assessment-empowerment-self-awareness-james-kobialka" TargetMode="External"/><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3" Type="http://schemas.openxmlformats.org/officeDocument/2006/relationships/hyperlink" Target="https://www.education.ky.gov/_layouts/download.aspx?SourceUrl=/curriculum/standards/kyacadstand/Documents/Performance_Based_Assessment_Audit.docx" TargetMode="External"/><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3" Type="http://schemas.openxmlformats.org/officeDocument/2006/relationships/hyperlink" Target="https://www.cultofpedagogy.com/holistic-analytic-single-point-rubrics/" TargetMode="External"/><Relationship Id="rId2" Type="http://schemas.openxmlformats.org/officeDocument/2006/relationships/slide" Target="../slides/slide92.xml"/><Relationship Id="rId1" Type="http://schemas.openxmlformats.org/officeDocument/2006/relationships/notesMaster" Target="../notesMasters/notesMaster1.xml"/><Relationship Id="rId4" Type="http://schemas.openxmlformats.org/officeDocument/2006/relationships/hyperlink" Target="http://cewac.nwp.org/wp-content/uploads/2018/03/CEWAC_2.0.pdf" TargetMode="Externa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1:notes"/>
          <p:cNvSpPr txBox="1">
            <a:spLocks noGrp="1"/>
          </p:cNvSpPr>
          <p:nvPr>
            <p:ph type="body" idx="1"/>
          </p:nvPr>
        </p:nvSpPr>
        <p:spPr>
          <a:xfrm>
            <a:off x="685800" y="4482296"/>
            <a:ext cx="5486400" cy="366733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sz="1100" dirty="0"/>
              <a:t>Guiding Notes:</a:t>
            </a:r>
            <a:endParaRPr sz="1100" dirty="0"/>
          </a:p>
          <a:p>
            <a:pPr marL="0" lvl="0" indent="0" algn="l" rtl="0">
              <a:spcBef>
                <a:spcPts val="0"/>
              </a:spcBef>
              <a:spcAft>
                <a:spcPts val="0"/>
              </a:spcAft>
              <a:buClr>
                <a:schemeClr val="dk1"/>
              </a:buClr>
              <a:buSzPts val="1200"/>
              <a:buFont typeface="Arial"/>
              <a:buNone/>
            </a:pPr>
            <a:endParaRPr sz="1100" i="1" dirty="0"/>
          </a:p>
          <a:p>
            <a:pPr marL="0" lvl="0" indent="0" algn="l" rtl="0">
              <a:spcBef>
                <a:spcPts val="0"/>
              </a:spcBef>
              <a:spcAft>
                <a:spcPts val="0"/>
              </a:spcAft>
              <a:buClr>
                <a:schemeClr val="dk1"/>
              </a:buClr>
              <a:buSzPts val="1200"/>
              <a:buFont typeface="Arial"/>
              <a:buNone/>
            </a:pPr>
            <a:r>
              <a:rPr lang="en-US" sz="1100" b="0" i="1" u="none" strike="noStrike" cap="none" dirty="0">
                <a:solidFill>
                  <a:schemeClr val="dk1"/>
                </a:solidFill>
                <a:latin typeface="Calibri"/>
                <a:ea typeface="Calibri"/>
                <a:cs typeface="Calibri"/>
                <a:sym typeface="Calibri"/>
              </a:rPr>
              <a:t>All this work is based on prior work conducted between the Midwest Comprehensive Center and the Center for Standards and Assessment Implementation with four states:  Illinois, Iowa, Minnesota and Wisconsin.</a:t>
            </a:r>
            <a:endParaRPr sz="1100" dirty="0"/>
          </a:p>
          <a:p>
            <a:pPr marL="0" marR="52070" lvl="0" indent="0" algn="l" rtl="0">
              <a:lnSpc>
                <a:spcPct val="107000"/>
              </a:lnSpc>
              <a:spcBef>
                <a:spcPts val="800"/>
              </a:spcBef>
              <a:spcAft>
                <a:spcPts val="0"/>
              </a:spcAft>
              <a:buNone/>
            </a:pPr>
            <a:endParaRPr lang="en-US" sz="1100" dirty="0">
              <a:solidFill>
                <a:srgbClr val="000000"/>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rPr>
              <a:t>Materials:</a:t>
            </a:r>
          </a:p>
          <a:p>
            <a:pPr marL="0" lvl="0" indent="0" algn="l" rtl="0">
              <a:lnSpc>
                <a:spcPct val="115000"/>
              </a:lnSpc>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The following materials are part of this module:</a:t>
            </a:r>
          </a:p>
          <a:p>
            <a:pPr marL="171450" marR="0" lvl="0" indent="-171450" algn="l" defTabSz="914400" rtl="0" eaLnBrk="1" fontAlgn="auto" latinLnBrk="0" hangingPunct="1">
              <a:lnSpc>
                <a:spcPct val="115000"/>
              </a:lnSpc>
              <a:spcBef>
                <a:spcPts val="0"/>
              </a:spcBef>
              <a:spcAft>
                <a:spcPts val="0"/>
              </a:spcAft>
              <a:buClr>
                <a:schemeClr val="dk1"/>
              </a:buClr>
              <a:buSzPts val="1100"/>
              <a:buFont typeface="Arial" panose="020B0604020202020204" pitchFamily="34" charset="0"/>
              <a:buChar char="•"/>
              <a:tabLst/>
              <a:defRPr/>
            </a:pPr>
            <a:r>
              <a:rPr lang="en-US" sz="1100" i="1" dirty="0">
                <a:solidFill>
                  <a:schemeClr val="dk1"/>
                </a:solidFill>
                <a:latin typeface="Calibri"/>
                <a:ea typeface="Calibri"/>
                <a:cs typeface="Calibri"/>
                <a:sym typeface="Calibri"/>
              </a:rPr>
              <a:t>Kentucky Academic Standards (KAS) for Social Studies: </a:t>
            </a:r>
            <a:r>
              <a:rPr lang="en-US" sz="1100" i="0" u="sng" dirty="0">
                <a:solidFill>
                  <a:schemeClr val="dk1"/>
                </a:solidFill>
                <a:latin typeface="Calibri"/>
                <a:ea typeface="Calibri"/>
                <a:cs typeface="Calibri"/>
                <a:sym typeface="Calibri"/>
              </a:rPr>
              <a:t>https://education.ky.gov/curriculum/standards/kyacadstand/Documents/Kentucky_Academic_Standards_for_Social_Studies.pdf</a:t>
            </a:r>
            <a:endParaRPr lang="en-US" sz="1100" dirty="0">
              <a:solidFill>
                <a:schemeClr val="dk1"/>
              </a:solidFill>
            </a:endParaRP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US" sz="1100" dirty="0">
                <a:solidFill>
                  <a:schemeClr val="dk1"/>
                </a:solidFill>
              </a:rPr>
              <a:t>Notetaking Guide</a:t>
            </a:r>
            <a:r>
              <a:rPr lang="en-US" sz="1100" u="sng" dirty="0">
                <a:solidFill>
                  <a:schemeClr val="dk1"/>
                </a:solidFill>
              </a:rPr>
              <a:t>:</a:t>
            </a:r>
            <a:r>
              <a:rPr lang="en-US" sz="1100" u="none" dirty="0">
                <a:solidFill>
                  <a:schemeClr val="dk1"/>
                </a:solidFill>
              </a:rPr>
              <a:t> </a:t>
            </a:r>
            <a:r>
              <a:rPr lang="en-US" sz="1100" b="0" i="0" u="sng" dirty="0">
                <a:solidFill>
                  <a:srgbClr val="000000"/>
                </a:solidFill>
                <a:effectLst/>
                <a:latin typeface="Times New Roman" panose="02020603050405020304" pitchFamily="18" charset="0"/>
              </a:rPr>
              <a:t>https://www.education.ky.gov/_layouts/download.aspx?SourceUrl=</a:t>
            </a:r>
            <a:r>
              <a:rPr lang="en-US" sz="900" b="0" i="0" u="sng" dirty="0">
                <a:solidFill>
                  <a:srgbClr val="000000"/>
                </a:solidFill>
                <a:effectLst/>
                <a:latin typeface="Times New Roman" panose="02020603050405020304" pitchFamily="18" charset="0"/>
              </a:rPr>
              <a:t>/</a:t>
            </a:r>
            <a:r>
              <a:rPr lang="en-US" sz="1100" u="sng" dirty="0">
                <a:solidFill>
                  <a:schemeClr val="dk1"/>
                </a:solidFill>
              </a:rPr>
              <a:t> </a:t>
            </a:r>
            <a:r>
              <a:rPr lang="en-US" sz="1100" b="0" i="0" u="sng" dirty="0">
                <a:solidFill>
                  <a:srgbClr val="000000"/>
                </a:solidFill>
                <a:effectLst/>
                <a:latin typeface="Times New Roman" panose="02020603050405020304" pitchFamily="18" charset="0"/>
              </a:rPr>
              <a:t>curriculum/standards/kyacadstand/Documents/SS_Module_6_Notetaking_Guide.docx</a:t>
            </a:r>
            <a:r>
              <a:rPr lang="en-US" sz="1100" u="sng" dirty="0">
                <a:solidFill>
                  <a:schemeClr val="dk1"/>
                </a:solidFill>
                <a:latin typeface="Calibri"/>
                <a:ea typeface="Calibri"/>
                <a:cs typeface="Calibri"/>
                <a:sym typeface="Calibri"/>
              </a:rPr>
              <a:t> </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US" sz="1100" dirty="0">
                <a:solidFill>
                  <a:schemeClr val="dk1"/>
                </a:solidFill>
                <a:latin typeface="Calibri"/>
                <a:ea typeface="Calibri"/>
                <a:cs typeface="Calibri"/>
                <a:sym typeface="Calibri"/>
              </a:rPr>
              <a:t>Continuous Reflection Tool: </a:t>
            </a:r>
            <a:r>
              <a:rPr lang="en-US" sz="1100" b="0" i="0" u="sng" dirty="0">
                <a:solidFill>
                  <a:srgbClr val="000000"/>
                </a:solidFill>
                <a:effectLst/>
                <a:latin typeface="Times New Roman" panose="02020603050405020304" pitchFamily="18" charset="0"/>
              </a:rPr>
              <a:t>https://www.education.ky.gov/_layouts/download.aspx?SourceUrl=/curriculum/standards/kyacadstand/Documents/SS_Module%20_6_Continuous_Reflection_Tool.docx</a:t>
            </a:r>
            <a:endParaRPr lang="en-US" sz="1100" i="0" u="sng" dirty="0">
              <a:solidFill>
                <a:schemeClr val="dk1"/>
              </a:solidFill>
              <a:latin typeface="Calibri"/>
              <a:ea typeface="Calibri"/>
              <a:cs typeface="Calibri"/>
              <a:sym typeface="Calibri"/>
            </a:endParaRPr>
          </a:p>
          <a:p>
            <a:pPr marL="171450" lvl="0" indent="-171450" algn="l" rtl="0">
              <a:spcBef>
                <a:spcPts val="0"/>
              </a:spcBef>
              <a:spcAft>
                <a:spcPts val="0"/>
              </a:spcAft>
              <a:buFont typeface="Arial" panose="020B0604020202020204" pitchFamily="34" charset="0"/>
              <a:buChar char="•"/>
            </a:pPr>
            <a:r>
              <a:rPr lang="en-US" sz="1100" dirty="0">
                <a:solidFill>
                  <a:schemeClr val="dk1"/>
                </a:solidFill>
                <a:latin typeface="Calibri"/>
                <a:ea typeface="Calibri"/>
                <a:cs typeface="Calibri"/>
                <a:sym typeface="Calibri"/>
              </a:rPr>
              <a:t>Tool to Unpack Standards and Identify Gaps: </a:t>
            </a:r>
            <a:r>
              <a:rPr lang="en-US" sz="1100" b="0" i="0" u="sng" dirty="0">
                <a:solidFill>
                  <a:srgbClr val="000000"/>
                </a:solidFill>
                <a:effectLst/>
                <a:latin typeface="Times New Roman" panose="02020603050405020304" pitchFamily="18" charset="0"/>
              </a:rPr>
              <a:t>https://www.education.ky.gov/_layouts/download.aspx?SourceUrl=</a:t>
            </a:r>
            <a:r>
              <a:rPr lang="en-US" sz="1100" u="sng" dirty="0">
                <a:solidFill>
                  <a:schemeClr val="dk1"/>
                </a:solidFill>
                <a:latin typeface="Calibri"/>
                <a:ea typeface="Calibri"/>
                <a:cs typeface="Calibri"/>
                <a:sym typeface="Calibri"/>
              </a:rPr>
              <a:t>/curriculum/standards/kyacadstand/Documents/Tool_to_Unpack_Standards_and_Identify_Gaps.xlsx</a:t>
            </a:r>
          </a:p>
          <a:p>
            <a:pPr marL="171450" lvl="0" indent="-171450" algn="l" rtl="0">
              <a:spcBef>
                <a:spcPts val="0"/>
              </a:spcBef>
              <a:spcAft>
                <a:spcPts val="0"/>
              </a:spcAft>
              <a:buFont typeface="Arial" panose="020B0604020202020204" pitchFamily="34" charset="0"/>
              <a:buChar char="•"/>
            </a:pPr>
            <a:r>
              <a:rPr lang="en-US" sz="1100" dirty="0">
                <a:solidFill>
                  <a:schemeClr val="dk1"/>
                </a:solidFill>
                <a:latin typeface="Calibri"/>
                <a:ea typeface="Calibri"/>
                <a:cs typeface="Calibri"/>
                <a:sym typeface="Calibri"/>
              </a:rPr>
              <a:t>Performance Assessment Audit Tool: </a:t>
            </a:r>
            <a:r>
              <a:rPr lang="en-US" sz="1100" b="0" i="0" u="sng" dirty="0">
                <a:solidFill>
                  <a:srgbClr val="000000"/>
                </a:solidFill>
                <a:effectLst/>
                <a:latin typeface="Times New Roman" panose="02020603050405020304" pitchFamily="18" charset="0"/>
              </a:rPr>
              <a:t>https://www.education.ky.gov/_layouts/download.aspx?SourceUrl=</a:t>
            </a:r>
            <a:r>
              <a:rPr lang="en-US" sz="1100" u="sng" dirty="0">
                <a:solidFill>
                  <a:schemeClr val="dk1"/>
                </a:solidFill>
                <a:latin typeface="Calibri"/>
                <a:ea typeface="Calibri"/>
                <a:cs typeface="Calibri"/>
                <a:sym typeface="Calibri"/>
              </a:rPr>
              <a:t>/curriculum/standards/kyacadstand/Documents/Performance_Based_Assessment_Audit.docx</a:t>
            </a:r>
          </a:p>
          <a:p>
            <a:pPr marL="171450" lvl="0" indent="-171450" algn="l" rtl="0">
              <a:spcBef>
                <a:spcPts val="0"/>
              </a:spcBef>
              <a:spcAft>
                <a:spcPts val="0"/>
              </a:spcAft>
              <a:buFont typeface="Arial" panose="020B0604020202020204" pitchFamily="34" charset="0"/>
              <a:buChar char="•"/>
            </a:pPr>
            <a:r>
              <a:rPr lang="en-US" sz="1100" dirty="0">
                <a:solidFill>
                  <a:schemeClr val="dk1"/>
                </a:solidFill>
                <a:latin typeface="Calibri"/>
                <a:cs typeface="Calibri"/>
                <a:sym typeface="Calibri"/>
              </a:rPr>
              <a:t>Performance Assessment Planning Map: </a:t>
            </a:r>
            <a:r>
              <a:rPr lang="en-US" sz="1100" b="0" i="0" u="sng" dirty="0">
                <a:solidFill>
                  <a:srgbClr val="000000"/>
                </a:solidFill>
                <a:effectLst/>
                <a:latin typeface="Times New Roman" panose="02020603050405020304" pitchFamily="18" charset="0"/>
              </a:rPr>
              <a:t>https://www.education.ky.gov/_layouts/download.aspx?SourceUrl=</a:t>
            </a:r>
            <a:r>
              <a:rPr lang="en-US" sz="1100" u="sng" dirty="0">
                <a:solidFill>
                  <a:schemeClr val="dk1"/>
                </a:solidFill>
                <a:latin typeface="Calibri"/>
                <a:cs typeface="Calibri"/>
                <a:sym typeface="Calibri"/>
              </a:rPr>
              <a:t>/curriculum/standards/kyacadstand/Documents/Performance_Assessment_Planning_Map.docx</a:t>
            </a:r>
          </a:p>
          <a:p>
            <a:pPr marL="171450" lvl="0" indent="-171450" algn="l" rtl="0">
              <a:spcBef>
                <a:spcPts val="0"/>
              </a:spcBef>
              <a:spcAft>
                <a:spcPts val="0"/>
              </a:spcAft>
              <a:buFont typeface="Arial" panose="020B0604020202020204" pitchFamily="34" charset="0"/>
              <a:buChar char="•"/>
            </a:pPr>
            <a:r>
              <a:rPr lang="en-US" sz="1100" dirty="0"/>
              <a:t>High School Example: Performance Assessment Planning Map: </a:t>
            </a:r>
            <a:r>
              <a:rPr lang="en-US" sz="1100" b="0" i="0" u="sng" dirty="0">
                <a:solidFill>
                  <a:srgbClr val="000000"/>
                </a:solidFill>
                <a:effectLst/>
                <a:latin typeface="Times New Roman" panose="02020603050405020304" pitchFamily="18" charset="0"/>
              </a:rPr>
              <a:t>https://www.education.ky.gov/_layouts/download.aspx?SourceUrl=</a:t>
            </a:r>
            <a:r>
              <a:rPr lang="en-US" sz="1100" u="sng" dirty="0"/>
              <a:t>/curriculum/standards/kyacadstand/Documents/SS_HS_example_Performance_Assessment_Planning_Map.docx</a:t>
            </a:r>
          </a:p>
          <a:p>
            <a:pPr marL="171450" lvl="0" indent="-171450" algn="l" rtl="0">
              <a:spcBef>
                <a:spcPts val="0"/>
              </a:spcBef>
              <a:spcAft>
                <a:spcPts val="0"/>
              </a:spcAft>
              <a:buFont typeface="Arial" panose="020B0604020202020204" pitchFamily="34" charset="0"/>
              <a:buChar char="•"/>
            </a:pPr>
            <a:r>
              <a:rPr lang="en-US" sz="1100" dirty="0"/>
              <a:t>Middle School Example: Performance Assessment Planning Map: </a:t>
            </a:r>
            <a:r>
              <a:rPr lang="en-US" sz="1100" b="0" i="0" u="sng" dirty="0">
                <a:solidFill>
                  <a:srgbClr val="000000"/>
                </a:solidFill>
                <a:effectLst/>
                <a:latin typeface="Times New Roman" panose="02020603050405020304" pitchFamily="18" charset="0"/>
              </a:rPr>
              <a:t>https://www.education.ky.gov/_layouts/download.aspx?SourceUrl=</a:t>
            </a:r>
            <a:r>
              <a:rPr lang="en-US" sz="1100" u="sng" dirty="0"/>
              <a:t>/curriculum/standards/kyacadstand/Documents/SS_MS_Example_Performance_Assessment_Planning_Map.docx</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100" dirty="0"/>
              <a:t>Grade 5 Example: Performance Assessment Planning Map: </a:t>
            </a:r>
            <a:r>
              <a:rPr lang="en-US" sz="1100" b="0" i="0" u="sng" dirty="0">
                <a:solidFill>
                  <a:srgbClr val="000000"/>
                </a:solidFill>
                <a:effectLst/>
                <a:latin typeface="Times New Roman" panose="02020603050405020304" pitchFamily="18" charset="0"/>
              </a:rPr>
              <a:t>https://www.education.ky.gov/_layouts/download.aspx?SourceUrl=</a:t>
            </a:r>
            <a:r>
              <a:rPr lang="en-US" sz="1100" u="sng" dirty="0"/>
              <a:t>/curriculum/standards/kyacadstand/Documents/SS_Grade_5_example_Performance_Assessment_Planning_Map.docx</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100" dirty="0"/>
              <a:t>Grade 3 Example: Performance Assessment Planning Map: </a:t>
            </a:r>
            <a:r>
              <a:rPr lang="en-US" sz="1100" b="0" i="0" u="sng" dirty="0">
                <a:solidFill>
                  <a:srgbClr val="000000"/>
                </a:solidFill>
                <a:effectLst/>
                <a:latin typeface="Times New Roman" panose="02020603050405020304" pitchFamily="18" charset="0"/>
              </a:rPr>
              <a:t>https://www.education.ky.gov/_layouts/download.aspx?SourceUrl=</a:t>
            </a:r>
            <a:r>
              <a:rPr lang="en-US" sz="1100" u="sng" dirty="0"/>
              <a:t>/curriculum/standards/kyacadstand/Documents/SS_Grade_3_example_Performance_Assessment_Planning_Map.docx</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100" dirty="0"/>
              <a:t>Kindergarten Example: Performance Assessment Planning Map: </a:t>
            </a:r>
            <a:r>
              <a:rPr lang="en-US" sz="1100" b="0" i="0" u="sng" dirty="0">
                <a:solidFill>
                  <a:srgbClr val="000000"/>
                </a:solidFill>
                <a:effectLst/>
                <a:latin typeface="Times New Roman" panose="02020603050405020304" pitchFamily="18" charset="0"/>
              </a:rPr>
              <a:t>https://www.education.ky.gov/_layouts/download.aspx?SourceUrl=</a:t>
            </a:r>
            <a:r>
              <a:rPr lang="en-US" sz="1100" u="sng" dirty="0"/>
              <a:t>/curriculum/standards/kyacadstand/Documents/SS_K_example_Performance_Assessment_Planning_Map.docx</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100" dirty="0">
                <a:solidFill>
                  <a:schemeClr val="dk1"/>
                </a:solidFill>
                <a:latin typeface="Calibri"/>
                <a:ea typeface="Calibri"/>
                <a:cs typeface="Calibri"/>
                <a:sym typeface="Calibri"/>
              </a:rPr>
              <a:t>Additional materials, such as but not limited to, articles, discussion strategies, etc. are provided within the notes section of applicable slides throughout the module. </a:t>
            </a:r>
          </a:p>
          <a:p>
            <a:pPr marL="0" lvl="0" indent="0" algn="l" rtl="0">
              <a:lnSpc>
                <a:spcPct val="115000"/>
              </a:lnSpc>
              <a:spcBef>
                <a:spcPts val="0"/>
              </a:spcBef>
              <a:spcAft>
                <a:spcPts val="0"/>
              </a:spcAft>
              <a:buClr>
                <a:schemeClr val="dk1"/>
              </a:buClr>
              <a:buSzPts val="1100"/>
              <a:buFont typeface="Arial"/>
              <a:buNone/>
            </a:pPr>
            <a:endParaRPr lang="en-US"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rPr>
              <a:t>Guiding Notes</a:t>
            </a:r>
          </a:p>
          <a:p>
            <a:pPr marL="0" lvl="0" indent="0" algn="l" rtl="0">
              <a:lnSpc>
                <a:spcPct val="115000"/>
              </a:lnSpc>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Guiding notes are provided in the Notes section of the PowerPoint to support your learning. The information provided in the Notes section includes additional information, directions for the activities on the slide, and citations of used resources, where appropriate. It is critical that you read the material presented in the Notes section to ensure that you are acquiring the important knowledge, skills and understanding required when engaging with this module. </a:t>
            </a:r>
          </a:p>
          <a:p>
            <a:pPr marL="0" lvl="0" indent="0" algn="l" rtl="0">
              <a:lnSpc>
                <a:spcPct val="115000"/>
              </a:lnSpc>
              <a:spcBef>
                <a:spcPts val="0"/>
              </a:spcBef>
              <a:spcAft>
                <a:spcPts val="0"/>
              </a:spcAft>
              <a:buClr>
                <a:schemeClr val="dk1"/>
              </a:buClr>
              <a:buSzPts val="1100"/>
              <a:buFont typeface="Arial"/>
              <a:buNone/>
            </a:pPr>
            <a:endParaRPr lang="en-US" sz="11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rPr>
              <a:t>Virtual Training Note:</a:t>
            </a:r>
          </a:p>
          <a:p>
            <a:pPr marL="0" lvl="0" indent="0" algn="l" rtl="0">
              <a:lnSpc>
                <a:spcPct val="115000"/>
              </a:lnSpc>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If you plan to engage with this module virtually as a group, consider directing participants </a:t>
            </a:r>
            <a:r>
              <a:rPr lang="en-US" sz="1100" u="none" dirty="0">
                <a:solidFill>
                  <a:schemeClr val="dk1"/>
                </a:solidFill>
                <a:latin typeface="Calibri"/>
                <a:ea typeface="Calibri"/>
                <a:cs typeface="Calibri"/>
                <a:sym typeface="Calibri"/>
              </a:rPr>
              <a:t>to the</a:t>
            </a:r>
            <a:r>
              <a:rPr lang="en-US" sz="1100" u="none" dirty="0">
                <a:solidFill>
                  <a:schemeClr val="dk1"/>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en-US" sz="1100" u="none" dirty="0">
                <a:solidFill>
                  <a:schemeClr val="dk1"/>
                </a:solidFill>
                <a:uFill>
                  <a:noFill/>
                </a:uFill>
                <a:latin typeface="Calibri"/>
                <a:ea typeface="Calibri"/>
                <a:cs typeface="Calibri"/>
                <a:sym typeface="Calibri"/>
              </a:rPr>
              <a:t>Social Studies Professional Learning modules </a:t>
            </a:r>
            <a:r>
              <a:rPr lang="en-US" sz="1100" dirty="0">
                <a:solidFill>
                  <a:schemeClr val="dk1"/>
                </a:solidFill>
                <a:latin typeface="Calibri"/>
                <a:ea typeface="Calibri"/>
                <a:cs typeface="Calibri"/>
                <a:sym typeface="Calibri"/>
              </a:rPr>
              <a:t>webpage on kystandards.org so that you may access the resources used directly from the links provided in the PowerPoint. Additionally, you may consider downloading the resources contained within each section of the module and placing them into a Google folder for you or your colleagues to access. </a:t>
            </a:r>
          </a:p>
          <a:p>
            <a:pPr marL="0" marR="52070" lvl="0" indent="0" algn="l" rtl="0">
              <a:lnSpc>
                <a:spcPct val="107000"/>
              </a:lnSpc>
              <a:spcBef>
                <a:spcPts val="800"/>
              </a:spcBef>
              <a:spcAft>
                <a:spcPts val="0"/>
              </a:spcAft>
              <a:buNone/>
            </a:pPr>
            <a:endParaRPr sz="1100" dirty="0">
              <a:latin typeface="Calibri"/>
              <a:ea typeface="Calibri"/>
              <a:cs typeface="Calibri"/>
              <a:sym typeface="Calibri"/>
            </a:endParaRPr>
          </a:p>
          <a:p>
            <a:pPr marL="0" lvl="0" indent="0" algn="l" rtl="0">
              <a:spcBef>
                <a:spcPts val="800"/>
              </a:spcBef>
              <a:spcAft>
                <a:spcPts val="0"/>
              </a:spcAft>
              <a:buClr>
                <a:schemeClr val="dk1"/>
              </a:buClr>
              <a:buSzPts val="1200"/>
              <a:buFont typeface="Arial"/>
              <a:buNone/>
            </a:pPr>
            <a:endParaRPr sz="1200" b="0" i="1" u="none" strike="noStrike" cap="none" dirty="0">
              <a:solidFill>
                <a:schemeClr val="dk1"/>
              </a:solidFill>
              <a:latin typeface="Calibri"/>
              <a:ea typeface="Calibri"/>
              <a:cs typeface="Calibri"/>
              <a:sym typeface="Calibri"/>
            </a:endParaRPr>
          </a:p>
        </p:txBody>
      </p:sp>
      <p:sp>
        <p:nvSpPr>
          <p:cNvPr id="116" name="Google Shape;116;p1:notes"/>
          <p:cNvSpPr txBox="1">
            <a:spLocks noGrp="1"/>
          </p:cNvSpPr>
          <p:nvPr>
            <p:ph type="hdr" idx="3"/>
          </p:nvPr>
        </p:nvSpPr>
        <p:spPr>
          <a:xfrm>
            <a:off x="0" y="0"/>
            <a:ext cx="2971800" cy="46731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dirty="0">
              <a:solidFill>
                <a:srgbClr val="000000"/>
              </a:solidFill>
              <a:latin typeface="Calibri"/>
              <a:ea typeface="Calibri"/>
              <a:cs typeface="Calibri"/>
              <a:sym typeface="Calibri"/>
            </a:endParaRPr>
          </a:p>
        </p:txBody>
      </p:sp>
      <p:sp>
        <p:nvSpPr>
          <p:cNvPr id="117" name="Google Shape;117;p1:notes"/>
          <p:cNvSpPr txBox="1">
            <a:spLocks noGrp="1"/>
          </p:cNvSpPr>
          <p:nvPr>
            <p:ph type="dt" idx="10"/>
          </p:nvPr>
        </p:nvSpPr>
        <p:spPr>
          <a:xfrm>
            <a:off x="3884613" y="0"/>
            <a:ext cx="2971800" cy="46731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6/1/2018</a:t>
            </a:r>
            <a:endParaRPr sz="1200" b="0" i="0" u="none" strike="noStrike" cap="none" dirty="0">
              <a:solidFill>
                <a:srgbClr val="000000"/>
              </a:solidFill>
              <a:latin typeface="Calibri"/>
              <a:ea typeface="Calibri"/>
              <a:cs typeface="Calibri"/>
              <a:sym typeface="Calibri"/>
            </a:endParaRPr>
          </a:p>
        </p:txBody>
      </p:sp>
      <p:sp>
        <p:nvSpPr>
          <p:cNvPr id="118" name="Google Shape;118;p1:notes"/>
          <p:cNvSpPr txBox="1">
            <a:spLocks noGrp="1"/>
          </p:cNvSpPr>
          <p:nvPr>
            <p:ph type="ftr" idx="11"/>
          </p:nvPr>
        </p:nvSpPr>
        <p:spPr>
          <a:xfrm>
            <a:off x="0" y="8846554"/>
            <a:ext cx="2971800" cy="46731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dirty="0">
              <a:solidFill>
                <a:srgbClr val="000000"/>
              </a:solidFill>
              <a:latin typeface="Calibri"/>
              <a:ea typeface="Calibri"/>
              <a:cs typeface="Calibri"/>
              <a:sym typeface="Calibri"/>
            </a:endParaRPr>
          </a:p>
        </p:txBody>
      </p:sp>
      <p:sp>
        <p:nvSpPr>
          <p:cNvPr id="119" name="Google Shape;119;p1:notes"/>
          <p:cNvSpPr txBox="1">
            <a:spLocks noGrp="1"/>
          </p:cNvSpPr>
          <p:nvPr>
            <p:ph type="sldNum" idx="12"/>
          </p:nvPr>
        </p:nvSpPr>
        <p:spPr>
          <a:xfrm>
            <a:off x="3884613" y="8846554"/>
            <a:ext cx="2971800" cy="46731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1:notes"/>
          <p:cNvSpPr txBox="1">
            <a:spLocks noGrp="1"/>
          </p:cNvSpPr>
          <p:nvPr>
            <p:ph type="body" idx="1"/>
          </p:nvPr>
        </p:nvSpPr>
        <p:spPr>
          <a:xfrm>
            <a:off x="685800" y="4482297"/>
            <a:ext cx="5486400" cy="366748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t>Guiding Notes: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If working in a group, d</a:t>
            </a:r>
            <a:r>
              <a:rPr lang="en-US" sz="1200" dirty="0">
                <a:solidFill>
                  <a:schemeClr val="dk1"/>
                </a:solidFill>
                <a:latin typeface="Calibri"/>
                <a:ea typeface="Calibri"/>
                <a:cs typeface="Calibri"/>
                <a:sym typeface="Calibri"/>
              </a:rPr>
              <a:t>iscuss the questions on the slide after engaging with this introduction. </a:t>
            </a:r>
            <a:r>
              <a:rPr lang="en-US" dirty="0"/>
              <a:t>Otherwise, consider individually.</a:t>
            </a:r>
            <a:endParaRPr dirty="0"/>
          </a:p>
        </p:txBody>
      </p:sp>
      <p:sp>
        <p:nvSpPr>
          <p:cNvPr id="215" name="Google Shape;215;p11: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p10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1100" dirty="0">
                <a:solidFill>
                  <a:srgbClr val="000000"/>
                </a:solidFill>
              </a:rPr>
              <a:t>Guiding Notes:</a:t>
            </a:r>
            <a:endParaRPr sz="1100" dirty="0">
              <a:solidFill>
                <a:srgbClr val="000000"/>
              </a:solidFill>
            </a:endParaRPr>
          </a:p>
          <a:p>
            <a:pPr marL="0" marR="0" lvl="0" indent="0" algn="l" rtl="0">
              <a:lnSpc>
                <a:spcPct val="107000"/>
              </a:lnSpc>
              <a:spcBef>
                <a:spcPts val="0"/>
              </a:spcBef>
              <a:spcAft>
                <a:spcPts val="0"/>
              </a:spcAft>
              <a:buNone/>
            </a:pPr>
            <a:endParaRPr sz="1100" dirty="0">
              <a:solidFill>
                <a:srgbClr val="000000"/>
              </a:solidFill>
            </a:endParaRPr>
          </a:p>
          <a:p>
            <a:pPr marL="0" marR="0" lvl="0" indent="0" algn="l" rtl="0">
              <a:lnSpc>
                <a:spcPct val="107000"/>
              </a:lnSpc>
              <a:spcBef>
                <a:spcPts val="0"/>
              </a:spcBef>
              <a:spcAft>
                <a:spcPts val="0"/>
              </a:spcAft>
              <a:buNone/>
            </a:pPr>
            <a:r>
              <a:rPr lang="en-US" sz="1100" dirty="0">
                <a:solidFill>
                  <a:srgbClr val="000000"/>
                </a:solidFill>
                <a:latin typeface="Calibri"/>
                <a:ea typeface="Calibri"/>
                <a:cs typeface="Calibri"/>
                <a:sym typeface="Calibri"/>
              </a:rPr>
              <a:t>Read through the slide</a:t>
            </a:r>
            <a:r>
              <a:rPr lang="en-US" sz="1100" dirty="0">
                <a:solidFill>
                  <a:srgbClr val="000000"/>
                </a:solidFill>
              </a:rPr>
              <a:t>. </a:t>
            </a:r>
            <a:r>
              <a:rPr lang="en-US" sz="1100" dirty="0">
                <a:solidFill>
                  <a:srgbClr val="000000"/>
                </a:solidFill>
                <a:latin typeface="Calibri"/>
                <a:ea typeface="Calibri"/>
                <a:cs typeface="Calibri"/>
                <a:sym typeface="Calibri"/>
              </a:rPr>
              <a:t>If you need more information on criterion</a:t>
            </a:r>
            <a:r>
              <a:rPr lang="en-US" sz="1100" dirty="0">
                <a:solidFill>
                  <a:srgbClr val="000000"/>
                </a:solidFill>
              </a:rPr>
              <a:t>-</a:t>
            </a:r>
            <a:r>
              <a:rPr lang="en-US" sz="1100" dirty="0">
                <a:solidFill>
                  <a:srgbClr val="000000"/>
                </a:solidFill>
                <a:latin typeface="Calibri"/>
                <a:ea typeface="Calibri"/>
                <a:cs typeface="Calibri"/>
                <a:sym typeface="Calibri"/>
              </a:rPr>
              <a:t>referenced assessments, click on the link in the slide. </a:t>
            </a:r>
            <a:endParaRPr sz="1100" dirty="0"/>
          </a:p>
          <a:p>
            <a:pPr marL="0" lvl="0" indent="0" algn="l" rtl="0">
              <a:spcBef>
                <a:spcPts val="0"/>
              </a:spcBef>
              <a:spcAft>
                <a:spcPts val="0"/>
              </a:spcAft>
              <a:buNone/>
            </a:pPr>
            <a:endParaRPr sz="1100" dirty="0">
              <a:solidFill>
                <a:srgbClr val="000000"/>
              </a:solidFill>
              <a:latin typeface="Calibri"/>
              <a:ea typeface="Calibri"/>
              <a:cs typeface="Calibri"/>
              <a:sym typeface="Calibri"/>
            </a:endParaRPr>
          </a:p>
          <a:p>
            <a:pPr marL="0" lvl="0" indent="0" algn="l" rtl="0">
              <a:spcBef>
                <a:spcPts val="0"/>
              </a:spcBef>
              <a:spcAft>
                <a:spcPts val="0"/>
              </a:spcAft>
              <a:buNone/>
            </a:pPr>
            <a:r>
              <a:rPr lang="en-US" sz="1100" dirty="0">
                <a:solidFill>
                  <a:srgbClr val="000000"/>
                </a:solidFill>
                <a:latin typeface="Calibri"/>
                <a:ea typeface="Calibri"/>
                <a:cs typeface="Calibri"/>
                <a:sym typeface="Calibri"/>
              </a:rPr>
              <a:t>Resource:</a:t>
            </a:r>
            <a:endParaRPr sz="1100" dirty="0"/>
          </a:p>
          <a:p>
            <a:pPr marL="0" lvl="0" indent="0" algn="l" rtl="0">
              <a:spcBef>
                <a:spcPts val="0"/>
              </a:spcBef>
              <a:spcAft>
                <a:spcPts val="0"/>
              </a:spcAft>
              <a:buNone/>
            </a:pPr>
            <a:r>
              <a:rPr lang="en-US" sz="1100" dirty="0">
                <a:solidFill>
                  <a:srgbClr val="000000"/>
                </a:solidFill>
                <a:latin typeface="Calibri"/>
                <a:ea typeface="Calibri"/>
                <a:cs typeface="Calibri"/>
                <a:sym typeface="Calibri"/>
              </a:rPr>
              <a:t>University of Tasmania. </a:t>
            </a:r>
            <a:r>
              <a:rPr lang="en-US" sz="1100" i="1" dirty="0">
                <a:solidFill>
                  <a:srgbClr val="000000"/>
                </a:solidFill>
                <a:latin typeface="Calibri"/>
                <a:ea typeface="Calibri"/>
                <a:cs typeface="Calibri"/>
                <a:sym typeface="Calibri"/>
              </a:rPr>
              <a:t>Teaching &amp; Learning: Criterion Referenced Assessment</a:t>
            </a:r>
            <a:r>
              <a:rPr lang="en-US" sz="1100" i="0" dirty="0">
                <a:solidFill>
                  <a:srgbClr val="000000"/>
                </a:solidFill>
                <a:latin typeface="Calibri"/>
                <a:ea typeface="Calibri"/>
                <a:cs typeface="Calibri"/>
                <a:sym typeface="Calibri"/>
              </a:rPr>
              <a:t>. </a:t>
            </a:r>
            <a:r>
              <a:rPr lang="en-US" sz="1100" i="0" u="sng" dirty="0">
                <a:solidFill>
                  <a:srgbClr val="000000"/>
                </a:solidFill>
                <a:latin typeface="Calibri"/>
                <a:ea typeface="Calibri"/>
                <a:cs typeface="Calibri"/>
                <a:sym typeface="Calibri"/>
              </a:rPr>
              <a:t>https://www.teaching-learning.utas.edu.au/assessment/criterion-referenced-assessment#:~:text=Criterion%20referenced%20assessment%20(CRA)%20is,1998%3B%20Harvey%2C%202004). </a:t>
            </a:r>
            <a:endParaRPr sz="1100" i="1" u="sng" dirty="0">
              <a:solidFill>
                <a:srgbClr val="000000"/>
              </a:solidFill>
              <a:latin typeface="Calibri"/>
              <a:ea typeface="Calibri"/>
              <a:cs typeface="Calibri"/>
              <a:sym typeface="Calibri"/>
            </a:endParaRPr>
          </a:p>
          <a:p>
            <a:pPr marL="0" lvl="0" indent="0" algn="l" rtl="0">
              <a:spcBef>
                <a:spcPts val="0"/>
              </a:spcBef>
              <a:spcAft>
                <a:spcPts val="0"/>
              </a:spcAft>
              <a:buNone/>
            </a:pPr>
            <a:endParaRPr dirty="0"/>
          </a:p>
        </p:txBody>
      </p:sp>
      <p:sp>
        <p:nvSpPr>
          <p:cNvPr id="1065" name="Google Shape;1065;p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1"/>
        <p:cNvGrpSpPr/>
        <p:nvPr/>
      </p:nvGrpSpPr>
      <p:grpSpPr>
        <a:xfrm>
          <a:off x="0" y="0"/>
          <a:ext cx="0" cy="0"/>
          <a:chOff x="0" y="0"/>
          <a:chExt cx="0" cy="0"/>
        </a:xfrm>
      </p:grpSpPr>
      <p:sp>
        <p:nvSpPr>
          <p:cNvPr id="1072" name="Google Shape;1072;p10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dirty="0">
                <a:solidFill>
                  <a:srgbClr val="000000"/>
                </a:solidFill>
              </a:rPr>
              <a:t>Guiding Notes:</a:t>
            </a:r>
            <a:endParaRPr sz="1100" dirty="0">
              <a:solidFill>
                <a:srgbClr val="000000"/>
              </a:solidFill>
            </a:endParaRPr>
          </a:p>
          <a:p>
            <a:pPr marL="0" lvl="0" indent="0" algn="l" rtl="0">
              <a:spcBef>
                <a:spcPts val="0"/>
              </a:spcBef>
              <a:spcAft>
                <a:spcPts val="0"/>
              </a:spcAft>
              <a:buNone/>
            </a:pPr>
            <a:endParaRPr sz="1100" dirty="0">
              <a:solidFill>
                <a:srgbClr val="000000"/>
              </a:solidFill>
            </a:endParaRPr>
          </a:p>
          <a:p>
            <a:pPr marL="0" lvl="0" indent="0" algn="l" rtl="0">
              <a:spcBef>
                <a:spcPts val="0"/>
              </a:spcBef>
              <a:spcAft>
                <a:spcPts val="0"/>
              </a:spcAft>
              <a:buNone/>
            </a:pPr>
            <a:r>
              <a:rPr lang="en-US" sz="1100" dirty="0">
                <a:solidFill>
                  <a:srgbClr val="000000"/>
                </a:solidFill>
                <a:latin typeface="Calibri"/>
                <a:ea typeface="Calibri"/>
                <a:cs typeface="Calibri"/>
                <a:sym typeface="Calibri"/>
              </a:rPr>
              <a:t>Review the characteristics of a good rubric</a:t>
            </a:r>
            <a:r>
              <a:rPr lang="en-US" sz="1100" dirty="0">
                <a:solidFill>
                  <a:srgbClr val="000000"/>
                </a:solidFill>
              </a:rPr>
              <a:t>.</a:t>
            </a:r>
            <a:endParaRPr sz="1100" dirty="0"/>
          </a:p>
        </p:txBody>
      </p:sp>
      <p:sp>
        <p:nvSpPr>
          <p:cNvPr id="1073" name="Google Shape;1073;p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8"/>
        <p:cNvGrpSpPr/>
        <p:nvPr/>
      </p:nvGrpSpPr>
      <p:grpSpPr>
        <a:xfrm>
          <a:off x="0" y="0"/>
          <a:ext cx="0" cy="0"/>
          <a:chOff x="0" y="0"/>
          <a:chExt cx="0" cy="0"/>
        </a:xfrm>
      </p:grpSpPr>
      <p:sp>
        <p:nvSpPr>
          <p:cNvPr id="1079" name="Google Shape;1079;p1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Guiding Notes: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R</a:t>
            </a:r>
            <a:r>
              <a:rPr lang="en-US" sz="1200" dirty="0">
                <a:solidFill>
                  <a:schemeClr val="dk1"/>
                </a:solidFill>
                <a:latin typeface="Calibri"/>
                <a:ea typeface="Calibri"/>
                <a:cs typeface="Calibri"/>
                <a:sym typeface="Calibri"/>
              </a:rPr>
              <a:t>ead through the article below and jot down the benefits and limitations of each in the Notetaking Guide.</a:t>
            </a:r>
            <a:r>
              <a:rPr lang="en-US" sz="1200" u="none" strike="noStrike"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Gonzalez, Jennifer. (2014, May 1). </a:t>
            </a:r>
            <a:r>
              <a:rPr lang="en-US" sz="1200" i="1" dirty="0">
                <a:solidFill>
                  <a:schemeClr val="dk1"/>
                </a:solidFill>
                <a:latin typeface="Calibri"/>
                <a:ea typeface="Calibri"/>
                <a:cs typeface="Calibri"/>
                <a:sym typeface="Calibri"/>
              </a:rPr>
              <a:t>Know Your Terms: Holistic, Analytic, and Single-Point Rubrics</a:t>
            </a:r>
            <a:r>
              <a:rPr lang="en-US" sz="1200" dirty="0">
                <a:solidFill>
                  <a:schemeClr val="dk1"/>
                </a:solidFill>
                <a:latin typeface="Calibri"/>
                <a:ea typeface="Calibri"/>
                <a:cs typeface="Calibri"/>
                <a:sym typeface="Calibri"/>
              </a:rPr>
              <a:t>. Cult of Pedagogy. </a:t>
            </a: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https://www.cultofpedagogy.com/holistic-analytic-single-point-rubrics/</a:t>
            </a:r>
            <a:r>
              <a:rPr lang="en-US" sz="1200" dirty="0">
                <a:solidFill>
                  <a:schemeClr val="dk1"/>
                </a:solidFill>
                <a:latin typeface="Calibri"/>
                <a:ea typeface="Calibri"/>
                <a:cs typeface="Calibri"/>
                <a:sym typeface="Calibri"/>
              </a:rPr>
              <a:t> </a:t>
            </a:r>
            <a:endParaRPr dirty="0"/>
          </a:p>
        </p:txBody>
      </p:sp>
      <p:sp>
        <p:nvSpPr>
          <p:cNvPr id="1080" name="Google Shape;1080;p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p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8" name="Google Shape;1088;p1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dirty="0">
                <a:solidFill>
                  <a:srgbClr val="000000"/>
                </a:solidFill>
              </a:rPr>
              <a:t>Guiding Notes:</a:t>
            </a:r>
            <a:endParaRPr sz="1100" dirty="0">
              <a:solidFill>
                <a:srgbClr val="000000"/>
              </a:solidFill>
            </a:endParaRPr>
          </a:p>
          <a:p>
            <a:pPr marL="0" lvl="0" indent="0" algn="l" rtl="0">
              <a:spcBef>
                <a:spcPts val="0"/>
              </a:spcBef>
              <a:spcAft>
                <a:spcPts val="0"/>
              </a:spcAft>
              <a:buNone/>
            </a:pPr>
            <a:endParaRPr sz="1100" dirty="0">
              <a:solidFill>
                <a:srgbClr val="000000"/>
              </a:solidFill>
            </a:endParaRPr>
          </a:p>
          <a:p>
            <a:pPr marL="0" lvl="0" indent="0" algn="l" rtl="0">
              <a:spcBef>
                <a:spcPts val="0"/>
              </a:spcBef>
              <a:spcAft>
                <a:spcPts val="0"/>
              </a:spcAft>
              <a:buNone/>
            </a:pPr>
            <a:r>
              <a:rPr lang="en-US" sz="1100" dirty="0">
                <a:solidFill>
                  <a:srgbClr val="000000"/>
                </a:solidFill>
                <a:latin typeface="Calibri"/>
                <a:ea typeface="Calibri"/>
                <a:cs typeface="Calibri"/>
                <a:sym typeface="Calibri"/>
              </a:rPr>
              <a:t>Review each type of rubric on the slide. </a:t>
            </a:r>
            <a:endParaRPr sz="1100" dirty="0"/>
          </a:p>
        </p:txBody>
      </p:sp>
      <p:sp>
        <p:nvSpPr>
          <p:cNvPr id="1089" name="Google Shape;1089;p1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103</a:t>
            </a:fld>
            <a:endParaRPr dirty="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3"/>
        <p:cNvGrpSpPr/>
        <p:nvPr/>
      </p:nvGrpSpPr>
      <p:grpSpPr>
        <a:xfrm>
          <a:off x="0" y="0"/>
          <a:ext cx="0" cy="0"/>
          <a:chOff x="0" y="0"/>
          <a:chExt cx="0" cy="0"/>
        </a:xfrm>
      </p:grpSpPr>
      <p:sp>
        <p:nvSpPr>
          <p:cNvPr id="1104" name="Google Shape;1104;p1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5" name="Google Shape;1105;p1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800"/>
              <a:buFont typeface="Arial"/>
              <a:buNone/>
            </a:pPr>
            <a:r>
              <a:rPr lang="en-US" sz="1100" dirty="0">
                <a:solidFill>
                  <a:srgbClr val="000000"/>
                </a:solidFill>
              </a:rPr>
              <a:t>Guiding Notes:</a:t>
            </a:r>
            <a:endParaRPr sz="1100" dirty="0">
              <a:solidFill>
                <a:srgbClr val="000000"/>
              </a:solidFill>
            </a:endParaRPr>
          </a:p>
          <a:p>
            <a:pPr marL="0" lvl="0" indent="0" algn="l" rtl="0">
              <a:spcBef>
                <a:spcPts val="0"/>
              </a:spcBef>
              <a:spcAft>
                <a:spcPts val="0"/>
              </a:spcAft>
              <a:buClr>
                <a:srgbClr val="000000"/>
              </a:buClr>
              <a:buSzPts val="1800"/>
              <a:buFont typeface="Arial"/>
              <a:buNone/>
            </a:pPr>
            <a:endParaRPr sz="1100" dirty="0">
              <a:solidFill>
                <a:srgbClr val="000000"/>
              </a:solidFill>
            </a:endParaRPr>
          </a:p>
          <a:p>
            <a:pPr marL="0" lvl="0" indent="0" algn="l" rtl="0">
              <a:spcBef>
                <a:spcPts val="0"/>
              </a:spcBef>
              <a:spcAft>
                <a:spcPts val="0"/>
              </a:spcAft>
              <a:buClr>
                <a:srgbClr val="000000"/>
              </a:buClr>
              <a:buSzPts val="1800"/>
              <a:buFont typeface="Arial"/>
              <a:buNone/>
            </a:pPr>
            <a:r>
              <a:rPr lang="en-US" sz="1100" dirty="0">
                <a:solidFill>
                  <a:srgbClr val="000000"/>
                </a:solidFill>
                <a:latin typeface="Calibri"/>
                <a:ea typeface="Calibri"/>
                <a:cs typeface="Calibri"/>
                <a:sym typeface="Calibri"/>
              </a:rPr>
              <a:t>Review the text on the slide.</a:t>
            </a:r>
            <a:endParaRPr sz="1100" dirty="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p1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dirty="0">
                <a:solidFill>
                  <a:srgbClr val="000000"/>
                </a:solidFill>
              </a:rPr>
              <a:t>Guiding Notes:</a:t>
            </a:r>
            <a:endParaRPr sz="1100" dirty="0">
              <a:solidFill>
                <a:srgbClr val="000000"/>
              </a:solidFill>
            </a:endParaRPr>
          </a:p>
          <a:p>
            <a:pPr marL="0" lvl="0" indent="0" algn="l" rtl="0">
              <a:spcBef>
                <a:spcPts val="0"/>
              </a:spcBef>
              <a:spcAft>
                <a:spcPts val="0"/>
              </a:spcAft>
              <a:buNone/>
            </a:pPr>
            <a:endParaRPr sz="1100" dirty="0">
              <a:solidFill>
                <a:srgbClr val="000000"/>
              </a:solidFill>
            </a:endParaRPr>
          </a:p>
          <a:p>
            <a:pPr marL="0" lvl="0" indent="0" algn="l" rtl="0">
              <a:spcBef>
                <a:spcPts val="0"/>
              </a:spcBef>
              <a:spcAft>
                <a:spcPts val="0"/>
              </a:spcAft>
              <a:buNone/>
            </a:pPr>
            <a:r>
              <a:rPr lang="en-US" sz="1100" dirty="0">
                <a:solidFill>
                  <a:srgbClr val="000000"/>
                </a:solidFill>
                <a:latin typeface="Calibri"/>
                <a:ea typeface="Calibri"/>
                <a:cs typeface="Calibri"/>
                <a:sym typeface="Calibri"/>
              </a:rPr>
              <a:t>Review the information on the slide</a:t>
            </a:r>
            <a:r>
              <a:rPr lang="en-US" sz="1100" dirty="0">
                <a:solidFill>
                  <a:srgbClr val="000000"/>
                </a:solidFill>
              </a:rPr>
              <a:t>.</a:t>
            </a:r>
            <a:endParaRPr sz="1100" dirty="0"/>
          </a:p>
        </p:txBody>
      </p:sp>
      <p:sp>
        <p:nvSpPr>
          <p:cNvPr id="1112" name="Google Shape;1112;p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9"/>
        <p:cNvGrpSpPr/>
        <p:nvPr/>
      </p:nvGrpSpPr>
      <p:grpSpPr>
        <a:xfrm>
          <a:off x="0" y="0"/>
          <a:ext cx="0" cy="0"/>
          <a:chOff x="0" y="0"/>
          <a:chExt cx="0" cy="0"/>
        </a:xfrm>
      </p:grpSpPr>
      <p:sp>
        <p:nvSpPr>
          <p:cNvPr id="1120" name="Google Shape;1120;p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1" name="Google Shape;1121;p1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800"/>
              <a:buFont typeface="Arial"/>
              <a:buNone/>
            </a:pPr>
            <a:r>
              <a:rPr lang="en-US" sz="1100" dirty="0">
                <a:solidFill>
                  <a:srgbClr val="000000"/>
                </a:solidFill>
              </a:rPr>
              <a:t>Guiding Notes:</a:t>
            </a:r>
            <a:endParaRPr sz="1100" dirty="0">
              <a:solidFill>
                <a:srgbClr val="000000"/>
              </a:solidFill>
            </a:endParaRPr>
          </a:p>
          <a:p>
            <a:pPr marL="0" lvl="0" indent="0" algn="l" rtl="0">
              <a:spcBef>
                <a:spcPts val="0"/>
              </a:spcBef>
              <a:spcAft>
                <a:spcPts val="0"/>
              </a:spcAft>
              <a:buClr>
                <a:srgbClr val="000000"/>
              </a:buClr>
              <a:buSzPts val="1800"/>
              <a:buFont typeface="Arial"/>
              <a:buNone/>
            </a:pPr>
            <a:endParaRPr sz="1100" dirty="0">
              <a:solidFill>
                <a:srgbClr val="000000"/>
              </a:solidFill>
            </a:endParaRPr>
          </a:p>
          <a:p>
            <a:pPr marL="0" lvl="0" indent="0" algn="l" rtl="0">
              <a:spcBef>
                <a:spcPts val="0"/>
              </a:spcBef>
              <a:spcAft>
                <a:spcPts val="0"/>
              </a:spcAft>
              <a:buClr>
                <a:srgbClr val="000000"/>
              </a:buClr>
              <a:buSzPts val="1800"/>
              <a:buFont typeface="Arial"/>
              <a:buNone/>
            </a:pPr>
            <a:r>
              <a:rPr lang="en-US" sz="1100" dirty="0">
                <a:solidFill>
                  <a:srgbClr val="000000"/>
                </a:solidFill>
                <a:latin typeface="Calibri"/>
                <a:ea typeface="Calibri"/>
                <a:cs typeface="Calibri"/>
                <a:sym typeface="Calibri"/>
              </a:rPr>
              <a:t>Review the text on the slide.</a:t>
            </a:r>
            <a:endParaRPr sz="1100" dirty="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6"/>
        <p:cNvGrpSpPr/>
        <p:nvPr/>
      </p:nvGrpSpPr>
      <p:grpSpPr>
        <a:xfrm>
          <a:off x="0" y="0"/>
          <a:ext cx="0" cy="0"/>
          <a:chOff x="0" y="0"/>
          <a:chExt cx="0" cy="0"/>
        </a:xfrm>
      </p:grpSpPr>
      <p:sp>
        <p:nvSpPr>
          <p:cNvPr id="1127" name="Google Shape;1127;p1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1100" dirty="0">
                <a:solidFill>
                  <a:srgbClr val="000000"/>
                </a:solidFill>
              </a:rPr>
              <a:t>Guiding Notes:</a:t>
            </a:r>
            <a:endParaRPr sz="1100" dirty="0">
              <a:solidFill>
                <a:srgbClr val="000000"/>
              </a:solidFill>
            </a:endParaRPr>
          </a:p>
          <a:p>
            <a:pPr marL="0" marR="0" lvl="0" indent="0" algn="l" rtl="0">
              <a:lnSpc>
                <a:spcPct val="107000"/>
              </a:lnSpc>
              <a:spcBef>
                <a:spcPts val="0"/>
              </a:spcBef>
              <a:spcAft>
                <a:spcPts val="0"/>
              </a:spcAft>
              <a:buNone/>
            </a:pPr>
            <a:endParaRPr sz="1100" dirty="0">
              <a:solidFill>
                <a:srgbClr val="000000"/>
              </a:solidFill>
            </a:endParaRPr>
          </a:p>
          <a:p>
            <a:pPr marL="0" marR="0" lvl="0" indent="0" algn="l" rtl="0">
              <a:lnSpc>
                <a:spcPct val="107000"/>
              </a:lnSpc>
              <a:spcBef>
                <a:spcPts val="0"/>
              </a:spcBef>
              <a:spcAft>
                <a:spcPts val="0"/>
              </a:spcAft>
              <a:buNone/>
            </a:pPr>
            <a:r>
              <a:rPr lang="en-US" sz="1100" dirty="0">
                <a:solidFill>
                  <a:srgbClr val="000000"/>
                </a:solidFill>
                <a:latin typeface="Calibri"/>
                <a:ea typeface="Calibri"/>
                <a:cs typeface="Calibri"/>
                <a:sym typeface="Calibri"/>
              </a:rPr>
              <a:t>Review the information on the slid</a:t>
            </a:r>
            <a:r>
              <a:rPr lang="en-US" sz="1100" dirty="0">
                <a:solidFill>
                  <a:srgbClr val="000000"/>
                </a:solidFill>
              </a:rPr>
              <a:t>e</a:t>
            </a:r>
            <a:r>
              <a:rPr lang="en-US" sz="1100" dirty="0">
                <a:solidFill>
                  <a:srgbClr val="000000"/>
                </a:solidFill>
                <a:latin typeface="Calibri"/>
                <a:ea typeface="Calibri"/>
                <a:cs typeface="Calibri"/>
                <a:sym typeface="Calibri"/>
              </a:rPr>
              <a:t>.</a:t>
            </a:r>
            <a:endParaRPr sz="1100" dirty="0">
              <a:latin typeface="Calibri"/>
              <a:ea typeface="Calibri"/>
              <a:cs typeface="Calibri"/>
              <a:sym typeface="Calibri"/>
            </a:endParaRPr>
          </a:p>
          <a:p>
            <a:pPr marL="0" lvl="0" indent="0" algn="l" rtl="0">
              <a:spcBef>
                <a:spcPts val="0"/>
              </a:spcBef>
              <a:spcAft>
                <a:spcPts val="0"/>
              </a:spcAft>
              <a:buNone/>
            </a:pPr>
            <a:endParaRPr dirty="0"/>
          </a:p>
        </p:txBody>
      </p:sp>
      <p:sp>
        <p:nvSpPr>
          <p:cNvPr id="1128" name="Google Shape;1128;p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5"/>
        <p:cNvGrpSpPr/>
        <p:nvPr/>
      </p:nvGrpSpPr>
      <p:grpSpPr>
        <a:xfrm>
          <a:off x="0" y="0"/>
          <a:ext cx="0" cy="0"/>
          <a:chOff x="0" y="0"/>
          <a:chExt cx="0" cy="0"/>
        </a:xfrm>
      </p:grpSpPr>
      <p:sp>
        <p:nvSpPr>
          <p:cNvPr id="1136" name="Google Shape;1136;p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7" name="Google Shape;1137;p1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dirty="0">
                <a:solidFill>
                  <a:srgbClr val="000000"/>
                </a:solidFill>
              </a:rPr>
              <a:t>Guiding Notes:</a:t>
            </a:r>
            <a:endParaRPr sz="1100" dirty="0">
              <a:solidFill>
                <a:srgbClr val="000000"/>
              </a:solidFill>
            </a:endParaRPr>
          </a:p>
          <a:p>
            <a:pPr marL="0" lvl="0" indent="0" algn="l" rtl="0">
              <a:spcBef>
                <a:spcPts val="0"/>
              </a:spcBef>
              <a:spcAft>
                <a:spcPts val="0"/>
              </a:spcAft>
              <a:buNone/>
            </a:pPr>
            <a:endParaRPr sz="1100" dirty="0">
              <a:solidFill>
                <a:srgbClr val="000000"/>
              </a:solidFill>
            </a:endParaRPr>
          </a:p>
          <a:p>
            <a:pPr marL="0" lvl="0" indent="0" algn="l" rtl="0">
              <a:spcBef>
                <a:spcPts val="0"/>
              </a:spcBef>
              <a:spcAft>
                <a:spcPts val="0"/>
              </a:spcAft>
              <a:buNone/>
            </a:pPr>
            <a:r>
              <a:rPr lang="en-US" sz="1100" dirty="0">
                <a:solidFill>
                  <a:srgbClr val="000000"/>
                </a:solidFill>
                <a:latin typeface="Calibri"/>
                <a:ea typeface="Calibri"/>
                <a:cs typeface="Calibri"/>
                <a:sym typeface="Calibri"/>
              </a:rPr>
              <a:t>Review the information on the slide</a:t>
            </a:r>
            <a:r>
              <a:rPr lang="en-US" sz="1100" dirty="0">
                <a:solidFill>
                  <a:srgbClr val="000000"/>
                </a:solidFill>
              </a:rPr>
              <a:t>.</a:t>
            </a:r>
            <a:endParaRPr sz="1100" dirty="0"/>
          </a:p>
        </p:txBody>
      </p:sp>
      <p:sp>
        <p:nvSpPr>
          <p:cNvPr id="1138" name="Google Shape;1138;p1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108</a:t>
            </a:fld>
            <a:endParaRPr dirty="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5"/>
        <p:cNvGrpSpPr/>
        <p:nvPr/>
      </p:nvGrpSpPr>
      <p:grpSpPr>
        <a:xfrm>
          <a:off x="0" y="0"/>
          <a:ext cx="0" cy="0"/>
          <a:chOff x="0" y="0"/>
          <a:chExt cx="0" cy="0"/>
        </a:xfrm>
      </p:grpSpPr>
      <p:sp>
        <p:nvSpPr>
          <p:cNvPr id="1146" name="Google Shape;1146;p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7" name="Google Shape;1147;p1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800"/>
              <a:buFont typeface="Arial"/>
              <a:buNone/>
            </a:pPr>
            <a:r>
              <a:rPr lang="en-US" sz="1100" dirty="0">
                <a:solidFill>
                  <a:srgbClr val="000000"/>
                </a:solidFill>
              </a:rPr>
              <a:t>Guiding Notes:</a:t>
            </a:r>
            <a:endParaRPr sz="1100" dirty="0">
              <a:solidFill>
                <a:srgbClr val="000000"/>
              </a:solidFill>
            </a:endParaRPr>
          </a:p>
          <a:p>
            <a:pPr marL="0" lvl="0" indent="0" algn="l" rtl="0">
              <a:spcBef>
                <a:spcPts val="0"/>
              </a:spcBef>
              <a:spcAft>
                <a:spcPts val="0"/>
              </a:spcAft>
              <a:buClr>
                <a:srgbClr val="000000"/>
              </a:buClr>
              <a:buSzPts val="1800"/>
              <a:buFont typeface="Arial"/>
              <a:buNone/>
            </a:pPr>
            <a:endParaRPr sz="1100" dirty="0">
              <a:solidFill>
                <a:srgbClr val="000000"/>
              </a:solidFill>
            </a:endParaRPr>
          </a:p>
          <a:p>
            <a:pPr marL="0" lvl="0" indent="0" algn="l" rtl="0">
              <a:spcBef>
                <a:spcPts val="0"/>
              </a:spcBef>
              <a:spcAft>
                <a:spcPts val="0"/>
              </a:spcAft>
              <a:buClr>
                <a:srgbClr val="000000"/>
              </a:buClr>
              <a:buSzPts val="1800"/>
              <a:buFont typeface="Arial"/>
              <a:buNone/>
            </a:pPr>
            <a:r>
              <a:rPr lang="en-US" sz="1100" dirty="0">
                <a:solidFill>
                  <a:srgbClr val="000000"/>
                </a:solidFill>
                <a:latin typeface="Calibri"/>
                <a:ea typeface="Calibri"/>
                <a:cs typeface="Calibri"/>
                <a:sym typeface="Calibri"/>
              </a:rPr>
              <a:t>Review when to use each rubric.</a:t>
            </a:r>
            <a:endParaRPr sz="11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Guiding Notes: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Materials needed for the section entitled, “Classroom Assessments in Social Studies”:</a:t>
            </a:r>
          </a:p>
          <a:p>
            <a:pPr marL="0" lvl="0" indent="0" algn="l" rtl="0">
              <a:spcBef>
                <a:spcPts val="0"/>
              </a:spcBef>
              <a:spcAft>
                <a:spcPts val="0"/>
              </a:spcAft>
              <a:buNone/>
            </a:pPr>
            <a:endParaRPr lang="en-US" sz="1200" dirty="0">
              <a:solidFill>
                <a:schemeClr val="dk1"/>
              </a:solidFill>
              <a:latin typeface="Calibri"/>
              <a:cs typeface="Calibri"/>
              <a:sym typeface="Calibri"/>
            </a:endParaRP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US" sz="1200" dirty="0">
                <a:solidFill>
                  <a:schemeClr val="dk1"/>
                </a:solidFill>
              </a:rPr>
              <a:t>Notetaking Guide: </a:t>
            </a:r>
            <a:r>
              <a:rPr lang="en-US" sz="1200" b="0" i="0" dirty="0">
                <a:solidFill>
                  <a:srgbClr val="000000"/>
                </a:solidFill>
                <a:effectLst/>
                <a:latin typeface="Times New Roman" panose="02020603050405020304" pitchFamily="18" charset="0"/>
              </a:rPr>
              <a:t>https://education.ky.gov/curriculum/standards/kyacadstand/Documents/SS_Module_6_Notetaking_Guide.docx</a:t>
            </a:r>
            <a:r>
              <a:rPr lang="en-US" sz="1200" dirty="0">
                <a:solidFill>
                  <a:schemeClr val="dk1"/>
                </a:solidFill>
                <a:latin typeface="Calibri"/>
                <a:ea typeface="Calibri"/>
                <a:cs typeface="Calibri"/>
                <a:sym typeface="Calibri"/>
              </a:rPr>
              <a:t> </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US" sz="1200" dirty="0">
                <a:solidFill>
                  <a:schemeClr val="dk1"/>
                </a:solidFill>
                <a:latin typeface="Calibri"/>
                <a:ea typeface="Calibri"/>
                <a:cs typeface="Calibri"/>
                <a:sym typeface="Calibri"/>
              </a:rPr>
              <a:t>Continuous Reflection Tool: </a:t>
            </a:r>
            <a:r>
              <a:rPr lang="en-US" sz="1200" b="0" i="0" dirty="0">
                <a:solidFill>
                  <a:srgbClr val="000000"/>
                </a:solidFill>
                <a:effectLst/>
                <a:latin typeface="Times New Roman" panose="02020603050405020304" pitchFamily="18" charset="0"/>
              </a:rPr>
              <a:t>https://education.ky.gov/curriculum/standards/kyacadstand/Documents/SS_Module%20_6_Continuous_Reflection_Tool.docx</a:t>
            </a:r>
            <a:endParaRPr lang="en-US" sz="1200" i="0" dirty="0">
              <a:solidFill>
                <a:schemeClr val="dk1"/>
              </a:solidFill>
              <a:latin typeface="Calibri"/>
              <a:ea typeface="Calibri"/>
              <a:cs typeface="Calibri"/>
              <a:sym typeface="Calibri"/>
            </a:endParaRPr>
          </a:p>
          <a:p>
            <a:pPr marL="171450" lvl="0" indent="-171450" algn="l" rtl="0">
              <a:spcBef>
                <a:spcPts val="0"/>
              </a:spcBef>
              <a:spcAft>
                <a:spcPts val="0"/>
              </a:spcAft>
              <a:buFont typeface="Arial" panose="020B0604020202020204" pitchFamily="34" charset="0"/>
              <a:buChar char="•"/>
            </a:pPr>
            <a:r>
              <a:rPr lang="en-US" sz="1200" dirty="0">
                <a:solidFill>
                  <a:schemeClr val="dk1"/>
                </a:solidFill>
                <a:latin typeface="Calibri"/>
                <a:ea typeface="Calibri"/>
                <a:cs typeface="Calibri"/>
                <a:sym typeface="Calibri"/>
              </a:rPr>
              <a:t>Hess, Karin K. (2005) </a:t>
            </a:r>
            <a:r>
              <a:rPr lang="en-US" sz="1200" i="1" dirty="0">
                <a:solidFill>
                  <a:schemeClr val="dk1"/>
                </a:solidFill>
                <a:latin typeface="Calibri"/>
                <a:ea typeface="Calibri"/>
                <a:cs typeface="Calibri"/>
                <a:sym typeface="Calibri"/>
              </a:rPr>
              <a:t>Applying Webb’s Depth-of-Knowledge (DOK) Levels in Social Studies</a:t>
            </a:r>
            <a:r>
              <a:rPr lang="en-US" sz="1200" dirty="0">
                <a:solidFill>
                  <a:schemeClr val="dk1"/>
                </a:solidFill>
                <a:latin typeface="Calibri"/>
                <a:ea typeface="Calibri"/>
                <a:cs typeface="Calibri"/>
                <a:sym typeface="Calibri"/>
              </a:rPr>
              <a:t>. National Center for Assessment: </a:t>
            </a: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https://www.nciea.org/publications/DOKsocialstudies_KH08.pdf</a:t>
            </a:r>
            <a:r>
              <a:rPr lang="en-US" sz="1200" dirty="0">
                <a:solidFill>
                  <a:schemeClr val="dk1"/>
                </a:solidFill>
                <a:latin typeface="Calibri"/>
                <a:ea typeface="Calibri"/>
                <a:cs typeface="Calibri"/>
                <a:sym typeface="Calibri"/>
              </a:rPr>
              <a:t> </a:t>
            </a:r>
            <a:endParaRPr dirty="0"/>
          </a:p>
          <a:p>
            <a:pPr marL="171450" lvl="0" indent="-171450" algn="l" rtl="0">
              <a:spcBef>
                <a:spcPts val="0"/>
              </a:spcBef>
              <a:spcAft>
                <a:spcPts val="0"/>
              </a:spcAft>
              <a:buFont typeface="Arial" panose="020B0604020202020204" pitchFamily="34" charset="0"/>
              <a:buChar char="•"/>
            </a:pPr>
            <a:r>
              <a:rPr lang="en-US" sz="1200" u="sng" dirty="0">
                <a:solidFill>
                  <a:schemeClr val="dk1"/>
                </a:solidFill>
                <a:latin typeface="Calibri"/>
                <a:ea typeface="Calibri"/>
                <a:cs typeface="Calibri"/>
                <a:sym typeface="Calibri"/>
              </a:rPr>
              <a:t>Armstrong, Patricia. (n.d.). </a:t>
            </a:r>
            <a:r>
              <a:rPr lang="en-US" sz="1200" i="1" u="sng" dirty="0">
                <a:solidFill>
                  <a:schemeClr val="dk1"/>
                </a:solidFill>
                <a:latin typeface="Calibri"/>
                <a:ea typeface="Calibri"/>
                <a:cs typeface="Calibri"/>
                <a:sym typeface="Calibri"/>
              </a:rPr>
              <a:t>Bloom’s Taxonomy. </a:t>
            </a:r>
            <a:r>
              <a:rPr lang="en-US" sz="1200" u="sng" dirty="0">
                <a:solidFill>
                  <a:schemeClr val="dk1"/>
                </a:solidFill>
                <a:latin typeface="Calibri"/>
                <a:ea typeface="Calibri"/>
                <a:cs typeface="Calibri"/>
                <a:sym typeface="Calibri"/>
              </a:rPr>
              <a:t>Vanderbilt University Center for Teaching: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https://cft.vanderbilt.edu/guides-sub-pages/blooms-taxonomy/</a:t>
            </a:r>
            <a:r>
              <a:rPr lang="en-US" sz="1200" u="sng"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171450" lvl="0" indent="-171450" algn="l" rtl="0">
              <a:spcBef>
                <a:spcPts val="0"/>
              </a:spcBef>
              <a:spcAft>
                <a:spcPts val="0"/>
              </a:spcAft>
              <a:buFont typeface="Arial" panose="020B0604020202020204" pitchFamily="34" charset="0"/>
              <a:buChar char="•"/>
            </a:pPr>
            <a:r>
              <a:rPr lang="en-US" sz="1200" dirty="0">
                <a:solidFill>
                  <a:schemeClr val="dk1"/>
                </a:solidFill>
                <a:latin typeface="Calibri"/>
                <a:ea typeface="Calibri"/>
                <a:cs typeface="Calibri"/>
                <a:sym typeface="Calibri"/>
              </a:rPr>
              <a:t>Consortium on Reaching Excellence in Education. (n.d.) </a:t>
            </a:r>
            <a:r>
              <a:rPr lang="en-US" sz="1200" i="1" dirty="0">
                <a:solidFill>
                  <a:schemeClr val="dk1"/>
                </a:solidFill>
                <a:latin typeface="Calibri"/>
                <a:ea typeface="Calibri"/>
                <a:cs typeface="Calibri"/>
                <a:sym typeface="Calibri"/>
              </a:rPr>
              <a:t>Putting DOK into Practice with Hess’ Cognitive Rigor Matrix</a:t>
            </a:r>
            <a:r>
              <a:rPr lang="en-US" sz="1200" dirty="0">
                <a:solidFill>
                  <a:schemeClr val="dk1"/>
                </a:solidFill>
                <a:latin typeface="Calibri"/>
                <a:ea typeface="Calibri"/>
                <a:cs typeface="Calibri"/>
                <a:sym typeface="Calibri"/>
              </a:rPr>
              <a:t>. </a:t>
            </a:r>
            <a:r>
              <a:rPr lang="en-US" sz="1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http://www.corelearn.com/wp-content/uploads/2016/08/dok-rigor-guide.pdf</a:t>
            </a:r>
            <a:r>
              <a:rPr lang="en-US" sz="1200" dirty="0">
                <a:solidFill>
                  <a:schemeClr val="dk1"/>
                </a:solidFill>
                <a:latin typeface="Calibri"/>
                <a:ea typeface="Calibri"/>
                <a:cs typeface="Calibri"/>
                <a:sym typeface="Calibri"/>
              </a:rPr>
              <a:t> </a:t>
            </a:r>
            <a:endParaRPr dirty="0"/>
          </a:p>
          <a:p>
            <a:pPr marL="171450" lvl="0" indent="-171450" algn="l" rtl="0">
              <a:spcBef>
                <a:spcPts val="0"/>
              </a:spcBef>
              <a:spcAft>
                <a:spcPts val="0"/>
              </a:spcAft>
              <a:buFont typeface="Arial" panose="020B0604020202020204" pitchFamily="34" charset="0"/>
              <a:buChar char="•"/>
            </a:pPr>
            <a:r>
              <a:rPr lang="en-US" sz="1200" dirty="0">
                <a:solidFill>
                  <a:schemeClr val="dk1"/>
                </a:solidFill>
                <a:latin typeface="Calibri"/>
                <a:ea typeface="Calibri"/>
                <a:cs typeface="Calibri"/>
                <a:sym typeface="Calibri"/>
              </a:rPr>
              <a:t>Grant, S.G, Swan, K., and Lee, J. </a:t>
            </a:r>
            <a:r>
              <a:rPr lang="en-US" sz="1200" i="1" dirty="0">
                <a:solidFill>
                  <a:schemeClr val="dk1"/>
                </a:solidFill>
                <a:latin typeface="Calibri"/>
                <a:ea typeface="Calibri"/>
                <a:cs typeface="Calibri"/>
                <a:sym typeface="Calibri"/>
              </a:rPr>
              <a:t>Assessment White Paper. </a:t>
            </a:r>
            <a:r>
              <a:rPr lang="en-US" sz="1200" dirty="0">
                <a:solidFill>
                  <a:schemeClr val="dk1"/>
                </a:solidFill>
                <a:latin typeface="Calibri"/>
                <a:ea typeface="Calibri"/>
                <a:cs typeface="Calibri"/>
                <a:sym typeface="Calibri"/>
              </a:rPr>
              <a:t>New York State K-12 Social Studies Toolkit. </a:t>
            </a:r>
            <a:r>
              <a:rPr lang="en-US" sz="1200" u="sng" dirty="0">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https://iowacore.gov/sites/default/files/socialstudiesassessmentwhitepaper.pdf</a:t>
            </a:r>
            <a:endParaRPr sz="1200" dirty="0">
              <a:solidFill>
                <a:schemeClr val="dk1"/>
              </a:solidFill>
              <a:latin typeface="Calibri"/>
              <a:ea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u="none" dirty="0">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Continuous Reflection Tool</a:t>
            </a:r>
            <a:r>
              <a:rPr lang="en-US" sz="1200" u="none" dirty="0">
                <a:solidFill>
                  <a:schemeClr val="dk1"/>
                </a:solidFill>
                <a:latin typeface="Calibri"/>
                <a:ea typeface="Calibri"/>
                <a:cs typeface="Calibri"/>
                <a:sym typeface="Calibri"/>
              </a:rPr>
              <a:t>: </a:t>
            </a:r>
            <a:r>
              <a:rPr lang="en-US" b="0" i="0" u="sng" dirty="0">
                <a:solidFill>
                  <a:srgbClr val="000000"/>
                </a:solidFill>
                <a:effectLst/>
                <a:latin typeface="Times New Roman" panose="02020603050405020304" pitchFamily="18" charset="0"/>
              </a:rPr>
              <a:t>https://www.education.ky.gov/_layouts/download.aspx?SourceUrl=</a:t>
            </a:r>
            <a:r>
              <a:rPr lang="en-US" sz="1200" b="0" i="0" u="sng" dirty="0">
                <a:solidFill>
                  <a:srgbClr val="000000"/>
                </a:solidFill>
                <a:effectLst/>
                <a:latin typeface="Times New Roman" panose="02020603050405020304" pitchFamily="18" charset="0"/>
              </a:rPr>
              <a:t>/curriculum/standards/kyacadstand/Documents/SS_Module%20_6_Continuous_Reflection_Tool.docx</a:t>
            </a:r>
            <a:endParaRPr lang="en-US" sz="1200" b="0" i="0" u="sng" dirty="0">
              <a:solidFill>
                <a:schemeClr val="dk1"/>
              </a:solidFill>
              <a:effectLst/>
              <a:latin typeface="Calibri"/>
              <a:cs typeface="Calibri"/>
              <a:sym typeface="Calibri"/>
            </a:endParaRPr>
          </a:p>
          <a:p>
            <a:pPr marL="171450" lvl="0" indent="-171450" algn="l" rtl="0">
              <a:spcBef>
                <a:spcPts val="0"/>
              </a:spcBef>
              <a:spcAft>
                <a:spcPts val="0"/>
              </a:spcAft>
              <a:buFont typeface="Arial" panose="020B0604020202020204" pitchFamily="34" charset="0"/>
              <a:buChar char="•"/>
            </a:pPr>
            <a:endParaRPr dirty="0"/>
          </a:p>
        </p:txBody>
      </p:sp>
      <p:sp>
        <p:nvSpPr>
          <p:cNvPr id="223" name="Google Shape;22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dirty="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
        <p:cNvGrpSpPr/>
        <p:nvPr/>
      </p:nvGrpSpPr>
      <p:grpSpPr>
        <a:xfrm>
          <a:off x="0" y="0"/>
          <a:ext cx="0" cy="0"/>
          <a:chOff x="0" y="0"/>
          <a:chExt cx="0" cy="0"/>
        </a:xfrm>
      </p:grpSpPr>
      <p:sp>
        <p:nvSpPr>
          <p:cNvPr id="1153" name="Google Shape;1153;p1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1100" dirty="0">
                <a:solidFill>
                  <a:srgbClr val="000000"/>
                </a:solidFill>
              </a:rPr>
              <a:t>Guiding Notes:</a:t>
            </a:r>
            <a:endParaRPr sz="1100" dirty="0">
              <a:solidFill>
                <a:srgbClr val="000000"/>
              </a:solidFill>
            </a:endParaRPr>
          </a:p>
          <a:p>
            <a:pPr marL="0" marR="0" lvl="0" indent="0" algn="l" rtl="0">
              <a:lnSpc>
                <a:spcPct val="107000"/>
              </a:lnSpc>
              <a:spcBef>
                <a:spcPts val="0"/>
              </a:spcBef>
              <a:spcAft>
                <a:spcPts val="0"/>
              </a:spcAft>
              <a:buNone/>
            </a:pPr>
            <a:endParaRPr sz="1100" dirty="0">
              <a:solidFill>
                <a:srgbClr val="000000"/>
              </a:solidFill>
            </a:endParaRPr>
          </a:p>
          <a:p>
            <a:pPr marL="0" marR="0" lvl="0" indent="0" algn="l" rtl="0">
              <a:lnSpc>
                <a:spcPct val="107000"/>
              </a:lnSpc>
              <a:spcBef>
                <a:spcPts val="0"/>
              </a:spcBef>
              <a:spcAft>
                <a:spcPts val="0"/>
              </a:spcAft>
              <a:buNone/>
            </a:pPr>
            <a:r>
              <a:rPr lang="en-US" sz="1100" dirty="0">
                <a:solidFill>
                  <a:srgbClr val="000000"/>
                </a:solidFill>
                <a:latin typeface="Calibri"/>
                <a:ea typeface="Calibri"/>
                <a:cs typeface="Calibri"/>
                <a:sym typeface="Calibri"/>
              </a:rPr>
              <a:t>Read through the slide outlining the 4 stages of creating rubrics.</a:t>
            </a:r>
            <a:endParaRPr sz="1100" dirty="0">
              <a:latin typeface="Calibri"/>
              <a:ea typeface="Calibri"/>
              <a:cs typeface="Calibri"/>
              <a:sym typeface="Calibri"/>
            </a:endParaRPr>
          </a:p>
          <a:p>
            <a:pPr marL="0" marR="0" lvl="0" indent="0" algn="l" rtl="0">
              <a:lnSpc>
                <a:spcPct val="107000"/>
              </a:lnSpc>
              <a:spcBef>
                <a:spcPts val="800"/>
              </a:spcBef>
              <a:spcAft>
                <a:spcPts val="0"/>
              </a:spcAft>
              <a:buNone/>
            </a:pPr>
            <a:r>
              <a:rPr lang="en-US" sz="1100" dirty="0">
                <a:solidFill>
                  <a:srgbClr val="000000"/>
                </a:solidFill>
                <a:latin typeface="Calibri"/>
                <a:ea typeface="Calibri"/>
                <a:cs typeface="Calibri"/>
                <a:sym typeface="Calibri"/>
              </a:rPr>
              <a:t>Think about the standards being addressed and the claims you wish to make about the student knowledge and skills to assess behaviors that will provide evidence for the knowledge and skills.</a:t>
            </a:r>
            <a:endParaRPr sz="1100" dirty="0">
              <a:latin typeface="Calibri"/>
              <a:ea typeface="Calibri"/>
              <a:cs typeface="Calibri"/>
              <a:sym typeface="Calibri"/>
            </a:endParaRPr>
          </a:p>
          <a:p>
            <a:pPr marL="0" marR="0" lvl="0" indent="0" algn="l" rtl="0">
              <a:lnSpc>
                <a:spcPct val="107000"/>
              </a:lnSpc>
              <a:spcBef>
                <a:spcPts val="0"/>
              </a:spcBef>
              <a:spcAft>
                <a:spcPts val="0"/>
              </a:spcAft>
              <a:buNone/>
            </a:pPr>
            <a:r>
              <a:rPr lang="en-US" sz="1100" dirty="0">
                <a:solidFill>
                  <a:srgbClr val="000000"/>
                </a:solidFill>
                <a:latin typeface="Calibri"/>
                <a:ea typeface="Calibri"/>
                <a:cs typeface="Calibri"/>
                <a:sym typeface="Calibri"/>
              </a:rPr>
              <a:t>Identify specific observable attributes and success criteria that you want to see (as well as those you don’t want to see) your students demonstrate in their product, process, or performance.</a:t>
            </a:r>
            <a:endParaRPr sz="1100" dirty="0">
              <a:latin typeface="Calibri"/>
              <a:ea typeface="Calibri"/>
              <a:cs typeface="Calibri"/>
              <a:sym typeface="Calibri"/>
            </a:endParaRPr>
          </a:p>
          <a:p>
            <a:pPr marL="0" marR="0" lvl="0" indent="0" algn="l" rtl="0">
              <a:lnSpc>
                <a:spcPct val="107000"/>
              </a:lnSpc>
              <a:spcBef>
                <a:spcPts val="0"/>
              </a:spcBef>
              <a:spcAft>
                <a:spcPts val="0"/>
              </a:spcAft>
              <a:buNone/>
            </a:pPr>
            <a:r>
              <a:rPr lang="en-US" sz="1100" dirty="0">
                <a:solidFill>
                  <a:srgbClr val="000000"/>
                </a:solidFill>
                <a:latin typeface="Calibri"/>
                <a:ea typeface="Calibri"/>
                <a:cs typeface="Calibri"/>
                <a:sym typeface="Calibri"/>
              </a:rPr>
              <a:t>Specify the characteristics, skills, or behaviors that you will be looking for, as well as errors you do not want to see.</a:t>
            </a:r>
            <a:endParaRPr sz="1100" dirty="0">
              <a:latin typeface="Calibri"/>
              <a:ea typeface="Calibri"/>
              <a:cs typeface="Calibri"/>
              <a:sym typeface="Calibri"/>
            </a:endParaRPr>
          </a:p>
          <a:p>
            <a:pPr marL="0" marR="0" lvl="0" indent="0" algn="l" rtl="0">
              <a:lnSpc>
                <a:spcPct val="107000"/>
              </a:lnSpc>
              <a:spcBef>
                <a:spcPts val="0"/>
              </a:spcBef>
              <a:spcAft>
                <a:spcPts val="0"/>
              </a:spcAft>
              <a:buNone/>
            </a:pPr>
            <a:r>
              <a:rPr lang="en-US" sz="1100" dirty="0">
                <a:solidFill>
                  <a:srgbClr val="000000"/>
                </a:solidFill>
                <a:latin typeface="Calibri"/>
                <a:ea typeface="Calibri"/>
                <a:cs typeface="Calibri"/>
                <a:sym typeface="Calibri"/>
              </a:rPr>
              <a:t>Brainstorm characteristics that describe each attribute. Identify ways to describe above average, average, and below average performance foreach observable attribute previously identified. </a:t>
            </a:r>
            <a:endParaRPr sz="1100" dirty="0">
              <a:latin typeface="Calibri"/>
              <a:ea typeface="Calibri"/>
              <a:cs typeface="Calibri"/>
              <a:sym typeface="Calibri"/>
            </a:endParaRPr>
          </a:p>
          <a:p>
            <a:pPr marL="0" lvl="0" indent="0" algn="l" rtl="0">
              <a:spcBef>
                <a:spcPts val="0"/>
              </a:spcBef>
              <a:spcAft>
                <a:spcPts val="0"/>
              </a:spcAft>
              <a:buNone/>
            </a:pPr>
            <a:endParaRPr dirty="0"/>
          </a:p>
        </p:txBody>
      </p:sp>
      <p:sp>
        <p:nvSpPr>
          <p:cNvPr id="1154" name="Google Shape;1154;p1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5"/>
        <p:cNvGrpSpPr/>
        <p:nvPr/>
      </p:nvGrpSpPr>
      <p:grpSpPr>
        <a:xfrm>
          <a:off x="0" y="0"/>
          <a:ext cx="0" cy="0"/>
          <a:chOff x="0" y="0"/>
          <a:chExt cx="0" cy="0"/>
        </a:xfrm>
      </p:grpSpPr>
      <p:sp>
        <p:nvSpPr>
          <p:cNvPr id="1176" name="Google Shape;1176;p1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7" name="Google Shape;1177;p1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800"/>
              <a:buFont typeface="Arial"/>
              <a:buNone/>
            </a:pPr>
            <a:r>
              <a:rPr lang="en-US" sz="1100" dirty="0">
                <a:solidFill>
                  <a:srgbClr val="000000"/>
                </a:solidFill>
              </a:rPr>
              <a:t>Guiding Notes:</a:t>
            </a:r>
            <a:endParaRPr sz="1100" dirty="0">
              <a:solidFill>
                <a:srgbClr val="000000"/>
              </a:solidFill>
            </a:endParaRPr>
          </a:p>
          <a:p>
            <a:pPr marL="0" lvl="0" indent="0" algn="l" rtl="0">
              <a:spcBef>
                <a:spcPts val="0"/>
              </a:spcBef>
              <a:spcAft>
                <a:spcPts val="0"/>
              </a:spcAft>
              <a:buClr>
                <a:srgbClr val="000000"/>
              </a:buClr>
              <a:buSzPts val="1800"/>
              <a:buFont typeface="Arial"/>
              <a:buNone/>
            </a:pPr>
            <a:endParaRPr sz="1100" dirty="0">
              <a:solidFill>
                <a:srgbClr val="000000"/>
              </a:solidFill>
            </a:endParaRPr>
          </a:p>
          <a:p>
            <a:pPr marL="0" lvl="0" indent="0" algn="l" rtl="0">
              <a:spcBef>
                <a:spcPts val="0"/>
              </a:spcBef>
              <a:spcAft>
                <a:spcPts val="0"/>
              </a:spcAft>
              <a:buClr>
                <a:srgbClr val="000000"/>
              </a:buClr>
              <a:buSzPts val="1800"/>
              <a:buFont typeface="Arial"/>
              <a:buNone/>
            </a:pPr>
            <a:r>
              <a:rPr lang="en-US" sz="1100" dirty="0">
                <a:solidFill>
                  <a:srgbClr val="000000"/>
                </a:solidFill>
                <a:latin typeface="Calibri"/>
                <a:ea typeface="Calibri"/>
                <a:cs typeface="Calibri"/>
                <a:sym typeface="Calibri"/>
              </a:rPr>
              <a:t>Review the additional considerations on the slide</a:t>
            </a:r>
            <a:r>
              <a:rPr lang="en-US" sz="1100" dirty="0">
                <a:solidFill>
                  <a:srgbClr val="000000"/>
                </a:solidFill>
              </a:rPr>
              <a:t>.</a:t>
            </a:r>
            <a:endParaRPr sz="1100" dirty="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p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4" name="Google Shape;1184;p1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Guiding Notes: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Review the rubric linked on the slide.  </a:t>
            </a:r>
            <a:r>
              <a:rPr lang="en-US" dirty="0"/>
              <a:t>Consider: w</a:t>
            </a:r>
            <a:r>
              <a:rPr lang="en-US" sz="1200" dirty="0">
                <a:solidFill>
                  <a:schemeClr val="dk1"/>
                </a:solidFill>
                <a:latin typeface="Calibri"/>
                <a:ea typeface="Calibri"/>
                <a:cs typeface="Calibri"/>
                <a:sym typeface="Calibri"/>
              </a:rPr>
              <a:t>hat resonates with </a:t>
            </a:r>
            <a:r>
              <a:rPr lang="en-US" dirty="0"/>
              <a:t>you</a:t>
            </a:r>
            <a:r>
              <a:rPr lang="en-US" sz="1200" dirty="0">
                <a:solidFill>
                  <a:schemeClr val="dk1"/>
                </a:solidFill>
                <a:latin typeface="Calibri"/>
                <a:ea typeface="Calibri"/>
                <a:cs typeface="Calibri"/>
                <a:sym typeface="Calibri"/>
              </a:rPr>
              <a:t>?  What challenges </a:t>
            </a:r>
            <a:r>
              <a:rPr lang="en-US" dirty="0"/>
              <a:t>you</a:t>
            </a:r>
            <a:r>
              <a:rPr lang="en-US" sz="1200" dirty="0">
                <a:solidFill>
                  <a:schemeClr val="dk1"/>
                </a:solidFill>
                <a:latin typeface="Calibri"/>
                <a:ea typeface="Calibri"/>
                <a:cs typeface="Calibri"/>
                <a:sym typeface="Calibri"/>
              </a:rPr>
              <a:t>?</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Resource:</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Stanford Center for Assessment, Learning, &amp; Equity. (n.d.) </a:t>
            </a:r>
            <a:r>
              <a:rPr lang="en-US" sz="1200" i="1" dirty="0">
                <a:solidFill>
                  <a:schemeClr val="dk1"/>
                </a:solidFill>
                <a:latin typeface="Calibri"/>
                <a:ea typeface="Calibri"/>
                <a:cs typeface="Calibri"/>
                <a:sym typeface="Calibri"/>
              </a:rPr>
              <a:t>SCALE Checklist for Quality Rubric Design</a:t>
            </a:r>
            <a:r>
              <a:rPr lang="en-US" sz="1200" dirty="0">
                <a:solidFill>
                  <a:schemeClr val="dk1"/>
                </a:solidFill>
                <a:latin typeface="Calibri"/>
                <a:ea typeface="Calibri"/>
                <a:cs typeface="Calibri"/>
                <a:sym typeface="Calibri"/>
              </a:rPr>
              <a:t>. </a:t>
            </a: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https://iowacore.gov/sites/default/files/scalechecklistforqualityrubricdesign.pdf</a:t>
            </a:r>
            <a:r>
              <a:rPr lang="en-US" sz="1200" dirty="0">
                <a:solidFill>
                  <a:schemeClr val="dk1"/>
                </a:solidFill>
                <a:latin typeface="Calibri"/>
                <a:ea typeface="Calibri"/>
                <a:cs typeface="Calibri"/>
                <a:sym typeface="Calibri"/>
              </a:rPr>
              <a:t> </a:t>
            </a:r>
            <a:endParaRPr dirty="0"/>
          </a:p>
        </p:txBody>
      </p:sp>
      <p:sp>
        <p:nvSpPr>
          <p:cNvPr id="1185" name="Google Shape;1185;p1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112</a:t>
            </a:fld>
            <a:endParaRPr dirty="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p1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2" name="Google Shape;1192;p1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Guiding Notes: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Complete</a:t>
            </a:r>
            <a:r>
              <a:rPr lang="en-US" sz="1200" dirty="0">
                <a:solidFill>
                  <a:schemeClr val="dk1"/>
                </a:solidFill>
                <a:latin typeface="Calibri"/>
                <a:ea typeface="Calibri"/>
                <a:cs typeface="Calibri"/>
                <a:sym typeface="Calibri"/>
              </a:rPr>
              <a:t> the activity on the slide.</a:t>
            </a:r>
            <a:endParaRPr sz="11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Resource:</a:t>
            </a:r>
            <a:endParaRPr sz="11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u="none" strike="noStrike" dirty="0">
                <a:solidFill>
                  <a:schemeClr val="dk1"/>
                </a:solidFill>
                <a:latin typeface="Calibri"/>
                <a:ea typeface="Calibri"/>
                <a:cs typeface="Calibri"/>
                <a:sym typeface="Calibri"/>
              </a:rPr>
              <a:t>National Writing Project. (n.d.) </a:t>
            </a:r>
            <a:r>
              <a:rPr lang="en-US" sz="1200" i="1" u="none" strike="noStrike" dirty="0">
                <a:solidFill>
                  <a:schemeClr val="dk1"/>
                </a:solidFill>
                <a:latin typeface="Calibri"/>
                <a:ea typeface="Calibri"/>
                <a:cs typeface="Calibri"/>
                <a:sym typeface="Calibri"/>
              </a:rPr>
              <a:t>Civically Engaged Writing Analysis Continuum for Public Writing</a:t>
            </a:r>
            <a:r>
              <a:rPr lang="en-US" sz="1200" u="none" strike="noStrike" dirty="0">
                <a:solidFill>
                  <a:schemeClr val="dk1"/>
                </a:solidFill>
                <a:latin typeface="Calibri"/>
                <a:ea typeface="Calibri"/>
                <a:cs typeface="Calibri"/>
                <a:sym typeface="Calibri"/>
              </a:rPr>
              <a:t>. </a:t>
            </a: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http://cewac.nwp.org/wp-content/uploads/2018/03/CEWAC_2.0.pdf</a:t>
            </a:r>
            <a:endParaRPr sz="11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 </a:t>
            </a:r>
            <a:endParaRPr sz="11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Use the previous tool, the SCALE Quality Rubric Checklist, to reflect:</a:t>
            </a:r>
            <a:endParaRPr lang="en-US" sz="1100" dirty="0">
              <a:solidFill>
                <a:schemeClr val="dk1"/>
              </a:solidFill>
              <a:latin typeface="Calibri"/>
              <a:ea typeface="Calibri"/>
              <a:cs typeface="Calibri"/>
              <a:sym typeface="Calibri"/>
            </a:endParaRPr>
          </a:p>
          <a:p>
            <a:pPr marL="457200" lvl="1" indent="0" algn="l" rtl="0">
              <a:spcBef>
                <a:spcPts val="0"/>
              </a:spcBef>
              <a:spcAft>
                <a:spcPts val="0"/>
              </a:spcAft>
              <a:buNone/>
            </a:pPr>
            <a:r>
              <a:rPr lang="en-US" sz="1200" dirty="0">
                <a:solidFill>
                  <a:schemeClr val="dk1"/>
                </a:solidFill>
                <a:latin typeface="Calibri"/>
                <a:ea typeface="Calibri"/>
                <a:cs typeface="Calibri"/>
                <a:sym typeface="Calibri"/>
              </a:rPr>
              <a:t>Identify and explain any issues.</a:t>
            </a:r>
            <a:endParaRPr sz="1100" dirty="0">
              <a:solidFill>
                <a:schemeClr val="dk1"/>
              </a:solidFill>
              <a:latin typeface="Calibri"/>
              <a:ea typeface="Calibri"/>
              <a:cs typeface="Calibri"/>
              <a:sym typeface="Calibri"/>
            </a:endParaRPr>
          </a:p>
          <a:p>
            <a:pPr marL="457200" lvl="1" indent="0" algn="l" rtl="0">
              <a:spcBef>
                <a:spcPts val="0"/>
              </a:spcBef>
              <a:spcAft>
                <a:spcPts val="0"/>
              </a:spcAft>
              <a:buNone/>
            </a:pPr>
            <a:r>
              <a:rPr lang="en-US" sz="1200" dirty="0">
                <a:solidFill>
                  <a:schemeClr val="dk1"/>
                </a:solidFill>
                <a:latin typeface="Calibri"/>
                <a:ea typeface="Calibri"/>
                <a:cs typeface="Calibri"/>
                <a:sym typeface="Calibri"/>
              </a:rPr>
              <a:t>Propose actions to improve or resolve the issues.</a:t>
            </a:r>
            <a:endParaRPr sz="11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 </a:t>
            </a:r>
            <a:endParaRPr sz="1100" dirty="0">
              <a:solidFill>
                <a:schemeClr val="dk1"/>
              </a:solidFill>
              <a:latin typeface="Calibri"/>
              <a:ea typeface="Calibri"/>
              <a:cs typeface="Calibri"/>
              <a:sym typeface="Calibri"/>
            </a:endParaRPr>
          </a:p>
          <a:p>
            <a:pPr marL="0" lvl="0" indent="0" algn="l" rtl="0">
              <a:spcBef>
                <a:spcPts val="0"/>
              </a:spcBef>
              <a:spcAft>
                <a:spcPts val="0"/>
              </a:spcAft>
              <a:buNone/>
            </a:pPr>
            <a:r>
              <a:rPr lang="en-US" dirty="0"/>
              <a:t>J</a:t>
            </a:r>
            <a:r>
              <a:rPr lang="en-US" sz="1200" dirty="0">
                <a:solidFill>
                  <a:schemeClr val="dk1"/>
                </a:solidFill>
                <a:latin typeface="Calibri"/>
                <a:ea typeface="Calibri"/>
                <a:cs typeface="Calibri"/>
                <a:sym typeface="Calibri"/>
              </a:rPr>
              <a:t>ot down notes in the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Notetaking Guide</a:t>
            </a:r>
            <a:r>
              <a:rPr lang="en-US" sz="1200" u="sng" dirty="0">
                <a:solidFill>
                  <a:schemeClr val="dk1"/>
                </a:solidFill>
                <a:latin typeface="Calibri"/>
                <a:ea typeface="Calibri"/>
                <a:cs typeface="Calibri"/>
                <a:sym typeface="Calibri"/>
              </a:rPr>
              <a:t>.</a:t>
            </a:r>
            <a:endParaRPr sz="11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7"/>
        <p:cNvGrpSpPr/>
        <p:nvPr/>
      </p:nvGrpSpPr>
      <p:grpSpPr>
        <a:xfrm>
          <a:off x="0" y="0"/>
          <a:ext cx="0" cy="0"/>
          <a:chOff x="0" y="0"/>
          <a:chExt cx="0" cy="0"/>
        </a:xfrm>
      </p:grpSpPr>
      <p:sp>
        <p:nvSpPr>
          <p:cNvPr id="1198" name="Google Shape;1198;p1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Guiding Notes: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Take</a:t>
            </a:r>
            <a:r>
              <a:rPr lang="en-US" sz="1200" dirty="0">
                <a:solidFill>
                  <a:schemeClr val="dk1"/>
                </a:solidFill>
                <a:latin typeface="Calibri"/>
                <a:ea typeface="Calibri"/>
                <a:cs typeface="Calibri"/>
                <a:sym typeface="Calibri"/>
              </a:rPr>
              <a:t> time to create a rubric for the performance task </a:t>
            </a:r>
            <a:r>
              <a:rPr lang="en-US" dirty="0"/>
              <a:t>you</a:t>
            </a:r>
            <a:r>
              <a:rPr lang="en-US" sz="1200" dirty="0">
                <a:solidFill>
                  <a:schemeClr val="dk1"/>
                </a:solidFill>
                <a:latin typeface="Calibri"/>
                <a:ea typeface="Calibri"/>
                <a:cs typeface="Calibri"/>
                <a:sym typeface="Calibri"/>
              </a:rPr>
              <a:t> created in </a:t>
            </a:r>
            <a:r>
              <a:rPr lang="en-US" dirty="0"/>
              <a:t>Section C</a:t>
            </a:r>
            <a:r>
              <a:rPr lang="en-US" sz="1200" dirty="0">
                <a:solidFill>
                  <a:schemeClr val="dk1"/>
                </a:solidFill>
                <a:latin typeface="Calibri"/>
                <a:ea typeface="Calibri"/>
                <a:cs typeface="Calibri"/>
                <a:sym typeface="Calibri"/>
              </a:rPr>
              <a:t>.  Pick the rubric type that best fits the task and will provide the most helpful feedback to students to enhance the learning process and facilitate student success on the task.</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Once </a:t>
            </a:r>
            <a:r>
              <a:rPr lang="en-US" dirty="0"/>
              <a:t>you </a:t>
            </a:r>
            <a:r>
              <a:rPr lang="en-US" sz="1200" dirty="0">
                <a:solidFill>
                  <a:schemeClr val="dk1"/>
                </a:solidFill>
                <a:latin typeface="Calibri"/>
                <a:ea typeface="Calibri"/>
                <a:cs typeface="Calibri"/>
                <a:sym typeface="Calibri"/>
              </a:rPr>
              <a:t>get a draft of a rubric</a:t>
            </a:r>
            <a:r>
              <a:rPr lang="en-US" dirty="0"/>
              <a:t>, </a:t>
            </a:r>
            <a:r>
              <a:rPr lang="en-US" sz="1200" dirty="0">
                <a:solidFill>
                  <a:schemeClr val="dk1"/>
                </a:solidFill>
                <a:latin typeface="Calibri"/>
                <a:ea typeface="Calibri"/>
                <a:cs typeface="Calibri"/>
                <a:sym typeface="Calibri"/>
              </a:rPr>
              <a:t>use the Scale Quality Rubric Checklist to make adjustments.</a:t>
            </a:r>
            <a:endParaRPr dirty="0"/>
          </a:p>
          <a:p>
            <a:pPr marL="0" lvl="0" indent="0" algn="l" rtl="0">
              <a:spcBef>
                <a:spcPts val="0"/>
              </a:spcBef>
              <a:spcAft>
                <a:spcPts val="0"/>
              </a:spcAft>
              <a:buNone/>
            </a:pPr>
            <a:endParaRPr dirty="0"/>
          </a:p>
        </p:txBody>
      </p:sp>
      <p:sp>
        <p:nvSpPr>
          <p:cNvPr id="1199" name="Google Shape;1199;p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4"/>
        <p:cNvGrpSpPr/>
        <p:nvPr/>
      </p:nvGrpSpPr>
      <p:grpSpPr>
        <a:xfrm>
          <a:off x="0" y="0"/>
          <a:ext cx="0" cy="0"/>
          <a:chOff x="0" y="0"/>
          <a:chExt cx="0" cy="0"/>
        </a:xfrm>
      </p:grpSpPr>
      <p:sp>
        <p:nvSpPr>
          <p:cNvPr id="1205" name="Google Shape;1205;p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6" name="Google Shape;1206;p1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Guiding Notes: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a:t>
            </a:r>
            <a:r>
              <a:rPr lang="en-US" sz="1200" dirty="0">
                <a:solidFill>
                  <a:schemeClr val="dk1"/>
                </a:solidFill>
                <a:latin typeface="Calibri"/>
                <a:ea typeface="Calibri"/>
                <a:cs typeface="Calibri"/>
                <a:sym typeface="Calibri"/>
              </a:rPr>
              <a:t>nswer the questions on the slide in </a:t>
            </a:r>
            <a:r>
              <a:rPr lang="en-US" dirty="0"/>
              <a:t>your Notetaking Guide.</a:t>
            </a:r>
            <a:endParaRPr dirty="0"/>
          </a:p>
        </p:txBody>
      </p:sp>
      <p:sp>
        <p:nvSpPr>
          <p:cNvPr id="1207" name="Google Shape;1207;p1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115</a:t>
            </a:fld>
            <a:endParaRPr dirty="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2"/>
        <p:cNvGrpSpPr/>
        <p:nvPr/>
      </p:nvGrpSpPr>
      <p:grpSpPr>
        <a:xfrm>
          <a:off x="0" y="0"/>
          <a:ext cx="0" cy="0"/>
          <a:chOff x="0" y="0"/>
          <a:chExt cx="0" cy="0"/>
        </a:xfrm>
      </p:grpSpPr>
      <p:sp>
        <p:nvSpPr>
          <p:cNvPr id="1213" name="Google Shape;1213;p1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4" name="Google Shape;1214;p1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Guiding Notes: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J</a:t>
            </a:r>
            <a:r>
              <a:rPr lang="en-US" sz="1200" dirty="0">
                <a:solidFill>
                  <a:schemeClr val="dk1"/>
                </a:solidFill>
                <a:latin typeface="Calibri"/>
                <a:ea typeface="Calibri"/>
                <a:cs typeface="Calibri"/>
                <a:sym typeface="Calibri"/>
              </a:rPr>
              <a:t>ot down any new learning or thoughts in your Continuous Reflection Tool.</a:t>
            </a:r>
            <a:endParaRPr dirty="0"/>
          </a:p>
        </p:txBody>
      </p:sp>
      <p:sp>
        <p:nvSpPr>
          <p:cNvPr id="1215" name="Google Shape;1215;p1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116</a:t>
            </a:fld>
            <a:endParaRPr dirty="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0"/>
        <p:cNvGrpSpPr/>
        <p:nvPr/>
      </p:nvGrpSpPr>
      <p:grpSpPr>
        <a:xfrm>
          <a:off x="0" y="0"/>
          <a:ext cx="0" cy="0"/>
          <a:chOff x="0" y="0"/>
          <a:chExt cx="0" cy="0"/>
        </a:xfrm>
      </p:grpSpPr>
      <p:sp>
        <p:nvSpPr>
          <p:cNvPr id="1221" name="Google Shape;1221;p125: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2" name="Google Shape;1222;p125:notes"/>
          <p:cNvSpPr txBox="1">
            <a:spLocks noGrp="1"/>
          </p:cNvSpPr>
          <p:nvPr>
            <p:ph type="body" idx="1"/>
          </p:nvPr>
        </p:nvSpPr>
        <p:spPr>
          <a:xfrm>
            <a:off x="685800" y="4482296"/>
            <a:ext cx="5486400" cy="366733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Calibri"/>
              <a:buNone/>
            </a:pPr>
            <a:r>
              <a:rPr lang="en-US" sz="1100" dirty="0">
                <a:solidFill>
                  <a:srgbClr val="000000"/>
                </a:solidFill>
              </a:rPr>
              <a:t>Guiding Notes:</a:t>
            </a:r>
            <a:endParaRPr sz="1100" dirty="0">
              <a:solidFill>
                <a:srgbClr val="000000"/>
              </a:solidFill>
            </a:endParaRPr>
          </a:p>
          <a:p>
            <a:pPr marL="457200" marR="0" lvl="0" indent="-228600" algn="l" rtl="0">
              <a:lnSpc>
                <a:spcPct val="100000"/>
              </a:lnSpc>
              <a:spcBef>
                <a:spcPts val="0"/>
              </a:spcBef>
              <a:spcAft>
                <a:spcPts val="0"/>
              </a:spcAft>
              <a:buClr>
                <a:srgbClr val="000000"/>
              </a:buClr>
              <a:buSzPts val="1400"/>
              <a:buFont typeface="Calibri"/>
              <a:buNone/>
            </a:pPr>
            <a:endParaRPr sz="1100" dirty="0">
              <a:solidFill>
                <a:srgbClr val="000000"/>
              </a:solidFill>
            </a:endParaRPr>
          </a:p>
          <a:p>
            <a:pPr marL="457200" marR="0" lvl="0" indent="-228600" algn="l" rtl="0">
              <a:lnSpc>
                <a:spcPct val="100000"/>
              </a:lnSpc>
              <a:spcBef>
                <a:spcPts val="0"/>
              </a:spcBef>
              <a:spcAft>
                <a:spcPts val="0"/>
              </a:spcAft>
              <a:buClr>
                <a:srgbClr val="000000"/>
              </a:buClr>
              <a:buSzPts val="1400"/>
              <a:buFont typeface="Calibri"/>
              <a:buNone/>
            </a:pPr>
            <a:r>
              <a:rPr lang="en-US" sz="1100" dirty="0">
                <a:solidFill>
                  <a:srgbClr val="000000"/>
                </a:solidFill>
              </a:rPr>
              <a:t>This is an additional resource:</a:t>
            </a:r>
            <a:endParaRPr sz="1100" dirty="0">
              <a:solidFill>
                <a:srgbClr val="000000"/>
              </a:solidFill>
            </a:endParaRPr>
          </a:p>
          <a:p>
            <a:pPr marL="457200" marR="0" lvl="0" indent="-228600" algn="l" rtl="0">
              <a:lnSpc>
                <a:spcPct val="100000"/>
              </a:lnSpc>
              <a:spcBef>
                <a:spcPts val="0"/>
              </a:spcBef>
              <a:spcAft>
                <a:spcPts val="0"/>
              </a:spcAft>
              <a:buClr>
                <a:schemeClr val="dk1"/>
              </a:buClr>
              <a:buSzPts val="1400"/>
              <a:buFont typeface="Calibri"/>
              <a:buNone/>
            </a:pPr>
            <a:endParaRPr sz="1100" dirty="0"/>
          </a:p>
          <a:p>
            <a:pPr marL="457200" marR="0" lvl="0" indent="-228600" algn="l" rtl="0">
              <a:lnSpc>
                <a:spcPct val="100000"/>
              </a:lnSpc>
              <a:spcBef>
                <a:spcPts val="0"/>
              </a:spcBef>
              <a:spcAft>
                <a:spcPts val="0"/>
              </a:spcAft>
              <a:buClr>
                <a:schemeClr val="dk1"/>
              </a:buClr>
              <a:buSzPts val="1400"/>
              <a:buFont typeface="Calibri"/>
              <a:buNone/>
            </a:pPr>
            <a:r>
              <a:rPr lang="en-US" sz="1100" dirty="0"/>
              <a:t>Gonzalez, Jennifer. </a:t>
            </a:r>
            <a:r>
              <a:rPr lang="en-US" sz="1100" i="0" dirty="0"/>
              <a:t>(2015, August 19). </a:t>
            </a:r>
            <a:r>
              <a:rPr lang="en-US" sz="1100" i="1" dirty="0"/>
              <a:t>How To Turn Rubric Scores Into Grades</a:t>
            </a:r>
            <a:r>
              <a:rPr lang="en-US" sz="1100" i="0" dirty="0"/>
              <a:t>. Cult of Pedagogy. </a:t>
            </a:r>
            <a:r>
              <a:rPr lang="en-US" sz="1100" u="sng" dirty="0">
                <a:solidFill>
                  <a:schemeClr val="tx1"/>
                </a:solidFill>
                <a:hlinkClick r:id="rId3">
                  <a:extLst>
                    <a:ext uri="{A12FA001-AC4F-418D-AE19-62706E023703}">
                      <ahyp:hlinkClr xmlns:ahyp="http://schemas.microsoft.com/office/drawing/2018/hyperlinkcolor" val="tx"/>
                    </a:ext>
                  </a:extLst>
                </a:hlinkClick>
              </a:rPr>
              <a:t>https://www.cultofpedagogy.com/calculate-points-with-rubrics/</a:t>
            </a:r>
            <a:endParaRPr sz="1100" dirty="0">
              <a:solidFill>
                <a:schemeClr val="tx1"/>
              </a:solidFill>
            </a:endParaRPr>
          </a:p>
          <a:p>
            <a:pPr marL="457200" marR="0" lvl="0" indent="-228600" algn="l" rtl="0">
              <a:lnSpc>
                <a:spcPct val="100000"/>
              </a:lnSpc>
              <a:spcBef>
                <a:spcPts val="0"/>
              </a:spcBef>
              <a:spcAft>
                <a:spcPts val="0"/>
              </a:spcAft>
              <a:buClr>
                <a:schemeClr val="dk1"/>
              </a:buClr>
              <a:buSzPts val="1400"/>
              <a:buFont typeface="Calibri"/>
              <a:buNone/>
            </a:pPr>
            <a:endParaRPr dirty="0"/>
          </a:p>
        </p:txBody>
      </p:sp>
      <p:sp>
        <p:nvSpPr>
          <p:cNvPr id="1223" name="Google Shape;1223;p125:notes"/>
          <p:cNvSpPr txBox="1">
            <a:spLocks noGrp="1"/>
          </p:cNvSpPr>
          <p:nvPr>
            <p:ph type="sldNum" idx="12"/>
          </p:nvPr>
        </p:nvSpPr>
        <p:spPr>
          <a:xfrm>
            <a:off x="3884613" y="8846554"/>
            <a:ext cx="2971800" cy="46731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117</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Google Shape;1229;p1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dirty="0">
                <a:solidFill>
                  <a:srgbClr val="000000"/>
                </a:solidFill>
              </a:rPr>
              <a:t>Guiding Notes:</a:t>
            </a:r>
            <a:endParaRPr sz="1100" dirty="0">
              <a:solidFill>
                <a:srgbClr val="000000"/>
              </a:solidFill>
            </a:endParaRPr>
          </a:p>
          <a:p>
            <a:pPr marL="0" lvl="0" indent="0" algn="l" rtl="0">
              <a:spcBef>
                <a:spcPts val="0"/>
              </a:spcBef>
              <a:spcAft>
                <a:spcPts val="0"/>
              </a:spcAft>
              <a:buNone/>
            </a:pPr>
            <a:endParaRPr sz="1100" dirty="0">
              <a:solidFill>
                <a:srgbClr val="000000"/>
              </a:solidFill>
            </a:endParaRPr>
          </a:p>
          <a:p>
            <a:pPr marL="0" lvl="0" indent="0" algn="l" rtl="0">
              <a:spcBef>
                <a:spcPts val="0"/>
              </a:spcBef>
              <a:spcAft>
                <a:spcPts val="0"/>
              </a:spcAft>
              <a:buNone/>
            </a:pPr>
            <a:r>
              <a:rPr lang="en-US" sz="1100" dirty="0">
                <a:solidFill>
                  <a:srgbClr val="000000"/>
                </a:solidFill>
              </a:rPr>
              <a:t>This slide provides additional resources.</a:t>
            </a:r>
            <a:endParaRPr sz="1100" dirty="0">
              <a:solidFill>
                <a:srgbClr val="000000"/>
              </a:solidFill>
            </a:endParaRPr>
          </a:p>
          <a:p>
            <a:pPr marL="0" lvl="0" indent="0" algn="l" rtl="0">
              <a:spcBef>
                <a:spcPts val="0"/>
              </a:spcBef>
              <a:spcAft>
                <a:spcPts val="0"/>
              </a:spcAft>
              <a:buNone/>
            </a:pPr>
            <a:endParaRPr sz="1100" dirty="0">
              <a:solidFill>
                <a:srgbClr val="000000"/>
              </a:solidFill>
            </a:endParaRPr>
          </a:p>
          <a:p>
            <a:pPr marL="0" lvl="0" indent="0" algn="l" rtl="0">
              <a:lnSpc>
                <a:spcPct val="107000"/>
              </a:lnSpc>
              <a:spcBef>
                <a:spcPts val="0"/>
              </a:spcBef>
              <a:spcAft>
                <a:spcPts val="0"/>
              </a:spcAft>
              <a:buClr>
                <a:schemeClr val="dk1"/>
              </a:buClr>
              <a:buFont typeface="Arial"/>
              <a:buNone/>
            </a:pPr>
            <a:r>
              <a:rPr lang="en-US" sz="1100" dirty="0"/>
              <a:t>Explain: The KDE needs your feedback on the effectiveness of this module, the learning platform and how the consultants may best support you as you take the next steps in the implementation process. We are going to complete a short survey to share our thinking and provide them with feedback on how the KDE can best meet our needs. Feedback from our surveys will be used by the KDE to plan and prepare future professional learning. </a:t>
            </a:r>
            <a:endParaRPr sz="1100" dirty="0"/>
          </a:p>
          <a:p>
            <a:pPr marL="0" marR="0" lvl="0" indent="0" algn="l" defTabSz="914400" rtl="0" eaLnBrk="1" fontAlgn="auto" latinLnBrk="0" hangingPunct="1">
              <a:lnSpc>
                <a:spcPct val="100000"/>
              </a:lnSpc>
              <a:spcBef>
                <a:spcPts val="800"/>
              </a:spcBef>
              <a:spcAft>
                <a:spcPts val="0"/>
              </a:spcAft>
              <a:buClr>
                <a:schemeClr val="dk1"/>
              </a:buClr>
              <a:buSzPts val="1100"/>
              <a:buFont typeface="Arial"/>
              <a:buNone/>
              <a:tabLst/>
              <a:defRPr/>
            </a:pPr>
            <a:br>
              <a:rPr lang="en-US" sz="1100" dirty="0"/>
            </a:br>
            <a:r>
              <a:rPr lang="en-US" sz="1100" dirty="0"/>
              <a:t>Post-survey: </a:t>
            </a:r>
            <a:r>
              <a:rPr lang="en-US" sz="1100" b="0" i="0" dirty="0">
                <a:solidFill>
                  <a:srgbClr val="000000"/>
                </a:solidFill>
                <a:effectLst/>
                <a:latin typeface="Times New Roman" panose="02020603050405020304" pitchFamily="18" charset="0"/>
              </a:rPr>
              <a:t>https://docs.google.com/forms/d/e/1FAIpQLSd5pVVdKiDLKxM4wKq46V2JcO7UTMtFk8ELVR31du6HTO2Szg/viewform</a:t>
            </a:r>
            <a:endParaRPr lang="en-US" sz="1100" dirty="0"/>
          </a:p>
          <a:p>
            <a:pPr marL="0" lvl="0" indent="0" algn="l" rtl="0">
              <a:spcBef>
                <a:spcPts val="800"/>
              </a:spcBef>
              <a:spcAft>
                <a:spcPts val="0"/>
              </a:spcAft>
              <a:buClr>
                <a:schemeClr val="dk1"/>
              </a:buClr>
              <a:buSzPts val="1100"/>
              <a:buFont typeface="Arial"/>
              <a:buNone/>
            </a:pPr>
            <a:endParaRPr sz="1100" dirty="0">
              <a:solidFill>
                <a:srgbClr val="000000"/>
              </a:solidFill>
            </a:endParaRPr>
          </a:p>
        </p:txBody>
      </p:sp>
      <p:sp>
        <p:nvSpPr>
          <p:cNvPr id="1230" name="Google Shape;1230;p1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4"/>
        <p:cNvGrpSpPr/>
        <p:nvPr/>
      </p:nvGrpSpPr>
      <p:grpSpPr>
        <a:xfrm>
          <a:off x="0" y="0"/>
          <a:ext cx="0" cy="0"/>
          <a:chOff x="0" y="0"/>
          <a:chExt cx="0" cy="0"/>
        </a:xfrm>
      </p:grpSpPr>
      <p:sp>
        <p:nvSpPr>
          <p:cNvPr id="1235" name="Google Shape;1235;p1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6" name="Google Shape;1236;p1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Guiding Notes: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Materials needed for this module:</a:t>
            </a:r>
          </a:p>
          <a:p>
            <a:pPr marL="0" lvl="0" indent="0" algn="l" rtl="0">
              <a:spcBef>
                <a:spcPts val="0"/>
              </a:spcBef>
              <a:spcAft>
                <a:spcPts val="0"/>
              </a:spcAft>
              <a:buNone/>
            </a:pPr>
            <a:endParaRPr lang="en-US" sz="1200" dirty="0">
              <a:solidFill>
                <a:schemeClr val="dk1"/>
              </a:solidFill>
              <a:latin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i="1" dirty="0">
                <a:solidFill>
                  <a:schemeClr val="dk1"/>
                </a:solidFill>
                <a:latin typeface="Calibri"/>
                <a:ea typeface="Calibri"/>
                <a:cs typeface="Calibri"/>
                <a:sym typeface="Calibri"/>
              </a:rPr>
              <a:t>Kentucky Academic Standards (KAS) for Social Studies: </a:t>
            </a:r>
            <a:r>
              <a:rPr lang="en-US" sz="1200" i="0" u="sng" dirty="0">
                <a:solidFill>
                  <a:schemeClr val="dk1"/>
                </a:solidFill>
                <a:latin typeface="Calibri"/>
                <a:ea typeface="Calibri"/>
                <a:cs typeface="Calibri"/>
                <a:sym typeface="Calibri"/>
              </a:rPr>
              <a:t>https://education.ky.gov/curriculum/standards/kyacadstand/Documents/Kentucky_Academic_Standards_for_Social_Studies.pdf</a:t>
            </a:r>
            <a:endParaRPr lang="en-US" sz="1200" dirty="0">
              <a:solidFill>
                <a:schemeClr val="dk1"/>
              </a:solidFill>
              <a:latin typeface="Calibri"/>
              <a:cs typeface="Calibri"/>
              <a:sym typeface="Calibri"/>
            </a:endParaRP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US" sz="1200" dirty="0">
                <a:solidFill>
                  <a:schemeClr val="dk1"/>
                </a:solidFill>
              </a:rPr>
              <a:t>Notetaking Guide: </a:t>
            </a:r>
            <a:r>
              <a:rPr lang="en-US" b="0" i="0" u="sng" dirty="0">
                <a:solidFill>
                  <a:srgbClr val="000000"/>
                </a:solidFill>
                <a:effectLst/>
                <a:latin typeface="Times New Roman" panose="02020603050405020304" pitchFamily="18" charset="0"/>
              </a:rPr>
              <a:t>https://www.education.ky.gov/_layouts/download.aspx?SourceUrl=</a:t>
            </a:r>
            <a:r>
              <a:rPr lang="en-US" sz="1200" b="0" i="0" u="sng" dirty="0">
                <a:solidFill>
                  <a:srgbClr val="000000"/>
                </a:solidFill>
                <a:effectLst/>
                <a:latin typeface="Times New Roman" panose="02020603050405020304" pitchFamily="18" charset="0"/>
              </a:rPr>
              <a:t>curriculum/standards/kyacadstand/Documents/SS_Module_6_Notetaking_Guide.docx</a:t>
            </a:r>
            <a:r>
              <a:rPr lang="en-US" sz="1200" u="sng" dirty="0">
                <a:solidFill>
                  <a:schemeClr val="dk1"/>
                </a:solidFill>
                <a:latin typeface="Calibri"/>
                <a:ea typeface="Calibri"/>
                <a:cs typeface="Calibri"/>
                <a:sym typeface="Calibri"/>
              </a:rPr>
              <a:t> </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US" sz="1200" dirty="0">
                <a:solidFill>
                  <a:schemeClr val="dk1"/>
                </a:solidFill>
                <a:latin typeface="Calibri"/>
                <a:ea typeface="Calibri"/>
                <a:cs typeface="Calibri"/>
                <a:sym typeface="Calibri"/>
              </a:rPr>
              <a:t>Continuous Reflection Tool: </a:t>
            </a:r>
            <a:r>
              <a:rPr lang="en-US" b="0" i="0" u="sng" dirty="0">
                <a:solidFill>
                  <a:srgbClr val="000000"/>
                </a:solidFill>
                <a:effectLst/>
                <a:latin typeface="Times New Roman" panose="02020603050405020304" pitchFamily="18" charset="0"/>
              </a:rPr>
              <a:t>https://www.education.ky.gov/_layouts/download.aspx?SourceUrl=</a:t>
            </a:r>
            <a:r>
              <a:rPr lang="en-US" sz="1200" b="0" i="0" u="sng" dirty="0">
                <a:solidFill>
                  <a:srgbClr val="000000"/>
                </a:solidFill>
                <a:effectLst/>
                <a:latin typeface="Times New Roman" panose="02020603050405020304" pitchFamily="18" charset="0"/>
              </a:rPr>
              <a:t>/curriculum/standards/kyacadstand/Documents/SS_Module%20_6_Continuous_Reflection_Tool.docx</a:t>
            </a:r>
          </a:p>
          <a:p>
            <a:pPr marL="171450" lvl="0" indent="-171450" algn="l" rtl="0">
              <a:spcBef>
                <a:spcPts val="0"/>
              </a:spcBef>
              <a:spcAft>
                <a:spcPts val="0"/>
              </a:spcAft>
              <a:buFont typeface="Arial" panose="020B0604020202020204" pitchFamily="34" charset="0"/>
              <a:buChar char="•"/>
            </a:pPr>
            <a:r>
              <a:rPr lang="en-US" sz="1200" dirty="0">
                <a:solidFill>
                  <a:schemeClr val="dk1"/>
                </a:solidFill>
                <a:latin typeface="Calibri"/>
                <a:ea typeface="Calibri"/>
                <a:cs typeface="Calibri"/>
                <a:sym typeface="Calibri"/>
              </a:rPr>
              <a:t>Performance </a:t>
            </a:r>
            <a:r>
              <a:rPr lang="en-US" sz="1200" dirty="0">
                <a:solidFill>
                  <a:schemeClr val="tx1"/>
                </a:solidFill>
                <a:latin typeface="Calibri"/>
                <a:ea typeface="Calibri"/>
                <a:cs typeface="Calibri"/>
                <a:sym typeface="Calibri"/>
              </a:rPr>
              <a:t>Assessment Audit Tool: </a:t>
            </a:r>
            <a:r>
              <a:rPr lang="en-US" sz="1800" u="sng" dirty="0">
                <a:solidFill>
                  <a:schemeClr val="tx1"/>
                </a:solidFill>
                <a:effectLst/>
                <a:latin typeface="Aptos" panose="020B0004020202020204" pitchFamily="34" charset="0"/>
                <a:ea typeface="Times New Roman" panose="02020603050405020304" pitchFamily="18" charset="0"/>
                <a:cs typeface="Aptos" panose="020B0004020202020204" pitchFamily="34" charset="0"/>
                <a:hlinkClick r:id="rId3">
                  <a:extLst>
                    <a:ext uri="{A12FA001-AC4F-418D-AE19-62706E023703}">
                      <ahyp:hlinkClr xmlns:ahyp="http://schemas.microsoft.com/office/drawing/2018/hyperlinkcolor" val="tx"/>
                    </a:ext>
                  </a:extLst>
                </a:hlinkClick>
              </a:rPr>
              <a:t>https://www.education.ky.gov/_layouts/download.aspx?SourceUrl=/curriculum/standards/kyacadstand/Documents/Performance_Based_Assessment_Audit.docx</a:t>
            </a:r>
            <a:endParaRPr lang="en-US" sz="1800" u="sng" dirty="0">
              <a:solidFill>
                <a:schemeClr val="tx1"/>
              </a:solidFill>
              <a:effectLst/>
              <a:latin typeface="Aptos" panose="020B0004020202020204" pitchFamily="34" charset="0"/>
              <a:ea typeface="Times New Roman" panose="02020603050405020304" pitchFamily="18" charset="0"/>
              <a:cs typeface="Aptos" panose="020B0004020202020204" pitchFamily="34" charset="0"/>
            </a:endParaRPr>
          </a:p>
          <a:p>
            <a:pPr marL="171450" lvl="0" indent="-171450" algn="l" rtl="0">
              <a:spcBef>
                <a:spcPts val="0"/>
              </a:spcBef>
              <a:spcAft>
                <a:spcPts val="0"/>
              </a:spcAft>
              <a:buFont typeface="Arial" panose="020B0604020202020204" pitchFamily="34" charset="0"/>
              <a:buChar char="•"/>
            </a:pPr>
            <a:r>
              <a:rPr lang="en-US" sz="1200" i="0" u="none" dirty="0">
                <a:solidFill>
                  <a:schemeClr val="dk1"/>
                </a:solidFill>
                <a:latin typeface="Calibri"/>
                <a:ea typeface="Calibri"/>
                <a:cs typeface="Calibri"/>
                <a:sym typeface="Calibri"/>
              </a:rPr>
              <a:t>Student Work Review Protocol: </a:t>
            </a:r>
            <a:r>
              <a:rPr lang="en-US" b="0" i="0" u="sng" dirty="0">
                <a:solidFill>
                  <a:srgbClr val="000000"/>
                </a:solidFill>
                <a:effectLst/>
                <a:latin typeface="Times New Roman" panose="02020603050405020304" pitchFamily="18" charset="0"/>
              </a:rPr>
              <a:t>https://www.education.ky.gov/_layouts/download.aspx?SourceUrl=</a:t>
            </a:r>
            <a:r>
              <a:rPr lang="en-US" sz="1200" i="0" u="sng" dirty="0">
                <a:solidFill>
                  <a:schemeClr val="dk1"/>
                </a:solidFill>
                <a:latin typeface="Calibri"/>
                <a:ea typeface="Calibri"/>
                <a:cs typeface="Calibri"/>
                <a:sym typeface="Calibri"/>
              </a:rPr>
              <a:t>/curriculum/standards/kyacadstand/Documents/Social_Studies_Student_Work_Review_Protocol.docx</a:t>
            </a:r>
          </a:p>
        </p:txBody>
      </p:sp>
      <p:sp>
        <p:nvSpPr>
          <p:cNvPr id="1237" name="Google Shape;1237;p1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119</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3: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13:notes"/>
          <p:cNvSpPr txBox="1">
            <a:spLocks noGrp="1"/>
          </p:cNvSpPr>
          <p:nvPr>
            <p:ph type="body" idx="1"/>
          </p:nvPr>
        </p:nvSpPr>
        <p:spPr>
          <a:xfrm>
            <a:off x="685800" y="4482297"/>
            <a:ext cx="5486400" cy="3667486"/>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1100" dirty="0">
                <a:solidFill>
                  <a:srgbClr val="000000"/>
                </a:solidFill>
              </a:rPr>
              <a:t>Guiding Notes: </a:t>
            </a:r>
            <a:endParaRPr sz="1100" dirty="0">
              <a:solidFill>
                <a:srgbClr val="000000"/>
              </a:solidFill>
            </a:endParaRPr>
          </a:p>
          <a:p>
            <a:pPr marL="0" marR="0" lvl="0" indent="0" algn="l" rtl="0">
              <a:lnSpc>
                <a:spcPct val="107000"/>
              </a:lnSpc>
              <a:spcBef>
                <a:spcPts val="0"/>
              </a:spcBef>
              <a:spcAft>
                <a:spcPts val="0"/>
              </a:spcAft>
              <a:buNone/>
            </a:pPr>
            <a:endParaRPr sz="1100" dirty="0">
              <a:solidFill>
                <a:srgbClr val="000000"/>
              </a:solidFill>
            </a:endParaRPr>
          </a:p>
          <a:p>
            <a:pPr marL="0" marR="0" lvl="0" indent="0" algn="l" rtl="0">
              <a:lnSpc>
                <a:spcPct val="107000"/>
              </a:lnSpc>
              <a:spcBef>
                <a:spcPts val="0"/>
              </a:spcBef>
              <a:spcAft>
                <a:spcPts val="0"/>
              </a:spcAft>
              <a:buNone/>
            </a:pPr>
            <a:r>
              <a:rPr lang="en-US" sz="1100" dirty="0">
                <a:solidFill>
                  <a:srgbClr val="000000"/>
                </a:solidFill>
              </a:rPr>
              <a:t>This slide provides an overview of the module.</a:t>
            </a:r>
            <a:endParaRPr sz="1100" dirty="0">
              <a:solidFill>
                <a:srgbClr val="000000"/>
              </a:solidFill>
            </a:endParaRPr>
          </a:p>
          <a:p>
            <a:pPr marL="0" marR="0" lvl="0" indent="0" algn="l" rtl="0">
              <a:lnSpc>
                <a:spcPct val="107000"/>
              </a:lnSpc>
              <a:spcBef>
                <a:spcPts val="0"/>
              </a:spcBef>
              <a:spcAft>
                <a:spcPts val="0"/>
              </a:spcAft>
              <a:buNone/>
            </a:pPr>
            <a:endParaRPr sz="1800" dirty="0">
              <a:latin typeface="Calibri"/>
              <a:ea typeface="Calibri"/>
              <a:cs typeface="Calibri"/>
              <a:sym typeface="Calibri"/>
            </a:endParaRPr>
          </a:p>
          <a:p>
            <a:pPr marL="0" lvl="0" indent="0" algn="l" rtl="0">
              <a:spcBef>
                <a:spcPts val="0"/>
              </a:spcBef>
              <a:spcAft>
                <a:spcPts val="0"/>
              </a:spcAft>
              <a:buClr>
                <a:schemeClr val="dk1"/>
              </a:buClr>
              <a:buSzPts val="1100"/>
              <a:buFont typeface="Calibri"/>
              <a:buNone/>
            </a:pPr>
            <a:endParaRPr sz="1100" dirty="0">
              <a:latin typeface="Trebuchet MS"/>
              <a:ea typeface="Trebuchet MS"/>
              <a:cs typeface="Trebuchet MS"/>
              <a:sym typeface="Trebuchet MS"/>
            </a:endParaRPr>
          </a:p>
        </p:txBody>
      </p:sp>
      <p:sp>
        <p:nvSpPr>
          <p:cNvPr id="231" name="Google Shape;231;p13:notes"/>
          <p:cNvSpPr txBox="1">
            <a:spLocks noGrp="1"/>
          </p:cNvSpPr>
          <p:nvPr>
            <p:ph type="sldNum" idx="12"/>
          </p:nvPr>
        </p:nvSpPr>
        <p:spPr>
          <a:xfrm>
            <a:off x="3884613" y="8846553"/>
            <a:ext cx="2971800" cy="467221"/>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12</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2"/>
        <p:cNvGrpSpPr/>
        <p:nvPr/>
      </p:nvGrpSpPr>
      <p:grpSpPr>
        <a:xfrm>
          <a:off x="0" y="0"/>
          <a:ext cx="0" cy="0"/>
          <a:chOff x="0" y="0"/>
          <a:chExt cx="0" cy="0"/>
        </a:xfrm>
      </p:grpSpPr>
      <p:sp>
        <p:nvSpPr>
          <p:cNvPr id="1243" name="Google Shape;1243;p1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1100" dirty="0"/>
              <a:t>Guiding Notes:</a:t>
            </a:r>
            <a:endParaRPr sz="1100" dirty="0"/>
          </a:p>
          <a:p>
            <a:pPr marL="0" marR="0" lvl="0" indent="0" algn="l" rtl="0">
              <a:lnSpc>
                <a:spcPct val="107000"/>
              </a:lnSpc>
              <a:spcBef>
                <a:spcPts val="0"/>
              </a:spcBef>
              <a:spcAft>
                <a:spcPts val="0"/>
              </a:spcAft>
              <a:buNone/>
            </a:pPr>
            <a:endParaRPr sz="1100" dirty="0"/>
          </a:p>
          <a:p>
            <a:pPr marL="0" marR="0" lvl="0" indent="0" algn="l" rtl="0">
              <a:lnSpc>
                <a:spcPct val="107000"/>
              </a:lnSpc>
              <a:spcBef>
                <a:spcPts val="0"/>
              </a:spcBef>
              <a:spcAft>
                <a:spcPts val="0"/>
              </a:spcAft>
              <a:buNone/>
            </a:pPr>
            <a:r>
              <a:rPr lang="en-US" sz="1100" dirty="0"/>
              <a:t>This slide provides an overview of the module.</a:t>
            </a:r>
            <a:endParaRPr sz="1100" dirty="0"/>
          </a:p>
        </p:txBody>
      </p:sp>
      <p:sp>
        <p:nvSpPr>
          <p:cNvPr id="1244" name="Google Shape;1244;p1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4"/>
        <p:cNvGrpSpPr/>
        <p:nvPr/>
      </p:nvGrpSpPr>
      <p:grpSpPr>
        <a:xfrm>
          <a:off x="0" y="0"/>
          <a:ext cx="0" cy="0"/>
          <a:chOff x="0" y="0"/>
          <a:chExt cx="0" cy="0"/>
        </a:xfrm>
      </p:grpSpPr>
      <p:sp>
        <p:nvSpPr>
          <p:cNvPr id="1265" name="Google Shape;1265;p1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dirty="0">
                <a:solidFill>
                  <a:srgbClr val="000000"/>
                </a:solidFill>
              </a:rPr>
              <a:t>Guiding Notes:</a:t>
            </a:r>
            <a:endParaRPr sz="1100" dirty="0">
              <a:solidFill>
                <a:srgbClr val="000000"/>
              </a:solidFill>
            </a:endParaRPr>
          </a:p>
          <a:p>
            <a:pPr marL="0" lvl="0" indent="0" algn="l" rtl="0">
              <a:spcBef>
                <a:spcPts val="0"/>
              </a:spcBef>
              <a:spcAft>
                <a:spcPts val="0"/>
              </a:spcAft>
              <a:buNone/>
            </a:pPr>
            <a:endParaRPr sz="1100" dirty="0">
              <a:solidFill>
                <a:srgbClr val="000000"/>
              </a:solidFill>
            </a:endParaRPr>
          </a:p>
          <a:p>
            <a:pPr marL="0" lvl="0" indent="0" algn="l" rtl="0">
              <a:spcBef>
                <a:spcPts val="0"/>
              </a:spcBef>
              <a:spcAft>
                <a:spcPts val="0"/>
              </a:spcAft>
              <a:buNone/>
            </a:pPr>
            <a:r>
              <a:rPr lang="en-US" sz="1100" dirty="0">
                <a:solidFill>
                  <a:srgbClr val="000000"/>
                </a:solidFill>
              </a:rPr>
              <a:t>T</a:t>
            </a:r>
            <a:r>
              <a:rPr lang="en-US" sz="1100" dirty="0">
                <a:solidFill>
                  <a:srgbClr val="000000"/>
                </a:solidFill>
                <a:latin typeface="Calibri"/>
                <a:ea typeface="Calibri"/>
                <a:cs typeface="Calibri"/>
                <a:sym typeface="Calibri"/>
              </a:rPr>
              <a:t>he goals for </a:t>
            </a:r>
            <a:r>
              <a:rPr lang="en-US" sz="1100" dirty="0">
                <a:solidFill>
                  <a:srgbClr val="000000"/>
                </a:solidFill>
              </a:rPr>
              <a:t>this module</a:t>
            </a:r>
            <a:r>
              <a:rPr lang="en-US" sz="1100" dirty="0">
                <a:solidFill>
                  <a:srgbClr val="000000"/>
                </a:solidFill>
                <a:latin typeface="Calibri"/>
                <a:ea typeface="Calibri"/>
                <a:cs typeface="Calibri"/>
                <a:sym typeface="Calibri"/>
              </a:rPr>
              <a:t> are on this slide.  The star highlights the goal of </a:t>
            </a:r>
            <a:r>
              <a:rPr lang="en-US" sz="1100" dirty="0">
                <a:solidFill>
                  <a:srgbClr val="000000"/>
                </a:solidFill>
              </a:rPr>
              <a:t>Section E</a:t>
            </a:r>
            <a:r>
              <a:rPr lang="en-US" sz="1100" dirty="0">
                <a:solidFill>
                  <a:srgbClr val="000000"/>
                </a:solidFill>
                <a:latin typeface="Calibri"/>
                <a:ea typeface="Calibri"/>
                <a:cs typeface="Calibri"/>
                <a:sym typeface="Calibri"/>
              </a:rPr>
              <a:t>.</a:t>
            </a:r>
            <a:endParaRPr sz="1100" dirty="0"/>
          </a:p>
        </p:txBody>
      </p:sp>
      <p:sp>
        <p:nvSpPr>
          <p:cNvPr id="1266" name="Google Shape;1266;p1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2"/>
        <p:cNvGrpSpPr/>
        <p:nvPr/>
      </p:nvGrpSpPr>
      <p:grpSpPr>
        <a:xfrm>
          <a:off x="0" y="0"/>
          <a:ext cx="0" cy="0"/>
          <a:chOff x="0" y="0"/>
          <a:chExt cx="0" cy="0"/>
        </a:xfrm>
      </p:grpSpPr>
      <p:sp>
        <p:nvSpPr>
          <p:cNvPr id="1273" name="Google Shape;1273;p1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4" name="Google Shape;1274;p1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Guiding Notes: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J</a:t>
            </a:r>
            <a:r>
              <a:rPr lang="en-US" sz="1200" dirty="0">
                <a:solidFill>
                  <a:schemeClr val="dk1"/>
                </a:solidFill>
                <a:latin typeface="Calibri"/>
                <a:ea typeface="Calibri"/>
                <a:cs typeface="Calibri"/>
                <a:sym typeface="Calibri"/>
              </a:rPr>
              <a:t>ot down any new learning or thoughts on your Continuous Reflection Tool.</a:t>
            </a:r>
            <a:endParaRPr dirty="0"/>
          </a:p>
        </p:txBody>
      </p:sp>
      <p:sp>
        <p:nvSpPr>
          <p:cNvPr id="1275" name="Google Shape;1275;p1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122</a:t>
            </a:fld>
            <a:endParaRPr dirty="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0"/>
        <p:cNvGrpSpPr/>
        <p:nvPr/>
      </p:nvGrpSpPr>
      <p:grpSpPr>
        <a:xfrm>
          <a:off x="0" y="0"/>
          <a:ext cx="0" cy="0"/>
          <a:chOff x="0" y="0"/>
          <a:chExt cx="0" cy="0"/>
        </a:xfrm>
      </p:grpSpPr>
      <p:sp>
        <p:nvSpPr>
          <p:cNvPr id="1281" name="Google Shape;1281;p1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Guiding Notes: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E</a:t>
            </a:r>
            <a:r>
              <a:rPr lang="en-US" sz="1200" dirty="0">
                <a:solidFill>
                  <a:schemeClr val="dk1"/>
                </a:solidFill>
                <a:latin typeface="Calibri"/>
                <a:ea typeface="Calibri"/>
                <a:cs typeface="Calibri"/>
                <a:sym typeface="Calibri"/>
              </a:rPr>
              <a:t>ngage with the warm-up activity on the slide.  </a:t>
            </a:r>
            <a:r>
              <a:rPr lang="en-US" dirty="0"/>
              <a:t>J</a:t>
            </a:r>
            <a:r>
              <a:rPr lang="en-US" sz="1200" dirty="0">
                <a:solidFill>
                  <a:schemeClr val="dk1"/>
                </a:solidFill>
                <a:latin typeface="Calibri"/>
                <a:ea typeface="Calibri"/>
                <a:cs typeface="Calibri"/>
                <a:sym typeface="Calibri"/>
              </a:rPr>
              <a:t>ot down their ideas in your Notetaking Guide.</a:t>
            </a:r>
            <a:endParaRPr dirty="0"/>
          </a:p>
        </p:txBody>
      </p:sp>
      <p:sp>
        <p:nvSpPr>
          <p:cNvPr id="1282" name="Google Shape;1282;p1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7"/>
        <p:cNvGrpSpPr/>
        <p:nvPr/>
      </p:nvGrpSpPr>
      <p:grpSpPr>
        <a:xfrm>
          <a:off x="0" y="0"/>
          <a:ext cx="0" cy="0"/>
          <a:chOff x="0" y="0"/>
          <a:chExt cx="0" cy="0"/>
        </a:xfrm>
      </p:grpSpPr>
      <p:sp>
        <p:nvSpPr>
          <p:cNvPr id="1288" name="Google Shape;1288;p1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9" name="Google Shape;1289;p1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dirty="0"/>
              <a:t>Guiding Notes:</a:t>
            </a:r>
            <a:endParaRPr sz="1100" dirty="0"/>
          </a:p>
          <a:p>
            <a:pPr marL="0" lvl="0" indent="0" algn="l" rtl="0">
              <a:spcBef>
                <a:spcPts val="0"/>
              </a:spcBef>
              <a:spcAft>
                <a:spcPts val="0"/>
              </a:spcAft>
              <a:buNone/>
            </a:pPr>
            <a:endParaRPr sz="1100" dirty="0"/>
          </a:p>
          <a:p>
            <a:pPr marL="0" lvl="0" indent="0" algn="l" rtl="0">
              <a:spcBef>
                <a:spcPts val="0"/>
              </a:spcBef>
              <a:spcAft>
                <a:spcPts val="0"/>
              </a:spcAft>
              <a:buNone/>
            </a:pPr>
            <a:r>
              <a:rPr lang="en-US" sz="1100" dirty="0"/>
              <a:t>Review</a:t>
            </a:r>
            <a:r>
              <a:rPr lang="en-US" sz="1100" dirty="0">
                <a:latin typeface="Calibri"/>
                <a:ea typeface="Calibri"/>
                <a:cs typeface="Calibri"/>
                <a:sym typeface="Calibri"/>
              </a:rPr>
              <a:t> the process on the slide.  </a:t>
            </a:r>
            <a:r>
              <a:rPr lang="en-US" sz="1100" dirty="0"/>
              <a:t>It is important to</a:t>
            </a:r>
            <a:r>
              <a:rPr lang="en-US" sz="1100" dirty="0">
                <a:latin typeface="Calibri"/>
                <a:ea typeface="Calibri"/>
                <a:cs typeface="Calibri"/>
                <a:sym typeface="Calibri"/>
              </a:rPr>
              <a:t> review student work to gauge the effectiveness of the performance assessment.  </a:t>
            </a:r>
            <a:r>
              <a:rPr lang="en-US" sz="1100" dirty="0"/>
              <a:t>T</a:t>
            </a:r>
            <a:r>
              <a:rPr lang="en-US" sz="1100" dirty="0">
                <a:latin typeface="Calibri"/>
                <a:ea typeface="Calibri"/>
                <a:cs typeface="Calibri"/>
                <a:sym typeface="Calibri"/>
              </a:rPr>
              <a:t>his is best done with partners or teams – grade level or Professional Learning Communities (PLCs) – but can be done individually.</a:t>
            </a:r>
            <a:endParaRPr sz="1100" dirty="0"/>
          </a:p>
        </p:txBody>
      </p:sp>
      <p:sp>
        <p:nvSpPr>
          <p:cNvPr id="1290" name="Google Shape;1290;p1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124</a:t>
            </a:fld>
            <a:endParaRPr dirty="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9"/>
        <p:cNvGrpSpPr/>
        <p:nvPr/>
      </p:nvGrpSpPr>
      <p:grpSpPr>
        <a:xfrm>
          <a:off x="0" y="0"/>
          <a:ext cx="0" cy="0"/>
          <a:chOff x="0" y="0"/>
          <a:chExt cx="0" cy="0"/>
        </a:xfrm>
      </p:grpSpPr>
      <p:sp>
        <p:nvSpPr>
          <p:cNvPr id="1330" name="Google Shape;1330;p1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1" name="Google Shape;1331;p1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Guiding Notes: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a:t>
            </a:r>
            <a:r>
              <a:rPr lang="en-US" sz="1200" dirty="0">
                <a:solidFill>
                  <a:schemeClr val="dk1"/>
                </a:solidFill>
                <a:latin typeface="Calibri"/>
                <a:ea typeface="Calibri"/>
                <a:cs typeface="Calibri"/>
                <a:sym typeface="Calibri"/>
              </a:rPr>
              <a:t>he following slides explain the process.  This process should be the next steps after implementing the performance assessment with students.  </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Reviewing the assessment first using the Performance Assessment Audit Tool is important prior to looking at student work.  This lays the groundwork and builds a common understanding of the expectations of the performance assessment.</a:t>
            </a:r>
            <a:endParaRPr dirty="0"/>
          </a:p>
          <a:p>
            <a:pPr marL="0" lvl="0" indent="0" algn="l" rtl="0">
              <a:spcBef>
                <a:spcPts val="0"/>
              </a:spcBef>
              <a:spcAft>
                <a:spcPts val="0"/>
              </a:spcAft>
              <a:buNone/>
            </a:pPr>
            <a:endParaRPr dirty="0"/>
          </a:p>
        </p:txBody>
      </p:sp>
      <p:sp>
        <p:nvSpPr>
          <p:cNvPr id="1332" name="Google Shape;1332;p1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125</a:t>
            </a:fld>
            <a:endParaRPr dirty="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7"/>
        <p:cNvGrpSpPr/>
        <p:nvPr/>
      </p:nvGrpSpPr>
      <p:grpSpPr>
        <a:xfrm>
          <a:off x="0" y="0"/>
          <a:ext cx="0" cy="0"/>
          <a:chOff x="0" y="0"/>
          <a:chExt cx="0" cy="0"/>
        </a:xfrm>
      </p:grpSpPr>
      <p:sp>
        <p:nvSpPr>
          <p:cNvPr id="1338" name="Google Shape;1338;p1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9" name="Google Shape;1339;p1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Guiding Notes: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a:t>
            </a:r>
            <a:r>
              <a:rPr lang="en-US" sz="1200" dirty="0">
                <a:solidFill>
                  <a:schemeClr val="dk1"/>
                </a:solidFill>
                <a:latin typeface="Calibri"/>
                <a:ea typeface="Calibri"/>
                <a:cs typeface="Calibri"/>
                <a:sym typeface="Calibri"/>
              </a:rPr>
              <a:t>he next step is to review student work. Follow the directions on the slide.</a:t>
            </a:r>
            <a:endParaRPr sz="1200" dirty="0">
              <a:solidFill>
                <a:schemeClr val="dk1"/>
              </a:solidFill>
              <a:latin typeface="Calibri"/>
              <a:ea typeface="Calibri"/>
              <a:cs typeface="Calibri"/>
              <a:sym typeface="Calibri"/>
            </a:endParaRPr>
          </a:p>
        </p:txBody>
      </p:sp>
      <p:sp>
        <p:nvSpPr>
          <p:cNvPr id="1340" name="Google Shape;1340;p1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126</a:t>
            </a:fld>
            <a:endParaRPr dirty="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5"/>
        <p:cNvGrpSpPr/>
        <p:nvPr/>
      </p:nvGrpSpPr>
      <p:grpSpPr>
        <a:xfrm>
          <a:off x="0" y="0"/>
          <a:ext cx="0" cy="0"/>
          <a:chOff x="0" y="0"/>
          <a:chExt cx="0" cy="0"/>
        </a:xfrm>
      </p:grpSpPr>
      <p:sp>
        <p:nvSpPr>
          <p:cNvPr id="1346" name="Google Shape;1346;p1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7" name="Google Shape;1347;p1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dirty="0">
                <a:solidFill>
                  <a:srgbClr val="000000"/>
                </a:solidFill>
              </a:rPr>
              <a:t>Guiding Notes:</a:t>
            </a:r>
            <a:endParaRPr sz="1100" dirty="0">
              <a:solidFill>
                <a:srgbClr val="000000"/>
              </a:solidFill>
            </a:endParaRPr>
          </a:p>
          <a:p>
            <a:pPr marL="0" lvl="0" indent="0" algn="l" rtl="0">
              <a:spcBef>
                <a:spcPts val="0"/>
              </a:spcBef>
              <a:spcAft>
                <a:spcPts val="0"/>
              </a:spcAft>
              <a:buNone/>
            </a:pPr>
            <a:endParaRPr sz="1100" dirty="0">
              <a:solidFill>
                <a:srgbClr val="000000"/>
              </a:solidFill>
            </a:endParaRPr>
          </a:p>
          <a:p>
            <a:pPr marL="0" lvl="0" indent="0" algn="l" rtl="0">
              <a:spcBef>
                <a:spcPts val="0"/>
              </a:spcBef>
              <a:spcAft>
                <a:spcPts val="0"/>
              </a:spcAft>
              <a:buNone/>
            </a:pPr>
            <a:r>
              <a:rPr lang="en-US" sz="1100" dirty="0">
                <a:solidFill>
                  <a:srgbClr val="000000"/>
                </a:solidFill>
              </a:rPr>
              <a:t>I</a:t>
            </a:r>
            <a:r>
              <a:rPr lang="en-US" sz="1100" dirty="0">
                <a:solidFill>
                  <a:srgbClr val="000000"/>
                </a:solidFill>
                <a:latin typeface="Calibri"/>
                <a:ea typeface="Calibri"/>
                <a:cs typeface="Calibri"/>
                <a:sym typeface="Calibri"/>
              </a:rPr>
              <a:t>ndividual reflection is the final part of the process.  It is important to look at all of the feedback and data to make purposeful adjustments to ensure the performance assessment is giving students the opportunity to demonstrate their learning of the </a:t>
            </a:r>
            <a:r>
              <a:rPr lang="en-US" sz="1100" i="1" dirty="0">
                <a:solidFill>
                  <a:srgbClr val="000000"/>
                </a:solidFill>
                <a:latin typeface="Calibri"/>
                <a:ea typeface="Calibri"/>
                <a:cs typeface="Calibri"/>
                <a:sym typeface="Calibri"/>
              </a:rPr>
              <a:t>KAS for Social Studies</a:t>
            </a:r>
            <a:r>
              <a:rPr lang="en-US" sz="1100" dirty="0">
                <a:solidFill>
                  <a:srgbClr val="000000"/>
                </a:solidFill>
                <a:latin typeface="Calibri"/>
                <a:ea typeface="Calibri"/>
                <a:cs typeface="Calibri"/>
                <a:sym typeface="Calibri"/>
              </a:rPr>
              <a:t>.</a:t>
            </a:r>
            <a:endParaRPr sz="1100" dirty="0"/>
          </a:p>
        </p:txBody>
      </p:sp>
      <p:sp>
        <p:nvSpPr>
          <p:cNvPr id="1348" name="Google Shape;1348;p1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127</a:t>
            </a:fld>
            <a:endParaRPr dirty="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3"/>
        <p:cNvGrpSpPr/>
        <p:nvPr/>
      </p:nvGrpSpPr>
      <p:grpSpPr>
        <a:xfrm>
          <a:off x="0" y="0"/>
          <a:ext cx="0" cy="0"/>
          <a:chOff x="0" y="0"/>
          <a:chExt cx="0" cy="0"/>
        </a:xfrm>
      </p:grpSpPr>
      <p:sp>
        <p:nvSpPr>
          <p:cNvPr id="1354" name="Google Shape;1354;p1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Guiding Notes: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J</a:t>
            </a:r>
            <a:r>
              <a:rPr lang="en-US" sz="1200" dirty="0">
                <a:solidFill>
                  <a:schemeClr val="dk1"/>
                </a:solidFill>
                <a:latin typeface="Calibri"/>
                <a:ea typeface="Calibri"/>
                <a:cs typeface="Calibri"/>
                <a:sym typeface="Calibri"/>
              </a:rPr>
              <a:t>ot down </a:t>
            </a:r>
            <a:r>
              <a:rPr lang="en-US" dirty="0"/>
              <a:t>your </a:t>
            </a:r>
            <a:r>
              <a:rPr lang="en-US" sz="1200" dirty="0">
                <a:solidFill>
                  <a:schemeClr val="dk1"/>
                </a:solidFill>
                <a:latin typeface="Calibri"/>
                <a:ea typeface="Calibri"/>
                <a:cs typeface="Calibri"/>
                <a:sym typeface="Calibri"/>
              </a:rPr>
              <a:t>thoughts to the questions on the slide in your Notetaking Guide.</a:t>
            </a:r>
            <a:endParaRPr dirty="0"/>
          </a:p>
        </p:txBody>
      </p:sp>
      <p:sp>
        <p:nvSpPr>
          <p:cNvPr id="1355" name="Google Shape;1355;p1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0"/>
        <p:cNvGrpSpPr/>
        <p:nvPr/>
      </p:nvGrpSpPr>
      <p:grpSpPr>
        <a:xfrm>
          <a:off x="0" y="0"/>
          <a:ext cx="0" cy="0"/>
          <a:chOff x="0" y="0"/>
          <a:chExt cx="0" cy="0"/>
        </a:xfrm>
      </p:grpSpPr>
      <p:sp>
        <p:nvSpPr>
          <p:cNvPr id="1361" name="Google Shape;1361;p1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2" name="Google Shape;1362;p1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Guiding Notes: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J</a:t>
            </a:r>
            <a:r>
              <a:rPr lang="en-US" sz="1200" dirty="0">
                <a:solidFill>
                  <a:schemeClr val="dk1"/>
                </a:solidFill>
                <a:latin typeface="Calibri"/>
                <a:ea typeface="Calibri"/>
                <a:cs typeface="Calibri"/>
                <a:sym typeface="Calibri"/>
              </a:rPr>
              <a:t>ot down any new learning or thoughts in your Continuous Reflection Tool.</a:t>
            </a:r>
            <a:endParaRPr dirty="0"/>
          </a:p>
        </p:txBody>
      </p:sp>
      <p:sp>
        <p:nvSpPr>
          <p:cNvPr id="1363" name="Google Shape;1363;p1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129</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5: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15:notes"/>
          <p:cNvSpPr txBox="1">
            <a:spLocks noGrp="1"/>
          </p:cNvSpPr>
          <p:nvPr>
            <p:ph type="body" idx="1"/>
          </p:nvPr>
        </p:nvSpPr>
        <p:spPr>
          <a:xfrm>
            <a:off x="685800" y="4482296"/>
            <a:ext cx="5486400" cy="3667181"/>
          </a:xfrm>
          <a:prstGeom prst="rect">
            <a:avLst/>
          </a:prstGeom>
          <a:noFill/>
          <a:ln>
            <a:noFill/>
          </a:ln>
        </p:spPr>
        <p:txBody>
          <a:bodyPr spcFirstLastPara="1" wrap="square" lIns="91275" tIns="91275" rIns="91275" bIns="91275" anchor="t" anchorCtr="0">
            <a:noAutofit/>
          </a:bodyPr>
          <a:lstStyle/>
          <a:p>
            <a:pPr marL="444500" marR="0" lvl="0" indent="-215900" algn="l" rtl="0">
              <a:lnSpc>
                <a:spcPct val="100000"/>
              </a:lnSpc>
              <a:spcBef>
                <a:spcPts val="0"/>
              </a:spcBef>
              <a:spcAft>
                <a:spcPts val="0"/>
              </a:spcAft>
              <a:buClr>
                <a:srgbClr val="000000"/>
              </a:buClr>
              <a:buSzPts val="1400"/>
              <a:buFont typeface="Arial"/>
              <a:buNone/>
            </a:pPr>
            <a:r>
              <a:rPr lang="en-US" sz="1100" dirty="0">
                <a:solidFill>
                  <a:srgbClr val="000000"/>
                </a:solidFill>
              </a:rPr>
              <a:t>Guiding Notes:</a:t>
            </a:r>
            <a:endParaRPr sz="1100" dirty="0">
              <a:solidFill>
                <a:srgbClr val="000000"/>
              </a:solidFill>
            </a:endParaRPr>
          </a:p>
          <a:p>
            <a:pPr marL="444500" marR="0" lvl="0" indent="-215900" algn="l" rtl="0">
              <a:lnSpc>
                <a:spcPct val="100000"/>
              </a:lnSpc>
              <a:spcBef>
                <a:spcPts val="0"/>
              </a:spcBef>
              <a:spcAft>
                <a:spcPts val="0"/>
              </a:spcAft>
              <a:buClr>
                <a:srgbClr val="000000"/>
              </a:buClr>
              <a:buSzPts val="1400"/>
              <a:buFont typeface="Arial"/>
              <a:buNone/>
            </a:pPr>
            <a:endParaRPr sz="1100" dirty="0">
              <a:solidFill>
                <a:srgbClr val="000000"/>
              </a:solidFill>
            </a:endParaRPr>
          </a:p>
          <a:p>
            <a:pPr marL="444500" marR="0" lvl="0" indent="-215900" algn="l" rtl="0">
              <a:lnSpc>
                <a:spcPct val="100000"/>
              </a:lnSpc>
              <a:spcBef>
                <a:spcPts val="0"/>
              </a:spcBef>
              <a:spcAft>
                <a:spcPts val="0"/>
              </a:spcAft>
              <a:buClr>
                <a:srgbClr val="000000"/>
              </a:buClr>
              <a:buSzPts val="1400"/>
              <a:buFont typeface="Arial"/>
              <a:buNone/>
            </a:pPr>
            <a:r>
              <a:rPr lang="en-US" sz="1100" dirty="0">
                <a:solidFill>
                  <a:srgbClr val="000000"/>
                </a:solidFill>
                <a:latin typeface="Calibri"/>
                <a:ea typeface="Calibri"/>
                <a:cs typeface="Calibri"/>
                <a:sym typeface="Calibri"/>
              </a:rPr>
              <a:t>The goals for </a:t>
            </a:r>
            <a:r>
              <a:rPr lang="en-US" sz="1100" dirty="0">
                <a:solidFill>
                  <a:srgbClr val="000000"/>
                </a:solidFill>
              </a:rPr>
              <a:t>this module</a:t>
            </a:r>
            <a:r>
              <a:rPr lang="en-US" sz="1100" dirty="0">
                <a:solidFill>
                  <a:srgbClr val="000000"/>
                </a:solidFill>
                <a:latin typeface="Calibri"/>
                <a:ea typeface="Calibri"/>
                <a:cs typeface="Calibri"/>
                <a:sym typeface="Calibri"/>
              </a:rPr>
              <a:t> are on this slide.  The star highlights the goal of </a:t>
            </a:r>
            <a:r>
              <a:rPr lang="en-US" sz="1100" dirty="0">
                <a:solidFill>
                  <a:srgbClr val="000000"/>
                </a:solidFill>
              </a:rPr>
              <a:t>Section A</a:t>
            </a:r>
            <a:r>
              <a:rPr lang="en-US" sz="1100" dirty="0">
                <a:solidFill>
                  <a:srgbClr val="000000"/>
                </a:solidFill>
                <a:latin typeface="Calibri"/>
                <a:ea typeface="Calibri"/>
                <a:cs typeface="Calibri"/>
                <a:sym typeface="Calibri"/>
              </a:rPr>
              <a:t>.</a:t>
            </a:r>
            <a:endParaRPr sz="1100" dirty="0"/>
          </a:p>
        </p:txBody>
      </p:sp>
      <p:sp>
        <p:nvSpPr>
          <p:cNvPr id="254" name="Google Shape;254;p15:notes"/>
          <p:cNvSpPr txBox="1">
            <a:spLocks noGrp="1"/>
          </p:cNvSpPr>
          <p:nvPr>
            <p:ph type="sldNum" idx="12"/>
          </p:nvPr>
        </p:nvSpPr>
        <p:spPr>
          <a:xfrm>
            <a:off x="3884614" y="8846553"/>
            <a:ext cx="2971800" cy="467221"/>
          </a:xfrm>
          <a:prstGeom prst="rect">
            <a:avLst/>
          </a:prstGeom>
          <a:noFill/>
          <a:ln>
            <a:noFill/>
          </a:ln>
        </p:spPr>
        <p:txBody>
          <a:bodyPr spcFirstLastPara="1" wrap="square" lIns="91275" tIns="45625" rIns="91275" bIns="456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13</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8"/>
        <p:cNvGrpSpPr/>
        <p:nvPr/>
      </p:nvGrpSpPr>
      <p:grpSpPr>
        <a:xfrm>
          <a:off x="0" y="0"/>
          <a:ext cx="0" cy="0"/>
          <a:chOff x="0" y="0"/>
          <a:chExt cx="0" cy="0"/>
        </a:xfrm>
      </p:grpSpPr>
      <p:sp>
        <p:nvSpPr>
          <p:cNvPr id="1369" name="Google Shape;1369;p1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dirty="0">
                <a:solidFill>
                  <a:srgbClr val="000000"/>
                </a:solidFill>
              </a:rPr>
              <a:t>Guiding Notes:</a:t>
            </a:r>
            <a:endParaRPr sz="1100" dirty="0">
              <a:solidFill>
                <a:srgbClr val="000000"/>
              </a:solidFill>
            </a:endParaRPr>
          </a:p>
          <a:p>
            <a:pPr marL="0" lvl="0" indent="0" algn="l" rtl="0">
              <a:spcBef>
                <a:spcPts val="0"/>
              </a:spcBef>
              <a:spcAft>
                <a:spcPts val="0"/>
              </a:spcAft>
              <a:buNone/>
            </a:pPr>
            <a:endParaRPr sz="1100" dirty="0">
              <a:solidFill>
                <a:srgbClr val="000000"/>
              </a:solidFill>
            </a:endParaRPr>
          </a:p>
          <a:p>
            <a:pPr marL="0" lvl="0" indent="0" algn="l" rtl="0">
              <a:spcBef>
                <a:spcPts val="0"/>
              </a:spcBef>
              <a:spcAft>
                <a:spcPts val="0"/>
              </a:spcAft>
              <a:buNone/>
            </a:pPr>
            <a:r>
              <a:rPr lang="en-US" sz="1100" dirty="0">
                <a:solidFill>
                  <a:srgbClr val="000000"/>
                </a:solidFill>
                <a:latin typeface="Calibri"/>
                <a:ea typeface="Calibri"/>
                <a:cs typeface="Calibri"/>
                <a:sym typeface="Calibri"/>
              </a:rPr>
              <a:t>Use this slide as an overall reflection once completing all of the modules. </a:t>
            </a:r>
            <a:endParaRPr sz="1100" dirty="0"/>
          </a:p>
        </p:txBody>
      </p:sp>
      <p:sp>
        <p:nvSpPr>
          <p:cNvPr id="1370" name="Google Shape;1370;p1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8"/>
        <p:cNvGrpSpPr/>
        <p:nvPr/>
      </p:nvGrpSpPr>
      <p:grpSpPr>
        <a:xfrm>
          <a:off x="0" y="0"/>
          <a:ext cx="0" cy="0"/>
          <a:chOff x="0" y="0"/>
          <a:chExt cx="0" cy="0"/>
        </a:xfrm>
      </p:grpSpPr>
      <p:sp>
        <p:nvSpPr>
          <p:cNvPr id="1379" name="Google Shape;1379;p1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0" name="Google Shape;1380;p1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1100" dirty="0">
                <a:solidFill>
                  <a:srgbClr val="000000"/>
                </a:solidFill>
              </a:rPr>
              <a:t>Guiding Notes:</a:t>
            </a:r>
          </a:p>
          <a:p>
            <a:pPr marL="0" marR="0" lvl="0" indent="0" algn="l" rtl="0">
              <a:lnSpc>
                <a:spcPct val="107000"/>
              </a:lnSpc>
              <a:spcBef>
                <a:spcPts val="0"/>
              </a:spcBef>
              <a:spcAft>
                <a:spcPts val="0"/>
              </a:spcAft>
              <a:buNone/>
            </a:pPr>
            <a:endParaRPr sz="1100" dirty="0"/>
          </a:p>
          <a:p>
            <a:pPr marL="0" lvl="0" indent="0" algn="l" rtl="0">
              <a:spcBef>
                <a:spcPts val="800"/>
              </a:spcBef>
              <a:spcAft>
                <a:spcPts val="0"/>
              </a:spcAft>
              <a:buNone/>
            </a:pPr>
            <a:r>
              <a:rPr lang="en-US" sz="1100" dirty="0">
                <a:solidFill>
                  <a:srgbClr val="000000"/>
                </a:solidFill>
              </a:rPr>
              <a:t>Read the slide.</a:t>
            </a:r>
            <a:endParaRPr sz="1100" dirty="0">
              <a:solidFill>
                <a:srgbClr val="000000"/>
              </a:solidFill>
            </a:endParaRPr>
          </a:p>
          <a:p>
            <a:pPr marL="0" lvl="0" indent="0" algn="l" rtl="0">
              <a:spcBef>
                <a:spcPts val="0"/>
              </a:spcBef>
              <a:spcAft>
                <a:spcPts val="0"/>
              </a:spcAft>
              <a:buClr>
                <a:schemeClr val="dk1"/>
              </a:buClr>
              <a:buSzPts val="1100"/>
              <a:buFont typeface="Arial"/>
              <a:buNone/>
            </a:pPr>
            <a:endParaRPr sz="1100" dirty="0">
              <a:solidFill>
                <a:srgbClr val="000000"/>
              </a:solidFill>
            </a:endParaRPr>
          </a:p>
        </p:txBody>
      </p:sp>
      <p:sp>
        <p:nvSpPr>
          <p:cNvPr id="1381" name="Google Shape;1381;p1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131</a:t>
            </a:fld>
            <a:endParaRPr dirty="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6"/>
        <p:cNvGrpSpPr/>
        <p:nvPr/>
      </p:nvGrpSpPr>
      <p:grpSpPr>
        <a:xfrm>
          <a:off x="0" y="0"/>
          <a:ext cx="0" cy="0"/>
          <a:chOff x="0" y="0"/>
          <a:chExt cx="0" cy="0"/>
        </a:xfrm>
      </p:grpSpPr>
      <p:sp>
        <p:nvSpPr>
          <p:cNvPr id="1387" name="Google Shape;1387;g25aa108d04d_0_0: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8" name="Google Shape;1388;g25aa108d04d_0_0:notes"/>
          <p:cNvSpPr txBox="1">
            <a:spLocks noGrp="1"/>
          </p:cNvSpPr>
          <p:nvPr>
            <p:ph type="body" idx="1"/>
          </p:nvPr>
        </p:nvSpPr>
        <p:spPr>
          <a:xfrm>
            <a:off x="685800" y="4482296"/>
            <a:ext cx="5486400" cy="366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sz="1100" dirty="0"/>
              <a:t>Guiding Notes:</a:t>
            </a:r>
            <a:endParaRPr sz="1100" dirty="0"/>
          </a:p>
          <a:p>
            <a:pPr marL="0" lvl="0" indent="0" algn="l" rtl="0">
              <a:spcBef>
                <a:spcPts val="0"/>
              </a:spcBef>
              <a:spcAft>
                <a:spcPts val="0"/>
              </a:spcAft>
              <a:buClr>
                <a:schemeClr val="dk1"/>
              </a:buClr>
              <a:buSzPts val="1200"/>
              <a:buFont typeface="Arial"/>
              <a:buNone/>
            </a:pPr>
            <a:endParaRPr sz="1100" i="1" dirty="0"/>
          </a:p>
          <a:p>
            <a:pPr marL="0" lvl="0" indent="0" algn="l" rtl="0">
              <a:lnSpc>
                <a:spcPct val="107000"/>
              </a:lnSpc>
              <a:spcBef>
                <a:spcPts val="0"/>
              </a:spcBef>
              <a:spcAft>
                <a:spcPts val="0"/>
              </a:spcAft>
              <a:buClr>
                <a:schemeClr val="dk1"/>
              </a:buClr>
              <a:buFont typeface="Arial"/>
              <a:buNone/>
            </a:pPr>
            <a:r>
              <a:rPr lang="en-US" sz="1100" dirty="0"/>
              <a:t>Explain: The KDE needs your feedback on the effectiveness of this module, the learning platform and how the consultants may best support you as you take the next steps in the implementation process. We are going to complete a short survey to share our thinking and provide them with feedback on how the KDE can best meet our needs. Feedback from our surveys will be used by the KDE to plan and prepare future professional learning. </a:t>
            </a:r>
            <a:endParaRPr sz="1100" dirty="0"/>
          </a:p>
          <a:p>
            <a:pPr marL="0" lvl="0" indent="0" algn="l" rtl="0">
              <a:spcBef>
                <a:spcPts val="800"/>
              </a:spcBef>
              <a:spcAft>
                <a:spcPts val="0"/>
              </a:spcAft>
              <a:buClr>
                <a:schemeClr val="dk1"/>
              </a:buClr>
              <a:buSzPts val="1100"/>
              <a:buFont typeface="Arial"/>
              <a:buNone/>
            </a:pPr>
            <a:endParaRPr sz="1100" dirty="0"/>
          </a:p>
          <a:p>
            <a:pPr marL="0" lvl="0" indent="0" algn="l" rtl="0">
              <a:spcBef>
                <a:spcPts val="0"/>
              </a:spcBef>
              <a:spcAft>
                <a:spcPts val="0"/>
              </a:spcAft>
              <a:buClr>
                <a:schemeClr val="dk1"/>
              </a:buClr>
              <a:buSzPts val="1100"/>
              <a:buFont typeface="Arial"/>
              <a:buNone/>
            </a:pPr>
            <a:r>
              <a:rPr lang="en-US" sz="1100" dirty="0"/>
              <a:t>Post-survey: </a:t>
            </a:r>
            <a:r>
              <a:rPr lang="en-US" sz="1100" b="0" i="0" dirty="0">
                <a:solidFill>
                  <a:srgbClr val="000000"/>
                </a:solidFill>
                <a:effectLst/>
                <a:latin typeface="Times New Roman" panose="02020603050405020304" pitchFamily="18" charset="0"/>
              </a:rPr>
              <a:t>https://docs.google.com/forms/d/e/1FAIpQLSd5pVVdKiDLKxM4wKq46V2JcO7UTMtFk8ELVR31du6HTO2Szg/viewform</a:t>
            </a:r>
            <a:endParaRPr lang="en-US" sz="1100" dirty="0"/>
          </a:p>
          <a:p>
            <a:pPr marL="0" lvl="0" indent="0" algn="l" rtl="0">
              <a:spcBef>
                <a:spcPts val="800"/>
              </a:spcBef>
              <a:spcAft>
                <a:spcPts val="0"/>
              </a:spcAft>
              <a:buClr>
                <a:schemeClr val="dk1"/>
              </a:buClr>
              <a:buSzPts val="1200"/>
              <a:buFont typeface="Arial"/>
              <a:buNone/>
            </a:pPr>
            <a:endParaRPr sz="1200" b="0" i="1" u="none" strike="noStrike" cap="none" dirty="0">
              <a:solidFill>
                <a:schemeClr val="dk1"/>
              </a:solidFill>
              <a:latin typeface="Calibri"/>
              <a:ea typeface="Calibri"/>
              <a:cs typeface="Calibri"/>
              <a:sym typeface="Calibri"/>
            </a:endParaRPr>
          </a:p>
        </p:txBody>
      </p:sp>
      <p:sp>
        <p:nvSpPr>
          <p:cNvPr id="1389" name="Google Shape;1389;g25aa108d04d_0_0:notes"/>
          <p:cNvSpPr txBox="1">
            <a:spLocks noGrp="1"/>
          </p:cNvSpPr>
          <p:nvPr>
            <p:ph type="hdr" idx="3"/>
          </p:nvPr>
        </p:nvSpPr>
        <p:spPr>
          <a:xfrm>
            <a:off x="0" y="0"/>
            <a:ext cx="2971800" cy="467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dirty="0">
              <a:solidFill>
                <a:srgbClr val="000000"/>
              </a:solidFill>
              <a:latin typeface="Calibri"/>
              <a:ea typeface="Calibri"/>
              <a:cs typeface="Calibri"/>
              <a:sym typeface="Calibri"/>
            </a:endParaRPr>
          </a:p>
        </p:txBody>
      </p:sp>
      <p:sp>
        <p:nvSpPr>
          <p:cNvPr id="1390" name="Google Shape;1390;g25aa108d04d_0_0:notes"/>
          <p:cNvSpPr txBox="1">
            <a:spLocks noGrp="1"/>
          </p:cNvSpPr>
          <p:nvPr>
            <p:ph type="dt" idx="10"/>
          </p:nvPr>
        </p:nvSpPr>
        <p:spPr>
          <a:xfrm>
            <a:off x="3884613" y="0"/>
            <a:ext cx="2971800" cy="467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6/1/2018</a:t>
            </a:r>
            <a:endParaRPr sz="1200" b="0" i="0" u="none" strike="noStrike" cap="none" dirty="0">
              <a:solidFill>
                <a:srgbClr val="000000"/>
              </a:solidFill>
              <a:latin typeface="Calibri"/>
              <a:ea typeface="Calibri"/>
              <a:cs typeface="Calibri"/>
              <a:sym typeface="Calibri"/>
            </a:endParaRPr>
          </a:p>
        </p:txBody>
      </p:sp>
      <p:sp>
        <p:nvSpPr>
          <p:cNvPr id="1391" name="Google Shape;1391;g25aa108d04d_0_0:notes"/>
          <p:cNvSpPr txBox="1">
            <a:spLocks noGrp="1"/>
          </p:cNvSpPr>
          <p:nvPr>
            <p:ph type="ftr" idx="11"/>
          </p:nvPr>
        </p:nvSpPr>
        <p:spPr>
          <a:xfrm>
            <a:off x="0" y="8846554"/>
            <a:ext cx="2971800" cy="4674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dirty="0">
              <a:solidFill>
                <a:srgbClr val="000000"/>
              </a:solidFill>
              <a:latin typeface="Calibri"/>
              <a:ea typeface="Calibri"/>
              <a:cs typeface="Calibri"/>
              <a:sym typeface="Calibri"/>
            </a:endParaRPr>
          </a:p>
        </p:txBody>
      </p:sp>
      <p:sp>
        <p:nvSpPr>
          <p:cNvPr id="1392" name="Google Shape;1392;g25aa108d04d_0_0:notes"/>
          <p:cNvSpPr txBox="1">
            <a:spLocks noGrp="1"/>
          </p:cNvSpPr>
          <p:nvPr>
            <p:ph type="sldNum" idx="12"/>
          </p:nvPr>
        </p:nvSpPr>
        <p:spPr>
          <a:xfrm>
            <a:off x="3884613" y="8846554"/>
            <a:ext cx="2971800" cy="467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132</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1100" dirty="0"/>
              <a:t>Guiding Notes:</a:t>
            </a:r>
            <a:endParaRPr sz="1100" dirty="0"/>
          </a:p>
          <a:p>
            <a:pPr marL="0" marR="0" lvl="0" indent="0" algn="l" rtl="0">
              <a:lnSpc>
                <a:spcPct val="107000"/>
              </a:lnSpc>
              <a:spcBef>
                <a:spcPts val="0"/>
              </a:spcBef>
              <a:spcAft>
                <a:spcPts val="0"/>
              </a:spcAft>
              <a:buNone/>
            </a:pPr>
            <a:endParaRPr sz="1100" dirty="0"/>
          </a:p>
          <a:p>
            <a:pPr marL="0" marR="0" lvl="0" indent="0" algn="l" rtl="0">
              <a:lnSpc>
                <a:spcPct val="107000"/>
              </a:lnSpc>
              <a:spcBef>
                <a:spcPts val="0"/>
              </a:spcBef>
              <a:spcAft>
                <a:spcPts val="0"/>
              </a:spcAft>
              <a:buNone/>
            </a:pPr>
            <a:r>
              <a:rPr lang="en-US" sz="1100" dirty="0">
                <a:latin typeface="Calibri"/>
                <a:ea typeface="Calibri"/>
                <a:cs typeface="Calibri"/>
                <a:sym typeface="Calibri"/>
              </a:rPr>
              <a:t>These are the set of essential questions for </a:t>
            </a:r>
            <a:r>
              <a:rPr lang="en-US" sz="1100" dirty="0"/>
              <a:t>this module</a:t>
            </a:r>
            <a:r>
              <a:rPr lang="en-US" sz="1100" dirty="0">
                <a:latin typeface="Calibri"/>
                <a:ea typeface="Calibri"/>
                <a:cs typeface="Calibri"/>
                <a:sym typeface="Calibri"/>
              </a:rPr>
              <a:t>:  read the questions on the slide.  </a:t>
            </a:r>
            <a:r>
              <a:rPr lang="en-US" sz="1100" dirty="0"/>
              <a:t>You</a:t>
            </a:r>
            <a:r>
              <a:rPr lang="en-US" sz="1100" dirty="0">
                <a:latin typeface="Calibri"/>
                <a:ea typeface="Calibri"/>
                <a:cs typeface="Calibri"/>
                <a:sym typeface="Calibri"/>
              </a:rPr>
              <a:t> will have opportunities to continually reflect on these questions throughout each section of the module.</a:t>
            </a:r>
            <a:endParaRPr sz="1100" dirty="0">
              <a:latin typeface="Calibri"/>
              <a:ea typeface="Calibri"/>
              <a:cs typeface="Calibri"/>
              <a:sym typeface="Calibri"/>
            </a:endParaRPr>
          </a:p>
        </p:txBody>
      </p:sp>
      <p:sp>
        <p:nvSpPr>
          <p:cNvPr id="263" name="Google Shape;263;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7: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17:notes"/>
          <p:cNvSpPr txBox="1">
            <a:spLocks noGrp="1"/>
          </p:cNvSpPr>
          <p:nvPr>
            <p:ph type="body" idx="1"/>
          </p:nvPr>
        </p:nvSpPr>
        <p:spPr>
          <a:xfrm>
            <a:off x="685800" y="4482297"/>
            <a:ext cx="5486400" cy="366748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Guiding Notes: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F</a:t>
            </a:r>
            <a:r>
              <a:rPr lang="en-US" sz="1200" u="none" dirty="0">
                <a:solidFill>
                  <a:schemeClr val="dk1"/>
                </a:solidFill>
                <a:latin typeface="Calibri"/>
                <a:ea typeface="Calibri"/>
                <a:cs typeface="Calibri"/>
                <a:sym typeface="Calibri"/>
              </a:rPr>
              <a:t>ill in the blanks </a:t>
            </a:r>
            <a:r>
              <a:rPr lang="en-US" dirty="0"/>
              <a:t>on your Notetaking Guide. T</a:t>
            </a:r>
            <a:r>
              <a:rPr lang="en-US" sz="1200" dirty="0">
                <a:solidFill>
                  <a:schemeClr val="dk1"/>
                </a:solidFill>
                <a:latin typeface="Calibri"/>
                <a:ea typeface="Calibri"/>
                <a:cs typeface="Calibri"/>
                <a:sym typeface="Calibri"/>
              </a:rPr>
              <a:t>his is a pre-assessment to better understand how </a:t>
            </a:r>
            <a:r>
              <a:rPr lang="en-US" dirty="0"/>
              <a:t>you currently feel about</a:t>
            </a:r>
            <a:r>
              <a:rPr lang="en-US" sz="1200" dirty="0">
                <a:solidFill>
                  <a:schemeClr val="dk1"/>
                </a:solidFill>
                <a:latin typeface="Calibri"/>
                <a:ea typeface="Calibri"/>
                <a:cs typeface="Calibri"/>
                <a:sym typeface="Calibri"/>
              </a:rPr>
              <a:t> assessment. </a:t>
            </a:r>
            <a:endParaRPr dirty="0"/>
          </a:p>
        </p:txBody>
      </p:sp>
      <p:sp>
        <p:nvSpPr>
          <p:cNvPr id="271" name="Google Shape;271;p17:notes"/>
          <p:cNvSpPr txBox="1">
            <a:spLocks noGrp="1"/>
          </p:cNvSpPr>
          <p:nvPr>
            <p:ph type="sldNum" idx="12"/>
          </p:nvPr>
        </p:nvSpPr>
        <p:spPr>
          <a:xfrm>
            <a:off x="3884613" y="8846553"/>
            <a:ext cx="2971800" cy="467221"/>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15</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dirty="0"/>
              <a:t>Guiding Notes:</a:t>
            </a:r>
            <a:endParaRPr sz="1100" dirty="0"/>
          </a:p>
          <a:p>
            <a:pPr marL="0" lvl="0" indent="0" algn="l" rtl="0">
              <a:spcBef>
                <a:spcPts val="0"/>
              </a:spcBef>
              <a:spcAft>
                <a:spcPts val="0"/>
              </a:spcAft>
              <a:buNone/>
            </a:pPr>
            <a:br>
              <a:rPr lang="en-US" sz="1100" dirty="0"/>
            </a:br>
            <a:r>
              <a:rPr lang="en-US" sz="1100" dirty="0"/>
              <a:t>Read this slide.</a:t>
            </a:r>
            <a:endParaRPr sz="1100" dirty="0"/>
          </a:p>
        </p:txBody>
      </p:sp>
      <p:sp>
        <p:nvSpPr>
          <p:cNvPr id="279" name="Google Shape;279;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Guiding Notes: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These are the basic components of classroom assessments.</a:t>
            </a:r>
            <a:endParaRPr dirty="0"/>
          </a:p>
        </p:txBody>
      </p:sp>
      <p:sp>
        <p:nvSpPr>
          <p:cNvPr id="286" name="Google Shape;286;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1100" dirty="0">
                <a:solidFill>
                  <a:srgbClr val="000000"/>
                </a:solidFill>
              </a:rPr>
              <a:t>Guiding Notes: </a:t>
            </a:r>
            <a:endParaRPr sz="1100" dirty="0">
              <a:solidFill>
                <a:srgbClr val="000000"/>
              </a:solidFill>
            </a:endParaRPr>
          </a:p>
          <a:p>
            <a:pPr marL="0" marR="0" lvl="0" indent="0" algn="l" rtl="0">
              <a:lnSpc>
                <a:spcPct val="107000"/>
              </a:lnSpc>
              <a:spcBef>
                <a:spcPts val="0"/>
              </a:spcBef>
              <a:spcAft>
                <a:spcPts val="0"/>
              </a:spcAft>
              <a:buNone/>
            </a:pPr>
            <a:endParaRPr sz="1100" dirty="0">
              <a:solidFill>
                <a:srgbClr val="000000"/>
              </a:solidFill>
            </a:endParaRPr>
          </a:p>
          <a:p>
            <a:pPr marL="0" marR="0" lvl="0" indent="0" algn="l" rtl="0">
              <a:lnSpc>
                <a:spcPct val="107000"/>
              </a:lnSpc>
              <a:spcBef>
                <a:spcPts val="0"/>
              </a:spcBef>
              <a:spcAft>
                <a:spcPts val="0"/>
              </a:spcAft>
              <a:buNone/>
            </a:pPr>
            <a:r>
              <a:rPr lang="en-US" sz="1100" dirty="0">
                <a:solidFill>
                  <a:srgbClr val="000000"/>
                </a:solidFill>
                <a:latin typeface="Calibri"/>
                <a:ea typeface="Calibri"/>
                <a:cs typeface="Calibri"/>
                <a:sym typeface="Calibri"/>
              </a:rPr>
              <a:t>Review the purposes for assessments:</a:t>
            </a:r>
            <a:endParaRPr sz="1100" dirty="0">
              <a:latin typeface="Calibri"/>
              <a:ea typeface="Calibri"/>
              <a:cs typeface="Calibri"/>
              <a:sym typeface="Calibri"/>
            </a:endParaRPr>
          </a:p>
          <a:p>
            <a:pPr marL="0" marR="0" lvl="0" indent="0" algn="l" rtl="0">
              <a:lnSpc>
                <a:spcPct val="107000"/>
              </a:lnSpc>
              <a:spcBef>
                <a:spcPts val="800"/>
              </a:spcBef>
              <a:spcAft>
                <a:spcPts val="0"/>
              </a:spcAft>
              <a:buNone/>
            </a:pPr>
            <a:r>
              <a:rPr lang="en-US" sz="1100" dirty="0">
                <a:solidFill>
                  <a:srgbClr val="000000"/>
                </a:solidFill>
                <a:latin typeface="Calibri"/>
                <a:ea typeface="Calibri"/>
                <a:cs typeface="Calibri"/>
                <a:sym typeface="Calibri"/>
              </a:rPr>
              <a:t>Formative assessment is a process used by teachers and students during instruction that provides feedback to adjust ongoing teaching and learning to improve students’ achievement of intended instructional outcomes.</a:t>
            </a:r>
            <a:endParaRPr sz="1100" dirty="0"/>
          </a:p>
          <a:p>
            <a:pPr marL="0" marR="0" lvl="0" indent="0" algn="l" rtl="0">
              <a:lnSpc>
                <a:spcPct val="107000"/>
              </a:lnSpc>
              <a:spcBef>
                <a:spcPts val="800"/>
              </a:spcBef>
              <a:spcAft>
                <a:spcPts val="0"/>
              </a:spcAft>
              <a:buNone/>
            </a:pPr>
            <a:r>
              <a:rPr lang="en-US" sz="1100" dirty="0">
                <a:solidFill>
                  <a:srgbClr val="000000"/>
                </a:solidFill>
                <a:latin typeface="Calibri"/>
                <a:ea typeface="Calibri"/>
                <a:cs typeface="Calibri"/>
                <a:sym typeface="Calibri"/>
              </a:rPr>
              <a:t>End-of-unit or term tests usually serve a summative purpose. </a:t>
            </a:r>
            <a:endParaRPr sz="1100" dirty="0">
              <a:latin typeface="Calibri"/>
              <a:ea typeface="Calibri"/>
              <a:cs typeface="Calibri"/>
              <a:sym typeface="Calibri"/>
            </a:endParaRPr>
          </a:p>
          <a:p>
            <a:pPr marL="0" marR="0" lvl="0" indent="0" algn="l" rtl="0">
              <a:lnSpc>
                <a:spcPct val="107000"/>
              </a:lnSpc>
              <a:spcBef>
                <a:spcPts val="800"/>
              </a:spcBef>
              <a:spcAft>
                <a:spcPts val="0"/>
              </a:spcAft>
              <a:buNone/>
            </a:pPr>
            <a:r>
              <a:rPr lang="en-US" sz="1100" dirty="0">
                <a:solidFill>
                  <a:srgbClr val="000000"/>
                </a:solidFill>
                <a:latin typeface="Calibri"/>
                <a:ea typeface="Calibri"/>
                <a:cs typeface="Calibri"/>
                <a:sym typeface="Calibri"/>
              </a:rPr>
              <a:t>Interim assessments fall somewhere between formative and summative. They measure students’ knowledge and skills on a specific set of academic goals, typically within a particular time frame. </a:t>
            </a:r>
            <a:endParaRPr sz="1100" dirty="0">
              <a:latin typeface="Calibri"/>
              <a:ea typeface="Calibri"/>
              <a:cs typeface="Calibri"/>
              <a:sym typeface="Calibri"/>
            </a:endParaRPr>
          </a:p>
          <a:p>
            <a:pPr marL="0" marR="0" lvl="0" indent="0" algn="l" rtl="0">
              <a:lnSpc>
                <a:spcPct val="107000"/>
              </a:lnSpc>
              <a:spcBef>
                <a:spcPts val="800"/>
              </a:spcBef>
              <a:spcAft>
                <a:spcPts val="0"/>
              </a:spcAft>
              <a:buNone/>
            </a:pPr>
            <a:r>
              <a:rPr lang="en-US" sz="1100" dirty="0">
                <a:solidFill>
                  <a:srgbClr val="000000"/>
                </a:solidFill>
              </a:rPr>
              <a:t>A</a:t>
            </a:r>
            <a:r>
              <a:rPr lang="en-US" sz="1100" dirty="0">
                <a:solidFill>
                  <a:srgbClr val="000000"/>
                </a:solidFill>
                <a:latin typeface="Calibri"/>
                <a:ea typeface="Calibri"/>
                <a:cs typeface="Calibri"/>
                <a:sym typeface="Calibri"/>
              </a:rPr>
              <a:t>ssessment can serve different purposes, to the extent it is aligned to the learning goals and how you use the evidence of the student learning it elicits. </a:t>
            </a:r>
            <a:endParaRPr sz="1100" dirty="0">
              <a:latin typeface="Calibri"/>
              <a:ea typeface="Calibri"/>
              <a:cs typeface="Calibri"/>
              <a:sym typeface="Calibri"/>
            </a:endParaRPr>
          </a:p>
          <a:p>
            <a:pPr marL="0" marR="0" lvl="0" indent="0" algn="l" rtl="0">
              <a:lnSpc>
                <a:spcPct val="107000"/>
              </a:lnSpc>
              <a:spcBef>
                <a:spcPts val="800"/>
              </a:spcBef>
              <a:spcAft>
                <a:spcPts val="0"/>
              </a:spcAft>
              <a:buNone/>
            </a:pPr>
            <a:r>
              <a:rPr lang="en-US" sz="1100" dirty="0">
                <a:solidFill>
                  <a:srgbClr val="000000"/>
                </a:solidFill>
                <a:latin typeface="Calibri"/>
                <a:ea typeface="Calibri"/>
                <a:cs typeface="Calibri"/>
                <a:sym typeface="Calibri"/>
              </a:rPr>
              <a:t>For example, in the middle of a unit, you could ask your students to write an essay about the root causes of the Civil War to monitor their progress and inform your instruction. </a:t>
            </a:r>
            <a:endParaRPr sz="1100" dirty="0">
              <a:latin typeface="Calibri"/>
              <a:ea typeface="Calibri"/>
              <a:cs typeface="Calibri"/>
              <a:sym typeface="Calibri"/>
            </a:endParaRPr>
          </a:p>
          <a:p>
            <a:pPr marL="0" marR="0" lvl="0" indent="0" algn="l" rtl="0">
              <a:lnSpc>
                <a:spcPct val="107000"/>
              </a:lnSpc>
              <a:spcBef>
                <a:spcPts val="800"/>
              </a:spcBef>
              <a:spcAft>
                <a:spcPts val="0"/>
              </a:spcAft>
              <a:buNone/>
            </a:pPr>
            <a:r>
              <a:rPr lang="en-US" sz="1100" dirty="0">
                <a:solidFill>
                  <a:srgbClr val="000000"/>
                </a:solidFill>
                <a:latin typeface="Calibri"/>
                <a:ea typeface="Calibri"/>
                <a:cs typeface="Calibri"/>
                <a:sym typeface="Calibri"/>
              </a:rPr>
              <a:t>Or, instead, you could use the essay prompt at the end of a unit to assess your student’s mastery of standards. </a:t>
            </a:r>
            <a:endParaRPr sz="1100" dirty="0">
              <a:latin typeface="Calibri"/>
              <a:ea typeface="Calibri"/>
              <a:cs typeface="Calibri"/>
              <a:sym typeface="Calibri"/>
            </a:endParaRPr>
          </a:p>
          <a:p>
            <a:pPr marL="0" marR="0" lvl="0" indent="0" algn="l" rtl="0">
              <a:lnSpc>
                <a:spcPct val="107000"/>
              </a:lnSpc>
              <a:spcBef>
                <a:spcPts val="800"/>
              </a:spcBef>
              <a:spcAft>
                <a:spcPts val="0"/>
              </a:spcAft>
              <a:buNone/>
            </a:pPr>
            <a:r>
              <a:rPr lang="en-US" sz="1100" dirty="0">
                <a:solidFill>
                  <a:srgbClr val="000000"/>
                </a:solidFill>
                <a:latin typeface="Calibri"/>
                <a:ea typeface="Calibri"/>
                <a:cs typeface="Calibri"/>
                <a:sym typeface="Calibri"/>
              </a:rPr>
              <a:t>In the former case, the assessment would be formative. </a:t>
            </a:r>
            <a:endParaRPr sz="1100" dirty="0">
              <a:latin typeface="Calibri"/>
              <a:ea typeface="Calibri"/>
              <a:cs typeface="Calibri"/>
              <a:sym typeface="Calibri"/>
            </a:endParaRPr>
          </a:p>
          <a:p>
            <a:pPr marL="0" marR="0" lvl="0" indent="0" algn="l" rtl="0">
              <a:lnSpc>
                <a:spcPct val="107000"/>
              </a:lnSpc>
              <a:spcBef>
                <a:spcPts val="800"/>
              </a:spcBef>
              <a:spcAft>
                <a:spcPts val="0"/>
              </a:spcAft>
              <a:buNone/>
            </a:pPr>
            <a:r>
              <a:rPr lang="en-US" sz="1100" dirty="0">
                <a:solidFill>
                  <a:srgbClr val="000000"/>
                </a:solidFill>
                <a:latin typeface="Calibri"/>
                <a:ea typeface="Calibri"/>
                <a:cs typeface="Calibri"/>
                <a:sym typeface="Calibri"/>
              </a:rPr>
              <a:t>In the latter case,  the assessment would be summative.</a:t>
            </a:r>
            <a:endParaRPr sz="1100" dirty="0">
              <a:latin typeface="Calibri"/>
              <a:ea typeface="Calibri"/>
              <a:cs typeface="Calibri"/>
              <a:sym typeface="Calibri"/>
            </a:endParaRPr>
          </a:p>
          <a:p>
            <a:pPr marL="0" marR="0" lvl="0" indent="0" algn="l" rtl="0">
              <a:lnSpc>
                <a:spcPct val="107000"/>
              </a:lnSpc>
              <a:spcBef>
                <a:spcPts val="800"/>
              </a:spcBef>
              <a:spcAft>
                <a:spcPts val="0"/>
              </a:spcAft>
              <a:buNone/>
            </a:pPr>
            <a:r>
              <a:rPr lang="en-US" sz="1100" dirty="0">
                <a:solidFill>
                  <a:srgbClr val="000000"/>
                </a:solidFill>
                <a:latin typeface="Calibri"/>
                <a:ea typeface="Calibri"/>
                <a:cs typeface="Calibri"/>
                <a:sym typeface="Calibri"/>
              </a:rPr>
              <a:t>The key takeaway is to determine the purpose of your assessment at the start of the design process.</a:t>
            </a:r>
            <a:endParaRPr sz="1100" dirty="0">
              <a:latin typeface="Calibri"/>
              <a:ea typeface="Calibri"/>
              <a:cs typeface="Calibri"/>
              <a:sym typeface="Calibri"/>
            </a:endParaRPr>
          </a:p>
          <a:p>
            <a:pPr marL="0" lvl="0" indent="0" algn="l" rtl="0">
              <a:spcBef>
                <a:spcPts val="80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1100" dirty="0"/>
              <a:t>Guiding Notes:</a:t>
            </a:r>
            <a:endParaRPr sz="1100" dirty="0"/>
          </a:p>
          <a:p>
            <a:pPr marL="0" marR="0" lvl="0" indent="0" algn="l" rtl="0">
              <a:lnSpc>
                <a:spcPct val="107000"/>
              </a:lnSpc>
              <a:spcBef>
                <a:spcPts val="0"/>
              </a:spcBef>
              <a:spcAft>
                <a:spcPts val="0"/>
              </a:spcAft>
              <a:buNone/>
            </a:pPr>
            <a:endParaRPr sz="1100" dirty="0"/>
          </a:p>
          <a:p>
            <a:pPr marL="0" marR="0" lvl="0" indent="0" algn="l" rtl="0">
              <a:lnSpc>
                <a:spcPct val="107000"/>
              </a:lnSpc>
              <a:spcBef>
                <a:spcPts val="0"/>
              </a:spcBef>
              <a:spcAft>
                <a:spcPts val="0"/>
              </a:spcAft>
              <a:buNone/>
            </a:pPr>
            <a:r>
              <a:rPr lang="en-US" sz="1100" dirty="0"/>
              <a:t>F</a:t>
            </a:r>
            <a:r>
              <a:rPr lang="en-US" sz="1100" dirty="0">
                <a:latin typeface="Calibri"/>
                <a:ea typeface="Calibri"/>
                <a:cs typeface="Calibri"/>
                <a:sym typeface="Calibri"/>
              </a:rPr>
              <a:t>ormative assessments are used to gauge student learning throughout a unit, and the summative assessment is used to determine student mastery of the standards at the end of the unit.</a:t>
            </a:r>
            <a:endParaRPr sz="1100" dirty="0"/>
          </a:p>
          <a:p>
            <a:pPr marL="0" marR="0" lvl="0" indent="0" algn="l" rtl="0">
              <a:lnSpc>
                <a:spcPct val="107000"/>
              </a:lnSpc>
              <a:spcBef>
                <a:spcPts val="0"/>
              </a:spcBef>
              <a:spcAft>
                <a:spcPts val="0"/>
              </a:spcAft>
              <a:buNone/>
            </a:pPr>
            <a:endParaRPr sz="1100" dirty="0">
              <a:latin typeface="Calibri"/>
              <a:ea typeface="Calibri"/>
              <a:cs typeface="Calibri"/>
              <a:sym typeface="Calibri"/>
            </a:endParaRPr>
          </a:p>
          <a:p>
            <a:pPr marL="0" marR="0" lvl="0" indent="0" algn="l" rtl="0">
              <a:lnSpc>
                <a:spcPct val="107000"/>
              </a:lnSpc>
              <a:spcBef>
                <a:spcPts val="0"/>
              </a:spcBef>
              <a:spcAft>
                <a:spcPts val="0"/>
              </a:spcAft>
              <a:buNone/>
            </a:pPr>
            <a:r>
              <a:rPr lang="en-US" sz="1100" dirty="0">
                <a:latin typeface="Calibri"/>
                <a:ea typeface="Calibri"/>
                <a:cs typeface="Calibri"/>
                <a:sym typeface="Calibri"/>
              </a:rPr>
              <a:t>Formative assessments are like CAT scans – you can do something about it. </a:t>
            </a:r>
            <a:endParaRPr sz="1100" dirty="0">
              <a:latin typeface="Calibri"/>
              <a:ea typeface="Calibri"/>
              <a:cs typeface="Calibri"/>
              <a:sym typeface="Calibri"/>
            </a:endParaRPr>
          </a:p>
          <a:p>
            <a:pPr marL="0" marR="0" lvl="0" indent="0" algn="l" rtl="0">
              <a:lnSpc>
                <a:spcPct val="107000"/>
              </a:lnSpc>
              <a:spcBef>
                <a:spcPts val="0"/>
              </a:spcBef>
              <a:spcAft>
                <a:spcPts val="0"/>
              </a:spcAft>
              <a:buNone/>
            </a:pPr>
            <a:r>
              <a:rPr lang="en-US" sz="1100" dirty="0">
                <a:latin typeface="Calibri"/>
                <a:ea typeface="Calibri"/>
                <a:cs typeface="Calibri"/>
                <a:sym typeface="Calibri"/>
              </a:rPr>
              <a:t>Summative assessments are like autopsies – they are final determinations.</a:t>
            </a:r>
            <a:endParaRPr sz="1100" dirty="0">
              <a:latin typeface="Calibri"/>
              <a:ea typeface="Calibri"/>
              <a:cs typeface="Calibri"/>
              <a:sym typeface="Calibri"/>
            </a:endParaRPr>
          </a:p>
        </p:txBody>
      </p:sp>
      <p:sp>
        <p:nvSpPr>
          <p:cNvPr id="300" name="Google Shape;30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6" name="Google Shape;12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Guiding Notes: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Read through the next two slides to understand the importance of assessments overall.</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Guiding Notes: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This slide includes the purpose of assessment.</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dirty="0"/>
              <a:t>Guiding Notes:</a:t>
            </a:r>
          </a:p>
          <a:p>
            <a:pPr marL="0" marR="0" lvl="0" indent="0" algn="l" rtl="0">
              <a:lnSpc>
                <a:spcPct val="107000"/>
              </a:lnSpc>
              <a:spcBef>
                <a:spcPts val="0"/>
              </a:spcBef>
              <a:spcAft>
                <a:spcPts val="0"/>
              </a:spcAft>
              <a:buNone/>
            </a:pPr>
            <a:endParaRPr sz="1100" dirty="0">
              <a:latin typeface="Calibri"/>
              <a:ea typeface="Calibri"/>
              <a:cs typeface="Calibri"/>
              <a:sym typeface="Calibri"/>
            </a:endParaRPr>
          </a:p>
          <a:p>
            <a:pPr marL="0" marR="0" lvl="0" indent="0" algn="l" rtl="0">
              <a:lnSpc>
                <a:spcPct val="107000"/>
              </a:lnSpc>
              <a:spcBef>
                <a:spcPts val="1000"/>
              </a:spcBef>
              <a:spcAft>
                <a:spcPts val="0"/>
              </a:spcAft>
              <a:buNone/>
            </a:pPr>
            <a:r>
              <a:rPr lang="en-US" sz="1200" dirty="0">
                <a:solidFill>
                  <a:srgbClr val="000000"/>
                </a:solidFill>
                <a:latin typeface="Calibri"/>
                <a:ea typeface="Calibri"/>
                <a:cs typeface="Calibri"/>
                <a:sym typeface="Calibri"/>
              </a:rPr>
              <a:t>Selected Response Items</a:t>
            </a:r>
            <a:r>
              <a:rPr lang="en-US" sz="1100" dirty="0"/>
              <a:t> </a:t>
            </a:r>
            <a:r>
              <a:rPr lang="en-US" sz="1200" dirty="0">
                <a:solidFill>
                  <a:srgbClr val="000000"/>
                </a:solidFill>
                <a:latin typeface="Calibri"/>
                <a:ea typeface="Calibri"/>
                <a:cs typeface="Calibri"/>
                <a:sym typeface="Calibri"/>
              </a:rPr>
              <a:t>ask students to select the correct answer from a list of options included in the item. Examples of selected-response items include matching, true/false, and multiple choice.</a:t>
            </a:r>
            <a:endParaRPr sz="1100" dirty="0">
              <a:latin typeface="Calibri"/>
              <a:ea typeface="Calibri"/>
              <a:cs typeface="Calibri"/>
              <a:sym typeface="Calibri"/>
            </a:endParaRPr>
          </a:p>
          <a:p>
            <a:pPr marL="0" marR="0" lvl="0" indent="0" algn="l" rtl="0">
              <a:lnSpc>
                <a:spcPct val="107000"/>
              </a:lnSpc>
              <a:spcBef>
                <a:spcPts val="1000"/>
              </a:spcBef>
              <a:spcAft>
                <a:spcPts val="0"/>
              </a:spcAft>
              <a:buNone/>
            </a:pPr>
            <a:r>
              <a:rPr lang="en-US" sz="1200" dirty="0">
                <a:solidFill>
                  <a:srgbClr val="000000"/>
                </a:solidFill>
                <a:latin typeface="Calibri"/>
                <a:ea typeface="Calibri"/>
                <a:cs typeface="Calibri"/>
                <a:sym typeface="Calibri"/>
              </a:rPr>
              <a:t>Constructed Response Items</a:t>
            </a:r>
            <a:r>
              <a:rPr lang="en-US" sz="1100" dirty="0"/>
              <a:t> </a:t>
            </a:r>
            <a:r>
              <a:rPr lang="en-US" sz="1200" dirty="0">
                <a:solidFill>
                  <a:srgbClr val="000000"/>
                </a:solidFill>
                <a:latin typeface="Calibri"/>
                <a:ea typeface="Calibri"/>
                <a:cs typeface="Calibri"/>
                <a:sym typeface="Calibri"/>
              </a:rPr>
              <a:t>ask students to write, or “construct,” the correct answer. We use answer keys to score simpler constructed-response items, such as fill-in-the-blank items. We use scoring guides to score more complex constructed-response items, such as short- and longer-answer items. </a:t>
            </a:r>
            <a:endParaRPr sz="1100" dirty="0">
              <a:latin typeface="Calibri"/>
              <a:ea typeface="Calibri"/>
              <a:cs typeface="Calibri"/>
              <a:sym typeface="Calibri"/>
            </a:endParaRPr>
          </a:p>
          <a:p>
            <a:pPr marL="0" marR="0" lvl="0" indent="0" algn="l" rtl="0">
              <a:lnSpc>
                <a:spcPct val="107000"/>
              </a:lnSpc>
              <a:spcBef>
                <a:spcPts val="1000"/>
              </a:spcBef>
              <a:spcAft>
                <a:spcPts val="0"/>
              </a:spcAft>
              <a:buNone/>
            </a:pPr>
            <a:r>
              <a:rPr lang="en-US" sz="1200" i="1" dirty="0">
                <a:solidFill>
                  <a:srgbClr val="000000"/>
                </a:solidFill>
                <a:latin typeface="Calibri"/>
                <a:ea typeface="Calibri"/>
                <a:cs typeface="Calibri"/>
                <a:sym typeface="Calibri"/>
              </a:rPr>
              <a:t>We can think of constructed-response items as short, written performance tasks, which ask students to create products or perform tasks to show their mastery of particular skills. </a:t>
            </a:r>
            <a:endParaRPr sz="1100" dirty="0"/>
          </a:p>
          <a:p>
            <a:pPr marL="0" marR="0" lvl="0" indent="0" algn="l" rtl="0">
              <a:lnSpc>
                <a:spcPct val="107000"/>
              </a:lnSpc>
              <a:spcBef>
                <a:spcPts val="1000"/>
              </a:spcBef>
              <a:spcAft>
                <a:spcPts val="0"/>
              </a:spcAft>
              <a:buNone/>
            </a:pPr>
            <a:r>
              <a:rPr lang="en-US" sz="1200" dirty="0">
                <a:solidFill>
                  <a:srgbClr val="000000"/>
                </a:solidFill>
                <a:latin typeface="Calibri"/>
                <a:ea typeface="Calibri"/>
                <a:cs typeface="Calibri"/>
                <a:sym typeface="Calibri"/>
              </a:rPr>
              <a:t>Performance Tasks ask students to create products or perform tasks to show their mastery of particular skills. They take a wide variety of forms. </a:t>
            </a:r>
            <a:endParaRPr sz="1100" dirty="0">
              <a:latin typeface="Calibri"/>
              <a:ea typeface="Calibri"/>
              <a:cs typeface="Calibri"/>
              <a:sym typeface="Calibri"/>
            </a:endParaRPr>
          </a:p>
          <a:p>
            <a:pPr marL="0" marR="0" lvl="0" indent="0" algn="l" rtl="0">
              <a:lnSpc>
                <a:spcPct val="107000"/>
              </a:lnSpc>
              <a:spcBef>
                <a:spcPts val="1000"/>
              </a:spcBef>
              <a:spcAft>
                <a:spcPts val="0"/>
              </a:spcAft>
              <a:buNone/>
            </a:pPr>
            <a:r>
              <a:rPr lang="en-US" sz="1200" i="1" dirty="0">
                <a:solidFill>
                  <a:srgbClr val="000000"/>
                </a:solidFill>
                <a:latin typeface="Calibri"/>
                <a:ea typeface="Calibri"/>
                <a:cs typeface="Calibri"/>
                <a:sym typeface="Calibri"/>
              </a:rPr>
              <a:t>Performance tasks can be extended-response items or essays. They can also involve multiple steps that culminate in a product, such as carrying out an experiment, giving a speech or writing a research paper. We use scoring guides and rubrics to score all types of performance tasks.</a:t>
            </a:r>
            <a:endParaRPr sz="1100" dirty="0">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dirty="0"/>
              <a:t>Guiding Notes:</a:t>
            </a:r>
            <a:endParaRPr dirty="0"/>
          </a:p>
          <a:p>
            <a:pPr marL="0" marR="0" lvl="0" indent="0" algn="l" rtl="0">
              <a:lnSpc>
                <a:spcPct val="107000"/>
              </a:lnSpc>
              <a:spcBef>
                <a:spcPts val="0"/>
              </a:spcBef>
              <a:spcAft>
                <a:spcPts val="0"/>
              </a:spcAft>
              <a:buNone/>
            </a:pPr>
            <a:endParaRPr dirty="0"/>
          </a:p>
          <a:p>
            <a:pPr marL="0" marR="0" lvl="0" indent="0" algn="l" rtl="0">
              <a:lnSpc>
                <a:spcPct val="107000"/>
              </a:lnSpc>
              <a:spcBef>
                <a:spcPts val="0"/>
              </a:spcBef>
              <a:spcAft>
                <a:spcPts val="0"/>
              </a:spcAft>
              <a:buNone/>
            </a:pPr>
            <a:r>
              <a:rPr lang="en-US" dirty="0"/>
              <a:t>T</a:t>
            </a:r>
            <a:r>
              <a:rPr lang="en-US" dirty="0">
                <a:latin typeface="Calibri"/>
                <a:ea typeface="Calibri"/>
                <a:cs typeface="Calibri"/>
                <a:sym typeface="Calibri"/>
              </a:rPr>
              <a:t>his slide shows a continuum of assessment, with different assessment item types along the horizontal axis, and depth of knowledge represented on the vertical axis. </a:t>
            </a:r>
            <a:endParaRPr dirty="0">
              <a:solidFill>
                <a:srgbClr val="FF0000"/>
              </a:solidFill>
            </a:endParaRPr>
          </a:p>
        </p:txBody>
      </p:sp>
      <p:sp>
        <p:nvSpPr>
          <p:cNvPr id="356" name="Google Shape;35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23</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Guiding Notes: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Read the slide. Note that we will be focusing on one specific type of assessment, performance assessments, for this module.</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Guiding Notes: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These are the three key elements to think about when designing an assessment. Pick an assessment you currently use. In upcoming slides, you will reflect on the assessment they have chosen.  </a:t>
            </a:r>
            <a:endParaRPr dirty="0"/>
          </a:p>
          <a:p>
            <a:pPr marL="0" marR="0" lvl="0" indent="0" algn="l" rtl="0">
              <a:lnSpc>
                <a:spcPct val="100000"/>
              </a:lnSpc>
              <a:spcBef>
                <a:spcPts val="0"/>
              </a:spcBef>
              <a:spcAft>
                <a:spcPts val="0"/>
              </a:spcAft>
              <a:buClr>
                <a:schemeClr val="dk1"/>
              </a:buClr>
              <a:buSzPts val="1200"/>
              <a:buFont typeface="Calibri"/>
              <a:buNone/>
            </a:pPr>
            <a:endParaRPr i="1" dirty="0"/>
          </a:p>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Guiding Notes:</a:t>
            </a:r>
            <a:endParaRPr dirty="0"/>
          </a:p>
          <a:p>
            <a:pPr marL="0" lvl="0" indent="0" algn="l" rtl="0">
              <a:spcBef>
                <a:spcPts val="0"/>
              </a:spcBef>
              <a:spcAft>
                <a:spcPts val="0"/>
              </a:spcAft>
              <a:buNone/>
            </a:pPr>
            <a:br>
              <a:rPr lang="en-US" dirty="0"/>
            </a:br>
            <a:r>
              <a:rPr lang="en-US" dirty="0"/>
              <a:t>Read the slide.</a:t>
            </a:r>
            <a:endParaRPr dirty="0"/>
          </a:p>
        </p:txBody>
      </p:sp>
      <p:sp>
        <p:nvSpPr>
          <p:cNvPr id="376" name="Google Shape;37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1100" dirty="0">
                <a:solidFill>
                  <a:srgbClr val="000000"/>
                </a:solidFill>
              </a:rPr>
              <a:t>Guiding Notes:</a:t>
            </a:r>
            <a:endParaRPr sz="1100" dirty="0">
              <a:solidFill>
                <a:srgbClr val="000000"/>
              </a:solidFill>
            </a:endParaRPr>
          </a:p>
          <a:p>
            <a:pPr marL="0" marR="0" lvl="0" indent="0" algn="l" rtl="0">
              <a:lnSpc>
                <a:spcPct val="107000"/>
              </a:lnSpc>
              <a:spcBef>
                <a:spcPts val="0"/>
              </a:spcBef>
              <a:spcAft>
                <a:spcPts val="0"/>
              </a:spcAft>
              <a:buNone/>
            </a:pPr>
            <a:endParaRPr sz="1100" dirty="0"/>
          </a:p>
          <a:p>
            <a:pPr marL="0" marR="0" lvl="0" indent="0" algn="l" rtl="0">
              <a:lnSpc>
                <a:spcPct val="107000"/>
              </a:lnSpc>
              <a:spcBef>
                <a:spcPts val="800"/>
              </a:spcBef>
              <a:spcAft>
                <a:spcPts val="0"/>
              </a:spcAft>
              <a:buClr>
                <a:schemeClr val="dk1"/>
              </a:buClr>
              <a:buSzPts val="1800"/>
              <a:buFont typeface="Calibri"/>
              <a:buNone/>
            </a:pPr>
            <a:r>
              <a:rPr lang="en-US" sz="1100" i="1" dirty="0"/>
              <a:t>Alignment is critical to a well-designed assessment because it ensures that an assessment measures what teachers intend it to measure. If the content in an assessment is different from the content in the standards and skills teachers intends to measure, teachers may unintentionally measure their students’ ability to do something else. For example, if teachers were to write an assessment item to measure their students’ ability to add fractions, they could unintentionally measure their students’ advanced reading ability if they use vocabulary that is well above grade level.</a:t>
            </a:r>
            <a:endParaRPr sz="1100" dirty="0"/>
          </a:p>
          <a:p>
            <a:pPr marL="0" marR="0" lvl="0" indent="0" algn="l" rtl="0">
              <a:lnSpc>
                <a:spcPct val="107000"/>
              </a:lnSpc>
              <a:spcBef>
                <a:spcPts val="800"/>
              </a:spcBef>
              <a:spcAft>
                <a:spcPts val="0"/>
              </a:spcAft>
              <a:buNone/>
            </a:pPr>
            <a:r>
              <a:rPr lang="en-US" sz="1100" dirty="0">
                <a:solidFill>
                  <a:srgbClr val="000000"/>
                </a:solidFill>
              </a:rPr>
              <a:t>A</a:t>
            </a:r>
            <a:r>
              <a:rPr lang="en-US" sz="1100" dirty="0">
                <a:solidFill>
                  <a:srgbClr val="000000"/>
                </a:solidFill>
                <a:latin typeface="Calibri"/>
                <a:ea typeface="Calibri"/>
                <a:cs typeface="Calibri"/>
                <a:sym typeface="Calibri"/>
              </a:rPr>
              <a:t>lignment also allows you to analyze assessments to identify any additional skills or knowledge demands in the assessment that do not align to the learning goal and serve as barriers that may prevent learners from showing what they know.  </a:t>
            </a:r>
            <a:endParaRPr sz="1100" dirty="0"/>
          </a:p>
          <a:p>
            <a:pPr marL="0" marR="0" lvl="0" indent="0" algn="l" rtl="0">
              <a:lnSpc>
                <a:spcPct val="107000"/>
              </a:lnSpc>
              <a:spcBef>
                <a:spcPts val="800"/>
              </a:spcBef>
              <a:spcAft>
                <a:spcPts val="0"/>
              </a:spcAft>
              <a:buNone/>
            </a:pPr>
            <a:r>
              <a:rPr lang="en-US" sz="1100" dirty="0"/>
              <a:t>Note:</a:t>
            </a:r>
            <a:endParaRPr sz="1100" dirty="0">
              <a:latin typeface="Calibri"/>
              <a:ea typeface="Calibri"/>
              <a:cs typeface="Calibri"/>
              <a:sym typeface="Calibri"/>
            </a:endParaRPr>
          </a:p>
          <a:p>
            <a:pPr marL="342900" marR="0" lvl="0" indent="-298450" algn="l" rtl="0">
              <a:lnSpc>
                <a:spcPct val="107000"/>
              </a:lnSpc>
              <a:spcBef>
                <a:spcPts val="800"/>
              </a:spcBef>
              <a:spcAft>
                <a:spcPts val="0"/>
              </a:spcAft>
              <a:buClr>
                <a:srgbClr val="000000"/>
              </a:buClr>
              <a:buSzPts val="1100"/>
              <a:buFont typeface="Arial"/>
              <a:buChar char="•"/>
            </a:pPr>
            <a:r>
              <a:rPr lang="en-US" sz="1100" dirty="0">
                <a:solidFill>
                  <a:srgbClr val="000000"/>
                </a:solidFill>
                <a:latin typeface="Calibri"/>
                <a:ea typeface="Calibri"/>
                <a:cs typeface="Calibri"/>
                <a:sym typeface="Calibri"/>
              </a:rPr>
              <a:t>Some standards contain just one skill. </a:t>
            </a:r>
            <a:endParaRPr sz="1100" dirty="0">
              <a:latin typeface="Calibri"/>
              <a:ea typeface="Calibri"/>
              <a:cs typeface="Calibri"/>
              <a:sym typeface="Calibri"/>
            </a:endParaRPr>
          </a:p>
          <a:p>
            <a:pPr marL="342900" marR="0" lvl="0" indent="-298450" algn="l" rtl="0">
              <a:lnSpc>
                <a:spcPct val="107000"/>
              </a:lnSpc>
              <a:spcBef>
                <a:spcPts val="0"/>
              </a:spcBef>
              <a:spcAft>
                <a:spcPts val="0"/>
              </a:spcAft>
              <a:buClr>
                <a:srgbClr val="000000"/>
              </a:buClr>
              <a:buSzPts val="1100"/>
              <a:buFont typeface="Arial"/>
              <a:buChar char="•"/>
            </a:pPr>
            <a:r>
              <a:rPr lang="en-US" sz="1100" dirty="0">
                <a:solidFill>
                  <a:srgbClr val="000000"/>
                </a:solidFill>
                <a:latin typeface="Calibri"/>
                <a:ea typeface="Calibri"/>
                <a:cs typeface="Calibri"/>
                <a:sym typeface="Calibri"/>
              </a:rPr>
              <a:t>Other standards address a range of skills. </a:t>
            </a:r>
            <a:endParaRPr sz="1100" dirty="0">
              <a:latin typeface="Calibri"/>
              <a:ea typeface="Calibri"/>
              <a:cs typeface="Calibri"/>
              <a:sym typeface="Calibri"/>
            </a:endParaRPr>
          </a:p>
          <a:p>
            <a:pPr marL="342900" marR="0" lvl="0" indent="-298450" algn="l" rtl="0">
              <a:lnSpc>
                <a:spcPct val="107000"/>
              </a:lnSpc>
              <a:spcBef>
                <a:spcPts val="0"/>
              </a:spcBef>
              <a:spcAft>
                <a:spcPts val="0"/>
              </a:spcAft>
              <a:buClr>
                <a:srgbClr val="000000"/>
              </a:buClr>
              <a:buSzPts val="1100"/>
              <a:buFont typeface="Arial"/>
              <a:buChar char="•"/>
            </a:pPr>
            <a:r>
              <a:rPr lang="en-US" sz="1100" dirty="0">
                <a:solidFill>
                  <a:srgbClr val="000000"/>
                </a:solidFill>
                <a:latin typeface="Calibri"/>
                <a:ea typeface="Calibri"/>
                <a:cs typeface="Calibri"/>
                <a:sym typeface="Calibri"/>
              </a:rPr>
              <a:t>Unpacking the standards allows you to “call out” or identify all the skills that you will need to teach and measure. </a:t>
            </a:r>
            <a:endParaRPr sz="1100" dirty="0">
              <a:latin typeface="Calibri"/>
              <a:ea typeface="Calibri"/>
              <a:cs typeface="Calibri"/>
              <a:sym typeface="Calibri"/>
            </a:endParaRPr>
          </a:p>
          <a:p>
            <a:pPr marL="342900" marR="0" lvl="0" indent="-298450" algn="l" rtl="0">
              <a:lnSpc>
                <a:spcPct val="107000"/>
              </a:lnSpc>
              <a:spcBef>
                <a:spcPts val="0"/>
              </a:spcBef>
              <a:spcAft>
                <a:spcPts val="0"/>
              </a:spcAft>
              <a:buClr>
                <a:srgbClr val="000000"/>
              </a:buClr>
              <a:buSzPts val="1100"/>
              <a:buFont typeface="Arial"/>
              <a:buChar char="•"/>
            </a:pPr>
            <a:r>
              <a:rPr lang="en-US" sz="1100" dirty="0">
                <a:solidFill>
                  <a:srgbClr val="000000"/>
                </a:solidFill>
                <a:latin typeface="Calibri"/>
                <a:ea typeface="Calibri"/>
                <a:cs typeface="Calibri"/>
                <a:sym typeface="Calibri"/>
              </a:rPr>
              <a:t>It is perfectly OK if an item does not cover every skill in the standard. </a:t>
            </a:r>
            <a:endParaRPr sz="1100" dirty="0">
              <a:latin typeface="Calibri"/>
              <a:ea typeface="Calibri"/>
              <a:cs typeface="Calibri"/>
              <a:sym typeface="Calibri"/>
            </a:endParaRPr>
          </a:p>
          <a:p>
            <a:pPr marL="342900" marR="0" lvl="0" indent="-298450" algn="l" rtl="0">
              <a:lnSpc>
                <a:spcPct val="107000"/>
              </a:lnSpc>
              <a:spcBef>
                <a:spcPts val="0"/>
              </a:spcBef>
              <a:spcAft>
                <a:spcPts val="0"/>
              </a:spcAft>
              <a:buClr>
                <a:srgbClr val="000000"/>
              </a:buClr>
              <a:buSzPts val="1100"/>
              <a:buFont typeface="Arial"/>
              <a:buChar char="•"/>
            </a:pPr>
            <a:r>
              <a:rPr lang="en-US" sz="1100" dirty="0">
                <a:solidFill>
                  <a:srgbClr val="000000"/>
                </a:solidFill>
                <a:latin typeface="Calibri"/>
                <a:ea typeface="Calibri"/>
                <a:cs typeface="Calibri"/>
                <a:sym typeface="Calibri"/>
              </a:rPr>
              <a:t>When you design an assessment or an assessment item, you may plan to measure some skills in a standard or standards and not others. You know as a teacher that you may not teach all of the skills at once and, therefore, you may design an assessment to see how your students are doing on some skills before moving on to the other skills in a standard.</a:t>
            </a:r>
            <a:endParaRPr sz="1100" dirty="0">
              <a:latin typeface="Calibri"/>
              <a:ea typeface="Calibri"/>
              <a:cs typeface="Calibri"/>
              <a:sym typeface="Calibri"/>
            </a:endParaRPr>
          </a:p>
          <a:p>
            <a:pPr marL="171450" lvl="0" indent="-95250" algn="l" rtl="0">
              <a:spcBef>
                <a:spcPts val="0"/>
              </a:spcBef>
              <a:spcAft>
                <a:spcPts val="0"/>
              </a:spcAft>
              <a:buClr>
                <a:schemeClr val="dk1"/>
              </a:buClr>
              <a:buSzPts val="1200"/>
              <a:buFont typeface="Arial"/>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Guiding Notes: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Read the slide.</a:t>
            </a:r>
            <a:endParaRPr u="none"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dirty="0"/>
              <a:t>Guiding Notes:</a:t>
            </a:r>
            <a:endParaRPr sz="1100" dirty="0"/>
          </a:p>
          <a:p>
            <a:pPr marL="0" lvl="0" indent="0" algn="l" rtl="0">
              <a:spcBef>
                <a:spcPts val="0"/>
              </a:spcBef>
              <a:spcAft>
                <a:spcPts val="0"/>
              </a:spcAft>
              <a:buNone/>
            </a:pPr>
            <a:endParaRPr sz="1100" dirty="0"/>
          </a:p>
          <a:p>
            <a:pPr marL="0" lvl="0" indent="0" algn="l" rtl="0">
              <a:spcBef>
                <a:spcPts val="0"/>
              </a:spcBef>
              <a:spcAft>
                <a:spcPts val="0"/>
              </a:spcAft>
              <a:buNone/>
            </a:pPr>
            <a:r>
              <a:rPr lang="en-US" sz="1100" dirty="0"/>
              <a:t>Review the assessment you brought.  </a:t>
            </a:r>
            <a:endParaRPr sz="11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4: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4:notes"/>
          <p:cNvSpPr txBox="1">
            <a:spLocks noGrp="1"/>
          </p:cNvSpPr>
          <p:nvPr>
            <p:ph type="body" idx="1"/>
          </p:nvPr>
        </p:nvSpPr>
        <p:spPr>
          <a:xfrm>
            <a:off x="685800" y="4482297"/>
            <a:ext cx="5486400" cy="366748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Guiding Notes: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a:t>
            </a:r>
            <a:r>
              <a:rPr lang="en-US" sz="1200" dirty="0">
                <a:solidFill>
                  <a:schemeClr val="dk1"/>
                </a:solidFill>
                <a:latin typeface="Calibri"/>
                <a:cs typeface="Calibri"/>
                <a:sym typeface="Calibri"/>
              </a:rPr>
              <a:t> Notetaking Guide </a:t>
            </a:r>
            <a:r>
              <a:rPr lang="en-US" sz="1200" dirty="0">
                <a:solidFill>
                  <a:schemeClr val="dk1"/>
                </a:solidFill>
                <a:latin typeface="Calibri"/>
                <a:ea typeface="Calibri"/>
                <a:cs typeface="Calibri"/>
                <a:sym typeface="Calibri"/>
              </a:rPr>
              <a:t>is available to use throughout th</a:t>
            </a:r>
            <a:r>
              <a:rPr lang="en-US" dirty="0"/>
              <a:t>is</a:t>
            </a:r>
            <a:r>
              <a:rPr lang="en-US" sz="1200" dirty="0">
                <a:solidFill>
                  <a:schemeClr val="dk1"/>
                </a:solidFill>
                <a:latin typeface="Calibri"/>
                <a:ea typeface="Calibri"/>
                <a:cs typeface="Calibri"/>
                <a:sym typeface="Calibri"/>
              </a:rPr>
              <a:t> module</a:t>
            </a:r>
            <a:r>
              <a:rPr lang="en-US" dirty="0"/>
              <a:t>.: </a:t>
            </a:r>
            <a:r>
              <a:rPr lang="en-US" sz="1200" b="0" i="0" u="sng" dirty="0">
                <a:solidFill>
                  <a:srgbClr val="000000"/>
                </a:solidFill>
                <a:effectLst/>
                <a:latin typeface="Times New Roman" panose="02020603050405020304" pitchFamily="18" charset="0"/>
              </a:rPr>
              <a:t>https://www.education.ky.gov/_layouts/download.aspx?SourceUrl=</a:t>
            </a:r>
            <a:r>
              <a:rPr lang="en-US" b="0" i="0" u="sng" dirty="0">
                <a:solidFill>
                  <a:srgbClr val="000000"/>
                </a:solidFill>
                <a:effectLst/>
                <a:latin typeface="Times New Roman" panose="02020603050405020304" pitchFamily="18" charset="0"/>
              </a:rPr>
              <a:t>/curriculum/standards/kyacadstand/Documents/SS_Module_6_Notetaking_Guide.docx</a:t>
            </a:r>
            <a:r>
              <a:rPr lang="en-US" sz="1200" u="sng" dirty="0">
                <a:solidFill>
                  <a:schemeClr val="dk1"/>
                </a:solidFill>
                <a:latin typeface="Calibri"/>
                <a:ea typeface="Calibri"/>
                <a:cs typeface="Calibri"/>
                <a:sym typeface="Calibri"/>
              </a:rPr>
              <a:t> </a:t>
            </a:r>
            <a:endParaRPr u="sng"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Each module starts with a warm- up activity.  </a:t>
            </a:r>
            <a:r>
              <a:rPr lang="en-US" dirty="0"/>
              <a:t>T</a:t>
            </a:r>
            <a:r>
              <a:rPr lang="en-US" sz="1200" dirty="0">
                <a:solidFill>
                  <a:schemeClr val="dk1"/>
                </a:solidFill>
                <a:latin typeface="Calibri"/>
                <a:ea typeface="Calibri"/>
                <a:cs typeface="Calibri"/>
                <a:sym typeface="Calibri"/>
              </a:rPr>
              <a:t>hink about these questions and jot down </a:t>
            </a:r>
            <a:r>
              <a:rPr lang="en-US" dirty="0"/>
              <a:t>your </a:t>
            </a:r>
            <a:r>
              <a:rPr lang="en-US" sz="1200" dirty="0">
                <a:solidFill>
                  <a:schemeClr val="dk1"/>
                </a:solidFill>
                <a:latin typeface="Calibri"/>
                <a:ea typeface="Calibri"/>
                <a:cs typeface="Calibri"/>
                <a:sym typeface="Calibri"/>
              </a:rPr>
              <a:t>thoughts in the Notetaking Guide.  If you are working with a group</a:t>
            </a:r>
            <a:r>
              <a:rPr lang="en-US" dirty="0"/>
              <a:t>,</a:t>
            </a:r>
            <a:r>
              <a:rPr lang="en-US" sz="1200" dirty="0">
                <a:solidFill>
                  <a:schemeClr val="dk1"/>
                </a:solidFill>
                <a:latin typeface="Calibri"/>
                <a:ea typeface="Calibri"/>
                <a:cs typeface="Calibri"/>
                <a:sym typeface="Calibri"/>
              </a:rPr>
              <a:t> share out </a:t>
            </a:r>
            <a:r>
              <a:rPr lang="en-US" dirty="0"/>
              <a:t>your responses.</a:t>
            </a:r>
            <a:endParaRPr dirty="0"/>
          </a:p>
        </p:txBody>
      </p:sp>
      <p:sp>
        <p:nvSpPr>
          <p:cNvPr id="134" name="Google Shape;134;p4:notes"/>
          <p:cNvSpPr txBox="1">
            <a:spLocks noGrp="1"/>
          </p:cNvSpPr>
          <p:nvPr>
            <p:ph type="sldNum" idx="12"/>
          </p:nvPr>
        </p:nvSpPr>
        <p:spPr>
          <a:xfrm>
            <a:off x="3884613" y="8846553"/>
            <a:ext cx="2971800" cy="467221"/>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1800" dirty="0">
                <a:solidFill>
                  <a:srgbClr val="000000"/>
                </a:solidFill>
              </a:rPr>
              <a:t>Guiding Notes:</a:t>
            </a:r>
            <a:endParaRPr sz="1800" dirty="0">
              <a:solidFill>
                <a:srgbClr val="000000"/>
              </a:solidFill>
            </a:endParaRPr>
          </a:p>
          <a:p>
            <a:pPr marL="0" marR="0" lvl="0" indent="0" algn="l" rtl="0">
              <a:lnSpc>
                <a:spcPct val="107000"/>
              </a:lnSpc>
              <a:spcBef>
                <a:spcPts val="0"/>
              </a:spcBef>
              <a:spcAft>
                <a:spcPts val="0"/>
              </a:spcAft>
              <a:buNone/>
            </a:pPr>
            <a:endParaRPr sz="1800" b="1" dirty="0">
              <a:solidFill>
                <a:srgbClr val="000000"/>
              </a:solidFill>
            </a:endParaRPr>
          </a:p>
          <a:p>
            <a:pPr marL="0" marR="0" lvl="0" indent="0" algn="l" rtl="0">
              <a:lnSpc>
                <a:spcPct val="107000"/>
              </a:lnSpc>
              <a:spcBef>
                <a:spcPts val="0"/>
              </a:spcBef>
              <a:spcAft>
                <a:spcPts val="0"/>
              </a:spcAft>
              <a:buNone/>
            </a:pPr>
            <a:r>
              <a:rPr lang="en-US" sz="1800" dirty="0">
                <a:latin typeface="Calibri"/>
                <a:ea typeface="Calibri"/>
                <a:cs typeface="Calibri"/>
                <a:sym typeface="Calibri"/>
              </a:rPr>
              <a:t>Read </a:t>
            </a:r>
            <a:r>
              <a:rPr lang="en-US" sz="1800" dirty="0"/>
              <a:t>the slide. </a:t>
            </a:r>
            <a:r>
              <a:rPr lang="en-US" sz="1800" dirty="0">
                <a:latin typeface="Calibri"/>
                <a:ea typeface="Calibri"/>
                <a:cs typeface="Calibri"/>
                <a:sym typeface="Calibri"/>
              </a:rPr>
              <a:t>For example, vocabulary items in English Language Arts are usually not very complex in terms of the kind of thinking a student must do, but they can be quite difficult, whether because the tested word is completely unknown to the student and/or because the context in the passage is challenging to interpret.</a:t>
            </a:r>
            <a:endParaRPr sz="1800" dirty="0">
              <a:latin typeface="Calibri"/>
              <a:ea typeface="Calibri"/>
              <a:cs typeface="Calibri"/>
              <a:sym typeface="Calibri"/>
            </a:endParaRPr>
          </a:p>
          <a:p>
            <a:pPr marL="0" marR="0" lvl="0" indent="0" algn="l" rtl="0">
              <a:lnSpc>
                <a:spcPct val="107000"/>
              </a:lnSpc>
              <a:spcBef>
                <a:spcPts val="0"/>
              </a:spcBef>
              <a:spcAft>
                <a:spcPts val="0"/>
              </a:spcAft>
              <a:buNone/>
            </a:pPr>
            <a:r>
              <a:rPr lang="en-US" sz="1800" i="1" dirty="0">
                <a:latin typeface="Calibri"/>
                <a:ea typeface="Calibri"/>
                <a:cs typeface="Calibri"/>
                <a:sym typeface="Calibri"/>
              </a:rPr>
              <a:t> </a:t>
            </a:r>
            <a:endParaRPr sz="1800" dirty="0">
              <a:latin typeface="Calibri"/>
              <a:ea typeface="Calibri"/>
              <a:cs typeface="Calibri"/>
              <a:sym typeface="Calibri"/>
            </a:endParaRPr>
          </a:p>
          <a:p>
            <a:pPr marL="0" marR="0" lvl="0" indent="0" algn="l" rtl="0">
              <a:lnSpc>
                <a:spcPct val="107000"/>
              </a:lnSpc>
              <a:spcBef>
                <a:spcPts val="0"/>
              </a:spcBef>
              <a:spcAft>
                <a:spcPts val="0"/>
              </a:spcAft>
              <a:buNone/>
            </a:pPr>
            <a:r>
              <a:rPr lang="en-US" sz="1800" dirty="0">
                <a:latin typeface="Calibri"/>
                <a:ea typeface="Calibri"/>
                <a:cs typeface="Calibri"/>
                <a:sym typeface="Calibri"/>
              </a:rPr>
              <a:t>To ensure that the rigor or cognitive complexity of each assessment item matches the rigor or cognitive complexity of the skill you intend it to assess, you can study the standard to determine the complexity of each skill embedded within it.</a:t>
            </a:r>
            <a:endParaRPr sz="1800" dirty="0">
              <a:latin typeface="Calibri"/>
              <a:ea typeface="Calibri"/>
              <a:cs typeface="Calibri"/>
              <a:sym typeface="Calibri"/>
            </a:endParaRPr>
          </a:p>
          <a:p>
            <a:pPr marL="0" marR="0" lvl="0" indent="0" algn="l" rtl="0">
              <a:lnSpc>
                <a:spcPct val="107000"/>
              </a:lnSpc>
              <a:spcBef>
                <a:spcPts val="0"/>
              </a:spcBef>
              <a:spcAft>
                <a:spcPts val="0"/>
              </a:spcAft>
              <a:buNone/>
            </a:pPr>
            <a:r>
              <a:rPr lang="en-US" sz="1800" dirty="0">
                <a:latin typeface="Calibri"/>
                <a:ea typeface="Calibri"/>
                <a:cs typeface="Calibri"/>
                <a:sym typeface="Calibri"/>
              </a:rPr>
              <a:t> </a:t>
            </a:r>
            <a:endParaRPr sz="1800" dirty="0">
              <a:latin typeface="Calibri"/>
              <a:ea typeface="Calibri"/>
              <a:cs typeface="Calibri"/>
              <a:sym typeface="Calibri"/>
            </a:endParaRPr>
          </a:p>
          <a:p>
            <a:pPr marL="0" marR="0" lvl="0" indent="0" algn="l" rtl="0">
              <a:lnSpc>
                <a:spcPct val="107000"/>
              </a:lnSpc>
              <a:spcBef>
                <a:spcPts val="0"/>
              </a:spcBef>
              <a:spcAft>
                <a:spcPts val="0"/>
              </a:spcAft>
              <a:buNone/>
            </a:pPr>
            <a:r>
              <a:rPr lang="en-US" sz="1800" dirty="0">
                <a:latin typeface="Calibri"/>
                <a:ea typeface="Calibri"/>
                <a:cs typeface="Calibri"/>
                <a:sym typeface="Calibri"/>
              </a:rPr>
              <a:t> </a:t>
            </a:r>
            <a:endParaRPr sz="1800" dirty="0">
              <a:latin typeface="Calibri"/>
              <a:ea typeface="Calibri"/>
              <a:cs typeface="Calibri"/>
              <a:sym typeface="Calibri"/>
            </a:endParaRPr>
          </a:p>
          <a:p>
            <a:pPr marL="0" marR="0" lvl="0" indent="0" algn="l" rtl="0">
              <a:lnSpc>
                <a:spcPct val="107000"/>
              </a:lnSpc>
              <a:spcBef>
                <a:spcPts val="0"/>
              </a:spcBef>
              <a:spcAft>
                <a:spcPts val="0"/>
              </a:spcAft>
              <a:buNone/>
            </a:pPr>
            <a:r>
              <a:rPr lang="en-US" sz="1800" dirty="0">
                <a:latin typeface="Calibri"/>
                <a:ea typeface="Calibri"/>
                <a:cs typeface="Calibri"/>
                <a:sym typeface="Calibri"/>
              </a:rPr>
              <a:t> </a:t>
            </a:r>
            <a:endParaRPr sz="1800" dirty="0">
              <a:latin typeface="Calibri"/>
              <a:ea typeface="Calibri"/>
              <a:cs typeface="Calibri"/>
              <a:sym typeface="Calibri"/>
            </a:endParaRPr>
          </a:p>
          <a:p>
            <a:pPr marL="0" lvl="0" indent="0" algn="l" rtl="0">
              <a:spcBef>
                <a:spcPts val="0"/>
              </a:spcBef>
              <a:spcAft>
                <a:spcPts val="0"/>
              </a:spcAft>
              <a:buClr>
                <a:schemeClr val="dk1"/>
              </a:buClr>
              <a:buSzPts val="1200"/>
              <a:buFont typeface="Arial"/>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dirty="0"/>
              <a:t>Guiding Notes:</a:t>
            </a:r>
            <a:endParaRPr sz="1100" dirty="0"/>
          </a:p>
          <a:p>
            <a:pPr marL="0" lvl="0" indent="0" algn="l" rtl="0">
              <a:spcBef>
                <a:spcPts val="0"/>
              </a:spcBef>
              <a:spcAft>
                <a:spcPts val="0"/>
              </a:spcAft>
              <a:buNone/>
            </a:pPr>
            <a:endParaRPr sz="1100" dirty="0"/>
          </a:p>
          <a:p>
            <a:pPr marL="0" lvl="0" indent="0" algn="l" rtl="0">
              <a:spcBef>
                <a:spcPts val="0"/>
              </a:spcBef>
              <a:spcAft>
                <a:spcPts val="0"/>
              </a:spcAft>
              <a:buNone/>
            </a:pPr>
            <a:r>
              <a:rPr lang="en-US" sz="1100" dirty="0"/>
              <a:t>Read the slide.</a:t>
            </a:r>
            <a:endParaRPr sz="1100" dirty="0"/>
          </a:p>
          <a:p>
            <a:pPr marL="171450" lvl="0" indent="-95250" algn="l" rtl="0">
              <a:spcBef>
                <a:spcPts val="0"/>
              </a:spcBef>
              <a:spcAft>
                <a:spcPts val="0"/>
              </a:spcAft>
              <a:buClr>
                <a:schemeClr val="dk1"/>
              </a:buClr>
              <a:buSzPts val="1200"/>
              <a:buFont typeface="Arial"/>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100" dirty="0"/>
              <a:t>Guiding Notes:</a:t>
            </a:r>
            <a:endParaRPr sz="1100" dirty="0"/>
          </a:p>
          <a:p>
            <a:pPr marL="0" marR="0" lvl="0" indent="0" algn="l" rtl="0">
              <a:lnSpc>
                <a:spcPct val="100000"/>
              </a:lnSpc>
              <a:spcBef>
                <a:spcPts val="0"/>
              </a:spcBef>
              <a:spcAft>
                <a:spcPts val="0"/>
              </a:spcAft>
              <a:buClr>
                <a:schemeClr val="dk1"/>
              </a:buClr>
              <a:buSzPts val="1800"/>
              <a:buFont typeface="Arial"/>
              <a:buNone/>
            </a:pPr>
            <a:endParaRPr sz="1100" dirty="0"/>
          </a:p>
          <a:p>
            <a:pPr marL="0" marR="0" lvl="0" indent="0" algn="l" rtl="0">
              <a:lnSpc>
                <a:spcPct val="100000"/>
              </a:lnSpc>
              <a:spcBef>
                <a:spcPts val="0"/>
              </a:spcBef>
              <a:spcAft>
                <a:spcPts val="0"/>
              </a:spcAft>
              <a:buClr>
                <a:schemeClr val="dk1"/>
              </a:buClr>
              <a:buSzPts val="1800"/>
              <a:buFont typeface="Arial"/>
              <a:buNone/>
            </a:pPr>
            <a:r>
              <a:rPr lang="en-US" sz="1100" dirty="0">
                <a:latin typeface="Calibri"/>
                <a:ea typeface="Calibri"/>
                <a:cs typeface="Calibri"/>
                <a:sym typeface="Calibri"/>
              </a:rPr>
              <a:t>Look at </a:t>
            </a:r>
            <a:r>
              <a:rPr lang="en-US" sz="1100" dirty="0">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sample evidence of learning on </a:t>
            </a:r>
            <a:r>
              <a:rPr lang="en-US" sz="11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this slide</a:t>
            </a:r>
            <a:r>
              <a:rPr lang="en-US" sz="1100" dirty="0"/>
              <a:t>. </a:t>
            </a:r>
            <a:r>
              <a:rPr lang="en-US" sz="1100" dirty="0">
                <a:latin typeface="Calibri"/>
                <a:ea typeface="Calibri"/>
                <a:cs typeface="Calibri"/>
                <a:sym typeface="Calibri"/>
              </a:rPr>
              <a:t>Students can discuss current issues in small or whole group settings. When current issues are identified, students can collaborate to collectively understand and access how to address current issues and have possible opportunities for civic engagement. </a:t>
            </a:r>
            <a:endParaRPr sz="1100" dirty="0"/>
          </a:p>
          <a:p>
            <a:pPr marL="0" marR="0" lvl="0" indent="0" algn="l" rtl="0">
              <a:lnSpc>
                <a:spcPct val="100000"/>
              </a:lnSpc>
              <a:spcBef>
                <a:spcPts val="0"/>
              </a:spcBef>
              <a:spcAft>
                <a:spcPts val="0"/>
              </a:spcAft>
              <a:buClr>
                <a:schemeClr val="dk1"/>
              </a:buClr>
              <a:buSzPts val="1800"/>
              <a:buFont typeface="Arial"/>
              <a:buNone/>
            </a:pPr>
            <a:endParaRPr sz="1100"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r>
              <a:rPr lang="en-US" sz="1100" dirty="0">
                <a:latin typeface="Calibri"/>
                <a:ea typeface="Calibri"/>
                <a:cs typeface="Calibri"/>
                <a:sym typeface="Calibri"/>
              </a:rPr>
              <a:t>When you are engaging with 5.I.CC.4, it is important to note that this standard is a Grade 5 standard where students engage with the theme Colonization to Constitution. When engaging with the Communicating Conclusion standards for Grade 5, students are required to:</a:t>
            </a:r>
            <a:endParaRPr sz="1100" dirty="0"/>
          </a:p>
          <a:p>
            <a:pPr marL="285750" marR="0" lvl="0" indent="-241300" algn="l" rtl="0">
              <a:lnSpc>
                <a:spcPct val="100000"/>
              </a:lnSpc>
              <a:spcBef>
                <a:spcPts val="0"/>
              </a:spcBef>
              <a:spcAft>
                <a:spcPts val="0"/>
              </a:spcAft>
              <a:buClr>
                <a:schemeClr val="dk1"/>
              </a:buClr>
              <a:buSzPts val="1100"/>
              <a:buFont typeface="Arial"/>
              <a:buChar char="•"/>
            </a:pPr>
            <a:r>
              <a:rPr lang="en-US" sz="1100" dirty="0"/>
              <a:t>Construct explanatory products, using reasoning, correct sequence, examples and details with relevant information and data, to convey the diverse perspectives that impacted the founding of the United States. </a:t>
            </a:r>
            <a:endParaRPr sz="1100" dirty="0"/>
          </a:p>
          <a:p>
            <a:pPr marL="285750" marR="0" lvl="0" indent="-241300" algn="l" rtl="0">
              <a:lnSpc>
                <a:spcPct val="100000"/>
              </a:lnSpc>
              <a:spcBef>
                <a:spcPts val="0"/>
              </a:spcBef>
              <a:spcAft>
                <a:spcPts val="0"/>
              </a:spcAft>
              <a:buClr>
                <a:schemeClr val="dk1"/>
              </a:buClr>
              <a:buSzPts val="1100"/>
              <a:buFont typeface="Arial"/>
              <a:buChar char="•"/>
            </a:pPr>
            <a:r>
              <a:rPr lang="en-US" sz="1100" dirty="0"/>
              <a:t>Construct arguments using claims and evidence from multiple sources on how a founding principle(s) is applicable today. </a:t>
            </a:r>
            <a:endParaRPr sz="1100" dirty="0"/>
          </a:p>
          <a:p>
            <a:pPr marL="285750" marR="0" lvl="0" indent="-241300" algn="l" rtl="0">
              <a:lnSpc>
                <a:spcPct val="100000"/>
              </a:lnSpc>
              <a:spcBef>
                <a:spcPts val="0"/>
              </a:spcBef>
              <a:spcAft>
                <a:spcPts val="0"/>
              </a:spcAft>
              <a:buClr>
                <a:schemeClr val="dk1"/>
              </a:buClr>
              <a:buSzPts val="1100"/>
              <a:buFont typeface="Arial"/>
              <a:buChar char="•"/>
            </a:pPr>
            <a:r>
              <a:rPr lang="en-US" sz="1100" dirty="0"/>
              <a:t>Explain different approaches people can take to address local, regional and global problems, using examples from U.S. history. </a:t>
            </a:r>
            <a:endParaRPr sz="1100" dirty="0"/>
          </a:p>
          <a:p>
            <a:pPr marL="285750" marR="0" lvl="0" indent="-171450" algn="l" rtl="0">
              <a:lnSpc>
                <a:spcPct val="100000"/>
              </a:lnSpc>
              <a:spcBef>
                <a:spcPts val="0"/>
              </a:spcBef>
              <a:spcAft>
                <a:spcPts val="0"/>
              </a:spcAft>
              <a:buClr>
                <a:schemeClr val="dk1"/>
              </a:buClr>
              <a:buSzPts val="1800"/>
              <a:buFont typeface="Arial"/>
              <a:buNone/>
            </a:pPr>
            <a:endParaRPr sz="1100" dirty="0"/>
          </a:p>
          <a:p>
            <a:pPr marL="0" marR="0" lvl="0" indent="0" algn="l" rtl="0">
              <a:lnSpc>
                <a:spcPct val="100000"/>
              </a:lnSpc>
              <a:spcBef>
                <a:spcPts val="0"/>
              </a:spcBef>
              <a:spcAft>
                <a:spcPts val="0"/>
              </a:spcAft>
              <a:buClr>
                <a:schemeClr val="dk1"/>
              </a:buClr>
              <a:buSzPts val="1800"/>
              <a:buFont typeface="Arial"/>
              <a:buNone/>
            </a:pPr>
            <a:r>
              <a:rPr lang="en-US" sz="1100" dirty="0"/>
              <a:t>Thus, when students engage with 5.I.CC.4, they use a range of deliberative and democratic procedures to identify strategies on how to address a current issue based on what they learned from investigating the theme Colonization to Constitution. </a:t>
            </a:r>
            <a:endParaRPr sz="1100" dirty="0">
              <a:latin typeface="Calibri"/>
              <a:ea typeface="Calibri"/>
              <a:cs typeface="Calibri"/>
              <a:sym typeface="Calibri"/>
            </a:endParaRPr>
          </a:p>
          <a:p>
            <a:pPr marL="0" lvl="0" indent="0" algn="l" rtl="0">
              <a:spcBef>
                <a:spcPts val="0"/>
              </a:spcBef>
              <a:spcAft>
                <a:spcPts val="0"/>
              </a:spcAft>
              <a:buClr>
                <a:schemeClr val="dk1"/>
              </a:buClr>
              <a:buSzPts val="1200"/>
              <a:buFont typeface="Arial"/>
              <a:buNone/>
            </a:pPr>
            <a:endParaRPr sz="110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dirty="0"/>
              <a:t>Guiding Notes:</a:t>
            </a:r>
            <a:endParaRPr dirty="0"/>
          </a:p>
          <a:p>
            <a:pPr marL="0" marR="0" lvl="0" indent="0" algn="l" rtl="0">
              <a:lnSpc>
                <a:spcPct val="107000"/>
              </a:lnSpc>
              <a:spcBef>
                <a:spcPts val="0"/>
              </a:spcBef>
              <a:spcAft>
                <a:spcPts val="0"/>
              </a:spcAft>
              <a:buNone/>
            </a:pPr>
            <a:endParaRPr dirty="0"/>
          </a:p>
          <a:p>
            <a:pPr marL="0" marR="0" lvl="0" indent="0" algn="l" rtl="0">
              <a:lnSpc>
                <a:spcPct val="107000"/>
              </a:lnSpc>
              <a:spcBef>
                <a:spcPts val="0"/>
              </a:spcBef>
              <a:spcAft>
                <a:spcPts val="0"/>
              </a:spcAft>
              <a:buNone/>
            </a:pPr>
            <a:r>
              <a:rPr lang="en-US" sz="1200" dirty="0">
                <a:latin typeface="Calibri"/>
                <a:ea typeface="Calibri"/>
                <a:cs typeface="Calibri"/>
                <a:sym typeface="Calibri"/>
              </a:rPr>
              <a:t>Review the tools on the slide</a:t>
            </a:r>
            <a:r>
              <a:rPr lang="en-US" dirty="0"/>
              <a:t>.</a:t>
            </a:r>
            <a:endParaRPr sz="1200" i="1" u="sng" dirty="0">
              <a:solidFill>
                <a:srgbClr val="0000FF"/>
              </a:solidFill>
              <a:latin typeface="Calibri"/>
              <a:ea typeface="Calibri"/>
              <a:cs typeface="Calibri"/>
              <a:sym typeface="Calibri"/>
            </a:endParaRPr>
          </a:p>
          <a:p>
            <a:pPr marL="742950" marR="0" lvl="1" indent="-209550" algn="l" rtl="0">
              <a:lnSpc>
                <a:spcPct val="107000"/>
              </a:lnSpc>
              <a:spcBef>
                <a:spcPts val="2400"/>
              </a:spcBef>
              <a:spcAft>
                <a:spcPts val="0"/>
              </a:spcAft>
              <a:buClr>
                <a:schemeClr val="dk1"/>
              </a:buClr>
              <a:buSzPts val="1200"/>
              <a:buFont typeface="Libre Franklin Medium"/>
              <a:buNone/>
            </a:pPr>
            <a:endParaRPr sz="1200" i="1" u="sng" dirty="0">
              <a:solidFill>
                <a:srgbClr val="0000FF"/>
              </a:solidFill>
              <a:latin typeface="Calibri"/>
              <a:ea typeface="Calibri"/>
              <a:cs typeface="Calibri"/>
              <a:sym typeface="Calibri"/>
            </a:endParaRPr>
          </a:p>
          <a:p>
            <a:pPr marL="0" lvl="0" indent="0" algn="l" rtl="0">
              <a:spcBef>
                <a:spcPts val="1200"/>
              </a:spcBef>
              <a:spcAft>
                <a:spcPts val="0"/>
              </a:spcAft>
              <a:buNone/>
            </a:pPr>
            <a:r>
              <a:rPr lang="en-US" sz="1200" dirty="0">
                <a:solidFill>
                  <a:schemeClr val="dk1"/>
                </a:solidFill>
                <a:latin typeface="Calibri"/>
                <a:ea typeface="Calibri"/>
                <a:cs typeface="Calibri"/>
                <a:sym typeface="Calibri"/>
              </a:rPr>
              <a:t>Resources: </a:t>
            </a:r>
            <a:endParaRPr sz="1100" dirty="0">
              <a:solidFill>
                <a:schemeClr val="dk1"/>
              </a:solidFill>
              <a:latin typeface="Calibri"/>
              <a:ea typeface="Calibri"/>
              <a:cs typeface="Calibri"/>
              <a:sym typeface="Calibri"/>
            </a:endParaRPr>
          </a:p>
          <a:p>
            <a:pPr marL="171450" lvl="0" indent="-171450" algn="l" rtl="0">
              <a:spcBef>
                <a:spcPts val="0"/>
              </a:spcBef>
              <a:spcAft>
                <a:spcPts val="0"/>
              </a:spcAft>
              <a:buFont typeface="Arial" panose="020B0604020202020204" pitchFamily="34" charset="0"/>
              <a:buChar char="•"/>
            </a:pPr>
            <a:r>
              <a:rPr lang="en-US" sz="1200" dirty="0">
                <a:solidFill>
                  <a:schemeClr val="dk1"/>
                </a:solidFill>
                <a:latin typeface="Calibri"/>
                <a:ea typeface="Calibri"/>
                <a:cs typeface="Calibri"/>
                <a:sym typeface="Calibri"/>
              </a:rPr>
              <a:t>Hess, Karin K. (2005) </a:t>
            </a:r>
            <a:r>
              <a:rPr lang="en-US" sz="1200" i="1" dirty="0">
                <a:solidFill>
                  <a:schemeClr val="dk1"/>
                </a:solidFill>
                <a:latin typeface="Calibri"/>
                <a:ea typeface="Calibri"/>
                <a:cs typeface="Calibri"/>
                <a:sym typeface="Calibri"/>
              </a:rPr>
              <a:t>Applying Webb’s Depth-of-Knowledge (DOK) Levels in Social Studies</a:t>
            </a:r>
            <a:r>
              <a:rPr lang="en-US" sz="1200" dirty="0">
                <a:solidFill>
                  <a:schemeClr val="dk1"/>
                </a:solidFill>
                <a:latin typeface="Calibri"/>
                <a:ea typeface="Calibri"/>
                <a:cs typeface="Calibri"/>
                <a:sym typeface="Calibri"/>
              </a:rPr>
              <a:t>. National Center for Assessment: </a:t>
            </a: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https://www.nciea.org/publications/DOKsocialstudies_KH08.pdf</a:t>
            </a:r>
            <a:r>
              <a:rPr lang="en-US" sz="1200" dirty="0">
                <a:solidFill>
                  <a:schemeClr val="dk1"/>
                </a:solidFill>
                <a:latin typeface="Calibri"/>
                <a:ea typeface="Calibri"/>
                <a:cs typeface="Calibri"/>
                <a:sym typeface="Calibri"/>
              </a:rPr>
              <a:t> </a:t>
            </a:r>
            <a:endParaRPr sz="1100" dirty="0">
              <a:solidFill>
                <a:schemeClr val="dk1"/>
              </a:solidFill>
              <a:latin typeface="Calibri"/>
              <a:ea typeface="Calibri"/>
              <a:cs typeface="Calibri"/>
              <a:sym typeface="Calibri"/>
            </a:endParaRPr>
          </a:p>
          <a:p>
            <a:pPr marL="171450" lvl="0" indent="-171450" algn="l" rtl="0">
              <a:spcBef>
                <a:spcPts val="0"/>
              </a:spcBef>
              <a:spcAft>
                <a:spcPts val="0"/>
              </a:spcAft>
              <a:buFont typeface="Arial" panose="020B0604020202020204" pitchFamily="34" charset="0"/>
              <a:buChar char="•"/>
            </a:pPr>
            <a:r>
              <a:rPr lang="en-US" sz="1200" u="sng" dirty="0">
                <a:solidFill>
                  <a:schemeClr val="dk1"/>
                </a:solidFill>
                <a:latin typeface="Calibri"/>
                <a:ea typeface="Calibri"/>
                <a:cs typeface="Calibri"/>
                <a:sym typeface="Calibri"/>
              </a:rPr>
              <a:t>Armstrong, Patricia. (n.d.). </a:t>
            </a:r>
            <a:r>
              <a:rPr lang="en-US" sz="1200" i="1" u="sng" dirty="0">
                <a:solidFill>
                  <a:schemeClr val="dk1"/>
                </a:solidFill>
                <a:latin typeface="Calibri"/>
                <a:ea typeface="Calibri"/>
                <a:cs typeface="Calibri"/>
                <a:sym typeface="Calibri"/>
              </a:rPr>
              <a:t>Bloom’s Taxonomy. </a:t>
            </a:r>
            <a:r>
              <a:rPr lang="en-US" sz="1200" u="sng" dirty="0">
                <a:solidFill>
                  <a:schemeClr val="dk1"/>
                </a:solidFill>
                <a:latin typeface="Calibri"/>
                <a:ea typeface="Calibri"/>
                <a:cs typeface="Calibri"/>
                <a:sym typeface="Calibri"/>
              </a:rPr>
              <a:t>Vanderbilt University Center for Teaching: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https://cft.vanderbilt.edu/guides-sub-pages/blooms-taxonomy/</a:t>
            </a:r>
            <a:r>
              <a:rPr lang="en-US" sz="1200" u="sng" dirty="0">
                <a:solidFill>
                  <a:schemeClr val="dk1"/>
                </a:solidFill>
                <a:latin typeface="Calibri"/>
                <a:ea typeface="Calibri"/>
                <a:cs typeface="Calibri"/>
                <a:sym typeface="Calibri"/>
              </a:rPr>
              <a:t> </a:t>
            </a:r>
            <a:endParaRPr sz="1100" dirty="0">
              <a:solidFill>
                <a:schemeClr val="dk1"/>
              </a:solidFill>
              <a:latin typeface="Calibri"/>
              <a:ea typeface="Calibri"/>
              <a:cs typeface="Calibri"/>
              <a:sym typeface="Calibri"/>
            </a:endParaRPr>
          </a:p>
          <a:p>
            <a:pPr marL="171450" lvl="0" indent="-171450" algn="l" rtl="0">
              <a:spcBef>
                <a:spcPts val="0"/>
              </a:spcBef>
              <a:spcAft>
                <a:spcPts val="0"/>
              </a:spcAft>
              <a:buFont typeface="Arial" panose="020B0604020202020204" pitchFamily="34" charset="0"/>
              <a:buChar char="•"/>
            </a:pPr>
            <a:r>
              <a:rPr lang="en-US" sz="1200" dirty="0">
                <a:solidFill>
                  <a:schemeClr val="dk1"/>
                </a:solidFill>
                <a:latin typeface="Calibri"/>
                <a:ea typeface="Calibri"/>
                <a:cs typeface="Calibri"/>
                <a:sym typeface="Calibri"/>
              </a:rPr>
              <a:t>Consortium on Reaching Excellence in Education. (n.d.) </a:t>
            </a:r>
            <a:r>
              <a:rPr lang="en-US" sz="1200" i="1" dirty="0">
                <a:solidFill>
                  <a:schemeClr val="dk1"/>
                </a:solidFill>
                <a:latin typeface="Calibri"/>
                <a:ea typeface="Calibri"/>
                <a:cs typeface="Calibri"/>
                <a:sym typeface="Calibri"/>
              </a:rPr>
              <a:t>Putting DOK into Practice with Hess’ Cognitive Rigor Matrix</a:t>
            </a:r>
            <a:r>
              <a:rPr lang="en-US" sz="1200" dirty="0">
                <a:solidFill>
                  <a:schemeClr val="dk1"/>
                </a:solidFill>
                <a:latin typeface="Calibri"/>
                <a:ea typeface="Calibri"/>
                <a:cs typeface="Calibri"/>
                <a:sym typeface="Calibri"/>
              </a:rPr>
              <a:t>. </a:t>
            </a:r>
            <a:r>
              <a:rPr lang="en-US" sz="1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http://www.corelearn.com/wp-content/uploads/2016/08/dok-rigor-guide.pdf</a:t>
            </a:r>
            <a:r>
              <a:rPr lang="en-US" sz="1200" dirty="0">
                <a:solidFill>
                  <a:schemeClr val="dk1"/>
                </a:solidFill>
                <a:latin typeface="Calibri"/>
                <a:ea typeface="Calibri"/>
                <a:cs typeface="Calibri"/>
                <a:sym typeface="Calibri"/>
              </a:rPr>
              <a:t> </a:t>
            </a:r>
            <a:endParaRPr sz="1200" i="1" u="sng" dirty="0">
              <a:solidFill>
                <a:srgbClr val="0000FF"/>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Guiding Notes: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Answer the question on the slide.</a:t>
            </a:r>
            <a:endParaRPr dirty="0"/>
          </a:p>
        </p:txBody>
      </p:sp>
      <p:sp>
        <p:nvSpPr>
          <p:cNvPr id="432" name="Google Shape;432;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1100" dirty="0"/>
              <a:t>Guiding Notes:</a:t>
            </a:r>
            <a:endParaRPr sz="1100" dirty="0"/>
          </a:p>
          <a:p>
            <a:pPr marL="0" marR="0" lvl="0" indent="0" algn="l" rtl="0">
              <a:lnSpc>
                <a:spcPct val="107000"/>
              </a:lnSpc>
              <a:spcBef>
                <a:spcPts val="800"/>
              </a:spcBef>
              <a:spcAft>
                <a:spcPts val="0"/>
              </a:spcAft>
              <a:buNone/>
            </a:pPr>
            <a:r>
              <a:rPr lang="en-US" sz="1100" dirty="0">
                <a:latin typeface="Calibri"/>
                <a:ea typeface="Calibri"/>
                <a:cs typeface="Calibri"/>
                <a:sym typeface="Calibri"/>
              </a:rPr>
              <a:t>Precise items do not contain typos or factual errors, and they do contain accurate and clear instructions so that students understand where and how to respond. They include all of the information that students need to demonstrate their knowledge and skills.</a:t>
            </a:r>
            <a:endParaRPr sz="1100" dirty="0">
              <a:latin typeface="Calibri"/>
              <a:ea typeface="Calibri"/>
              <a:cs typeface="Calibri"/>
              <a:sym typeface="Calibri"/>
            </a:endParaRPr>
          </a:p>
          <a:p>
            <a:pPr marL="0" marR="0" lvl="0" indent="0" algn="l" rtl="0">
              <a:lnSpc>
                <a:spcPct val="107000"/>
              </a:lnSpc>
              <a:spcBef>
                <a:spcPts val="800"/>
              </a:spcBef>
              <a:spcAft>
                <a:spcPts val="0"/>
              </a:spcAft>
              <a:buNone/>
            </a:pPr>
            <a:r>
              <a:rPr lang="en-US" sz="1100" dirty="0">
                <a:latin typeface="Calibri"/>
                <a:ea typeface="Calibri"/>
                <a:cs typeface="Calibri"/>
                <a:sym typeface="Calibri"/>
              </a:rPr>
              <a:t>This precision assists in the elimination of barriers in the assessment. Through removal of these additional barriers or challenges for students that are not connected with the intended learning goal, the assessment is made more accessible.</a:t>
            </a:r>
            <a:endParaRPr sz="1100" dirty="0">
              <a:latin typeface="Calibri"/>
              <a:ea typeface="Calibri"/>
              <a:cs typeface="Calibri"/>
              <a:sym typeface="Calibri"/>
            </a:endParaRPr>
          </a:p>
          <a:p>
            <a:pPr marL="0" lvl="0" indent="0" algn="l" rtl="0">
              <a:spcBef>
                <a:spcPts val="0"/>
              </a:spcBef>
              <a:spcAft>
                <a:spcPts val="0"/>
              </a:spcAft>
              <a:buClr>
                <a:schemeClr val="dk1"/>
              </a:buClr>
              <a:buSzPts val="1200"/>
              <a:buFont typeface="Arial"/>
              <a:buNone/>
            </a:pP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Guiding Notes: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Review your assessment for precision.  </a:t>
            </a:r>
            <a:endParaRPr dirty="0"/>
          </a:p>
        </p:txBody>
      </p:sp>
      <p:sp>
        <p:nvSpPr>
          <p:cNvPr id="447" name="Google Shape;447;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800"/>
              <a:buFont typeface="Arial"/>
              <a:buNone/>
            </a:pPr>
            <a:r>
              <a:rPr lang="en-US" sz="1100" dirty="0">
                <a:solidFill>
                  <a:srgbClr val="000000"/>
                </a:solidFill>
              </a:rPr>
              <a:t>Guiding Notes:</a:t>
            </a:r>
            <a:endParaRPr sz="1100" dirty="0">
              <a:solidFill>
                <a:srgbClr val="000000"/>
              </a:solidFill>
            </a:endParaRPr>
          </a:p>
          <a:p>
            <a:pPr marL="0" lvl="0" indent="0" algn="l" rtl="0">
              <a:spcBef>
                <a:spcPts val="0"/>
              </a:spcBef>
              <a:spcAft>
                <a:spcPts val="0"/>
              </a:spcAft>
              <a:buClr>
                <a:srgbClr val="000000"/>
              </a:buClr>
              <a:buSzPts val="1800"/>
              <a:buFont typeface="Arial"/>
              <a:buNone/>
            </a:pPr>
            <a:endParaRPr sz="1100" dirty="0">
              <a:solidFill>
                <a:srgbClr val="000000"/>
              </a:solidFill>
            </a:endParaRPr>
          </a:p>
          <a:p>
            <a:pPr marL="0" lvl="0" indent="0" algn="l" rtl="0">
              <a:spcBef>
                <a:spcPts val="0"/>
              </a:spcBef>
              <a:spcAft>
                <a:spcPts val="0"/>
              </a:spcAft>
              <a:buClr>
                <a:srgbClr val="000000"/>
              </a:buClr>
              <a:buSzPts val="1800"/>
              <a:buFont typeface="Arial"/>
              <a:buNone/>
            </a:pPr>
            <a:r>
              <a:rPr lang="en-US" sz="1100" dirty="0">
                <a:solidFill>
                  <a:srgbClr val="000000"/>
                </a:solidFill>
                <a:latin typeface="Calibri"/>
                <a:ea typeface="Calibri"/>
                <a:cs typeface="Calibri"/>
                <a:sym typeface="Calibri"/>
              </a:rPr>
              <a:t>Read this slide as a reminder of the complexity of assessment design. </a:t>
            </a:r>
            <a:endParaRPr sz="1100"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Guiding Notes: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Read the </a:t>
            </a:r>
            <a:r>
              <a:rPr lang="en-US" i="1" dirty="0"/>
              <a:t>Assessment White Paper </a:t>
            </a:r>
            <a:r>
              <a:rPr lang="en-US" sz="1200" dirty="0"/>
              <a:t>and take notes in your Notetaking Guide.</a:t>
            </a:r>
            <a:endParaRPr sz="1800" dirty="0">
              <a:latin typeface="Calibri"/>
              <a:ea typeface="Calibri"/>
              <a:cs typeface="Calibri"/>
              <a:sym typeface="Calibri"/>
            </a:endParaRPr>
          </a:p>
          <a:p>
            <a:pPr marL="0" lvl="0" indent="0" algn="l" rtl="0">
              <a:spcBef>
                <a:spcPts val="0"/>
              </a:spcBef>
              <a:spcAft>
                <a:spcPts val="0"/>
              </a:spcAft>
              <a:buNone/>
            </a:pP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Resource: </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Grant, S.G, Swan, K., and Lee, J. </a:t>
            </a:r>
            <a:r>
              <a:rPr lang="en-US" sz="1200" i="1" dirty="0">
                <a:solidFill>
                  <a:schemeClr val="dk1"/>
                </a:solidFill>
                <a:latin typeface="Calibri"/>
                <a:ea typeface="Calibri"/>
                <a:cs typeface="Calibri"/>
                <a:sym typeface="Calibri"/>
              </a:rPr>
              <a:t>Assessment White Paper. </a:t>
            </a:r>
            <a:r>
              <a:rPr lang="en-US" sz="1200" dirty="0">
                <a:solidFill>
                  <a:schemeClr val="dk1"/>
                </a:solidFill>
                <a:latin typeface="Calibri"/>
                <a:ea typeface="Calibri"/>
                <a:cs typeface="Calibri"/>
                <a:sym typeface="Calibri"/>
              </a:rPr>
              <a:t>New York State K-12 Social Studies Toolkit. </a:t>
            </a: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https://iowacore.gov/sites/default/files/socialstudiesassessmentwhitepaper.pdf</a:t>
            </a:r>
            <a:r>
              <a:rPr lang="en-US" sz="1200" dirty="0">
                <a:solidFill>
                  <a:schemeClr val="dk1"/>
                </a:solidFill>
                <a:latin typeface="Calibri"/>
                <a:ea typeface="Calibri"/>
                <a:cs typeface="Calibri"/>
                <a:sym typeface="Calibri"/>
              </a:rPr>
              <a:t>  </a:t>
            </a:r>
            <a:endParaRPr dirty="0"/>
          </a:p>
        </p:txBody>
      </p:sp>
      <p:sp>
        <p:nvSpPr>
          <p:cNvPr id="462" name="Google Shape;462;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9" name="Google Shape;469;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dirty="0"/>
              <a:t>Guiding Notes:</a:t>
            </a:r>
            <a:endParaRPr dirty="0"/>
          </a:p>
          <a:p>
            <a:pPr marL="0" marR="0" lvl="0" indent="0" algn="l" rtl="0">
              <a:lnSpc>
                <a:spcPct val="107000"/>
              </a:lnSpc>
              <a:spcBef>
                <a:spcPts val="0"/>
              </a:spcBef>
              <a:spcAft>
                <a:spcPts val="0"/>
              </a:spcAft>
              <a:buNone/>
            </a:pPr>
            <a:endParaRPr dirty="0"/>
          </a:p>
          <a:p>
            <a:pPr marL="0" marR="0" lvl="0" indent="0" algn="l" rtl="0">
              <a:lnSpc>
                <a:spcPct val="107000"/>
              </a:lnSpc>
              <a:spcBef>
                <a:spcPts val="0"/>
              </a:spcBef>
              <a:spcAft>
                <a:spcPts val="0"/>
              </a:spcAft>
              <a:buNone/>
            </a:pPr>
            <a:r>
              <a:rPr lang="en-US" dirty="0"/>
              <a:t>J</a:t>
            </a:r>
            <a:r>
              <a:rPr lang="en-US" sz="1200" dirty="0">
                <a:solidFill>
                  <a:schemeClr val="dk1"/>
                </a:solidFill>
                <a:latin typeface="Calibri"/>
                <a:ea typeface="Calibri"/>
                <a:cs typeface="Calibri"/>
                <a:sym typeface="Calibri"/>
              </a:rPr>
              <a:t>ot down any new learning or thoughts in the Continuous Reflection Tool. </a:t>
            </a:r>
            <a:endParaRPr sz="1200" dirty="0">
              <a:solidFill>
                <a:schemeClr val="dk1"/>
              </a:solidFill>
              <a:latin typeface="Calibri"/>
              <a:ea typeface="Calibri"/>
              <a:cs typeface="Calibri"/>
              <a:sym typeface="Calibri"/>
            </a:endParaRPr>
          </a:p>
          <a:p>
            <a:pPr marL="0" marR="0" lvl="0" indent="0" algn="l" rtl="0">
              <a:lnSpc>
                <a:spcPct val="107000"/>
              </a:lnSpc>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US" dirty="0"/>
              <a:t>The KDE needs your feedback on the effectiveness of this module, the learning platform and how the consultants may best support you as you take the next steps in the implementation process. Complete a short survey to share our thinking and provide them with feedback on how the KDE can best meet our needs. Feedback from our surveys will be used by the KDE to plan and prepare future professional learning.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Post-survey: </a:t>
            </a:r>
            <a:r>
              <a:rPr lang="en-US" b="0" i="0" dirty="0">
                <a:solidFill>
                  <a:srgbClr val="000000"/>
                </a:solidFill>
                <a:effectLst/>
                <a:latin typeface="Times New Roman" panose="02020603050405020304" pitchFamily="18" charset="0"/>
              </a:rPr>
              <a:t>https://docs.google.com/forms/d/e/1FAIpQLSd5pVVdKiDLKxM4wKq46V2JcO7UTMtFk8ELVR31du6HTO2Szg/viewform</a:t>
            </a:r>
            <a:endParaRPr dirty="0"/>
          </a:p>
        </p:txBody>
      </p:sp>
      <p:sp>
        <p:nvSpPr>
          <p:cNvPr id="470" name="Google Shape;470;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5: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5:notes"/>
          <p:cNvSpPr txBox="1">
            <a:spLocks noGrp="1"/>
          </p:cNvSpPr>
          <p:nvPr>
            <p:ph type="body" idx="1"/>
          </p:nvPr>
        </p:nvSpPr>
        <p:spPr>
          <a:xfrm>
            <a:off x="685800" y="4482296"/>
            <a:ext cx="5486400" cy="3667181"/>
          </a:xfrm>
          <a:prstGeom prst="rect">
            <a:avLst/>
          </a:prstGeom>
          <a:noFill/>
          <a:ln>
            <a:noFill/>
          </a:ln>
        </p:spPr>
        <p:txBody>
          <a:bodyPr spcFirstLastPara="1" wrap="square" lIns="91275" tIns="91275" rIns="91275" bIns="91275" anchor="t" anchorCtr="0">
            <a:noAutofit/>
          </a:bodyPr>
          <a:lstStyle/>
          <a:p>
            <a:pPr marL="444500" marR="0" lvl="0" indent="-215900" algn="l" rtl="0">
              <a:lnSpc>
                <a:spcPct val="100000"/>
              </a:lnSpc>
              <a:spcBef>
                <a:spcPts val="0"/>
              </a:spcBef>
              <a:spcAft>
                <a:spcPts val="0"/>
              </a:spcAft>
              <a:buClr>
                <a:srgbClr val="000000"/>
              </a:buClr>
              <a:buSzPts val="1400"/>
              <a:buFont typeface="Arial"/>
              <a:buNone/>
            </a:pPr>
            <a:r>
              <a:rPr lang="en-US" sz="1100" dirty="0">
                <a:solidFill>
                  <a:srgbClr val="000000"/>
                </a:solidFill>
              </a:rPr>
              <a:t>Guiding Notes:</a:t>
            </a:r>
            <a:endParaRPr sz="1100" dirty="0">
              <a:solidFill>
                <a:srgbClr val="000000"/>
              </a:solidFill>
            </a:endParaRPr>
          </a:p>
          <a:p>
            <a:pPr marL="444500" marR="0" lvl="0" indent="-215900" algn="l" rtl="0">
              <a:lnSpc>
                <a:spcPct val="100000"/>
              </a:lnSpc>
              <a:spcBef>
                <a:spcPts val="0"/>
              </a:spcBef>
              <a:spcAft>
                <a:spcPts val="0"/>
              </a:spcAft>
              <a:buClr>
                <a:srgbClr val="000000"/>
              </a:buClr>
              <a:buSzPts val="1400"/>
              <a:buFont typeface="Arial"/>
              <a:buNone/>
            </a:pPr>
            <a:endParaRPr sz="1100" dirty="0">
              <a:solidFill>
                <a:srgbClr val="000000"/>
              </a:solidFill>
            </a:endParaRPr>
          </a:p>
          <a:p>
            <a:pPr marL="444500" marR="0" lvl="0" indent="-215900" algn="l" rtl="0">
              <a:lnSpc>
                <a:spcPct val="100000"/>
              </a:lnSpc>
              <a:spcBef>
                <a:spcPts val="0"/>
              </a:spcBef>
              <a:spcAft>
                <a:spcPts val="0"/>
              </a:spcAft>
              <a:buClr>
                <a:srgbClr val="000000"/>
              </a:buClr>
              <a:buSzPts val="1400"/>
              <a:buFont typeface="Arial"/>
              <a:buNone/>
            </a:pPr>
            <a:r>
              <a:rPr lang="en-US" sz="1100" dirty="0">
                <a:solidFill>
                  <a:srgbClr val="000000"/>
                </a:solidFill>
                <a:latin typeface="Calibri"/>
                <a:ea typeface="Calibri"/>
                <a:cs typeface="Calibri"/>
                <a:sym typeface="Calibri"/>
              </a:rPr>
              <a:t>The goals for </a:t>
            </a:r>
            <a:r>
              <a:rPr lang="en-US" sz="1100" dirty="0">
                <a:solidFill>
                  <a:srgbClr val="000000"/>
                </a:solidFill>
              </a:rPr>
              <a:t>this module</a:t>
            </a:r>
            <a:r>
              <a:rPr lang="en-US" sz="1100" dirty="0">
                <a:solidFill>
                  <a:srgbClr val="000000"/>
                </a:solidFill>
                <a:latin typeface="Calibri"/>
                <a:ea typeface="Calibri"/>
                <a:cs typeface="Calibri"/>
                <a:sym typeface="Calibri"/>
              </a:rPr>
              <a:t> are on this slide.</a:t>
            </a:r>
            <a:endParaRPr sz="1100" dirty="0"/>
          </a:p>
        </p:txBody>
      </p:sp>
      <p:sp>
        <p:nvSpPr>
          <p:cNvPr id="143" name="Google Shape;143;p5:notes"/>
          <p:cNvSpPr txBox="1">
            <a:spLocks noGrp="1"/>
          </p:cNvSpPr>
          <p:nvPr>
            <p:ph type="sldNum" idx="12"/>
          </p:nvPr>
        </p:nvSpPr>
        <p:spPr>
          <a:xfrm>
            <a:off x="3884614" y="8846553"/>
            <a:ext cx="2971800" cy="467221"/>
          </a:xfrm>
          <a:prstGeom prst="rect">
            <a:avLst/>
          </a:prstGeom>
          <a:noFill/>
          <a:ln>
            <a:noFill/>
          </a:ln>
        </p:spPr>
        <p:txBody>
          <a:bodyPr spcFirstLastPara="1" wrap="square" lIns="91275" tIns="45625" rIns="91275" bIns="456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Guiding Notes: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Materials needed for this module:</a:t>
            </a:r>
          </a:p>
          <a:p>
            <a:pPr marL="0" lvl="0" indent="0" algn="l" rtl="0">
              <a:spcBef>
                <a:spcPts val="0"/>
              </a:spcBef>
              <a:spcAft>
                <a:spcPts val="0"/>
              </a:spcAft>
              <a:buNone/>
            </a:pPr>
            <a:endParaRPr lang="en-US" sz="1200" dirty="0">
              <a:solidFill>
                <a:schemeClr val="dk1"/>
              </a:solidFill>
              <a:latin typeface="Calibri"/>
              <a:cs typeface="Calibri"/>
              <a:sym typeface="Calibri"/>
            </a:endParaRPr>
          </a:p>
          <a:p>
            <a:pPr marL="171450" marR="0" lvl="0" indent="-171450" algn="l" defTabSz="914400" rtl="0" eaLnBrk="1" fontAlgn="auto" latinLnBrk="0" hangingPunct="1">
              <a:lnSpc>
                <a:spcPct val="115000"/>
              </a:lnSpc>
              <a:spcBef>
                <a:spcPts val="0"/>
              </a:spcBef>
              <a:spcAft>
                <a:spcPts val="0"/>
              </a:spcAft>
              <a:buClr>
                <a:schemeClr val="dk1"/>
              </a:buClr>
              <a:buSzPts val="1100"/>
              <a:buFont typeface="Arial" panose="020B0604020202020204" pitchFamily="34" charset="0"/>
              <a:buChar char="•"/>
              <a:tabLst/>
              <a:defRPr/>
            </a:pPr>
            <a:r>
              <a:rPr lang="en-US" sz="1200" i="1" dirty="0">
                <a:solidFill>
                  <a:schemeClr val="dk1"/>
                </a:solidFill>
                <a:latin typeface="Calibri"/>
                <a:ea typeface="Calibri"/>
                <a:cs typeface="Calibri"/>
                <a:sym typeface="Calibri"/>
              </a:rPr>
              <a:t>Kentucky Academic Standards (KAS) for Social Studies: </a:t>
            </a:r>
            <a:r>
              <a:rPr lang="en-US" sz="1200" i="0" u="sng" dirty="0">
                <a:solidFill>
                  <a:schemeClr val="dk1"/>
                </a:solidFill>
                <a:latin typeface="Calibri"/>
                <a:ea typeface="Calibri"/>
                <a:cs typeface="Calibri"/>
                <a:sym typeface="Calibri"/>
              </a:rPr>
              <a:t>https://education.ky.gov/curriculum/standards/kyacadstand/Documents/Kentucky_Academic_Standards_for_Social_Studies.pdf</a:t>
            </a:r>
            <a:endParaRPr lang="en-US" sz="1200" dirty="0">
              <a:solidFill>
                <a:schemeClr val="dk1"/>
              </a:solidFill>
            </a:endParaRP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US" sz="1200" dirty="0">
                <a:solidFill>
                  <a:schemeClr val="dk1"/>
                </a:solidFill>
              </a:rPr>
              <a:t>Notetaking Guide: </a:t>
            </a:r>
            <a:r>
              <a:rPr lang="en-US" b="0" i="0" u="sng" dirty="0">
                <a:solidFill>
                  <a:srgbClr val="000000"/>
                </a:solidFill>
                <a:effectLst/>
                <a:latin typeface="Times New Roman" panose="02020603050405020304" pitchFamily="18" charset="0"/>
              </a:rPr>
              <a:t>https://www.education.ky.gov/_layouts/download.aspx?SourceUrl=</a:t>
            </a:r>
            <a:r>
              <a:rPr lang="en-US" sz="1200" b="0" i="0" u="sng" dirty="0">
                <a:solidFill>
                  <a:srgbClr val="000000"/>
                </a:solidFill>
                <a:effectLst/>
                <a:latin typeface="Times New Roman" panose="02020603050405020304" pitchFamily="18" charset="0"/>
              </a:rPr>
              <a:t>/curriculum/standards/kyacadstand/Documents/SS_Module_6_Notetaking_Guide.docx</a:t>
            </a:r>
            <a:r>
              <a:rPr lang="en-US" sz="1200" u="sng" dirty="0">
                <a:solidFill>
                  <a:schemeClr val="dk1"/>
                </a:solidFill>
                <a:latin typeface="Calibri"/>
                <a:ea typeface="Calibri"/>
                <a:cs typeface="Calibri"/>
                <a:sym typeface="Calibri"/>
              </a:rPr>
              <a:t> </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US" sz="1200" dirty="0">
                <a:solidFill>
                  <a:schemeClr val="dk1"/>
                </a:solidFill>
                <a:latin typeface="Calibri"/>
                <a:ea typeface="Calibri"/>
                <a:cs typeface="Calibri"/>
                <a:sym typeface="Calibri"/>
              </a:rPr>
              <a:t>Continuous Reflection Tool: </a:t>
            </a:r>
            <a:r>
              <a:rPr lang="en-US" b="0" i="0" u="sng" dirty="0">
                <a:solidFill>
                  <a:srgbClr val="000000"/>
                </a:solidFill>
                <a:effectLst/>
                <a:latin typeface="Times New Roman" panose="02020603050405020304" pitchFamily="18" charset="0"/>
              </a:rPr>
              <a:t>https://www.education.ky.gov/_layouts/download.aspx?SourceUrl=</a:t>
            </a:r>
            <a:r>
              <a:rPr lang="en-US" sz="1200" b="0" i="0" u="sng" dirty="0">
                <a:solidFill>
                  <a:srgbClr val="000000"/>
                </a:solidFill>
                <a:effectLst/>
                <a:latin typeface="Times New Roman" panose="02020603050405020304" pitchFamily="18" charset="0"/>
              </a:rPr>
              <a:t>//curriculum/standards/kyacadstand/Documents/SS_Module%20_6_Continuous_Reflection_Tool.docx</a:t>
            </a:r>
            <a:endParaRPr lang="en-US" sz="1200" i="0" u="sng" dirty="0">
              <a:solidFill>
                <a:schemeClr val="dk1"/>
              </a:solidFill>
              <a:latin typeface="Calibri"/>
              <a:ea typeface="Calibri"/>
              <a:cs typeface="Calibri"/>
              <a:sym typeface="Calibri"/>
            </a:endParaRPr>
          </a:p>
          <a:p>
            <a:pPr marL="171450" lvl="0" indent="-171450" algn="l" rtl="0">
              <a:spcBef>
                <a:spcPts val="0"/>
              </a:spcBef>
              <a:spcAft>
                <a:spcPts val="0"/>
              </a:spcAft>
              <a:buFont typeface="Arial" panose="020B0604020202020204" pitchFamily="34" charset="0"/>
              <a:buChar char="•"/>
            </a:pPr>
            <a:r>
              <a:rPr lang="en-US" dirty="0"/>
              <a:t>Minding the Gap module: </a:t>
            </a:r>
            <a:r>
              <a:rPr lang="en-US" b="0" i="0" u="sng" dirty="0">
                <a:solidFill>
                  <a:srgbClr val="000000"/>
                </a:solidFill>
                <a:effectLst/>
                <a:latin typeface="Times New Roman" panose="02020603050405020304" pitchFamily="18" charset="0"/>
              </a:rPr>
              <a:t>https://www.education.ky.gov/_layouts/download.aspx?SourceUrl=</a:t>
            </a:r>
            <a:r>
              <a:rPr lang="en-US" sz="1200" b="0" i="0" u="sng" dirty="0">
                <a:solidFill>
                  <a:srgbClr val="000000"/>
                </a:solidFill>
                <a:effectLst/>
                <a:latin typeface="Times New Roman" panose="02020603050405020304" pitchFamily="18" charset="0"/>
              </a:rPr>
              <a:t>/</a:t>
            </a:r>
            <a:r>
              <a:rPr lang="en-US" u="sng" dirty="0"/>
              <a:t>/curriculum/standards/kyacadstand/Documents/Module_2_Minding_the_Gap.pptx</a:t>
            </a:r>
            <a:endParaRPr lang="en-US" sz="1200" u="sng" dirty="0">
              <a:solidFill>
                <a:schemeClr val="dk1"/>
              </a:solidFill>
              <a:latin typeface="Calibri"/>
              <a:cs typeface="Calibri"/>
              <a:sym typeface="Calibri"/>
            </a:endParaRPr>
          </a:p>
          <a:p>
            <a:pPr marL="171450" lvl="0" indent="-171450" algn="l" rtl="0">
              <a:spcBef>
                <a:spcPts val="0"/>
              </a:spcBef>
              <a:spcAft>
                <a:spcPts val="0"/>
              </a:spcAft>
              <a:buFont typeface="Arial" panose="020B0604020202020204" pitchFamily="34" charset="0"/>
              <a:buChar char="•"/>
            </a:pPr>
            <a:r>
              <a:rPr lang="en-US" sz="1200" dirty="0">
                <a:solidFill>
                  <a:schemeClr val="dk1"/>
                </a:solidFill>
                <a:latin typeface="Calibri"/>
                <a:ea typeface="Calibri"/>
                <a:cs typeface="Calibri"/>
                <a:sym typeface="Calibri"/>
              </a:rPr>
              <a:t>Tool to Unpack Standards and Identify Gaps: </a:t>
            </a:r>
            <a:r>
              <a:rPr lang="en-US" b="0" i="0" u="sng" dirty="0">
                <a:solidFill>
                  <a:srgbClr val="000000"/>
                </a:solidFill>
                <a:effectLst/>
                <a:latin typeface="Times New Roman" panose="02020603050405020304" pitchFamily="18" charset="0"/>
              </a:rPr>
              <a:t>https://www.education.ky.gov/_layouts/download.aspx?SourceUrl=</a:t>
            </a:r>
            <a:r>
              <a:rPr lang="en-US" sz="1200" b="0" i="0" u="sng" dirty="0">
                <a:solidFill>
                  <a:srgbClr val="000000"/>
                </a:solidFill>
                <a:effectLst/>
                <a:latin typeface="Times New Roman" panose="02020603050405020304" pitchFamily="18" charset="0"/>
              </a:rPr>
              <a:t>/</a:t>
            </a:r>
            <a:r>
              <a:rPr lang="en-US" sz="1200" u="sng" dirty="0">
                <a:solidFill>
                  <a:schemeClr val="dk1"/>
                </a:solidFill>
                <a:latin typeface="Calibri"/>
                <a:ea typeface="Calibri"/>
                <a:cs typeface="Calibri"/>
                <a:sym typeface="Calibri"/>
              </a:rPr>
              <a:t>/curriculum/standards/kyacadstand/Documents/Tool_to_Unpack_Standards_and_Identify_Gaps.xlsx</a:t>
            </a:r>
          </a:p>
          <a:p>
            <a:pPr marL="0" lvl="0" indent="0" algn="l" rtl="0">
              <a:spcBef>
                <a:spcPts val="0"/>
              </a:spcBef>
              <a:spcAft>
                <a:spcPts val="0"/>
              </a:spcAft>
              <a:buNone/>
            </a:pPr>
            <a:endParaRPr lang="en-US"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478" name="Google Shape;478;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44: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5" name="Google Shape;485;p44:notes"/>
          <p:cNvSpPr txBox="1">
            <a:spLocks noGrp="1"/>
          </p:cNvSpPr>
          <p:nvPr>
            <p:ph type="body" idx="1"/>
          </p:nvPr>
        </p:nvSpPr>
        <p:spPr>
          <a:xfrm>
            <a:off x="685800" y="4482297"/>
            <a:ext cx="5486400" cy="3667486"/>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1100" dirty="0">
                <a:solidFill>
                  <a:srgbClr val="000000"/>
                </a:solidFill>
              </a:rPr>
              <a:t>Guiding Notes:</a:t>
            </a:r>
            <a:endParaRPr sz="1100" dirty="0">
              <a:solidFill>
                <a:srgbClr val="000000"/>
              </a:solidFill>
            </a:endParaRPr>
          </a:p>
          <a:p>
            <a:pPr marL="0" marR="0" lvl="0" indent="0" algn="l" rtl="0">
              <a:lnSpc>
                <a:spcPct val="107000"/>
              </a:lnSpc>
              <a:spcBef>
                <a:spcPts val="0"/>
              </a:spcBef>
              <a:spcAft>
                <a:spcPts val="0"/>
              </a:spcAft>
              <a:buNone/>
            </a:pPr>
            <a:endParaRPr sz="1100" dirty="0">
              <a:solidFill>
                <a:srgbClr val="000000"/>
              </a:solidFill>
            </a:endParaRPr>
          </a:p>
          <a:p>
            <a:pPr marL="0" marR="0" lvl="0" indent="0" algn="l" rtl="0">
              <a:lnSpc>
                <a:spcPct val="107000"/>
              </a:lnSpc>
              <a:spcBef>
                <a:spcPts val="0"/>
              </a:spcBef>
              <a:spcAft>
                <a:spcPts val="0"/>
              </a:spcAft>
              <a:buNone/>
            </a:pPr>
            <a:r>
              <a:rPr lang="en-US" sz="1100" dirty="0">
                <a:solidFill>
                  <a:srgbClr val="000000"/>
                </a:solidFill>
              </a:rPr>
              <a:t>This slide shows the overview of this module.</a:t>
            </a:r>
            <a:endParaRPr sz="1100" dirty="0">
              <a:solidFill>
                <a:srgbClr val="000000"/>
              </a:solidFill>
            </a:endParaRPr>
          </a:p>
        </p:txBody>
      </p:sp>
      <p:sp>
        <p:nvSpPr>
          <p:cNvPr id="486" name="Google Shape;486;p44:notes"/>
          <p:cNvSpPr txBox="1">
            <a:spLocks noGrp="1"/>
          </p:cNvSpPr>
          <p:nvPr>
            <p:ph type="sldNum" idx="12"/>
          </p:nvPr>
        </p:nvSpPr>
        <p:spPr>
          <a:xfrm>
            <a:off x="3884613" y="8846553"/>
            <a:ext cx="2971800" cy="467221"/>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41</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46: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p46:notes"/>
          <p:cNvSpPr txBox="1">
            <a:spLocks noGrp="1"/>
          </p:cNvSpPr>
          <p:nvPr>
            <p:ph type="body" idx="1"/>
          </p:nvPr>
        </p:nvSpPr>
        <p:spPr>
          <a:xfrm>
            <a:off x="685800" y="4482296"/>
            <a:ext cx="5486400" cy="3667181"/>
          </a:xfrm>
          <a:prstGeom prst="rect">
            <a:avLst/>
          </a:prstGeom>
          <a:noFill/>
          <a:ln>
            <a:noFill/>
          </a:ln>
        </p:spPr>
        <p:txBody>
          <a:bodyPr spcFirstLastPara="1" wrap="square" lIns="91275" tIns="91275" rIns="91275" bIns="91275" anchor="t" anchorCtr="0">
            <a:noAutofit/>
          </a:bodyPr>
          <a:lstStyle/>
          <a:p>
            <a:pPr marL="444500" marR="0" lvl="0" indent="-215900" algn="l" rtl="0">
              <a:lnSpc>
                <a:spcPct val="100000"/>
              </a:lnSpc>
              <a:spcBef>
                <a:spcPts val="0"/>
              </a:spcBef>
              <a:spcAft>
                <a:spcPts val="0"/>
              </a:spcAft>
              <a:buClr>
                <a:srgbClr val="000000"/>
              </a:buClr>
              <a:buSzPts val="1400"/>
              <a:buFont typeface="Arial"/>
              <a:buNone/>
            </a:pPr>
            <a:r>
              <a:rPr lang="en-US" sz="1100" dirty="0">
                <a:solidFill>
                  <a:srgbClr val="000000"/>
                </a:solidFill>
              </a:rPr>
              <a:t>Guiding Notes:</a:t>
            </a:r>
            <a:endParaRPr sz="1100" dirty="0">
              <a:solidFill>
                <a:srgbClr val="000000"/>
              </a:solidFill>
            </a:endParaRPr>
          </a:p>
          <a:p>
            <a:pPr marL="444500" marR="0" lvl="0" indent="-215900" algn="l" rtl="0">
              <a:lnSpc>
                <a:spcPct val="100000"/>
              </a:lnSpc>
              <a:spcBef>
                <a:spcPts val="0"/>
              </a:spcBef>
              <a:spcAft>
                <a:spcPts val="0"/>
              </a:spcAft>
              <a:buClr>
                <a:srgbClr val="000000"/>
              </a:buClr>
              <a:buSzPts val="1400"/>
              <a:buFont typeface="Arial"/>
              <a:buNone/>
            </a:pPr>
            <a:endParaRPr sz="1100" dirty="0">
              <a:solidFill>
                <a:srgbClr val="000000"/>
              </a:solidFill>
            </a:endParaRPr>
          </a:p>
          <a:p>
            <a:pPr marL="444500" marR="0" lvl="0" indent="-215900" algn="l" rtl="0">
              <a:lnSpc>
                <a:spcPct val="100000"/>
              </a:lnSpc>
              <a:spcBef>
                <a:spcPts val="0"/>
              </a:spcBef>
              <a:spcAft>
                <a:spcPts val="0"/>
              </a:spcAft>
              <a:buClr>
                <a:srgbClr val="000000"/>
              </a:buClr>
              <a:buSzPts val="1400"/>
              <a:buFont typeface="Arial"/>
              <a:buNone/>
            </a:pPr>
            <a:r>
              <a:rPr lang="en-US" sz="1100" dirty="0">
                <a:solidFill>
                  <a:srgbClr val="000000"/>
                </a:solidFill>
                <a:latin typeface="Calibri"/>
                <a:ea typeface="Calibri"/>
                <a:cs typeface="Calibri"/>
                <a:sym typeface="Calibri"/>
              </a:rPr>
              <a:t>The goals for </a:t>
            </a:r>
            <a:r>
              <a:rPr lang="en-US" sz="1100" dirty="0">
                <a:solidFill>
                  <a:srgbClr val="000000"/>
                </a:solidFill>
              </a:rPr>
              <a:t>this module</a:t>
            </a:r>
            <a:r>
              <a:rPr lang="en-US" sz="1100" dirty="0">
                <a:solidFill>
                  <a:srgbClr val="000000"/>
                </a:solidFill>
                <a:latin typeface="Calibri"/>
                <a:ea typeface="Calibri"/>
                <a:cs typeface="Calibri"/>
                <a:sym typeface="Calibri"/>
              </a:rPr>
              <a:t> are on this slide.  The star highlights the goal of </a:t>
            </a:r>
            <a:r>
              <a:rPr lang="en-US" sz="1100" dirty="0">
                <a:solidFill>
                  <a:srgbClr val="000000"/>
                </a:solidFill>
              </a:rPr>
              <a:t>Section B</a:t>
            </a:r>
            <a:r>
              <a:rPr lang="en-US" sz="1100" dirty="0">
                <a:solidFill>
                  <a:srgbClr val="000000"/>
                </a:solidFill>
                <a:latin typeface="Calibri"/>
                <a:ea typeface="Calibri"/>
                <a:cs typeface="Calibri"/>
                <a:sym typeface="Calibri"/>
              </a:rPr>
              <a:t>.</a:t>
            </a:r>
            <a:endParaRPr sz="1100" dirty="0"/>
          </a:p>
        </p:txBody>
      </p:sp>
      <p:sp>
        <p:nvSpPr>
          <p:cNvPr id="509" name="Google Shape;509;p46:notes"/>
          <p:cNvSpPr txBox="1">
            <a:spLocks noGrp="1"/>
          </p:cNvSpPr>
          <p:nvPr>
            <p:ph type="sldNum" idx="12"/>
          </p:nvPr>
        </p:nvSpPr>
        <p:spPr>
          <a:xfrm>
            <a:off x="3884614" y="8846553"/>
            <a:ext cx="2971800" cy="467221"/>
          </a:xfrm>
          <a:prstGeom prst="rect">
            <a:avLst/>
          </a:prstGeom>
          <a:noFill/>
          <a:ln>
            <a:noFill/>
          </a:ln>
        </p:spPr>
        <p:txBody>
          <a:bodyPr spcFirstLastPara="1" wrap="square" lIns="91275" tIns="45625" rIns="91275" bIns="456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42</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Guiding Notes: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J</a:t>
            </a:r>
            <a:r>
              <a:rPr lang="en-US" sz="1200" dirty="0">
                <a:solidFill>
                  <a:schemeClr val="dk1"/>
                </a:solidFill>
                <a:latin typeface="Calibri"/>
                <a:ea typeface="Calibri"/>
                <a:cs typeface="Calibri"/>
                <a:sym typeface="Calibri"/>
              </a:rPr>
              <a:t>ot down any new learning or thoughts in the Continuous Reflection Tool.</a:t>
            </a:r>
            <a:endParaRPr dirty="0"/>
          </a:p>
        </p:txBody>
      </p:sp>
      <p:sp>
        <p:nvSpPr>
          <p:cNvPr id="518" name="Google Shape;518;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5" name="Google Shape;525;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Guiding Notes: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a:t>
            </a:r>
            <a:r>
              <a:rPr lang="en-US" sz="1200" dirty="0">
                <a:solidFill>
                  <a:schemeClr val="dk1"/>
                </a:solidFill>
                <a:latin typeface="Calibri"/>
                <a:ea typeface="Calibri"/>
                <a:cs typeface="Calibri"/>
                <a:sym typeface="Calibri"/>
              </a:rPr>
              <a:t>hink about the questions on the slide</a:t>
            </a:r>
            <a:r>
              <a:rPr lang="en-US" dirty="0"/>
              <a:t> and answer</a:t>
            </a:r>
            <a:r>
              <a:rPr lang="en-US" sz="1200" dirty="0">
                <a:solidFill>
                  <a:schemeClr val="dk1"/>
                </a:solidFill>
                <a:latin typeface="Calibri"/>
                <a:ea typeface="Calibri"/>
                <a:cs typeface="Calibri"/>
                <a:sym typeface="Calibri"/>
              </a:rPr>
              <a:t> on the Notetaking Guide.</a:t>
            </a:r>
            <a:endParaRPr dirty="0"/>
          </a:p>
        </p:txBody>
      </p:sp>
      <p:sp>
        <p:nvSpPr>
          <p:cNvPr id="526" name="Google Shape;526;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49:notes"/>
          <p:cNvSpPr txBox="1">
            <a:spLocks noGrp="1"/>
          </p:cNvSpPr>
          <p:nvPr>
            <p:ph type="body" idx="1"/>
          </p:nvPr>
        </p:nvSpPr>
        <p:spPr>
          <a:xfrm>
            <a:off x="685800" y="4482297"/>
            <a:ext cx="5486400" cy="36674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100" dirty="0"/>
              <a:t>Guiding Notes:</a:t>
            </a:r>
            <a:endParaRPr sz="1100" dirty="0"/>
          </a:p>
          <a:p>
            <a:pPr marL="0" marR="0" lvl="0" indent="0" algn="l" rtl="0">
              <a:lnSpc>
                <a:spcPct val="100000"/>
              </a:lnSpc>
              <a:spcBef>
                <a:spcPts val="0"/>
              </a:spcBef>
              <a:spcAft>
                <a:spcPts val="0"/>
              </a:spcAft>
              <a:buClr>
                <a:schemeClr val="dk1"/>
              </a:buClr>
              <a:buSzPts val="1800"/>
              <a:buFont typeface="Calibri"/>
              <a:buNone/>
            </a:pPr>
            <a:endParaRPr sz="1100" dirty="0"/>
          </a:p>
          <a:p>
            <a:pPr marL="0" marR="0" lvl="0" indent="0" algn="l" rtl="0">
              <a:lnSpc>
                <a:spcPct val="100000"/>
              </a:lnSpc>
              <a:spcBef>
                <a:spcPts val="0"/>
              </a:spcBef>
              <a:spcAft>
                <a:spcPts val="0"/>
              </a:spcAft>
              <a:buClr>
                <a:schemeClr val="dk1"/>
              </a:buClr>
              <a:buSzPts val="1800"/>
              <a:buFont typeface="Calibri"/>
              <a:buNone/>
            </a:pPr>
            <a:r>
              <a:rPr lang="en-US" sz="1100" dirty="0">
                <a:latin typeface="Calibri"/>
                <a:ea typeface="Calibri"/>
                <a:cs typeface="Calibri"/>
                <a:sym typeface="Calibri"/>
              </a:rPr>
              <a:t>Review the content of the slide</a:t>
            </a:r>
            <a:r>
              <a:rPr lang="en-US" sz="1100" dirty="0"/>
              <a:t>. I</a:t>
            </a:r>
            <a:r>
              <a:rPr lang="en-US" sz="1100" dirty="0">
                <a:latin typeface="Calibri"/>
                <a:ea typeface="Calibri"/>
                <a:cs typeface="Calibri"/>
                <a:sym typeface="Calibri"/>
              </a:rPr>
              <a:t>t is important to clearly understand and unpack each piece of a standard in order to be able to implement it with fidelity.</a:t>
            </a:r>
            <a:endParaRPr sz="1100" dirty="0">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endParaRPr dirty="0">
              <a:latin typeface="Trebuchet MS"/>
              <a:ea typeface="Trebuchet MS"/>
              <a:cs typeface="Trebuchet MS"/>
              <a:sym typeface="Trebuchet MS"/>
            </a:endParaRPr>
          </a:p>
        </p:txBody>
      </p:sp>
      <p:sp>
        <p:nvSpPr>
          <p:cNvPr id="533" name="Google Shape;533;p49: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1100" dirty="0">
                <a:solidFill>
                  <a:srgbClr val="000000"/>
                </a:solidFill>
              </a:rPr>
              <a:t>Guiding Notes:</a:t>
            </a:r>
            <a:endParaRPr sz="1100" dirty="0">
              <a:solidFill>
                <a:srgbClr val="000000"/>
              </a:solidFill>
            </a:endParaRPr>
          </a:p>
          <a:p>
            <a:pPr marL="0" marR="0" lvl="0" indent="0" algn="l" rtl="0">
              <a:lnSpc>
                <a:spcPct val="107000"/>
              </a:lnSpc>
              <a:spcBef>
                <a:spcPts val="0"/>
              </a:spcBef>
              <a:spcAft>
                <a:spcPts val="0"/>
              </a:spcAft>
              <a:buNone/>
            </a:pPr>
            <a:endParaRPr sz="1100" dirty="0">
              <a:solidFill>
                <a:srgbClr val="000000"/>
              </a:solidFill>
            </a:endParaRPr>
          </a:p>
          <a:p>
            <a:pPr marL="0" marR="0" lvl="0" indent="0" algn="l" rtl="0">
              <a:lnSpc>
                <a:spcPct val="107000"/>
              </a:lnSpc>
              <a:spcBef>
                <a:spcPts val="0"/>
              </a:spcBef>
              <a:spcAft>
                <a:spcPts val="0"/>
              </a:spcAft>
              <a:buNone/>
            </a:pPr>
            <a:r>
              <a:rPr lang="en-US" sz="1100" dirty="0">
                <a:solidFill>
                  <a:srgbClr val="000000"/>
                </a:solidFill>
                <a:latin typeface="Calibri"/>
                <a:ea typeface="Calibri"/>
                <a:cs typeface="Calibri"/>
                <a:sym typeface="Calibri"/>
              </a:rPr>
              <a:t>Rem</a:t>
            </a:r>
            <a:r>
              <a:rPr lang="en-US" sz="1100" dirty="0">
                <a:solidFill>
                  <a:srgbClr val="000000"/>
                </a:solidFill>
              </a:rPr>
              <a:t>ember</a:t>
            </a:r>
            <a:r>
              <a:rPr lang="en-US" sz="1100" dirty="0">
                <a:solidFill>
                  <a:srgbClr val="000000"/>
                </a:solidFill>
                <a:latin typeface="Calibri"/>
                <a:ea typeface="Calibri"/>
                <a:cs typeface="Calibri"/>
                <a:sym typeface="Calibri"/>
              </a:rPr>
              <a:t> DuFour’s questions. The first question to answer when planning learning experiences is “what do students need to know and be able to do?”  </a:t>
            </a:r>
            <a:r>
              <a:rPr lang="en-US" sz="1100" dirty="0">
                <a:solidFill>
                  <a:srgbClr val="000000"/>
                </a:solidFill>
              </a:rPr>
              <a:t>T</a:t>
            </a:r>
            <a:r>
              <a:rPr lang="en-US" sz="1100" dirty="0">
                <a:solidFill>
                  <a:srgbClr val="000000"/>
                </a:solidFill>
                <a:latin typeface="Calibri"/>
                <a:ea typeface="Calibri"/>
                <a:cs typeface="Calibri"/>
                <a:sym typeface="Calibri"/>
              </a:rPr>
              <a:t>he answer to the question is in the standards.</a:t>
            </a:r>
            <a:endParaRPr sz="1100" dirty="0"/>
          </a:p>
          <a:p>
            <a:pPr marL="0" marR="0" lvl="0" indent="0" algn="l" rtl="0">
              <a:lnSpc>
                <a:spcPct val="107000"/>
              </a:lnSpc>
              <a:spcBef>
                <a:spcPts val="0"/>
              </a:spcBef>
              <a:spcAft>
                <a:spcPts val="0"/>
              </a:spcAft>
              <a:buNone/>
            </a:pPr>
            <a:endParaRPr sz="1100" dirty="0">
              <a:latin typeface="Calibri"/>
              <a:ea typeface="Calibri"/>
              <a:cs typeface="Calibri"/>
              <a:sym typeface="Calibri"/>
            </a:endParaRPr>
          </a:p>
          <a:p>
            <a:pPr marL="0" marR="0" lvl="0" indent="0" algn="l" rtl="0">
              <a:lnSpc>
                <a:spcPct val="107000"/>
              </a:lnSpc>
              <a:spcBef>
                <a:spcPts val="0"/>
              </a:spcBef>
              <a:spcAft>
                <a:spcPts val="0"/>
              </a:spcAft>
              <a:buNone/>
            </a:pPr>
            <a:r>
              <a:rPr lang="en-US" sz="1100" dirty="0">
                <a:latin typeface="Calibri"/>
                <a:ea typeface="Calibri"/>
                <a:cs typeface="Calibri"/>
                <a:sym typeface="Calibri"/>
              </a:rPr>
              <a:t>Within the architecture, the standards place an equal importance on both the mastery of important social studies concepts and disciplinary practices. The three organizing structures (like the big ideas participants focused on earlier) are disciplinary strands, inquiry practices and disciplinary concepts and practices. These were built using a review of international, national and state documents to determine what the big ideas are of social studies. Throughout a child’s social studies education, students engage in the inquiry practices – questioning, investigating, using evidence and communicating conclusions. Students use these practices to acquire, refine and extend knowledge and understanding of key social studies concepts within the four disciplinary lenses of civics, economics, geography and history. As indicated by the graphic on page 14 of the </a:t>
            </a:r>
            <a:r>
              <a:rPr lang="en-US" sz="1100" i="1" dirty="0">
                <a:latin typeface="Calibri"/>
                <a:ea typeface="Calibri"/>
                <a:cs typeface="Calibri"/>
                <a:sym typeface="Calibri"/>
              </a:rPr>
              <a:t>KAS for Social Studies, </a:t>
            </a:r>
            <a:r>
              <a:rPr lang="en-US" sz="1100" dirty="0">
                <a:latin typeface="Calibri"/>
                <a:ea typeface="Calibri"/>
                <a:cs typeface="Calibri"/>
                <a:sym typeface="Calibri"/>
              </a:rPr>
              <a:t>concept knowledge cannot be achieved effectively without the practice of inquiry. Neither development of the practices nor development of the knowledge and understanding within the lenses is sufficient on its own to equip young people with the knowledge and skills necessary to carry on the ideals of the founders.</a:t>
            </a:r>
            <a:endParaRPr sz="1100" dirty="0">
              <a:latin typeface="Calibri"/>
              <a:ea typeface="Calibri"/>
              <a:cs typeface="Calibri"/>
              <a:sym typeface="Calibri"/>
            </a:endParaRPr>
          </a:p>
          <a:p>
            <a:pPr marL="0" lvl="0" indent="0" algn="l" rtl="0">
              <a:spcBef>
                <a:spcPts val="0"/>
              </a:spcBef>
              <a:spcAft>
                <a:spcPts val="0"/>
              </a:spcAft>
              <a:buNone/>
            </a:pPr>
            <a:endParaRPr dirty="0"/>
          </a:p>
        </p:txBody>
      </p:sp>
      <p:sp>
        <p:nvSpPr>
          <p:cNvPr id="541" name="Google Shape;541;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51: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8" name="Google Shape;558;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1100" dirty="0"/>
              <a:t>Guiding Notes:</a:t>
            </a:r>
            <a:endParaRPr sz="1100" dirty="0"/>
          </a:p>
          <a:p>
            <a:pPr marL="0" marR="0" lvl="0" indent="0" algn="l" rtl="0">
              <a:lnSpc>
                <a:spcPct val="107000"/>
              </a:lnSpc>
              <a:spcBef>
                <a:spcPts val="0"/>
              </a:spcBef>
              <a:spcAft>
                <a:spcPts val="0"/>
              </a:spcAft>
              <a:buNone/>
            </a:pPr>
            <a:endParaRPr sz="1100" dirty="0"/>
          </a:p>
          <a:p>
            <a:pPr marL="0" marR="0" lvl="0" indent="0" algn="l" rtl="0">
              <a:lnSpc>
                <a:spcPct val="107000"/>
              </a:lnSpc>
              <a:spcBef>
                <a:spcPts val="0"/>
              </a:spcBef>
              <a:spcAft>
                <a:spcPts val="0"/>
              </a:spcAft>
              <a:buNone/>
            </a:pPr>
            <a:r>
              <a:rPr lang="en-US" sz="1100" dirty="0"/>
              <a:t>T</a:t>
            </a:r>
            <a:r>
              <a:rPr lang="en-US" sz="1100" dirty="0">
                <a:latin typeface="Calibri"/>
                <a:ea typeface="Calibri"/>
                <a:cs typeface="Calibri"/>
                <a:sym typeface="Calibri"/>
              </a:rPr>
              <a:t>hese are the key components of the </a:t>
            </a:r>
            <a:r>
              <a:rPr lang="en-US" sz="1100" i="1" dirty="0">
                <a:latin typeface="Calibri"/>
                <a:ea typeface="Calibri"/>
                <a:cs typeface="Calibri"/>
                <a:sym typeface="Calibri"/>
              </a:rPr>
              <a:t>KAS for Social Studies: </a:t>
            </a:r>
            <a:r>
              <a:rPr lang="en-US" sz="1100" i="0" dirty="0">
                <a:latin typeface="Calibri"/>
                <a:ea typeface="Calibri"/>
                <a:cs typeface="Calibri"/>
                <a:sym typeface="Calibri"/>
              </a:rPr>
              <a:t>D</a:t>
            </a:r>
            <a:r>
              <a:rPr lang="en-US" sz="1100" dirty="0">
                <a:latin typeface="Calibri"/>
                <a:ea typeface="Calibri"/>
                <a:cs typeface="Calibri"/>
                <a:sym typeface="Calibri"/>
              </a:rPr>
              <a:t>isciplinary Strands, Inquiry Practices and Disciplinary Concepts and Practices.</a:t>
            </a:r>
            <a:endParaRPr sz="1100" dirty="0">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6" name="Google Shape;576;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dirty="0"/>
              <a:t>Guiding Notes:</a:t>
            </a:r>
            <a:endParaRPr sz="1100" dirty="0"/>
          </a:p>
          <a:p>
            <a:pPr marL="0" lvl="0" indent="0" algn="l" rtl="0">
              <a:spcBef>
                <a:spcPts val="0"/>
              </a:spcBef>
              <a:spcAft>
                <a:spcPts val="0"/>
              </a:spcAft>
              <a:buNone/>
            </a:pPr>
            <a:endParaRPr sz="1100" dirty="0"/>
          </a:p>
          <a:p>
            <a:pPr marL="0" lvl="0" indent="0" algn="l" rtl="0">
              <a:spcBef>
                <a:spcPts val="0"/>
              </a:spcBef>
              <a:spcAft>
                <a:spcPts val="0"/>
              </a:spcAft>
              <a:buNone/>
            </a:pPr>
            <a:r>
              <a:rPr lang="en-US" sz="1100" dirty="0"/>
              <a:t>T</a:t>
            </a:r>
            <a:r>
              <a:rPr lang="en-US" sz="1100" dirty="0">
                <a:latin typeface="Calibri"/>
                <a:ea typeface="Calibri"/>
                <a:cs typeface="Calibri"/>
                <a:sym typeface="Calibri"/>
              </a:rPr>
              <a:t>hese are the guiding principles behind the development of the </a:t>
            </a:r>
            <a:r>
              <a:rPr lang="en-US" sz="1100" i="1" dirty="0">
                <a:latin typeface="Calibri"/>
                <a:ea typeface="Calibri"/>
                <a:cs typeface="Calibri"/>
                <a:sym typeface="Calibri"/>
              </a:rPr>
              <a:t>KAS for Social Studies </a:t>
            </a:r>
            <a:r>
              <a:rPr lang="en-US" sz="1100" dirty="0">
                <a:latin typeface="Calibri"/>
                <a:ea typeface="Calibri"/>
                <a:cs typeface="Calibri"/>
                <a:sym typeface="Calibri"/>
              </a:rPr>
              <a:t>key components: Disciplinary Strands, Inquiry Practices and Disciplinary Concepts and Practices.</a:t>
            </a:r>
            <a:endParaRPr sz="1100" dirty="0"/>
          </a:p>
        </p:txBody>
      </p:sp>
      <p:sp>
        <p:nvSpPr>
          <p:cNvPr id="577" name="Google Shape;577;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48</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4" name="Google Shape;584;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dirty="0"/>
              <a:t>Guiding Notes:</a:t>
            </a:r>
            <a:endParaRPr sz="1100" dirty="0"/>
          </a:p>
          <a:p>
            <a:pPr marL="0" lvl="0" indent="0" algn="l" rtl="0">
              <a:spcBef>
                <a:spcPts val="0"/>
              </a:spcBef>
              <a:spcAft>
                <a:spcPts val="0"/>
              </a:spcAft>
              <a:buNone/>
            </a:pPr>
            <a:endParaRPr sz="1100" dirty="0"/>
          </a:p>
          <a:p>
            <a:pPr marL="0" lvl="0" indent="0" algn="l" rtl="0">
              <a:spcBef>
                <a:spcPts val="0"/>
              </a:spcBef>
              <a:spcAft>
                <a:spcPts val="0"/>
              </a:spcAft>
              <a:buNone/>
            </a:pPr>
            <a:r>
              <a:rPr lang="en-US" sz="1100" dirty="0"/>
              <a:t>Read the slide.</a:t>
            </a:r>
            <a:endParaRPr sz="1100" dirty="0"/>
          </a:p>
        </p:txBody>
      </p:sp>
      <p:sp>
        <p:nvSpPr>
          <p:cNvPr id="585" name="Google Shape;585;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49</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6:notes"/>
          <p:cNvSpPr txBox="1">
            <a:spLocks noGrp="1"/>
          </p:cNvSpPr>
          <p:nvPr>
            <p:ph type="body" idx="1"/>
          </p:nvPr>
        </p:nvSpPr>
        <p:spPr>
          <a:xfrm>
            <a:off x="685800" y="4482297"/>
            <a:ext cx="5486400" cy="36674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en-US" sz="1100" dirty="0">
                <a:solidFill>
                  <a:srgbClr val="000000"/>
                </a:solidFill>
              </a:rPr>
              <a:t>Guiding Notes:</a:t>
            </a:r>
            <a:endParaRPr sz="1100" dirty="0">
              <a:solidFill>
                <a:srgbClr val="000000"/>
              </a:solidFill>
            </a:endParaRPr>
          </a:p>
          <a:p>
            <a:pPr marL="0" marR="0" lvl="0" indent="0" algn="l" rtl="0">
              <a:lnSpc>
                <a:spcPct val="100000"/>
              </a:lnSpc>
              <a:spcBef>
                <a:spcPts val="0"/>
              </a:spcBef>
              <a:spcAft>
                <a:spcPts val="0"/>
              </a:spcAft>
              <a:buClr>
                <a:srgbClr val="000000"/>
              </a:buClr>
              <a:buSzPts val="1800"/>
              <a:buFont typeface="Calibri"/>
              <a:buNone/>
            </a:pPr>
            <a:endParaRPr sz="1100" dirty="0">
              <a:solidFill>
                <a:srgbClr val="000000"/>
              </a:solidFill>
            </a:endParaRPr>
          </a:p>
          <a:p>
            <a:pPr marL="0" marR="0" lvl="0" indent="0" algn="l" rtl="0">
              <a:lnSpc>
                <a:spcPct val="100000"/>
              </a:lnSpc>
              <a:spcBef>
                <a:spcPts val="0"/>
              </a:spcBef>
              <a:spcAft>
                <a:spcPts val="0"/>
              </a:spcAft>
              <a:buClr>
                <a:srgbClr val="000000"/>
              </a:buClr>
              <a:buSzPts val="1800"/>
              <a:buFont typeface="Calibri"/>
              <a:buNone/>
            </a:pPr>
            <a:r>
              <a:rPr lang="en-US" sz="1100" dirty="0">
                <a:solidFill>
                  <a:srgbClr val="000000"/>
                </a:solidFill>
                <a:latin typeface="Calibri"/>
                <a:ea typeface="Calibri"/>
                <a:cs typeface="Calibri"/>
                <a:sym typeface="Calibri"/>
              </a:rPr>
              <a:t>This slide explains the focus of the module and how it can be used.</a:t>
            </a:r>
            <a:endParaRPr sz="1100" dirty="0">
              <a:latin typeface="Calibri"/>
              <a:ea typeface="Calibri"/>
              <a:cs typeface="Calibri"/>
              <a:sym typeface="Calibri"/>
            </a:endParaRPr>
          </a:p>
          <a:p>
            <a:pPr marL="0" lvl="0" indent="0" algn="l" rtl="0">
              <a:spcBef>
                <a:spcPts val="0"/>
              </a:spcBef>
              <a:spcAft>
                <a:spcPts val="0"/>
              </a:spcAft>
              <a:buClr>
                <a:schemeClr val="dk1"/>
              </a:buClr>
              <a:buSzPts val="1100"/>
              <a:buFont typeface="Calibri"/>
              <a:buNone/>
            </a:pPr>
            <a:endParaRPr sz="1100" dirty="0">
              <a:latin typeface="Trebuchet MS"/>
              <a:ea typeface="Trebuchet MS"/>
              <a:cs typeface="Trebuchet MS"/>
              <a:sym typeface="Trebuchet MS"/>
            </a:endParaRPr>
          </a:p>
        </p:txBody>
      </p:sp>
      <p:sp>
        <p:nvSpPr>
          <p:cNvPr id="151" name="Google Shape;151;p6:notes"/>
          <p:cNvSpPr txBox="1">
            <a:spLocks noGrp="1"/>
          </p:cNvSpPr>
          <p:nvPr>
            <p:ph type="sldNum" idx="12"/>
          </p:nvPr>
        </p:nvSpPr>
        <p:spPr>
          <a:xfrm>
            <a:off x="3884613" y="8846553"/>
            <a:ext cx="2971800" cy="467221"/>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2" name="Google Shape;592;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dirty="0"/>
              <a:t>Guiding Notes:</a:t>
            </a:r>
            <a:endParaRPr sz="1100" dirty="0"/>
          </a:p>
          <a:p>
            <a:pPr marL="0" lvl="0" indent="0" algn="l" rtl="0">
              <a:spcBef>
                <a:spcPts val="0"/>
              </a:spcBef>
              <a:spcAft>
                <a:spcPts val="0"/>
              </a:spcAft>
              <a:buNone/>
            </a:pPr>
            <a:endParaRPr sz="1100" dirty="0"/>
          </a:p>
          <a:p>
            <a:pPr marL="0" lvl="0" indent="0" algn="l" rtl="0">
              <a:spcBef>
                <a:spcPts val="0"/>
              </a:spcBef>
              <a:spcAft>
                <a:spcPts val="0"/>
              </a:spcAft>
              <a:buNone/>
            </a:pPr>
            <a:r>
              <a:rPr lang="en-US" sz="1100" dirty="0"/>
              <a:t>E</a:t>
            </a:r>
            <a:r>
              <a:rPr lang="en-US" sz="1100" dirty="0">
                <a:latin typeface="Calibri"/>
                <a:ea typeface="Calibri"/>
                <a:cs typeface="Calibri"/>
                <a:sym typeface="Calibri"/>
              </a:rPr>
              <a:t>ach of the components at the heart of the learning progressions: Inquiry practices. The Inquiry Practices outlined in the </a:t>
            </a:r>
            <a:r>
              <a:rPr lang="en-US" sz="1100" i="1" dirty="0">
                <a:latin typeface="Calibri"/>
                <a:ea typeface="Calibri"/>
                <a:cs typeface="Calibri"/>
                <a:sym typeface="Calibri"/>
              </a:rPr>
              <a:t>KAS for Social Studies</a:t>
            </a:r>
            <a:r>
              <a:rPr lang="en-US" sz="1100" i="0" dirty="0">
                <a:latin typeface="Calibri"/>
                <a:ea typeface="Calibri"/>
                <a:cs typeface="Calibri"/>
                <a:sym typeface="Calibri"/>
              </a:rPr>
              <a:t> are Questioning, Investigating using disciplinary concepts, Using Evidence and Communicating Conclusions. </a:t>
            </a:r>
            <a:endParaRPr sz="1100" dirty="0"/>
          </a:p>
        </p:txBody>
      </p:sp>
      <p:sp>
        <p:nvSpPr>
          <p:cNvPr id="593" name="Google Shape;593;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50</a:t>
            </a:fld>
            <a:endParaRPr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0" name="Google Shape;600;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dirty="0"/>
              <a:t>Guiding Notes:</a:t>
            </a:r>
            <a:endParaRPr sz="1100" dirty="0"/>
          </a:p>
          <a:p>
            <a:pPr marL="0" lvl="0" indent="0" algn="l" rtl="0">
              <a:spcBef>
                <a:spcPts val="0"/>
              </a:spcBef>
              <a:spcAft>
                <a:spcPts val="0"/>
              </a:spcAft>
              <a:buNone/>
            </a:pPr>
            <a:endParaRPr sz="1100" dirty="0"/>
          </a:p>
          <a:p>
            <a:pPr marL="0" lvl="0" indent="0" algn="l" rtl="0">
              <a:spcBef>
                <a:spcPts val="0"/>
              </a:spcBef>
              <a:spcAft>
                <a:spcPts val="0"/>
              </a:spcAft>
              <a:buNone/>
            </a:pPr>
            <a:r>
              <a:rPr lang="en-US" sz="1100" dirty="0"/>
              <a:t>Read the slide.</a:t>
            </a:r>
            <a:endParaRPr sz="1100"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56: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7" name="Google Shape;607;p56:notes"/>
          <p:cNvSpPr txBox="1">
            <a:spLocks noGrp="1"/>
          </p:cNvSpPr>
          <p:nvPr>
            <p:ph type="body" idx="1"/>
          </p:nvPr>
        </p:nvSpPr>
        <p:spPr>
          <a:xfrm>
            <a:off x="685800" y="4482297"/>
            <a:ext cx="5486400" cy="366748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Font typeface="Calibri"/>
              <a:buNone/>
            </a:pPr>
            <a:r>
              <a:rPr lang="en-US" sz="1100" dirty="0"/>
              <a:t>Guiding Notes:</a:t>
            </a:r>
            <a:endParaRPr sz="1100" dirty="0"/>
          </a:p>
          <a:p>
            <a:pPr marL="0" lvl="0" indent="0" algn="l" rtl="0">
              <a:spcBef>
                <a:spcPts val="0"/>
              </a:spcBef>
              <a:spcAft>
                <a:spcPts val="0"/>
              </a:spcAft>
              <a:buClr>
                <a:schemeClr val="dk1"/>
              </a:buClr>
              <a:buSzPts val="1800"/>
              <a:buFont typeface="Calibri"/>
              <a:buNone/>
            </a:pPr>
            <a:endParaRPr sz="1100" dirty="0"/>
          </a:p>
          <a:p>
            <a:pPr marL="0" lvl="0" indent="0" algn="l" rtl="0">
              <a:spcBef>
                <a:spcPts val="0"/>
              </a:spcBef>
              <a:spcAft>
                <a:spcPts val="0"/>
              </a:spcAft>
              <a:buClr>
                <a:schemeClr val="dk1"/>
              </a:buClr>
              <a:buSzPts val="1800"/>
              <a:buFont typeface="Calibri"/>
              <a:buNone/>
            </a:pPr>
            <a:r>
              <a:rPr lang="en-US" sz="1100" dirty="0">
                <a:latin typeface="Calibri"/>
                <a:ea typeface="Calibri"/>
                <a:cs typeface="Calibri"/>
                <a:sym typeface="Calibri"/>
              </a:rPr>
              <a:t>Read the slide</a:t>
            </a:r>
            <a:r>
              <a:rPr lang="en-US" sz="1100" dirty="0"/>
              <a:t>.</a:t>
            </a:r>
            <a:endParaRPr sz="1100" dirty="0">
              <a:latin typeface="Trebuchet MS"/>
              <a:ea typeface="Trebuchet MS"/>
              <a:cs typeface="Trebuchet MS"/>
              <a:sym typeface="Trebuchet MS"/>
            </a:endParaRPr>
          </a:p>
        </p:txBody>
      </p:sp>
      <p:sp>
        <p:nvSpPr>
          <p:cNvPr id="608" name="Google Shape;608;p56:notes"/>
          <p:cNvSpPr txBox="1">
            <a:spLocks noGrp="1"/>
          </p:cNvSpPr>
          <p:nvPr>
            <p:ph type="sldNum" idx="12"/>
          </p:nvPr>
        </p:nvSpPr>
        <p:spPr>
          <a:xfrm>
            <a:off x="3884613" y="8846553"/>
            <a:ext cx="2971800" cy="467221"/>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52</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6" name="Google Shape;616;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Guiding Notes:</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To access the Minding the Gap module, the Social Studies Professional Learning Modules page may be accessed here: https://kystandards.org/standards-resources/ss-resources/ss-pl-modules/  </a:t>
            </a:r>
            <a:endParaRPr dirty="0"/>
          </a:p>
          <a:p>
            <a:pPr marL="0" lvl="0" indent="0" algn="l" rtl="0">
              <a:spcBef>
                <a:spcPts val="0"/>
              </a:spcBef>
              <a:spcAft>
                <a:spcPts val="0"/>
              </a:spcAft>
              <a:buNone/>
            </a:pPr>
            <a:endParaRPr dirty="0"/>
          </a:p>
        </p:txBody>
      </p:sp>
      <p:sp>
        <p:nvSpPr>
          <p:cNvPr id="617" name="Google Shape;617;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53</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58: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4" name="Google Shape;624;p58:notes"/>
          <p:cNvSpPr txBox="1">
            <a:spLocks noGrp="1"/>
          </p:cNvSpPr>
          <p:nvPr>
            <p:ph type="body" idx="1"/>
          </p:nvPr>
        </p:nvSpPr>
        <p:spPr>
          <a:xfrm>
            <a:off x="685800" y="4482297"/>
            <a:ext cx="5486400" cy="3667486"/>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1100" dirty="0"/>
              <a:t>Guiding Notes:</a:t>
            </a:r>
          </a:p>
          <a:p>
            <a:pPr marL="0" marR="0" lvl="0" indent="0" algn="l" rtl="0">
              <a:lnSpc>
                <a:spcPct val="107000"/>
              </a:lnSpc>
              <a:spcBef>
                <a:spcPts val="0"/>
              </a:spcBef>
              <a:spcAft>
                <a:spcPts val="0"/>
              </a:spcAft>
              <a:buNone/>
            </a:pPr>
            <a:endParaRPr sz="1100" dirty="0"/>
          </a:p>
          <a:p>
            <a:pPr marL="0" marR="0" lvl="0" indent="0" algn="l" rtl="0">
              <a:lnSpc>
                <a:spcPct val="107000"/>
              </a:lnSpc>
              <a:spcBef>
                <a:spcPts val="800"/>
              </a:spcBef>
              <a:spcAft>
                <a:spcPts val="800"/>
              </a:spcAft>
              <a:buNone/>
            </a:pPr>
            <a:r>
              <a:rPr lang="en-US" sz="1100" dirty="0">
                <a:latin typeface="Calibri"/>
                <a:ea typeface="Calibri"/>
                <a:cs typeface="Calibri"/>
                <a:sym typeface="Calibri"/>
              </a:rPr>
              <a:t>Review the questions that are necessary for educators to ask in order to unpack the standards. </a:t>
            </a:r>
            <a:endParaRPr sz="1100" dirty="0">
              <a:latin typeface="Calibri"/>
              <a:ea typeface="Calibri"/>
              <a:cs typeface="Calibri"/>
              <a:sym typeface="Calibri"/>
            </a:endParaRPr>
          </a:p>
        </p:txBody>
      </p:sp>
      <p:sp>
        <p:nvSpPr>
          <p:cNvPr id="625" name="Google Shape;625;p58:notes"/>
          <p:cNvSpPr txBox="1">
            <a:spLocks noGrp="1"/>
          </p:cNvSpPr>
          <p:nvPr>
            <p:ph type="sldNum" idx="12"/>
          </p:nvPr>
        </p:nvSpPr>
        <p:spPr>
          <a:xfrm>
            <a:off x="3884613" y="8846553"/>
            <a:ext cx="2971800" cy="467221"/>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54</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2" name="Google Shape;632;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1100" dirty="0">
                <a:solidFill>
                  <a:srgbClr val="000000"/>
                </a:solidFill>
              </a:rPr>
              <a:t>Guiding Notes:</a:t>
            </a:r>
            <a:endParaRPr sz="1100" dirty="0">
              <a:solidFill>
                <a:srgbClr val="000000"/>
              </a:solidFill>
            </a:endParaRPr>
          </a:p>
          <a:p>
            <a:pPr marL="0" marR="0" lvl="0" indent="0" algn="l" rtl="0">
              <a:lnSpc>
                <a:spcPct val="107000"/>
              </a:lnSpc>
              <a:spcBef>
                <a:spcPts val="0"/>
              </a:spcBef>
              <a:spcAft>
                <a:spcPts val="0"/>
              </a:spcAft>
              <a:buNone/>
            </a:pPr>
            <a:endParaRPr sz="1100" dirty="0">
              <a:solidFill>
                <a:srgbClr val="000000"/>
              </a:solidFill>
            </a:endParaRPr>
          </a:p>
          <a:p>
            <a:pPr marL="0" marR="0" lvl="0" indent="0" algn="l" rtl="0">
              <a:lnSpc>
                <a:spcPct val="107000"/>
              </a:lnSpc>
              <a:spcBef>
                <a:spcPts val="0"/>
              </a:spcBef>
              <a:spcAft>
                <a:spcPts val="0"/>
              </a:spcAft>
              <a:buNone/>
            </a:pPr>
            <a:r>
              <a:rPr lang="en-US" sz="1100" dirty="0">
                <a:solidFill>
                  <a:srgbClr val="000000"/>
                </a:solidFill>
              </a:rPr>
              <a:t>G</a:t>
            </a:r>
            <a:r>
              <a:rPr lang="en-US" sz="1100" dirty="0">
                <a:solidFill>
                  <a:srgbClr val="000000"/>
                </a:solidFill>
                <a:latin typeface="Calibri"/>
                <a:ea typeface="Calibri"/>
                <a:cs typeface="Calibri"/>
                <a:sym typeface="Calibri"/>
              </a:rPr>
              <a:t>o to </a:t>
            </a:r>
            <a:r>
              <a:rPr lang="en-US" sz="1100" dirty="0">
                <a:solidFill>
                  <a:srgbClr val="000000"/>
                </a:solidFill>
              </a:rPr>
              <a:t>Section B of the Minding the Gap module</a:t>
            </a:r>
            <a:r>
              <a:rPr lang="en-US" sz="1100" dirty="0">
                <a:solidFill>
                  <a:srgbClr val="000000"/>
                </a:solidFill>
                <a:latin typeface="Calibri"/>
                <a:ea typeface="Calibri"/>
                <a:cs typeface="Calibri"/>
                <a:sym typeface="Calibri"/>
              </a:rPr>
              <a:t> to learn how to unpack standards.  This is a first step to be able to connect them to assessments.</a:t>
            </a:r>
            <a:endParaRPr sz="1100"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100" dirty="0"/>
              <a:t>To access the Minding the Gap module, the Social Studies Professional Learning Modules page may be accessed here: https://kystandards.org/standards-resources/ss-resources/ss-pl-modules/  </a:t>
            </a:r>
          </a:p>
          <a:p>
            <a:pPr marL="0" marR="0" lvl="0" indent="0" algn="l" rtl="0">
              <a:lnSpc>
                <a:spcPct val="107000"/>
              </a:lnSpc>
              <a:spcBef>
                <a:spcPts val="800"/>
              </a:spcBef>
              <a:spcAft>
                <a:spcPts val="0"/>
              </a:spcAft>
              <a:buNone/>
            </a:pPr>
            <a:endParaRPr sz="1800" dirty="0">
              <a:latin typeface="Calibri"/>
              <a:ea typeface="Calibri"/>
              <a:cs typeface="Calibri"/>
              <a:sym typeface="Calibri"/>
            </a:endParaRPr>
          </a:p>
        </p:txBody>
      </p:sp>
      <p:sp>
        <p:nvSpPr>
          <p:cNvPr id="633" name="Google Shape;633;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55</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1100" dirty="0"/>
              <a:t>Guiding Notes:</a:t>
            </a:r>
            <a:endParaRPr sz="1100" dirty="0"/>
          </a:p>
          <a:p>
            <a:pPr marL="0" marR="0" lvl="0" indent="0" algn="l" rtl="0">
              <a:lnSpc>
                <a:spcPct val="107000"/>
              </a:lnSpc>
              <a:spcBef>
                <a:spcPts val="0"/>
              </a:spcBef>
              <a:spcAft>
                <a:spcPts val="0"/>
              </a:spcAft>
              <a:buNone/>
            </a:pPr>
            <a:endParaRPr sz="1100" dirty="0"/>
          </a:p>
          <a:p>
            <a:pPr marL="0" marR="0" lvl="0" indent="0" algn="l" defTabSz="914400" rtl="0" eaLnBrk="1" fontAlgn="auto" latinLnBrk="0" hangingPunct="1">
              <a:lnSpc>
                <a:spcPct val="107000"/>
              </a:lnSpc>
              <a:spcBef>
                <a:spcPts val="0"/>
              </a:spcBef>
              <a:spcAft>
                <a:spcPts val="0"/>
              </a:spcAft>
              <a:buClr>
                <a:srgbClr val="000000"/>
              </a:buClr>
              <a:buSzPts val="1400"/>
              <a:buFont typeface="Arial"/>
              <a:buNone/>
              <a:tabLst/>
              <a:defRPr/>
            </a:pPr>
            <a:r>
              <a:rPr lang="en-US" sz="1100" dirty="0"/>
              <a:t>You </a:t>
            </a:r>
            <a:r>
              <a:rPr lang="en-US" sz="1100" dirty="0">
                <a:latin typeface="Calibri"/>
                <a:ea typeface="Calibri"/>
                <a:cs typeface="Calibri"/>
                <a:sym typeface="Calibri"/>
              </a:rPr>
              <a:t>will need the Tool to Unpack and Identify Gaps: </a:t>
            </a:r>
            <a:r>
              <a:rPr lang="en-US" sz="1100" b="0" i="0" u="sng" dirty="0">
                <a:solidFill>
                  <a:srgbClr val="000000"/>
                </a:solidFill>
                <a:effectLst/>
                <a:latin typeface="Times New Roman" panose="02020603050405020304" pitchFamily="18" charset="0"/>
              </a:rPr>
              <a:t>https://www.education.ky.gov/_layouts/download.aspx?SourceUrl=</a:t>
            </a:r>
            <a:r>
              <a:rPr lang="en-US" sz="1100" u="sng" dirty="0">
                <a:solidFill>
                  <a:schemeClr val="dk1"/>
                </a:solidFill>
                <a:latin typeface="Calibri"/>
                <a:ea typeface="Calibri"/>
                <a:cs typeface="Calibri"/>
                <a:sym typeface="Calibri"/>
              </a:rPr>
              <a:t>/curriculum/standards/kyacadstand/Documents/Tool_to_Unpack_Standards_and_Identify_Gaps.xlsx</a:t>
            </a:r>
          </a:p>
          <a:p>
            <a:pPr marL="0" marR="0" lvl="0" indent="0" algn="l" rtl="0">
              <a:lnSpc>
                <a:spcPct val="107000"/>
              </a:lnSpc>
              <a:spcBef>
                <a:spcPts val="0"/>
              </a:spcBef>
              <a:spcAft>
                <a:spcPts val="0"/>
              </a:spcAft>
              <a:buNone/>
            </a:pPr>
            <a:endParaRPr lang="en-US" sz="1100" dirty="0">
              <a:latin typeface="Calibri"/>
              <a:ea typeface="Calibri"/>
              <a:cs typeface="Calibri"/>
              <a:sym typeface="Calibri"/>
            </a:endParaRPr>
          </a:p>
          <a:p>
            <a:pPr marL="0" marR="0" lvl="0" indent="0" algn="l" rtl="0">
              <a:lnSpc>
                <a:spcPct val="107000"/>
              </a:lnSpc>
              <a:spcBef>
                <a:spcPts val="0"/>
              </a:spcBef>
              <a:spcAft>
                <a:spcPts val="0"/>
              </a:spcAft>
              <a:buNone/>
            </a:pPr>
            <a:r>
              <a:rPr lang="en-US" sz="1100" dirty="0">
                <a:latin typeface="Calibri"/>
                <a:ea typeface="Calibri"/>
                <a:cs typeface="Calibri"/>
                <a:sym typeface="Calibri"/>
              </a:rPr>
              <a:t>For this portion of the work, the </a:t>
            </a:r>
            <a:r>
              <a:rPr lang="en-US" sz="1100" dirty="0"/>
              <a:t>you </a:t>
            </a:r>
            <a:r>
              <a:rPr lang="en-US" sz="1100" dirty="0">
                <a:latin typeface="Calibri"/>
                <a:ea typeface="Calibri"/>
                <a:cs typeface="Calibri"/>
                <a:sym typeface="Calibri"/>
              </a:rPr>
              <a:t>should </a:t>
            </a:r>
            <a:r>
              <a:rPr lang="en-US" sz="1100" dirty="0"/>
              <a:t>utilize </a:t>
            </a:r>
            <a:r>
              <a:rPr lang="en-US" sz="1100" dirty="0">
                <a:latin typeface="Calibri"/>
                <a:ea typeface="Calibri"/>
                <a:cs typeface="Calibri"/>
                <a:sym typeface="Calibri"/>
              </a:rPr>
              <a:t>the first four columns of this tool. The tool is a step by step process to begin to unpack a specific set of standards. Section </a:t>
            </a:r>
            <a:r>
              <a:rPr lang="en-US" sz="1100" dirty="0"/>
              <a:t>B</a:t>
            </a:r>
            <a:r>
              <a:rPr lang="en-US" sz="1100" dirty="0">
                <a:latin typeface="Calibri"/>
                <a:ea typeface="Calibri"/>
                <a:cs typeface="Calibri"/>
                <a:sym typeface="Calibri"/>
              </a:rPr>
              <a:t> focuses on the first four steps of the tool: </a:t>
            </a:r>
            <a:endParaRPr sz="1100" dirty="0"/>
          </a:p>
          <a:p>
            <a:pPr marL="0" marR="0" lvl="0" indent="0" algn="l" rtl="0">
              <a:lnSpc>
                <a:spcPct val="107000"/>
              </a:lnSpc>
              <a:spcBef>
                <a:spcPts val="800"/>
              </a:spcBef>
              <a:spcAft>
                <a:spcPts val="0"/>
              </a:spcAft>
              <a:buNone/>
            </a:pPr>
            <a:endParaRPr sz="1100" dirty="0">
              <a:latin typeface="Calibri"/>
              <a:ea typeface="Calibri"/>
              <a:cs typeface="Calibri"/>
              <a:sym typeface="Calibri"/>
            </a:endParaRPr>
          </a:p>
          <a:p>
            <a:pPr marL="0" marR="0" lvl="0" indent="0" algn="l" rtl="0">
              <a:lnSpc>
                <a:spcPct val="107000"/>
              </a:lnSpc>
              <a:spcBef>
                <a:spcPts val="800"/>
              </a:spcBef>
              <a:spcAft>
                <a:spcPts val="0"/>
              </a:spcAft>
              <a:buNone/>
            </a:pPr>
            <a:r>
              <a:rPr lang="en-US" sz="1100" dirty="0">
                <a:latin typeface="Calibri"/>
                <a:ea typeface="Calibri"/>
                <a:cs typeface="Calibri"/>
                <a:sym typeface="Calibri"/>
              </a:rPr>
              <a:t>Step 1: Identifying the standards you want to unpack </a:t>
            </a:r>
            <a:endParaRPr sz="1100" dirty="0">
              <a:latin typeface="Calibri"/>
              <a:ea typeface="Calibri"/>
              <a:cs typeface="Calibri"/>
              <a:sym typeface="Calibri"/>
            </a:endParaRPr>
          </a:p>
          <a:p>
            <a:pPr marL="0" marR="0" lvl="0" indent="0" algn="l" rtl="0">
              <a:lnSpc>
                <a:spcPct val="107000"/>
              </a:lnSpc>
              <a:spcBef>
                <a:spcPts val="800"/>
              </a:spcBef>
              <a:spcAft>
                <a:spcPts val="0"/>
              </a:spcAft>
              <a:buNone/>
            </a:pPr>
            <a:r>
              <a:rPr lang="en-US" sz="1100" dirty="0">
                <a:latin typeface="Calibri"/>
                <a:ea typeface="Calibri"/>
                <a:cs typeface="Calibri"/>
                <a:sym typeface="Calibri"/>
              </a:rPr>
              <a:t>Step 2: What Knowledge/Concepts/ Vocabulary do students need to know to reach this standard?</a:t>
            </a:r>
            <a:endParaRPr sz="1100" dirty="0">
              <a:latin typeface="Calibri"/>
              <a:ea typeface="Calibri"/>
              <a:cs typeface="Calibri"/>
              <a:sym typeface="Calibri"/>
            </a:endParaRPr>
          </a:p>
          <a:p>
            <a:pPr marL="0" marR="0" lvl="0" indent="0" algn="l" rtl="0">
              <a:lnSpc>
                <a:spcPct val="107000"/>
              </a:lnSpc>
              <a:spcBef>
                <a:spcPts val="800"/>
              </a:spcBef>
              <a:spcAft>
                <a:spcPts val="0"/>
              </a:spcAft>
              <a:buNone/>
            </a:pPr>
            <a:r>
              <a:rPr lang="en-US" sz="1100" dirty="0">
                <a:latin typeface="Calibri"/>
                <a:ea typeface="Calibri"/>
                <a:cs typeface="Calibri"/>
                <a:sym typeface="Calibri"/>
              </a:rPr>
              <a:t>Step 3: What skills do students need to be able to do to reach this standard? </a:t>
            </a:r>
            <a:endParaRPr sz="1100" dirty="0">
              <a:latin typeface="Calibri"/>
              <a:ea typeface="Calibri"/>
              <a:cs typeface="Calibri"/>
              <a:sym typeface="Calibri"/>
            </a:endParaRPr>
          </a:p>
          <a:p>
            <a:pPr marL="0" marR="0" lvl="0" indent="0" algn="l" rtl="0">
              <a:lnSpc>
                <a:spcPct val="107000"/>
              </a:lnSpc>
              <a:spcBef>
                <a:spcPts val="800"/>
              </a:spcBef>
              <a:spcAft>
                <a:spcPts val="0"/>
              </a:spcAft>
              <a:buNone/>
            </a:pPr>
            <a:r>
              <a:rPr lang="en-US" sz="1100" dirty="0">
                <a:latin typeface="Calibri"/>
                <a:ea typeface="Calibri"/>
                <a:cs typeface="Calibri"/>
                <a:sym typeface="Calibri"/>
              </a:rPr>
              <a:t>Step 4: What level of proficiency do students need to be at in order to reach this standard?</a:t>
            </a:r>
            <a:endParaRPr sz="1100" dirty="0">
              <a:latin typeface="Calibri"/>
              <a:ea typeface="Calibri"/>
              <a:cs typeface="Calibri"/>
              <a:sym typeface="Calibri"/>
            </a:endParaRPr>
          </a:p>
        </p:txBody>
      </p:sp>
      <p:sp>
        <p:nvSpPr>
          <p:cNvPr id="653" name="Google Shape;653;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61: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8" name="Google Shape;668;p61:notes"/>
          <p:cNvSpPr txBox="1">
            <a:spLocks noGrp="1"/>
          </p:cNvSpPr>
          <p:nvPr>
            <p:ph type="body" idx="1"/>
          </p:nvPr>
        </p:nvSpPr>
        <p:spPr>
          <a:xfrm>
            <a:off x="685800" y="4482297"/>
            <a:ext cx="5486400" cy="366748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Font typeface="Calibri"/>
              <a:buNone/>
            </a:pPr>
            <a:r>
              <a:rPr lang="en-US" sz="1100" dirty="0"/>
              <a:t>Guiding Notes:</a:t>
            </a:r>
            <a:endParaRPr sz="1100" dirty="0"/>
          </a:p>
          <a:p>
            <a:pPr marL="0" lvl="0" indent="0" algn="l" rtl="0">
              <a:spcBef>
                <a:spcPts val="0"/>
              </a:spcBef>
              <a:spcAft>
                <a:spcPts val="0"/>
              </a:spcAft>
              <a:buClr>
                <a:schemeClr val="dk1"/>
              </a:buClr>
              <a:buSzPts val="1800"/>
              <a:buFont typeface="Calibri"/>
              <a:buNone/>
            </a:pPr>
            <a:endParaRPr sz="1100" dirty="0"/>
          </a:p>
          <a:p>
            <a:pPr marL="0" lvl="0" indent="0" algn="l" rtl="0">
              <a:spcBef>
                <a:spcPts val="0"/>
              </a:spcBef>
              <a:spcAft>
                <a:spcPts val="0"/>
              </a:spcAft>
              <a:buClr>
                <a:schemeClr val="dk1"/>
              </a:buClr>
              <a:buSzPts val="1800"/>
              <a:buFont typeface="Calibri"/>
              <a:buNone/>
            </a:pPr>
            <a:r>
              <a:rPr lang="en-US" sz="1100" dirty="0">
                <a:latin typeface="Calibri"/>
                <a:ea typeface="Calibri"/>
                <a:cs typeface="Calibri"/>
                <a:sym typeface="Calibri"/>
              </a:rPr>
              <a:t>Read the slide</a:t>
            </a:r>
            <a:r>
              <a:rPr lang="en-US" sz="1100" dirty="0"/>
              <a:t>.</a:t>
            </a:r>
            <a:endParaRPr sz="1100" dirty="0">
              <a:latin typeface="Trebuchet MS"/>
              <a:ea typeface="Trebuchet MS"/>
              <a:cs typeface="Trebuchet MS"/>
              <a:sym typeface="Trebuchet MS"/>
            </a:endParaRPr>
          </a:p>
        </p:txBody>
      </p:sp>
      <p:sp>
        <p:nvSpPr>
          <p:cNvPr id="669" name="Google Shape;669;p61:notes"/>
          <p:cNvSpPr txBox="1">
            <a:spLocks noGrp="1"/>
          </p:cNvSpPr>
          <p:nvPr>
            <p:ph type="sldNum" idx="12"/>
          </p:nvPr>
        </p:nvSpPr>
        <p:spPr>
          <a:xfrm>
            <a:off x="3884613" y="8846553"/>
            <a:ext cx="2971800" cy="467221"/>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57</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dirty="0">
                <a:solidFill>
                  <a:srgbClr val="000000"/>
                </a:solidFill>
              </a:rPr>
              <a:t>Guiding Notes:</a:t>
            </a:r>
            <a:endParaRPr sz="1100" dirty="0">
              <a:solidFill>
                <a:srgbClr val="000000"/>
              </a:solidFill>
            </a:endParaRPr>
          </a:p>
          <a:p>
            <a:pPr marL="0" lvl="0" indent="0" algn="l" rtl="0">
              <a:spcBef>
                <a:spcPts val="0"/>
              </a:spcBef>
              <a:spcAft>
                <a:spcPts val="0"/>
              </a:spcAft>
              <a:buNone/>
            </a:pPr>
            <a:endParaRPr sz="1100" dirty="0">
              <a:solidFill>
                <a:srgbClr val="000000"/>
              </a:solidFill>
            </a:endParaRPr>
          </a:p>
          <a:p>
            <a:pPr marL="0" lvl="0" indent="0" algn="l" rtl="0">
              <a:spcBef>
                <a:spcPts val="0"/>
              </a:spcBef>
              <a:spcAft>
                <a:spcPts val="0"/>
              </a:spcAft>
              <a:buNone/>
            </a:pPr>
            <a:r>
              <a:rPr lang="en-US" sz="1100" dirty="0">
                <a:solidFill>
                  <a:srgbClr val="000000"/>
                </a:solidFill>
                <a:latin typeface="Calibri"/>
                <a:ea typeface="Calibri"/>
                <a:cs typeface="Calibri"/>
                <a:sym typeface="Calibri"/>
              </a:rPr>
              <a:t>Rem</a:t>
            </a:r>
            <a:r>
              <a:rPr lang="en-US" sz="1100" dirty="0">
                <a:solidFill>
                  <a:srgbClr val="000000"/>
                </a:solidFill>
              </a:rPr>
              <a:t>ember</a:t>
            </a:r>
            <a:r>
              <a:rPr lang="en-US" sz="1100" dirty="0">
                <a:solidFill>
                  <a:srgbClr val="000000"/>
                </a:solidFill>
                <a:latin typeface="Calibri"/>
                <a:ea typeface="Calibri"/>
                <a:cs typeface="Calibri"/>
                <a:sym typeface="Calibri"/>
              </a:rPr>
              <a:t> the DuFour questions from the opening module.  Unpacking the standards help with answering the first question.  The next question, “how do we know they learned it?” is the question that connects to assessment.</a:t>
            </a:r>
            <a:endParaRPr sz="1100" dirty="0"/>
          </a:p>
        </p:txBody>
      </p:sp>
      <p:sp>
        <p:nvSpPr>
          <p:cNvPr id="677" name="Google Shape;677;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4" name="Google Shape;694;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en-US" sz="1100" dirty="0">
                <a:solidFill>
                  <a:srgbClr val="000000"/>
                </a:solidFill>
              </a:rPr>
              <a:t>Guiding Notes:</a:t>
            </a:r>
            <a:endParaRPr sz="1100" dirty="0">
              <a:solidFill>
                <a:srgbClr val="000000"/>
              </a:solidFill>
            </a:endParaRPr>
          </a:p>
          <a:p>
            <a:pPr marL="0" marR="0" lvl="0" indent="0" algn="l" rtl="0">
              <a:lnSpc>
                <a:spcPct val="100000"/>
              </a:lnSpc>
              <a:spcBef>
                <a:spcPts val="0"/>
              </a:spcBef>
              <a:spcAft>
                <a:spcPts val="0"/>
              </a:spcAft>
              <a:buClr>
                <a:srgbClr val="000000"/>
              </a:buClr>
              <a:buSzPts val="1800"/>
              <a:buFont typeface="Calibri"/>
              <a:buNone/>
            </a:pPr>
            <a:endParaRPr sz="1100" dirty="0">
              <a:solidFill>
                <a:srgbClr val="000000"/>
              </a:solidFill>
            </a:endParaRPr>
          </a:p>
          <a:p>
            <a:pPr marL="0" marR="0" lvl="0" indent="0" algn="l" rtl="0">
              <a:lnSpc>
                <a:spcPct val="100000"/>
              </a:lnSpc>
              <a:spcBef>
                <a:spcPts val="0"/>
              </a:spcBef>
              <a:spcAft>
                <a:spcPts val="0"/>
              </a:spcAft>
              <a:buClr>
                <a:srgbClr val="000000"/>
              </a:buClr>
              <a:buSzPts val="1800"/>
              <a:buFont typeface="Calibri"/>
              <a:buNone/>
            </a:pPr>
            <a:r>
              <a:rPr lang="en-US" sz="1100" dirty="0">
                <a:solidFill>
                  <a:srgbClr val="000000"/>
                </a:solidFill>
              </a:rPr>
              <a:t>Section B of Minding the Gap</a:t>
            </a:r>
            <a:r>
              <a:rPr lang="en-US" sz="1100" dirty="0">
                <a:solidFill>
                  <a:srgbClr val="000000"/>
                </a:solidFill>
                <a:latin typeface="Calibri"/>
                <a:ea typeface="Calibri"/>
                <a:cs typeface="Calibri"/>
                <a:sym typeface="Calibri"/>
              </a:rPr>
              <a:t> stops at step 4 because the purpose is to better understand the standards.  This module is adding one more step in order to begin to connect standards to assessments.</a:t>
            </a:r>
            <a:endParaRPr sz="1100" dirty="0">
              <a:latin typeface="Calibri"/>
              <a:ea typeface="Calibri"/>
              <a:cs typeface="Calibri"/>
              <a:sym typeface="Calibri"/>
            </a:endParaRPr>
          </a:p>
          <a:p>
            <a:pPr marL="0" lvl="0" indent="0" algn="l" rtl="0">
              <a:spcBef>
                <a:spcPts val="0"/>
              </a:spcBef>
              <a:spcAft>
                <a:spcPts val="0"/>
              </a:spcAft>
              <a:buNone/>
            </a:pPr>
            <a:endParaRPr dirty="0"/>
          </a:p>
        </p:txBody>
      </p:sp>
      <p:sp>
        <p:nvSpPr>
          <p:cNvPr id="695" name="Google Shape;695;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59</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Guiding Notes: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These are the set of essential questions that are at the heart of the module. </a:t>
            </a:r>
            <a:r>
              <a:rPr lang="en-US" dirty="0"/>
              <a:t>J</a:t>
            </a:r>
            <a:r>
              <a:rPr lang="en-US" sz="1200" dirty="0">
                <a:solidFill>
                  <a:schemeClr val="dk1"/>
                </a:solidFill>
                <a:latin typeface="Calibri"/>
                <a:ea typeface="Calibri"/>
                <a:cs typeface="Calibri"/>
                <a:sym typeface="Calibri"/>
              </a:rPr>
              <a:t>ot down thoughts after each portion of the module on the Continuous Reflection Tool: </a:t>
            </a:r>
            <a:r>
              <a:rPr lang="en-US" sz="1200" b="0" i="0" u="sng" dirty="0">
                <a:solidFill>
                  <a:srgbClr val="000000"/>
                </a:solidFill>
                <a:effectLst/>
                <a:latin typeface="Times New Roman" panose="02020603050405020304" pitchFamily="18" charset="0"/>
              </a:rPr>
              <a:t>https://www.education.ky.gov/_layouts/download.aspx?SourceUrl</a:t>
            </a:r>
            <a:r>
              <a:rPr lang="en-US" sz="1200" b="0" i="0" u="none" dirty="0">
                <a:solidFill>
                  <a:srgbClr val="000000"/>
                </a:solidFill>
                <a:effectLst/>
                <a:latin typeface="Times New Roman" panose="02020603050405020304" pitchFamily="18" charset="0"/>
              </a:rPr>
              <a:t>=</a:t>
            </a:r>
            <a:r>
              <a:rPr lang="en-US" b="0" i="0" u="none" dirty="0">
                <a:solidFill>
                  <a:srgbClr val="000000"/>
                </a:solidFill>
                <a:effectLst/>
                <a:latin typeface="Times New Roman" panose="02020603050405020304" pitchFamily="18" charset="0"/>
              </a:rPr>
              <a:t>/curriculum/standards/kyacadstand/Documents/SS_Module%20_6_Continuous_Reflection_Tool.docx</a:t>
            </a:r>
            <a:endParaRPr u="none" dirty="0"/>
          </a:p>
        </p:txBody>
      </p:sp>
      <p:sp>
        <p:nvSpPr>
          <p:cNvPr id="159" name="Google Shape;15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2" name="Google Shape;702;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dirty="0"/>
              <a:t>Guiding Notes:</a:t>
            </a:r>
            <a:endParaRPr sz="1100" dirty="0"/>
          </a:p>
          <a:p>
            <a:pPr marL="0" lvl="0" indent="0" algn="l" rtl="0">
              <a:spcBef>
                <a:spcPts val="0"/>
              </a:spcBef>
              <a:spcAft>
                <a:spcPts val="0"/>
              </a:spcAft>
              <a:buNone/>
            </a:pPr>
            <a:endParaRPr sz="1100" dirty="0"/>
          </a:p>
          <a:p>
            <a:pPr marL="0" lvl="0" indent="0" algn="l" rtl="0">
              <a:spcBef>
                <a:spcPts val="0"/>
              </a:spcBef>
              <a:spcAft>
                <a:spcPts val="0"/>
              </a:spcAft>
              <a:buNone/>
            </a:pPr>
            <a:r>
              <a:rPr lang="en-US" sz="1100" dirty="0">
                <a:latin typeface="Calibri"/>
                <a:ea typeface="Calibri"/>
                <a:cs typeface="Calibri"/>
                <a:sym typeface="Calibri"/>
              </a:rPr>
              <a:t>Read through the statements on the slide.  </a:t>
            </a:r>
            <a:r>
              <a:rPr lang="en-US" sz="1100" dirty="0"/>
              <a:t>T</a:t>
            </a:r>
            <a:r>
              <a:rPr lang="en-US" sz="1100" dirty="0">
                <a:latin typeface="Calibri"/>
                <a:ea typeface="Calibri"/>
                <a:cs typeface="Calibri"/>
                <a:sym typeface="Calibri"/>
              </a:rPr>
              <a:t>he answer to step 5 is not only a summative assessment and isn’t only asked at the end of learning but rather that formative and summative assessments need to be used throughout a unit/lesson to continuously check if students are reaching the demands of the </a:t>
            </a:r>
            <a:r>
              <a:rPr lang="en-US" sz="1100" i="1" dirty="0">
                <a:latin typeface="Calibri"/>
                <a:ea typeface="Calibri"/>
                <a:cs typeface="Calibri"/>
                <a:sym typeface="Calibri"/>
              </a:rPr>
              <a:t>KAS for Social Studies</a:t>
            </a:r>
            <a:r>
              <a:rPr lang="en-US" sz="1100" dirty="0">
                <a:latin typeface="Calibri"/>
                <a:ea typeface="Calibri"/>
                <a:cs typeface="Calibri"/>
                <a:sym typeface="Calibri"/>
              </a:rPr>
              <a:t>.</a:t>
            </a:r>
            <a:endParaRPr sz="1100" dirty="0"/>
          </a:p>
        </p:txBody>
      </p:sp>
      <p:sp>
        <p:nvSpPr>
          <p:cNvPr id="703" name="Google Shape;703;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60</a:t>
            </a:fld>
            <a:endParaRPr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65:notes"/>
          <p:cNvSpPr txBox="1">
            <a:spLocks noGrp="1"/>
          </p:cNvSpPr>
          <p:nvPr>
            <p:ph type="body" idx="1"/>
          </p:nvPr>
        </p:nvSpPr>
        <p:spPr>
          <a:xfrm>
            <a:off x="685800" y="4482296"/>
            <a:ext cx="5486400" cy="366733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t>Guiding Notes:</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dirty="0"/>
              <a:t>T</a:t>
            </a:r>
            <a:r>
              <a:rPr lang="en-US" sz="1200" dirty="0">
                <a:solidFill>
                  <a:schemeClr val="dk1"/>
                </a:solidFill>
                <a:latin typeface="Calibri"/>
                <a:ea typeface="Calibri"/>
                <a:cs typeface="Calibri"/>
                <a:sym typeface="Calibri"/>
              </a:rPr>
              <a:t>hink about a current social studies unit </a:t>
            </a:r>
            <a:r>
              <a:rPr lang="en-US" dirty="0"/>
              <a:t>you </a:t>
            </a:r>
            <a:r>
              <a:rPr lang="en-US" sz="1200" dirty="0">
                <a:solidFill>
                  <a:schemeClr val="dk1"/>
                </a:solidFill>
                <a:latin typeface="Calibri"/>
                <a:ea typeface="Calibri"/>
                <a:cs typeface="Calibri"/>
                <a:sym typeface="Calibri"/>
              </a:rPr>
              <a:t>teach.  </a:t>
            </a:r>
            <a:r>
              <a:rPr lang="en-US" dirty="0"/>
              <a:t>G</a:t>
            </a:r>
            <a:r>
              <a:rPr lang="en-US" sz="1200" dirty="0">
                <a:solidFill>
                  <a:schemeClr val="dk1"/>
                </a:solidFill>
                <a:latin typeface="Calibri"/>
                <a:ea typeface="Calibri"/>
                <a:cs typeface="Calibri"/>
                <a:sym typeface="Calibri"/>
              </a:rPr>
              <a:t>o through and unpack standards that connect to the unit using the Tool to Unpack and Identify Gaps. Once </a:t>
            </a:r>
            <a:r>
              <a:rPr lang="en-US" dirty="0"/>
              <a:t>you </a:t>
            </a:r>
            <a:r>
              <a:rPr lang="en-US" sz="1200" dirty="0">
                <a:solidFill>
                  <a:schemeClr val="dk1"/>
                </a:solidFill>
                <a:latin typeface="Calibri"/>
                <a:ea typeface="Calibri"/>
                <a:cs typeface="Calibri"/>
                <a:sym typeface="Calibri"/>
              </a:rPr>
              <a:t>complete unpacking the standards</a:t>
            </a:r>
            <a:r>
              <a:rPr lang="en-US" dirty="0"/>
              <a:t>,</a:t>
            </a:r>
            <a:r>
              <a:rPr lang="en-US" sz="1200" dirty="0">
                <a:solidFill>
                  <a:schemeClr val="dk1"/>
                </a:solidFill>
                <a:latin typeface="Calibri"/>
                <a:ea typeface="Calibri"/>
                <a:cs typeface="Calibri"/>
                <a:sym typeface="Calibri"/>
              </a:rPr>
              <a:t> begin to think </a:t>
            </a:r>
            <a:r>
              <a:rPr lang="en-US" dirty="0"/>
              <a:t>about</a:t>
            </a:r>
            <a:r>
              <a:rPr lang="en-US" sz="1200" dirty="0">
                <a:solidFill>
                  <a:schemeClr val="dk1"/>
                </a:solidFill>
                <a:latin typeface="Calibri"/>
                <a:ea typeface="Calibri"/>
                <a:cs typeface="Calibri"/>
                <a:sym typeface="Calibri"/>
              </a:rPr>
              <a:t> opportunities for students to demonstrate what they are learning using formative and summative assessments.  </a:t>
            </a:r>
            <a:r>
              <a:rPr lang="en-US" dirty="0"/>
              <a:t>Place your </a:t>
            </a:r>
            <a:r>
              <a:rPr lang="en-US" sz="1200" dirty="0">
                <a:solidFill>
                  <a:schemeClr val="dk1"/>
                </a:solidFill>
                <a:latin typeface="Calibri"/>
                <a:ea typeface="Calibri"/>
                <a:cs typeface="Calibri"/>
                <a:sym typeface="Calibri"/>
              </a:rPr>
              <a:t>thoughts on the Notetaking Guide.</a:t>
            </a:r>
            <a:endParaRPr dirty="0">
              <a:latin typeface="Trebuchet MS"/>
              <a:ea typeface="Trebuchet MS"/>
              <a:cs typeface="Trebuchet MS"/>
              <a:sym typeface="Trebuchet MS"/>
            </a:endParaRPr>
          </a:p>
        </p:txBody>
      </p:sp>
      <p:sp>
        <p:nvSpPr>
          <p:cNvPr id="710" name="Google Shape;710;p65: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7" name="Google Shape;717;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Guiding Notes: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R</a:t>
            </a:r>
            <a:r>
              <a:rPr lang="en-US" sz="1200" dirty="0">
                <a:solidFill>
                  <a:schemeClr val="dk1"/>
                </a:solidFill>
                <a:latin typeface="Calibri"/>
                <a:ea typeface="Calibri"/>
                <a:cs typeface="Calibri"/>
                <a:sym typeface="Calibri"/>
              </a:rPr>
              <a:t>eflect on the questions on the slide in the Notetaking Guide.</a:t>
            </a:r>
            <a:r>
              <a:rPr lang="en-US" sz="1200" u="sng" dirty="0">
                <a:solidFill>
                  <a:schemeClr val="dk1"/>
                </a:solidFill>
                <a:latin typeface="Calibri"/>
                <a:ea typeface="Calibri"/>
                <a:cs typeface="Calibri"/>
                <a:sym typeface="Calibri"/>
              </a:rPr>
              <a:t> </a:t>
            </a:r>
            <a:endParaRPr dirty="0"/>
          </a:p>
        </p:txBody>
      </p:sp>
      <p:sp>
        <p:nvSpPr>
          <p:cNvPr id="718" name="Google Shape;718;p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62</a:t>
            </a:fld>
            <a:endParaRPr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5" name="Google Shape;725;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1100" dirty="0"/>
              <a:t>Guiding Notes:</a:t>
            </a:r>
            <a:endParaRPr sz="1100" dirty="0"/>
          </a:p>
          <a:p>
            <a:pPr marL="0" marR="0" lvl="0" indent="0" algn="l" rtl="0">
              <a:lnSpc>
                <a:spcPct val="107000"/>
              </a:lnSpc>
              <a:spcBef>
                <a:spcPts val="0"/>
              </a:spcBef>
              <a:spcAft>
                <a:spcPts val="0"/>
              </a:spcAft>
              <a:buNone/>
            </a:pPr>
            <a:endParaRPr sz="1100" dirty="0"/>
          </a:p>
          <a:p>
            <a:pPr marL="0" marR="0" lvl="0" indent="0" algn="l" rtl="0">
              <a:lnSpc>
                <a:spcPct val="107000"/>
              </a:lnSpc>
              <a:spcBef>
                <a:spcPts val="0"/>
              </a:spcBef>
              <a:spcAft>
                <a:spcPts val="0"/>
              </a:spcAft>
              <a:buNone/>
            </a:pPr>
            <a:r>
              <a:rPr lang="en-US" sz="1100" dirty="0"/>
              <a:t>J</a:t>
            </a:r>
            <a:r>
              <a:rPr lang="en-US" sz="1100" dirty="0">
                <a:solidFill>
                  <a:schemeClr val="dk1"/>
                </a:solidFill>
                <a:latin typeface="Calibri"/>
                <a:ea typeface="Calibri"/>
                <a:cs typeface="Calibri"/>
                <a:sym typeface="Calibri"/>
              </a:rPr>
              <a:t>ot down any new learning or thoughts in the Continuous Reflection Tool.</a:t>
            </a:r>
            <a:endParaRPr sz="1100" dirty="0">
              <a:solidFill>
                <a:schemeClr val="dk1"/>
              </a:solidFill>
              <a:latin typeface="Calibri"/>
              <a:ea typeface="Calibri"/>
              <a:cs typeface="Calibri"/>
              <a:sym typeface="Calibri"/>
            </a:endParaRPr>
          </a:p>
          <a:p>
            <a:pPr marL="0" marR="0" lvl="0" indent="0" algn="l" rtl="0">
              <a:lnSpc>
                <a:spcPct val="107000"/>
              </a:lnSpc>
              <a:spcBef>
                <a:spcPts val="0"/>
              </a:spcBef>
              <a:spcAft>
                <a:spcPts val="0"/>
              </a:spcAft>
              <a:buNone/>
            </a:pPr>
            <a:endParaRPr sz="1100" dirty="0"/>
          </a:p>
          <a:p>
            <a:pPr marL="0" lvl="0" indent="0" algn="l" rtl="0">
              <a:spcBef>
                <a:spcPts val="0"/>
              </a:spcBef>
              <a:spcAft>
                <a:spcPts val="0"/>
              </a:spcAft>
              <a:buClr>
                <a:schemeClr val="dk1"/>
              </a:buClr>
              <a:buSzPts val="1100"/>
              <a:buFont typeface="Arial"/>
              <a:buNone/>
            </a:pPr>
            <a:r>
              <a:rPr lang="en-US" sz="1100" dirty="0"/>
              <a:t>The KDE needs your feedback on the effectiveness of this module, the learning platform and how the consultants may best support you as you take the next steps in the implementation process. Complete a short survey to share our thinking and provide them with feedback on how the KDE can best meet our needs. Feedback from our surveys will be used by the KDE to plan and prepare future professional learning. </a:t>
            </a:r>
            <a:endParaRPr sz="1100" dirty="0"/>
          </a:p>
          <a:p>
            <a:pPr marL="0" lvl="0" indent="0" algn="l" rtl="0">
              <a:spcBef>
                <a:spcPts val="0"/>
              </a:spcBef>
              <a:spcAft>
                <a:spcPts val="0"/>
              </a:spcAft>
              <a:buClr>
                <a:schemeClr val="dk1"/>
              </a:buClr>
              <a:buSzPts val="1100"/>
              <a:buFont typeface="Arial"/>
              <a:buNone/>
            </a:pPr>
            <a:endParaRPr sz="1100" dirty="0"/>
          </a:p>
          <a:p>
            <a:pPr marL="0" lvl="0" indent="0" algn="l" rtl="0">
              <a:spcBef>
                <a:spcPts val="0"/>
              </a:spcBef>
              <a:spcAft>
                <a:spcPts val="0"/>
              </a:spcAft>
              <a:buClr>
                <a:schemeClr val="dk1"/>
              </a:buClr>
              <a:buSzPts val="1100"/>
              <a:buFont typeface="Arial"/>
              <a:buNone/>
            </a:pPr>
            <a:r>
              <a:rPr lang="en-US" sz="1100" dirty="0"/>
              <a:t>Post-survey: </a:t>
            </a:r>
            <a:r>
              <a:rPr lang="en-US" sz="1100" b="0" i="0" dirty="0">
                <a:solidFill>
                  <a:srgbClr val="000000"/>
                </a:solidFill>
                <a:effectLst/>
                <a:latin typeface="Times New Roman" panose="02020603050405020304" pitchFamily="18" charset="0"/>
              </a:rPr>
              <a:t>https://docs.google.com/forms/d/e/1FAIpQLSd5pVVdKiDLKxM4wKq46V2JcO7UTMtFk8ELVR31du6HTO2Szg/viewform</a:t>
            </a:r>
            <a:endParaRPr lang="en-US" sz="1100" dirty="0"/>
          </a:p>
        </p:txBody>
      </p:sp>
      <p:sp>
        <p:nvSpPr>
          <p:cNvPr id="726" name="Google Shape;726;p6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63</a:t>
            </a:fld>
            <a:endParaRPr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p69:notes"/>
          <p:cNvSpPr txBox="1">
            <a:spLocks noGrp="1"/>
          </p:cNvSpPr>
          <p:nvPr>
            <p:ph type="body" idx="1"/>
          </p:nvPr>
        </p:nvSpPr>
        <p:spPr>
          <a:xfrm>
            <a:off x="685800" y="4482296"/>
            <a:ext cx="5486400" cy="366733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Guiding Notes: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Materials needed for this module:</a:t>
            </a:r>
          </a:p>
          <a:p>
            <a:pPr marL="0" lvl="0" indent="0" algn="l" rtl="0">
              <a:spcBef>
                <a:spcPts val="0"/>
              </a:spcBef>
              <a:spcAft>
                <a:spcPts val="0"/>
              </a:spcAft>
              <a:buNone/>
            </a:pPr>
            <a:endParaRPr lang="en-US" sz="1200" dirty="0">
              <a:solidFill>
                <a:schemeClr val="dk1"/>
              </a:solidFill>
              <a:latin typeface="Calibri"/>
              <a:cs typeface="Calibri"/>
              <a:sym typeface="Calibri"/>
            </a:endParaRPr>
          </a:p>
          <a:p>
            <a:pPr marL="171450" marR="0" lvl="0" indent="-171450" algn="l" defTabSz="914400" rtl="0" eaLnBrk="1" fontAlgn="auto" latinLnBrk="0" hangingPunct="1">
              <a:lnSpc>
                <a:spcPct val="115000"/>
              </a:lnSpc>
              <a:spcBef>
                <a:spcPts val="0"/>
              </a:spcBef>
              <a:spcAft>
                <a:spcPts val="0"/>
              </a:spcAft>
              <a:buClr>
                <a:schemeClr val="dk1"/>
              </a:buClr>
              <a:buSzPts val="1100"/>
              <a:buFont typeface="Arial" panose="020B0604020202020204" pitchFamily="34" charset="0"/>
              <a:buChar char="•"/>
              <a:tabLst/>
              <a:defRPr/>
            </a:pPr>
            <a:r>
              <a:rPr lang="en-US" sz="1200" i="1" dirty="0">
                <a:solidFill>
                  <a:schemeClr val="dk1"/>
                </a:solidFill>
                <a:latin typeface="Calibri"/>
                <a:ea typeface="Calibri"/>
                <a:cs typeface="Calibri"/>
                <a:sym typeface="Calibri"/>
              </a:rPr>
              <a:t>Kentucky Academic Standards (KAS) for Social Studies: </a:t>
            </a:r>
            <a:r>
              <a:rPr lang="en-US" b="0" i="0" u="sng" dirty="0">
                <a:solidFill>
                  <a:srgbClr val="000000"/>
                </a:solidFill>
                <a:effectLst/>
                <a:latin typeface="Times New Roman" panose="02020603050405020304" pitchFamily="18" charset="0"/>
              </a:rPr>
              <a:t>https://www.education.ky.gov/_layouts/download.aspx?SourceUrl=</a:t>
            </a:r>
            <a:r>
              <a:rPr lang="en-US" sz="1200" i="0" u="sng" dirty="0">
                <a:solidFill>
                  <a:schemeClr val="dk1"/>
                </a:solidFill>
                <a:latin typeface="Calibri"/>
                <a:ea typeface="Calibri"/>
                <a:cs typeface="Calibri"/>
                <a:sym typeface="Calibri"/>
              </a:rPr>
              <a:t>/curriculum/standards/kyacadstand/Documents/Kentucky_Academic_Standards_for_Social_Studies.pdf</a:t>
            </a:r>
            <a:endParaRPr lang="en-US" sz="1200" dirty="0">
              <a:solidFill>
                <a:schemeClr val="dk1"/>
              </a:solidFill>
            </a:endParaRP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US" sz="1200" dirty="0">
                <a:solidFill>
                  <a:schemeClr val="dk1"/>
                </a:solidFill>
              </a:rPr>
              <a:t>Notetaking Guide: </a:t>
            </a:r>
            <a:r>
              <a:rPr lang="en-US" b="0" i="0" u="sng" dirty="0">
                <a:solidFill>
                  <a:srgbClr val="000000"/>
                </a:solidFill>
                <a:effectLst/>
                <a:latin typeface="Times New Roman" panose="02020603050405020304" pitchFamily="18" charset="0"/>
              </a:rPr>
              <a:t>https://www.education.ky.gov/_layouts/download.aspx?SourceUrl=</a:t>
            </a:r>
            <a:r>
              <a:rPr lang="en-US" sz="1200" b="0" i="0" u="sng" dirty="0">
                <a:solidFill>
                  <a:srgbClr val="000000"/>
                </a:solidFill>
                <a:effectLst/>
                <a:latin typeface="Times New Roman" panose="02020603050405020304" pitchFamily="18" charset="0"/>
              </a:rPr>
              <a:t>/curriculum/standards/kyacadstand/Documents/SS_Module_6_Notetaking_Guide.docx</a:t>
            </a:r>
            <a:r>
              <a:rPr lang="en-US" sz="1200" u="sng" dirty="0">
                <a:solidFill>
                  <a:schemeClr val="dk1"/>
                </a:solidFill>
                <a:latin typeface="Calibri"/>
                <a:ea typeface="Calibri"/>
                <a:cs typeface="Calibri"/>
                <a:sym typeface="Calibri"/>
              </a:rPr>
              <a:t> </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US" sz="1200" dirty="0">
                <a:solidFill>
                  <a:schemeClr val="dk1"/>
                </a:solidFill>
                <a:latin typeface="Calibri"/>
                <a:ea typeface="Calibri"/>
                <a:cs typeface="Calibri"/>
                <a:sym typeface="Calibri"/>
              </a:rPr>
              <a:t>Continuous Reflection Tool: </a:t>
            </a:r>
            <a:r>
              <a:rPr lang="en-US" b="0" i="0" u="sng" dirty="0">
                <a:solidFill>
                  <a:srgbClr val="000000"/>
                </a:solidFill>
                <a:effectLst/>
                <a:latin typeface="Times New Roman" panose="02020603050405020304" pitchFamily="18" charset="0"/>
              </a:rPr>
              <a:t>https://www.education.ky.gov/_layouts/download.aspx?SourceUrl=</a:t>
            </a:r>
            <a:r>
              <a:rPr lang="en-US" sz="1200" b="0" i="0" u="sng" dirty="0">
                <a:solidFill>
                  <a:srgbClr val="000000"/>
                </a:solidFill>
                <a:effectLst/>
                <a:latin typeface="Times New Roman" panose="02020603050405020304" pitchFamily="18" charset="0"/>
              </a:rPr>
              <a:t>/curriculum/standards/kyacadstand/Documents/SS_Module%20_6_Continuous_Reflection_Tool.docx</a:t>
            </a:r>
            <a:endParaRPr lang="en-US" sz="1200" i="0" u="sng" dirty="0">
              <a:solidFill>
                <a:schemeClr val="dk1"/>
              </a:solidFill>
              <a:latin typeface="Calibri"/>
              <a:ea typeface="Calibri"/>
              <a:cs typeface="Calibri"/>
              <a:sym typeface="Calibri"/>
            </a:endParaRPr>
          </a:p>
          <a:p>
            <a:pPr marL="171450" lvl="0" indent="-171450" algn="l" rtl="0">
              <a:spcBef>
                <a:spcPts val="0"/>
              </a:spcBef>
              <a:spcAft>
                <a:spcPts val="0"/>
              </a:spcAft>
              <a:buFont typeface="Arial" panose="020B0604020202020204" pitchFamily="34" charset="0"/>
              <a:buChar char="•"/>
            </a:pPr>
            <a:r>
              <a:rPr lang="en-US" sz="1200" dirty="0">
                <a:solidFill>
                  <a:schemeClr val="dk1"/>
                </a:solidFill>
                <a:latin typeface="Calibri"/>
                <a:ea typeface="Calibri"/>
                <a:cs typeface="Calibri"/>
                <a:sym typeface="Calibri"/>
              </a:rPr>
              <a:t>Tool to Unpack Standards and Identify Gaps: </a:t>
            </a:r>
            <a:r>
              <a:rPr lang="en-US" b="0" i="0" u="sng" dirty="0">
                <a:solidFill>
                  <a:srgbClr val="000000"/>
                </a:solidFill>
                <a:effectLst/>
                <a:latin typeface="Times New Roman" panose="02020603050405020304" pitchFamily="18" charset="0"/>
              </a:rPr>
              <a:t>https://www.education.ky.gov/_layouts/download.aspx?SourceUrl=</a:t>
            </a:r>
            <a:r>
              <a:rPr lang="en-US" sz="1200" b="0" i="0" u="sng" dirty="0">
                <a:solidFill>
                  <a:srgbClr val="000000"/>
                </a:solidFill>
                <a:effectLst/>
                <a:latin typeface="Times New Roman" panose="02020603050405020304" pitchFamily="18" charset="0"/>
              </a:rPr>
              <a:t>/</a:t>
            </a:r>
            <a:r>
              <a:rPr lang="en-US" sz="1200" u="sng" dirty="0">
                <a:solidFill>
                  <a:schemeClr val="dk1"/>
                </a:solidFill>
                <a:latin typeface="Calibri"/>
                <a:ea typeface="Calibri"/>
                <a:cs typeface="Calibri"/>
                <a:sym typeface="Calibri"/>
              </a:rPr>
              <a:t>/curriculum/standards/kyacadstand/Documents/Tool_to_Unpack_Standards_and_Identify_Gaps.xlsx</a:t>
            </a:r>
          </a:p>
          <a:p>
            <a:pPr marL="171450" lvl="0" indent="-171450" algn="l" rtl="0">
              <a:spcBef>
                <a:spcPts val="0"/>
              </a:spcBef>
              <a:spcAft>
                <a:spcPts val="0"/>
              </a:spcAft>
              <a:buFont typeface="Arial" panose="020B0604020202020204" pitchFamily="34" charset="0"/>
              <a:buChar char="•"/>
            </a:pPr>
            <a:r>
              <a:rPr lang="en-US" sz="1200" dirty="0">
                <a:solidFill>
                  <a:schemeClr val="dk1"/>
                </a:solidFill>
                <a:latin typeface="Calibri"/>
                <a:ea typeface="Calibri"/>
                <a:cs typeface="Calibri"/>
                <a:sym typeface="Calibri"/>
              </a:rPr>
              <a:t>Performance Assessment Audit Tool: </a:t>
            </a:r>
            <a:r>
              <a:rPr lang="en-US" b="0" i="0" u="sng" dirty="0">
                <a:solidFill>
                  <a:srgbClr val="000000"/>
                </a:solidFill>
                <a:effectLst/>
                <a:latin typeface="Times New Roman" panose="02020603050405020304" pitchFamily="18" charset="0"/>
              </a:rPr>
              <a:t>https://www.education.ky.gov/_layouts/download.aspx?SourceUrl=</a:t>
            </a:r>
            <a:r>
              <a:rPr lang="en-US" sz="1200" b="0" i="0" u="sng" dirty="0">
                <a:solidFill>
                  <a:srgbClr val="000000"/>
                </a:solidFill>
                <a:effectLst/>
                <a:latin typeface="Times New Roman" panose="02020603050405020304" pitchFamily="18" charset="0"/>
              </a:rPr>
              <a:t>/</a:t>
            </a:r>
            <a:r>
              <a:rPr lang="en-US" sz="1200" u="sng" dirty="0">
                <a:solidFill>
                  <a:schemeClr val="dk1"/>
                </a:solidFill>
                <a:latin typeface="Calibri"/>
                <a:ea typeface="Calibri"/>
                <a:cs typeface="Calibri"/>
                <a:sym typeface="Calibri"/>
              </a:rPr>
              <a:t>curriculum/standards/kyacadstand/Documents/Performance_Based_Assessment_Audit.docx</a:t>
            </a:r>
          </a:p>
          <a:p>
            <a:pPr marL="171450" lvl="0" indent="-171450" algn="l" rtl="0">
              <a:spcBef>
                <a:spcPts val="0"/>
              </a:spcBef>
              <a:spcAft>
                <a:spcPts val="0"/>
              </a:spcAft>
              <a:buFont typeface="Arial" panose="020B0604020202020204" pitchFamily="34" charset="0"/>
              <a:buChar char="•"/>
            </a:pPr>
            <a:r>
              <a:rPr lang="en-US" sz="1200" dirty="0">
                <a:solidFill>
                  <a:schemeClr val="dk1"/>
                </a:solidFill>
                <a:latin typeface="Calibri"/>
                <a:cs typeface="Calibri"/>
                <a:sym typeface="Calibri"/>
              </a:rPr>
              <a:t>Performance Assessment Planning Map: </a:t>
            </a:r>
            <a:r>
              <a:rPr lang="en-US" b="0" i="0" u="sng" dirty="0">
                <a:solidFill>
                  <a:srgbClr val="000000"/>
                </a:solidFill>
                <a:effectLst/>
                <a:latin typeface="Times New Roman" panose="02020603050405020304" pitchFamily="18" charset="0"/>
              </a:rPr>
              <a:t>https://www.education.ky.gov/_layouts/download.aspx?SourceUrl=</a:t>
            </a:r>
            <a:r>
              <a:rPr lang="en-US" sz="1200" b="0" i="0" u="sng" dirty="0">
                <a:solidFill>
                  <a:srgbClr val="000000"/>
                </a:solidFill>
                <a:effectLst/>
                <a:latin typeface="Times New Roman" panose="02020603050405020304" pitchFamily="18" charset="0"/>
              </a:rPr>
              <a:t>/</a:t>
            </a:r>
            <a:r>
              <a:rPr lang="en-US" sz="1200" u="sng" dirty="0">
                <a:solidFill>
                  <a:schemeClr val="dk1"/>
                </a:solidFill>
                <a:latin typeface="Calibri"/>
                <a:cs typeface="Calibri"/>
                <a:sym typeface="Calibri"/>
              </a:rPr>
              <a:t>curriculum/standards/kyacadstand/Documents/Performance_Assessment_Planning_Map.docx</a:t>
            </a:r>
          </a:p>
          <a:p>
            <a:pPr marL="171450" lvl="0" indent="-171450" algn="l" rtl="0">
              <a:spcBef>
                <a:spcPts val="0"/>
              </a:spcBef>
              <a:spcAft>
                <a:spcPts val="0"/>
              </a:spcAft>
              <a:buFont typeface="Arial" panose="020B0604020202020204" pitchFamily="34" charset="0"/>
              <a:buChar char="•"/>
            </a:pPr>
            <a:r>
              <a:rPr lang="en-US" dirty="0"/>
              <a:t>High School Example: Performance Assessment Planning Map: </a:t>
            </a:r>
            <a:r>
              <a:rPr lang="en-US" b="0" i="0" u="sng" dirty="0">
                <a:solidFill>
                  <a:srgbClr val="000000"/>
                </a:solidFill>
                <a:effectLst/>
                <a:latin typeface="Times New Roman" panose="02020603050405020304" pitchFamily="18" charset="0"/>
              </a:rPr>
              <a:t>https://www.education.ky.gov/_layouts/download.aspx?SourceUrl=</a:t>
            </a:r>
            <a:r>
              <a:rPr lang="en-US" sz="1200" b="0" i="0" u="sng" dirty="0">
                <a:solidFill>
                  <a:srgbClr val="000000"/>
                </a:solidFill>
                <a:effectLst/>
                <a:latin typeface="Times New Roman" panose="02020603050405020304" pitchFamily="18" charset="0"/>
              </a:rPr>
              <a:t>/</a:t>
            </a:r>
            <a:r>
              <a:rPr lang="en-US" u="sng" dirty="0"/>
              <a:t>curriculum/standards/kyacadstand/Documents/SS_HS_example_Performance_Assessment_Planning_Map.docx</a:t>
            </a:r>
          </a:p>
          <a:p>
            <a:pPr marL="171450" lvl="0" indent="-171450" algn="l" rtl="0">
              <a:spcBef>
                <a:spcPts val="0"/>
              </a:spcBef>
              <a:spcAft>
                <a:spcPts val="0"/>
              </a:spcAft>
              <a:buFont typeface="Arial" panose="020B0604020202020204" pitchFamily="34" charset="0"/>
              <a:buChar char="•"/>
            </a:pPr>
            <a:r>
              <a:rPr lang="en-US" dirty="0"/>
              <a:t>Middle School Example: Performance Assessment Planning Map: </a:t>
            </a:r>
            <a:r>
              <a:rPr lang="en-US" b="0" i="0" u="sng" dirty="0">
                <a:solidFill>
                  <a:srgbClr val="000000"/>
                </a:solidFill>
                <a:effectLst/>
                <a:latin typeface="Times New Roman" panose="02020603050405020304" pitchFamily="18" charset="0"/>
              </a:rPr>
              <a:t>https://www.education.ky.gov/_layouts/download.aspx?SourceUrl=</a:t>
            </a:r>
            <a:r>
              <a:rPr lang="en-US" sz="1200" b="0" i="0" u="sng" dirty="0">
                <a:solidFill>
                  <a:srgbClr val="000000"/>
                </a:solidFill>
                <a:effectLst/>
                <a:latin typeface="Times New Roman" panose="02020603050405020304" pitchFamily="18" charset="0"/>
              </a:rPr>
              <a:t>/</a:t>
            </a:r>
            <a:r>
              <a:rPr lang="en-US" u="sng" dirty="0"/>
              <a:t>curriculum/standards/kyacadstand/Documents/SS_MS_Example_Performance_Assessment_Planning_Map.docx</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Grade 5 Example: Performance Assessment Planning Map: </a:t>
            </a:r>
            <a:r>
              <a:rPr lang="en-US" b="0" i="0" u="sng" dirty="0">
                <a:solidFill>
                  <a:srgbClr val="000000"/>
                </a:solidFill>
                <a:effectLst/>
                <a:latin typeface="Times New Roman" panose="02020603050405020304" pitchFamily="18" charset="0"/>
              </a:rPr>
              <a:t>https://www.education.ky.gov/_layouts/download.aspx?SourceUrl=</a:t>
            </a:r>
            <a:r>
              <a:rPr lang="en-US" sz="1200" b="0" i="0" u="sng" dirty="0">
                <a:solidFill>
                  <a:srgbClr val="000000"/>
                </a:solidFill>
                <a:effectLst/>
                <a:latin typeface="Times New Roman" panose="02020603050405020304" pitchFamily="18" charset="0"/>
              </a:rPr>
              <a:t>/</a:t>
            </a:r>
            <a:r>
              <a:rPr lang="en-US" u="sng" dirty="0"/>
              <a:t>curriculum/standards/kyacadstand/Documents/SS_Grade_5_example_Performance_Assessment_Planning_Map.docx</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Grade 3 Example: Performance Assessment Planning Map: </a:t>
            </a:r>
            <a:r>
              <a:rPr lang="en-US" b="0" i="0" u="sng" dirty="0">
                <a:solidFill>
                  <a:srgbClr val="000000"/>
                </a:solidFill>
                <a:effectLst/>
                <a:latin typeface="Times New Roman" panose="02020603050405020304" pitchFamily="18" charset="0"/>
              </a:rPr>
              <a:t>https://www.education.ky.gov/_layouts/download.aspx?SourceUrl=</a:t>
            </a:r>
            <a:r>
              <a:rPr lang="en-US" sz="1200" b="0" i="0" u="sng" dirty="0">
                <a:solidFill>
                  <a:srgbClr val="000000"/>
                </a:solidFill>
                <a:effectLst/>
                <a:latin typeface="Times New Roman" panose="02020603050405020304" pitchFamily="18" charset="0"/>
              </a:rPr>
              <a:t>/</a:t>
            </a:r>
            <a:r>
              <a:rPr lang="en-US" u="sng" dirty="0"/>
              <a:t>curriculum/standards/kyacadstand/Documents/SS_Grade_3_example_Performance_Assessment_Planning_Map.docx</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Kindergarten Example: Performance Assessment Planning Map: </a:t>
            </a:r>
            <a:r>
              <a:rPr lang="en-US" b="0" i="0" u="sng" dirty="0">
                <a:solidFill>
                  <a:srgbClr val="000000"/>
                </a:solidFill>
                <a:effectLst/>
                <a:latin typeface="Times New Roman" panose="02020603050405020304" pitchFamily="18" charset="0"/>
              </a:rPr>
              <a:t>https://www.education.ky.gov/_layouts/download.aspx?SourceUrl=</a:t>
            </a:r>
            <a:r>
              <a:rPr lang="en-US" sz="1200" b="0" i="0" u="sng" dirty="0">
                <a:solidFill>
                  <a:srgbClr val="000000"/>
                </a:solidFill>
                <a:effectLst/>
                <a:latin typeface="Times New Roman" panose="02020603050405020304" pitchFamily="18" charset="0"/>
              </a:rPr>
              <a:t>/</a:t>
            </a:r>
            <a:r>
              <a:rPr lang="en-US" u="sng" dirty="0"/>
              <a:t>curriculum/standards/kyacadstand/Documents/SS_K_example_Performance_Assessment_Planning_Map.docx</a:t>
            </a:r>
          </a:p>
          <a:p>
            <a:pPr marL="171450" lvl="0" indent="-171450" algn="l" rtl="0">
              <a:spcBef>
                <a:spcPts val="0"/>
              </a:spcBef>
              <a:spcAft>
                <a:spcPts val="0"/>
              </a:spcAft>
              <a:buFont typeface="Arial" panose="020B0604020202020204" pitchFamily="34" charset="0"/>
              <a:buChar char="•"/>
            </a:pPr>
            <a:r>
              <a:rPr lang="en-US" sz="1200" dirty="0">
                <a:solidFill>
                  <a:schemeClr val="dk1"/>
                </a:solidFill>
                <a:latin typeface="Calibri"/>
                <a:ea typeface="Calibri"/>
                <a:cs typeface="Calibri"/>
                <a:sym typeface="Calibri"/>
              </a:rPr>
              <a:t>The Teach Hub Team. (2010, May 27). </a:t>
            </a:r>
            <a:r>
              <a:rPr lang="en-US" sz="1200" i="1" dirty="0">
                <a:solidFill>
                  <a:schemeClr val="dk1"/>
                </a:solidFill>
                <a:latin typeface="Calibri"/>
                <a:ea typeface="Calibri"/>
                <a:cs typeface="Calibri"/>
                <a:sym typeface="Calibri"/>
              </a:rPr>
              <a:t>Top 12 Ways to Bring the Real World Into Your Classroom</a:t>
            </a:r>
            <a:r>
              <a:rPr lang="en-US" sz="1200" dirty="0">
                <a:solidFill>
                  <a:schemeClr val="dk1"/>
                </a:solidFill>
                <a:latin typeface="Calibri"/>
                <a:ea typeface="Calibri"/>
                <a:cs typeface="Calibri"/>
                <a:sym typeface="Calibri"/>
              </a:rPr>
              <a:t>. TeachHub.com. </a:t>
            </a: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https://www.teachhub.com/classroom-activities/2010/05/top-12-ways-to-bring-the-real-world-into-your-classroom/</a:t>
            </a:r>
            <a:r>
              <a:rPr lang="en-US" sz="1200" dirty="0">
                <a:solidFill>
                  <a:schemeClr val="dk1"/>
                </a:solidFill>
                <a:latin typeface="Calibri"/>
                <a:ea typeface="Calibri"/>
                <a:cs typeface="Calibri"/>
                <a:sym typeface="Calibri"/>
              </a:rPr>
              <a:t>  </a:t>
            </a:r>
            <a:endParaRPr dirty="0"/>
          </a:p>
          <a:p>
            <a:pPr marL="171450" lvl="0" indent="-171450" algn="l" rtl="0">
              <a:spcBef>
                <a:spcPts val="0"/>
              </a:spcBef>
              <a:spcAft>
                <a:spcPts val="0"/>
              </a:spcAft>
              <a:buFont typeface="Arial" panose="020B0604020202020204" pitchFamily="34" charset="0"/>
              <a:buChar char="•"/>
            </a:pPr>
            <a:r>
              <a:rPr lang="en-US" sz="1200" dirty="0">
                <a:solidFill>
                  <a:schemeClr val="dk1"/>
                </a:solidFill>
                <a:latin typeface="Calibri"/>
                <a:ea typeface="Calibri"/>
                <a:cs typeface="Calibri"/>
                <a:sym typeface="Calibri"/>
              </a:rPr>
              <a:t>Gonzalez, Jennifer. (2018, November 4). </a:t>
            </a:r>
            <a:r>
              <a:rPr lang="en-US" sz="1200" i="1" dirty="0">
                <a:solidFill>
                  <a:schemeClr val="dk1"/>
                </a:solidFill>
                <a:latin typeface="Calibri"/>
                <a:ea typeface="Calibri"/>
                <a:cs typeface="Calibri"/>
                <a:sym typeface="Calibri"/>
              </a:rPr>
              <a:t>To Learn, Students Need to DO Something. </a:t>
            </a:r>
            <a:r>
              <a:rPr lang="en-US" sz="1200" dirty="0">
                <a:solidFill>
                  <a:schemeClr val="dk1"/>
                </a:solidFill>
                <a:latin typeface="Calibri"/>
                <a:ea typeface="Calibri"/>
                <a:cs typeface="Calibri"/>
                <a:sym typeface="Calibri"/>
              </a:rPr>
              <a:t>Cult of Pedagogy.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https://www.cultofpedagogy.com/do-something/</a:t>
            </a:r>
            <a:r>
              <a:rPr lang="en-US" sz="1200" dirty="0">
                <a:solidFill>
                  <a:schemeClr val="dk1"/>
                </a:solidFill>
                <a:latin typeface="Calibri"/>
                <a:ea typeface="Calibri"/>
                <a:cs typeface="Calibri"/>
                <a:sym typeface="Calibri"/>
              </a:rPr>
              <a:t> </a:t>
            </a:r>
            <a:endParaRPr dirty="0"/>
          </a:p>
          <a:p>
            <a:pPr marL="171450" lvl="0" indent="-171450" algn="l" rtl="0">
              <a:spcBef>
                <a:spcPts val="0"/>
              </a:spcBef>
              <a:spcAft>
                <a:spcPts val="0"/>
              </a:spcAft>
              <a:buFont typeface="Arial" panose="020B0604020202020204" pitchFamily="34" charset="0"/>
              <a:buChar char="•"/>
            </a:pPr>
            <a:r>
              <a:rPr lang="en-US" sz="1200" dirty="0">
                <a:solidFill>
                  <a:schemeClr val="dk1"/>
                </a:solidFill>
                <a:latin typeface="Calibri"/>
                <a:ea typeface="Calibri"/>
                <a:cs typeface="Calibri"/>
                <a:sym typeface="Calibri"/>
              </a:rPr>
              <a:t>Kobialka, James. (2016, May). </a:t>
            </a:r>
            <a:r>
              <a:rPr lang="en-US" sz="1200" i="1" dirty="0">
                <a:solidFill>
                  <a:schemeClr val="dk1"/>
                </a:solidFill>
                <a:latin typeface="Calibri"/>
                <a:ea typeface="Calibri"/>
                <a:cs typeface="Calibri"/>
                <a:sym typeface="Calibri"/>
              </a:rPr>
              <a:t>7 Reflection Tips for Assessment, Empowerment and Self Awareness</a:t>
            </a:r>
            <a:r>
              <a:rPr lang="en-US" sz="1200" dirty="0">
                <a:solidFill>
                  <a:schemeClr val="dk1"/>
                </a:solidFill>
                <a:latin typeface="Calibri"/>
                <a:ea typeface="Calibri"/>
                <a:cs typeface="Calibri"/>
                <a:sym typeface="Calibri"/>
              </a:rPr>
              <a:t>. Edutopia. </a:t>
            </a:r>
            <a:r>
              <a:rPr lang="en-US" sz="1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https://www.edutopia.org/blog/reflection-assessment-empowerment-self-awareness-james-kobialka</a:t>
            </a:r>
            <a:r>
              <a:rPr lang="en-US" sz="1200" dirty="0">
                <a:solidFill>
                  <a:schemeClr val="dk1"/>
                </a:solidFill>
                <a:latin typeface="Calibri"/>
                <a:ea typeface="Calibri"/>
                <a:cs typeface="Calibri"/>
                <a:sym typeface="Calibri"/>
              </a:rPr>
              <a:t> </a:t>
            </a:r>
            <a:endParaRPr dirty="0"/>
          </a:p>
          <a:p>
            <a:pPr marL="171450" lvl="0" indent="-171450" algn="l" rtl="0">
              <a:spcBef>
                <a:spcPts val="0"/>
              </a:spcBef>
              <a:spcAft>
                <a:spcPts val="0"/>
              </a:spcAft>
              <a:buFont typeface="Arial" panose="020B0604020202020204" pitchFamily="34" charset="0"/>
              <a:buChar char="•"/>
            </a:pPr>
            <a:r>
              <a:rPr lang="en-US" sz="1200" dirty="0">
                <a:solidFill>
                  <a:schemeClr val="dk1"/>
                </a:solidFill>
                <a:latin typeface="Calibri"/>
                <a:ea typeface="Calibri"/>
                <a:cs typeface="Calibri"/>
                <a:sym typeface="Calibri"/>
              </a:rPr>
              <a:t>Comprehensive Social Studies Assessment Project. (n.d.) </a:t>
            </a:r>
            <a:r>
              <a:rPr lang="en-US" sz="1200" i="1" dirty="0">
                <a:solidFill>
                  <a:schemeClr val="dk1"/>
                </a:solidFill>
                <a:latin typeface="Calibri"/>
                <a:ea typeface="Calibri"/>
                <a:cs typeface="Calibri"/>
                <a:sym typeface="Calibri"/>
              </a:rPr>
              <a:t>Getting Involved in the Community. </a:t>
            </a:r>
            <a:r>
              <a:rPr lang="en-US" sz="1200" dirty="0">
                <a:solidFill>
                  <a:schemeClr val="dk1"/>
                </a:solidFill>
                <a:latin typeface="Calibri"/>
                <a:ea typeface="Calibri"/>
                <a:cs typeface="Calibri"/>
                <a:sym typeface="Calibri"/>
              </a:rPr>
              <a:t>A Collaboration of States Supporting the Development of Standards-Based Assessments in Social Studies (CSSAP II). </a:t>
            </a:r>
            <a:r>
              <a:rPr lang="en-US" sz="1200" u="sng" dirty="0">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https://applications.education.ne.gov/distrib/web/social_studies/CSSAP%20Modules/CSSAP%20First%20Phase%20Modules/community/</a:t>
            </a:r>
            <a:r>
              <a:rPr lang="en-US" sz="1200" dirty="0">
                <a:solidFill>
                  <a:schemeClr val="dk1"/>
                </a:solidFill>
                <a:latin typeface="Calibri"/>
                <a:ea typeface="Calibri"/>
                <a:cs typeface="Calibri"/>
                <a:sym typeface="Calibri"/>
              </a:rPr>
              <a:t> </a:t>
            </a:r>
            <a:endParaRPr dirty="0"/>
          </a:p>
          <a:p>
            <a:pPr marL="171450" lvl="0" indent="-171450" algn="l" rtl="0">
              <a:spcBef>
                <a:spcPts val="0"/>
              </a:spcBef>
              <a:spcAft>
                <a:spcPts val="0"/>
              </a:spcAft>
              <a:buFont typeface="Arial" panose="020B0604020202020204" pitchFamily="34" charset="0"/>
              <a:buChar char="•"/>
            </a:pPr>
            <a:r>
              <a:rPr lang="en-US" sz="1200" dirty="0">
                <a:solidFill>
                  <a:schemeClr val="dk1"/>
                </a:solidFill>
                <a:latin typeface="Calibri"/>
                <a:ea typeface="Calibri"/>
                <a:cs typeface="Calibri"/>
                <a:sym typeface="Calibri"/>
              </a:rPr>
              <a:t>Colorado Department of Education. (n.d.) </a:t>
            </a:r>
            <a:r>
              <a:rPr lang="en-US" sz="1200" i="1" dirty="0">
                <a:solidFill>
                  <a:schemeClr val="dk1"/>
                </a:solidFill>
                <a:latin typeface="Calibri"/>
                <a:ea typeface="Calibri"/>
                <a:cs typeface="Calibri"/>
                <a:sym typeface="Calibri"/>
              </a:rPr>
              <a:t>Sample Performance Assessment</a:t>
            </a:r>
            <a:r>
              <a:rPr lang="en-US" sz="1200" dirty="0">
                <a:solidFill>
                  <a:schemeClr val="dk1"/>
                </a:solidFill>
                <a:latin typeface="Calibri"/>
                <a:ea typeface="Calibri"/>
                <a:cs typeface="Calibri"/>
                <a:sym typeface="Calibri"/>
              </a:rPr>
              <a:t>. </a:t>
            </a:r>
            <a:r>
              <a:rPr lang="en-US" sz="1200" u="sng" dirty="0">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https://www.cde.state.co.us/sites/default/files/docs/assessmentresourcebank/SocialStudies/PerformanceAssessments/Grade7/SS-Changes-Grade7/SS-Changes-Grade7-PA.pdf</a:t>
            </a:r>
            <a:r>
              <a:rPr lang="en-US" sz="1200" dirty="0">
                <a:solidFill>
                  <a:schemeClr val="dk1"/>
                </a:solidFill>
                <a:latin typeface="Calibri"/>
                <a:ea typeface="Calibri"/>
                <a:cs typeface="Calibri"/>
                <a:sym typeface="Calibri"/>
              </a:rPr>
              <a:t> </a:t>
            </a:r>
            <a:endParaRPr dirty="0"/>
          </a:p>
          <a:p>
            <a:pPr marL="171450" lvl="0" indent="-171450" algn="l" rtl="0">
              <a:spcBef>
                <a:spcPts val="0"/>
              </a:spcBef>
              <a:spcAft>
                <a:spcPts val="0"/>
              </a:spcAft>
              <a:buFont typeface="Arial" panose="020B0604020202020204" pitchFamily="34" charset="0"/>
              <a:buChar char="•"/>
            </a:pPr>
            <a:r>
              <a:rPr lang="en-US" sz="1200" dirty="0">
                <a:solidFill>
                  <a:schemeClr val="dk1"/>
                </a:solidFill>
                <a:latin typeface="Calibri"/>
                <a:ea typeface="Calibri"/>
                <a:cs typeface="Calibri"/>
                <a:sym typeface="Calibri"/>
              </a:rPr>
              <a:t>Pretlow, Aiesha and Belrose, Angela. (n.d.) </a:t>
            </a:r>
            <a:r>
              <a:rPr lang="en-US" sz="1200" i="1" dirty="0">
                <a:solidFill>
                  <a:schemeClr val="dk1"/>
                </a:solidFill>
                <a:latin typeface="Calibri"/>
                <a:ea typeface="Calibri"/>
                <a:cs typeface="Calibri"/>
                <a:sym typeface="Calibri"/>
              </a:rPr>
              <a:t>A Deeper Look into Cold War Events- A. Prelow – HHS</a:t>
            </a:r>
            <a:r>
              <a:rPr lang="en-US" sz="1200" dirty="0">
                <a:solidFill>
                  <a:schemeClr val="dk1"/>
                </a:solidFill>
                <a:latin typeface="Calibri"/>
                <a:ea typeface="Calibri"/>
                <a:cs typeface="Calibri"/>
                <a:sym typeface="Calibri"/>
              </a:rPr>
              <a:t>. Literacy Design Collaborative. </a:t>
            </a:r>
            <a:r>
              <a:rPr lang="en-US" sz="1200" u="sng" dirty="0">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https://coretools.ldc.org/mods/3a465fcb-7510-4103-9e71-ac325ae24705</a:t>
            </a: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Calibri"/>
              <a:buNone/>
            </a:pPr>
            <a:endParaRPr dirty="0"/>
          </a:p>
        </p:txBody>
      </p:sp>
      <p:sp>
        <p:nvSpPr>
          <p:cNvPr id="733" name="Google Shape;733;p69: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p70: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0" name="Google Shape;740;p70:notes"/>
          <p:cNvSpPr txBox="1">
            <a:spLocks noGrp="1"/>
          </p:cNvSpPr>
          <p:nvPr>
            <p:ph type="body" idx="1"/>
          </p:nvPr>
        </p:nvSpPr>
        <p:spPr>
          <a:xfrm>
            <a:off x="685800" y="4482297"/>
            <a:ext cx="5486400" cy="3667486"/>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1100" dirty="0">
                <a:solidFill>
                  <a:srgbClr val="000000"/>
                </a:solidFill>
              </a:rPr>
              <a:t>Guiding Notes:</a:t>
            </a:r>
            <a:endParaRPr sz="1100" dirty="0">
              <a:solidFill>
                <a:srgbClr val="000000"/>
              </a:solidFill>
            </a:endParaRPr>
          </a:p>
          <a:p>
            <a:pPr marL="0" marR="0" lvl="0" indent="0" algn="l" rtl="0">
              <a:lnSpc>
                <a:spcPct val="107000"/>
              </a:lnSpc>
              <a:spcBef>
                <a:spcPts val="0"/>
              </a:spcBef>
              <a:spcAft>
                <a:spcPts val="0"/>
              </a:spcAft>
              <a:buNone/>
            </a:pPr>
            <a:endParaRPr sz="1100" dirty="0">
              <a:solidFill>
                <a:srgbClr val="000000"/>
              </a:solidFill>
            </a:endParaRPr>
          </a:p>
          <a:p>
            <a:pPr marL="0" marR="0" lvl="0" indent="0" algn="l" rtl="0">
              <a:lnSpc>
                <a:spcPct val="107000"/>
              </a:lnSpc>
              <a:spcBef>
                <a:spcPts val="0"/>
              </a:spcBef>
              <a:spcAft>
                <a:spcPts val="0"/>
              </a:spcAft>
              <a:buNone/>
            </a:pPr>
            <a:r>
              <a:rPr lang="en-US" sz="1100" dirty="0">
                <a:solidFill>
                  <a:srgbClr val="000000"/>
                </a:solidFill>
              </a:rPr>
              <a:t>This slide shows an overview of this module</a:t>
            </a:r>
            <a:r>
              <a:rPr lang="en-US" sz="1800" dirty="0">
                <a:solidFill>
                  <a:srgbClr val="000000"/>
                </a:solidFill>
              </a:rPr>
              <a:t>.</a:t>
            </a:r>
            <a:endParaRPr sz="1800" dirty="0">
              <a:solidFill>
                <a:srgbClr val="000000"/>
              </a:solidFill>
            </a:endParaRPr>
          </a:p>
        </p:txBody>
      </p:sp>
      <p:sp>
        <p:nvSpPr>
          <p:cNvPr id="741" name="Google Shape;741;p70:notes"/>
          <p:cNvSpPr txBox="1">
            <a:spLocks noGrp="1"/>
          </p:cNvSpPr>
          <p:nvPr>
            <p:ph type="sldNum" idx="12"/>
          </p:nvPr>
        </p:nvSpPr>
        <p:spPr>
          <a:xfrm>
            <a:off x="3884613" y="8846553"/>
            <a:ext cx="2971800" cy="467221"/>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65</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p72: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3" name="Google Shape;763;p72:notes"/>
          <p:cNvSpPr txBox="1">
            <a:spLocks noGrp="1"/>
          </p:cNvSpPr>
          <p:nvPr>
            <p:ph type="body" idx="1"/>
          </p:nvPr>
        </p:nvSpPr>
        <p:spPr>
          <a:xfrm>
            <a:off x="685800" y="4482296"/>
            <a:ext cx="5486400" cy="3667181"/>
          </a:xfrm>
          <a:prstGeom prst="rect">
            <a:avLst/>
          </a:prstGeom>
          <a:noFill/>
          <a:ln>
            <a:noFill/>
          </a:ln>
        </p:spPr>
        <p:txBody>
          <a:bodyPr spcFirstLastPara="1" wrap="square" lIns="91275" tIns="91275" rIns="91275" bIns="91275" anchor="t" anchorCtr="0">
            <a:noAutofit/>
          </a:bodyPr>
          <a:lstStyle/>
          <a:p>
            <a:pPr marL="444500" marR="0" lvl="0" indent="-215900" algn="l" rtl="0">
              <a:lnSpc>
                <a:spcPct val="100000"/>
              </a:lnSpc>
              <a:spcBef>
                <a:spcPts val="0"/>
              </a:spcBef>
              <a:spcAft>
                <a:spcPts val="0"/>
              </a:spcAft>
              <a:buClr>
                <a:srgbClr val="000000"/>
              </a:buClr>
              <a:buSzPts val="1400"/>
              <a:buFont typeface="Arial"/>
              <a:buNone/>
            </a:pPr>
            <a:r>
              <a:rPr lang="en-US" sz="1100" dirty="0">
                <a:solidFill>
                  <a:srgbClr val="000000"/>
                </a:solidFill>
              </a:rPr>
              <a:t>Guiding Notes:</a:t>
            </a:r>
            <a:endParaRPr sz="1100" dirty="0">
              <a:solidFill>
                <a:srgbClr val="000000"/>
              </a:solidFill>
            </a:endParaRPr>
          </a:p>
          <a:p>
            <a:pPr marL="444500" marR="0" lvl="0" indent="-215900" algn="l" rtl="0">
              <a:lnSpc>
                <a:spcPct val="100000"/>
              </a:lnSpc>
              <a:spcBef>
                <a:spcPts val="0"/>
              </a:spcBef>
              <a:spcAft>
                <a:spcPts val="0"/>
              </a:spcAft>
              <a:buClr>
                <a:srgbClr val="000000"/>
              </a:buClr>
              <a:buSzPts val="1400"/>
              <a:buFont typeface="Arial"/>
              <a:buNone/>
            </a:pPr>
            <a:endParaRPr sz="1100" dirty="0">
              <a:solidFill>
                <a:srgbClr val="000000"/>
              </a:solidFill>
            </a:endParaRPr>
          </a:p>
          <a:p>
            <a:pPr marL="444500" marR="0" lvl="0" indent="-215900" algn="l" rtl="0">
              <a:lnSpc>
                <a:spcPct val="100000"/>
              </a:lnSpc>
              <a:spcBef>
                <a:spcPts val="0"/>
              </a:spcBef>
              <a:spcAft>
                <a:spcPts val="0"/>
              </a:spcAft>
              <a:buClr>
                <a:srgbClr val="000000"/>
              </a:buClr>
              <a:buSzPts val="1400"/>
              <a:buFont typeface="Arial"/>
              <a:buNone/>
            </a:pPr>
            <a:r>
              <a:rPr lang="en-US" sz="1100" dirty="0">
                <a:solidFill>
                  <a:srgbClr val="000000"/>
                </a:solidFill>
                <a:latin typeface="Calibri"/>
                <a:ea typeface="Calibri"/>
                <a:cs typeface="Calibri"/>
                <a:sym typeface="Calibri"/>
              </a:rPr>
              <a:t>The goals for </a:t>
            </a:r>
            <a:r>
              <a:rPr lang="en-US" sz="1100" dirty="0">
                <a:solidFill>
                  <a:srgbClr val="000000"/>
                </a:solidFill>
              </a:rPr>
              <a:t>this module</a:t>
            </a:r>
            <a:r>
              <a:rPr lang="en-US" sz="1100" dirty="0">
                <a:solidFill>
                  <a:srgbClr val="000000"/>
                </a:solidFill>
                <a:latin typeface="Calibri"/>
                <a:ea typeface="Calibri"/>
                <a:cs typeface="Calibri"/>
                <a:sym typeface="Calibri"/>
              </a:rPr>
              <a:t> are on this slide.  The stars highlight the goal of </a:t>
            </a:r>
            <a:r>
              <a:rPr lang="en-US" sz="1100" dirty="0">
                <a:solidFill>
                  <a:srgbClr val="000000"/>
                </a:solidFill>
              </a:rPr>
              <a:t>Section C</a:t>
            </a:r>
            <a:r>
              <a:rPr lang="en-US" sz="1100" dirty="0">
                <a:solidFill>
                  <a:srgbClr val="000000"/>
                </a:solidFill>
                <a:latin typeface="Calibri"/>
                <a:ea typeface="Calibri"/>
                <a:cs typeface="Calibri"/>
                <a:sym typeface="Calibri"/>
              </a:rPr>
              <a:t>.</a:t>
            </a:r>
            <a:endParaRPr sz="1100" dirty="0"/>
          </a:p>
        </p:txBody>
      </p:sp>
      <p:sp>
        <p:nvSpPr>
          <p:cNvPr id="764" name="Google Shape;764;p72:notes"/>
          <p:cNvSpPr txBox="1">
            <a:spLocks noGrp="1"/>
          </p:cNvSpPr>
          <p:nvPr>
            <p:ph type="sldNum" idx="12"/>
          </p:nvPr>
        </p:nvSpPr>
        <p:spPr>
          <a:xfrm>
            <a:off x="3884614" y="8846553"/>
            <a:ext cx="2971800" cy="467221"/>
          </a:xfrm>
          <a:prstGeom prst="rect">
            <a:avLst/>
          </a:prstGeom>
          <a:noFill/>
          <a:ln>
            <a:noFill/>
          </a:ln>
        </p:spPr>
        <p:txBody>
          <a:bodyPr spcFirstLastPara="1" wrap="square" lIns="91275" tIns="45625" rIns="91275" bIns="456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66</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3" name="Google Shape;773;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Guiding Notes: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J</a:t>
            </a:r>
            <a:r>
              <a:rPr lang="en-US" sz="1200" dirty="0">
                <a:solidFill>
                  <a:schemeClr val="dk1"/>
                </a:solidFill>
                <a:latin typeface="Calibri"/>
                <a:ea typeface="Calibri"/>
                <a:cs typeface="Calibri"/>
                <a:sym typeface="Calibri"/>
              </a:rPr>
              <a:t>ot down any new learning or thoughts in the Continuous Reflection Tool.</a:t>
            </a:r>
            <a:endParaRPr dirty="0"/>
          </a:p>
        </p:txBody>
      </p:sp>
      <p:sp>
        <p:nvSpPr>
          <p:cNvPr id="774" name="Google Shape;774;p7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67</a:t>
            </a:fld>
            <a:endParaRPr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Guiding Notes: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J</a:t>
            </a:r>
            <a:r>
              <a:rPr lang="en-US" sz="1200" dirty="0">
                <a:solidFill>
                  <a:schemeClr val="dk1"/>
                </a:solidFill>
                <a:latin typeface="Calibri"/>
                <a:ea typeface="Calibri"/>
                <a:cs typeface="Calibri"/>
                <a:sym typeface="Calibri"/>
              </a:rPr>
              <a:t>ot down </a:t>
            </a:r>
            <a:r>
              <a:rPr lang="en-US" dirty="0"/>
              <a:t>you</a:t>
            </a:r>
            <a:r>
              <a:rPr lang="en-US" sz="1200" dirty="0">
                <a:solidFill>
                  <a:schemeClr val="dk1"/>
                </a:solidFill>
                <a:latin typeface="Calibri"/>
                <a:ea typeface="Calibri"/>
                <a:cs typeface="Calibri"/>
                <a:sym typeface="Calibri"/>
              </a:rPr>
              <a:t>r ideas in the Notetaking Guide.</a:t>
            </a:r>
            <a:endParaRPr sz="1800" dirty="0"/>
          </a:p>
        </p:txBody>
      </p:sp>
      <p:sp>
        <p:nvSpPr>
          <p:cNvPr id="781" name="Google Shape;781;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800"/>
              <a:buFont typeface="Calibri"/>
              <a:buNone/>
            </a:pPr>
            <a:r>
              <a:rPr lang="en-US" sz="1100" dirty="0">
                <a:solidFill>
                  <a:srgbClr val="000000"/>
                </a:solidFill>
              </a:rPr>
              <a:t>Guiding Notes:</a:t>
            </a:r>
            <a:endParaRPr sz="1100" dirty="0">
              <a:solidFill>
                <a:srgbClr val="000000"/>
              </a:solidFill>
            </a:endParaRPr>
          </a:p>
          <a:p>
            <a:pPr marL="0" lvl="0" indent="0" algn="l" rtl="0">
              <a:spcBef>
                <a:spcPts val="0"/>
              </a:spcBef>
              <a:spcAft>
                <a:spcPts val="0"/>
              </a:spcAft>
              <a:buClr>
                <a:srgbClr val="000000"/>
              </a:buClr>
              <a:buSzPts val="1800"/>
              <a:buFont typeface="Calibri"/>
              <a:buNone/>
            </a:pPr>
            <a:endParaRPr sz="1100" dirty="0">
              <a:solidFill>
                <a:srgbClr val="000000"/>
              </a:solidFill>
            </a:endParaRPr>
          </a:p>
          <a:p>
            <a:pPr marL="0" lvl="0" indent="0" algn="l" rtl="0">
              <a:spcBef>
                <a:spcPts val="0"/>
              </a:spcBef>
              <a:spcAft>
                <a:spcPts val="0"/>
              </a:spcAft>
              <a:buClr>
                <a:srgbClr val="000000"/>
              </a:buClr>
              <a:buSzPts val="1800"/>
              <a:buFont typeface="Calibri"/>
              <a:buNone/>
            </a:pPr>
            <a:r>
              <a:rPr lang="en-US" sz="1100" dirty="0">
                <a:solidFill>
                  <a:srgbClr val="000000"/>
                </a:solidFill>
              </a:rPr>
              <a:t>R</a:t>
            </a:r>
            <a:r>
              <a:rPr lang="en-US" sz="1100" dirty="0">
                <a:solidFill>
                  <a:srgbClr val="000000"/>
                </a:solidFill>
                <a:latin typeface="Calibri"/>
                <a:ea typeface="Calibri"/>
                <a:cs typeface="Calibri"/>
                <a:sym typeface="Calibri"/>
              </a:rPr>
              <a:t>ead the quote on the slide and reflect. </a:t>
            </a:r>
            <a:endParaRPr sz="1100" dirty="0"/>
          </a:p>
        </p:txBody>
      </p:sp>
      <p:sp>
        <p:nvSpPr>
          <p:cNvPr id="788" name="Google Shape;788;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dirty="0"/>
              <a:t>Guiding Notes:</a:t>
            </a:r>
            <a:endParaRPr sz="1100" dirty="0"/>
          </a:p>
          <a:p>
            <a:pPr marL="0" lvl="0" indent="0" algn="l" rtl="0">
              <a:spcBef>
                <a:spcPts val="0"/>
              </a:spcBef>
              <a:spcAft>
                <a:spcPts val="0"/>
              </a:spcAft>
              <a:buNone/>
            </a:pPr>
            <a:endParaRPr sz="1100" dirty="0"/>
          </a:p>
          <a:p>
            <a:pPr marL="0" lvl="0" indent="0" algn="l" rtl="0">
              <a:spcBef>
                <a:spcPts val="0"/>
              </a:spcBef>
              <a:spcAft>
                <a:spcPts val="0"/>
              </a:spcAft>
              <a:buNone/>
            </a:pPr>
            <a:r>
              <a:rPr lang="en-US" sz="1100" dirty="0">
                <a:latin typeface="Calibri"/>
                <a:ea typeface="Calibri"/>
                <a:cs typeface="Calibri"/>
                <a:sym typeface="Calibri"/>
              </a:rPr>
              <a:t>Review the visual</a:t>
            </a:r>
            <a:r>
              <a:rPr lang="en-US" sz="1100" dirty="0"/>
              <a:t> that </a:t>
            </a:r>
            <a:r>
              <a:rPr lang="en-US" sz="1100" dirty="0">
                <a:latin typeface="Calibri"/>
                <a:ea typeface="Calibri"/>
                <a:cs typeface="Calibri"/>
                <a:sym typeface="Calibri"/>
              </a:rPr>
              <a:t>outlines the sections in this Module. </a:t>
            </a:r>
            <a:r>
              <a:rPr lang="en-US" sz="1100" dirty="0"/>
              <a:t>This</a:t>
            </a:r>
            <a:r>
              <a:rPr lang="en-US" sz="1100" dirty="0">
                <a:latin typeface="Calibri"/>
                <a:ea typeface="Calibri"/>
                <a:cs typeface="Calibri"/>
                <a:sym typeface="Calibri"/>
              </a:rPr>
              <a:t> visual also outlines the processes and steps to better understand the purpose and role of assessment in social studies.  It is a linear process – it is important to go through the first sections in order to better understand the purpose of performance assessments in the bigger picture of assessing learning.</a:t>
            </a:r>
            <a:r>
              <a:rPr lang="en-US" sz="1800" dirty="0">
                <a:latin typeface="Calibri"/>
                <a:ea typeface="Calibri"/>
                <a:cs typeface="Calibri"/>
                <a:sym typeface="Calibri"/>
              </a:rPr>
              <a:t> </a:t>
            </a:r>
            <a:endParaRPr dirty="0"/>
          </a:p>
        </p:txBody>
      </p:sp>
      <p:sp>
        <p:nvSpPr>
          <p:cNvPr id="167" name="Google Shape;16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4" name="Google Shape;794;p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800"/>
              <a:buFont typeface="Arial"/>
              <a:buNone/>
            </a:pPr>
            <a:r>
              <a:rPr lang="en-US" sz="1100" dirty="0">
                <a:solidFill>
                  <a:srgbClr val="000000"/>
                </a:solidFill>
              </a:rPr>
              <a:t>Guiding Notes:</a:t>
            </a:r>
            <a:endParaRPr sz="1100" dirty="0">
              <a:solidFill>
                <a:srgbClr val="000000"/>
              </a:solidFill>
            </a:endParaRPr>
          </a:p>
          <a:p>
            <a:pPr marL="0" lvl="0" indent="0" algn="l" rtl="0">
              <a:spcBef>
                <a:spcPts val="0"/>
              </a:spcBef>
              <a:spcAft>
                <a:spcPts val="0"/>
              </a:spcAft>
              <a:buClr>
                <a:srgbClr val="000000"/>
              </a:buClr>
              <a:buSzPts val="1800"/>
              <a:buFont typeface="Arial"/>
              <a:buNone/>
            </a:pPr>
            <a:endParaRPr sz="1100" dirty="0">
              <a:solidFill>
                <a:srgbClr val="000000"/>
              </a:solidFill>
            </a:endParaRPr>
          </a:p>
          <a:p>
            <a:pPr marL="0" lvl="0" indent="0" algn="l" rtl="0">
              <a:spcBef>
                <a:spcPts val="0"/>
              </a:spcBef>
              <a:spcAft>
                <a:spcPts val="0"/>
              </a:spcAft>
              <a:buClr>
                <a:srgbClr val="000000"/>
              </a:buClr>
              <a:buSzPts val="1800"/>
              <a:buFont typeface="Arial"/>
              <a:buNone/>
            </a:pPr>
            <a:r>
              <a:rPr lang="en-US" sz="1100" dirty="0">
                <a:solidFill>
                  <a:srgbClr val="000000"/>
                </a:solidFill>
                <a:latin typeface="Calibri"/>
                <a:ea typeface="Calibri"/>
                <a:cs typeface="Calibri"/>
                <a:sym typeface="Calibri"/>
              </a:rPr>
              <a:t>Read the statements on the slide t</a:t>
            </a:r>
            <a:r>
              <a:rPr lang="en-US" sz="1100" dirty="0">
                <a:solidFill>
                  <a:srgbClr val="000000"/>
                </a:solidFill>
              </a:rPr>
              <a:t>o</a:t>
            </a:r>
            <a:r>
              <a:rPr lang="en-US" sz="1100" dirty="0">
                <a:solidFill>
                  <a:srgbClr val="000000"/>
                </a:solidFill>
                <a:latin typeface="Calibri"/>
                <a:ea typeface="Calibri"/>
                <a:cs typeface="Calibri"/>
                <a:sym typeface="Calibri"/>
              </a:rPr>
              <a:t> begin to understand what performance assessments are. </a:t>
            </a:r>
            <a:endParaRPr sz="1100"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1" name="Google Shape;801;p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800"/>
              <a:buFont typeface="Arial"/>
              <a:buNone/>
            </a:pPr>
            <a:r>
              <a:rPr lang="en-US" sz="1100" dirty="0">
                <a:solidFill>
                  <a:srgbClr val="000000"/>
                </a:solidFill>
              </a:rPr>
              <a:t>Guiding Notes:</a:t>
            </a:r>
            <a:endParaRPr sz="1100" dirty="0">
              <a:solidFill>
                <a:srgbClr val="000000"/>
              </a:solidFill>
            </a:endParaRPr>
          </a:p>
          <a:p>
            <a:pPr marL="0" lvl="0" indent="0" algn="l" rtl="0">
              <a:spcBef>
                <a:spcPts val="0"/>
              </a:spcBef>
              <a:spcAft>
                <a:spcPts val="0"/>
              </a:spcAft>
              <a:buClr>
                <a:srgbClr val="000000"/>
              </a:buClr>
              <a:buSzPts val="1800"/>
              <a:buFont typeface="Arial"/>
              <a:buNone/>
            </a:pPr>
            <a:endParaRPr sz="1100" dirty="0">
              <a:solidFill>
                <a:srgbClr val="000000"/>
              </a:solidFill>
            </a:endParaRPr>
          </a:p>
          <a:p>
            <a:pPr marL="0" lvl="0" indent="0" algn="l" rtl="0">
              <a:spcBef>
                <a:spcPts val="0"/>
              </a:spcBef>
              <a:spcAft>
                <a:spcPts val="0"/>
              </a:spcAft>
              <a:buClr>
                <a:srgbClr val="000000"/>
              </a:buClr>
              <a:buSzPts val="1800"/>
              <a:buFont typeface="Arial"/>
              <a:buNone/>
            </a:pPr>
            <a:r>
              <a:rPr lang="en-US" sz="1100" dirty="0">
                <a:solidFill>
                  <a:srgbClr val="000000"/>
                </a:solidFill>
                <a:latin typeface="Calibri"/>
                <a:ea typeface="Calibri"/>
                <a:cs typeface="Calibri"/>
                <a:sym typeface="Calibri"/>
              </a:rPr>
              <a:t>Read the information provided in the slide. </a:t>
            </a:r>
            <a:r>
              <a:rPr lang="en-US" sz="1100" dirty="0">
                <a:solidFill>
                  <a:srgbClr val="000000"/>
                </a:solidFill>
              </a:rPr>
              <a:t>T</a:t>
            </a:r>
            <a:r>
              <a:rPr lang="en-US" sz="1100" dirty="0">
                <a:solidFill>
                  <a:srgbClr val="000000"/>
                </a:solidFill>
                <a:latin typeface="Calibri"/>
                <a:ea typeface="Calibri"/>
                <a:cs typeface="Calibri"/>
                <a:sym typeface="Calibri"/>
              </a:rPr>
              <a:t>hese are common questions about performance assessments.</a:t>
            </a:r>
            <a:r>
              <a:rPr lang="en-US" sz="1800" dirty="0">
                <a:solidFill>
                  <a:srgbClr val="000000"/>
                </a:solidFill>
                <a:latin typeface="Calibri"/>
                <a:ea typeface="Calibri"/>
                <a:cs typeface="Calibri"/>
                <a:sym typeface="Calibri"/>
              </a:rPr>
              <a:t> </a:t>
            </a:r>
            <a:endParaRPr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8" name="Google Shape;808;p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1100" dirty="0">
                <a:solidFill>
                  <a:srgbClr val="000000"/>
                </a:solidFill>
              </a:rPr>
              <a:t>Guiding Notes:</a:t>
            </a:r>
            <a:endParaRPr sz="1100" dirty="0">
              <a:solidFill>
                <a:srgbClr val="000000"/>
              </a:solidFill>
            </a:endParaRPr>
          </a:p>
          <a:p>
            <a:pPr marL="0" marR="0" lvl="0" indent="0" algn="l" rtl="0">
              <a:lnSpc>
                <a:spcPct val="107000"/>
              </a:lnSpc>
              <a:spcBef>
                <a:spcPts val="0"/>
              </a:spcBef>
              <a:spcAft>
                <a:spcPts val="0"/>
              </a:spcAft>
              <a:buNone/>
            </a:pPr>
            <a:endParaRPr sz="1100" dirty="0">
              <a:solidFill>
                <a:srgbClr val="000000"/>
              </a:solidFill>
            </a:endParaRPr>
          </a:p>
          <a:p>
            <a:pPr marL="0" marR="0" lvl="0" indent="0" algn="l" rtl="0">
              <a:lnSpc>
                <a:spcPct val="107000"/>
              </a:lnSpc>
              <a:spcBef>
                <a:spcPts val="0"/>
              </a:spcBef>
              <a:spcAft>
                <a:spcPts val="0"/>
              </a:spcAft>
              <a:buNone/>
            </a:pPr>
            <a:r>
              <a:rPr lang="en-US" sz="1100" dirty="0">
                <a:solidFill>
                  <a:srgbClr val="000000"/>
                </a:solidFill>
                <a:latin typeface="Calibri"/>
                <a:ea typeface="Calibri"/>
                <a:cs typeface="Calibri"/>
                <a:sym typeface="Calibri"/>
              </a:rPr>
              <a:t>Read the information provided in the slide.  </a:t>
            </a:r>
            <a:r>
              <a:rPr lang="en-US" sz="1100" dirty="0">
                <a:solidFill>
                  <a:srgbClr val="000000"/>
                </a:solidFill>
              </a:rPr>
              <a:t>Note</a:t>
            </a:r>
            <a:r>
              <a:rPr lang="en-US" sz="1100" dirty="0">
                <a:solidFill>
                  <a:srgbClr val="000000"/>
                </a:solidFill>
                <a:latin typeface="Calibri"/>
                <a:ea typeface="Calibri"/>
                <a:cs typeface="Calibri"/>
                <a:sym typeface="Calibri"/>
              </a:rPr>
              <a:t>:</a:t>
            </a:r>
            <a:endParaRPr sz="1100" dirty="0">
              <a:latin typeface="Calibri"/>
              <a:ea typeface="Calibri"/>
              <a:cs typeface="Calibri"/>
              <a:sym typeface="Calibri"/>
            </a:endParaRPr>
          </a:p>
          <a:p>
            <a:pPr marL="342900" marR="0" lvl="0" indent="-298450" algn="l" rtl="0">
              <a:lnSpc>
                <a:spcPct val="107000"/>
              </a:lnSpc>
              <a:spcBef>
                <a:spcPts val="2000"/>
              </a:spcBef>
              <a:spcAft>
                <a:spcPts val="0"/>
              </a:spcAft>
              <a:buClr>
                <a:schemeClr val="dk1"/>
              </a:buClr>
              <a:buSzPts val="1100"/>
              <a:buFont typeface="Arial"/>
              <a:buChar char="•"/>
            </a:pPr>
            <a:r>
              <a:rPr lang="en-US" sz="1100" i="0" dirty="0"/>
              <a:t>Performance assessments</a:t>
            </a:r>
            <a:r>
              <a:rPr lang="en-US" sz="1100" i="0" dirty="0">
                <a:latin typeface="Calibri"/>
                <a:ea typeface="Calibri"/>
                <a:cs typeface="Calibri"/>
                <a:sym typeface="Calibri"/>
              </a:rPr>
              <a:t> can be so informal that students don’t even realize that they are happening, highly structured and standardized, or somewhere in between. </a:t>
            </a:r>
            <a:endParaRPr sz="1100" i="0" dirty="0">
              <a:latin typeface="Calibri"/>
              <a:ea typeface="Calibri"/>
              <a:cs typeface="Calibri"/>
              <a:sym typeface="Calibri"/>
            </a:endParaRPr>
          </a:p>
          <a:p>
            <a:pPr marL="342900" marR="0" lvl="0" indent="-298450" algn="l" rtl="0">
              <a:lnSpc>
                <a:spcPct val="107000"/>
              </a:lnSpc>
              <a:spcBef>
                <a:spcPts val="2000"/>
              </a:spcBef>
              <a:spcAft>
                <a:spcPts val="0"/>
              </a:spcAft>
              <a:buClr>
                <a:schemeClr val="dk1"/>
              </a:buClr>
              <a:buSzPts val="1100"/>
              <a:buFont typeface="Arial"/>
              <a:buChar char="•"/>
            </a:pPr>
            <a:r>
              <a:rPr lang="en-US" sz="1100" i="0" dirty="0">
                <a:latin typeface="Calibri"/>
                <a:ea typeface="Calibri"/>
                <a:cs typeface="Calibri"/>
                <a:sym typeface="Calibri"/>
              </a:rPr>
              <a:t>They can last only a few minutes or take place over the course of a month. </a:t>
            </a:r>
            <a:endParaRPr sz="1100" i="0" dirty="0">
              <a:latin typeface="Calibri"/>
              <a:ea typeface="Calibri"/>
              <a:cs typeface="Calibri"/>
              <a:sym typeface="Calibri"/>
            </a:endParaRPr>
          </a:p>
          <a:p>
            <a:pPr marL="342900" marR="0" lvl="0" indent="-298450" algn="l" rtl="0">
              <a:lnSpc>
                <a:spcPct val="107000"/>
              </a:lnSpc>
              <a:spcBef>
                <a:spcPts val="2000"/>
              </a:spcBef>
              <a:spcAft>
                <a:spcPts val="0"/>
              </a:spcAft>
              <a:buClr>
                <a:schemeClr val="dk1"/>
              </a:buClr>
              <a:buSzPts val="1100"/>
              <a:buFont typeface="Arial"/>
              <a:buChar char="•"/>
            </a:pPr>
            <a:r>
              <a:rPr lang="en-US" sz="1100" i="0" dirty="0">
                <a:latin typeface="Calibri"/>
                <a:ea typeface="Calibri"/>
                <a:cs typeface="Calibri"/>
                <a:sym typeface="Calibri"/>
              </a:rPr>
              <a:t>You can use them for formative, interim or summative purposes. </a:t>
            </a:r>
            <a:endParaRPr sz="1100" i="0" dirty="0"/>
          </a:p>
          <a:p>
            <a:pPr marL="342900" marR="0" lvl="0" indent="-298450" algn="l" rtl="0">
              <a:lnSpc>
                <a:spcPct val="107000"/>
              </a:lnSpc>
              <a:spcBef>
                <a:spcPts val="2000"/>
              </a:spcBef>
              <a:spcAft>
                <a:spcPts val="0"/>
              </a:spcAft>
              <a:buClr>
                <a:schemeClr val="dk1"/>
              </a:buClr>
              <a:buSzPts val="1100"/>
              <a:buFont typeface="Arial"/>
              <a:buChar char="•"/>
            </a:pPr>
            <a:r>
              <a:rPr lang="en-US" sz="1100" i="0" dirty="0">
                <a:latin typeface="Calibri"/>
                <a:ea typeface="Calibri"/>
                <a:cs typeface="Calibri"/>
                <a:sym typeface="Calibri"/>
              </a:rPr>
              <a:t>You can include a performance task as an item within an assessment, or a single performance task can make up the entire assessment. </a:t>
            </a:r>
            <a:endParaRPr sz="1100" i="0"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5" name="Google Shape;815;p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800"/>
              <a:buFont typeface="Arial"/>
              <a:buNone/>
            </a:pPr>
            <a:r>
              <a:rPr lang="en-US" sz="1100" dirty="0">
                <a:solidFill>
                  <a:srgbClr val="000000"/>
                </a:solidFill>
              </a:rPr>
              <a:t>Guiding Notes:</a:t>
            </a:r>
            <a:endParaRPr sz="1100" dirty="0">
              <a:solidFill>
                <a:srgbClr val="000000"/>
              </a:solidFill>
            </a:endParaRPr>
          </a:p>
          <a:p>
            <a:pPr marL="0" lvl="0" indent="0" algn="l" rtl="0">
              <a:spcBef>
                <a:spcPts val="0"/>
              </a:spcBef>
              <a:spcAft>
                <a:spcPts val="0"/>
              </a:spcAft>
              <a:buClr>
                <a:srgbClr val="000000"/>
              </a:buClr>
              <a:buSzPts val="1800"/>
              <a:buFont typeface="Arial"/>
              <a:buNone/>
            </a:pPr>
            <a:endParaRPr sz="1100" dirty="0">
              <a:solidFill>
                <a:srgbClr val="000000"/>
              </a:solidFill>
            </a:endParaRPr>
          </a:p>
          <a:p>
            <a:pPr marL="0" lvl="0" indent="0" algn="l" rtl="0">
              <a:spcBef>
                <a:spcPts val="0"/>
              </a:spcBef>
              <a:spcAft>
                <a:spcPts val="0"/>
              </a:spcAft>
              <a:buClr>
                <a:srgbClr val="000000"/>
              </a:buClr>
              <a:buSzPts val="1800"/>
              <a:buFont typeface="Arial"/>
              <a:buNone/>
            </a:pPr>
            <a:r>
              <a:rPr lang="en-US" sz="1100" dirty="0">
                <a:solidFill>
                  <a:srgbClr val="000000"/>
                </a:solidFill>
                <a:latin typeface="Calibri"/>
                <a:ea typeface="Calibri"/>
                <a:cs typeface="Calibri"/>
                <a:sym typeface="Calibri"/>
              </a:rPr>
              <a:t>Read the information provided in the slide. </a:t>
            </a:r>
            <a:endParaRPr sz="1100"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p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2" name="Google Shape;822;p8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1100" dirty="0">
                <a:solidFill>
                  <a:srgbClr val="000000"/>
                </a:solidFill>
              </a:rPr>
              <a:t>Guiding Notes:</a:t>
            </a:r>
            <a:endParaRPr sz="1100" dirty="0">
              <a:solidFill>
                <a:srgbClr val="000000"/>
              </a:solidFill>
            </a:endParaRPr>
          </a:p>
          <a:p>
            <a:pPr marL="0" marR="0" lvl="0" indent="0" algn="l" rtl="0">
              <a:lnSpc>
                <a:spcPct val="107000"/>
              </a:lnSpc>
              <a:spcBef>
                <a:spcPts val="0"/>
              </a:spcBef>
              <a:spcAft>
                <a:spcPts val="0"/>
              </a:spcAft>
              <a:buNone/>
            </a:pPr>
            <a:endParaRPr sz="1100" dirty="0">
              <a:solidFill>
                <a:srgbClr val="000000"/>
              </a:solidFill>
            </a:endParaRPr>
          </a:p>
          <a:p>
            <a:pPr marL="0" marR="0" lvl="0" indent="0" algn="l" rtl="0">
              <a:lnSpc>
                <a:spcPct val="107000"/>
              </a:lnSpc>
              <a:spcBef>
                <a:spcPts val="0"/>
              </a:spcBef>
              <a:spcAft>
                <a:spcPts val="0"/>
              </a:spcAft>
              <a:buNone/>
            </a:pPr>
            <a:r>
              <a:rPr lang="en-US" sz="1100" dirty="0">
                <a:solidFill>
                  <a:srgbClr val="000000"/>
                </a:solidFill>
                <a:latin typeface="Calibri"/>
                <a:ea typeface="Calibri"/>
                <a:cs typeface="Calibri"/>
                <a:sym typeface="Calibri"/>
              </a:rPr>
              <a:t>Read the information provided in the slide.</a:t>
            </a:r>
            <a:endParaRPr sz="1100" dirty="0">
              <a:latin typeface="Calibri"/>
              <a:ea typeface="Calibri"/>
              <a:cs typeface="Calibri"/>
              <a:sym typeface="Calibri"/>
            </a:endParaRPr>
          </a:p>
          <a:p>
            <a:pPr marL="0" marR="0" lvl="0" indent="0" algn="l" rtl="0">
              <a:lnSpc>
                <a:spcPct val="107000"/>
              </a:lnSpc>
              <a:spcBef>
                <a:spcPts val="1200"/>
              </a:spcBef>
              <a:spcAft>
                <a:spcPts val="0"/>
              </a:spcAft>
              <a:buNone/>
            </a:pPr>
            <a:r>
              <a:rPr lang="en-US" sz="1100" dirty="0">
                <a:solidFill>
                  <a:srgbClr val="000000"/>
                </a:solidFill>
                <a:latin typeface="Calibri"/>
                <a:ea typeface="Calibri"/>
                <a:cs typeface="Calibri"/>
                <a:sym typeface="Calibri"/>
              </a:rPr>
              <a:t>Note</a:t>
            </a:r>
            <a:r>
              <a:rPr lang="en-US" sz="1100" dirty="0">
                <a:solidFill>
                  <a:srgbClr val="000000"/>
                </a:solidFill>
              </a:rPr>
              <a:t>:</a:t>
            </a:r>
            <a:endParaRPr sz="1100" dirty="0">
              <a:latin typeface="Calibri"/>
              <a:ea typeface="Calibri"/>
              <a:cs typeface="Calibri"/>
              <a:sym typeface="Calibri"/>
            </a:endParaRPr>
          </a:p>
          <a:p>
            <a:pPr marL="342900" marR="0" lvl="0" indent="-298450" algn="l" rtl="0">
              <a:lnSpc>
                <a:spcPct val="107000"/>
              </a:lnSpc>
              <a:spcBef>
                <a:spcPts val="1200"/>
              </a:spcBef>
              <a:spcAft>
                <a:spcPts val="0"/>
              </a:spcAft>
              <a:buClr>
                <a:schemeClr val="dk1"/>
              </a:buClr>
              <a:buSzPts val="1100"/>
              <a:buFont typeface="Arial"/>
              <a:buChar char="•"/>
            </a:pPr>
            <a:r>
              <a:rPr lang="en-US" sz="1100" dirty="0">
                <a:latin typeface="Calibri"/>
                <a:ea typeface="Calibri"/>
                <a:cs typeface="Calibri"/>
                <a:sym typeface="Calibri"/>
              </a:rPr>
              <a:t>Performance tasks establish novel and authentic contexts for performance.  </a:t>
            </a:r>
            <a:r>
              <a:rPr lang="en-US" sz="1100" i="1" dirty="0">
                <a:latin typeface="Calibri"/>
                <a:ea typeface="Calibri"/>
                <a:cs typeface="Calibri"/>
                <a:sym typeface="Calibri"/>
              </a:rPr>
              <a:t>These tasks present realistic conditions and constraints for students to navigate. For example, a mathematics task would present students with a never-before-seen problem that cannot be solved by simply “plugging in” numbers into a memorized algorithm. In an authentic task, students need to consider goals, audience, obstacles, and options to achieve a successful product or performance. Authentic tasks have a side benefit — they convey purpose and relevance to students, helping learners see a reason for putting forth effort in preparing for them.</a:t>
            </a:r>
            <a:endParaRPr sz="1100" dirty="0">
              <a:latin typeface="Calibri"/>
              <a:ea typeface="Calibri"/>
              <a:cs typeface="Calibri"/>
              <a:sym typeface="Calibri"/>
            </a:endParaRPr>
          </a:p>
          <a:p>
            <a:pPr marL="342900" marR="0" lvl="0" indent="-298450" algn="l" rtl="0">
              <a:lnSpc>
                <a:spcPct val="107000"/>
              </a:lnSpc>
              <a:spcBef>
                <a:spcPts val="1200"/>
              </a:spcBef>
              <a:spcAft>
                <a:spcPts val="0"/>
              </a:spcAft>
              <a:buClr>
                <a:schemeClr val="dk1"/>
              </a:buClr>
              <a:buSzPts val="1100"/>
              <a:buFont typeface="Arial"/>
              <a:buChar char="•"/>
            </a:pPr>
            <a:r>
              <a:rPr lang="en-US" sz="1100" dirty="0">
                <a:latin typeface="Calibri"/>
                <a:ea typeface="Calibri"/>
                <a:cs typeface="Calibri"/>
                <a:sym typeface="Calibri"/>
              </a:rPr>
              <a:t>Performance tasks provide evidence of understanding via transfer.  </a:t>
            </a:r>
            <a:r>
              <a:rPr lang="en-US" sz="1100" i="1" dirty="0">
                <a:latin typeface="Calibri"/>
                <a:ea typeface="Calibri"/>
                <a:cs typeface="Calibri"/>
                <a:sym typeface="Calibri"/>
              </a:rPr>
              <a:t>Understanding is revealed when students can transfer their learning to new and “messy” situations. Note that not all performances require transfer. For example, playing a musical instrument by following the notes or conducting a step-by-step science lab require minimal transfer. In contrast, rich performance tasks are open-ended and call “higher-order thinking” and the thoughtful application of knowledge and skills in context, rather than a scripted or formulaic performance.</a:t>
            </a:r>
            <a:endParaRPr sz="1100" dirty="0">
              <a:latin typeface="Calibri"/>
              <a:ea typeface="Calibri"/>
              <a:cs typeface="Calibri"/>
              <a:sym typeface="Calibri"/>
            </a:endParaRPr>
          </a:p>
          <a:p>
            <a:pPr marL="342900" marR="0" lvl="0" indent="-298450" algn="l" rtl="0">
              <a:lnSpc>
                <a:spcPct val="107000"/>
              </a:lnSpc>
              <a:spcBef>
                <a:spcPts val="1200"/>
              </a:spcBef>
              <a:spcAft>
                <a:spcPts val="0"/>
              </a:spcAft>
              <a:buClr>
                <a:schemeClr val="dk1"/>
              </a:buClr>
              <a:buSzPts val="1100"/>
              <a:buFont typeface="Arial"/>
              <a:buChar char="•"/>
            </a:pPr>
            <a:r>
              <a:rPr lang="en-US" sz="1100" dirty="0">
                <a:latin typeface="Calibri"/>
                <a:ea typeface="Calibri"/>
                <a:cs typeface="Calibri"/>
                <a:sym typeface="Calibri"/>
              </a:rPr>
              <a:t>Performance tasks are multi-faceted.  </a:t>
            </a:r>
            <a:r>
              <a:rPr lang="en-US" sz="1100" i="1" dirty="0">
                <a:latin typeface="Calibri"/>
                <a:ea typeface="Calibri"/>
                <a:cs typeface="Calibri"/>
                <a:sym typeface="Calibri"/>
              </a:rPr>
              <a:t>Unlike traditional test “items” that typically assess a single skill or fact, performance tasks are more complex. They involve multiple steps and thus can be used to assess several standards or outcomes.</a:t>
            </a:r>
            <a:endParaRPr sz="1100" dirty="0">
              <a:latin typeface="Calibri"/>
              <a:ea typeface="Calibri"/>
              <a:cs typeface="Calibri"/>
              <a:sym typeface="Calibri"/>
            </a:endParaRPr>
          </a:p>
          <a:p>
            <a:pPr marL="342900" marR="0" lvl="0" indent="-298450" algn="l" rtl="0">
              <a:lnSpc>
                <a:spcPct val="107000"/>
              </a:lnSpc>
              <a:spcBef>
                <a:spcPts val="1200"/>
              </a:spcBef>
              <a:spcAft>
                <a:spcPts val="0"/>
              </a:spcAft>
              <a:buClr>
                <a:schemeClr val="dk1"/>
              </a:buClr>
              <a:buSzPts val="1100"/>
              <a:buFont typeface="Arial"/>
              <a:buChar char="•"/>
            </a:pPr>
            <a:r>
              <a:rPr lang="en-US" sz="1100" dirty="0">
                <a:latin typeface="Calibri"/>
                <a:ea typeface="Calibri"/>
                <a:cs typeface="Calibri"/>
                <a:sym typeface="Calibri"/>
              </a:rPr>
              <a:t>Performance tasks can integrate two or more subjects as well as 21st century skills.  </a:t>
            </a:r>
            <a:r>
              <a:rPr lang="en-US" sz="1100" i="1" dirty="0">
                <a:latin typeface="Calibri"/>
                <a:ea typeface="Calibri"/>
                <a:cs typeface="Calibri"/>
                <a:sym typeface="Calibri"/>
              </a:rPr>
              <a:t>In the wider world beyond the school, most issues and problems do not present themselves neatly within subject area “silos.” While performance tasks can certainly be content-specific (e.g., mathematics, science, social studies), they also provide a vehicle for integrating two or more subjects and/or weaving in 21st century skills and Habits of Mind. One natural way of integrating subjects is to include a reading, research, and/or communication component (e.g., writing, graphics, oral or technology presentation) to tasks in content areas like social studies, science, health, business, health/physical education. Such tasks encourage students to see meaningful learning as integrated, rather than something that occurs in isolated subjects and segments.</a:t>
            </a:r>
            <a:endParaRPr sz="1100" dirty="0">
              <a:latin typeface="Calibri"/>
              <a:ea typeface="Calibri"/>
              <a:cs typeface="Calibri"/>
              <a:sym typeface="Calibri"/>
            </a:endParaRPr>
          </a:p>
          <a:p>
            <a:pPr marL="342900" marR="0" lvl="0" indent="-298450" algn="l" rtl="0">
              <a:lnSpc>
                <a:spcPct val="107000"/>
              </a:lnSpc>
              <a:spcBef>
                <a:spcPts val="1200"/>
              </a:spcBef>
              <a:spcAft>
                <a:spcPts val="0"/>
              </a:spcAft>
              <a:buClr>
                <a:schemeClr val="dk1"/>
              </a:buClr>
              <a:buSzPts val="1100"/>
              <a:buFont typeface="Arial"/>
              <a:buChar char="•"/>
            </a:pPr>
            <a:r>
              <a:rPr lang="en-US" sz="1100" dirty="0">
                <a:latin typeface="Calibri"/>
                <a:ea typeface="Calibri"/>
                <a:cs typeface="Calibri"/>
                <a:sym typeface="Calibri"/>
              </a:rPr>
              <a:t>Performances on open-ended tasks are evaluated with established criteria and rubrics.  </a:t>
            </a:r>
            <a:r>
              <a:rPr lang="en-US" sz="1100" i="1" dirty="0">
                <a:latin typeface="Calibri"/>
                <a:ea typeface="Calibri"/>
                <a:cs typeface="Calibri"/>
                <a:sym typeface="Calibri"/>
              </a:rPr>
              <a:t>Since these tasks do not yield a single answer, student products and performances should be judged against appropriate criteria aligned to the goals being assessed. Clearly defined and aligned criteria enable defensible, judgment-based evaluation. More detailed scoring rubrics, based on criteria, are used to profile varying levels of understanding and proficiency.</a:t>
            </a:r>
            <a:endParaRPr sz="1100" dirty="0">
              <a:latin typeface="Calibri"/>
              <a:ea typeface="Calibri"/>
              <a:cs typeface="Calibri"/>
              <a:sym typeface="Calibri"/>
            </a:endParaRPr>
          </a:p>
          <a:p>
            <a:pPr marL="0" marR="0" lvl="0" indent="0" algn="l" rtl="0">
              <a:lnSpc>
                <a:spcPct val="107000"/>
              </a:lnSpc>
              <a:spcBef>
                <a:spcPts val="1200"/>
              </a:spcBef>
              <a:spcAft>
                <a:spcPts val="0"/>
              </a:spcAft>
              <a:buNone/>
            </a:pPr>
            <a:r>
              <a:rPr lang="en-US" sz="1800" dirty="0">
                <a:latin typeface="Calibri"/>
                <a:ea typeface="Calibri"/>
                <a:cs typeface="Calibri"/>
                <a:sym typeface="Calibri"/>
              </a:rPr>
              <a:t> </a:t>
            </a:r>
            <a:endParaRPr sz="1800" dirty="0">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p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9" name="Google Shape;829;p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Guiding Notes:</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These are the key attributes of a high-quality performance assessment.  </a:t>
            </a:r>
            <a:r>
              <a:rPr lang="en-US" dirty="0"/>
              <a:t>Visit</a:t>
            </a:r>
            <a:r>
              <a:rPr lang="en-US" sz="1200" dirty="0">
                <a:solidFill>
                  <a:schemeClr val="dk1"/>
                </a:solidFill>
                <a:latin typeface="Calibri"/>
                <a:ea typeface="Calibri"/>
                <a:cs typeface="Calibri"/>
                <a:sym typeface="Calibri"/>
              </a:rPr>
              <a:t> the Performance Assessment Audit Tool for more detail.  </a:t>
            </a:r>
            <a:r>
              <a:rPr lang="en-US" dirty="0"/>
              <a:t>R</a:t>
            </a:r>
            <a:r>
              <a:rPr lang="en-US" sz="1200" dirty="0">
                <a:solidFill>
                  <a:schemeClr val="dk1"/>
                </a:solidFill>
                <a:latin typeface="Calibri"/>
                <a:ea typeface="Calibri"/>
                <a:cs typeface="Calibri"/>
                <a:sym typeface="Calibri"/>
              </a:rPr>
              <a:t>eview the tool and reflect on the attributes.</a:t>
            </a:r>
            <a:r>
              <a:rPr lang="en-US" dirty="0"/>
              <a:t> </a:t>
            </a:r>
            <a:endParaRPr dirty="0"/>
          </a:p>
        </p:txBody>
      </p:sp>
      <p:sp>
        <p:nvSpPr>
          <p:cNvPr id="830" name="Google Shape;830;p8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75</a:t>
            </a:fld>
            <a:endParaRPr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p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7" name="Google Shape;837;p8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1100" dirty="0">
                <a:solidFill>
                  <a:srgbClr val="000000"/>
                </a:solidFill>
              </a:rPr>
              <a:t>Guiding Notes:</a:t>
            </a:r>
            <a:endParaRPr sz="1100" dirty="0">
              <a:solidFill>
                <a:srgbClr val="000000"/>
              </a:solidFill>
            </a:endParaRPr>
          </a:p>
          <a:p>
            <a:pPr marL="0" marR="0" lvl="0" indent="0" algn="l" rtl="0">
              <a:lnSpc>
                <a:spcPct val="107000"/>
              </a:lnSpc>
              <a:spcBef>
                <a:spcPts val="0"/>
              </a:spcBef>
              <a:spcAft>
                <a:spcPts val="0"/>
              </a:spcAft>
              <a:buNone/>
            </a:pPr>
            <a:endParaRPr sz="1100" dirty="0">
              <a:solidFill>
                <a:srgbClr val="000000"/>
              </a:solidFill>
            </a:endParaRPr>
          </a:p>
          <a:p>
            <a:pPr marL="0" marR="0" lvl="0" indent="0" algn="l" rtl="0">
              <a:lnSpc>
                <a:spcPct val="107000"/>
              </a:lnSpc>
              <a:spcBef>
                <a:spcPts val="0"/>
              </a:spcBef>
              <a:spcAft>
                <a:spcPts val="0"/>
              </a:spcAft>
              <a:buNone/>
            </a:pPr>
            <a:r>
              <a:rPr lang="en-US" sz="1100" dirty="0">
                <a:solidFill>
                  <a:srgbClr val="000000"/>
                </a:solidFill>
              </a:rPr>
              <a:t>C</a:t>
            </a:r>
            <a:r>
              <a:rPr lang="en-US" sz="1100" dirty="0">
                <a:solidFill>
                  <a:srgbClr val="000000"/>
                </a:solidFill>
                <a:latin typeface="Calibri"/>
                <a:ea typeface="Calibri"/>
                <a:cs typeface="Calibri"/>
                <a:sym typeface="Calibri"/>
              </a:rPr>
              <a:t>hoose a performance assessment </a:t>
            </a:r>
            <a:r>
              <a:rPr lang="en-US" sz="1100" dirty="0">
                <a:solidFill>
                  <a:srgbClr val="000000"/>
                </a:solidFill>
              </a:rPr>
              <a:t>you </a:t>
            </a:r>
            <a:r>
              <a:rPr lang="en-US" sz="1100" dirty="0">
                <a:solidFill>
                  <a:srgbClr val="000000"/>
                </a:solidFill>
                <a:latin typeface="Calibri"/>
                <a:ea typeface="Calibri"/>
                <a:cs typeface="Calibri"/>
                <a:sym typeface="Calibri"/>
              </a:rPr>
              <a:t>currently use or one of the ones linked on the slide.</a:t>
            </a:r>
          </a:p>
          <a:p>
            <a:pPr marL="0" marR="0" lvl="0" indent="0" algn="l" rtl="0">
              <a:lnSpc>
                <a:spcPct val="107000"/>
              </a:lnSpc>
              <a:spcBef>
                <a:spcPts val="0"/>
              </a:spcBef>
              <a:spcAft>
                <a:spcPts val="0"/>
              </a:spcAft>
              <a:buNone/>
            </a:pPr>
            <a:endParaRPr sz="1100" dirty="0">
              <a:latin typeface="Calibri"/>
              <a:ea typeface="Calibri"/>
              <a:cs typeface="Calibri"/>
              <a:sym typeface="Calibri"/>
            </a:endParaRPr>
          </a:p>
          <a:p>
            <a:pPr marL="0" marR="0" lvl="0" indent="0" algn="l" rtl="0">
              <a:lnSpc>
                <a:spcPct val="107000"/>
              </a:lnSpc>
              <a:spcBef>
                <a:spcPts val="800"/>
              </a:spcBef>
              <a:spcAft>
                <a:spcPts val="0"/>
              </a:spcAft>
              <a:buNone/>
            </a:pPr>
            <a:r>
              <a:rPr lang="en-US" sz="1100" dirty="0">
                <a:solidFill>
                  <a:srgbClr val="000000"/>
                </a:solidFill>
              </a:rPr>
              <a:t>If you choose from the above list, you </a:t>
            </a:r>
            <a:r>
              <a:rPr lang="en-US" sz="1100" dirty="0">
                <a:solidFill>
                  <a:srgbClr val="000000"/>
                </a:solidFill>
                <a:latin typeface="Calibri"/>
                <a:ea typeface="Calibri"/>
                <a:cs typeface="Calibri"/>
                <a:sym typeface="Calibri"/>
              </a:rPr>
              <a:t>should first connect it to the </a:t>
            </a:r>
            <a:r>
              <a:rPr lang="en-US" sz="1100" i="1" dirty="0">
                <a:solidFill>
                  <a:srgbClr val="000000"/>
                </a:solidFill>
                <a:latin typeface="Calibri"/>
                <a:ea typeface="Calibri"/>
                <a:cs typeface="Calibri"/>
                <a:sym typeface="Calibri"/>
              </a:rPr>
              <a:t>KAS for Social Studies</a:t>
            </a:r>
            <a:r>
              <a:rPr lang="en-US" sz="1100" dirty="0">
                <a:solidFill>
                  <a:srgbClr val="000000"/>
                </a:solidFill>
                <a:latin typeface="Calibri"/>
                <a:ea typeface="Calibri"/>
                <a:cs typeface="Calibri"/>
                <a:sym typeface="Calibri"/>
              </a:rPr>
              <a:t>. In other words, the performance assessment examples provided here are from other states. Therefore, if you select one of the examples provided here, you must first modify the example to align with the </a:t>
            </a:r>
            <a:r>
              <a:rPr lang="en-US" sz="1100" i="1" dirty="0">
                <a:solidFill>
                  <a:srgbClr val="000000"/>
                </a:solidFill>
                <a:latin typeface="Calibri"/>
                <a:ea typeface="Calibri"/>
                <a:cs typeface="Calibri"/>
                <a:sym typeface="Calibri"/>
              </a:rPr>
              <a:t>KAS for Social Studies. </a:t>
            </a:r>
            <a:endParaRPr sz="1100" dirty="0">
              <a:latin typeface="Calibri"/>
              <a:ea typeface="Calibri"/>
              <a:cs typeface="Calibri"/>
              <a:sym typeface="Calibri"/>
            </a:endParaRPr>
          </a:p>
          <a:p>
            <a:pPr marL="0" marR="0" lvl="0" indent="0" algn="l" rtl="0">
              <a:lnSpc>
                <a:spcPct val="107000"/>
              </a:lnSpc>
              <a:spcBef>
                <a:spcPts val="800"/>
              </a:spcBef>
              <a:spcAft>
                <a:spcPts val="0"/>
              </a:spcAft>
              <a:buNone/>
            </a:pPr>
            <a:r>
              <a:rPr lang="en-US" sz="1100" dirty="0">
                <a:solidFill>
                  <a:srgbClr val="000000"/>
                </a:solidFill>
              </a:rPr>
              <a:t>U</a:t>
            </a:r>
            <a:r>
              <a:rPr lang="en-US" sz="1100" dirty="0">
                <a:solidFill>
                  <a:srgbClr val="000000"/>
                </a:solidFill>
                <a:latin typeface="Calibri"/>
                <a:ea typeface="Calibri"/>
                <a:cs typeface="Calibri"/>
                <a:sym typeface="Calibri"/>
              </a:rPr>
              <a:t>se the audit to reflect on the assessment </a:t>
            </a:r>
            <a:r>
              <a:rPr lang="en-US" sz="1100" dirty="0">
                <a:solidFill>
                  <a:srgbClr val="000000"/>
                </a:solidFill>
              </a:rPr>
              <a:t>you </a:t>
            </a:r>
            <a:r>
              <a:rPr lang="en-US" sz="1100" dirty="0">
                <a:solidFill>
                  <a:srgbClr val="000000"/>
                </a:solidFill>
                <a:latin typeface="Calibri"/>
                <a:ea typeface="Calibri"/>
                <a:cs typeface="Calibri"/>
                <a:sym typeface="Calibri"/>
              </a:rPr>
              <a:t>chose.</a:t>
            </a:r>
            <a:endParaRPr sz="1100" dirty="0"/>
          </a:p>
          <a:p>
            <a:pPr marL="0" marR="0" lvl="0" indent="0" algn="l" rtl="0">
              <a:lnSpc>
                <a:spcPct val="107000"/>
              </a:lnSpc>
              <a:spcBef>
                <a:spcPts val="800"/>
              </a:spcBef>
              <a:spcAft>
                <a:spcPts val="0"/>
              </a:spcAft>
              <a:buNone/>
            </a:pPr>
            <a:endParaRPr sz="1100" dirty="0">
              <a:latin typeface="Calibri"/>
              <a:ea typeface="Calibri"/>
              <a:cs typeface="Calibri"/>
              <a:sym typeface="Calibri"/>
            </a:endParaRPr>
          </a:p>
          <a:p>
            <a:pPr marL="0" marR="0" lvl="0" indent="0" algn="l" rtl="0">
              <a:lnSpc>
                <a:spcPct val="107000"/>
              </a:lnSpc>
              <a:spcBef>
                <a:spcPts val="800"/>
              </a:spcBef>
              <a:spcAft>
                <a:spcPts val="0"/>
              </a:spcAft>
              <a:buNone/>
            </a:pPr>
            <a:r>
              <a:rPr lang="en-US" sz="1100" dirty="0">
                <a:solidFill>
                  <a:srgbClr val="000000"/>
                </a:solidFill>
                <a:latin typeface="Calibri"/>
                <a:ea typeface="Calibri"/>
                <a:cs typeface="Calibri"/>
                <a:sym typeface="Calibri"/>
              </a:rPr>
              <a:t>Ask them to share out their reflections, focusing on:</a:t>
            </a:r>
            <a:endParaRPr sz="1100" dirty="0">
              <a:latin typeface="Calibri"/>
              <a:ea typeface="Calibri"/>
              <a:cs typeface="Calibri"/>
              <a:sym typeface="Calibri"/>
            </a:endParaRPr>
          </a:p>
          <a:p>
            <a:pPr marL="342900" marR="0" lvl="0" indent="-298450" algn="l" rtl="0">
              <a:lnSpc>
                <a:spcPct val="107000"/>
              </a:lnSpc>
              <a:spcBef>
                <a:spcPts val="800"/>
              </a:spcBef>
              <a:spcAft>
                <a:spcPts val="0"/>
              </a:spcAft>
              <a:buClr>
                <a:srgbClr val="000000"/>
              </a:buClr>
              <a:buSzPts val="1100"/>
              <a:buFont typeface="Noto Sans Symbols"/>
              <a:buChar char="∙"/>
            </a:pPr>
            <a:r>
              <a:rPr lang="en-US" sz="1100" dirty="0">
                <a:solidFill>
                  <a:srgbClr val="000000"/>
                </a:solidFill>
                <a:latin typeface="Calibri"/>
                <a:ea typeface="Calibri"/>
                <a:cs typeface="Calibri"/>
                <a:sym typeface="Calibri"/>
              </a:rPr>
              <a:t>Identify the strengths from the “above and beyond” column</a:t>
            </a:r>
            <a:endParaRPr sz="1100" dirty="0">
              <a:latin typeface="Calibri"/>
              <a:ea typeface="Calibri"/>
              <a:cs typeface="Calibri"/>
              <a:sym typeface="Calibri"/>
            </a:endParaRPr>
          </a:p>
          <a:p>
            <a:pPr marL="342900" marR="0" lvl="0" indent="-298450" algn="l" rtl="0">
              <a:lnSpc>
                <a:spcPct val="107000"/>
              </a:lnSpc>
              <a:spcBef>
                <a:spcPts val="0"/>
              </a:spcBef>
              <a:spcAft>
                <a:spcPts val="0"/>
              </a:spcAft>
              <a:buClr>
                <a:srgbClr val="000000"/>
              </a:buClr>
              <a:buSzPts val="1100"/>
              <a:buFont typeface="Noto Sans Symbols"/>
              <a:buChar char="∙"/>
            </a:pPr>
            <a:r>
              <a:rPr lang="en-US" sz="1100" dirty="0">
                <a:solidFill>
                  <a:srgbClr val="000000"/>
                </a:solidFill>
                <a:latin typeface="Calibri"/>
                <a:ea typeface="Calibri"/>
                <a:cs typeface="Calibri"/>
                <a:sym typeface="Calibri"/>
              </a:rPr>
              <a:t>Identify the gaps from the “opportunities for growth” column and propose actions to strengthen</a:t>
            </a:r>
            <a:endParaRPr sz="1100" dirty="0"/>
          </a:p>
          <a:p>
            <a:pPr marL="342900" marR="0" lvl="0" indent="-228600" algn="l" rtl="0">
              <a:lnSpc>
                <a:spcPct val="107000"/>
              </a:lnSpc>
              <a:spcBef>
                <a:spcPts val="800"/>
              </a:spcBef>
              <a:spcAft>
                <a:spcPts val="0"/>
              </a:spcAft>
              <a:buClr>
                <a:schemeClr val="dk1"/>
              </a:buClr>
              <a:buSzPts val="1800"/>
              <a:buFont typeface="Noto Sans Symbols"/>
              <a:buNone/>
            </a:pPr>
            <a:endParaRPr sz="1100" dirty="0">
              <a:solidFill>
                <a:srgbClr val="000000"/>
              </a:solidFill>
              <a:latin typeface="Calibri"/>
              <a:ea typeface="Calibri"/>
              <a:cs typeface="Calibri"/>
              <a:sym typeface="Calibri"/>
            </a:endParaRPr>
          </a:p>
          <a:p>
            <a:pPr marL="0" marR="0" lvl="0" indent="0" algn="l" rtl="0">
              <a:lnSpc>
                <a:spcPct val="107000"/>
              </a:lnSpc>
              <a:spcBef>
                <a:spcPts val="800"/>
              </a:spcBef>
              <a:spcAft>
                <a:spcPts val="0"/>
              </a:spcAft>
              <a:buClr>
                <a:srgbClr val="000000"/>
              </a:buClr>
              <a:buSzPts val="1800"/>
              <a:buFont typeface="Noto Sans Symbols"/>
              <a:buNone/>
            </a:pPr>
            <a:r>
              <a:rPr lang="en-US" sz="1100" dirty="0">
                <a:solidFill>
                  <a:srgbClr val="000000"/>
                </a:solidFill>
                <a:latin typeface="Calibri"/>
                <a:ea typeface="Calibri"/>
                <a:cs typeface="Calibri"/>
                <a:sym typeface="Calibri"/>
              </a:rPr>
              <a:t>Resources</a:t>
            </a:r>
            <a:endParaRPr sz="1100" dirty="0"/>
          </a:p>
          <a:p>
            <a:pPr marL="0" lvl="0" indent="0" algn="l" rtl="0">
              <a:spcBef>
                <a:spcPts val="800"/>
              </a:spcBef>
              <a:spcAft>
                <a:spcPts val="0"/>
              </a:spcAft>
              <a:buNone/>
            </a:pPr>
            <a:r>
              <a:rPr lang="en-US" sz="1100" dirty="0">
                <a:solidFill>
                  <a:schemeClr val="dk1"/>
                </a:solidFill>
                <a:latin typeface="Calibri"/>
                <a:ea typeface="Calibri"/>
                <a:cs typeface="Calibri"/>
                <a:sym typeface="Calibri"/>
              </a:rPr>
              <a:t>Comprehensive Social Studies Assessment Project. (n.d.) </a:t>
            </a:r>
            <a:r>
              <a:rPr lang="en-US" sz="1100" i="1" dirty="0">
                <a:solidFill>
                  <a:schemeClr val="dk1"/>
                </a:solidFill>
                <a:latin typeface="Calibri"/>
                <a:ea typeface="Calibri"/>
                <a:cs typeface="Calibri"/>
                <a:sym typeface="Calibri"/>
              </a:rPr>
              <a:t>Getting Involved in the Community. </a:t>
            </a:r>
            <a:r>
              <a:rPr lang="en-US" sz="1100" dirty="0">
                <a:solidFill>
                  <a:schemeClr val="dk1"/>
                </a:solidFill>
                <a:latin typeface="Calibri"/>
                <a:ea typeface="Calibri"/>
                <a:cs typeface="Calibri"/>
                <a:sym typeface="Calibri"/>
              </a:rPr>
              <a:t>A Collaboration of States Supporting the Development of Standards-Based Assessments in Social Studies (CSSAP II). </a:t>
            </a:r>
            <a:r>
              <a:rPr lang="en-US" sz="11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https://applications.education.ne.gov/distrib/web/social_studies/CSSAP%20Modules/CSSAP%20First%20Phase%20Modules/community/</a:t>
            </a:r>
            <a:r>
              <a:rPr lang="en-US" sz="1100" dirty="0">
                <a:solidFill>
                  <a:schemeClr val="dk1"/>
                </a:solidFill>
                <a:latin typeface="Calibri"/>
                <a:ea typeface="Calibri"/>
                <a:cs typeface="Calibri"/>
                <a:sym typeface="Calibri"/>
              </a:rPr>
              <a:t> </a:t>
            </a:r>
            <a:endParaRPr sz="1100" dirty="0"/>
          </a:p>
          <a:p>
            <a:pPr marL="0" lvl="0" indent="0" algn="l" rtl="0">
              <a:spcBef>
                <a:spcPts val="0"/>
              </a:spcBef>
              <a:spcAft>
                <a:spcPts val="0"/>
              </a:spcAft>
              <a:buNone/>
            </a:pPr>
            <a:r>
              <a:rPr lang="en-US" sz="1100" dirty="0">
                <a:solidFill>
                  <a:schemeClr val="dk1"/>
                </a:solidFill>
                <a:latin typeface="Calibri"/>
                <a:ea typeface="Calibri"/>
                <a:cs typeface="Calibri"/>
                <a:sym typeface="Calibri"/>
              </a:rPr>
              <a:t>Colorado Department of Education. (n.d.) </a:t>
            </a:r>
            <a:r>
              <a:rPr lang="en-US" sz="1100" i="1" dirty="0">
                <a:solidFill>
                  <a:schemeClr val="dk1"/>
                </a:solidFill>
                <a:latin typeface="Calibri"/>
                <a:ea typeface="Calibri"/>
                <a:cs typeface="Calibri"/>
                <a:sym typeface="Calibri"/>
              </a:rPr>
              <a:t>Sample Performance Assessment</a:t>
            </a:r>
            <a:r>
              <a:rPr lang="en-US" sz="1100" dirty="0">
                <a:solidFill>
                  <a:schemeClr val="dk1"/>
                </a:solidFill>
                <a:latin typeface="Calibri"/>
                <a:ea typeface="Calibri"/>
                <a:cs typeface="Calibri"/>
                <a:sym typeface="Calibri"/>
              </a:rPr>
              <a:t>. </a:t>
            </a:r>
            <a:r>
              <a:rPr lang="en-US" sz="11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https://www.cde.state.co.us/sites/default/files/docs/assessmentresourcebank/SocialStudies/PerformanceAssessments/Grade7/SS-Changes-Grade7/SS-Changes-Grade7-PA.pdf</a:t>
            </a:r>
            <a:r>
              <a:rPr lang="en-US" sz="1100" dirty="0">
                <a:solidFill>
                  <a:schemeClr val="dk1"/>
                </a:solidFill>
                <a:latin typeface="Calibri"/>
                <a:ea typeface="Calibri"/>
                <a:cs typeface="Calibri"/>
                <a:sym typeface="Calibri"/>
              </a:rPr>
              <a:t> </a:t>
            </a:r>
            <a:endParaRPr sz="1100" dirty="0"/>
          </a:p>
          <a:p>
            <a:pPr marL="0" lvl="0" indent="0" algn="l" rtl="0">
              <a:spcBef>
                <a:spcPts val="0"/>
              </a:spcBef>
              <a:spcAft>
                <a:spcPts val="0"/>
              </a:spcAft>
              <a:buNone/>
            </a:pPr>
            <a:r>
              <a:rPr lang="en-US" sz="1100" dirty="0">
                <a:solidFill>
                  <a:schemeClr val="dk1"/>
                </a:solidFill>
                <a:latin typeface="Calibri"/>
                <a:ea typeface="Calibri"/>
                <a:cs typeface="Calibri"/>
                <a:sym typeface="Calibri"/>
              </a:rPr>
              <a:t>Pretlow, Aiesha and Belrose, Angela. (n.d.) </a:t>
            </a:r>
            <a:r>
              <a:rPr lang="en-US" sz="1100" i="1" dirty="0">
                <a:solidFill>
                  <a:schemeClr val="dk1"/>
                </a:solidFill>
                <a:latin typeface="Calibri"/>
                <a:ea typeface="Calibri"/>
                <a:cs typeface="Calibri"/>
                <a:sym typeface="Calibri"/>
              </a:rPr>
              <a:t>A Deeper Look into Cold War Events- A. Prelow – HHS</a:t>
            </a:r>
            <a:r>
              <a:rPr lang="en-US" sz="1100" dirty="0">
                <a:solidFill>
                  <a:schemeClr val="dk1"/>
                </a:solidFill>
                <a:latin typeface="Calibri"/>
                <a:ea typeface="Calibri"/>
                <a:cs typeface="Calibri"/>
                <a:sym typeface="Calibri"/>
              </a:rPr>
              <a:t>. Literacy Design Collaborative. </a:t>
            </a:r>
            <a:r>
              <a:rPr lang="en-US" sz="11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https://coretools.ldc.org/mods/3a465fcb-7510-4103-9e71-ac325ae24705</a:t>
            </a:r>
            <a:r>
              <a:rPr lang="en-US" sz="1100" dirty="0">
                <a:solidFill>
                  <a:schemeClr val="dk1"/>
                </a:solidFill>
                <a:latin typeface="Calibri"/>
                <a:ea typeface="Calibri"/>
                <a:cs typeface="Calibri"/>
                <a:sym typeface="Calibri"/>
              </a:rPr>
              <a:t> </a:t>
            </a:r>
            <a:endParaRPr sz="1100" dirty="0">
              <a:latin typeface="Calibri"/>
              <a:ea typeface="Calibri"/>
              <a:cs typeface="Calibri"/>
              <a:sym typeface="Calibri"/>
            </a:endParaRPr>
          </a:p>
          <a:p>
            <a:pPr marL="0" lvl="0" indent="0" algn="l" rtl="0">
              <a:spcBef>
                <a:spcPts val="0"/>
              </a:spcBef>
              <a:spcAft>
                <a:spcPts val="0"/>
              </a:spcAft>
              <a:buNone/>
            </a:pPr>
            <a:endParaRPr sz="1100" dirty="0"/>
          </a:p>
          <a:p>
            <a:pPr marL="0" lvl="0" indent="0" algn="l" rtl="0">
              <a:spcBef>
                <a:spcPts val="0"/>
              </a:spcBef>
              <a:spcAft>
                <a:spcPts val="0"/>
              </a:spcAft>
              <a:buNone/>
            </a:pPr>
            <a:endParaRPr sz="1100" dirty="0"/>
          </a:p>
        </p:txBody>
      </p:sp>
      <p:sp>
        <p:nvSpPr>
          <p:cNvPr id="838" name="Google Shape;838;p8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76</a:t>
            </a:fld>
            <a:endParaRPr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p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5" name="Google Shape;845;p8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dirty="0">
                <a:solidFill>
                  <a:srgbClr val="000000"/>
                </a:solidFill>
              </a:rPr>
              <a:t>Guiding Notes:</a:t>
            </a:r>
            <a:endParaRPr sz="1100" dirty="0">
              <a:solidFill>
                <a:srgbClr val="000000"/>
              </a:solidFill>
            </a:endParaRPr>
          </a:p>
          <a:p>
            <a:pPr marL="0" lvl="0" indent="0" algn="l" rtl="0">
              <a:spcBef>
                <a:spcPts val="0"/>
              </a:spcBef>
              <a:spcAft>
                <a:spcPts val="0"/>
              </a:spcAft>
              <a:buNone/>
            </a:pPr>
            <a:endParaRPr sz="1100" dirty="0">
              <a:solidFill>
                <a:srgbClr val="000000"/>
              </a:solidFill>
            </a:endParaRPr>
          </a:p>
          <a:p>
            <a:pPr marL="0" lvl="0" indent="0" algn="l" rtl="0">
              <a:spcBef>
                <a:spcPts val="0"/>
              </a:spcBef>
              <a:spcAft>
                <a:spcPts val="0"/>
              </a:spcAft>
              <a:buNone/>
            </a:pPr>
            <a:r>
              <a:rPr lang="en-US" sz="1100" dirty="0">
                <a:solidFill>
                  <a:srgbClr val="000000"/>
                </a:solidFill>
              </a:rPr>
              <a:t>You</a:t>
            </a:r>
            <a:r>
              <a:rPr lang="en-US" sz="1100" dirty="0">
                <a:solidFill>
                  <a:srgbClr val="000000"/>
                </a:solidFill>
                <a:latin typeface="Calibri"/>
                <a:ea typeface="Calibri"/>
                <a:cs typeface="Calibri"/>
                <a:sym typeface="Calibri"/>
              </a:rPr>
              <a:t> will now engage in a process to begin to understand how to develop performance assessments in social studies.</a:t>
            </a:r>
            <a:endParaRPr sz="1100" dirty="0"/>
          </a:p>
        </p:txBody>
      </p:sp>
      <p:sp>
        <p:nvSpPr>
          <p:cNvPr id="846" name="Google Shape;846;p8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77</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p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3" name="Google Shape;853;p8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1100" dirty="0">
                <a:solidFill>
                  <a:srgbClr val="000000"/>
                </a:solidFill>
              </a:rPr>
              <a:t>Guiding Notes:</a:t>
            </a:r>
            <a:endParaRPr sz="1100" dirty="0">
              <a:solidFill>
                <a:srgbClr val="000000"/>
              </a:solidFill>
            </a:endParaRPr>
          </a:p>
          <a:p>
            <a:pPr marL="0" marR="0" lvl="0" indent="0" algn="l" rtl="0">
              <a:lnSpc>
                <a:spcPct val="107000"/>
              </a:lnSpc>
              <a:spcBef>
                <a:spcPts val="0"/>
              </a:spcBef>
              <a:spcAft>
                <a:spcPts val="0"/>
              </a:spcAft>
              <a:buNone/>
            </a:pPr>
            <a:endParaRPr sz="1100" dirty="0">
              <a:solidFill>
                <a:srgbClr val="000000"/>
              </a:solidFill>
            </a:endParaRPr>
          </a:p>
          <a:p>
            <a:pPr marL="0" marR="0" lvl="0" indent="0" algn="l" rtl="0">
              <a:lnSpc>
                <a:spcPct val="107000"/>
              </a:lnSpc>
              <a:spcBef>
                <a:spcPts val="0"/>
              </a:spcBef>
              <a:spcAft>
                <a:spcPts val="0"/>
              </a:spcAft>
              <a:buNone/>
            </a:pPr>
            <a:r>
              <a:rPr lang="en-US" sz="1100" dirty="0">
                <a:solidFill>
                  <a:srgbClr val="000000"/>
                </a:solidFill>
              </a:rPr>
              <a:t>T</a:t>
            </a:r>
            <a:r>
              <a:rPr lang="en-US" sz="1100" dirty="0">
                <a:solidFill>
                  <a:srgbClr val="000000"/>
                </a:solidFill>
                <a:latin typeface="Calibri"/>
                <a:ea typeface="Calibri"/>
                <a:cs typeface="Calibri"/>
                <a:sym typeface="Calibri"/>
              </a:rPr>
              <a:t>he inquiry portion of the standards provides a pathway to performance assessments.  </a:t>
            </a:r>
            <a:endParaRPr sz="1100" dirty="0">
              <a:latin typeface="Calibri"/>
              <a:ea typeface="Calibri"/>
              <a:cs typeface="Calibri"/>
              <a:sym typeface="Calibri"/>
            </a:endParaRPr>
          </a:p>
          <a:p>
            <a:pPr marL="0" marR="0" lvl="0" indent="0" algn="l" rtl="0">
              <a:lnSpc>
                <a:spcPct val="107000"/>
              </a:lnSpc>
              <a:spcBef>
                <a:spcPts val="0"/>
              </a:spcBef>
              <a:spcAft>
                <a:spcPts val="0"/>
              </a:spcAft>
              <a:buNone/>
            </a:pPr>
            <a:r>
              <a:rPr lang="en-US" sz="1100" dirty="0">
                <a:solidFill>
                  <a:srgbClr val="000000"/>
                </a:solidFill>
                <a:latin typeface="Calibri"/>
                <a:ea typeface="Calibri"/>
                <a:cs typeface="Calibri"/>
                <a:sym typeface="Calibri"/>
              </a:rPr>
              <a:t> </a:t>
            </a:r>
            <a:endParaRPr sz="1100" dirty="0">
              <a:latin typeface="Calibri"/>
              <a:ea typeface="Calibri"/>
              <a:cs typeface="Calibri"/>
              <a:sym typeface="Calibri"/>
            </a:endParaRPr>
          </a:p>
          <a:p>
            <a:pPr marL="0" marR="0" lvl="0" indent="0" algn="l" rtl="0">
              <a:lnSpc>
                <a:spcPct val="107000"/>
              </a:lnSpc>
              <a:spcBef>
                <a:spcPts val="0"/>
              </a:spcBef>
              <a:spcAft>
                <a:spcPts val="0"/>
              </a:spcAft>
              <a:buNone/>
            </a:pPr>
            <a:r>
              <a:rPr lang="en-US" sz="1100" dirty="0">
                <a:solidFill>
                  <a:srgbClr val="000000"/>
                </a:solidFill>
                <a:latin typeface="Calibri"/>
                <a:ea typeface="Calibri"/>
                <a:cs typeface="Calibri"/>
                <a:sym typeface="Calibri"/>
              </a:rPr>
              <a:t>Here are some notes regarding the “why” behind performance assessments.</a:t>
            </a:r>
            <a:endParaRPr sz="1100" dirty="0">
              <a:latin typeface="Calibri"/>
              <a:ea typeface="Calibri"/>
              <a:cs typeface="Calibri"/>
              <a:sym typeface="Calibri"/>
            </a:endParaRPr>
          </a:p>
          <a:p>
            <a:pPr marL="342900" marR="0" lvl="0" indent="-298450" algn="l" rtl="0">
              <a:lnSpc>
                <a:spcPct val="107000"/>
              </a:lnSpc>
              <a:spcBef>
                <a:spcPts val="0"/>
              </a:spcBef>
              <a:spcAft>
                <a:spcPts val="0"/>
              </a:spcAft>
              <a:buClr>
                <a:srgbClr val="000000"/>
              </a:buClr>
              <a:buSzPts val="1100"/>
              <a:buFont typeface="Arial"/>
              <a:buChar char="•"/>
            </a:pPr>
            <a:r>
              <a:rPr lang="en-US" sz="1100" i="1" dirty="0">
                <a:solidFill>
                  <a:srgbClr val="000000"/>
                </a:solidFill>
                <a:latin typeface="Calibri"/>
                <a:ea typeface="Calibri"/>
                <a:cs typeface="Calibri"/>
                <a:sym typeface="Calibri"/>
              </a:rPr>
              <a:t>All call for educational outcomes that demand more than multiple-choice and short answer assessments as evidence of their attainment. Rather than simply specifying a “scope and sequence” of knowledge and skills, these new standards focus on the performances expected of students who are prepared for higher education and careers. </a:t>
            </a:r>
            <a:endParaRPr sz="1100" dirty="0">
              <a:latin typeface="Calibri"/>
              <a:ea typeface="Calibri"/>
              <a:cs typeface="Calibri"/>
              <a:sym typeface="Calibri"/>
            </a:endParaRPr>
          </a:p>
          <a:p>
            <a:pPr marL="342900" marR="0" lvl="0" indent="-298450" algn="l" rtl="0">
              <a:lnSpc>
                <a:spcPct val="107000"/>
              </a:lnSpc>
              <a:spcBef>
                <a:spcPts val="0"/>
              </a:spcBef>
              <a:spcAft>
                <a:spcPts val="0"/>
              </a:spcAft>
              <a:buClr>
                <a:srgbClr val="000000"/>
              </a:buClr>
              <a:buSzPts val="1100"/>
              <a:buFont typeface="Arial"/>
              <a:buChar char="•"/>
            </a:pPr>
            <a:r>
              <a:rPr lang="en-US" sz="1100" dirty="0">
                <a:solidFill>
                  <a:srgbClr val="000000"/>
                </a:solidFill>
                <a:latin typeface="Calibri"/>
                <a:ea typeface="Calibri"/>
                <a:cs typeface="Calibri"/>
                <a:sym typeface="Calibri"/>
              </a:rPr>
              <a:t>The </a:t>
            </a:r>
            <a:r>
              <a:rPr lang="en-US" sz="1100" i="1" dirty="0">
                <a:solidFill>
                  <a:srgbClr val="000000"/>
                </a:solidFill>
                <a:latin typeface="Calibri"/>
                <a:ea typeface="Calibri"/>
                <a:cs typeface="Calibri"/>
                <a:sym typeface="Calibri"/>
              </a:rPr>
              <a:t>KAS for Social Studies</a:t>
            </a:r>
            <a:r>
              <a:rPr lang="en-US" sz="1100" dirty="0">
                <a:solidFill>
                  <a:srgbClr val="000000"/>
                </a:solidFill>
                <a:latin typeface="Calibri"/>
                <a:ea typeface="Calibri"/>
                <a:cs typeface="Calibri"/>
                <a:sym typeface="Calibri"/>
              </a:rPr>
              <a:t> highlight a set of fundamental performances that are central to the Inquiry Practices. These include, Questioning, Investigating Using Disciplinary Concepts, Using Evidence and Communicating Conclusions. </a:t>
            </a:r>
            <a:endParaRPr sz="1100" dirty="0"/>
          </a:p>
          <a:p>
            <a:pPr marL="342900" marR="0" lvl="0" indent="-298450" algn="l" rtl="0">
              <a:lnSpc>
                <a:spcPct val="107000"/>
              </a:lnSpc>
              <a:spcBef>
                <a:spcPts val="0"/>
              </a:spcBef>
              <a:spcAft>
                <a:spcPts val="0"/>
              </a:spcAft>
              <a:buClr>
                <a:schemeClr val="dk1"/>
              </a:buClr>
              <a:buSzPts val="1100"/>
              <a:buFont typeface="Arial"/>
              <a:buChar char="•"/>
            </a:pPr>
            <a:r>
              <a:rPr lang="en-US" sz="1100" dirty="0"/>
              <a:t>The inquiry process is critical for effective student understanding of civics, economics, geography and history. Inquiry instruction requires teachers and students to ask questions that drive student investigation of the subject matter and eliminates the “skills vs. content” dilemma in social studies as both are needed to successfully engage in inquiry. Students will engage in inquiry using the tools, conceptual understandings and the language of political scientists, economists, geographers and historians at a developmentally appropriate level. Students will craft arguments, apply reasoning, make comparisons, corroborate their sources and interpret and synthesize evidence as political scientists, economists, geographers and historians.</a:t>
            </a:r>
            <a:endParaRPr sz="1100" dirty="0">
              <a:solidFill>
                <a:srgbClr val="000000"/>
              </a:solidFill>
              <a:latin typeface="Calibri"/>
              <a:ea typeface="Calibri"/>
              <a:cs typeface="Calibri"/>
              <a:sym typeface="Calibri"/>
            </a:endParaRPr>
          </a:p>
          <a:p>
            <a:pPr marL="342900" marR="0" lvl="0" indent="-228600" algn="l" rtl="0">
              <a:lnSpc>
                <a:spcPct val="107000"/>
              </a:lnSpc>
              <a:spcBef>
                <a:spcPts val="0"/>
              </a:spcBef>
              <a:spcAft>
                <a:spcPts val="0"/>
              </a:spcAft>
              <a:buClr>
                <a:schemeClr val="dk1"/>
              </a:buClr>
              <a:buSzPts val="1800"/>
              <a:buFont typeface="Arial"/>
              <a:buNone/>
            </a:pPr>
            <a:endParaRPr sz="1100" dirty="0">
              <a:latin typeface="Calibri"/>
              <a:ea typeface="Calibri"/>
              <a:cs typeface="Calibri"/>
              <a:sym typeface="Calibri"/>
            </a:endParaRPr>
          </a:p>
          <a:p>
            <a:pPr marL="0" marR="0" lvl="0" indent="0" algn="l" rtl="0">
              <a:lnSpc>
                <a:spcPct val="107000"/>
              </a:lnSpc>
              <a:spcBef>
                <a:spcPts val="0"/>
              </a:spcBef>
              <a:spcAft>
                <a:spcPts val="0"/>
              </a:spcAft>
              <a:buNone/>
            </a:pPr>
            <a:r>
              <a:rPr lang="en-US" sz="1100" dirty="0">
                <a:solidFill>
                  <a:srgbClr val="000000"/>
                </a:solidFill>
                <a:latin typeface="Calibri"/>
                <a:ea typeface="Calibri"/>
                <a:cs typeface="Calibri"/>
                <a:sym typeface="Calibri"/>
              </a:rPr>
              <a:t>The </a:t>
            </a:r>
            <a:r>
              <a:rPr lang="en-US" sz="1100" i="1" dirty="0">
                <a:solidFill>
                  <a:srgbClr val="000000"/>
                </a:solidFill>
                <a:latin typeface="Calibri"/>
                <a:ea typeface="Calibri"/>
                <a:cs typeface="Calibri"/>
                <a:sym typeface="Calibri"/>
              </a:rPr>
              <a:t>KAS for Social Studies </a:t>
            </a:r>
            <a:r>
              <a:rPr lang="en-US" sz="1100" dirty="0">
                <a:solidFill>
                  <a:srgbClr val="000000"/>
                </a:solidFill>
                <a:latin typeface="Calibri"/>
                <a:ea typeface="Calibri"/>
                <a:cs typeface="Calibri"/>
                <a:sym typeface="Calibri"/>
              </a:rPr>
              <a:t>focus on developing transferable processes (e.g., problem solving, argumentation, research, and critical thinking), not simply presenting a body of factual knowledge for students to remember.  A fundamental goal reflected in these standards is the preparation of learners who can perform with their knowledge.</a:t>
            </a:r>
            <a:endParaRPr sz="1100" dirty="0">
              <a:latin typeface="Calibri"/>
              <a:ea typeface="Calibri"/>
              <a:cs typeface="Calibri"/>
              <a:sym typeface="Calibri"/>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p8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dirty="0">
                <a:solidFill>
                  <a:srgbClr val="000000"/>
                </a:solidFill>
              </a:rPr>
              <a:t>Guiding Notes:</a:t>
            </a:r>
            <a:endParaRPr sz="1100" dirty="0">
              <a:solidFill>
                <a:srgbClr val="000000"/>
              </a:solidFill>
            </a:endParaRPr>
          </a:p>
          <a:p>
            <a:pPr marL="0" lvl="0" indent="0" algn="l" rtl="0">
              <a:spcBef>
                <a:spcPts val="0"/>
              </a:spcBef>
              <a:spcAft>
                <a:spcPts val="0"/>
              </a:spcAft>
              <a:buNone/>
            </a:pPr>
            <a:endParaRPr sz="1100" dirty="0">
              <a:solidFill>
                <a:srgbClr val="000000"/>
              </a:solidFill>
            </a:endParaRPr>
          </a:p>
          <a:p>
            <a:pPr marL="0" lvl="0" indent="0" algn="l" rtl="0">
              <a:spcBef>
                <a:spcPts val="0"/>
              </a:spcBef>
              <a:spcAft>
                <a:spcPts val="0"/>
              </a:spcAft>
              <a:buNone/>
            </a:pPr>
            <a:r>
              <a:rPr lang="en-US" sz="1100" dirty="0">
                <a:solidFill>
                  <a:srgbClr val="000000"/>
                </a:solidFill>
                <a:latin typeface="Calibri"/>
                <a:ea typeface="Calibri"/>
                <a:cs typeface="Calibri"/>
                <a:sym typeface="Calibri"/>
              </a:rPr>
              <a:t>This is the first step to building performance assessments. </a:t>
            </a:r>
            <a:r>
              <a:rPr lang="en-US" sz="1100" dirty="0">
                <a:solidFill>
                  <a:srgbClr val="000000"/>
                </a:solidFill>
              </a:rPr>
              <a:t>U</a:t>
            </a:r>
            <a:r>
              <a:rPr lang="en-US" sz="1100" dirty="0">
                <a:solidFill>
                  <a:srgbClr val="000000"/>
                </a:solidFill>
                <a:latin typeface="Calibri"/>
                <a:ea typeface="Calibri"/>
                <a:cs typeface="Calibri"/>
                <a:sym typeface="Calibri"/>
              </a:rPr>
              <a:t>se the first four steps of the Tool to Unpack Standards to begin the process.</a:t>
            </a:r>
            <a:endParaRPr sz="1100" dirty="0"/>
          </a:p>
        </p:txBody>
      </p:sp>
      <p:sp>
        <p:nvSpPr>
          <p:cNvPr id="862" name="Google Shape;862;p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dirty="0"/>
              <a:t>Guiding Notes:</a:t>
            </a:r>
            <a:endParaRPr sz="1100" dirty="0"/>
          </a:p>
          <a:p>
            <a:pPr marL="0" lvl="0" indent="0" algn="l" rtl="0">
              <a:spcBef>
                <a:spcPts val="0"/>
              </a:spcBef>
              <a:spcAft>
                <a:spcPts val="0"/>
              </a:spcAft>
              <a:buNone/>
            </a:pPr>
            <a:endParaRPr sz="1100" dirty="0"/>
          </a:p>
          <a:p>
            <a:pPr marL="0" lvl="0" indent="0" algn="l" rtl="0">
              <a:spcBef>
                <a:spcPts val="0"/>
              </a:spcBef>
              <a:spcAft>
                <a:spcPts val="0"/>
              </a:spcAft>
              <a:buNone/>
            </a:pPr>
            <a:r>
              <a:rPr lang="en-US" sz="1100" dirty="0">
                <a:solidFill>
                  <a:srgbClr val="333333"/>
                </a:solidFill>
                <a:latin typeface="Calibri"/>
                <a:ea typeface="Calibri"/>
                <a:cs typeface="Calibri"/>
                <a:sym typeface="Calibri"/>
              </a:rPr>
              <a:t>These are the first three questions based on DuFour’s work that drive the conversations of members of collaborative planning teams. (DuFour, DuFour, Eaker, &amp; Many, 2010).  For the past several decades, schools have focused on these questions to impact students’ learning. These questions are the key questions for unit/lesson design as well.  The standards are key to help answer the first question – if </a:t>
            </a:r>
            <a:r>
              <a:rPr lang="en-US" sz="1100" dirty="0">
                <a:solidFill>
                  <a:srgbClr val="333333"/>
                </a:solidFill>
              </a:rPr>
              <a:t>you </a:t>
            </a:r>
            <a:r>
              <a:rPr lang="en-US" sz="1100" dirty="0">
                <a:solidFill>
                  <a:srgbClr val="333333"/>
                </a:solidFill>
                <a:latin typeface="Calibri"/>
                <a:ea typeface="Calibri"/>
                <a:cs typeface="Calibri"/>
                <a:sym typeface="Calibri"/>
              </a:rPr>
              <a:t>need more information in that area</a:t>
            </a:r>
            <a:r>
              <a:rPr lang="en-US" sz="1100" dirty="0">
                <a:solidFill>
                  <a:srgbClr val="333333"/>
                </a:solidFill>
              </a:rPr>
              <a:t>, visit the KDE’s </a:t>
            </a:r>
            <a:r>
              <a:rPr lang="en-US" sz="1100" i="1" dirty="0">
                <a:solidFill>
                  <a:srgbClr val="333333"/>
                </a:solidFill>
              </a:rPr>
              <a:t>Minding the Gap </a:t>
            </a:r>
            <a:r>
              <a:rPr lang="en-US" sz="1100" dirty="0">
                <a:solidFill>
                  <a:srgbClr val="333333"/>
                </a:solidFill>
              </a:rPr>
              <a:t>module</a:t>
            </a:r>
            <a:r>
              <a:rPr lang="en-US" sz="1100" dirty="0">
                <a:solidFill>
                  <a:srgbClr val="333333"/>
                </a:solidFill>
                <a:latin typeface="Calibri"/>
                <a:ea typeface="Calibri"/>
                <a:cs typeface="Calibri"/>
                <a:sym typeface="Calibri"/>
              </a:rPr>
              <a:t>.  The focus of this module is the second question </a:t>
            </a:r>
            <a:r>
              <a:rPr lang="en-US" sz="1100" i="1" dirty="0">
                <a:solidFill>
                  <a:srgbClr val="333333"/>
                </a:solidFill>
                <a:latin typeface="Calibri"/>
                <a:ea typeface="Calibri"/>
                <a:cs typeface="Calibri"/>
                <a:sym typeface="Calibri"/>
              </a:rPr>
              <a:t>“how will we know they learned it?”</a:t>
            </a:r>
            <a:r>
              <a:rPr lang="en-US" sz="1100" dirty="0">
                <a:solidFill>
                  <a:srgbClr val="333333"/>
                </a:solidFill>
                <a:latin typeface="Calibri"/>
                <a:ea typeface="Calibri"/>
                <a:cs typeface="Calibri"/>
                <a:sym typeface="Calibri"/>
              </a:rPr>
              <a:t>.  Assessment is at the heart of that question.</a:t>
            </a:r>
            <a:endParaRPr sz="1100" dirty="0"/>
          </a:p>
        </p:txBody>
      </p:sp>
      <p:sp>
        <p:nvSpPr>
          <p:cNvPr id="190" name="Google Shape;19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p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7" name="Google Shape;877;p8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Guiding Notes: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C</a:t>
            </a:r>
            <a:r>
              <a:rPr lang="en-US" sz="1200" dirty="0">
                <a:solidFill>
                  <a:schemeClr val="dk1"/>
                </a:solidFill>
                <a:latin typeface="Calibri"/>
                <a:ea typeface="Calibri"/>
                <a:cs typeface="Calibri"/>
                <a:sym typeface="Calibri"/>
              </a:rPr>
              <a:t>hoose a current performance assessment or a topic/unit </a:t>
            </a:r>
            <a:r>
              <a:rPr lang="en-US" dirty="0"/>
              <a:t>you </a:t>
            </a:r>
            <a:r>
              <a:rPr lang="en-US" sz="1200" dirty="0">
                <a:solidFill>
                  <a:schemeClr val="dk1"/>
                </a:solidFill>
                <a:latin typeface="Calibri"/>
                <a:ea typeface="Calibri"/>
                <a:cs typeface="Calibri"/>
                <a:sym typeface="Calibri"/>
              </a:rPr>
              <a:t>would like to create a performance assessment for.</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Take out the </a:t>
            </a: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Tool to Unpack Standards</a:t>
            </a:r>
            <a:r>
              <a:rPr lang="en-US" dirty="0"/>
              <a:t> you</a:t>
            </a:r>
            <a:r>
              <a:rPr lang="en-US" sz="1200" dirty="0">
                <a:solidFill>
                  <a:schemeClr val="dk1"/>
                </a:solidFill>
                <a:latin typeface="Calibri"/>
                <a:ea typeface="Calibri"/>
                <a:cs typeface="Calibri"/>
                <a:sym typeface="Calibri"/>
              </a:rPr>
              <a:t> completed as part of </a:t>
            </a:r>
            <a:r>
              <a:rPr lang="en-US" i="1" dirty="0"/>
              <a:t>Minding the Gap</a:t>
            </a:r>
            <a:r>
              <a:rPr lang="en-US" dirty="0"/>
              <a:t>, section B</a:t>
            </a:r>
            <a:r>
              <a:rPr lang="en-US" sz="1200" dirty="0">
                <a:solidFill>
                  <a:schemeClr val="dk1"/>
                </a:solidFill>
                <a:latin typeface="Calibri"/>
                <a:ea typeface="Calibri"/>
                <a:cs typeface="Calibri"/>
                <a:sym typeface="Calibri"/>
              </a:rPr>
              <a:t>.  </a:t>
            </a:r>
            <a:r>
              <a:rPr lang="en-US" dirty="0"/>
              <a:t>You </a:t>
            </a:r>
            <a:r>
              <a:rPr lang="en-US" sz="1200" dirty="0">
                <a:solidFill>
                  <a:schemeClr val="dk1"/>
                </a:solidFill>
                <a:latin typeface="Calibri"/>
                <a:ea typeface="Calibri"/>
                <a:cs typeface="Calibri"/>
                <a:sym typeface="Calibri"/>
              </a:rPr>
              <a:t>will use this to help design their performance assessments.</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US" dirty="0"/>
              <a:t>Access the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Performance Assessment Planning Map</a:t>
            </a:r>
            <a:r>
              <a:rPr lang="en-US" sz="1200" dirty="0">
                <a:solidFill>
                  <a:schemeClr val="dk1"/>
                </a:solidFill>
                <a:latin typeface="Calibri"/>
                <a:ea typeface="Calibri"/>
                <a:cs typeface="Calibri"/>
                <a:sym typeface="Calibri"/>
              </a:rPr>
              <a:t>.  </a:t>
            </a:r>
            <a:r>
              <a:rPr lang="en-US" dirty="0"/>
              <a:t>T</a:t>
            </a:r>
            <a:r>
              <a:rPr lang="en-US" sz="1200" dirty="0">
                <a:solidFill>
                  <a:schemeClr val="dk1"/>
                </a:solidFill>
                <a:latin typeface="Calibri"/>
                <a:ea typeface="Calibri"/>
                <a:cs typeface="Calibri"/>
                <a:sym typeface="Calibri"/>
              </a:rPr>
              <a:t>he purpose of this map is to help frame performance assessments for a particular unit of instruction that is based on the </a:t>
            </a:r>
            <a:r>
              <a:rPr lang="en-US" sz="1200" i="1" dirty="0">
                <a:solidFill>
                  <a:schemeClr val="dk1"/>
                </a:solidFill>
                <a:latin typeface="Calibri"/>
                <a:ea typeface="Calibri"/>
                <a:cs typeface="Calibri"/>
                <a:sym typeface="Calibri"/>
              </a:rPr>
              <a:t>KAS for Social Studies</a:t>
            </a:r>
            <a:r>
              <a:rPr lang="en-US" sz="1200"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Standards:  these are the </a:t>
            </a:r>
            <a:r>
              <a:rPr lang="en-US" sz="1200" i="1"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KAS for Social Studies</a:t>
            </a:r>
            <a:r>
              <a:rPr lang="en-US" sz="1200" dirty="0">
                <a:solidFill>
                  <a:schemeClr val="dk1"/>
                </a:solidFill>
                <a:latin typeface="Calibri"/>
                <a:ea typeface="Calibri"/>
                <a:cs typeface="Calibri"/>
                <a:sym typeface="Calibri"/>
              </a:rPr>
              <a:t> that are being assessed (from step 1 of the tool)</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US" sz="1200" b="1" dirty="0">
                <a:solidFill>
                  <a:schemeClr val="dk1"/>
                </a:solidFill>
                <a:latin typeface="Calibri"/>
                <a:ea typeface="Calibri"/>
                <a:cs typeface="Calibri"/>
                <a:sym typeface="Calibri"/>
              </a:rPr>
              <a:t>Levels of Demonstration Required</a:t>
            </a:r>
            <a:r>
              <a:rPr lang="en-US" sz="1200" dirty="0">
                <a:solidFill>
                  <a:schemeClr val="dk1"/>
                </a:solidFill>
                <a:latin typeface="Calibri"/>
                <a:ea typeface="Calibri"/>
                <a:cs typeface="Calibri"/>
                <a:sym typeface="Calibri"/>
              </a:rPr>
              <a:t> – This connects directly to the level of proficiency students are required to be at for a particular grade. (from step 4 of the tool)</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Most often this can be identified using Bloom’s taxonomy and/or </a:t>
            </a:r>
            <a:r>
              <a:rPr lang="en-US" dirty="0"/>
              <a:t>Webb's</a:t>
            </a:r>
            <a:r>
              <a:rPr lang="en-US" sz="1200" dirty="0">
                <a:solidFill>
                  <a:schemeClr val="dk1"/>
                </a:solidFill>
                <a:latin typeface="Calibri"/>
                <a:ea typeface="Calibri"/>
                <a:cs typeface="Calibri"/>
                <a:sym typeface="Calibri"/>
              </a:rPr>
              <a:t> Depth of Knowledge </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 </a:t>
            </a:r>
            <a:r>
              <a:rPr lang="en-US" sz="1200" u="sng" dirty="0">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https://schools.graniteschools.org/mathesonjr/files/2015/03/descrip_social_studies.pdf</a:t>
            </a:r>
            <a:r>
              <a:rPr lang="en-US" sz="1200"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 </a:t>
            </a:r>
            <a:r>
              <a:rPr lang="en-US" sz="1200" u="sng" dirty="0">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http://bssd.org/UserFiles/Servers/Server_82120/File/DOK%20for%20Social%20Studies.pdf</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 (You could put these into a common folder prior to meeting for participants to access.) </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US" sz="1200" b="1" dirty="0">
                <a:solidFill>
                  <a:schemeClr val="dk1"/>
                </a:solidFill>
                <a:latin typeface="Calibri"/>
                <a:ea typeface="Calibri"/>
                <a:cs typeface="Calibri"/>
                <a:sym typeface="Calibri"/>
              </a:rPr>
              <a:t>Content Required-</a:t>
            </a:r>
            <a:r>
              <a:rPr lang="en-US" sz="1200" dirty="0">
                <a:solidFill>
                  <a:schemeClr val="dk1"/>
                </a:solidFill>
                <a:latin typeface="Calibri"/>
                <a:ea typeface="Calibri"/>
                <a:cs typeface="Calibri"/>
                <a:sym typeface="Calibri"/>
              </a:rPr>
              <a:t> This correlates to what knowledge, concepts and vocabulary students will need to understand in order to master the standards (from step 2 of the tool).  Remind participants one resource to identify the knowledge, concepts and vocabulary are the disciplinary clarifications for each grade K-8 and high school grade span. The disciplinary clarifications offer suggestions teachers can use to more clearly determine the knowledge, concepts and vocabulary.</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US" sz="1200" b="1" dirty="0">
                <a:solidFill>
                  <a:schemeClr val="dk1"/>
                </a:solidFill>
                <a:latin typeface="Calibri"/>
                <a:ea typeface="Calibri"/>
                <a:cs typeface="Calibri"/>
                <a:sym typeface="Calibri"/>
              </a:rPr>
              <a:t>Skills required</a:t>
            </a:r>
            <a:r>
              <a:rPr lang="en-US" sz="1200" dirty="0">
                <a:solidFill>
                  <a:schemeClr val="dk1"/>
                </a:solidFill>
                <a:latin typeface="Calibri"/>
                <a:ea typeface="Calibri"/>
                <a:cs typeface="Calibri"/>
                <a:sym typeface="Calibri"/>
              </a:rPr>
              <a:t>- </a:t>
            </a:r>
            <a:r>
              <a:rPr lang="en-US" dirty="0"/>
              <a:t>T</a:t>
            </a:r>
            <a:r>
              <a:rPr lang="en-US" sz="1200" dirty="0">
                <a:solidFill>
                  <a:schemeClr val="dk1"/>
                </a:solidFill>
                <a:latin typeface="Calibri"/>
                <a:ea typeface="Calibri"/>
                <a:cs typeface="Calibri"/>
                <a:sym typeface="Calibri"/>
              </a:rPr>
              <a:t>his outlines the skills students will need to engage in in order to master the standards for this assessment. </a:t>
            </a:r>
            <a:r>
              <a:rPr lang="en-US" dirty="0"/>
              <a:t>T</a:t>
            </a:r>
            <a:r>
              <a:rPr lang="en-US" sz="1200" dirty="0">
                <a:solidFill>
                  <a:schemeClr val="dk1"/>
                </a:solidFill>
                <a:latin typeface="Calibri"/>
                <a:ea typeface="Calibri"/>
                <a:cs typeface="Calibri"/>
                <a:sym typeface="Calibri"/>
              </a:rPr>
              <a:t>his is usually determined by the verb at the start of the standards statement.  (from step 3 of the tool)</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Once </a:t>
            </a:r>
            <a:r>
              <a:rPr lang="en-US" dirty="0"/>
              <a:t>you </a:t>
            </a:r>
            <a:r>
              <a:rPr lang="en-US" sz="1200" dirty="0">
                <a:solidFill>
                  <a:schemeClr val="dk1"/>
                </a:solidFill>
                <a:latin typeface="Calibri"/>
                <a:ea typeface="Calibri"/>
                <a:cs typeface="Calibri"/>
                <a:sym typeface="Calibri"/>
              </a:rPr>
              <a:t>determine the topic/unit for the performance assessment</a:t>
            </a:r>
            <a:r>
              <a:rPr lang="en-US" dirty="0"/>
              <a:t>, you</a:t>
            </a:r>
            <a:r>
              <a:rPr lang="en-US" sz="1200" dirty="0">
                <a:solidFill>
                  <a:schemeClr val="dk1"/>
                </a:solidFill>
                <a:latin typeface="Calibri"/>
                <a:ea typeface="Calibri"/>
                <a:cs typeface="Calibri"/>
                <a:sym typeface="Calibri"/>
              </a:rPr>
              <a:t> should first identify the standards that are key to the unit.  </a:t>
            </a:r>
            <a:r>
              <a:rPr lang="en-US" dirty="0"/>
              <a:t>Then,</a:t>
            </a:r>
            <a:r>
              <a:rPr lang="en-US" sz="1200" dirty="0">
                <a:solidFill>
                  <a:schemeClr val="dk1"/>
                </a:solidFill>
                <a:latin typeface="Calibri"/>
                <a:ea typeface="Calibri"/>
                <a:cs typeface="Calibri"/>
                <a:sym typeface="Calibri"/>
              </a:rPr>
              <a:t> look through the </a:t>
            </a: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Tool to Unpack Standards</a:t>
            </a:r>
            <a:r>
              <a:rPr lang="en-US" sz="1200" u="sng" dirty="0">
                <a:solidFill>
                  <a:schemeClr val="dk1"/>
                </a:solidFill>
                <a:latin typeface="Calibri"/>
                <a:ea typeface="Calibri"/>
                <a:cs typeface="Calibri"/>
                <a:sym typeface="Calibri"/>
              </a:rPr>
              <a:t>  </a:t>
            </a:r>
            <a:r>
              <a:rPr lang="en-US" sz="1200" dirty="0">
                <a:solidFill>
                  <a:schemeClr val="dk1"/>
                </a:solidFill>
                <a:latin typeface="Calibri"/>
                <a:ea typeface="Calibri"/>
                <a:cs typeface="Calibri"/>
                <a:sym typeface="Calibri"/>
              </a:rPr>
              <a:t>and find the standards they unpacked and transfer that information into the matching boxes on the map.</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For guidance on how to do this with assignments aligned to the </a:t>
            </a:r>
            <a:r>
              <a:rPr lang="en-US" sz="1200" i="1"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KAS for Social Studies</a:t>
            </a:r>
            <a:r>
              <a:rPr lang="en-US" sz="1200" dirty="0">
                <a:solidFill>
                  <a:schemeClr val="dk1"/>
                </a:solidFill>
                <a:latin typeface="Calibri"/>
                <a:ea typeface="Calibri"/>
                <a:cs typeface="Calibri"/>
                <a:sym typeface="Calibri"/>
              </a:rPr>
              <a:t>, please see the examples below:</a:t>
            </a:r>
            <a:endParaRPr dirty="0"/>
          </a:p>
          <a:p>
            <a:pPr marL="171450" lvl="0" indent="-171450" algn="l" rtl="0">
              <a:spcBef>
                <a:spcPts val="0"/>
              </a:spcBef>
              <a:spcAft>
                <a:spcPts val="0"/>
              </a:spcAft>
              <a:buFont typeface="Arial" panose="020B0604020202020204" pitchFamily="34" charset="0"/>
              <a:buChar char="•"/>
            </a:pPr>
            <a:r>
              <a:rPr lang="en-US" dirty="0"/>
              <a:t>High School Example: Performance Assessment Planning Map: </a:t>
            </a:r>
            <a:r>
              <a:rPr lang="en-US" b="0" i="0" u="sng" dirty="0">
                <a:solidFill>
                  <a:srgbClr val="000000"/>
                </a:solidFill>
                <a:effectLst/>
                <a:latin typeface="Times New Roman" panose="02020603050405020304" pitchFamily="18" charset="0"/>
              </a:rPr>
              <a:t>https://www.education.ky.gov/_layouts/download.aspx?SourceUrl=</a:t>
            </a:r>
            <a:r>
              <a:rPr lang="en-US" sz="1200" b="0" i="0" u="sng" dirty="0">
                <a:solidFill>
                  <a:srgbClr val="000000"/>
                </a:solidFill>
                <a:effectLst/>
                <a:latin typeface="Times New Roman" panose="02020603050405020304" pitchFamily="18" charset="0"/>
              </a:rPr>
              <a:t>/</a:t>
            </a:r>
            <a:r>
              <a:rPr lang="en-US" u="sng" dirty="0"/>
              <a:t>curriculum/standards/kyacadstand/Documents/SS_HS_example_Performance_Assessment_Planning_Map.docx</a:t>
            </a:r>
          </a:p>
          <a:p>
            <a:pPr marL="171450" lvl="0" indent="-171450" algn="l" rtl="0">
              <a:spcBef>
                <a:spcPts val="0"/>
              </a:spcBef>
              <a:spcAft>
                <a:spcPts val="0"/>
              </a:spcAft>
              <a:buFont typeface="Arial" panose="020B0604020202020204" pitchFamily="34" charset="0"/>
              <a:buChar char="•"/>
            </a:pPr>
            <a:r>
              <a:rPr lang="en-US" dirty="0"/>
              <a:t>Middle School Example: Performance Assessment Planning Map: </a:t>
            </a:r>
            <a:r>
              <a:rPr lang="en-US" b="0" i="0" u="sng" dirty="0">
                <a:solidFill>
                  <a:srgbClr val="000000"/>
                </a:solidFill>
                <a:effectLst/>
                <a:latin typeface="Times New Roman" panose="02020603050405020304" pitchFamily="18" charset="0"/>
              </a:rPr>
              <a:t>https://www.education.ky.gov/_layouts/download.aspx?SourceUrl=</a:t>
            </a:r>
            <a:r>
              <a:rPr lang="en-US" sz="1200" b="0" i="0" u="sng" dirty="0">
                <a:solidFill>
                  <a:srgbClr val="000000"/>
                </a:solidFill>
                <a:effectLst/>
                <a:latin typeface="Times New Roman" panose="02020603050405020304" pitchFamily="18" charset="0"/>
              </a:rPr>
              <a:t>/</a:t>
            </a:r>
            <a:r>
              <a:rPr lang="en-US" u="sng" dirty="0"/>
              <a:t>curriculum/standards/kyacadstand/Documents/SS_MS_Example_Performance_Assessment_Planning_Map.docx</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Grade 5 Example: Performance Assessment Planning Map: </a:t>
            </a:r>
            <a:r>
              <a:rPr lang="en-US" b="0" i="0" u="sng" dirty="0">
                <a:solidFill>
                  <a:srgbClr val="000000"/>
                </a:solidFill>
                <a:effectLst/>
                <a:latin typeface="Times New Roman" panose="02020603050405020304" pitchFamily="18" charset="0"/>
              </a:rPr>
              <a:t>https://www.education.ky.gov/_layouts/download.aspx?SourceUrl=</a:t>
            </a:r>
            <a:r>
              <a:rPr lang="en-US" sz="1200" b="0" i="0" u="sng" dirty="0">
                <a:solidFill>
                  <a:srgbClr val="000000"/>
                </a:solidFill>
                <a:effectLst/>
                <a:latin typeface="Times New Roman" panose="02020603050405020304" pitchFamily="18" charset="0"/>
              </a:rPr>
              <a:t>/</a:t>
            </a:r>
            <a:r>
              <a:rPr lang="en-US" u="sng" dirty="0"/>
              <a:t>curriculum/standards/kyacadstand/Documents/SS_Grade_5_example_Performance_Assessment_Planning_Map.docx</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Grade 3 Example: Performance Assessment Planning Map: </a:t>
            </a:r>
            <a:r>
              <a:rPr lang="en-US" b="0" i="0" u="sng" dirty="0">
                <a:solidFill>
                  <a:srgbClr val="000000"/>
                </a:solidFill>
                <a:effectLst/>
                <a:latin typeface="Times New Roman" panose="02020603050405020304" pitchFamily="18" charset="0"/>
              </a:rPr>
              <a:t>https://www.education.ky.gov/_layouts/download.aspx?SourceUrl=</a:t>
            </a:r>
            <a:r>
              <a:rPr lang="en-US" sz="1200" b="0" i="0" u="sng" dirty="0">
                <a:solidFill>
                  <a:srgbClr val="000000"/>
                </a:solidFill>
                <a:effectLst/>
                <a:latin typeface="Times New Roman" panose="02020603050405020304" pitchFamily="18" charset="0"/>
              </a:rPr>
              <a:t>/</a:t>
            </a:r>
            <a:r>
              <a:rPr lang="en-US" u="sng" dirty="0"/>
              <a:t>curriculum/standards/kyacadstand/Documents/SS_Grade_3_example_Performance_Assessment_Planning_Map.docx</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Kindergarten Example: Performance Assessment Planning Map: </a:t>
            </a:r>
            <a:r>
              <a:rPr lang="en-US" b="0" i="0" u="sng" dirty="0">
                <a:solidFill>
                  <a:srgbClr val="000000"/>
                </a:solidFill>
                <a:effectLst/>
                <a:latin typeface="Times New Roman" panose="02020603050405020304" pitchFamily="18" charset="0"/>
              </a:rPr>
              <a:t>https://www.education.ky.gov/_layouts/download.aspx?SourceUrl=</a:t>
            </a:r>
            <a:r>
              <a:rPr lang="en-US" sz="1200" b="0" i="0" u="sng" dirty="0">
                <a:solidFill>
                  <a:srgbClr val="000000"/>
                </a:solidFill>
                <a:effectLst/>
                <a:latin typeface="Times New Roman" panose="02020603050405020304" pitchFamily="18" charset="0"/>
              </a:rPr>
              <a:t>/</a:t>
            </a:r>
            <a:r>
              <a:rPr lang="en-US" u="sng" dirty="0"/>
              <a:t>curriculum/standards/kyacadstand/Documents/SS_K_example_Performance_Assessment_Planning_Map.docx</a:t>
            </a:r>
          </a:p>
        </p:txBody>
      </p:sp>
      <p:sp>
        <p:nvSpPr>
          <p:cNvPr id="878" name="Google Shape;878;p8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80</a:t>
            </a:fld>
            <a:endParaRPr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p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3" name="Google Shape;893;p8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Guiding Notes: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Y</a:t>
            </a:r>
            <a:r>
              <a:rPr lang="en-US" sz="1200" dirty="0">
                <a:solidFill>
                  <a:schemeClr val="dk1"/>
                </a:solidFill>
                <a:latin typeface="Calibri"/>
                <a:ea typeface="Calibri"/>
                <a:cs typeface="Calibri"/>
                <a:sym typeface="Calibri"/>
              </a:rPr>
              <a:t>ou will be reviewing the next portions of the Performance Assessment Planning Map.</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Follow the instructions on the slide.  </a:t>
            </a:r>
            <a:r>
              <a:rPr lang="en-US" dirty="0"/>
              <a:t>S</a:t>
            </a:r>
            <a:r>
              <a:rPr lang="en-US" sz="1200" dirty="0">
                <a:solidFill>
                  <a:schemeClr val="dk1"/>
                </a:solidFill>
                <a:latin typeface="Calibri"/>
                <a:ea typeface="Calibri"/>
                <a:cs typeface="Calibri"/>
                <a:sym typeface="Calibri"/>
              </a:rPr>
              <a:t>kim the article, Top 12 Ways to Bring the Real World Into Your Classroom and answer the questions on </a:t>
            </a:r>
            <a:r>
              <a:rPr lang="en-US" dirty="0"/>
              <a:t>your </a:t>
            </a: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Notetaking Guide.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u="none" strike="noStrike"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Resource: </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The Teach Hub Team. (2010, May 27). </a:t>
            </a:r>
            <a:r>
              <a:rPr lang="en-US" sz="1200" i="1" dirty="0">
                <a:solidFill>
                  <a:schemeClr val="dk1"/>
                </a:solidFill>
                <a:latin typeface="Calibri"/>
                <a:ea typeface="Calibri"/>
                <a:cs typeface="Calibri"/>
                <a:sym typeface="Calibri"/>
              </a:rPr>
              <a:t>Top 12 Ways to Bring the Real World Into Your Classroom</a:t>
            </a:r>
            <a:r>
              <a:rPr lang="en-US" sz="1200" dirty="0">
                <a:solidFill>
                  <a:schemeClr val="dk1"/>
                </a:solidFill>
                <a:latin typeface="Calibri"/>
                <a:ea typeface="Calibri"/>
                <a:cs typeface="Calibri"/>
                <a:sym typeface="Calibri"/>
              </a:rPr>
              <a:t>. TeachHub.com.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https://www.teachhub.com/classroom-activities/2010/05/top-12-ways-to-bring-the-real-world-into-your-classroom/</a:t>
            </a:r>
            <a:r>
              <a:rPr lang="en-US" sz="1200"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Go back to your Performance Assessment Planning Map and brainstorm opportunities to connect to the real world that directly connect to the content and skills of the standards identified.</a:t>
            </a:r>
            <a:endParaRPr dirty="0"/>
          </a:p>
        </p:txBody>
      </p:sp>
      <p:sp>
        <p:nvSpPr>
          <p:cNvPr id="894" name="Google Shape;894;p8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81</a:t>
            </a:fld>
            <a:endParaRPr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0" name="Google Shape;900;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1" name="Google Shape;901;p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Guiding Notes: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W</a:t>
            </a:r>
            <a:r>
              <a:rPr lang="en-US" sz="1200" dirty="0">
                <a:solidFill>
                  <a:schemeClr val="dk1"/>
                </a:solidFill>
                <a:latin typeface="Calibri"/>
                <a:ea typeface="Calibri"/>
                <a:cs typeface="Calibri"/>
                <a:sym typeface="Calibri"/>
              </a:rPr>
              <a:t>hat are strategies </a:t>
            </a:r>
            <a:r>
              <a:rPr lang="en-US" dirty="0"/>
              <a:t>you </a:t>
            </a:r>
            <a:r>
              <a:rPr lang="en-US" sz="1200" dirty="0">
                <a:solidFill>
                  <a:schemeClr val="dk1"/>
                </a:solidFill>
                <a:latin typeface="Calibri"/>
                <a:ea typeface="Calibri"/>
                <a:cs typeface="Calibri"/>
                <a:sym typeface="Calibri"/>
              </a:rPr>
              <a:t>currently use for students to demonstrate their knowledge?  </a:t>
            </a:r>
            <a:r>
              <a:rPr lang="en-US" dirty="0"/>
              <a:t>J</a:t>
            </a:r>
            <a:r>
              <a:rPr lang="en-US" sz="1200" dirty="0">
                <a:solidFill>
                  <a:schemeClr val="dk1"/>
                </a:solidFill>
                <a:latin typeface="Calibri"/>
                <a:ea typeface="Calibri"/>
                <a:cs typeface="Calibri"/>
                <a:sym typeface="Calibri"/>
              </a:rPr>
              <a:t>ot down </a:t>
            </a:r>
            <a:r>
              <a:rPr lang="en-US" dirty="0"/>
              <a:t>your </a:t>
            </a:r>
            <a:r>
              <a:rPr lang="en-US" sz="1200" dirty="0">
                <a:solidFill>
                  <a:schemeClr val="dk1"/>
                </a:solidFill>
                <a:latin typeface="Calibri"/>
                <a:ea typeface="Calibri"/>
                <a:cs typeface="Calibri"/>
                <a:sym typeface="Calibri"/>
              </a:rPr>
              <a:t>ideas on your Notetaking Guide.</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US" dirty="0"/>
              <a:t>For extra guidance, </a:t>
            </a:r>
            <a:r>
              <a:rPr lang="en-US" sz="1200" dirty="0">
                <a:solidFill>
                  <a:schemeClr val="dk1"/>
                </a:solidFill>
                <a:latin typeface="Calibri"/>
                <a:ea typeface="Calibri"/>
                <a:cs typeface="Calibri"/>
                <a:sym typeface="Calibri"/>
              </a:rPr>
              <a:t>read and reflect on the article below:</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Gonzalez, Jennifer. (2018, November 4). </a:t>
            </a:r>
            <a:r>
              <a:rPr lang="en-US" sz="1200" i="1" dirty="0">
                <a:solidFill>
                  <a:schemeClr val="dk1"/>
                </a:solidFill>
                <a:latin typeface="Calibri"/>
                <a:ea typeface="Calibri"/>
                <a:cs typeface="Calibri"/>
                <a:sym typeface="Calibri"/>
              </a:rPr>
              <a:t>To Learn, Students Need to DO Something. </a:t>
            </a:r>
            <a:r>
              <a:rPr lang="en-US" sz="1200" dirty="0">
                <a:solidFill>
                  <a:schemeClr val="dk1"/>
                </a:solidFill>
                <a:latin typeface="Calibri"/>
                <a:ea typeface="Calibri"/>
                <a:cs typeface="Calibri"/>
                <a:sym typeface="Calibri"/>
              </a:rPr>
              <a:t>Cult of Pedagogy. </a:t>
            </a: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https://www.cultofpedagogy.com/do-something/</a:t>
            </a:r>
            <a:r>
              <a:rPr lang="en-US" sz="1200"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US" dirty="0"/>
              <a:t>G</a:t>
            </a:r>
            <a:r>
              <a:rPr lang="en-US" sz="1200" dirty="0">
                <a:solidFill>
                  <a:schemeClr val="dk1"/>
                </a:solidFill>
                <a:latin typeface="Calibri"/>
                <a:ea typeface="Calibri"/>
                <a:cs typeface="Calibri"/>
                <a:sym typeface="Calibri"/>
              </a:rPr>
              <a:t>o back to </a:t>
            </a:r>
            <a:r>
              <a:rPr lang="en-US" dirty="0"/>
              <a:t>your Performance Assessment Planning Map </a:t>
            </a:r>
            <a:r>
              <a:rPr lang="en-US" sz="1200" dirty="0">
                <a:solidFill>
                  <a:schemeClr val="dk1"/>
                </a:solidFill>
                <a:latin typeface="Calibri"/>
                <a:ea typeface="Calibri"/>
                <a:cs typeface="Calibri"/>
                <a:sym typeface="Calibri"/>
              </a:rPr>
              <a:t>and brainstorm strategies to demonstrate learning that directly connect to the content and skills of the standards identified.</a:t>
            </a:r>
            <a:endParaRPr dirty="0"/>
          </a:p>
          <a:p>
            <a:pPr marL="0" lvl="0" indent="0" algn="l" rtl="0">
              <a:spcBef>
                <a:spcPts val="0"/>
              </a:spcBef>
              <a:spcAft>
                <a:spcPts val="0"/>
              </a:spcAft>
              <a:buNone/>
            </a:pPr>
            <a:endParaRPr dirty="0"/>
          </a:p>
        </p:txBody>
      </p:sp>
      <p:sp>
        <p:nvSpPr>
          <p:cNvPr id="902" name="Google Shape;902;p8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82</a:t>
            </a:fld>
            <a:endParaRPr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p8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9" name="Google Shape;909;p89:notes"/>
          <p:cNvSpPr txBox="1">
            <a:spLocks noGrp="1"/>
          </p:cNvSpPr>
          <p:nvPr>
            <p:ph type="body" idx="1"/>
          </p:nvPr>
        </p:nvSpPr>
        <p:spPr>
          <a:xfrm>
            <a:off x="731520" y="4620578"/>
            <a:ext cx="5852100" cy="3780600"/>
          </a:xfrm>
          <a:prstGeom prst="rect">
            <a:avLst/>
          </a:prstGeom>
          <a:noFill/>
          <a:ln>
            <a:noFill/>
          </a:ln>
        </p:spPr>
        <p:txBody>
          <a:bodyPr spcFirstLastPara="1" wrap="square" lIns="97000" tIns="48500" rIns="97000" bIns="48500" anchor="t" anchorCtr="0">
            <a:noAutofit/>
          </a:bodyPr>
          <a:lstStyle/>
          <a:p>
            <a:pPr marL="0" lvl="0" indent="0" algn="l" rtl="0">
              <a:spcBef>
                <a:spcPts val="0"/>
              </a:spcBef>
              <a:spcAft>
                <a:spcPts val="0"/>
              </a:spcAft>
              <a:buNone/>
            </a:pPr>
            <a:r>
              <a:rPr lang="en-US" dirty="0"/>
              <a:t>Guiding Notes: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You</a:t>
            </a:r>
            <a:r>
              <a:rPr lang="en-US" sz="1200" dirty="0">
                <a:solidFill>
                  <a:schemeClr val="dk1"/>
                </a:solidFill>
                <a:latin typeface="Calibri"/>
                <a:ea typeface="Calibri"/>
                <a:cs typeface="Calibri"/>
                <a:sym typeface="Calibri"/>
              </a:rPr>
              <a:t> will now start to reflect on everything </a:t>
            </a:r>
            <a:r>
              <a:rPr lang="en-US" dirty="0"/>
              <a:t>you </a:t>
            </a:r>
            <a:r>
              <a:rPr lang="en-US" sz="1200" dirty="0">
                <a:solidFill>
                  <a:schemeClr val="dk1"/>
                </a:solidFill>
                <a:latin typeface="Calibri"/>
                <a:ea typeface="Calibri"/>
                <a:cs typeface="Calibri"/>
                <a:sym typeface="Calibri"/>
              </a:rPr>
              <a:t>have filled in on </a:t>
            </a:r>
            <a:r>
              <a:rPr lang="en-US" dirty="0"/>
              <a:t>your Performance Assessment Planning Map </a:t>
            </a:r>
            <a:r>
              <a:rPr lang="en-US" sz="1200" dirty="0">
                <a:solidFill>
                  <a:schemeClr val="dk1"/>
                </a:solidFill>
                <a:latin typeface="Calibri"/>
                <a:ea typeface="Calibri"/>
                <a:cs typeface="Calibri"/>
                <a:sym typeface="Calibri"/>
              </a:rPr>
              <a:t>and begin to develop the actual task for the performance assessment.  </a:t>
            </a:r>
            <a:endParaRPr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dirty="0"/>
              <a:t>T</a:t>
            </a:r>
            <a:r>
              <a:rPr lang="en-US" sz="1200" dirty="0">
                <a:solidFill>
                  <a:schemeClr val="dk1"/>
                </a:solidFill>
                <a:latin typeface="Calibri"/>
                <a:ea typeface="Calibri"/>
                <a:cs typeface="Calibri"/>
                <a:sym typeface="Calibri"/>
              </a:rPr>
              <a:t>ry using the sample task frame on the slide.  </a:t>
            </a:r>
            <a:r>
              <a:rPr lang="en-US" dirty="0"/>
              <a:t>F</a:t>
            </a:r>
            <a:r>
              <a:rPr lang="en-US" sz="1200" dirty="0">
                <a:solidFill>
                  <a:schemeClr val="dk1"/>
                </a:solidFill>
                <a:latin typeface="Calibri"/>
                <a:ea typeface="Calibri"/>
                <a:cs typeface="Calibri"/>
                <a:sym typeface="Calibri"/>
              </a:rPr>
              <a:t>ill in the blanks based on the topic and standards.  </a:t>
            </a:r>
            <a:endParaRPr dirty="0"/>
          </a:p>
          <a:p>
            <a:pPr marL="0" lvl="0" indent="0" algn="l" rtl="0">
              <a:lnSpc>
                <a:spcPct val="100000"/>
              </a:lnSpc>
              <a:spcBef>
                <a:spcPts val="0"/>
              </a:spcBef>
              <a:spcAft>
                <a:spcPts val="0"/>
              </a:spcAft>
              <a:buClr>
                <a:schemeClr val="dk1"/>
              </a:buClr>
              <a:buSzPts val="1500"/>
              <a:buFont typeface="Calibri"/>
              <a:buNone/>
            </a:pPr>
            <a:endParaRPr sz="1500" dirty="0"/>
          </a:p>
        </p:txBody>
      </p:sp>
      <p:sp>
        <p:nvSpPr>
          <p:cNvPr id="910" name="Google Shape;910;p89:notes"/>
          <p:cNvSpPr txBox="1">
            <a:spLocks noGrp="1"/>
          </p:cNvSpPr>
          <p:nvPr>
            <p:ph type="sldNum" idx="12"/>
          </p:nvPr>
        </p:nvSpPr>
        <p:spPr>
          <a:xfrm>
            <a:off x="4143587" y="9119474"/>
            <a:ext cx="3169800" cy="481500"/>
          </a:xfrm>
          <a:prstGeom prst="rect">
            <a:avLst/>
          </a:prstGeom>
          <a:noFill/>
          <a:ln>
            <a:noFill/>
          </a:ln>
        </p:spPr>
        <p:txBody>
          <a:bodyPr spcFirstLastPara="1" wrap="square" lIns="97000" tIns="48500" rIns="97000" bIns="48500" anchor="b" anchorCtr="0">
            <a:noAutofit/>
          </a:bodyPr>
          <a:lstStyle/>
          <a:p>
            <a:pPr marL="0" lvl="0" indent="0" algn="r" rtl="0">
              <a:lnSpc>
                <a:spcPct val="100000"/>
              </a:lnSpc>
              <a:spcBef>
                <a:spcPts val="0"/>
              </a:spcBef>
              <a:spcAft>
                <a:spcPts val="0"/>
              </a:spcAft>
              <a:buClr>
                <a:schemeClr val="dk1"/>
              </a:buClr>
              <a:buSzPts val="1500"/>
              <a:buFont typeface="Calibri"/>
              <a:buNone/>
            </a:pPr>
            <a:fld id="{00000000-1234-1234-1234-123412341234}" type="slidenum">
              <a:rPr lang="en-US"/>
              <a:t>83</a:t>
            </a:fld>
            <a:endParaRPr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9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7" name="Google Shape;917;p90:notes"/>
          <p:cNvSpPr txBox="1">
            <a:spLocks noGrp="1"/>
          </p:cNvSpPr>
          <p:nvPr>
            <p:ph type="body" idx="1"/>
          </p:nvPr>
        </p:nvSpPr>
        <p:spPr>
          <a:xfrm>
            <a:off x="731520" y="4620578"/>
            <a:ext cx="5852100" cy="3780600"/>
          </a:xfrm>
          <a:prstGeom prst="rect">
            <a:avLst/>
          </a:prstGeom>
          <a:noFill/>
          <a:ln>
            <a:noFill/>
          </a:ln>
        </p:spPr>
        <p:txBody>
          <a:bodyPr spcFirstLastPara="1" wrap="square" lIns="97000" tIns="48500" rIns="97000" bIns="48500" anchor="t" anchorCtr="0">
            <a:noAutofit/>
          </a:bodyPr>
          <a:lstStyle/>
          <a:p>
            <a:pPr marL="0" marR="0" lvl="0" indent="0" algn="l" rtl="0">
              <a:lnSpc>
                <a:spcPct val="107000"/>
              </a:lnSpc>
              <a:spcBef>
                <a:spcPts val="0"/>
              </a:spcBef>
              <a:spcAft>
                <a:spcPts val="0"/>
              </a:spcAft>
              <a:buNone/>
            </a:pPr>
            <a:r>
              <a:rPr lang="en-US" sz="1100" dirty="0">
                <a:solidFill>
                  <a:srgbClr val="000000"/>
                </a:solidFill>
              </a:rPr>
              <a:t>Guiding Notes:</a:t>
            </a:r>
            <a:endParaRPr sz="1100" dirty="0">
              <a:solidFill>
                <a:srgbClr val="000000"/>
              </a:solidFill>
            </a:endParaRPr>
          </a:p>
          <a:p>
            <a:pPr marL="0" marR="0" lvl="0" indent="0" algn="l" rtl="0">
              <a:lnSpc>
                <a:spcPct val="107000"/>
              </a:lnSpc>
              <a:spcBef>
                <a:spcPts val="0"/>
              </a:spcBef>
              <a:spcAft>
                <a:spcPts val="0"/>
              </a:spcAft>
              <a:buNone/>
            </a:pPr>
            <a:endParaRPr sz="1100" dirty="0">
              <a:solidFill>
                <a:srgbClr val="000000"/>
              </a:solidFill>
            </a:endParaRPr>
          </a:p>
          <a:p>
            <a:pPr marL="0" marR="0" lvl="0" indent="0" algn="l" rtl="0">
              <a:lnSpc>
                <a:spcPct val="107000"/>
              </a:lnSpc>
              <a:spcBef>
                <a:spcPts val="0"/>
              </a:spcBef>
              <a:spcAft>
                <a:spcPts val="0"/>
              </a:spcAft>
              <a:buNone/>
            </a:pPr>
            <a:r>
              <a:rPr lang="en-US" sz="1100" dirty="0">
                <a:solidFill>
                  <a:srgbClr val="000000"/>
                </a:solidFill>
                <a:latin typeface="Calibri"/>
                <a:ea typeface="Calibri"/>
                <a:cs typeface="Calibri"/>
                <a:sym typeface="Calibri"/>
              </a:rPr>
              <a:t>Read the examples on the slide</a:t>
            </a:r>
            <a:r>
              <a:rPr lang="en-US" sz="1100" dirty="0">
                <a:solidFill>
                  <a:srgbClr val="000000"/>
                </a:solidFill>
              </a:rPr>
              <a:t>. T</a:t>
            </a:r>
            <a:r>
              <a:rPr lang="en-US" sz="1100" dirty="0">
                <a:solidFill>
                  <a:srgbClr val="000000"/>
                </a:solidFill>
                <a:latin typeface="Calibri"/>
                <a:ea typeface="Calibri"/>
                <a:cs typeface="Calibri"/>
                <a:sym typeface="Calibri"/>
              </a:rPr>
              <a:t>his is only one way to frame a performance assessment task. </a:t>
            </a:r>
            <a:endParaRPr sz="1100" dirty="0"/>
          </a:p>
        </p:txBody>
      </p:sp>
      <p:sp>
        <p:nvSpPr>
          <p:cNvPr id="918" name="Google Shape;918;p90:notes"/>
          <p:cNvSpPr txBox="1">
            <a:spLocks noGrp="1"/>
          </p:cNvSpPr>
          <p:nvPr>
            <p:ph type="sldNum" idx="12"/>
          </p:nvPr>
        </p:nvSpPr>
        <p:spPr>
          <a:xfrm>
            <a:off x="4143587" y="9119474"/>
            <a:ext cx="3169800" cy="481500"/>
          </a:xfrm>
          <a:prstGeom prst="rect">
            <a:avLst/>
          </a:prstGeom>
          <a:noFill/>
          <a:ln>
            <a:noFill/>
          </a:ln>
        </p:spPr>
        <p:txBody>
          <a:bodyPr spcFirstLastPara="1" wrap="square" lIns="97000" tIns="48500" rIns="97000" bIns="48500" anchor="b" anchorCtr="0">
            <a:noAutofit/>
          </a:bodyPr>
          <a:lstStyle/>
          <a:p>
            <a:pPr marL="0" lvl="0" indent="0" algn="r" rtl="0">
              <a:lnSpc>
                <a:spcPct val="100000"/>
              </a:lnSpc>
              <a:spcBef>
                <a:spcPts val="0"/>
              </a:spcBef>
              <a:spcAft>
                <a:spcPts val="0"/>
              </a:spcAft>
              <a:buClr>
                <a:schemeClr val="dk1"/>
              </a:buClr>
              <a:buSzPts val="1500"/>
              <a:buFont typeface="Calibri"/>
              <a:buNone/>
            </a:pPr>
            <a:fld id="{00000000-1234-1234-1234-123412341234}" type="slidenum">
              <a:rPr lang="en-US"/>
              <a:t>84</a:t>
            </a:fld>
            <a:endParaRPr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Google Shape;924;p91:notes"/>
          <p:cNvSpPr txBox="1">
            <a:spLocks noGrp="1"/>
          </p:cNvSpPr>
          <p:nvPr>
            <p:ph type="body" idx="1"/>
          </p:nvPr>
        </p:nvSpPr>
        <p:spPr>
          <a:xfrm>
            <a:off x="731520" y="4620578"/>
            <a:ext cx="5852100" cy="3780600"/>
          </a:xfrm>
          <a:prstGeom prst="rect">
            <a:avLst/>
          </a:prstGeom>
          <a:noFill/>
          <a:ln>
            <a:noFill/>
          </a:ln>
        </p:spPr>
        <p:txBody>
          <a:bodyPr spcFirstLastPara="1" wrap="square" lIns="97000" tIns="48500" rIns="97000" bIns="48500" anchor="t" anchorCtr="0">
            <a:noAutofit/>
          </a:bodyPr>
          <a:lstStyle/>
          <a:p>
            <a:pPr marL="0" lvl="0" indent="0" algn="l" rtl="0">
              <a:spcBef>
                <a:spcPts val="0"/>
              </a:spcBef>
              <a:spcAft>
                <a:spcPts val="0"/>
              </a:spcAft>
              <a:buNone/>
            </a:pPr>
            <a:r>
              <a:rPr lang="en-US" dirty="0"/>
              <a:t>Guiding Notes: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You</a:t>
            </a:r>
            <a:r>
              <a:rPr lang="en-US" sz="1200" dirty="0">
                <a:solidFill>
                  <a:schemeClr val="dk1"/>
                </a:solidFill>
                <a:latin typeface="Calibri"/>
                <a:ea typeface="Calibri"/>
                <a:cs typeface="Calibri"/>
                <a:sym typeface="Calibri"/>
              </a:rPr>
              <a:t> can use this as a tool to build performance assessment tasks as well.  </a:t>
            </a:r>
            <a:r>
              <a:rPr lang="en-US" dirty="0"/>
              <a:t>You </a:t>
            </a:r>
            <a:r>
              <a:rPr lang="en-US" sz="1200" dirty="0">
                <a:solidFill>
                  <a:schemeClr val="dk1"/>
                </a:solidFill>
                <a:latin typeface="Calibri"/>
                <a:ea typeface="Calibri"/>
                <a:cs typeface="Calibri"/>
                <a:sym typeface="Calibri"/>
              </a:rPr>
              <a:t>can choose one prompt from each row to build the task.</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US" dirty="0"/>
              <a:t>G</a:t>
            </a:r>
            <a:r>
              <a:rPr lang="en-US" sz="1200" dirty="0">
                <a:solidFill>
                  <a:schemeClr val="dk1"/>
                </a:solidFill>
                <a:latin typeface="Calibri"/>
                <a:ea typeface="Calibri"/>
                <a:cs typeface="Calibri"/>
                <a:sym typeface="Calibri"/>
              </a:rPr>
              <a:t>o back to </a:t>
            </a:r>
            <a:r>
              <a:rPr lang="en-US" dirty="0"/>
              <a:t>your Performance Assessment Planning Map</a:t>
            </a:r>
            <a:r>
              <a:rPr lang="en-US" sz="1200" dirty="0">
                <a:solidFill>
                  <a:schemeClr val="dk1"/>
                </a:solidFill>
                <a:latin typeface="Calibri"/>
                <a:ea typeface="Calibri"/>
                <a:cs typeface="Calibri"/>
                <a:sym typeface="Calibri"/>
              </a:rPr>
              <a:t> and brainstorm a task built off of what </a:t>
            </a:r>
            <a:r>
              <a:rPr lang="en-US" dirty="0"/>
              <a:t>you </a:t>
            </a:r>
            <a:r>
              <a:rPr lang="en-US" sz="1200" dirty="0">
                <a:solidFill>
                  <a:schemeClr val="dk1"/>
                </a:solidFill>
                <a:latin typeface="Calibri"/>
                <a:ea typeface="Calibri"/>
                <a:cs typeface="Calibri"/>
                <a:sym typeface="Calibri"/>
              </a:rPr>
              <a:t>already mapped out.  </a:t>
            </a:r>
            <a:r>
              <a:rPr lang="en-US" dirty="0"/>
              <a:t>Remember, t</a:t>
            </a:r>
            <a:r>
              <a:rPr lang="en-US" sz="1200" dirty="0">
                <a:solidFill>
                  <a:schemeClr val="dk1"/>
                </a:solidFill>
                <a:latin typeface="Calibri"/>
                <a:ea typeface="Calibri"/>
                <a:cs typeface="Calibri"/>
                <a:sym typeface="Calibri"/>
              </a:rPr>
              <a:t>he task should allow students to demonstrate their learning of the </a:t>
            </a:r>
            <a:r>
              <a:rPr lang="en-US" sz="1200" i="1"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KAS for Social Studies</a:t>
            </a:r>
            <a:r>
              <a:rPr lang="en-US" sz="1200" dirty="0">
                <a:solidFill>
                  <a:schemeClr val="dk1"/>
                </a:solidFill>
                <a:latin typeface="Calibri"/>
                <a:ea typeface="Calibri"/>
                <a:cs typeface="Calibri"/>
                <a:sym typeface="Calibri"/>
              </a:rPr>
              <a:t> that have been identified.</a:t>
            </a:r>
            <a:endParaRPr sz="1500" dirty="0"/>
          </a:p>
        </p:txBody>
      </p:sp>
      <p:sp>
        <p:nvSpPr>
          <p:cNvPr id="925" name="Google Shape;925;p9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9"/>
        <p:cNvGrpSpPr/>
        <p:nvPr/>
      </p:nvGrpSpPr>
      <p:grpSpPr>
        <a:xfrm>
          <a:off x="0" y="0"/>
          <a:ext cx="0" cy="0"/>
          <a:chOff x="0" y="0"/>
          <a:chExt cx="0" cy="0"/>
        </a:xfrm>
      </p:grpSpPr>
      <p:sp>
        <p:nvSpPr>
          <p:cNvPr id="930" name="Google Shape;930;p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1" name="Google Shape;931;p9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Guiding Notes: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R</a:t>
            </a:r>
            <a:r>
              <a:rPr lang="en-US" sz="1200" dirty="0">
                <a:solidFill>
                  <a:schemeClr val="dk1"/>
                </a:solidFill>
                <a:latin typeface="Calibri"/>
                <a:ea typeface="Calibri"/>
                <a:cs typeface="Calibri"/>
                <a:sym typeface="Calibri"/>
              </a:rPr>
              <a:t>ead the article below:</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Kobialka, James. (2016, May). </a:t>
            </a:r>
            <a:r>
              <a:rPr lang="en-US" sz="1200" i="1" dirty="0">
                <a:solidFill>
                  <a:schemeClr val="dk1"/>
                </a:solidFill>
                <a:latin typeface="Calibri"/>
                <a:ea typeface="Calibri"/>
                <a:cs typeface="Calibri"/>
                <a:sym typeface="Calibri"/>
              </a:rPr>
              <a:t>7 Reflection Tips for Assessment, Empowerment and Self Awareness</a:t>
            </a:r>
            <a:r>
              <a:rPr lang="en-US" sz="1200" dirty="0">
                <a:solidFill>
                  <a:schemeClr val="dk1"/>
                </a:solidFill>
                <a:latin typeface="Calibri"/>
                <a:ea typeface="Calibri"/>
                <a:cs typeface="Calibri"/>
                <a:sym typeface="Calibri"/>
              </a:rPr>
              <a:t>. Edutopia. </a:t>
            </a: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https://www.edutopia.org/blog/reflection-assessment-empowerment-self-awareness-james-kobialka</a:t>
            </a:r>
            <a:r>
              <a:rPr lang="en-US" sz="1200"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US" dirty="0"/>
              <a:t>G</a:t>
            </a:r>
            <a:r>
              <a:rPr lang="en-US" sz="1200" dirty="0">
                <a:solidFill>
                  <a:schemeClr val="dk1"/>
                </a:solidFill>
                <a:latin typeface="Calibri"/>
                <a:ea typeface="Calibri"/>
                <a:cs typeface="Calibri"/>
                <a:sym typeface="Calibri"/>
              </a:rPr>
              <a:t>o to your Notetaking Guide and jot down </a:t>
            </a:r>
            <a:r>
              <a:rPr lang="en-US" dirty="0"/>
              <a:t>your </a:t>
            </a:r>
            <a:r>
              <a:rPr lang="en-US" sz="1200" dirty="0">
                <a:solidFill>
                  <a:schemeClr val="dk1"/>
                </a:solidFill>
                <a:latin typeface="Calibri"/>
                <a:ea typeface="Calibri"/>
                <a:cs typeface="Calibri"/>
                <a:sym typeface="Calibri"/>
              </a:rPr>
              <a:t>responses to the questions.</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Bo back to your Performance Assessment Planning Map and brainstorm strategies for student reflection.  </a:t>
            </a:r>
            <a:endParaRPr dirty="0"/>
          </a:p>
          <a:p>
            <a:pPr marL="0" lvl="0" indent="0" algn="l" rtl="0">
              <a:spcBef>
                <a:spcPts val="0"/>
              </a:spcBef>
              <a:spcAft>
                <a:spcPts val="0"/>
              </a:spcAft>
              <a:buNone/>
            </a:pPr>
            <a:endParaRPr dirty="0"/>
          </a:p>
        </p:txBody>
      </p:sp>
      <p:sp>
        <p:nvSpPr>
          <p:cNvPr id="932" name="Google Shape;932;p9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86</a:t>
            </a:fld>
            <a:endParaRPr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p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9" name="Google Shape;939;p9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Guiding Notes: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Review your</a:t>
            </a:r>
            <a:r>
              <a:rPr lang="en-US" sz="1200" dirty="0">
                <a:solidFill>
                  <a:schemeClr val="dk1"/>
                </a:solidFill>
                <a:latin typeface="Calibri"/>
                <a:ea typeface="Calibri"/>
                <a:cs typeface="Calibri"/>
                <a:sym typeface="Calibri"/>
              </a:rPr>
              <a:t> maps using the Performance Assessment Audit: </a:t>
            </a:r>
            <a:r>
              <a:rPr lang="en-US" sz="18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3"/>
              </a:rPr>
              <a:t>https://www.education.ky.gov/_layouts/download.aspx?SourceUrl=/curriculum/standards/kyacadstand/Documents/Performance_Based_Assessment_Audit.docx</a:t>
            </a:r>
            <a:endParaRPr dirty="0"/>
          </a:p>
          <a:p>
            <a:pPr marL="0" lvl="0" indent="0" algn="l" rtl="0">
              <a:spcBef>
                <a:spcPts val="0"/>
              </a:spcBef>
              <a:spcAft>
                <a:spcPts val="0"/>
              </a:spcAft>
              <a:buNone/>
            </a:pPr>
            <a:endParaRPr dirty="0"/>
          </a:p>
        </p:txBody>
      </p:sp>
      <p:sp>
        <p:nvSpPr>
          <p:cNvPr id="940" name="Google Shape;940;p9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87</a:t>
            </a:fld>
            <a:endParaRPr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p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7" name="Google Shape;947;p9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dirty="0">
                <a:solidFill>
                  <a:srgbClr val="000000"/>
                </a:solidFill>
              </a:rPr>
              <a:t>Guiding Notes:</a:t>
            </a:r>
            <a:endParaRPr sz="1100" dirty="0">
              <a:solidFill>
                <a:srgbClr val="000000"/>
              </a:solidFill>
            </a:endParaRPr>
          </a:p>
          <a:p>
            <a:pPr marL="0" lvl="0" indent="0" algn="l" rtl="0">
              <a:spcBef>
                <a:spcPts val="0"/>
              </a:spcBef>
              <a:spcAft>
                <a:spcPts val="0"/>
              </a:spcAft>
              <a:buNone/>
            </a:pPr>
            <a:endParaRPr sz="1100" dirty="0">
              <a:solidFill>
                <a:srgbClr val="000000"/>
              </a:solidFill>
            </a:endParaRPr>
          </a:p>
          <a:p>
            <a:pPr marL="0" lvl="0" indent="0" algn="l" rtl="0">
              <a:spcBef>
                <a:spcPts val="0"/>
              </a:spcBef>
              <a:spcAft>
                <a:spcPts val="0"/>
              </a:spcAft>
              <a:buNone/>
            </a:pPr>
            <a:r>
              <a:rPr lang="en-US" sz="1100" dirty="0">
                <a:solidFill>
                  <a:srgbClr val="000000"/>
                </a:solidFill>
              </a:rPr>
              <a:t>Here are </a:t>
            </a:r>
            <a:r>
              <a:rPr lang="en-US" sz="1100" dirty="0">
                <a:solidFill>
                  <a:srgbClr val="000000"/>
                </a:solidFill>
                <a:latin typeface="Calibri"/>
                <a:ea typeface="Calibri"/>
                <a:cs typeface="Calibri"/>
                <a:sym typeface="Calibri"/>
              </a:rPr>
              <a:t>other templates for creating performance assessments.  </a:t>
            </a:r>
            <a:endParaRPr sz="1100"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p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4" name="Google Shape;954;p9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Guiding Notes: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Consider the questions on the slide and</a:t>
            </a:r>
            <a:r>
              <a:rPr lang="en-US" sz="1200" dirty="0">
                <a:solidFill>
                  <a:schemeClr val="dk1"/>
                </a:solidFill>
                <a:latin typeface="Calibri"/>
                <a:ea typeface="Calibri"/>
                <a:cs typeface="Calibri"/>
                <a:sym typeface="Calibri"/>
              </a:rPr>
              <a:t> jot down </a:t>
            </a:r>
            <a:r>
              <a:rPr lang="en-US" dirty="0"/>
              <a:t>your </a:t>
            </a:r>
            <a:r>
              <a:rPr lang="en-US" sz="1200" dirty="0">
                <a:solidFill>
                  <a:schemeClr val="dk1"/>
                </a:solidFill>
                <a:latin typeface="Calibri"/>
                <a:ea typeface="Calibri"/>
                <a:cs typeface="Calibri"/>
                <a:sym typeface="Calibri"/>
              </a:rPr>
              <a:t>thoughts on your Notetaking Guide.</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dirty="0"/>
              <a:t>R</a:t>
            </a:r>
            <a:r>
              <a:rPr lang="en-US" sz="1200" dirty="0">
                <a:solidFill>
                  <a:schemeClr val="dk1"/>
                </a:solidFill>
                <a:latin typeface="Calibri"/>
                <a:ea typeface="Calibri"/>
                <a:cs typeface="Calibri"/>
                <a:sym typeface="Calibri"/>
              </a:rPr>
              <a:t>eminders of benefits:</a:t>
            </a:r>
            <a:endParaRPr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Performance tasks place </a:t>
            </a:r>
            <a:r>
              <a:rPr lang="en-US" sz="1200" b="1" dirty="0">
                <a:solidFill>
                  <a:schemeClr val="dk1"/>
                </a:solidFill>
                <a:latin typeface="Calibri"/>
                <a:ea typeface="Calibri"/>
                <a:cs typeface="Calibri"/>
                <a:sym typeface="Calibri"/>
              </a:rPr>
              <a:t>student demonstration of ability </a:t>
            </a:r>
            <a:r>
              <a:rPr lang="en-US" sz="1200" dirty="0">
                <a:solidFill>
                  <a:schemeClr val="dk1"/>
                </a:solidFill>
                <a:latin typeface="Calibri"/>
                <a:ea typeface="Calibri"/>
                <a:cs typeface="Calibri"/>
                <a:sym typeface="Calibri"/>
              </a:rPr>
              <a:t>at the center of assessment</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Performance tasks approximate </a:t>
            </a:r>
            <a:r>
              <a:rPr lang="en-US" sz="1200" b="1" dirty="0">
                <a:solidFill>
                  <a:schemeClr val="dk1"/>
                </a:solidFill>
                <a:latin typeface="Calibri"/>
                <a:ea typeface="Calibri"/>
                <a:cs typeface="Calibri"/>
                <a:sym typeface="Calibri"/>
              </a:rPr>
              <a:t>real-world</a:t>
            </a:r>
            <a:r>
              <a:rPr lang="en-US" sz="1200" dirty="0">
                <a:solidFill>
                  <a:schemeClr val="dk1"/>
                </a:solidFill>
                <a:latin typeface="Calibri"/>
                <a:ea typeface="Calibri"/>
                <a:cs typeface="Calibri"/>
                <a:sym typeface="Calibri"/>
              </a:rPr>
              <a:t> application of </a:t>
            </a:r>
            <a:r>
              <a:rPr lang="en-US" sz="1200" b="1" dirty="0">
                <a:solidFill>
                  <a:schemeClr val="dk1"/>
                </a:solidFill>
                <a:latin typeface="Calibri"/>
                <a:ea typeface="Calibri"/>
                <a:cs typeface="Calibri"/>
                <a:sym typeface="Calibri"/>
              </a:rPr>
              <a:t>complex skills</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Allow </a:t>
            </a:r>
            <a:r>
              <a:rPr lang="en-US" sz="1200" b="1" dirty="0">
                <a:solidFill>
                  <a:schemeClr val="dk1"/>
                </a:solidFill>
                <a:latin typeface="Calibri"/>
                <a:ea typeface="Calibri"/>
                <a:cs typeface="Calibri"/>
                <a:sym typeface="Calibri"/>
              </a:rPr>
              <a:t>students </a:t>
            </a:r>
            <a:r>
              <a:rPr lang="en-US" sz="1200" dirty="0">
                <a:solidFill>
                  <a:schemeClr val="dk1"/>
                </a:solidFill>
                <a:latin typeface="Calibri"/>
                <a:ea typeface="Calibri"/>
                <a:cs typeface="Calibri"/>
                <a:sym typeface="Calibri"/>
              </a:rPr>
              <a:t>to </a:t>
            </a:r>
            <a:r>
              <a:rPr lang="en-US" sz="1200" b="1" dirty="0">
                <a:solidFill>
                  <a:schemeClr val="dk1"/>
                </a:solidFill>
                <a:latin typeface="Calibri"/>
                <a:ea typeface="Calibri"/>
                <a:cs typeface="Calibri"/>
                <a:sym typeface="Calibri"/>
              </a:rPr>
              <a:t>actively demonstrate </a:t>
            </a:r>
            <a:r>
              <a:rPr lang="en-US" sz="1200" dirty="0">
                <a:solidFill>
                  <a:schemeClr val="dk1"/>
                </a:solidFill>
                <a:latin typeface="Calibri"/>
                <a:ea typeface="Calibri"/>
                <a:cs typeface="Calibri"/>
                <a:sym typeface="Calibri"/>
              </a:rPr>
              <a:t>their </a:t>
            </a:r>
            <a:r>
              <a:rPr lang="en-US" sz="1200" b="1" dirty="0">
                <a:solidFill>
                  <a:schemeClr val="dk1"/>
                </a:solidFill>
                <a:latin typeface="Calibri"/>
                <a:ea typeface="Calibri"/>
                <a:cs typeface="Calibri"/>
                <a:sym typeface="Calibri"/>
              </a:rPr>
              <a:t>learning </a:t>
            </a:r>
            <a:r>
              <a:rPr lang="en-US" sz="1200" dirty="0">
                <a:solidFill>
                  <a:schemeClr val="dk1"/>
                </a:solidFill>
                <a:latin typeface="Calibri"/>
                <a:ea typeface="Calibri"/>
                <a:cs typeface="Calibri"/>
                <a:sym typeface="Calibri"/>
              </a:rPr>
              <a:t>and </a:t>
            </a:r>
            <a:r>
              <a:rPr lang="en-US" sz="1200" b="1" dirty="0">
                <a:solidFill>
                  <a:schemeClr val="dk1"/>
                </a:solidFill>
                <a:latin typeface="Calibri"/>
                <a:ea typeface="Calibri"/>
                <a:cs typeface="Calibri"/>
                <a:sym typeface="Calibri"/>
              </a:rPr>
              <a:t>skills</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Performance tasks can measure </a:t>
            </a:r>
            <a:r>
              <a:rPr lang="en-US" sz="1200" b="1" dirty="0">
                <a:solidFill>
                  <a:schemeClr val="dk1"/>
                </a:solidFill>
                <a:latin typeface="Calibri"/>
                <a:ea typeface="Calibri"/>
                <a:cs typeface="Calibri"/>
                <a:sym typeface="Calibri"/>
              </a:rPr>
              <a:t>abilities beyond academic knowledge and skills</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Performance tasks are typically </a:t>
            </a:r>
            <a:r>
              <a:rPr lang="en-US" sz="1200" b="1" dirty="0">
                <a:solidFill>
                  <a:schemeClr val="dk1"/>
                </a:solidFill>
                <a:latin typeface="Calibri"/>
                <a:ea typeface="Calibri"/>
                <a:cs typeface="Calibri"/>
                <a:sym typeface="Calibri"/>
              </a:rPr>
              <a:t>more engaging </a:t>
            </a:r>
            <a:r>
              <a:rPr lang="en-US" sz="1200" dirty="0">
                <a:solidFill>
                  <a:schemeClr val="dk1"/>
                </a:solidFill>
                <a:latin typeface="Calibri"/>
                <a:ea typeface="Calibri"/>
                <a:cs typeface="Calibri"/>
                <a:sym typeface="Calibri"/>
              </a:rPr>
              <a:t>for students</a:t>
            </a:r>
            <a:endParaRPr dirty="0"/>
          </a:p>
        </p:txBody>
      </p:sp>
      <p:sp>
        <p:nvSpPr>
          <p:cNvPr id="955" name="Google Shape;955;p9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89</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0: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10:notes"/>
          <p:cNvSpPr txBox="1">
            <a:spLocks noGrp="1"/>
          </p:cNvSpPr>
          <p:nvPr>
            <p:ph type="body" idx="1"/>
          </p:nvPr>
        </p:nvSpPr>
        <p:spPr>
          <a:xfrm>
            <a:off x="685800" y="4482297"/>
            <a:ext cx="5486400" cy="366748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Font typeface="Arial"/>
              <a:buNone/>
            </a:pPr>
            <a:r>
              <a:rPr lang="en-US" sz="1100" dirty="0"/>
              <a:t>Guiding Notes:</a:t>
            </a:r>
            <a:endParaRPr sz="1100" dirty="0"/>
          </a:p>
          <a:p>
            <a:pPr marL="0" lvl="0" indent="0" algn="l" rtl="0">
              <a:spcBef>
                <a:spcPts val="0"/>
              </a:spcBef>
              <a:spcAft>
                <a:spcPts val="0"/>
              </a:spcAft>
              <a:buClr>
                <a:schemeClr val="dk1"/>
              </a:buClr>
              <a:buSzPts val="1800"/>
              <a:buFont typeface="Arial"/>
              <a:buNone/>
            </a:pPr>
            <a:endParaRPr sz="1100" dirty="0"/>
          </a:p>
          <a:p>
            <a:pPr marL="0" lvl="0" indent="0" algn="l" rtl="0">
              <a:spcBef>
                <a:spcPts val="0"/>
              </a:spcBef>
              <a:spcAft>
                <a:spcPts val="0"/>
              </a:spcAft>
              <a:buClr>
                <a:schemeClr val="dk1"/>
              </a:buClr>
              <a:buSzPts val="1800"/>
              <a:buFont typeface="Arial"/>
              <a:buNone/>
            </a:pPr>
            <a:r>
              <a:rPr lang="en-US" sz="1100" dirty="0"/>
              <a:t>Read the slide. Notes</a:t>
            </a:r>
            <a:r>
              <a:rPr lang="en-US" sz="1100" dirty="0">
                <a:latin typeface="Calibri"/>
                <a:ea typeface="Calibri"/>
                <a:cs typeface="Calibri"/>
                <a:sym typeface="Calibri"/>
              </a:rPr>
              <a:t> that these standards require students to engage in </a:t>
            </a:r>
            <a:r>
              <a:rPr lang="en-US" sz="1100" dirty="0">
                <a:solidFill>
                  <a:schemeClr val="dk1"/>
                </a:solidFill>
              </a:rPr>
              <a:t>disciplinary strands, inquiry practices and disciplinary concepts and practices and e</a:t>
            </a:r>
            <a:r>
              <a:rPr lang="en-US" sz="1100" dirty="0">
                <a:latin typeface="Calibri"/>
                <a:ea typeface="Calibri"/>
                <a:cs typeface="Calibri"/>
                <a:sym typeface="Calibri"/>
              </a:rPr>
              <a:t>ducators need ways to assess these in integrated ways.</a:t>
            </a:r>
            <a:r>
              <a:rPr lang="en-US" sz="1100" dirty="0">
                <a:solidFill>
                  <a:srgbClr val="000000"/>
                </a:solidFill>
                <a:latin typeface="Calibri"/>
                <a:ea typeface="Calibri"/>
                <a:cs typeface="Calibri"/>
                <a:sym typeface="Calibri"/>
              </a:rPr>
              <a:t> </a:t>
            </a:r>
            <a:endParaRPr sz="1100" dirty="0">
              <a:latin typeface="Trebuchet MS"/>
              <a:ea typeface="Trebuchet MS"/>
              <a:cs typeface="Trebuchet MS"/>
              <a:sym typeface="Trebuchet MS"/>
            </a:endParaRPr>
          </a:p>
        </p:txBody>
      </p:sp>
      <p:sp>
        <p:nvSpPr>
          <p:cNvPr id="208" name="Google Shape;208;p10:notes"/>
          <p:cNvSpPr txBox="1">
            <a:spLocks noGrp="1"/>
          </p:cNvSpPr>
          <p:nvPr>
            <p:ph type="sldNum" idx="12"/>
          </p:nvPr>
        </p:nvSpPr>
        <p:spPr>
          <a:xfrm>
            <a:off x="3884613" y="8846553"/>
            <a:ext cx="2971800" cy="467221"/>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0"/>
        <p:cNvGrpSpPr/>
        <p:nvPr/>
      </p:nvGrpSpPr>
      <p:grpSpPr>
        <a:xfrm>
          <a:off x="0" y="0"/>
          <a:ext cx="0" cy="0"/>
          <a:chOff x="0" y="0"/>
          <a:chExt cx="0" cy="0"/>
        </a:xfrm>
      </p:grpSpPr>
      <p:sp>
        <p:nvSpPr>
          <p:cNvPr id="961" name="Google Shape;961;p9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800"/>
              <a:buFont typeface="Calibri"/>
              <a:buNone/>
            </a:pPr>
            <a:r>
              <a:rPr lang="en-US" sz="1100" dirty="0">
                <a:solidFill>
                  <a:srgbClr val="000000"/>
                </a:solidFill>
              </a:rPr>
              <a:t>Guiding Nots:</a:t>
            </a:r>
            <a:endParaRPr sz="1100" dirty="0">
              <a:solidFill>
                <a:srgbClr val="000000"/>
              </a:solidFill>
            </a:endParaRPr>
          </a:p>
          <a:p>
            <a:pPr marL="0" lvl="0" indent="0" algn="l" rtl="0">
              <a:spcBef>
                <a:spcPts val="0"/>
              </a:spcBef>
              <a:spcAft>
                <a:spcPts val="0"/>
              </a:spcAft>
              <a:buClr>
                <a:srgbClr val="000000"/>
              </a:buClr>
              <a:buSzPts val="1800"/>
              <a:buFont typeface="Calibri"/>
              <a:buNone/>
            </a:pPr>
            <a:endParaRPr sz="1100" dirty="0">
              <a:solidFill>
                <a:srgbClr val="000000"/>
              </a:solidFill>
            </a:endParaRPr>
          </a:p>
          <a:p>
            <a:pPr marL="0" lvl="0" indent="0" algn="l" rtl="0">
              <a:spcBef>
                <a:spcPts val="0"/>
              </a:spcBef>
              <a:spcAft>
                <a:spcPts val="0"/>
              </a:spcAft>
              <a:buClr>
                <a:srgbClr val="000000"/>
              </a:buClr>
              <a:buSzPts val="1800"/>
              <a:buFont typeface="Calibri"/>
              <a:buNone/>
            </a:pPr>
            <a:r>
              <a:rPr lang="en-US" sz="1100" dirty="0">
                <a:solidFill>
                  <a:srgbClr val="000000"/>
                </a:solidFill>
              </a:rPr>
              <a:t>T</a:t>
            </a:r>
            <a:r>
              <a:rPr lang="en-US" sz="1100" dirty="0">
                <a:solidFill>
                  <a:srgbClr val="000000"/>
                </a:solidFill>
                <a:latin typeface="Calibri"/>
                <a:ea typeface="Calibri"/>
                <a:cs typeface="Calibri"/>
                <a:sym typeface="Calibri"/>
              </a:rPr>
              <a:t>hese are places </a:t>
            </a:r>
            <a:r>
              <a:rPr lang="en-US" sz="1100" dirty="0">
                <a:solidFill>
                  <a:srgbClr val="000000"/>
                </a:solidFill>
              </a:rPr>
              <a:t>you </a:t>
            </a:r>
            <a:r>
              <a:rPr lang="en-US" sz="1100" dirty="0">
                <a:solidFill>
                  <a:srgbClr val="000000"/>
                </a:solidFill>
                <a:latin typeface="Calibri"/>
                <a:ea typeface="Calibri"/>
                <a:cs typeface="Calibri"/>
                <a:sym typeface="Calibri"/>
              </a:rPr>
              <a:t>can find performance assessments in social studies.  All would need to be adjusted to meet the </a:t>
            </a:r>
            <a:r>
              <a:rPr lang="en-US" sz="1100" i="1" dirty="0">
                <a:solidFill>
                  <a:srgbClr val="000000"/>
                </a:solidFill>
                <a:latin typeface="Calibri"/>
                <a:ea typeface="Calibri"/>
                <a:cs typeface="Calibri"/>
                <a:sym typeface="Calibri"/>
              </a:rPr>
              <a:t>KAS for Social Studies</a:t>
            </a:r>
            <a:r>
              <a:rPr lang="en-US" sz="1100" dirty="0">
                <a:solidFill>
                  <a:srgbClr val="000000"/>
                </a:solidFill>
                <a:latin typeface="Calibri"/>
                <a:ea typeface="Calibri"/>
                <a:cs typeface="Calibri"/>
                <a:sym typeface="Calibri"/>
              </a:rPr>
              <a:t>. </a:t>
            </a:r>
            <a:endParaRPr sz="1100" b="1" dirty="0"/>
          </a:p>
        </p:txBody>
      </p:sp>
      <p:sp>
        <p:nvSpPr>
          <p:cNvPr id="962" name="Google Shape;962;p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p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9" name="Google Shape;969;p9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Guiding Notes: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J</a:t>
            </a:r>
            <a:r>
              <a:rPr lang="en-US" sz="1200" dirty="0">
                <a:solidFill>
                  <a:schemeClr val="dk1"/>
                </a:solidFill>
                <a:latin typeface="Calibri"/>
                <a:ea typeface="Calibri"/>
                <a:cs typeface="Calibri"/>
                <a:sym typeface="Calibri"/>
              </a:rPr>
              <a:t>ot down any new learning or thoughts on your Continuous Reflection Tool.</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US" dirty="0"/>
              <a:t>The KDE needs your feedback on the effectiveness of this module, the learning platform and how the consultants may best support you as you take the next steps in the implementation process. Complete a short survey to share our thinking and provide them with feedback on how the KDE can best meet our needs. Feedback from our surveys will be used by the KDE to plan and prepare future professional learning.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Post-survey: </a:t>
            </a:r>
            <a:r>
              <a:rPr lang="en-US" b="0" i="0" dirty="0">
                <a:solidFill>
                  <a:srgbClr val="000000"/>
                </a:solidFill>
                <a:effectLst/>
                <a:latin typeface="Times New Roman" panose="02020603050405020304" pitchFamily="18" charset="0"/>
              </a:rPr>
              <a:t>https://docs.google.com/forms/d/e/1FAIpQLSd5pVVdKiDLKxM4wKq46V2JcO7UTMtFk8ELVR31du6HTO2Szg/viewform</a:t>
            </a:r>
            <a:endParaRPr lang="en-US" dirty="0"/>
          </a:p>
        </p:txBody>
      </p:sp>
      <p:sp>
        <p:nvSpPr>
          <p:cNvPr id="970" name="Google Shape;970;p9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91</a:t>
            </a:fld>
            <a:endParaRPr dirty="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p99: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7" name="Google Shape;977;p99:notes"/>
          <p:cNvSpPr txBox="1">
            <a:spLocks noGrp="1"/>
          </p:cNvSpPr>
          <p:nvPr>
            <p:ph type="body" idx="1"/>
          </p:nvPr>
        </p:nvSpPr>
        <p:spPr>
          <a:xfrm>
            <a:off x="685800" y="4482296"/>
            <a:ext cx="5486400" cy="366733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Guiding Notes: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Materials needed for this module:</a:t>
            </a:r>
            <a:endParaRPr dirty="0"/>
          </a:p>
          <a:p>
            <a:pPr marL="0" lvl="0" indent="0" algn="l" rtl="0">
              <a:spcBef>
                <a:spcPts val="0"/>
              </a:spcBef>
              <a:spcAft>
                <a:spcPts val="0"/>
              </a:spcAft>
              <a:buNone/>
            </a:pPr>
            <a:endParaRPr lang="en-US" sz="1200" dirty="0">
              <a:solidFill>
                <a:schemeClr val="dk1"/>
              </a:solidFill>
              <a:latin typeface="Calibri"/>
              <a:ea typeface="Calibri"/>
              <a:cs typeface="Calibri"/>
              <a:sym typeface="Calibri"/>
            </a:endParaRP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US" sz="1200" dirty="0">
                <a:solidFill>
                  <a:schemeClr val="dk1"/>
                </a:solidFill>
              </a:rPr>
              <a:t>Notetaking Guide</a:t>
            </a:r>
            <a:r>
              <a:rPr lang="en-US" sz="1200" u="sng" dirty="0">
                <a:solidFill>
                  <a:schemeClr val="dk1"/>
                </a:solidFill>
              </a:rPr>
              <a:t>: </a:t>
            </a:r>
            <a:r>
              <a:rPr lang="en-US" sz="1200" b="0" i="0" u="sng" dirty="0">
                <a:solidFill>
                  <a:srgbClr val="000000"/>
                </a:solidFill>
                <a:effectLst/>
                <a:latin typeface="Times New Roman" panose="02020603050405020304" pitchFamily="18" charset="0"/>
              </a:rPr>
              <a:t>https://education.ky.gov/curriculum/standards/kyacadstand/Documents/SS_Module_6_Notetaking_Guide.docx</a:t>
            </a:r>
            <a:r>
              <a:rPr lang="en-US" sz="1200" u="sng" dirty="0">
                <a:solidFill>
                  <a:schemeClr val="dk1"/>
                </a:solidFill>
                <a:latin typeface="Calibri"/>
                <a:ea typeface="Calibri"/>
                <a:cs typeface="Calibri"/>
                <a:sym typeface="Calibri"/>
              </a:rPr>
              <a:t> </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US" sz="1200" dirty="0">
                <a:solidFill>
                  <a:schemeClr val="dk1"/>
                </a:solidFill>
                <a:latin typeface="Calibri"/>
                <a:ea typeface="Calibri"/>
                <a:cs typeface="Calibri"/>
                <a:sym typeface="Calibri"/>
              </a:rPr>
              <a:t>Continuous Reflection Tool: </a:t>
            </a:r>
            <a:r>
              <a:rPr lang="en-US" sz="1200" b="0" i="0" u="sng" dirty="0">
                <a:solidFill>
                  <a:srgbClr val="000000"/>
                </a:solidFill>
                <a:effectLst/>
                <a:latin typeface="Times New Roman" panose="02020603050405020304" pitchFamily="18" charset="0"/>
              </a:rPr>
              <a:t>https://education.ky.gov/curriculum/standards/kyacadstand/Documents/SS_Module%20_6_Continuous_Reflection_Tool.docx</a:t>
            </a:r>
            <a:endParaRPr lang="en-US" sz="1200" b="0" i="0" u="sng" dirty="0">
              <a:solidFill>
                <a:schemeClr val="dk1"/>
              </a:solidFill>
              <a:effectLst/>
              <a:latin typeface="Calibri"/>
              <a:cs typeface="Calibri"/>
              <a:sym typeface="Calibri"/>
            </a:endParaRP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US" sz="1200" dirty="0">
                <a:solidFill>
                  <a:schemeClr val="dk1"/>
                </a:solidFill>
                <a:latin typeface="Calibri"/>
                <a:ea typeface="Calibri"/>
                <a:cs typeface="Calibri"/>
                <a:sym typeface="Calibri"/>
              </a:rPr>
              <a:t>Gonzalez, Jennifer. (2014, May 1). </a:t>
            </a:r>
            <a:r>
              <a:rPr lang="en-US" sz="1200" i="1" dirty="0">
                <a:solidFill>
                  <a:schemeClr val="dk1"/>
                </a:solidFill>
                <a:latin typeface="Calibri"/>
                <a:ea typeface="Calibri"/>
                <a:cs typeface="Calibri"/>
                <a:sym typeface="Calibri"/>
              </a:rPr>
              <a:t>Know Your Terms: Holistic, Analytic, and Single-Point Rubrics</a:t>
            </a:r>
            <a:r>
              <a:rPr lang="en-US" sz="1200" dirty="0">
                <a:solidFill>
                  <a:schemeClr val="dk1"/>
                </a:solidFill>
                <a:latin typeface="Calibri"/>
                <a:ea typeface="Calibri"/>
                <a:cs typeface="Calibri"/>
                <a:sym typeface="Calibri"/>
              </a:rPr>
              <a:t>. Cult of Pedagogy. </a:t>
            </a: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https://www.cultofpedagogy.com/holistic-analytic-single-point-rubrics/</a:t>
            </a:r>
            <a:r>
              <a:rPr lang="en-US" sz="1200" dirty="0">
                <a:solidFill>
                  <a:schemeClr val="dk1"/>
                </a:solidFill>
                <a:latin typeface="Calibri"/>
                <a:ea typeface="Calibri"/>
                <a:cs typeface="Calibri"/>
                <a:sym typeface="Calibri"/>
              </a:rPr>
              <a:t> </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US" sz="1200" dirty="0">
                <a:solidFill>
                  <a:schemeClr val="dk1"/>
                </a:solidFill>
                <a:latin typeface="Calibri"/>
                <a:ea typeface="Calibri"/>
                <a:cs typeface="Calibri"/>
                <a:sym typeface="Calibri"/>
              </a:rPr>
              <a:t>Stanford Center for Assessment, Learning, &amp; Equity. (n.d.) </a:t>
            </a:r>
            <a:r>
              <a:rPr lang="en-US" sz="1200" i="1" dirty="0">
                <a:solidFill>
                  <a:schemeClr val="dk1"/>
                </a:solidFill>
                <a:latin typeface="Calibri"/>
                <a:ea typeface="Calibri"/>
                <a:cs typeface="Calibri"/>
                <a:sym typeface="Calibri"/>
              </a:rPr>
              <a:t>SCALE Checklist for Quality Rubric Design</a:t>
            </a:r>
            <a:r>
              <a:rPr lang="en-US" sz="1200" dirty="0">
                <a:solidFill>
                  <a:schemeClr val="dk1"/>
                </a:solidFill>
                <a:latin typeface="Calibri"/>
                <a:ea typeface="Calibri"/>
                <a:cs typeface="Calibri"/>
                <a:sym typeface="Calibri"/>
              </a:rPr>
              <a:t>. </a:t>
            </a:r>
            <a:r>
              <a:rPr lang="en-US" sz="1200" u="sng" dirty="0">
                <a:solidFill>
                  <a:schemeClr val="dk1"/>
                </a:solidFill>
                <a:latin typeface="Calibri"/>
                <a:ea typeface="Calibri"/>
                <a:cs typeface="Calibri"/>
                <a:sym typeface="Calibri"/>
              </a:rPr>
              <a:t>https://educateiowa.gov/sites/default/files/2022-11/scalechecklistforqualityrubricdesign.pdf</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US" sz="1200" u="none" dirty="0">
                <a:solidFill>
                  <a:schemeClr val="dk1"/>
                </a:solidFill>
                <a:latin typeface="Calibri"/>
                <a:ea typeface="Calibri"/>
                <a:cs typeface="Calibri"/>
                <a:sym typeface="Calibri"/>
              </a:rPr>
              <a:t>National Writing Project. (n.d.) </a:t>
            </a:r>
            <a:r>
              <a:rPr lang="en-US" sz="1200" i="1" u="none" dirty="0">
                <a:solidFill>
                  <a:schemeClr val="dk1"/>
                </a:solidFill>
                <a:latin typeface="Calibri"/>
                <a:ea typeface="Calibri"/>
                <a:cs typeface="Calibri"/>
                <a:sym typeface="Calibri"/>
              </a:rPr>
              <a:t>Civically Engaged Writing Analysis Continuum for Public Writing</a:t>
            </a:r>
            <a:r>
              <a:rPr lang="en-US" sz="1200" u="none" dirty="0">
                <a:solidFill>
                  <a:schemeClr val="dk1"/>
                </a:solidFill>
                <a:latin typeface="Calibri"/>
                <a:ea typeface="Calibri"/>
                <a:cs typeface="Calibri"/>
                <a:sym typeface="Calibri"/>
              </a:rPr>
              <a:t>.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http://cewac.nwp.org/wp-content/uploads/2018/03/CEWAC_2.0.pdf</a:t>
            </a:r>
            <a:endParaRPr sz="1200" b="0" i="0" u="none" strike="noStrike" cap="none" dirty="0">
              <a:solidFill>
                <a:schemeClr val="dk1"/>
              </a:solidFill>
              <a:latin typeface="Calibri"/>
              <a:ea typeface="Calibri"/>
              <a:cs typeface="Calibri"/>
              <a:sym typeface="Calibri"/>
            </a:endParaRPr>
          </a:p>
        </p:txBody>
      </p:sp>
      <p:sp>
        <p:nvSpPr>
          <p:cNvPr id="978" name="Google Shape;978;p99:notes"/>
          <p:cNvSpPr txBox="1">
            <a:spLocks noGrp="1"/>
          </p:cNvSpPr>
          <p:nvPr>
            <p:ph type="hdr" idx="3"/>
          </p:nvPr>
        </p:nvSpPr>
        <p:spPr>
          <a:xfrm>
            <a:off x="0" y="0"/>
            <a:ext cx="2971800" cy="46731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dirty="0">
              <a:solidFill>
                <a:srgbClr val="000000"/>
              </a:solidFill>
              <a:latin typeface="Calibri"/>
              <a:ea typeface="Calibri"/>
              <a:cs typeface="Calibri"/>
              <a:sym typeface="Calibri"/>
            </a:endParaRPr>
          </a:p>
        </p:txBody>
      </p:sp>
      <p:sp>
        <p:nvSpPr>
          <p:cNvPr id="979" name="Google Shape;979;p99:notes"/>
          <p:cNvSpPr txBox="1">
            <a:spLocks noGrp="1"/>
          </p:cNvSpPr>
          <p:nvPr>
            <p:ph type="dt" idx="10"/>
          </p:nvPr>
        </p:nvSpPr>
        <p:spPr>
          <a:xfrm>
            <a:off x="3884613" y="0"/>
            <a:ext cx="2971800" cy="46731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Calibri"/>
              <a:buNone/>
            </a:pPr>
            <a:r>
              <a:rPr lang="en-US" sz="1200" b="0" i="0" u="none" strike="noStrike" cap="none" dirty="0">
                <a:solidFill>
                  <a:srgbClr val="000000"/>
                </a:solidFill>
                <a:latin typeface="Calibri"/>
                <a:ea typeface="Calibri"/>
                <a:cs typeface="Calibri"/>
                <a:sym typeface="Calibri"/>
              </a:rPr>
              <a:t>6/1/2018</a:t>
            </a:r>
            <a:endParaRPr sz="1200" b="0" i="0" u="none" strike="noStrike" cap="none" dirty="0">
              <a:solidFill>
                <a:srgbClr val="000000"/>
              </a:solidFill>
              <a:latin typeface="Calibri"/>
              <a:ea typeface="Calibri"/>
              <a:cs typeface="Calibri"/>
              <a:sym typeface="Calibri"/>
            </a:endParaRPr>
          </a:p>
        </p:txBody>
      </p:sp>
      <p:sp>
        <p:nvSpPr>
          <p:cNvPr id="980" name="Google Shape;980;p99:notes"/>
          <p:cNvSpPr txBox="1">
            <a:spLocks noGrp="1"/>
          </p:cNvSpPr>
          <p:nvPr>
            <p:ph type="ftr" idx="11"/>
          </p:nvPr>
        </p:nvSpPr>
        <p:spPr>
          <a:xfrm>
            <a:off x="0" y="8846554"/>
            <a:ext cx="2971800" cy="46731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dirty="0">
              <a:solidFill>
                <a:srgbClr val="000000"/>
              </a:solidFill>
              <a:latin typeface="Calibri"/>
              <a:ea typeface="Calibri"/>
              <a:cs typeface="Calibri"/>
              <a:sym typeface="Calibri"/>
            </a:endParaRPr>
          </a:p>
        </p:txBody>
      </p:sp>
      <p:sp>
        <p:nvSpPr>
          <p:cNvPr id="981" name="Google Shape;981;p99:notes"/>
          <p:cNvSpPr txBox="1">
            <a:spLocks noGrp="1"/>
          </p:cNvSpPr>
          <p:nvPr>
            <p:ph type="sldNum" idx="12"/>
          </p:nvPr>
        </p:nvSpPr>
        <p:spPr>
          <a:xfrm>
            <a:off x="3884613" y="8846554"/>
            <a:ext cx="2971800" cy="46731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92</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
        <p:cNvGrpSpPr/>
        <p:nvPr/>
      </p:nvGrpSpPr>
      <p:grpSpPr>
        <a:xfrm>
          <a:off x="0" y="0"/>
          <a:ext cx="0" cy="0"/>
          <a:chOff x="0" y="0"/>
          <a:chExt cx="0" cy="0"/>
        </a:xfrm>
      </p:grpSpPr>
      <p:sp>
        <p:nvSpPr>
          <p:cNvPr id="987" name="Google Shape;987;p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8" name="Google Shape;988;p10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1100" dirty="0"/>
              <a:t>Guiding Notes:</a:t>
            </a:r>
            <a:endParaRPr sz="1100" dirty="0"/>
          </a:p>
          <a:p>
            <a:pPr marL="0" marR="0" lvl="0" indent="0" algn="l" rtl="0">
              <a:lnSpc>
                <a:spcPct val="107000"/>
              </a:lnSpc>
              <a:spcBef>
                <a:spcPts val="0"/>
              </a:spcBef>
              <a:spcAft>
                <a:spcPts val="0"/>
              </a:spcAft>
              <a:buNone/>
            </a:pPr>
            <a:endParaRPr sz="1100" dirty="0"/>
          </a:p>
          <a:p>
            <a:pPr marL="0" marR="0" lvl="0" indent="0" algn="l" rtl="0">
              <a:lnSpc>
                <a:spcPct val="107000"/>
              </a:lnSpc>
              <a:spcBef>
                <a:spcPts val="0"/>
              </a:spcBef>
              <a:spcAft>
                <a:spcPts val="0"/>
              </a:spcAft>
              <a:buNone/>
            </a:pPr>
            <a:r>
              <a:rPr lang="en-US" sz="1100" dirty="0"/>
              <a:t>This slide shows an overview of this module.</a:t>
            </a:r>
            <a:endParaRPr sz="1100" dirty="0"/>
          </a:p>
        </p:txBody>
      </p:sp>
      <p:sp>
        <p:nvSpPr>
          <p:cNvPr id="989" name="Google Shape;989;p10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93</a:t>
            </a:fld>
            <a:endParaRPr dirty="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10" name="Google Shape;1010;p10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dirty="0">
                <a:solidFill>
                  <a:srgbClr val="000000"/>
                </a:solidFill>
              </a:rPr>
              <a:t>Guiding Notes:</a:t>
            </a:r>
            <a:endParaRPr sz="1100" dirty="0">
              <a:solidFill>
                <a:srgbClr val="000000"/>
              </a:solidFill>
            </a:endParaRPr>
          </a:p>
          <a:p>
            <a:pPr marL="0" lvl="0" indent="0" algn="l" rtl="0">
              <a:spcBef>
                <a:spcPts val="0"/>
              </a:spcBef>
              <a:spcAft>
                <a:spcPts val="0"/>
              </a:spcAft>
              <a:buNone/>
            </a:pPr>
            <a:endParaRPr sz="1100" dirty="0">
              <a:solidFill>
                <a:srgbClr val="000000"/>
              </a:solidFill>
            </a:endParaRPr>
          </a:p>
          <a:p>
            <a:pPr marL="0" lvl="0" indent="0" algn="l" rtl="0">
              <a:spcBef>
                <a:spcPts val="0"/>
              </a:spcBef>
              <a:spcAft>
                <a:spcPts val="0"/>
              </a:spcAft>
              <a:buNone/>
            </a:pPr>
            <a:r>
              <a:rPr lang="en-US" sz="1100" dirty="0">
                <a:solidFill>
                  <a:srgbClr val="000000"/>
                </a:solidFill>
                <a:latin typeface="Calibri"/>
                <a:ea typeface="Calibri"/>
                <a:cs typeface="Calibri"/>
                <a:sym typeface="Calibri"/>
              </a:rPr>
              <a:t>The goals for </a:t>
            </a:r>
            <a:r>
              <a:rPr lang="en-US" sz="1100" dirty="0">
                <a:solidFill>
                  <a:srgbClr val="000000"/>
                </a:solidFill>
              </a:rPr>
              <a:t>this module</a:t>
            </a:r>
            <a:r>
              <a:rPr lang="en-US" sz="1100" dirty="0">
                <a:solidFill>
                  <a:srgbClr val="000000"/>
                </a:solidFill>
                <a:latin typeface="Calibri"/>
                <a:ea typeface="Calibri"/>
                <a:cs typeface="Calibri"/>
                <a:sym typeface="Calibri"/>
              </a:rPr>
              <a:t> are on this slide.  The star highlights the goal of </a:t>
            </a:r>
            <a:r>
              <a:rPr lang="en-US" sz="1100" dirty="0">
                <a:solidFill>
                  <a:srgbClr val="000000"/>
                </a:solidFill>
              </a:rPr>
              <a:t>Section D</a:t>
            </a:r>
            <a:r>
              <a:rPr lang="en-US" sz="1100" dirty="0">
                <a:solidFill>
                  <a:srgbClr val="000000"/>
                </a:solidFill>
                <a:latin typeface="Calibri"/>
                <a:ea typeface="Calibri"/>
                <a:cs typeface="Calibri"/>
                <a:sym typeface="Calibri"/>
              </a:rPr>
              <a:t>.</a:t>
            </a:r>
            <a:endParaRPr sz="1100" dirty="0"/>
          </a:p>
        </p:txBody>
      </p:sp>
      <p:sp>
        <p:nvSpPr>
          <p:cNvPr id="1011" name="Google Shape;1011;p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7"/>
        <p:cNvGrpSpPr/>
        <p:nvPr/>
      </p:nvGrpSpPr>
      <p:grpSpPr>
        <a:xfrm>
          <a:off x="0" y="0"/>
          <a:ext cx="0" cy="0"/>
          <a:chOff x="0" y="0"/>
          <a:chExt cx="0" cy="0"/>
        </a:xfrm>
      </p:grpSpPr>
      <p:sp>
        <p:nvSpPr>
          <p:cNvPr id="1018" name="Google Shape;1018;p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9" name="Google Shape;1019;p10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Guiding Notes: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J</a:t>
            </a:r>
            <a:r>
              <a:rPr lang="en-US" sz="1200" dirty="0">
                <a:solidFill>
                  <a:schemeClr val="dk1"/>
                </a:solidFill>
                <a:latin typeface="Calibri"/>
                <a:ea typeface="Calibri"/>
                <a:cs typeface="Calibri"/>
                <a:sym typeface="Calibri"/>
              </a:rPr>
              <a:t>ot down any new learning or thoughts in your Continuous Reflection Tool.</a:t>
            </a:r>
            <a:endParaRPr dirty="0"/>
          </a:p>
        </p:txBody>
      </p:sp>
      <p:sp>
        <p:nvSpPr>
          <p:cNvPr id="1020" name="Google Shape;1020;p10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95</a:t>
            </a:fld>
            <a:endParaRPr dirty="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Google Shape;1026;p10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Guiding Notes: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Think back to previous learning about the performance assessments in social studies.</a:t>
            </a:r>
            <a:r>
              <a:rPr lang="en-US" dirty="0"/>
              <a:t> T</a:t>
            </a:r>
            <a:r>
              <a:rPr lang="en-US" sz="1200" dirty="0">
                <a:solidFill>
                  <a:schemeClr val="dk1"/>
                </a:solidFill>
                <a:latin typeface="Calibri"/>
                <a:ea typeface="Calibri"/>
                <a:cs typeface="Calibri"/>
                <a:sym typeface="Calibri"/>
              </a:rPr>
              <a:t>hink through the questions on the slide and place </a:t>
            </a:r>
            <a:r>
              <a:rPr lang="en-US" dirty="0"/>
              <a:t>your </a:t>
            </a:r>
            <a:r>
              <a:rPr lang="en-US" sz="1200" dirty="0">
                <a:solidFill>
                  <a:schemeClr val="dk1"/>
                </a:solidFill>
                <a:latin typeface="Calibri"/>
                <a:ea typeface="Calibri"/>
                <a:cs typeface="Calibri"/>
                <a:sym typeface="Calibri"/>
              </a:rPr>
              <a:t>thoughts in your Notetaking Guide.</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1027" name="Google Shape;1027;p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2"/>
        <p:cNvGrpSpPr/>
        <p:nvPr/>
      </p:nvGrpSpPr>
      <p:grpSpPr>
        <a:xfrm>
          <a:off x="0" y="0"/>
          <a:ext cx="0" cy="0"/>
          <a:chOff x="0" y="0"/>
          <a:chExt cx="0" cy="0"/>
        </a:xfrm>
      </p:grpSpPr>
      <p:sp>
        <p:nvSpPr>
          <p:cNvPr id="1033" name="Google Shape;1033;p10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1100" dirty="0">
                <a:solidFill>
                  <a:srgbClr val="000000"/>
                </a:solidFill>
              </a:rPr>
              <a:t>Guiding Notes:</a:t>
            </a:r>
            <a:endParaRPr sz="1100" dirty="0">
              <a:solidFill>
                <a:srgbClr val="000000"/>
              </a:solidFill>
            </a:endParaRPr>
          </a:p>
          <a:p>
            <a:pPr marL="0" marR="0" lvl="0" indent="0" algn="l" rtl="0">
              <a:lnSpc>
                <a:spcPct val="107000"/>
              </a:lnSpc>
              <a:spcBef>
                <a:spcPts val="0"/>
              </a:spcBef>
              <a:spcAft>
                <a:spcPts val="0"/>
              </a:spcAft>
              <a:buNone/>
            </a:pPr>
            <a:endParaRPr sz="1100" dirty="0">
              <a:solidFill>
                <a:srgbClr val="000000"/>
              </a:solidFill>
            </a:endParaRPr>
          </a:p>
          <a:p>
            <a:pPr marL="0" marR="0" lvl="0" indent="0" algn="l" rtl="0">
              <a:lnSpc>
                <a:spcPct val="107000"/>
              </a:lnSpc>
              <a:spcBef>
                <a:spcPts val="0"/>
              </a:spcBef>
              <a:spcAft>
                <a:spcPts val="0"/>
              </a:spcAft>
              <a:buNone/>
            </a:pPr>
            <a:r>
              <a:rPr lang="en-US" sz="1100" dirty="0">
                <a:solidFill>
                  <a:srgbClr val="000000"/>
                </a:solidFill>
              </a:rPr>
              <a:t>This slide is a reminder of</a:t>
            </a:r>
            <a:r>
              <a:rPr lang="en-US" sz="1100" dirty="0">
                <a:solidFill>
                  <a:srgbClr val="000000"/>
                </a:solidFill>
                <a:latin typeface="Calibri"/>
                <a:ea typeface="Calibri"/>
                <a:cs typeface="Calibri"/>
                <a:sym typeface="Calibri"/>
              </a:rPr>
              <a:t> where performance assessments fit within learning theory. </a:t>
            </a:r>
            <a:r>
              <a:rPr lang="en-US" sz="1100" dirty="0"/>
              <a:t>A</a:t>
            </a:r>
            <a:r>
              <a:rPr lang="en-US" sz="1100" dirty="0">
                <a:solidFill>
                  <a:srgbClr val="000000"/>
                </a:solidFill>
                <a:latin typeface="Calibri"/>
                <a:ea typeface="Calibri"/>
                <a:cs typeface="Calibri"/>
                <a:sym typeface="Calibri"/>
              </a:rPr>
              <a:t> key piece of answering this question is to have a rubric</a:t>
            </a:r>
            <a:r>
              <a:rPr lang="en-US" sz="1100" dirty="0">
                <a:solidFill>
                  <a:srgbClr val="000000"/>
                </a:solidFill>
              </a:rPr>
              <a:t>, for these reasons:</a:t>
            </a:r>
            <a:endParaRPr sz="1100" dirty="0">
              <a:latin typeface="Calibri"/>
              <a:ea typeface="Calibri"/>
              <a:cs typeface="Calibri"/>
              <a:sym typeface="Calibri"/>
            </a:endParaRPr>
          </a:p>
          <a:p>
            <a:pPr marL="342900" marR="0" lvl="0" indent="-298450" algn="l" rtl="0">
              <a:lnSpc>
                <a:spcPct val="107000"/>
              </a:lnSpc>
              <a:spcBef>
                <a:spcPts val="1800"/>
              </a:spcBef>
              <a:spcAft>
                <a:spcPts val="0"/>
              </a:spcAft>
              <a:buClr>
                <a:srgbClr val="000000"/>
              </a:buClr>
              <a:buSzPts val="1100"/>
              <a:buFont typeface="Arial"/>
              <a:buChar char="•"/>
            </a:pPr>
            <a:r>
              <a:rPr lang="en-US" sz="1100" dirty="0">
                <a:solidFill>
                  <a:srgbClr val="000000"/>
                </a:solidFill>
                <a:latin typeface="Calibri"/>
                <a:ea typeface="Calibri"/>
                <a:cs typeface="Calibri"/>
                <a:sym typeface="Calibri"/>
              </a:rPr>
              <a:t>Scoring is Key for Teacher Learning</a:t>
            </a:r>
            <a:endParaRPr sz="1100" dirty="0">
              <a:latin typeface="Calibri"/>
              <a:ea typeface="Calibri"/>
              <a:cs typeface="Calibri"/>
              <a:sym typeface="Calibri"/>
            </a:endParaRPr>
          </a:p>
          <a:p>
            <a:pPr marL="342900" marR="0" lvl="0" indent="-298450" algn="l" rtl="0">
              <a:lnSpc>
                <a:spcPct val="107000"/>
              </a:lnSpc>
              <a:spcBef>
                <a:spcPts val="1800"/>
              </a:spcBef>
              <a:spcAft>
                <a:spcPts val="0"/>
              </a:spcAft>
              <a:buClr>
                <a:srgbClr val="000000"/>
              </a:buClr>
              <a:buSzPts val="1100"/>
              <a:buFont typeface="Arial"/>
              <a:buChar char="•"/>
            </a:pPr>
            <a:r>
              <a:rPr lang="en-US" sz="1100" dirty="0">
                <a:solidFill>
                  <a:srgbClr val="000000"/>
                </a:solidFill>
                <a:latin typeface="Calibri"/>
                <a:ea typeface="Calibri"/>
                <a:cs typeface="Calibri"/>
                <a:sym typeface="Calibri"/>
              </a:rPr>
              <a:t>Provides information about student strengths and areas for growth</a:t>
            </a:r>
            <a:endParaRPr sz="1100" dirty="0">
              <a:latin typeface="Calibri"/>
              <a:ea typeface="Calibri"/>
              <a:cs typeface="Calibri"/>
              <a:sym typeface="Calibri"/>
            </a:endParaRPr>
          </a:p>
          <a:p>
            <a:pPr marL="342900" marR="0" lvl="0" indent="-298450" algn="l" rtl="0">
              <a:lnSpc>
                <a:spcPct val="107000"/>
              </a:lnSpc>
              <a:spcBef>
                <a:spcPts val="1800"/>
              </a:spcBef>
              <a:spcAft>
                <a:spcPts val="0"/>
              </a:spcAft>
              <a:buClr>
                <a:srgbClr val="000000"/>
              </a:buClr>
              <a:buSzPts val="1100"/>
              <a:buFont typeface="Arial"/>
              <a:buChar char="•"/>
            </a:pPr>
            <a:r>
              <a:rPr lang="en-US" sz="1100" dirty="0">
                <a:solidFill>
                  <a:srgbClr val="000000"/>
                </a:solidFill>
                <a:latin typeface="Calibri"/>
                <a:ea typeface="Calibri"/>
                <a:cs typeface="Calibri"/>
                <a:sym typeface="Calibri"/>
              </a:rPr>
              <a:t>Enables you to provide specific feedback to students</a:t>
            </a:r>
            <a:endParaRPr sz="1100" dirty="0">
              <a:latin typeface="Calibri"/>
              <a:ea typeface="Calibri"/>
              <a:cs typeface="Calibri"/>
              <a:sym typeface="Calibri"/>
            </a:endParaRPr>
          </a:p>
          <a:p>
            <a:pPr marL="342900" marR="0" lvl="0" indent="-298450" algn="l" rtl="0">
              <a:lnSpc>
                <a:spcPct val="107000"/>
              </a:lnSpc>
              <a:spcBef>
                <a:spcPts val="1800"/>
              </a:spcBef>
              <a:spcAft>
                <a:spcPts val="0"/>
              </a:spcAft>
              <a:buClr>
                <a:srgbClr val="000000"/>
              </a:buClr>
              <a:buSzPts val="1100"/>
              <a:buFont typeface="Arial"/>
              <a:buChar char="•"/>
            </a:pPr>
            <a:r>
              <a:rPr lang="en-US" sz="1100" dirty="0">
                <a:solidFill>
                  <a:srgbClr val="000000"/>
                </a:solidFill>
                <a:latin typeface="Calibri"/>
                <a:ea typeface="Calibri"/>
                <a:cs typeface="Calibri"/>
                <a:sym typeface="Calibri"/>
              </a:rPr>
              <a:t>Guides instruction and next steps</a:t>
            </a:r>
            <a:endParaRPr sz="1100" dirty="0">
              <a:latin typeface="Calibri"/>
              <a:ea typeface="Calibri"/>
              <a:cs typeface="Calibri"/>
              <a:sym typeface="Calibri"/>
            </a:endParaRPr>
          </a:p>
          <a:p>
            <a:pPr marL="342900" marR="0" lvl="0" indent="-298450" algn="l" rtl="0">
              <a:lnSpc>
                <a:spcPct val="107000"/>
              </a:lnSpc>
              <a:spcBef>
                <a:spcPts val="1800"/>
              </a:spcBef>
              <a:spcAft>
                <a:spcPts val="0"/>
              </a:spcAft>
              <a:buClr>
                <a:srgbClr val="000000"/>
              </a:buClr>
              <a:buSzPts val="1100"/>
              <a:buFont typeface="Arial"/>
              <a:buChar char="•"/>
            </a:pPr>
            <a:r>
              <a:rPr lang="en-US" sz="1100" dirty="0">
                <a:solidFill>
                  <a:srgbClr val="000000"/>
                </a:solidFill>
                <a:latin typeface="Calibri"/>
                <a:ea typeface="Calibri"/>
                <a:cs typeface="Calibri"/>
                <a:sym typeface="Calibri"/>
              </a:rPr>
              <a:t>Identifies needed revisions for the assessment</a:t>
            </a:r>
            <a:endParaRPr sz="1100" dirty="0">
              <a:latin typeface="Calibri"/>
              <a:ea typeface="Calibri"/>
              <a:cs typeface="Calibri"/>
              <a:sym typeface="Calibri"/>
            </a:endParaRPr>
          </a:p>
          <a:p>
            <a:pPr marL="0" lvl="0" indent="0" algn="l" rtl="0">
              <a:spcBef>
                <a:spcPts val="800"/>
              </a:spcBef>
              <a:spcAft>
                <a:spcPts val="0"/>
              </a:spcAft>
              <a:buNone/>
            </a:pPr>
            <a:endParaRPr dirty="0"/>
          </a:p>
        </p:txBody>
      </p:sp>
      <p:sp>
        <p:nvSpPr>
          <p:cNvPr id="1034" name="Google Shape;1034;p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
        <p:cNvGrpSpPr/>
        <p:nvPr/>
      </p:nvGrpSpPr>
      <p:grpSpPr>
        <a:xfrm>
          <a:off x="0" y="0"/>
          <a:ext cx="0" cy="0"/>
          <a:chOff x="0" y="0"/>
          <a:chExt cx="0" cy="0"/>
        </a:xfrm>
      </p:grpSpPr>
      <p:sp>
        <p:nvSpPr>
          <p:cNvPr id="1050" name="Google Shape;1050;p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1" name="Google Shape;1051;p10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800"/>
              <a:buFont typeface="Arial"/>
              <a:buNone/>
            </a:pPr>
            <a:r>
              <a:rPr lang="en-US" sz="1100" dirty="0">
                <a:solidFill>
                  <a:srgbClr val="000000"/>
                </a:solidFill>
              </a:rPr>
              <a:t>Guiding Notes:</a:t>
            </a:r>
            <a:endParaRPr sz="1100" dirty="0">
              <a:solidFill>
                <a:srgbClr val="000000"/>
              </a:solidFill>
            </a:endParaRPr>
          </a:p>
          <a:p>
            <a:pPr marL="0" lvl="0" indent="0" algn="l" rtl="0">
              <a:spcBef>
                <a:spcPts val="0"/>
              </a:spcBef>
              <a:spcAft>
                <a:spcPts val="0"/>
              </a:spcAft>
              <a:buClr>
                <a:srgbClr val="000000"/>
              </a:buClr>
              <a:buSzPts val="1800"/>
              <a:buFont typeface="Arial"/>
              <a:buNone/>
            </a:pPr>
            <a:endParaRPr sz="1100" dirty="0">
              <a:solidFill>
                <a:srgbClr val="000000"/>
              </a:solidFill>
            </a:endParaRPr>
          </a:p>
          <a:p>
            <a:pPr marL="0" lvl="0" indent="0" algn="l" rtl="0">
              <a:spcBef>
                <a:spcPts val="0"/>
              </a:spcBef>
              <a:spcAft>
                <a:spcPts val="0"/>
              </a:spcAft>
              <a:buClr>
                <a:srgbClr val="000000"/>
              </a:buClr>
              <a:buSzPts val="1800"/>
              <a:buFont typeface="Arial"/>
              <a:buNone/>
            </a:pPr>
            <a:r>
              <a:rPr lang="en-US" sz="1100" dirty="0">
                <a:solidFill>
                  <a:srgbClr val="000000"/>
                </a:solidFill>
                <a:latin typeface="Calibri"/>
                <a:ea typeface="Calibri"/>
                <a:cs typeface="Calibri"/>
                <a:sym typeface="Calibri"/>
              </a:rPr>
              <a:t>Read this slide outlining the purpose of rubrics.  </a:t>
            </a:r>
            <a:endParaRPr sz="1100" dirty="0"/>
          </a:p>
          <a:p>
            <a:pPr marL="0" lvl="0" indent="0" algn="l" rtl="0">
              <a:spcBef>
                <a:spcPts val="0"/>
              </a:spcBef>
              <a:spcAft>
                <a:spcPts val="0"/>
              </a:spcAft>
              <a:buClr>
                <a:schemeClr val="dk1"/>
              </a:buClr>
              <a:buSzPts val="1800"/>
              <a:buFont typeface="Arial"/>
              <a:buNone/>
            </a:pPr>
            <a:endParaRPr sz="1100" dirty="0">
              <a:solidFill>
                <a:srgbClr val="000000"/>
              </a:solidFill>
              <a:latin typeface="Calibri"/>
              <a:ea typeface="Calibri"/>
              <a:cs typeface="Calibri"/>
              <a:sym typeface="Calibri"/>
            </a:endParaRPr>
          </a:p>
          <a:p>
            <a:pPr marL="0" lvl="0" indent="0" algn="l" rtl="0">
              <a:spcBef>
                <a:spcPts val="0"/>
              </a:spcBef>
              <a:spcAft>
                <a:spcPts val="0"/>
              </a:spcAft>
              <a:buClr>
                <a:srgbClr val="000000"/>
              </a:buClr>
              <a:buSzPts val="1800"/>
              <a:buFont typeface="Arial"/>
              <a:buNone/>
            </a:pPr>
            <a:r>
              <a:rPr lang="en-US" sz="1100" dirty="0">
                <a:solidFill>
                  <a:srgbClr val="000000"/>
                </a:solidFill>
              </a:rPr>
              <a:t>Remember:</a:t>
            </a:r>
            <a:endParaRPr sz="1100" dirty="0"/>
          </a:p>
          <a:p>
            <a:pPr marL="0" lvl="0" indent="0" algn="l" rtl="0">
              <a:spcBef>
                <a:spcPts val="0"/>
              </a:spcBef>
              <a:spcAft>
                <a:spcPts val="0"/>
              </a:spcAft>
              <a:buClr>
                <a:schemeClr val="dk1"/>
              </a:buClr>
              <a:buSzPts val="1800"/>
              <a:buFont typeface="Arial"/>
              <a:buNone/>
            </a:pPr>
            <a:endParaRPr sz="1100" dirty="0">
              <a:solidFill>
                <a:srgbClr val="000000"/>
              </a:solidFill>
              <a:latin typeface="Calibri"/>
              <a:ea typeface="Calibri"/>
              <a:cs typeface="Calibri"/>
              <a:sym typeface="Calibri"/>
            </a:endParaRPr>
          </a:p>
          <a:p>
            <a:pPr marL="171450" lvl="0" indent="-165100" algn="l" rtl="0">
              <a:spcBef>
                <a:spcPts val="0"/>
              </a:spcBef>
              <a:spcAft>
                <a:spcPts val="0"/>
              </a:spcAft>
              <a:buClr>
                <a:schemeClr val="dk1"/>
              </a:buClr>
              <a:buSzPts val="1100"/>
              <a:buFont typeface="Arial"/>
              <a:buChar char="•"/>
            </a:pPr>
            <a:r>
              <a:rPr lang="en-US" sz="1100" i="1" dirty="0"/>
              <a:t>When using a rubric to assess student work, it is important to remember that you are trying to find the best description of the student work that you are assessing. </a:t>
            </a:r>
            <a:endParaRPr sz="1100" dirty="0"/>
          </a:p>
          <a:p>
            <a:pPr marL="171450" lvl="0" indent="-165100" algn="l" rtl="0">
              <a:spcBef>
                <a:spcPts val="0"/>
              </a:spcBef>
              <a:spcAft>
                <a:spcPts val="0"/>
              </a:spcAft>
              <a:buClr>
                <a:schemeClr val="dk1"/>
              </a:buClr>
              <a:buSzPts val="1100"/>
              <a:buFont typeface="Arial"/>
              <a:buChar char="•"/>
            </a:pPr>
            <a:r>
              <a:rPr lang="en-US" sz="1100" i="1" dirty="0"/>
              <a:t>Effective rubrics identify the most important qualities of the work AND have clear descriptions of performance for each quality. </a:t>
            </a:r>
            <a:endParaRPr sz="1100" dirty="0"/>
          </a:p>
          <a:p>
            <a:pPr marL="171450" lvl="0" indent="-95250" algn="l" rtl="0">
              <a:spcBef>
                <a:spcPts val="0"/>
              </a:spcBef>
              <a:spcAft>
                <a:spcPts val="0"/>
              </a:spcAft>
              <a:buClr>
                <a:schemeClr val="dk1"/>
              </a:buClr>
              <a:buSzPts val="1200"/>
              <a:buFont typeface="Arial"/>
              <a:buNone/>
            </a:pPr>
            <a:endParaRPr dirty="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p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8" name="Google Shape;1058;p10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800"/>
              <a:buFont typeface="Arial"/>
              <a:buNone/>
            </a:pPr>
            <a:r>
              <a:rPr lang="en-US" sz="1100" dirty="0">
                <a:solidFill>
                  <a:srgbClr val="000000"/>
                </a:solidFill>
              </a:rPr>
              <a:t>Guiding Notes:</a:t>
            </a:r>
            <a:endParaRPr sz="1100" dirty="0">
              <a:solidFill>
                <a:srgbClr val="000000"/>
              </a:solidFill>
            </a:endParaRPr>
          </a:p>
          <a:p>
            <a:pPr marL="0" lvl="0" indent="0" algn="l" rtl="0">
              <a:spcBef>
                <a:spcPts val="0"/>
              </a:spcBef>
              <a:spcAft>
                <a:spcPts val="0"/>
              </a:spcAft>
              <a:buClr>
                <a:srgbClr val="000000"/>
              </a:buClr>
              <a:buSzPts val="1800"/>
              <a:buFont typeface="Arial"/>
              <a:buNone/>
            </a:pPr>
            <a:endParaRPr sz="1100" dirty="0">
              <a:solidFill>
                <a:srgbClr val="000000"/>
              </a:solidFill>
            </a:endParaRPr>
          </a:p>
          <a:p>
            <a:pPr marL="0" lvl="0" indent="0" algn="l" rtl="0">
              <a:spcBef>
                <a:spcPts val="0"/>
              </a:spcBef>
              <a:spcAft>
                <a:spcPts val="0"/>
              </a:spcAft>
              <a:buClr>
                <a:srgbClr val="000000"/>
              </a:buClr>
              <a:buSzPts val="1800"/>
              <a:buFont typeface="Arial"/>
              <a:buNone/>
            </a:pPr>
            <a:r>
              <a:rPr lang="en-US" sz="1100" dirty="0">
                <a:solidFill>
                  <a:srgbClr val="000000"/>
                </a:solidFill>
                <a:latin typeface="Calibri"/>
                <a:ea typeface="Calibri"/>
                <a:cs typeface="Calibri"/>
                <a:sym typeface="Calibri"/>
              </a:rPr>
              <a:t>Read the information provided in the slide. </a:t>
            </a:r>
            <a:endParaRPr sz="11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g22b179c7099_0_5"/>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rgbClr val="102649"/>
              </a:buClr>
              <a:buSzPts val="6000"/>
              <a:buFont typeface="Libre Franklin Medium"/>
              <a:buNone/>
              <a:defRPr sz="6000">
                <a:solidFill>
                  <a:srgbClr val="10264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 name="Google Shape;16;g22b179c7099_0_5"/>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rgbClr val="007780"/>
              </a:buClr>
              <a:buSzPts val="2400"/>
              <a:buNone/>
              <a:defRPr sz="2400">
                <a:solidFill>
                  <a:srgbClr val="007780"/>
                </a:solidFill>
              </a:defRPr>
            </a:lvl1pPr>
            <a:lvl2pPr lvl="1" algn="ctr" rtl="0">
              <a:lnSpc>
                <a:spcPct val="90000"/>
              </a:lnSpc>
              <a:spcBef>
                <a:spcPts val="500"/>
              </a:spcBef>
              <a:spcAft>
                <a:spcPts val="0"/>
              </a:spcAft>
              <a:buClr>
                <a:srgbClr val="102649"/>
              </a:buClr>
              <a:buSzPts val="2000"/>
              <a:buNone/>
              <a:defRPr sz="2000"/>
            </a:lvl2pPr>
            <a:lvl3pPr lvl="2" algn="ctr" rtl="0">
              <a:lnSpc>
                <a:spcPct val="90000"/>
              </a:lnSpc>
              <a:spcBef>
                <a:spcPts val="500"/>
              </a:spcBef>
              <a:spcAft>
                <a:spcPts val="0"/>
              </a:spcAft>
              <a:buClr>
                <a:srgbClr val="102649"/>
              </a:buClr>
              <a:buSzPts val="1800"/>
              <a:buNone/>
              <a:defRPr sz="1800"/>
            </a:lvl3pPr>
            <a:lvl4pPr lvl="3" algn="ctr" rtl="0">
              <a:lnSpc>
                <a:spcPct val="90000"/>
              </a:lnSpc>
              <a:spcBef>
                <a:spcPts val="500"/>
              </a:spcBef>
              <a:spcAft>
                <a:spcPts val="0"/>
              </a:spcAft>
              <a:buClr>
                <a:srgbClr val="102649"/>
              </a:buClr>
              <a:buSzPts val="1600"/>
              <a:buNone/>
              <a:defRPr sz="1600"/>
            </a:lvl4pPr>
            <a:lvl5pPr lvl="4" algn="ctr" rtl="0">
              <a:lnSpc>
                <a:spcPct val="90000"/>
              </a:lnSpc>
              <a:spcBef>
                <a:spcPts val="500"/>
              </a:spcBef>
              <a:spcAft>
                <a:spcPts val="0"/>
              </a:spcAft>
              <a:buClr>
                <a:srgbClr val="102649"/>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7" name="Google Shape;17;g22b179c7099_0_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8" name="Google Shape;18;g22b179c7099_0_5"/>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007780"/>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9" name="Google Shape;19;g22b179c7099_0_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rgbClr val="007780"/>
                </a:solidFill>
                <a:latin typeface="Libre Franklin"/>
                <a:ea typeface="Libre Franklin"/>
                <a:cs typeface="Libre Franklin"/>
                <a:sym typeface="Libre Franklin"/>
              </a:defRPr>
            </a:lvl1pPr>
            <a:lvl2pPr marL="0" marR="0" lvl="1" indent="0" algn="l" rtl="0">
              <a:spcBef>
                <a:spcPts val="0"/>
              </a:spcBef>
              <a:buNone/>
              <a:defRPr sz="1800" b="0" i="0" u="none" strike="noStrike" cap="none">
                <a:solidFill>
                  <a:srgbClr val="007780"/>
                </a:solidFill>
                <a:latin typeface="Libre Franklin"/>
                <a:ea typeface="Libre Franklin"/>
                <a:cs typeface="Libre Franklin"/>
                <a:sym typeface="Libre Franklin"/>
              </a:defRPr>
            </a:lvl2pPr>
            <a:lvl3pPr marL="0" marR="0" lvl="2" indent="0" algn="l" rtl="0">
              <a:spcBef>
                <a:spcPts val="0"/>
              </a:spcBef>
              <a:buNone/>
              <a:defRPr sz="1800" b="0" i="0" u="none" strike="noStrike" cap="none">
                <a:solidFill>
                  <a:srgbClr val="007780"/>
                </a:solidFill>
                <a:latin typeface="Libre Franklin"/>
                <a:ea typeface="Libre Franklin"/>
                <a:cs typeface="Libre Franklin"/>
                <a:sym typeface="Libre Franklin"/>
              </a:defRPr>
            </a:lvl3pPr>
            <a:lvl4pPr marL="0" marR="0" lvl="3" indent="0" algn="l" rtl="0">
              <a:spcBef>
                <a:spcPts val="0"/>
              </a:spcBef>
              <a:buNone/>
              <a:defRPr sz="1800" b="0" i="0" u="none" strike="noStrike" cap="none">
                <a:solidFill>
                  <a:srgbClr val="007780"/>
                </a:solidFill>
                <a:latin typeface="Libre Franklin"/>
                <a:ea typeface="Libre Franklin"/>
                <a:cs typeface="Libre Franklin"/>
                <a:sym typeface="Libre Franklin"/>
              </a:defRPr>
            </a:lvl4pPr>
            <a:lvl5pPr marL="0" marR="0" lvl="4" indent="0" algn="l" rtl="0">
              <a:spcBef>
                <a:spcPts val="0"/>
              </a:spcBef>
              <a:buNone/>
              <a:defRPr sz="1800" b="0" i="0" u="none" strike="noStrike" cap="none">
                <a:solidFill>
                  <a:srgbClr val="007780"/>
                </a:solidFill>
                <a:latin typeface="Libre Franklin"/>
                <a:ea typeface="Libre Franklin"/>
                <a:cs typeface="Libre Franklin"/>
                <a:sym typeface="Libre Franklin"/>
              </a:defRPr>
            </a:lvl5pPr>
            <a:lvl6pPr marL="0" marR="0" lvl="5" indent="0" algn="l" rtl="0">
              <a:spcBef>
                <a:spcPts val="0"/>
              </a:spcBef>
              <a:buNone/>
              <a:defRPr sz="1800" b="0" i="0" u="none" strike="noStrike" cap="none">
                <a:solidFill>
                  <a:srgbClr val="007780"/>
                </a:solidFill>
                <a:latin typeface="Libre Franklin"/>
                <a:ea typeface="Libre Franklin"/>
                <a:cs typeface="Libre Franklin"/>
                <a:sym typeface="Libre Franklin"/>
              </a:defRPr>
            </a:lvl6pPr>
            <a:lvl7pPr marL="0" marR="0" lvl="6" indent="0" algn="l" rtl="0">
              <a:spcBef>
                <a:spcPts val="0"/>
              </a:spcBef>
              <a:buNone/>
              <a:defRPr sz="1800" b="0" i="0" u="none" strike="noStrike" cap="none">
                <a:solidFill>
                  <a:srgbClr val="007780"/>
                </a:solidFill>
                <a:latin typeface="Libre Franklin"/>
                <a:ea typeface="Libre Franklin"/>
                <a:cs typeface="Libre Franklin"/>
                <a:sym typeface="Libre Franklin"/>
              </a:defRPr>
            </a:lvl7pPr>
            <a:lvl8pPr marL="0" marR="0" lvl="7" indent="0" algn="l" rtl="0">
              <a:spcBef>
                <a:spcPts val="0"/>
              </a:spcBef>
              <a:buNone/>
              <a:defRPr sz="1800" b="0" i="0" u="none" strike="noStrike" cap="none">
                <a:solidFill>
                  <a:srgbClr val="007780"/>
                </a:solidFill>
                <a:latin typeface="Libre Franklin"/>
                <a:ea typeface="Libre Franklin"/>
                <a:cs typeface="Libre Franklin"/>
                <a:sym typeface="Libre Franklin"/>
              </a:defRPr>
            </a:lvl8pPr>
            <a:lvl9pPr marL="0" marR="0" lvl="8" indent="0" algn="l" rtl="0">
              <a:spcBef>
                <a:spcPts val="0"/>
              </a:spcBef>
              <a:buNone/>
              <a:defRPr sz="1800" b="0" i="0" u="none" strike="noStrike" cap="none">
                <a:solidFill>
                  <a:srgbClr val="007780"/>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5"/>
        <p:cNvGrpSpPr/>
        <p:nvPr/>
      </p:nvGrpSpPr>
      <p:grpSpPr>
        <a:xfrm>
          <a:off x="0" y="0"/>
          <a:ext cx="0" cy="0"/>
          <a:chOff x="0" y="0"/>
          <a:chExt cx="0" cy="0"/>
        </a:xfrm>
      </p:grpSpPr>
      <p:sp>
        <p:nvSpPr>
          <p:cNvPr id="66" name="Google Shape;66;g22b179c7099_0_5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7" name="Google Shape;67;g22b179c7099_0_56"/>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8" name="Google Shape;68;g22b179c7099_0_5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69" name="Google Shape;69;g22b179c7099_0_56"/>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0"/>
        <p:cNvGrpSpPr/>
        <p:nvPr/>
      </p:nvGrpSpPr>
      <p:grpSpPr>
        <a:xfrm>
          <a:off x="0" y="0"/>
          <a:ext cx="0" cy="0"/>
          <a:chOff x="0" y="0"/>
          <a:chExt cx="0" cy="0"/>
        </a:xfrm>
      </p:grpSpPr>
      <p:sp>
        <p:nvSpPr>
          <p:cNvPr id="71" name="Google Shape;71;g22b179c7099_0_61"/>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2" name="Google Shape;72;g22b179c7099_0_61"/>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3" name="Google Shape;73;g22b179c7099_0_6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74" name="Google Shape;74;g22b179c7099_0_61"/>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bg>
      <p:bgPr>
        <a:blipFill>
          <a:blip r:embed="rId2">
            <a:alphaModFix/>
          </a:blip>
          <a:stretch>
            <a:fillRect/>
          </a:stretch>
        </a:blipFill>
        <a:effectLst/>
      </p:bgPr>
    </p:bg>
    <p:spTree>
      <p:nvGrpSpPr>
        <p:cNvPr id="1" name="Shape 75"/>
        <p:cNvGrpSpPr/>
        <p:nvPr/>
      </p:nvGrpSpPr>
      <p:grpSpPr>
        <a:xfrm>
          <a:off x="0" y="0"/>
          <a:ext cx="0" cy="0"/>
          <a:chOff x="0" y="0"/>
          <a:chExt cx="0" cy="0"/>
        </a:xfrm>
      </p:grpSpPr>
      <p:sp>
        <p:nvSpPr>
          <p:cNvPr id="76" name="Google Shape;76;g22b179c7099_0_6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77" name="Google Shape;77;g22b179c7099_0_66"/>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Slide 1">
  <p:cSld name="Title Slide">
    <p:spTree>
      <p:nvGrpSpPr>
        <p:cNvPr id="1" name="Shape 78"/>
        <p:cNvGrpSpPr/>
        <p:nvPr/>
      </p:nvGrpSpPr>
      <p:grpSpPr>
        <a:xfrm>
          <a:off x="0" y="0"/>
          <a:ext cx="0" cy="0"/>
          <a:chOff x="0" y="0"/>
          <a:chExt cx="0" cy="0"/>
        </a:xfrm>
      </p:grpSpPr>
      <p:sp>
        <p:nvSpPr>
          <p:cNvPr id="79" name="Google Shape;79;g22b179c7099_0_69"/>
          <p:cNvSpPr txBox="1">
            <a:spLocks noGrp="1"/>
          </p:cNvSpPr>
          <p:nvPr>
            <p:ph type="ctrTitle"/>
          </p:nvPr>
        </p:nvSpPr>
        <p:spPr>
          <a:xfrm>
            <a:off x="874469" y="1477104"/>
            <a:ext cx="8664600" cy="16464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072B62"/>
              </a:buClr>
              <a:buSzPts val="5400"/>
              <a:buFont typeface="Georgia"/>
              <a:buNone/>
              <a:defRPr sz="5400">
                <a:solidFill>
                  <a:srgbClr val="072B62"/>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0" name="Google Shape;80;g22b179c7099_0_69"/>
          <p:cNvSpPr txBox="1">
            <a:spLocks noGrp="1"/>
          </p:cNvSpPr>
          <p:nvPr>
            <p:ph type="subTitle" idx="1"/>
          </p:nvPr>
        </p:nvSpPr>
        <p:spPr>
          <a:xfrm>
            <a:off x="1285102" y="3346212"/>
            <a:ext cx="8298300" cy="1096800"/>
          </a:xfrm>
          <a:prstGeom prst="rect">
            <a:avLst/>
          </a:prstGeom>
          <a:noFill/>
          <a:ln>
            <a:noFill/>
          </a:ln>
        </p:spPr>
        <p:txBody>
          <a:bodyPr spcFirstLastPara="1" wrap="square" lIns="91425" tIns="45700" rIns="91425" bIns="45700" anchor="t" anchorCtr="0">
            <a:normAutofit/>
          </a:bodyPr>
          <a:lstStyle>
            <a:lvl1pPr lvl="0" algn="r" rtl="0">
              <a:spcBef>
                <a:spcPts val="1000"/>
              </a:spcBef>
              <a:spcAft>
                <a:spcPts val="0"/>
              </a:spcAft>
              <a:buSzPts val="2800"/>
              <a:buNone/>
              <a:defRPr sz="2800">
                <a:solidFill>
                  <a:srgbClr val="7F7F7F"/>
                </a:solidFill>
              </a:defRPr>
            </a:lvl1pPr>
            <a:lvl2pPr lvl="1" algn="ctr" rtl="0">
              <a:spcBef>
                <a:spcPts val="1000"/>
              </a:spcBef>
              <a:spcAft>
                <a:spcPts val="0"/>
              </a:spcAft>
              <a:buSzPts val="2560"/>
              <a:buNone/>
              <a:defRPr>
                <a:solidFill>
                  <a:srgbClr val="888888"/>
                </a:solidFill>
              </a:defRPr>
            </a:lvl2pPr>
            <a:lvl3pPr lvl="2" algn="ctr" rtl="0">
              <a:spcBef>
                <a:spcPts val="1000"/>
              </a:spcBef>
              <a:spcAft>
                <a:spcPts val="0"/>
              </a:spcAft>
              <a:buSzPts val="2800"/>
              <a:buNone/>
              <a:defRPr>
                <a:solidFill>
                  <a:srgbClr val="888888"/>
                </a:solidFill>
              </a:defRPr>
            </a:lvl3pPr>
            <a:lvl4pPr lvl="3" algn="ctr" rtl="0">
              <a:spcBef>
                <a:spcPts val="1000"/>
              </a:spcBef>
              <a:spcAft>
                <a:spcPts val="0"/>
              </a:spcAft>
              <a:buSzPts val="2400"/>
              <a:buNone/>
              <a:defRPr>
                <a:solidFill>
                  <a:srgbClr val="888888"/>
                </a:solidFill>
              </a:defRPr>
            </a:lvl4pPr>
            <a:lvl5pPr lvl="4" algn="ctr" rtl="0">
              <a:spcBef>
                <a:spcPts val="1000"/>
              </a:spcBef>
              <a:spcAft>
                <a:spcPts val="0"/>
              </a:spcAft>
              <a:buSzPts val="2400"/>
              <a:buNone/>
              <a:defRPr>
                <a:solidFill>
                  <a:srgbClr val="888888"/>
                </a:solidFill>
              </a:defRPr>
            </a:lvl5pPr>
            <a:lvl6pPr lvl="5" algn="ctr" rtl="0">
              <a:spcBef>
                <a:spcPts val="1000"/>
              </a:spcBef>
              <a:spcAft>
                <a:spcPts val="0"/>
              </a:spcAft>
              <a:buSzPts val="960"/>
              <a:buNone/>
              <a:defRPr>
                <a:solidFill>
                  <a:srgbClr val="888888"/>
                </a:solidFill>
              </a:defRPr>
            </a:lvl6pPr>
            <a:lvl7pPr lvl="6" algn="ctr" rtl="0">
              <a:spcBef>
                <a:spcPts val="1000"/>
              </a:spcBef>
              <a:spcAft>
                <a:spcPts val="0"/>
              </a:spcAft>
              <a:buSzPts val="960"/>
              <a:buNone/>
              <a:defRPr>
                <a:solidFill>
                  <a:srgbClr val="888888"/>
                </a:solidFill>
              </a:defRPr>
            </a:lvl7pPr>
            <a:lvl8pPr lvl="7" algn="ctr" rtl="0">
              <a:spcBef>
                <a:spcPts val="1000"/>
              </a:spcBef>
              <a:spcAft>
                <a:spcPts val="0"/>
              </a:spcAft>
              <a:buSzPts val="960"/>
              <a:buNone/>
              <a:defRPr>
                <a:solidFill>
                  <a:srgbClr val="888888"/>
                </a:solidFill>
              </a:defRPr>
            </a:lvl8pPr>
            <a:lvl9pPr lvl="8" algn="ctr" rtl="0">
              <a:spcBef>
                <a:spcPts val="1000"/>
              </a:spcBef>
              <a:spcAft>
                <a:spcPts val="0"/>
              </a:spcAft>
              <a:buSzPts val="960"/>
              <a:buNone/>
              <a:defRPr>
                <a:solidFill>
                  <a:srgbClr val="888888"/>
                </a:solidFill>
              </a:defRPr>
            </a:lvl9pPr>
          </a:lstStyle>
          <a:p>
            <a:endParaRPr/>
          </a:p>
        </p:txBody>
      </p:sp>
      <p:grpSp>
        <p:nvGrpSpPr>
          <p:cNvPr id="81" name="Google Shape;81;g22b179c7099_0_69"/>
          <p:cNvGrpSpPr/>
          <p:nvPr/>
        </p:nvGrpSpPr>
        <p:grpSpPr>
          <a:xfrm>
            <a:off x="0" y="0"/>
            <a:ext cx="12192133" cy="6866567"/>
            <a:chOff x="0" y="-8467"/>
            <a:chExt cx="12192133" cy="6866567"/>
          </a:xfrm>
        </p:grpSpPr>
        <p:cxnSp>
          <p:nvCxnSpPr>
            <p:cNvPr id="82" name="Google Shape;82;g22b179c7099_0_69"/>
            <p:cNvCxnSpPr/>
            <p:nvPr/>
          </p:nvCxnSpPr>
          <p:spPr>
            <a:xfrm>
              <a:off x="9169166" y="-8467"/>
              <a:ext cx="1783200" cy="6856500"/>
            </a:xfrm>
            <a:prstGeom prst="straightConnector1">
              <a:avLst/>
            </a:prstGeom>
            <a:noFill/>
            <a:ln w="9525" cap="flat" cmpd="sng">
              <a:solidFill>
                <a:schemeClr val="accent1">
                  <a:alpha val="69800"/>
                </a:schemeClr>
              </a:solidFill>
              <a:prstDash val="solid"/>
              <a:round/>
              <a:headEnd type="none" w="sm" len="sm"/>
              <a:tailEnd type="none" w="sm" len="sm"/>
            </a:ln>
          </p:spPr>
        </p:cxnSp>
        <p:cxnSp>
          <p:nvCxnSpPr>
            <p:cNvPr id="83" name="Google Shape;83;g22b179c7099_0_69"/>
            <p:cNvCxnSpPr/>
            <p:nvPr/>
          </p:nvCxnSpPr>
          <p:spPr>
            <a:xfrm flipH="1">
              <a:off x="8475125" y="3681413"/>
              <a:ext cx="3713700" cy="3166500"/>
            </a:xfrm>
            <a:prstGeom prst="straightConnector1">
              <a:avLst/>
            </a:prstGeom>
            <a:noFill/>
            <a:ln w="9525" cap="flat" cmpd="sng">
              <a:solidFill>
                <a:schemeClr val="accent1">
                  <a:alpha val="69800"/>
                </a:schemeClr>
              </a:solidFill>
              <a:prstDash val="solid"/>
              <a:round/>
              <a:headEnd type="none" w="sm" len="sm"/>
              <a:tailEnd type="none" w="sm" len="sm"/>
            </a:ln>
          </p:spPr>
        </p:cxnSp>
        <p:sp>
          <p:nvSpPr>
            <p:cNvPr id="84" name="Google Shape;84;g22b179c7099_0_69"/>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5690"/>
              </a:schemeClr>
            </a:solidFill>
            <a:ln>
              <a:noFill/>
            </a:ln>
          </p:spPr>
        </p:sp>
        <p:sp>
          <p:nvSpPr>
            <p:cNvPr id="85" name="Google Shape;85;g22b179c7099_0_69"/>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86" name="Google Shape;86;g22b179c7099_0_69"/>
            <p:cNvSpPr/>
            <p:nvPr/>
          </p:nvSpPr>
          <p:spPr>
            <a:xfrm>
              <a:off x="8932333" y="3048000"/>
              <a:ext cx="3259800" cy="3810000"/>
            </a:xfrm>
            <a:prstGeom prst="triangle">
              <a:avLst>
                <a:gd name="adj" fmla="val 100000"/>
              </a:avLst>
            </a:prstGeom>
            <a:solidFill>
              <a:srgbClr val="374C81">
                <a:alpha val="65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87;g22b179c7099_0_69"/>
            <p:cNvSpPr/>
            <p:nvPr/>
          </p:nvSpPr>
          <p:spPr>
            <a:xfrm>
              <a:off x="9190612" y="-8467"/>
              <a:ext cx="3000914"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74C81">
                <a:alpha val="49800"/>
              </a:srgbClr>
            </a:solidFill>
            <a:ln>
              <a:noFill/>
            </a:ln>
          </p:spPr>
        </p:sp>
        <p:sp>
          <p:nvSpPr>
            <p:cNvPr id="88" name="Google Shape;88;g22b179c7099_0_69"/>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5963B8">
                <a:alpha val="69800"/>
              </a:srgbClr>
            </a:solidFill>
            <a:ln>
              <a:noFill/>
            </a:ln>
          </p:spPr>
        </p:sp>
        <p:sp>
          <p:nvSpPr>
            <p:cNvPr id="89" name="Google Shape;89;g22b179c7099_0_69"/>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8FA1CF"/>
            </a:solidFill>
            <a:ln>
              <a:noFill/>
            </a:ln>
          </p:spPr>
        </p:sp>
        <p:sp>
          <p:nvSpPr>
            <p:cNvPr id="90" name="Google Shape;90;g22b179c7099_0_69"/>
            <p:cNvSpPr/>
            <p:nvPr/>
          </p:nvSpPr>
          <p:spPr>
            <a:xfrm>
              <a:off x="10371666" y="3589867"/>
              <a:ext cx="1817100" cy="3268200"/>
            </a:xfrm>
            <a:prstGeom prst="triangle">
              <a:avLst>
                <a:gd name="adj" fmla="val 100000"/>
              </a:avLst>
            </a:prstGeom>
            <a:solidFill>
              <a:srgbClr val="374C81">
                <a:alpha val="65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91;g22b179c7099_0_69"/>
            <p:cNvSpPr/>
            <p:nvPr/>
          </p:nvSpPr>
          <p:spPr>
            <a:xfrm>
              <a:off x="0" y="4013200"/>
              <a:ext cx="448800" cy="2844900"/>
            </a:xfrm>
            <a:prstGeom prst="triangle">
              <a:avLst>
                <a:gd name="adj" fmla="val 0"/>
              </a:avLst>
            </a:prstGeom>
            <a:solidFill>
              <a:srgbClr val="072B62">
                <a:alpha val="6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92" name="Google Shape;92;g22b179c7099_0_69"/>
          <p:cNvPicPr preferRelativeResize="0"/>
          <p:nvPr/>
        </p:nvPicPr>
        <p:blipFill rotWithShape="1">
          <a:blip r:embed="rId2">
            <a:alphaModFix/>
          </a:blip>
          <a:srcRect/>
          <a:stretch/>
        </p:blipFill>
        <p:spPr>
          <a:xfrm>
            <a:off x="9747105" y="0"/>
            <a:ext cx="2377440" cy="2377438"/>
          </a:xfrm>
          <a:prstGeom prst="rect">
            <a:avLst/>
          </a:prstGeom>
          <a:noFill/>
          <a:ln>
            <a:noFill/>
          </a:ln>
        </p:spPr>
      </p:pic>
      <p:sp>
        <p:nvSpPr>
          <p:cNvPr id="93" name="Google Shape;93;g22b179c7099_0_69"/>
          <p:cNvSpPr/>
          <p:nvPr/>
        </p:nvSpPr>
        <p:spPr>
          <a:xfrm rot="10800000" flipH="1">
            <a:off x="1" y="-127"/>
            <a:ext cx="1177500" cy="5336400"/>
          </a:xfrm>
          <a:prstGeom prst="triangle">
            <a:avLst>
              <a:gd name="adj" fmla="val 0"/>
            </a:avLst>
          </a:prstGeom>
          <a:solidFill>
            <a:srgbClr val="6F81AC">
              <a:alpha val="8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94;g22b179c7099_0_69"/>
          <p:cNvSpPr txBox="1">
            <a:spLocks noGrp="1"/>
          </p:cNvSpPr>
          <p:nvPr>
            <p:ph type="dt" idx="10"/>
          </p:nvPr>
        </p:nvSpPr>
        <p:spPr>
          <a:xfrm>
            <a:off x="10650823" y="6289723"/>
            <a:ext cx="1416000" cy="387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600" b="0" i="0" u="none" strike="noStrike" cap="none">
                <a:solidFill>
                  <a:schemeClr val="lt1"/>
                </a:solidFill>
                <a:latin typeface="Libre Franklin Medium"/>
                <a:ea typeface="Libre Franklin Medium"/>
                <a:cs typeface="Libre Franklin Medium"/>
                <a:sym typeface="Libre Franklin Medium"/>
              </a:defRPr>
            </a:lvl1pPr>
            <a:lvl2pPr marR="0" lvl="1"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2pPr>
            <a:lvl3pPr marR="0" lvl="2"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3pPr>
            <a:lvl4pPr marR="0" lvl="3"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4pPr>
            <a:lvl5pPr marR="0" lvl="4"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5pPr>
            <a:lvl6pPr marR="0" lvl="5"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6pPr>
            <a:lvl7pPr marR="0" lvl="6"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7pPr>
            <a:lvl8pPr marR="0" lvl="7"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8pPr>
            <a:lvl9pPr marR="0" lvl="8"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9pPr>
          </a:lstStyle>
          <a:p>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95"/>
        <p:cNvGrpSpPr/>
        <p:nvPr/>
      </p:nvGrpSpPr>
      <p:grpSpPr>
        <a:xfrm>
          <a:off x="0" y="0"/>
          <a:ext cx="0" cy="0"/>
          <a:chOff x="0" y="0"/>
          <a:chExt cx="0" cy="0"/>
        </a:xfrm>
      </p:grpSpPr>
      <p:sp>
        <p:nvSpPr>
          <p:cNvPr id="96" name="Google Shape;96;g22b179c7099_0_86"/>
          <p:cNvSpPr txBox="1">
            <a:spLocks noGrp="1"/>
          </p:cNvSpPr>
          <p:nvPr>
            <p:ph type="title"/>
          </p:nvPr>
        </p:nvSpPr>
        <p:spPr>
          <a:xfrm>
            <a:off x="555786" y="257025"/>
            <a:ext cx="8596800" cy="13209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rgbClr val="072B62"/>
              </a:buClr>
              <a:buSzPts val="18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7" name="Google Shape;97;g22b179c7099_0_86"/>
          <p:cNvSpPr txBox="1">
            <a:spLocks noGrp="1"/>
          </p:cNvSpPr>
          <p:nvPr>
            <p:ph type="body" idx="1"/>
          </p:nvPr>
        </p:nvSpPr>
        <p:spPr>
          <a:xfrm>
            <a:off x="555786" y="1773451"/>
            <a:ext cx="9188700" cy="4901400"/>
          </a:xfrm>
          <a:prstGeom prst="rect">
            <a:avLst/>
          </a:prstGeom>
          <a:noFill/>
          <a:ln>
            <a:noFill/>
          </a:ln>
        </p:spPr>
        <p:txBody>
          <a:bodyPr spcFirstLastPara="1" wrap="square" lIns="91425" tIns="45700" rIns="91425" bIns="45700" anchor="t" anchorCtr="0">
            <a:normAutofit/>
          </a:bodyPr>
          <a:lstStyle>
            <a:lvl1pPr marL="457200" lvl="0" indent="-342900" algn="l" rtl="0">
              <a:spcBef>
                <a:spcPts val="1000"/>
              </a:spcBef>
              <a:spcAft>
                <a:spcPts val="0"/>
              </a:spcAft>
              <a:buSzPts val="1800"/>
              <a:buChar char="•"/>
              <a:defRPr/>
            </a:lvl1pPr>
            <a:lvl2pPr marL="914400" lvl="1" indent="-320040" algn="l" rtl="0">
              <a:spcBef>
                <a:spcPts val="1000"/>
              </a:spcBef>
              <a:spcAft>
                <a:spcPts val="0"/>
              </a:spcAft>
              <a:buSzPts val="1440"/>
              <a:buChar char="•"/>
              <a:defRPr/>
            </a:lvl2pPr>
            <a:lvl3pPr marL="1371600" lvl="2" indent="-342900" algn="l" rtl="0">
              <a:spcBef>
                <a:spcPts val="1000"/>
              </a:spcBef>
              <a:spcAft>
                <a:spcPts val="0"/>
              </a:spcAft>
              <a:buSzPts val="1800"/>
              <a:buChar char="•"/>
              <a:defRPr/>
            </a:lvl3pPr>
            <a:lvl4pPr marL="1828800" lvl="3" indent="-342900" algn="l" rtl="0">
              <a:spcBef>
                <a:spcPts val="1000"/>
              </a:spcBef>
              <a:spcAft>
                <a:spcPts val="0"/>
              </a:spcAft>
              <a:buSzPts val="1800"/>
              <a:buChar char="•"/>
              <a:defRPr/>
            </a:lvl4pPr>
            <a:lvl5pPr marL="2286000" lvl="4" indent="-381000" algn="l" rtl="0">
              <a:spcBef>
                <a:spcPts val="1000"/>
              </a:spcBef>
              <a:spcAft>
                <a:spcPts val="0"/>
              </a:spcAft>
              <a:buSzPts val="2400"/>
              <a:buFont typeface="Libre Franklin Medium"/>
              <a:buChar char="●"/>
              <a:defRPr/>
            </a:lvl5pPr>
            <a:lvl6pPr marL="2743200" lvl="5" indent="-320039" algn="l" rtl="0">
              <a:spcBef>
                <a:spcPts val="1000"/>
              </a:spcBef>
              <a:spcAft>
                <a:spcPts val="0"/>
              </a:spcAft>
              <a:buSzPts val="1440"/>
              <a:buChar char="•"/>
              <a:defRPr/>
            </a:lvl6pPr>
            <a:lvl7pPr marL="3200400" lvl="6" indent="-320039" algn="l" rtl="0">
              <a:spcBef>
                <a:spcPts val="1000"/>
              </a:spcBef>
              <a:spcAft>
                <a:spcPts val="0"/>
              </a:spcAft>
              <a:buSzPts val="1440"/>
              <a:buChar char="•"/>
              <a:defRPr/>
            </a:lvl7pPr>
            <a:lvl8pPr marL="3657600" lvl="7" indent="-320040" algn="l" rtl="0">
              <a:spcBef>
                <a:spcPts val="1000"/>
              </a:spcBef>
              <a:spcAft>
                <a:spcPts val="0"/>
              </a:spcAft>
              <a:buSzPts val="1440"/>
              <a:buChar char="•"/>
              <a:defRPr/>
            </a:lvl8pPr>
            <a:lvl9pPr marL="4114800" lvl="8" indent="-320040" algn="l" rtl="0">
              <a:spcBef>
                <a:spcPts val="1000"/>
              </a:spcBef>
              <a:spcAft>
                <a:spcPts val="0"/>
              </a:spcAft>
              <a:buSzPts val="1440"/>
              <a:buChar char="•"/>
              <a:defRPr/>
            </a:lvl9pPr>
          </a:lstStyle>
          <a:p>
            <a:endParaRPr/>
          </a:p>
        </p:txBody>
      </p:sp>
      <p:sp>
        <p:nvSpPr>
          <p:cNvPr id="98" name="Google Shape;98;g22b179c7099_0_86"/>
          <p:cNvSpPr txBox="1">
            <a:spLocks noGrp="1"/>
          </p:cNvSpPr>
          <p:nvPr>
            <p:ph type="sldNum" idx="12"/>
          </p:nvPr>
        </p:nvSpPr>
        <p:spPr>
          <a:xfrm>
            <a:off x="11030413" y="6314034"/>
            <a:ext cx="683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1">
  <p:cSld name="Two Content">
    <p:spTree>
      <p:nvGrpSpPr>
        <p:cNvPr id="1" name="Shape 99"/>
        <p:cNvGrpSpPr/>
        <p:nvPr/>
      </p:nvGrpSpPr>
      <p:grpSpPr>
        <a:xfrm>
          <a:off x="0" y="0"/>
          <a:ext cx="0" cy="0"/>
          <a:chOff x="0" y="0"/>
          <a:chExt cx="0" cy="0"/>
        </a:xfrm>
      </p:grpSpPr>
      <p:sp>
        <p:nvSpPr>
          <p:cNvPr id="100" name="Google Shape;100;g22b179c7099_0_90"/>
          <p:cNvSpPr txBox="1">
            <a:spLocks noGrp="1"/>
          </p:cNvSpPr>
          <p:nvPr>
            <p:ph type="title"/>
          </p:nvPr>
        </p:nvSpPr>
        <p:spPr>
          <a:xfrm>
            <a:off x="581633" y="311380"/>
            <a:ext cx="8944500" cy="13209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rgbClr val="072B62"/>
              </a:buClr>
              <a:buSzPts val="18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1" name="Google Shape;101;g22b179c7099_0_90"/>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102" name="Google Shape;102;g22b179c7099_0_90"/>
          <p:cNvSpPr txBox="1">
            <a:spLocks noGrp="1"/>
          </p:cNvSpPr>
          <p:nvPr>
            <p:ph type="body" idx="1"/>
          </p:nvPr>
        </p:nvSpPr>
        <p:spPr>
          <a:xfrm>
            <a:off x="581633" y="1801625"/>
            <a:ext cx="4297800" cy="4694700"/>
          </a:xfrm>
          <a:prstGeom prst="rect">
            <a:avLst/>
          </a:prstGeom>
          <a:noFill/>
          <a:ln>
            <a:noFill/>
          </a:ln>
        </p:spPr>
        <p:txBody>
          <a:bodyPr spcFirstLastPara="1" wrap="square" lIns="91425" tIns="45700" rIns="91425" bIns="45700" anchor="t" anchorCtr="0">
            <a:normAutofit/>
          </a:bodyPr>
          <a:lstStyle>
            <a:lvl1pPr marL="457200" lvl="0" indent="-342900" algn="l" rtl="0">
              <a:spcBef>
                <a:spcPts val="1000"/>
              </a:spcBef>
              <a:spcAft>
                <a:spcPts val="0"/>
              </a:spcAft>
              <a:buSzPts val="1800"/>
              <a:buChar char="•"/>
              <a:defRPr/>
            </a:lvl1pPr>
            <a:lvl2pPr marL="914400" lvl="1" indent="-320040" algn="l" rtl="0">
              <a:spcBef>
                <a:spcPts val="1000"/>
              </a:spcBef>
              <a:spcAft>
                <a:spcPts val="0"/>
              </a:spcAft>
              <a:buSzPts val="1440"/>
              <a:buChar char="•"/>
              <a:defRPr/>
            </a:lvl2pPr>
            <a:lvl3pPr marL="1371600" lvl="2" indent="-342900" algn="l" rtl="0">
              <a:spcBef>
                <a:spcPts val="1000"/>
              </a:spcBef>
              <a:spcAft>
                <a:spcPts val="0"/>
              </a:spcAft>
              <a:buSzPts val="1800"/>
              <a:buChar char="•"/>
              <a:defRPr/>
            </a:lvl3pPr>
            <a:lvl4pPr marL="1828800" lvl="3" indent="-342900" algn="l" rtl="0">
              <a:spcBef>
                <a:spcPts val="1000"/>
              </a:spcBef>
              <a:spcAft>
                <a:spcPts val="0"/>
              </a:spcAft>
              <a:buSzPts val="1800"/>
              <a:buChar char="•"/>
              <a:defRPr/>
            </a:lvl4pPr>
            <a:lvl5pPr marL="2286000" lvl="4" indent="-381000" algn="l" rtl="0">
              <a:spcBef>
                <a:spcPts val="1000"/>
              </a:spcBef>
              <a:spcAft>
                <a:spcPts val="0"/>
              </a:spcAft>
              <a:buSzPts val="2400"/>
              <a:buFont typeface="Libre Franklin Medium"/>
              <a:buChar char="●"/>
              <a:defRPr/>
            </a:lvl5pPr>
            <a:lvl6pPr marL="2743200" lvl="5" indent="-320039" algn="l" rtl="0">
              <a:spcBef>
                <a:spcPts val="1000"/>
              </a:spcBef>
              <a:spcAft>
                <a:spcPts val="0"/>
              </a:spcAft>
              <a:buSzPts val="1440"/>
              <a:buChar char="•"/>
              <a:defRPr/>
            </a:lvl6pPr>
            <a:lvl7pPr marL="3200400" lvl="6" indent="-320039" algn="l" rtl="0">
              <a:spcBef>
                <a:spcPts val="1000"/>
              </a:spcBef>
              <a:spcAft>
                <a:spcPts val="0"/>
              </a:spcAft>
              <a:buSzPts val="1440"/>
              <a:buChar char="•"/>
              <a:defRPr/>
            </a:lvl7pPr>
            <a:lvl8pPr marL="3657600" lvl="7" indent="-320040" algn="l" rtl="0">
              <a:spcBef>
                <a:spcPts val="1000"/>
              </a:spcBef>
              <a:spcAft>
                <a:spcPts val="0"/>
              </a:spcAft>
              <a:buSzPts val="1440"/>
              <a:buChar char="•"/>
              <a:defRPr/>
            </a:lvl8pPr>
            <a:lvl9pPr marL="4114800" lvl="8" indent="-320040" algn="l" rtl="0">
              <a:spcBef>
                <a:spcPts val="1000"/>
              </a:spcBef>
              <a:spcAft>
                <a:spcPts val="0"/>
              </a:spcAft>
              <a:buSzPts val="1440"/>
              <a:buChar char="•"/>
              <a:defRPr/>
            </a:lvl9pPr>
          </a:lstStyle>
          <a:p>
            <a:endParaRPr/>
          </a:p>
        </p:txBody>
      </p:sp>
      <p:sp>
        <p:nvSpPr>
          <p:cNvPr id="103" name="Google Shape;103;g22b179c7099_0_90"/>
          <p:cNvSpPr txBox="1">
            <a:spLocks noGrp="1"/>
          </p:cNvSpPr>
          <p:nvPr>
            <p:ph type="body" idx="2"/>
          </p:nvPr>
        </p:nvSpPr>
        <p:spPr>
          <a:xfrm>
            <a:off x="5228456" y="1801625"/>
            <a:ext cx="4297800" cy="4694700"/>
          </a:xfrm>
          <a:prstGeom prst="rect">
            <a:avLst/>
          </a:prstGeom>
          <a:noFill/>
          <a:ln>
            <a:noFill/>
          </a:ln>
        </p:spPr>
        <p:txBody>
          <a:bodyPr spcFirstLastPara="1" wrap="square" lIns="91425" tIns="45700" rIns="91425" bIns="45700" anchor="t" anchorCtr="0">
            <a:normAutofit/>
          </a:bodyPr>
          <a:lstStyle>
            <a:lvl1pPr marL="457200" lvl="0" indent="-342900" algn="l" rtl="0">
              <a:spcBef>
                <a:spcPts val="1000"/>
              </a:spcBef>
              <a:spcAft>
                <a:spcPts val="0"/>
              </a:spcAft>
              <a:buSzPts val="1800"/>
              <a:buChar char="•"/>
              <a:defRPr/>
            </a:lvl1pPr>
            <a:lvl2pPr marL="914400" lvl="1" indent="-320040" algn="l" rtl="0">
              <a:spcBef>
                <a:spcPts val="1000"/>
              </a:spcBef>
              <a:spcAft>
                <a:spcPts val="0"/>
              </a:spcAft>
              <a:buSzPts val="1440"/>
              <a:buChar char="•"/>
              <a:defRPr/>
            </a:lvl2pPr>
            <a:lvl3pPr marL="1371600" lvl="2" indent="-342900" algn="l" rtl="0">
              <a:spcBef>
                <a:spcPts val="1000"/>
              </a:spcBef>
              <a:spcAft>
                <a:spcPts val="0"/>
              </a:spcAft>
              <a:buSzPts val="1800"/>
              <a:buChar char="•"/>
              <a:defRPr/>
            </a:lvl3pPr>
            <a:lvl4pPr marL="1828800" lvl="3" indent="-342900" algn="l" rtl="0">
              <a:spcBef>
                <a:spcPts val="1000"/>
              </a:spcBef>
              <a:spcAft>
                <a:spcPts val="0"/>
              </a:spcAft>
              <a:buSzPts val="1800"/>
              <a:buChar char="•"/>
              <a:defRPr/>
            </a:lvl4pPr>
            <a:lvl5pPr marL="2286000" lvl="4" indent="-381000" algn="l" rtl="0">
              <a:spcBef>
                <a:spcPts val="1000"/>
              </a:spcBef>
              <a:spcAft>
                <a:spcPts val="0"/>
              </a:spcAft>
              <a:buSzPts val="2400"/>
              <a:buFont typeface="Libre Franklin Medium"/>
              <a:buChar char="●"/>
              <a:defRPr/>
            </a:lvl5pPr>
            <a:lvl6pPr marL="2743200" lvl="5" indent="-320039" algn="l" rtl="0">
              <a:spcBef>
                <a:spcPts val="1000"/>
              </a:spcBef>
              <a:spcAft>
                <a:spcPts val="0"/>
              </a:spcAft>
              <a:buSzPts val="1440"/>
              <a:buChar char="•"/>
              <a:defRPr/>
            </a:lvl6pPr>
            <a:lvl7pPr marL="3200400" lvl="6" indent="-320039" algn="l" rtl="0">
              <a:spcBef>
                <a:spcPts val="1000"/>
              </a:spcBef>
              <a:spcAft>
                <a:spcPts val="0"/>
              </a:spcAft>
              <a:buSzPts val="1440"/>
              <a:buChar char="•"/>
              <a:defRPr/>
            </a:lvl7pPr>
            <a:lvl8pPr marL="3657600" lvl="7" indent="-320040" algn="l" rtl="0">
              <a:spcBef>
                <a:spcPts val="1000"/>
              </a:spcBef>
              <a:spcAft>
                <a:spcPts val="0"/>
              </a:spcAft>
              <a:buSzPts val="1440"/>
              <a:buChar char="•"/>
              <a:defRPr/>
            </a:lvl8pPr>
            <a:lvl9pPr marL="4114800" lvl="8" indent="-320040" algn="l" rtl="0">
              <a:spcBef>
                <a:spcPts val="1000"/>
              </a:spcBef>
              <a:spcAft>
                <a:spcPts val="0"/>
              </a:spcAft>
              <a:buSzPts val="144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1">
  <p:cSld name="Custom Layout_1">
    <p:spTree>
      <p:nvGrpSpPr>
        <p:cNvPr id="1" name="Shape 104"/>
        <p:cNvGrpSpPr/>
        <p:nvPr/>
      </p:nvGrpSpPr>
      <p:grpSpPr>
        <a:xfrm>
          <a:off x="0" y="0"/>
          <a:ext cx="0" cy="0"/>
          <a:chOff x="0" y="0"/>
          <a:chExt cx="0" cy="0"/>
        </a:xfrm>
      </p:grpSpPr>
      <p:sp>
        <p:nvSpPr>
          <p:cNvPr id="105" name="Google Shape;105;g22b179c7099_0_95"/>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rgbClr val="072B62"/>
              </a:buClr>
              <a:buSzPts val="18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6" name="Google Shape;106;g22b179c7099_0_95"/>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107" name="Google Shape;107;g22b179c7099_0_95"/>
          <p:cNvSpPr txBox="1">
            <a:spLocks noGrp="1"/>
          </p:cNvSpPr>
          <p:nvPr>
            <p:ph type="body" idx="1"/>
          </p:nvPr>
        </p:nvSpPr>
        <p:spPr>
          <a:xfrm>
            <a:off x="581634" y="1796387"/>
            <a:ext cx="9090000" cy="4878300"/>
          </a:xfrm>
          <a:prstGeom prst="rect">
            <a:avLst/>
          </a:prstGeom>
          <a:noFill/>
          <a:ln>
            <a:noFill/>
          </a:ln>
        </p:spPr>
        <p:txBody>
          <a:bodyPr spcFirstLastPara="1" wrap="square" lIns="91425" tIns="45700" rIns="91425" bIns="45700" anchor="t" anchorCtr="0">
            <a:normAutofit/>
          </a:bodyPr>
          <a:lstStyle>
            <a:lvl1pPr marL="457200" lvl="0" indent="-228600" algn="l" rtl="0">
              <a:spcBef>
                <a:spcPts val="1000"/>
              </a:spcBef>
              <a:spcAft>
                <a:spcPts val="0"/>
              </a:spcAft>
              <a:buSzPts val="3600"/>
              <a:buNone/>
              <a:defRPr/>
            </a:lvl1pPr>
            <a:lvl2pPr marL="914400" lvl="1" indent="-320040" algn="l" rtl="0">
              <a:spcBef>
                <a:spcPts val="1000"/>
              </a:spcBef>
              <a:spcAft>
                <a:spcPts val="0"/>
              </a:spcAft>
              <a:buSzPts val="1440"/>
              <a:buChar char="•"/>
              <a:defRPr/>
            </a:lvl2pPr>
            <a:lvl3pPr marL="1371600" lvl="2" indent="-342900" algn="l" rtl="0">
              <a:spcBef>
                <a:spcPts val="1000"/>
              </a:spcBef>
              <a:spcAft>
                <a:spcPts val="0"/>
              </a:spcAft>
              <a:buSzPts val="1800"/>
              <a:buChar char="•"/>
              <a:defRPr/>
            </a:lvl3pPr>
            <a:lvl4pPr marL="1828800" lvl="3" indent="-342900" algn="l" rtl="0">
              <a:spcBef>
                <a:spcPts val="1000"/>
              </a:spcBef>
              <a:spcAft>
                <a:spcPts val="0"/>
              </a:spcAft>
              <a:buSzPts val="1800"/>
              <a:buChar char="•"/>
              <a:defRPr/>
            </a:lvl4pPr>
            <a:lvl5pPr marL="2286000" lvl="4" indent="-342900" algn="l" rtl="0">
              <a:spcBef>
                <a:spcPts val="1000"/>
              </a:spcBef>
              <a:spcAft>
                <a:spcPts val="0"/>
              </a:spcAft>
              <a:buSzPts val="1800"/>
              <a:buChar char="•"/>
              <a:defRPr/>
            </a:lvl5pPr>
            <a:lvl6pPr marL="2743200" lvl="5" indent="-320039" algn="l" rtl="0">
              <a:spcBef>
                <a:spcPts val="1000"/>
              </a:spcBef>
              <a:spcAft>
                <a:spcPts val="0"/>
              </a:spcAft>
              <a:buSzPts val="1440"/>
              <a:buChar char="•"/>
              <a:defRPr/>
            </a:lvl6pPr>
            <a:lvl7pPr marL="3200400" lvl="6" indent="-320039" algn="l" rtl="0">
              <a:spcBef>
                <a:spcPts val="1000"/>
              </a:spcBef>
              <a:spcAft>
                <a:spcPts val="0"/>
              </a:spcAft>
              <a:buSzPts val="1440"/>
              <a:buChar char="•"/>
              <a:defRPr/>
            </a:lvl7pPr>
            <a:lvl8pPr marL="3657600" lvl="7" indent="-320040" algn="l" rtl="0">
              <a:spcBef>
                <a:spcPts val="1000"/>
              </a:spcBef>
              <a:spcAft>
                <a:spcPts val="0"/>
              </a:spcAft>
              <a:buSzPts val="1440"/>
              <a:buChar char="•"/>
              <a:defRPr/>
            </a:lvl8pPr>
            <a:lvl9pPr marL="4114800" lvl="8" indent="-320040" algn="l" rtl="0">
              <a:spcBef>
                <a:spcPts val="1000"/>
              </a:spcBef>
              <a:spcAft>
                <a:spcPts val="0"/>
              </a:spcAft>
              <a:buSzPts val="144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08"/>
        <p:cNvGrpSpPr/>
        <p:nvPr/>
      </p:nvGrpSpPr>
      <p:grpSpPr>
        <a:xfrm>
          <a:off x="0" y="0"/>
          <a:ext cx="0" cy="0"/>
          <a:chOff x="0" y="0"/>
          <a:chExt cx="0" cy="0"/>
        </a:xfrm>
      </p:grpSpPr>
      <p:sp>
        <p:nvSpPr>
          <p:cNvPr id="109" name="Google Shape;109;g22b179c7099_0_99"/>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rgbClr val="072B62"/>
              </a:buClr>
              <a:buSzPts val="18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0" name="Google Shape;110;g22b179c7099_0_99"/>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111" name="Google Shape;111;g22b179c7099_0_99"/>
          <p:cNvSpPr txBox="1">
            <a:spLocks noGrp="1"/>
          </p:cNvSpPr>
          <p:nvPr>
            <p:ph type="body" idx="1"/>
          </p:nvPr>
        </p:nvSpPr>
        <p:spPr>
          <a:xfrm>
            <a:off x="581633" y="1801625"/>
            <a:ext cx="4297800" cy="4694700"/>
          </a:xfrm>
          <a:prstGeom prst="rect">
            <a:avLst/>
          </a:prstGeom>
          <a:noFill/>
          <a:ln>
            <a:noFill/>
          </a:ln>
        </p:spPr>
        <p:txBody>
          <a:bodyPr spcFirstLastPara="1" wrap="square" lIns="91425" tIns="45700" rIns="91425" bIns="45700" anchor="t" anchorCtr="0">
            <a:normAutofit/>
          </a:bodyPr>
          <a:lstStyle>
            <a:lvl1pPr marL="457200" lvl="0" indent="-228600" algn="l" rtl="0">
              <a:spcBef>
                <a:spcPts val="1000"/>
              </a:spcBef>
              <a:spcAft>
                <a:spcPts val="0"/>
              </a:spcAft>
              <a:buSzPts val="3600"/>
              <a:buNone/>
              <a:defRPr/>
            </a:lvl1pPr>
            <a:lvl2pPr marL="914400" lvl="1" indent="-320040" algn="l" rtl="0">
              <a:spcBef>
                <a:spcPts val="1000"/>
              </a:spcBef>
              <a:spcAft>
                <a:spcPts val="0"/>
              </a:spcAft>
              <a:buSzPts val="1440"/>
              <a:buChar char="•"/>
              <a:defRPr/>
            </a:lvl2pPr>
            <a:lvl3pPr marL="1371600" lvl="2" indent="-342900" algn="l" rtl="0">
              <a:spcBef>
                <a:spcPts val="1000"/>
              </a:spcBef>
              <a:spcAft>
                <a:spcPts val="0"/>
              </a:spcAft>
              <a:buSzPts val="1800"/>
              <a:buChar char="•"/>
              <a:defRPr/>
            </a:lvl3pPr>
            <a:lvl4pPr marL="1828800" lvl="3" indent="-342900" algn="l" rtl="0">
              <a:spcBef>
                <a:spcPts val="1000"/>
              </a:spcBef>
              <a:spcAft>
                <a:spcPts val="0"/>
              </a:spcAft>
              <a:buSzPts val="1800"/>
              <a:buChar char="•"/>
              <a:defRPr/>
            </a:lvl4pPr>
            <a:lvl5pPr marL="2286000" lvl="4" indent="-342900" algn="l" rtl="0">
              <a:spcBef>
                <a:spcPts val="1000"/>
              </a:spcBef>
              <a:spcAft>
                <a:spcPts val="0"/>
              </a:spcAft>
              <a:buSzPts val="1800"/>
              <a:buChar char="•"/>
              <a:defRPr/>
            </a:lvl5pPr>
            <a:lvl6pPr marL="2743200" lvl="5" indent="-320039" algn="l" rtl="0">
              <a:spcBef>
                <a:spcPts val="1000"/>
              </a:spcBef>
              <a:spcAft>
                <a:spcPts val="0"/>
              </a:spcAft>
              <a:buSzPts val="1440"/>
              <a:buChar char="•"/>
              <a:defRPr/>
            </a:lvl6pPr>
            <a:lvl7pPr marL="3200400" lvl="6" indent="-320039" algn="l" rtl="0">
              <a:spcBef>
                <a:spcPts val="1000"/>
              </a:spcBef>
              <a:spcAft>
                <a:spcPts val="0"/>
              </a:spcAft>
              <a:buSzPts val="1440"/>
              <a:buChar char="•"/>
              <a:defRPr/>
            </a:lvl7pPr>
            <a:lvl8pPr marL="3657600" lvl="7" indent="-320040" algn="l" rtl="0">
              <a:spcBef>
                <a:spcPts val="1000"/>
              </a:spcBef>
              <a:spcAft>
                <a:spcPts val="0"/>
              </a:spcAft>
              <a:buSzPts val="1440"/>
              <a:buChar char="•"/>
              <a:defRPr/>
            </a:lvl8pPr>
            <a:lvl9pPr marL="4114800" lvl="8" indent="-320040" algn="l" rtl="0">
              <a:spcBef>
                <a:spcPts val="1000"/>
              </a:spcBef>
              <a:spcAft>
                <a:spcPts val="0"/>
              </a:spcAft>
              <a:buSzPts val="1440"/>
              <a:buChar char="•"/>
              <a:defRPr/>
            </a:lvl9pPr>
          </a:lstStyle>
          <a:p>
            <a:endParaRPr/>
          </a:p>
        </p:txBody>
      </p:sp>
      <p:sp>
        <p:nvSpPr>
          <p:cNvPr id="112" name="Google Shape;112;g22b179c7099_0_99"/>
          <p:cNvSpPr txBox="1">
            <a:spLocks noGrp="1"/>
          </p:cNvSpPr>
          <p:nvPr>
            <p:ph type="body" idx="2"/>
          </p:nvPr>
        </p:nvSpPr>
        <p:spPr>
          <a:xfrm>
            <a:off x="5228456" y="1801625"/>
            <a:ext cx="4297800" cy="4694700"/>
          </a:xfrm>
          <a:prstGeom prst="rect">
            <a:avLst/>
          </a:prstGeom>
          <a:noFill/>
          <a:ln>
            <a:noFill/>
          </a:ln>
        </p:spPr>
        <p:txBody>
          <a:bodyPr spcFirstLastPara="1" wrap="square" lIns="91425" tIns="45700" rIns="91425" bIns="45700" anchor="t" anchorCtr="0">
            <a:normAutofit/>
          </a:bodyPr>
          <a:lstStyle>
            <a:lvl1pPr marL="457200" lvl="0" indent="-228600" algn="l" rtl="0">
              <a:spcBef>
                <a:spcPts val="1000"/>
              </a:spcBef>
              <a:spcAft>
                <a:spcPts val="0"/>
              </a:spcAft>
              <a:buSzPts val="3600"/>
              <a:buNone/>
              <a:defRPr/>
            </a:lvl1pPr>
            <a:lvl2pPr marL="914400" lvl="1" indent="-320040" algn="l" rtl="0">
              <a:spcBef>
                <a:spcPts val="1000"/>
              </a:spcBef>
              <a:spcAft>
                <a:spcPts val="0"/>
              </a:spcAft>
              <a:buSzPts val="1440"/>
              <a:buChar char="•"/>
              <a:defRPr/>
            </a:lvl2pPr>
            <a:lvl3pPr marL="1371600" lvl="2" indent="-342900" algn="l" rtl="0">
              <a:spcBef>
                <a:spcPts val="1000"/>
              </a:spcBef>
              <a:spcAft>
                <a:spcPts val="0"/>
              </a:spcAft>
              <a:buSzPts val="1800"/>
              <a:buChar char="•"/>
              <a:defRPr/>
            </a:lvl3pPr>
            <a:lvl4pPr marL="1828800" lvl="3" indent="-342900" algn="l" rtl="0">
              <a:spcBef>
                <a:spcPts val="1000"/>
              </a:spcBef>
              <a:spcAft>
                <a:spcPts val="0"/>
              </a:spcAft>
              <a:buSzPts val="1800"/>
              <a:buChar char="•"/>
              <a:defRPr/>
            </a:lvl4pPr>
            <a:lvl5pPr marL="2286000" lvl="4" indent="-342900" algn="l" rtl="0">
              <a:spcBef>
                <a:spcPts val="1000"/>
              </a:spcBef>
              <a:spcAft>
                <a:spcPts val="0"/>
              </a:spcAft>
              <a:buSzPts val="1800"/>
              <a:buChar char="•"/>
              <a:defRPr/>
            </a:lvl5pPr>
            <a:lvl6pPr marL="2743200" lvl="5" indent="-320039" algn="l" rtl="0">
              <a:spcBef>
                <a:spcPts val="1000"/>
              </a:spcBef>
              <a:spcAft>
                <a:spcPts val="0"/>
              </a:spcAft>
              <a:buSzPts val="1440"/>
              <a:buChar char="•"/>
              <a:defRPr/>
            </a:lvl6pPr>
            <a:lvl7pPr marL="3200400" lvl="6" indent="-320039" algn="l" rtl="0">
              <a:spcBef>
                <a:spcPts val="1000"/>
              </a:spcBef>
              <a:spcAft>
                <a:spcPts val="0"/>
              </a:spcAft>
              <a:buSzPts val="1440"/>
              <a:buChar char="•"/>
              <a:defRPr/>
            </a:lvl7pPr>
            <a:lvl8pPr marL="3657600" lvl="7" indent="-320040" algn="l" rtl="0">
              <a:spcBef>
                <a:spcPts val="1000"/>
              </a:spcBef>
              <a:spcAft>
                <a:spcPts val="0"/>
              </a:spcAft>
              <a:buSzPts val="1440"/>
              <a:buChar char="•"/>
              <a:defRPr/>
            </a:lvl8pPr>
            <a:lvl9pPr marL="4114800" lvl="8" indent="-320040" algn="l" rtl="0">
              <a:spcBef>
                <a:spcPts val="1000"/>
              </a:spcBef>
              <a:spcAft>
                <a:spcPts val="0"/>
              </a:spcAft>
              <a:buSzPts val="144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g22b179c7099_0_1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 name="Google Shape;22;g22b179c7099_0_1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3" name="Google Shape;23;g22b179c7099_0_1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4" name="Google Shape;24;g22b179c7099_0_11"/>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g22b179c7099_0_16"/>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6000"/>
              <a:buFont typeface="Libre Franklin Medium"/>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 name="Google Shape;27;g22b179c7099_0_16"/>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8" name="Google Shape;28;g22b179c7099_0_1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9" name="Google Shape;29;g22b179c7099_0_16"/>
          <p:cNvSpPr txBox="1">
            <a:spLocks noGrp="1"/>
          </p:cNvSpPr>
          <p:nvPr>
            <p:ph type="ftr" idx="11"/>
          </p:nvPr>
        </p:nvSpPr>
        <p:spPr>
          <a:xfrm>
            <a:off x="4038600" y="6356350"/>
            <a:ext cx="40782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30" name="Google Shape;30;g22b179c7099_0_1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rgbClr val="102649"/>
                </a:solidFill>
                <a:latin typeface="Libre Franklin"/>
                <a:ea typeface="Libre Franklin"/>
                <a:cs typeface="Libre Franklin"/>
                <a:sym typeface="Libre Franklin"/>
              </a:defRPr>
            </a:lvl1pPr>
            <a:lvl2pPr marL="0" marR="0" lvl="1" indent="0" algn="l" rtl="0">
              <a:spcBef>
                <a:spcPts val="0"/>
              </a:spcBef>
              <a:buNone/>
              <a:defRPr sz="1800" b="0" i="0" u="none" strike="noStrike" cap="none">
                <a:solidFill>
                  <a:srgbClr val="102649"/>
                </a:solidFill>
                <a:latin typeface="Libre Franklin"/>
                <a:ea typeface="Libre Franklin"/>
                <a:cs typeface="Libre Franklin"/>
                <a:sym typeface="Libre Franklin"/>
              </a:defRPr>
            </a:lvl2pPr>
            <a:lvl3pPr marL="0" marR="0" lvl="2" indent="0" algn="l" rtl="0">
              <a:spcBef>
                <a:spcPts val="0"/>
              </a:spcBef>
              <a:buNone/>
              <a:defRPr sz="1800" b="0" i="0" u="none" strike="noStrike" cap="none">
                <a:solidFill>
                  <a:srgbClr val="102649"/>
                </a:solidFill>
                <a:latin typeface="Libre Franklin"/>
                <a:ea typeface="Libre Franklin"/>
                <a:cs typeface="Libre Franklin"/>
                <a:sym typeface="Libre Franklin"/>
              </a:defRPr>
            </a:lvl3pPr>
            <a:lvl4pPr marL="0" marR="0" lvl="3" indent="0" algn="l" rtl="0">
              <a:spcBef>
                <a:spcPts val="0"/>
              </a:spcBef>
              <a:buNone/>
              <a:defRPr sz="1800" b="0" i="0" u="none" strike="noStrike" cap="none">
                <a:solidFill>
                  <a:srgbClr val="102649"/>
                </a:solidFill>
                <a:latin typeface="Libre Franklin"/>
                <a:ea typeface="Libre Franklin"/>
                <a:cs typeface="Libre Franklin"/>
                <a:sym typeface="Libre Franklin"/>
              </a:defRPr>
            </a:lvl4pPr>
            <a:lvl5pPr marL="0" marR="0" lvl="4" indent="0" algn="l" rtl="0">
              <a:spcBef>
                <a:spcPts val="0"/>
              </a:spcBef>
              <a:buNone/>
              <a:defRPr sz="1800" b="0" i="0" u="none" strike="noStrike" cap="none">
                <a:solidFill>
                  <a:srgbClr val="102649"/>
                </a:solidFill>
                <a:latin typeface="Libre Franklin"/>
                <a:ea typeface="Libre Franklin"/>
                <a:cs typeface="Libre Franklin"/>
                <a:sym typeface="Libre Franklin"/>
              </a:defRPr>
            </a:lvl5pPr>
            <a:lvl6pPr marL="0" marR="0" lvl="5" indent="0" algn="l" rtl="0">
              <a:spcBef>
                <a:spcPts val="0"/>
              </a:spcBef>
              <a:buNone/>
              <a:defRPr sz="1800" b="0" i="0" u="none" strike="noStrike" cap="none">
                <a:solidFill>
                  <a:srgbClr val="102649"/>
                </a:solidFill>
                <a:latin typeface="Libre Franklin"/>
                <a:ea typeface="Libre Franklin"/>
                <a:cs typeface="Libre Franklin"/>
                <a:sym typeface="Libre Franklin"/>
              </a:defRPr>
            </a:lvl6pPr>
            <a:lvl7pPr marL="0" marR="0" lvl="6" indent="0" algn="l" rtl="0">
              <a:spcBef>
                <a:spcPts val="0"/>
              </a:spcBef>
              <a:buNone/>
              <a:defRPr sz="1800" b="0" i="0" u="none" strike="noStrike" cap="none">
                <a:solidFill>
                  <a:srgbClr val="102649"/>
                </a:solidFill>
                <a:latin typeface="Libre Franklin"/>
                <a:ea typeface="Libre Franklin"/>
                <a:cs typeface="Libre Franklin"/>
                <a:sym typeface="Libre Franklin"/>
              </a:defRPr>
            </a:lvl7pPr>
            <a:lvl8pPr marL="0" marR="0" lvl="7" indent="0" algn="l" rtl="0">
              <a:spcBef>
                <a:spcPts val="0"/>
              </a:spcBef>
              <a:buNone/>
              <a:defRPr sz="1800" b="0" i="0" u="none" strike="noStrike" cap="none">
                <a:solidFill>
                  <a:srgbClr val="102649"/>
                </a:solidFill>
                <a:latin typeface="Libre Franklin"/>
                <a:ea typeface="Libre Franklin"/>
                <a:cs typeface="Libre Franklin"/>
                <a:sym typeface="Libre Franklin"/>
              </a:defRPr>
            </a:lvl8pPr>
            <a:lvl9pPr marL="0" marR="0" lvl="8" indent="0" algn="l" rtl="0">
              <a:spcBef>
                <a:spcPts val="0"/>
              </a:spcBef>
              <a:buNone/>
              <a:defRPr sz="1800" b="0" i="0" u="none" strike="noStrike" cap="none">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g22b179c7099_0_2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3" name="Google Shape;33;g22b179c7099_0_22"/>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4" name="Google Shape;34;g22b179c7099_0_22"/>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5" name="Google Shape;35;g22b179c7099_0_2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36" name="Google Shape;36;g22b179c7099_0_22"/>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g22b179c7099_0_28"/>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9" name="Google Shape;39;g22b179c7099_0_28"/>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rgbClr val="102649"/>
              </a:buClr>
              <a:buSzPts val="2400"/>
              <a:buNone/>
              <a:defRPr sz="2400" b="1"/>
            </a:lvl1pPr>
            <a:lvl2pPr marL="914400" lvl="1" indent="-228600" algn="l" rtl="0">
              <a:lnSpc>
                <a:spcPct val="90000"/>
              </a:lnSpc>
              <a:spcBef>
                <a:spcPts val="500"/>
              </a:spcBef>
              <a:spcAft>
                <a:spcPts val="0"/>
              </a:spcAft>
              <a:buClr>
                <a:srgbClr val="102649"/>
              </a:buClr>
              <a:buSzPts val="2000"/>
              <a:buNone/>
              <a:defRPr sz="2000" b="1"/>
            </a:lvl2pPr>
            <a:lvl3pPr marL="1371600" lvl="2" indent="-228600" algn="l" rtl="0">
              <a:lnSpc>
                <a:spcPct val="90000"/>
              </a:lnSpc>
              <a:spcBef>
                <a:spcPts val="500"/>
              </a:spcBef>
              <a:spcAft>
                <a:spcPts val="0"/>
              </a:spcAft>
              <a:buClr>
                <a:srgbClr val="102649"/>
              </a:buClr>
              <a:buSzPts val="1800"/>
              <a:buNone/>
              <a:defRPr sz="1800" b="1"/>
            </a:lvl3pPr>
            <a:lvl4pPr marL="1828800" lvl="3" indent="-228600" algn="l" rtl="0">
              <a:lnSpc>
                <a:spcPct val="90000"/>
              </a:lnSpc>
              <a:spcBef>
                <a:spcPts val="500"/>
              </a:spcBef>
              <a:spcAft>
                <a:spcPts val="0"/>
              </a:spcAft>
              <a:buClr>
                <a:srgbClr val="102649"/>
              </a:buClr>
              <a:buSzPts val="1600"/>
              <a:buNone/>
              <a:defRPr sz="1600" b="1"/>
            </a:lvl4pPr>
            <a:lvl5pPr marL="2286000" lvl="4" indent="-228600" algn="l" rtl="0">
              <a:lnSpc>
                <a:spcPct val="90000"/>
              </a:lnSpc>
              <a:spcBef>
                <a:spcPts val="500"/>
              </a:spcBef>
              <a:spcAft>
                <a:spcPts val="0"/>
              </a:spcAft>
              <a:buClr>
                <a:srgbClr val="102649"/>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40" name="Google Shape;40;g22b179c7099_0_28"/>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1" name="Google Shape;41;g22b179c7099_0_28"/>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rgbClr val="102649"/>
              </a:buClr>
              <a:buSzPts val="2400"/>
              <a:buNone/>
              <a:defRPr sz="2400" b="1"/>
            </a:lvl1pPr>
            <a:lvl2pPr marL="914400" lvl="1" indent="-228600" algn="l" rtl="0">
              <a:lnSpc>
                <a:spcPct val="90000"/>
              </a:lnSpc>
              <a:spcBef>
                <a:spcPts val="500"/>
              </a:spcBef>
              <a:spcAft>
                <a:spcPts val="0"/>
              </a:spcAft>
              <a:buClr>
                <a:srgbClr val="102649"/>
              </a:buClr>
              <a:buSzPts val="2000"/>
              <a:buNone/>
              <a:defRPr sz="2000" b="1"/>
            </a:lvl2pPr>
            <a:lvl3pPr marL="1371600" lvl="2" indent="-228600" algn="l" rtl="0">
              <a:lnSpc>
                <a:spcPct val="90000"/>
              </a:lnSpc>
              <a:spcBef>
                <a:spcPts val="500"/>
              </a:spcBef>
              <a:spcAft>
                <a:spcPts val="0"/>
              </a:spcAft>
              <a:buClr>
                <a:srgbClr val="102649"/>
              </a:buClr>
              <a:buSzPts val="1800"/>
              <a:buNone/>
              <a:defRPr sz="1800" b="1"/>
            </a:lvl3pPr>
            <a:lvl4pPr marL="1828800" lvl="3" indent="-228600" algn="l" rtl="0">
              <a:lnSpc>
                <a:spcPct val="90000"/>
              </a:lnSpc>
              <a:spcBef>
                <a:spcPts val="500"/>
              </a:spcBef>
              <a:spcAft>
                <a:spcPts val="0"/>
              </a:spcAft>
              <a:buClr>
                <a:srgbClr val="102649"/>
              </a:buClr>
              <a:buSzPts val="1600"/>
              <a:buNone/>
              <a:defRPr sz="1600" b="1"/>
            </a:lvl4pPr>
            <a:lvl5pPr marL="2286000" lvl="4" indent="-228600" algn="l" rtl="0">
              <a:lnSpc>
                <a:spcPct val="90000"/>
              </a:lnSpc>
              <a:spcBef>
                <a:spcPts val="500"/>
              </a:spcBef>
              <a:spcAft>
                <a:spcPts val="0"/>
              </a:spcAft>
              <a:buClr>
                <a:srgbClr val="102649"/>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42" name="Google Shape;42;g22b179c7099_0_28"/>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3" name="Google Shape;43;g22b179c7099_0_2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44" name="Google Shape;44;g22b179c7099_0_28"/>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45"/>
        <p:cNvGrpSpPr/>
        <p:nvPr/>
      </p:nvGrpSpPr>
      <p:grpSpPr>
        <a:xfrm>
          <a:off x="0" y="0"/>
          <a:ext cx="0" cy="0"/>
          <a:chOff x="0" y="0"/>
          <a:chExt cx="0" cy="0"/>
        </a:xfrm>
      </p:grpSpPr>
      <p:sp>
        <p:nvSpPr>
          <p:cNvPr id="46" name="Google Shape;46;g22b179c7099_0_3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7" name="Google Shape;47;g22b179c7099_0_3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48" name="Google Shape;48;g22b179c7099_0_36"/>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49"/>
        <p:cNvGrpSpPr/>
        <p:nvPr/>
      </p:nvGrpSpPr>
      <p:grpSpPr>
        <a:xfrm>
          <a:off x="0" y="0"/>
          <a:ext cx="0" cy="0"/>
          <a:chOff x="0" y="0"/>
          <a:chExt cx="0" cy="0"/>
        </a:xfrm>
      </p:grpSpPr>
      <p:sp>
        <p:nvSpPr>
          <p:cNvPr id="50" name="Google Shape;50;g22b179c7099_0_4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51" name="Google Shape;51;g22b179c7099_0_40"/>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blip>
          <a:stretch>
            <a:fillRect/>
          </a:stretch>
        </a:blipFill>
        <a:effectLst/>
      </p:bgPr>
    </p:bg>
    <p:spTree>
      <p:nvGrpSpPr>
        <p:cNvPr id="1" name="Shape 52"/>
        <p:cNvGrpSpPr/>
        <p:nvPr/>
      </p:nvGrpSpPr>
      <p:grpSpPr>
        <a:xfrm>
          <a:off x="0" y="0"/>
          <a:ext cx="0" cy="0"/>
          <a:chOff x="0" y="0"/>
          <a:chExt cx="0" cy="0"/>
        </a:xfrm>
      </p:grpSpPr>
      <p:sp>
        <p:nvSpPr>
          <p:cNvPr id="53" name="Google Shape;53;g22b179c7099_0_43"/>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3200"/>
              <a:buFont typeface="Libre Franklin Medium"/>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4" name="Google Shape;54;g22b179c7099_0_43"/>
          <p:cNvSpPr txBox="1">
            <a:spLocks noGrp="1"/>
          </p:cNvSpPr>
          <p:nvPr>
            <p:ph type="body" idx="1"/>
          </p:nvPr>
        </p:nvSpPr>
        <p:spPr>
          <a:xfrm>
            <a:off x="5183188" y="1891430"/>
            <a:ext cx="6172200" cy="39696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rgbClr val="102649"/>
              </a:buClr>
              <a:buSzPts val="3200"/>
              <a:buChar char="•"/>
              <a:defRPr sz="3200"/>
            </a:lvl1pPr>
            <a:lvl2pPr marL="914400" lvl="1" indent="-406400" algn="l" rtl="0">
              <a:lnSpc>
                <a:spcPct val="90000"/>
              </a:lnSpc>
              <a:spcBef>
                <a:spcPts val="500"/>
              </a:spcBef>
              <a:spcAft>
                <a:spcPts val="0"/>
              </a:spcAft>
              <a:buClr>
                <a:srgbClr val="102649"/>
              </a:buClr>
              <a:buSzPts val="2800"/>
              <a:buChar char="•"/>
              <a:defRPr sz="2800"/>
            </a:lvl2pPr>
            <a:lvl3pPr marL="1371600" lvl="2" indent="-381000" algn="l" rtl="0">
              <a:lnSpc>
                <a:spcPct val="90000"/>
              </a:lnSpc>
              <a:spcBef>
                <a:spcPts val="500"/>
              </a:spcBef>
              <a:spcAft>
                <a:spcPts val="0"/>
              </a:spcAft>
              <a:buClr>
                <a:srgbClr val="102649"/>
              </a:buClr>
              <a:buSzPts val="2400"/>
              <a:buChar char="•"/>
              <a:defRPr sz="2400"/>
            </a:lvl3pPr>
            <a:lvl4pPr marL="1828800" lvl="3" indent="-355600" algn="l" rtl="0">
              <a:lnSpc>
                <a:spcPct val="90000"/>
              </a:lnSpc>
              <a:spcBef>
                <a:spcPts val="500"/>
              </a:spcBef>
              <a:spcAft>
                <a:spcPts val="0"/>
              </a:spcAft>
              <a:buClr>
                <a:srgbClr val="102649"/>
              </a:buClr>
              <a:buSzPts val="2000"/>
              <a:buChar char="•"/>
              <a:defRPr sz="2000"/>
            </a:lvl4pPr>
            <a:lvl5pPr marL="2286000" lvl="4" indent="-355600" algn="l" rtl="0">
              <a:lnSpc>
                <a:spcPct val="90000"/>
              </a:lnSpc>
              <a:spcBef>
                <a:spcPts val="500"/>
              </a:spcBef>
              <a:spcAft>
                <a:spcPts val="0"/>
              </a:spcAft>
              <a:buClr>
                <a:srgbClr val="102649"/>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55" name="Google Shape;55;g22b179c7099_0_43"/>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102649"/>
              </a:buClr>
              <a:buSzPts val="1600"/>
              <a:buNone/>
              <a:defRPr sz="1600"/>
            </a:lvl1pPr>
            <a:lvl2pPr marL="914400" lvl="1" indent="-228600" algn="l" rtl="0">
              <a:lnSpc>
                <a:spcPct val="90000"/>
              </a:lnSpc>
              <a:spcBef>
                <a:spcPts val="500"/>
              </a:spcBef>
              <a:spcAft>
                <a:spcPts val="0"/>
              </a:spcAft>
              <a:buClr>
                <a:srgbClr val="102649"/>
              </a:buClr>
              <a:buSzPts val="1400"/>
              <a:buNone/>
              <a:defRPr sz="1400"/>
            </a:lvl2pPr>
            <a:lvl3pPr marL="1371600" lvl="2" indent="-228600" algn="l" rtl="0">
              <a:lnSpc>
                <a:spcPct val="90000"/>
              </a:lnSpc>
              <a:spcBef>
                <a:spcPts val="500"/>
              </a:spcBef>
              <a:spcAft>
                <a:spcPts val="0"/>
              </a:spcAft>
              <a:buClr>
                <a:srgbClr val="102649"/>
              </a:buClr>
              <a:buSzPts val="1200"/>
              <a:buNone/>
              <a:defRPr sz="1200"/>
            </a:lvl3pPr>
            <a:lvl4pPr marL="1828800" lvl="3" indent="-228600" algn="l" rtl="0">
              <a:lnSpc>
                <a:spcPct val="90000"/>
              </a:lnSpc>
              <a:spcBef>
                <a:spcPts val="500"/>
              </a:spcBef>
              <a:spcAft>
                <a:spcPts val="0"/>
              </a:spcAft>
              <a:buClr>
                <a:srgbClr val="102649"/>
              </a:buClr>
              <a:buSzPts val="1000"/>
              <a:buNone/>
              <a:defRPr sz="1000"/>
            </a:lvl4pPr>
            <a:lvl5pPr marL="2286000" lvl="4" indent="-228600" algn="l" rtl="0">
              <a:lnSpc>
                <a:spcPct val="90000"/>
              </a:lnSpc>
              <a:spcBef>
                <a:spcPts val="500"/>
              </a:spcBef>
              <a:spcAft>
                <a:spcPts val="0"/>
              </a:spcAft>
              <a:buClr>
                <a:srgbClr val="102649"/>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56" name="Google Shape;56;g22b179c7099_0_4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57" name="Google Shape;57;g22b179c7099_0_43"/>
          <p:cNvSpPr txBox="1">
            <a:spLocks noGrp="1"/>
          </p:cNvSpPr>
          <p:nvPr>
            <p:ph type="ftr" idx="11"/>
          </p:nvPr>
        </p:nvSpPr>
        <p:spPr>
          <a:xfrm>
            <a:off x="4038600" y="6356350"/>
            <a:ext cx="40407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58" name="Google Shape;58;g22b179c7099_0_4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rgbClr val="102649"/>
                </a:solidFill>
                <a:latin typeface="Libre Franklin"/>
                <a:ea typeface="Libre Franklin"/>
                <a:cs typeface="Libre Franklin"/>
                <a:sym typeface="Libre Franklin"/>
              </a:defRPr>
            </a:lvl1pPr>
            <a:lvl2pPr marL="0" marR="0" lvl="1" indent="0" algn="l" rtl="0">
              <a:spcBef>
                <a:spcPts val="0"/>
              </a:spcBef>
              <a:buNone/>
              <a:defRPr sz="1800" b="0" i="0" u="none" strike="noStrike" cap="none">
                <a:solidFill>
                  <a:srgbClr val="102649"/>
                </a:solidFill>
                <a:latin typeface="Libre Franklin"/>
                <a:ea typeface="Libre Franklin"/>
                <a:cs typeface="Libre Franklin"/>
                <a:sym typeface="Libre Franklin"/>
              </a:defRPr>
            </a:lvl2pPr>
            <a:lvl3pPr marL="0" marR="0" lvl="2" indent="0" algn="l" rtl="0">
              <a:spcBef>
                <a:spcPts val="0"/>
              </a:spcBef>
              <a:buNone/>
              <a:defRPr sz="1800" b="0" i="0" u="none" strike="noStrike" cap="none">
                <a:solidFill>
                  <a:srgbClr val="102649"/>
                </a:solidFill>
                <a:latin typeface="Libre Franklin"/>
                <a:ea typeface="Libre Franklin"/>
                <a:cs typeface="Libre Franklin"/>
                <a:sym typeface="Libre Franklin"/>
              </a:defRPr>
            </a:lvl3pPr>
            <a:lvl4pPr marL="0" marR="0" lvl="3" indent="0" algn="l" rtl="0">
              <a:spcBef>
                <a:spcPts val="0"/>
              </a:spcBef>
              <a:buNone/>
              <a:defRPr sz="1800" b="0" i="0" u="none" strike="noStrike" cap="none">
                <a:solidFill>
                  <a:srgbClr val="102649"/>
                </a:solidFill>
                <a:latin typeface="Libre Franklin"/>
                <a:ea typeface="Libre Franklin"/>
                <a:cs typeface="Libre Franklin"/>
                <a:sym typeface="Libre Franklin"/>
              </a:defRPr>
            </a:lvl4pPr>
            <a:lvl5pPr marL="0" marR="0" lvl="4" indent="0" algn="l" rtl="0">
              <a:spcBef>
                <a:spcPts val="0"/>
              </a:spcBef>
              <a:buNone/>
              <a:defRPr sz="1800" b="0" i="0" u="none" strike="noStrike" cap="none">
                <a:solidFill>
                  <a:srgbClr val="102649"/>
                </a:solidFill>
                <a:latin typeface="Libre Franklin"/>
                <a:ea typeface="Libre Franklin"/>
                <a:cs typeface="Libre Franklin"/>
                <a:sym typeface="Libre Franklin"/>
              </a:defRPr>
            </a:lvl5pPr>
            <a:lvl6pPr marL="0" marR="0" lvl="5" indent="0" algn="l" rtl="0">
              <a:spcBef>
                <a:spcPts val="0"/>
              </a:spcBef>
              <a:buNone/>
              <a:defRPr sz="1800" b="0" i="0" u="none" strike="noStrike" cap="none">
                <a:solidFill>
                  <a:srgbClr val="102649"/>
                </a:solidFill>
                <a:latin typeface="Libre Franklin"/>
                <a:ea typeface="Libre Franklin"/>
                <a:cs typeface="Libre Franklin"/>
                <a:sym typeface="Libre Franklin"/>
              </a:defRPr>
            </a:lvl6pPr>
            <a:lvl7pPr marL="0" marR="0" lvl="6" indent="0" algn="l" rtl="0">
              <a:spcBef>
                <a:spcPts val="0"/>
              </a:spcBef>
              <a:buNone/>
              <a:defRPr sz="1800" b="0" i="0" u="none" strike="noStrike" cap="none">
                <a:solidFill>
                  <a:srgbClr val="102649"/>
                </a:solidFill>
                <a:latin typeface="Libre Franklin"/>
                <a:ea typeface="Libre Franklin"/>
                <a:cs typeface="Libre Franklin"/>
                <a:sym typeface="Libre Franklin"/>
              </a:defRPr>
            </a:lvl7pPr>
            <a:lvl8pPr marL="0" marR="0" lvl="7" indent="0" algn="l" rtl="0">
              <a:spcBef>
                <a:spcPts val="0"/>
              </a:spcBef>
              <a:buNone/>
              <a:defRPr sz="1800" b="0" i="0" u="none" strike="noStrike" cap="none">
                <a:solidFill>
                  <a:srgbClr val="102649"/>
                </a:solidFill>
                <a:latin typeface="Libre Franklin"/>
                <a:ea typeface="Libre Franklin"/>
                <a:cs typeface="Libre Franklin"/>
                <a:sym typeface="Libre Franklin"/>
              </a:defRPr>
            </a:lvl8pPr>
            <a:lvl9pPr marL="0" marR="0" lvl="8" indent="0" algn="l" rtl="0">
              <a:spcBef>
                <a:spcPts val="0"/>
              </a:spcBef>
              <a:buNone/>
              <a:defRPr sz="1800" b="0" i="0" u="none" strike="noStrike" cap="none">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9"/>
        <p:cNvGrpSpPr/>
        <p:nvPr/>
      </p:nvGrpSpPr>
      <p:grpSpPr>
        <a:xfrm>
          <a:off x="0" y="0"/>
          <a:ext cx="0" cy="0"/>
          <a:chOff x="0" y="0"/>
          <a:chExt cx="0" cy="0"/>
        </a:xfrm>
      </p:grpSpPr>
      <p:sp>
        <p:nvSpPr>
          <p:cNvPr id="60" name="Google Shape;60;g22b179c7099_0_50"/>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3200"/>
              <a:buFont typeface="Libre Franklin Medium"/>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1" name="Google Shape;61;g22b179c7099_0_50"/>
          <p:cNvSpPr>
            <a:spLocks noGrp="1"/>
          </p:cNvSpPr>
          <p:nvPr>
            <p:ph type="pic" idx="2"/>
          </p:nvPr>
        </p:nvSpPr>
        <p:spPr>
          <a:xfrm>
            <a:off x="5183188" y="987425"/>
            <a:ext cx="6172200" cy="4873500"/>
          </a:xfrm>
          <a:prstGeom prst="rect">
            <a:avLst/>
          </a:prstGeom>
          <a:noFill/>
          <a:ln>
            <a:noFill/>
          </a:ln>
        </p:spPr>
      </p:sp>
      <p:sp>
        <p:nvSpPr>
          <p:cNvPr id="62" name="Google Shape;62;g22b179c7099_0_50"/>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102649"/>
              </a:buClr>
              <a:buSzPts val="1600"/>
              <a:buNone/>
              <a:defRPr sz="1600"/>
            </a:lvl1pPr>
            <a:lvl2pPr marL="914400" lvl="1" indent="-228600" algn="l" rtl="0">
              <a:lnSpc>
                <a:spcPct val="90000"/>
              </a:lnSpc>
              <a:spcBef>
                <a:spcPts val="500"/>
              </a:spcBef>
              <a:spcAft>
                <a:spcPts val="0"/>
              </a:spcAft>
              <a:buClr>
                <a:srgbClr val="102649"/>
              </a:buClr>
              <a:buSzPts val="1400"/>
              <a:buNone/>
              <a:defRPr sz="1400"/>
            </a:lvl2pPr>
            <a:lvl3pPr marL="1371600" lvl="2" indent="-228600" algn="l" rtl="0">
              <a:lnSpc>
                <a:spcPct val="90000"/>
              </a:lnSpc>
              <a:spcBef>
                <a:spcPts val="500"/>
              </a:spcBef>
              <a:spcAft>
                <a:spcPts val="0"/>
              </a:spcAft>
              <a:buClr>
                <a:srgbClr val="102649"/>
              </a:buClr>
              <a:buSzPts val="1200"/>
              <a:buNone/>
              <a:defRPr sz="1200"/>
            </a:lvl3pPr>
            <a:lvl4pPr marL="1828800" lvl="3" indent="-228600" algn="l" rtl="0">
              <a:lnSpc>
                <a:spcPct val="90000"/>
              </a:lnSpc>
              <a:spcBef>
                <a:spcPts val="500"/>
              </a:spcBef>
              <a:spcAft>
                <a:spcPts val="0"/>
              </a:spcAft>
              <a:buClr>
                <a:srgbClr val="102649"/>
              </a:buClr>
              <a:buSzPts val="1000"/>
              <a:buNone/>
              <a:defRPr sz="1000"/>
            </a:lvl4pPr>
            <a:lvl5pPr marL="2286000" lvl="4" indent="-228600" algn="l" rtl="0">
              <a:lnSpc>
                <a:spcPct val="90000"/>
              </a:lnSpc>
              <a:spcBef>
                <a:spcPts val="500"/>
              </a:spcBef>
              <a:spcAft>
                <a:spcPts val="0"/>
              </a:spcAft>
              <a:buClr>
                <a:srgbClr val="102649"/>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63" name="Google Shape;63;g22b179c7099_0_5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64" name="Google Shape;64;g22b179c7099_0_50"/>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9"/>
        <p:cNvGrpSpPr/>
        <p:nvPr/>
      </p:nvGrpSpPr>
      <p:grpSpPr>
        <a:xfrm>
          <a:off x="0" y="0"/>
          <a:ext cx="0" cy="0"/>
          <a:chOff x="0" y="0"/>
          <a:chExt cx="0" cy="0"/>
        </a:xfrm>
      </p:grpSpPr>
      <p:sp>
        <p:nvSpPr>
          <p:cNvPr id="10" name="Google Shape;10;g22b179c7099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7780"/>
              </a:buClr>
              <a:buSzPts val="4400"/>
              <a:buFont typeface="Libre Franklin Medium"/>
              <a:buNone/>
              <a:defRPr sz="4400" b="0" i="0" u="none" strike="noStrike" cap="none">
                <a:solidFill>
                  <a:srgbClr val="007780"/>
                </a:solidFill>
                <a:latin typeface="Libre Franklin Medium"/>
                <a:ea typeface="Libre Franklin Medium"/>
                <a:cs typeface="Libre Franklin Medium"/>
                <a:sym typeface="Libre Franklin Medium"/>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 name="Google Shape;11;g22b179c7099_0_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102649"/>
              </a:buClr>
              <a:buSzPts val="2800"/>
              <a:buFont typeface="Arial"/>
              <a:buChar char="•"/>
              <a:defRPr sz="2800" b="0" i="0" u="none" strike="noStrike" cap="none">
                <a:solidFill>
                  <a:srgbClr val="102649"/>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102649"/>
              </a:buClr>
              <a:buSzPts val="2400"/>
              <a:buFont typeface="Arial"/>
              <a:buChar char="•"/>
              <a:defRPr sz="2400" b="0" i="0" u="none" strike="noStrike" cap="none">
                <a:solidFill>
                  <a:srgbClr val="102649"/>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102649"/>
              </a:buClr>
              <a:buSzPts val="2000"/>
              <a:buFont typeface="Arial"/>
              <a:buChar char="•"/>
              <a:defRPr sz="2000" b="0" i="0" u="none" strike="noStrike" cap="none">
                <a:solidFill>
                  <a:srgbClr val="102649"/>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2" name="Google Shape;12;g22b179c7099_0_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dirty="0"/>
          </a:p>
        </p:txBody>
      </p:sp>
      <p:sp>
        <p:nvSpPr>
          <p:cNvPr id="13" name="Google Shape;13;g22b179c7099_0_0"/>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3" Type="http://schemas.openxmlformats.org/officeDocument/2006/relationships/hyperlink" Target="https://www.teaching-learning.utas.edu.au/assessment/criterion-referenced-assessment#:~:text=Criterion%20referenced%20assessment%20(CRA)%20is,1998%3B%20Harvey%2C%202004)." TargetMode="External"/><Relationship Id="rId2" Type="http://schemas.openxmlformats.org/officeDocument/2006/relationships/notesSlide" Target="../notesSlides/notesSlide100.xml"/><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3" Type="http://schemas.openxmlformats.org/officeDocument/2006/relationships/hyperlink" Target="https://www.cultofpedagogy.com/holistic-analytic-single-point-rubrics/" TargetMode="External"/><Relationship Id="rId2" Type="http://schemas.openxmlformats.org/officeDocument/2006/relationships/notesSlide" Target="../notesSlides/notesSlide102.xml"/><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4.xml"/></Relationships>
</file>

<file path=ppt/slides/_rels/slide10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8.xml"/><Relationship Id="rId1" Type="http://schemas.openxmlformats.org/officeDocument/2006/relationships/slideLayout" Target="../slideLayouts/slideLayout1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6.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4.xml"/></Relationships>
</file>

<file path=ppt/slides/_rels/slide112.xml.rels><?xml version="1.0" encoding="UTF-8" standalone="yes"?>
<Relationships xmlns="http://schemas.openxmlformats.org/package/2006/relationships"><Relationship Id="rId3" Type="http://schemas.openxmlformats.org/officeDocument/2006/relationships/hyperlink" Target="https://educateiowa.gov/sites/default/files/2022-11/scalechecklistforqualityrubricdesign.pdf" TargetMode="External"/><Relationship Id="rId2" Type="http://schemas.openxmlformats.org/officeDocument/2006/relationships/notesSlide" Target="../notesSlides/notesSlide112.xml"/><Relationship Id="rId1" Type="http://schemas.openxmlformats.org/officeDocument/2006/relationships/slideLayout" Target="../slideLayouts/slideLayout14.xml"/></Relationships>
</file>

<file path=ppt/slides/_rels/slide113.xml.rels><?xml version="1.0" encoding="UTF-8" standalone="yes"?>
<Relationships xmlns="http://schemas.openxmlformats.org/package/2006/relationships"><Relationship Id="rId3" Type="http://schemas.openxmlformats.org/officeDocument/2006/relationships/hyperlink" Target="http://cewac.nwp.org/wp-content/uploads/2018/03/CEWAC_2.0.pdf" TargetMode="External"/><Relationship Id="rId2" Type="http://schemas.openxmlformats.org/officeDocument/2006/relationships/notesSlide" Target="../notesSlides/notesSlide113.xml"/><Relationship Id="rId1" Type="http://schemas.openxmlformats.org/officeDocument/2006/relationships/slideLayout" Target="../slideLayouts/slideLayout14.xml"/><Relationship Id="rId4" Type="http://schemas.openxmlformats.org/officeDocument/2006/relationships/hyperlink" Target="https://iowacore.gov/sites/default/files/scalechecklistforqualityrubricdesign.pdf" TargetMode="External"/></Relationships>
</file>

<file path=ppt/slides/_rels/slide114.xml.rels><?xml version="1.0" encoding="UTF-8" standalone="yes"?>
<Relationships xmlns="http://schemas.openxmlformats.org/package/2006/relationships"><Relationship Id="rId3" Type="http://schemas.openxmlformats.org/officeDocument/2006/relationships/hyperlink" Target="https://iowacore.gov/sites/default/files/scalechecklistforqualityrubricdesign.pdf" TargetMode="External"/><Relationship Id="rId2" Type="http://schemas.openxmlformats.org/officeDocument/2006/relationships/notesSlide" Target="../notesSlides/notesSlide114.xml"/><Relationship Id="rId1" Type="http://schemas.openxmlformats.org/officeDocument/2006/relationships/slideLayout" Target="../slideLayouts/slideLayout14.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4.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4.xml"/></Relationships>
</file>

<file path=ppt/slides/_rels/slide117.xml.rels><?xml version="1.0" encoding="UTF-8" standalone="yes"?>
<Relationships xmlns="http://schemas.openxmlformats.org/package/2006/relationships"><Relationship Id="rId3" Type="http://schemas.openxmlformats.org/officeDocument/2006/relationships/hyperlink" Target="https://www.cultofpedagogy.com/calculate-points-with-rubrics/" TargetMode="External"/><Relationship Id="rId2" Type="http://schemas.openxmlformats.org/officeDocument/2006/relationships/notesSlide" Target="../notesSlides/notesSlide117.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4.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4.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4.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4.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4.xml"/></Relationships>
</file>

<file path=ppt/slides/_rels/slide12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24.xml"/><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125.xml.rels><?xml version="1.0" encoding="UTF-8" standalone="yes"?>
<Relationships xmlns="http://schemas.openxmlformats.org/package/2006/relationships"><Relationship Id="rId3" Type="http://schemas.openxmlformats.org/officeDocument/2006/relationships/hyperlink" Target="https://www.education.ky.gov/_layouts/download.aspx?SourceUrl=/curriculum/standards/kyacadstand/Documents/Performance_Based_Assessment_Audit.docx" TargetMode="External"/><Relationship Id="rId2" Type="http://schemas.openxmlformats.org/officeDocument/2006/relationships/notesSlide" Target="../notesSlides/notesSlide125.xml"/><Relationship Id="rId1" Type="http://schemas.openxmlformats.org/officeDocument/2006/relationships/slideLayout" Target="../slideLayouts/slideLayout14.xml"/></Relationships>
</file>

<file path=ppt/slides/_rels/slide126.xml.rels><?xml version="1.0" encoding="UTF-8" standalone="yes"?>
<Relationships xmlns="http://schemas.openxmlformats.org/package/2006/relationships"><Relationship Id="rId3" Type="http://schemas.openxmlformats.org/officeDocument/2006/relationships/hyperlink" Target="https://www.education.ky.gov/_layouts/download.aspx?SourceUrl=/curriculum/standards/kyacadstand/Documents/Social_Studies_Student_Work_Review_Protocol.docx" TargetMode="External"/><Relationship Id="rId2" Type="http://schemas.openxmlformats.org/officeDocument/2006/relationships/notesSlide" Target="../notesSlides/notesSlide126.xml"/><Relationship Id="rId1" Type="http://schemas.openxmlformats.org/officeDocument/2006/relationships/slideLayout" Target="../slideLayouts/slideLayout14.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4.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4.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4.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4.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hyperlink" Target="https://www.education.ky.gov/_layouts/download.aspx?SourceUrl=/curriculum/standards/kyacadstand/Documents/Module_2_Minding_the_Gap.pptx" TargetMode="External"/><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hyperlink" Target="https://education.ky.gov/curriculum/standards/kyacadstand/Documents/Kentucky_Academic_Standards_for_Social_Studies.pdf"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www.nciea.org/publications/DOKsocialstudies_KH08.pdf" TargetMode="External"/><Relationship Id="rId2" Type="http://schemas.openxmlformats.org/officeDocument/2006/relationships/notesSlide" Target="../notesSlides/notesSlide33.xml"/><Relationship Id="rId1" Type="http://schemas.openxmlformats.org/officeDocument/2006/relationships/slideLayout" Target="../slideLayouts/slideLayout14.xml"/><Relationship Id="rId5" Type="http://schemas.openxmlformats.org/officeDocument/2006/relationships/hyperlink" Target="http://www.corelearn.com/wp-content/uploads/2016/08/dok-rigor-guide.pdf" TargetMode="External"/><Relationship Id="rId4" Type="http://schemas.openxmlformats.org/officeDocument/2006/relationships/hyperlink" Target="https://cft.vanderbilt.edu/guides-sub-pages/blooms-taxonomy/#:~:text=Familiarly%20known%20as%20Bloom's%20Taxonomy,Analysis%2C%20Synthesis%2C%20and%20Evaluation."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hyperlink" Target="https://educateiowa.gov/sites/default/files/2022-10/socialstudiesassessmentwhitepaper.pdf" TargetMode="External"/><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hyperlink" Target="https://www.education.ky.gov/_layouts/download.aspx?SourceUrl=/curriculum/standards/kyacadstand/Documents/Tool_to_Unpack_Standards_and_Identify_Gaps.xlsx" TargetMode="External"/><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3" Type="http://schemas.openxmlformats.org/officeDocument/2006/relationships/hyperlink" Target="https://applications.education.ne.gov/distrib/web/social_studies/CSSAP%20Modules/CSSAP%20First%20Phase%20Modules/community/" TargetMode="External"/><Relationship Id="rId2" Type="http://schemas.openxmlformats.org/officeDocument/2006/relationships/notesSlide" Target="../notesSlides/notesSlide76.xml"/><Relationship Id="rId1" Type="http://schemas.openxmlformats.org/officeDocument/2006/relationships/slideLayout" Target="../slideLayouts/slideLayout14.xml"/><Relationship Id="rId6" Type="http://schemas.openxmlformats.org/officeDocument/2006/relationships/hyperlink" Target="https://www.education.ky.gov/_layouts/download.aspx?SourceUrl=/curriculum/standards/kyacadstand/Documents/Performance_Based_Assessment_Audit.docx" TargetMode="External"/><Relationship Id="rId5" Type="http://schemas.openxmlformats.org/officeDocument/2006/relationships/hyperlink" Target="https://coretools.ldc.org/mods/3a465fcb-7510-4103-9e71-ac325ae24705" TargetMode="External"/><Relationship Id="rId4" Type="http://schemas.openxmlformats.org/officeDocument/2006/relationships/hyperlink" Target="https://www.cde.state.co.us/sites/default/files/docs/assessmentresourcebank/SocialStudies/PerformanceAssessments/Grade7/SS-Changes-Grade7/SS-Changes-Grade7-PA.pdf" TargetMode="External"/></Relationships>
</file>

<file path=ppt/slides/_rels/slide7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7.xml"/><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8.xml"/><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0.xml"/><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3" Type="http://schemas.openxmlformats.org/officeDocument/2006/relationships/hyperlink" Target="https://www.teachhub.com/classroom-activities/2010/05/top-12-ways-to-bring-the-real-world-into-your-classroom/" TargetMode="External"/><Relationship Id="rId2" Type="http://schemas.openxmlformats.org/officeDocument/2006/relationships/notesSlide" Target="../notesSlides/notesSlide81.xml"/><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2.xml"/><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3" Type="http://schemas.openxmlformats.org/officeDocument/2006/relationships/hyperlink" Target="https://www.edutopia.org/blog/reflection-assessment-empowerment-self-awareness-james-kobialka" TargetMode="External"/><Relationship Id="rId2" Type="http://schemas.openxmlformats.org/officeDocument/2006/relationships/notesSlide" Target="../notesSlides/notesSlide86.xml"/><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3" Type="http://schemas.openxmlformats.org/officeDocument/2006/relationships/hyperlink" Target="https://www.education.ky.gov/_layouts/download.aspx?SourceUrl=/curriculum/standards/kyacadstand/Documents/Performance_Based_Assessment_Audit.docx" TargetMode="External"/><Relationship Id="rId2" Type="http://schemas.openxmlformats.org/officeDocument/2006/relationships/notesSlide" Target="../notesSlides/notesSlide87.xml"/><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3" Type="http://schemas.openxmlformats.org/officeDocument/2006/relationships/hyperlink" Target="https://www.cde.state.co.us/postsecondary/perfassessment" TargetMode="External"/><Relationship Id="rId7" Type="http://schemas.openxmlformats.org/officeDocument/2006/relationships/hyperlink" Target="https://docs.google.com/document/d/1JY2qUBTTIqReR15XhIDi-JtQA0D5Ek4a/edit" TargetMode="External"/><Relationship Id="rId2" Type="http://schemas.openxmlformats.org/officeDocument/2006/relationships/notesSlide" Target="../notesSlides/notesSlide88.xml"/><Relationship Id="rId1" Type="http://schemas.openxmlformats.org/officeDocument/2006/relationships/slideLayout" Target="../slideLayouts/slideLayout14.xml"/><Relationship Id="rId6" Type="http://schemas.openxmlformats.org/officeDocument/2006/relationships/hyperlink" Target="https://docs.google.com/document/d/1CrYb8pdoSG6LGvSAxc2UFv3Ka0m7kW8fHBPY2hGduiw/edit" TargetMode="External"/><Relationship Id="rId5" Type="http://schemas.openxmlformats.org/officeDocument/2006/relationships/hyperlink" Target="https://docs.google.com/document/d/1Mm6KauDvhjBa82EyiWyNEeFcaBBGoscB/edit" TargetMode="External"/><Relationship Id="rId4" Type="http://schemas.openxmlformats.org/officeDocument/2006/relationships/hyperlink" Target="http://lciltd.org/uploads/cb3e8424-ddc8-4b92-8e72-ea4afcf024ff-Template_AssessmentPerformanceTaskDesign.pdf" TargetMode="Externa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8" Type="http://schemas.openxmlformats.org/officeDocument/2006/relationships/hyperlink" Target="http://performanceassessmentresourcebank.org/" TargetMode="External"/><Relationship Id="rId3" Type="http://schemas.openxmlformats.org/officeDocument/2006/relationships/hyperlink" Target="https://iowacore.gov/content/additional-social-studies-assessment-resources" TargetMode="External"/><Relationship Id="rId7" Type="http://schemas.openxmlformats.org/officeDocument/2006/relationships/hyperlink" Target="https://www.socialstudies.org/sites/default/files/PerformanceAssessmentCriteriaWorksheet.pdf" TargetMode="External"/><Relationship Id="rId12" Type="http://schemas.openxmlformats.org/officeDocument/2006/relationships/hyperlink" Target="https://www.envisionlearning.org/resource-bank" TargetMode="External"/><Relationship Id="rId2" Type="http://schemas.openxmlformats.org/officeDocument/2006/relationships/notesSlide" Target="../notesSlides/notesSlide90.xml"/><Relationship Id="rId1" Type="http://schemas.openxmlformats.org/officeDocument/2006/relationships/slideLayout" Target="../slideLayouts/slideLayout14.xml"/><Relationship Id="rId6" Type="http://schemas.openxmlformats.org/officeDocument/2006/relationships/hyperlink" Target="https://www.teachingchannel.org/ed4democracy/civic-assessments" TargetMode="External"/><Relationship Id="rId11" Type="http://schemas.openxmlformats.org/officeDocument/2006/relationships/hyperlink" Target="https://www.education.ne.gov/static/social_studies/CSSAP%20Modules/CSSAP%20First%20Phase%20Modules/modules.html" TargetMode="External"/><Relationship Id="rId5" Type="http://schemas.openxmlformats.org/officeDocument/2006/relationships/hyperlink" Target="https://sheg.stanford.edu/civic-online-reasoning" TargetMode="External"/><Relationship Id="rId10" Type="http://schemas.openxmlformats.org/officeDocument/2006/relationships/hyperlink" Target="https://achievethecore.org/category/415/ela-literacy-assessments" TargetMode="External"/><Relationship Id="rId4" Type="http://schemas.openxmlformats.org/officeDocument/2006/relationships/hyperlink" Target="https://www.icivics.org/" TargetMode="External"/><Relationship Id="rId9" Type="http://schemas.openxmlformats.org/officeDocument/2006/relationships/hyperlink" Target="http://vue.annenberginstitute.org/issues/47/performance-assessment-examples-quality-performance-assessment-network" TargetMode="Externa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
          <p:cNvSpPr txBox="1">
            <a:spLocks noGrp="1"/>
          </p:cNvSpPr>
          <p:nvPr>
            <p:ph type="ctrTitle"/>
          </p:nvPr>
        </p:nvSpPr>
        <p:spPr>
          <a:xfrm>
            <a:off x="2933700" y="1025788"/>
            <a:ext cx="9144000" cy="2387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72B62"/>
              </a:buClr>
              <a:buSzPts val="5400"/>
              <a:buFont typeface="Georgia"/>
              <a:buNone/>
            </a:pPr>
            <a:r>
              <a:rPr lang="en-US" sz="5900" dirty="0">
                <a:latin typeface="Franklin Gothic Medium" panose="020B0603020102020204" pitchFamily="34" charset="0"/>
              </a:rPr>
              <a:t>Performance Assessments in Social Studies</a:t>
            </a:r>
            <a:endParaRPr sz="5900" dirty="0">
              <a:latin typeface="Franklin Gothic Medium" panose="020B0603020102020204" pitchFamily="34" charset="0"/>
            </a:endParaRPr>
          </a:p>
        </p:txBody>
      </p:sp>
      <p:sp>
        <p:nvSpPr>
          <p:cNvPr id="122" name="Google Shape;122;p1"/>
          <p:cNvSpPr txBox="1">
            <a:spLocks noGrp="1"/>
          </p:cNvSpPr>
          <p:nvPr>
            <p:ph type="subTitle" idx="1"/>
          </p:nvPr>
        </p:nvSpPr>
        <p:spPr>
          <a:xfrm>
            <a:off x="1524000" y="3602038"/>
            <a:ext cx="9144000" cy="16557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r>
              <a:rPr lang="en-US" sz="3200" dirty="0">
                <a:latin typeface="Franklin Gothic Medium" panose="020B0603020102020204" pitchFamily="34" charset="0"/>
              </a:rPr>
              <a:t>Professional Learning Module</a:t>
            </a:r>
            <a:endParaRPr sz="3200" dirty="0">
              <a:latin typeface="Franklin Gothic Medium" panose="020B06030201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1"/>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Reflection</a:t>
            </a:r>
            <a:endParaRPr dirty="0">
              <a:latin typeface="Franklin Gothic Medium" panose="020B0603020102020204" pitchFamily="34" charset="0"/>
            </a:endParaRPr>
          </a:p>
        </p:txBody>
      </p:sp>
      <p:sp>
        <p:nvSpPr>
          <p:cNvPr id="218" name="Google Shape;218;p11"/>
          <p:cNvSpPr txBox="1">
            <a:spLocks noGrp="1"/>
          </p:cNvSpPr>
          <p:nvPr>
            <p:ph type="body" idx="1"/>
          </p:nvPr>
        </p:nvSpPr>
        <p:spPr>
          <a:xfrm>
            <a:off x="555786" y="1773451"/>
            <a:ext cx="10633829" cy="4901324"/>
          </a:xfrm>
          <a:prstGeom prst="rect">
            <a:avLst/>
          </a:prstGeom>
          <a:noFill/>
          <a:ln>
            <a:noFill/>
          </a:ln>
        </p:spPr>
        <p:txBody>
          <a:bodyPr spcFirstLastPara="1" wrap="square" lIns="0" tIns="0" rIns="0" bIns="0" anchor="t" anchorCtr="0">
            <a:noAutofit/>
          </a:bodyPr>
          <a:lstStyle/>
          <a:p>
            <a:pPr marL="0" lvl="0" indent="0" algn="l" rtl="0">
              <a:spcBef>
                <a:spcPts val="1000"/>
              </a:spcBef>
              <a:spcAft>
                <a:spcPts val="0"/>
              </a:spcAft>
              <a:buSzPts val="3200"/>
              <a:buNone/>
            </a:pPr>
            <a:r>
              <a:rPr lang="en-US" sz="3600" dirty="0">
                <a:solidFill>
                  <a:srgbClr val="262626"/>
                </a:solidFill>
                <a:highlight>
                  <a:srgbClr val="FFFFFF"/>
                </a:highlight>
                <a:latin typeface="Franklin Gothic Book" panose="020B0503020102020204" pitchFamily="34" charset="0"/>
              </a:rPr>
              <a:t>Now that you have completed the introduction, consider the following questions:</a:t>
            </a:r>
            <a:endParaRPr sz="3600" dirty="0">
              <a:solidFill>
                <a:srgbClr val="262626"/>
              </a:solidFill>
              <a:highlight>
                <a:srgbClr val="FFFFFF"/>
              </a:highlight>
              <a:latin typeface="Franklin Gothic Book" panose="020B0503020102020204" pitchFamily="34" charset="0"/>
            </a:endParaRPr>
          </a:p>
          <a:p>
            <a:pPr marL="685800" lvl="0" indent="-419100" algn="l" rtl="0">
              <a:spcBef>
                <a:spcPts val="1000"/>
              </a:spcBef>
              <a:spcAft>
                <a:spcPts val="0"/>
              </a:spcAft>
              <a:buSzPts val="3000"/>
              <a:buAutoNum type="arabicPeriod"/>
            </a:pPr>
            <a:r>
              <a:rPr lang="en-US" sz="3600" dirty="0">
                <a:solidFill>
                  <a:srgbClr val="262626"/>
                </a:solidFill>
                <a:highlight>
                  <a:srgbClr val="FFFFFF"/>
                </a:highlight>
                <a:latin typeface="Franklin Gothic Book" panose="020B0503020102020204" pitchFamily="34" charset="0"/>
              </a:rPr>
              <a:t>What are your expectations for the next five sections? </a:t>
            </a:r>
            <a:endParaRPr sz="3600" dirty="0">
              <a:solidFill>
                <a:srgbClr val="262626"/>
              </a:solidFill>
              <a:highlight>
                <a:srgbClr val="FFFFFF"/>
              </a:highlight>
              <a:latin typeface="Franklin Gothic Book" panose="020B0503020102020204" pitchFamily="34" charset="0"/>
            </a:endParaRPr>
          </a:p>
          <a:p>
            <a:pPr marL="685800" lvl="0" indent="-419100" algn="l" rtl="0">
              <a:spcBef>
                <a:spcPts val="1000"/>
              </a:spcBef>
              <a:spcAft>
                <a:spcPts val="0"/>
              </a:spcAft>
              <a:buSzPts val="3000"/>
              <a:buAutoNum type="arabicPeriod"/>
            </a:pPr>
            <a:r>
              <a:rPr lang="en-US" sz="3600" dirty="0">
                <a:solidFill>
                  <a:srgbClr val="262626"/>
                </a:solidFill>
                <a:highlight>
                  <a:srgbClr val="FFFFFF"/>
                </a:highlight>
                <a:latin typeface="Franklin Gothic Book" panose="020B0503020102020204" pitchFamily="34" charset="0"/>
              </a:rPr>
              <a:t>What questions might you have regarding how to assess the </a:t>
            </a:r>
            <a:r>
              <a:rPr lang="en-US" sz="3600" i="1" dirty="0">
                <a:latin typeface="Franklin Gothic Book" panose="020B0503020102020204" pitchFamily="34" charset="0"/>
              </a:rPr>
              <a:t>KAS for Social Studies</a:t>
            </a:r>
            <a:r>
              <a:rPr lang="en-US" sz="3600" dirty="0">
                <a:solidFill>
                  <a:srgbClr val="000000"/>
                </a:solidFill>
                <a:highlight>
                  <a:srgbClr val="FFFFFF"/>
                </a:highlight>
                <a:latin typeface="Franklin Gothic Book" panose="020B0503020102020204" pitchFamily="34" charset="0"/>
              </a:rPr>
              <a:t>?</a:t>
            </a:r>
            <a:endParaRPr sz="3600" dirty="0">
              <a:solidFill>
                <a:srgbClr val="000000"/>
              </a:solidFill>
              <a:highlight>
                <a:srgbClr val="FFFF00"/>
              </a:highlight>
              <a:latin typeface="Franklin Gothic Book" panose="020B0503020102020204" pitchFamily="34" charset="0"/>
            </a:endParaRPr>
          </a:p>
          <a:p>
            <a:pPr marL="0" lvl="0" indent="0" algn="l" rtl="0">
              <a:spcBef>
                <a:spcPts val="1000"/>
              </a:spcBef>
              <a:spcAft>
                <a:spcPts val="0"/>
              </a:spcAft>
              <a:buSzPts val="3000"/>
              <a:buNone/>
            </a:pPr>
            <a:endParaRPr sz="3000" dirty="0">
              <a:solidFill>
                <a:srgbClr val="000000"/>
              </a:solidFill>
              <a:latin typeface="Arial"/>
              <a:ea typeface="Arial"/>
              <a:cs typeface="Arial"/>
              <a:sym typeface="Arial"/>
            </a:endParaRPr>
          </a:p>
          <a:p>
            <a:pPr marL="0" lvl="0" indent="0" algn="l" rtl="0">
              <a:spcBef>
                <a:spcPts val="1000"/>
              </a:spcBef>
              <a:spcAft>
                <a:spcPts val="0"/>
              </a:spcAft>
              <a:buSzPts val="3000"/>
              <a:buNone/>
            </a:pPr>
            <a:r>
              <a:rPr lang="en-US" sz="3000" dirty="0">
                <a:latin typeface="Arial"/>
                <a:ea typeface="Arial"/>
                <a:cs typeface="Arial"/>
                <a:sym typeface="Arial"/>
              </a:rPr>
              <a:t>                      </a:t>
            </a:r>
            <a:endParaRPr sz="3000" dirty="0">
              <a:solidFill>
                <a:schemeClr val="dk1"/>
              </a:solidFill>
              <a:latin typeface="Arial"/>
              <a:ea typeface="Arial"/>
              <a:cs typeface="Arial"/>
              <a:sym typeface="Arial"/>
            </a:endParaRPr>
          </a:p>
        </p:txBody>
      </p:sp>
      <p:sp>
        <p:nvSpPr>
          <p:cNvPr id="219" name="Google Shape;219;p11"/>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400">
                <a:solidFill>
                  <a:srgbClr val="000000"/>
                </a:solidFill>
                <a:latin typeface="Arial"/>
                <a:ea typeface="Arial"/>
                <a:cs typeface="Arial"/>
                <a:sym typeface="Arial"/>
              </a:rPr>
              <a:t>10</a:t>
            </a:fld>
            <a:endParaRPr sz="1400" dirty="0">
              <a:solidFill>
                <a:srgbClr val="000000"/>
              </a:solidFill>
              <a:latin typeface="Arial"/>
              <a:ea typeface="Arial"/>
              <a:cs typeface="Arial"/>
              <a:sym typeface="Aria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sp>
        <p:nvSpPr>
          <p:cNvPr id="1067" name="Google Shape;1067;p108"/>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Why Use Rubrics? (2)</a:t>
            </a:r>
            <a:endParaRPr dirty="0"/>
          </a:p>
        </p:txBody>
      </p:sp>
      <p:sp>
        <p:nvSpPr>
          <p:cNvPr id="1068" name="Google Shape;1068;p108" descr="Prompt a criterion-referenced assessment&#10;Provide students with detailed and timely feedback&#10;Encourage critical thinking&#10;Facilitate communication with other individuals involved in scoring&#10;Help to refine teaching skills and learning activities&#10;" title="For teachers"/>
          <p:cNvSpPr txBox="1">
            <a:spLocks noGrp="1"/>
          </p:cNvSpPr>
          <p:nvPr>
            <p:ph type="body" idx="1"/>
          </p:nvPr>
        </p:nvSpPr>
        <p:spPr>
          <a:xfrm>
            <a:off x="863812" y="978339"/>
            <a:ext cx="4778100" cy="4901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600"/>
              <a:buNone/>
            </a:pPr>
            <a:r>
              <a:rPr lang="en-US" sz="2400" dirty="0">
                <a:solidFill>
                  <a:srgbClr val="3F3F3F"/>
                </a:solidFill>
                <a:latin typeface="Franklin Gothic Book" panose="020B0503020102020204" pitchFamily="34" charset="0"/>
              </a:rPr>
              <a:t>For teachers:</a:t>
            </a:r>
            <a:endParaRPr sz="2600" dirty="0">
              <a:latin typeface="Franklin Gothic Book" panose="020B0503020102020204" pitchFamily="34" charset="0"/>
            </a:endParaRPr>
          </a:p>
          <a:p>
            <a:pPr marL="342900" lvl="0" indent="-330200" algn="l" rtl="0">
              <a:lnSpc>
                <a:spcPct val="90000"/>
              </a:lnSpc>
              <a:spcBef>
                <a:spcPts val="1000"/>
              </a:spcBef>
              <a:spcAft>
                <a:spcPts val="0"/>
              </a:spcAft>
              <a:buSzPts val="2400"/>
              <a:buChar char="•"/>
            </a:pPr>
            <a:r>
              <a:rPr lang="en-US" sz="2400" dirty="0">
                <a:solidFill>
                  <a:srgbClr val="3F3F3F"/>
                </a:solidFill>
                <a:latin typeface="Franklin Gothic Book" panose="020B0503020102020204" pitchFamily="34" charset="0"/>
              </a:rPr>
              <a:t>Prompt a </a:t>
            </a:r>
            <a:r>
              <a:rPr lang="en-US" sz="2400" u="sng" dirty="0">
                <a:solidFill>
                  <a:srgbClr val="3F3F3F"/>
                </a:solidFill>
                <a:latin typeface="Franklin Gothic Book" panose="020B0503020102020204" pitchFamily="34" charset="0"/>
                <a:hlinkClick r:id="rId3">
                  <a:extLst>
                    <a:ext uri="{A12FA001-AC4F-418D-AE19-62706E023703}">
                      <ahyp:hlinkClr xmlns:ahyp="http://schemas.microsoft.com/office/drawing/2018/hyperlinkcolor" val="tx"/>
                    </a:ext>
                  </a:extLst>
                </a:hlinkClick>
              </a:rPr>
              <a:t>criterion-referenced assessment</a:t>
            </a:r>
            <a:endParaRPr sz="2400" dirty="0">
              <a:solidFill>
                <a:srgbClr val="3F3F3F"/>
              </a:solidFill>
              <a:latin typeface="Franklin Gothic Book" panose="020B0503020102020204" pitchFamily="34" charset="0"/>
            </a:endParaRPr>
          </a:p>
          <a:p>
            <a:pPr marL="342900" lvl="0" indent="-330200" algn="l" rtl="0">
              <a:lnSpc>
                <a:spcPct val="90000"/>
              </a:lnSpc>
              <a:spcBef>
                <a:spcPts val="1000"/>
              </a:spcBef>
              <a:spcAft>
                <a:spcPts val="0"/>
              </a:spcAft>
              <a:buSzPts val="2400"/>
              <a:buChar char="•"/>
            </a:pPr>
            <a:r>
              <a:rPr lang="en-US" sz="2400" dirty="0">
                <a:solidFill>
                  <a:srgbClr val="3F3F3F"/>
                </a:solidFill>
                <a:latin typeface="Franklin Gothic Book" panose="020B0503020102020204" pitchFamily="34" charset="0"/>
              </a:rPr>
              <a:t>Provide students with detailed and timely feedback</a:t>
            </a:r>
            <a:endParaRPr sz="2600" dirty="0">
              <a:latin typeface="Franklin Gothic Book" panose="020B0503020102020204" pitchFamily="34" charset="0"/>
            </a:endParaRPr>
          </a:p>
          <a:p>
            <a:pPr marL="342900" lvl="0" indent="-330200" algn="l" rtl="0">
              <a:lnSpc>
                <a:spcPct val="90000"/>
              </a:lnSpc>
              <a:spcBef>
                <a:spcPts val="1000"/>
              </a:spcBef>
              <a:spcAft>
                <a:spcPts val="0"/>
              </a:spcAft>
              <a:buSzPts val="2400"/>
              <a:buChar char="•"/>
            </a:pPr>
            <a:r>
              <a:rPr lang="en-US" sz="2400" dirty="0">
                <a:solidFill>
                  <a:srgbClr val="3F3F3F"/>
                </a:solidFill>
                <a:latin typeface="Franklin Gothic Book" panose="020B0503020102020204" pitchFamily="34" charset="0"/>
              </a:rPr>
              <a:t>Encourage critical thinking</a:t>
            </a:r>
            <a:endParaRPr sz="2600" dirty="0">
              <a:latin typeface="Franklin Gothic Book" panose="020B0503020102020204" pitchFamily="34" charset="0"/>
            </a:endParaRPr>
          </a:p>
          <a:p>
            <a:pPr marL="342900" lvl="0" indent="-330200" algn="l" rtl="0">
              <a:lnSpc>
                <a:spcPct val="90000"/>
              </a:lnSpc>
              <a:spcBef>
                <a:spcPts val="1000"/>
              </a:spcBef>
              <a:spcAft>
                <a:spcPts val="0"/>
              </a:spcAft>
              <a:buSzPts val="2400"/>
              <a:buChar char="•"/>
            </a:pPr>
            <a:r>
              <a:rPr lang="en-US" sz="2400" dirty="0">
                <a:solidFill>
                  <a:srgbClr val="3F3F3F"/>
                </a:solidFill>
                <a:latin typeface="Franklin Gothic Book" panose="020B0503020102020204" pitchFamily="34" charset="0"/>
              </a:rPr>
              <a:t>Facilitate communication with other individuals involved in scoring</a:t>
            </a:r>
            <a:endParaRPr sz="2600" dirty="0">
              <a:latin typeface="Franklin Gothic Book" panose="020B0503020102020204" pitchFamily="34" charset="0"/>
            </a:endParaRPr>
          </a:p>
          <a:p>
            <a:pPr marL="342900" lvl="0" indent="-330200" algn="l" rtl="0">
              <a:lnSpc>
                <a:spcPct val="90000"/>
              </a:lnSpc>
              <a:spcBef>
                <a:spcPts val="1000"/>
              </a:spcBef>
              <a:spcAft>
                <a:spcPts val="0"/>
              </a:spcAft>
              <a:buSzPts val="2400"/>
              <a:buChar char="•"/>
            </a:pPr>
            <a:r>
              <a:rPr lang="en-US" sz="2400" dirty="0">
                <a:solidFill>
                  <a:srgbClr val="3F3F3F"/>
                </a:solidFill>
                <a:latin typeface="Franklin Gothic Book" panose="020B0503020102020204" pitchFamily="34" charset="0"/>
              </a:rPr>
              <a:t>Help to refine teaching skills and learning activities</a:t>
            </a:r>
            <a:endParaRPr sz="2600" dirty="0">
              <a:latin typeface="Franklin Gothic Book" panose="020B0503020102020204" pitchFamily="34" charset="0"/>
            </a:endParaRPr>
          </a:p>
          <a:p>
            <a:pPr marL="342900" lvl="0" indent="-165100" algn="l" rtl="0">
              <a:spcBef>
                <a:spcPts val="1000"/>
              </a:spcBef>
              <a:spcAft>
                <a:spcPts val="0"/>
              </a:spcAft>
              <a:buSzPts val="2800"/>
              <a:buNone/>
            </a:pPr>
            <a:endParaRPr sz="2800" dirty="0"/>
          </a:p>
        </p:txBody>
      </p:sp>
      <p:sp>
        <p:nvSpPr>
          <p:cNvPr id="1069" name="Google Shape;1069;p108"/>
          <p:cNvSpPr txBox="1"/>
          <p:nvPr/>
        </p:nvSpPr>
        <p:spPr>
          <a:xfrm>
            <a:off x="7615488" y="344938"/>
            <a:ext cx="3646500" cy="4357800"/>
          </a:xfrm>
          <a:prstGeom prst="rect">
            <a:avLst/>
          </a:prstGeom>
          <a:solidFill>
            <a:srgbClr val="CCCCCC"/>
          </a:solidFill>
          <a:ln>
            <a:noFill/>
          </a:ln>
        </p:spPr>
        <p:txBody>
          <a:bodyPr spcFirstLastPara="1" wrap="square" lIns="91425" tIns="45700" rIns="91425" bIns="45700" anchor="t" anchorCtr="0">
            <a:normAutofit lnSpcReduction="10000"/>
          </a:bodyPr>
          <a:lstStyle/>
          <a:p>
            <a:pPr marL="0" marR="0" lvl="0" indent="0" algn="l" rtl="0">
              <a:lnSpc>
                <a:spcPct val="100000"/>
              </a:lnSpc>
              <a:spcBef>
                <a:spcPts val="0"/>
              </a:spcBef>
              <a:spcAft>
                <a:spcPts val="0"/>
              </a:spcAft>
              <a:buClr>
                <a:srgbClr val="000000"/>
              </a:buClr>
              <a:buSzPts val="2600"/>
              <a:buFont typeface="Libre Franklin Medium"/>
              <a:buNone/>
            </a:pPr>
            <a:r>
              <a:rPr lang="en-US" sz="2600" b="0" i="0" u="none" strike="noStrike" cap="none" dirty="0">
                <a:solidFill>
                  <a:srgbClr val="000000"/>
                </a:solidFill>
                <a:latin typeface="Franklin Gothic Book" panose="020B0503020102020204" pitchFamily="34" charset="0"/>
                <a:ea typeface="Libre Franklin Medium"/>
                <a:cs typeface="Libre Franklin Medium"/>
                <a:sym typeface="Libre Franklin Medium"/>
              </a:rPr>
              <a:t>For students:</a:t>
            </a:r>
            <a:endParaRPr dirty="0">
              <a:latin typeface="Franklin Gothic Book" panose="020B0503020102020204" pitchFamily="34" charset="0"/>
            </a:endParaRPr>
          </a:p>
          <a:p>
            <a:pPr marL="457200" marR="0" lvl="0" indent="-457200" algn="l" rtl="0">
              <a:lnSpc>
                <a:spcPct val="100000"/>
              </a:lnSpc>
              <a:spcBef>
                <a:spcPts val="600"/>
              </a:spcBef>
              <a:spcAft>
                <a:spcPts val="0"/>
              </a:spcAft>
              <a:buClrTx/>
              <a:buSzPts val="2600"/>
              <a:buFont typeface="Arial" panose="020B0604020202020204" pitchFamily="34" charset="0"/>
              <a:buChar char="•"/>
            </a:pPr>
            <a:r>
              <a:rPr lang="en-US" sz="2600" b="0" i="0" u="none" strike="noStrike" cap="none" dirty="0">
                <a:solidFill>
                  <a:schemeClr val="tx1"/>
                </a:solidFill>
                <a:latin typeface="Franklin Gothic Book" panose="020B0503020102020204" pitchFamily="34" charset="0"/>
                <a:ea typeface="Libre Franklin Medium"/>
                <a:cs typeface="Libre Franklin Medium"/>
                <a:sym typeface="Libre Franklin Medium"/>
              </a:rPr>
              <a:t>Clarify the teacher’s expectations of student performance</a:t>
            </a:r>
            <a:endParaRPr dirty="0">
              <a:solidFill>
                <a:schemeClr val="tx1"/>
              </a:solidFill>
              <a:latin typeface="Franklin Gothic Book" panose="020B0503020102020204" pitchFamily="34" charset="0"/>
            </a:endParaRPr>
          </a:p>
          <a:p>
            <a:pPr marL="457200" marR="0" lvl="0" indent="-457200" algn="l" rtl="0">
              <a:lnSpc>
                <a:spcPct val="100000"/>
              </a:lnSpc>
              <a:spcBef>
                <a:spcPts val="600"/>
              </a:spcBef>
              <a:spcAft>
                <a:spcPts val="0"/>
              </a:spcAft>
              <a:buClrTx/>
              <a:buSzPts val="2600"/>
              <a:buFont typeface="Arial" panose="020B0604020202020204" pitchFamily="34" charset="0"/>
              <a:buChar char="•"/>
            </a:pPr>
            <a:r>
              <a:rPr lang="en-US" sz="2600" b="0" i="0" u="none" strike="noStrike" cap="none" dirty="0">
                <a:solidFill>
                  <a:schemeClr val="tx1"/>
                </a:solidFill>
                <a:latin typeface="Franklin Gothic Book" panose="020B0503020102020204" pitchFamily="34" charset="0"/>
                <a:ea typeface="Libre Franklin Medium"/>
                <a:cs typeface="Libre Franklin Medium"/>
                <a:sym typeface="Libre Franklin Medium"/>
              </a:rPr>
              <a:t>Provide informative descriptions of expected performance</a:t>
            </a:r>
            <a:endParaRPr dirty="0">
              <a:solidFill>
                <a:schemeClr val="tx1"/>
              </a:solidFill>
              <a:latin typeface="Franklin Gothic Book" panose="020B0503020102020204" pitchFamily="34" charset="0"/>
            </a:endParaRPr>
          </a:p>
          <a:p>
            <a:pPr marL="457200" marR="0" lvl="0" indent="-457200" algn="l" rtl="0">
              <a:lnSpc>
                <a:spcPct val="100000"/>
              </a:lnSpc>
              <a:spcBef>
                <a:spcPts val="600"/>
              </a:spcBef>
              <a:spcAft>
                <a:spcPts val="0"/>
              </a:spcAft>
              <a:buClrTx/>
              <a:buSzPts val="2600"/>
              <a:buFont typeface="Arial" panose="020B0604020202020204" pitchFamily="34" charset="0"/>
              <a:buChar char="•"/>
            </a:pPr>
            <a:r>
              <a:rPr lang="en-US" sz="2600" b="0" i="0" u="none" strike="noStrike" cap="none" dirty="0">
                <a:solidFill>
                  <a:schemeClr val="tx1"/>
                </a:solidFill>
                <a:latin typeface="Franklin Gothic Book" panose="020B0503020102020204" pitchFamily="34" charset="0"/>
                <a:ea typeface="Libre Franklin Medium"/>
                <a:cs typeface="Libre Franklin Medium"/>
                <a:sym typeface="Libre Franklin Medium"/>
              </a:rPr>
              <a:t>Help students to monitor and critique own work</a:t>
            </a:r>
            <a:endParaRPr dirty="0">
              <a:solidFill>
                <a:schemeClr val="tx1"/>
              </a:solidFill>
              <a:latin typeface="Franklin Gothic Book" panose="020B0503020102020204" pitchFamily="34"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074"/>
        <p:cNvGrpSpPr/>
        <p:nvPr/>
      </p:nvGrpSpPr>
      <p:grpSpPr>
        <a:xfrm>
          <a:off x="0" y="0"/>
          <a:ext cx="0" cy="0"/>
          <a:chOff x="0" y="0"/>
          <a:chExt cx="0" cy="0"/>
        </a:xfrm>
      </p:grpSpPr>
      <p:sp>
        <p:nvSpPr>
          <p:cNvPr id="1075" name="Google Shape;1075;p109"/>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Characteristics of Good Rubrics</a:t>
            </a:r>
            <a:endParaRPr dirty="0">
              <a:latin typeface="Franklin Gothic Medium" panose="020B0603020102020204" pitchFamily="34" charset="0"/>
            </a:endParaRPr>
          </a:p>
        </p:txBody>
      </p:sp>
      <p:sp>
        <p:nvSpPr>
          <p:cNvPr id="1076" name="Google Shape;1076;p109"/>
          <p:cNvSpPr txBox="1">
            <a:spLocks noGrp="1"/>
          </p:cNvSpPr>
          <p:nvPr>
            <p:ph type="body" idx="1"/>
          </p:nvPr>
        </p:nvSpPr>
        <p:spPr>
          <a:xfrm>
            <a:off x="555786" y="1051293"/>
            <a:ext cx="11306014" cy="544530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2000"/>
              <a:buChar char="•"/>
            </a:pPr>
            <a:r>
              <a:rPr lang="en-US" sz="2000" dirty="0">
                <a:latin typeface="Franklin Gothic Book" panose="020B0503020102020204" pitchFamily="34" charset="0"/>
              </a:rPr>
              <a:t>Well defined</a:t>
            </a:r>
            <a:endParaRPr dirty="0">
              <a:latin typeface="Franklin Gothic Book" panose="020B0503020102020204" pitchFamily="34" charset="0"/>
            </a:endParaRPr>
          </a:p>
          <a:p>
            <a:pPr marL="617220" lvl="1" indent="-342900" algn="l" rtl="0">
              <a:spcBef>
                <a:spcPts val="600"/>
              </a:spcBef>
              <a:spcAft>
                <a:spcPts val="0"/>
              </a:spcAft>
              <a:buSzPts val="1440"/>
              <a:buChar char="•"/>
            </a:pPr>
            <a:r>
              <a:rPr lang="en-US" sz="1800" dirty="0">
                <a:latin typeface="Franklin Gothic Book" panose="020B0503020102020204" pitchFamily="34" charset="0"/>
              </a:rPr>
              <a:t>Clearly describe the expected level of student performance for each criterion in a rubric</a:t>
            </a:r>
            <a:endParaRPr dirty="0">
              <a:latin typeface="Franklin Gothic Book" panose="020B0503020102020204" pitchFamily="34" charset="0"/>
            </a:endParaRPr>
          </a:p>
          <a:p>
            <a:pPr marL="617220" lvl="1" indent="-342900" algn="l" rtl="0">
              <a:spcBef>
                <a:spcPts val="600"/>
              </a:spcBef>
              <a:spcAft>
                <a:spcPts val="0"/>
              </a:spcAft>
              <a:buSzPts val="1440"/>
              <a:buChar char="•"/>
            </a:pPr>
            <a:r>
              <a:rPr lang="en-US" sz="1800" dirty="0">
                <a:latin typeface="Franklin Gothic Book" panose="020B0503020102020204" pitchFamily="34" charset="0"/>
              </a:rPr>
              <a:t>Avoid general evaluative words (e.g., poor, excellent)</a:t>
            </a:r>
            <a:endParaRPr dirty="0">
              <a:latin typeface="Franklin Gothic Book" panose="020B0503020102020204" pitchFamily="34" charset="0"/>
            </a:endParaRPr>
          </a:p>
          <a:p>
            <a:pPr marL="617220" lvl="1" indent="-342900" algn="l" rtl="0">
              <a:spcBef>
                <a:spcPts val="600"/>
              </a:spcBef>
              <a:spcAft>
                <a:spcPts val="0"/>
              </a:spcAft>
              <a:buSzPts val="1440"/>
              <a:buChar char="•"/>
            </a:pPr>
            <a:r>
              <a:rPr lang="en-US" sz="1800" dirty="0">
                <a:latin typeface="Franklin Gothic Book" panose="020B0503020102020204" pitchFamily="34" charset="0"/>
              </a:rPr>
              <a:t>Use specific objective terms (e.g., correctly identify, use only basic vocabulary, choose incorrect formula)</a:t>
            </a:r>
            <a:endParaRPr dirty="0">
              <a:latin typeface="Franklin Gothic Book" panose="020B0503020102020204" pitchFamily="34" charset="0"/>
            </a:endParaRPr>
          </a:p>
          <a:p>
            <a:pPr marL="342900" lvl="0" indent="-342900" algn="l" rtl="0">
              <a:spcBef>
                <a:spcPts val="600"/>
              </a:spcBef>
              <a:spcAft>
                <a:spcPts val="0"/>
              </a:spcAft>
              <a:buSzPts val="2000"/>
              <a:buChar char="•"/>
            </a:pPr>
            <a:r>
              <a:rPr lang="en-US" sz="2000" dirty="0">
                <a:latin typeface="Franklin Gothic Book" panose="020B0503020102020204" pitchFamily="34" charset="0"/>
              </a:rPr>
              <a:t>Context specific</a:t>
            </a:r>
            <a:endParaRPr dirty="0">
              <a:latin typeface="Franklin Gothic Book" panose="020B0503020102020204" pitchFamily="34" charset="0"/>
            </a:endParaRPr>
          </a:p>
          <a:p>
            <a:pPr marL="742950" lvl="1" indent="-285750" algn="l" rtl="0">
              <a:spcBef>
                <a:spcPts val="600"/>
              </a:spcBef>
              <a:spcAft>
                <a:spcPts val="0"/>
              </a:spcAft>
              <a:buSzPts val="1440"/>
              <a:buChar char="•"/>
            </a:pPr>
            <a:r>
              <a:rPr lang="en-US" sz="1800" dirty="0">
                <a:latin typeface="Franklin Gothic Book" panose="020B0503020102020204" pitchFamily="34" charset="0"/>
              </a:rPr>
              <a:t>Describe what teachers expect from students for a given performance or work product on a particular subject disciplinary strand</a:t>
            </a:r>
            <a:endParaRPr dirty="0">
              <a:latin typeface="Franklin Gothic Book" panose="020B0503020102020204" pitchFamily="34" charset="0"/>
            </a:endParaRPr>
          </a:p>
          <a:p>
            <a:pPr marL="342900" lvl="0" indent="-342900" algn="l" rtl="0">
              <a:spcBef>
                <a:spcPts val="600"/>
              </a:spcBef>
              <a:spcAft>
                <a:spcPts val="0"/>
              </a:spcAft>
              <a:buSzPts val="2000"/>
              <a:buChar char="•"/>
            </a:pPr>
            <a:r>
              <a:rPr lang="en-US" sz="2000" dirty="0">
                <a:latin typeface="Franklin Gothic Book" panose="020B0503020102020204" pitchFamily="34" charset="0"/>
              </a:rPr>
              <a:t>Finite and exhaustive </a:t>
            </a:r>
            <a:endParaRPr dirty="0">
              <a:latin typeface="Franklin Gothic Book" panose="020B0503020102020204" pitchFamily="34" charset="0"/>
            </a:endParaRPr>
          </a:p>
          <a:p>
            <a:pPr marL="742950" lvl="1" indent="-285750" algn="l" rtl="0">
              <a:spcBef>
                <a:spcPts val="600"/>
              </a:spcBef>
              <a:spcAft>
                <a:spcPts val="0"/>
              </a:spcAft>
              <a:buSzPts val="1440"/>
              <a:buChar char="•"/>
            </a:pPr>
            <a:r>
              <a:rPr lang="en-US" sz="1800" dirty="0">
                <a:latin typeface="Franklin Gothic Book" panose="020B0503020102020204" pitchFamily="34" charset="0"/>
              </a:rPr>
              <a:t>Every response must be scorable</a:t>
            </a:r>
            <a:endParaRPr dirty="0">
              <a:latin typeface="Franklin Gothic Book" panose="020B0503020102020204" pitchFamily="34" charset="0"/>
            </a:endParaRPr>
          </a:p>
          <a:p>
            <a:pPr marL="742950" lvl="1" indent="-285750" algn="l" rtl="0">
              <a:spcBef>
                <a:spcPts val="600"/>
              </a:spcBef>
              <a:spcAft>
                <a:spcPts val="0"/>
              </a:spcAft>
              <a:buSzPts val="1440"/>
              <a:buChar char="•"/>
            </a:pPr>
            <a:r>
              <a:rPr lang="en-US" sz="1800" dirty="0">
                <a:latin typeface="Franklin Gothic Book" panose="020B0503020102020204" pitchFamily="34" charset="0"/>
              </a:rPr>
              <a:t>Too many score levels is confusing for students and causes disagreement among teacher scores</a:t>
            </a:r>
            <a:endParaRPr dirty="0">
              <a:latin typeface="Franklin Gothic Book" panose="020B0503020102020204" pitchFamily="34" charset="0"/>
            </a:endParaRPr>
          </a:p>
          <a:p>
            <a:pPr marL="342900" lvl="0" indent="-342900" algn="l" rtl="0">
              <a:spcBef>
                <a:spcPts val="600"/>
              </a:spcBef>
              <a:spcAft>
                <a:spcPts val="0"/>
              </a:spcAft>
              <a:buSzPts val="2000"/>
              <a:buChar char="•"/>
            </a:pPr>
            <a:r>
              <a:rPr lang="en-US" sz="2000" dirty="0">
                <a:latin typeface="Franklin Gothic Book" panose="020B0503020102020204" pitchFamily="34" charset="0"/>
              </a:rPr>
              <a:t>Ordered</a:t>
            </a:r>
            <a:endParaRPr dirty="0">
              <a:latin typeface="Franklin Gothic Book" panose="020B0503020102020204" pitchFamily="34" charset="0"/>
            </a:endParaRPr>
          </a:p>
          <a:p>
            <a:pPr marL="742950" lvl="1" indent="-285750" algn="l" rtl="0">
              <a:spcBef>
                <a:spcPts val="600"/>
              </a:spcBef>
              <a:spcAft>
                <a:spcPts val="0"/>
              </a:spcAft>
              <a:buSzPts val="1440"/>
              <a:buChar char="•"/>
            </a:pPr>
            <a:r>
              <a:rPr lang="en-US" sz="1800" dirty="0">
                <a:latin typeface="Franklin Gothic Book" panose="020B0503020102020204" pitchFamily="34" charset="0"/>
              </a:rPr>
              <a:t>Represent the different levels of learning targets </a:t>
            </a:r>
            <a:endParaRPr dirty="0">
              <a:latin typeface="Franklin Gothic Book" panose="020B0503020102020204" pitchFamily="34" charset="0"/>
            </a:endParaRPr>
          </a:p>
          <a:p>
            <a:pPr marL="342900" lvl="0" indent="-342900" algn="l" rtl="0">
              <a:spcBef>
                <a:spcPts val="600"/>
              </a:spcBef>
              <a:spcAft>
                <a:spcPts val="0"/>
              </a:spcAft>
              <a:buSzPts val="2000"/>
              <a:buChar char="•"/>
            </a:pPr>
            <a:r>
              <a:rPr lang="en-US" sz="2000" dirty="0">
                <a:latin typeface="Franklin Gothic Book" panose="020B0503020102020204" pitchFamily="34" charset="0"/>
              </a:rPr>
              <a:t>Related to the standards</a:t>
            </a:r>
            <a:endParaRPr dirty="0">
              <a:latin typeface="Franklin Gothic Book" panose="020B0503020102020204" pitchFamily="34" charset="0"/>
            </a:endParaRPr>
          </a:p>
          <a:p>
            <a:pPr marL="742950" lvl="1" indent="-285750" algn="l" rtl="0">
              <a:spcBef>
                <a:spcPts val="600"/>
              </a:spcBef>
              <a:spcAft>
                <a:spcPts val="0"/>
              </a:spcAft>
              <a:buSzPts val="1440"/>
              <a:buChar char="•"/>
            </a:pPr>
            <a:r>
              <a:rPr lang="en-US" sz="1800" dirty="0">
                <a:latin typeface="Franklin Gothic Book" panose="020B0503020102020204" pitchFamily="34" charset="0"/>
              </a:rPr>
              <a:t>Coherent with the cognitive complexity of the standards</a:t>
            </a:r>
            <a:endParaRPr dirty="0">
              <a:latin typeface="Franklin Gothic Book" panose="020B0503020102020204" pitchFamily="34" charset="0"/>
            </a:endParaRPr>
          </a:p>
          <a:p>
            <a:pPr marL="742950" lvl="1" indent="-224790" algn="l" rtl="0">
              <a:spcBef>
                <a:spcPts val="1000"/>
              </a:spcBef>
              <a:spcAft>
                <a:spcPts val="0"/>
              </a:spcAft>
              <a:buSzPts val="960"/>
              <a:buNone/>
            </a:pPr>
            <a:endParaRPr sz="1200" dirty="0"/>
          </a:p>
          <a:p>
            <a:pPr marL="342900" lvl="0" indent="-215900" algn="l" rtl="0">
              <a:spcBef>
                <a:spcPts val="1000"/>
              </a:spcBef>
              <a:spcAft>
                <a:spcPts val="0"/>
              </a:spcAft>
              <a:buSzPts val="2000"/>
              <a:buNone/>
            </a:pPr>
            <a:endParaRPr sz="2000" dirty="0"/>
          </a:p>
          <a:p>
            <a:pPr marL="342900" lvl="0" indent="-215900" algn="l" rtl="0">
              <a:spcBef>
                <a:spcPts val="1000"/>
              </a:spcBef>
              <a:spcAft>
                <a:spcPts val="0"/>
              </a:spcAft>
              <a:buSzPts val="2000"/>
              <a:buNone/>
            </a:pPr>
            <a:endParaRPr sz="2000"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081"/>
        <p:cNvGrpSpPr/>
        <p:nvPr/>
      </p:nvGrpSpPr>
      <p:grpSpPr>
        <a:xfrm>
          <a:off x="0" y="0"/>
          <a:ext cx="0" cy="0"/>
          <a:chOff x="0" y="0"/>
          <a:chExt cx="0" cy="0"/>
        </a:xfrm>
      </p:grpSpPr>
      <p:sp>
        <p:nvSpPr>
          <p:cNvPr id="1082" name="Google Shape;1082;p110"/>
          <p:cNvSpPr txBox="1">
            <a:spLocks noGrp="1"/>
          </p:cNvSpPr>
          <p:nvPr>
            <p:ph type="title"/>
          </p:nvPr>
        </p:nvSpPr>
        <p:spPr>
          <a:xfrm>
            <a:off x="581633" y="254000"/>
            <a:ext cx="8944503" cy="137818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ct val="100000"/>
              <a:buFont typeface="Georgia"/>
              <a:buNone/>
            </a:pPr>
            <a:r>
              <a:rPr lang="en-US" dirty="0">
                <a:latin typeface="Franklin Gothic Medium" panose="020B0603020102020204" pitchFamily="34" charset="0"/>
              </a:rPr>
              <a:t>Activity- </a:t>
            </a:r>
            <a:r>
              <a:rPr lang="en-US" u="sng" dirty="0">
                <a:solidFill>
                  <a:schemeClr val="hlink"/>
                </a:solidFill>
                <a:latin typeface="Franklin Gothic Medium" panose="020B0603020102020204" pitchFamily="34" charset="0"/>
                <a:hlinkClick r:id="rId3"/>
              </a:rPr>
              <a:t>Know Your Terms: Holistic, Analytic and Single-Point Rubrics</a:t>
            </a:r>
            <a:endParaRPr dirty="0">
              <a:latin typeface="Franklin Gothic Medium" panose="020B0603020102020204" pitchFamily="34" charset="0"/>
            </a:endParaRPr>
          </a:p>
        </p:txBody>
      </p:sp>
      <p:sp>
        <p:nvSpPr>
          <p:cNvPr id="1084" name="Google Shape;1084;p110"/>
          <p:cNvSpPr txBox="1">
            <a:spLocks noGrp="1"/>
          </p:cNvSpPr>
          <p:nvPr>
            <p:ph type="body" idx="2"/>
          </p:nvPr>
        </p:nvSpPr>
        <p:spPr>
          <a:xfrm>
            <a:off x="5588000" y="1801625"/>
            <a:ext cx="3938136" cy="469470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3200"/>
              <a:buNone/>
            </a:pPr>
            <a:r>
              <a:rPr lang="en-US" sz="3600" dirty="0">
                <a:latin typeface="Franklin Gothic Book" panose="020B0503020102020204" pitchFamily="34" charset="0"/>
              </a:rPr>
              <a:t>Read the brief blog, and underline the attributes of each type of rubric</a:t>
            </a:r>
            <a:endParaRPr sz="3200" dirty="0">
              <a:latin typeface="Franklin Gothic Book" panose="020B0503020102020204" pitchFamily="34" charset="0"/>
            </a:endParaRPr>
          </a:p>
          <a:p>
            <a:pPr marL="520700" lvl="1" indent="-285750" algn="l" rtl="0">
              <a:spcBef>
                <a:spcPts val="1000"/>
              </a:spcBef>
              <a:spcAft>
                <a:spcPts val="0"/>
              </a:spcAft>
              <a:buSzPts val="2240"/>
              <a:buChar char="•"/>
            </a:pPr>
            <a:r>
              <a:rPr lang="en-US" sz="3200" dirty="0">
                <a:latin typeface="Franklin Gothic Book" panose="020B0503020102020204" pitchFamily="34" charset="0"/>
              </a:rPr>
              <a:t>Holistic</a:t>
            </a:r>
            <a:endParaRPr sz="2800" dirty="0">
              <a:latin typeface="Franklin Gothic Book" panose="020B0503020102020204" pitchFamily="34" charset="0"/>
            </a:endParaRPr>
          </a:p>
          <a:p>
            <a:pPr marL="520700" lvl="1" indent="-285750" algn="l" rtl="0">
              <a:spcBef>
                <a:spcPts val="1000"/>
              </a:spcBef>
              <a:spcAft>
                <a:spcPts val="0"/>
              </a:spcAft>
              <a:buSzPts val="2240"/>
              <a:buChar char="•"/>
            </a:pPr>
            <a:r>
              <a:rPr lang="en-US" sz="3200" dirty="0">
                <a:latin typeface="Franklin Gothic Book" panose="020B0503020102020204" pitchFamily="34" charset="0"/>
              </a:rPr>
              <a:t>Analytic</a:t>
            </a:r>
            <a:endParaRPr sz="2800" dirty="0">
              <a:latin typeface="Franklin Gothic Book" panose="020B0503020102020204" pitchFamily="34" charset="0"/>
            </a:endParaRPr>
          </a:p>
          <a:p>
            <a:pPr marL="520700" lvl="1" indent="-285750" algn="l" rtl="0">
              <a:spcBef>
                <a:spcPts val="1000"/>
              </a:spcBef>
              <a:spcAft>
                <a:spcPts val="0"/>
              </a:spcAft>
              <a:buSzPts val="2240"/>
              <a:buChar char="•"/>
            </a:pPr>
            <a:r>
              <a:rPr lang="en-US" sz="3200" dirty="0">
                <a:latin typeface="Franklin Gothic Book" panose="020B0503020102020204" pitchFamily="34" charset="0"/>
              </a:rPr>
              <a:t>Single-Point</a:t>
            </a:r>
            <a:endParaRPr sz="2800" dirty="0">
              <a:latin typeface="Franklin Gothic Book" panose="020B0503020102020204" pitchFamily="34" charset="0"/>
            </a:endParaRPr>
          </a:p>
          <a:p>
            <a:pPr marL="342900" lvl="0" indent="-139700" algn="l" rtl="0">
              <a:spcBef>
                <a:spcPts val="1000"/>
              </a:spcBef>
              <a:spcAft>
                <a:spcPts val="0"/>
              </a:spcAft>
              <a:buSzPts val="3200"/>
              <a:buNone/>
            </a:pPr>
            <a:endParaRPr sz="3200" dirty="0"/>
          </a:p>
        </p:txBody>
      </p:sp>
      <p:pic>
        <p:nvPicPr>
          <p:cNvPr id="1085" name="Google Shape;1085;p110" descr="Image of rubric cartoon" title="Image of rubrics">
            <a:hlinkClick r:id="rId3"/>
          </p:cNvPr>
          <p:cNvPicPr preferRelativeResize="0"/>
          <p:nvPr/>
        </p:nvPicPr>
        <p:blipFill rotWithShape="1">
          <a:blip r:embed="rId4">
            <a:alphaModFix/>
          </a:blip>
          <a:srcRect/>
          <a:stretch/>
        </p:blipFill>
        <p:spPr>
          <a:xfrm>
            <a:off x="685800" y="1915925"/>
            <a:ext cx="4529607" cy="3975900"/>
          </a:xfrm>
          <a:prstGeom prst="rect">
            <a:avLst/>
          </a:prstGeom>
          <a:noFill/>
          <a:ln>
            <a:noFill/>
          </a:ln>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1091" name="Google Shape;1091;p111"/>
          <p:cNvSpPr txBox="1">
            <a:spLocks noGrp="1"/>
          </p:cNvSpPr>
          <p:nvPr>
            <p:ph type="title"/>
          </p:nvPr>
        </p:nvSpPr>
        <p:spPr>
          <a:xfrm>
            <a:off x="555786" y="257216"/>
            <a:ext cx="8992572"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Types of Rubrics</a:t>
            </a:r>
            <a:endParaRPr dirty="0">
              <a:latin typeface="Franklin Gothic Medium" panose="020B0603020102020204" pitchFamily="34" charset="0"/>
            </a:endParaRPr>
          </a:p>
        </p:txBody>
      </p:sp>
      <p:grpSp>
        <p:nvGrpSpPr>
          <p:cNvPr id="1093" name="Google Shape;1093;p111" descr="A holistic rubric is the most general kind of rubric. It lists three to five levels of performance, along with a broad description of the characteristics that define each level. &#10;"/>
          <p:cNvGrpSpPr/>
          <p:nvPr/>
        </p:nvGrpSpPr>
        <p:grpSpPr>
          <a:xfrm>
            <a:off x="581623" y="1303325"/>
            <a:ext cx="10818900" cy="5369067"/>
            <a:chOff x="-11" y="-493062"/>
            <a:chExt cx="10818900" cy="5369067"/>
          </a:xfrm>
        </p:grpSpPr>
        <p:cxnSp>
          <p:nvCxnSpPr>
            <p:cNvPr id="1094" name="Google Shape;1094;p111"/>
            <p:cNvCxnSpPr/>
            <p:nvPr/>
          </p:nvCxnSpPr>
          <p:spPr>
            <a:xfrm>
              <a:off x="0" y="2382"/>
              <a:ext cx="9090025" cy="0"/>
            </a:xfrm>
            <a:prstGeom prst="straightConnector1">
              <a:avLst/>
            </a:prstGeom>
            <a:solidFill>
              <a:schemeClr val="accent1"/>
            </a:solidFill>
            <a:ln w="19050" cap="rnd" cmpd="sng">
              <a:solidFill>
                <a:schemeClr val="accent1"/>
              </a:solidFill>
              <a:prstDash val="solid"/>
              <a:round/>
              <a:headEnd type="none" w="sm" len="sm"/>
              <a:tailEnd type="none" w="sm" len="sm"/>
            </a:ln>
          </p:spPr>
        </p:cxnSp>
        <p:sp>
          <p:nvSpPr>
            <p:cNvPr id="1095" name="Google Shape;1095;p111"/>
            <p:cNvSpPr/>
            <p:nvPr/>
          </p:nvSpPr>
          <p:spPr>
            <a:xfrm>
              <a:off x="0" y="2382"/>
              <a:ext cx="9090025" cy="162454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6" name="Google Shape;1096;p111"/>
            <p:cNvSpPr txBox="1"/>
            <p:nvPr/>
          </p:nvSpPr>
          <p:spPr>
            <a:xfrm>
              <a:off x="-11" y="-493062"/>
              <a:ext cx="10818900" cy="162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Libre Franklin Medium"/>
                <a:buNone/>
              </a:pPr>
              <a:r>
                <a:rPr lang="en-US" sz="2400" dirty="0">
                  <a:solidFill>
                    <a:schemeClr val="dk1"/>
                  </a:solidFill>
                  <a:latin typeface="Franklin Gothic Book" panose="020B0503020102020204" pitchFamily="34" charset="0"/>
                  <a:ea typeface="Libre Franklin Medium"/>
                  <a:cs typeface="Libre Franklin Medium"/>
                  <a:sym typeface="Libre Franklin Medium"/>
                </a:rPr>
                <a:t>A </a:t>
              </a:r>
              <a:r>
                <a:rPr lang="en-US" sz="2400" b="1" dirty="0">
                  <a:solidFill>
                    <a:schemeClr val="dk1"/>
                  </a:solidFill>
                  <a:latin typeface="Franklin Gothic Book" panose="020B0503020102020204" pitchFamily="34" charset="0"/>
                  <a:ea typeface="Libre Franklin Medium"/>
                  <a:cs typeface="Libre Franklin Medium"/>
                  <a:sym typeface="Libre Franklin Medium"/>
                </a:rPr>
                <a:t>holistic rubric</a:t>
              </a:r>
              <a:r>
                <a:rPr lang="en-US" sz="2400" dirty="0">
                  <a:solidFill>
                    <a:schemeClr val="dk1"/>
                  </a:solidFill>
                  <a:latin typeface="Franklin Gothic Book" panose="020B0503020102020204" pitchFamily="34" charset="0"/>
                  <a:ea typeface="Libre Franklin Medium"/>
                  <a:cs typeface="Libre Franklin Medium"/>
                  <a:sym typeface="Libre Franklin Medium"/>
                </a:rPr>
                <a:t> is the most general kind of rubric. It lists three to five levels of performance, along with a broad description of the characteristics that define each level. </a:t>
              </a:r>
              <a:endParaRPr dirty="0">
                <a:latin typeface="Franklin Gothic Book" panose="020B0503020102020204" pitchFamily="34" charset="0"/>
              </a:endParaRPr>
            </a:p>
          </p:txBody>
        </p:sp>
        <p:cxnSp>
          <p:nvCxnSpPr>
            <p:cNvPr id="1097" name="Google Shape;1097;p111"/>
            <p:cNvCxnSpPr/>
            <p:nvPr/>
          </p:nvCxnSpPr>
          <p:spPr>
            <a:xfrm>
              <a:off x="0" y="1626923"/>
              <a:ext cx="9090025" cy="0"/>
            </a:xfrm>
            <a:prstGeom prst="straightConnector1">
              <a:avLst/>
            </a:prstGeom>
            <a:solidFill>
              <a:schemeClr val="accent1"/>
            </a:solidFill>
            <a:ln w="19050" cap="rnd" cmpd="sng">
              <a:solidFill>
                <a:schemeClr val="accent1"/>
              </a:solidFill>
              <a:prstDash val="solid"/>
              <a:round/>
              <a:headEnd type="none" w="sm" len="sm"/>
              <a:tailEnd type="none" w="sm" len="sm"/>
            </a:ln>
          </p:spPr>
        </p:cxnSp>
        <p:sp>
          <p:nvSpPr>
            <p:cNvPr id="1098" name="Google Shape;1098;p111"/>
            <p:cNvSpPr/>
            <p:nvPr/>
          </p:nvSpPr>
          <p:spPr>
            <a:xfrm>
              <a:off x="0" y="1626923"/>
              <a:ext cx="9090025" cy="162454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9" name="Google Shape;1099;p111"/>
            <p:cNvSpPr txBox="1"/>
            <p:nvPr/>
          </p:nvSpPr>
          <p:spPr>
            <a:xfrm>
              <a:off x="-11" y="1131438"/>
              <a:ext cx="10818900" cy="162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Libre Franklin Medium"/>
                <a:buNone/>
              </a:pPr>
              <a:r>
                <a:rPr lang="en-US" sz="2400" dirty="0">
                  <a:solidFill>
                    <a:schemeClr val="dk1"/>
                  </a:solidFill>
                  <a:latin typeface="Franklin Gothic Book" panose="020B0503020102020204" pitchFamily="34" charset="0"/>
                  <a:ea typeface="Libre Franklin Medium"/>
                  <a:cs typeface="Libre Franklin Medium"/>
                  <a:sym typeface="Libre Franklin Medium"/>
                </a:rPr>
                <a:t>An </a:t>
              </a:r>
              <a:r>
                <a:rPr lang="en-US" sz="2400" b="1" dirty="0">
                  <a:solidFill>
                    <a:schemeClr val="dk1"/>
                  </a:solidFill>
                  <a:latin typeface="Franklin Gothic Book" panose="020B0503020102020204" pitchFamily="34" charset="0"/>
                  <a:ea typeface="Libre Franklin Medium"/>
                  <a:cs typeface="Libre Franklin Medium"/>
                  <a:sym typeface="Libre Franklin Medium"/>
                </a:rPr>
                <a:t>analytic rubric</a:t>
              </a:r>
              <a:r>
                <a:rPr lang="en-US" sz="2400" dirty="0">
                  <a:solidFill>
                    <a:schemeClr val="dk1"/>
                  </a:solidFill>
                  <a:latin typeface="Franklin Gothic Book" panose="020B0503020102020204" pitchFamily="34" charset="0"/>
                  <a:ea typeface="Libre Franklin Medium"/>
                  <a:cs typeface="Libre Franklin Medium"/>
                  <a:sym typeface="Libre Franklin Medium"/>
                </a:rPr>
                <a:t> breaks down the characteristics of an assignment into parts, allowing the scorer to itemize and define exactly what aspects are strong and which aspects need improvement.</a:t>
              </a:r>
              <a:endParaRPr dirty="0">
                <a:latin typeface="Franklin Gothic Book" panose="020B0503020102020204" pitchFamily="34" charset="0"/>
              </a:endParaRPr>
            </a:p>
          </p:txBody>
        </p:sp>
        <p:cxnSp>
          <p:nvCxnSpPr>
            <p:cNvPr id="1100" name="Google Shape;1100;p111"/>
            <p:cNvCxnSpPr/>
            <p:nvPr/>
          </p:nvCxnSpPr>
          <p:spPr>
            <a:xfrm>
              <a:off x="0" y="3251464"/>
              <a:ext cx="9090025" cy="0"/>
            </a:xfrm>
            <a:prstGeom prst="straightConnector1">
              <a:avLst/>
            </a:prstGeom>
            <a:solidFill>
              <a:schemeClr val="accent1"/>
            </a:solidFill>
            <a:ln w="19050" cap="rnd" cmpd="sng">
              <a:solidFill>
                <a:schemeClr val="accent1"/>
              </a:solidFill>
              <a:prstDash val="solid"/>
              <a:round/>
              <a:headEnd type="none" w="sm" len="sm"/>
              <a:tailEnd type="none" w="sm" len="sm"/>
            </a:ln>
          </p:spPr>
        </p:cxnSp>
        <p:sp>
          <p:nvSpPr>
            <p:cNvPr id="1101" name="Google Shape;1101;p111"/>
            <p:cNvSpPr/>
            <p:nvPr/>
          </p:nvSpPr>
          <p:spPr>
            <a:xfrm>
              <a:off x="0" y="3251464"/>
              <a:ext cx="9090025" cy="162454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2" name="Google Shape;1102;p111"/>
            <p:cNvSpPr txBox="1"/>
            <p:nvPr/>
          </p:nvSpPr>
          <p:spPr>
            <a:xfrm>
              <a:off x="-11" y="2822351"/>
              <a:ext cx="10818900" cy="162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Libre Franklin Medium"/>
                <a:buNone/>
              </a:pPr>
              <a:r>
                <a:rPr lang="en-US" sz="2400" dirty="0">
                  <a:solidFill>
                    <a:schemeClr val="dk1"/>
                  </a:solidFill>
                  <a:latin typeface="Franklin Gothic Book" panose="020B0503020102020204" pitchFamily="34" charset="0"/>
                  <a:ea typeface="Libre Franklin Medium"/>
                  <a:cs typeface="Libre Franklin Medium"/>
                  <a:sym typeface="Libre Franklin Medium"/>
                </a:rPr>
                <a:t>A </a:t>
              </a:r>
              <a:r>
                <a:rPr lang="en-US" sz="2400" b="1" dirty="0">
                  <a:solidFill>
                    <a:schemeClr val="dk1"/>
                  </a:solidFill>
                  <a:latin typeface="Franklin Gothic Book" panose="020B0503020102020204" pitchFamily="34" charset="0"/>
                  <a:ea typeface="Libre Franklin Medium"/>
                  <a:cs typeface="Libre Franklin Medium"/>
                  <a:sym typeface="Libre Franklin Medium"/>
                </a:rPr>
                <a:t>single-point rubric</a:t>
              </a:r>
              <a:r>
                <a:rPr lang="en-US" sz="2400" dirty="0">
                  <a:solidFill>
                    <a:schemeClr val="dk1"/>
                  </a:solidFill>
                  <a:latin typeface="Franklin Gothic Book" panose="020B0503020102020204" pitchFamily="34" charset="0"/>
                  <a:ea typeface="Libre Franklin Medium"/>
                  <a:cs typeface="Libre Franklin Medium"/>
                  <a:sym typeface="Libre Franklin Medium"/>
                </a:rPr>
                <a:t> is a lot like an analytic rubric because it breaks down the components of an assignment into different criteria. </a:t>
              </a:r>
              <a:endParaRPr dirty="0">
                <a:latin typeface="Franklin Gothic Book" panose="020B0503020102020204" pitchFamily="34" charset="0"/>
              </a:endParaRPr>
            </a:p>
          </p:txBody>
        </p:sp>
      </p:gr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106"/>
        <p:cNvGrpSpPr/>
        <p:nvPr/>
      </p:nvGrpSpPr>
      <p:grpSpPr>
        <a:xfrm>
          <a:off x="0" y="0"/>
          <a:ext cx="0" cy="0"/>
          <a:chOff x="0" y="0"/>
          <a:chExt cx="0" cy="0"/>
        </a:xfrm>
      </p:grpSpPr>
      <p:sp>
        <p:nvSpPr>
          <p:cNvPr id="1107" name="Google Shape;1107;p112"/>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Holistic Rubrics</a:t>
            </a:r>
            <a:endParaRPr dirty="0">
              <a:latin typeface="Franklin Gothic Medium" panose="020B0603020102020204" pitchFamily="34" charset="0"/>
            </a:endParaRPr>
          </a:p>
        </p:txBody>
      </p:sp>
      <p:sp>
        <p:nvSpPr>
          <p:cNvPr id="1108" name="Google Shape;1108;p112"/>
          <p:cNvSpPr txBox="1">
            <a:spLocks noGrp="1"/>
          </p:cNvSpPr>
          <p:nvPr>
            <p:ph type="body" idx="1"/>
          </p:nvPr>
        </p:nvSpPr>
        <p:spPr>
          <a:xfrm>
            <a:off x="555773" y="1773450"/>
            <a:ext cx="10474800" cy="4901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200"/>
              <a:buChar char="•"/>
            </a:pPr>
            <a:r>
              <a:rPr lang="en-US" sz="3200" dirty="0">
                <a:solidFill>
                  <a:schemeClr val="dk1"/>
                </a:solidFill>
                <a:latin typeface="Franklin Gothic Book" panose="020B0503020102020204" pitchFamily="34" charset="0"/>
              </a:rPr>
              <a:t>Holistic rubrics are customarily utilized when errors in some part of the process can be tolerated, provided the overall quality is high (Chase, 1999).</a:t>
            </a:r>
            <a:endParaRPr dirty="0">
              <a:latin typeface="Franklin Gothic Book" panose="020B0503020102020204" pitchFamily="34" charset="0"/>
            </a:endParaRPr>
          </a:p>
          <a:p>
            <a:pPr marL="342900" lvl="0" indent="-342900" algn="l" rtl="0">
              <a:spcBef>
                <a:spcPts val="1000"/>
              </a:spcBef>
              <a:spcAft>
                <a:spcPts val="0"/>
              </a:spcAft>
              <a:buSzPts val="3200"/>
              <a:buChar char="•"/>
            </a:pPr>
            <a:r>
              <a:rPr lang="en-US" sz="3200" dirty="0">
                <a:solidFill>
                  <a:schemeClr val="dk1"/>
                </a:solidFill>
                <a:latin typeface="Franklin Gothic Book" panose="020B0503020102020204" pitchFamily="34" charset="0"/>
              </a:rPr>
              <a:t>Nitko (2001) further states that use of holistic rubrics is probably more appropriate when performance assessments require students to create some sort of response and where there is no definitive correct answer.</a:t>
            </a:r>
            <a:endParaRPr dirty="0">
              <a:latin typeface="Franklin Gothic Book" panose="020B0503020102020204" pitchFamily="34" charset="0"/>
            </a:endParaRPr>
          </a:p>
          <a:p>
            <a:pPr marL="742950" lvl="1" indent="-143509" algn="l" rtl="0">
              <a:lnSpc>
                <a:spcPct val="90000"/>
              </a:lnSpc>
              <a:spcBef>
                <a:spcPts val="1000"/>
              </a:spcBef>
              <a:spcAft>
                <a:spcPts val="0"/>
              </a:spcAft>
              <a:buSzPts val="2240"/>
              <a:buNone/>
            </a:pPr>
            <a:endParaRPr sz="2800" i="1"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113"/>
        <p:cNvGrpSpPr/>
        <p:nvPr/>
      </p:nvGrpSpPr>
      <p:grpSpPr>
        <a:xfrm>
          <a:off x="0" y="0"/>
          <a:ext cx="0" cy="0"/>
          <a:chOff x="0" y="0"/>
          <a:chExt cx="0" cy="0"/>
        </a:xfrm>
      </p:grpSpPr>
      <p:sp>
        <p:nvSpPr>
          <p:cNvPr id="1114" name="Google Shape;1114;p113"/>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Holistic Rubrics (2)</a:t>
            </a:r>
            <a:endParaRPr dirty="0">
              <a:latin typeface="Franklin Gothic Medium" panose="020B0603020102020204" pitchFamily="34" charset="0"/>
            </a:endParaRPr>
          </a:p>
        </p:txBody>
      </p:sp>
      <p:sp>
        <p:nvSpPr>
          <p:cNvPr id="1115" name="Google Shape;1115;p113"/>
          <p:cNvSpPr txBox="1">
            <a:spLocks noGrp="1"/>
          </p:cNvSpPr>
          <p:nvPr>
            <p:ph type="body" idx="1"/>
          </p:nvPr>
        </p:nvSpPr>
        <p:spPr>
          <a:xfrm>
            <a:off x="446786" y="993313"/>
            <a:ext cx="9188700" cy="48714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400"/>
              <a:buNone/>
            </a:pPr>
            <a:r>
              <a:rPr lang="en-US" sz="2400" dirty="0">
                <a:solidFill>
                  <a:schemeClr val="tx1"/>
                </a:solidFill>
                <a:latin typeface="Franklin Gothic Book" panose="020B0503020102020204" pitchFamily="34" charset="0"/>
              </a:rPr>
              <a:t>A single scale with all criteria to be included in the evaluation being considered together</a:t>
            </a:r>
            <a:endParaRPr dirty="0">
              <a:solidFill>
                <a:schemeClr val="tx1"/>
              </a:solidFill>
              <a:latin typeface="Franklin Gothic Book" panose="020B0503020102020204" pitchFamily="34" charset="0"/>
            </a:endParaRPr>
          </a:p>
          <a:p>
            <a:pPr marL="0" lvl="0" indent="0" algn="l" rtl="0">
              <a:spcBef>
                <a:spcPts val="1000"/>
              </a:spcBef>
              <a:spcAft>
                <a:spcPts val="0"/>
              </a:spcAft>
              <a:buSzPts val="2000"/>
              <a:buNone/>
            </a:pPr>
            <a:r>
              <a:rPr lang="en-US" sz="2000" dirty="0">
                <a:solidFill>
                  <a:schemeClr val="tx1"/>
                </a:solidFill>
                <a:latin typeface="Franklin Gothic Book" panose="020B0503020102020204" pitchFamily="34" charset="0"/>
              </a:rPr>
              <a:t>Based on an overall judgment of student work</a:t>
            </a:r>
            <a:endParaRPr dirty="0">
              <a:solidFill>
                <a:schemeClr val="tx1"/>
              </a:solidFill>
              <a:latin typeface="Franklin Gothic Book" panose="020B0503020102020204" pitchFamily="34" charset="0"/>
            </a:endParaRPr>
          </a:p>
          <a:p>
            <a:pPr marL="342900" lvl="0" indent="-114300" algn="l" rtl="0">
              <a:spcBef>
                <a:spcPts val="1000"/>
              </a:spcBef>
              <a:spcAft>
                <a:spcPts val="0"/>
              </a:spcAft>
              <a:buSzPts val="3600"/>
              <a:buNone/>
            </a:pPr>
            <a:endParaRPr dirty="0"/>
          </a:p>
        </p:txBody>
      </p:sp>
      <p:graphicFrame>
        <p:nvGraphicFramePr>
          <p:cNvPr id="1116" name="Google Shape;1116;p113" descr="Task Description table with two columns (Level / Critera) and 5 rows, each row a Level with &quot;Overall description of Level X&quot; in the Criteria column"/>
          <p:cNvGraphicFramePr/>
          <p:nvPr>
            <p:extLst>
              <p:ext uri="{D42A27DB-BD31-4B8C-83A1-F6EECF244321}">
                <p14:modId xmlns:p14="http://schemas.microsoft.com/office/powerpoint/2010/main" val="4089827703"/>
              </p:ext>
            </p:extLst>
          </p:nvPr>
        </p:nvGraphicFramePr>
        <p:xfrm>
          <a:off x="3983824" y="2207100"/>
          <a:ext cx="5451225" cy="3657625"/>
        </p:xfrm>
        <a:graphic>
          <a:graphicData uri="http://schemas.openxmlformats.org/drawingml/2006/table">
            <a:tbl>
              <a:tblPr firstRow="1">
                <a:noFill/>
                <a:tableStyleId>{76DC733E-E708-4252-BAF0-20C708C5A345}</a:tableStyleId>
              </a:tblPr>
              <a:tblGrid>
                <a:gridCol w="2151625">
                  <a:extLst>
                    <a:ext uri="{9D8B030D-6E8A-4147-A177-3AD203B41FA5}">
                      <a16:colId xmlns:a16="http://schemas.microsoft.com/office/drawing/2014/main" val="20000"/>
                    </a:ext>
                  </a:extLst>
                </a:gridCol>
                <a:gridCol w="3299600">
                  <a:extLst>
                    <a:ext uri="{9D8B030D-6E8A-4147-A177-3AD203B41FA5}">
                      <a16:colId xmlns:a16="http://schemas.microsoft.com/office/drawing/2014/main" val="20001"/>
                    </a:ext>
                  </a:extLst>
                </a:gridCol>
              </a:tblGrid>
              <a:tr h="478875">
                <a:tc gridSpan="2">
                  <a:txBody>
                    <a:bodyPr/>
                    <a:lstStyle/>
                    <a:p>
                      <a:pPr marL="0" marR="0" lvl="0" indent="0" algn="l" rtl="0">
                        <a:lnSpc>
                          <a:spcPct val="100000"/>
                        </a:lnSpc>
                        <a:spcBef>
                          <a:spcPts val="0"/>
                        </a:spcBef>
                        <a:spcAft>
                          <a:spcPts val="0"/>
                        </a:spcAft>
                        <a:buClr>
                          <a:schemeClr val="dk1"/>
                        </a:buClr>
                        <a:buSzPts val="1500"/>
                        <a:buFont typeface="Arial"/>
                        <a:buNone/>
                      </a:pPr>
                      <a:r>
                        <a:rPr lang="en-US" sz="1500" b="1" i="0" u="none" strike="noStrike" cap="none" dirty="0">
                          <a:solidFill>
                            <a:schemeClr val="dk1"/>
                          </a:solidFill>
                          <a:latin typeface="Arial"/>
                          <a:ea typeface="Arial"/>
                          <a:cs typeface="Arial"/>
                          <a:sym typeface="Arial"/>
                        </a:rPr>
                        <a:t>Task Description:</a:t>
                      </a:r>
                      <a:endParaRPr sz="1700" b="0" i="0" u="none" strike="noStrike" cap="none" dirty="0">
                        <a:solidFill>
                          <a:schemeClr val="dk1"/>
                        </a:solidFill>
                        <a:latin typeface="Arial"/>
                        <a:ea typeface="Arial"/>
                        <a:cs typeface="Arial"/>
                        <a:sym typeface="Arial"/>
                      </a:endParaRPr>
                    </a:p>
                  </a:txBody>
                  <a:tcPr marL="91425" marR="91425" marT="42200" marB="4220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327375">
                <a:tc>
                  <a:txBody>
                    <a:bodyPr/>
                    <a:lstStyle/>
                    <a:p>
                      <a:pPr marL="0" marR="0" lvl="0" indent="0" algn="l" rtl="0">
                        <a:lnSpc>
                          <a:spcPct val="100000"/>
                        </a:lnSpc>
                        <a:spcBef>
                          <a:spcPts val="0"/>
                        </a:spcBef>
                        <a:spcAft>
                          <a:spcPts val="0"/>
                        </a:spcAft>
                        <a:buClr>
                          <a:schemeClr val="dk1"/>
                        </a:buClr>
                        <a:buSzPts val="1500"/>
                        <a:buFont typeface="Arial"/>
                        <a:buNone/>
                      </a:pPr>
                      <a:r>
                        <a:rPr lang="en-US" sz="1500" b="0" i="0" u="none" strike="noStrike" cap="none" dirty="0">
                          <a:solidFill>
                            <a:schemeClr val="dk1"/>
                          </a:solidFill>
                          <a:latin typeface="Arial"/>
                          <a:ea typeface="Arial"/>
                          <a:cs typeface="Arial"/>
                          <a:sym typeface="Arial"/>
                        </a:rPr>
                        <a:t> </a:t>
                      </a:r>
                      <a:endParaRPr sz="1500" b="0" i="0" u="none" strike="noStrike" cap="none" dirty="0">
                        <a:solidFill>
                          <a:schemeClr val="dk1"/>
                        </a:solidFill>
                        <a:latin typeface="Arial"/>
                        <a:ea typeface="Arial"/>
                        <a:cs typeface="Arial"/>
                        <a:sym typeface="Arial"/>
                      </a:endParaRPr>
                    </a:p>
                  </a:txBody>
                  <a:tcPr marL="91425" marR="91425" marT="42200" marB="422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0C0C0"/>
                    </a:solidFill>
                  </a:tcPr>
                </a:tc>
                <a:tc>
                  <a:txBody>
                    <a:bodyPr/>
                    <a:lstStyle/>
                    <a:p>
                      <a:pPr marL="0" marR="0" lvl="0" indent="0" algn="ctr" rtl="0">
                        <a:lnSpc>
                          <a:spcPct val="100000"/>
                        </a:lnSpc>
                        <a:spcBef>
                          <a:spcPts val="0"/>
                        </a:spcBef>
                        <a:spcAft>
                          <a:spcPts val="0"/>
                        </a:spcAft>
                        <a:buClr>
                          <a:schemeClr val="dk1"/>
                        </a:buClr>
                        <a:buSzPts val="1500"/>
                        <a:buFont typeface="Arial"/>
                        <a:buNone/>
                      </a:pPr>
                      <a:r>
                        <a:rPr lang="en-US" sz="1500" b="1" i="0" u="none" strike="noStrike" cap="none" dirty="0">
                          <a:solidFill>
                            <a:schemeClr val="dk1"/>
                          </a:solidFill>
                          <a:latin typeface="Arial"/>
                          <a:ea typeface="Arial"/>
                          <a:cs typeface="Arial"/>
                          <a:sym typeface="Arial"/>
                        </a:rPr>
                        <a:t>Criteria</a:t>
                      </a:r>
                      <a:endParaRPr sz="1500" b="1" i="0" u="none" strike="noStrike" cap="none" dirty="0">
                        <a:solidFill>
                          <a:schemeClr val="dk1"/>
                        </a:solidFill>
                        <a:latin typeface="Arial"/>
                        <a:ea typeface="Arial"/>
                        <a:cs typeface="Arial"/>
                        <a:sym typeface="Arial"/>
                      </a:endParaRPr>
                    </a:p>
                  </a:txBody>
                  <a:tcPr marL="91425" marR="91425" marT="42200" marB="422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0C0C0"/>
                    </a:solidFill>
                  </a:tcPr>
                </a:tc>
                <a:extLst>
                  <a:ext uri="{0D108BD9-81ED-4DB2-BD59-A6C34878D82A}">
                    <a16:rowId xmlns:a16="http://schemas.microsoft.com/office/drawing/2014/main" val="10001"/>
                  </a:ext>
                </a:extLst>
              </a:tr>
              <a:tr h="474500">
                <a:tc>
                  <a:txBody>
                    <a:bodyPr/>
                    <a:lstStyle/>
                    <a:p>
                      <a:pPr marL="0" marR="0" lvl="0" indent="0" algn="ctr" rtl="0">
                        <a:lnSpc>
                          <a:spcPct val="100000"/>
                        </a:lnSpc>
                        <a:spcBef>
                          <a:spcPts val="0"/>
                        </a:spcBef>
                        <a:spcAft>
                          <a:spcPts val="0"/>
                        </a:spcAft>
                        <a:buClr>
                          <a:schemeClr val="dk1"/>
                        </a:buClr>
                        <a:buSzPts val="1500"/>
                        <a:buFont typeface="Arial"/>
                        <a:buNone/>
                      </a:pPr>
                      <a:r>
                        <a:rPr lang="en-US" sz="1500" b="0" i="0" u="none" strike="noStrike" cap="none" dirty="0">
                          <a:solidFill>
                            <a:schemeClr val="dk1"/>
                          </a:solidFill>
                          <a:latin typeface="Arial"/>
                          <a:ea typeface="Arial"/>
                          <a:cs typeface="Arial"/>
                          <a:sym typeface="Arial"/>
                        </a:rPr>
                        <a:t>Level 5</a:t>
                      </a:r>
                      <a:endParaRPr sz="1500" b="0" i="0" u="none" strike="noStrike" cap="none" dirty="0">
                        <a:solidFill>
                          <a:schemeClr val="dk1"/>
                        </a:solidFill>
                        <a:latin typeface="Arial"/>
                        <a:ea typeface="Arial"/>
                        <a:cs typeface="Arial"/>
                        <a:sym typeface="Arial"/>
                      </a:endParaRPr>
                    </a:p>
                  </a:txBody>
                  <a:tcPr marL="91425" marR="91425" marT="42200" marB="422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500"/>
                        <a:buFont typeface="Arial"/>
                        <a:buNone/>
                      </a:pPr>
                      <a:r>
                        <a:rPr lang="en-US" sz="1500" b="0" i="0" u="none" strike="noStrike" cap="none" dirty="0">
                          <a:solidFill>
                            <a:schemeClr val="dk1"/>
                          </a:solidFill>
                          <a:latin typeface="Arial"/>
                          <a:ea typeface="Arial"/>
                          <a:cs typeface="Arial"/>
                          <a:sym typeface="Arial"/>
                        </a:rPr>
                        <a:t>Overall description of Level 5</a:t>
                      </a:r>
                      <a:endParaRPr sz="1500" b="0" i="0" u="none" strike="noStrike" cap="none" dirty="0">
                        <a:solidFill>
                          <a:schemeClr val="dk1"/>
                        </a:solidFill>
                        <a:latin typeface="Arial"/>
                        <a:ea typeface="Arial"/>
                        <a:cs typeface="Arial"/>
                        <a:sym typeface="Arial"/>
                      </a:endParaRPr>
                    </a:p>
                  </a:txBody>
                  <a:tcPr marL="91425" marR="91425" marT="42200" marB="422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74500">
                <a:tc>
                  <a:txBody>
                    <a:bodyPr/>
                    <a:lstStyle/>
                    <a:p>
                      <a:pPr marL="0" marR="0" lvl="0" indent="0" algn="ctr" rtl="0">
                        <a:lnSpc>
                          <a:spcPct val="100000"/>
                        </a:lnSpc>
                        <a:spcBef>
                          <a:spcPts val="0"/>
                        </a:spcBef>
                        <a:spcAft>
                          <a:spcPts val="0"/>
                        </a:spcAft>
                        <a:buClr>
                          <a:schemeClr val="dk1"/>
                        </a:buClr>
                        <a:buSzPts val="1500"/>
                        <a:buFont typeface="Arial"/>
                        <a:buNone/>
                      </a:pPr>
                      <a:r>
                        <a:rPr lang="en-US" sz="1500" b="0" i="0" u="none" strike="noStrike" cap="none" dirty="0">
                          <a:solidFill>
                            <a:schemeClr val="dk1"/>
                          </a:solidFill>
                          <a:latin typeface="Arial"/>
                          <a:ea typeface="Arial"/>
                          <a:cs typeface="Arial"/>
                          <a:sym typeface="Arial"/>
                        </a:rPr>
                        <a:t>Level 4</a:t>
                      </a:r>
                      <a:endParaRPr sz="1500" b="0" i="0" u="none" strike="noStrike" cap="none" dirty="0">
                        <a:solidFill>
                          <a:schemeClr val="dk1"/>
                        </a:solidFill>
                        <a:latin typeface="Arial"/>
                        <a:ea typeface="Arial"/>
                        <a:cs typeface="Arial"/>
                        <a:sym typeface="Arial"/>
                      </a:endParaRPr>
                    </a:p>
                  </a:txBody>
                  <a:tcPr marL="91425" marR="91425" marT="42200" marB="422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500"/>
                        <a:buFont typeface="Arial"/>
                        <a:buNone/>
                      </a:pPr>
                      <a:r>
                        <a:rPr lang="en-US" sz="1500" b="0" i="0" u="none" strike="noStrike" cap="none" dirty="0">
                          <a:solidFill>
                            <a:schemeClr val="dk1"/>
                          </a:solidFill>
                          <a:latin typeface="Arial"/>
                          <a:ea typeface="Arial"/>
                          <a:cs typeface="Arial"/>
                          <a:sym typeface="Arial"/>
                        </a:rPr>
                        <a:t>Overall description of Level 4</a:t>
                      </a:r>
                      <a:endParaRPr sz="1500" b="0" i="0" u="none" strike="noStrike" cap="none" dirty="0">
                        <a:solidFill>
                          <a:schemeClr val="dk1"/>
                        </a:solidFill>
                        <a:latin typeface="Arial"/>
                        <a:ea typeface="Arial"/>
                        <a:cs typeface="Arial"/>
                        <a:sym typeface="Arial"/>
                      </a:endParaRPr>
                    </a:p>
                  </a:txBody>
                  <a:tcPr marL="91425" marR="91425" marT="42200" marB="422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74500">
                <a:tc>
                  <a:txBody>
                    <a:bodyPr/>
                    <a:lstStyle/>
                    <a:p>
                      <a:pPr marL="0" marR="0" lvl="0" indent="0" algn="ctr" rtl="0">
                        <a:lnSpc>
                          <a:spcPct val="100000"/>
                        </a:lnSpc>
                        <a:spcBef>
                          <a:spcPts val="0"/>
                        </a:spcBef>
                        <a:spcAft>
                          <a:spcPts val="0"/>
                        </a:spcAft>
                        <a:buClr>
                          <a:schemeClr val="dk1"/>
                        </a:buClr>
                        <a:buSzPts val="1500"/>
                        <a:buFont typeface="Arial"/>
                        <a:buNone/>
                      </a:pPr>
                      <a:r>
                        <a:rPr lang="en-US" sz="1500" b="0" i="0" u="none" strike="noStrike" cap="none" dirty="0">
                          <a:solidFill>
                            <a:schemeClr val="dk1"/>
                          </a:solidFill>
                          <a:latin typeface="Arial"/>
                          <a:ea typeface="Arial"/>
                          <a:cs typeface="Arial"/>
                          <a:sym typeface="Arial"/>
                        </a:rPr>
                        <a:t>Level 3</a:t>
                      </a:r>
                      <a:endParaRPr sz="1500" b="0" i="0" u="none" strike="noStrike" cap="none" dirty="0">
                        <a:solidFill>
                          <a:schemeClr val="dk1"/>
                        </a:solidFill>
                        <a:latin typeface="Arial"/>
                        <a:ea typeface="Arial"/>
                        <a:cs typeface="Arial"/>
                        <a:sym typeface="Arial"/>
                      </a:endParaRPr>
                    </a:p>
                  </a:txBody>
                  <a:tcPr marL="91425" marR="91425" marT="42200" marB="422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500"/>
                        <a:buFont typeface="Arial"/>
                        <a:buNone/>
                      </a:pPr>
                      <a:r>
                        <a:rPr lang="en-US" sz="1500" b="0" i="0" u="none" strike="noStrike" cap="none" dirty="0">
                          <a:solidFill>
                            <a:schemeClr val="dk1"/>
                          </a:solidFill>
                          <a:latin typeface="Arial"/>
                          <a:ea typeface="Arial"/>
                          <a:cs typeface="Arial"/>
                          <a:sym typeface="Arial"/>
                        </a:rPr>
                        <a:t>Overall description of Level 3</a:t>
                      </a:r>
                      <a:endParaRPr sz="1500" b="0" i="0" u="none" strike="noStrike" cap="none" dirty="0">
                        <a:solidFill>
                          <a:schemeClr val="dk1"/>
                        </a:solidFill>
                        <a:latin typeface="Arial"/>
                        <a:ea typeface="Arial"/>
                        <a:cs typeface="Arial"/>
                        <a:sym typeface="Arial"/>
                      </a:endParaRPr>
                    </a:p>
                  </a:txBody>
                  <a:tcPr marL="91425" marR="91425" marT="42200" marB="422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74500">
                <a:tc>
                  <a:txBody>
                    <a:bodyPr/>
                    <a:lstStyle/>
                    <a:p>
                      <a:pPr marL="0" marR="0" lvl="0" indent="0" algn="ctr" rtl="0">
                        <a:lnSpc>
                          <a:spcPct val="100000"/>
                        </a:lnSpc>
                        <a:spcBef>
                          <a:spcPts val="0"/>
                        </a:spcBef>
                        <a:spcAft>
                          <a:spcPts val="0"/>
                        </a:spcAft>
                        <a:buClr>
                          <a:schemeClr val="dk1"/>
                        </a:buClr>
                        <a:buSzPts val="1500"/>
                        <a:buFont typeface="Arial"/>
                        <a:buNone/>
                      </a:pPr>
                      <a:r>
                        <a:rPr lang="en-US" sz="1500" b="0" i="0" u="none" strike="noStrike" cap="none" dirty="0">
                          <a:solidFill>
                            <a:schemeClr val="dk1"/>
                          </a:solidFill>
                          <a:latin typeface="Arial"/>
                          <a:ea typeface="Arial"/>
                          <a:cs typeface="Arial"/>
                          <a:sym typeface="Arial"/>
                        </a:rPr>
                        <a:t>Level 2</a:t>
                      </a:r>
                      <a:endParaRPr sz="1500" b="0" i="0" u="none" strike="noStrike" cap="none" dirty="0">
                        <a:solidFill>
                          <a:schemeClr val="dk1"/>
                        </a:solidFill>
                        <a:latin typeface="Arial"/>
                        <a:ea typeface="Arial"/>
                        <a:cs typeface="Arial"/>
                        <a:sym typeface="Arial"/>
                      </a:endParaRPr>
                    </a:p>
                  </a:txBody>
                  <a:tcPr marL="91425" marR="91425" marT="42200" marB="422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500"/>
                        <a:buFont typeface="Arial"/>
                        <a:buNone/>
                      </a:pPr>
                      <a:r>
                        <a:rPr lang="en-US" sz="1500" b="0" i="0" u="none" strike="noStrike" cap="none" dirty="0">
                          <a:solidFill>
                            <a:schemeClr val="dk1"/>
                          </a:solidFill>
                          <a:latin typeface="Arial"/>
                          <a:ea typeface="Arial"/>
                          <a:cs typeface="Arial"/>
                          <a:sym typeface="Arial"/>
                        </a:rPr>
                        <a:t>Overall description of Level 2</a:t>
                      </a:r>
                      <a:endParaRPr sz="1500" b="0" i="0" u="none" strike="noStrike" cap="none" dirty="0">
                        <a:solidFill>
                          <a:schemeClr val="dk1"/>
                        </a:solidFill>
                        <a:latin typeface="Arial"/>
                        <a:ea typeface="Arial"/>
                        <a:cs typeface="Arial"/>
                        <a:sym typeface="Arial"/>
                      </a:endParaRPr>
                    </a:p>
                  </a:txBody>
                  <a:tcPr marL="91425" marR="91425" marT="42200" marB="422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74500">
                <a:tc>
                  <a:txBody>
                    <a:bodyPr/>
                    <a:lstStyle/>
                    <a:p>
                      <a:pPr marL="0" marR="0" lvl="0" indent="0" algn="ctr" rtl="0">
                        <a:lnSpc>
                          <a:spcPct val="100000"/>
                        </a:lnSpc>
                        <a:spcBef>
                          <a:spcPts val="0"/>
                        </a:spcBef>
                        <a:spcAft>
                          <a:spcPts val="0"/>
                        </a:spcAft>
                        <a:buClr>
                          <a:schemeClr val="dk1"/>
                        </a:buClr>
                        <a:buSzPts val="1500"/>
                        <a:buFont typeface="Arial"/>
                        <a:buNone/>
                      </a:pPr>
                      <a:r>
                        <a:rPr lang="en-US" sz="1500" b="0" i="0" u="none" strike="noStrike" cap="none" dirty="0">
                          <a:solidFill>
                            <a:schemeClr val="dk1"/>
                          </a:solidFill>
                          <a:latin typeface="Arial"/>
                          <a:ea typeface="Arial"/>
                          <a:cs typeface="Arial"/>
                          <a:sym typeface="Arial"/>
                        </a:rPr>
                        <a:t>Level 1</a:t>
                      </a:r>
                      <a:endParaRPr sz="1500" b="0" i="0" u="none" strike="noStrike" cap="none" dirty="0">
                        <a:solidFill>
                          <a:schemeClr val="dk1"/>
                        </a:solidFill>
                        <a:latin typeface="Arial"/>
                        <a:ea typeface="Arial"/>
                        <a:cs typeface="Arial"/>
                        <a:sym typeface="Arial"/>
                      </a:endParaRPr>
                    </a:p>
                  </a:txBody>
                  <a:tcPr marL="91425" marR="91425" marT="42200" marB="422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500"/>
                        <a:buFont typeface="Arial"/>
                        <a:buNone/>
                      </a:pPr>
                      <a:r>
                        <a:rPr lang="en-US" sz="1500" b="0" i="0" u="none" strike="noStrike" cap="none" dirty="0">
                          <a:solidFill>
                            <a:schemeClr val="dk1"/>
                          </a:solidFill>
                          <a:latin typeface="Arial"/>
                          <a:ea typeface="Arial"/>
                          <a:cs typeface="Arial"/>
                          <a:sym typeface="Arial"/>
                        </a:rPr>
                        <a:t>Overall description of Level 1</a:t>
                      </a:r>
                      <a:endParaRPr sz="1500" b="0" i="0" u="none" strike="noStrike" cap="none" dirty="0">
                        <a:solidFill>
                          <a:schemeClr val="dk1"/>
                        </a:solidFill>
                        <a:latin typeface="Arial"/>
                        <a:ea typeface="Arial"/>
                        <a:cs typeface="Arial"/>
                        <a:sym typeface="Arial"/>
                      </a:endParaRPr>
                    </a:p>
                  </a:txBody>
                  <a:tcPr marL="91425" marR="91425" marT="42200" marB="422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478875">
                <a:tc>
                  <a:txBody>
                    <a:bodyPr/>
                    <a:lstStyle/>
                    <a:p>
                      <a:pPr marL="0" marR="0" lvl="0" indent="0" algn="l" rtl="0">
                        <a:lnSpc>
                          <a:spcPct val="100000"/>
                        </a:lnSpc>
                        <a:spcBef>
                          <a:spcPts val="0"/>
                        </a:spcBef>
                        <a:spcAft>
                          <a:spcPts val="0"/>
                        </a:spcAft>
                        <a:buClr>
                          <a:schemeClr val="dk1"/>
                        </a:buClr>
                        <a:buSzPts val="2200"/>
                        <a:buFont typeface="Arial"/>
                        <a:buNone/>
                      </a:pPr>
                      <a:endParaRPr sz="2200" b="0" i="0" u="none" strike="noStrike" cap="none" dirty="0">
                        <a:solidFill>
                          <a:schemeClr val="dk1"/>
                        </a:solidFill>
                        <a:latin typeface="Calibri"/>
                        <a:ea typeface="Calibri"/>
                        <a:cs typeface="Calibri"/>
                        <a:sym typeface="Calibri"/>
                      </a:endParaRPr>
                    </a:p>
                  </a:txBody>
                  <a:tcPr marL="91425" marR="91425" marT="42200" marB="4220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200"/>
                        <a:buFont typeface="Arial"/>
                        <a:buNone/>
                      </a:pPr>
                      <a:endParaRPr sz="2200" b="0" i="0" u="none" strike="noStrike" cap="none" dirty="0">
                        <a:solidFill>
                          <a:schemeClr val="dk1"/>
                        </a:solidFill>
                        <a:latin typeface="Calibri"/>
                        <a:ea typeface="Calibri"/>
                        <a:cs typeface="Calibri"/>
                        <a:sym typeface="Calibri"/>
                      </a:endParaRPr>
                    </a:p>
                  </a:txBody>
                  <a:tcPr marL="91425" marR="91425" marT="42200" marB="4220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1117" name="Google Shape;1117;p113"/>
          <p:cNvSpPr/>
          <p:nvPr/>
        </p:nvSpPr>
        <p:spPr>
          <a:xfrm>
            <a:off x="555784" y="2435325"/>
            <a:ext cx="3083100" cy="2908448"/>
          </a:xfrm>
          <a:prstGeom prst="rect">
            <a:avLst/>
          </a:prstGeom>
          <a:noFill/>
          <a:ln>
            <a:noFill/>
          </a:ln>
        </p:spPr>
        <p:txBody>
          <a:bodyPr spcFirstLastPara="1" wrap="square" lIns="91425" tIns="45700" rIns="91425" bIns="45700" anchor="t" anchorCtr="0">
            <a:spAutoFit/>
          </a:bodyPr>
          <a:lstStyle/>
          <a:p>
            <a:pPr marL="147722" marR="0" lvl="0" indent="0" algn="l" rtl="0">
              <a:spcBef>
                <a:spcPts val="0"/>
              </a:spcBef>
              <a:spcAft>
                <a:spcPts val="0"/>
              </a:spcAft>
              <a:buClr>
                <a:srgbClr val="4A66AC"/>
              </a:buClr>
              <a:buSzPts val="2400"/>
              <a:buFont typeface="Libre Franklin Medium"/>
              <a:buNone/>
            </a:pPr>
            <a:r>
              <a:rPr lang="en-US" sz="2400" b="0" i="0" u="none" strike="noStrike" cap="none" dirty="0">
                <a:solidFill>
                  <a:srgbClr val="000000"/>
                </a:solidFill>
                <a:latin typeface="Franklin Gothic Book" panose="020B0503020102020204" pitchFamily="34" charset="0"/>
                <a:ea typeface="Libre Franklin Medium"/>
                <a:cs typeface="Libre Franklin Medium"/>
                <a:sym typeface="Libre Franklin Medium"/>
              </a:rPr>
              <a:t>Advantage:</a:t>
            </a:r>
            <a:endParaRPr dirty="0">
              <a:latin typeface="Franklin Gothic Book" panose="020B0503020102020204" pitchFamily="34" charset="0"/>
            </a:endParaRPr>
          </a:p>
          <a:p>
            <a:pPr marL="490537" marR="0" lvl="0" indent="-342900" algn="l" rtl="0">
              <a:spcBef>
                <a:spcPts val="600"/>
              </a:spcBef>
              <a:spcAft>
                <a:spcPts val="0"/>
              </a:spcAft>
              <a:buClrTx/>
              <a:buSzPts val="2000"/>
              <a:buFont typeface="Arial" panose="020B0604020202020204" pitchFamily="34" charset="0"/>
              <a:buChar char="•"/>
            </a:pPr>
            <a:r>
              <a:rPr lang="en-US" sz="2000" b="0" i="0" u="none" strike="noStrike" cap="none" dirty="0">
                <a:solidFill>
                  <a:srgbClr val="000000"/>
                </a:solidFill>
                <a:latin typeface="Franklin Gothic Book" panose="020B0503020102020204" pitchFamily="34" charset="0"/>
                <a:ea typeface="Libre Franklin Medium"/>
                <a:cs typeface="Libre Franklin Medium"/>
                <a:sym typeface="Libre Franklin Medium"/>
              </a:rPr>
              <a:t>Save time in developing and scoring</a:t>
            </a:r>
            <a:endParaRPr dirty="0">
              <a:latin typeface="Franklin Gothic Book" panose="020B0503020102020204" pitchFamily="34" charset="0"/>
            </a:endParaRPr>
          </a:p>
          <a:p>
            <a:pPr marL="147722" marR="0" lvl="0" indent="0" algn="l" rtl="0">
              <a:spcBef>
                <a:spcPts val="600"/>
              </a:spcBef>
              <a:spcAft>
                <a:spcPts val="0"/>
              </a:spcAft>
              <a:buClr>
                <a:srgbClr val="4A66AC"/>
              </a:buClr>
              <a:buSzPts val="2400"/>
              <a:buFont typeface="Libre Franklin Medium"/>
              <a:buNone/>
            </a:pPr>
            <a:r>
              <a:rPr lang="en-US" sz="2400" b="0" i="0" u="none" strike="noStrike" cap="none" dirty="0">
                <a:solidFill>
                  <a:srgbClr val="000000"/>
                </a:solidFill>
                <a:latin typeface="Franklin Gothic Book" panose="020B0503020102020204" pitchFamily="34" charset="0"/>
                <a:ea typeface="Libre Franklin Medium"/>
                <a:cs typeface="Libre Franklin Medium"/>
                <a:sym typeface="Libre Franklin Medium"/>
              </a:rPr>
              <a:t>Disadvantage:</a:t>
            </a:r>
            <a:endParaRPr dirty="0">
              <a:latin typeface="Franklin Gothic Book" panose="020B0503020102020204" pitchFamily="34" charset="0"/>
            </a:endParaRPr>
          </a:p>
          <a:p>
            <a:pPr marL="490537" marR="0" lvl="0" indent="-342900" algn="l" rtl="0">
              <a:spcBef>
                <a:spcPts val="600"/>
              </a:spcBef>
              <a:spcAft>
                <a:spcPts val="0"/>
              </a:spcAft>
              <a:buClrTx/>
              <a:buSzPts val="2000"/>
              <a:buFont typeface="Arial" panose="020B0604020202020204" pitchFamily="34" charset="0"/>
              <a:buChar char="•"/>
            </a:pPr>
            <a:r>
              <a:rPr lang="en-US" sz="2000" b="0" i="0" u="none" strike="noStrike" cap="none" dirty="0">
                <a:solidFill>
                  <a:srgbClr val="000000"/>
                </a:solidFill>
                <a:latin typeface="Franklin Gothic Book" panose="020B0503020102020204" pitchFamily="34" charset="0"/>
                <a:ea typeface="Libre Franklin Medium"/>
                <a:cs typeface="Libre Franklin Medium"/>
                <a:sym typeface="Libre Franklin Medium"/>
              </a:rPr>
              <a:t>Do not provide specific feedback for improvement</a:t>
            </a:r>
            <a:endParaRPr dirty="0">
              <a:latin typeface="Franklin Gothic Book" panose="020B0503020102020204" pitchFamily="34" charset="0"/>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122"/>
        <p:cNvGrpSpPr/>
        <p:nvPr/>
      </p:nvGrpSpPr>
      <p:grpSpPr>
        <a:xfrm>
          <a:off x="0" y="0"/>
          <a:ext cx="0" cy="0"/>
          <a:chOff x="0" y="0"/>
          <a:chExt cx="0" cy="0"/>
        </a:xfrm>
      </p:grpSpPr>
      <p:sp>
        <p:nvSpPr>
          <p:cNvPr id="1123" name="Google Shape;1123;p114"/>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Analytic Rubrics</a:t>
            </a:r>
            <a:endParaRPr dirty="0">
              <a:latin typeface="Franklin Gothic Medium" panose="020B0603020102020204" pitchFamily="34" charset="0"/>
            </a:endParaRPr>
          </a:p>
        </p:txBody>
      </p:sp>
      <p:sp>
        <p:nvSpPr>
          <p:cNvPr id="1124" name="Google Shape;1124;p114"/>
          <p:cNvSpPr txBox="1">
            <a:spLocks noGrp="1"/>
          </p:cNvSpPr>
          <p:nvPr>
            <p:ph type="body" idx="1"/>
          </p:nvPr>
        </p:nvSpPr>
        <p:spPr>
          <a:xfrm>
            <a:off x="555786" y="1412634"/>
            <a:ext cx="11053800" cy="4901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600"/>
              <a:buChar char="•"/>
            </a:pPr>
            <a:r>
              <a:rPr lang="en-US" dirty="0">
                <a:latin typeface="Franklin Gothic Book" panose="020B0503020102020204" pitchFamily="34" charset="0"/>
              </a:rPr>
              <a:t>Are usually preferred when a fairly focused type of response is required (Nitko, 2001)</a:t>
            </a:r>
            <a:endParaRPr sz="3200" dirty="0">
              <a:latin typeface="Franklin Gothic Book" panose="020B0503020102020204" pitchFamily="34" charset="0"/>
            </a:endParaRPr>
          </a:p>
          <a:p>
            <a:pPr marL="342900" lvl="0" indent="-342900" algn="l" rtl="0">
              <a:spcBef>
                <a:spcPts val="1000"/>
              </a:spcBef>
              <a:spcAft>
                <a:spcPts val="0"/>
              </a:spcAft>
              <a:buSzPts val="2600"/>
              <a:buChar char="•"/>
            </a:pPr>
            <a:r>
              <a:rPr lang="en-US" dirty="0">
                <a:latin typeface="Franklin Gothic Book" panose="020B0503020102020204" pitchFamily="34" charset="0"/>
              </a:rPr>
              <a:t>Result initially in several scores, followed by a summed total score; their use represents assessment on a multidimensional level (Mertler, 2001)</a:t>
            </a:r>
            <a:endParaRPr sz="3200" dirty="0">
              <a:latin typeface="Franklin Gothic Book" panose="020B0503020102020204" pitchFamily="34" charset="0"/>
            </a:endParaRPr>
          </a:p>
          <a:p>
            <a:pPr marL="342900" lvl="0" indent="-342900" algn="l" rtl="0">
              <a:spcBef>
                <a:spcPts val="1000"/>
              </a:spcBef>
              <a:spcAft>
                <a:spcPts val="0"/>
              </a:spcAft>
              <a:buSzPts val="2600"/>
              <a:buChar char="•"/>
            </a:pPr>
            <a:r>
              <a:rPr lang="en-US" dirty="0">
                <a:latin typeface="Franklin Gothic Book" panose="020B0503020102020204" pitchFamily="34" charset="0"/>
              </a:rPr>
              <a:t>Can cause the scoring process to be substantially slower:</a:t>
            </a:r>
            <a:endParaRPr sz="3200" dirty="0">
              <a:latin typeface="Franklin Gothic Book" panose="020B0503020102020204" pitchFamily="34" charset="0"/>
            </a:endParaRPr>
          </a:p>
          <a:p>
            <a:pPr marL="742950" lvl="1" indent="-285750" algn="l" rtl="0">
              <a:spcBef>
                <a:spcPts val="1000"/>
              </a:spcBef>
              <a:spcAft>
                <a:spcPts val="0"/>
              </a:spcAft>
              <a:buSzPts val="2080"/>
              <a:buChar char="•"/>
            </a:pPr>
            <a:r>
              <a:rPr lang="en-US" sz="2800" dirty="0">
                <a:latin typeface="Franklin Gothic Book" panose="020B0503020102020204" pitchFamily="34" charset="0"/>
              </a:rPr>
              <a:t>Assessing several different skills or characteristics individually requires multiple reviews</a:t>
            </a:r>
            <a:endParaRPr sz="2800" dirty="0">
              <a:latin typeface="Franklin Gothic Book" panose="020B0503020102020204" pitchFamily="34" charset="0"/>
            </a:endParaRPr>
          </a:p>
          <a:p>
            <a:pPr marL="342900" lvl="0" indent="-342900" algn="l" rtl="0">
              <a:spcBef>
                <a:spcPts val="1000"/>
              </a:spcBef>
              <a:spcAft>
                <a:spcPts val="0"/>
              </a:spcAft>
              <a:buSzPts val="2600"/>
              <a:buChar char="•"/>
            </a:pPr>
            <a:r>
              <a:rPr lang="en-US" dirty="0">
                <a:latin typeface="Franklin Gothic Book" panose="020B0503020102020204" pitchFamily="34" charset="0"/>
              </a:rPr>
              <a:t>Both their construction and use can be quite time consuming </a:t>
            </a:r>
            <a:endParaRPr sz="3200" dirty="0">
              <a:latin typeface="Franklin Gothic Book" panose="020B0503020102020204" pitchFamily="34" charset="0"/>
            </a:endParaRPr>
          </a:p>
          <a:p>
            <a:pPr marL="742950" lvl="1" indent="-163830" algn="l" rtl="0">
              <a:spcBef>
                <a:spcPts val="1000"/>
              </a:spcBef>
              <a:spcAft>
                <a:spcPts val="0"/>
              </a:spcAft>
              <a:buSzPts val="1920"/>
              <a:buNone/>
            </a:pPr>
            <a:endParaRPr sz="2400" i="1"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129"/>
        <p:cNvGrpSpPr/>
        <p:nvPr/>
      </p:nvGrpSpPr>
      <p:grpSpPr>
        <a:xfrm>
          <a:off x="0" y="0"/>
          <a:ext cx="0" cy="0"/>
          <a:chOff x="0" y="0"/>
          <a:chExt cx="0" cy="0"/>
        </a:xfrm>
      </p:grpSpPr>
      <p:sp>
        <p:nvSpPr>
          <p:cNvPr id="1130" name="Google Shape;1130;p115"/>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Analytic (Descriptive) Rubrics</a:t>
            </a:r>
            <a:endParaRPr dirty="0">
              <a:latin typeface="Franklin Gothic Medium" panose="020B0603020102020204" pitchFamily="34" charset="0"/>
            </a:endParaRPr>
          </a:p>
        </p:txBody>
      </p:sp>
      <p:sp>
        <p:nvSpPr>
          <p:cNvPr id="1131" name="Google Shape;1131;p115"/>
          <p:cNvSpPr txBox="1">
            <a:spLocks noGrp="1"/>
          </p:cNvSpPr>
          <p:nvPr>
            <p:ph type="body" idx="1"/>
          </p:nvPr>
        </p:nvSpPr>
        <p:spPr>
          <a:xfrm>
            <a:off x="590111" y="1777751"/>
            <a:ext cx="9188700" cy="4901400"/>
          </a:xfrm>
          <a:prstGeom prst="rect">
            <a:avLst/>
          </a:prstGeom>
          <a:noFill/>
          <a:ln>
            <a:noFill/>
          </a:ln>
        </p:spPr>
        <p:txBody>
          <a:bodyPr spcFirstLastPara="1" wrap="square" lIns="91425" tIns="45700" rIns="91425" bIns="45700" anchor="t" anchorCtr="0">
            <a:normAutofit/>
          </a:bodyPr>
          <a:lstStyle/>
          <a:p>
            <a:pPr marL="492382" lvl="0" indent="-492382" algn="l" rtl="0">
              <a:lnSpc>
                <a:spcPct val="90000"/>
              </a:lnSpc>
              <a:spcBef>
                <a:spcPts val="0"/>
              </a:spcBef>
              <a:spcAft>
                <a:spcPts val="0"/>
              </a:spcAft>
              <a:buSzPts val="2215"/>
              <a:buNone/>
            </a:pPr>
            <a:r>
              <a:rPr lang="en-US" sz="2215" dirty="0">
                <a:latin typeface="Franklin Gothic Book" panose="020B0503020102020204" pitchFamily="34" charset="0"/>
              </a:rPr>
              <a:t>Components:</a:t>
            </a:r>
            <a:endParaRPr dirty="0">
              <a:latin typeface="Franklin Gothic Book" panose="020B0503020102020204" pitchFamily="34" charset="0"/>
            </a:endParaRPr>
          </a:p>
          <a:p>
            <a:pPr marL="420688" lvl="0" indent="-420688" algn="l" rtl="0">
              <a:lnSpc>
                <a:spcPct val="90000"/>
              </a:lnSpc>
              <a:spcBef>
                <a:spcPts val="1000"/>
              </a:spcBef>
              <a:spcAft>
                <a:spcPts val="0"/>
              </a:spcAft>
              <a:buSzPts val="2000"/>
              <a:buFont typeface="Libre Franklin Medium"/>
              <a:buAutoNum type="arabicParenBoth"/>
            </a:pPr>
            <a:r>
              <a:rPr lang="en-US" sz="2000" dirty="0">
                <a:latin typeface="Franklin Gothic Book" panose="020B0503020102020204" pitchFamily="34" charset="0"/>
              </a:rPr>
              <a:t>Task description</a:t>
            </a:r>
            <a:endParaRPr dirty="0">
              <a:latin typeface="Franklin Gothic Book" panose="020B0503020102020204" pitchFamily="34" charset="0"/>
            </a:endParaRPr>
          </a:p>
          <a:p>
            <a:pPr marL="420688" lvl="0" indent="-420688" algn="l" rtl="0">
              <a:lnSpc>
                <a:spcPct val="90000"/>
              </a:lnSpc>
              <a:spcBef>
                <a:spcPts val="1000"/>
              </a:spcBef>
              <a:spcAft>
                <a:spcPts val="0"/>
              </a:spcAft>
              <a:buSzPts val="2000"/>
              <a:buFont typeface="Libre Franklin Medium"/>
              <a:buAutoNum type="arabicParenBoth"/>
            </a:pPr>
            <a:r>
              <a:rPr lang="en-US" sz="2000" dirty="0">
                <a:latin typeface="Franklin Gothic Book" panose="020B0503020102020204" pitchFamily="34" charset="0"/>
              </a:rPr>
              <a:t>Assessment criteria</a:t>
            </a:r>
            <a:endParaRPr dirty="0">
              <a:latin typeface="Franklin Gothic Book" panose="020B0503020102020204" pitchFamily="34" charset="0"/>
            </a:endParaRPr>
          </a:p>
          <a:p>
            <a:pPr marL="420688" lvl="0" indent="-420688" algn="l" rtl="0">
              <a:lnSpc>
                <a:spcPct val="90000"/>
              </a:lnSpc>
              <a:spcBef>
                <a:spcPts val="1000"/>
              </a:spcBef>
              <a:spcAft>
                <a:spcPts val="0"/>
              </a:spcAft>
              <a:buSzPts val="2000"/>
              <a:buFont typeface="Libre Franklin Medium"/>
              <a:buAutoNum type="arabicParenBoth"/>
            </a:pPr>
            <a:r>
              <a:rPr lang="en-US" sz="2000" dirty="0">
                <a:latin typeface="Franklin Gothic Book" panose="020B0503020102020204" pitchFamily="34" charset="0"/>
              </a:rPr>
              <a:t>Performance levels</a:t>
            </a:r>
            <a:endParaRPr dirty="0">
              <a:latin typeface="Franklin Gothic Book" panose="020B0503020102020204" pitchFamily="34" charset="0"/>
            </a:endParaRPr>
          </a:p>
        </p:txBody>
      </p:sp>
      <p:graphicFrame>
        <p:nvGraphicFramePr>
          <p:cNvPr id="1132" name="Google Shape;1132;p115" descr="Blank 5 x 5 Task Description table&#10;Column headers: Criteria 1, Criteria 2, Criteria 2, Criteria 4, Total&#10;Row Headers: Level 5, Level 4, Level 3, Level 2, Level 1"/>
          <p:cNvGraphicFramePr/>
          <p:nvPr>
            <p:extLst>
              <p:ext uri="{D42A27DB-BD31-4B8C-83A1-F6EECF244321}">
                <p14:modId xmlns:p14="http://schemas.microsoft.com/office/powerpoint/2010/main" val="3864719339"/>
              </p:ext>
            </p:extLst>
          </p:nvPr>
        </p:nvGraphicFramePr>
        <p:xfrm>
          <a:off x="4126814" y="1390887"/>
          <a:ext cx="5617700" cy="4203250"/>
        </p:xfrm>
        <a:graphic>
          <a:graphicData uri="http://schemas.openxmlformats.org/drawingml/2006/table">
            <a:tbl>
              <a:tblPr firstRow="1">
                <a:noFill/>
                <a:tableStyleId>{76DC733E-E708-4252-BAF0-20C708C5A345}</a:tableStyleId>
              </a:tblPr>
              <a:tblGrid>
                <a:gridCol w="1169450">
                  <a:extLst>
                    <a:ext uri="{9D8B030D-6E8A-4147-A177-3AD203B41FA5}">
                      <a16:colId xmlns:a16="http://schemas.microsoft.com/office/drawing/2014/main" val="20000"/>
                    </a:ext>
                  </a:extLst>
                </a:gridCol>
                <a:gridCol w="889650">
                  <a:extLst>
                    <a:ext uri="{9D8B030D-6E8A-4147-A177-3AD203B41FA5}">
                      <a16:colId xmlns:a16="http://schemas.microsoft.com/office/drawing/2014/main" val="20001"/>
                    </a:ext>
                  </a:extLst>
                </a:gridCol>
                <a:gridCol w="889650">
                  <a:extLst>
                    <a:ext uri="{9D8B030D-6E8A-4147-A177-3AD203B41FA5}">
                      <a16:colId xmlns:a16="http://schemas.microsoft.com/office/drawing/2014/main" val="20002"/>
                    </a:ext>
                  </a:extLst>
                </a:gridCol>
                <a:gridCol w="889650">
                  <a:extLst>
                    <a:ext uri="{9D8B030D-6E8A-4147-A177-3AD203B41FA5}">
                      <a16:colId xmlns:a16="http://schemas.microsoft.com/office/drawing/2014/main" val="20003"/>
                    </a:ext>
                  </a:extLst>
                </a:gridCol>
                <a:gridCol w="889650">
                  <a:extLst>
                    <a:ext uri="{9D8B030D-6E8A-4147-A177-3AD203B41FA5}">
                      <a16:colId xmlns:a16="http://schemas.microsoft.com/office/drawing/2014/main" val="20004"/>
                    </a:ext>
                  </a:extLst>
                </a:gridCol>
                <a:gridCol w="889650">
                  <a:extLst>
                    <a:ext uri="{9D8B030D-6E8A-4147-A177-3AD203B41FA5}">
                      <a16:colId xmlns:a16="http://schemas.microsoft.com/office/drawing/2014/main" val="20005"/>
                    </a:ext>
                  </a:extLst>
                </a:gridCol>
              </a:tblGrid>
              <a:tr h="771000">
                <a:tc gridSpan="2">
                  <a:txBody>
                    <a:bodyPr/>
                    <a:lstStyle/>
                    <a:p>
                      <a:pPr marL="0" marR="0" lvl="0" indent="0" algn="l" rtl="0">
                        <a:lnSpc>
                          <a:spcPct val="100000"/>
                        </a:lnSpc>
                        <a:spcBef>
                          <a:spcPts val="0"/>
                        </a:spcBef>
                        <a:spcAft>
                          <a:spcPts val="0"/>
                        </a:spcAft>
                        <a:buClr>
                          <a:srgbClr val="3F3F3F"/>
                        </a:buClr>
                        <a:buSzPts val="1500"/>
                        <a:buFont typeface="Arial"/>
                        <a:buNone/>
                      </a:pPr>
                      <a:r>
                        <a:rPr lang="en-US" sz="1500" b="1" i="0" u="none" strike="noStrike" cap="none" dirty="0">
                          <a:solidFill>
                            <a:srgbClr val="3F3F3F"/>
                          </a:solidFill>
                          <a:latin typeface="Arial"/>
                          <a:ea typeface="Arial"/>
                          <a:cs typeface="Arial"/>
                          <a:sym typeface="Arial"/>
                        </a:rPr>
                        <a:t>Task Description:</a:t>
                      </a:r>
                      <a:endParaRPr sz="1700" b="0" i="0" u="none" strike="noStrike" cap="none" dirty="0">
                        <a:solidFill>
                          <a:srgbClr val="3F3F3F"/>
                        </a:solidFill>
                        <a:latin typeface="Arial"/>
                        <a:ea typeface="Arial"/>
                        <a:cs typeface="Arial"/>
                        <a:sym typeface="Arial"/>
                      </a:endParaRPr>
                    </a:p>
                  </a:txBody>
                  <a:tcPr marL="91450" marR="91450" marT="42200" marB="4220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2200"/>
                        <a:buFont typeface="Arial"/>
                        <a:buNone/>
                      </a:pPr>
                      <a:endParaRPr sz="2200" b="0" i="0" u="none" strike="noStrike" cap="none" dirty="0">
                        <a:solidFill>
                          <a:schemeClr val="dk1"/>
                        </a:solidFill>
                        <a:latin typeface="Calibri"/>
                        <a:ea typeface="Calibri"/>
                        <a:cs typeface="Calibri"/>
                        <a:sym typeface="Calibri"/>
                      </a:endParaRPr>
                    </a:p>
                  </a:txBody>
                  <a:tcPr marL="91450" marR="91450" marT="42200" marB="4220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200"/>
                        <a:buFont typeface="Arial"/>
                        <a:buNone/>
                      </a:pPr>
                      <a:endParaRPr sz="2200" b="0" i="0" u="none" strike="noStrike" cap="none" dirty="0">
                        <a:solidFill>
                          <a:schemeClr val="dk1"/>
                        </a:solidFill>
                        <a:latin typeface="Calibri"/>
                        <a:ea typeface="Calibri"/>
                        <a:cs typeface="Calibri"/>
                        <a:sym typeface="Calibri"/>
                      </a:endParaRPr>
                    </a:p>
                  </a:txBody>
                  <a:tcPr marL="91450" marR="91450" marT="42200" marB="4220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200"/>
                        <a:buFont typeface="Arial"/>
                        <a:buNone/>
                      </a:pPr>
                      <a:endParaRPr sz="2200" b="0" i="0" u="none" strike="noStrike" cap="none" dirty="0">
                        <a:solidFill>
                          <a:schemeClr val="dk1"/>
                        </a:solidFill>
                        <a:latin typeface="Calibri"/>
                        <a:ea typeface="Calibri"/>
                        <a:cs typeface="Calibri"/>
                        <a:sym typeface="Calibri"/>
                      </a:endParaRPr>
                    </a:p>
                  </a:txBody>
                  <a:tcPr marL="91450" marR="91450" marT="42200" marB="4220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200"/>
                        <a:buFont typeface="Arial"/>
                        <a:buNone/>
                      </a:pPr>
                      <a:endParaRPr sz="2200" b="0" i="0" u="none" strike="noStrike" cap="none" dirty="0">
                        <a:solidFill>
                          <a:schemeClr val="dk1"/>
                        </a:solidFill>
                        <a:latin typeface="Calibri"/>
                        <a:ea typeface="Calibri"/>
                        <a:cs typeface="Calibri"/>
                        <a:sym typeface="Calibri"/>
                      </a:endParaRPr>
                    </a:p>
                  </a:txBody>
                  <a:tcPr marL="91450" marR="91450" marT="42200" marB="4220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584875">
                <a:tc>
                  <a:txBody>
                    <a:bodyPr/>
                    <a:lstStyle/>
                    <a:p>
                      <a:pPr marL="0" marR="0" lvl="0" indent="0" algn="ctr" rtl="0">
                        <a:lnSpc>
                          <a:spcPct val="100000"/>
                        </a:lnSpc>
                        <a:spcBef>
                          <a:spcPts val="0"/>
                        </a:spcBef>
                        <a:spcAft>
                          <a:spcPts val="0"/>
                        </a:spcAft>
                        <a:buClr>
                          <a:schemeClr val="dk1"/>
                        </a:buClr>
                        <a:buSzPts val="1500"/>
                        <a:buFont typeface="Arial"/>
                        <a:buNone/>
                      </a:pPr>
                      <a:r>
                        <a:rPr lang="en-US" sz="1500" b="0" i="0" u="none" strike="noStrike" cap="none" dirty="0">
                          <a:solidFill>
                            <a:schemeClr val="dk1"/>
                          </a:solidFill>
                          <a:latin typeface="Arial"/>
                          <a:ea typeface="Arial"/>
                          <a:cs typeface="Arial"/>
                          <a:sym typeface="Arial"/>
                        </a:rPr>
                        <a:t> </a:t>
                      </a:r>
                      <a:endParaRPr sz="1700" b="0" i="0" u="none" strike="noStrike" cap="none" dirty="0">
                        <a:solidFill>
                          <a:schemeClr val="dk1"/>
                        </a:solidFill>
                        <a:latin typeface="Arial"/>
                        <a:ea typeface="Arial"/>
                        <a:cs typeface="Arial"/>
                        <a:sym typeface="Arial"/>
                      </a:endParaRPr>
                    </a:p>
                  </a:txBody>
                  <a:tcPr marL="91450" marR="91450" marT="42200" marB="422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0C0C0"/>
                    </a:solidFill>
                  </a:tcPr>
                </a:tc>
                <a:tc>
                  <a:txBody>
                    <a:bodyPr/>
                    <a:lstStyle/>
                    <a:p>
                      <a:pPr marL="0" marR="0" lvl="0" indent="0" algn="ctr" rtl="0">
                        <a:lnSpc>
                          <a:spcPct val="100000"/>
                        </a:lnSpc>
                        <a:spcBef>
                          <a:spcPts val="0"/>
                        </a:spcBef>
                        <a:spcAft>
                          <a:spcPts val="0"/>
                        </a:spcAft>
                        <a:buClr>
                          <a:schemeClr val="dk1"/>
                        </a:buClr>
                        <a:buSzPts val="1500"/>
                        <a:buFont typeface="Arial"/>
                        <a:buNone/>
                      </a:pPr>
                      <a:r>
                        <a:rPr lang="en-US" sz="1500" b="0" i="0" u="none" strike="noStrike" cap="none" dirty="0">
                          <a:solidFill>
                            <a:schemeClr val="dk1"/>
                          </a:solidFill>
                          <a:latin typeface="Arial"/>
                          <a:ea typeface="Arial"/>
                          <a:cs typeface="Arial"/>
                          <a:sym typeface="Arial"/>
                        </a:rPr>
                        <a:t>Criteria 1</a:t>
                      </a:r>
                      <a:endParaRPr sz="1700" b="0" i="0" u="none" strike="noStrike" cap="none" dirty="0">
                        <a:solidFill>
                          <a:schemeClr val="dk1"/>
                        </a:solidFill>
                        <a:latin typeface="Arial"/>
                        <a:ea typeface="Arial"/>
                        <a:cs typeface="Arial"/>
                        <a:sym typeface="Arial"/>
                      </a:endParaRPr>
                    </a:p>
                  </a:txBody>
                  <a:tcPr marL="91450" marR="91450" marT="42200" marB="422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0C0C0"/>
                    </a:solidFill>
                  </a:tcPr>
                </a:tc>
                <a:tc>
                  <a:txBody>
                    <a:bodyPr/>
                    <a:lstStyle/>
                    <a:p>
                      <a:pPr marL="0" marR="0" lvl="0" indent="0" algn="ctr" rtl="0">
                        <a:lnSpc>
                          <a:spcPct val="100000"/>
                        </a:lnSpc>
                        <a:spcBef>
                          <a:spcPts val="0"/>
                        </a:spcBef>
                        <a:spcAft>
                          <a:spcPts val="0"/>
                        </a:spcAft>
                        <a:buClr>
                          <a:schemeClr val="dk1"/>
                        </a:buClr>
                        <a:buSzPts val="1500"/>
                        <a:buFont typeface="Arial"/>
                        <a:buNone/>
                      </a:pPr>
                      <a:r>
                        <a:rPr lang="en-US" sz="1500" b="0" i="0" u="none" strike="noStrike" cap="none" dirty="0">
                          <a:solidFill>
                            <a:schemeClr val="dk1"/>
                          </a:solidFill>
                          <a:latin typeface="Arial"/>
                          <a:ea typeface="Arial"/>
                          <a:cs typeface="Arial"/>
                          <a:sym typeface="Arial"/>
                        </a:rPr>
                        <a:t>Criteria 2</a:t>
                      </a:r>
                      <a:endParaRPr sz="1700" b="0" i="0" u="none" strike="noStrike" cap="none" dirty="0">
                        <a:solidFill>
                          <a:schemeClr val="dk1"/>
                        </a:solidFill>
                        <a:latin typeface="Arial"/>
                        <a:ea typeface="Arial"/>
                        <a:cs typeface="Arial"/>
                        <a:sym typeface="Arial"/>
                      </a:endParaRPr>
                    </a:p>
                  </a:txBody>
                  <a:tcPr marL="91450" marR="91450" marT="42200" marB="422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0C0C0"/>
                    </a:solidFill>
                  </a:tcPr>
                </a:tc>
                <a:tc>
                  <a:txBody>
                    <a:bodyPr/>
                    <a:lstStyle/>
                    <a:p>
                      <a:pPr marL="0" marR="0" lvl="0" indent="0" algn="ctr" rtl="0">
                        <a:lnSpc>
                          <a:spcPct val="100000"/>
                        </a:lnSpc>
                        <a:spcBef>
                          <a:spcPts val="0"/>
                        </a:spcBef>
                        <a:spcAft>
                          <a:spcPts val="0"/>
                        </a:spcAft>
                        <a:buClr>
                          <a:schemeClr val="dk1"/>
                        </a:buClr>
                        <a:buSzPts val="1500"/>
                        <a:buFont typeface="Arial"/>
                        <a:buNone/>
                      </a:pPr>
                      <a:r>
                        <a:rPr lang="en-US" sz="1500" b="0" i="0" u="none" strike="noStrike" cap="none" dirty="0">
                          <a:solidFill>
                            <a:schemeClr val="dk1"/>
                          </a:solidFill>
                          <a:latin typeface="Arial"/>
                          <a:ea typeface="Arial"/>
                          <a:cs typeface="Arial"/>
                          <a:sym typeface="Arial"/>
                        </a:rPr>
                        <a:t>Criteria 3</a:t>
                      </a:r>
                      <a:endParaRPr sz="1700" b="0" i="0" u="none" strike="noStrike" cap="none" dirty="0">
                        <a:solidFill>
                          <a:schemeClr val="dk1"/>
                        </a:solidFill>
                        <a:latin typeface="Arial"/>
                        <a:ea typeface="Arial"/>
                        <a:cs typeface="Arial"/>
                        <a:sym typeface="Arial"/>
                      </a:endParaRPr>
                    </a:p>
                  </a:txBody>
                  <a:tcPr marL="91450" marR="91450" marT="42200" marB="422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0C0C0"/>
                    </a:solidFill>
                  </a:tcPr>
                </a:tc>
                <a:tc>
                  <a:txBody>
                    <a:bodyPr/>
                    <a:lstStyle/>
                    <a:p>
                      <a:pPr marL="0" marR="0" lvl="0" indent="0" algn="ctr" rtl="0">
                        <a:lnSpc>
                          <a:spcPct val="100000"/>
                        </a:lnSpc>
                        <a:spcBef>
                          <a:spcPts val="0"/>
                        </a:spcBef>
                        <a:spcAft>
                          <a:spcPts val="0"/>
                        </a:spcAft>
                        <a:buClr>
                          <a:schemeClr val="dk1"/>
                        </a:buClr>
                        <a:buSzPts val="1500"/>
                        <a:buFont typeface="Arial"/>
                        <a:buNone/>
                      </a:pPr>
                      <a:r>
                        <a:rPr lang="en-US" sz="1500" b="0" i="0" u="none" strike="noStrike" cap="none" dirty="0">
                          <a:solidFill>
                            <a:schemeClr val="dk1"/>
                          </a:solidFill>
                          <a:latin typeface="Arial"/>
                          <a:ea typeface="Arial"/>
                          <a:cs typeface="Arial"/>
                          <a:sym typeface="Arial"/>
                        </a:rPr>
                        <a:t>Criteria </a:t>
                      </a:r>
                      <a:endParaRPr dirty="0"/>
                    </a:p>
                    <a:p>
                      <a:pPr marL="0" marR="0" lvl="0" indent="0" algn="ctr" rtl="0">
                        <a:lnSpc>
                          <a:spcPct val="100000"/>
                        </a:lnSpc>
                        <a:spcBef>
                          <a:spcPts val="0"/>
                        </a:spcBef>
                        <a:spcAft>
                          <a:spcPts val="0"/>
                        </a:spcAft>
                        <a:buClr>
                          <a:schemeClr val="dk1"/>
                        </a:buClr>
                        <a:buSzPts val="1500"/>
                        <a:buFont typeface="Arial"/>
                        <a:buNone/>
                      </a:pPr>
                      <a:r>
                        <a:rPr lang="en-US" sz="1500" b="0" i="0" u="none" strike="noStrike" cap="none" dirty="0">
                          <a:solidFill>
                            <a:schemeClr val="dk1"/>
                          </a:solidFill>
                          <a:latin typeface="Arial"/>
                          <a:ea typeface="Arial"/>
                          <a:cs typeface="Arial"/>
                          <a:sym typeface="Arial"/>
                        </a:rPr>
                        <a:t>4</a:t>
                      </a:r>
                      <a:endParaRPr sz="1700" b="0" i="0" u="none" strike="noStrike" cap="none" dirty="0">
                        <a:solidFill>
                          <a:schemeClr val="dk1"/>
                        </a:solidFill>
                        <a:latin typeface="Arial"/>
                        <a:ea typeface="Arial"/>
                        <a:cs typeface="Arial"/>
                        <a:sym typeface="Arial"/>
                      </a:endParaRPr>
                    </a:p>
                  </a:txBody>
                  <a:tcPr marL="91450" marR="91450" marT="42200" marB="422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0C0C0"/>
                    </a:solidFill>
                  </a:tcPr>
                </a:tc>
                <a:tc>
                  <a:txBody>
                    <a:bodyPr/>
                    <a:lstStyle/>
                    <a:p>
                      <a:pPr marL="0" marR="0" lvl="0" indent="0" algn="ctr" rtl="0">
                        <a:lnSpc>
                          <a:spcPct val="100000"/>
                        </a:lnSpc>
                        <a:spcBef>
                          <a:spcPts val="0"/>
                        </a:spcBef>
                        <a:spcAft>
                          <a:spcPts val="0"/>
                        </a:spcAft>
                        <a:buClr>
                          <a:schemeClr val="dk1"/>
                        </a:buClr>
                        <a:buSzPts val="1500"/>
                        <a:buFont typeface="Arial"/>
                        <a:buNone/>
                      </a:pPr>
                      <a:r>
                        <a:rPr lang="en-US" sz="1500" b="0" i="0" u="none" strike="noStrike" cap="none" dirty="0">
                          <a:solidFill>
                            <a:schemeClr val="dk1"/>
                          </a:solidFill>
                          <a:latin typeface="Arial"/>
                          <a:ea typeface="Arial"/>
                          <a:cs typeface="Arial"/>
                          <a:sym typeface="Arial"/>
                        </a:rPr>
                        <a:t>Total</a:t>
                      </a:r>
                      <a:endParaRPr sz="1700" b="0" i="0" u="none" strike="noStrike" cap="none" dirty="0">
                        <a:solidFill>
                          <a:schemeClr val="dk1"/>
                        </a:solidFill>
                        <a:latin typeface="Arial"/>
                        <a:ea typeface="Arial"/>
                        <a:cs typeface="Arial"/>
                        <a:sym typeface="Arial"/>
                      </a:endParaRPr>
                    </a:p>
                  </a:txBody>
                  <a:tcPr marL="91450" marR="91450" marT="42200" marB="422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0C0C0"/>
                    </a:solidFill>
                  </a:tcPr>
                </a:tc>
                <a:extLst>
                  <a:ext uri="{0D108BD9-81ED-4DB2-BD59-A6C34878D82A}">
                    <a16:rowId xmlns:a16="http://schemas.microsoft.com/office/drawing/2014/main" val="10001"/>
                  </a:ext>
                </a:extLst>
              </a:tr>
              <a:tr h="569475">
                <a:tc>
                  <a:txBody>
                    <a:bodyPr/>
                    <a:lstStyle/>
                    <a:p>
                      <a:pPr marL="0" marR="0" lvl="0" indent="0" algn="ctr" rtl="0">
                        <a:lnSpc>
                          <a:spcPct val="100000"/>
                        </a:lnSpc>
                        <a:spcBef>
                          <a:spcPts val="0"/>
                        </a:spcBef>
                        <a:spcAft>
                          <a:spcPts val="0"/>
                        </a:spcAft>
                        <a:buClr>
                          <a:schemeClr val="dk1"/>
                        </a:buClr>
                        <a:buSzPts val="1500"/>
                        <a:buFont typeface="Arial"/>
                        <a:buNone/>
                      </a:pPr>
                      <a:r>
                        <a:rPr lang="en-US" sz="1500" b="0" i="0" u="none" strike="noStrike" cap="none" dirty="0">
                          <a:solidFill>
                            <a:schemeClr val="dk1"/>
                          </a:solidFill>
                          <a:latin typeface="Arial"/>
                          <a:ea typeface="Arial"/>
                          <a:cs typeface="Arial"/>
                          <a:sym typeface="Arial"/>
                        </a:rPr>
                        <a:t>Level 5</a:t>
                      </a:r>
                      <a:endParaRPr sz="1500" b="0" i="0" u="none" strike="noStrike" cap="none" dirty="0">
                        <a:solidFill>
                          <a:schemeClr val="dk1"/>
                        </a:solidFill>
                        <a:latin typeface="Arial"/>
                        <a:ea typeface="Arial"/>
                        <a:cs typeface="Arial"/>
                        <a:sym typeface="Arial"/>
                      </a:endParaRPr>
                    </a:p>
                  </a:txBody>
                  <a:tcPr marL="91425" marR="91425" marT="42200" marB="422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500"/>
                        <a:buFont typeface="Arial"/>
                        <a:buNone/>
                      </a:pPr>
                      <a:r>
                        <a:rPr lang="en-US" sz="1500" b="0" i="0" u="none" strike="noStrike" cap="none" dirty="0">
                          <a:solidFill>
                            <a:schemeClr val="dk1"/>
                          </a:solidFill>
                          <a:latin typeface="Arial"/>
                          <a:ea typeface="Arial"/>
                          <a:cs typeface="Arial"/>
                          <a:sym typeface="Arial"/>
                        </a:rPr>
                        <a:t> </a:t>
                      </a:r>
                      <a:endParaRPr sz="1700" b="0" i="0" u="none" strike="noStrike" cap="none" dirty="0">
                        <a:solidFill>
                          <a:schemeClr val="dk1"/>
                        </a:solidFill>
                        <a:latin typeface="Arial"/>
                        <a:ea typeface="Arial"/>
                        <a:cs typeface="Arial"/>
                        <a:sym typeface="Arial"/>
                      </a:endParaRPr>
                    </a:p>
                  </a:txBody>
                  <a:tcPr marL="91450" marR="91450" marT="42200" marB="422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500"/>
                        <a:buFont typeface="Arial"/>
                        <a:buNone/>
                      </a:pPr>
                      <a:r>
                        <a:rPr lang="en-US" sz="1500" b="0" i="0" u="none" strike="noStrike" cap="none" dirty="0">
                          <a:solidFill>
                            <a:schemeClr val="dk1"/>
                          </a:solidFill>
                          <a:latin typeface="Arial"/>
                          <a:ea typeface="Arial"/>
                          <a:cs typeface="Arial"/>
                          <a:sym typeface="Arial"/>
                        </a:rPr>
                        <a:t> </a:t>
                      </a:r>
                      <a:endParaRPr sz="1700" b="0" i="0" u="none" strike="noStrike" cap="none" dirty="0">
                        <a:solidFill>
                          <a:schemeClr val="dk1"/>
                        </a:solidFill>
                        <a:latin typeface="Arial"/>
                        <a:ea typeface="Arial"/>
                        <a:cs typeface="Arial"/>
                        <a:sym typeface="Arial"/>
                      </a:endParaRPr>
                    </a:p>
                  </a:txBody>
                  <a:tcPr marL="91450" marR="91450" marT="42200" marB="422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500"/>
                        <a:buFont typeface="Arial"/>
                        <a:buNone/>
                      </a:pPr>
                      <a:r>
                        <a:rPr lang="en-US" sz="1500" b="0" i="0" u="none" strike="noStrike" cap="none" dirty="0">
                          <a:solidFill>
                            <a:schemeClr val="dk1"/>
                          </a:solidFill>
                          <a:latin typeface="Arial"/>
                          <a:ea typeface="Arial"/>
                          <a:cs typeface="Arial"/>
                          <a:sym typeface="Arial"/>
                        </a:rPr>
                        <a:t> </a:t>
                      </a:r>
                      <a:endParaRPr sz="1700" b="0" i="0" u="none" strike="noStrike" cap="none" dirty="0">
                        <a:solidFill>
                          <a:schemeClr val="dk1"/>
                        </a:solidFill>
                        <a:latin typeface="Arial"/>
                        <a:ea typeface="Arial"/>
                        <a:cs typeface="Arial"/>
                        <a:sym typeface="Arial"/>
                      </a:endParaRPr>
                    </a:p>
                  </a:txBody>
                  <a:tcPr marL="91450" marR="91450" marT="42200" marB="422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500"/>
                        <a:buFont typeface="Arial"/>
                        <a:buNone/>
                      </a:pPr>
                      <a:r>
                        <a:rPr lang="en-US" sz="1500" b="0" i="0" u="none" strike="noStrike" cap="none" dirty="0">
                          <a:solidFill>
                            <a:schemeClr val="dk1"/>
                          </a:solidFill>
                          <a:latin typeface="Arial"/>
                          <a:ea typeface="Arial"/>
                          <a:cs typeface="Arial"/>
                          <a:sym typeface="Arial"/>
                        </a:rPr>
                        <a:t> </a:t>
                      </a:r>
                      <a:endParaRPr sz="1700" b="0" i="0" u="none" strike="noStrike" cap="none" dirty="0">
                        <a:solidFill>
                          <a:schemeClr val="dk1"/>
                        </a:solidFill>
                        <a:latin typeface="Arial"/>
                        <a:ea typeface="Arial"/>
                        <a:cs typeface="Arial"/>
                        <a:sym typeface="Arial"/>
                      </a:endParaRPr>
                    </a:p>
                  </a:txBody>
                  <a:tcPr marL="91450" marR="91450" marT="42200" marB="422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500"/>
                        <a:buFont typeface="Arial"/>
                        <a:buNone/>
                      </a:pPr>
                      <a:r>
                        <a:rPr lang="en-US" sz="1500" b="0" i="0" u="none" strike="noStrike" cap="none" dirty="0">
                          <a:solidFill>
                            <a:schemeClr val="dk1"/>
                          </a:solidFill>
                          <a:latin typeface="Arial"/>
                          <a:ea typeface="Arial"/>
                          <a:cs typeface="Arial"/>
                          <a:sym typeface="Arial"/>
                        </a:rPr>
                        <a:t> </a:t>
                      </a:r>
                      <a:endParaRPr sz="1700" b="0" i="0" u="none" strike="noStrike" cap="none" dirty="0">
                        <a:solidFill>
                          <a:schemeClr val="dk1"/>
                        </a:solidFill>
                        <a:latin typeface="Arial"/>
                        <a:ea typeface="Arial"/>
                        <a:cs typeface="Arial"/>
                        <a:sym typeface="Arial"/>
                      </a:endParaRPr>
                    </a:p>
                  </a:txBody>
                  <a:tcPr marL="91450" marR="91450" marT="42200" marB="422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69475">
                <a:tc>
                  <a:txBody>
                    <a:bodyPr/>
                    <a:lstStyle/>
                    <a:p>
                      <a:pPr marL="0" marR="0" lvl="0" indent="0" algn="ctr" rtl="0">
                        <a:lnSpc>
                          <a:spcPct val="100000"/>
                        </a:lnSpc>
                        <a:spcBef>
                          <a:spcPts val="0"/>
                        </a:spcBef>
                        <a:spcAft>
                          <a:spcPts val="0"/>
                        </a:spcAft>
                        <a:buClr>
                          <a:schemeClr val="dk1"/>
                        </a:buClr>
                        <a:buSzPts val="1500"/>
                        <a:buFont typeface="Arial"/>
                        <a:buNone/>
                      </a:pPr>
                      <a:r>
                        <a:rPr lang="en-US" sz="1500" b="0" i="0" u="none" strike="noStrike" cap="none" dirty="0">
                          <a:solidFill>
                            <a:schemeClr val="dk1"/>
                          </a:solidFill>
                          <a:latin typeface="Arial"/>
                          <a:ea typeface="Arial"/>
                          <a:cs typeface="Arial"/>
                          <a:sym typeface="Arial"/>
                        </a:rPr>
                        <a:t>Level 4</a:t>
                      </a:r>
                      <a:endParaRPr sz="1500" b="0" i="0" u="none" strike="noStrike" cap="none" dirty="0">
                        <a:solidFill>
                          <a:schemeClr val="dk1"/>
                        </a:solidFill>
                        <a:latin typeface="Arial"/>
                        <a:ea typeface="Arial"/>
                        <a:cs typeface="Arial"/>
                        <a:sym typeface="Arial"/>
                      </a:endParaRPr>
                    </a:p>
                  </a:txBody>
                  <a:tcPr marL="91425" marR="91425" marT="42200" marB="422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500"/>
                        <a:buFont typeface="Arial"/>
                        <a:buNone/>
                      </a:pPr>
                      <a:r>
                        <a:rPr lang="en-US" sz="1500" b="0" i="0" u="none" strike="noStrike" cap="none" dirty="0">
                          <a:solidFill>
                            <a:schemeClr val="dk1"/>
                          </a:solidFill>
                          <a:latin typeface="Arial"/>
                          <a:ea typeface="Arial"/>
                          <a:cs typeface="Arial"/>
                          <a:sym typeface="Arial"/>
                        </a:rPr>
                        <a:t> </a:t>
                      </a:r>
                      <a:endParaRPr sz="1700" b="0" i="0" u="none" strike="noStrike" cap="none" dirty="0">
                        <a:solidFill>
                          <a:schemeClr val="dk1"/>
                        </a:solidFill>
                        <a:latin typeface="Arial"/>
                        <a:ea typeface="Arial"/>
                        <a:cs typeface="Arial"/>
                        <a:sym typeface="Arial"/>
                      </a:endParaRPr>
                    </a:p>
                  </a:txBody>
                  <a:tcPr marL="91450" marR="91450" marT="42200" marB="422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500"/>
                        <a:buFont typeface="Arial"/>
                        <a:buNone/>
                      </a:pPr>
                      <a:r>
                        <a:rPr lang="en-US" sz="1500" b="0" i="0" u="none" strike="noStrike" cap="none" dirty="0">
                          <a:solidFill>
                            <a:schemeClr val="dk1"/>
                          </a:solidFill>
                          <a:latin typeface="Arial"/>
                          <a:ea typeface="Arial"/>
                          <a:cs typeface="Arial"/>
                          <a:sym typeface="Arial"/>
                        </a:rPr>
                        <a:t> </a:t>
                      </a:r>
                      <a:endParaRPr sz="1700" b="0" i="0" u="none" strike="noStrike" cap="none" dirty="0">
                        <a:solidFill>
                          <a:schemeClr val="dk1"/>
                        </a:solidFill>
                        <a:latin typeface="Arial"/>
                        <a:ea typeface="Arial"/>
                        <a:cs typeface="Arial"/>
                        <a:sym typeface="Arial"/>
                      </a:endParaRPr>
                    </a:p>
                  </a:txBody>
                  <a:tcPr marL="91450" marR="91450" marT="42200" marB="422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500"/>
                        <a:buFont typeface="Arial"/>
                        <a:buNone/>
                      </a:pPr>
                      <a:r>
                        <a:rPr lang="en-US" sz="1500" b="0" i="0" u="none" strike="noStrike" cap="none" dirty="0">
                          <a:solidFill>
                            <a:schemeClr val="dk1"/>
                          </a:solidFill>
                          <a:latin typeface="Arial"/>
                          <a:ea typeface="Arial"/>
                          <a:cs typeface="Arial"/>
                          <a:sym typeface="Arial"/>
                        </a:rPr>
                        <a:t> </a:t>
                      </a:r>
                      <a:endParaRPr sz="1700" b="0" i="0" u="none" strike="noStrike" cap="none" dirty="0">
                        <a:solidFill>
                          <a:schemeClr val="dk1"/>
                        </a:solidFill>
                        <a:latin typeface="Arial"/>
                        <a:ea typeface="Arial"/>
                        <a:cs typeface="Arial"/>
                        <a:sym typeface="Arial"/>
                      </a:endParaRPr>
                    </a:p>
                  </a:txBody>
                  <a:tcPr marL="91450" marR="91450" marT="42200" marB="422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500"/>
                        <a:buFont typeface="Arial"/>
                        <a:buNone/>
                      </a:pPr>
                      <a:r>
                        <a:rPr lang="en-US" sz="1500" b="0" i="0" u="none" strike="noStrike" cap="none" dirty="0">
                          <a:solidFill>
                            <a:schemeClr val="dk1"/>
                          </a:solidFill>
                          <a:latin typeface="Arial"/>
                          <a:ea typeface="Arial"/>
                          <a:cs typeface="Arial"/>
                          <a:sym typeface="Arial"/>
                        </a:rPr>
                        <a:t> </a:t>
                      </a:r>
                      <a:endParaRPr sz="1700" b="0" i="0" u="none" strike="noStrike" cap="none" dirty="0">
                        <a:solidFill>
                          <a:schemeClr val="dk1"/>
                        </a:solidFill>
                        <a:latin typeface="Arial"/>
                        <a:ea typeface="Arial"/>
                        <a:cs typeface="Arial"/>
                        <a:sym typeface="Arial"/>
                      </a:endParaRPr>
                    </a:p>
                  </a:txBody>
                  <a:tcPr marL="91450" marR="91450" marT="42200" marB="422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500"/>
                        <a:buFont typeface="Arial"/>
                        <a:buNone/>
                      </a:pPr>
                      <a:r>
                        <a:rPr lang="en-US" sz="1500" b="0" i="0" u="none" strike="noStrike" cap="none" dirty="0">
                          <a:solidFill>
                            <a:schemeClr val="dk1"/>
                          </a:solidFill>
                          <a:latin typeface="Arial"/>
                          <a:ea typeface="Arial"/>
                          <a:cs typeface="Arial"/>
                          <a:sym typeface="Arial"/>
                        </a:rPr>
                        <a:t> </a:t>
                      </a:r>
                      <a:endParaRPr sz="1700" b="0" i="0" u="none" strike="noStrike" cap="none" dirty="0">
                        <a:solidFill>
                          <a:schemeClr val="dk1"/>
                        </a:solidFill>
                        <a:latin typeface="Arial"/>
                        <a:ea typeface="Arial"/>
                        <a:cs typeface="Arial"/>
                        <a:sym typeface="Arial"/>
                      </a:endParaRPr>
                    </a:p>
                  </a:txBody>
                  <a:tcPr marL="91450" marR="91450" marT="42200" marB="422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69475">
                <a:tc>
                  <a:txBody>
                    <a:bodyPr/>
                    <a:lstStyle/>
                    <a:p>
                      <a:pPr marL="0" marR="0" lvl="0" indent="0" algn="ctr" rtl="0">
                        <a:lnSpc>
                          <a:spcPct val="100000"/>
                        </a:lnSpc>
                        <a:spcBef>
                          <a:spcPts val="0"/>
                        </a:spcBef>
                        <a:spcAft>
                          <a:spcPts val="0"/>
                        </a:spcAft>
                        <a:buClr>
                          <a:schemeClr val="dk1"/>
                        </a:buClr>
                        <a:buSzPts val="1500"/>
                        <a:buFont typeface="Arial"/>
                        <a:buNone/>
                      </a:pPr>
                      <a:r>
                        <a:rPr lang="en-US" sz="1500" b="0" i="0" u="none" strike="noStrike" cap="none" dirty="0">
                          <a:solidFill>
                            <a:schemeClr val="dk1"/>
                          </a:solidFill>
                          <a:latin typeface="Arial"/>
                          <a:ea typeface="Arial"/>
                          <a:cs typeface="Arial"/>
                          <a:sym typeface="Arial"/>
                        </a:rPr>
                        <a:t>Level 3</a:t>
                      </a:r>
                      <a:endParaRPr sz="1500" b="0" i="0" u="none" strike="noStrike" cap="none" dirty="0">
                        <a:solidFill>
                          <a:schemeClr val="dk1"/>
                        </a:solidFill>
                        <a:latin typeface="Arial"/>
                        <a:ea typeface="Arial"/>
                        <a:cs typeface="Arial"/>
                        <a:sym typeface="Arial"/>
                      </a:endParaRPr>
                    </a:p>
                  </a:txBody>
                  <a:tcPr marL="91425" marR="91425" marT="42200" marB="422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500"/>
                        <a:buFont typeface="Arial"/>
                        <a:buNone/>
                      </a:pPr>
                      <a:r>
                        <a:rPr lang="en-US" sz="1500" b="0" i="0" u="none" strike="noStrike" cap="none" dirty="0">
                          <a:solidFill>
                            <a:schemeClr val="dk1"/>
                          </a:solidFill>
                          <a:latin typeface="Arial"/>
                          <a:ea typeface="Arial"/>
                          <a:cs typeface="Arial"/>
                          <a:sym typeface="Arial"/>
                        </a:rPr>
                        <a:t> </a:t>
                      </a:r>
                      <a:endParaRPr sz="1700" b="0" i="0" u="none" strike="noStrike" cap="none" dirty="0">
                        <a:solidFill>
                          <a:schemeClr val="dk1"/>
                        </a:solidFill>
                        <a:latin typeface="Arial"/>
                        <a:ea typeface="Arial"/>
                        <a:cs typeface="Arial"/>
                        <a:sym typeface="Arial"/>
                      </a:endParaRPr>
                    </a:p>
                  </a:txBody>
                  <a:tcPr marL="91450" marR="91450" marT="42200" marB="422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500"/>
                        <a:buFont typeface="Arial"/>
                        <a:buNone/>
                      </a:pPr>
                      <a:r>
                        <a:rPr lang="en-US" sz="1500" b="0" i="0" u="none" strike="noStrike" cap="none" dirty="0">
                          <a:solidFill>
                            <a:schemeClr val="dk1"/>
                          </a:solidFill>
                          <a:latin typeface="Arial"/>
                          <a:ea typeface="Arial"/>
                          <a:cs typeface="Arial"/>
                          <a:sym typeface="Arial"/>
                        </a:rPr>
                        <a:t> </a:t>
                      </a:r>
                      <a:endParaRPr sz="1700" b="0" i="0" u="none" strike="noStrike" cap="none" dirty="0">
                        <a:solidFill>
                          <a:schemeClr val="dk1"/>
                        </a:solidFill>
                        <a:latin typeface="Arial"/>
                        <a:ea typeface="Arial"/>
                        <a:cs typeface="Arial"/>
                        <a:sym typeface="Arial"/>
                      </a:endParaRPr>
                    </a:p>
                  </a:txBody>
                  <a:tcPr marL="91450" marR="91450" marT="42200" marB="422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500"/>
                        <a:buFont typeface="Arial"/>
                        <a:buNone/>
                      </a:pPr>
                      <a:r>
                        <a:rPr lang="en-US" sz="1500" b="0" i="0" u="none" strike="noStrike" cap="none" dirty="0">
                          <a:solidFill>
                            <a:schemeClr val="dk1"/>
                          </a:solidFill>
                          <a:latin typeface="Arial"/>
                          <a:ea typeface="Arial"/>
                          <a:cs typeface="Arial"/>
                          <a:sym typeface="Arial"/>
                        </a:rPr>
                        <a:t> </a:t>
                      </a:r>
                      <a:endParaRPr sz="1700" b="0" i="0" u="none" strike="noStrike" cap="none" dirty="0">
                        <a:solidFill>
                          <a:schemeClr val="dk1"/>
                        </a:solidFill>
                        <a:latin typeface="Arial"/>
                        <a:ea typeface="Arial"/>
                        <a:cs typeface="Arial"/>
                        <a:sym typeface="Arial"/>
                      </a:endParaRPr>
                    </a:p>
                  </a:txBody>
                  <a:tcPr marL="91450" marR="91450" marT="42200" marB="422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500"/>
                        <a:buFont typeface="Arial"/>
                        <a:buNone/>
                      </a:pPr>
                      <a:r>
                        <a:rPr lang="en-US" sz="1500" b="0" i="0" u="none" strike="noStrike" cap="none" dirty="0">
                          <a:solidFill>
                            <a:schemeClr val="dk1"/>
                          </a:solidFill>
                          <a:latin typeface="Arial"/>
                          <a:ea typeface="Arial"/>
                          <a:cs typeface="Arial"/>
                          <a:sym typeface="Arial"/>
                        </a:rPr>
                        <a:t> </a:t>
                      </a:r>
                      <a:endParaRPr sz="1700" b="0" i="0" u="none" strike="noStrike" cap="none" dirty="0">
                        <a:solidFill>
                          <a:schemeClr val="dk1"/>
                        </a:solidFill>
                        <a:latin typeface="Arial"/>
                        <a:ea typeface="Arial"/>
                        <a:cs typeface="Arial"/>
                        <a:sym typeface="Arial"/>
                      </a:endParaRPr>
                    </a:p>
                  </a:txBody>
                  <a:tcPr marL="91450" marR="91450" marT="42200" marB="422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500"/>
                        <a:buFont typeface="Arial"/>
                        <a:buNone/>
                      </a:pPr>
                      <a:r>
                        <a:rPr lang="en-US" sz="1500" b="0" i="0" u="none" strike="noStrike" cap="none" dirty="0">
                          <a:solidFill>
                            <a:schemeClr val="dk1"/>
                          </a:solidFill>
                          <a:latin typeface="Arial"/>
                          <a:ea typeface="Arial"/>
                          <a:cs typeface="Arial"/>
                          <a:sym typeface="Arial"/>
                        </a:rPr>
                        <a:t> </a:t>
                      </a:r>
                      <a:endParaRPr sz="1700" b="0" i="0" u="none" strike="noStrike" cap="none" dirty="0">
                        <a:solidFill>
                          <a:schemeClr val="dk1"/>
                        </a:solidFill>
                        <a:latin typeface="Arial"/>
                        <a:ea typeface="Arial"/>
                        <a:cs typeface="Arial"/>
                        <a:sym typeface="Arial"/>
                      </a:endParaRPr>
                    </a:p>
                  </a:txBody>
                  <a:tcPr marL="91450" marR="91450" marT="42200" marB="422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69475">
                <a:tc>
                  <a:txBody>
                    <a:bodyPr/>
                    <a:lstStyle/>
                    <a:p>
                      <a:pPr marL="0" marR="0" lvl="0" indent="0" algn="ctr" rtl="0">
                        <a:lnSpc>
                          <a:spcPct val="100000"/>
                        </a:lnSpc>
                        <a:spcBef>
                          <a:spcPts val="0"/>
                        </a:spcBef>
                        <a:spcAft>
                          <a:spcPts val="0"/>
                        </a:spcAft>
                        <a:buClr>
                          <a:schemeClr val="dk1"/>
                        </a:buClr>
                        <a:buSzPts val="1500"/>
                        <a:buFont typeface="Arial"/>
                        <a:buNone/>
                      </a:pPr>
                      <a:r>
                        <a:rPr lang="en-US" sz="1500" b="0" i="0" u="none" strike="noStrike" cap="none" dirty="0">
                          <a:solidFill>
                            <a:schemeClr val="dk1"/>
                          </a:solidFill>
                          <a:latin typeface="Arial"/>
                          <a:ea typeface="Arial"/>
                          <a:cs typeface="Arial"/>
                          <a:sym typeface="Arial"/>
                        </a:rPr>
                        <a:t>Level 2</a:t>
                      </a:r>
                      <a:endParaRPr sz="1500" b="0" i="0" u="none" strike="noStrike" cap="none" dirty="0">
                        <a:solidFill>
                          <a:schemeClr val="dk1"/>
                        </a:solidFill>
                        <a:latin typeface="Arial"/>
                        <a:ea typeface="Arial"/>
                        <a:cs typeface="Arial"/>
                        <a:sym typeface="Arial"/>
                      </a:endParaRPr>
                    </a:p>
                  </a:txBody>
                  <a:tcPr marL="91425" marR="91425" marT="42200" marB="422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500"/>
                        <a:buFont typeface="Arial"/>
                        <a:buNone/>
                      </a:pPr>
                      <a:r>
                        <a:rPr lang="en-US" sz="1500" b="0" i="0" u="none" strike="noStrike" cap="none" dirty="0">
                          <a:solidFill>
                            <a:schemeClr val="dk1"/>
                          </a:solidFill>
                          <a:latin typeface="Arial"/>
                          <a:ea typeface="Arial"/>
                          <a:cs typeface="Arial"/>
                          <a:sym typeface="Arial"/>
                        </a:rPr>
                        <a:t> </a:t>
                      </a:r>
                      <a:endParaRPr sz="1700" b="0" i="0" u="none" strike="noStrike" cap="none" dirty="0">
                        <a:solidFill>
                          <a:schemeClr val="dk1"/>
                        </a:solidFill>
                        <a:latin typeface="Arial"/>
                        <a:ea typeface="Arial"/>
                        <a:cs typeface="Arial"/>
                        <a:sym typeface="Arial"/>
                      </a:endParaRPr>
                    </a:p>
                  </a:txBody>
                  <a:tcPr marL="91450" marR="91450" marT="42200" marB="422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500"/>
                        <a:buFont typeface="Arial"/>
                        <a:buNone/>
                      </a:pPr>
                      <a:r>
                        <a:rPr lang="en-US" sz="1500" b="0" i="0" u="none" strike="noStrike" cap="none" dirty="0">
                          <a:solidFill>
                            <a:schemeClr val="dk1"/>
                          </a:solidFill>
                          <a:latin typeface="Arial"/>
                          <a:ea typeface="Arial"/>
                          <a:cs typeface="Arial"/>
                          <a:sym typeface="Arial"/>
                        </a:rPr>
                        <a:t> </a:t>
                      </a:r>
                      <a:endParaRPr sz="1700" b="0" i="0" u="none" strike="noStrike" cap="none" dirty="0">
                        <a:solidFill>
                          <a:schemeClr val="dk1"/>
                        </a:solidFill>
                        <a:latin typeface="Arial"/>
                        <a:ea typeface="Arial"/>
                        <a:cs typeface="Arial"/>
                        <a:sym typeface="Arial"/>
                      </a:endParaRPr>
                    </a:p>
                  </a:txBody>
                  <a:tcPr marL="91450" marR="91450" marT="42200" marB="422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500"/>
                        <a:buFont typeface="Arial"/>
                        <a:buNone/>
                      </a:pPr>
                      <a:r>
                        <a:rPr lang="en-US" sz="1500" b="0" i="0" u="none" strike="noStrike" cap="none" dirty="0">
                          <a:solidFill>
                            <a:schemeClr val="dk1"/>
                          </a:solidFill>
                          <a:latin typeface="Arial"/>
                          <a:ea typeface="Arial"/>
                          <a:cs typeface="Arial"/>
                          <a:sym typeface="Arial"/>
                        </a:rPr>
                        <a:t> </a:t>
                      </a:r>
                      <a:endParaRPr sz="1700" b="0" i="0" u="none" strike="noStrike" cap="none" dirty="0">
                        <a:solidFill>
                          <a:schemeClr val="dk1"/>
                        </a:solidFill>
                        <a:latin typeface="Arial"/>
                        <a:ea typeface="Arial"/>
                        <a:cs typeface="Arial"/>
                        <a:sym typeface="Arial"/>
                      </a:endParaRPr>
                    </a:p>
                  </a:txBody>
                  <a:tcPr marL="91450" marR="91450" marT="42200" marB="422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500"/>
                        <a:buFont typeface="Arial"/>
                        <a:buNone/>
                      </a:pPr>
                      <a:r>
                        <a:rPr lang="en-US" sz="1500" b="0" i="0" u="none" strike="noStrike" cap="none" dirty="0">
                          <a:solidFill>
                            <a:schemeClr val="dk1"/>
                          </a:solidFill>
                          <a:latin typeface="Arial"/>
                          <a:ea typeface="Arial"/>
                          <a:cs typeface="Arial"/>
                          <a:sym typeface="Arial"/>
                        </a:rPr>
                        <a:t> </a:t>
                      </a:r>
                      <a:endParaRPr sz="1700" b="0" i="0" u="none" strike="noStrike" cap="none" dirty="0">
                        <a:solidFill>
                          <a:schemeClr val="dk1"/>
                        </a:solidFill>
                        <a:latin typeface="Arial"/>
                        <a:ea typeface="Arial"/>
                        <a:cs typeface="Arial"/>
                        <a:sym typeface="Arial"/>
                      </a:endParaRPr>
                    </a:p>
                  </a:txBody>
                  <a:tcPr marL="91450" marR="91450" marT="42200" marB="422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500"/>
                        <a:buFont typeface="Arial"/>
                        <a:buNone/>
                      </a:pPr>
                      <a:r>
                        <a:rPr lang="en-US" sz="1500" b="0" i="0" u="none" strike="noStrike" cap="none" dirty="0">
                          <a:solidFill>
                            <a:schemeClr val="dk1"/>
                          </a:solidFill>
                          <a:latin typeface="Arial"/>
                          <a:ea typeface="Arial"/>
                          <a:cs typeface="Arial"/>
                          <a:sym typeface="Arial"/>
                        </a:rPr>
                        <a:t> </a:t>
                      </a:r>
                      <a:endParaRPr sz="1700" b="0" i="0" u="none" strike="noStrike" cap="none" dirty="0">
                        <a:solidFill>
                          <a:schemeClr val="dk1"/>
                        </a:solidFill>
                        <a:latin typeface="Arial"/>
                        <a:ea typeface="Arial"/>
                        <a:cs typeface="Arial"/>
                        <a:sym typeface="Arial"/>
                      </a:endParaRPr>
                    </a:p>
                  </a:txBody>
                  <a:tcPr marL="91450" marR="91450" marT="42200" marB="422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569475">
                <a:tc>
                  <a:txBody>
                    <a:bodyPr/>
                    <a:lstStyle/>
                    <a:p>
                      <a:pPr marL="0" marR="0" lvl="0" indent="0" algn="ctr" rtl="0">
                        <a:lnSpc>
                          <a:spcPct val="100000"/>
                        </a:lnSpc>
                        <a:spcBef>
                          <a:spcPts val="0"/>
                        </a:spcBef>
                        <a:spcAft>
                          <a:spcPts val="0"/>
                        </a:spcAft>
                        <a:buClr>
                          <a:schemeClr val="dk1"/>
                        </a:buClr>
                        <a:buSzPts val="1500"/>
                        <a:buFont typeface="Arial"/>
                        <a:buNone/>
                      </a:pPr>
                      <a:r>
                        <a:rPr lang="en-US" sz="1500" b="0" i="0" u="none" strike="noStrike" cap="none" dirty="0">
                          <a:solidFill>
                            <a:schemeClr val="dk1"/>
                          </a:solidFill>
                          <a:latin typeface="Arial"/>
                          <a:ea typeface="Arial"/>
                          <a:cs typeface="Arial"/>
                          <a:sym typeface="Arial"/>
                        </a:rPr>
                        <a:t>Level 1</a:t>
                      </a:r>
                      <a:endParaRPr sz="1500" b="0" i="0" u="none" strike="noStrike" cap="none" dirty="0">
                        <a:solidFill>
                          <a:schemeClr val="dk1"/>
                        </a:solidFill>
                        <a:latin typeface="Arial"/>
                        <a:ea typeface="Arial"/>
                        <a:cs typeface="Arial"/>
                        <a:sym typeface="Arial"/>
                      </a:endParaRPr>
                    </a:p>
                  </a:txBody>
                  <a:tcPr marL="91425" marR="91425" marT="42200" marB="422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500"/>
                        <a:buFont typeface="Arial"/>
                        <a:buNone/>
                      </a:pPr>
                      <a:r>
                        <a:rPr lang="en-US" sz="1500" b="0" i="0" u="none" strike="noStrike" cap="none" dirty="0">
                          <a:solidFill>
                            <a:schemeClr val="dk1"/>
                          </a:solidFill>
                          <a:latin typeface="Arial"/>
                          <a:ea typeface="Arial"/>
                          <a:cs typeface="Arial"/>
                          <a:sym typeface="Arial"/>
                        </a:rPr>
                        <a:t> </a:t>
                      </a:r>
                      <a:endParaRPr sz="1700" b="0" i="0" u="none" strike="noStrike" cap="none" dirty="0">
                        <a:solidFill>
                          <a:schemeClr val="dk1"/>
                        </a:solidFill>
                        <a:latin typeface="Arial"/>
                        <a:ea typeface="Arial"/>
                        <a:cs typeface="Arial"/>
                        <a:sym typeface="Arial"/>
                      </a:endParaRPr>
                    </a:p>
                  </a:txBody>
                  <a:tcPr marL="91450" marR="91450" marT="42200" marB="422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500"/>
                        <a:buFont typeface="Arial"/>
                        <a:buNone/>
                      </a:pPr>
                      <a:r>
                        <a:rPr lang="en-US" sz="1500" b="0" i="0" u="none" strike="noStrike" cap="none" dirty="0">
                          <a:solidFill>
                            <a:schemeClr val="dk1"/>
                          </a:solidFill>
                          <a:latin typeface="Arial"/>
                          <a:ea typeface="Arial"/>
                          <a:cs typeface="Arial"/>
                          <a:sym typeface="Arial"/>
                        </a:rPr>
                        <a:t> </a:t>
                      </a:r>
                      <a:endParaRPr sz="1700" b="0" i="0" u="none" strike="noStrike" cap="none" dirty="0">
                        <a:solidFill>
                          <a:schemeClr val="dk1"/>
                        </a:solidFill>
                        <a:latin typeface="Arial"/>
                        <a:ea typeface="Arial"/>
                        <a:cs typeface="Arial"/>
                        <a:sym typeface="Arial"/>
                      </a:endParaRPr>
                    </a:p>
                  </a:txBody>
                  <a:tcPr marL="91450" marR="91450" marT="42200" marB="422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500"/>
                        <a:buFont typeface="Arial"/>
                        <a:buNone/>
                      </a:pPr>
                      <a:r>
                        <a:rPr lang="en-US" sz="1500" b="0" i="0" u="none" strike="noStrike" cap="none" dirty="0">
                          <a:solidFill>
                            <a:schemeClr val="dk1"/>
                          </a:solidFill>
                          <a:latin typeface="Arial"/>
                          <a:ea typeface="Arial"/>
                          <a:cs typeface="Arial"/>
                          <a:sym typeface="Arial"/>
                        </a:rPr>
                        <a:t> </a:t>
                      </a:r>
                      <a:endParaRPr sz="1700" b="0" i="0" u="none" strike="noStrike" cap="none" dirty="0">
                        <a:solidFill>
                          <a:schemeClr val="dk1"/>
                        </a:solidFill>
                        <a:latin typeface="Arial"/>
                        <a:ea typeface="Arial"/>
                        <a:cs typeface="Arial"/>
                        <a:sym typeface="Arial"/>
                      </a:endParaRPr>
                    </a:p>
                  </a:txBody>
                  <a:tcPr marL="91450" marR="91450" marT="42200" marB="422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500"/>
                        <a:buFont typeface="Arial"/>
                        <a:buNone/>
                      </a:pPr>
                      <a:r>
                        <a:rPr lang="en-US" sz="1500" b="0" i="0" u="none" strike="noStrike" cap="none" dirty="0">
                          <a:solidFill>
                            <a:schemeClr val="dk1"/>
                          </a:solidFill>
                          <a:latin typeface="Arial"/>
                          <a:ea typeface="Arial"/>
                          <a:cs typeface="Arial"/>
                          <a:sym typeface="Arial"/>
                        </a:rPr>
                        <a:t> </a:t>
                      </a:r>
                      <a:endParaRPr sz="1700" b="0" i="0" u="none" strike="noStrike" cap="none" dirty="0">
                        <a:solidFill>
                          <a:schemeClr val="dk1"/>
                        </a:solidFill>
                        <a:latin typeface="Arial"/>
                        <a:ea typeface="Arial"/>
                        <a:cs typeface="Arial"/>
                        <a:sym typeface="Arial"/>
                      </a:endParaRPr>
                    </a:p>
                  </a:txBody>
                  <a:tcPr marL="91450" marR="91450" marT="42200" marB="422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500"/>
                        <a:buFont typeface="Arial"/>
                        <a:buNone/>
                      </a:pPr>
                      <a:r>
                        <a:rPr lang="en-US" sz="1500" b="0" i="0" u="none" strike="noStrike" cap="none" dirty="0">
                          <a:solidFill>
                            <a:schemeClr val="dk1"/>
                          </a:solidFill>
                          <a:latin typeface="Arial"/>
                          <a:ea typeface="Arial"/>
                          <a:cs typeface="Arial"/>
                          <a:sym typeface="Arial"/>
                        </a:rPr>
                        <a:t> </a:t>
                      </a:r>
                      <a:endParaRPr sz="1700" b="0" i="0" u="none" strike="noStrike" cap="none" dirty="0">
                        <a:solidFill>
                          <a:schemeClr val="dk1"/>
                        </a:solidFill>
                        <a:latin typeface="Arial"/>
                        <a:ea typeface="Arial"/>
                        <a:cs typeface="Arial"/>
                        <a:sym typeface="Arial"/>
                      </a:endParaRPr>
                    </a:p>
                  </a:txBody>
                  <a:tcPr marL="91450" marR="91450" marT="42200" marB="422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1133" name="Google Shape;1133;p115"/>
          <p:cNvSpPr txBox="1"/>
          <p:nvPr/>
        </p:nvSpPr>
        <p:spPr>
          <a:xfrm>
            <a:off x="477063" y="3582731"/>
            <a:ext cx="3346800" cy="2201100"/>
          </a:xfrm>
          <a:prstGeom prst="rect">
            <a:avLst/>
          </a:prstGeom>
          <a:noFill/>
          <a:ln>
            <a:noFill/>
          </a:ln>
        </p:spPr>
        <p:txBody>
          <a:bodyPr spcFirstLastPara="1" wrap="square" lIns="91425" tIns="45700" rIns="91425" bIns="45700" anchor="t" anchorCtr="0">
            <a:normAutofit/>
          </a:bodyPr>
          <a:lstStyle/>
          <a:p>
            <a:pPr marL="492382" marR="0" lvl="0" indent="-492382" algn="l" rtl="0">
              <a:lnSpc>
                <a:spcPct val="90000"/>
              </a:lnSpc>
              <a:spcBef>
                <a:spcPts val="0"/>
              </a:spcBef>
              <a:spcAft>
                <a:spcPts val="0"/>
              </a:spcAft>
              <a:buClr>
                <a:srgbClr val="4A66AC"/>
              </a:buClr>
              <a:buSzPts val="2400"/>
              <a:buFont typeface="Noto Sans Symbols"/>
              <a:buNone/>
            </a:pPr>
            <a:r>
              <a:rPr lang="en-US" sz="2400" b="0" i="0" u="none" strike="noStrike" cap="none" dirty="0">
                <a:solidFill>
                  <a:srgbClr val="3F3F3F"/>
                </a:solidFill>
                <a:latin typeface="Franklin Gothic Book" panose="020B0503020102020204" pitchFamily="34" charset="0"/>
                <a:ea typeface="Libre Franklin Medium"/>
                <a:cs typeface="Libre Franklin Medium"/>
                <a:sym typeface="Libre Franklin Medium"/>
              </a:rPr>
              <a:t>Advantage:</a:t>
            </a:r>
            <a:endParaRPr dirty="0">
              <a:latin typeface="Franklin Gothic Book" panose="020B0503020102020204" pitchFamily="34" charset="0"/>
            </a:endParaRPr>
          </a:p>
          <a:p>
            <a:pPr marL="342900" marR="0" lvl="0" indent="-342900" algn="l" rtl="0">
              <a:lnSpc>
                <a:spcPct val="90000"/>
              </a:lnSpc>
              <a:spcBef>
                <a:spcPts val="400"/>
              </a:spcBef>
              <a:spcAft>
                <a:spcPts val="0"/>
              </a:spcAft>
              <a:buClr>
                <a:schemeClr val="dk1"/>
              </a:buClr>
              <a:buSzPts val="2000"/>
              <a:buFont typeface="Arial" panose="020B0604020202020204" pitchFamily="34" charset="0"/>
              <a:buChar char="•"/>
            </a:pPr>
            <a:r>
              <a:rPr lang="en-US" sz="2000" b="0" i="0" u="none" strike="noStrike" cap="none" dirty="0">
                <a:solidFill>
                  <a:srgbClr val="3F3F3F"/>
                </a:solidFill>
                <a:latin typeface="Franklin Gothic Book" panose="020B0503020102020204" pitchFamily="34" charset="0"/>
                <a:ea typeface="Libre Franklin Medium"/>
                <a:cs typeface="Libre Franklin Medium"/>
                <a:sym typeface="Libre Franklin Medium"/>
              </a:rPr>
              <a:t>Provide judgment on each criterion</a:t>
            </a:r>
            <a:endParaRPr dirty="0">
              <a:latin typeface="Franklin Gothic Book" panose="020B0503020102020204" pitchFamily="34" charset="0"/>
            </a:endParaRPr>
          </a:p>
          <a:p>
            <a:pPr marL="0" marR="0" lvl="0" indent="0" algn="l" rtl="0">
              <a:lnSpc>
                <a:spcPct val="90000"/>
              </a:lnSpc>
              <a:spcBef>
                <a:spcPts val="1000"/>
              </a:spcBef>
              <a:spcAft>
                <a:spcPts val="0"/>
              </a:spcAft>
              <a:buClr>
                <a:srgbClr val="4A66AC"/>
              </a:buClr>
              <a:buSzPts val="2400"/>
              <a:buFont typeface="Noto Sans Symbols"/>
              <a:buNone/>
            </a:pPr>
            <a:r>
              <a:rPr lang="en-US" sz="2400" b="0" i="0" u="none" strike="noStrike" cap="none" dirty="0">
                <a:solidFill>
                  <a:srgbClr val="3F3F3F"/>
                </a:solidFill>
                <a:latin typeface="Franklin Gothic Book" panose="020B0503020102020204" pitchFamily="34" charset="0"/>
                <a:ea typeface="Libre Franklin Medium"/>
                <a:cs typeface="Libre Franklin Medium"/>
                <a:sym typeface="Libre Franklin Medium"/>
              </a:rPr>
              <a:t>Disadvantage:</a:t>
            </a:r>
            <a:endParaRPr dirty="0">
              <a:latin typeface="Franklin Gothic Book" panose="020B0503020102020204" pitchFamily="34" charset="0"/>
            </a:endParaRPr>
          </a:p>
          <a:p>
            <a:pPr marL="342900" marR="0" lvl="0" indent="-342900" algn="l" rtl="0">
              <a:lnSpc>
                <a:spcPct val="90000"/>
              </a:lnSpc>
              <a:spcBef>
                <a:spcPts val="400"/>
              </a:spcBef>
              <a:spcAft>
                <a:spcPts val="0"/>
              </a:spcAft>
              <a:buClr>
                <a:schemeClr val="dk1"/>
              </a:buClr>
              <a:buSzPts val="2000"/>
              <a:buFont typeface="Arial" panose="020B0604020202020204" pitchFamily="34" charset="0"/>
              <a:buChar char="•"/>
            </a:pPr>
            <a:r>
              <a:rPr lang="en-US" sz="2000" b="0" i="0" u="none" strike="noStrike" cap="none" dirty="0">
                <a:solidFill>
                  <a:srgbClr val="3F3F3F"/>
                </a:solidFill>
                <a:latin typeface="Franklin Gothic Book" panose="020B0503020102020204" pitchFamily="34" charset="0"/>
                <a:ea typeface="Libre Franklin Medium"/>
                <a:cs typeface="Libre Franklin Medium"/>
                <a:sym typeface="Libre Franklin Medium"/>
              </a:rPr>
              <a:t>Time consuming to make</a:t>
            </a:r>
            <a:endParaRPr dirty="0">
              <a:latin typeface="Franklin Gothic Book" panose="020B0503020102020204" pitchFamily="34"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139"/>
        <p:cNvGrpSpPr/>
        <p:nvPr/>
      </p:nvGrpSpPr>
      <p:grpSpPr>
        <a:xfrm>
          <a:off x="0" y="0"/>
          <a:ext cx="0" cy="0"/>
          <a:chOff x="0" y="0"/>
          <a:chExt cx="0" cy="0"/>
        </a:xfrm>
      </p:grpSpPr>
      <p:sp>
        <p:nvSpPr>
          <p:cNvPr id="1140" name="Google Shape;1140;p116"/>
          <p:cNvSpPr txBox="1">
            <a:spLocks noGrp="1"/>
          </p:cNvSpPr>
          <p:nvPr>
            <p:ph type="title"/>
          </p:nvPr>
        </p:nvSpPr>
        <p:spPr>
          <a:xfrm>
            <a:off x="555786" y="257216"/>
            <a:ext cx="8992572"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Single-Point Rubrics</a:t>
            </a:r>
            <a:endParaRPr dirty="0">
              <a:latin typeface="Franklin Gothic Medium" panose="020B0603020102020204" pitchFamily="34" charset="0"/>
            </a:endParaRPr>
          </a:p>
        </p:txBody>
      </p:sp>
      <p:pic>
        <p:nvPicPr>
          <p:cNvPr id="1142" name="Google Shape;1142;p116" descr="Single Point Rubric image" title="Single Point Rubric image"/>
          <p:cNvPicPr preferRelativeResize="0"/>
          <p:nvPr/>
        </p:nvPicPr>
        <p:blipFill rotWithShape="1">
          <a:blip r:embed="rId3">
            <a:alphaModFix/>
          </a:blip>
          <a:srcRect l="2512" r="-1"/>
          <a:stretch/>
        </p:blipFill>
        <p:spPr>
          <a:xfrm>
            <a:off x="6130397" y="1227428"/>
            <a:ext cx="5913746" cy="3184713"/>
          </a:xfrm>
          <a:prstGeom prst="rect">
            <a:avLst/>
          </a:prstGeom>
          <a:noFill/>
          <a:ln>
            <a:noFill/>
          </a:ln>
        </p:spPr>
      </p:pic>
      <p:sp>
        <p:nvSpPr>
          <p:cNvPr id="1143" name="Google Shape;1143;p116"/>
          <p:cNvSpPr txBox="1"/>
          <p:nvPr/>
        </p:nvSpPr>
        <p:spPr>
          <a:xfrm>
            <a:off x="281893" y="950338"/>
            <a:ext cx="4200600" cy="1960200"/>
          </a:xfrm>
          <a:prstGeom prst="rect">
            <a:avLst/>
          </a:prstGeom>
          <a:noFill/>
          <a:ln>
            <a:noFill/>
          </a:ln>
        </p:spPr>
        <p:txBody>
          <a:bodyPr spcFirstLastPara="1" wrap="square" lIns="91425" tIns="45700" rIns="91425" bIns="45700" anchor="t" anchorCtr="0">
            <a:normAutofit/>
          </a:bodyPr>
          <a:lstStyle/>
          <a:p>
            <a:pPr marL="492382" marR="0" lvl="0" indent="-492382" algn="l" rtl="0">
              <a:lnSpc>
                <a:spcPct val="90000"/>
              </a:lnSpc>
              <a:spcBef>
                <a:spcPts val="0"/>
              </a:spcBef>
              <a:spcAft>
                <a:spcPts val="0"/>
              </a:spcAft>
              <a:buClr>
                <a:srgbClr val="D2BD24"/>
              </a:buClr>
              <a:buSzPts val="2215"/>
              <a:buFont typeface="Noto Sans Symbols"/>
              <a:buNone/>
            </a:pPr>
            <a:r>
              <a:rPr lang="en-US" sz="2215" dirty="0">
                <a:solidFill>
                  <a:srgbClr val="3F3F3F"/>
                </a:solidFill>
                <a:latin typeface="Libre Franklin Medium"/>
                <a:ea typeface="Libre Franklin Medium"/>
                <a:cs typeface="Libre Franklin Medium"/>
                <a:sym typeface="Libre Franklin Medium"/>
              </a:rPr>
              <a:t>Component:</a:t>
            </a:r>
            <a:endParaRPr dirty="0"/>
          </a:p>
          <a:p>
            <a:pPr marL="420688" marR="0" lvl="0" indent="-420688" algn="l" rtl="0">
              <a:lnSpc>
                <a:spcPct val="90000"/>
              </a:lnSpc>
              <a:spcBef>
                <a:spcPts val="1000"/>
              </a:spcBef>
              <a:spcAft>
                <a:spcPts val="0"/>
              </a:spcAft>
              <a:buClr>
                <a:schemeClr val="dk1"/>
              </a:buClr>
              <a:buSzPts val="2000"/>
              <a:buFont typeface="Noto Sans Symbols"/>
              <a:buAutoNum type="arabicParenBoth"/>
            </a:pPr>
            <a:r>
              <a:rPr lang="en-US" sz="2000" dirty="0">
                <a:solidFill>
                  <a:srgbClr val="3F3F3F"/>
                </a:solidFill>
                <a:latin typeface="Libre Franklin Medium"/>
                <a:ea typeface="Libre Franklin Medium"/>
                <a:cs typeface="Libre Franklin Medium"/>
                <a:sym typeface="Libre Franklin Medium"/>
              </a:rPr>
              <a:t>Criteria</a:t>
            </a:r>
            <a:endParaRPr dirty="0"/>
          </a:p>
        </p:txBody>
      </p:sp>
      <p:sp>
        <p:nvSpPr>
          <p:cNvPr id="1144" name="Google Shape;1144;p116"/>
          <p:cNvSpPr txBox="1"/>
          <p:nvPr/>
        </p:nvSpPr>
        <p:spPr>
          <a:xfrm>
            <a:off x="555776" y="1930400"/>
            <a:ext cx="5214300" cy="3953400"/>
          </a:xfrm>
          <a:prstGeom prst="rect">
            <a:avLst/>
          </a:prstGeom>
          <a:noFill/>
          <a:ln>
            <a:noFill/>
          </a:ln>
        </p:spPr>
        <p:txBody>
          <a:bodyPr spcFirstLastPara="1" wrap="square" lIns="91425" tIns="45700" rIns="91425" bIns="45700" anchor="t" anchorCtr="0">
            <a:normAutofit/>
          </a:bodyPr>
          <a:lstStyle/>
          <a:p>
            <a:pPr marL="492382" marR="0" lvl="0" indent="-492382" algn="l" rtl="0">
              <a:lnSpc>
                <a:spcPct val="110000"/>
              </a:lnSpc>
              <a:spcBef>
                <a:spcPts val="0"/>
              </a:spcBef>
              <a:spcAft>
                <a:spcPts val="0"/>
              </a:spcAft>
              <a:buClr>
                <a:srgbClr val="4A66AC"/>
              </a:buClr>
              <a:buSzPts val="2400"/>
              <a:buFont typeface="Noto Sans Symbols"/>
              <a:buNone/>
            </a:pPr>
            <a:r>
              <a:rPr lang="en-US" sz="2400" b="0" i="0" u="none" strike="noStrike" cap="none" dirty="0">
                <a:solidFill>
                  <a:srgbClr val="3F3F3F"/>
                </a:solidFill>
                <a:latin typeface="Libre Franklin Medium"/>
                <a:ea typeface="Libre Franklin Medium"/>
                <a:cs typeface="Libre Franklin Medium"/>
                <a:sym typeface="Libre Franklin Medium"/>
              </a:rPr>
              <a:t>Advantage:</a:t>
            </a:r>
            <a:endParaRPr dirty="0"/>
          </a:p>
          <a:p>
            <a:pPr marL="342900" marR="0" lvl="0" indent="-342900" algn="l" rtl="0">
              <a:lnSpc>
                <a:spcPct val="110000"/>
              </a:lnSpc>
              <a:spcBef>
                <a:spcPts val="600"/>
              </a:spcBef>
              <a:spcAft>
                <a:spcPts val="0"/>
              </a:spcAft>
              <a:buClr>
                <a:schemeClr val="dk1"/>
              </a:buClr>
              <a:buSzPts val="2000"/>
              <a:buFont typeface="Arial" panose="020B0604020202020204" pitchFamily="34" charset="0"/>
              <a:buChar char="•"/>
            </a:pPr>
            <a:r>
              <a:rPr lang="en-US" sz="2000" b="0" i="0" dirty="0">
                <a:solidFill>
                  <a:srgbClr val="3F3F3F"/>
                </a:solidFill>
                <a:latin typeface="Libre Franklin Medium"/>
                <a:ea typeface="Libre Franklin Medium"/>
                <a:cs typeface="Libre Franklin Medium"/>
                <a:sym typeface="Libre Franklin Medium"/>
              </a:rPr>
              <a:t>Allow for </a:t>
            </a:r>
            <a:r>
              <a:rPr lang="en-US" sz="2000" b="1" i="0" dirty="0">
                <a:solidFill>
                  <a:srgbClr val="3F3F3F"/>
                </a:solidFill>
                <a:latin typeface="Libre Franklin Medium"/>
                <a:ea typeface="Libre Franklin Medium"/>
                <a:cs typeface="Libre Franklin Medium"/>
                <a:sym typeface="Libre Franklin Medium"/>
              </a:rPr>
              <a:t>higher quality feedback</a:t>
            </a:r>
            <a:r>
              <a:rPr lang="en-US" sz="2000" b="0" i="0" dirty="0">
                <a:solidFill>
                  <a:srgbClr val="3F3F3F"/>
                </a:solidFill>
                <a:latin typeface="Libre Franklin Medium"/>
                <a:ea typeface="Libre Franklin Medium"/>
                <a:cs typeface="Libre Franklin Medium"/>
                <a:sym typeface="Libre Franklin Medium"/>
              </a:rPr>
              <a:t>, because teachers must specify key problem areas and notable areas of excellence for that particular student, rather than choosing from a list of generic descriptions</a:t>
            </a:r>
            <a:endParaRPr dirty="0"/>
          </a:p>
          <a:p>
            <a:pPr marL="0" marR="0" lvl="0" indent="0" algn="l" rtl="0">
              <a:lnSpc>
                <a:spcPct val="110000"/>
              </a:lnSpc>
              <a:spcBef>
                <a:spcPts val="600"/>
              </a:spcBef>
              <a:spcAft>
                <a:spcPts val="0"/>
              </a:spcAft>
              <a:buClr>
                <a:srgbClr val="4A66AC"/>
              </a:buClr>
              <a:buSzPts val="2400"/>
              <a:buFont typeface="Noto Sans Symbols"/>
              <a:buNone/>
            </a:pPr>
            <a:r>
              <a:rPr lang="en-US" sz="2400" b="0" i="0" u="none" strike="noStrike" cap="none" dirty="0">
                <a:solidFill>
                  <a:srgbClr val="3F3F3F"/>
                </a:solidFill>
                <a:latin typeface="Libre Franklin Medium"/>
                <a:ea typeface="Libre Franklin Medium"/>
                <a:cs typeface="Libre Franklin Medium"/>
                <a:sym typeface="Libre Franklin Medium"/>
              </a:rPr>
              <a:t>Disadvantage:</a:t>
            </a:r>
            <a:endParaRPr dirty="0"/>
          </a:p>
          <a:p>
            <a:pPr marL="342900" marR="0" lvl="0" indent="-342900" algn="l" rtl="0">
              <a:lnSpc>
                <a:spcPct val="110000"/>
              </a:lnSpc>
              <a:spcBef>
                <a:spcPts val="600"/>
              </a:spcBef>
              <a:spcAft>
                <a:spcPts val="0"/>
              </a:spcAft>
              <a:buClr>
                <a:schemeClr val="dk1"/>
              </a:buClr>
              <a:buSzPts val="2000"/>
              <a:buFont typeface="Arial" panose="020B0604020202020204" pitchFamily="34" charset="0"/>
              <a:buChar char="•"/>
            </a:pPr>
            <a:r>
              <a:rPr lang="en-US" sz="2000" b="0" i="0" dirty="0">
                <a:solidFill>
                  <a:srgbClr val="3F3F3F"/>
                </a:solidFill>
                <a:latin typeface="Libre Franklin Medium"/>
                <a:ea typeface="Libre Franklin Medium"/>
                <a:cs typeface="Libre Franklin Medium"/>
                <a:sym typeface="Libre Franklin Medium"/>
              </a:rPr>
              <a:t>Require more writing on the teacher’s part</a:t>
            </a:r>
            <a:endParaRPr sz="2000" b="0" i="0" u="none" strike="noStrike" cap="none" dirty="0">
              <a:solidFill>
                <a:srgbClr val="3F3F3F"/>
              </a:solidFill>
              <a:latin typeface="Libre Franklin Medium"/>
              <a:ea typeface="Libre Franklin Medium"/>
              <a:cs typeface="Libre Franklin Medium"/>
              <a:sym typeface="Libre Franklin Medium"/>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148"/>
        <p:cNvGrpSpPr/>
        <p:nvPr/>
      </p:nvGrpSpPr>
      <p:grpSpPr>
        <a:xfrm>
          <a:off x="0" y="0"/>
          <a:ext cx="0" cy="0"/>
          <a:chOff x="0" y="0"/>
          <a:chExt cx="0" cy="0"/>
        </a:xfrm>
      </p:grpSpPr>
      <p:sp>
        <p:nvSpPr>
          <p:cNvPr id="1149" name="Google Shape;1149;p117"/>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Which Rubric to Use?</a:t>
            </a:r>
            <a:endParaRPr dirty="0">
              <a:latin typeface="Franklin Gothic Medium" panose="020B0603020102020204" pitchFamily="34" charset="0"/>
            </a:endParaRPr>
          </a:p>
        </p:txBody>
      </p:sp>
      <p:sp>
        <p:nvSpPr>
          <p:cNvPr id="1150" name="Google Shape;1150;p117"/>
          <p:cNvSpPr txBox="1">
            <a:spLocks noGrp="1"/>
          </p:cNvSpPr>
          <p:nvPr>
            <p:ph type="body" idx="1"/>
          </p:nvPr>
        </p:nvSpPr>
        <p:spPr>
          <a:xfrm>
            <a:off x="555772" y="1773450"/>
            <a:ext cx="11636100" cy="4901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200"/>
              <a:buChar char="•"/>
            </a:pPr>
            <a:r>
              <a:rPr lang="en-US" dirty="0">
                <a:latin typeface="Franklin Gothic Book" panose="020B0503020102020204" pitchFamily="34" charset="0"/>
              </a:rPr>
              <a:t>Consider the purpose of the assessment:</a:t>
            </a:r>
            <a:endParaRPr dirty="0">
              <a:latin typeface="Franklin Gothic Book" panose="020B0503020102020204" pitchFamily="34" charset="0"/>
            </a:endParaRPr>
          </a:p>
          <a:p>
            <a:pPr marL="742950" lvl="1" indent="-285750" algn="l" rtl="0">
              <a:spcBef>
                <a:spcPts val="1000"/>
              </a:spcBef>
              <a:spcAft>
                <a:spcPts val="0"/>
              </a:spcAft>
              <a:buSzPts val="2240"/>
              <a:buChar char="•"/>
            </a:pPr>
            <a:r>
              <a:rPr lang="en-US" sz="2800" dirty="0">
                <a:latin typeface="Franklin Gothic Book" panose="020B0503020102020204" pitchFamily="34" charset="0"/>
              </a:rPr>
              <a:t>How will results be used? If a summative score is desired, a holistic scoring approach would be more desirable. </a:t>
            </a:r>
            <a:endParaRPr sz="2800" dirty="0">
              <a:latin typeface="Franklin Gothic Book" panose="020B0503020102020204" pitchFamily="34" charset="0"/>
            </a:endParaRPr>
          </a:p>
          <a:p>
            <a:pPr marL="742950" lvl="1" indent="-285750" algn="l" rtl="0">
              <a:spcBef>
                <a:spcPts val="1000"/>
              </a:spcBef>
              <a:spcAft>
                <a:spcPts val="0"/>
              </a:spcAft>
              <a:buSzPts val="2240"/>
              <a:buChar char="•"/>
            </a:pPr>
            <a:r>
              <a:rPr lang="en-US" sz="2800" dirty="0">
                <a:latin typeface="Franklin Gothic Book" panose="020B0503020102020204" pitchFamily="34" charset="0"/>
              </a:rPr>
              <a:t>If formative feedback is the goal, an analytic or single-point scoring rubric should be used.</a:t>
            </a:r>
            <a:endParaRPr sz="2800" dirty="0">
              <a:latin typeface="Franklin Gothic Book" panose="020B0503020102020204" pitchFamily="34" charset="0"/>
            </a:endParaRPr>
          </a:p>
          <a:p>
            <a:pPr marL="742950" lvl="1" indent="-285750" algn="l" rtl="0">
              <a:spcBef>
                <a:spcPts val="1000"/>
              </a:spcBef>
              <a:spcAft>
                <a:spcPts val="0"/>
              </a:spcAft>
              <a:buSzPts val="2240"/>
              <a:buChar char="•"/>
            </a:pPr>
            <a:r>
              <a:rPr lang="en-US" sz="2800" dirty="0">
                <a:latin typeface="Franklin Gothic Book" panose="020B0503020102020204" pitchFamily="34" charset="0"/>
              </a:rPr>
              <a:t>It is important to note that one type of rubric is not inherently better than another type; you must find a format that works best for your purposes (Montgomery, 2001).</a:t>
            </a:r>
            <a:endParaRPr sz="2800" dirty="0">
              <a:latin typeface="Franklin Gothic Book" panose="020B0503020102020204" pitchFamily="34" charset="0"/>
            </a:endParaRPr>
          </a:p>
          <a:p>
            <a:pPr marL="342900" lvl="0" indent="-139700" algn="l" rtl="0">
              <a:spcBef>
                <a:spcPts val="1000"/>
              </a:spcBef>
              <a:spcAft>
                <a:spcPts val="0"/>
              </a:spcAft>
              <a:buSzPts val="3200"/>
              <a:buNone/>
            </a:pPr>
            <a:endParaRPr sz="3200" dirty="0"/>
          </a:p>
          <a:p>
            <a:pPr marL="742950" lvl="1" indent="-143509" algn="l" rtl="0">
              <a:spcBef>
                <a:spcPts val="1000"/>
              </a:spcBef>
              <a:spcAft>
                <a:spcPts val="0"/>
              </a:spcAft>
              <a:buSzPts val="2240"/>
              <a:buNone/>
            </a:pPr>
            <a:endParaRPr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2"/>
          <p:cNvSpPr txBox="1">
            <a:spLocks noGrp="1"/>
          </p:cNvSpPr>
          <p:nvPr>
            <p:ph type="ctrTitle"/>
          </p:nvPr>
        </p:nvSpPr>
        <p:spPr>
          <a:xfrm>
            <a:off x="2705425" y="1214338"/>
            <a:ext cx="9144000" cy="23877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072B62"/>
              </a:buClr>
              <a:buSzPct val="73333"/>
              <a:buFont typeface="Georgia"/>
              <a:buNone/>
            </a:pPr>
            <a:r>
              <a:rPr lang="en-US" dirty="0">
                <a:latin typeface="Franklin Gothic Medium" panose="020B0603020102020204" pitchFamily="34" charset="0"/>
              </a:rPr>
              <a:t>Performance Assessments in Social Studies</a:t>
            </a:r>
            <a:endParaRPr dirty="0">
              <a:latin typeface="Franklin Gothic Medium" panose="020B0603020102020204" pitchFamily="34" charset="0"/>
            </a:endParaRPr>
          </a:p>
        </p:txBody>
      </p:sp>
      <p:sp>
        <p:nvSpPr>
          <p:cNvPr id="226" name="Google Shape;226;p12"/>
          <p:cNvSpPr txBox="1">
            <a:spLocks noGrp="1"/>
          </p:cNvSpPr>
          <p:nvPr>
            <p:ph type="subTitle" idx="1"/>
          </p:nvPr>
        </p:nvSpPr>
        <p:spPr>
          <a:xfrm>
            <a:off x="3510000" y="3832563"/>
            <a:ext cx="9144000" cy="16557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800"/>
              <a:buNone/>
            </a:pPr>
            <a:r>
              <a:rPr lang="en-US" dirty="0">
                <a:latin typeface="Franklin Gothic Medium" panose="020B0603020102020204" pitchFamily="34" charset="0"/>
              </a:rPr>
              <a:t>Section A: Classroom Assessments in Social Studies</a:t>
            </a:r>
            <a:endParaRPr dirty="0">
              <a:latin typeface="Franklin Gothic Medium" panose="020B0603020102020204" pitchFamily="34" charset="0"/>
            </a:endParaRPr>
          </a:p>
        </p:txBody>
      </p:sp>
      <p:sp>
        <p:nvSpPr>
          <p:cNvPr id="227" name="Google Shape;227;p1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solidFill>
                  <a:srgbClr val="007780"/>
                </a:solidFill>
              </a:rPr>
              <a:t>11</a:t>
            </a:fld>
            <a:endParaRPr dirty="0">
              <a:solidFill>
                <a:srgbClr val="007780"/>
              </a:solidFill>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155"/>
        <p:cNvGrpSpPr/>
        <p:nvPr/>
      </p:nvGrpSpPr>
      <p:grpSpPr>
        <a:xfrm>
          <a:off x="0" y="0"/>
          <a:ext cx="0" cy="0"/>
          <a:chOff x="0" y="0"/>
          <a:chExt cx="0" cy="0"/>
        </a:xfrm>
      </p:grpSpPr>
      <p:sp>
        <p:nvSpPr>
          <p:cNvPr id="1156" name="Google Shape;1156;p118"/>
          <p:cNvSpPr txBox="1">
            <a:spLocks noGrp="1"/>
          </p:cNvSpPr>
          <p:nvPr>
            <p:ph type="title"/>
          </p:nvPr>
        </p:nvSpPr>
        <p:spPr>
          <a:xfrm>
            <a:off x="365766" y="22997"/>
            <a:ext cx="11144400" cy="13209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Four Key Stages in Creating Rubrics</a:t>
            </a:r>
            <a:endParaRPr dirty="0">
              <a:latin typeface="Franklin Gothic Medium" panose="020B0603020102020204" pitchFamily="34" charset="0"/>
            </a:endParaRPr>
          </a:p>
        </p:txBody>
      </p:sp>
      <p:grpSp>
        <p:nvGrpSpPr>
          <p:cNvPr id="1158" name="Google Shape;1158;p118" descr="&#10;Read through the slide outlining the 4 stages of creating rubrics.&#10;Think about the standards being addressed and the claims you wish to make about the student knowledge and skills to assess behaviors that will provide evidence for the knowledge and skills.&#10;Identify specific observable attributes and success criteria that you want to see (as well as those you don’t want to see) your students demonstrate in their product, process, or performance.&#10;Specify the characteristics, skills, or behaviors that you will be looking for, as well as errors you do not want to see.&#10;Brainstorm characteristics that describe each attribute. Identify ways to describe above average, average, and below average performance foreach observable attribute previously identified. &#10;"/>
          <p:cNvGrpSpPr/>
          <p:nvPr/>
        </p:nvGrpSpPr>
        <p:grpSpPr>
          <a:xfrm>
            <a:off x="994559" y="683447"/>
            <a:ext cx="8635998" cy="5386676"/>
            <a:chOff x="0" y="2698"/>
            <a:chExt cx="8635998" cy="5386676"/>
          </a:xfrm>
        </p:grpSpPr>
        <p:sp>
          <p:nvSpPr>
            <p:cNvPr id="1159" name="Google Shape;1159;p118"/>
            <p:cNvSpPr/>
            <p:nvPr/>
          </p:nvSpPr>
          <p:spPr>
            <a:xfrm rot="5400000">
              <a:off x="5353281" y="-2111823"/>
              <a:ext cx="1038395" cy="5527039"/>
            </a:xfrm>
            <a:prstGeom prst="round2SameRect">
              <a:avLst>
                <a:gd name="adj1" fmla="val 16667"/>
                <a:gd name="adj2" fmla="val 0"/>
              </a:avLst>
            </a:prstGeom>
            <a:solidFill>
              <a:srgbClr val="CED2E2">
                <a:alpha val="89803"/>
              </a:srgbClr>
            </a:solidFill>
            <a:ln w="19050" cap="rnd" cmpd="sng">
              <a:solidFill>
                <a:srgbClr val="CED2E2">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0" name="Google Shape;1160;p118"/>
            <p:cNvSpPr txBox="1"/>
            <p:nvPr/>
          </p:nvSpPr>
          <p:spPr>
            <a:xfrm>
              <a:off x="3108959" y="183189"/>
              <a:ext cx="5476349" cy="937015"/>
            </a:xfrm>
            <a:prstGeom prst="rect">
              <a:avLst/>
            </a:prstGeom>
            <a:noFill/>
            <a:ln>
              <a:noFill/>
            </a:ln>
          </p:spPr>
          <p:txBody>
            <a:bodyPr spcFirstLastPara="1" wrap="square" lIns="60950" tIns="30475" rIns="60950" bIns="30475" anchor="ctr" anchorCtr="0">
              <a:noAutofit/>
            </a:bodyPr>
            <a:lstStyle/>
            <a:p>
              <a:pPr marL="171450" marR="0" lvl="1" indent="-171450" algn="l" rtl="0">
                <a:lnSpc>
                  <a:spcPct val="90000"/>
                </a:lnSpc>
                <a:spcBef>
                  <a:spcPts val="0"/>
                </a:spcBef>
                <a:spcAft>
                  <a:spcPts val="0"/>
                </a:spcAft>
                <a:buClr>
                  <a:schemeClr val="dk1"/>
                </a:buClr>
                <a:buSzPts val="1600"/>
                <a:buFont typeface="Libre Franklin Medium"/>
                <a:buChar char="•"/>
              </a:pPr>
              <a:r>
                <a:rPr lang="en-US" sz="1600" b="0" i="0" u="none" strike="noStrike" cap="none" dirty="0">
                  <a:solidFill>
                    <a:schemeClr val="dk1"/>
                  </a:solidFill>
                  <a:latin typeface="Libre Franklin Medium"/>
                  <a:ea typeface="Libre Franklin Medium"/>
                  <a:cs typeface="Libre Franklin Medium"/>
                  <a:sym typeface="Libre Franklin Medium"/>
                </a:rPr>
                <a:t>Focus on the standards the unit and assessment are based on</a:t>
              </a:r>
              <a:endParaRPr dirty="0"/>
            </a:p>
            <a:p>
              <a:pPr marL="171450" marR="0" lvl="1" indent="-171450" algn="l" rtl="0">
                <a:lnSpc>
                  <a:spcPct val="90000"/>
                </a:lnSpc>
                <a:spcBef>
                  <a:spcPts val="240"/>
                </a:spcBef>
                <a:spcAft>
                  <a:spcPts val="0"/>
                </a:spcAft>
                <a:buClr>
                  <a:schemeClr val="dk1"/>
                </a:buClr>
                <a:buSzPts val="1600"/>
                <a:buFont typeface="Libre Franklin Medium"/>
                <a:buChar char="•"/>
              </a:pPr>
              <a:r>
                <a:rPr lang="en-US" sz="1600" b="0" i="0" u="none" strike="noStrike" cap="none" dirty="0">
                  <a:solidFill>
                    <a:schemeClr val="dk1"/>
                  </a:solidFill>
                  <a:latin typeface="Libre Franklin Medium"/>
                  <a:ea typeface="Libre Franklin Medium"/>
                  <a:cs typeface="Libre Franklin Medium"/>
                  <a:sym typeface="Libre Franklin Medium"/>
                </a:rPr>
                <a:t>Focus on what you want from the students, why you created this assessment, what your expectations are</a:t>
              </a:r>
              <a:endParaRPr dirty="0"/>
            </a:p>
          </p:txBody>
        </p:sp>
        <p:sp>
          <p:nvSpPr>
            <p:cNvPr id="1161" name="Google Shape;1161;p118"/>
            <p:cNvSpPr/>
            <p:nvPr/>
          </p:nvSpPr>
          <p:spPr>
            <a:xfrm>
              <a:off x="0" y="2698"/>
              <a:ext cx="3108959" cy="1297994"/>
            </a:xfrm>
            <a:prstGeom prst="roundRect">
              <a:avLst>
                <a:gd name="adj" fmla="val 16667"/>
              </a:avLst>
            </a:prstGeom>
            <a:solidFill>
              <a:schemeClr val="accent1"/>
            </a:solidFill>
            <a:ln w="254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2" name="Google Shape;1162;p118"/>
            <p:cNvSpPr txBox="1"/>
            <p:nvPr/>
          </p:nvSpPr>
          <p:spPr>
            <a:xfrm>
              <a:off x="63363" y="66061"/>
              <a:ext cx="2982233" cy="1171268"/>
            </a:xfrm>
            <a:prstGeom prst="rect">
              <a:avLst/>
            </a:prstGeom>
            <a:noFill/>
            <a:ln>
              <a:noFill/>
            </a:ln>
          </p:spPr>
          <p:txBody>
            <a:bodyPr spcFirstLastPara="1" wrap="square" lIns="95250" tIns="47625" rIns="95250" bIns="47625" anchor="ctr" anchorCtr="0">
              <a:noAutofit/>
            </a:bodyPr>
            <a:lstStyle/>
            <a:p>
              <a:pPr marL="0" marR="0" lvl="0" indent="0" algn="ctr" rtl="0">
                <a:lnSpc>
                  <a:spcPct val="90000"/>
                </a:lnSpc>
                <a:spcBef>
                  <a:spcPts val="0"/>
                </a:spcBef>
                <a:spcAft>
                  <a:spcPts val="0"/>
                </a:spcAft>
                <a:buClr>
                  <a:schemeClr val="lt1"/>
                </a:buClr>
                <a:buSzPts val="2500"/>
                <a:buFont typeface="Libre Franklin Medium"/>
                <a:buNone/>
              </a:pPr>
              <a:r>
                <a:rPr lang="en-US" sz="2500" dirty="0">
                  <a:solidFill>
                    <a:schemeClr val="lt1"/>
                  </a:solidFill>
                  <a:latin typeface="Libre Franklin Medium"/>
                  <a:ea typeface="Libre Franklin Medium"/>
                  <a:cs typeface="Libre Franklin Medium"/>
                  <a:sym typeface="Libre Franklin Medium"/>
                </a:rPr>
                <a:t>Reflecting on the task &amp; content</a:t>
              </a:r>
              <a:endParaRPr dirty="0"/>
            </a:p>
          </p:txBody>
        </p:sp>
        <p:sp>
          <p:nvSpPr>
            <p:cNvPr id="1163" name="Google Shape;1163;p118"/>
            <p:cNvSpPr/>
            <p:nvPr/>
          </p:nvSpPr>
          <p:spPr>
            <a:xfrm rot="5400000">
              <a:off x="5353281" y="-748929"/>
              <a:ext cx="1038395" cy="5527039"/>
            </a:xfrm>
            <a:prstGeom prst="round2SameRect">
              <a:avLst>
                <a:gd name="adj1" fmla="val 16667"/>
                <a:gd name="adj2" fmla="val 0"/>
              </a:avLst>
            </a:prstGeom>
            <a:solidFill>
              <a:srgbClr val="CED2E2">
                <a:alpha val="89803"/>
              </a:srgbClr>
            </a:solidFill>
            <a:ln w="19050" cap="rnd" cmpd="sng">
              <a:solidFill>
                <a:srgbClr val="CED2E2">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4" name="Google Shape;1164;p118"/>
            <p:cNvSpPr txBox="1"/>
            <p:nvPr/>
          </p:nvSpPr>
          <p:spPr>
            <a:xfrm>
              <a:off x="3108959" y="1546083"/>
              <a:ext cx="5476349" cy="937015"/>
            </a:xfrm>
            <a:prstGeom prst="rect">
              <a:avLst/>
            </a:prstGeom>
            <a:noFill/>
            <a:ln>
              <a:noFill/>
            </a:ln>
          </p:spPr>
          <p:txBody>
            <a:bodyPr spcFirstLastPara="1" wrap="square" lIns="60950" tIns="30475" rIns="60950" bIns="30475" anchor="ctr" anchorCtr="0">
              <a:noAutofit/>
            </a:bodyPr>
            <a:lstStyle/>
            <a:p>
              <a:pPr marL="171450" marR="0" lvl="1" indent="-171450" algn="l" rtl="0">
                <a:lnSpc>
                  <a:spcPct val="90000"/>
                </a:lnSpc>
                <a:spcBef>
                  <a:spcPts val="0"/>
                </a:spcBef>
                <a:spcAft>
                  <a:spcPts val="0"/>
                </a:spcAft>
                <a:buClr>
                  <a:schemeClr val="dk1"/>
                </a:buClr>
                <a:buSzPts val="1600"/>
                <a:buFont typeface="Libre Franklin Medium"/>
                <a:buChar char="•"/>
              </a:pPr>
              <a:r>
                <a:rPr lang="en-US" sz="1600" b="0" i="0" u="none" strike="noStrike" cap="none" dirty="0">
                  <a:solidFill>
                    <a:schemeClr val="dk1"/>
                  </a:solidFill>
                  <a:latin typeface="Libre Franklin Medium"/>
                  <a:ea typeface="Libre Franklin Medium"/>
                  <a:cs typeface="Libre Franklin Medium"/>
                  <a:sym typeface="Libre Franklin Medium"/>
                </a:rPr>
                <a:t>Focus on the particular details of the task and what specific expectations you expect to see in the completed task</a:t>
              </a:r>
              <a:endParaRPr dirty="0"/>
            </a:p>
          </p:txBody>
        </p:sp>
        <p:sp>
          <p:nvSpPr>
            <p:cNvPr id="1165" name="Google Shape;1165;p118"/>
            <p:cNvSpPr/>
            <p:nvPr/>
          </p:nvSpPr>
          <p:spPr>
            <a:xfrm>
              <a:off x="0" y="1365592"/>
              <a:ext cx="3108959" cy="1297994"/>
            </a:xfrm>
            <a:prstGeom prst="roundRect">
              <a:avLst>
                <a:gd name="adj" fmla="val 16667"/>
              </a:avLst>
            </a:prstGeom>
            <a:solidFill>
              <a:schemeClr val="accent1"/>
            </a:solidFill>
            <a:ln w="254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6" name="Google Shape;1166;p118"/>
            <p:cNvSpPr txBox="1"/>
            <p:nvPr/>
          </p:nvSpPr>
          <p:spPr>
            <a:xfrm>
              <a:off x="63363" y="1428955"/>
              <a:ext cx="2982233" cy="1171268"/>
            </a:xfrm>
            <a:prstGeom prst="rect">
              <a:avLst/>
            </a:prstGeom>
            <a:noFill/>
            <a:ln>
              <a:noFill/>
            </a:ln>
          </p:spPr>
          <p:txBody>
            <a:bodyPr spcFirstLastPara="1" wrap="square" lIns="95250" tIns="47625" rIns="95250" bIns="47625" anchor="ctr" anchorCtr="0">
              <a:noAutofit/>
            </a:bodyPr>
            <a:lstStyle/>
            <a:p>
              <a:pPr marL="0" marR="0" lvl="0" indent="0" algn="ctr" rtl="0">
                <a:lnSpc>
                  <a:spcPct val="90000"/>
                </a:lnSpc>
                <a:spcBef>
                  <a:spcPts val="0"/>
                </a:spcBef>
                <a:spcAft>
                  <a:spcPts val="0"/>
                </a:spcAft>
                <a:buClr>
                  <a:schemeClr val="lt1"/>
                </a:buClr>
                <a:buSzPts val="2500"/>
                <a:buFont typeface="Libre Franklin Medium"/>
                <a:buNone/>
              </a:pPr>
              <a:r>
                <a:rPr lang="en-US" sz="2500" dirty="0">
                  <a:solidFill>
                    <a:schemeClr val="lt1"/>
                  </a:solidFill>
                  <a:latin typeface="Libre Franklin Medium"/>
                  <a:ea typeface="Libre Franklin Medium"/>
                  <a:cs typeface="Libre Franklin Medium"/>
                  <a:sym typeface="Libre Franklin Medium"/>
                </a:rPr>
                <a:t>Listing the goals of the assessment</a:t>
              </a:r>
              <a:endParaRPr dirty="0"/>
            </a:p>
          </p:txBody>
        </p:sp>
        <p:sp>
          <p:nvSpPr>
            <p:cNvPr id="1167" name="Google Shape;1167;p118"/>
            <p:cNvSpPr/>
            <p:nvPr/>
          </p:nvSpPr>
          <p:spPr>
            <a:xfrm rot="5400000">
              <a:off x="5353281" y="613964"/>
              <a:ext cx="1038395" cy="5527039"/>
            </a:xfrm>
            <a:prstGeom prst="round2SameRect">
              <a:avLst>
                <a:gd name="adj1" fmla="val 16667"/>
                <a:gd name="adj2" fmla="val 0"/>
              </a:avLst>
            </a:prstGeom>
            <a:solidFill>
              <a:srgbClr val="CED2E2">
                <a:alpha val="89803"/>
              </a:srgbClr>
            </a:solidFill>
            <a:ln w="19050" cap="rnd" cmpd="sng">
              <a:solidFill>
                <a:srgbClr val="CED2E2">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8" name="Google Shape;1168;p118"/>
            <p:cNvSpPr txBox="1"/>
            <p:nvPr/>
          </p:nvSpPr>
          <p:spPr>
            <a:xfrm>
              <a:off x="3108959" y="2908976"/>
              <a:ext cx="5476349" cy="937015"/>
            </a:xfrm>
            <a:prstGeom prst="rect">
              <a:avLst/>
            </a:prstGeom>
            <a:noFill/>
            <a:ln>
              <a:noFill/>
            </a:ln>
          </p:spPr>
          <p:txBody>
            <a:bodyPr spcFirstLastPara="1" wrap="square" lIns="60950" tIns="30475" rIns="60950" bIns="30475" anchor="ctr" anchorCtr="0">
              <a:noAutofit/>
            </a:bodyPr>
            <a:lstStyle/>
            <a:p>
              <a:pPr marL="171450" marR="0" lvl="1" indent="-171450" algn="l" rtl="0">
                <a:lnSpc>
                  <a:spcPct val="90000"/>
                </a:lnSpc>
                <a:spcBef>
                  <a:spcPts val="0"/>
                </a:spcBef>
                <a:spcAft>
                  <a:spcPts val="0"/>
                </a:spcAft>
                <a:buClr>
                  <a:schemeClr val="dk1"/>
                </a:buClr>
                <a:buSzPts val="1600"/>
                <a:buFont typeface="Libre Franklin Medium"/>
                <a:buChar char="•"/>
              </a:pPr>
              <a:r>
                <a:rPr lang="en-US" sz="1600" b="0" i="0" u="none" strike="noStrike" cap="none" dirty="0">
                  <a:solidFill>
                    <a:schemeClr val="dk1"/>
                  </a:solidFill>
                  <a:latin typeface="Libre Franklin Medium"/>
                  <a:ea typeface="Libre Franklin Medium"/>
                  <a:cs typeface="Libre Franklin Medium"/>
                  <a:sym typeface="Libre Franklin Medium"/>
                </a:rPr>
                <a:t>Organize and group similar expectations together to become the rubric success criteria</a:t>
              </a:r>
              <a:endParaRPr dirty="0"/>
            </a:p>
          </p:txBody>
        </p:sp>
        <p:sp>
          <p:nvSpPr>
            <p:cNvPr id="1169" name="Google Shape;1169;p118"/>
            <p:cNvSpPr/>
            <p:nvPr/>
          </p:nvSpPr>
          <p:spPr>
            <a:xfrm>
              <a:off x="0" y="2728486"/>
              <a:ext cx="3108959" cy="1297994"/>
            </a:xfrm>
            <a:prstGeom prst="roundRect">
              <a:avLst>
                <a:gd name="adj" fmla="val 16667"/>
              </a:avLst>
            </a:prstGeom>
            <a:solidFill>
              <a:schemeClr val="accent1"/>
            </a:solidFill>
            <a:ln w="254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0" name="Google Shape;1170;p118"/>
            <p:cNvSpPr txBox="1"/>
            <p:nvPr/>
          </p:nvSpPr>
          <p:spPr>
            <a:xfrm>
              <a:off x="63363" y="2791849"/>
              <a:ext cx="2982233" cy="1171268"/>
            </a:xfrm>
            <a:prstGeom prst="rect">
              <a:avLst/>
            </a:prstGeom>
            <a:noFill/>
            <a:ln>
              <a:noFill/>
            </a:ln>
          </p:spPr>
          <p:txBody>
            <a:bodyPr spcFirstLastPara="1" wrap="square" lIns="95250" tIns="47625" rIns="95250" bIns="47625" anchor="ctr" anchorCtr="0">
              <a:noAutofit/>
            </a:bodyPr>
            <a:lstStyle/>
            <a:p>
              <a:pPr marL="0" marR="0" lvl="0" indent="0" algn="ctr" rtl="0">
                <a:lnSpc>
                  <a:spcPct val="90000"/>
                </a:lnSpc>
                <a:spcBef>
                  <a:spcPts val="0"/>
                </a:spcBef>
                <a:spcAft>
                  <a:spcPts val="0"/>
                </a:spcAft>
                <a:buClr>
                  <a:schemeClr val="lt1"/>
                </a:buClr>
                <a:buSzPts val="2500"/>
                <a:buFont typeface="Libre Franklin Medium"/>
                <a:buNone/>
              </a:pPr>
              <a:r>
                <a:rPr lang="en-US" sz="2500" dirty="0">
                  <a:solidFill>
                    <a:schemeClr val="lt1"/>
                  </a:solidFill>
                  <a:latin typeface="Libre Franklin Medium"/>
                  <a:ea typeface="Libre Franklin Medium"/>
                  <a:cs typeface="Libre Franklin Medium"/>
                  <a:sym typeface="Libre Franklin Medium"/>
                </a:rPr>
                <a:t>Grouping &amp; labeling the outcomes &amp;  success criteria</a:t>
              </a:r>
              <a:endParaRPr dirty="0"/>
            </a:p>
          </p:txBody>
        </p:sp>
        <p:sp>
          <p:nvSpPr>
            <p:cNvPr id="1171" name="Google Shape;1171;p118"/>
            <p:cNvSpPr/>
            <p:nvPr/>
          </p:nvSpPr>
          <p:spPr>
            <a:xfrm rot="5400000">
              <a:off x="5353281" y="1976858"/>
              <a:ext cx="1038395" cy="5527039"/>
            </a:xfrm>
            <a:prstGeom prst="round2SameRect">
              <a:avLst>
                <a:gd name="adj1" fmla="val 16667"/>
                <a:gd name="adj2" fmla="val 0"/>
              </a:avLst>
            </a:prstGeom>
            <a:solidFill>
              <a:srgbClr val="CED2E2">
                <a:alpha val="89803"/>
              </a:srgbClr>
            </a:solidFill>
            <a:ln w="19050" cap="rnd" cmpd="sng">
              <a:solidFill>
                <a:srgbClr val="CED2E2">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2" name="Google Shape;1172;p118"/>
            <p:cNvSpPr txBox="1"/>
            <p:nvPr/>
          </p:nvSpPr>
          <p:spPr>
            <a:xfrm>
              <a:off x="3108959" y="4271870"/>
              <a:ext cx="5476349" cy="937015"/>
            </a:xfrm>
            <a:prstGeom prst="rect">
              <a:avLst/>
            </a:prstGeom>
            <a:noFill/>
            <a:ln>
              <a:noFill/>
            </a:ln>
          </p:spPr>
          <p:txBody>
            <a:bodyPr spcFirstLastPara="1" wrap="square" lIns="60950" tIns="30475" rIns="60950" bIns="30475" anchor="ctr" anchorCtr="0">
              <a:noAutofit/>
            </a:bodyPr>
            <a:lstStyle/>
            <a:p>
              <a:pPr marL="171450" marR="0" lvl="1" indent="-171450" algn="l" rtl="0">
                <a:lnSpc>
                  <a:spcPct val="90000"/>
                </a:lnSpc>
                <a:spcBef>
                  <a:spcPts val="0"/>
                </a:spcBef>
                <a:spcAft>
                  <a:spcPts val="0"/>
                </a:spcAft>
                <a:buClr>
                  <a:schemeClr val="dk1"/>
                </a:buClr>
                <a:buSzPts val="1600"/>
                <a:buFont typeface="Libre Franklin Medium"/>
                <a:buChar char="•"/>
              </a:pPr>
              <a:r>
                <a:rPr lang="en-US" sz="1600" b="0" i="0" u="none" strike="noStrike" cap="none" dirty="0">
                  <a:solidFill>
                    <a:schemeClr val="dk1"/>
                  </a:solidFill>
                  <a:latin typeface="Libre Franklin Medium"/>
                  <a:ea typeface="Libre Franklin Medium"/>
                  <a:cs typeface="Libre Franklin Medium"/>
                  <a:sym typeface="Libre Franklin Medium"/>
                </a:rPr>
                <a:t>Apply the templates and descriptions to the final form of the rubrics</a:t>
              </a:r>
              <a:endParaRPr dirty="0"/>
            </a:p>
          </p:txBody>
        </p:sp>
        <p:sp>
          <p:nvSpPr>
            <p:cNvPr id="1173" name="Google Shape;1173;p118"/>
            <p:cNvSpPr/>
            <p:nvPr/>
          </p:nvSpPr>
          <p:spPr>
            <a:xfrm>
              <a:off x="0" y="4091380"/>
              <a:ext cx="3108959" cy="1297994"/>
            </a:xfrm>
            <a:prstGeom prst="roundRect">
              <a:avLst>
                <a:gd name="adj" fmla="val 16667"/>
              </a:avLst>
            </a:prstGeom>
            <a:solidFill>
              <a:schemeClr val="accent1"/>
            </a:solidFill>
            <a:ln w="254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4" name="Google Shape;1174;p118"/>
            <p:cNvSpPr txBox="1"/>
            <p:nvPr/>
          </p:nvSpPr>
          <p:spPr>
            <a:xfrm>
              <a:off x="63363" y="4154743"/>
              <a:ext cx="2982233" cy="1171268"/>
            </a:xfrm>
            <a:prstGeom prst="rect">
              <a:avLst/>
            </a:prstGeom>
            <a:noFill/>
            <a:ln>
              <a:noFill/>
            </a:ln>
          </p:spPr>
          <p:txBody>
            <a:bodyPr spcFirstLastPara="1" wrap="square" lIns="95250" tIns="47625" rIns="95250" bIns="47625" anchor="ctr" anchorCtr="0">
              <a:noAutofit/>
            </a:bodyPr>
            <a:lstStyle/>
            <a:p>
              <a:pPr marL="0" marR="0" lvl="0" indent="0" algn="ctr" rtl="0">
                <a:lnSpc>
                  <a:spcPct val="90000"/>
                </a:lnSpc>
                <a:spcBef>
                  <a:spcPts val="0"/>
                </a:spcBef>
                <a:spcAft>
                  <a:spcPts val="0"/>
                </a:spcAft>
                <a:buClr>
                  <a:schemeClr val="lt1"/>
                </a:buClr>
                <a:buSzPts val="2500"/>
                <a:buFont typeface="Libre Franklin Medium"/>
                <a:buNone/>
              </a:pPr>
              <a:r>
                <a:rPr lang="en-US" sz="2500" dirty="0">
                  <a:solidFill>
                    <a:schemeClr val="lt1"/>
                  </a:solidFill>
                  <a:latin typeface="Libre Franklin Medium"/>
                  <a:ea typeface="Libre Franklin Medium"/>
                  <a:cs typeface="Libre Franklin Medium"/>
                  <a:sym typeface="Libre Franklin Medium"/>
                </a:rPr>
                <a:t>Applying a rubric format</a:t>
              </a:r>
              <a:endParaRPr dirty="0"/>
            </a:p>
          </p:txBody>
        </p:sp>
      </p:gr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178"/>
        <p:cNvGrpSpPr/>
        <p:nvPr/>
      </p:nvGrpSpPr>
      <p:grpSpPr>
        <a:xfrm>
          <a:off x="0" y="0"/>
          <a:ext cx="0" cy="0"/>
          <a:chOff x="0" y="0"/>
          <a:chExt cx="0" cy="0"/>
        </a:xfrm>
      </p:grpSpPr>
      <p:sp>
        <p:nvSpPr>
          <p:cNvPr id="1179" name="Google Shape;1179;p119"/>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Additional Considerations</a:t>
            </a:r>
            <a:endParaRPr dirty="0">
              <a:latin typeface="Franklin Gothic Medium" panose="020B0603020102020204" pitchFamily="34" charset="0"/>
            </a:endParaRPr>
          </a:p>
        </p:txBody>
      </p:sp>
      <p:sp>
        <p:nvSpPr>
          <p:cNvPr id="1180" name="Google Shape;1180;p119"/>
          <p:cNvSpPr txBox="1">
            <a:spLocks noGrp="1"/>
          </p:cNvSpPr>
          <p:nvPr>
            <p:ph type="body" idx="1"/>
          </p:nvPr>
        </p:nvSpPr>
        <p:spPr>
          <a:xfrm>
            <a:off x="555786" y="1170135"/>
            <a:ext cx="11157966" cy="4106649"/>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400"/>
              <a:buChar char="•"/>
            </a:pPr>
            <a:r>
              <a:rPr lang="en-US" dirty="0">
                <a:latin typeface="Franklin Gothic Book" panose="020B0503020102020204" pitchFamily="34" charset="0"/>
              </a:rPr>
              <a:t>“If a student can achieve a high score on all the criteria and still not perform well at the task, you have the wrong criteria” (Wiggins, cited in Clementi, 1999).</a:t>
            </a:r>
            <a:endParaRPr dirty="0">
              <a:latin typeface="Franklin Gothic Book" panose="020B0503020102020204" pitchFamily="34" charset="0"/>
            </a:endParaRPr>
          </a:p>
          <a:p>
            <a:pPr marL="342900" lvl="0" indent="-342900" algn="l" rtl="0">
              <a:spcBef>
                <a:spcPts val="1000"/>
              </a:spcBef>
              <a:spcAft>
                <a:spcPts val="0"/>
              </a:spcAft>
              <a:buSzPts val="2400"/>
              <a:buChar char="•"/>
            </a:pPr>
            <a:r>
              <a:rPr lang="en-US" dirty="0">
                <a:latin typeface="Franklin Gothic Book" panose="020B0503020102020204" pitchFamily="34" charset="0"/>
              </a:rPr>
              <a:t>Consider whether a rubric needs revision for a specific task: </a:t>
            </a:r>
            <a:endParaRPr dirty="0">
              <a:latin typeface="Franklin Gothic Book" panose="020B0503020102020204" pitchFamily="34" charset="0"/>
            </a:endParaRPr>
          </a:p>
          <a:p>
            <a:pPr marL="742950" lvl="1" indent="-285750" algn="l" rtl="0">
              <a:spcBef>
                <a:spcPts val="1000"/>
              </a:spcBef>
              <a:spcAft>
                <a:spcPts val="0"/>
              </a:spcAft>
              <a:buSzPts val="1600"/>
              <a:buChar char="•"/>
            </a:pPr>
            <a:r>
              <a:rPr lang="en-US" sz="2800" dirty="0">
                <a:latin typeface="Franklin Gothic Book" panose="020B0503020102020204" pitchFamily="34" charset="0"/>
              </a:rPr>
              <a:t>Do some of the success criteria on the rubric go beyond this particular performance?</a:t>
            </a:r>
            <a:endParaRPr sz="2800" dirty="0">
              <a:latin typeface="Franklin Gothic Book" panose="020B0503020102020204" pitchFamily="34" charset="0"/>
            </a:endParaRPr>
          </a:p>
          <a:p>
            <a:pPr marL="342900" lvl="0" indent="-342900" algn="l" rtl="0">
              <a:spcBef>
                <a:spcPts val="1000"/>
              </a:spcBef>
              <a:spcAft>
                <a:spcPts val="0"/>
              </a:spcAft>
              <a:buSzPts val="2400"/>
              <a:buChar char="•"/>
            </a:pPr>
            <a:r>
              <a:rPr lang="en-US" dirty="0">
                <a:latin typeface="Franklin Gothic Book" panose="020B0503020102020204" pitchFamily="34" charset="0"/>
              </a:rPr>
              <a:t>Make sure that the expectations in the rubric are directly aligned with the instruction of the lesson/unit: </a:t>
            </a:r>
            <a:endParaRPr dirty="0">
              <a:latin typeface="Franklin Gothic Book" panose="020B0503020102020204" pitchFamily="34" charset="0"/>
            </a:endParaRPr>
          </a:p>
          <a:p>
            <a:pPr marL="742950" lvl="1" indent="-285750" algn="l" rtl="0">
              <a:spcBef>
                <a:spcPts val="1000"/>
              </a:spcBef>
              <a:spcAft>
                <a:spcPts val="0"/>
              </a:spcAft>
              <a:buSzPts val="1600"/>
              <a:buChar char="•"/>
            </a:pPr>
            <a:r>
              <a:rPr lang="en-US" sz="2800" dirty="0">
                <a:latin typeface="Franklin Gothic Book" panose="020B0503020102020204" pitchFamily="34" charset="0"/>
              </a:rPr>
              <a:t>Students should not be expected to do what they have not been previously taught or shown.</a:t>
            </a:r>
            <a:endParaRPr sz="2800" dirty="0">
              <a:latin typeface="Franklin Gothic Book" panose="020B0503020102020204" pitchFamily="34" charset="0"/>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186"/>
        <p:cNvGrpSpPr/>
        <p:nvPr/>
      </p:nvGrpSpPr>
      <p:grpSpPr>
        <a:xfrm>
          <a:off x="0" y="0"/>
          <a:ext cx="0" cy="0"/>
          <a:chOff x="0" y="0"/>
          <a:chExt cx="0" cy="0"/>
        </a:xfrm>
      </p:grpSpPr>
      <p:sp>
        <p:nvSpPr>
          <p:cNvPr id="1187" name="Google Shape;1187;p120"/>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Tool To Review Rubrics</a:t>
            </a:r>
            <a:endParaRPr dirty="0">
              <a:latin typeface="Franklin Gothic Medium" panose="020B0603020102020204" pitchFamily="34" charset="0"/>
            </a:endParaRPr>
          </a:p>
        </p:txBody>
      </p:sp>
      <p:sp>
        <p:nvSpPr>
          <p:cNvPr id="1188" name="Google Shape;1188;p120"/>
          <p:cNvSpPr txBox="1">
            <a:spLocks noGrp="1"/>
          </p:cNvSpPr>
          <p:nvPr>
            <p:ph type="body" idx="1"/>
          </p:nvPr>
        </p:nvSpPr>
        <p:spPr>
          <a:xfrm>
            <a:off x="555786" y="1773451"/>
            <a:ext cx="9188715" cy="4901324"/>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3600"/>
              <a:buNone/>
            </a:pPr>
            <a:r>
              <a:rPr lang="en-US" i="1" u="sng" dirty="0">
                <a:solidFill>
                  <a:schemeClr val="hlink"/>
                </a:solidFill>
                <a:latin typeface="Franklin Gothic Book" panose="020B0503020102020204" pitchFamily="34" charset="0"/>
                <a:hlinkClick r:id="rId3"/>
              </a:rPr>
              <a:t>SCALE Quality Rubric Checklist</a:t>
            </a:r>
            <a:endParaRPr dirty="0">
              <a:latin typeface="Franklin Gothic Book" panose="020B0503020102020204" pitchFamily="34" charset="0"/>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193"/>
        <p:cNvGrpSpPr/>
        <p:nvPr/>
      </p:nvGrpSpPr>
      <p:grpSpPr>
        <a:xfrm>
          <a:off x="0" y="0"/>
          <a:ext cx="0" cy="0"/>
          <a:chOff x="0" y="0"/>
          <a:chExt cx="0" cy="0"/>
        </a:xfrm>
      </p:grpSpPr>
      <p:sp>
        <p:nvSpPr>
          <p:cNvPr id="1194" name="Google Shape;1194;p121"/>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sz="4400" dirty="0">
                <a:latin typeface="Franklin Gothic Medium" panose="020B0603020102020204" pitchFamily="34" charset="0"/>
              </a:rPr>
              <a:t>Activity: Rubric Review</a:t>
            </a:r>
            <a:endParaRPr dirty="0">
              <a:latin typeface="Franklin Gothic Medium" panose="020B0603020102020204" pitchFamily="34" charset="0"/>
            </a:endParaRPr>
          </a:p>
        </p:txBody>
      </p:sp>
      <p:sp>
        <p:nvSpPr>
          <p:cNvPr id="1195" name="Google Shape;1195;p121"/>
          <p:cNvSpPr txBox="1">
            <a:spLocks noGrp="1"/>
          </p:cNvSpPr>
          <p:nvPr>
            <p:ph type="body" idx="1"/>
          </p:nvPr>
        </p:nvSpPr>
        <p:spPr>
          <a:xfrm>
            <a:off x="555786" y="1836951"/>
            <a:ext cx="9188715" cy="4901324"/>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SzPts val="2500"/>
              <a:buChar char="•"/>
            </a:pPr>
            <a:r>
              <a:rPr lang="en-US" dirty="0">
                <a:latin typeface="Franklin Gothic Book" panose="020B0503020102020204" pitchFamily="34" charset="0"/>
              </a:rPr>
              <a:t>Review the following rubric: </a:t>
            </a:r>
            <a:r>
              <a:rPr lang="en-US" i="1" u="sng" dirty="0">
                <a:solidFill>
                  <a:schemeClr val="hlink"/>
                </a:solidFill>
                <a:latin typeface="Franklin Gothic Book" panose="020B0503020102020204" pitchFamily="34" charset="0"/>
                <a:hlinkClick r:id="rId3"/>
              </a:rPr>
              <a:t>Civically Engaged Writing Analysis Continuum for Public Writing</a:t>
            </a:r>
            <a:endParaRPr i="1" dirty="0">
              <a:latin typeface="Franklin Gothic Book" panose="020B0503020102020204" pitchFamily="34" charset="0"/>
            </a:endParaRPr>
          </a:p>
          <a:p>
            <a:pPr marL="457200" lvl="1" indent="0" algn="l" rtl="0">
              <a:lnSpc>
                <a:spcPct val="90000"/>
              </a:lnSpc>
              <a:spcBef>
                <a:spcPts val="1000"/>
              </a:spcBef>
              <a:spcAft>
                <a:spcPts val="0"/>
              </a:spcAft>
              <a:buSzPts val="2000"/>
              <a:buNone/>
            </a:pPr>
            <a:endParaRPr sz="2800" i="1" dirty="0">
              <a:latin typeface="Franklin Gothic Book" panose="020B0503020102020204" pitchFamily="34" charset="0"/>
            </a:endParaRPr>
          </a:p>
          <a:p>
            <a:pPr marL="342900" lvl="0" indent="-342900" algn="l" rtl="0">
              <a:lnSpc>
                <a:spcPct val="90000"/>
              </a:lnSpc>
              <a:spcBef>
                <a:spcPts val="1000"/>
              </a:spcBef>
              <a:spcAft>
                <a:spcPts val="0"/>
              </a:spcAft>
              <a:buSzPts val="2500"/>
              <a:buChar char="•"/>
            </a:pPr>
            <a:r>
              <a:rPr lang="en-US" dirty="0">
                <a:latin typeface="Franklin Gothic Book" panose="020B0503020102020204" pitchFamily="34" charset="0"/>
              </a:rPr>
              <a:t>Use the following tool to reflect: </a:t>
            </a:r>
            <a:r>
              <a:rPr lang="en-US" i="1" u="sng" dirty="0">
                <a:solidFill>
                  <a:schemeClr val="hlink"/>
                </a:solidFill>
                <a:latin typeface="Franklin Gothic Book" panose="020B0503020102020204" pitchFamily="34" charset="0"/>
                <a:hlinkClick r:id="rId4"/>
              </a:rPr>
              <a:t>SCALE Quality Rubric Checklist</a:t>
            </a:r>
            <a:endParaRPr i="1" dirty="0">
              <a:latin typeface="Franklin Gothic Book" panose="020B0503020102020204" pitchFamily="34" charset="0"/>
            </a:endParaRPr>
          </a:p>
          <a:p>
            <a:pPr marL="914400" lvl="1" indent="-514350" algn="l" rtl="0">
              <a:lnSpc>
                <a:spcPct val="90000"/>
              </a:lnSpc>
              <a:spcBef>
                <a:spcPts val="1000"/>
              </a:spcBef>
              <a:spcAft>
                <a:spcPts val="0"/>
              </a:spcAft>
              <a:buSzPts val="2000"/>
              <a:buChar char="•"/>
            </a:pPr>
            <a:r>
              <a:rPr lang="en-US" sz="2800" dirty="0">
                <a:latin typeface="Franklin Gothic Book" panose="020B0503020102020204" pitchFamily="34" charset="0"/>
              </a:rPr>
              <a:t>Identify and explain any issues.</a:t>
            </a:r>
            <a:endParaRPr sz="2800" dirty="0">
              <a:latin typeface="Franklin Gothic Book" panose="020B0503020102020204" pitchFamily="34" charset="0"/>
            </a:endParaRPr>
          </a:p>
          <a:p>
            <a:pPr marL="914400" lvl="1" indent="-514350" algn="l" rtl="0">
              <a:lnSpc>
                <a:spcPct val="90000"/>
              </a:lnSpc>
              <a:spcBef>
                <a:spcPts val="1000"/>
              </a:spcBef>
              <a:spcAft>
                <a:spcPts val="0"/>
              </a:spcAft>
              <a:buSzPts val="2000"/>
              <a:buChar char="•"/>
            </a:pPr>
            <a:r>
              <a:rPr lang="en-US" sz="2800" dirty="0">
                <a:latin typeface="Franklin Gothic Book" panose="020B0503020102020204" pitchFamily="34" charset="0"/>
              </a:rPr>
              <a:t>Propose actions to improve or resolve the issues.</a:t>
            </a:r>
            <a:endParaRPr sz="2800" dirty="0">
              <a:latin typeface="Franklin Gothic Book" panose="020B0503020102020204" pitchFamily="34" charset="0"/>
            </a:endParaRPr>
          </a:p>
          <a:p>
            <a:pPr marL="342900" lvl="0" indent="-184150" algn="l" rtl="0">
              <a:lnSpc>
                <a:spcPct val="90000"/>
              </a:lnSpc>
              <a:spcBef>
                <a:spcPts val="1000"/>
              </a:spcBef>
              <a:spcAft>
                <a:spcPts val="0"/>
              </a:spcAft>
              <a:buSzPts val="2500"/>
              <a:buNone/>
            </a:pPr>
            <a:endParaRPr sz="2500"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200"/>
        <p:cNvGrpSpPr/>
        <p:nvPr/>
      </p:nvGrpSpPr>
      <p:grpSpPr>
        <a:xfrm>
          <a:off x="0" y="0"/>
          <a:ext cx="0" cy="0"/>
          <a:chOff x="0" y="0"/>
          <a:chExt cx="0" cy="0"/>
        </a:xfrm>
      </p:grpSpPr>
      <p:sp>
        <p:nvSpPr>
          <p:cNvPr id="1201" name="Google Shape;1201;p122"/>
          <p:cNvSpPr txBox="1">
            <a:spLocks noGrp="1"/>
          </p:cNvSpPr>
          <p:nvPr>
            <p:ph type="title"/>
          </p:nvPr>
        </p:nvSpPr>
        <p:spPr>
          <a:xfrm>
            <a:off x="555786" y="168125"/>
            <a:ext cx="8596668" cy="13208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Task</a:t>
            </a:r>
            <a:endParaRPr dirty="0">
              <a:latin typeface="Franklin Gothic Medium" panose="020B0603020102020204" pitchFamily="34" charset="0"/>
            </a:endParaRPr>
          </a:p>
        </p:txBody>
      </p:sp>
      <p:sp>
        <p:nvSpPr>
          <p:cNvPr id="1202" name="Google Shape;1202;p122"/>
          <p:cNvSpPr txBox="1">
            <a:spLocks noGrp="1"/>
          </p:cNvSpPr>
          <p:nvPr>
            <p:ph type="body" idx="1"/>
          </p:nvPr>
        </p:nvSpPr>
        <p:spPr>
          <a:xfrm>
            <a:off x="555786" y="1239391"/>
            <a:ext cx="9188715" cy="4901324"/>
          </a:xfrm>
          <a:prstGeom prst="rect">
            <a:avLst/>
          </a:prstGeom>
          <a:noFill/>
          <a:ln>
            <a:noFill/>
          </a:ln>
        </p:spPr>
        <p:txBody>
          <a:bodyPr spcFirstLastPara="1" wrap="square" lIns="121900" tIns="121900" rIns="121900" bIns="121900" anchor="t" anchorCtr="0">
            <a:noAutofit/>
          </a:bodyPr>
          <a:lstStyle/>
          <a:p>
            <a:pPr marL="342900" lvl="0" indent="-342900" algn="l" rtl="0">
              <a:spcBef>
                <a:spcPts val="900"/>
              </a:spcBef>
              <a:spcAft>
                <a:spcPts val="0"/>
              </a:spcAft>
              <a:buSzPts val="2800"/>
              <a:buChar char="•"/>
            </a:pPr>
            <a:r>
              <a:rPr lang="en-US" sz="3200" dirty="0">
                <a:latin typeface="Franklin Gothic Book" panose="020B0503020102020204" pitchFamily="34" charset="0"/>
              </a:rPr>
              <a:t>Create a rubric for the performance task you created in Module Section C. Pick the rubric type that best fits the task and that will provide the most helpful feedback to students to enhance the learning process and facilitate student success on the task.</a:t>
            </a:r>
            <a:endParaRPr sz="3200" dirty="0">
              <a:latin typeface="Franklin Gothic Book" panose="020B0503020102020204" pitchFamily="34" charset="0"/>
            </a:endParaRPr>
          </a:p>
          <a:p>
            <a:pPr marL="342900" lvl="0" indent="-342900" algn="l" rtl="0">
              <a:spcBef>
                <a:spcPts val="1000"/>
              </a:spcBef>
              <a:spcAft>
                <a:spcPts val="0"/>
              </a:spcAft>
              <a:buSzPts val="2800"/>
              <a:buChar char="•"/>
            </a:pPr>
            <a:r>
              <a:rPr lang="en-US" sz="3200" dirty="0">
                <a:latin typeface="Franklin Gothic Book" panose="020B0503020102020204" pitchFamily="34" charset="0"/>
              </a:rPr>
              <a:t>Once the rubric is complete, use the </a:t>
            </a:r>
            <a:r>
              <a:rPr lang="en-US" sz="3200" i="1" u="sng" dirty="0">
                <a:solidFill>
                  <a:schemeClr val="hlink"/>
                </a:solidFill>
                <a:latin typeface="Franklin Gothic Book" panose="020B0503020102020204" pitchFamily="34" charset="0"/>
                <a:hlinkClick r:id="rId3"/>
              </a:rPr>
              <a:t>SCALE Quality Rubric Checklist</a:t>
            </a:r>
            <a:r>
              <a:rPr lang="en-US" sz="3200" i="1" dirty="0">
                <a:latin typeface="Franklin Gothic Book" panose="020B0503020102020204" pitchFamily="34" charset="0"/>
              </a:rPr>
              <a:t> to make adjustments.</a:t>
            </a:r>
            <a:endParaRPr sz="3200" dirty="0">
              <a:latin typeface="Franklin Gothic Book" panose="020B0503020102020204" pitchFamily="34" charset="0"/>
            </a:endParaRPr>
          </a:p>
          <a:p>
            <a:pPr marL="0" lvl="0" indent="0" algn="l" rtl="0">
              <a:spcBef>
                <a:spcPts val="900"/>
              </a:spcBef>
              <a:spcAft>
                <a:spcPts val="0"/>
              </a:spcAft>
              <a:buSzPts val="2800"/>
              <a:buNone/>
            </a:pPr>
            <a:endParaRPr sz="2800"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sp>
        <p:nvSpPr>
          <p:cNvPr id="1209" name="Google Shape;1209;p123"/>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t>Reflection</a:t>
            </a:r>
            <a:endParaRPr dirty="0"/>
          </a:p>
        </p:txBody>
      </p:sp>
      <p:sp>
        <p:nvSpPr>
          <p:cNvPr id="1210" name="Google Shape;1210;p123"/>
          <p:cNvSpPr txBox="1">
            <a:spLocks noGrp="1"/>
          </p:cNvSpPr>
          <p:nvPr>
            <p:ph type="body" idx="1"/>
          </p:nvPr>
        </p:nvSpPr>
        <p:spPr>
          <a:xfrm>
            <a:off x="555786" y="1773451"/>
            <a:ext cx="9188715" cy="4901324"/>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3600"/>
              <a:buChar char="•"/>
            </a:pPr>
            <a:r>
              <a:rPr lang="en-US" sz="4000" dirty="0">
                <a:latin typeface="Franklin Gothic Book" panose="020B0503020102020204" pitchFamily="34" charset="0"/>
              </a:rPr>
              <a:t>What are your current strengths in developing rubrics?</a:t>
            </a:r>
            <a:endParaRPr sz="4000" dirty="0">
              <a:latin typeface="Franklin Gothic Book" panose="020B0503020102020204" pitchFamily="34" charset="0"/>
            </a:endParaRPr>
          </a:p>
          <a:p>
            <a:pPr marL="342900" lvl="0" indent="-342900" algn="l" rtl="0">
              <a:spcBef>
                <a:spcPts val="1000"/>
              </a:spcBef>
              <a:spcAft>
                <a:spcPts val="0"/>
              </a:spcAft>
              <a:buSzPts val="3600"/>
              <a:buChar char="•"/>
            </a:pPr>
            <a:r>
              <a:rPr lang="en-US" sz="4000" dirty="0">
                <a:latin typeface="Franklin Gothic Book" panose="020B0503020102020204" pitchFamily="34" charset="0"/>
              </a:rPr>
              <a:t>What are your concerns with developing rubrics?</a:t>
            </a:r>
            <a:endParaRPr sz="4000" dirty="0">
              <a:latin typeface="Franklin Gothic Book" panose="020B0503020102020204" pitchFamily="34" charset="0"/>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216"/>
        <p:cNvGrpSpPr/>
        <p:nvPr/>
      </p:nvGrpSpPr>
      <p:grpSpPr>
        <a:xfrm>
          <a:off x="0" y="0"/>
          <a:ext cx="0" cy="0"/>
          <a:chOff x="0" y="0"/>
          <a:chExt cx="0" cy="0"/>
        </a:xfrm>
      </p:grpSpPr>
      <p:sp>
        <p:nvSpPr>
          <p:cNvPr id="1217" name="Google Shape;1217;p124"/>
          <p:cNvSpPr txBox="1">
            <a:spLocks noGrp="1"/>
          </p:cNvSpPr>
          <p:nvPr>
            <p:ph type="title"/>
          </p:nvPr>
        </p:nvSpPr>
        <p:spPr>
          <a:xfrm>
            <a:off x="555786" y="257025"/>
            <a:ext cx="8854914" cy="1320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Compelling Questions</a:t>
            </a:r>
            <a:endParaRPr dirty="0">
              <a:solidFill>
                <a:srgbClr val="FF0000"/>
              </a:solidFill>
              <a:latin typeface="Franklin Gothic Medium" panose="020B0603020102020204" pitchFamily="34" charset="0"/>
            </a:endParaRPr>
          </a:p>
        </p:txBody>
      </p:sp>
      <p:sp>
        <p:nvSpPr>
          <p:cNvPr id="1218" name="Google Shape;1218;p124"/>
          <p:cNvSpPr txBox="1">
            <a:spLocks noGrp="1"/>
          </p:cNvSpPr>
          <p:nvPr>
            <p:ph type="body" idx="1"/>
          </p:nvPr>
        </p:nvSpPr>
        <p:spPr>
          <a:xfrm>
            <a:off x="555786" y="1773451"/>
            <a:ext cx="9188715" cy="4901324"/>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3200"/>
              <a:buChar char="•"/>
            </a:pPr>
            <a:r>
              <a:rPr lang="en-US" sz="3600" dirty="0">
                <a:latin typeface="Franklin Gothic Book" panose="020B0503020102020204" pitchFamily="34" charset="0"/>
              </a:rPr>
              <a:t>What are strategies to build performance assessments in social studies aligned to the </a:t>
            </a:r>
            <a:r>
              <a:rPr lang="en-US" sz="3600" i="1" dirty="0">
                <a:latin typeface="Franklin Gothic Book" panose="020B0503020102020204" pitchFamily="34" charset="0"/>
              </a:rPr>
              <a:t>KAS for Social Studies</a:t>
            </a:r>
            <a:r>
              <a:rPr lang="en-US" sz="3600" dirty="0">
                <a:latin typeface="Franklin Gothic Book" panose="020B0503020102020204" pitchFamily="34" charset="0"/>
              </a:rPr>
              <a:t>?</a:t>
            </a:r>
            <a:endParaRPr sz="3200" dirty="0">
              <a:latin typeface="Franklin Gothic Book" panose="020B0503020102020204" pitchFamily="34" charset="0"/>
            </a:endParaRPr>
          </a:p>
          <a:p>
            <a:pPr marL="342900" lvl="0" indent="-342900" algn="l" rtl="0">
              <a:spcBef>
                <a:spcPts val="1000"/>
              </a:spcBef>
              <a:spcAft>
                <a:spcPts val="0"/>
              </a:spcAft>
              <a:buSzPts val="3200"/>
              <a:buChar char="•"/>
            </a:pPr>
            <a:r>
              <a:rPr lang="en-US" sz="3600" dirty="0">
                <a:latin typeface="Franklin Gothic Book" panose="020B0503020102020204" pitchFamily="34" charset="0"/>
              </a:rPr>
              <a:t>How do we create opportunities for students to demonstrate what they are learning from the </a:t>
            </a:r>
            <a:r>
              <a:rPr lang="en-US" sz="3600" i="1" dirty="0">
                <a:latin typeface="Franklin Gothic Book" panose="020B0503020102020204" pitchFamily="34" charset="0"/>
              </a:rPr>
              <a:t>KAS for Social Studies</a:t>
            </a:r>
            <a:r>
              <a:rPr lang="en-US" sz="3600" dirty="0">
                <a:latin typeface="Franklin Gothic Book" panose="020B0503020102020204" pitchFamily="34" charset="0"/>
              </a:rPr>
              <a:t>?</a:t>
            </a:r>
            <a:endParaRPr sz="3200" dirty="0">
              <a:latin typeface="Franklin Gothic Book" panose="020B0503020102020204" pitchFamily="34" charset="0"/>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224"/>
        <p:cNvGrpSpPr/>
        <p:nvPr/>
      </p:nvGrpSpPr>
      <p:grpSpPr>
        <a:xfrm>
          <a:off x="0" y="0"/>
          <a:ext cx="0" cy="0"/>
          <a:chOff x="0" y="0"/>
          <a:chExt cx="0" cy="0"/>
        </a:xfrm>
      </p:grpSpPr>
      <p:sp>
        <p:nvSpPr>
          <p:cNvPr id="1225" name="Google Shape;1225;p125"/>
          <p:cNvSpPr txBox="1">
            <a:spLocks noGrp="1"/>
          </p:cNvSpPr>
          <p:nvPr>
            <p:ph type="title"/>
          </p:nvPr>
        </p:nvSpPr>
        <p:spPr>
          <a:xfrm>
            <a:off x="685800" y="292976"/>
            <a:ext cx="8596668" cy="1320800"/>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Additional Reading</a:t>
            </a:r>
            <a:endParaRPr dirty="0">
              <a:latin typeface="Franklin Gothic Medium" panose="020B0603020102020204" pitchFamily="34" charset="0"/>
            </a:endParaRPr>
          </a:p>
        </p:txBody>
      </p:sp>
      <p:pic>
        <p:nvPicPr>
          <p:cNvPr id="1227" name="Google Shape;1227;p125" descr="Gonzalez, Jennifer. (2015, August 19). How To Turn Rubric Scores Into Grades. Cult of Pedagogy. https://www.cultofpedagogy.com/calculate-points-with-rubrics/&#10;" title="Image of article">
            <a:hlinkClick r:id="rId3"/>
          </p:cNvPr>
          <p:cNvPicPr preferRelativeResize="0"/>
          <p:nvPr/>
        </p:nvPicPr>
        <p:blipFill rotWithShape="1">
          <a:blip r:embed="rId4">
            <a:alphaModFix/>
          </a:blip>
          <a:srcRect/>
          <a:stretch/>
        </p:blipFill>
        <p:spPr>
          <a:xfrm>
            <a:off x="2555557" y="1306660"/>
            <a:ext cx="4857153" cy="5007374"/>
          </a:xfrm>
          <a:prstGeom prst="rect">
            <a:avLst/>
          </a:prstGeom>
          <a:noFill/>
          <a:ln>
            <a:noFill/>
          </a:ln>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231"/>
        <p:cNvGrpSpPr/>
        <p:nvPr/>
      </p:nvGrpSpPr>
      <p:grpSpPr>
        <a:xfrm>
          <a:off x="0" y="0"/>
          <a:ext cx="0" cy="0"/>
          <a:chOff x="0" y="0"/>
          <a:chExt cx="0" cy="0"/>
        </a:xfrm>
      </p:grpSpPr>
      <p:sp>
        <p:nvSpPr>
          <p:cNvPr id="1232" name="Google Shape;1232;p126"/>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Resources</a:t>
            </a:r>
            <a:endParaRPr dirty="0">
              <a:latin typeface="Franklin Gothic Medium" panose="020B0603020102020204" pitchFamily="34" charset="0"/>
            </a:endParaRPr>
          </a:p>
        </p:txBody>
      </p:sp>
      <p:sp>
        <p:nvSpPr>
          <p:cNvPr id="1233" name="Google Shape;1233;p126"/>
          <p:cNvSpPr txBox="1">
            <a:spLocks noGrp="1"/>
          </p:cNvSpPr>
          <p:nvPr>
            <p:ph type="body" idx="1"/>
          </p:nvPr>
        </p:nvSpPr>
        <p:spPr>
          <a:xfrm>
            <a:off x="637747" y="917425"/>
            <a:ext cx="10693272" cy="4901324"/>
          </a:xfrm>
          <a:prstGeom prst="rect">
            <a:avLst/>
          </a:prstGeom>
          <a:noFill/>
          <a:ln>
            <a:noFill/>
          </a:ln>
        </p:spPr>
        <p:txBody>
          <a:bodyPr spcFirstLastPara="1" wrap="square" lIns="91425" tIns="45700" rIns="91425" bIns="45700" anchor="t" anchorCtr="0">
            <a:normAutofit lnSpcReduction="10000"/>
          </a:bodyPr>
          <a:lstStyle/>
          <a:p>
            <a:pPr marL="342900" lvl="0" indent="-335280" algn="l" rtl="0">
              <a:spcBef>
                <a:spcPts val="0"/>
              </a:spcBef>
              <a:spcAft>
                <a:spcPts val="0"/>
              </a:spcAft>
              <a:buSzPct val="100000"/>
              <a:buChar char="•"/>
            </a:pPr>
            <a:r>
              <a:rPr lang="en-US" sz="1800" dirty="0">
                <a:latin typeface="Franklin Gothic Book" panose="020B0503020102020204" pitchFamily="34" charset="0"/>
              </a:rPr>
              <a:t>Nitko, A. J., &amp; Brookhart, S. (2007). </a:t>
            </a:r>
            <a:r>
              <a:rPr lang="en-US" sz="1800" i="1" dirty="0">
                <a:latin typeface="Franklin Gothic Book" panose="020B0503020102020204" pitchFamily="34" charset="0"/>
              </a:rPr>
              <a:t>Educational assessment of students. </a:t>
            </a:r>
            <a:r>
              <a:rPr lang="en-US" sz="1800" dirty="0">
                <a:latin typeface="Franklin Gothic Book" panose="020B0503020102020204" pitchFamily="34" charset="0"/>
              </a:rPr>
              <a:t>Upper Saddle River, NJ: Pearson Education.</a:t>
            </a:r>
            <a:endParaRPr sz="3200" dirty="0">
              <a:latin typeface="Franklin Gothic Book" panose="020B0503020102020204" pitchFamily="34" charset="0"/>
            </a:endParaRPr>
          </a:p>
          <a:p>
            <a:pPr marL="342900" lvl="0" indent="-335280" algn="l" rtl="0">
              <a:spcBef>
                <a:spcPts val="1000"/>
              </a:spcBef>
              <a:spcAft>
                <a:spcPts val="0"/>
              </a:spcAft>
              <a:buSzPct val="100000"/>
              <a:buChar char="•"/>
            </a:pPr>
            <a:r>
              <a:rPr lang="en-US" sz="1800" dirty="0">
                <a:latin typeface="Franklin Gothic Book" panose="020B0503020102020204" pitchFamily="34" charset="0"/>
              </a:rPr>
              <a:t>McMillan, J. H. (2007). </a:t>
            </a:r>
            <a:r>
              <a:rPr lang="en-US" sz="1800" i="1" dirty="0">
                <a:latin typeface="Franklin Gothic Book" panose="020B0503020102020204" pitchFamily="34" charset="0"/>
              </a:rPr>
              <a:t>Classroom assessment. Principles and practice for effective standard-based instruction</a:t>
            </a:r>
            <a:r>
              <a:rPr lang="en-US" sz="1800" dirty="0">
                <a:latin typeface="Franklin Gothic Book" panose="020B0503020102020204" pitchFamily="34" charset="0"/>
              </a:rPr>
              <a:t> (4th ed.). Boston, MA: Pearson - Allyn &amp; Bacon. </a:t>
            </a:r>
            <a:endParaRPr sz="3200" dirty="0">
              <a:latin typeface="Franklin Gothic Book" panose="020B0503020102020204" pitchFamily="34" charset="0"/>
            </a:endParaRPr>
          </a:p>
          <a:p>
            <a:pPr marL="342900" lvl="0" indent="-335280" algn="l" rtl="0">
              <a:spcBef>
                <a:spcPts val="1000"/>
              </a:spcBef>
              <a:spcAft>
                <a:spcPts val="0"/>
              </a:spcAft>
              <a:buSzPct val="100000"/>
              <a:buChar char="•"/>
            </a:pPr>
            <a:r>
              <a:rPr lang="en-US" sz="1800" dirty="0">
                <a:latin typeface="Franklin Gothic Book" panose="020B0503020102020204" pitchFamily="34" charset="0"/>
              </a:rPr>
              <a:t>Oregon Department of Education. (2014, June). </a:t>
            </a:r>
            <a:r>
              <a:rPr lang="en-US" sz="1800" i="1" dirty="0">
                <a:latin typeface="Franklin Gothic Book" panose="020B0503020102020204" pitchFamily="34" charset="0"/>
              </a:rPr>
              <a:t>Assessment guidance</a:t>
            </a:r>
            <a:r>
              <a:rPr lang="en-US" sz="1800" dirty="0">
                <a:latin typeface="Franklin Gothic Book" panose="020B0503020102020204" pitchFamily="34" charset="0"/>
              </a:rPr>
              <a:t>. </a:t>
            </a:r>
            <a:endParaRPr sz="3200" dirty="0">
              <a:latin typeface="Franklin Gothic Book" panose="020B0503020102020204" pitchFamily="34" charset="0"/>
            </a:endParaRPr>
          </a:p>
          <a:p>
            <a:pPr marL="342900" lvl="0" indent="-335280" algn="l" rtl="0">
              <a:spcBef>
                <a:spcPts val="1000"/>
              </a:spcBef>
              <a:spcAft>
                <a:spcPts val="0"/>
              </a:spcAft>
              <a:buSzPct val="100000"/>
              <a:buChar char="•"/>
            </a:pPr>
            <a:r>
              <a:rPr lang="en-US" sz="1800" dirty="0">
                <a:latin typeface="Franklin Gothic Book" panose="020B0503020102020204" pitchFamily="34" charset="0"/>
              </a:rPr>
              <a:t>Popham, W. J. (2014). </a:t>
            </a:r>
            <a:r>
              <a:rPr lang="en-US" sz="1800" i="1" dirty="0">
                <a:latin typeface="Franklin Gothic Book" panose="020B0503020102020204" pitchFamily="34" charset="0"/>
              </a:rPr>
              <a:t>Criterion-referenced measurement: A half-century wasted? </a:t>
            </a:r>
            <a:r>
              <a:rPr lang="en-US" sz="1800" dirty="0">
                <a:latin typeface="Franklin Gothic Book" panose="020B0503020102020204" pitchFamily="34" charset="0"/>
              </a:rPr>
              <a:t>Paper presented at the Annual Meeting of National Council on Measurement in Education, Philadelphia, PA.</a:t>
            </a:r>
            <a:endParaRPr sz="3200" dirty="0">
              <a:latin typeface="Franklin Gothic Book" panose="020B0503020102020204" pitchFamily="34" charset="0"/>
            </a:endParaRPr>
          </a:p>
          <a:p>
            <a:pPr marL="342900" lvl="0" indent="-335280" algn="l" rtl="0">
              <a:spcBef>
                <a:spcPts val="1000"/>
              </a:spcBef>
              <a:spcAft>
                <a:spcPts val="0"/>
              </a:spcAft>
              <a:buSzPct val="100000"/>
              <a:buChar char="•"/>
            </a:pPr>
            <a:r>
              <a:rPr lang="en-US" sz="1800" dirty="0">
                <a:latin typeface="Franklin Gothic Book" panose="020B0503020102020204" pitchFamily="34" charset="0"/>
              </a:rPr>
              <a:t>Popham, W. J. (2014). </a:t>
            </a:r>
            <a:r>
              <a:rPr lang="en-US" sz="1800" i="1" dirty="0">
                <a:latin typeface="Franklin Gothic Book" panose="020B0503020102020204" pitchFamily="34" charset="0"/>
              </a:rPr>
              <a:t>Classroom assessment: What teachers need to know</a:t>
            </a:r>
            <a:r>
              <a:rPr lang="en-US" sz="1800" dirty="0">
                <a:latin typeface="Franklin Gothic Book" panose="020B0503020102020204" pitchFamily="34" charset="0"/>
              </a:rPr>
              <a:t>. San Francisco, CA: Pearson.</a:t>
            </a:r>
            <a:endParaRPr sz="1800" dirty="0">
              <a:latin typeface="Franklin Gothic Book" panose="020B0503020102020204" pitchFamily="34" charset="0"/>
            </a:endParaRPr>
          </a:p>
          <a:p>
            <a:pPr marL="342900" lvl="0" indent="-335280" algn="l" rtl="0">
              <a:spcBef>
                <a:spcPts val="1000"/>
              </a:spcBef>
              <a:spcAft>
                <a:spcPts val="0"/>
              </a:spcAft>
              <a:buSzPct val="100000"/>
              <a:buChar char="•"/>
            </a:pPr>
            <a:r>
              <a:rPr lang="en-US" sz="1800" dirty="0">
                <a:latin typeface="Franklin Gothic Book" panose="020B0503020102020204" pitchFamily="34" charset="0"/>
              </a:rPr>
              <a:t>Russell, M. K., &amp; Airasian, P. W. (2012). </a:t>
            </a:r>
            <a:r>
              <a:rPr lang="en-US" sz="1800" i="1" dirty="0">
                <a:latin typeface="Franklin Gothic Book" panose="020B0503020102020204" pitchFamily="34" charset="0"/>
              </a:rPr>
              <a:t>Classroom assessment: Concepts and applications</a:t>
            </a:r>
            <a:r>
              <a:rPr lang="en-US" sz="1800" dirty="0">
                <a:latin typeface="Franklin Gothic Book" panose="020B0503020102020204" pitchFamily="34" charset="0"/>
              </a:rPr>
              <a:t>. New York, NY: McGraw-Hill.</a:t>
            </a:r>
            <a:endParaRPr sz="1800" dirty="0">
              <a:latin typeface="Franklin Gothic Book" panose="020B0503020102020204" pitchFamily="34" charset="0"/>
            </a:endParaRPr>
          </a:p>
          <a:p>
            <a:pPr marL="342900" lvl="0" indent="-335280" algn="l" rtl="0">
              <a:spcBef>
                <a:spcPts val="1000"/>
              </a:spcBef>
              <a:spcAft>
                <a:spcPts val="0"/>
              </a:spcAft>
              <a:buSzPct val="100000"/>
              <a:buChar char="•"/>
            </a:pPr>
            <a:r>
              <a:rPr lang="en-US" sz="1800" dirty="0">
                <a:latin typeface="Franklin Gothic Book" panose="020B0503020102020204" pitchFamily="34" charset="0"/>
              </a:rPr>
              <a:t>Stevens, D., &amp; Levi, A. (2005). </a:t>
            </a:r>
            <a:r>
              <a:rPr lang="en-US" sz="1800" i="1" dirty="0">
                <a:latin typeface="Franklin Gothic Book" panose="020B0503020102020204" pitchFamily="34" charset="0"/>
              </a:rPr>
              <a:t>Introduction to rubrics. As assessment tool to save grading time, convey effective feedback, and promote student learning</a:t>
            </a:r>
            <a:r>
              <a:rPr lang="en-US" sz="1800" dirty="0">
                <a:latin typeface="Franklin Gothic Book" panose="020B0503020102020204" pitchFamily="34" charset="0"/>
              </a:rPr>
              <a:t>. Sterling, VA: Stylus Publishing.</a:t>
            </a:r>
            <a:endParaRPr sz="1800" dirty="0">
              <a:latin typeface="Franklin Gothic Book" panose="020B0503020102020204" pitchFamily="34" charset="0"/>
            </a:endParaRPr>
          </a:p>
          <a:p>
            <a:pPr marL="342900" lvl="0" indent="-335280" algn="l" rtl="0">
              <a:spcBef>
                <a:spcPts val="1000"/>
              </a:spcBef>
              <a:spcAft>
                <a:spcPts val="0"/>
              </a:spcAft>
              <a:buSzPct val="100000"/>
              <a:buChar char="•"/>
            </a:pPr>
            <a:r>
              <a:rPr lang="en-US" sz="1800" dirty="0">
                <a:latin typeface="Franklin Gothic Book" panose="020B0503020102020204" pitchFamily="34" charset="0"/>
              </a:rPr>
              <a:t>Wihardini, D. (2010). </a:t>
            </a:r>
            <a:r>
              <a:rPr lang="en-US" sz="1800" i="1" dirty="0">
                <a:latin typeface="Franklin Gothic Book" panose="020B0503020102020204" pitchFamily="34" charset="0"/>
              </a:rPr>
              <a:t>Assessment development II. </a:t>
            </a:r>
            <a:r>
              <a:rPr lang="en-US" sz="1800" dirty="0">
                <a:latin typeface="Franklin Gothic Book" panose="020B0503020102020204" pitchFamily="34" charset="0"/>
              </a:rPr>
              <a:t>Unpublished manuscript. Research and Development Department, Binus Business School, Jakarta, Indonesia.</a:t>
            </a:r>
            <a:endParaRPr sz="3200" dirty="0">
              <a:latin typeface="Franklin Gothic Book" panose="020B0503020102020204" pitchFamily="34" charset="0"/>
            </a:endParaRPr>
          </a:p>
          <a:p>
            <a:pPr marL="342900" lvl="0" indent="-335280" algn="l" rtl="0">
              <a:spcBef>
                <a:spcPts val="1000"/>
              </a:spcBef>
              <a:spcAft>
                <a:spcPts val="0"/>
              </a:spcAft>
              <a:buSzPct val="100000"/>
              <a:buChar char="•"/>
            </a:pPr>
            <a:r>
              <a:rPr lang="en-US" sz="1800" dirty="0">
                <a:latin typeface="Franklin Gothic Book" panose="020B0503020102020204" pitchFamily="34" charset="0"/>
              </a:rPr>
              <a:t>Wilson, M. (2005). </a:t>
            </a:r>
            <a:r>
              <a:rPr lang="en-US" sz="1800" i="1" dirty="0">
                <a:latin typeface="Franklin Gothic Book" panose="020B0503020102020204" pitchFamily="34" charset="0"/>
              </a:rPr>
              <a:t>Constructing measures: An item response modeling approach. </a:t>
            </a:r>
            <a:r>
              <a:rPr lang="en-US" sz="1800" dirty="0">
                <a:latin typeface="Franklin Gothic Book" panose="020B0503020102020204" pitchFamily="34" charset="0"/>
              </a:rPr>
              <a:t>Mahwah, NJ: Lawrence Erlbaum Associates.</a:t>
            </a:r>
            <a:endParaRPr sz="1800"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1238"/>
        <p:cNvGrpSpPr/>
        <p:nvPr/>
      </p:nvGrpSpPr>
      <p:grpSpPr>
        <a:xfrm>
          <a:off x="0" y="0"/>
          <a:ext cx="0" cy="0"/>
          <a:chOff x="0" y="0"/>
          <a:chExt cx="0" cy="0"/>
        </a:xfrm>
      </p:grpSpPr>
      <p:sp>
        <p:nvSpPr>
          <p:cNvPr id="1239" name="Google Shape;1239;p128"/>
          <p:cNvSpPr txBox="1">
            <a:spLocks noGrp="1"/>
          </p:cNvSpPr>
          <p:nvPr>
            <p:ph type="ctrTitle"/>
          </p:nvPr>
        </p:nvSpPr>
        <p:spPr>
          <a:xfrm>
            <a:off x="3238500" y="1028163"/>
            <a:ext cx="9144000" cy="23877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072B62"/>
              </a:buClr>
              <a:buSzPct val="73333"/>
              <a:buFont typeface="Georgia"/>
              <a:buNone/>
            </a:pPr>
            <a:r>
              <a:rPr lang="en-US" dirty="0">
                <a:latin typeface="Franklin Gothic Medium" panose="020B0603020102020204" pitchFamily="34" charset="0"/>
              </a:rPr>
              <a:t>Performance Assessments in Social Studies</a:t>
            </a:r>
            <a:endParaRPr dirty="0">
              <a:latin typeface="Franklin Gothic Medium" panose="020B0603020102020204" pitchFamily="34" charset="0"/>
            </a:endParaRPr>
          </a:p>
        </p:txBody>
      </p:sp>
      <p:sp>
        <p:nvSpPr>
          <p:cNvPr id="1240" name="Google Shape;1240;p128"/>
          <p:cNvSpPr txBox="1">
            <a:spLocks noGrp="1"/>
          </p:cNvSpPr>
          <p:nvPr>
            <p:ph type="subTitle" idx="1"/>
          </p:nvPr>
        </p:nvSpPr>
        <p:spPr>
          <a:xfrm>
            <a:off x="3521125" y="3415863"/>
            <a:ext cx="9144000" cy="16557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800"/>
              <a:buNone/>
            </a:pPr>
            <a:r>
              <a:rPr lang="en-US" sz="2800" dirty="0">
                <a:latin typeface="Franklin Gothic Medium" panose="020B0603020102020204" pitchFamily="34" charset="0"/>
              </a:rPr>
              <a:t>Section E: Reflecting and Adjusting</a:t>
            </a:r>
            <a:endParaRPr sz="2800" dirty="0">
              <a:latin typeface="Franklin Gothic Medium" panose="020B06030201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3"/>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Overview of this module</a:t>
            </a:r>
            <a:endParaRPr dirty="0">
              <a:latin typeface="Franklin Gothic Medium" panose="020B0603020102020204" pitchFamily="34" charset="0"/>
            </a:endParaRPr>
          </a:p>
        </p:txBody>
      </p:sp>
      <p:sp>
        <p:nvSpPr>
          <p:cNvPr id="234" name="Google Shape;234;p13"/>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400">
                <a:solidFill>
                  <a:srgbClr val="000000"/>
                </a:solidFill>
                <a:latin typeface="Arial"/>
                <a:ea typeface="Arial"/>
                <a:cs typeface="Arial"/>
                <a:sym typeface="Arial"/>
              </a:rPr>
              <a:t>12</a:t>
            </a:fld>
            <a:endParaRPr sz="1400" dirty="0">
              <a:solidFill>
                <a:srgbClr val="000000"/>
              </a:solidFill>
              <a:latin typeface="Arial"/>
              <a:ea typeface="Arial"/>
              <a:cs typeface="Arial"/>
              <a:sym typeface="Arial"/>
            </a:endParaRPr>
          </a:p>
        </p:txBody>
      </p:sp>
      <p:grpSp>
        <p:nvGrpSpPr>
          <p:cNvPr id="235" name="Google Shape;235;p13" descr="Section A: Classroom Assessments in Social Studies"/>
          <p:cNvGrpSpPr/>
          <p:nvPr/>
        </p:nvGrpSpPr>
        <p:grpSpPr>
          <a:xfrm>
            <a:off x="730460" y="1965042"/>
            <a:ext cx="9600427" cy="2541683"/>
            <a:chOff x="80010" y="2068737"/>
            <a:chExt cx="9600427" cy="2541683"/>
          </a:xfrm>
        </p:grpSpPr>
        <p:sp>
          <p:nvSpPr>
            <p:cNvPr id="236" name="Google Shape;236;p13"/>
            <p:cNvSpPr/>
            <p:nvPr/>
          </p:nvSpPr>
          <p:spPr>
            <a:xfrm>
              <a:off x="7882988" y="2440865"/>
              <a:ext cx="1797449" cy="1797743"/>
            </a:xfrm>
            <a:prstGeom prst="ellipse">
              <a:avLst/>
            </a:prstGeom>
            <a:solidFill>
              <a:srgbClr val="5F9DD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237;p13"/>
            <p:cNvSpPr/>
            <p:nvPr/>
          </p:nvSpPr>
          <p:spPr>
            <a:xfrm>
              <a:off x="7942297" y="2500800"/>
              <a:ext cx="1677874" cy="1677872"/>
            </a:xfrm>
            <a:prstGeom prst="ellipse">
              <a:avLst/>
            </a:prstGeom>
            <a:solidFill>
              <a:schemeClr val="lt1">
                <a:alpha val="89803"/>
              </a:schemeClr>
            </a:solidFill>
            <a:ln w="19050" cap="rnd" cmpd="sng">
              <a:solidFill>
                <a:srgbClr val="5F9D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238;p13"/>
            <p:cNvSpPr txBox="1"/>
            <p:nvPr/>
          </p:nvSpPr>
          <p:spPr>
            <a:xfrm>
              <a:off x="8182404" y="2740541"/>
              <a:ext cx="1198618" cy="119839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dk1"/>
                </a:buClr>
                <a:buSzPts val="1600"/>
                <a:buFont typeface="Libre Franklin Medium"/>
                <a:buNone/>
              </a:pPr>
              <a:r>
                <a:rPr lang="en-US" sz="1600" dirty="0">
                  <a:solidFill>
                    <a:schemeClr val="dk1"/>
                  </a:solidFill>
                  <a:latin typeface="Libre Franklin Medium"/>
                  <a:ea typeface="Libre Franklin Medium"/>
                  <a:cs typeface="Libre Franklin Medium"/>
                  <a:sym typeface="Libre Franklin Medium"/>
                </a:rPr>
                <a:t>Section E</a:t>
              </a:r>
              <a:r>
                <a:rPr lang="en-US" sz="1600" b="0" i="0" u="none" strike="noStrike" cap="none" dirty="0">
                  <a:solidFill>
                    <a:schemeClr val="dk1"/>
                  </a:solidFill>
                  <a:latin typeface="Libre Franklin Medium"/>
                  <a:ea typeface="Libre Franklin Medium"/>
                  <a:cs typeface="Libre Franklin Medium"/>
                  <a:sym typeface="Libre Franklin Medium"/>
                </a:rPr>
                <a:t>: Reflecting and Adjusting</a:t>
              </a:r>
              <a:endParaRPr dirty="0"/>
            </a:p>
          </p:txBody>
        </p:sp>
        <p:sp>
          <p:nvSpPr>
            <p:cNvPr id="239" name="Google Shape;239;p13"/>
            <p:cNvSpPr/>
            <p:nvPr/>
          </p:nvSpPr>
          <p:spPr>
            <a:xfrm rot="2700000">
              <a:off x="6024420" y="2440958"/>
              <a:ext cx="1797241" cy="1797241"/>
            </a:xfrm>
            <a:prstGeom prst="teardrop">
              <a:avLst>
                <a:gd name="adj" fmla="val 100000"/>
              </a:avLst>
            </a:prstGeom>
            <a:solidFill>
              <a:srgbClr val="5F9DD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240;p13"/>
            <p:cNvSpPr/>
            <p:nvPr/>
          </p:nvSpPr>
          <p:spPr>
            <a:xfrm>
              <a:off x="6085539" y="2500800"/>
              <a:ext cx="1677874" cy="1677872"/>
            </a:xfrm>
            <a:prstGeom prst="ellipse">
              <a:avLst/>
            </a:prstGeom>
            <a:solidFill>
              <a:schemeClr val="lt1">
                <a:alpha val="89803"/>
              </a:schemeClr>
            </a:solidFill>
            <a:ln w="19050" cap="rnd" cmpd="sng">
              <a:solidFill>
                <a:srgbClr val="5F9D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241;p13"/>
            <p:cNvSpPr txBox="1"/>
            <p:nvPr/>
          </p:nvSpPr>
          <p:spPr>
            <a:xfrm>
              <a:off x="6324688" y="2740541"/>
              <a:ext cx="1198618" cy="119839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dk1"/>
                </a:buClr>
                <a:buSzPts val="1600"/>
                <a:buFont typeface="Libre Franklin Medium"/>
                <a:buNone/>
              </a:pPr>
              <a:r>
                <a:rPr lang="en-US" sz="1600" dirty="0">
                  <a:solidFill>
                    <a:schemeClr val="dk1"/>
                  </a:solidFill>
                  <a:latin typeface="Libre Franklin Medium"/>
                  <a:ea typeface="Libre Franklin Medium"/>
                  <a:cs typeface="Libre Franklin Medium"/>
                  <a:sym typeface="Libre Franklin Medium"/>
                </a:rPr>
                <a:t>Section D</a:t>
              </a:r>
              <a:r>
                <a:rPr lang="en-US" sz="1600" b="0" i="0" u="none" strike="noStrike" cap="none" dirty="0">
                  <a:solidFill>
                    <a:schemeClr val="dk1"/>
                  </a:solidFill>
                  <a:latin typeface="Libre Franklin Medium"/>
                  <a:ea typeface="Libre Franklin Medium"/>
                  <a:cs typeface="Libre Franklin Medium"/>
                  <a:sym typeface="Libre Franklin Medium"/>
                </a:rPr>
                <a:t>: </a:t>
              </a:r>
              <a:br>
                <a:rPr lang="en-US" sz="1600" b="0" i="0" u="none" strike="noStrike" cap="none" dirty="0">
                  <a:solidFill>
                    <a:schemeClr val="dk1"/>
                  </a:solidFill>
                  <a:latin typeface="Libre Franklin Medium"/>
                  <a:ea typeface="Libre Franklin Medium"/>
                  <a:cs typeface="Libre Franklin Medium"/>
                  <a:sym typeface="Libre Franklin Medium"/>
                </a:rPr>
              </a:br>
              <a:r>
                <a:rPr lang="en-US" sz="1600" b="0" i="0" u="none" strike="noStrike" cap="none" dirty="0">
                  <a:solidFill>
                    <a:schemeClr val="dk1"/>
                  </a:solidFill>
                  <a:latin typeface="Libre Franklin Medium"/>
                  <a:ea typeface="Libre Franklin Medium"/>
                  <a:cs typeface="Libre Franklin Medium"/>
                  <a:sym typeface="Libre Franklin Medium"/>
                </a:rPr>
                <a:t>Building Rubrics</a:t>
              </a:r>
              <a:endParaRPr dirty="0"/>
            </a:p>
          </p:txBody>
        </p:sp>
        <p:sp>
          <p:nvSpPr>
            <p:cNvPr id="242" name="Google Shape;242;p13"/>
            <p:cNvSpPr/>
            <p:nvPr/>
          </p:nvSpPr>
          <p:spPr>
            <a:xfrm rot="2700000">
              <a:off x="4167662" y="2440958"/>
              <a:ext cx="1797241" cy="1797241"/>
            </a:xfrm>
            <a:prstGeom prst="teardrop">
              <a:avLst>
                <a:gd name="adj" fmla="val 100000"/>
              </a:avLst>
            </a:prstGeom>
            <a:solidFill>
              <a:srgbClr val="5F9DD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243;p13"/>
            <p:cNvSpPr/>
            <p:nvPr/>
          </p:nvSpPr>
          <p:spPr>
            <a:xfrm>
              <a:off x="4227824" y="2500800"/>
              <a:ext cx="1677874" cy="1677872"/>
            </a:xfrm>
            <a:prstGeom prst="ellipse">
              <a:avLst/>
            </a:prstGeom>
            <a:solidFill>
              <a:schemeClr val="lt1">
                <a:alpha val="89803"/>
              </a:schemeClr>
            </a:solidFill>
            <a:ln w="19050" cap="rnd" cmpd="sng">
              <a:solidFill>
                <a:srgbClr val="5F9D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244;p13"/>
            <p:cNvSpPr txBox="1"/>
            <p:nvPr/>
          </p:nvSpPr>
          <p:spPr>
            <a:xfrm>
              <a:off x="4466973" y="2740541"/>
              <a:ext cx="1198618" cy="119839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dk1"/>
                </a:buClr>
                <a:buSzPts val="1600"/>
                <a:buFont typeface="Libre Franklin Medium"/>
                <a:buNone/>
              </a:pPr>
              <a:r>
                <a:rPr lang="en-US" sz="1600" dirty="0">
                  <a:solidFill>
                    <a:schemeClr val="dk1"/>
                  </a:solidFill>
                  <a:latin typeface="Libre Franklin Medium"/>
                  <a:ea typeface="Libre Franklin Medium"/>
                  <a:cs typeface="Libre Franklin Medium"/>
                  <a:sym typeface="Libre Franklin Medium"/>
                </a:rPr>
                <a:t>Section C</a:t>
              </a:r>
              <a:r>
                <a:rPr lang="en-US" sz="1600" b="0" i="0" u="none" strike="noStrike" cap="none" dirty="0">
                  <a:solidFill>
                    <a:schemeClr val="dk1"/>
                  </a:solidFill>
                  <a:latin typeface="Libre Franklin Medium"/>
                  <a:ea typeface="Libre Franklin Medium"/>
                  <a:cs typeface="Libre Franklin Medium"/>
                  <a:sym typeface="Libre Franklin Medium"/>
                </a:rPr>
                <a:t>: Performance Assessments in Social Studies</a:t>
              </a:r>
              <a:endParaRPr dirty="0"/>
            </a:p>
          </p:txBody>
        </p:sp>
        <p:sp>
          <p:nvSpPr>
            <p:cNvPr id="245" name="Google Shape;245;p13"/>
            <p:cNvSpPr/>
            <p:nvPr/>
          </p:nvSpPr>
          <p:spPr>
            <a:xfrm rot="2700000">
              <a:off x="2309947" y="2440958"/>
              <a:ext cx="1797241" cy="1797241"/>
            </a:xfrm>
            <a:prstGeom prst="teardrop">
              <a:avLst>
                <a:gd name="adj" fmla="val 100000"/>
              </a:avLst>
            </a:prstGeom>
            <a:solidFill>
              <a:srgbClr val="5F9DD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246;p13"/>
            <p:cNvSpPr/>
            <p:nvPr/>
          </p:nvSpPr>
          <p:spPr>
            <a:xfrm>
              <a:off x="2370108" y="2500800"/>
              <a:ext cx="1677874" cy="1677872"/>
            </a:xfrm>
            <a:prstGeom prst="ellipse">
              <a:avLst/>
            </a:prstGeom>
            <a:solidFill>
              <a:schemeClr val="lt1">
                <a:alpha val="89803"/>
              </a:schemeClr>
            </a:solidFill>
            <a:ln w="19050" cap="rnd" cmpd="sng">
              <a:solidFill>
                <a:srgbClr val="5F9D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247;p13"/>
            <p:cNvSpPr txBox="1"/>
            <p:nvPr/>
          </p:nvSpPr>
          <p:spPr>
            <a:xfrm>
              <a:off x="2610215" y="2740541"/>
              <a:ext cx="1198618" cy="119839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dk1"/>
                </a:buClr>
                <a:buSzPts val="1600"/>
                <a:buFont typeface="Libre Franklin Medium"/>
                <a:buNone/>
              </a:pPr>
              <a:r>
                <a:rPr lang="en-US" sz="1600" dirty="0">
                  <a:solidFill>
                    <a:schemeClr val="dk1"/>
                  </a:solidFill>
                  <a:latin typeface="Libre Franklin Medium"/>
                  <a:ea typeface="Libre Franklin Medium"/>
                  <a:cs typeface="Libre Franklin Medium"/>
                  <a:sym typeface="Libre Franklin Medium"/>
                </a:rPr>
                <a:t>Section B</a:t>
              </a:r>
              <a:r>
                <a:rPr lang="en-US" sz="1600" b="0" i="0" u="none" strike="noStrike" cap="none" dirty="0">
                  <a:solidFill>
                    <a:schemeClr val="dk1"/>
                  </a:solidFill>
                  <a:latin typeface="Libre Franklin Medium"/>
                  <a:ea typeface="Libre Franklin Medium"/>
                  <a:cs typeface="Libre Franklin Medium"/>
                  <a:sym typeface="Libre Franklin Medium"/>
                </a:rPr>
                <a:t>: Connecting Standards to Assessments</a:t>
              </a:r>
              <a:endParaRPr dirty="0"/>
            </a:p>
          </p:txBody>
        </p:sp>
        <p:sp>
          <p:nvSpPr>
            <p:cNvPr id="248" name="Google Shape;248;p13"/>
            <p:cNvSpPr/>
            <p:nvPr/>
          </p:nvSpPr>
          <p:spPr>
            <a:xfrm rot="2700000">
              <a:off x="452231" y="2440958"/>
              <a:ext cx="1797241" cy="1797241"/>
            </a:xfrm>
            <a:prstGeom prst="teardrop">
              <a:avLst>
                <a:gd name="adj" fmla="val 100000"/>
              </a:avLst>
            </a:prstGeom>
            <a:solidFill>
              <a:srgbClr val="FFA6A6"/>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249;p13"/>
            <p:cNvSpPr/>
            <p:nvPr/>
          </p:nvSpPr>
          <p:spPr>
            <a:xfrm>
              <a:off x="512393" y="2500800"/>
              <a:ext cx="1677874" cy="1677872"/>
            </a:xfrm>
            <a:prstGeom prst="ellipse">
              <a:avLst/>
            </a:prstGeom>
            <a:solidFill>
              <a:srgbClr val="FFA6A6"/>
            </a:solidFill>
            <a:ln w="19050" cap="rnd" cmpd="sng">
              <a:solidFill>
                <a:srgbClr val="5F9D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250;p13"/>
            <p:cNvSpPr txBox="1"/>
            <p:nvPr/>
          </p:nvSpPr>
          <p:spPr>
            <a:xfrm>
              <a:off x="752500" y="2740541"/>
              <a:ext cx="1198618" cy="119839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dk1"/>
                </a:buClr>
                <a:buSzPts val="1600"/>
                <a:buFont typeface="Libre Franklin Medium"/>
                <a:buNone/>
              </a:pPr>
              <a:r>
                <a:rPr lang="en-US" sz="1600" dirty="0">
                  <a:solidFill>
                    <a:schemeClr val="dk1"/>
                  </a:solidFill>
                  <a:latin typeface="Libre Franklin Medium"/>
                  <a:ea typeface="Libre Franklin Medium"/>
                  <a:cs typeface="Libre Franklin Medium"/>
                  <a:sym typeface="Libre Franklin Medium"/>
                </a:rPr>
                <a:t>Section A</a:t>
              </a:r>
              <a:r>
                <a:rPr lang="en-US" sz="1600" b="0" i="0" u="none" strike="noStrike" cap="none" dirty="0">
                  <a:solidFill>
                    <a:schemeClr val="dk1"/>
                  </a:solidFill>
                  <a:latin typeface="Libre Franklin Medium"/>
                  <a:ea typeface="Libre Franklin Medium"/>
                  <a:cs typeface="Libre Franklin Medium"/>
                  <a:sym typeface="Libre Franklin Medium"/>
                </a:rPr>
                <a:t>: Classroom Assessments in Social Studies</a:t>
              </a:r>
              <a:endParaRPr dirty="0"/>
            </a:p>
          </p:txBody>
        </p:sp>
      </p:gr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1245"/>
        <p:cNvGrpSpPr/>
        <p:nvPr/>
      </p:nvGrpSpPr>
      <p:grpSpPr>
        <a:xfrm>
          <a:off x="0" y="0"/>
          <a:ext cx="0" cy="0"/>
          <a:chOff x="0" y="0"/>
          <a:chExt cx="0" cy="0"/>
        </a:xfrm>
      </p:grpSpPr>
      <p:sp>
        <p:nvSpPr>
          <p:cNvPr id="1246" name="Google Shape;1246;p129"/>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Overview of Module</a:t>
            </a:r>
            <a:endParaRPr dirty="0">
              <a:latin typeface="Franklin Gothic Medium" panose="020B0603020102020204" pitchFamily="34" charset="0"/>
            </a:endParaRPr>
          </a:p>
        </p:txBody>
      </p:sp>
      <p:grpSp>
        <p:nvGrpSpPr>
          <p:cNvPr id="1248" name="Google Shape;1248;p129" descr="Section E: Reflecting and Adjusting"/>
          <p:cNvGrpSpPr/>
          <p:nvPr/>
        </p:nvGrpSpPr>
        <p:grpSpPr>
          <a:xfrm>
            <a:off x="838978" y="2005250"/>
            <a:ext cx="9600427" cy="2541683"/>
            <a:chOff x="80010" y="2068737"/>
            <a:chExt cx="9600427" cy="2541683"/>
          </a:xfrm>
        </p:grpSpPr>
        <p:sp>
          <p:nvSpPr>
            <p:cNvPr id="1249" name="Google Shape;1249;p129"/>
            <p:cNvSpPr/>
            <p:nvPr/>
          </p:nvSpPr>
          <p:spPr>
            <a:xfrm>
              <a:off x="7882988" y="2440865"/>
              <a:ext cx="1797449" cy="1797743"/>
            </a:xfrm>
            <a:prstGeom prst="ellipse">
              <a:avLst/>
            </a:prstGeom>
            <a:solidFill>
              <a:srgbClr val="5F9DD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0" name="Google Shape;1250;p129"/>
            <p:cNvSpPr/>
            <p:nvPr/>
          </p:nvSpPr>
          <p:spPr>
            <a:xfrm>
              <a:off x="7942297" y="2500800"/>
              <a:ext cx="1677874" cy="1677872"/>
            </a:xfrm>
            <a:prstGeom prst="ellipse">
              <a:avLst/>
            </a:prstGeom>
            <a:solidFill>
              <a:srgbClr val="FFA6A6"/>
            </a:solidFill>
            <a:ln w="19050" cap="rnd" cmpd="sng">
              <a:solidFill>
                <a:srgbClr val="5F9D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1" name="Google Shape;1251;p129"/>
            <p:cNvSpPr txBox="1"/>
            <p:nvPr/>
          </p:nvSpPr>
          <p:spPr>
            <a:xfrm>
              <a:off x="8182404" y="2740541"/>
              <a:ext cx="1198618" cy="119839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dk1"/>
                </a:buClr>
                <a:buSzPts val="1600"/>
                <a:buFont typeface="Libre Franklin Medium"/>
                <a:buNone/>
              </a:pPr>
              <a:r>
                <a:rPr lang="en-US" sz="1600" dirty="0">
                  <a:solidFill>
                    <a:schemeClr val="dk1"/>
                  </a:solidFill>
                  <a:latin typeface="Libre Franklin Medium"/>
                  <a:ea typeface="Libre Franklin Medium"/>
                  <a:cs typeface="Libre Franklin Medium"/>
                  <a:sym typeface="Libre Franklin Medium"/>
                </a:rPr>
                <a:t>Section E: Reflecting and Adjusting</a:t>
              </a:r>
              <a:endParaRPr dirty="0"/>
            </a:p>
          </p:txBody>
        </p:sp>
        <p:sp>
          <p:nvSpPr>
            <p:cNvPr id="1252" name="Google Shape;1252;p129"/>
            <p:cNvSpPr/>
            <p:nvPr/>
          </p:nvSpPr>
          <p:spPr>
            <a:xfrm rot="2700000">
              <a:off x="6024420" y="2440958"/>
              <a:ext cx="1797241" cy="1797241"/>
            </a:xfrm>
            <a:prstGeom prst="teardrop">
              <a:avLst>
                <a:gd name="adj" fmla="val 100000"/>
              </a:avLst>
            </a:prstGeom>
            <a:solidFill>
              <a:srgbClr val="5F9DD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3" name="Google Shape;1253;p129"/>
            <p:cNvSpPr/>
            <p:nvPr/>
          </p:nvSpPr>
          <p:spPr>
            <a:xfrm>
              <a:off x="6085539" y="2500800"/>
              <a:ext cx="1677874" cy="1677872"/>
            </a:xfrm>
            <a:prstGeom prst="ellipse">
              <a:avLst/>
            </a:prstGeom>
            <a:solidFill>
              <a:schemeClr val="lt1">
                <a:alpha val="89803"/>
              </a:schemeClr>
            </a:solidFill>
            <a:ln w="19050" cap="rnd" cmpd="sng">
              <a:solidFill>
                <a:srgbClr val="5F9D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4" name="Google Shape;1254;p129"/>
            <p:cNvSpPr txBox="1"/>
            <p:nvPr/>
          </p:nvSpPr>
          <p:spPr>
            <a:xfrm>
              <a:off x="6324688" y="2740541"/>
              <a:ext cx="1198618" cy="119839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dk1"/>
                </a:buClr>
                <a:buSzPts val="1600"/>
                <a:buFont typeface="Libre Franklin Medium"/>
                <a:buNone/>
              </a:pPr>
              <a:r>
                <a:rPr lang="en-US" sz="1600" dirty="0">
                  <a:solidFill>
                    <a:schemeClr val="dk1"/>
                  </a:solidFill>
                  <a:latin typeface="Libre Franklin Medium"/>
                  <a:ea typeface="Libre Franklin Medium"/>
                  <a:cs typeface="Libre Franklin Medium"/>
                  <a:sym typeface="Libre Franklin Medium"/>
                </a:rPr>
                <a:t>Section D: </a:t>
              </a:r>
              <a:br>
                <a:rPr lang="en-US" sz="1600" dirty="0">
                  <a:solidFill>
                    <a:schemeClr val="dk1"/>
                  </a:solidFill>
                  <a:latin typeface="Libre Franklin Medium"/>
                  <a:ea typeface="Libre Franklin Medium"/>
                  <a:cs typeface="Libre Franklin Medium"/>
                  <a:sym typeface="Libre Franklin Medium"/>
                </a:rPr>
              </a:br>
              <a:r>
                <a:rPr lang="en-US" sz="1600" dirty="0">
                  <a:solidFill>
                    <a:schemeClr val="dk1"/>
                  </a:solidFill>
                  <a:latin typeface="Libre Franklin Medium"/>
                  <a:ea typeface="Libre Franklin Medium"/>
                  <a:cs typeface="Libre Franklin Medium"/>
                  <a:sym typeface="Libre Franklin Medium"/>
                </a:rPr>
                <a:t>Building Rubrics</a:t>
              </a:r>
              <a:endParaRPr dirty="0"/>
            </a:p>
          </p:txBody>
        </p:sp>
        <p:sp>
          <p:nvSpPr>
            <p:cNvPr id="1255" name="Google Shape;1255;p129"/>
            <p:cNvSpPr/>
            <p:nvPr/>
          </p:nvSpPr>
          <p:spPr>
            <a:xfrm rot="2700000">
              <a:off x="4167662" y="2440958"/>
              <a:ext cx="1797241" cy="1797241"/>
            </a:xfrm>
            <a:prstGeom prst="teardrop">
              <a:avLst>
                <a:gd name="adj" fmla="val 100000"/>
              </a:avLst>
            </a:prstGeom>
            <a:solidFill>
              <a:srgbClr val="5F9DD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6" name="Google Shape;1256;p129"/>
            <p:cNvSpPr/>
            <p:nvPr/>
          </p:nvSpPr>
          <p:spPr>
            <a:xfrm>
              <a:off x="4227824" y="2500800"/>
              <a:ext cx="1677874" cy="1677872"/>
            </a:xfrm>
            <a:prstGeom prst="ellipse">
              <a:avLst/>
            </a:prstGeom>
            <a:solidFill>
              <a:schemeClr val="lt1">
                <a:alpha val="89803"/>
              </a:schemeClr>
            </a:solidFill>
            <a:ln w="19050" cap="rnd" cmpd="sng">
              <a:solidFill>
                <a:srgbClr val="5F9D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7" name="Google Shape;1257;p129"/>
            <p:cNvSpPr txBox="1"/>
            <p:nvPr/>
          </p:nvSpPr>
          <p:spPr>
            <a:xfrm>
              <a:off x="4466973" y="2740541"/>
              <a:ext cx="1198618" cy="119839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dk1"/>
                </a:buClr>
                <a:buSzPts val="1600"/>
                <a:buFont typeface="Libre Franklin Medium"/>
                <a:buNone/>
              </a:pPr>
              <a:r>
                <a:rPr lang="en-US" sz="1600" dirty="0">
                  <a:solidFill>
                    <a:schemeClr val="dk1"/>
                  </a:solidFill>
                  <a:latin typeface="Libre Franklin Medium"/>
                  <a:ea typeface="Libre Franklin Medium"/>
                  <a:cs typeface="Libre Franklin Medium"/>
                  <a:sym typeface="Libre Franklin Medium"/>
                </a:rPr>
                <a:t>Section C: Performance Assessments in Social Studies</a:t>
              </a:r>
              <a:endParaRPr dirty="0"/>
            </a:p>
          </p:txBody>
        </p:sp>
        <p:sp>
          <p:nvSpPr>
            <p:cNvPr id="1258" name="Google Shape;1258;p129"/>
            <p:cNvSpPr/>
            <p:nvPr/>
          </p:nvSpPr>
          <p:spPr>
            <a:xfrm rot="2700000">
              <a:off x="2309947" y="2440958"/>
              <a:ext cx="1797241" cy="1797241"/>
            </a:xfrm>
            <a:prstGeom prst="teardrop">
              <a:avLst>
                <a:gd name="adj" fmla="val 100000"/>
              </a:avLst>
            </a:prstGeom>
            <a:solidFill>
              <a:srgbClr val="5F9DD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9" name="Google Shape;1259;p129"/>
            <p:cNvSpPr/>
            <p:nvPr/>
          </p:nvSpPr>
          <p:spPr>
            <a:xfrm>
              <a:off x="2370108" y="2500800"/>
              <a:ext cx="1677874" cy="1677872"/>
            </a:xfrm>
            <a:prstGeom prst="ellipse">
              <a:avLst/>
            </a:prstGeom>
            <a:solidFill>
              <a:schemeClr val="lt1">
                <a:alpha val="89803"/>
              </a:schemeClr>
            </a:solidFill>
            <a:ln w="19050" cap="rnd" cmpd="sng">
              <a:solidFill>
                <a:srgbClr val="5F9D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0" name="Google Shape;1260;p129"/>
            <p:cNvSpPr txBox="1"/>
            <p:nvPr/>
          </p:nvSpPr>
          <p:spPr>
            <a:xfrm>
              <a:off x="2610215" y="2740541"/>
              <a:ext cx="1198618" cy="119839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dk1"/>
                </a:buClr>
                <a:buSzPts val="1600"/>
                <a:buFont typeface="Libre Franklin Medium"/>
                <a:buNone/>
              </a:pPr>
              <a:r>
                <a:rPr lang="en-US" sz="1600" dirty="0">
                  <a:solidFill>
                    <a:schemeClr val="dk1"/>
                  </a:solidFill>
                  <a:latin typeface="Libre Franklin Medium"/>
                  <a:ea typeface="Libre Franklin Medium"/>
                  <a:cs typeface="Libre Franklin Medium"/>
                  <a:sym typeface="Libre Franklin Medium"/>
                </a:rPr>
                <a:t>Section B: Connecting Standards to Assessments</a:t>
              </a:r>
              <a:endParaRPr dirty="0"/>
            </a:p>
          </p:txBody>
        </p:sp>
        <p:sp>
          <p:nvSpPr>
            <p:cNvPr id="1261" name="Google Shape;1261;p129"/>
            <p:cNvSpPr/>
            <p:nvPr/>
          </p:nvSpPr>
          <p:spPr>
            <a:xfrm rot="2700000">
              <a:off x="452231" y="2440958"/>
              <a:ext cx="1797241" cy="1797241"/>
            </a:xfrm>
            <a:prstGeom prst="teardrop">
              <a:avLst>
                <a:gd name="adj" fmla="val 100000"/>
              </a:avLst>
            </a:prstGeom>
            <a:solidFill>
              <a:srgbClr val="5F9DD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2" name="Google Shape;1262;p129"/>
            <p:cNvSpPr/>
            <p:nvPr/>
          </p:nvSpPr>
          <p:spPr>
            <a:xfrm>
              <a:off x="512393" y="2500800"/>
              <a:ext cx="1677874" cy="1677872"/>
            </a:xfrm>
            <a:prstGeom prst="ellipse">
              <a:avLst/>
            </a:prstGeom>
            <a:solidFill>
              <a:schemeClr val="lt1">
                <a:alpha val="89803"/>
              </a:schemeClr>
            </a:solidFill>
            <a:ln w="19050" cap="rnd" cmpd="sng">
              <a:solidFill>
                <a:srgbClr val="5F9D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3" name="Google Shape;1263;p129"/>
            <p:cNvSpPr txBox="1"/>
            <p:nvPr/>
          </p:nvSpPr>
          <p:spPr>
            <a:xfrm>
              <a:off x="752500" y="2740541"/>
              <a:ext cx="1198618" cy="119839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dk1"/>
                </a:buClr>
                <a:buSzPts val="1600"/>
                <a:buFont typeface="Libre Franklin Medium"/>
                <a:buNone/>
              </a:pPr>
              <a:r>
                <a:rPr lang="en-US" sz="1600" dirty="0">
                  <a:solidFill>
                    <a:schemeClr val="dk1"/>
                  </a:solidFill>
                  <a:latin typeface="Libre Franklin Medium"/>
                  <a:ea typeface="Libre Franklin Medium"/>
                  <a:cs typeface="Libre Franklin Medium"/>
                  <a:sym typeface="Libre Franklin Medium"/>
                </a:rPr>
                <a:t>Section A: Classroom Assessments in Social Studies</a:t>
              </a:r>
              <a:endParaRPr dirty="0"/>
            </a:p>
          </p:txBody>
        </p:sp>
      </p:gr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1267"/>
        <p:cNvGrpSpPr/>
        <p:nvPr/>
      </p:nvGrpSpPr>
      <p:grpSpPr>
        <a:xfrm>
          <a:off x="0" y="0"/>
          <a:ext cx="0" cy="0"/>
          <a:chOff x="0" y="0"/>
          <a:chExt cx="0" cy="0"/>
        </a:xfrm>
      </p:grpSpPr>
      <p:sp>
        <p:nvSpPr>
          <p:cNvPr id="1268" name="Google Shape;1268;p131"/>
          <p:cNvSpPr txBox="1">
            <a:spLocks noGrp="1"/>
          </p:cNvSpPr>
          <p:nvPr>
            <p:ph type="title"/>
          </p:nvPr>
        </p:nvSpPr>
        <p:spPr>
          <a:xfrm>
            <a:off x="555786" y="257025"/>
            <a:ext cx="8596668" cy="1320800"/>
          </a:xfrm>
          <a:prstGeom prst="rect">
            <a:avLst/>
          </a:prstGeom>
          <a:noFill/>
          <a:ln>
            <a:noFill/>
          </a:ln>
        </p:spPr>
        <p:txBody>
          <a:bodyPr spcFirstLastPara="1" wrap="square" lIns="51425" tIns="25700" rIns="51425" bIns="25700" anchor="t" anchorCtr="0">
            <a:no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Goals of this module</a:t>
            </a:r>
            <a:endParaRPr dirty="0">
              <a:latin typeface="Franklin Gothic Medium" panose="020B0603020102020204" pitchFamily="34" charset="0"/>
            </a:endParaRPr>
          </a:p>
        </p:txBody>
      </p:sp>
      <p:sp>
        <p:nvSpPr>
          <p:cNvPr id="1269" name="Google Shape;1269;p131"/>
          <p:cNvSpPr txBox="1">
            <a:spLocks noGrp="1"/>
          </p:cNvSpPr>
          <p:nvPr>
            <p:ph type="body" idx="1"/>
          </p:nvPr>
        </p:nvSpPr>
        <p:spPr>
          <a:xfrm>
            <a:off x="433224" y="917425"/>
            <a:ext cx="10792500" cy="4901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400"/>
              <a:buChar char="•"/>
            </a:pPr>
            <a:r>
              <a:rPr lang="en-US" dirty="0">
                <a:latin typeface="Franklin Gothic Book" panose="020B0503020102020204" pitchFamily="34" charset="0"/>
              </a:rPr>
              <a:t>Learn about different types of assessments in social studies.</a:t>
            </a:r>
            <a:endParaRPr sz="3200" dirty="0">
              <a:latin typeface="Franklin Gothic Book" panose="020B0503020102020204" pitchFamily="34" charset="0"/>
            </a:endParaRPr>
          </a:p>
          <a:p>
            <a:pPr marL="342900" lvl="0" indent="-342900" algn="l" rtl="0">
              <a:spcBef>
                <a:spcPts val="1000"/>
              </a:spcBef>
              <a:spcAft>
                <a:spcPts val="0"/>
              </a:spcAft>
              <a:buSzPts val="2400"/>
              <a:buChar char="•"/>
            </a:pPr>
            <a:r>
              <a:rPr lang="en-US" dirty="0">
                <a:latin typeface="Franklin Gothic Book" panose="020B0503020102020204" pitchFamily="34" charset="0"/>
              </a:rPr>
              <a:t>Begin to learn how to use standards to build assessments to identify if students are reaching the standards.</a:t>
            </a:r>
            <a:endParaRPr sz="3200" dirty="0">
              <a:latin typeface="Franklin Gothic Book" panose="020B0503020102020204" pitchFamily="34" charset="0"/>
            </a:endParaRPr>
          </a:p>
          <a:p>
            <a:pPr marL="342900" lvl="0" indent="-342900" algn="l" rtl="0">
              <a:spcBef>
                <a:spcPts val="1000"/>
              </a:spcBef>
              <a:spcAft>
                <a:spcPts val="0"/>
              </a:spcAft>
              <a:buSzPts val="2400"/>
              <a:buChar char="•"/>
            </a:pPr>
            <a:r>
              <a:rPr lang="en-US" dirty="0">
                <a:latin typeface="Franklin Gothic Book" panose="020B0503020102020204" pitchFamily="34" charset="0"/>
              </a:rPr>
              <a:t>Identify strategies to build performance assessments in social studies.</a:t>
            </a:r>
            <a:endParaRPr sz="3200" dirty="0">
              <a:latin typeface="Franklin Gothic Book" panose="020B0503020102020204" pitchFamily="34" charset="0"/>
            </a:endParaRPr>
          </a:p>
          <a:p>
            <a:pPr marL="342900" lvl="0" indent="-342900" algn="l" rtl="0">
              <a:spcBef>
                <a:spcPts val="1000"/>
              </a:spcBef>
              <a:spcAft>
                <a:spcPts val="0"/>
              </a:spcAft>
              <a:buSzPts val="2400"/>
              <a:buChar char="•"/>
            </a:pPr>
            <a:r>
              <a:rPr lang="en-US" dirty="0">
                <a:latin typeface="Franklin Gothic Book" panose="020B0503020102020204" pitchFamily="34" charset="0"/>
              </a:rPr>
              <a:t>Build an understanding of the inquiry practices in the </a:t>
            </a:r>
            <a:r>
              <a:rPr lang="en-US" i="1" dirty="0">
                <a:latin typeface="Franklin Gothic Book" panose="020B0503020102020204" pitchFamily="34" charset="0"/>
              </a:rPr>
              <a:t>KAS for Social Studies</a:t>
            </a:r>
            <a:r>
              <a:rPr lang="en-US" dirty="0">
                <a:latin typeface="Franklin Gothic Book" panose="020B0503020102020204" pitchFamily="34" charset="0"/>
              </a:rPr>
              <a:t>.</a:t>
            </a:r>
            <a:endParaRPr sz="3200" dirty="0">
              <a:latin typeface="Franklin Gothic Book" panose="020B0503020102020204" pitchFamily="34" charset="0"/>
            </a:endParaRPr>
          </a:p>
          <a:p>
            <a:pPr marL="342900" lvl="0" indent="-342900" algn="l" rtl="0">
              <a:spcBef>
                <a:spcPts val="1000"/>
              </a:spcBef>
              <a:spcAft>
                <a:spcPts val="0"/>
              </a:spcAft>
              <a:buSzPts val="2400"/>
              <a:buChar char="•"/>
            </a:pPr>
            <a:r>
              <a:rPr lang="en-US" dirty="0">
                <a:latin typeface="Franklin Gothic Book" panose="020B0503020102020204" pitchFamily="34" charset="0"/>
              </a:rPr>
              <a:t>Build an understanding of the qualities of high-quality rubrics in social studies. </a:t>
            </a:r>
            <a:endParaRPr sz="3200" dirty="0">
              <a:latin typeface="Franklin Gothic Book" panose="020B0503020102020204" pitchFamily="34" charset="0"/>
            </a:endParaRPr>
          </a:p>
          <a:p>
            <a:pPr marL="342900" lvl="0" indent="-342900" algn="l" rtl="0">
              <a:spcBef>
                <a:spcPts val="1000"/>
              </a:spcBef>
              <a:spcAft>
                <a:spcPts val="0"/>
              </a:spcAft>
              <a:buSzPts val="2400"/>
              <a:buChar char="•"/>
            </a:pPr>
            <a:r>
              <a:rPr lang="en-US" dirty="0">
                <a:latin typeface="Franklin Gothic Book" panose="020B0503020102020204" pitchFamily="34" charset="0"/>
              </a:rPr>
              <a:t>Plan how to review and revise assessments using student work. </a:t>
            </a:r>
            <a:endParaRPr sz="3200" dirty="0">
              <a:latin typeface="Franklin Gothic Book" panose="020B0503020102020204" pitchFamily="34" charset="0"/>
            </a:endParaRPr>
          </a:p>
        </p:txBody>
      </p:sp>
      <p:sp>
        <p:nvSpPr>
          <p:cNvPr id="1271" name="Google Shape;1271;p131" descr="Indicates goal 6 of this module. " title="Star"/>
          <p:cNvSpPr/>
          <p:nvPr/>
        </p:nvSpPr>
        <p:spPr>
          <a:xfrm>
            <a:off x="235686" y="4904584"/>
            <a:ext cx="640200" cy="640200"/>
          </a:xfrm>
          <a:prstGeom prst="star5">
            <a:avLst>
              <a:gd name="adj" fmla="val 19098"/>
              <a:gd name="hf" fmla="val 105146"/>
              <a:gd name="vf" fmla="val 110557"/>
            </a:avLst>
          </a:prstGeom>
          <a:solidFill>
            <a:schemeClr val="accent1"/>
          </a:solidFill>
          <a:ln w="19050" cap="rnd"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Medium"/>
              <a:buNone/>
            </a:pPr>
            <a:endParaRPr sz="1800" b="0" i="0" u="none" strike="noStrike" cap="none" dirty="0">
              <a:solidFill>
                <a:srgbClr val="FFFFFF"/>
              </a:solidFill>
              <a:latin typeface="Libre Franklin Medium"/>
              <a:ea typeface="Libre Franklin Medium"/>
              <a:cs typeface="Libre Franklin Medium"/>
              <a:sym typeface="Libre Franklin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1276"/>
        <p:cNvGrpSpPr/>
        <p:nvPr/>
      </p:nvGrpSpPr>
      <p:grpSpPr>
        <a:xfrm>
          <a:off x="0" y="0"/>
          <a:ext cx="0" cy="0"/>
          <a:chOff x="0" y="0"/>
          <a:chExt cx="0" cy="0"/>
        </a:xfrm>
      </p:grpSpPr>
      <p:sp>
        <p:nvSpPr>
          <p:cNvPr id="1277" name="Google Shape;1277;p132"/>
          <p:cNvSpPr txBox="1">
            <a:spLocks noGrp="1"/>
          </p:cNvSpPr>
          <p:nvPr>
            <p:ph type="title"/>
          </p:nvPr>
        </p:nvSpPr>
        <p:spPr>
          <a:xfrm>
            <a:off x="555786" y="257025"/>
            <a:ext cx="8854914" cy="1320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Compelling Questions</a:t>
            </a:r>
            <a:endParaRPr dirty="0">
              <a:solidFill>
                <a:srgbClr val="FF0000"/>
              </a:solidFill>
              <a:latin typeface="Franklin Gothic Medium" panose="020B0603020102020204" pitchFamily="34" charset="0"/>
            </a:endParaRPr>
          </a:p>
        </p:txBody>
      </p:sp>
      <p:sp>
        <p:nvSpPr>
          <p:cNvPr id="1278" name="Google Shape;1278;p132"/>
          <p:cNvSpPr txBox="1">
            <a:spLocks noGrp="1"/>
          </p:cNvSpPr>
          <p:nvPr>
            <p:ph type="body" idx="1"/>
          </p:nvPr>
        </p:nvSpPr>
        <p:spPr>
          <a:xfrm>
            <a:off x="555786" y="1773451"/>
            <a:ext cx="9188715" cy="4901324"/>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3200"/>
              <a:buChar char="•"/>
            </a:pPr>
            <a:r>
              <a:rPr lang="en-US" sz="3200" dirty="0">
                <a:latin typeface="Franklin Gothic Book" panose="020B0503020102020204" pitchFamily="34" charset="0"/>
              </a:rPr>
              <a:t>What are strategies to build performance assessments in social studies aligned to the </a:t>
            </a:r>
            <a:r>
              <a:rPr lang="en-US" sz="3200" i="1" dirty="0">
                <a:latin typeface="Franklin Gothic Book" panose="020B0503020102020204" pitchFamily="34" charset="0"/>
              </a:rPr>
              <a:t>KAS for Social Studies</a:t>
            </a:r>
            <a:r>
              <a:rPr lang="en-US" sz="3200" dirty="0">
                <a:latin typeface="Franklin Gothic Book" panose="020B0503020102020204" pitchFamily="34" charset="0"/>
              </a:rPr>
              <a:t>?</a:t>
            </a:r>
            <a:endParaRPr dirty="0">
              <a:latin typeface="Franklin Gothic Book" panose="020B0503020102020204" pitchFamily="34" charset="0"/>
            </a:endParaRPr>
          </a:p>
          <a:p>
            <a:pPr marL="342900" lvl="0" indent="-342900" algn="l" rtl="0">
              <a:spcBef>
                <a:spcPts val="1000"/>
              </a:spcBef>
              <a:spcAft>
                <a:spcPts val="0"/>
              </a:spcAft>
              <a:buSzPts val="3200"/>
              <a:buChar char="•"/>
            </a:pPr>
            <a:r>
              <a:rPr lang="en-US" sz="3200" dirty="0">
                <a:latin typeface="Franklin Gothic Book" panose="020B0503020102020204" pitchFamily="34" charset="0"/>
              </a:rPr>
              <a:t>How do we create opportunities for students to demonstrate what they are learning from the </a:t>
            </a:r>
            <a:r>
              <a:rPr lang="en-US" sz="3200" i="1" dirty="0">
                <a:latin typeface="Franklin Gothic Book" panose="020B0503020102020204" pitchFamily="34" charset="0"/>
              </a:rPr>
              <a:t>KAS for Social Studies</a:t>
            </a:r>
            <a:r>
              <a:rPr lang="en-US" sz="3200" dirty="0">
                <a:latin typeface="Franklin Gothic Book" panose="020B0503020102020204" pitchFamily="34" charset="0"/>
              </a:rPr>
              <a:t>?</a:t>
            </a:r>
            <a:endParaRPr dirty="0">
              <a:latin typeface="Franklin Gothic Book" panose="020B0503020102020204" pitchFamily="34" charset="0"/>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1283"/>
        <p:cNvGrpSpPr/>
        <p:nvPr/>
      </p:nvGrpSpPr>
      <p:grpSpPr>
        <a:xfrm>
          <a:off x="0" y="0"/>
          <a:ext cx="0" cy="0"/>
          <a:chOff x="0" y="0"/>
          <a:chExt cx="0" cy="0"/>
        </a:xfrm>
      </p:grpSpPr>
      <p:sp>
        <p:nvSpPr>
          <p:cNvPr id="1284" name="Google Shape;1284;p133"/>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Warm-Up</a:t>
            </a:r>
            <a:endParaRPr dirty="0">
              <a:latin typeface="Franklin Gothic Medium" panose="020B0603020102020204" pitchFamily="34" charset="0"/>
            </a:endParaRPr>
          </a:p>
        </p:txBody>
      </p:sp>
      <p:sp>
        <p:nvSpPr>
          <p:cNvPr id="1285" name="Google Shape;1285;p133"/>
          <p:cNvSpPr txBox="1">
            <a:spLocks noGrp="1"/>
          </p:cNvSpPr>
          <p:nvPr>
            <p:ph type="body" idx="1"/>
          </p:nvPr>
        </p:nvSpPr>
        <p:spPr>
          <a:xfrm>
            <a:off x="555786" y="1773451"/>
            <a:ext cx="9188715" cy="4901324"/>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3600"/>
              <a:buChar char="•"/>
            </a:pPr>
            <a:r>
              <a:rPr lang="en-US" sz="3200" dirty="0">
                <a:latin typeface="Franklin Gothic Book" panose="020B0503020102020204" pitchFamily="34" charset="0"/>
              </a:rPr>
              <a:t>Take 2 minutes to imagine the following:</a:t>
            </a:r>
            <a:endParaRPr sz="3200" dirty="0">
              <a:latin typeface="Franklin Gothic Book" panose="020B0503020102020204" pitchFamily="34" charset="0"/>
            </a:endParaRPr>
          </a:p>
          <a:p>
            <a:pPr marL="742950" lvl="1" indent="-285750" algn="l" rtl="0">
              <a:spcBef>
                <a:spcPts val="1000"/>
              </a:spcBef>
              <a:spcAft>
                <a:spcPts val="0"/>
              </a:spcAft>
              <a:buSzPts val="2560"/>
              <a:buChar char="•"/>
            </a:pPr>
            <a:r>
              <a:rPr lang="en-US" sz="3200" dirty="0">
                <a:latin typeface="Franklin Gothic Book" panose="020B0503020102020204" pitchFamily="34" charset="0"/>
              </a:rPr>
              <a:t>Without considering time or money as limitations, what would an ideal implementation of performance-based assessments look like for your classroom?</a:t>
            </a:r>
            <a:endParaRPr sz="3200" dirty="0">
              <a:latin typeface="Franklin Gothic Book" panose="020B0503020102020204" pitchFamily="34" charset="0"/>
            </a:endParaRPr>
          </a:p>
          <a:p>
            <a:pPr marL="342900" lvl="0" indent="-114300" algn="l" rtl="0">
              <a:spcBef>
                <a:spcPts val="1000"/>
              </a:spcBef>
              <a:spcAft>
                <a:spcPts val="0"/>
              </a:spcAft>
              <a:buSzPts val="3600"/>
              <a:buNone/>
            </a:pPr>
            <a:endParaRPr dirty="0"/>
          </a:p>
          <a:p>
            <a:pPr marL="342900" lvl="0" indent="-114300" algn="l" rtl="0">
              <a:spcBef>
                <a:spcPts val="1000"/>
              </a:spcBef>
              <a:spcAft>
                <a:spcPts val="0"/>
              </a:spcAft>
              <a:buSzPts val="3600"/>
              <a:buNone/>
            </a:pPr>
            <a:endParaRPr dirty="0"/>
          </a:p>
          <a:p>
            <a:pPr marL="342900" lvl="0" indent="-114300" algn="l" rtl="0">
              <a:spcBef>
                <a:spcPts val="1000"/>
              </a:spcBef>
              <a:spcAft>
                <a:spcPts val="0"/>
              </a:spcAft>
              <a:buSzPts val="3600"/>
              <a:buNone/>
            </a:pPr>
            <a:endParaRPr dirty="0"/>
          </a:p>
          <a:p>
            <a:pPr marL="342900" lvl="0" indent="-114300" algn="l" rtl="0">
              <a:spcBef>
                <a:spcPts val="1000"/>
              </a:spcBef>
              <a:spcAft>
                <a:spcPts val="0"/>
              </a:spcAft>
              <a:buSzPts val="3600"/>
              <a:buNone/>
            </a:pPr>
            <a:endParaRPr dirty="0"/>
          </a:p>
          <a:p>
            <a:pPr marL="342900" lvl="0" indent="-114300" algn="l" rtl="0">
              <a:spcBef>
                <a:spcPts val="1000"/>
              </a:spcBef>
              <a:spcAft>
                <a:spcPts val="0"/>
              </a:spcAft>
              <a:buSzPts val="3600"/>
              <a:buNone/>
            </a:pPr>
            <a:endParaRPr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1291"/>
        <p:cNvGrpSpPr/>
        <p:nvPr/>
      </p:nvGrpSpPr>
      <p:grpSpPr>
        <a:xfrm>
          <a:off x="0" y="0"/>
          <a:ext cx="0" cy="0"/>
          <a:chOff x="0" y="0"/>
          <a:chExt cx="0" cy="0"/>
        </a:xfrm>
      </p:grpSpPr>
      <p:sp>
        <p:nvSpPr>
          <p:cNvPr id="1292" name="Google Shape;1292;p134"/>
          <p:cNvSpPr txBox="1">
            <a:spLocks noGrp="1"/>
          </p:cNvSpPr>
          <p:nvPr>
            <p:ph type="title"/>
          </p:nvPr>
        </p:nvSpPr>
        <p:spPr>
          <a:xfrm>
            <a:off x="348523" y="0"/>
            <a:ext cx="10074000" cy="132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72B62"/>
              </a:buClr>
              <a:buSzPts val="4200"/>
              <a:buFont typeface="Georgia"/>
              <a:buNone/>
            </a:pPr>
            <a:r>
              <a:rPr lang="en-US" sz="4200" dirty="0">
                <a:latin typeface="Franklin Gothic Medium" panose="020B0603020102020204" pitchFamily="34" charset="0"/>
              </a:rPr>
              <a:t>Process for Sharing and Reflection</a:t>
            </a:r>
            <a:endParaRPr dirty="0">
              <a:latin typeface="Franklin Gothic Medium" panose="020B0603020102020204" pitchFamily="34" charset="0"/>
            </a:endParaRPr>
          </a:p>
        </p:txBody>
      </p:sp>
      <p:grpSp>
        <p:nvGrpSpPr>
          <p:cNvPr id="1294" name="Google Shape;1294;p134" descr="&#10;&#10;Review the process on the slide.  It is important to review student work to gauge the effectiveness of the performance assessment.  This is best done with partners or teams – grade level or Professional Learning Communities (PLCs) – but can be done individually.&#10;&#10;"/>
          <p:cNvGrpSpPr/>
          <p:nvPr/>
        </p:nvGrpSpPr>
        <p:grpSpPr>
          <a:xfrm>
            <a:off x="876925" y="743928"/>
            <a:ext cx="8194267" cy="4862578"/>
            <a:chOff x="445172" y="92578"/>
            <a:chExt cx="8194267" cy="4862578"/>
          </a:xfrm>
        </p:grpSpPr>
        <p:sp>
          <p:nvSpPr>
            <p:cNvPr id="1295" name="Google Shape;1295;p134"/>
            <p:cNvSpPr/>
            <p:nvPr/>
          </p:nvSpPr>
          <p:spPr>
            <a:xfrm>
              <a:off x="796172" y="92578"/>
              <a:ext cx="1098000" cy="1098000"/>
            </a:xfrm>
            <a:prstGeom prst="ellipse">
              <a:avLst/>
            </a:prstGeom>
            <a:solidFill>
              <a:srgbClr val="CFD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6" name="Google Shape;1296;p134"/>
            <p:cNvSpPr/>
            <p:nvPr/>
          </p:nvSpPr>
          <p:spPr>
            <a:xfrm>
              <a:off x="1030172" y="326578"/>
              <a:ext cx="630000" cy="6300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7" name="Google Shape;1297;p134"/>
            <p:cNvSpPr/>
            <p:nvPr/>
          </p:nvSpPr>
          <p:spPr>
            <a:xfrm>
              <a:off x="445172" y="1532578"/>
              <a:ext cx="1800000"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8" name="Google Shape;1298;p134"/>
            <p:cNvSpPr txBox="1"/>
            <p:nvPr/>
          </p:nvSpPr>
          <p:spPr>
            <a:xfrm>
              <a:off x="445172" y="1532578"/>
              <a:ext cx="1800000"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800"/>
                <a:buFont typeface="Libre Franklin Medium"/>
                <a:buNone/>
              </a:pPr>
              <a:r>
                <a:rPr lang="en-US" sz="1800" cap="none" dirty="0">
                  <a:solidFill>
                    <a:schemeClr val="dk1"/>
                  </a:solidFill>
                  <a:latin typeface="Libre Franklin Medium"/>
                  <a:ea typeface="Libre Franklin Medium"/>
                  <a:cs typeface="Libre Franklin Medium"/>
                  <a:sym typeface="Libre Franklin Medium"/>
                </a:rPr>
                <a:t>COLLECT STUDENT WORK</a:t>
              </a:r>
              <a:endParaRPr dirty="0"/>
            </a:p>
          </p:txBody>
        </p:sp>
        <p:sp>
          <p:nvSpPr>
            <p:cNvPr id="1299" name="Google Shape;1299;p134"/>
            <p:cNvSpPr/>
            <p:nvPr/>
          </p:nvSpPr>
          <p:spPr>
            <a:xfrm>
              <a:off x="2911173" y="92578"/>
              <a:ext cx="1098000" cy="1098000"/>
            </a:xfrm>
            <a:prstGeom prst="ellipse">
              <a:avLst/>
            </a:prstGeom>
            <a:solidFill>
              <a:srgbClr val="CFD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0" name="Google Shape;1300;p134"/>
            <p:cNvSpPr/>
            <p:nvPr/>
          </p:nvSpPr>
          <p:spPr>
            <a:xfrm>
              <a:off x="3145173" y="326578"/>
              <a:ext cx="630000" cy="63000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1" name="Google Shape;1301;p134"/>
            <p:cNvSpPr/>
            <p:nvPr/>
          </p:nvSpPr>
          <p:spPr>
            <a:xfrm>
              <a:off x="2560173" y="1532578"/>
              <a:ext cx="1800000"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2" name="Google Shape;1302;p134"/>
            <p:cNvSpPr txBox="1"/>
            <p:nvPr/>
          </p:nvSpPr>
          <p:spPr>
            <a:xfrm>
              <a:off x="2560173" y="1532578"/>
              <a:ext cx="1800000"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800"/>
                <a:buFont typeface="Libre Franklin Medium"/>
                <a:buNone/>
              </a:pPr>
              <a:r>
                <a:rPr lang="en-US" sz="1800" cap="none" dirty="0">
                  <a:solidFill>
                    <a:schemeClr val="dk1"/>
                  </a:solidFill>
                  <a:latin typeface="Libre Franklin Medium"/>
                  <a:ea typeface="Libre Franklin Medium"/>
                  <a:cs typeface="Libre Franklin Medium"/>
                  <a:sym typeface="Libre Franklin Medium"/>
                </a:rPr>
                <a:t>SHARE ASSESSMENT WITH TEAM</a:t>
              </a:r>
              <a:endParaRPr dirty="0"/>
            </a:p>
          </p:txBody>
        </p:sp>
        <p:sp>
          <p:nvSpPr>
            <p:cNvPr id="1303" name="Google Shape;1303;p134"/>
            <p:cNvSpPr/>
            <p:nvPr/>
          </p:nvSpPr>
          <p:spPr>
            <a:xfrm>
              <a:off x="5026173" y="92578"/>
              <a:ext cx="1098000" cy="1098000"/>
            </a:xfrm>
            <a:prstGeom prst="ellipse">
              <a:avLst/>
            </a:prstGeom>
            <a:solidFill>
              <a:srgbClr val="CFD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4" name="Google Shape;1304;p134"/>
            <p:cNvSpPr/>
            <p:nvPr/>
          </p:nvSpPr>
          <p:spPr>
            <a:xfrm>
              <a:off x="5260173" y="326578"/>
              <a:ext cx="630000" cy="630000"/>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5" name="Google Shape;1305;p134"/>
            <p:cNvSpPr/>
            <p:nvPr/>
          </p:nvSpPr>
          <p:spPr>
            <a:xfrm>
              <a:off x="4675173" y="1532578"/>
              <a:ext cx="1800000"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6" name="Google Shape;1306;p134"/>
            <p:cNvSpPr txBox="1"/>
            <p:nvPr/>
          </p:nvSpPr>
          <p:spPr>
            <a:xfrm>
              <a:off x="4675173" y="1532578"/>
              <a:ext cx="1800000"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800"/>
                <a:buFont typeface="Libre Franklin Medium"/>
                <a:buNone/>
              </a:pPr>
              <a:r>
                <a:rPr lang="en-US" sz="1800" cap="none" dirty="0">
                  <a:solidFill>
                    <a:schemeClr val="dk1"/>
                  </a:solidFill>
                  <a:latin typeface="Libre Franklin Medium"/>
                  <a:ea typeface="Libre Franklin Medium"/>
                  <a:cs typeface="Libre Franklin Medium"/>
                  <a:sym typeface="Libre Franklin Medium"/>
                </a:rPr>
                <a:t>DISCUSS ASSESSMENT</a:t>
              </a:r>
              <a:endParaRPr dirty="0"/>
            </a:p>
          </p:txBody>
        </p:sp>
        <p:sp>
          <p:nvSpPr>
            <p:cNvPr id="1307" name="Google Shape;1307;p134"/>
            <p:cNvSpPr/>
            <p:nvPr/>
          </p:nvSpPr>
          <p:spPr>
            <a:xfrm>
              <a:off x="7141173" y="92578"/>
              <a:ext cx="1098000" cy="1098000"/>
            </a:xfrm>
            <a:prstGeom prst="ellipse">
              <a:avLst/>
            </a:prstGeom>
            <a:solidFill>
              <a:srgbClr val="CFD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8" name="Google Shape;1308;p134"/>
            <p:cNvSpPr/>
            <p:nvPr/>
          </p:nvSpPr>
          <p:spPr>
            <a:xfrm>
              <a:off x="7375173" y="326578"/>
              <a:ext cx="630000" cy="630000"/>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9" name="Google Shape;1309;p134"/>
            <p:cNvSpPr/>
            <p:nvPr/>
          </p:nvSpPr>
          <p:spPr>
            <a:xfrm>
              <a:off x="6790173" y="1532578"/>
              <a:ext cx="1800000"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0" name="Google Shape;1310;p134"/>
            <p:cNvSpPr txBox="1"/>
            <p:nvPr/>
          </p:nvSpPr>
          <p:spPr>
            <a:xfrm>
              <a:off x="6790173" y="1532578"/>
              <a:ext cx="1800000"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800"/>
                <a:buFont typeface="Libre Franklin Medium"/>
                <a:buNone/>
              </a:pPr>
              <a:r>
                <a:rPr lang="en-US" sz="1800" cap="none" dirty="0">
                  <a:solidFill>
                    <a:schemeClr val="dk1"/>
                  </a:solidFill>
                  <a:latin typeface="Libre Franklin Medium"/>
                  <a:ea typeface="Libre Franklin Medium"/>
                  <a:cs typeface="Libre Franklin Medium"/>
                  <a:sym typeface="Libre Franklin Medium"/>
                </a:rPr>
                <a:t>ANALYZE STUDENT WORK</a:t>
              </a:r>
              <a:endParaRPr dirty="0"/>
            </a:p>
          </p:txBody>
        </p:sp>
        <p:sp>
          <p:nvSpPr>
            <p:cNvPr id="1311" name="Google Shape;1311;p134"/>
            <p:cNvSpPr/>
            <p:nvPr/>
          </p:nvSpPr>
          <p:spPr>
            <a:xfrm>
              <a:off x="2868170" y="2990034"/>
              <a:ext cx="1098000" cy="1098000"/>
            </a:xfrm>
            <a:prstGeom prst="ellipse">
              <a:avLst/>
            </a:prstGeom>
            <a:solidFill>
              <a:srgbClr val="CFD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2" name="Google Shape;1312;p134"/>
            <p:cNvSpPr/>
            <p:nvPr/>
          </p:nvSpPr>
          <p:spPr>
            <a:xfrm>
              <a:off x="3102155" y="3224041"/>
              <a:ext cx="630000" cy="630000"/>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3" name="Google Shape;1313;p134"/>
            <p:cNvSpPr/>
            <p:nvPr/>
          </p:nvSpPr>
          <p:spPr>
            <a:xfrm>
              <a:off x="2547986" y="4235156"/>
              <a:ext cx="1800000"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4" name="Google Shape;1314;p134"/>
            <p:cNvSpPr txBox="1"/>
            <p:nvPr/>
          </p:nvSpPr>
          <p:spPr>
            <a:xfrm>
              <a:off x="2547986" y="4235156"/>
              <a:ext cx="1800000"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800"/>
                <a:buFont typeface="Libre Franklin Medium"/>
                <a:buNone/>
              </a:pPr>
              <a:r>
                <a:rPr lang="en-US" sz="1800" cap="none" dirty="0">
                  <a:solidFill>
                    <a:schemeClr val="dk1"/>
                  </a:solidFill>
                  <a:latin typeface="Libre Franklin Medium"/>
                  <a:ea typeface="Libre Franklin Medium"/>
                  <a:cs typeface="Libre Franklin Medium"/>
                  <a:sym typeface="Libre Franklin Medium"/>
                </a:rPr>
                <a:t>REFLECT ON STUDENT WORK</a:t>
              </a:r>
              <a:endParaRPr dirty="0"/>
            </a:p>
          </p:txBody>
        </p:sp>
        <p:sp>
          <p:nvSpPr>
            <p:cNvPr id="1315" name="Google Shape;1315;p134"/>
            <p:cNvSpPr/>
            <p:nvPr/>
          </p:nvSpPr>
          <p:spPr>
            <a:xfrm>
              <a:off x="5033985" y="2978385"/>
              <a:ext cx="1098000" cy="1098000"/>
            </a:xfrm>
            <a:prstGeom prst="ellipse">
              <a:avLst/>
            </a:prstGeom>
            <a:solidFill>
              <a:srgbClr val="CFD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6" name="Google Shape;1316;p134"/>
            <p:cNvSpPr/>
            <p:nvPr/>
          </p:nvSpPr>
          <p:spPr>
            <a:xfrm>
              <a:off x="5267977" y="3212379"/>
              <a:ext cx="630000" cy="630000"/>
            </a:xfrm>
            <a:prstGeom prst="rect">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7" name="Google Shape;1317;p134"/>
            <p:cNvSpPr/>
            <p:nvPr/>
          </p:nvSpPr>
          <p:spPr>
            <a:xfrm>
              <a:off x="4682984" y="4235156"/>
              <a:ext cx="1800000"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8" name="Google Shape;1318;p134"/>
            <p:cNvSpPr txBox="1"/>
            <p:nvPr/>
          </p:nvSpPr>
          <p:spPr>
            <a:xfrm>
              <a:off x="4682984" y="4235156"/>
              <a:ext cx="1800000"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800"/>
                <a:buFont typeface="Libre Franklin Medium"/>
                <a:buNone/>
              </a:pPr>
              <a:r>
                <a:rPr lang="en-US" sz="1800" cap="none" dirty="0">
                  <a:solidFill>
                    <a:schemeClr val="dk1"/>
                  </a:solidFill>
                  <a:latin typeface="Libre Franklin Medium"/>
                  <a:ea typeface="Libre Franklin Medium"/>
                  <a:cs typeface="Libre Franklin Medium"/>
                  <a:sym typeface="Libre Franklin Medium"/>
                </a:rPr>
                <a:t>INDIVIDUAL REFLECTION</a:t>
              </a:r>
              <a:endParaRPr dirty="0"/>
            </a:p>
          </p:txBody>
        </p:sp>
        <p:sp>
          <p:nvSpPr>
            <p:cNvPr id="1319" name="Google Shape;1319;p134"/>
            <p:cNvSpPr/>
            <p:nvPr/>
          </p:nvSpPr>
          <p:spPr>
            <a:xfrm>
              <a:off x="7188052" y="2992395"/>
              <a:ext cx="1098000" cy="1098000"/>
            </a:xfrm>
            <a:prstGeom prst="ellipse">
              <a:avLst/>
            </a:prstGeom>
            <a:solidFill>
              <a:srgbClr val="CFD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0" name="Google Shape;1320;p134"/>
            <p:cNvSpPr/>
            <p:nvPr/>
          </p:nvSpPr>
          <p:spPr>
            <a:xfrm>
              <a:off x="7424444" y="3198280"/>
              <a:ext cx="630000" cy="630000"/>
            </a:xfrm>
            <a:prstGeom prst="rect">
              <a:avLst/>
            </a:prstGeom>
            <a:blipFill rotWithShape="1">
              <a:blip r:embed="rId9">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1" name="Google Shape;1321;p134"/>
            <p:cNvSpPr/>
            <p:nvPr/>
          </p:nvSpPr>
          <p:spPr>
            <a:xfrm>
              <a:off x="6839439" y="4235156"/>
              <a:ext cx="1800000"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2" name="Google Shape;1322;p134"/>
            <p:cNvSpPr txBox="1"/>
            <p:nvPr/>
          </p:nvSpPr>
          <p:spPr>
            <a:xfrm>
              <a:off x="6839439" y="4235156"/>
              <a:ext cx="1800000"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800"/>
                <a:buFont typeface="Libre Franklin Medium"/>
                <a:buNone/>
              </a:pPr>
              <a:r>
                <a:rPr lang="en-US" sz="1800" cap="none" dirty="0">
                  <a:solidFill>
                    <a:schemeClr val="dk1"/>
                  </a:solidFill>
                  <a:latin typeface="Libre Franklin Medium"/>
                  <a:ea typeface="Libre Franklin Medium"/>
                  <a:cs typeface="Libre Franklin Medium"/>
                  <a:sym typeface="Libre Franklin Medium"/>
                </a:rPr>
                <a:t>ADJUST</a:t>
              </a:r>
              <a:endParaRPr dirty="0"/>
            </a:p>
          </p:txBody>
        </p:sp>
      </p:grpSp>
      <p:cxnSp>
        <p:nvCxnSpPr>
          <p:cNvPr id="1323" name="Google Shape;1323;p134" descr="Arrow indicating next step" title="Arrow indicating next step"/>
          <p:cNvCxnSpPr/>
          <p:nvPr/>
        </p:nvCxnSpPr>
        <p:spPr>
          <a:xfrm>
            <a:off x="2568539" y="2342508"/>
            <a:ext cx="657546" cy="0"/>
          </a:xfrm>
          <a:prstGeom prst="straightConnector1">
            <a:avLst/>
          </a:prstGeom>
          <a:noFill/>
          <a:ln w="38100" cap="flat" cmpd="sng">
            <a:solidFill>
              <a:schemeClr val="accent1"/>
            </a:solidFill>
            <a:prstDash val="solid"/>
            <a:round/>
            <a:headEnd type="none" w="sm" len="sm"/>
            <a:tailEnd type="triangle" w="med" len="med"/>
          </a:ln>
        </p:spPr>
      </p:cxnSp>
      <p:cxnSp>
        <p:nvCxnSpPr>
          <p:cNvPr id="1324" name="Google Shape;1324;p134" descr="Arrow indicating next step" title="Arrow indicating next step"/>
          <p:cNvCxnSpPr/>
          <p:nvPr/>
        </p:nvCxnSpPr>
        <p:spPr>
          <a:xfrm>
            <a:off x="6851150" y="2320247"/>
            <a:ext cx="657546" cy="0"/>
          </a:xfrm>
          <a:prstGeom prst="straightConnector1">
            <a:avLst/>
          </a:prstGeom>
          <a:noFill/>
          <a:ln w="38100" cap="flat" cmpd="sng">
            <a:solidFill>
              <a:schemeClr val="accent1"/>
            </a:solidFill>
            <a:prstDash val="solid"/>
            <a:round/>
            <a:headEnd type="none" w="sm" len="sm"/>
            <a:tailEnd type="triangle" w="med" len="med"/>
          </a:ln>
        </p:spPr>
      </p:cxnSp>
      <p:cxnSp>
        <p:nvCxnSpPr>
          <p:cNvPr id="1325" name="Google Shape;1325;p134" descr="Arrow indicating next step" title="Arrow indicating next step"/>
          <p:cNvCxnSpPr/>
          <p:nvPr/>
        </p:nvCxnSpPr>
        <p:spPr>
          <a:xfrm>
            <a:off x="4712414" y="2342508"/>
            <a:ext cx="657546" cy="0"/>
          </a:xfrm>
          <a:prstGeom prst="straightConnector1">
            <a:avLst/>
          </a:prstGeom>
          <a:noFill/>
          <a:ln w="38100" cap="flat" cmpd="sng">
            <a:solidFill>
              <a:schemeClr val="accent1"/>
            </a:solidFill>
            <a:prstDash val="solid"/>
            <a:round/>
            <a:headEnd type="none" w="sm" len="sm"/>
            <a:tailEnd type="triangle" w="med" len="med"/>
          </a:ln>
        </p:spPr>
      </p:cxnSp>
      <p:cxnSp>
        <p:nvCxnSpPr>
          <p:cNvPr id="1326" name="Google Shape;1326;p134" descr="Arrow indicating next step" title="Arrow indicating next step"/>
          <p:cNvCxnSpPr/>
          <p:nvPr/>
        </p:nvCxnSpPr>
        <p:spPr>
          <a:xfrm>
            <a:off x="4712414" y="5319445"/>
            <a:ext cx="657546" cy="0"/>
          </a:xfrm>
          <a:prstGeom prst="straightConnector1">
            <a:avLst/>
          </a:prstGeom>
          <a:noFill/>
          <a:ln w="38100" cap="flat" cmpd="sng">
            <a:solidFill>
              <a:schemeClr val="accent1"/>
            </a:solidFill>
            <a:prstDash val="solid"/>
            <a:round/>
            <a:headEnd type="none" w="sm" len="sm"/>
            <a:tailEnd type="triangle" w="med" len="med"/>
          </a:ln>
        </p:spPr>
      </p:cxnSp>
      <p:cxnSp>
        <p:nvCxnSpPr>
          <p:cNvPr id="1327" name="Google Shape;1327;p134" descr="Arrow indicating next step" title="Arrow indicating next step"/>
          <p:cNvCxnSpPr/>
          <p:nvPr/>
        </p:nvCxnSpPr>
        <p:spPr>
          <a:xfrm>
            <a:off x="6851150" y="5319445"/>
            <a:ext cx="657546" cy="0"/>
          </a:xfrm>
          <a:prstGeom prst="straightConnector1">
            <a:avLst/>
          </a:prstGeom>
          <a:noFill/>
          <a:ln w="38100" cap="flat" cmpd="sng">
            <a:solidFill>
              <a:schemeClr val="accent1"/>
            </a:solidFill>
            <a:prstDash val="solid"/>
            <a:round/>
            <a:headEnd type="none" w="sm" len="sm"/>
            <a:tailEnd type="triangle" w="med" len="med"/>
          </a:ln>
        </p:spPr>
      </p:cxnSp>
      <p:cxnSp>
        <p:nvCxnSpPr>
          <p:cNvPr id="1328" name="Google Shape;1328;p134" descr="Arrow indicating next step" title="Arrow indicating next step"/>
          <p:cNvCxnSpPr/>
          <p:nvPr/>
        </p:nvCxnSpPr>
        <p:spPr>
          <a:xfrm flipH="1">
            <a:off x="4559301" y="2965399"/>
            <a:ext cx="3492499" cy="2114601"/>
          </a:xfrm>
          <a:prstGeom prst="straightConnector1">
            <a:avLst/>
          </a:prstGeom>
          <a:noFill/>
          <a:ln w="38100" cap="flat" cmpd="sng">
            <a:solidFill>
              <a:schemeClr val="accent1"/>
            </a:solidFill>
            <a:prstDash val="solid"/>
            <a:round/>
            <a:headEnd type="none" w="sm" len="sm"/>
            <a:tailEnd type="triangle" w="med" len="med"/>
          </a:ln>
        </p:spPr>
      </p:cxn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1333"/>
        <p:cNvGrpSpPr/>
        <p:nvPr/>
      </p:nvGrpSpPr>
      <p:grpSpPr>
        <a:xfrm>
          <a:off x="0" y="0"/>
          <a:ext cx="0" cy="0"/>
          <a:chOff x="0" y="0"/>
          <a:chExt cx="0" cy="0"/>
        </a:xfrm>
      </p:grpSpPr>
      <p:sp>
        <p:nvSpPr>
          <p:cNvPr id="1334" name="Google Shape;1334;p135"/>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PLC or Critical Friend Reflection–Share Assessment</a:t>
            </a:r>
            <a:endParaRPr dirty="0">
              <a:latin typeface="Franklin Gothic Medium" panose="020B0603020102020204" pitchFamily="34" charset="0"/>
            </a:endParaRPr>
          </a:p>
        </p:txBody>
      </p:sp>
      <p:sp>
        <p:nvSpPr>
          <p:cNvPr id="1335" name="Google Shape;1335;p135"/>
          <p:cNvSpPr txBox="1">
            <a:spLocks noGrp="1"/>
          </p:cNvSpPr>
          <p:nvPr>
            <p:ph type="body" idx="1"/>
          </p:nvPr>
        </p:nvSpPr>
        <p:spPr>
          <a:xfrm>
            <a:off x="555773" y="1773450"/>
            <a:ext cx="10790100" cy="49014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3200"/>
              <a:buChar char="•"/>
            </a:pPr>
            <a:r>
              <a:rPr lang="en-US" sz="3200" dirty="0">
                <a:latin typeface="Franklin Gothic Book" panose="020B0503020102020204" pitchFamily="34" charset="0"/>
              </a:rPr>
              <a:t>As a professional learning community (PLC), ask your partners to review your performance assessment using the </a:t>
            </a:r>
            <a:r>
              <a:rPr lang="en-US" sz="3200" u="sng" dirty="0">
                <a:solidFill>
                  <a:srgbClr val="0000FF"/>
                </a:solidFill>
                <a:latin typeface="Franklin Gothic Book" panose="020B0503020102020204" pitchFamily="34" charset="0"/>
              </a:rPr>
              <a:t>P</a:t>
            </a:r>
            <a:r>
              <a:rPr lang="en-US" sz="3200" u="sng" dirty="0">
                <a:solidFill>
                  <a:srgbClr val="0000FF"/>
                </a:solidFill>
                <a:latin typeface="Franklin Gothic Book" panose="020B0503020102020204" pitchFamily="34" charset="0"/>
                <a:hlinkClick r:id="rId3">
                  <a:extLst>
                    <a:ext uri="{A12FA001-AC4F-418D-AE19-62706E023703}">
                      <ahyp:hlinkClr xmlns:ahyp="http://schemas.microsoft.com/office/drawing/2018/hyperlinkcolor" val="tx"/>
                    </a:ext>
                  </a:extLst>
                </a:hlinkClick>
              </a:rPr>
              <a:t>erformance Assessment Audit Tool</a:t>
            </a:r>
            <a:r>
              <a:rPr lang="en-US" sz="3200" dirty="0">
                <a:latin typeface="Franklin Gothic Book" panose="020B0503020102020204" pitchFamily="34" charset="0"/>
              </a:rPr>
              <a:t>. </a:t>
            </a:r>
            <a:endParaRPr dirty="0">
              <a:latin typeface="Franklin Gothic Book" panose="020B0503020102020204" pitchFamily="34" charset="0"/>
            </a:endParaRPr>
          </a:p>
          <a:p>
            <a:pPr marL="742950" lvl="1" indent="-285750" algn="l" rtl="0">
              <a:spcBef>
                <a:spcPts val="1000"/>
              </a:spcBef>
              <a:spcAft>
                <a:spcPts val="0"/>
              </a:spcAft>
              <a:buSzPts val="2240"/>
              <a:buChar char="•"/>
            </a:pPr>
            <a:r>
              <a:rPr lang="en-US" sz="2800" dirty="0">
                <a:latin typeface="Franklin Gothic Book" panose="020B0503020102020204" pitchFamily="34" charset="0"/>
              </a:rPr>
              <a:t>If a PLC is not available, ask a colleague to review your performance assessment. </a:t>
            </a:r>
            <a:endParaRPr dirty="0">
              <a:latin typeface="Franklin Gothic Book" panose="020B0503020102020204" pitchFamily="34" charset="0"/>
            </a:endParaRPr>
          </a:p>
          <a:p>
            <a:pPr marL="342900" lvl="0" indent="-342900" algn="l" rtl="0">
              <a:spcBef>
                <a:spcPts val="1000"/>
              </a:spcBef>
              <a:spcAft>
                <a:spcPts val="0"/>
              </a:spcAft>
              <a:buSzPts val="3200"/>
              <a:buChar char="•"/>
            </a:pPr>
            <a:r>
              <a:rPr lang="en-US" sz="3200" dirty="0">
                <a:latin typeface="Franklin Gothic Book" panose="020B0503020102020204" pitchFamily="34" charset="0"/>
              </a:rPr>
              <a:t>Meet with the PLC or your colleague to discuss their comments on your performance assessment. </a:t>
            </a:r>
            <a:endParaRPr dirty="0">
              <a:latin typeface="Franklin Gothic Book" panose="020B0503020102020204" pitchFamily="34" charset="0"/>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1341"/>
        <p:cNvGrpSpPr/>
        <p:nvPr/>
      </p:nvGrpSpPr>
      <p:grpSpPr>
        <a:xfrm>
          <a:off x="0" y="0"/>
          <a:ext cx="0" cy="0"/>
          <a:chOff x="0" y="0"/>
          <a:chExt cx="0" cy="0"/>
        </a:xfrm>
      </p:grpSpPr>
      <p:sp>
        <p:nvSpPr>
          <p:cNvPr id="1342" name="Google Shape;1342;p136"/>
          <p:cNvSpPr txBox="1">
            <a:spLocks noGrp="1"/>
          </p:cNvSpPr>
          <p:nvPr>
            <p:ph type="title"/>
          </p:nvPr>
        </p:nvSpPr>
        <p:spPr>
          <a:xfrm>
            <a:off x="555772" y="257025"/>
            <a:ext cx="11157900" cy="1320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PLC or Critical Friend Reflection–Analyze Student Work</a:t>
            </a:r>
            <a:endParaRPr dirty="0">
              <a:latin typeface="Franklin Gothic Medium" panose="020B0603020102020204" pitchFamily="34" charset="0"/>
            </a:endParaRPr>
          </a:p>
        </p:txBody>
      </p:sp>
      <p:sp>
        <p:nvSpPr>
          <p:cNvPr id="1343" name="Google Shape;1343;p136"/>
          <p:cNvSpPr txBox="1">
            <a:spLocks noGrp="1"/>
          </p:cNvSpPr>
          <p:nvPr>
            <p:ph type="body" idx="1"/>
          </p:nvPr>
        </p:nvSpPr>
        <p:spPr>
          <a:xfrm>
            <a:off x="555773" y="1773450"/>
            <a:ext cx="10658100" cy="4901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800"/>
              <a:buChar char="•"/>
            </a:pPr>
            <a:r>
              <a:rPr lang="en-US" sz="3200" dirty="0">
                <a:latin typeface="Franklin Gothic Book" panose="020B0503020102020204" pitchFamily="34" charset="0"/>
              </a:rPr>
              <a:t>Bring the assessment and at least five or six examples of student work to the PLC. </a:t>
            </a:r>
            <a:endParaRPr sz="3200" dirty="0">
              <a:latin typeface="Franklin Gothic Book" panose="020B0503020102020204" pitchFamily="34" charset="0"/>
            </a:endParaRPr>
          </a:p>
          <a:p>
            <a:pPr marL="342900" lvl="0" indent="-342900" algn="l" rtl="0">
              <a:spcBef>
                <a:spcPts val="1000"/>
              </a:spcBef>
              <a:spcAft>
                <a:spcPts val="0"/>
              </a:spcAft>
              <a:buSzPts val="2800"/>
              <a:buChar char="•"/>
            </a:pPr>
            <a:r>
              <a:rPr lang="en-US" sz="3200" dirty="0">
                <a:latin typeface="Franklin Gothic Book" panose="020B0503020102020204" pitchFamily="34" charset="0"/>
              </a:rPr>
              <a:t>Have each member of the team use the </a:t>
            </a:r>
            <a:r>
              <a:rPr lang="en-US" sz="3200" u="sng" dirty="0">
                <a:solidFill>
                  <a:schemeClr val="hlink"/>
                </a:solidFill>
                <a:latin typeface="Franklin Gothic Book" panose="020B0503020102020204" pitchFamily="34" charset="0"/>
              </a:rPr>
              <a:t>S</a:t>
            </a:r>
            <a:r>
              <a:rPr lang="en-US" sz="3200" u="sng" dirty="0">
                <a:solidFill>
                  <a:schemeClr val="hlink"/>
                </a:solidFill>
                <a:latin typeface="Franklin Gothic Book" panose="020B0503020102020204" pitchFamily="34" charset="0"/>
                <a:hlinkClick r:id="rId3"/>
              </a:rPr>
              <a:t>tudent Work Review Protocol</a:t>
            </a:r>
            <a:r>
              <a:rPr lang="en-US" sz="3200" dirty="0">
                <a:latin typeface="Franklin Gothic Book" panose="020B0503020102020204" pitchFamily="34" charset="0"/>
              </a:rPr>
              <a:t> to individually review the student work.</a:t>
            </a:r>
            <a:endParaRPr sz="3200" dirty="0">
              <a:latin typeface="Franklin Gothic Book" panose="020B0503020102020204" pitchFamily="34" charset="0"/>
            </a:endParaRPr>
          </a:p>
          <a:p>
            <a:pPr marL="342900" lvl="0" indent="-342900" algn="l" rtl="0">
              <a:spcBef>
                <a:spcPts val="1000"/>
              </a:spcBef>
              <a:spcAft>
                <a:spcPts val="0"/>
              </a:spcAft>
              <a:buSzPts val="2800"/>
              <a:buChar char="•"/>
            </a:pPr>
            <a:r>
              <a:rPr lang="en-US" sz="3200" dirty="0">
                <a:latin typeface="Franklin Gothic Book" panose="020B0503020102020204" pitchFamily="34" charset="0"/>
              </a:rPr>
              <a:t>Collaboratively discuss the student work and determine what adjustments need to be made to the assessment and/or the rubric to ensure the assessment clearly aligns to the student learning outcomes.</a:t>
            </a:r>
            <a:endParaRPr sz="3200" dirty="0">
              <a:latin typeface="Franklin Gothic Book" panose="020B0503020102020204" pitchFamily="34" charset="0"/>
            </a:endParaRPr>
          </a:p>
          <a:p>
            <a:pPr marL="0" lvl="0" indent="0" algn="l" rtl="0">
              <a:spcBef>
                <a:spcPts val="1000"/>
              </a:spcBef>
              <a:spcAft>
                <a:spcPts val="0"/>
              </a:spcAft>
              <a:buSzPts val="2800"/>
              <a:buNone/>
            </a:pPr>
            <a:endParaRPr sz="2800"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1349"/>
        <p:cNvGrpSpPr/>
        <p:nvPr/>
      </p:nvGrpSpPr>
      <p:grpSpPr>
        <a:xfrm>
          <a:off x="0" y="0"/>
          <a:ext cx="0" cy="0"/>
          <a:chOff x="0" y="0"/>
          <a:chExt cx="0" cy="0"/>
        </a:xfrm>
      </p:grpSpPr>
      <p:sp>
        <p:nvSpPr>
          <p:cNvPr id="1350" name="Google Shape;1350;p137"/>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Individual Reflection</a:t>
            </a:r>
            <a:endParaRPr dirty="0">
              <a:latin typeface="Franklin Gothic Medium" panose="020B0603020102020204" pitchFamily="34" charset="0"/>
            </a:endParaRPr>
          </a:p>
        </p:txBody>
      </p:sp>
      <p:sp>
        <p:nvSpPr>
          <p:cNvPr id="1351" name="Google Shape;1351;p137"/>
          <p:cNvSpPr txBox="1">
            <a:spLocks noGrp="1"/>
          </p:cNvSpPr>
          <p:nvPr>
            <p:ph type="body" idx="1"/>
          </p:nvPr>
        </p:nvSpPr>
        <p:spPr>
          <a:xfrm>
            <a:off x="555773" y="1773450"/>
            <a:ext cx="11072700" cy="4901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200"/>
              <a:buChar char="•"/>
            </a:pPr>
            <a:r>
              <a:rPr lang="en-US" sz="3200" dirty="0">
                <a:latin typeface="Franklin Gothic Book" panose="020B0503020102020204" pitchFamily="34" charset="0"/>
              </a:rPr>
              <a:t>Review the audit tool that was filled out by your colleagues.</a:t>
            </a:r>
            <a:endParaRPr sz="3200" dirty="0">
              <a:latin typeface="Franklin Gothic Book" panose="020B0503020102020204" pitchFamily="34" charset="0"/>
            </a:endParaRPr>
          </a:p>
          <a:p>
            <a:pPr marL="342900" lvl="0" indent="-342900" algn="l" rtl="0">
              <a:spcBef>
                <a:spcPts val="1000"/>
              </a:spcBef>
              <a:spcAft>
                <a:spcPts val="0"/>
              </a:spcAft>
              <a:buSzPts val="3200"/>
              <a:buChar char="•"/>
            </a:pPr>
            <a:r>
              <a:rPr lang="en-US" sz="3200" dirty="0">
                <a:latin typeface="Franklin Gothic Book" panose="020B0503020102020204" pitchFamily="34" charset="0"/>
              </a:rPr>
              <a:t>Think about the following questions:</a:t>
            </a:r>
            <a:endParaRPr sz="3200" dirty="0">
              <a:latin typeface="Franklin Gothic Book" panose="020B0503020102020204" pitchFamily="34" charset="0"/>
            </a:endParaRPr>
          </a:p>
          <a:p>
            <a:pPr marL="742950" lvl="1" indent="-285750" algn="l" rtl="0">
              <a:spcBef>
                <a:spcPts val="1000"/>
              </a:spcBef>
              <a:spcAft>
                <a:spcPts val="0"/>
              </a:spcAft>
              <a:buSzPts val="2240"/>
              <a:buChar char="•"/>
            </a:pPr>
            <a:r>
              <a:rPr lang="en-US" sz="3200" dirty="0">
                <a:latin typeface="Franklin Gothic Book" panose="020B0503020102020204" pitchFamily="34" charset="0"/>
              </a:rPr>
              <a:t>What are the strengths of the performance assessment?</a:t>
            </a:r>
            <a:endParaRPr sz="3200" dirty="0">
              <a:latin typeface="Franklin Gothic Book" panose="020B0503020102020204" pitchFamily="34" charset="0"/>
            </a:endParaRPr>
          </a:p>
          <a:p>
            <a:pPr marL="742950" lvl="1" indent="-285750" algn="l" rtl="0">
              <a:spcBef>
                <a:spcPts val="1000"/>
              </a:spcBef>
              <a:spcAft>
                <a:spcPts val="0"/>
              </a:spcAft>
              <a:buSzPts val="2240"/>
              <a:buChar char="•"/>
            </a:pPr>
            <a:r>
              <a:rPr lang="en-US" sz="3200" dirty="0">
                <a:latin typeface="Franklin Gothic Book" panose="020B0503020102020204" pitchFamily="34" charset="0"/>
              </a:rPr>
              <a:t>What adjustments need to be made based on a review of the student work and the audit to ensure the data you are getting demonstrate how well students are mastering the </a:t>
            </a:r>
            <a:r>
              <a:rPr lang="en-US" sz="3200" i="1" dirty="0">
                <a:latin typeface="Franklin Gothic Book" panose="020B0503020102020204" pitchFamily="34" charset="0"/>
              </a:rPr>
              <a:t>KAS for Social Studies</a:t>
            </a:r>
            <a:r>
              <a:rPr lang="en-US" sz="3200" dirty="0">
                <a:latin typeface="Franklin Gothic Book" panose="020B0503020102020204" pitchFamily="34" charset="0"/>
              </a:rPr>
              <a:t>?</a:t>
            </a:r>
            <a:endParaRPr sz="3200" dirty="0">
              <a:latin typeface="Franklin Gothic Book" panose="020B0503020102020204" pitchFamily="34" charset="0"/>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1356"/>
        <p:cNvGrpSpPr/>
        <p:nvPr/>
      </p:nvGrpSpPr>
      <p:grpSpPr>
        <a:xfrm>
          <a:off x="0" y="0"/>
          <a:ext cx="0" cy="0"/>
          <a:chOff x="0" y="0"/>
          <a:chExt cx="0" cy="0"/>
        </a:xfrm>
      </p:grpSpPr>
      <p:sp>
        <p:nvSpPr>
          <p:cNvPr id="1357" name="Google Shape;1357;p138"/>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Reflection</a:t>
            </a:r>
            <a:endParaRPr dirty="0">
              <a:latin typeface="Franklin Gothic Medium" panose="020B0603020102020204" pitchFamily="34" charset="0"/>
            </a:endParaRPr>
          </a:p>
        </p:txBody>
      </p:sp>
      <p:sp>
        <p:nvSpPr>
          <p:cNvPr id="1358" name="Google Shape;1358;p138"/>
          <p:cNvSpPr txBox="1">
            <a:spLocks noGrp="1"/>
          </p:cNvSpPr>
          <p:nvPr>
            <p:ph type="body" idx="1"/>
          </p:nvPr>
        </p:nvSpPr>
        <p:spPr>
          <a:xfrm>
            <a:off x="555786" y="1773451"/>
            <a:ext cx="9907967" cy="4901324"/>
          </a:xfrm>
          <a:prstGeom prst="rect">
            <a:avLst/>
          </a:prstGeom>
          <a:noFill/>
          <a:ln>
            <a:noFill/>
          </a:ln>
        </p:spPr>
        <p:txBody>
          <a:bodyPr spcFirstLastPara="1" wrap="square" lIns="91425" tIns="45700" rIns="91425" bIns="45700" anchor="t" anchorCtr="0">
            <a:noAutofit/>
          </a:bodyPr>
          <a:lstStyle/>
          <a:p>
            <a:pPr marL="533400" lvl="0" indent="-457200" algn="l" rtl="0">
              <a:spcBef>
                <a:spcPts val="0"/>
              </a:spcBef>
              <a:spcAft>
                <a:spcPts val="0"/>
              </a:spcAft>
              <a:buSzPts val="2400"/>
              <a:buChar char="•"/>
            </a:pPr>
            <a:r>
              <a:rPr lang="en-US" sz="3600" dirty="0">
                <a:latin typeface="Franklin Gothic Book" panose="020B0503020102020204" pitchFamily="34" charset="0"/>
              </a:rPr>
              <a:t>What is another area in the </a:t>
            </a:r>
            <a:r>
              <a:rPr lang="en-US" sz="3600" i="1" dirty="0">
                <a:latin typeface="Franklin Gothic Book" panose="020B0503020102020204" pitchFamily="34" charset="0"/>
              </a:rPr>
              <a:t>KAS for Social Studies</a:t>
            </a:r>
            <a:r>
              <a:rPr lang="en-US" sz="3600" dirty="0">
                <a:latin typeface="Franklin Gothic Book" panose="020B0503020102020204" pitchFamily="34" charset="0"/>
              </a:rPr>
              <a:t> for which you would like to build a performance assessment?</a:t>
            </a:r>
          </a:p>
          <a:p>
            <a:pPr marL="533400" lvl="0" indent="-457200" algn="l" rtl="0">
              <a:spcBef>
                <a:spcPts val="1000"/>
              </a:spcBef>
              <a:spcAft>
                <a:spcPts val="0"/>
              </a:spcAft>
              <a:buSzPts val="2400"/>
              <a:buChar char="•"/>
            </a:pPr>
            <a:r>
              <a:rPr lang="en-US" sz="3600" dirty="0">
                <a:latin typeface="Franklin Gothic Book" panose="020B0503020102020204" pitchFamily="34" charset="0"/>
              </a:rPr>
              <a:t>What are ways you can continuously work with colleagues to build and reflect on assessments?</a:t>
            </a:r>
          </a:p>
          <a:p>
            <a:pPr marL="0" lvl="0" indent="0" algn="l" rtl="0">
              <a:spcBef>
                <a:spcPts val="1000"/>
              </a:spcBef>
              <a:spcAft>
                <a:spcPts val="0"/>
              </a:spcAft>
              <a:buSzPts val="3600"/>
              <a:buNone/>
            </a:pPr>
            <a:endParaRPr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1364"/>
        <p:cNvGrpSpPr/>
        <p:nvPr/>
      </p:nvGrpSpPr>
      <p:grpSpPr>
        <a:xfrm>
          <a:off x="0" y="0"/>
          <a:ext cx="0" cy="0"/>
          <a:chOff x="0" y="0"/>
          <a:chExt cx="0" cy="0"/>
        </a:xfrm>
      </p:grpSpPr>
      <p:sp>
        <p:nvSpPr>
          <p:cNvPr id="1365" name="Google Shape;1365;p139"/>
          <p:cNvSpPr txBox="1">
            <a:spLocks noGrp="1"/>
          </p:cNvSpPr>
          <p:nvPr>
            <p:ph type="title"/>
          </p:nvPr>
        </p:nvSpPr>
        <p:spPr>
          <a:xfrm>
            <a:off x="555786" y="257025"/>
            <a:ext cx="8842214" cy="1320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Compelling Questions</a:t>
            </a:r>
            <a:endParaRPr dirty="0">
              <a:solidFill>
                <a:srgbClr val="FF0000"/>
              </a:solidFill>
              <a:latin typeface="Franklin Gothic Medium" panose="020B0603020102020204" pitchFamily="34" charset="0"/>
            </a:endParaRPr>
          </a:p>
        </p:txBody>
      </p:sp>
      <p:sp>
        <p:nvSpPr>
          <p:cNvPr id="1366" name="Google Shape;1366;p139"/>
          <p:cNvSpPr txBox="1">
            <a:spLocks noGrp="1"/>
          </p:cNvSpPr>
          <p:nvPr>
            <p:ph type="body" idx="1"/>
          </p:nvPr>
        </p:nvSpPr>
        <p:spPr>
          <a:xfrm>
            <a:off x="555786" y="1773451"/>
            <a:ext cx="9188715" cy="4901324"/>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3200"/>
              <a:buChar char="•"/>
            </a:pPr>
            <a:r>
              <a:rPr lang="en-US" sz="3600" dirty="0">
                <a:latin typeface="Franklin Gothic Book" panose="020B0503020102020204" pitchFamily="34" charset="0"/>
              </a:rPr>
              <a:t>What are strategies to build performance assessments in social studies aligned to the </a:t>
            </a:r>
            <a:r>
              <a:rPr lang="en-US" sz="3600" i="1" dirty="0">
                <a:latin typeface="Franklin Gothic Book" panose="020B0503020102020204" pitchFamily="34" charset="0"/>
              </a:rPr>
              <a:t>KAS for Social Studies</a:t>
            </a:r>
            <a:r>
              <a:rPr lang="en-US" sz="3600" dirty="0">
                <a:latin typeface="Franklin Gothic Book" panose="020B0503020102020204" pitchFamily="34" charset="0"/>
              </a:rPr>
              <a:t>?</a:t>
            </a:r>
            <a:endParaRPr sz="3200" dirty="0">
              <a:latin typeface="Franklin Gothic Book" panose="020B0503020102020204" pitchFamily="34" charset="0"/>
            </a:endParaRPr>
          </a:p>
          <a:p>
            <a:pPr marL="342900" lvl="0" indent="-342900" algn="l" rtl="0">
              <a:spcBef>
                <a:spcPts val="1000"/>
              </a:spcBef>
              <a:spcAft>
                <a:spcPts val="0"/>
              </a:spcAft>
              <a:buSzPts val="3200"/>
              <a:buChar char="•"/>
            </a:pPr>
            <a:r>
              <a:rPr lang="en-US" sz="3600" dirty="0">
                <a:latin typeface="Franklin Gothic Book" panose="020B0503020102020204" pitchFamily="34" charset="0"/>
              </a:rPr>
              <a:t>How do we create opportunities for students to demonstrate what they are learning from the </a:t>
            </a:r>
            <a:r>
              <a:rPr lang="en-US" sz="3600" i="1" dirty="0">
                <a:latin typeface="Franklin Gothic Book" panose="020B0503020102020204" pitchFamily="34" charset="0"/>
              </a:rPr>
              <a:t>KAS for Social Studies</a:t>
            </a:r>
            <a:r>
              <a:rPr lang="en-US" sz="3600" dirty="0">
                <a:latin typeface="Franklin Gothic Book" panose="020B0503020102020204" pitchFamily="34" charset="0"/>
              </a:rPr>
              <a:t>?</a:t>
            </a:r>
            <a:endParaRPr sz="3200" dirty="0">
              <a:latin typeface="Franklin Gothic Book" panose="020B05030201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5"/>
          <p:cNvSpPr txBox="1">
            <a:spLocks noGrp="1"/>
          </p:cNvSpPr>
          <p:nvPr>
            <p:ph type="title"/>
          </p:nvPr>
        </p:nvSpPr>
        <p:spPr>
          <a:xfrm>
            <a:off x="555786" y="257025"/>
            <a:ext cx="8596668" cy="1320800"/>
          </a:xfrm>
          <a:prstGeom prst="rect">
            <a:avLst/>
          </a:prstGeom>
          <a:noFill/>
          <a:ln>
            <a:noFill/>
          </a:ln>
        </p:spPr>
        <p:txBody>
          <a:bodyPr spcFirstLastPara="1" wrap="square" lIns="51425" tIns="25700" rIns="51425" bIns="25700" anchor="t" anchorCtr="0">
            <a:no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Module Goals </a:t>
            </a:r>
            <a:endParaRPr dirty="0">
              <a:latin typeface="Franklin Gothic Medium" panose="020B0603020102020204" pitchFamily="34" charset="0"/>
            </a:endParaRPr>
          </a:p>
        </p:txBody>
      </p:sp>
      <p:sp>
        <p:nvSpPr>
          <p:cNvPr id="257" name="Google Shape;257;p15"/>
          <p:cNvSpPr txBox="1">
            <a:spLocks noGrp="1"/>
          </p:cNvSpPr>
          <p:nvPr>
            <p:ph type="body" idx="1"/>
          </p:nvPr>
        </p:nvSpPr>
        <p:spPr>
          <a:xfrm>
            <a:off x="1091237" y="1160625"/>
            <a:ext cx="10544977" cy="4901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400"/>
              <a:buChar char="•"/>
            </a:pPr>
            <a:r>
              <a:rPr lang="en-US" dirty="0">
                <a:latin typeface="Franklin Gothic Book" panose="020B0503020102020204" pitchFamily="34" charset="0"/>
              </a:rPr>
              <a:t>Learn about different types of assessments in social studies.</a:t>
            </a:r>
            <a:endParaRPr sz="3200" dirty="0">
              <a:latin typeface="Franklin Gothic Book" panose="020B0503020102020204" pitchFamily="34" charset="0"/>
            </a:endParaRPr>
          </a:p>
          <a:p>
            <a:pPr marL="342900" lvl="0" indent="-342900" algn="l" rtl="0">
              <a:spcBef>
                <a:spcPts val="1000"/>
              </a:spcBef>
              <a:spcAft>
                <a:spcPts val="0"/>
              </a:spcAft>
              <a:buSzPts val="2400"/>
              <a:buChar char="•"/>
            </a:pPr>
            <a:r>
              <a:rPr lang="en-US" dirty="0">
                <a:latin typeface="Franklin Gothic Book" panose="020B0503020102020204" pitchFamily="34" charset="0"/>
              </a:rPr>
              <a:t>Begin to learn how to use standards to build assessments to identify if students are reaching the standards.</a:t>
            </a:r>
            <a:endParaRPr sz="3200" dirty="0">
              <a:latin typeface="Franklin Gothic Book" panose="020B0503020102020204" pitchFamily="34" charset="0"/>
            </a:endParaRPr>
          </a:p>
          <a:p>
            <a:pPr marL="342900" lvl="0" indent="-342900" algn="l" rtl="0">
              <a:spcBef>
                <a:spcPts val="1000"/>
              </a:spcBef>
              <a:spcAft>
                <a:spcPts val="0"/>
              </a:spcAft>
              <a:buSzPts val="2400"/>
              <a:buChar char="•"/>
            </a:pPr>
            <a:r>
              <a:rPr lang="en-US" dirty="0">
                <a:latin typeface="Franklin Gothic Book" panose="020B0503020102020204" pitchFamily="34" charset="0"/>
              </a:rPr>
              <a:t>Identify strategies to build performance assessments in social studies.</a:t>
            </a:r>
            <a:endParaRPr sz="3200" dirty="0">
              <a:latin typeface="Franklin Gothic Book" panose="020B0503020102020204" pitchFamily="34" charset="0"/>
            </a:endParaRPr>
          </a:p>
          <a:p>
            <a:pPr marL="342900" lvl="0" indent="-342900" algn="l" rtl="0">
              <a:spcBef>
                <a:spcPts val="1000"/>
              </a:spcBef>
              <a:spcAft>
                <a:spcPts val="0"/>
              </a:spcAft>
              <a:buSzPts val="2400"/>
              <a:buChar char="•"/>
            </a:pPr>
            <a:r>
              <a:rPr lang="en-US" dirty="0">
                <a:latin typeface="Franklin Gothic Book" panose="020B0503020102020204" pitchFamily="34" charset="0"/>
              </a:rPr>
              <a:t>Build an understanding of the inquiry practices in the </a:t>
            </a:r>
            <a:r>
              <a:rPr lang="en-US" i="1" dirty="0">
                <a:latin typeface="Franklin Gothic Book" panose="020B0503020102020204" pitchFamily="34" charset="0"/>
              </a:rPr>
              <a:t>KAS for Social Studies</a:t>
            </a:r>
            <a:r>
              <a:rPr lang="en-US" dirty="0">
                <a:latin typeface="Franklin Gothic Book" panose="020B0503020102020204" pitchFamily="34" charset="0"/>
              </a:rPr>
              <a:t>.</a:t>
            </a:r>
            <a:endParaRPr sz="3200" dirty="0">
              <a:latin typeface="Franklin Gothic Book" panose="020B0503020102020204" pitchFamily="34" charset="0"/>
            </a:endParaRPr>
          </a:p>
          <a:p>
            <a:pPr marL="342900" lvl="0" indent="-342900" algn="l" rtl="0">
              <a:spcBef>
                <a:spcPts val="1000"/>
              </a:spcBef>
              <a:spcAft>
                <a:spcPts val="0"/>
              </a:spcAft>
              <a:buSzPts val="2400"/>
              <a:buChar char="•"/>
            </a:pPr>
            <a:r>
              <a:rPr lang="en-US" dirty="0">
                <a:latin typeface="Franklin Gothic Book" panose="020B0503020102020204" pitchFamily="34" charset="0"/>
              </a:rPr>
              <a:t>Build an understanding of the qualities of high-quality rubrics in social studies. </a:t>
            </a:r>
            <a:endParaRPr sz="3200" dirty="0">
              <a:latin typeface="Franklin Gothic Book" panose="020B0503020102020204" pitchFamily="34" charset="0"/>
            </a:endParaRPr>
          </a:p>
          <a:p>
            <a:pPr marL="342900" lvl="0" indent="-342900" algn="l" rtl="0">
              <a:spcBef>
                <a:spcPts val="1000"/>
              </a:spcBef>
              <a:spcAft>
                <a:spcPts val="0"/>
              </a:spcAft>
              <a:buSzPts val="2400"/>
              <a:buChar char="•"/>
            </a:pPr>
            <a:r>
              <a:rPr lang="en-US" dirty="0">
                <a:latin typeface="Franklin Gothic Book" panose="020B0503020102020204" pitchFamily="34" charset="0"/>
              </a:rPr>
              <a:t>Plan how to review and revise assessments using student work. </a:t>
            </a:r>
            <a:endParaRPr sz="3200" dirty="0">
              <a:latin typeface="Franklin Gothic Book" panose="020B0503020102020204" pitchFamily="34" charset="0"/>
            </a:endParaRPr>
          </a:p>
        </p:txBody>
      </p:sp>
      <p:sp>
        <p:nvSpPr>
          <p:cNvPr id="258" name="Google Shape;258;p15"/>
          <p:cNvSpPr txBox="1">
            <a:spLocks noGrp="1"/>
          </p:cNvSpPr>
          <p:nvPr>
            <p:ph type="sldNum" idx="12"/>
          </p:nvPr>
        </p:nvSpPr>
        <p:spPr>
          <a:xfrm>
            <a:off x="11030413" y="6314034"/>
            <a:ext cx="683339" cy="365125"/>
          </a:xfrm>
          <a:prstGeom prst="rect">
            <a:avLst/>
          </a:prstGeom>
          <a:noFill/>
          <a:ln>
            <a:noFill/>
          </a:ln>
        </p:spPr>
        <p:txBody>
          <a:bodyPr spcFirstLastPara="1" wrap="square" lIns="51425" tIns="25700" rIns="51425" bIns="2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400">
                <a:solidFill>
                  <a:srgbClr val="000000"/>
                </a:solidFill>
                <a:latin typeface="Arial"/>
                <a:ea typeface="Arial"/>
                <a:cs typeface="Arial"/>
                <a:sym typeface="Arial"/>
              </a:rPr>
              <a:t>13</a:t>
            </a:fld>
            <a:endParaRPr sz="1400" dirty="0">
              <a:solidFill>
                <a:srgbClr val="000000"/>
              </a:solidFill>
              <a:latin typeface="Arial"/>
              <a:ea typeface="Arial"/>
              <a:cs typeface="Arial"/>
              <a:sym typeface="Arial"/>
            </a:endParaRPr>
          </a:p>
        </p:txBody>
      </p:sp>
      <p:sp>
        <p:nvSpPr>
          <p:cNvPr id="259" name="Google Shape;259;p15" descr="Star indicates that this section is about the first goal listed. " title="Star"/>
          <p:cNvSpPr/>
          <p:nvPr/>
        </p:nvSpPr>
        <p:spPr>
          <a:xfrm>
            <a:off x="771137" y="1063630"/>
            <a:ext cx="640200" cy="640200"/>
          </a:xfrm>
          <a:prstGeom prst="star5">
            <a:avLst>
              <a:gd name="adj" fmla="val 19098"/>
              <a:gd name="hf" fmla="val 105146"/>
              <a:gd name="vf" fmla="val 110557"/>
            </a:avLst>
          </a:prstGeom>
          <a:solidFill>
            <a:schemeClr val="accent1"/>
          </a:solidFill>
          <a:ln w="19050" cap="rnd"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Medium"/>
              <a:buNone/>
            </a:pPr>
            <a:endParaRPr sz="1800" b="0" i="0" u="none" strike="noStrike" cap="none" dirty="0">
              <a:solidFill>
                <a:srgbClr val="FFFFFF"/>
              </a:solidFill>
              <a:latin typeface="Libre Franklin Medium"/>
              <a:ea typeface="Libre Franklin Medium"/>
              <a:cs typeface="Libre Franklin Medium"/>
              <a:sym typeface="Libre Franklin Medium"/>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1371"/>
        <p:cNvGrpSpPr/>
        <p:nvPr/>
      </p:nvGrpSpPr>
      <p:grpSpPr>
        <a:xfrm>
          <a:off x="0" y="0"/>
          <a:ext cx="0" cy="0"/>
          <a:chOff x="0" y="0"/>
          <a:chExt cx="0" cy="0"/>
        </a:xfrm>
      </p:grpSpPr>
      <p:sp>
        <p:nvSpPr>
          <p:cNvPr id="1372" name="Google Shape;1372;p140"/>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Three-Shape Annotation</a:t>
            </a:r>
            <a:endParaRPr dirty="0">
              <a:latin typeface="Franklin Gothic Medium" panose="020B0603020102020204" pitchFamily="34" charset="0"/>
            </a:endParaRPr>
          </a:p>
        </p:txBody>
      </p:sp>
      <p:sp>
        <p:nvSpPr>
          <p:cNvPr id="1373" name="Google Shape;1373;p140"/>
          <p:cNvSpPr txBox="1">
            <a:spLocks noGrp="1"/>
          </p:cNvSpPr>
          <p:nvPr>
            <p:ph type="body" idx="1"/>
          </p:nvPr>
        </p:nvSpPr>
        <p:spPr>
          <a:xfrm>
            <a:off x="3022482" y="1158101"/>
            <a:ext cx="8349600" cy="52665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3200"/>
              <a:buChar char="•"/>
            </a:pPr>
            <a:r>
              <a:rPr lang="en-US" sz="3200" dirty="0">
                <a:latin typeface="Franklin Gothic Book" panose="020B0503020102020204" pitchFamily="34" charset="0"/>
              </a:rPr>
              <a:t>Triangle (point instead of base at bottom): Something pointed and new.</a:t>
            </a:r>
            <a:endParaRPr sz="3200" dirty="0">
              <a:latin typeface="Franklin Gothic Book" panose="020B0503020102020204" pitchFamily="34" charset="0"/>
            </a:endParaRPr>
          </a:p>
          <a:p>
            <a:pPr marL="342900" lvl="0" indent="0" algn="l" rtl="0">
              <a:spcBef>
                <a:spcPts val="0"/>
              </a:spcBef>
              <a:spcAft>
                <a:spcPts val="0"/>
              </a:spcAft>
              <a:buNone/>
            </a:pPr>
            <a:endParaRPr sz="3200" dirty="0">
              <a:latin typeface="Franklin Gothic Book" panose="020B0503020102020204" pitchFamily="34" charset="0"/>
            </a:endParaRPr>
          </a:p>
          <a:p>
            <a:pPr marL="342900" lvl="0" indent="-342900" algn="l" rtl="0">
              <a:spcBef>
                <a:spcPts val="2400"/>
              </a:spcBef>
              <a:spcAft>
                <a:spcPts val="0"/>
              </a:spcAft>
              <a:buSzPts val="3200"/>
              <a:buChar char="•"/>
            </a:pPr>
            <a:r>
              <a:rPr lang="en-US" sz="3200" dirty="0">
                <a:latin typeface="Franklin Gothic Book" panose="020B0503020102020204" pitchFamily="34" charset="0"/>
              </a:rPr>
              <a:t>Square: Something that squared or agreed with your prior thinking or experience</a:t>
            </a:r>
            <a:endParaRPr sz="3200" dirty="0">
              <a:latin typeface="Franklin Gothic Book" panose="020B0503020102020204" pitchFamily="34" charset="0"/>
            </a:endParaRPr>
          </a:p>
          <a:p>
            <a:pPr marL="342900" lvl="0" indent="0" algn="l" rtl="0">
              <a:spcBef>
                <a:spcPts val="2400"/>
              </a:spcBef>
              <a:spcAft>
                <a:spcPts val="0"/>
              </a:spcAft>
              <a:buNone/>
            </a:pPr>
            <a:endParaRPr sz="3200" dirty="0">
              <a:latin typeface="Franklin Gothic Book" panose="020B0503020102020204" pitchFamily="34" charset="0"/>
            </a:endParaRPr>
          </a:p>
          <a:p>
            <a:pPr marL="342900" lvl="0" indent="-342900" algn="l" rtl="0">
              <a:spcBef>
                <a:spcPts val="2400"/>
              </a:spcBef>
              <a:spcAft>
                <a:spcPts val="0"/>
              </a:spcAft>
              <a:buSzPts val="3200"/>
              <a:buChar char="•"/>
            </a:pPr>
            <a:r>
              <a:rPr lang="en-US" sz="3200" dirty="0">
                <a:latin typeface="Franklin Gothic Book" panose="020B0503020102020204" pitchFamily="34" charset="0"/>
              </a:rPr>
              <a:t>Circle: Something that is still going around in your head</a:t>
            </a:r>
            <a:endParaRPr sz="3200" dirty="0">
              <a:latin typeface="Franklin Gothic Book" panose="020B0503020102020204" pitchFamily="34" charset="0"/>
            </a:endParaRPr>
          </a:p>
          <a:p>
            <a:pPr marL="342900" lvl="0" indent="-139700" algn="l" rtl="0">
              <a:spcBef>
                <a:spcPts val="1000"/>
              </a:spcBef>
              <a:spcAft>
                <a:spcPts val="0"/>
              </a:spcAft>
              <a:buSzPts val="3200"/>
              <a:buNone/>
            </a:pPr>
            <a:endParaRPr sz="3200" dirty="0"/>
          </a:p>
          <a:p>
            <a:pPr marL="342900" lvl="0" indent="-139700" algn="l" rtl="0">
              <a:spcBef>
                <a:spcPts val="1000"/>
              </a:spcBef>
              <a:spcAft>
                <a:spcPts val="0"/>
              </a:spcAft>
              <a:buSzPts val="3200"/>
              <a:buNone/>
            </a:pPr>
            <a:endParaRPr sz="3200" dirty="0"/>
          </a:p>
        </p:txBody>
      </p:sp>
      <p:sp>
        <p:nvSpPr>
          <p:cNvPr id="1374" name="Google Shape;1374;p140" descr="Shape to use when indicating something new in three shape annotation. " title="Triangle"/>
          <p:cNvSpPr/>
          <p:nvPr/>
        </p:nvSpPr>
        <p:spPr>
          <a:xfrm>
            <a:off x="1344465" y="1082453"/>
            <a:ext cx="1589224" cy="1374464"/>
          </a:xfrm>
          <a:prstGeom prst="flowChartMerge">
            <a:avLst/>
          </a:prstGeom>
          <a:solidFill>
            <a:srgbClr val="00FFFF"/>
          </a:solidFill>
          <a:ln w="9525" cap="flat" cmpd="sng">
            <a:solidFill>
              <a:schemeClr val="dk2"/>
            </a:solidFill>
            <a:prstDash val="solid"/>
            <a:round/>
            <a:headEnd type="none" w="sm" len="sm"/>
            <a:tailEnd type="none" w="sm" len="sm"/>
          </a:ln>
        </p:spPr>
        <p:txBody>
          <a:bodyPr spcFirstLastPara="1" wrap="square" lIns="98825" tIns="98825" rIns="98825" bIns="98825" anchor="ctr" anchorCtr="0">
            <a:noAutofit/>
          </a:bodyPr>
          <a:lstStyle/>
          <a:p>
            <a:pPr marL="0" marR="0" lvl="0" indent="0" algn="l" rtl="0">
              <a:spcBef>
                <a:spcPts val="0"/>
              </a:spcBef>
              <a:spcAft>
                <a:spcPts val="0"/>
              </a:spcAft>
              <a:buNone/>
            </a:pPr>
            <a:endParaRPr sz="2400" dirty="0">
              <a:solidFill>
                <a:schemeClr val="dk1"/>
              </a:solidFill>
              <a:latin typeface="Libre Franklin Medium"/>
              <a:ea typeface="Libre Franklin Medium"/>
              <a:cs typeface="Libre Franklin Medium"/>
              <a:sym typeface="Libre Franklin Medium"/>
            </a:endParaRPr>
          </a:p>
        </p:txBody>
      </p:sp>
      <p:sp>
        <p:nvSpPr>
          <p:cNvPr id="1375" name="Google Shape;1375;p140" descr="Square/Cube indicating something that squared or agrreed with your prior thinking experience. " title="Square/cube"/>
          <p:cNvSpPr/>
          <p:nvPr/>
        </p:nvSpPr>
        <p:spPr>
          <a:xfrm>
            <a:off x="1451675" y="2874208"/>
            <a:ext cx="1374900" cy="1374300"/>
          </a:xfrm>
          <a:prstGeom prst="cube">
            <a:avLst>
              <a:gd name="adj" fmla="val 25000"/>
            </a:avLst>
          </a:prstGeom>
          <a:solidFill>
            <a:srgbClr val="FFFF00"/>
          </a:solidFill>
          <a:ln w="9525" cap="flat" cmpd="sng">
            <a:solidFill>
              <a:schemeClr val="dk2"/>
            </a:solidFill>
            <a:prstDash val="solid"/>
            <a:round/>
            <a:headEnd type="none" w="sm" len="sm"/>
            <a:tailEnd type="none" w="sm" len="sm"/>
          </a:ln>
        </p:spPr>
        <p:txBody>
          <a:bodyPr spcFirstLastPara="1" wrap="square" lIns="98825" tIns="98825" rIns="98825" bIns="98825" anchor="ctr" anchorCtr="0">
            <a:noAutofit/>
          </a:bodyPr>
          <a:lstStyle/>
          <a:p>
            <a:pPr marL="0" marR="0" lvl="0" indent="0" algn="l" rtl="0">
              <a:spcBef>
                <a:spcPts val="0"/>
              </a:spcBef>
              <a:spcAft>
                <a:spcPts val="0"/>
              </a:spcAft>
              <a:buNone/>
            </a:pPr>
            <a:endParaRPr sz="2400" dirty="0">
              <a:solidFill>
                <a:schemeClr val="dk1"/>
              </a:solidFill>
              <a:latin typeface="Libre Franklin Medium"/>
              <a:ea typeface="Libre Franklin Medium"/>
              <a:cs typeface="Libre Franklin Medium"/>
              <a:sym typeface="Libre Franklin Medium"/>
            </a:endParaRPr>
          </a:p>
        </p:txBody>
      </p:sp>
      <p:sp>
        <p:nvSpPr>
          <p:cNvPr id="1376" name="Google Shape;1376;p140" descr="Circle to indcate something that is still going around your head. " title="Circle"/>
          <p:cNvSpPr/>
          <p:nvPr/>
        </p:nvSpPr>
        <p:spPr>
          <a:xfrm>
            <a:off x="1197288" y="4560175"/>
            <a:ext cx="1736400" cy="1374300"/>
          </a:xfrm>
          <a:prstGeom prst="ellipse">
            <a:avLst/>
          </a:prstGeom>
          <a:solidFill>
            <a:srgbClr val="FF00FF"/>
          </a:solidFill>
          <a:ln w="9525" cap="flat" cmpd="sng">
            <a:solidFill>
              <a:schemeClr val="dk2"/>
            </a:solidFill>
            <a:prstDash val="solid"/>
            <a:round/>
            <a:headEnd type="none" w="sm" len="sm"/>
            <a:tailEnd type="none" w="sm" len="sm"/>
          </a:ln>
        </p:spPr>
        <p:txBody>
          <a:bodyPr spcFirstLastPara="1" wrap="square" lIns="98825" tIns="98825" rIns="98825" bIns="98825" anchor="ctr" anchorCtr="0">
            <a:noAutofit/>
          </a:bodyPr>
          <a:lstStyle/>
          <a:p>
            <a:pPr marL="0" marR="0" lvl="0" indent="0" algn="l" rtl="0">
              <a:spcBef>
                <a:spcPts val="0"/>
              </a:spcBef>
              <a:spcAft>
                <a:spcPts val="0"/>
              </a:spcAft>
              <a:buNone/>
            </a:pPr>
            <a:endParaRPr sz="2400" dirty="0">
              <a:solidFill>
                <a:schemeClr val="dk1"/>
              </a:solidFill>
              <a:latin typeface="Libre Franklin Medium"/>
              <a:ea typeface="Libre Franklin Medium"/>
              <a:cs typeface="Libre Franklin Medium"/>
              <a:sym typeface="Libre Franklin Medium"/>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1382"/>
        <p:cNvGrpSpPr/>
        <p:nvPr/>
      </p:nvGrpSpPr>
      <p:grpSpPr>
        <a:xfrm>
          <a:off x="0" y="0"/>
          <a:ext cx="0" cy="0"/>
          <a:chOff x="0" y="0"/>
          <a:chExt cx="0" cy="0"/>
        </a:xfrm>
      </p:grpSpPr>
      <p:sp>
        <p:nvSpPr>
          <p:cNvPr id="1383" name="Google Shape;1383;p141"/>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Food for Thought</a:t>
            </a:r>
            <a:endParaRPr dirty="0">
              <a:latin typeface="Franklin Gothic Medium" panose="020B0603020102020204" pitchFamily="34" charset="0"/>
            </a:endParaRPr>
          </a:p>
        </p:txBody>
      </p:sp>
      <p:sp>
        <p:nvSpPr>
          <p:cNvPr id="1384" name="Google Shape;1384;p141"/>
          <p:cNvSpPr txBox="1">
            <a:spLocks noGrp="1"/>
          </p:cNvSpPr>
          <p:nvPr>
            <p:ph type="body" idx="1"/>
          </p:nvPr>
        </p:nvSpPr>
        <p:spPr>
          <a:xfrm>
            <a:off x="555772" y="1773450"/>
            <a:ext cx="10474800" cy="49014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3200"/>
              <a:buNone/>
            </a:pPr>
            <a:r>
              <a:rPr lang="en-US" sz="3200" dirty="0"/>
              <a:t>“...Engaging and worthy problems or questions of importance, in which students must use knowledge to fashion performances effectively and creatively. The tasks are either replicas of or analogous to the kinds of problems faced by adult citizens and consumers or professionals in the field.” </a:t>
            </a:r>
            <a:endParaRPr dirty="0"/>
          </a:p>
          <a:p>
            <a:pPr marL="0" lvl="0" indent="0" algn="r" rtl="0">
              <a:spcBef>
                <a:spcPts val="0"/>
              </a:spcBef>
              <a:spcAft>
                <a:spcPts val="0"/>
              </a:spcAft>
              <a:buSzPts val="3200"/>
              <a:buNone/>
            </a:pPr>
            <a:r>
              <a:rPr lang="en-US" sz="3200" dirty="0"/>
              <a:t>         -- Grant Wiggins </a:t>
            </a:r>
            <a:endParaRPr dirty="0"/>
          </a:p>
          <a:p>
            <a:pPr marL="342900" lvl="0" indent="-139700" algn="l" rtl="0">
              <a:spcBef>
                <a:spcPts val="1000"/>
              </a:spcBef>
              <a:spcAft>
                <a:spcPts val="0"/>
              </a:spcAft>
              <a:buSzPts val="3200"/>
              <a:buNone/>
            </a:pPr>
            <a:endParaRPr sz="3200"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1393"/>
        <p:cNvGrpSpPr/>
        <p:nvPr/>
      </p:nvGrpSpPr>
      <p:grpSpPr>
        <a:xfrm>
          <a:off x="0" y="0"/>
          <a:ext cx="0" cy="0"/>
          <a:chOff x="0" y="0"/>
          <a:chExt cx="0" cy="0"/>
        </a:xfrm>
      </p:grpSpPr>
      <p:sp>
        <p:nvSpPr>
          <p:cNvPr id="1394" name="Google Shape;1394;g25aa108d04d_0_0"/>
          <p:cNvSpPr txBox="1">
            <a:spLocks noGrp="1"/>
          </p:cNvSpPr>
          <p:nvPr>
            <p:ph type="ctrTitle"/>
          </p:nvPr>
        </p:nvSpPr>
        <p:spPr>
          <a:xfrm>
            <a:off x="2933700" y="1025788"/>
            <a:ext cx="9144000" cy="2387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72B62"/>
              </a:buClr>
              <a:buSzPts val="5400"/>
              <a:buFont typeface="Georgia"/>
              <a:buNone/>
            </a:pPr>
            <a:r>
              <a:rPr lang="en-US" sz="5900" dirty="0">
                <a:latin typeface="Franklin Gothic Medium" panose="020B0603020102020204" pitchFamily="34" charset="0"/>
              </a:rPr>
              <a:t>Performance Assessments in Social Studies</a:t>
            </a:r>
            <a:endParaRPr sz="5900" dirty="0">
              <a:latin typeface="Franklin Gothic Medium" panose="020B0603020102020204" pitchFamily="34" charset="0"/>
            </a:endParaRPr>
          </a:p>
        </p:txBody>
      </p:sp>
      <p:sp>
        <p:nvSpPr>
          <p:cNvPr id="1395" name="Google Shape;1395;g25aa108d04d_0_0"/>
          <p:cNvSpPr txBox="1">
            <a:spLocks noGrp="1"/>
          </p:cNvSpPr>
          <p:nvPr>
            <p:ph type="subTitle" idx="1"/>
          </p:nvPr>
        </p:nvSpPr>
        <p:spPr>
          <a:xfrm>
            <a:off x="1524000" y="3602038"/>
            <a:ext cx="9144000" cy="16557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r>
              <a:rPr lang="en-US" sz="2800" dirty="0">
                <a:latin typeface="Franklin Gothic Medium" panose="020B0603020102020204" pitchFamily="34" charset="0"/>
              </a:rPr>
              <a:t>Professional Learning Module</a:t>
            </a:r>
            <a:endParaRPr sz="2800" dirty="0">
              <a:latin typeface="Franklin Gothic Medium" panose="020B06030201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6"/>
          <p:cNvSpPr txBox="1">
            <a:spLocks noGrp="1"/>
          </p:cNvSpPr>
          <p:nvPr>
            <p:ph type="title"/>
          </p:nvPr>
        </p:nvSpPr>
        <p:spPr>
          <a:xfrm>
            <a:off x="164387" y="257025"/>
            <a:ext cx="9336663" cy="1320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Compelling Questions</a:t>
            </a:r>
            <a:endParaRPr dirty="0">
              <a:solidFill>
                <a:srgbClr val="FF0000"/>
              </a:solidFill>
              <a:latin typeface="Franklin Gothic Medium" panose="020B0603020102020204" pitchFamily="34" charset="0"/>
            </a:endParaRPr>
          </a:p>
        </p:txBody>
      </p:sp>
      <p:sp>
        <p:nvSpPr>
          <p:cNvPr id="266" name="Google Shape;266;p16"/>
          <p:cNvSpPr txBox="1">
            <a:spLocks noGrp="1"/>
          </p:cNvSpPr>
          <p:nvPr>
            <p:ph type="body" idx="1"/>
          </p:nvPr>
        </p:nvSpPr>
        <p:spPr>
          <a:xfrm>
            <a:off x="555786" y="1773451"/>
            <a:ext cx="10850647" cy="4901324"/>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3200"/>
              <a:buChar char="•"/>
            </a:pPr>
            <a:r>
              <a:rPr lang="en-US" sz="3600" dirty="0">
                <a:latin typeface="Franklin Gothic Book" panose="020B0503020102020204" pitchFamily="34" charset="0"/>
              </a:rPr>
              <a:t>What are strategies to build performance assessments in social studies aligned to the </a:t>
            </a:r>
            <a:r>
              <a:rPr lang="en-US" sz="3600" i="1" dirty="0">
                <a:latin typeface="Franklin Gothic Book" panose="020B0503020102020204" pitchFamily="34" charset="0"/>
              </a:rPr>
              <a:t>KAS for Social Studies</a:t>
            </a:r>
            <a:r>
              <a:rPr lang="en-US" sz="3600" dirty="0">
                <a:latin typeface="Franklin Gothic Book" panose="020B0503020102020204" pitchFamily="34" charset="0"/>
              </a:rPr>
              <a:t>?</a:t>
            </a:r>
            <a:endParaRPr sz="3200" dirty="0">
              <a:latin typeface="Franklin Gothic Book" panose="020B0503020102020204" pitchFamily="34" charset="0"/>
            </a:endParaRPr>
          </a:p>
          <a:p>
            <a:pPr marL="342900" lvl="0" indent="-342900" algn="l" rtl="0">
              <a:spcBef>
                <a:spcPts val="1000"/>
              </a:spcBef>
              <a:spcAft>
                <a:spcPts val="0"/>
              </a:spcAft>
              <a:buSzPts val="3200"/>
              <a:buChar char="•"/>
            </a:pPr>
            <a:r>
              <a:rPr lang="en-US" sz="3600" dirty="0">
                <a:latin typeface="Franklin Gothic Book" panose="020B0503020102020204" pitchFamily="34" charset="0"/>
              </a:rPr>
              <a:t>How do we create opportunities for students to demonstrate what they are learning from the </a:t>
            </a:r>
            <a:r>
              <a:rPr lang="en-US" sz="3600" i="1" dirty="0">
                <a:latin typeface="Franklin Gothic Book" panose="020B0503020102020204" pitchFamily="34" charset="0"/>
              </a:rPr>
              <a:t>KAS for Social Studies</a:t>
            </a:r>
            <a:r>
              <a:rPr lang="en-US" sz="3600" dirty="0">
                <a:latin typeface="Franklin Gothic Book" panose="020B0503020102020204" pitchFamily="34" charset="0"/>
              </a:rPr>
              <a:t>?</a:t>
            </a:r>
            <a:endParaRPr sz="3200" dirty="0">
              <a:latin typeface="Franklin Gothic Book" panose="020B0503020102020204" pitchFamily="34" charset="0"/>
            </a:endParaRPr>
          </a:p>
        </p:txBody>
      </p:sp>
      <p:sp>
        <p:nvSpPr>
          <p:cNvPr id="267" name="Google Shape;267;p16"/>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400">
                <a:solidFill>
                  <a:srgbClr val="000000"/>
                </a:solidFill>
                <a:latin typeface="Arial"/>
                <a:ea typeface="Arial"/>
                <a:cs typeface="Arial"/>
                <a:sym typeface="Arial"/>
              </a:rPr>
              <a:t>14</a:t>
            </a:fld>
            <a:endParaRPr sz="1400" dirty="0">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7"/>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Warm-Up</a:t>
            </a:r>
            <a:endParaRPr dirty="0">
              <a:latin typeface="Franklin Gothic Medium" panose="020B0603020102020204" pitchFamily="34" charset="0"/>
            </a:endParaRPr>
          </a:p>
        </p:txBody>
      </p:sp>
      <p:sp>
        <p:nvSpPr>
          <p:cNvPr id="274" name="Google Shape;274;p17"/>
          <p:cNvSpPr txBox="1">
            <a:spLocks noGrp="1"/>
          </p:cNvSpPr>
          <p:nvPr>
            <p:ph type="body" idx="1"/>
          </p:nvPr>
        </p:nvSpPr>
        <p:spPr>
          <a:xfrm>
            <a:off x="555786" y="1773451"/>
            <a:ext cx="9188715" cy="4901324"/>
          </a:xfrm>
          <a:prstGeom prst="rect">
            <a:avLst/>
          </a:prstGeom>
          <a:noFill/>
          <a:ln>
            <a:noFill/>
          </a:ln>
        </p:spPr>
        <p:txBody>
          <a:bodyPr spcFirstLastPara="1" wrap="square" lIns="0" tIns="0" rIns="0" bIns="0" anchor="t" anchorCtr="0">
            <a:noAutofit/>
          </a:bodyPr>
          <a:lstStyle/>
          <a:p>
            <a:pPr marL="0" lvl="0" indent="0" algn="l" rtl="0">
              <a:spcBef>
                <a:spcPts val="1000"/>
              </a:spcBef>
              <a:spcAft>
                <a:spcPts val="0"/>
              </a:spcAft>
              <a:buClr>
                <a:srgbClr val="000000"/>
              </a:buClr>
              <a:buSzPts val="2600"/>
              <a:buNone/>
            </a:pPr>
            <a:r>
              <a:rPr lang="en-US" sz="3600" dirty="0">
                <a:solidFill>
                  <a:srgbClr val="000000"/>
                </a:solidFill>
                <a:highlight>
                  <a:srgbClr val="FFFFFF"/>
                </a:highlight>
                <a:latin typeface="Franklin Gothic Book" panose="020B0503020102020204" pitchFamily="34" charset="0"/>
              </a:rPr>
              <a:t>Finish this sentence:</a:t>
            </a:r>
            <a:endParaRPr sz="3600" dirty="0">
              <a:latin typeface="Franklin Gothic Book" panose="020B0503020102020204" pitchFamily="34" charset="0"/>
            </a:endParaRPr>
          </a:p>
          <a:p>
            <a:pPr marL="0" lvl="0" indent="0" algn="l" rtl="0">
              <a:spcBef>
                <a:spcPts val="1000"/>
              </a:spcBef>
              <a:spcAft>
                <a:spcPts val="0"/>
              </a:spcAft>
              <a:buClr>
                <a:srgbClr val="000000"/>
              </a:buClr>
              <a:buSzPts val="2600"/>
              <a:buNone/>
            </a:pPr>
            <a:r>
              <a:rPr lang="en-US" sz="3600" dirty="0">
                <a:solidFill>
                  <a:srgbClr val="000000"/>
                </a:solidFill>
                <a:highlight>
                  <a:srgbClr val="FFFFFF"/>
                </a:highlight>
                <a:latin typeface="Franklin Gothic Book" panose="020B0503020102020204" pitchFamily="34" charset="0"/>
              </a:rPr>
              <a:t>Assessment is like _________________</a:t>
            </a:r>
            <a:endParaRPr sz="3600" dirty="0">
              <a:latin typeface="Franklin Gothic Book" panose="020B0503020102020204" pitchFamily="34" charset="0"/>
            </a:endParaRPr>
          </a:p>
          <a:p>
            <a:pPr marL="0" lvl="0" indent="0" algn="l" rtl="0">
              <a:spcBef>
                <a:spcPts val="1000"/>
              </a:spcBef>
              <a:spcAft>
                <a:spcPts val="0"/>
              </a:spcAft>
              <a:buClr>
                <a:srgbClr val="000000"/>
              </a:buClr>
              <a:buSzPts val="2600"/>
              <a:buNone/>
            </a:pPr>
            <a:r>
              <a:rPr lang="en-US" sz="3600" dirty="0">
                <a:solidFill>
                  <a:srgbClr val="000000"/>
                </a:solidFill>
                <a:highlight>
                  <a:srgbClr val="FFFFFF"/>
                </a:highlight>
                <a:latin typeface="Franklin Gothic Book" panose="020B0503020102020204" pitchFamily="34" charset="0"/>
              </a:rPr>
              <a:t>because _______________________.</a:t>
            </a:r>
            <a:endParaRPr sz="3600" dirty="0">
              <a:latin typeface="Franklin Gothic Book" panose="020B0503020102020204" pitchFamily="34" charset="0"/>
            </a:endParaRPr>
          </a:p>
        </p:txBody>
      </p:sp>
      <p:sp>
        <p:nvSpPr>
          <p:cNvPr id="275" name="Google Shape;275;p17"/>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400">
                <a:solidFill>
                  <a:srgbClr val="000000"/>
                </a:solidFill>
                <a:latin typeface="Arial"/>
                <a:ea typeface="Arial"/>
                <a:cs typeface="Arial"/>
                <a:sym typeface="Arial"/>
              </a:rPr>
              <a:t>15</a:t>
            </a:fld>
            <a:endParaRPr sz="1400" dirty="0">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8"/>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What is Assessment?</a:t>
            </a:r>
            <a:endParaRPr dirty="0">
              <a:latin typeface="Franklin Gothic Medium" panose="020B0603020102020204" pitchFamily="34" charset="0"/>
            </a:endParaRPr>
          </a:p>
        </p:txBody>
      </p:sp>
      <p:sp>
        <p:nvSpPr>
          <p:cNvPr id="282" name="Google Shape;282;p18"/>
          <p:cNvSpPr txBox="1">
            <a:spLocks noGrp="1"/>
          </p:cNvSpPr>
          <p:nvPr>
            <p:ph type="body" idx="1"/>
          </p:nvPr>
        </p:nvSpPr>
        <p:spPr>
          <a:xfrm>
            <a:off x="404945" y="842124"/>
            <a:ext cx="10803300" cy="4901400"/>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1000"/>
              </a:spcBef>
              <a:spcAft>
                <a:spcPts val="0"/>
              </a:spcAft>
              <a:buSzPct val="100000"/>
              <a:buNone/>
            </a:pPr>
            <a:r>
              <a:rPr lang="en-US" sz="3100" dirty="0">
                <a:solidFill>
                  <a:srgbClr val="3F3F3F"/>
                </a:solidFill>
                <a:latin typeface="Franklin Gothic Book" panose="020B0503020102020204" pitchFamily="34" charset="0"/>
              </a:rPr>
              <a:t>The word ‘assess’ comes from the Latin verb ‘</a:t>
            </a:r>
            <a:r>
              <a:rPr lang="en-US" sz="3100" dirty="0">
                <a:solidFill>
                  <a:schemeClr val="folHlink"/>
                </a:solidFill>
                <a:latin typeface="Franklin Gothic Book" panose="020B0503020102020204" pitchFamily="34" charset="0"/>
              </a:rPr>
              <a:t>assidere</a:t>
            </a:r>
            <a:r>
              <a:rPr lang="en-US" sz="3100" dirty="0">
                <a:solidFill>
                  <a:srgbClr val="3F3F3F"/>
                </a:solidFill>
                <a:latin typeface="Franklin Gothic Book" panose="020B0503020102020204" pitchFamily="34" charset="0"/>
              </a:rPr>
              <a:t>’ meaning ‘to sit with’. </a:t>
            </a:r>
            <a:endParaRPr dirty="0">
              <a:latin typeface="Franklin Gothic Book" panose="020B0503020102020204" pitchFamily="34" charset="0"/>
            </a:endParaRPr>
          </a:p>
          <a:p>
            <a:pPr marL="0" lvl="0" indent="0" algn="l" rtl="0">
              <a:spcBef>
                <a:spcPts val="1000"/>
              </a:spcBef>
              <a:spcAft>
                <a:spcPts val="0"/>
              </a:spcAft>
              <a:buSzPct val="100000"/>
              <a:buNone/>
            </a:pPr>
            <a:endParaRPr sz="3100" dirty="0">
              <a:solidFill>
                <a:srgbClr val="3F3F3F"/>
              </a:solidFill>
              <a:latin typeface="Franklin Gothic Book" panose="020B0503020102020204" pitchFamily="34" charset="0"/>
            </a:endParaRPr>
          </a:p>
          <a:p>
            <a:pPr marL="0" lvl="0" indent="0" algn="l" rtl="0">
              <a:spcBef>
                <a:spcPts val="1000"/>
              </a:spcBef>
              <a:spcAft>
                <a:spcPts val="0"/>
              </a:spcAft>
              <a:buSzPct val="100000"/>
              <a:buNone/>
            </a:pPr>
            <a:r>
              <a:rPr lang="en-US" sz="3100" dirty="0">
                <a:solidFill>
                  <a:srgbClr val="3F3F3F"/>
                </a:solidFill>
                <a:latin typeface="Franklin Gothic Book" panose="020B0503020102020204" pitchFamily="34" charset="0"/>
              </a:rPr>
              <a:t>In assessment one is supposed to sit with the learner. This implies it is something we do ‘with’ and ‘for’ students and not ‘to’ students (Green, 1999).</a:t>
            </a:r>
            <a:endParaRPr dirty="0">
              <a:latin typeface="Franklin Gothic Book" panose="020B0503020102020204" pitchFamily="34" charset="0"/>
            </a:endParaRPr>
          </a:p>
          <a:p>
            <a:pPr marL="0" lvl="0" indent="0" algn="l" rtl="0">
              <a:spcBef>
                <a:spcPts val="1000"/>
              </a:spcBef>
              <a:spcAft>
                <a:spcPts val="0"/>
              </a:spcAft>
              <a:buSzPct val="100000"/>
              <a:buNone/>
            </a:pPr>
            <a:endParaRPr sz="3100" dirty="0">
              <a:solidFill>
                <a:srgbClr val="3F3F3F"/>
              </a:solidFill>
              <a:latin typeface="Franklin Gothic Book" panose="020B0503020102020204" pitchFamily="34" charset="0"/>
            </a:endParaRPr>
          </a:p>
          <a:p>
            <a:pPr marL="0" lvl="0" indent="0" algn="l" rtl="0">
              <a:spcBef>
                <a:spcPts val="1000"/>
              </a:spcBef>
              <a:spcAft>
                <a:spcPts val="0"/>
              </a:spcAft>
              <a:buSzPct val="100000"/>
              <a:buNone/>
            </a:pPr>
            <a:r>
              <a:rPr lang="en-US" sz="3100" dirty="0">
                <a:solidFill>
                  <a:srgbClr val="3F3F3F"/>
                </a:solidFill>
                <a:latin typeface="Franklin Gothic Book" panose="020B0503020102020204" pitchFamily="34" charset="0"/>
              </a:rPr>
              <a:t>Assessment in education is the process of </a:t>
            </a:r>
            <a:r>
              <a:rPr lang="en-US" sz="3100" i="1" dirty="0">
                <a:solidFill>
                  <a:srgbClr val="3F3F3F"/>
                </a:solidFill>
                <a:latin typeface="Franklin Gothic Book" panose="020B0503020102020204" pitchFamily="34" charset="0"/>
              </a:rPr>
              <a:t>gathering</a:t>
            </a:r>
            <a:r>
              <a:rPr lang="en-US" sz="3100" dirty="0">
                <a:solidFill>
                  <a:srgbClr val="3F3F3F"/>
                </a:solidFill>
                <a:latin typeface="Franklin Gothic Book" panose="020B0503020102020204" pitchFamily="34" charset="0"/>
              </a:rPr>
              <a:t>, </a:t>
            </a:r>
            <a:r>
              <a:rPr lang="en-US" sz="3100" i="1" dirty="0">
                <a:solidFill>
                  <a:srgbClr val="3F3F3F"/>
                </a:solidFill>
                <a:latin typeface="Franklin Gothic Book" panose="020B0503020102020204" pitchFamily="34" charset="0"/>
              </a:rPr>
              <a:t>interpreting</a:t>
            </a:r>
            <a:r>
              <a:rPr lang="en-US" sz="3100" dirty="0">
                <a:solidFill>
                  <a:srgbClr val="3F3F3F"/>
                </a:solidFill>
                <a:latin typeface="Franklin Gothic Book" panose="020B0503020102020204" pitchFamily="34" charset="0"/>
              </a:rPr>
              <a:t>, </a:t>
            </a:r>
            <a:r>
              <a:rPr lang="en-US" sz="3100" i="1" dirty="0">
                <a:solidFill>
                  <a:srgbClr val="3F3F3F"/>
                </a:solidFill>
                <a:latin typeface="Franklin Gothic Book" panose="020B0503020102020204" pitchFamily="34" charset="0"/>
              </a:rPr>
              <a:t>recording</a:t>
            </a:r>
            <a:r>
              <a:rPr lang="en-US" sz="3100" dirty="0">
                <a:solidFill>
                  <a:srgbClr val="3F3F3F"/>
                </a:solidFill>
                <a:latin typeface="Franklin Gothic Book" panose="020B0503020102020204" pitchFamily="34" charset="0"/>
              </a:rPr>
              <a:t>, and </a:t>
            </a:r>
            <a:r>
              <a:rPr lang="en-US" sz="3100" i="1" dirty="0">
                <a:solidFill>
                  <a:srgbClr val="3F3F3F"/>
                </a:solidFill>
                <a:latin typeface="Franklin Gothic Book" panose="020B0503020102020204" pitchFamily="34" charset="0"/>
              </a:rPr>
              <a:t>using</a:t>
            </a:r>
            <a:r>
              <a:rPr lang="en-US" sz="3100" dirty="0">
                <a:solidFill>
                  <a:srgbClr val="3F3F3F"/>
                </a:solidFill>
                <a:latin typeface="Franklin Gothic Book" panose="020B0503020102020204" pitchFamily="34" charset="0"/>
              </a:rPr>
              <a:t> information about pupils’ responses to an educational task. (Harlen, Gipps, Broadfoot, Nuttal,1992)</a:t>
            </a:r>
            <a:endParaRPr dirty="0">
              <a:latin typeface="Franklin Gothic Book" panose="020B0503020102020204" pitchFamily="34" charset="0"/>
            </a:endParaRPr>
          </a:p>
          <a:p>
            <a:pPr marL="0" lvl="0" indent="0" algn="l" rtl="0">
              <a:spcBef>
                <a:spcPts val="1000"/>
              </a:spcBef>
              <a:spcAft>
                <a:spcPts val="0"/>
              </a:spcAft>
              <a:buSzPct val="128571"/>
              <a:buNone/>
            </a:pPr>
            <a:endParaRPr dirty="0">
              <a:solidFill>
                <a:srgbClr val="3F3F3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9"/>
          <p:cNvSpPr txBox="1">
            <a:spLocks noGrp="1"/>
          </p:cNvSpPr>
          <p:nvPr>
            <p:ph type="title"/>
          </p:nvPr>
        </p:nvSpPr>
        <p:spPr>
          <a:xfrm>
            <a:off x="555785" y="257025"/>
            <a:ext cx="10155757"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Classroom Assessments Should Be...</a:t>
            </a:r>
            <a:endParaRPr dirty="0">
              <a:latin typeface="Franklin Gothic Medium" panose="020B0603020102020204" pitchFamily="34" charset="0"/>
            </a:endParaRPr>
          </a:p>
        </p:txBody>
      </p:sp>
      <p:sp>
        <p:nvSpPr>
          <p:cNvPr id="289" name="Google Shape;289;p19"/>
          <p:cNvSpPr txBox="1">
            <a:spLocks noGrp="1"/>
          </p:cNvSpPr>
          <p:nvPr>
            <p:ph type="body" idx="1"/>
          </p:nvPr>
        </p:nvSpPr>
        <p:spPr>
          <a:xfrm>
            <a:off x="555786" y="1773451"/>
            <a:ext cx="9188715" cy="4901324"/>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3600"/>
              <a:buChar char="•"/>
            </a:pPr>
            <a:r>
              <a:rPr lang="en-US" sz="3200" dirty="0">
                <a:latin typeface="Franklin Gothic Book" panose="020B0503020102020204" pitchFamily="34" charset="0"/>
              </a:rPr>
              <a:t>Based on the standards</a:t>
            </a:r>
            <a:endParaRPr sz="3200" dirty="0">
              <a:latin typeface="Franklin Gothic Book" panose="020B0503020102020204" pitchFamily="34" charset="0"/>
            </a:endParaRPr>
          </a:p>
          <a:p>
            <a:pPr marL="342900" lvl="0" indent="-342900" algn="l" rtl="0">
              <a:spcBef>
                <a:spcPts val="1000"/>
              </a:spcBef>
              <a:spcAft>
                <a:spcPts val="0"/>
              </a:spcAft>
              <a:buSzPts val="3600"/>
              <a:buChar char="•"/>
            </a:pPr>
            <a:r>
              <a:rPr lang="en-US" sz="3200" dirty="0">
                <a:latin typeface="Franklin Gothic Book" panose="020B0503020102020204" pitchFamily="34" charset="0"/>
              </a:rPr>
              <a:t>Learner centered </a:t>
            </a:r>
            <a:endParaRPr sz="3200" dirty="0">
              <a:latin typeface="Franklin Gothic Book" panose="020B0503020102020204" pitchFamily="34" charset="0"/>
            </a:endParaRPr>
          </a:p>
          <a:p>
            <a:pPr marL="342900" lvl="0" indent="-342900" algn="l" rtl="0">
              <a:spcBef>
                <a:spcPts val="1000"/>
              </a:spcBef>
              <a:spcAft>
                <a:spcPts val="0"/>
              </a:spcAft>
              <a:buSzPts val="3600"/>
              <a:buChar char="•"/>
            </a:pPr>
            <a:r>
              <a:rPr lang="en-US" sz="3200" dirty="0">
                <a:latin typeface="Franklin Gothic Book" panose="020B0503020102020204" pitchFamily="34" charset="0"/>
              </a:rPr>
              <a:t>Teacher directed</a:t>
            </a:r>
            <a:endParaRPr sz="3200" dirty="0">
              <a:latin typeface="Franklin Gothic Book" panose="020B0503020102020204" pitchFamily="34" charset="0"/>
            </a:endParaRPr>
          </a:p>
          <a:p>
            <a:pPr marL="342900" lvl="0" indent="-342900" algn="l" rtl="0">
              <a:spcBef>
                <a:spcPts val="1000"/>
              </a:spcBef>
              <a:spcAft>
                <a:spcPts val="0"/>
              </a:spcAft>
              <a:buSzPts val="3600"/>
              <a:buChar char="•"/>
            </a:pPr>
            <a:r>
              <a:rPr lang="en-US" sz="3200" dirty="0">
                <a:latin typeface="Franklin Gothic Book" panose="020B0503020102020204" pitchFamily="34" charset="0"/>
              </a:rPr>
              <a:t>Formative and summative</a:t>
            </a:r>
            <a:endParaRPr sz="3200" dirty="0">
              <a:latin typeface="Franklin Gothic Book" panose="020B0503020102020204" pitchFamily="34" charset="0"/>
            </a:endParaRPr>
          </a:p>
          <a:p>
            <a:pPr marL="342900" lvl="0" indent="-342900" algn="l" rtl="0">
              <a:spcBef>
                <a:spcPts val="1000"/>
              </a:spcBef>
              <a:spcAft>
                <a:spcPts val="0"/>
              </a:spcAft>
              <a:buSzPts val="3600"/>
              <a:buChar char="•"/>
            </a:pPr>
            <a:r>
              <a:rPr lang="en-US" sz="3200" dirty="0">
                <a:latin typeface="Franklin Gothic Book" panose="020B0503020102020204" pitchFamily="34" charset="0"/>
              </a:rPr>
              <a:t>Ongoing </a:t>
            </a:r>
            <a:endParaRPr sz="3200" dirty="0">
              <a:latin typeface="Franklin Gothic Book" panose="020B0503020102020204" pitchFamily="34" charset="0"/>
            </a:endParaRPr>
          </a:p>
          <a:p>
            <a:pPr marL="342900" lvl="0" indent="-342900" algn="l" rtl="0">
              <a:spcBef>
                <a:spcPts val="1000"/>
              </a:spcBef>
              <a:spcAft>
                <a:spcPts val="0"/>
              </a:spcAft>
              <a:buSzPts val="3600"/>
              <a:buChar char="•"/>
            </a:pPr>
            <a:r>
              <a:rPr lang="en-US" sz="3200" dirty="0">
                <a:latin typeface="Franklin Gothic Book" panose="020B0503020102020204" pitchFamily="34" charset="0"/>
              </a:rPr>
              <a:t>Rooted in good teaching practice</a:t>
            </a:r>
            <a:endParaRPr sz="3200" dirty="0">
              <a:latin typeface="Franklin Gothic Book" panose="020B0503020102020204" pitchFamily="34" charset="0"/>
            </a:endParaRPr>
          </a:p>
        </p:txBody>
      </p:sp>
      <p:sp>
        <p:nvSpPr>
          <p:cNvPr id="290" name="Google Shape;290;p19"/>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400">
                <a:solidFill>
                  <a:srgbClr val="000000"/>
                </a:solidFill>
                <a:latin typeface="Arial"/>
                <a:ea typeface="Arial"/>
                <a:cs typeface="Arial"/>
                <a:sym typeface="Arial"/>
              </a:rPr>
              <a:t>17</a:t>
            </a:fld>
            <a:endParaRPr sz="1400" dirty="0">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0"/>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Purposes of Assessments</a:t>
            </a:r>
            <a:endParaRPr dirty="0">
              <a:latin typeface="Franklin Gothic Medium" panose="020B0603020102020204" pitchFamily="34" charset="0"/>
            </a:endParaRPr>
          </a:p>
        </p:txBody>
      </p:sp>
      <p:sp>
        <p:nvSpPr>
          <p:cNvPr id="296" name="Google Shape;296;p20"/>
          <p:cNvSpPr txBox="1">
            <a:spLocks noGrp="1"/>
          </p:cNvSpPr>
          <p:nvPr>
            <p:ph type="body" idx="1"/>
          </p:nvPr>
        </p:nvSpPr>
        <p:spPr>
          <a:xfrm>
            <a:off x="555786" y="1773451"/>
            <a:ext cx="9964527" cy="4901324"/>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3600"/>
              <a:buNone/>
            </a:pPr>
            <a:r>
              <a:rPr lang="en-US" sz="3600" dirty="0">
                <a:latin typeface="Franklin Gothic Book" panose="020B0503020102020204" pitchFamily="34" charset="0"/>
              </a:rPr>
              <a:t>We use assessments for three primary purposes: </a:t>
            </a:r>
            <a:endParaRPr sz="3600" dirty="0">
              <a:latin typeface="Franklin Gothic Book" panose="020B0503020102020204" pitchFamily="34" charset="0"/>
            </a:endParaRPr>
          </a:p>
          <a:p>
            <a:pPr marL="742950" lvl="1" indent="-285750" algn="l" rtl="0">
              <a:spcBef>
                <a:spcPts val="1000"/>
              </a:spcBef>
              <a:spcAft>
                <a:spcPts val="0"/>
              </a:spcAft>
              <a:buSzPts val="2560"/>
              <a:buChar char="•"/>
            </a:pPr>
            <a:r>
              <a:rPr lang="en-US" sz="3600" dirty="0">
                <a:latin typeface="Franklin Gothic Book" panose="020B0503020102020204" pitchFamily="34" charset="0"/>
              </a:rPr>
              <a:t>Formative </a:t>
            </a:r>
            <a:endParaRPr sz="3600" dirty="0">
              <a:latin typeface="Franklin Gothic Book" panose="020B0503020102020204" pitchFamily="34" charset="0"/>
            </a:endParaRPr>
          </a:p>
          <a:p>
            <a:pPr marL="742950" lvl="1" indent="-285750" algn="l" rtl="0">
              <a:spcBef>
                <a:spcPts val="1000"/>
              </a:spcBef>
              <a:spcAft>
                <a:spcPts val="0"/>
              </a:spcAft>
              <a:buSzPts val="2560"/>
              <a:buChar char="•"/>
            </a:pPr>
            <a:r>
              <a:rPr lang="en-US" sz="3600" dirty="0">
                <a:latin typeface="Franklin Gothic Book" panose="020B0503020102020204" pitchFamily="34" charset="0"/>
              </a:rPr>
              <a:t>Summative </a:t>
            </a:r>
            <a:endParaRPr sz="3600" dirty="0">
              <a:latin typeface="Franklin Gothic Book" panose="020B0503020102020204" pitchFamily="34" charset="0"/>
            </a:endParaRPr>
          </a:p>
          <a:p>
            <a:pPr marL="742950" lvl="1" indent="-285750" algn="l" rtl="0">
              <a:spcBef>
                <a:spcPts val="1000"/>
              </a:spcBef>
              <a:spcAft>
                <a:spcPts val="0"/>
              </a:spcAft>
              <a:buSzPts val="2560"/>
              <a:buChar char="•"/>
            </a:pPr>
            <a:r>
              <a:rPr lang="en-US" sz="3600" dirty="0">
                <a:latin typeface="Franklin Gothic Book" panose="020B0503020102020204" pitchFamily="34" charset="0"/>
              </a:rPr>
              <a:t>Interim</a:t>
            </a:r>
            <a:endParaRPr sz="3600" dirty="0">
              <a:latin typeface="Franklin Gothic Book" panose="020B0503020102020204" pitchFamily="34" charset="0"/>
            </a:endParaRPr>
          </a:p>
        </p:txBody>
      </p:sp>
      <p:sp>
        <p:nvSpPr>
          <p:cNvPr id="297" name="Google Shape;297;p20"/>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400">
                <a:solidFill>
                  <a:srgbClr val="000000"/>
                </a:solidFill>
                <a:latin typeface="Arial"/>
                <a:ea typeface="Arial"/>
                <a:cs typeface="Arial"/>
                <a:sym typeface="Arial"/>
              </a:rPr>
              <a:t>18</a:t>
            </a:fld>
            <a:endParaRPr sz="1400"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1"/>
          <p:cNvSpPr txBox="1">
            <a:spLocks noGrp="1"/>
          </p:cNvSpPr>
          <p:nvPr>
            <p:ph type="title"/>
          </p:nvPr>
        </p:nvSpPr>
        <p:spPr>
          <a:xfrm>
            <a:off x="209986" y="0"/>
            <a:ext cx="8596800" cy="132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5400"/>
              <a:buFont typeface="Calibri"/>
              <a:buNone/>
            </a:pPr>
            <a:r>
              <a:rPr lang="en-US" dirty="0">
                <a:latin typeface="Franklin Gothic Medium" panose="020B0603020102020204" pitchFamily="34" charset="0"/>
              </a:rPr>
              <a:t>Assessment Flow</a:t>
            </a:r>
            <a:endParaRPr dirty="0">
              <a:latin typeface="Franklin Gothic Medium" panose="020B0603020102020204" pitchFamily="34" charset="0"/>
            </a:endParaRPr>
          </a:p>
        </p:txBody>
      </p:sp>
      <p:sp>
        <p:nvSpPr>
          <p:cNvPr id="303" name="Google Shape;303;p21" descr="This image shows the relationship between formative and summative assessments. " title="Assessment Flow"/>
          <p:cNvSpPr txBox="1"/>
          <p:nvPr/>
        </p:nvSpPr>
        <p:spPr>
          <a:xfrm>
            <a:off x="5790376" y="2937197"/>
            <a:ext cx="3618053" cy="3588936"/>
          </a:xfrm>
          <a:prstGeom prst="rect">
            <a:avLst/>
          </a:prstGeom>
          <a:noFill/>
          <a:ln>
            <a:noFill/>
          </a:ln>
        </p:spPr>
        <p:txBody>
          <a:bodyPr spcFirstLastPara="1" wrap="square" lIns="91425" tIns="45700" rIns="91425" bIns="45700" anchor="t" anchorCtr="0">
            <a:normAutofit/>
          </a:bodyPr>
          <a:lstStyle/>
          <a:p>
            <a:pPr marL="228600" marR="0" lvl="0" indent="-50800" algn="l" rtl="0">
              <a:lnSpc>
                <a:spcPct val="90000"/>
              </a:lnSpc>
              <a:spcBef>
                <a:spcPts val="0"/>
              </a:spcBef>
              <a:spcAft>
                <a:spcPts val="0"/>
              </a:spcAft>
              <a:buClr>
                <a:srgbClr val="1F3864"/>
              </a:buClr>
              <a:buSzPts val="2800"/>
              <a:buFont typeface="Arial"/>
              <a:buNone/>
            </a:pPr>
            <a:endParaRPr sz="2800" b="0" i="0" u="none" strike="noStrike" cap="none" dirty="0">
              <a:solidFill>
                <a:srgbClr val="1F3864"/>
              </a:solidFill>
              <a:latin typeface="Calibri"/>
              <a:ea typeface="Calibri"/>
              <a:cs typeface="Calibri"/>
              <a:sym typeface="Calibri"/>
            </a:endParaRPr>
          </a:p>
        </p:txBody>
      </p:sp>
      <p:grpSp>
        <p:nvGrpSpPr>
          <p:cNvPr id="304" name="Google Shape;304;p21" descr="This shows the larger relationship between formative and summative assessments. " title="Assessment Flow Image"/>
          <p:cNvGrpSpPr/>
          <p:nvPr/>
        </p:nvGrpSpPr>
        <p:grpSpPr>
          <a:xfrm>
            <a:off x="1251970" y="974503"/>
            <a:ext cx="8596885" cy="4909009"/>
            <a:chOff x="737026" y="1567"/>
            <a:chExt cx="9415053" cy="5376201"/>
          </a:xfrm>
        </p:grpSpPr>
        <p:sp>
          <p:nvSpPr>
            <p:cNvPr id="305" name="Google Shape;305;p21"/>
            <p:cNvSpPr/>
            <p:nvPr/>
          </p:nvSpPr>
          <p:spPr>
            <a:xfrm rot="5400000">
              <a:off x="297509" y="1221862"/>
              <a:ext cx="1911572" cy="230408"/>
            </a:xfrm>
            <a:prstGeom prst="rect">
              <a:avLst/>
            </a:prstGeom>
            <a:solidFill>
              <a:srgbClr val="B3CA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3200"/>
                <a:buFont typeface="Libre Franklin Medium"/>
                <a:buNone/>
              </a:pPr>
              <a:endParaRPr sz="3200" b="0" i="0" u="none" strike="noStrike" cap="none" dirty="0">
                <a:solidFill>
                  <a:srgbClr val="000000"/>
                </a:solidFill>
                <a:latin typeface="Libre Franklin Medium"/>
                <a:ea typeface="Libre Franklin Medium"/>
                <a:cs typeface="Libre Franklin Medium"/>
                <a:sym typeface="Libre Franklin Medium"/>
              </a:endParaRPr>
            </a:p>
          </p:txBody>
        </p:sp>
        <p:sp>
          <p:nvSpPr>
            <p:cNvPr id="306" name="Google Shape;306;p21"/>
            <p:cNvSpPr/>
            <p:nvPr/>
          </p:nvSpPr>
          <p:spPr>
            <a:xfrm>
              <a:off x="737026" y="1567"/>
              <a:ext cx="2560095" cy="1536057"/>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3200"/>
                <a:buFont typeface="Libre Franklin Medium"/>
                <a:buNone/>
              </a:pPr>
              <a:endParaRPr sz="3200" b="0" i="0" u="none" strike="noStrike" cap="none" dirty="0">
                <a:solidFill>
                  <a:srgbClr val="000000"/>
                </a:solidFill>
                <a:latin typeface="Libre Franklin Medium"/>
                <a:ea typeface="Libre Franklin Medium"/>
                <a:cs typeface="Libre Franklin Medium"/>
                <a:sym typeface="Libre Franklin Medium"/>
              </a:endParaRPr>
            </a:p>
          </p:txBody>
        </p:sp>
        <p:sp>
          <p:nvSpPr>
            <p:cNvPr id="307" name="Google Shape;307;p21"/>
            <p:cNvSpPr txBox="1"/>
            <p:nvPr/>
          </p:nvSpPr>
          <p:spPr>
            <a:xfrm>
              <a:off x="782016" y="46557"/>
              <a:ext cx="2470115" cy="1446077"/>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Clr>
                  <a:srgbClr val="FFFFFF"/>
                </a:buClr>
                <a:buSzPts val="3400"/>
                <a:buFont typeface="Calibri"/>
                <a:buNone/>
              </a:pPr>
              <a:r>
                <a:rPr lang="en-US" sz="3200" b="0" i="0" u="none" strike="noStrike" cap="none" dirty="0">
                  <a:solidFill>
                    <a:srgbClr val="FFFFFF"/>
                  </a:solidFill>
                  <a:latin typeface="Calibri"/>
                  <a:ea typeface="Calibri"/>
                  <a:cs typeface="Calibri"/>
                  <a:sym typeface="Calibri"/>
                </a:rPr>
                <a:t>Formative</a:t>
              </a:r>
              <a:endParaRPr sz="3200" b="0" i="0" u="none" strike="noStrike" cap="none" dirty="0">
                <a:solidFill>
                  <a:srgbClr val="000000"/>
                </a:solidFill>
                <a:latin typeface="Libre Franklin Medium"/>
                <a:ea typeface="Libre Franklin Medium"/>
                <a:cs typeface="Libre Franklin Medium"/>
                <a:sym typeface="Libre Franklin Medium"/>
              </a:endParaRPr>
            </a:p>
          </p:txBody>
        </p:sp>
        <p:sp>
          <p:nvSpPr>
            <p:cNvPr id="308" name="Google Shape;308;p21"/>
            <p:cNvSpPr/>
            <p:nvPr/>
          </p:nvSpPr>
          <p:spPr>
            <a:xfrm rot="5400000">
              <a:off x="297509" y="3141934"/>
              <a:ext cx="1911572" cy="230408"/>
            </a:xfrm>
            <a:prstGeom prst="rect">
              <a:avLst/>
            </a:prstGeom>
            <a:solidFill>
              <a:srgbClr val="B3CA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3200"/>
                <a:buFont typeface="Libre Franklin Medium"/>
                <a:buNone/>
              </a:pPr>
              <a:endParaRPr sz="3200" b="0" i="0" u="none" strike="noStrike" cap="none" dirty="0">
                <a:solidFill>
                  <a:srgbClr val="000000"/>
                </a:solidFill>
                <a:latin typeface="Libre Franklin Medium"/>
                <a:ea typeface="Libre Franklin Medium"/>
                <a:cs typeface="Libre Franklin Medium"/>
                <a:sym typeface="Libre Franklin Medium"/>
              </a:endParaRPr>
            </a:p>
          </p:txBody>
        </p:sp>
        <p:sp>
          <p:nvSpPr>
            <p:cNvPr id="309" name="Google Shape;309;p21"/>
            <p:cNvSpPr/>
            <p:nvPr/>
          </p:nvSpPr>
          <p:spPr>
            <a:xfrm>
              <a:off x="737026" y="1921639"/>
              <a:ext cx="2560095" cy="1536057"/>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3200"/>
                <a:buFont typeface="Libre Franklin Medium"/>
                <a:buNone/>
              </a:pPr>
              <a:endParaRPr sz="3200" b="0" i="0" u="none" strike="noStrike" cap="none" dirty="0">
                <a:solidFill>
                  <a:srgbClr val="000000"/>
                </a:solidFill>
                <a:latin typeface="Libre Franklin Medium"/>
                <a:ea typeface="Libre Franklin Medium"/>
                <a:cs typeface="Libre Franklin Medium"/>
                <a:sym typeface="Libre Franklin Medium"/>
              </a:endParaRPr>
            </a:p>
          </p:txBody>
        </p:sp>
        <p:sp>
          <p:nvSpPr>
            <p:cNvPr id="310" name="Google Shape;310;p21"/>
            <p:cNvSpPr txBox="1"/>
            <p:nvPr/>
          </p:nvSpPr>
          <p:spPr>
            <a:xfrm>
              <a:off x="782016" y="1966629"/>
              <a:ext cx="2470115" cy="1446077"/>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Clr>
                  <a:srgbClr val="FFFFFF"/>
                </a:buClr>
                <a:buSzPts val="3400"/>
                <a:buFont typeface="Calibri"/>
                <a:buNone/>
              </a:pPr>
              <a:r>
                <a:rPr lang="en-US" sz="3200" b="0" i="0" u="none" strike="noStrike" cap="none" dirty="0">
                  <a:solidFill>
                    <a:srgbClr val="FFFFFF"/>
                  </a:solidFill>
                  <a:latin typeface="Calibri"/>
                  <a:ea typeface="Calibri"/>
                  <a:cs typeface="Calibri"/>
                  <a:sym typeface="Calibri"/>
                </a:rPr>
                <a:t>Formative</a:t>
              </a:r>
              <a:endParaRPr sz="3200" b="0" i="0" u="none" strike="noStrike" cap="none" dirty="0">
                <a:solidFill>
                  <a:srgbClr val="000000"/>
                </a:solidFill>
                <a:latin typeface="Libre Franklin Medium"/>
                <a:ea typeface="Libre Franklin Medium"/>
                <a:cs typeface="Libre Franklin Medium"/>
                <a:sym typeface="Libre Franklin Medium"/>
              </a:endParaRPr>
            </a:p>
          </p:txBody>
        </p:sp>
        <p:sp>
          <p:nvSpPr>
            <p:cNvPr id="311" name="Google Shape;311;p21"/>
            <p:cNvSpPr/>
            <p:nvPr/>
          </p:nvSpPr>
          <p:spPr>
            <a:xfrm>
              <a:off x="1257545" y="4101970"/>
              <a:ext cx="3396428" cy="230408"/>
            </a:xfrm>
            <a:prstGeom prst="rect">
              <a:avLst/>
            </a:prstGeom>
            <a:solidFill>
              <a:srgbClr val="B3CA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3200"/>
                <a:buFont typeface="Libre Franklin Medium"/>
                <a:buNone/>
              </a:pPr>
              <a:endParaRPr sz="3200" b="0" i="0" u="none" strike="noStrike" cap="none" dirty="0">
                <a:solidFill>
                  <a:srgbClr val="000000"/>
                </a:solidFill>
                <a:latin typeface="Libre Franklin Medium"/>
                <a:ea typeface="Libre Franklin Medium"/>
                <a:cs typeface="Libre Franklin Medium"/>
                <a:sym typeface="Libre Franklin Medium"/>
              </a:endParaRPr>
            </a:p>
          </p:txBody>
        </p:sp>
        <p:sp>
          <p:nvSpPr>
            <p:cNvPr id="312" name="Google Shape;312;p21"/>
            <p:cNvSpPr/>
            <p:nvPr/>
          </p:nvSpPr>
          <p:spPr>
            <a:xfrm>
              <a:off x="737026" y="3841711"/>
              <a:ext cx="2560095" cy="1536057"/>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3200"/>
                <a:buFont typeface="Libre Franklin Medium"/>
                <a:buNone/>
              </a:pPr>
              <a:endParaRPr sz="3200" b="0" i="0" u="none" strike="noStrike" cap="none" dirty="0">
                <a:solidFill>
                  <a:srgbClr val="000000"/>
                </a:solidFill>
                <a:latin typeface="Libre Franklin Medium"/>
                <a:ea typeface="Libre Franklin Medium"/>
                <a:cs typeface="Libre Franklin Medium"/>
                <a:sym typeface="Libre Franklin Medium"/>
              </a:endParaRPr>
            </a:p>
          </p:txBody>
        </p:sp>
        <p:sp>
          <p:nvSpPr>
            <p:cNvPr id="313" name="Google Shape;313;p21"/>
            <p:cNvSpPr txBox="1"/>
            <p:nvPr/>
          </p:nvSpPr>
          <p:spPr>
            <a:xfrm>
              <a:off x="782016" y="3886701"/>
              <a:ext cx="2470115" cy="1446077"/>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Clr>
                  <a:srgbClr val="FFFFFF"/>
                </a:buClr>
                <a:buSzPts val="3400"/>
                <a:buFont typeface="Calibri"/>
                <a:buNone/>
              </a:pPr>
              <a:r>
                <a:rPr lang="en-US" sz="3200" b="0" i="0" u="none" strike="noStrike" cap="none" dirty="0">
                  <a:solidFill>
                    <a:srgbClr val="FFFFFF"/>
                  </a:solidFill>
                  <a:latin typeface="Calibri"/>
                  <a:ea typeface="Calibri"/>
                  <a:cs typeface="Calibri"/>
                  <a:sym typeface="Calibri"/>
                </a:rPr>
                <a:t>Formative</a:t>
              </a:r>
              <a:endParaRPr sz="3200" b="0" i="0" u="none" strike="noStrike" cap="none" dirty="0">
                <a:solidFill>
                  <a:srgbClr val="000000"/>
                </a:solidFill>
                <a:latin typeface="Libre Franklin Medium"/>
                <a:ea typeface="Libre Franklin Medium"/>
                <a:cs typeface="Libre Franklin Medium"/>
                <a:sym typeface="Libre Franklin Medium"/>
              </a:endParaRPr>
            </a:p>
          </p:txBody>
        </p:sp>
        <p:sp>
          <p:nvSpPr>
            <p:cNvPr id="314" name="Google Shape;314;p21"/>
            <p:cNvSpPr/>
            <p:nvPr/>
          </p:nvSpPr>
          <p:spPr>
            <a:xfrm rot="-5400000">
              <a:off x="3702436" y="3141934"/>
              <a:ext cx="1911572" cy="230408"/>
            </a:xfrm>
            <a:prstGeom prst="rect">
              <a:avLst/>
            </a:prstGeom>
            <a:solidFill>
              <a:srgbClr val="B3CA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3200"/>
                <a:buFont typeface="Libre Franklin Medium"/>
                <a:buNone/>
              </a:pPr>
              <a:endParaRPr sz="3200" b="0" i="0" u="none" strike="noStrike" cap="none" dirty="0">
                <a:solidFill>
                  <a:srgbClr val="000000"/>
                </a:solidFill>
                <a:latin typeface="Libre Franklin Medium"/>
                <a:ea typeface="Libre Franklin Medium"/>
                <a:cs typeface="Libre Franklin Medium"/>
                <a:sym typeface="Libre Franklin Medium"/>
              </a:endParaRPr>
            </a:p>
          </p:txBody>
        </p:sp>
        <p:sp>
          <p:nvSpPr>
            <p:cNvPr id="315" name="Google Shape;315;p21"/>
            <p:cNvSpPr/>
            <p:nvPr/>
          </p:nvSpPr>
          <p:spPr>
            <a:xfrm>
              <a:off x="4141954" y="3841711"/>
              <a:ext cx="2560095" cy="1536057"/>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3200"/>
                <a:buFont typeface="Libre Franklin Medium"/>
                <a:buNone/>
              </a:pPr>
              <a:endParaRPr sz="3200" b="0" i="0" u="none" strike="noStrike" cap="none" dirty="0">
                <a:solidFill>
                  <a:srgbClr val="000000"/>
                </a:solidFill>
                <a:latin typeface="Libre Franklin Medium"/>
                <a:ea typeface="Libre Franklin Medium"/>
                <a:cs typeface="Libre Franklin Medium"/>
                <a:sym typeface="Libre Franklin Medium"/>
              </a:endParaRPr>
            </a:p>
          </p:txBody>
        </p:sp>
        <p:sp>
          <p:nvSpPr>
            <p:cNvPr id="316" name="Google Shape;316;p21"/>
            <p:cNvSpPr txBox="1"/>
            <p:nvPr/>
          </p:nvSpPr>
          <p:spPr>
            <a:xfrm>
              <a:off x="4186944" y="3886701"/>
              <a:ext cx="2470115" cy="1446077"/>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Clr>
                  <a:srgbClr val="FFFFFF"/>
                </a:buClr>
                <a:buSzPts val="3400"/>
                <a:buFont typeface="Calibri"/>
                <a:buNone/>
              </a:pPr>
              <a:r>
                <a:rPr lang="en-US" sz="3200" b="0" i="0" u="none" strike="noStrike" cap="none" dirty="0">
                  <a:solidFill>
                    <a:srgbClr val="FFFFFF"/>
                  </a:solidFill>
                  <a:latin typeface="Calibri"/>
                  <a:ea typeface="Calibri"/>
                  <a:cs typeface="Calibri"/>
                  <a:sym typeface="Calibri"/>
                </a:rPr>
                <a:t>Formative</a:t>
              </a:r>
              <a:endParaRPr sz="3200" b="0" i="0" u="none" strike="noStrike" cap="none" dirty="0">
                <a:solidFill>
                  <a:srgbClr val="000000"/>
                </a:solidFill>
                <a:latin typeface="Libre Franklin Medium"/>
                <a:ea typeface="Libre Franklin Medium"/>
                <a:cs typeface="Libre Franklin Medium"/>
                <a:sym typeface="Libre Franklin Medium"/>
              </a:endParaRPr>
            </a:p>
          </p:txBody>
        </p:sp>
        <p:sp>
          <p:nvSpPr>
            <p:cNvPr id="317" name="Google Shape;317;p21"/>
            <p:cNvSpPr/>
            <p:nvPr/>
          </p:nvSpPr>
          <p:spPr>
            <a:xfrm rot="-5400000">
              <a:off x="3702436" y="1221862"/>
              <a:ext cx="1911572" cy="230408"/>
            </a:xfrm>
            <a:prstGeom prst="rect">
              <a:avLst/>
            </a:prstGeom>
            <a:solidFill>
              <a:srgbClr val="B3CA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3200"/>
                <a:buFont typeface="Libre Franklin Medium"/>
                <a:buNone/>
              </a:pPr>
              <a:endParaRPr sz="3200" b="0" i="0" u="none" strike="noStrike" cap="none" dirty="0">
                <a:solidFill>
                  <a:srgbClr val="000000"/>
                </a:solidFill>
                <a:latin typeface="Libre Franklin Medium"/>
                <a:ea typeface="Libre Franklin Medium"/>
                <a:cs typeface="Libre Franklin Medium"/>
                <a:sym typeface="Libre Franklin Medium"/>
              </a:endParaRPr>
            </a:p>
          </p:txBody>
        </p:sp>
        <p:sp>
          <p:nvSpPr>
            <p:cNvPr id="318" name="Google Shape;318;p21"/>
            <p:cNvSpPr/>
            <p:nvPr/>
          </p:nvSpPr>
          <p:spPr>
            <a:xfrm>
              <a:off x="4141954" y="1921639"/>
              <a:ext cx="2560095" cy="1536057"/>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3200"/>
                <a:buFont typeface="Libre Franklin Medium"/>
                <a:buNone/>
              </a:pPr>
              <a:endParaRPr sz="3200" b="0" i="0" u="none" strike="noStrike" cap="none" dirty="0">
                <a:solidFill>
                  <a:srgbClr val="000000"/>
                </a:solidFill>
                <a:latin typeface="Libre Franklin Medium"/>
                <a:ea typeface="Libre Franklin Medium"/>
                <a:cs typeface="Libre Franklin Medium"/>
                <a:sym typeface="Libre Franklin Medium"/>
              </a:endParaRPr>
            </a:p>
          </p:txBody>
        </p:sp>
        <p:sp>
          <p:nvSpPr>
            <p:cNvPr id="319" name="Google Shape;319;p21"/>
            <p:cNvSpPr txBox="1"/>
            <p:nvPr/>
          </p:nvSpPr>
          <p:spPr>
            <a:xfrm>
              <a:off x="4186944" y="1966629"/>
              <a:ext cx="2470115" cy="1446077"/>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Clr>
                  <a:srgbClr val="FFFFFF"/>
                </a:buClr>
                <a:buSzPts val="3400"/>
                <a:buFont typeface="Calibri"/>
                <a:buNone/>
              </a:pPr>
              <a:r>
                <a:rPr lang="en-US" sz="3200" b="0" i="0" u="none" strike="noStrike" cap="none" dirty="0">
                  <a:solidFill>
                    <a:srgbClr val="FFFFFF"/>
                  </a:solidFill>
                  <a:latin typeface="Calibri"/>
                  <a:ea typeface="Calibri"/>
                  <a:cs typeface="Calibri"/>
                  <a:sym typeface="Calibri"/>
                </a:rPr>
                <a:t>Formative</a:t>
              </a:r>
              <a:endParaRPr sz="3200" b="0" i="0" u="none" strike="noStrike" cap="none" dirty="0">
                <a:solidFill>
                  <a:srgbClr val="000000"/>
                </a:solidFill>
                <a:latin typeface="Libre Franklin Medium"/>
                <a:ea typeface="Libre Franklin Medium"/>
                <a:cs typeface="Libre Franklin Medium"/>
                <a:sym typeface="Libre Franklin Medium"/>
              </a:endParaRPr>
            </a:p>
          </p:txBody>
        </p:sp>
        <p:sp>
          <p:nvSpPr>
            <p:cNvPr id="320" name="Google Shape;320;p21"/>
            <p:cNvSpPr/>
            <p:nvPr/>
          </p:nvSpPr>
          <p:spPr>
            <a:xfrm>
              <a:off x="4662472" y="261826"/>
              <a:ext cx="3396428" cy="230408"/>
            </a:xfrm>
            <a:prstGeom prst="rect">
              <a:avLst/>
            </a:prstGeom>
            <a:solidFill>
              <a:srgbClr val="B3CA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3200"/>
                <a:buFont typeface="Libre Franklin Medium"/>
                <a:buNone/>
              </a:pPr>
              <a:endParaRPr sz="3200" b="0" i="0" u="none" strike="noStrike" cap="none" dirty="0">
                <a:solidFill>
                  <a:srgbClr val="000000"/>
                </a:solidFill>
                <a:latin typeface="Libre Franklin Medium"/>
                <a:ea typeface="Libre Franklin Medium"/>
                <a:cs typeface="Libre Franklin Medium"/>
                <a:sym typeface="Libre Franklin Medium"/>
              </a:endParaRPr>
            </a:p>
          </p:txBody>
        </p:sp>
        <p:sp>
          <p:nvSpPr>
            <p:cNvPr id="321" name="Google Shape;321;p21"/>
            <p:cNvSpPr/>
            <p:nvPr/>
          </p:nvSpPr>
          <p:spPr>
            <a:xfrm>
              <a:off x="4141954" y="1567"/>
              <a:ext cx="2560095" cy="1536057"/>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3200"/>
                <a:buFont typeface="Libre Franklin Medium"/>
                <a:buNone/>
              </a:pPr>
              <a:endParaRPr sz="3200" b="0" i="0" u="none" strike="noStrike" cap="none" dirty="0">
                <a:solidFill>
                  <a:srgbClr val="000000"/>
                </a:solidFill>
                <a:latin typeface="Libre Franklin Medium"/>
                <a:ea typeface="Libre Franklin Medium"/>
                <a:cs typeface="Libre Franklin Medium"/>
                <a:sym typeface="Libre Franklin Medium"/>
              </a:endParaRPr>
            </a:p>
          </p:txBody>
        </p:sp>
        <p:sp>
          <p:nvSpPr>
            <p:cNvPr id="322" name="Google Shape;322;p21"/>
            <p:cNvSpPr txBox="1"/>
            <p:nvPr/>
          </p:nvSpPr>
          <p:spPr>
            <a:xfrm>
              <a:off x="4186944" y="46557"/>
              <a:ext cx="2470115" cy="1446077"/>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Clr>
                  <a:srgbClr val="FFFFFF"/>
                </a:buClr>
                <a:buSzPts val="3400"/>
                <a:buFont typeface="Calibri"/>
                <a:buNone/>
              </a:pPr>
              <a:r>
                <a:rPr lang="en-US" sz="3200" b="0" i="0" u="none" strike="noStrike" cap="none" dirty="0">
                  <a:solidFill>
                    <a:srgbClr val="FFFFFF"/>
                  </a:solidFill>
                  <a:latin typeface="Calibri"/>
                  <a:ea typeface="Calibri"/>
                  <a:cs typeface="Calibri"/>
                  <a:sym typeface="Calibri"/>
                </a:rPr>
                <a:t>Formative</a:t>
              </a:r>
              <a:endParaRPr sz="3200" b="0" i="0" u="none" strike="noStrike" cap="none" dirty="0">
                <a:solidFill>
                  <a:srgbClr val="000000"/>
                </a:solidFill>
                <a:latin typeface="Libre Franklin Medium"/>
                <a:ea typeface="Libre Franklin Medium"/>
                <a:cs typeface="Libre Franklin Medium"/>
                <a:sym typeface="Libre Franklin Medium"/>
              </a:endParaRPr>
            </a:p>
          </p:txBody>
        </p:sp>
        <p:sp>
          <p:nvSpPr>
            <p:cNvPr id="323" name="Google Shape;323;p21"/>
            <p:cNvSpPr/>
            <p:nvPr/>
          </p:nvSpPr>
          <p:spPr>
            <a:xfrm rot="5400000">
              <a:off x="7107363" y="1221862"/>
              <a:ext cx="1911572" cy="230408"/>
            </a:xfrm>
            <a:prstGeom prst="rect">
              <a:avLst/>
            </a:prstGeom>
            <a:solidFill>
              <a:srgbClr val="B3CA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3200"/>
                <a:buFont typeface="Libre Franklin Medium"/>
                <a:buNone/>
              </a:pPr>
              <a:endParaRPr sz="3200" b="0" i="0" u="none" strike="noStrike" cap="none" dirty="0">
                <a:solidFill>
                  <a:srgbClr val="000000"/>
                </a:solidFill>
                <a:latin typeface="Libre Franklin Medium"/>
                <a:ea typeface="Libre Franklin Medium"/>
                <a:cs typeface="Libre Franklin Medium"/>
                <a:sym typeface="Libre Franklin Medium"/>
              </a:endParaRPr>
            </a:p>
          </p:txBody>
        </p:sp>
        <p:sp>
          <p:nvSpPr>
            <p:cNvPr id="324" name="Google Shape;324;p21"/>
            <p:cNvSpPr/>
            <p:nvPr/>
          </p:nvSpPr>
          <p:spPr>
            <a:xfrm>
              <a:off x="7546881" y="1567"/>
              <a:ext cx="2560095" cy="1536057"/>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3200"/>
                <a:buFont typeface="Libre Franklin Medium"/>
                <a:buNone/>
              </a:pPr>
              <a:endParaRPr sz="3200" b="0" i="0" u="none" strike="noStrike" cap="none" dirty="0">
                <a:solidFill>
                  <a:srgbClr val="000000"/>
                </a:solidFill>
                <a:latin typeface="Libre Franklin Medium"/>
                <a:ea typeface="Libre Franklin Medium"/>
                <a:cs typeface="Libre Franklin Medium"/>
                <a:sym typeface="Libre Franklin Medium"/>
              </a:endParaRPr>
            </a:p>
          </p:txBody>
        </p:sp>
        <p:sp>
          <p:nvSpPr>
            <p:cNvPr id="325" name="Google Shape;325;p21"/>
            <p:cNvSpPr txBox="1"/>
            <p:nvPr/>
          </p:nvSpPr>
          <p:spPr>
            <a:xfrm>
              <a:off x="7591871" y="46557"/>
              <a:ext cx="2470115" cy="1446077"/>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Clr>
                  <a:srgbClr val="FFFFFF"/>
                </a:buClr>
                <a:buSzPts val="3400"/>
                <a:buFont typeface="Calibri"/>
                <a:buNone/>
              </a:pPr>
              <a:r>
                <a:rPr lang="en-US" sz="3200" b="0" i="0" u="none" strike="noStrike" cap="none" dirty="0">
                  <a:solidFill>
                    <a:srgbClr val="FFFFFF"/>
                  </a:solidFill>
                  <a:latin typeface="Calibri"/>
                  <a:ea typeface="Calibri"/>
                  <a:cs typeface="Calibri"/>
                  <a:sym typeface="Calibri"/>
                </a:rPr>
                <a:t>Formative</a:t>
              </a:r>
              <a:endParaRPr sz="3200" b="0" i="0" u="none" strike="noStrike" cap="none" dirty="0">
                <a:solidFill>
                  <a:srgbClr val="000000"/>
                </a:solidFill>
                <a:latin typeface="Libre Franklin Medium"/>
                <a:ea typeface="Libre Franklin Medium"/>
                <a:cs typeface="Libre Franklin Medium"/>
                <a:sym typeface="Libre Franklin Medium"/>
              </a:endParaRPr>
            </a:p>
          </p:txBody>
        </p:sp>
        <p:sp>
          <p:nvSpPr>
            <p:cNvPr id="326" name="Google Shape;326;p21"/>
            <p:cNvSpPr/>
            <p:nvPr/>
          </p:nvSpPr>
          <p:spPr>
            <a:xfrm rot="5400000">
              <a:off x="7107363" y="3141934"/>
              <a:ext cx="1911572" cy="230408"/>
            </a:xfrm>
            <a:prstGeom prst="rect">
              <a:avLst/>
            </a:prstGeom>
            <a:solidFill>
              <a:srgbClr val="B3CA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3200"/>
                <a:buFont typeface="Libre Franklin Medium"/>
                <a:buNone/>
              </a:pPr>
              <a:endParaRPr sz="3200" b="0" i="0" u="none" strike="noStrike" cap="none" dirty="0">
                <a:solidFill>
                  <a:srgbClr val="000000"/>
                </a:solidFill>
                <a:latin typeface="Libre Franklin Medium"/>
                <a:ea typeface="Libre Franklin Medium"/>
                <a:cs typeface="Libre Franklin Medium"/>
                <a:sym typeface="Libre Franklin Medium"/>
              </a:endParaRPr>
            </a:p>
          </p:txBody>
        </p:sp>
        <p:sp>
          <p:nvSpPr>
            <p:cNvPr id="327" name="Google Shape;327;p21"/>
            <p:cNvSpPr/>
            <p:nvPr/>
          </p:nvSpPr>
          <p:spPr>
            <a:xfrm>
              <a:off x="7546881" y="1921639"/>
              <a:ext cx="2560095" cy="1536057"/>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3200"/>
                <a:buFont typeface="Libre Franklin Medium"/>
                <a:buNone/>
              </a:pPr>
              <a:endParaRPr sz="3200" b="0" i="0" u="none" strike="noStrike" cap="none" dirty="0">
                <a:solidFill>
                  <a:srgbClr val="000000"/>
                </a:solidFill>
                <a:latin typeface="Libre Franklin Medium"/>
                <a:ea typeface="Libre Franklin Medium"/>
                <a:cs typeface="Libre Franklin Medium"/>
                <a:sym typeface="Libre Franklin Medium"/>
              </a:endParaRPr>
            </a:p>
          </p:txBody>
        </p:sp>
        <p:sp>
          <p:nvSpPr>
            <p:cNvPr id="328" name="Google Shape;328;p21"/>
            <p:cNvSpPr txBox="1"/>
            <p:nvPr/>
          </p:nvSpPr>
          <p:spPr>
            <a:xfrm>
              <a:off x="7591871" y="1966629"/>
              <a:ext cx="2470115" cy="1446077"/>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Clr>
                  <a:srgbClr val="FFFFFF"/>
                </a:buClr>
                <a:buSzPts val="3400"/>
                <a:buFont typeface="Calibri"/>
                <a:buNone/>
              </a:pPr>
              <a:r>
                <a:rPr lang="en-US" sz="3200" b="0" i="0" u="none" strike="noStrike" cap="none" dirty="0">
                  <a:solidFill>
                    <a:srgbClr val="FFFFFF"/>
                  </a:solidFill>
                  <a:latin typeface="Calibri"/>
                  <a:ea typeface="Calibri"/>
                  <a:cs typeface="Calibri"/>
                  <a:sym typeface="Calibri"/>
                </a:rPr>
                <a:t>Formative</a:t>
              </a:r>
              <a:endParaRPr sz="3200" b="0" i="0" u="none" strike="noStrike" cap="none" dirty="0">
                <a:solidFill>
                  <a:srgbClr val="000000"/>
                </a:solidFill>
                <a:latin typeface="Libre Franklin Medium"/>
                <a:ea typeface="Libre Franklin Medium"/>
                <a:cs typeface="Libre Franklin Medium"/>
                <a:sym typeface="Libre Franklin Medium"/>
              </a:endParaRPr>
            </a:p>
          </p:txBody>
        </p:sp>
        <p:sp>
          <p:nvSpPr>
            <p:cNvPr id="329" name="Google Shape;329;p21"/>
            <p:cNvSpPr/>
            <p:nvPr/>
          </p:nvSpPr>
          <p:spPr>
            <a:xfrm>
              <a:off x="7546881" y="3841711"/>
              <a:ext cx="2560095" cy="1536057"/>
            </a:xfrm>
            <a:prstGeom prst="roundRect">
              <a:avLst>
                <a:gd name="adj" fmla="val 10000"/>
              </a:avLst>
            </a:prstGeom>
            <a:solidFill>
              <a:srgbClr val="FF0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3200"/>
                <a:buFont typeface="Libre Franklin Medium"/>
                <a:buNone/>
              </a:pPr>
              <a:endParaRPr sz="3200" b="0" i="0" u="none" strike="noStrike" cap="none" dirty="0">
                <a:solidFill>
                  <a:srgbClr val="000000"/>
                </a:solidFill>
                <a:latin typeface="Libre Franklin Medium"/>
                <a:ea typeface="Libre Franklin Medium"/>
                <a:cs typeface="Libre Franklin Medium"/>
                <a:sym typeface="Libre Franklin Medium"/>
              </a:endParaRPr>
            </a:p>
          </p:txBody>
        </p:sp>
        <p:sp>
          <p:nvSpPr>
            <p:cNvPr id="330" name="Google Shape;330;p21"/>
            <p:cNvSpPr txBox="1"/>
            <p:nvPr/>
          </p:nvSpPr>
          <p:spPr>
            <a:xfrm>
              <a:off x="7591879" y="3886694"/>
              <a:ext cx="2560200" cy="1446000"/>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Clr>
                  <a:srgbClr val="FFFFFF"/>
                </a:buClr>
                <a:buSzPts val="3400"/>
                <a:buFont typeface="Calibri"/>
                <a:buNone/>
              </a:pPr>
              <a:r>
                <a:rPr lang="en-US" sz="2800" b="0" i="0" u="none" strike="noStrike" cap="none" dirty="0">
                  <a:solidFill>
                    <a:srgbClr val="FFFFFF"/>
                  </a:solidFill>
                  <a:latin typeface="Calibri"/>
                  <a:ea typeface="Calibri"/>
                  <a:cs typeface="Calibri"/>
                  <a:sym typeface="Calibri"/>
                </a:rPr>
                <a:t>SUMMATIVE</a:t>
              </a:r>
              <a:endParaRPr sz="2800" b="0" i="0" u="none" strike="noStrike" cap="none" dirty="0">
                <a:solidFill>
                  <a:srgbClr val="000000"/>
                </a:solidFill>
                <a:latin typeface="Libre Franklin Medium"/>
                <a:ea typeface="Libre Franklin Medium"/>
                <a:cs typeface="Libre Franklin Medium"/>
                <a:sym typeface="Libre Franklin Medium"/>
              </a:endParaRPr>
            </a:p>
          </p:txBody>
        </p:sp>
      </p:grpSp>
      <p:sp>
        <p:nvSpPr>
          <p:cNvPr id="331" name="Google Shape;331;p21"/>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400">
                <a:solidFill>
                  <a:srgbClr val="000000"/>
                </a:solidFill>
                <a:latin typeface="Arial"/>
                <a:ea typeface="Arial"/>
                <a:cs typeface="Arial"/>
                <a:sym typeface="Arial"/>
              </a:rPr>
              <a:t>19</a:t>
            </a:fld>
            <a:endParaRPr sz="1400" dirty="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
          <p:cNvSpPr txBox="1">
            <a:spLocks noGrp="1"/>
          </p:cNvSpPr>
          <p:nvPr>
            <p:ph type="ctrTitle"/>
          </p:nvPr>
        </p:nvSpPr>
        <p:spPr>
          <a:xfrm>
            <a:off x="2660073" y="1041300"/>
            <a:ext cx="9060261" cy="23877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072B62"/>
              </a:buClr>
              <a:buSzPct val="73333"/>
              <a:buFont typeface="Georgia"/>
              <a:buNone/>
            </a:pPr>
            <a:r>
              <a:rPr lang="en-US" dirty="0">
                <a:latin typeface="Franklin Gothic Medium" panose="020B0603020102020204" pitchFamily="34" charset="0"/>
              </a:rPr>
              <a:t>Performance Assessments in Social Studies</a:t>
            </a:r>
            <a:endParaRPr dirty="0">
              <a:latin typeface="Franklin Gothic Medium" panose="020B0603020102020204" pitchFamily="34" charset="0"/>
            </a:endParaRPr>
          </a:p>
        </p:txBody>
      </p:sp>
      <p:sp>
        <p:nvSpPr>
          <p:cNvPr id="129" name="Google Shape;129;p2"/>
          <p:cNvSpPr txBox="1">
            <a:spLocks noGrp="1"/>
          </p:cNvSpPr>
          <p:nvPr>
            <p:ph type="subTitle" idx="1"/>
          </p:nvPr>
        </p:nvSpPr>
        <p:spPr>
          <a:xfrm>
            <a:off x="4038600" y="4014689"/>
            <a:ext cx="9144000" cy="16557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800"/>
              <a:buNone/>
            </a:pPr>
            <a:r>
              <a:rPr lang="en-US" sz="3600" dirty="0">
                <a:latin typeface="Franklin Gothic Medium" panose="020B0603020102020204" pitchFamily="34" charset="0"/>
              </a:rPr>
              <a:t>Introduction</a:t>
            </a:r>
            <a:endParaRPr sz="3600" dirty="0">
              <a:latin typeface="Franklin Gothic Medium" panose="020B06030201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22"/>
          <p:cNvSpPr txBox="1">
            <a:spLocks noGrp="1"/>
          </p:cNvSpPr>
          <p:nvPr>
            <p:ph type="title"/>
          </p:nvPr>
        </p:nvSpPr>
        <p:spPr>
          <a:xfrm>
            <a:off x="555773" y="257025"/>
            <a:ext cx="10255800" cy="13209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Why Are Assessments Important?</a:t>
            </a:r>
            <a:endParaRPr dirty="0">
              <a:latin typeface="Franklin Gothic Medium" panose="020B0603020102020204" pitchFamily="34" charset="0"/>
            </a:endParaRPr>
          </a:p>
        </p:txBody>
      </p:sp>
      <p:sp>
        <p:nvSpPr>
          <p:cNvPr id="337" name="Google Shape;337;p22"/>
          <p:cNvSpPr txBox="1">
            <a:spLocks noGrp="1"/>
          </p:cNvSpPr>
          <p:nvPr>
            <p:ph type="body" idx="1"/>
          </p:nvPr>
        </p:nvSpPr>
        <p:spPr>
          <a:xfrm>
            <a:off x="555773" y="1773450"/>
            <a:ext cx="10976100" cy="49014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2800"/>
              <a:buChar char="•"/>
            </a:pPr>
            <a:r>
              <a:rPr lang="en-US" sz="2800" dirty="0">
                <a:latin typeface="Franklin Gothic Book" panose="020B0503020102020204" pitchFamily="34" charset="0"/>
              </a:rPr>
              <a:t>Asking students to demonstrate their understanding of the subject matter is critical to the learning process; it is essential to evaluate whether the educational goals and standards of the lessons are being met.</a:t>
            </a:r>
            <a:endParaRPr dirty="0">
              <a:latin typeface="Franklin Gothic Book" panose="020B0503020102020204" pitchFamily="34" charset="0"/>
            </a:endParaRPr>
          </a:p>
          <a:p>
            <a:pPr marL="342900" lvl="0" indent="-342900" algn="l" rtl="0">
              <a:spcBef>
                <a:spcPts val="1000"/>
              </a:spcBef>
              <a:spcAft>
                <a:spcPts val="0"/>
              </a:spcAft>
              <a:buSzPts val="2800"/>
              <a:buChar char="•"/>
            </a:pPr>
            <a:r>
              <a:rPr lang="en-US" sz="2800" dirty="0">
                <a:latin typeface="Franklin Gothic Book" panose="020B0503020102020204" pitchFamily="34" charset="0"/>
              </a:rPr>
              <a:t>Assessments inspire us to ask these hard questions:</a:t>
            </a:r>
            <a:endParaRPr dirty="0">
              <a:latin typeface="Franklin Gothic Book" panose="020B0503020102020204" pitchFamily="34" charset="0"/>
            </a:endParaRPr>
          </a:p>
          <a:p>
            <a:pPr marL="742950" lvl="1" indent="-285750" algn="l" rtl="0">
              <a:spcBef>
                <a:spcPts val="1000"/>
              </a:spcBef>
              <a:spcAft>
                <a:spcPts val="0"/>
              </a:spcAft>
              <a:buSzPts val="1920"/>
              <a:buChar char="•"/>
            </a:pPr>
            <a:r>
              <a:rPr lang="en-US" sz="2400" dirty="0">
                <a:latin typeface="Franklin Gothic Book" panose="020B0503020102020204" pitchFamily="34" charset="0"/>
              </a:rPr>
              <a:t>Are we teaching what we think we are teaching?</a:t>
            </a:r>
            <a:endParaRPr dirty="0">
              <a:latin typeface="Franklin Gothic Book" panose="020B0503020102020204" pitchFamily="34" charset="0"/>
            </a:endParaRPr>
          </a:p>
          <a:p>
            <a:pPr marL="742950" lvl="1" indent="-285750" algn="l" rtl="0">
              <a:spcBef>
                <a:spcPts val="1000"/>
              </a:spcBef>
              <a:spcAft>
                <a:spcPts val="0"/>
              </a:spcAft>
              <a:buSzPts val="1920"/>
              <a:buChar char="•"/>
            </a:pPr>
            <a:r>
              <a:rPr lang="en-US" sz="2400" dirty="0">
                <a:latin typeface="Franklin Gothic Book" panose="020B0503020102020204" pitchFamily="34" charset="0"/>
              </a:rPr>
              <a:t>Are students learning what they are supposed to be learning? </a:t>
            </a:r>
            <a:endParaRPr dirty="0">
              <a:latin typeface="Franklin Gothic Book" panose="020B0503020102020204" pitchFamily="34" charset="0"/>
            </a:endParaRPr>
          </a:p>
          <a:p>
            <a:pPr marL="742950" lvl="1" indent="-285750" algn="l" rtl="0">
              <a:spcBef>
                <a:spcPts val="1000"/>
              </a:spcBef>
              <a:spcAft>
                <a:spcPts val="0"/>
              </a:spcAft>
              <a:buSzPts val="1920"/>
              <a:buChar char="•"/>
            </a:pPr>
            <a:r>
              <a:rPr lang="en-US" sz="2400" dirty="0">
                <a:latin typeface="Franklin Gothic Book" panose="020B0503020102020204" pitchFamily="34" charset="0"/>
              </a:rPr>
              <a:t>Is there a way to teach the subject better, thereby promoting better learning?</a:t>
            </a:r>
            <a:endParaRPr dirty="0">
              <a:latin typeface="Franklin Gothic Book" panose="020B0503020102020204" pitchFamily="34" charset="0"/>
            </a:endParaRPr>
          </a:p>
        </p:txBody>
      </p:sp>
      <p:sp>
        <p:nvSpPr>
          <p:cNvPr id="338" name="Google Shape;338;p22"/>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400">
                <a:solidFill>
                  <a:srgbClr val="000000"/>
                </a:solidFill>
                <a:latin typeface="Arial"/>
                <a:ea typeface="Arial"/>
                <a:cs typeface="Arial"/>
                <a:sym typeface="Arial"/>
              </a:rPr>
              <a:t>20</a:t>
            </a:fld>
            <a:endParaRPr sz="1400"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23"/>
          <p:cNvSpPr txBox="1">
            <a:spLocks noGrp="1"/>
          </p:cNvSpPr>
          <p:nvPr>
            <p:ph type="title"/>
          </p:nvPr>
        </p:nvSpPr>
        <p:spPr>
          <a:xfrm>
            <a:off x="555772" y="257025"/>
            <a:ext cx="10687800" cy="13209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Why Are Assessments Important? (2)</a:t>
            </a:r>
            <a:endParaRPr dirty="0">
              <a:latin typeface="Franklin Gothic Medium" panose="020B0603020102020204" pitchFamily="34" charset="0"/>
            </a:endParaRPr>
          </a:p>
        </p:txBody>
      </p:sp>
      <p:sp>
        <p:nvSpPr>
          <p:cNvPr id="344" name="Google Shape;344;p23"/>
          <p:cNvSpPr txBox="1">
            <a:spLocks noGrp="1"/>
          </p:cNvSpPr>
          <p:nvPr>
            <p:ph type="body" idx="1"/>
          </p:nvPr>
        </p:nvSpPr>
        <p:spPr>
          <a:xfrm>
            <a:off x="685796" y="1197126"/>
            <a:ext cx="9891078" cy="47580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3500"/>
              <a:buNone/>
            </a:pPr>
            <a:r>
              <a:rPr lang="en-US" sz="3200" dirty="0">
                <a:latin typeface="Franklin Gothic Book" panose="020B0503020102020204" pitchFamily="34" charset="0"/>
              </a:rPr>
              <a:t>Assessments work best when they do the following:</a:t>
            </a:r>
            <a:endParaRPr sz="3200" dirty="0">
              <a:latin typeface="Franklin Gothic Book" panose="020B0503020102020204" pitchFamily="34" charset="0"/>
            </a:endParaRPr>
          </a:p>
          <a:p>
            <a:pPr marL="742950" lvl="1" indent="-297180" algn="l" rtl="0">
              <a:spcBef>
                <a:spcPts val="1000"/>
              </a:spcBef>
              <a:spcAft>
                <a:spcPts val="0"/>
              </a:spcAft>
              <a:buSzPts val="2400"/>
              <a:buChar char="•"/>
            </a:pPr>
            <a:r>
              <a:rPr lang="en-US" sz="3200" dirty="0">
                <a:latin typeface="Franklin Gothic Book" panose="020B0503020102020204" pitchFamily="34" charset="0"/>
              </a:rPr>
              <a:t>Provide feedback</a:t>
            </a:r>
            <a:endParaRPr sz="3200" dirty="0">
              <a:latin typeface="Franklin Gothic Book" panose="020B0503020102020204" pitchFamily="34" charset="0"/>
            </a:endParaRPr>
          </a:p>
          <a:p>
            <a:pPr marL="742950" lvl="1" indent="-297180" algn="l" rtl="0">
              <a:spcBef>
                <a:spcPts val="1000"/>
              </a:spcBef>
              <a:spcAft>
                <a:spcPts val="0"/>
              </a:spcAft>
              <a:buSzPts val="2400"/>
              <a:buChar char="•"/>
            </a:pPr>
            <a:r>
              <a:rPr lang="en-US" sz="3200" dirty="0">
                <a:latin typeface="Franklin Gothic Book" panose="020B0503020102020204" pitchFamily="34" charset="0"/>
              </a:rPr>
              <a:t>Help educators set standards</a:t>
            </a:r>
            <a:endParaRPr sz="3200" dirty="0">
              <a:latin typeface="Franklin Gothic Book" panose="020B0503020102020204" pitchFamily="34" charset="0"/>
            </a:endParaRPr>
          </a:p>
          <a:p>
            <a:pPr marL="742950" lvl="1" indent="-297180" algn="l" rtl="0">
              <a:spcBef>
                <a:spcPts val="1000"/>
              </a:spcBef>
              <a:spcAft>
                <a:spcPts val="0"/>
              </a:spcAft>
              <a:buSzPts val="2400"/>
              <a:buChar char="•"/>
            </a:pPr>
            <a:r>
              <a:rPr lang="en-US" sz="3200" dirty="0">
                <a:latin typeface="Franklin Gothic Book" panose="020B0503020102020204" pitchFamily="34" charset="0"/>
              </a:rPr>
              <a:t>Evaluate progress</a:t>
            </a:r>
            <a:endParaRPr sz="3200" dirty="0">
              <a:latin typeface="Franklin Gothic Book" panose="020B0503020102020204" pitchFamily="34" charset="0"/>
            </a:endParaRPr>
          </a:p>
          <a:p>
            <a:pPr marL="742950" lvl="1" indent="-297180" algn="l" rtl="0">
              <a:spcBef>
                <a:spcPts val="1000"/>
              </a:spcBef>
              <a:spcAft>
                <a:spcPts val="0"/>
              </a:spcAft>
              <a:buSzPts val="2400"/>
              <a:buChar char="•"/>
            </a:pPr>
            <a:r>
              <a:rPr lang="en-US" sz="3200" dirty="0">
                <a:latin typeface="Franklin Gothic Book" panose="020B0503020102020204" pitchFamily="34" charset="0"/>
              </a:rPr>
              <a:t>Relate to a student’s progress</a:t>
            </a:r>
            <a:endParaRPr sz="3200" dirty="0">
              <a:latin typeface="Franklin Gothic Book" panose="020B0503020102020204" pitchFamily="34" charset="0"/>
            </a:endParaRPr>
          </a:p>
          <a:p>
            <a:pPr marL="742950" lvl="1" indent="-297180" algn="l" rtl="0">
              <a:spcBef>
                <a:spcPts val="1000"/>
              </a:spcBef>
              <a:spcAft>
                <a:spcPts val="0"/>
              </a:spcAft>
              <a:buSzPts val="2400"/>
              <a:buChar char="•"/>
            </a:pPr>
            <a:r>
              <a:rPr lang="en-US" sz="3200" dirty="0">
                <a:latin typeface="Franklin Gothic Book" panose="020B0503020102020204" pitchFamily="34" charset="0"/>
              </a:rPr>
              <a:t>Motivate performance for student self-evaluation</a:t>
            </a:r>
            <a:endParaRPr sz="3200" dirty="0">
              <a:latin typeface="Franklin Gothic Book" panose="020B0503020102020204" pitchFamily="34" charset="0"/>
            </a:endParaRPr>
          </a:p>
          <a:p>
            <a:pPr marL="742950" lvl="1" indent="-297180" algn="l" rtl="0">
              <a:spcBef>
                <a:spcPts val="1000"/>
              </a:spcBef>
              <a:spcAft>
                <a:spcPts val="0"/>
              </a:spcAft>
              <a:buSzPts val="2400"/>
              <a:buChar char="•"/>
            </a:pPr>
            <a:r>
              <a:rPr lang="en-US" sz="3200" dirty="0">
                <a:latin typeface="Franklin Gothic Book" panose="020B0503020102020204" pitchFamily="34" charset="0"/>
              </a:rPr>
              <a:t>Motivate performance for teacher self-evaluation</a:t>
            </a:r>
            <a:endParaRPr sz="3200" dirty="0">
              <a:latin typeface="Franklin Gothic Book" panose="020B0503020102020204" pitchFamily="34" charset="0"/>
            </a:endParaRPr>
          </a:p>
        </p:txBody>
      </p:sp>
      <p:sp>
        <p:nvSpPr>
          <p:cNvPr id="345" name="Google Shape;345;p23"/>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400">
                <a:solidFill>
                  <a:srgbClr val="000000"/>
                </a:solidFill>
                <a:latin typeface="Arial"/>
                <a:ea typeface="Arial"/>
                <a:cs typeface="Arial"/>
                <a:sym typeface="Arial"/>
              </a:rPr>
              <a:t>21</a:t>
            </a:fld>
            <a:endParaRPr sz="1400"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24"/>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Types of Assessment Items</a:t>
            </a:r>
            <a:endParaRPr dirty="0">
              <a:latin typeface="Franklin Gothic Medium" panose="020B0603020102020204" pitchFamily="34" charset="0"/>
            </a:endParaRPr>
          </a:p>
        </p:txBody>
      </p:sp>
      <p:sp>
        <p:nvSpPr>
          <p:cNvPr id="351" name="Google Shape;351;p24"/>
          <p:cNvSpPr txBox="1">
            <a:spLocks noGrp="1"/>
          </p:cNvSpPr>
          <p:nvPr>
            <p:ph type="body" idx="1"/>
          </p:nvPr>
        </p:nvSpPr>
        <p:spPr>
          <a:xfrm>
            <a:off x="744322" y="1412710"/>
            <a:ext cx="9188715" cy="4901324"/>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3200"/>
              <a:buNone/>
            </a:pPr>
            <a:r>
              <a:rPr lang="en-US" sz="3200" dirty="0"/>
              <a:t>You likely already have experience writing or selecting these types of assessment items. We’re taking the time now to define these terms to establish a common understanding:</a:t>
            </a:r>
            <a:endParaRPr sz="3200" dirty="0"/>
          </a:p>
          <a:p>
            <a:pPr marL="742950" lvl="1" indent="-285750" algn="l" rtl="0">
              <a:spcBef>
                <a:spcPts val="1000"/>
              </a:spcBef>
              <a:spcAft>
                <a:spcPts val="0"/>
              </a:spcAft>
              <a:buSzPts val="2240"/>
              <a:buChar char="•"/>
            </a:pPr>
            <a:r>
              <a:rPr lang="en-US" sz="3200" dirty="0"/>
              <a:t>Selected response items</a:t>
            </a:r>
            <a:endParaRPr sz="3200" dirty="0"/>
          </a:p>
          <a:p>
            <a:pPr marL="742950" lvl="1" indent="-285750" algn="l" rtl="0">
              <a:spcBef>
                <a:spcPts val="1000"/>
              </a:spcBef>
              <a:spcAft>
                <a:spcPts val="0"/>
              </a:spcAft>
              <a:buSzPts val="2240"/>
              <a:buChar char="•"/>
            </a:pPr>
            <a:r>
              <a:rPr lang="en-US" sz="3200" dirty="0"/>
              <a:t>Constructed response items</a:t>
            </a:r>
            <a:endParaRPr sz="3200" dirty="0"/>
          </a:p>
          <a:p>
            <a:pPr marL="742950" lvl="1" indent="-285750" algn="l" rtl="0">
              <a:spcBef>
                <a:spcPts val="1000"/>
              </a:spcBef>
              <a:spcAft>
                <a:spcPts val="0"/>
              </a:spcAft>
              <a:buSzPts val="2240"/>
              <a:buChar char="•"/>
            </a:pPr>
            <a:r>
              <a:rPr lang="en-US" sz="3200" dirty="0"/>
              <a:t>Performance tasks</a:t>
            </a:r>
            <a:endParaRPr sz="3200" dirty="0"/>
          </a:p>
        </p:txBody>
      </p:sp>
      <p:sp>
        <p:nvSpPr>
          <p:cNvPr id="352" name="Google Shape;352;p24"/>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400">
                <a:solidFill>
                  <a:srgbClr val="000000"/>
                </a:solidFill>
                <a:latin typeface="Arial"/>
                <a:ea typeface="Arial"/>
                <a:cs typeface="Arial"/>
                <a:sym typeface="Arial"/>
              </a:rPr>
              <a:t>22</a:t>
            </a:fld>
            <a:endParaRPr sz="1400"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2" name="Title 1" hidden="1">
            <a:extLst>
              <a:ext uri="{FF2B5EF4-FFF2-40B4-BE49-F238E27FC236}">
                <a16:creationId xmlns:a16="http://schemas.microsoft.com/office/drawing/2014/main" id="{C3ACD78E-9FA2-C8B8-85EB-F7E8DFFB47AF}"/>
              </a:ext>
              <a:ext uri="{C183D7F6-B498-43B3-948B-1728B52AA6E4}">
                <adec:decorative xmlns:adec="http://schemas.microsoft.com/office/drawing/2017/decorative" val="1"/>
              </a:ext>
            </a:extLst>
          </p:cNvPr>
          <p:cNvSpPr>
            <a:spLocks noGrp="1"/>
          </p:cNvSpPr>
          <p:nvPr>
            <p:ph type="title"/>
          </p:nvPr>
        </p:nvSpPr>
        <p:spPr/>
        <p:txBody>
          <a:bodyPr/>
          <a:lstStyle/>
          <a:p>
            <a:r>
              <a:rPr lang="en-US" dirty="0"/>
              <a:t>SCALE</a:t>
            </a:r>
            <a:r>
              <a:rPr lang="en-US" baseline="0" dirty="0"/>
              <a:t> Assessment Continuum</a:t>
            </a:r>
            <a:endParaRPr lang="en-US" dirty="0"/>
          </a:p>
        </p:txBody>
      </p:sp>
      <p:sp>
        <p:nvSpPr>
          <p:cNvPr id="358" name="Google Shape;358;p25"/>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400">
                <a:solidFill>
                  <a:srgbClr val="000000"/>
                </a:solidFill>
                <a:latin typeface="Arial"/>
                <a:ea typeface="Arial"/>
                <a:cs typeface="Arial"/>
                <a:sym typeface="Arial"/>
              </a:rPr>
              <a:t>23</a:t>
            </a:fld>
            <a:endParaRPr sz="1400" dirty="0">
              <a:solidFill>
                <a:srgbClr val="000000"/>
              </a:solidFill>
              <a:latin typeface="Arial"/>
              <a:ea typeface="Arial"/>
              <a:cs typeface="Arial"/>
              <a:sym typeface="Arial"/>
            </a:endParaRPr>
          </a:p>
        </p:txBody>
      </p:sp>
      <p:pic>
        <p:nvPicPr>
          <p:cNvPr id="359" name="Google Shape;359;p25" descr="This image is of an assessment continuum. " title="Assessment Continuum"/>
          <p:cNvPicPr preferRelativeResize="0">
            <a:picLocks noGrp="1"/>
          </p:cNvPicPr>
          <p:nvPr>
            <p:ph type="body" idx="4294967295"/>
          </p:nvPr>
        </p:nvPicPr>
        <p:blipFill rotWithShape="1">
          <a:blip r:embed="rId3">
            <a:alphaModFix/>
          </a:blip>
          <a:srcRect/>
          <a:stretch/>
        </p:blipFill>
        <p:spPr>
          <a:xfrm>
            <a:off x="1645999" y="1"/>
            <a:ext cx="7839900" cy="57894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26"/>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Introduction to Assessment Design</a:t>
            </a:r>
            <a:endParaRPr dirty="0">
              <a:latin typeface="Franklin Gothic Medium" panose="020B0603020102020204" pitchFamily="34" charset="0"/>
            </a:endParaRPr>
          </a:p>
        </p:txBody>
      </p:sp>
      <p:sp>
        <p:nvSpPr>
          <p:cNvPr id="365" name="Google Shape;365;p26"/>
          <p:cNvSpPr txBox="1">
            <a:spLocks noGrp="1"/>
          </p:cNvSpPr>
          <p:nvPr>
            <p:ph type="body" idx="1"/>
          </p:nvPr>
        </p:nvSpPr>
        <p:spPr>
          <a:xfrm>
            <a:off x="478248" y="1412634"/>
            <a:ext cx="11033700" cy="4901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600"/>
              <a:buChar char="•"/>
            </a:pPr>
            <a:r>
              <a:rPr lang="en-US" dirty="0">
                <a:latin typeface="Franklin Gothic Book" panose="020B0503020102020204" pitchFamily="34" charset="0"/>
              </a:rPr>
              <a:t>Measuring what students know and can do is an essential part of teaching, and, like much of teaching, designing assessments that measure what we want them to measure is sophisticated work.</a:t>
            </a:r>
            <a:endParaRPr sz="3200" dirty="0">
              <a:latin typeface="Franklin Gothic Book" panose="020B0503020102020204" pitchFamily="34" charset="0"/>
            </a:endParaRPr>
          </a:p>
          <a:p>
            <a:pPr marL="342900" lvl="0" indent="-342900" algn="l" rtl="0">
              <a:spcBef>
                <a:spcPts val="1000"/>
              </a:spcBef>
              <a:spcAft>
                <a:spcPts val="0"/>
              </a:spcAft>
              <a:buSzPts val="2600"/>
              <a:buChar char="•"/>
            </a:pPr>
            <a:r>
              <a:rPr lang="en-US" dirty="0">
                <a:latin typeface="Franklin Gothic Book" panose="020B0503020102020204" pitchFamily="34" charset="0"/>
              </a:rPr>
              <a:t>For the purposes of this module, </a:t>
            </a:r>
            <a:r>
              <a:rPr lang="en-US" i="1" dirty="0">
                <a:latin typeface="Franklin Gothic Book" panose="020B0503020102020204" pitchFamily="34" charset="0"/>
              </a:rPr>
              <a:t>assessment design</a:t>
            </a:r>
            <a:r>
              <a:rPr lang="en-US" dirty="0">
                <a:latin typeface="Franklin Gothic Book" panose="020B0503020102020204" pitchFamily="34" charset="0"/>
              </a:rPr>
              <a:t> is a term that includes planning, writing and selecting appropriate assessments that align with the learning outcomes.</a:t>
            </a:r>
            <a:endParaRPr sz="3200" dirty="0">
              <a:latin typeface="Franklin Gothic Book" panose="020B0503020102020204" pitchFamily="34" charset="0"/>
            </a:endParaRPr>
          </a:p>
          <a:p>
            <a:pPr marL="342900" lvl="0" indent="-342900" algn="l" rtl="0">
              <a:spcBef>
                <a:spcPts val="1000"/>
              </a:spcBef>
              <a:spcAft>
                <a:spcPts val="0"/>
              </a:spcAft>
              <a:buSzPts val="2600"/>
              <a:buChar char="•"/>
            </a:pPr>
            <a:r>
              <a:rPr lang="en-US" dirty="0">
                <a:latin typeface="Franklin Gothic Book" panose="020B0503020102020204" pitchFamily="34" charset="0"/>
              </a:rPr>
              <a:t>We consider assessments to be well designed if they </a:t>
            </a:r>
            <a:br>
              <a:rPr lang="en-US" dirty="0">
                <a:latin typeface="Franklin Gothic Book" panose="020B0503020102020204" pitchFamily="34" charset="0"/>
              </a:rPr>
            </a:br>
            <a:r>
              <a:rPr lang="en-US" dirty="0">
                <a:latin typeface="Franklin Gothic Book" panose="020B0503020102020204" pitchFamily="34" charset="0"/>
              </a:rPr>
              <a:t>provide an accurate and consistent measure of what students know and can do.</a:t>
            </a:r>
            <a:endParaRPr sz="3200" dirty="0">
              <a:latin typeface="Franklin Gothic Book" panose="020B0503020102020204" pitchFamily="34" charset="0"/>
            </a:endParaRPr>
          </a:p>
        </p:txBody>
      </p:sp>
      <p:sp>
        <p:nvSpPr>
          <p:cNvPr id="366" name="Google Shape;366;p26"/>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400">
                <a:solidFill>
                  <a:srgbClr val="000000"/>
                </a:solidFill>
                <a:latin typeface="Arial"/>
                <a:ea typeface="Arial"/>
                <a:cs typeface="Arial"/>
                <a:sym typeface="Arial"/>
              </a:rPr>
              <a:t>24</a:t>
            </a:fld>
            <a:endParaRPr sz="1400"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7"/>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Key Elements of Assessment Design</a:t>
            </a:r>
            <a:endParaRPr dirty="0">
              <a:latin typeface="Franklin Gothic Medium" panose="020B0603020102020204" pitchFamily="34" charset="0"/>
            </a:endParaRPr>
          </a:p>
        </p:txBody>
      </p:sp>
      <p:sp>
        <p:nvSpPr>
          <p:cNvPr id="372" name="Google Shape;372;p27"/>
          <p:cNvSpPr txBox="1">
            <a:spLocks noGrp="1"/>
          </p:cNvSpPr>
          <p:nvPr>
            <p:ph type="body" idx="1"/>
          </p:nvPr>
        </p:nvSpPr>
        <p:spPr>
          <a:xfrm>
            <a:off x="555786" y="1773451"/>
            <a:ext cx="9188715" cy="4901324"/>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3600"/>
              <a:buChar char="•"/>
            </a:pPr>
            <a:r>
              <a:rPr lang="en-US" sz="4400" dirty="0">
                <a:latin typeface="Franklin Gothic Book" panose="020B0503020102020204" pitchFamily="34" charset="0"/>
              </a:rPr>
              <a:t>Alignment</a:t>
            </a:r>
            <a:endParaRPr sz="4400" dirty="0">
              <a:latin typeface="Franklin Gothic Book" panose="020B0503020102020204" pitchFamily="34" charset="0"/>
            </a:endParaRPr>
          </a:p>
          <a:p>
            <a:pPr marL="342900" lvl="0" indent="-342900" algn="l" rtl="0">
              <a:spcBef>
                <a:spcPts val="1000"/>
              </a:spcBef>
              <a:spcAft>
                <a:spcPts val="0"/>
              </a:spcAft>
              <a:buSzPts val="3600"/>
              <a:buChar char="•"/>
            </a:pPr>
            <a:r>
              <a:rPr lang="en-US" sz="4400" dirty="0">
                <a:latin typeface="Franklin Gothic Book" panose="020B0503020102020204" pitchFamily="34" charset="0"/>
              </a:rPr>
              <a:t>Rigor</a:t>
            </a:r>
            <a:endParaRPr sz="4400" dirty="0">
              <a:latin typeface="Franklin Gothic Book" panose="020B0503020102020204" pitchFamily="34" charset="0"/>
            </a:endParaRPr>
          </a:p>
          <a:p>
            <a:pPr marL="342900" lvl="0" indent="-342900" algn="l" rtl="0">
              <a:spcBef>
                <a:spcPts val="1000"/>
              </a:spcBef>
              <a:spcAft>
                <a:spcPts val="0"/>
              </a:spcAft>
              <a:buSzPts val="3600"/>
              <a:buChar char="•"/>
            </a:pPr>
            <a:r>
              <a:rPr lang="en-US" sz="4400" dirty="0">
                <a:latin typeface="Franklin Gothic Book" panose="020B0503020102020204" pitchFamily="34" charset="0"/>
              </a:rPr>
              <a:t>Precision</a:t>
            </a:r>
            <a:endParaRPr sz="4400" dirty="0">
              <a:latin typeface="Franklin Gothic Book" panose="020B0503020102020204" pitchFamily="34" charset="0"/>
            </a:endParaRPr>
          </a:p>
        </p:txBody>
      </p:sp>
      <p:sp>
        <p:nvSpPr>
          <p:cNvPr id="373" name="Google Shape;373;p27"/>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400">
                <a:solidFill>
                  <a:srgbClr val="000000"/>
                </a:solidFill>
                <a:latin typeface="Arial"/>
                <a:ea typeface="Arial"/>
                <a:cs typeface="Arial"/>
                <a:sym typeface="Arial"/>
              </a:rPr>
              <a:t>25</a:t>
            </a:fld>
            <a:endParaRPr sz="1400"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28"/>
          <p:cNvSpPr txBox="1">
            <a:spLocks noGrp="1"/>
          </p:cNvSpPr>
          <p:nvPr>
            <p:ph type="title"/>
          </p:nvPr>
        </p:nvSpPr>
        <p:spPr>
          <a:xfrm>
            <a:off x="481941" y="0"/>
            <a:ext cx="10515600" cy="13257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Application</a:t>
            </a:r>
            <a:endParaRPr dirty="0">
              <a:latin typeface="Franklin Gothic Medium" panose="020B0603020102020204" pitchFamily="34" charset="0"/>
            </a:endParaRPr>
          </a:p>
        </p:txBody>
      </p:sp>
      <p:sp>
        <p:nvSpPr>
          <p:cNvPr id="379" name="Google Shape;379;p2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800"/>
              <a:buNone/>
            </a:pPr>
            <a:r>
              <a:rPr lang="en-US" sz="3200" dirty="0">
                <a:latin typeface="Franklin Gothic Book" panose="020B0503020102020204" pitchFamily="34" charset="0"/>
              </a:rPr>
              <a:t>Now, let’s review an assessment you currently use.</a:t>
            </a:r>
            <a:endParaRPr sz="3200" dirty="0">
              <a:latin typeface="Franklin Gothic Book" panose="020B0503020102020204" pitchFamily="34" charset="0"/>
            </a:endParaRPr>
          </a:p>
        </p:txBody>
      </p:sp>
      <p:sp>
        <p:nvSpPr>
          <p:cNvPr id="380" name="Google Shape;380;p2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000000"/>
              </a:buClr>
              <a:buFont typeface="Arial"/>
              <a:buNone/>
            </a:pPr>
            <a:fld id="{00000000-1234-1234-1234-123412341234}" type="slidenum">
              <a:rPr lang="en-US">
                <a:solidFill>
                  <a:srgbClr val="007780"/>
                </a:solidFill>
              </a:rPr>
              <a:t>26</a:t>
            </a:fld>
            <a:endParaRPr dirty="0">
              <a:solidFill>
                <a:srgbClr val="00778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29"/>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Alignment</a:t>
            </a:r>
            <a:endParaRPr dirty="0">
              <a:latin typeface="Franklin Gothic Medium" panose="020B0603020102020204" pitchFamily="34" charset="0"/>
            </a:endParaRPr>
          </a:p>
        </p:txBody>
      </p:sp>
      <p:sp>
        <p:nvSpPr>
          <p:cNvPr id="386" name="Google Shape;386;p29"/>
          <p:cNvSpPr txBox="1">
            <a:spLocks noGrp="1"/>
          </p:cNvSpPr>
          <p:nvPr>
            <p:ph type="body" idx="1"/>
          </p:nvPr>
        </p:nvSpPr>
        <p:spPr>
          <a:xfrm>
            <a:off x="555772" y="1773450"/>
            <a:ext cx="11350500" cy="4901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200"/>
              <a:buChar char="•"/>
            </a:pPr>
            <a:r>
              <a:rPr lang="en-US" sz="3200" i="1" dirty="0">
                <a:latin typeface="Franklin Gothic Book" panose="020B0503020102020204" pitchFamily="34" charset="0"/>
              </a:rPr>
              <a:t>Alignment</a:t>
            </a:r>
            <a:r>
              <a:rPr lang="en-US" sz="3200" dirty="0">
                <a:latin typeface="Franklin Gothic Book" panose="020B0503020102020204" pitchFamily="34" charset="0"/>
              </a:rPr>
              <a:t> describes the degree to which the content of an assessment is aligned with the content of the standards you intend to measure and what you plan to teach in the classroom.</a:t>
            </a:r>
            <a:endParaRPr dirty="0">
              <a:latin typeface="Franklin Gothic Book" panose="020B0503020102020204" pitchFamily="34" charset="0"/>
            </a:endParaRPr>
          </a:p>
          <a:p>
            <a:pPr marL="342900" lvl="0" indent="-342900" algn="l" rtl="0">
              <a:spcBef>
                <a:spcPts val="1000"/>
              </a:spcBef>
              <a:spcAft>
                <a:spcPts val="0"/>
              </a:spcAft>
              <a:buSzPts val="3200"/>
              <a:buChar char="•"/>
            </a:pPr>
            <a:r>
              <a:rPr lang="en-US" sz="3200" dirty="0">
                <a:latin typeface="Franklin Gothic Book" panose="020B0503020102020204" pitchFamily="34" charset="0"/>
              </a:rPr>
              <a:t>This alignment of standards to assessments and instruction ensures that the assessment measures what you want students to know and be able to do.</a:t>
            </a:r>
            <a:endParaRPr dirty="0">
              <a:latin typeface="Franklin Gothic Book" panose="020B0503020102020204" pitchFamily="34" charset="0"/>
            </a:endParaRPr>
          </a:p>
        </p:txBody>
      </p:sp>
      <p:sp>
        <p:nvSpPr>
          <p:cNvPr id="387" name="Google Shape;387;p29"/>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400">
                <a:solidFill>
                  <a:srgbClr val="000000"/>
                </a:solidFill>
                <a:latin typeface="Arial"/>
                <a:ea typeface="Arial"/>
                <a:cs typeface="Arial"/>
                <a:sym typeface="Arial"/>
              </a:rPr>
              <a:t>27</a:t>
            </a:fld>
            <a:endParaRPr sz="1400" dirty="0">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30"/>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Alignment (2)</a:t>
            </a:r>
            <a:endParaRPr dirty="0">
              <a:latin typeface="Franklin Gothic Medium" panose="020B0603020102020204" pitchFamily="34" charset="0"/>
            </a:endParaRPr>
          </a:p>
        </p:txBody>
      </p:sp>
      <p:sp>
        <p:nvSpPr>
          <p:cNvPr id="393" name="Google Shape;393;p30"/>
          <p:cNvSpPr txBox="1">
            <a:spLocks noGrp="1"/>
          </p:cNvSpPr>
          <p:nvPr>
            <p:ph type="body" idx="1"/>
          </p:nvPr>
        </p:nvSpPr>
        <p:spPr>
          <a:xfrm>
            <a:off x="685798" y="1168325"/>
            <a:ext cx="11220600" cy="4901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800"/>
              <a:buChar char="•"/>
            </a:pPr>
            <a:r>
              <a:rPr lang="en-US" dirty="0">
                <a:latin typeface="Franklin Gothic Book" panose="020B0503020102020204" pitchFamily="34" charset="0"/>
              </a:rPr>
              <a:t>To ensure alignment, you can study the content in the standard that students need to master and then address that content in your assessments and instructional plans.</a:t>
            </a:r>
            <a:endParaRPr dirty="0">
              <a:latin typeface="Franklin Gothic Book" panose="020B0503020102020204" pitchFamily="34" charset="0"/>
            </a:endParaRPr>
          </a:p>
          <a:p>
            <a:pPr marL="342900" lvl="0" indent="-342900" algn="l" rtl="0">
              <a:spcBef>
                <a:spcPts val="1000"/>
              </a:spcBef>
              <a:spcAft>
                <a:spcPts val="0"/>
              </a:spcAft>
              <a:buSzPts val="2800"/>
              <a:buChar char="•"/>
            </a:pPr>
            <a:r>
              <a:rPr lang="en-US" dirty="0">
                <a:latin typeface="Franklin Gothic Book" panose="020B0503020102020204" pitchFamily="34" charset="0"/>
              </a:rPr>
              <a:t>One way to study a standard is to unpack it into the skills embedded within it to fully understand what constitutes mastery of the standard </a:t>
            </a:r>
            <a:r>
              <a:rPr lang="en-US" b="1" dirty="0">
                <a:latin typeface="Franklin Gothic Book" panose="020B0503020102020204" pitchFamily="34" charset="0"/>
              </a:rPr>
              <a:t>(see section B of the </a:t>
            </a:r>
            <a:r>
              <a:rPr lang="en-US" b="1" dirty="0">
                <a:latin typeface="Franklin Gothic Book" panose="020B0503020102020204" pitchFamily="34" charset="0"/>
                <a:hlinkClick r:id="rId3"/>
              </a:rPr>
              <a:t>Minding the Gap </a:t>
            </a:r>
            <a:r>
              <a:rPr lang="en-US" b="1" dirty="0">
                <a:latin typeface="Franklin Gothic Book" panose="020B0503020102020204" pitchFamily="34" charset="0"/>
              </a:rPr>
              <a:t>module).</a:t>
            </a:r>
            <a:endParaRPr dirty="0">
              <a:latin typeface="Franklin Gothic Book" panose="020B0503020102020204" pitchFamily="34" charset="0"/>
            </a:endParaRPr>
          </a:p>
          <a:p>
            <a:pPr marL="342900" lvl="0" indent="-342900" algn="l" rtl="0">
              <a:spcBef>
                <a:spcPts val="1000"/>
              </a:spcBef>
              <a:spcAft>
                <a:spcPts val="0"/>
              </a:spcAft>
              <a:buSzPts val="2800"/>
              <a:buChar char="•"/>
            </a:pPr>
            <a:r>
              <a:rPr lang="en-US" dirty="0">
                <a:latin typeface="Franklin Gothic Book" panose="020B0503020102020204" pitchFamily="34" charset="0"/>
              </a:rPr>
              <a:t>To write well-designed assessments, you must strive for the most complete degree of alignment among the standards, what you teach in the classroom, and the items you use to assess student performance.</a:t>
            </a:r>
            <a:endParaRPr dirty="0">
              <a:latin typeface="Franklin Gothic Book" panose="020B0503020102020204" pitchFamily="34" charset="0"/>
            </a:endParaRPr>
          </a:p>
        </p:txBody>
      </p:sp>
      <p:sp>
        <p:nvSpPr>
          <p:cNvPr id="394" name="Google Shape;394;p30"/>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400">
                <a:solidFill>
                  <a:srgbClr val="000000"/>
                </a:solidFill>
                <a:latin typeface="Arial"/>
                <a:ea typeface="Arial"/>
                <a:cs typeface="Arial"/>
                <a:sym typeface="Arial"/>
              </a:rPr>
              <a:t>28</a:t>
            </a:fld>
            <a:endParaRPr sz="1400" dirty="0">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31"/>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Check-In</a:t>
            </a:r>
            <a:endParaRPr dirty="0">
              <a:latin typeface="Franklin Gothic Medium" panose="020B0603020102020204" pitchFamily="34" charset="0"/>
            </a:endParaRPr>
          </a:p>
        </p:txBody>
      </p:sp>
      <p:sp>
        <p:nvSpPr>
          <p:cNvPr id="400" name="Google Shape;400;p31"/>
          <p:cNvSpPr txBox="1">
            <a:spLocks noGrp="1"/>
          </p:cNvSpPr>
          <p:nvPr>
            <p:ph type="body" idx="1"/>
          </p:nvPr>
        </p:nvSpPr>
        <p:spPr>
          <a:xfrm>
            <a:off x="555786" y="1773451"/>
            <a:ext cx="9188715" cy="4901324"/>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3600"/>
              <a:buNone/>
            </a:pPr>
            <a:r>
              <a:rPr lang="en-US" sz="3600" i="1" dirty="0">
                <a:latin typeface="Franklin Gothic Book" panose="020B0503020102020204" pitchFamily="34" charset="0"/>
              </a:rPr>
              <a:t>Are the items in your assessment aligned with the standards you taught or intend to teach and measure? </a:t>
            </a:r>
            <a:endParaRPr sz="3600" dirty="0">
              <a:latin typeface="Franklin Gothic Book" panose="020B0503020102020204" pitchFamily="34" charset="0"/>
            </a:endParaRPr>
          </a:p>
          <a:p>
            <a:pPr marL="342900" lvl="0" indent="-114300" algn="l" rtl="0">
              <a:spcBef>
                <a:spcPts val="1000"/>
              </a:spcBef>
              <a:spcAft>
                <a:spcPts val="0"/>
              </a:spcAft>
              <a:buSzPts val="3600"/>
              <a:buNone/>
            </a:pPr>
            <a:endParaRPr dirty="0"/>
          </a:p>
        </p:txBody>
      </p:sp>
      <p:sp>
        <p:nvSpPr>
          <p:cNvPr id="401" name="Google Shape;401;p31"/>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400">
                <a:solidFill>
                  <a:srgbClr val="000000"/>
                </a:solidFill>
                <a:latin typeface="Arial"/>
                <a:ea typeface="Arial"/>
                <a:cs typeface="Arial"/>
                <a:sym typeface="Arial"/>
              </a:rPr>
              <a:t>29</a:t>
            </a:fld>
            <a:endParaRPr sz="1400" dirty="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4"/>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Warm-Up</a:t>
            </a:r>
            <a:endParaRPr dirty="0">
              <a:latin typeface="Franklin Gothic Medium" panose="020B0603020102020204" pitchFamily="34" charset="0"/>
            </a:endParaRPr>
          </a:p>
        </p:txBody>
      </p:sp>
      <p:pic>
        <p:nvPicPr>
          <p:cNvPr id="137" name="Google Shape;137;p4" descr="An image of someone writing. " title="Plan A Image"/>
          <p:cNvPicPr preferRelativeResize="0"/>
          <p:nvPr/>
        </p:nvPicPr>
        <p:blipFill rotWithShape="1">
          <a:blip r:embed="rId3">
            <a:alphaModFix/>
          </a:blip>
          <a:srcRect/>
          <a:stretch/>
        </p:blipFill>
        <p:spPr>
          <a:xfrm>
            <a:off x="9325056" y="659311"/>
            <a:ext cx="2388695" cy="1592463"/>
          </a:xfrm>
          <a:prstGeom prst="rect">
            <a:avLst/>
          </a:prstGeom>
          <a:noFill/>
          <a:ln>
            <a:noFill/>
          </a:ln>
        </p:spPr>
      </p:pic>
      <p:sp>
        <p:nvSpPr>
          <p:cNvPr id="138" name="Google Shape;138;p4"/>
          <p:cNvSpPr txBox="1">
            <a:spLocks noGrp="1"/>
          </p:cNvSpPr>
          <p:nvPr>
            <p:ph type="body" idx="1"/>
          </p:nvPr>
        </p:nvSpPr>
        <p:spPr>
          <a:xfrm>
            <a:off x="555787" y="1773451"/>
            <a:ext cx="8919140" cy="3112058"/>
          </a:xfrm>
          <a:prstGeom prst="rect">
            <a:avLst/>
          </a:prstGeom>
          <a:noFill/>
          <a:ln>
            <a:noFill/>
          </a:ln>
        </p:spPr>
        <p:txBody>
          <a:bodyPr spcFirstLastPara="1" wrap="square" lIns="91425" tIns="45700" rIns="91425" bIns="45700" anchor="t" anchorCtr="0">
            <a:normAutofit fontScale="92500"/>
          </a:bodyPr>
          <a:lstStyle/>
          <a:p>
            <a:pPr marL="461963" lvl="0" indent="-461963" algn="l" rtl="0">
              <a:spcBef>
                <a:spcPts val="0"/>
              </a:spcBef>
              <a:spcAft>
                <a:spcPts val="0"/>
              </a:spcAft>
              <a:buSzPts val="2800"/>
              <a:buFont typeface="Georgia"/>
              <a:buAutoNum type="arabicPeriod"/>
            </a:pPr>
            <a:r>
              <a:rPr lang="en-US" sz="3600" dirty="0">
                <a:latin typeface="Franklin Gothic Book" panose="020B0503020102020204" pitchFamily="34" charset="0"/>
              </a:rPr>
              <a:t>What are current ways you gauge how your students are learning the </a:t>
            </a:r>
            <a:r>
              <a:rPr lang="en-US" sz="3600" i="1" dirty="0">
                <a:latin typeface="Franklin Gothic Book" panose="020B0503020102020204" pitchFamily="34" charset="0"/>
                <a:hlinkClick r:id="rId4"/>
              </a:rPr>
              <a:t>Kentucky Academic Standards (KAS) for Social Studies</a:t>
            </a:r>
            <a:r>
              <a:rPr lang="en-US" sz="3600" i="1" dirty="0">
                <a:latin typeface="Franklin Gothic Book" panose="020B0503020102020204" pitchFamily="34" charset="0"/>
              </a:rPr>
              <a:t>?</a:t>
            </a:r>
            <a:endParaRPr sz="3600" dirty="0">
              <a:latin typeface="Franklin Gothic Book" panose="020B0503020102020204" pitchFamily="34" charset="0"/>
            </a:endParaRPr>
          </a:p>
          <a:p>
            <a:pPr marL="461963" lvl="0" indent="-461963" algn="l" rtl="0">
              <a:spcBef>
                <a:spcPts val="1000"/>
              </a:spcBef>
              <a:spcAft>
                <a:spcPts val="0"/>
              </a:spcAft>
              <a:buSzPts val="2800"/>
              <a:buFont typeface="Georgia"/>
              <a:buAutoNum type="arabicPeriod"/>
            </a:pPr>
            <a:r>
              <a:rPr lang="en-US" sz="3600" dirty="0">
                <a:latin typeface="Franklin Gothic Book" panose="020B0503020102020204" pitchFamily="34" charset="0"/>
              </a:rPr>
              <a:t>What are some of your biggest questions regarding assessing the </a:t>
            </a:r>
            <a:r>
              <a:rPr lang="en-US" sz="3600" i="1" dirty="0">
                <a:latin typeface="Franklin Gothic Book" panose="020B0503020102020204" pitchFamily="34" charset="0"/>
              </a:rPr>
              <a:t>KAS for Social Studies</a:t>
            </a:r>
            <a:r>
              <a:rPr lang="en-US" sz="3600" dirty="0">
                <a:latin typeface="Franklin Gothic Book" panose="020B0503020102020204" pitchFamily="34" charset="0"/>
              </a:rPr>
              <a:t>?</a:t>
            </a:r>
            <a:endParaRPr sz="3600" dirty="0">
              <a:latin typeface="Franklin Gothic Book" panose="020B0503020102020204" pitchFamily="34" charset="0"/>
            </a:endParaRPr>
          </a:p>
          <a:p>
            <a:pPr marL="0" lvl="0" indent="0" algn="l" rtl="0">
              <a:spcBef>
                <a:spcPts val="1000"/>
              </a:spcBef>
              <a:spcAft>
                <a:spcPts val="0"/>
              </a:spcAft>
              <a:buSzPts val="3600"/>
              <a:buNone/>
            </a:pPr>
            <a:endParaRPr dirty="0"/>
          </a:p>
        </p:txBody>
      </p:sp>
      <p:sp>
        <p:nvSpPr>
          <p:cNvPr id="139" name="Google Shape;139;p4"/>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400">
                <a:solidFill>
                  <a:srgbClr val="000000"/>
                </a:solidFill>
                <a:latin typeface="Arial"/>
                <a:ea typeface="Arial"/>
                <a:cs typeface="Arial"/>
                <a:sym typeface="Arial"/>
              </a:rPr>
              <a:t>3</a:t>
            </a:fld>
            <a:endParaRPr sz="1400" dirty="0">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32"/>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Rigor</a:t>
            </a:r>
            <a:endParaRPr dirty="0">
              <a:latin typeface="Franklin Gothic Medium" panose="020B0603020102020204" pitchFamily="34" charset="0"/>
            </a:endParaRPr>
          </a:p>
        </p:txBody>
      </p:sp>
      <p:sp>
        <p:nvSpPr>
          <p:cNvPr id="407" name="Google Shape;407;p32"/>
          <p:cNvSpPr txBox="1">
            <a:spLocks noGrp="1"/>
          </p:cNvSpPr>
          <p:nvPr>
            <p:ph type="body" idx="1"/>
          </p:nvPr>
        </p:nvSpPr>
        <p:spPr>
          <a:xfrm>
            <a:off x="555787" y="1773451"/>
            <a:ext cx="10474626" cy="4901324"/>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3200"/>
              <a:buChar char="•"/>
            </a:pPr>
            <a:r>
              <a:rPr lang="en-US" sz="3200" i="1" dirty="0">
                <a:latin typeface="Franklin Gothic Book" panose="020B0503020102020204" pitchFamily="34" charset="0"/>
              </a:rPr>
              <a:t>Rigor</a:t>
            </a:r>
            <a:r>
              <a:rPr lang="en-US" sz="3200" dirty="0">
                <a:latin typeface="Franklin Gothic Book" panose="020B0503020102020204" pitchFamily="34" charset="0"/>
              </a:rPr>
              <a:t> is the cognitive complexity of a skill within a standard or of an assessment item. </a:t>
            </a:r>
            <a:endParaRPr dirty="0">
              <a:latin typeface="Franklin Gothic Book" panose="020B0503020102020204" pitchFamily="34" charset="0"/>
            </a:endParaRPr>
          </a:p>
          <a:p>
            <a:pPr marL="342900" lvl="0" indent="-342900" algn="l" rtl="0">
              <a:spcBef>
                <a:spcPts val="1000"/>
              </a:spcBef>
              <a:spcAft>
                <a:spcPts val="0"/>
              </a:spcAft>
              <a:buSzPts val="3200"/>
              <a:buChar char="•"/>
            </a:pPr>
            <a:r>
              <a:rPr lang="en-US" sz="3200" dirty="0">
                <a:latin typeface="Franklin Gothic Book" panose="020B0503020102020204" pitchFamily="34" charset="0"/>
              </a:rPr>
              <a:t>It is important to note that, although rigor and difficulty are often related, they are not identical.</a:t>
            </a:r>
            <a:endParaRPr dirty="0">
              <a:latin typeface="Franklin Gothic Book" panose="020B0503020102020204" pitchFamily="34" charset="0"/>
            </a:endParaRPr>
          </a:p>
          <a:p>
            <a:pPr marL="342900" lvl="0" indent="-342900" algn="l" rtl="0">
              <a:spcBef>
                <a:spcPts val="1000"/>
              </a:spcBef>
              <a:spcAft>
                <a:spcPts val="0"/>
              </a:spcAft>
              <a:buSzPts val="3200"/>
              <a:buChar char="•"/>
            </a:pPr>
            <a:r>
              <a:rPr lang="en-US" sz="3200" dirty="0">
                <a:latin typeface="Franklin Gothic Book" panose="020B0503020102020204" pitchFamily="34" charset="0"/>
              </a:rPr>
              <a:t>Although it is often the case that less cognitively complex items are less difficult, this is not always true.</a:t>
            </a:r>
            <a:endParaRPr dirty="0">
              <a:latin typeface="Franklin Gothic Book" panose="020B0503020102020204" pitchFamily="34" charset="0"/>
            </a:endParaRPr>
          </a:p>
          <a:p>
            <a:pPr marL="342900" lvl="0" indent="-139700" algn="l" rtl="0">
              <a:spcBef>
                <a:spcPts val="1000"/>
              </a:spcBef>
              <a:spcAft>
                <a:spcPts val="0"/>
              </a:spcAft>
              <a:buSzPts val="3200"/>
              <a:buNone/>
            </a:pPr>
            <a:endParaRPr sz="3200" dirty="0"/>
          </a:p>
        </p:txBody>
      </p:sp>
      <p:sp>
        <p:nvSpPr>
          <p:cNvPr id="408" name="Google Shape;408;p32"/>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400">
                <a:solidFill>
                  <a:srgbClr val="000000"/>
                </a:solidFill>
                <a:latin typeface="Arial"/>
                <a:ea typeface="Arial"/>
                <a:cs typeface="Arial"/>
                <a:sym typeface="Arial"/>
              </a:rPr>
              <a:t>30</a:t>
            </a:fld>
            <a:endParaRPr sz="1400" dirty="0">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33"/>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Rigor (2)</a:t>
            </a:r>
            <a:endParaRPr dirty="0">
              <a:latin typeface="Franklin Gothic Medium" panose="020B0603020102020204" pitchFamily="34" charset="0"/>
            </a:endParaRPr>
          </a:p>
        </p:txBody>
      </p:sp>
      <p:sp>
        <p:nvSpPr>
          <p:cNvPr id="414" name="Google Shape;414;p33"/>
          <p:cNvSpPr txBox="1">
            <a:spLocks noGrp="1"/>
          </p:cNvSpPr>
          <p:nvPr>
            <p:ph type="body" idx="1"/>
          </p:nvPr>
        </p:nvSpPr>
        <p:spPr>
          <a:xfrm>
            <a:off x="555773" y="1773450"/>
            <a:ext cx="10474800" cy="4901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200"/>
              <a:buChar char="•"/>
            </a:pPr>
            <a:r>
              <a:rPr lang="en-US" sz="3200" dirty="0">
                <a:latin typeface="Franklin Gothic Book" panose="020B0503020102020204" pitchFamily="34" charset="0"/>
              </a:rPr>
              <a:t>An assessment has “an appropriate level of rigor” if it includes items that match the level of rigor of the skill or skills you intend students to master.</a:t>
            </a:r>
            <a:endParaRPr dirty="0">
              <a:latin typeface="Franklin Gothic Book" panose="020B0503020102020204" pitchFamily="34" charset="0"/>
            </a:endParaRPr>
          </a:p>
          <a:p>
            <a:pPr marL="342900" lvl="0" indent="-342900" algn="l" rtl="0">
              <a:spcBef>
                <a:spcPts val="1000"/>
              </a:spcBef>
              <a:spcAft>
                <a:spcPts val="0"/>
              </a:spcAft>
              <a:buSzPts val="3200"/>
              <a:buChar char="•"/>
            </a:pPr>
            <a:r>
              <a:rPr lang="en-US" sz="3200" dirty="0">
                <a:latin typeface="Franklin Gothic Book" panose="020B0503020102020204" pitchFamily="34" charset="0"/>
              </a:rPr>
              <a:t>An assessment also has an appropriate level of rigor if it measures a range of student thinking and understanding so that it can measure the knowledge and skills of the greatest number of students.</a:t>
            </a:r>
            <a:endParaRPr dirty="0">
              <a:latin typeface="Franklin Gothic Book" panose="020B0503020102020204" pitchFamily="34" charset="0"/>
            </a:endParaRPr>
          </a:p>
          <a:p>
            <a:pPr marL="342900" lvl="0" indent="-139700" algn="l" rtl="0">
              <a:spcBef>
                <a:spcPts val="1000"/>
              </a:spcBef>
              <a:spcAft>
                <a:spcPts val="0"/>
              </a:spcAft>
              <a:buSzPts val="3200"/>
              <a:buNone/>
            </a:pPr>
            <a:endParaRPr sz="3200" dirty="0"/>
          </a:p>
        </p:txBody>
      </p:sp>
      <p:sp>
        <p:nvSpPr>
          <p:cNvPr id="415" name="Google Shape;415;p33"/>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400">
                <a:solidFill>
                  <a:srgbClr val="000000"/>
                </a:solidFill>
                <a:latin typeface="Arial"/>
                <a:ea typeface="Arial"/>
                <a:cs typeface="Arial"/>
                <a:sym typeface="Arial"/>
              </a:rPr>
              <a:t>31</a:t>
            </a:fld>
            <a:endParaRPr sz="1400" dirty="0">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34"/>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Rigor (3)</a:t>
            </a:r>
            <a:endParaRPr dirty="0">
              <a:latin typeface="Franklin Gothic Medium" panose="020B0603020102020204" pitchFamily="34" charset="0"/>
            </a:endParaRPr>
          </a:p>
        </p:txBody>
      </p:sp>
      <p:sp>
        <p:nvSpPr>
          <p:cNvPr id="421" name="Google Shape;421;p34"/>
          <p:cNvSpPr txBox="1">
            <a:spLocks noGrp="1"/>
          </p:cNvSpPr>
          <p:nvPr>
            <p:ph type="body" idx="1"/>
          </p:nvPr>
        </p:nvSpPr>
        <p:spPr>
          <a:xfrm>
            <a:off x="555786" y="1773451"/>
            <a:ext cx="10153063" cy="4901324"/>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3200"/>
              <a:buChar char="•"/>
            </a:pPr>
            <a:r>
              <a:rPr lang="en-US" sz="3600" dirty="0">
                <a:latin typeface="Franklin Gothic Book" panose="020B0503020102020204" pitchFamily="34" charset="0"/>
              </a:rPr>
              <a:t>A helpful tip is to use the verbs, in the context of the standard as a whole, to determine a skill’s level of cognitive complexity.</a:t>
            </a:r>
            <a:endParaRPr sz="3200" dirty="0">
              <a:latin typeface="Franklin Gothic Book" panose="020B0503020102020204" pitchFamily="34" charset="0"/>
            </a:endParaRPr>
          </a:p>
          <a:p>
            <a:pPr marL="342900" lvl="0" indent="-342900" algn="l" rtl="0">
              <a:spcBef>
                <a:spcPts val="1000"/>
              </a:spcBef>
              <a:spcAft>
                <a:spcPts val="0"/>
              </a:spcAft>
              <a:buSzPts val="3200"/>
              <a:buChar char="•"/>
            </a:pPr>
            <a:r>
              <a:rPr lang="en-US" sz="3600" dirty="0">
                <a:latin typeface="Franklin Gothic Book" panose="020B0503020102020204" pitchFamily="34" charset="0"/>
              </a:rPr>
              <a:t>For example, </a:t>
            </a:r>
            <a:endParaRPr sz="3200" dirty="0">
              <a:latin typeface="Franklin Gothic Book" panose="020B0503020102020204" pitchFamily="34" charset="0"/>
            </a:endParaRPr>
          </a:p>
          <a:p>
            <a:pPr marL="742950" lvl="1" indent="-285750" algn="l" rtl="0">
              <a:spcBef>
                <a:spcPts val="1000"/>
              </a:spcBef>
              <a:spcAft>
                <a:spcPts val="0"/>
              </a:spcAft>
              <a:buSzPts val="2240"/>
              <a:buChar char="•"/>
            </a:pPr>
            <a:r>
              <a:rPr lang="en-US" sz="3200" dirty="0">
                <a:latin typeface="Franklin Gothic Book" panose="020B0503020102020204" pitchFamily="34" charset="0"/>
              </a:rPr>
              <a:t>5.I.CC.4 Use a range of deliberative and democratic procedures to identify strategies on how to address a current issue.</a:t>
            </a:r>
            <a:endParaRPr sz="2800" dirty="0">
              <a:latin typeface="Franklin Gothic Book" panose="020B0503020102020204" pitchFamily="34" charset="0"/>
            </a:endParaRPr>
          </a:p>
          <a:p>
            <a:pPr marL="342900" lvl="0" indent="-139700" algn="l" rtl="0">
              <a:spcBef>
                <a:spcPts val="1000"/>
              </a:spcBef>
              <a:spcAft>
                <a:spcPts val="0"/>
              </a:spcAft>
              <a:buSzPts val="3200"/>
              <a:buNone/>
            </a:pPr>
            <a:endParaRPr sz="3200" dirty="0"/>
          </a:p>
        </p:txBody>
      </p:sp>
      <p:sp>
        <p:nvSpPr>
          <p:cNvPr id="422" name="Google Shape;422;p34"/>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400">
                <a:solidFill>
                  <a:srgbClr val="000000"/>
                </a:solidFill>
                <a:latin typeface="Arial"/>
                <a:ea typeface="Arial"/>
                <a:cs typeface="Arial"/>
                <a:sym typeface="Arial"/>
              </a:rPr>
              <a:t>32</a:t>
            </a:fld>
            <a:endParaRPr sz="1400" dirty="0">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35"/>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Rigor (4)</a:t>
            </a:r>
            <a:endParaRPr dirty="0">
              <a:latin typeface="Franklin Gothic Medium" panose="020B0603020102020204" pitchFamily="34" charset="0"/>
            </a:endParaRPr>
          </a:p>
        </p:txBody>
      </p:sp>
      <p:sp>
        <p:nvSpPr>
          <p:cNvPr id="428" name="Google Shape;428;p35"/>
          <p:cNvSpPr txBox="1">
            <a:spLocks noGrp="1"/>
          </p:cNvSpPr>
          <p:nvPr>
            <p:ph type="body" idx="1"/>
          </p:nvPr>
        </p:nvSpPr>
        <p:spPr>
          <a:xfrm>
            <a:off x="555786" y="1773451"/>
            <a:ext cx="9188715" cy="4901324"/>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3600"/>
              <a:buNone/>
            </a:pPr>
            <a:r>
              <a:rPr lang="en-US" sz="3200" dirty="0">
                <a:latin typeface="Franklin Gothic Book" panose="020B0503020102020204" pitchFamily="34" charset="0"/>
              </a:rPr>
              <a:t>You may be familiar with the different tools that experts have developed to help you think about rigor:</a:t>
            </a:r>
            <a:endParaRPr sz="3200" dirty="0">
              <a:latin typeface="Franklin Gothic Book" panose="020B0503020102020204" pitchFamily="34" charset="0"/>
            </a:endParaRPr>
          </a:p>
          <a:p>
            <a:pPr marL="742950" lvl="1" indent="-285750" algn="l" rtl="0">
              <a:spcBef>
                <a:spcPts val="1000"/>
              </a:spcBef>
              <a:spcAft>
                <a:spcPts val="0"/>
              </a:spcAft>
              <a:buSzPts val="2560"/>
              <a:buChar char="•"/>
            </a:pPr>
            <a:r>
              <a:rPr lang="en-US" sz="2800" i="1" u="sng" dirty="0">
                <a:solidFill>
                  <a:schemeClr val="hlink"/>
                </a:solidFill>
                <a:latin typeface="Franklin Gothic Book" panose="020B0503020102020204" pitchFamily="34" charset="0"/>
                <a:hlinkClick r:id="rId3"/>
              </a:rPr>
              <a:t>Webb’s Depth of Knowledge </a:t>
            </a:r>
            <a:endParaRPr sz="2800" i="1" dirty="0">
              <a:latin typeface="Franklin Gothic Book" panose="020B0503020102020204" pitchFamily="34" charset="0"/>
            </a:endParaRPr>
          </a:p>
          <a:p>
            <a:pPr marL="742950" lvl="1" indent="-285750" algn="l" rtl="0">
              <a:spcBef>
                <a:spcPts val="1000"/>
              </a:spcBef>
              <a:spcAft>
                <a:spcPts val="0"/>
              </a:spcAft>
              <a:buSzPts val="2560"/>
              <a:buChar char="•"/>
            </a:pPr>
            <a:r>
              <a:rPr lang="en-US" sz="2800" i="1" u="sng" dirty="0">
                <a:solidFill>
                  <a:schemeClr val="hlink"/>
                </a:solidFill>
                <a:latin typeface="Franklin Gothic Book" panose="020B0503020102020204" pitchFamily="34" charset="0"/>
                <a:hlinkClick r:id="rId4"/>
              </a:rPr>
              <a:t>Bloom’s Taxonomy</a:t>
            </a:r>
            <a:endParaRPr sz="2800" i="1" dirty="0">
              <a:latin typeface="Franklin Gothic Book" panose="020B0503020102020204" pitchFamily="34" charset="0"/>
            </a:endParaRPr>
          </a:p>
          <a:p>
            <a:pPr marL="742950" lvl="1" indent="-285750" algn="l" rtl="0">
              <a:spcBef>
                <a:spcPts val="1000"/>
              </a:spcBef>
              <a:spcAft>
                <a:spcPts val="0"/>
              </a:spcAft>
              <a:buSzPts val="2560"/>
              <a:buChar char="•"/>
            </a:pPr>
            <a:r>
              <a:rPr lang="en-US" sz="2800" i="1" u="sng" dirty="0">
                <a:solidFill>
                  <a:schemeClr val="hlink"/>
                </a:solidFill>
                <a:latin typeface="Franklin Gothic Book" panose="020B0503020102020204" pitchFamily="34" charset="0"/>
                <a:hlinkClick r:id="rId5"/>
              </a:rPr>
              <a:t>Hess’ Cognitive Rigor Matrix</a:t>
            </a:r>
            <a:endParaRPr sz="2800" i="1" dirty="0">
              <a:latin typeface="Franklin Gothic Book" panose="020B0503020102020204" pitchFamily="34" charset="0"/>
            </a:endParaRPr>
          </a:p>
        </p:txBody>
      </p:sp>
      <p:sp>
        <p:nvSpPr>
          <p:cNvPr id="429" name="Google Shape;429;p35"/>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400">
                <a:solidFill>
                  <a:srgbClr val="000000"/>
                </a:solidFill>
                <a:latin typeface="Arial"/>
                <a:ea typeface="Arial"/>
                <a:cs typeface="Arial"/>
                <a:sym typeface="Arial"/>
              </a:rPr>
              <a:t>33</a:t>
            </a:fld>
            <a:endParaRPr sz="1400" dirty="0">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36"/>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Check-In</a:t>
            </a:r>
            <a:endParaRPr dirty="0">
              <a:latin typeface="Franklin Gothic Medium" panose="020B0603020102020204" pitchFamily="34" charset="0"/>
            </a:endParaRPr>
          </a:p>
        </p:txBody>
      </p:sp>
      <p:sp>
        <p:nvSpPr>
          <p:cNvPr id="435" name="Google Shape;435;p36"/>
          <p:cNvSpPr txBox="1">
            <a:spLocks noGrp="1"/>
          </p:cNvSpPr>
          <p:nvPr>
            <p:ph type="body" idx="1"/>
          </p:nvPr>
        </p:nvSpPr>
        <p:spPr>
          <a:xfrm>
            <a:off x="555786" y="1773451"/>
            <a:ext cx="9188715" cy="4901324"/>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3600"/>
              <a:buNone/>
            </a:pPr>
            <a:r>
              <a:rPr lang="en-US" sz="3200" i="1" dirty="0">
                <a:latin typeface="Franklin Gothic Book" panose="020B0503020102020204" pitchFamily="34" charset="0"/>
              </a:rPr>
              <a:t>Does the level of rigor of each item match</a:t>
            </a:r>
            <a:r>
              <a:rPr lang="en-US" sz="3200" i="1" strike="sngStrike" dirty="0">
                <a:latin typeface="Franklin Gothic Book" panose="020B0503020102020204" pitchFamily="34" charset="0"/>
              </a:rPr>
              <a:t> </a:t>
            </a:r>
            <a:r>
              <a:rPr lang="en-US" sz="3200" i="1" dirty="0">
                <a:latin typeface="Franklin Gothic Book" panose="020B0503020102020204" pitchFamily="34" charset="0"/>
              </a:rPr>
              <a:t>the cognitive complexity you intend to measure? </a:t>
            </a:r>
            <a:endParaRPr sz="3200" dirty="0">
              <a:latin typeface="Franklin Gothic Book" panose="020B0503020102020204" pitchFamily="34" charset="0"/>
            </a:endParaRPr>
          </a:p>
          <a:p>
            <a:pPr marL="0" lvl="0" indent="0" algn="l" rtl="0">
              <a:spcBef>
                <a:spcPts val="1000"/>
              </a:spcBef>
              <a:spcAft>
                <a:spcPts val="0"/>
              </a:spcAft>
              <a:buSzPts val="3600"/>
              <a:buNone/>
            </a:pPr>
            <a:endParaRPr i="1" dirty="0"/>
          </a:p>
          <a:p>
            <a:pPr marL="0" lvl="0" indent="0" algn="l" rtl="0">
              <a:spcBef>
                <a:spcPts val="1000"/>
              </a:spcBef>
              <a:spcAft>
                <a:spcPts val="0"/>
              </a:spcAft>
              <a:buSzPts val="3600"/>
              <a:buNone/>
            </a:pPr>
            <a:endParaRPr dirty="0"/>
          </a:p>
        </p:txBody>
      </p:sp>
      <p:sp>
        <p:nvSpPr>
          <p:cNvPr id="436" name="Google Shape;436;p36"/>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400">
                <a:solidFill>
                  <a:srgbClr val="000000"/>
                </a:solidFill>
                <a:latin typeface="Arial"/>
                <a:ea typeface="Arial"/>
                <a:cs typeface="Arial"/>
                <a:sym typeface="Arial"/>
              </a:rPr>
              <a:t>34</a:t>
            </a:fld>
            <a:endParaRPr sz="1400" dirty="0">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37"/>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Precision</a:t>
            </a:r>
            <a:endParaRPr dirty="0">
              <a:latin typeface="Franklin Gothic Medium" panose="020B0603020102020204" pitchFamily="34" charset="0"/>
            </a:endParaRPr>
          </a:p>
        </p:txBody>
      </p:sp>
      <p:sp>
        <p:nvSpPr>
          <p:cNvPr id="442" name="Google Shape;442;p37"/>
          <p:cNvSpPr txBox="1">
            <a:spLocks noGrp="1"/>
          </p:cNvSpPr>
          <p:nvPr>
            <p:ph type="body" idx="1"/>
          </p:nvPr>
        </p:nvSpPr>
        <p:spPr>
          <a:xfrm>
            <a:off x="555786" y="1773451"/>
            <a:ext cx="9188715" cy="4901324"/>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3600"/>
              <a:buChar char="•"/>
            </a:pPr>
            <a:r>
              <a:rPr lang="en-US" sz="3200" i="1" dirty="0">
                <a:latin typeface="Franklin Gothic Book" panose="020B0503020102020204" pitchFamily="34" charset="0"/>
              </a:rPr>
              <a:t>Precision</a:t>
            </a:r>
            <a:r>
              <a:rPr lang="en-US" sz="3200" dirty="0">
                <a:latin typeface="Franklin Gothic Book" panose="020B0503020102020204" pitchFamily="34" charset="0"/>
              </a:rPr>
              <a:t> means that assessments and items are accurate and clear.</a:t>
            </a:r>
            <a:endParaRPr sz="3200" dirty="0">
              <a:latin typeface="Franklin Gothic Book" panose="020B0503020102020204" pitchFamily="34" charset="0"/>
            </a:endParaRPr>
          </a:p>
          <a:p>
            <a:pPr marL="342900" lvl="0" indent="-342900" algn="l" rtl="0">
              <a:spcBef>
                <a:spcPts val="1000"/>
              </a:spcBef>
              <a:spcAft>
                <a:spcPts val="0"/>
              </a:spcAft>
              <a:buSzPts val="3600"/>
              <a:buChar char="•"/>
            </a:pPr>
            <a:r>
              <a:rPr lang="en-US" sz="3200" dirty="0">
                <a:latin typeface="Franklin Gothic Book" panose="020B0503020102020204" pitchFamily="34" charset="0"/>
              </a:rPr>
              <a:t>A precise assessment measures students’ knowledge and skills, not their misinterpretations or lack of unrelated background knowledge.</a:t>
            </a:r>
            <a:endParaRPr sz="3200" dirty="0">
              <a:latin typeface="Franklin Gothic Book" panose="020B0503020102020204" pitchFamily="34" charset="0"/>
            </a:endParaRPr>
          </a:p>
          <a:p>
            <a:pPr marL="342900" lvl="0" indent="-114300" algn="l" rtl="0">
              <a:spcBef>
                <a:spcPts val="1000"/>
              </a:spcBef>
              <a:spcAft>
                <a:spcPts val="0"/>
              </a:spcAft>
              <a:buSzPts val="3600"/>
              <a:buNone/>
            </a:pPr>
            <a:endParaRPr dirty="0"/>
          </a:p>
        </p:txBody>
      </p:sp>
      <p:sp>
        <p:nvSpPr>
          <p:cNvPr id="443" name="Google Shape;443;p37"/>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400">
                <a:solidFill>
                  <a:srgbClr val="000000"/>
                </a:solidFill>
                <a:latin typeface="Arial"/>
                <a:ea typeface="Arial"/>
                <a:cs typeface="Arial"/>
                <a:sym typeface="Arial"/>
              </a:rPr>
              <a:t>35</a:t>
            </a:fld>
            <a:endParaRPr sz="1400" dirty="0">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38"/>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Check-In</a:t>
            </a:r>
            <a:endParaRPr dirty="0">
              <a:latin typeface="Franklin Gothic Medium" panose="020B0603020102020204" pitchFamily="34" charset="0"/>
            </a:endParaRPr>
          </a:p>
        </p:txBody>
      </p:sp>
      <p:sp>
        <p:nvSpPr>
          <p:cNvPr id="450" name="Google Shape;450;p38"/>
          <p:cNvSpPr txBox="1">
            <a:spLocks noGrp="1"/>
          </p:cNvSpPr>
          <p:nvPr>
            <p:ph type="body" idx="1"/>
          </p:nvPr>
        </p:nvSpPr>
        <p:spPr>
          <a:xfrm>
            <a:off x="555786" y="1773451"/>
            <a:ext cx="9188715" cy="4901324"/>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3600"/>
              <a:buChar char="•"/>
            </a:pPr>
            <a:r>
              <a:rPr lang="en-US" sz="3600" i="1" dirty="0">
                <a:latin typeface="Franklin Gothic Book" panose="020B0503020102020204" pitchFamily="34" charset="0"/>
              </a:rPr>
              <a:t>Are the items well formatted? Are the instructions precise? Are there typos or factual errors? </a:t>
            </a:r>
            <a:endParaRPr dirty="0">
              <a:latin typeface="Franklin Gothic Book" panose="020B0503020102020204" pitchFamily="34" charset="0"/>
            </a:endParaRPr>
          </a:p>
          <a:p>
            <a:pPr marL="0" lvl="0" indent="0" algn="l" rtl="0">
              <a:spcBef>
                <a:spcPts val="1000"/>
              </a:spcBef>
              <a:spcAft>
                <a:spcPts val="0"/>
              </a:spcAft>
              <a:buSzPts val="3600"/>
              <a:buNone/>
            </a:pPr>
            <a:endParaRPr dirty="0"/>
          </a:p>
        </p:txBody>
      </p:sp>
      <p:sp>
        <p:nvSpPr>
          <p:cNvPr id="451" name="Google Shape;451;p38"/>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400">
                <a:solidFill>
                  <a:srgbClr val="000000"/>
                </a:solidFill>
                <a:latin typeface="Arial"/>
                <a:ea typeface="Arial"/>
                <a:cs typeface="Arial"/>
                <a:sym typeface="Arial"/>
              </a:rPr>
              <a:t>36</a:t>
            </a:fld>
            <a:endParaRPr sz="1400" dirty="0">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39"/>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Reflecting on Assessment Design</a:t>
            </a:r>
            <a:endParaRPr dirty="0">
              <a:latin typeface="Franklin Gothic Medium" panose="020B0603020102020204" pitchFamily="34" charset="0"/>
            </a:endParaRPr>
          </a:p>
        </p:txBody>
      </p:sp>
      <p:sp>
        <p:nvSpPr>
          <p:cNvPr id="457" name="Google Shape;457;p39"/>
          <p:cNvSpPr txBox="1">
            <a:spLocks noGrp="1"/>
          </p:cNvSpPr>
          <p:nvPr>
            <p:ph type="body" idx="1"/>
          </p:nvPr>
        </p:nvSpPr>
        <p:spPr>
          <a:xfrm>
            <a:off x="555786" y="1773451"/>
            <a:ext cx="9188715" cy="4901324"/>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3600"/>
              <a:buChar char="•"/>
            </a:pPr>
            <a:r>
              <a:rPr lang="en-US" sz="3200" dirty="0">
                <a:latin typeface="Franklin Gothic Book" panose="020B0503020102020204" pitchFamily="34" charset="0"/>
              </a:rPr>
              <a:t>Designing assessments is not a simple task and there are, as we have seen in this module, many elements to consider throughout the design process.</a:t>
            </a:r>
            <a:endParaRPr sz="3200" dirty="0">
              <a:latin typeface="Franklin Gothic Book" panose="020B0503020102020204" pitchFamily="34" charset="0"/>
            </a:endParaRPr>
          </a:p>
          <a:p>
            <a:pPr marL="342900" lvl="0" indent="-342900" algn="l" rtl="0">
              <a:spcBef>
                <a:spcPts val="1000"/>
              </a:spcBef>
              <a:spcAft>
                <a:spcPts val="0"/>
              </a:spcAft>
              <a:buSzPts val="3600"/>
              <a:buChar char="•"/>
            </a:pPr>
            <a:r>
              <a:rPr lang="en-US" sz="3200" dirty="0">
                <a:latin typeface="Franklin Gothic Book" panose="020B0503020102020204" pitchFamily="34" charset="0"/>
              </a:rPr>
              <a:t>A critical step in designing an assessment is to reflect on the design of your assessment.</a:t>
            </a:r>
            <a:endParaRPr sz="3200" dirty="0">
              <a:latin typeface="Franklin Gothic Book" panose="020B0503020102020204" pitchFamily="34" charset="0"/>
            </a:endParaRPr>
          </a:p>
        </p:txBody>
      </p:sp>
      <p:sp>
        <p:nvSpPr>
          <p:cNvPr id="458" name="Google Shape;458;p39"/>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400">
                <a:solidFill>
                  <a:srgbClr val="000000"/>
                </a:solidFill>
                <a:latin typeface="Arial"/>
                <a:ea typeface="Arial"/>
                <a:cs typeface="Arial"/>
                <a:sym typeface="Arial"/>
              </a:rPr>
              <a:t>37</a:t>
            </a:fld>
            <a:endParaRPr sz="1400" dirty="0">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40"/>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What Does Assessment Look Like in Social Studies?</a:t>
            </a:r>
            <a:endParaRPr dirty="0">
              <a:latin typeface="Franklin Gothic Medium" panose="020B0603020102020204" pitchFamily="34" charset="0"/>
            </a:endParaRPr>
          </a:p>
        </p:txBody>
      </p:sp>
      <p:sp>
        <p:nvSpPr>
          <p:cNvPr id="465" name="Google Shape;465;p40"/>
          <p:cNvSpPr txBox="1">
            <a:spLocks noGrp="1"/>
          </p:cNvSpPr>
          <p:nvPr>
            <p:ph type="body" idx="1"/>
          </p:nvPr>
        </p:nvSpPr>
        <p:spPr>
          <a:xfrm>
            <a:off x="555775" y="1773450"/>
            <a:ext cx="11636100" cy="4901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200"/>
              <a:buChar char="•"/>
            </a:pPr>
            <a:r>
              <a:rPr lang="en-US" sz="3200" dirty="0">
                <a:latin typeface="Franklin Gothic Book" panose="020B0503020102020204" pitchFamily="34" charset="0"/>
              </a:rPr>
              <a:t>Read th</a:t>
            </a:r>
            <a:r>
              <a:rPr lang="en-US" sz="3200" dirty="0">
                <a:latin typeface="Franklin Gothic Book" panose="020B05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e </a:t>
            </a:r>
            <a:r>
              <a:rPr lang="en-US" sz="3200" i="1" u="sng" dirty="0">
                <a:solidFill>
                  <a:schemeClr val="hlink"/>
                </a:solidFill>
                <a:latin typeface="Franklin Gothic Book" panose="020B0503020102020204" pitchFamily="34" charset="0"/>
                <a:hlinkClick r:id="rId3"/>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Assessment White Paper</a:t>
            </a:r>
            <a:r>
              <a:rPr lang="en-US" sz="3200" dirty="0">
                <a:latin typeface="Franklin Gothic Book" panose="020B05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 a</a:t>
            </a:r>
            <a:r>
              <a:rPr lang="en-US" sz="3200" dirty="0">
                <a:latin typeface="Franklin Gothic Book" panose="020B0503020102020204" pitchFamily="34" charset="0"/>
              </a:rPr>
              <a:t>bout assessment in social studies. </a:t>
            </a:r>
            <a:endParaRPr dirty="0">
              <a:latin typeface="Franklin Gothic Book" panose="020B0503020102020204" pitchFamily="34" charset="0"/>
            </a:endParaRPr>
          </a:p>
          <a:p>
            <a:pPr marL="342900" lvl="0" indent="-342900" algn="l" rtl="0">
              <a:spcBef>
                <a:spcPts val="1000"/>
              </a:spcBef>
              <a:spcAft>
                <a:spcPts val="0"/>
              </a:spcAft>
              <a:buSzPts val="3200"/>
              <a:buChar char="•"/>
            </a:pPr>
            <a:r>
              <a:rPr lang="en-US" sz="3200" dirty="0">
                <a:latin typeface="Franklin Gothic Book" panose="020B0503020102020204" pitchFamily="34" charset="0"/>
              </a:rPr>
              <a:t>Jot down the following:</a:t>
            </a:r>
            <a:endParaRPr dirty="0">
              <a:latin typeface="Franklin Gothic Book" panose="020B0503020102020204" pitchFamily="34" charset="0"/>
            </a:endParaRPr>
          </a:p>
          <a:p>
            <a:pPr marL="742950" lvl="1" indent="-285750" algn="l" rtl="0">
              <a:spcBef>
                <a:spcPts val="1000"/>
              </a:spcBef>
              <a:spcAft>
                <a:spcPts val="0"/>
              </a:spcAft>
              <a:buSzPts val="2240"/>
              <a:buChar char="•"/>
            </a:pPr>
            <a:r>
              <a:rPr lang="en-US" sz="2800" dirty="0">
                <a:latin typeface="Franklin Gothic Book" panose="020B0503020102020204" pitchFamily="34" charset="0"/>
              </a:rPr>
              <a:t>3 connections from what you learned earlier in the module regarding assessment</a:t>
            </a:r>
            <a:endParaRPr dirty="0">
              <a:latin typeface="Franklin Gothic Book" panose="020B0503020102020204" pitchFamily="34" charset="0"/>
            </a:endParaRPr>
          </a:p>
          <a:p>
            <a:pPr marL="742950" lvl="1" indent="-285750" algn="l" rtl="0">
              <a:spcBef>
                <a:spcPts val="1000"/>
              </a:spcBef>
              <a:spcAft>
                <a:spcPts val="0"/>
              </a:spcAft>
              <a:buSzPts val="2240"/>
              <a:buChar char="•"/>
            </a:pPr>
            <a:r>
              <a:rPr lang="en-US" sz="2800" dirty="0">
                <a:latin typeface="Franklin Gothic Book" panose="020B0503020102020204" pitchFamily="34" charset="0"/>
              </a:rPr>
              <a:t>2 ideas that relate to how you currently assess in social studies</a:t>
            </a:r>
            <a:endParaRPr dirty="0">
              <a:latin typeface="Franklin Gothic Book" panose="020B0503020102020204" pitchFamily="34" charset="0"/>
            </a:endParaRPr>
          </a:p>
          <a:p>
            <a:pPr marL="742950" lvl="1" indent="-285750" algn="l" rtl="0">
              <a:spcBef>
                <a:spcPts val="1000"/>
              </a:spcBef>
              <a:spcAft>
                <a:spcPts val="0"/>
              </a:spcAft>
              <a:buSzPts val="2240"/>
              <a:buChar char="•"/>
            </a:pPr>
            <a:r>
              <a:rPr lang="en-US" sz="2800" dirty="0">
                <a:latin typeface="Franklin Gothic Book" panose="020B0503020102020204" pitchFamily="34" charset="0"/>
              </a:rPr>
              <a:t>1 question you still have about assessment in </a:t>
            </a:r>
            <a:br>
              <a:rPr lang="en-US" sz="2800" dirty="0">
                <a:latin typeface="Franklin Gothic Book" panose="020B0503020102020204" pitchFamily="34" charset="0"/>
              </a:rPr>
            </a:br>
            <a:r>
              <a:rPr lang="en-US" sz="2800" dirty="0">
                <a:latin typeface="Franklin Gothic Book" panose="020B0503020102020204" pitchFamily="34" charset="0"/>
              </a:rPr>
              <a:t>social studies</a:t>
            </a:r>
            <a:endParaRPr dirty="0">
              <a:latin typeface="Franklin Gothic Book" panose="020B0503020102020204" pitchFamily="34" charset="0"/>
            </a:endParaRPr>
          </a:p>
        </p:txBody>
      </p:sp>
      <p:sp>
        <p:nvSpPr>
          <p:cNvPr id="466" name="Google Shape;466;p40"/>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400">
                <a:solidFill>
                  <a:srgbClr val="000000"/>
                </a:solidFill>
                <a:latin typeface="Arial"/>
                <a:ea typeface="Arial"/>
                <a:cs typeface="Arial"/>
                <a:sym typeface="Arial"/>
              </a:rPr>
              <a:t>38</a:t>
            </a:fld>
            <a:endParaRPr sz="1400" dirty="0">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41"/>
          <p:cNvSpPr txBox="1">
            <a:spLocks noGrp="1"/>
          </p:cNvSpPr>
          <p:nvPr>
            <p:ph type="title"/>
          </p:nvPr>
        </p:nvSpPr>
        <p:spPr>
          <a:xfrm>
            <a:off x="555786" y="257025"/>
            <a:ext cx="9007314" cy="1320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Compelling Questions</a:t>
            </a:r>
            <a:endParaRPr dirty="0">
              <a:solidFill>
                <a:srgbClr val="FF0000"/>
              </a:solidFill>
              <a:latin typeface="Franklin Gothic Medium" panose="020B0603020102020204" pitchFamily="34" charset="0"/>
            </a:endParaRPr>
          </a:p>
        </p:txBody>
      </p:sp>
      <p:sp>
        <p:nvSpPr>
          <p:cNvPr id="473" name="Google Shape;473;p41"/>
          <p:cNvSpPr txBox="1">
            <a:spLocks noGrp="1"/>
          </p:cNvSpPr>
          <p:nvPr>
            <p:ph type="body" idx="1"/>
          </p:nvPr>
        </p:nvSpPr>
        <p:spPr>
          <a:xfrm>
            <a:off x="555786" y="1773451"/>
            <a:ext cx="9188715" cy="4901324"/>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3200"/>
              <a:buChar char="•"/>
            </a:pPr>
            <a:r>
              <a:rPr lang="en-US" sz="3200" dirty="0">
                <a:latin typeface="Franklin Gothic Book" panose="020B0503020102020204" pitchFamily="34" charset="0"/>
              </a:rPr>
              <a:t>What are strategies to build performance assessments in social studies aligned to the </a:t>
            </a:r>
            <a:r>
              <a:rPr lang="en-US" sz="3200" i="1" dirty="0">
                <a:latin typeface="Franklin Gothic Book" panose="020B0503020102020204" pitchFamily="34" charset="0"/>
              </a:rPr>
              <a:t>KAS for Social Studies</a:t>
            </a:r>
            <a:r>
              <a:rPr lang="en-US" sz="3200" dirty="0">
                <a:latin typeface="Franklin Gothic Book" panose="020B0503020102020204" pitchFamily="34" charset="0"/>
              </a:rPr>
              <a:t>?</a:t>
            </a:r>
            <a:endParaRPr dirty="0">
              <a:latin typeface="Franklin Gothic Book" panose="020B0503020102020204" pitchFamily="34" charset="0"/>
            </a:endParaRPr>
          </a:p>
          <a:p>
            <a:pPr marL="342900" lvl="0" indent="-342900" algn="l" rtl="0">
              <a:spcBef>
                <a:spcPts val="1000"/>
              </a:spcBef>
              <a:spcAft>
                <a:spcPts val="0"/>
              </a:spcAft>
              <a:buSzPts val="3200"/>
              <a:buChar char="•"/>
            </a:pPr>
            <a:r>
              <a:rPr lang="en-US" sz="3200" dirty="0">
                <a:latin typeface="Franklin Gothic Book" panose="020B0503020102020204" pitchFamily="34" charset="0"/>
              </a:rPr>
              <a:t>How do we create opportunities for students to demonstrate what they are learning from the </a:t>
            </a:r>
            <a:r>
              <a:rPr lang="en-US" sz="3200" i="1" dirty="0">
                <a:latin typeface="Franklin Gothic Book" panose="020B0503020102020204" pitchFamily="34" charset="0"/>
              </a:rPr>
              <a:t>KAS for Social Studies</a:t>
            </a:r>
            <a:r>
              <a:rPr lang="en-US" sz="3200" dirty="0">
                <a:latin typeface="Franklin Gothic Book" panose="020B0503020102020204" pitchFamily="34" charset="0"/>
              </a:rPr>
              <a:t>?</a:t>
            </a:r>
            <a:endParaRPr dirty="0">
              <a:latin typeface="Franklin Gothic Book" panose="020B0503020102020204" pitchFamily="34" charset="0"/>
            </a:endParaRPr>
          </a:p>
        </p:txBody>
      </p:sp>
      <p:sp>
        <p:nvSpPr>
          <p:cNvPr id="474" name="Google Shape;474;p41"/>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400">
                <a:solidFill>
                  <a:srgbClr val="000000"/>
                </a:solidFill>
                <a:latin typeface="Arial"/>
                <a:ea typeface="Arial"/>
                <a:cs typeface="Arial"/>
                <a:sym typeface="Arial"/>
              </a:rPr>
              <a:t>39</a:t>
            </a:fld>
            <a:endParaRPr sz="1400" dirty="0">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5"/>
          <p:cNvSpPr txBox="1">
            <a:spLocks noGrp="1"/>
          </p:cNvSpPr>
          <p:nvPr>
            <p:ph type="title"/>
          </p:nvPr>
        </p:nvSpPr>
        <p:spPr>
          <a:xfrm>
            <a:off x="555786" y="257025"/>
            <a:ext cx="8596668" cy="1320800"/>
          </a:xfrm>
          <a:prstGeom prst="rect">
            <a:avLst/>
          </a:prstGeom>
          <a:noFill/>
          <a:ln>
            <a:noFill/>
          </a:ln>
        </p:spPr>
        <p:txBody>
          <a:bodyPr spcFirstLastPara="1" wrap="square" lIns="51425" tIns="25700" rIns="51425" bIns="25700" anchor="t" anchorCtr="0">
            <a:no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Module Goals </a:t>
            </a:r>
            <a:endParaRPr dirty="0">
              <a:latin typeface="Franklin Gothic Medium" panose="020B0603020102020204" pitchFamily="34" charset="0"/>
            </a:endParaRPr>
          </a:p>
        </p:txBody>
      </p:sp>
      <p:sp>
        <p:nvSpPr>
          <p:cNvPr id="146" name="Google Shape;146;p5"/>
          <p:cNvSpPr txBox="1">
            <a:spLocks noGrp="1"/>
          </p:cNvSpPr>
          <p:nvPr>
            <p:ph type="body" idx="1"/>
          </p:nvPr>
        </p:nvSpPr>
        <p:spPr>
          <a:xfrm>
            <a:off x="555613" y="978300"/>
            <a:ext cx="10474800" cy="4901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400"/>
              <a:buChar char="•"/>
            </a:pPr>
            <a:r>
              <a:rPr lang="en-US" dirty="0">
                <a:latin typeface="Franklin Gothic Book" panose="020B0503020102020204" pitchFamily="34" charset="0"/>
              </a:rPr>
              <a:t>Learn about different types of assessments in social studies.</a:t>
            </a:r>
            <a:endParaRPr sz="3200" dirty="0">
              <a:latin typeface="Franklin Gothic Book" panose="020B0503020102020204" pitchFamily="34" charset="0"/>
            </a:endParaRPr>
          </a:p>
          <a:p>
            <a:pPr marL="342900" lvl="0" indent="-342900" algn="l" rtl="0">
              <a:spcBef>
                <a:spcPts val="1000"/>
              </a:spcBef>
              <a:spcAft>
                <a:spcPts val="0"/>
              </a:spcAft>
              <a:buSzPts val="2400"/>
              <a:buChar char="•"/>
            </a:pPr>
            <a:r>
              <a:rPr lang="en-US" dirty="0">
                <a:latin typeface="Franklin Gothic Book" panose="020B0503020102020204" pitchFamily="34" charset="0"/>
              </a:rPr>
              <a:t>Begin to learn how to use standards to build assessments to identify if students are reaching the standards.</a:t>
            </a:r>
            <a:endParaRPr sz="3200" dirty="0">
              <a:latin typeface="Franklin Gothic Book" panose="020B0503020102020204" pitchFamily="34" charset="0"/>
            </a:endParaRPr>
          </a:p>
          <a:p>
            <a:pPr marL="342900" lvl="0" indent="-342900" algn="l" rtl="0">
              <a:spcBef>
                <a:spcPts val="1000"/>
              </a:spcBef>
              <a:spcAft>
                <a:spcPts val="0"/>
              </a:spcAft>
              <a:buSzPts val="2400"/>
              <a:buChar char="•"/>
            </a:pPr>
            <a:r>
              <a:rPr lang="en-US" dirty="0">
                <a:latin typeface="Franklin Gothic Book" panose="020B0503020102020204" pitchFamily="34" charset="0"/>
              </a:rPr>
              <a:t>Identify strategies to build performance assessments in social studies.</a:t>
            </a:r>
            <a:endParaRPr sz="3200" dirty="0">
              <a:latin typeface="Franklin Gothic Book" panose="020B0503020102020204" pitchFamily="34" charset="0"/>
            </a:endParaRPr>
          </a:p>
          <a:p>
            <a:pPr marL="342900" lvl="0" indent="-342900" algn="l" rtl="0">
              <a:spcBef>
                <a:spcPts val="1000"/>
              </a:spcBef>
              <a:spcAft>
                <a:spcPts val="0"/>
              </a:spcAft>
              <a:buSzPts val="2400"/>
              <a:buChar char="•"/>
            </a:pPr>
            <a:r>
              <a:rPr lang="en-US" dirty="0">
                <a:latin typeface="Franklin Gothic Book" panose="020B0503020102020204" pitchFamily="34" charset="0"/>
              </a:rPr>
              <a:t>Build an understanding of the inquiry practices in the </a:t>
            </a:r>
            <a:r>
              <a:rPr lang="en-US" i="1" dirty="0">
                <a:latin typeface="Franklin Gothic Book" panose="020B0503020102020204" pitchFamily="34" charset="0"/>
              </a:rPr>
              <a:t>KAS for Social Studies</a:t>
            </a:r>
            <a:r>
              <a:rPr lang="en-US" dirty="0">
                <a:latin typeface="Franklin Gothic Book" panose="020B0503020102020204" pitchFamily="34" charset="0"/>
              </a:rPr>
              <a:t>.</a:t>
            </a:r>
            <a:endParaRPr sz="3200" dirty="0">
              <a:latin typeface="Franklin Gothic Book" panose="020B0503020102020204" pitchFamily="34" charset="0"/>
            </a:endParaRPr>
          </a:p>
          <a:p>
            <a:pPr marL="342900" lvl="0" indent="-342900" algn="l" rtl="0">
              <a:spcBef>
                <a:spcPts val="1000"/>
              </a:spcBef>
              <a:spcAft>
                <a:spcPts val="0"/>
              </a:spcAft>
              <a:buSzPts val="2400"/>
              <a:buChar char="•"/>
            </a:pPr>
            <a:r>
              <a:rPr lang="en-US" dirty="0">
                <a:latin typeface="Franklin Gothic Book" panose="020B0503020102020204" pitchFamily="34" charset="0"/>
              </a:rPr>
              <a:t>Build an understanding of the qualities of high-quality rubrics in social studies. </a:t>
            </a:r>
            <a:endParaRPr sz="3200" dirty="0">
              <a:latin typeface="Franklin Gothic Book" panose="020B0503020102020204" pitchFamily="34" charset="0"/>
            </a:endParaRPr>
          </a:p>
          <a:p>
            <a:pPr marL="342900" lvl="0" indent="-342900" algn="l" rtl="0">
              <a:spcBef>
                <a:spcPts val="1000"/>
              </a:spcBef>
              <a:spcAft>
                <a:spcPts val="0"/>
              </a:spcAft>
              <a:buSzPts val="2400"/>
              <a:buChar char="•"/>
            </a:pPr>
            <a:r>
              <a:rPr lang="en-US" dirty="0">
                <a:latin typeface="Franklin Gothic Book" panose="020B0503020102020204" pitchFamily="34" charset="0"/>
              </a:rPr>
              <a:t>Plan how to review and revise assessments using student work. </a:t>
            </a:r>
            <a:endParaRPr sz="3200" dirty="0">
              <a:latin typeface="Franklin Gothic Book" panose="020B0503020102020204" pitchFamily="34" charset="0"/>
            </a:endParaRPr>
          </a:p>
        </p:txBody>
      </p:sp>
      <p:sp>
        <p:nvSpPr>
          <p:cNvPr id="147" name="Google Shape;147;p5"/>
          <p:cNvSpPr txBox="1">
            <a:spLocks noGrp="1"/>
          </p:cNvSpPr>
          <p:nvPr>
            <p:ph type="sldNum" idx="12"/>
          </p:nvPr>
        </p:nvSpPr>
        <p:spPr>
          <a:xfrm>
            <a:off x="11030413" y="6314034"/>
            <a:ext cx="683339" cy="365125"/>
          </a:xfrm>
          <a:prstGeom prst="rect">
            <a:avLst/>
          </a:prstGeom>
          <a:noFill/>
          <a:ln>
            <a:noFill/>
          </a:ln>
        </p:spPr>
        <p:txBody>
          <a:bodyPr spcFirstLastPara="1" wrap="square" lIns="51425" tIns="25700" rIns="51425" bIns="2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400">
                <a:solidFill>
                  <a:srgbClr val="000000"/>
                </a:solidFill>
                <a:latin typeface="Arial"/>
                <a:ea typeface="Arial"/>
                <a:cs typeface="Arial"/>
                <a:sym typeface="Arial"/>
              </a:rPr>
              <a:t>4</a:t>
            </a:fld>
            <a:endParaRPr sz="1400" dirty="0">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43"/>
          <p:cNvSpPr txBox="1">
            <a:spLocks noGrp="1"/>
          </p:cNvSpPr>
          <p:nvPr>
            <p:ph type="ctrTitle"/>
          </p:nvPr>
        </p:nvSpPr>
        <p:spPr>
          <a:xfrm>
            <a:off x="2590150" y="1214338"/>
            <a:ext cx="9144000" cy="23877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072B62"/>
              </a:buClr>
              <a:buSzPct val="73333"/>
              <a:buFont typeface="Georgia"/>
              <a:buNone/>
            </a:pPr>
            <a:r>
              <a:rPr lang="en-US" dirty="0">
                <a:latin typeface="Franklin Gothic Medium" panose="020B0603020102020204" pitchFamily="34" charset="0"/>
              </a:rPr>
              <a:t>Performance Assessments in Social Studies</a:t>
            </a:r>
            <a:endParaRPr dirty="0">
              <a:latin typeface="Franklin Gothic Medium" panose="020B0603020102020204" pitchFamily="34" charset="0"/>
            </a:endParaRPr>
          </a:p>
        </p:txBody>
      </p:sp>
      <p:sp>
        <p:nvSpPr>
          <p:cNvPr id="481" name="Google Shape;481;p43"/>
          <p:cNvSpPr txBox="1">
            <a:spLocks noGrp="1"/>
          </p:cNvSpPr>
          <p:nvPr>
            <p:ph type="subTitle" idx="1"/>
          </p:nvPr>
        </p:nvSpPr>
        <p:spPr>
          <a:xfrm>
            <a:off x="3425800" y="3803738"/>
            <a:ext cx="9144000" cy="16557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800"/>
              <a:buNone/>
            </a:pPr>
            <a:r>
              <a:rPr lang="en-US" dirty="0">
                <a:latin typeface="Franklin Gothic Medium" panose="020B0603020102020204" pitchFamily="34" charset="0"/>
              </a:rPr>
              <a:t>Section B: Connecting Standards to Assessments</a:t>
            </a:r>
            <a:endParaRPr dirty="0">
              <a:latin typeface="Franklin Gothic Medium" panose="020B0603020102020204" pitchFamily="34" charset="0"/>
            </a:endParaRPr>
          </a:p>
        </p:txBody>
      </p:sp>
      <p:sp>
        <p:nvSpPr>
          <p:cNvPr id="482" name="Google Shape;482;p4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solidFill>
                  <a:srgbClr val="007780"/>
                </a:solidFill>
              </a:rPr>
              <a:t>40</a:t>
            </a:fld>
            <a:endParaRPr dirty="0">
              <a:solidFill>
                <a:srgbClr val="00778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44"/>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Overview of Module</a:t>
            </a:r>
            <a:endParaRPr dirty="0">
              <a:latin typeface="Franklin Gothic Medium" panose="020B0603020102020204" pitchFamily="34" charset="0"/>
            </a:endParaRPr>
          </a:p>
        </p:txBody>
      </p:sp>
      <p:grpSp>
        <p:nvGrpSpPr>
          <p:cNvPr id="490" name="Google Shape;490;p44" descr="Section B: Connecting Standards to Assessments&#10;"/>
          <p:cNvGrpSpPr/>
          <p:nvPr/>
        </p:nvGrpSpPr>
        <p:grpSpPr>
          <a:xfrm>
            <a:off x="779769" y="1946189"/>
            <a:ext cx="9600427" cy="2541683"/>
            <a:chOff x="80010" y="2068737"/>
            <a:chExt cx="9600427" cy="2541683"/>
          </a:xfrm>
        </p:grpSpPr>
        <p:sp>
          <p:nvSpPr>
            <p:cNvPr id="491" name="Google Shape;491;p44"/>
            <p:cNvSpPr/>
            <p:nvPr/>
          </p:nvSpPr>
          <p:spPr>
            <a:xfrm>
              <a:off x="7882988" y="2440865"/>
              <a:ext cx="1797449" cy="1797743"/>
            </a:xfrm>
            <a:prstGeom prst="ellipse">
              <a:avLst/>
            </a:prstGeom>
            <a:solidFill>
              <a:srgbClr val="5F9DD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2" name="Google Shape;492;p44"/>
            <p:cNvSpPr/>
            <p:nvPr/>
          </p:nvSpPr>
          <p:spPr>
            <a:xfrm>
              <a:off x="7942297" y="2500800"/>
              <a:ext cx="1677874" cy="1677872"/>
            </a:xfrm>
            <a:prstGeom prst="ellipse">
              <a:avLst/>
            </a:prstGeom>
            <a:solidFill>
              <a:schemeClr val="lt1">
                <a:alpha val="89803"/>
              </a:schemeClr>
            </a:solidFill>
            <a:ln w="19050" cap="rnd" cmpd="sng">
              <a:solidFill>
                <a:srgbClr val="5F9D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3" name="Google Shape;493;p44"/>
            <p:cNvSpPr txBox="1"/>
            <p:nvPr/>
          </p:nvSpPr>
          <p:spPr>
            <a:xfrm>
              <a:off x="8182404" y="2740541"/>
              <a:ext cx="1198618" cy="119839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dk1"/>
                </a:buClr>
                <a:buSzPts val="1600"/>
                <a:buFont typeface="Libre Franklin Medium"/>
                <a:buNone/>
              </a:pPr>
              <a:r>
                <a:rPr lang="en-US" sz="1600" dirty="0">
                  <a:solidFill>
                    <a:schemeClr val="dk1"/>
                  </a:solidFill>
                  <a:latin typeface="Libre Franklin Medium"/>
                  <a:ea typeface="Libre Franklin Medium"/>
                  <a:cs typeface="Libre Franklin Medium"/>
                  <a:sym typeface="Libre Franklin Medium"/>
                </a:rPr>
                <a:t>Section E</a:t>
              </a:r>
              <a:r>
                <a:rPr lang="en-US" sz="1600" b="0" i="0" u="none" strike="noStrike" cap="none" dirty="0">
                  <a:solidFill>
                    <a:schemeClr val="dk1"/>
                  </a:solidFill>
                  <a:latin typeface="Libre Franklin Medium"/>
                  <a:ea typeface="Libre Franklin Medium"/>
                  <a:cs typeface="Libre Franklin Medium"/>
                  <a:sym typeface="Libre Franklin Medium"/>
                </a:rPr>
                <a:t>: Reflecting and Adjusting</a:t>
              </a:r>
              <a:endParaRPr dirty="0"/>
            </a:p>
          </p:txBody>
        </p:sp>
        <p:sp>
          <p:nvSpPr>
            <p:cNvPr id="494" name="Google Shape;494;p44"/>
            <p:cNvSpPr/>
            <p:nvPr/>
          </p:nvSpPr>
          <p:spPr>
            <a:xfrm rot="2700000">
              <a:off x="6024420" y="2440958"/>
              <a:ext cx="1797241" cy="1797241"/>
            </a:xfrm>
            <a:prstGeom prst="teardrop">
              <a:avLst>
                <a:gd name="adj" fmla="val 100000"/>
              </a:avLst>
            </a:prstGeom>
            <a:solidFill>
              <a:srgbClr val="5F9DD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5" name="Google Shape;495;p44"/>
            <p:cNvSpPr/>
            <p:nvPr/>
          </p:nvSpPr>
          <p:spPr>
            <a:xfrm>
              <a:off x="6085539" y="2500800"/>
              <a:ext cx="1677874" cy="1677872"/>
            </a:xfrm>
            <a:prstGeom prst="ellipse">
              <a:avLst/>
            </a:prstGeom>
            <a:solidFill>
              <a:schemeClr val="lt1">
                <a:alpha val="89803"/>
              </a:schemeClr>
            </a:solidFill>
            <a:ln w="19050" cap="rnd" cmpd="sng">
              <a:solidFill>
                <a:srgbClr val="5F9D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6" name="Google Shape;496;p44"/>
            <p:cNvSpPr txBox="1"/>
            <p:nvPr/>
          </p:nvSpPr>
          <p:spPr>
            <a:xfrm>
              <a:off x="6324688" y="2740541"/>
              <a:ext cx="1198618" cy="119839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dk1"/>
                </a:buClr>
                <a:buSzPts val="1600"/>
                <a:buFont typeface="Libre Franklin Medium"/>
                <a:buNone/>
              </a:pPr>
              <a:r>
                <a:rPr lang="en-US" sz="1600" dirty="0">
                  <a:solidFill>
                    <a:schemeClr val="dk1"/>
                  </a:solidFill>
                  <a:latin typeface="Libre Franklin Medium"/>
                  <a:ea typeface="Libre Franklin Medium"/>
                  <a:cs typeface="Libre Franklin Medium"/>
                  <a:sym typeface="Libre Franklin Medium"/>
                </a:rPr>
                <a:t>Section D</a:t>
              </a:r>
              <a:r>
                <a:rPr lang="en-US" sz="1600" b="0" i="0" u="none" strike="noStrike" cap="none" dirty="0">
                  <a:solidFill>
                    <a:schemeClr val="dk1"/>
                  </a:solidFill>
                  <a:latin typeface="Libre Franklin Medium"/>
                  <a:ea typeface="Libre Franklin Medium"/>
                  <a:cs typeface="Libre Franklin Medium"/>
                  <a:sym typeface="Libre Franklin Medium"/>
                </a:rPr>
                <a:t>: </a:t>
              </a:r>
              <a:br>
                <a:rPr lang="en-US" sz="1600" b="0" i="0" u="none" strike="noStrike" cap="none" dirty="0">
                  <a:solidFill>
                    <a:schemeClr val="dk1"/>
                  </a:solidFill>
                  <a:latin typeface="Libre Franklin Medium"/>
                  <a:ea typeface="Libre Franklin Medium"/>
                  <a:cs typeface="Libre Franklin Medium"/>
                  <a:sym typeface="Libre Franklin Medium"/>
                </a:rPr>
              </a:br>
              <a:r>
                <a:rPr lang="en-US" sz="1600" b="0" i="0" u="none" strike="noStrike" cap="none" dirty="0">
                  <a:solidFill>
                    <a:schemeClr val="dk1"/>
                  </a:solidFill>
                  <a:latin typeface="Libre Franklin Medium"/>
                  <a:ea typeface="Libre Franklin Medium"/>
                  <a:cs typeface="Libre Franklin Medium"/>
                  <a:sym typeface="Libre Franklin Medium"/>
                </a:rPr>
                <a:t>Building Rubrics</a:t>
              </a:r>
              <a:endParaRPr dirty="0"/>
            </a:p>
          </p:txBody>
        </p:sp>
        <p:sp>
          <p:nvSpPr>
            <p:cNvPr id="497" name="Google Shape;497;p44"/>
            <p:cNvSpPr/>
            <p:nvPr/>
          </p:nvSpPr>
          <p:spPr>
            <a:xfrm rot="2700000">
              <a:off x="4167662" y="2440958"/>
              <a:ext cx="1797241" cy="1797241"/>
            </a:xfrm>
            <a:prstGeom prst="teardrop">
              <a:avLst>
                <a:gd name="adj" fmla="val 100000"/>
              </a:avLst>
            </a:prstGeom>
            <a:solidFill>
              <a:srgbClr val="5F9DD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8" name="Google Shape;498;p44"/>
            <p:cNvSpPr/>
            <p:nvPr/>
          </p:nvSpPr>
          <p:spPr>
            <a:xfrm>
              <a:off x="4227824" y="2500800"/>
              <a:ext cx="1677874" cy="1677872"/>
            </a:xfrm>
            <a:prstGeom prst="ellipse">
              <a:avLst/>
            </a:prstGeom>
            <a:solidFill>
              <a:schemeClr val="lt1">
                <a:alpha val="89803"/>
              </a:schemeClr>
            </a:solidFill>
            <a:ln w="19050" cap="rnd" cmpd="sng">
              <a:solidFill>
                <a:srgbClr val="5F9D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9" name="Google Shape;499;p44"/>
            <p:cNvSpPr txBox="1"/>
            <p:nvPr/>
          </p:nvSpPr>
          <p:spPr>
            <a:xfrm>
              <a:off x="4466973" y="2740541"/>
              <a:ext cx="1198618" cy="119839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dk1"/>
                </a:buClr>
                <a:buSzPts val="1600"/>
                <a:buFont typeface="Libre Franklin Medium"/>
                <a:buNone/>
              </a:pPr>
              <a:r>
                <a:rPr lang="en-US" sz="1600" dirty="0">
                  <a:solidFill>
                    <a:schemeClr val="dk1"/>
                  </a:solidFill>
                  <a:latin typeface="Libre Franklin Medium"/>
                  <a:ea typeface="Libre Franklin Medium"/>
                  <a:cs typeface="Libre Franklin Medium"/>
                  <a:sym typeface="Libre Franklin Medium"/>
                </a:rPr>
                <a:t>Section C</a:t>
              </a:r>
              <a:r>
                <a:rPr lang="en-US" sz="1600" b="0" i="0" u="none" strike="noStrike" cap="none" dirty="0">
                  <a:solidFill>
                    <a:schemeClr val="dk1"/>
                  </a:solidFill>
                  <a:latin typeface="Libre Franklin Medium"/>
                  <a:ea typeface="Libre Franklin Medium"/>
                  <a:cs typeface="Libre Franklin Medium"/>
                  <a:sym typeface="Libre Franklin Medium"/>
                </a:rPr>
                <a:t>: Performance Assessments in Social Studies</a:t>
              </a:r>
              <a:endParaRPr dirty="0"/>
            </a:p>
          </p:txBody>
        </p:sp>
        <p:sp>
          <p:nvSpPr>
            <p:cNvPr id="500" name="Google Shape;500;p44"/>
            <p:cNvSpPr/>
            <p:nvPr/>
          </p:nvSpPr>
          <p:spPr>
            <a:xfrm rot="2700000">
              <a:off x="2309947" y="2440958"/>
              <a:ext cx="1797241" cy="1797241"/>
            </a:xfrm>
            <a:prstGeom prst="teardrop">
              <a:avLst>
                <a:gd name="adj" fmla="val 100000"/>
              </a:avLst>
            </a:prstGeom>
            <a:solidFill>
              <a:srgbClr val="FFA6A6"/>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1" name="Google Shape;501;p44"/>
            <p:cNvSpPr/>
            <p:nvPr/>
          </p:nvSpPr>
          <p:spPr>
            <a:xfrm>
              <a:off x="2370108" y="2500800"/>
              <a:ext cx="1677874" cy="1677872"/>
            </a:xfrm>
            <a:prstGeom prst="ellipse">
              <a:avLst/>
            </a:prstGeom>
            <a:solidFill>
              <a:srgbClr val="FFA6A6"/>
            </a:solidFill>
            <a:ln w="19050" cap="rnd" cmpd="sng">
              <a:solidFill>
                <a:srgbClr val="5F9D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2" name="Google Shape;502;p44"/>
            <p:cNvSpPr txBox="1"/>
            <p:nvPr/>
          </p:nvSpPr>
          <p:spPr>
            <a:xfrm>
              <a:off x="2610215" y="2740541"/>
              <a:ext cx="1198618" cy="119839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dk1"/>
                </a:buClr>
                <a:buSzPts val="1600"/>
                <a:buFont typeface="Libre Franklin Medium"/>
                <a:buNone/>
              </a:pPr>
              <a:r>
                <a:rPr lang="en-US" sz="1600" dirty="0">
                  <a:solidFill>
                    <a:schemeClr val="dk1"/>
                  </a:solidFill>
                  <a:latin typeface="Libre Franklin Medium"/>
                  <a:ea typeface="Libre Franklin Medium"/>
                  <a:cs typeface="Libre Franklin Medium"/>
                  <a:sym typeface="Libre Franklin Medium"/>
                </a:rPr>
                <a:t>Section B</a:t>
              </a:r>
              <a:r>
                <a:rPr lang="en-US" sz="1600" b="0" i="0" u="none" strike="noStrike" cap="none" dirty="0">
                  <a:solidFill>
                    <a:schemeClr val="dk1"/>
                  </a:solidFill>
                  <a:latin typeface="Libre Franklin Medium"/>
                  <a:ea typeface="Libre Franklin Medium"/>
                  <a:cs typeface="Libre Franklin Medium"/>
                  <a:sym typeface="Libre Franklin Medium"/>
                </a:rPr>
                <a:t>: Connecting Standards to Assessments</a:t>
              </a:r>
              <a:endParaRPr dirty="0"/>
            </a:p>
          </p:txBody>
        </p:sp>
        <p:sp>
          <p:nvSpPr>
            <p:cNvPr id="503" name="Google Shape;503;p44"/>
            <p:cNvSpPr/>
            <p:nvPr/>
          </p:nvSpPr>
          <p:spPr>
            <a:xfrm rot="2700000">
              <a:off x="452231" y="2440958"/>
              <a:ext cx="1797241" cy="1797241"/>
            </a:xfrm>
            <a:prstGeom prst="teardrop">
              <a:avLst>
                <a:gd name="adj" fmla="val 100000"/>
              </a:avLst>
            </a:prstGeom>
            <a:solidFill>
              <a:srgbClr val="5F9DD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4" name="Google Shape;504;p44"/>
            <p:cNvSpPr/>
            <p:nvPr/>
          </p:nvSpPr>
          <p:spPr>
            <a:xfrm>
              <a:off x="512393" y="2500800"/>
              <a:ext cx="1677874" cy="1677872"/>
            </a:xfrm>
            <a:prstGeom prst="ellipse">
              <a:avLst/>
            </a:prstGeom>
            <a:solidFill>
              <a:schemeClr val="lt1">
                <a:alpha val="89803"/>
              </a:schemeClr>
            </a:solidFill>
            <a:ln w="19050" cap="rnd" cmpd="sng">
              <a:solidFill>
                <a:srgbClr val="5F9D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5" name="Google Shape;505;p44"/>
            <p:cNvSpPr txBox="1"/>
            <p:nvPr/>
          </p:nvSpPr>
          <p:spPr>
            <a:xfrm>
              <a:off x="752500" y="2740541"/>
              <a:ext cx="1198618" cy="119839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dk1"/>
                </a:buClr>
                <a:buSzPts val="1600"/>
                <a:buFont typeface="Libre Franklin Medium"/>
                <a:buNone/>
              </a:pPr>
              <a:r>
                <a:rPr lang="en-US" sz="1600" dirty="0">
                  <a:solidFill>
                    <a:schemeClr val="dk1"/>
                  </a:solidFill>
                  <a:latin typeface="Libre Franklin Medium"/>
                  <a:ea typeface="Libre Franklin Medium"/>
                  <a:cs typeface="Libre Franklin Medium"/>
                  <a:sym typeface="Libre Franklin Medium"/>
                </a:rPr>
                <a:t>Section A</a:t>
              </a:r>
              <a:r>
                <a:rPr lang="en-US" sz="1600" b="0" i="0" u="none" strike="noStrike" cap="none" dirty="0">
                  <a:solidFill>
                    <a:schemeClr val="dk1"/>
                  </a:solidFill>
                  <a:latin typeface="Libre Franklin Medium"/>
                  <a:ea typeface="Libre Franklin Medium"/>
                  <a:cs typeface="Libre Franklin Medium"/>
                  <a:sym typeface="Libre Franklin Medium"/>
                </a:rPr>
                <a:t>: Classroom Assessments in Social Studies</a:t>
              </a:r>
              <a:endParaRPr dirty="0"/>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46"/>
          <p:cNvSpPr txBox="1">
            <a:spLocks noGrp="1"/>
          </p:cNvSpPr>
          <p:nvPr>
            <p:ph type="title"/>
          </p:nvPr>
        </p:nvSpPr>
        <p:spPr>
          <a:xfrm>
            <a:off x="555786" y="257025"/>
            <a:ext cx="8596668" cy="1320800"/>
          </a:xfrm>
          <a:prstGeom prst="rect">
            <a:avLst/>
          </a:prstGeom>
          <a:noFill/>
          <a:ln>
            <a:noFill/>
          </a:ln>
        </p:spPr>
        <p:txBody>
          <a:bodyPr spcFirstLastPara="1" wrap="square" lIns="51425" tIns="25700" rIns="51425" bIns="25700" anchor="t" anchorCtr="0">
            <a:no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Goals of this module</a:t>
            </a:r>
            <a:endParaRPr dirty="0">
              <a:latin typeface="Franklin Gothic Medium" panose="020B0603020102020204" pitchFamily="34" charset="0"/>
            </a:endParaRPr>
          </a:p>
        </p:txBody>
      </p:sp>
      <p:sp>
        <p:nvSpPr>
          <p:cNvPr id="512" name="Google Shape;512;p46"/>
          <p:cNvSpPr txBox="1">
            <a:spLocks noGrp="1"/>
          </p:cNvSpPr>
          <p:nvPr>
            <p:ph type="body" idx="1"/>
          </p:nvPr>
        </p:nvSpPr>
        <p:spPr>
          <a:xfrm>
            <a:off x="655715" y="1160709"/>
            <a:ext cx="11058037" cy="4901324"/>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400"/>
              <a:buChar char="•"/>
            </a:pPr>
            <a:r>
              <a:rPr lang="en-US" dirty="0">
                <a:latin typeface="Franklin Gothic Book" panose="020B0503020102020204" pitchFamily="34" charset="0"/>
              </a:rPr>
              <a:t>Learn about different types of assessments in social studies.</a:t>
            </a:r>
            <a:endParaRPr sz="3200" dirty="0">
              <a:latin typeface="Franklin Gothic Book" panose="020B0503020102020204" pitchFamily="34" charset="0"/>
            </a:endParaRPr>
          </a:p>
          <a:p>
            <a:pPr marL="342900" lvl="0" indent="-342900" algn="l" rtl="0">
              <a:spcBef>
                <a:spcPts val="1000"/>
              </a:spcBef>
              <a:spcAft>
                <a:spcPts val="0"/>
              </a:spcAft>
              <a:buSzPts val="2400"/>
              <a:buChar char="•"/>
            </a:pPr>
            <a:r>
              <a:rPr lang="en-US" dirty="0">
                <a:latin typeface="Franklin Gothic Book" panose="020B0503020102020204" pitchFamily="34" charset="0"/>
              </a:rPr>
              <a:t>Begin to learn how to use standards to build assessments to identify if students are reaching the standards.</a:t>
            </a:r>
            <a:endParaRPr sz="3200" dirty="0">
              <a:latin typeface="Franklin Gothic Book" panose="020B0503020102020204" pitchFamily="34" charset="0"/>
            </a:endParaRPr>
          </a:p>
          <a:p>
            <a:pPr marL="342900" lvl="0" indent="-342900" algn="l" rtl="0">
              <a:spcBef>
                <a:spcPts val="1000"/>
              </a:spcBef>
              <a:spcAft>
                <a:spcPts val="0"/>
              </a:spcAft>
              <a:buSzPts val="2400"/>
              <a:buChar char="•"/>
            </a:pPr>
            <a:r>
              <a:rPr lang="en-US" dirty="0">
                <a:latin typeface="Franklin Gothic Book" panose="020B0503020102020204" pitchFamily="34" charset="0"/>
              </a:rPr>
              <a:t>Identify strategies to build performance assessments in social studies.</a:t>
            </a:r>
            <a:endParaRPr sz="3200" dirty="0">
              <a:latin typeface="Franklin Gothic Book" panose="020B0503020102020204" pitchFamily="34" charset="0"/>
            </a:endParaRPr>
          </a:p>
          <a:p>
            <a:pPr marL="342900" lvl="0" indent="-342900" algn="l" rtl="0">
              <a:spcBef>
                <a:spcPts val="1000"/>
              </a:spcBef>
              <a:spcAft>
                <a:spcPts val="0"/>
              </a:spcAft>
              <a:buSzPts val="2400"/>
              <a:buChar char="•"/>
            </a:pPr>
            <a:r>
              <a:rPr lang="en-US" dirty="0">
                <a:latin typeface="Franklin Gothic Book" panose="020B0503020102020204" pitchFamily="34" charset="0"/>
              </a:rPr>
              <a:t>Build an understanding of the inquiry practices in the </a:t>
            </a:r>
            <a:r>
              <a:rPr lang="en-US" i="1" dirty="0">
                <a:latin typeface="Franklin Gothic Book" panose="020B0503020102020204" pitchFamily="34" charset="0"/>
              </a:rPr>
              <a:t>KAS for Social Studies</a:t>
            </a:r>
            <a:r>
              <a:rPr lang="en-US" dirty="0">
                <a:latin typeface="Franklin Gothic Book" panose="020B0503020102020204" pitchFamily="34" charset="0"/>
              </a:rPr>
              <a:t>.</a:t>
            </a:r>
            <a:endParaRPr sz="3200" dirty="0">
              <a:latin typeface="Franklin Gothic Book" panose="020B0503020102020204" pitchFamily="34" charset="0"/>
            </a:endParaRPr>
          </a:p>
          <a:p>
            <a:pPr marL="342900" lvl="0" indent="-342900" algn="l" rtl="0">
              <a:spcBef>
                <a:spcPts val="1000"/>
              </a:spcBef>
              <a:spcAft>
                <a:spcPts val="0"/>
              </a:spcAft>
              <a:buSzPts val="2400"/>
              <a:buChar char="•"/>
            </a:pPr>
            <a:r>
              <a:rPr lang="en-US" dirty="0">
                <a:latin typeface="Franklin Gothic Book" panose="020B0503020102020204" pitchFamily="34" charset="0"/>
              </a:rPr>
              <a:t>Build an understanding of the qualities of high-quality rubrics in social studies. </a:t>
            </a:r>
            <a:endParaRPr sz="3200" dirty="0">
              <a:latin typeface="Franklin Gothic Book" panose="020B0503020102020204" pitchFamily="34" charset="0"/>
            </a:endParaRPr>
          </a:p>
          <a:p>
            <a:pPr marL="342900" lvl="0" indent="-342900" algn="l" rtl="0">
              <a:spcBef>
                <a:spcPts val="1000"/>
              </a:spcBef>
              <a:spcAft>
                <a:spcPts val="0"/>
              </a:spcAft>
              <a:buSzPts val="2400"/>
              <a:buChar char="•"/>
            </a:pPr>
            <a:r>
              <a:rPr lang="en-US" dirty="0">
                <a:latin typeface="Franklin Gothic Book" panose="020B0503020102020204" pitchFamily="34" charset="0"/>
              </a:rPr>
              <a:t>Plan how to review and revise assessments using student work. </a:t>
            </a:r>
            <a:endParaRPr sz="3200" dirty="0">
              <a:latin typeface="Franklin Gothic Book" panose="020B0503020102020204" pitchFamily="34" charset="0"/>
            </a:endParaRPr>
          </a:p>
        </p:txBody>
      </p:sp>
      <p:sp>
        <p:nvSpPr>
          <p:cNvPr id="514" name="Google Shape;514;p46" descr="Star indicates goal 2 is highlighted. " title="Star"/>
          <p:cNvSpPr/>
          <p:nvPr/>
        </p:nvSpPr>
        <p:spPr>
          <a:xfrm>
            <a:off x="478248" y="1651756"/>
            <a:ext cx="640080" cy="640080"/>
          </a:xfrm>
          <a:prstGeom prst="star5">
            <a:avLst>
              <a:gd name="adj" fmla="val 19098"/>
              <a:gd name="hf" fmla="val 105146"/>
              <a:gd name="vf" fmla="val 110557"/>
            </a:avLst>
          </a:prstGeom>
          <a:solidFill>
            <a:schemeClr val="accent1"/>
          </a:solidFill>
          <a:ln w="19050" cap="rnd"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Medium"/>
              <a:buNone/>
            </a:pPr>
            <a:endParaRPr sz="1800" b="0" i="0" u="none" strike="noStrike" cap="none" dirty="0">
              <a:solidFill>
                <a:srgbClr val="FFFFFF"/>
              </a:solidFill>
              <a:latin typeface="Libre Franklin Medium"/>
              <a:ea typeface="Libre Franklin Medium"/>
              <a:cs typeface="Libre Franklin Medium"/>
              <a:sym typeface="Libre Franklin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47"/>
          <p:cNvSpPr txBox="1">
            <a:spLocks noGrp="1"/>
          </p:cNvSpPr>
          <p:nvPr>
            <p:ph type="title"/>
          </p:nvPr>
        </p:nvSpPr>
        <p:spPr>
          <a:xfrm>
            <a:off x="555786" y="257025"/>
            <a:ext cx="8931114" cy="1320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Compelling Questions</a:t>
            </a:r>
            <a:endParaRPr dirty="0">
              <a:solidFill>
                <a:srgbClr val="FF0000"/>
              </a:solidFill>
              <a:latin typeface="Franklin Gothic Medium" panose="020B0603020102020204" pitchFamily="34" charset="0"/>
            </a:endParaRPr>
          </a:p>
        </p:txBody>
      </p:sp>
      <p:sp>
        <p:nvSpPr>
          <p:cNvPr id="521" name="Google Shape;521;p47"/>
          <p:cNvSpPr txBox="1">
            <a:spLocks noGrp="1"/>
          </p:cNvSpPr>
          <p:nvPr>
            <p:ph type="body" idx="1"/>
          </p:nvPr>
        </p:nvSpPr>
        <p:spPr>
          <a:xfrm>
            <a:off x="555786" y="1773451"/>
            <a:ext cx="9188715" cy="4901324"/>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3200"/>
              <a:buChar char="•"/>
            </a:pPr>
            <a:r>
              <a:rPr lang="en-US" sz="3200" dirty="0">
                <a:latin typeface="Franklin Gothic Book" panose="020B0503020102020204" pitchFamily="34" charset="0"/>
              </a:rPr>
              <a:t>What are strategies to build performance assessments in social studies aligned to the </a:t>
            </a:r>
            <a:r>
              <a:rPr lang="en-US" sz="3200" i="1" dirty="0">
                <a:latin typeface="Franklin Gothic Book" panose="020B0503020102020204" pitchFamily="34" charset="0"/>
              </a:rPr>
              <a:t>KAS for Social Studies</a:t>
            </a:r>
            <a:r>
              <a:rPr lang="en-US" sz="1600" i="1" dirty="0">
                <a:latin typeface="Franklin Gothic Book" panose="020B0503020102020204" pitchFamily="34" charset="0"/>
              </a:rPr>
              <a:t> </a:t>
            </a:r>
            <a:r>
              <a:rPr lang="en-US" sz="3200" dirty="0">
                <a:latin typeface="Franklin Gothic Book" panose="020B0503020102020204" pitchFamily="34" charset="0"/>
              </a:rPr>
              <a:t>?</a:t>
            </a:r>
            <a:endParaRPr dirty="0">
              <a:latin typeface="Franklin Gothic Book" panose="020B0503020102020204" pitchFamily="34" charset="0"/>
            </a:endParaRPr>
          </a:p>
          <a:p>
            <a:pPr marL="342900" lvl="0" indent="-342900" algn="l" rtl="0">
              <a:spcBef>
                <a:spcPts val="1000"/>
              </a:spcBef>
              <a:spcAft>
                <a:spcPts val="0"/>
              </a:spcAft>
              <a:buSzPts val="3200"/>
              <a:buChar char="•"/>
            </a:pPr>
            <a:r>
              <a:rPr lang="en-US" sz="3200" dirty="0">
                <a:latin typeface="Franklin Gothic Book" panose="020B0503020102020204" pitchFamily="34" charset="0"/>
              </a:rPr>
              <a:t>How do we create opportunities for students to demonstrate what they are learning from the </a:t>
            </a:r>
            <a:r>
              <a:rPr lang="en-US" sz="3200" i="1" dirty="0">
                <a:latin typeface="Franklin Gothic Book" panose="020B0503020102020204" pitchFamily="34" charset="0"/>
              </a:rPr>
              <a:t>KAS for Social Studies</a:t>
            </a:r>
            <a:r>
              <a:rPr lang="en-US" sz="3200" dirty="0">
                <a:latin typeface="Franklin Gothic Book" panose="020B0503020102020204" pitchFamily="34" charset="0"/>
              </a:rPr>
              <a:t>?</a:t>
            </a:r>
            <a:endParaRPr dirty="0">
              <a:latin typeface="Franklin Gothic Book" panose="020B050302010202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48"/>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Warm-Up</a:t>
            </a:r>
            <a:endParaRPr dirty="0">
              <a:latin typeface="Franklin Gothic Medium" panose="020B0603020102020204" pitchFamily="34" charset="0"/>
            </a:endParaRPr>
          </a:p>
        </p:txBody>
      </p:sp>
      <p:sp>
        <p:nvSpPr>
          <p:cNvPr id="529" name="Google Shape;529;p48"/>
          <p:cNvSpPr txBox="1">
            <a:spLocks noGrp="1"/>
          </p:cNvSpPr>
          <p:nvPr>
            <p:ph type="body" idx="1"/>
          </p:nvPr>
        </p:nvSpPr>
        <p:spPr>
          <a:xfrm>
            <a:off x="555786" y="1773451"/>
            <a:ext cx="9188715" cy="4901324"/>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3200"/>
              <a:buChar char="•"/>
            </a:pPr>
            <a:r>
              <a:rPr lang="en-US" sz="3200" dirty="0">
                <a:latin typeface="Franklin Gothic Book" panose="020B0503020102020204" pitchFamily="34" charset="0"/>
              </a:rPr>
              <a:t>What does it mean to </a:t>
            </a:r>
            <a:r>
              <a:rPr lang="en-US" sz="3200" i="1" dirty="0">
                <a:latin typeface="Franklin Gothic Book" panose="020B0503020102020204" pitchFamily="34" charset="0"/>
              </a:rPr>
              <a:t>unpack</a:t>
            </a:r>
            <a:r>
              <a:rPr lang="en-US" sz="3200" dirty="0">
                <a:latin typeface="Franklin Gothic Book" panose="020B0503020102020204" pitchFamily="34" charset="0"/>
              </a:rPr>
              <a:t> standards?</a:t>
            </a:r>
            <a:endParaRPr dirty="0">
              <a:latin typeface="Franklin Gothic Book" panose="020B0503020102020204" pitchFamily="34" charset="0"/>
            </a:endParaRPr>
          </a:p>
          <a:p>
            <a:pPr marL="342900" lvl="0" indent="-342900" algn="l" rtl="0">
              <a:spcBef>
                <a:spcPts val="1000"/>
              </a:spcBef>
              <a:spcAft>
                <a:spcPts val="0"/>
              </a:spcAft>
              <a:buSzPts val="3200"/>
              <a:buChar char="•"/>
            </a:pPr>
            <a:r>
              <a:rPr lang="en-US" sz="3200" dirty="0">
                <a:latin typeface="Franklin Gothic Book" panose="020B0503020102020204" pitchFamily="34" charset="0"/>
              </a:rPr>
              <a:t>How does unpacking standards help with assessment?</a:t>
            </a:r>
            <a:endParaRPr dirty="0">
              <a:latin typeface="Franklin Gothic Book" panose="020B0503020102020204" pitchFamily="34" charset="0"/>
            </a:endParaRPr>
          </a:p>
          <a:p>
            <a:pPr marL="342900" lvl="0" indent="-139700" algn="l" rtl="0">
              <a:spcBef>
                <a:spcPts val="1000"/>
              </a:spcBef>
              <a:spcAft>
                <a:spcPts val="0"/>
              </a:spcAft>
              <a:buSzPts val="3200"/>
              <a:buNone/>
            </a:pPr>
            <a:endParaRPr sz="3200" dirty="0"/>
          </a:p>
          <a:p>
            <a:pPr marL="342900" lvl="0" indent="-139700" algn="l" rtl="0">
              <a:spcBef>
                <a:spcPts val="1000"/>
              </a:spcBef>
              <a:spcAft>
                <a:spcPts val="0"/>
              </a:spcAft>
              <a:buSzPts val="3200"/>
              <a:buNone/>
            </a:pPr>
            <a:endParaRPr sz="3200" dirty="0"/>
          </a:p>
          <a:p>
            <a:pPr marL="342900" lvl="0" indent="-139700" algn="l" rtl="0">
              <a:spcBef>
                <a:spcPts val="1000"/>
              </a:spcBef>
              <a:spcAft>
                <a:spcPts val="0"/>
              </a:spcAft>
              <a:buSzPts val="3200"/>
              <a:buNone/>
            </a:pPr>
            <a:endParaRPr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graphicFrame>
        <p:nvGraphicFramePr>
          <p:cNvPr id="535" name="Google Shape;535;p49" descr="This chart indicates the defintions of standards. " title="What are standards definition? "/>
          <p:cNvGraphicFramePr/>
          <p:nvPr>
            <p:extLst>
              <p:ext uri="{D42A27DB-BD31-4B8C-83A1-F6EECF244321}">
                <p14:modId xmlns:p14="http://schemas.microsoft.com/office/powerpoint/2010/main" val="3915774275"/>
              </p:ext>
            </p:extLst>
          </p:nvPr>
        </p:nvGraphicFramePr>
        <p:xfrm>
          <a:off x="588442" y="2242001"/>
          <a:ext cx="8982275" cy="2575566"/>
        </p:xfrm>
        <a:graphic>
          <a:graphicData uri="http://schemas.openxmlformats.org/drawingml/2006/table">
            <a:tbl>
              <a:tblPr firstRow="1">
                <a:noFill/>
                <a:tableStyleId>{76DC733E-E708-4252-BAF0-20C708C5A345}</a:tableStyleId>
              </a:tblPr>
              <a:tblGrid>
                <a:gridCol w="1551443">
                  <a:extLst>
                    <a:ext uri="{9D8B030D-6E8A-4147-A177-3AD203B41FA5}">
                      <a16:colId xmlns:a16="http://schemas.microsoft.com/office/drawing/2014/main" val="20000"/>
                    </a:ext>
                  </a:extLst>
                </a:gridCol>
                <a:gridCol w="7430832">
                  <a:extLst>
                    <a:ext uri="{9D8B030D-6E8A-4147-A177-3AD203B41FA5}">
                      <a16:colId xmlns:a16="http://schemas.microsoft.com/office/drawing/2014/main" val="20001"/>
                    </a:ext>
                  </a:extLst>
                </a:gridCol>
              </a:tblGrid>
              <a:tr h="333675">
                <a:tc>
                  <a:txBody>
                    <a:bodyPr/>
                    <a:lstStyle/>
                    <a:p>
                      <a:pPr marL="0" marR="0" lvl="0" indent="0" algn="l" rtl="0">
                        <a:spcBef>
                          <a:spcPts val="0"/>
                        </a:spcBef>
                        <a:spcAft>
                          <a:spcPts val="0"/>
                        </a:spcAft>
                        <a:buClr>
                          <a:schemeClr val="dk1"/>
                        </a:buClr>
                        <a:buSzPts val="1800"/>
                        <a:buFont typeface="Libre Franklin Medium"/>
                        <a:buNone/>
                      </a:pPr>
                      <a:endParaRPr sz="1800" u="none" strike="noStrike" cap="none" dirty="0"/>
                    </a:p>
                  </a:txBody>
                  <a:tcPr marL="91425" marR="91425" marT="91425" marB="91425">
                    <a:solidFill>
                      <a:srgbClr val="B3C0DF"/>
                    </a:solidFill>
                  </a:tcPr>
                </a:tc>
                <a:tc>
                  <a:txBody>
                    <a:bodyPr/>
                    <a:lstStyle/>
                    <a:p>
                      <a:pPr marL="0" marR="0" lvl="0" indent="0" algn="ctr" rtl="0">
                        <a:lnSpc>
                          <a:spcPct val="115000"/>
                        </a:lnSpc>
                        <a:spcBef>
                          <a:spcPts val="0"/>
                        </a:spcBef>
                        <a:spcAft>
                          <a:spcPts val="0"/>
                        </a:spcAft>
                        <a:buClr>
                          <a:srgbClr val="3F3F3F"/>
                        </a:buClr>
                        <a:buSzPts val="1800"/>
                        <a:buFont typeface="Libre Franklin Medium"/>
                        <a:buNone/>
                      </a:pPr>
                      <a:r>
                        <a:rPr lang="en-US" sz="1800" b="1" u="none" strike="noStrike" cap="none" dirty="0">
                          <a:solidFill>
                            <a:srgbClr val="3F3F3F"/>
                          </a:solidFill>
                          <a:latin typeface="Libre Franklin Medium"/>
                          <a:ea typeface="Libre Franklin Medium"/>
                          <a:cs typeface="Libre Franklin Medium"/>
                          <a:sym typeface="Libre Franklin Medium"/>
                        </a:rPr>
                        <a:t>Definition</a:t>
                      </a:r>
                      <a:endParaRPr sz="1800" b="1" u="none" strike="noStrike" cap="none" dirty="0">
                        <a:solidFill>
                          <a:srgbClr val="3F3F3F"/>
                        </a:solidFill>
                        <a:latin typeface="Libre Franklin Medium"/>
                        <a:ea typeface="Libre Franklin Medium"/>
                        <a:cs typeface="Libre Franklin Medium"/>
                        <a:sym typeface="Libre Franklin Medium"/>
                      </a:endParaRPr>
                    </a:p>
                  </a:txBody>
                  <a:tcPr marL="91425" marR="91425" marT="91425" marB="91425">
                    <a:solidFill>
                      <a:srgbClr val="B3C0DF"/>
                    </a:solidFill>
                  </a:tcPr>
                </a:tc>
                <a:extLst>
                  <a:ext uri="{0D108BD9-81ED-4DB2-BD59-A6C34878D82A}">
                    <a16:rowId xmlns:a16="http://schemas.microsoft.com/office/drawing/2014/main" val="10000"/>
                  </a:ext>
                </a:extLst>
              </a:tr>
              <a:tr h="589575">
                <a:tc>
                  <a:txBody>
                    <a:bodyPr/>
                    <a:lstStyle/>
                    <a:p>
                      <a:pPr marL="0" marR="0" lvl="0" indent="0" algn="l" rtl="0">
                        <a:lnSpc>
                          <a:spcPct val="115000"/>
                        </a:lnSpc>
                        <a:spcBef>
                          <a:spcPts val="0"/>
                        </a:spcBef>
                        <a:spcAft>
                          <a:spcPts val="0"/>
                        </a:spcAft>
                        <a:buClr>
                          <a:srgbClr val="3F3F3F"/>
                        </a:buClr>
                        <a:buSzPts val="1800"/>
                        <a:buFont typeface="Libre Franklin Medium"/>
                        <a:buNone/>
                      </a:pPr>
                      <a:r>
                        <a:rPr lang="en-US" sz="1800" b="1" u="none" strike="noStrike" cap="none" dirty="0">
                          <a:solidFill>
                            <a:srgbClr val="3F3F3F"/>
                          </a:solidFill>
                          <a:latin typeface="Libre Franklin Medium"/>
                          <a:ea typeface="Libre Franklin Medium"/>
                          <a:cs typeface="Libre Franklin Medium"/>
                          <a:sym typeface="Libre Franklin Medium"/>
                        </a:rPr>
                        <a:t>Know</a:t>
                      </a:r>
                      <a:endParaRPr sz="1800" b="1" u="none" strike="noStrike" cap="none" dirty="0">
                        <a:solidFill>
                          <a:srgbClr val="3F3F3F"/>
                        </a:solidFill>
                        <a:latin typeface="Libre Franklin Medium"/>
                        <a:ea typeface="Libre Franklin Medium"/>
                        <a:cs typeface="Libre Franklin Medium"/>
                        <a:sym typeface="Libre Franklin Medium"/>
                      </a:endParaRPr>
                    </a:p>
                  </a:txBody>
                  <a:tcPr marL="91425" marR="91425" marT="91425" marB="91425"/>
                </a:tc>
                <a:tc>
                  <a:txBody>
                    <a:bodyPr/>
                    <a:lstStyle/>
                    <a:p>
                      <a:pPr marL="0" marR="0" lvl="0" indent="0" algn="l" rtl="0">
                        <a:lnSpc>
                          <a:spcPct val="115000"/>
                        </a:lnSpc>
                        <a:spcBef>
                          <a:spcPts val="0"/>
                        </a:spcBef>
                        <a:spcAft>
                          <a:spcPts val="0"/>
                        </a:spcAft>
                        <a:buClr>
                          <a:srgbClr val="3F3F3F"/>
                        </a:buClr>
                        <a:buSzPts val="1800"/>
                        <a:buFont typeface="Libre Franklin Medium"/>
                        <a:buNone/>
                      </a:pPr>
                      <a:r>
                        <a:rPr lang="en-US" sz="1800" u="none" strike="noStrike" cap="none" dirty="0">
                          <a:solidFill>
                            <a:srgbClr val="3F3F3F"/>
                          </a:solidFill>
                          <a:latin typeface="Libre Franklin Medium"/>
                          <a:ea typeface="Libre Franklin Medium"/>
                          <a:cs typeface="Libre Franklin Medium"/>
                          <a:sym typeface="Libre Franklin Medium"/>
                        </a:rPr>
                        <a:t>Refers to facts, dates, places, people, definitions, rules or information</a:t>
                      </a:r>
                      <a:endParaRPr sz="1800" u="none" strike="noStrike" cap="none" dirty="0">
                        <a:solidFill>
                          <a:srgbClr val="3F3F3F"/>
                        </a:solidFill>
                        <a:latin typeface="Libre Franklin Medium"/>
                        <a:ea typeface="Libre Franklin Medium"/>
                        <a:cs typeface="Libre Franklin Medium"/>
                        <a:sym typeface="Libre Franklin Medium"/>
                      </a:endParaRPr>
                    </a:p>
                  </a:txBody>
                  <a:tcPr marL="91425" marR="91425" marT="91425" marB="91425"/>
                </a:tc>
                <a:extLst>
                  <a:ext uri="{0D108BD9-81ED-4DB2-BD59-A6C34878D82A}">
                    <a16:rowId xmlns:a16="http://schemas.microsoft.com/office/drawing/2014/main" val="10001"/>
                  </a:ext>
                </a:extLst>
              </a:tr>
              <a:tr h="328250">
                <a:tc>
                  <a:txBody>
                    <a:bodyPr/>
                    <a:lstStyle/>
                    <a:p>
                      <a:pPr marL="0" marR="0" lvl="0" indent="0" algn="l" rtl="0">
                        <a:lnSpc>
                          <a:spcPct val="115000"/>
                        </a:lnSpc>
                        <a:spcBef>
                          <a:spcPts val="0"/>
                        </a:spcBef>
                        <a:spcAft>
                          <a:spcPts val="0"/>
                        </a:spcAft>
                        <a:buClr>
                          <a:srgbClr val="3F3F3F"/>
                        </a:buClr>
                        <a:buSzPts val="1800"/>
                        <a:buFont typeface="Libre Franklin Medium"/>
                        <a:buNone/>
                      </a:pPr>
                      <a:r>
                        <a:rPr lang="en-US" sz="1800" b="1" u="none" strike="noStrike" cap="none" dirty="0">
                          <a:solidFill>
                            <a:srgbClr val="3F3F3F"/>
                          </a:solidFill>
                          <a:latin typeface="Libre Franklin Medium"/>
                          <a:ea typeface="Libre Franklin Medium"/>
                          <a:cs typeface="Libre Franklin Medium"/>
                          <a:sym typeface="Libre Franklin Medium"/>
                        </a:rPr>
                        <a:t>Understand</a:t>
                      </a:r>
                      <a:endParaRPr sz="1800" b="1" u="none" strike="noStrike" cap="none" dirty="0">
                        <a:solidFill>
                          <a:srgbClr val="3F3F3F"/>
                        </a:solidFill>
                        <a:latin typeface="Libre Franklin Medium"/>
                        <a:ea typeface="Libre Franklin Medium"/>
                        <a:cs typeface="Libre Franklin Medium"/>
                        <a:sym typeface="Libre Franklin Medium"/>
                      </a:endParaRPr>
                    </a:p>
                  </a:txBody>
                  <a:tcPr marL="91425" marR="91425" marT="91425" marB="91425"/>
                </a:tc>
                <a:tc>
                  <a:txBody>
                    <a:bodyPr/>
                    <a:lstStyle/>
                    <a:p>
                      <a:pPr marL="0" marR="0" lvl="0" indent="0" algn="l" rtl="0">
                        <a:lnSpc>
                          <a:spcPct val="115000"/>
                        </a:lnSpc>
                        <a:spcBef>
                          <a:spcPts val="0"/>
                        </a:spcBef>
                        <a:spcAft>
                          <a:spcPts val="0"/>
                        </a:spcAft>
                        <a:buClr>
                          <a:srgbClr val="3F3F3F"/>
                        </a:buClr>
                        <a:buSzPts val="1800"/>
                        <a:buFont typeface="Libre Franklin Medium"/>
                        <a:buNone/>
                      </a:pPr>
                      <a:r>
                        <a:rPr lang="en-US" sz="1800" u="none" strike="noStrike" cap="none" dirty="0">
                          <a:solidFill>
                            <a:srgbClr val="3F3F3F"/>
                          </a:solidFill>
                          <a:latin typeface="Libre Franklin Medium"/>
                          <a:ea typeface="Libre Franklin Medium"/>
                          <a:cs typeface="Libre Franklin Medium"/>
                          <a:sym typeface="Libre Franklin Medium"/>
                        </a:rPr>
                        <a:t>Refers to theories, generalizations or big ideas</a:t>
                      </a:r>
                      <a:endParaRPr sz="1800" u="none" strike="noStrike" cap="none" dirty="0">
                        <a:solidFill>
                          <a:srgbClr val="3F3F3F"/>
                        </a:solidFill>
                        <a:latin typeface="Libre Franklin Medium"/>
                        <a:ea typeface="Libre Franklin Medium"/>
                        <a:cs typeface="Libre Franklin Medium"/>
                        <a:sym typeface="Libre Franklin Medium"/>
                      </a:endParaRPr>
                    </a:p>
                  </a:txBody>
                  <a:tcPr marL="91425" marR="91425" marT="91425" marB="91425"/>
                </a:tc>
                <a:extLst>
                  <a:ext uri="{0D108BD9-81ED-4DB2-BD59-A6C34878D82A}">
                    <a16:rowId xmlns:a16="http://schemas.microsoft.com/office/drawing/2014/main" val="10002"/>
                  </a:ext>
                </a:extLst>
              </a:tr>
              <a:tr h="834675">
                <a:tc>
                  <a:txBody>
                    <a:bodyPr/>
                    <a:lstStyle/>
                    <a:p>
                      <a:pPr marL="0" marR="0" lvl="0" indent="0" algn="l" rtl="0">
                        <a:lnSpc>
                          <a:spcPct val="115000"/>
                        </a:lnSpc>
                        <a:spcBef>
                          <a:spcPts val="0"/>
                        </a:spcBef>
                        <a:spcAft>
                          <a:spcPts val="0"/>
                        </a:spcAft>
                        <a:buClr>
                          <a:srgbClr val="3F3F3F"/>
                        </a:buClr>
                        <a:buSzPts val="1800"/>
                        <a:buFont typeface="Libre Franklin Medium"/>
                        <a:buNone/>
                      </a:pPr>
                      <a:r>
                        <a:rPr lang="en-US" sz="1800" b="1" u="none" strike="noStrike" cap="none" dirty="0">
                          <a:solidFill>
                            <a:srgbClr val="3F3F3F"/>
                          </a:solidFill>
                          <a:latin typeface="Libre Franklin Medium"/>
                          <a:ea typeface="Libre Franklin Medium"/>
                          <a:cs typeface="Libre Franklin Medium"/>
                          <a:sym typeface="Libre Franklin Medium"/>
                        </a:rPr>
                        <a:t>Do</a:t>
                      </a:r>
                      <a:endParaRPr sz="1800" b="1" u="none" strike="noStrike" cap="none" dirty="0">
                        <a:solidFill>
                          <a:srgbClr val="3F3F3F"/>
                        </a:solidFill>
                        <a:latin typeface="Libre Franklin Medium"/>
                        <a:ea typeface="Libre Franklin Medium"/>
                        <a:cs typeface="Libre Franklin Medium"/>
                        <a:sym typeface="Libre Franklin Medium"/>
                      </a:endParaRPr>
                    </a:p>
                  </a:txBody>
                  <a:tcPr marL="91425" marR="91425" marT="91425" marB="91425"/>
                </a:tc>
                <a:tc>
                  <a:txBody>
                    <a:bodyPr/>
                    <a:lstStyle/>
                    <a:p>
                      <a:pPr marL="0" marR="0" lvl="0" indent="0" algn="l" rtl="0">
                        <a:lnSpc>
                          <a:spcPct val="115000"/>
                        </a:lnSpc>
                        <a:spcBef>
                          <a:spcPts val="0"/>
                        </a:spcBef>
                        <a:spcAft>
                          <a:spcPts val="0"/>
                        </a:spcAft>
                        <a:buClr>
                          <a:srgbClr val="3F3F3F"/>
                        </a:buClr>
                        <a:buSzPts val="1800"/>
                        <a:buFont typeface="Libre Franklin Medium"/>
                        <a:buNone/>
                      </a:pPr>
                      <a:r>
                        <a:rPr lang="en-US" sz="1800" u="none" strike="noStrike" cap="none" dirty="0">
                          <a:solidFill>
                            <a:srgbClr val="3F3F3F"/>
                          </a:solidFill>
                          <a:latin typeface="Libre Franklin Medium"/>
                          <a:ea typeface="Libre Franklin Medium"/>
                          <a:cs typeface="Libre Franklin Medium"/>
                          <a:sym typeface="Libre Franklin Medium"/>
                        </a:rPr>
                        <a:t>Refers to skills such as communication, reading, computation, application and transfer to new situations</a:t>
                      </a:r>
                      <a:endParaRPr sz="1800" u="none" strike="noStrike" cap="none" dirty="0">
                        <a:solidFill>
                          <a:srgbClr val="3F3F3F"/>
                        </a:solidFill>
                        <a:latin typeface="Libre Franklin Medium"/>
                        <a:ea typeface="Libre Franklin Medium"/>
                        <a:cs typeface="Libre Franklin Medium"/>
                        <a:sym typeface="Libre Franklin Medium"/>
                      </a:endParaRPr>
                    </a:p>
                  </a:txBody>
                  <a:tcPr marL="91425" marR="91425" marT="91425" marB="91425"/>
                </a:tc>
                <a:extLst>
                  <a:ext uri="{0D108BD9-81ED-4DB2-BD59-A6C34878D82A}">
                    <a16:rowId xmlns:a16="http://schemas.microsoft.com/office/drawing/2014/main" val="10003"/>
                  </a:ext>
                </a:extLst>
              </a:tr>
            </a:tbl>
          </a:graphicData>
        </a:graphic>
      </p:graphicFrame>
      <p:sp>
        <p:nvSpPr>
          <p:cNvPr id="536" name="Google Shape;536;p49"/>
          <p:cNvSpPr txBox="1"/>
          <p:nvPr/>
        </p:nvSpPr>
        <p:spPr>
          <a:xfrm>
            <a:off x="487644" y="1167274"/>
            <a:ext cx="8697900" cy="968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595959"/>
              </a:buClr>
              <a:buSzPts val="2400"/>
              <a:buFont typeface="Libre Franklin Medium"/>
              <a:buNone/>
            </a:pPr>
            <a:r>
              <a:rPr lang="en-US" sz="2400" b="0" i="1" u="none" strike="noStrike" cap="none" dirty="0">
                <a:solidFill>
                  <a:schemeClr val="tx1"/>
                </a:solidFill>
                <a:latin typeface="Franklin Gothic Book" panose="020B0503020102020204" pitchFamily="34" charset="0"/>
                <a:ea typeface="Libre Franklin Medium"/>
                <a:cs typeface="Libre Franklin Medium"/>
                <a:sym typeface="Libre Franklin Medium"/>
              </a:rPr>
              <a:t>Standards</a:t>
            </a:r>
            <a:r>
              <a:rPr lang="en-US" sz="2400" b="0" i="0" u="none" strike="noStrike" cap="none" dirty="0">
                <a:solidFill>
                  <a:schemeClr val="tx1"/>
                </a:solidFill>
                <a:latin typeface="Franklin Gothic Book" panose="020B0503020102020204" pitchFamily="34" charset="0"/>
                <a:ea typeface="Libre Franklin Medium"/>
                <a:cs typeface="Libre Franklin Medium"/>
                <a:sym typeface="Libre Franklin Medium"/>
              </a:rPr>
              <a:t> define what students should</a:t>
            </a:r>
            <a:r>
              <a:rPr lang="en-US" sz="2400" b="0" i="1" u="none" strike="noStrike" cap="none" dirty="0">
                <a:solidFill>
                  <a:schemeClr val="tx1"/>
                </a:solidFill>
                <a:latin typeface="Franklin Gothic Book" panose="020B0503020102020204" pitchFamily="34" charset="0"/>
                <a:ea typeface="Libre Franklin Medium"/>
                <a:cs typeface="Libre Franklin Medium"/>
                <a:sym typeface="Libre Franklin Medium"/>
              </a:rPr>
              <a:t> know</a:t>
            </a:r>
            <a:r>
              <a:rPr lang="en-US" sz="2400" b="0" i="0" u="none" strike="noStrike" cap="none" dirty="0">
                <a:solidFill>
                  <a:schemeClr val="tx1"/>
                </a:solidFill>
                <a:latin typeface="Franklin Gothic Book" panose="020B0503020102020204" pitchFamily="34" charset="0"/>
                <a:ea typeface="Libre Franklin Medium"/>
                <a:cs typeface="Libre Franklin Medium"/>
                <a:sym typeface="Libre Franklin Medium"/>
              </a:rPr>
              <a:t>, </a:t>
            </a:r>
            <a:r>
              <a:rPr lang="en-US" sz="2400" b="0" i="1" u="none" strike="noStrike" cap="none" dirty="0">
                <a:solidFill>
                  <a:schemeClr val="tx1"/>
                </a:solidFill>
                <a:latin typeface="Franklin Gothic Book" panose="020B0503020102020204" pitchFamily="34" charset="0"/>
                <a:ea typeface="Libre Franklin Medium"/>
                <a:cs typeface="Libre Franklin Medium"/>
                <a:sym typeface="Libre Franklin Medium"/>
              </a:rPr>
              <a:t>understand</a:t>
            </a:r>
            <a:r>
              <a:rPr lang="en-US" sz="2400" b="0" i="0" u="none" strike="noStrike" cap="none" dirty="0">
                <a:solidFill>
                  <a:schemeClr val="tx1"/>
                </a:solidFill>
                <a:latin typeface="Franklin Gothic Book" panose="020B0503020102020204" pitchFamily="34" charset="0"/>
                <a:ea typeface="Libre Franklin Medium"/>
                <a:cs typeface="Libre Franklin Medium"/>
                <a:sym typeface="Libre Franklin Medium"/>
              </a:rPr>
              <a:t> and be able to </a:t>
            </a:r>
            <a:r>
              <a:rPr lang="en-US" sz="2400" b="0" i="1" u="none" strike="noStrike" cap="none" dirty="0">
                <a:solidFill>
                  <a:schemeClr val="tx1"/>
                </a:solidFill>
                <a:latin typeface="Franklin Gothic Book" panose="020B0503020102020204" pitchFamily="34" charset="0"/>
                <a:ea typeface="Libre Franklin Medium"/>
                <a:cs typeface="Libre Franklin Medium"/>
                <a:sym typeface="Libre Franklin Medium"/>
              </a:rPr>
              <a:t>do</a:t>
            </a:r>
            <a:r>
              <a:rPr lang="en-US" sz="2400" b="0" i="0" u="none" strike="noStrike" cap="none" dirty="0">
                <a:solidFill>
                  <a:schemeClr val="tx1"/>
                </a:solidFill>
                <a:latin typeface="Franklin Gothic Book" panose="020B0503020102020204" pitchFamily="34" charset="0"/>
                <a:ea typeface="Libre Franklin Medium"/>
                <a:cs typeface="Libre Franklin Medium"/>
                <a:sym typeface="Libre Franklin Medium"/>
              </a:rPr>
              <a:t> at the end of a grade level.</a:t>
            </a:r>
            <a:endParaRPr sz="2400" b="0" i="0" u="none" strike="noStrike" cap="none" dirty="0">
              <a:solidFill>
                <a:schemeClr val="tx1"/>
              </a:solidFill>
              <a:latin typeface="Franklin Gothic Book" panose="020B0503020102020204" pitchFamily="34" charset="0"/>
              <a:ea typeface="Libre Franklin Medium"/>
              <a:cs typeface="Libre Franklin Medium"/>
              <a:sym typeface="Libre Franklin Medium"/>
            </a:endParaRPr>
          </a:p>
        </p:txBody>
      </p:sp>
      <p:sp>
        <p:nvSpPr>
          <p:cNvPr id="537" name="Google Shape;537;p49"/>
          <p:cNvSpPr txBox="1">
            <a:spLocks noGrp="1"/>
          </p:cNvSpPr>
          <p:nvPr>
            <p:ph type="title"/>
          </p:nvPr>
        </p:nvSpPr>
        <p:spPr>
          <a:xfrm>
            <a:off x="555786" y="257025"/>
            <a:ext cx="8596668" cy="9684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What Are Standards?</a:t>
            </a:r>
            <a:endParaRPr dirty="0">
              <a:latin typeface="Franklin Gothic Medium" panose="020B060302010202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50"/>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b="0" dirty="0">
                <a:latin typeface="Franklin Gothic Medium" panose="020B0603020102020204" pitchFamily="34" charset="0"/>
              </a:rPr>
              <a:t>Critical Elements of Learning </a:t>
            </a:r>
            <a:br>
              <a:rPr lang="en-US" b="0" dirty="0">
                <a:latin typeface="Franklin Gothic Medium" panose="020B0603020102020204" pitchFamily="34" charset="0"/>
              </a:rPr>
            </a:br>
            <a:r>
              <a:rPr lang="en-US" b="0" dirty="0">
                <a:latin typeface="Franklin Gothic Medium" panose="020B0603020102020204" pitchFamily="34" charset="0"/>
              </a:rPr>
              <a:t>Theory Design</a:t>
            </a:r>
            <a:endParaRPr dirty="0">
              <a:latin typeface="Franklin Gothic Medium" panose="020B0603020102020204" pitchFamily="34" charset="0"/>
            </a:endParaRPr>
          </a:p>
        </p:txBody>
      </p:sp>
      <p:grpSp>
        <p:nvGrpSpPr>
          <p:cNvPr id="544" name="Google Shape;544;p50" descr="&#10;&#10;Remember DuFour’s questions. The first question to answer when planning learning experiences is “what do students need to know and be able to do?”  The answer to the question is in the standards.&#10;&#10;Within the architecture, the standards place an equal importance on both the mastery of important social studies concepts and disciplinary practices. The three organizing structures (like the big ideas participants focused on earlier) are disciplinary strands, inquiry practices and disciplinary concepts and practices. These were built using a review of international, national and state documents to determine what the big ideas are of social studies. Throughout a child’s social studies education, students engage in the inquiry practices – questioning, investigating, using evidence and communicating conclusions. Students use these practices to acquire, refine and extend knowledge and understanding of key social studies concepts within the four disciplinary lenses of civics, economics, geography and history. As indicated by the graphic on page 14 of the KAS for Social Studies, concept knowledge cannot be achieved effectively without the practice of inquiry. Neither development of the practices nor development of the knowledge and understanding within the lenses is sufficient on its own to equip young people with the knowledge and skills necessary to carry on the ideals of the founders.&#10;"/>
          <p:cNvGrpSpPr/>
          <p:nvPr/>
        </p:nvGrpSpPr>
        <p:grpSpPr>
          <a:xfrm>
            <a:off x="8451156" y="-143202"/>
            <a:ext cx="3662229" cy="5954711"/>
            <a:chOff x="4337910" y="0"/>
            <a:chExt cx="3662229" cy="5954711"/>
          </a:xfrm>
        </p:grpSpPr>
        <p:sp>
          <p:nvSpPr>
            <p:cNvPr id="545" name="Google Shape;545;p50"/>
            <p:cNvSpPr/>
            <p:nvPr/>
          </p:nvSpPr>
          <p:spPr>
            <a:xfrm>
              <a:off x="5133977" y="0"/>
              <a:ext cx="2866162" cy="2866598"/>
            </a:xfrm>
            <a:custGeom>
              <a:avLst/>
              <a:gdLst/>
              <a:ahLst/>
              <a:cxnLst/>
              <a:rect l="l" t="t" r="r" b="b"/>
              <a:pathLst>
                <a:path w="120000" h="120000" extrusionOk="0">
                  <a:moveTo>
                    <a:pt x="8412" y="60000"/>
                  </a:moveTo>
                  <a:lnTo>
                    <a:pt x="8412" y="60000"/>
                  </a:lnTo>
                  <a:cubicBezTo>
                    <a:pt x="8412" y="32962"/>
                    <a:pt x="29287" y="10511"/>
                    <a:pt x="56253" y="8547"/>
                  </a:cubicBezTo>
                  <a:cubicBezTo>
                    <a:pt x="83219" y="6583"/>
                    <a:pt x="107126" y="25773"/>
                    <a:pt x="111044" y="52526"/>
                  </a:cubicBezTo>
                  <a:cubicBezTo>
                    <a:pt x="114961" y="79279"/>
                    <a:pt x="97559" y="104517"/>
                    <a:pt x="71162" y="110367"/>
                  </a:cubicBezTo>
                  <a:lnTo>
                    <a:pt x="70593" y="118429"/>
                  </a:lnTo>
                  <a:lnTo>
                    <a:pt x="56830" y="104890"/>
                  </a:lnTo>
                  <a:lnTo>
                    <a:pt x="72706" y="88508"/>
                  </a:lnTo>
                  <a:lnTo>
                    <a:pt x="72145" y="96445"/>
                  </a:lnTo>
                  <a:cubicBezTo>
                    <a:pt x="90761" y="90240"/>
                    <a:pt x="101708" y="70999"/>
                    <a:pt x="97532" y="51824"/>
                  </a:cubicBezTo>
                  <a:cubicBezTo>
                    <a:pt x="93356" y="32649"/>
                    <a:pt x="75399" y="19705"/>
                    <a:pt x="55889" y="21805"/>
                  </a:cubicBezTo>
                  <a:cubicBezTo>
                    <a:pt x="36379" y="23906"/>
                    <a:pt x="21588" y="40375"/>
                    <a:pt x="21588" y="60000"/>
                  </a:cubicBezTo>
                  <a:close/>
                </a:path>
              </a:pathLst>
            </a:custGeom>
            <a:gradFill>
              <a:gsLst>
                <a:gs pos="0">
                  <a:srgbClr val="8796AD"/>
                </a:gs>
                <a:gs pos="78000">
                  <a:srgbClr val="70829C"/>
                </a:gs>
                <a:gs pos="100000">
                  <a:srgbClr val="70829C"/>
                </a:gs>
              </a:gsLst>
              <a:lin ang="5400000" scaled="0"/>
            </a:gradFill>
            <a:ln>
              <a:noFill/>
            </a:ln>
            <a:effectLst>
              <a:outerShdw blurRad="38100" dist="254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6" name="Google Shape;546;p50"/>
            <p:cNvSpPr/>
            <p:nvPr/>
          </p:nvSpPr>
          <p:spPr>
            <a:xfrm>
              <a:off x="5767493" y="1034928"/>
              <a:ext cx="1592671" cy="79614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7" name="Google Shape;547;p50"/>
            <p:cNvSpPr txBox="1"/>
            <p:nvPr/>
          </p:nvSpPr>
          <p:spPr>
            <a:xfrm>
              <a:off x="5767493" y="1034928"/>
              <a:ext cx="1592671" cy="796144"/>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chemeClr val="dk1"/>
                </a:buClr>
                <a:buSzPts val="1600"/>
                <a:buFont typeface="Libre Franklin Medium"/>
                <a:buNone/>
              </a:pPr>
              <a:r>
                <a:rPr lang="en-US" sz="1600" b="1" i="0" u="none" strike="noStrike" cap="none" dirty="0">
                  <a:solidFill>
                    <a:schemeClr val="dk1"/>
                  </a:solidFill>
                  <a:latin typeface="Libre Franklin Medium"/>
                  <a:ea typeface="Libre Franklin Medium"/>
                  <a:cs typeface="Libre Franklin Medium"/>
                  <a:sym typeface="Libre Franklin Medium"/>
                </a:rPr>
                <a:t>What do students need to know and be able to do?</a:t>
              </a:r>
              <a:endParaRPr dirty="0"/>
            </a:p>
          </p:txBody>
        </p:sp>
        <p:sp>
          <p:nvSpPr>
            <p:cNvPr id="548" name="Google Shape;548;p50"/>
            <p:cNvSpPr/>
            <p:nvPr/>
          </p:nvSpPr>
          <p:spPr>
            <a:xfrm>
              <a:off x="4337910" y="1647073"/>
              <a:ext cx="2866162" cy="2866598"/>
            </a:xfrm>
            <a:custGeom>
              <a:avLst/>
              <a:gdLst/>
              <a:ahLst/>
              <a:cxnLst/>
              <a:rect l="l" t="t" r="r" b="b"/>
              <a:pathLst>
                <a:path w="120000" h="120000" extrusionOk="0">
                  <a:moveTo>
                    <a:pt x="96481" y="23524"/>
                  </a:moveTo>
                  <a:lnTo>
                    <a:pt x="87165" y="32840"/>
                  </a:lnTo>
                  <a:lnTo>
                    <a:pt x="87165" y="32840"/>
                  </a:lnTo>
                  <a:cubicBezTo>
                    <a:pt x="75945" y="21617"/>
                    <a:pt x="58981" y="18448"/>
                    <a:pt x="44467" y="24866"/>
                  </a:cubicBezTo>
                  <a:cubicBezTo>
                    <a:pt x="29954" y="31283"/>
                    <a:pt x="20881" y="45964"/>
                    <a:pt x="21631" y="61816"/>
                  </a:cubicBezTo>
                  <a:cubicBezTo>
                    <a:pt x="22381" y="77668"/>
                    <a:pt x="32801" y="91427"/>
                    <a:pt x="47855" y="96445"/>
                  </a:cubicBezTo>
                  <a:lnTo>
                    <a:pt x="47294" y="88508"/>
                  </a:lnTo>
                  <a:lnTo>
                    <a:pt x="63170" y="104890"/>
                  </a:lnTo>
                  <a:lnTo>
                    <a:pt x="49407" y="118429"/>
                  </a:lnTo>
                  <a:lnTo>
                    <a:pt x="48838" y="110367"/>
                  </a:lnTo>
                  <a:lnTo>
                    <a:pt x="48838" y="110367"/>
                  </a:lnTo>
                  <a:cubicBezTo>
                    <a:pt x="27395" y="105615"/>
                    <a:pt x="11311" y="87806"/>
                    <a:pt x="8761" y="65990"/>
                  </a:cubicBezTo>
                  <a:cubicBezTo>
                    <a:pt x="6211" y="44174"/>
                    <a:pt x="17753" y="23136"/>
                    <a:pt x="37522" y="13566"/>
                  </a:cubicBezTo>
                  <a:cubicBezTo>
                    <a:pt x="57291" y="3995"/>
                    <a:pt x="80952" y="7992"/>
                    <a:pt x="96481" y="23524"/>
                  </a:cubicBezTo>
                  <a:close/>
                </a:path>
              </a:pathLst>
            </a:custGeom>
            <a:gradFill>
              <a:gsLst>
                <a:gs pos="0">
                  <a:srgbClr val="7697AE"/>
                </a:gs>
                <a:gs pos="78000">
                  <a:srgbClr val="5F849E"/>
                </a:gs>
                <a:gs pos="100000">
                  <a:srgbClr val="5F849E"/>
                </a:gs>
              </a:gsLst>
              <a:lin ang="5400000" scaled="0"/>
            </a:gradFill>
            <a:ln>
              <a:noFill/>
            </a:ln>
            <a:effectLst>
              <a:outerShdw blurRad="38100" dist="254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9" name="Google Shape;549;p50"/>
            <p:cNvSpPr/>
            <p:nvPr/>
          </p:nvSpPr>
          <p:spPr>
            <a:xfrm>
              <a:off x="4974656" y="2691529"/>
              <a:ext cx="1592671" cy="79614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0" name="Google Shape;550;p50"/>
            <p:cNvSpPr txBox="1"/>
            <p:nvPr/>
          </p:nvSpPr>
          <p:spPr>
            <a:xfrm>
              <a:off x="4974656" y="2691529"/>
              <a:ext cx="1592671" cy="796144"/>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chemeClr val="dk1"/>
                </a:buClr>
                <a:buSzPts val="1600"/>
                <a:buFont typeface="Libre Franklin Medium"/>
                <a:buNone/>
              </a:pPr>
              <a:r>
                <a:rPr lang="en-US" sz="1600" b="1" i="0" u="none" strike="noStrike" cap="none" dirty="0">
                  <a:solidFill>
                    <a:schemeClr val="dk1"/>
                  </a:solidFill>
                  <a:latin typeface="Libre Franklin Medium"/>
                  <a:ea typeface="Libre Franklin Medium"/>
                  <a:cs typeface="Libre Franklin Medium"/>
                  <a:sym typeface="Libre Franklin Medium"/>
                </a:rPr>
                <a:t>How will we know they learned it?</a:t>
              </a:r>
              <a:endParaRPr dirty="0"/>
            </a:p>
          </p:txBody>
        </p:sp>
        <p:sp>
          <p:nvSpPr>
            <p:cNvPr id="551" name="Google Shape;551;p50"/>
            <p:cNvSpPr/>
            <p:nvPr/>
          </p:nvSpPr>
          <p:spPr>
            <a:xfrm>
              <a:off x="5337972" y="3491247"/>
              <a:ext cx="2462477" cy="2463464"/>
            </a:xfrm>
            <a:prstGeom prst="blockArc">
              <a:avLst>
                <a:gd name="adj1" fmla="val 13500000"/>
                <a:gd name="adj2" fmla="val 10800000"/>
                <a:gd name="adj3" fmla="val 12740"/>
              </a:avLst>
            </a:prstGeom>
            <a:gradFill>
              <a:gsLst>
                <a:gs pos="0">
                  <a:srgbClr val="67A4B1"/>
                </a:gs>
                <a:gs pos="78000">
                  <a:srgbClr val="50909D"/>
                </a:gs>
                <a:gs pos="100000">
                  <a:srgbClr val="50909D"/>
                </a:gs>
              </a:gsLst>
              <a:lin ang="5400000" scaled="0"/>
            </a:gradFill>
            <a:ln>
              <a:noFill/>
            </a:ln>
            <a:effectLst>
              <a:outerShdw blurRad="38100" dist="254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2" name="Google Shape;552;p50"/>
            <p:cNvSpPr/>
            <p:nvPr/>
          </p:nvSpPr>
          <p:spPr>
            <a:xfrm>
              <a:off x="5771260" y="4350512"/>
              <a:ext cx="1592671" cy="79614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3" name="Google Shape;553;p50"/>
            <p:cNvSpPr txBox="1"/>
            <p:nvPr/>
          </p:nvSpPr>
          <p:spPr>
            <a:xfrm>
              <a:off x="5771260" y="4350512"/>
              <a:ext cx="1592671" cy="796144"/>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chemeClr val="dk1"/>
                </a:buClr>
                <a:buSzPts val="1600"/>
                <a:buFont typeface="Libre Franklin Medium"/>
                <a:buNone/>
              </a:pPr>
              <a:r>
                <a:rPr lang="en-US" sz="1600" b="1" i="0" u="none" strike="noStrike" cap="none" dirty="0">
                  <a:solidFill>
                    <a:schemeClr val="dk1"/>
                  </a:solidFill>
                  <a:latin typeface="Libre Franklin Medium"/>
                  <a:ea typeface="Libre Franklin Medium"/>
                  <a:cs typeface="Libre Franklin Medium"/>
                  <a:sym typeface="Libre Franklin Medium"/>
                </a:rPr>
                <a:t>How will we get all students there?</a:t>
              </a:r>
              <a:endParaRPr dirty="0"/>
            </a:p>
          </p:txBody>
        </p:sp>
      </p:grpSp>
      <p:sp>
        <p:nvSpPr>
          <p:cNvPr id="554" name="Google Shape;554;p50" descr="Indicates question 1: What do students need to know and be able to do? " title="Arrow"/>
          <p:cNvSpPr/>
          <p:nvPr/>
        </p:nvSpPr>
        <p:spPr>
          <a:xfrm>
            <a:off x="5389461" y="2748328"/>
            <a:ext cx="3061800" cy="739800"/>
          </a:xfrm>
          <a:prstGeom prst="rightArrow">
            <a:avLst>
              <a:gd name="adj1" fmla="val 50000"/>
              <a:gd name="adj2" fmla="val 50000"/>
            </a:avLst>
          </a:prstGeom>
          <a:solidFill>
            <a:schemeClr val="accent1"/>
          </a:solidFill>
          <a:ln w="19050" cap="rnd"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Medium"/>
              <a:buNone/>
            </a:pPr>
            <a:endParaRPr sz="1800" b="0" i="0" u="none" strike="noStrike" cap="none" dirty="0">
              <a:solidFill>
                <a:srgbClr val="FFFFFF"/>
              </a:solidFill>
              <a:latin typeface="Libre Franklin Medium"/>
              <a:ea typeface="Libre Franklin Medium"/>
              <a:cs typeface="Libre Franklin Medium"/>
              <a:sym typeface="Libre Franklin Medium"/>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51"/>
          <p:cNvSpPr txBox="1">
            <a:spLocks noGrp="1"/>
          </p:cNvSpPr>
          <p:nvPr>
            <p:ph type="title"/>
          </p:nvPr>
        </p:nvSpPr>
        <p:spPr>
          <a:xfrm>
            <a:off x="304800" y="-5858"/>
            <a:ext cx="11887200"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Key Components of the </a:t>
            </a:r>
            <a:r>
              <a:rPr lang="en-US" i="1" dirty="0">
                <a:latin typeface="Franklin Gothic Medium" panose="020B0603020102020204" pitchFamily="34" charset="0"/>
              </a:rPr>
              <a:t>KAS for Social Studies</a:t>
            </a:r>
            <a:endParaRPr dirty="0">
              <a:latin typeface="Franklin Gothic Medium" panose="020B0603020102020204" pitchFamily="34" charset="0"/>
            </a:endParaRPr>
          </a:p>
        </p:txBody>
      </p:sp>
      <p:grpSp>
        <p:nvGrpSpPr>
          <p:cNvPr id="562" name="Google Shape;562;p51" descr="&#10;&#10;These are the key components of the KAS for Social Studies: Disciplinary Strands, Inquiry Practices and Disciplinary Concepts and Practices.&#10;"/>
          <p:cNvGrpSpPr/>
          <p:nvPr/>
        </p:nvGrpSpPr>
        <p:grpSpPr>
          <a:xfrm>
            <a:off x="3042026" y="703225"/>
            <a:ext cx="4925536" cy="5451550"/>
            <a:chOff x="1686626" y="-32884"/>
            <a:chExt cx="4925536" cy="5451550"/>
          </a:xfrm>
        </p:grpSpPr>
        <p:sp>
          <p:nvSpPr>
            <p:cNvPr id="563" name="Google Shape;563;p51"/>
            <p:cNvSpPr/>
            <p:nvPr/>
          </p:nvSpPr>
          <p:spPr>
            <a:xfrm>
              <a:off x="1872826" y="220133"/>
              <a:ext cx="4368800" cy="1517226"/>
            </a:xfrm>
            <a:prstGeom prst="ellipse">
              <a:avLst/>
            </a:prstGeom>
            <a:solidFill>
              <a:srgbClr val="BFC5D9">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4" name="Google Shape;564;p51"/>
            <p:cNvSpPr/>
            <p:nvPr/>
          </p:nvSpPr>
          <p:spPr>
            <a:xfrm>
              <a:off x="3813632" y="3973283"/>
              <a:ext cx="640080" cy="640080"/>
            </a:xfrm>
            <a:prstGeom prst="downArrow">
              <a:avLst>
                <a:gd name="adj1" fmla="val 50000"/>
                <a:gd name="adj2" fmla="val 50000"/>
              </a:avLst>
            </a:prstGeom>
            <a:solidFill>
              <a:srgbClr val="AFB7D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5" name="Google Shape;565;p51"/>
            <p:cNvSpPr/>
            <p:nvPr/>
          </p:nvSpPr>
          <p:spPr>
            <a:xfrm>
              <a:off x="2167371" y="4402666"/>
              <a:ext cx="4064000" cy="1016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6" name="Google Shape;566;p51"/>
            <p:cNvSpPr txBox="1"/>
            <p:nvPr/>
          </p:nvSpPr>
          <p:spPr>
            <a:xfrm>
              <a:off x="1786580" y="4318330"/>
              <a:ext cx="4825582" cy="1016000"/>
            </a:xfrm>
            <a:prstGeom prst="rect">
              <a:avLst/>
            </a:prstGeom>
            <a:noFill/>
            <a:ln>
              <a:noFill/>
            </a:ln>
          </p:spPr>
          <p:txBody>
            <a:bodyPr spcFirstLastPara="1" wrap="square" lIns="213350" tIns="213350" rIns="213350" bIns="213350" anchor="ctr" anchorCtr="0">
              <a:noAutofit/>
            </a:bodyPr>
            <a:lstStyle/>
            <a:p>
              <a:pPr marL="0" marR="0" lvl="0" indent="0" algn="ctr" rtl="0">
                <a:lnSpc>
                  <a:spcPct val="90000"/>
                </a:lnSpc>
                <a:spcBef>
                  <a:spcPts val="0"/>
                </a:spcBef>
                <a:spcAft>
                  <a:spcPts val="0"/>
                </a:spcAft>
                <a:buClr>
                  <a:schemeClr val="accent1"/>
                </a:buClr>
                <a:buSzPts val="3000"/>
                <a:buFont typeface="Libre Franklin Medium"/>
                <a:buNone/>
              </a:pPr>
              <a:r>
                <a:rPr lang="en-US" sz="3000" b="0" i="1" u="none" strike="noStrike" cap="none" dirty="0">
                  <a:solidFill>
                    <a:schemeClr val="accent1"/>
                  </a:solidFill>
                  <a:latin typeface="Libre Franklin Medium"/>
                  <a:ea typeface="Libre Franklin Medium"/>
                  <a:cs typeface="Libre Franklin Medium"/>
                  <a:sym typeface="Libre Franklin Medium"/>
                </a:rPr>
                <a:t>KAS for Social Studies</a:t>
              </a:r>
              <a:endParaRPr i="1" dirty="0"/>
            </a:p>
          </p:txBody>
        </p:sp>
        <p:sp>
          <p:nvSpPr>
            <p:cNvPr id="567" name="Google Shape;567;p51"/>
            <p:cNvSpPr/>
            <p:nvPr/>
          </p:nvSpPr>
          <p:spPr>
            <a:xfrm>
              <a:off x="3461173" y="1854538"/>
              <a:ext cx="1524000" cy="1524000"/>
            </a:xfrm>
            <a:prstGeom prst="ellipse">
              <a:avLst/>
            </a:prstGeom>
            <a:solidFill>
              <a:schemeClr val="accent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8" name="Google Shape;568;p51"/>
            <p:cNvSpPr txBox="1"/>
            <p:nvPr/>
          </p:nvSpPr>
          <p:spPr>
            <a:xfrm>
              <a:off x="3684357" y="2077723"/>
              <a:ext cx="1166141" cy="107763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lt1"/>
                </a:buClr>
                <a:buSzPts val="1600"/>
                <a:buFont typeface="Libre Franklin Medium"/>
                <a:buNone/>
              </a:pPr>
              <a:r>
                <a:rPr lang="en-US" sz="1600" b="0" i="0" u="none" strike="noStrike" cap="none" dirty="0">
                  <a:solidFill>
                    <a:schemeClr val="lt1"/>
                  </a:solidFill>
                  <a:latin typeface="Libre Franklin Medium"/>
                  <a:ea typeface="Libre Franklin Medium"/>
                  <a:cs typeface="Libre Franklin Medium"/>
                  <a:sym typeface="Libre Franklin Medium"/>
                </a:rPr>
                <a:t>Disciplinary Concepts and Practices</a:t>
              </a:r>
              <a:endParaRPr dirty="0"/>
            </a:p>
          </p:txBody>
        </p:sp>
        <p:sp>
          <p:nvSpPr>
            <p:cNvPr id="569" name="Google Shape;569;p51"/>
            <p:cNvSpPr/>
            <p:nvPr/>
          </p:nvSpPr>
          <p:spPr>
            <a:xfrm>
              <a:off x="2370666" y="711200"/>
              <a:ext cx="1524000" cy="1524000"/>
            </a:xfrm>
            <a:prstGeom prst="ellipse">
              <a:avLst/>
            </a:prstGeom>
            <a:solidFill>
              <a:schemeClr val="accent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0" name="Google Shape;570;p51"/>
            <p:cNvSpPr txBox="1"/>
            <p:nvPr/>
          </p:nvSpPr>
          <p:spPr>
            <a:xfrm>
              <a:off x="2593844" y="934392"/>
              <a:ext cx="1334700" cy="107760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lt1"/>
                </a:buClr>
                <a:buSzPts val="1600"/>
                <a:buFont typeface="Libre Franklin Medium"/>
                <a:buNone/>
              </a:pPr>
              <a:r>
                <a:rPr lang="en-US" sz="1600" b="0" i="0" u="none" strike="noStrike" cap="none" dirty="0">
                  <a:solidFill>
                    <a:schemeClr val="lt1"/>
                  </a:solidFill>
                  <a:latin typeface="Libre Franklin Medium"/>
                  <a:ea typeface="Libre Franklin Medium"/>
                  <a:cs typeface="Libre Franklin Medium"/>
                  <a:sym typeface="Libre Franklin Medium"/>
                </a:rPr>
                <a:t>Disciplinary Strands</a:t>
              </a:r>
              <a:endParaRPr dirty="0"/>
            </a:p>
          </p:txBody>
        </p:sp>
        <p:sp>
          <p:nvSpPr>
            <p:cNvPr id="571" name="Google Shape;571;p51"/>
            <p:cNvSpPr/>
            <p:nvPr/>
          </p:nvSpPr>
          <p:spPr>
            <a:xfrm>
              <a:off x="3928533" y="342730"/>
              <a:ext cx="1524000" cy="1524000"/>
            </a:xfrm>
            <a:prstGeom prst="ellipse">
              <a:avLst/>
            </a:prstGeom>
            <a:solidFill>
              <a:schemeClr val="accent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2" name="Google Shape;572;p51"/>
            <p:cNvSpPr txBox="1"/>
            <p:nvPr/>
          </p:nvSpPr>
          <p:spPr>
            <a:xfrm>
              <a:off x="4151718" y="565915"/>
              <a:ext cx="1077630" cy="107763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lt1"/>
                </a:buClr>
                <a:buSzPts val="1600"/>
                <a:buFont typeface="Libre Franklin Medium"/>
                <a:buNone/>
              </a:pPr>
              <a:r>
                <a:rPr lang="en-US" sz="1600" b="0" i="0" u="none" strike="noStrike" cap="none" dirty="0">
                  <a:solidFill>
                    <a:schemeClr val="lt1"/>
                  </a:solidFill>
                  <a:latin typeface="Libre Franklin Medium"/>
                  <a:ea typeface="Libre Franklin Medium"/>
                  <a:cs typeface="Libre Franklin Medium"/>
                  <a:sym typeface="Libre Franklin Medium"/>
                </a:rPr>
                <a:t>Inquiry Practices</a:t>
              </a:r>
              <a:endParaRPr dirty="0"/>
            </a:p>
          </p:txBody>
        </p:sp>
        <p:sp>
          <p:nvSpPr>
            <p:cNvPr id="573" name="Google Shape;573;p51"/>
            <p:cNvSpPr/>
            <p:nvPr/>
          </p:nvSpPr>
          <p:spPr>
            <a:xfrm>
              <a:off x="1686626" y="-32884"/>
              <a:ext cx="4741200" cy="3793200"/>
            </a:xfrm>
            <a:custGeom>
              <a:avLst/>
              <a:gdLst/>
              <a:ahLst/>
              <a:cxnLst/>
              <a:rect l="l" t="t" r="r" b="b"/>
              <a:pathLst>
                <a:path w="120000" h="120000" extrusionOk="0">
                  <a:moveTo>
                    <a:pt x="584" y="34175"/>
                  </a:moveTo>
                  <a:lnTo>
                    <a:pt x="584" y="34175"/>
                  </a:lnTo>
                  <a:cubicBezTo>
                    <a:pt x="-2679" y="22567"/>
                    <a:pt x="7879" y="11072"/>
                    <a:pt x="27615" y="4745"/>
                  </a:cubicBezTo>
                  <a:cubicBezTo>
                    <a:pt x="47351" y="-1582"/>
                    <a:pt x="72649" y="-1582"/>
                    <a:pt x="92385" y="4745"/>
                  </a:cubicBezTo>
                  <a:cubicBezTo>
                    <a:pt x="112121" y="11072"/>
                    <a:pt x="122679" y="22567"/>
                    <a:pt x="119416" y="34175"/>
                  </a:cubicBezTo>
                  <a:lnTo>
                    <a:pt x="74854" y="113544"/>
                  </a:lnTo>
                  <a:cubicBezTo>
                    <a:pt x="73813" y="117246"/>
                    <a:pt x="67478" y="120000"/>
                    <a:pt x="60000" y="120000"/>
                  </a:cubicBezTo>
                  <a:cubicBezTo>
                    <a:pt x="52522" y="120000"/>
                    <a:pt x="46187" y="117246"/>
                    <a:pt x="45146" y="113544"/>
                  </a:cubicBezTo>
                  <a:close/>
                  <a:moveTo>
                    <a:pt x="4800" y="30000"/>
                  </a:moveTo>
                  <a:lnTo>
                    <a:pt x="4800" y="30000"/>
                  </a:lnTo>
                  <a:cubicBezTo>
                    <a:pt x="4800" y="43255"/>
                    <a:pt x="29514" y="54000"/>
                    <a:pt x="60000" y="54000"/>
                  </a:cubicBezTo>
                  <a:cubicBezTo>
                    <a:pt x="90486" y="54000"/>
                    <a:pt x="115200" y="43255"/>
                    <a:pt x="115200" y="30000"/>
                  </a:cubicBezTo>
                  <a:cubicBezTo>
                    <a:pt x="115200" y="16745"/>
                    <a:pt x="90486" y="6000"/>
                    <a:pt x="60000" y="6000"/>
                  </a:cubicBezTo>
                  <a:cubicBezTo>
                    <a:pt x="29514" y="6000"/>
                    <a:pt x="4800" y="16745"/>
                    <a:pt x="4800" y="30000"/>
                  </a:cubicBezTo>
                  <a:close/>
                </a:path>
              </a:pathLst>
            </a:custGeom>
            <a:solidFill>
              <a:schemeClr val="lt1">
                <a:alpha val="40000"/>
              </a:schemeClr>
            </a:solidFill>
            <a:ln w="127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52"/>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Guiding Principles for </a:t>
            </a:r>
            <a:r>
              <a:rPr lang="en-US" i="1" dirty="0">
                <a:latin typeface="Franklin Gothic Medium" panose="020B0603020102020204" pitchFamily="34" charset="0"/>
              </a:rPr>
              <a:t>KAS for </a:t>
            </a:r>
            <a:br>
              <a:rPr lang="en-US" i="1" dirty="0">
                <a:latin typeface="Franklin Gothic Medium" panose="020B0603020102020204" pitchFamily="34" charset="0"/>
              </a:rPr>
            </a:br>
            <a:r>
              <a:rPr lang="en-US" i="1" dirty="0">
                <a:latin typeface="Franklin Gothic Medium" panose="020B0603020102020204" pitchFamily="34" charset="0"/>
              </a:rPr>
              <a:t>Social Studies </a:t>
            </a:r>
            <a:endParaRPr dirty="0">
              <a:latin typeface="Franklin Gothic Medium" panose="020B0603020102020204" pitchFamily="34" charset="0"/>
            </a:endParaRPr>
          </a:p>
        </p:txBody>
      </p:sp>
      <p:sp>
        <p:nvSpPr>
          <p:cNvPr id="580" name="Google Shape;580;p52"/>
          <p:cNvSpPr txBox="1">
            <a:spLocks noGrp="1"/>
          </p:cNvSpPr>
          <p:nvPr>
            <p:ph type="body" idx="1"/>
          </p:nvPr>
        </p:nvSpPr>
        <p:spPr>
          <a:xfrm>
            <a:off x="555772" y="1773450"/>
            <a:ext cx="11901600" cy="4901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200"/>
              <a:buChar char="•"/>
            </a:pPr>
            <a:r>
              <a:rPr lang="en-US" sz="3200" dirty="0">
                <a:latin typeface="Franklin Gothic Book" panose="020B0503020102020204" pitchFamily="34" charset="0"/>
              </a:rPr>
              <a:t>The standards are based on (and refined by) available research and promising practices. </a:t>
            </a:r>
            <a:endParaRPr dirty="0">
              <a:latin typeface="Franklin Gothic Book" panose="020B0503020102020204" pitchFamily="34" charset="0"/>
            </a:endParaRPr>
          </a:p>
          <a:p>
            <a:pPr marL="342900" lvl="0" indent="-342900" algn="l" rtl="0">
              <a:spcBef>
                <a:spcPts val="1000"/>
              </a:spcBef>
              <a:spcAft>
                <a:spcPts val="0"/>
              </a:spcAft>
              <a:buSzPts val="3200"/>
              <a:buChar char="•"/>
            </a:pPr>
            <a:r>
              <a:rPr lang="en-US" sz="3200" dirty="0">
                <a:latin typeface="Franklin Gothic Book" panose="020B0503020102020204" pitchFamily="34" charset="0"/>
              </a:rPr>
              <a:t>The key components are the essence of social studies and are the binding threads that connect the disciplines.</a:t>
            </a:r>
            <a:endParaRPr dirty="0">
              <a:latin typeface="Franklin Gothic Book" panose="020B0503020102020204" pitchFamily="34" charset="0"/>
            </a:endParaRPr>
          </a:p>
          <a:p>
            <a:pPr marL="342900" lvl="0" indent="-342900" algn="l" rtl="0">
              <a:spcBef>
                <a:spcPts val="1000"/>
              </a:spcBef>
              <a:spcAft>
                <a:spcPts val="0"/>
              </a:spcAft>
              <a:buSzPts val="3200"/>
              <a:buChar char="•"/>
            </a:pPr>
            <a:r>
              <a:rPr lang="en-US" sz="3200" dirty="0">
                <a:latin typeface="Franklin Gothic Book" panose="020B0503020102020204" pitchFamily="34" charset="0"/>
              </a:rPr>
              <a:t>The standards may not be linear but articulate movement toward increased understanding (e.g., deeper, broader; ability to apply, generalize, or transfer; more sophisticated)—not just harder!</a:t>
            </a:r>
            <a:endParaRPr dirty="0">
              <a:latin typeface="Franklin Gothic Book" panose="020B050302010202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53"/>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Disciplinary Strands</a:t>
            </a:r>
            <a:endParaRPr dirty="0">
              <a:latin typeface="Franklin Gothic Medium" panose="020B0603020102020204" pitchFamily="34" charset="0"/>
            </a:endParaRPr>
          </a:p>
        </p:txBody>
      </p:sp>
      <p:sp>
        <p:nvSpPr>
          <p:cNvPr id="588" name="Google Shape;588;p53"/>
          <p:cNvSpPr txBox="1">
            <a:spLocks noGrp="1"/>
          </p:cNvSpPr>
          <p:nvPr>
            <p:ph type="body" idx="1"/>
          </p:nvPr>
        </p:nvSpPr>
        <p:spPr>
          <a:xfrm>
            <a:off x="414371" y="1273829"/>
            <a:ext cx="10714800" cy="4901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200"/>
              <a:buChar char="•"/>
            </a:pPr>
            <a:r>
              <a:rPr lang="en-US" sz="3600" dirty="0">
                <a:latin typeface="Franklin Gothic Book" panose="020B0503020102020204" pitchFamily="34" charset="0"/>
              </a:rPr>
              <a:t>The disciplinary strands identified in the </a:t>
            </a:r>
            <a:r>
              <a:rPr lang="en-US" sz="3600" i="1" dirty="0">
                <a:latin typeface="Franklin Gothic Book" panose="020B0503020102020204" pitchFamily="34" charset="0"/>
              </a:rPr>
              <a:t>KAS for Social Studies </a:t>
            </a:r>
            <a:r>
              <a:rPr lang="en-US" sz="3600" dirty="0">
                <a:latin typeface="Franklin Gothic Book" panose="020B0503020102020204" pitchFamily="34" charset="0"/>
              </a:rPr>
              <a:t>are civics, economics, geography and history. </a:t>
            </a:r>
            <a:endParaRPr sz="3200" dirty="0">
              <a:latin typeface="Franklin Gothic Book" panose="020B0503020102020204" pitchFamily="34" charset="0"/>
            </a:endParaRPr>
          </a:p>
          <a:p>
            <a:pPr marL="342900" lvl="0" indent="-342900" algn="l" rtl="0">
              <a:spcBef>
                <a:spcPts val="1000"/>
              </a:spcBef>
              <a:spcAft>
                <a:spcPts val="0"/>
              </a:spcAft>
              <a:buSzPts val="3200"/>
              <a:buChar char="•"/>
            </a:pPr>
            <a:r>
              <a:rPr lang="en-US" sz="3600" dirty="0">
                <a:latin typeface="Franklin Gothic Book" panose="020B0503020102020204" pitchFamily="34" charset="0"/>
              </a:rPr>
              <a:t>In Kentucky, the discipline strands in social studies are meant to be taught in unison. Students recall and understand themes </a:t>
            </a:r>
            <a:br>
              <a:rPr lang="en-US" sz="3600" dirty="0">
                <a:latin typeface="Franklin Gothic Book" panose="020B0503020102020204" pitchFamily="34" charset="0"/>
              </a:rPr>
            </a:br>
            <a:r>
              <a:rPr lang="en-US" sz="3600" dirty="0">
                <a:latin typeface="Franklin Gothic Book" panose="020B0503020102020204" pitchFamily="34" charset="0"/>
              </a:rPr>
              <a:t>and topics better if the social studies strands are integrated and not taught in isolation.</a:t>
            </a:r>
            <a:endParaRPr sz="3200" dirty="0">
              <a:latin typeface="Franklin Gothic Book" panose="020B05030201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6"/>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The work of this module</a:t>
            </a:r>
            <a:endParaRPr dirty="0">
              <a:latin typeface="Franklin Gothic Medium" panose="020B0603020102020204" pitchFamily="34" charset="0"/>
            </a:endParaRPr>
          </a:p>
        </p:txBody>
      </p:sp>
      <p:sp>
        <p:nvSpPr>
          <p:cNvPr id="154" name="Google Shape;154;p6"/>
          <p:cNvSpPr txBox="1">
            <a:spLocks noGrp="1"/>
          </p:cNvSpPr>
          <p:nvPr>
            <p:ph type="body" idx="1"/>
          </p:nvPr>
        </p:nvSpPr>
        <p:spPr>
          <a:xfrm>
            <a:off x="555613" y="1075866"/>
            <a:ext cx="10474800" cy="49014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3200"/>
              <a:buChar char="•"/>
            </a:pPr>
            <a:r>
              <a:rPr lang="en-US" sz="3600" dirty="0">
                <a:latin typeface="Franklin Gothic Book" panose="020B0503020102020204" pitchFamily="34" charset="0"/>
              </a:rPr>
              <a:t>The processes and subsequent work outlined in this module are focused on helping educators answer this question: </a:t>
            </a:r>
            <a:r>
              <a:rPr lang="en-US" sz="3600" i="1" dirty="0">
                <a:latin typeface="Franklin Gothic Book" panose="020B0503020102020204" pitchFamily="34" charset="0"/>
              </a:rPr>
              <a:t>How do I know my students are reaching the standards? </a:t>
            </a:r>
            <a:endParaRPr sz="3200" dirty="0">
              <a:latin typeface="Franklin Gothic Book" panose="020B0503020102020204" pitchFamily="34" charset="0"/>
            </a:endParaRPr>
          </a:p>
          <a:p>
            <a:pPr marL="342900" lvl="0" indent="-342900" algn="l" rtl="0">
              <a:spcBef>
                <a:spcPts val="1000"/>
              </a:spcBef>
              <a:spcAft>
                <a:spcPts val="0"/>
              </a:spcAft>
              <a:buSzPts val="3200"/>
              <a:buChar char="•"/>
            </a:pPr>
            <a:r>
              <a:rPr lang="en-US" sz="3600" dirty="0">
                <a:latin typeface="Franklin Gothic Book" panose="020B0503020102020204" pitchFamily="34" charset="0"/>
              </a:rPr>
              <a:t>Although time has been recommended for each part of the module, the work of connecting standards to assessments and sharing and reflecting should be ongoing and consistently revisited.</a:t>
            </a:r>
            <a:endParaRPr sz="3200" dirty="0">
              <a:latin typeface="Franklin Gothic Book" panose="020B0503020102020204" pitchFamily="34" charset="0"/>
            </a:endParaRPr>
          </a:p>
        </p:txBody>
      </p:sp>
      <p:sp>
        <p:nvSpPr>
          <p:cNvPr id="155" name="Google Shape;155;p6"/>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400">
                <a:solidFill>
                  <a:srgbClr val="000000"/>
                </a:solidFill>
                <a:latin typeface="Arial"/>
                <a:ea typeface="Arial"/>
                <a:cs typeface="Arial"/>
                <a:sym typeface="Arial"/>
              </a:rPr>
              <a:t>5</a:t>
            </a:fld>
            <a:endParaRPr sz="1400" dirty="0">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54"/>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Inquiry Practices</a:t>
            </a:r>
            <a:endParaRPr dirty="0">
              <a:latin typeface="Franklin Gothic Medium" panose="020B0603020102020204" pitchFamily="34" charset="0"/>
            </a:endParaRPr>
          </a:p>
        </p:txBody>
      </p:sp>
      <p:pic>
        <p:nvPicPr>
          <p:cNvPr id="597" name="Google Shape;597;p54" descr="&#10;Each of the components at the heart of the learning progressions: Inquiry practices. The Inquiry Practices outlined in the KAS for Social Studies are Questioning, Investigating using disciplinary concepts, Using Evidence and Communicating Conclusions. &#10;"/>
          <p:cNvPicPr preferRelativeResize="0"/>
          <p:nvPr/>
        </p:nvPicPr>
        <p:blipFill>
          <a:blip r:embed="rId3">
            <a:alphaModFix/>
          </a:blip>
          <a:stretch>
            <a:fillRect/>
          </a:stretch>
        </p:blipFill>
        <p:spPr>
          <a:xfrm>
            <a:off x="3758825" y="1023450"/>
            <a:ext cx="4077650" cy="4463548"/>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55"/>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Concepts and Practices</a:t>
            </a:r>
            <a:endParaRPr dirty="0">
              <a:latin typeface="Franklin Gothic Medium" panose="020B0603020102020204" pitchFamily="34" charset="0"/>
            </a:endParaRPr>
          </a:p>
        </p:txBody>
      </p:sp>
      <p:sp>
        <p:nvSpPr>
          <p:cNvPr id="603" name="Google Shape;603;p55"/>
          <p:cNvSpPr txBox="1">
            <a:spLocks noGrp="1"/>
          </p:cNvSpPr>
          <p:nvPr>
            <p:ph type="body" idx="1"/>
          </p:nvPr>
        </p:nvSpPr>
        <p:spPr>
          <a:xfrm>
            <a:off x="388272" y="1068240"/>
            <a:ext cx="11157900" cy="49014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SzPts val="2800"/>
              <a:buChar char="•"/>
            </a:pPr>
            <a:r>
              <a:rPr lang="en-US" sz="2800" dirty="0">
                <a:latin typeface="Franklin Gothic Book" panose="020B0503020102020204" pitchFamily="34" charset="0"/>
              </a:rPr>
              <a:t>Within the discipline strands, students engage with disciplinary concepts and practices outlined in the chart on pages 16–20 in the </a:t>
            </a:r>
            <a:r>
              <a:rPr lang="en-US" sz="2800" i="1" dirty="0">
                <a:latin typeface="Franklin Gothic Book" panose="020B0503020102020204" pitchFamily="34" charset="0"/>
              </a:rPr>
              <a:t>KAS for Social Studies</a:t>
            </a:r>
            <a:r>
              <a:rPr lang="en-US" sz="2800" dirty="0">
                <a:latin typeface="Franklin Gothic Book" panose="020B0503020102020204" pitchFamily="34" charset="0"/>
              </a:rPr>
              <a:t>. </a:t>
            </a:r>
            <a:endParaRPr dirty="0">
              <a:latin typeface="Franklin Gothic Book" panose="020B0503020102020204" pitchFamily="34" charset="0"/>
            </a:endParaRPr>
          </a:p>
          <a:p>
            <a:pPr marL="574675" lvl="0" indent="-257175" algn="l" rtl="0">
              <a:lnSpc>
                <a:spcPct val="100000"/>
              </a:lnSpc>
              <a:spcBef>
                <a:spcPts val="1000"/>
              </a:spcBef>
              <a:spcAft>
                <a:spcPts val="0"/>
              </a:spcAft>
              <a:buSzPts val="2400"/>
              <a:buFont typeface="Arial"/>
              <a:buChar char="•"/>
            </a:pPr>
            <a:r>
              <a:rPr lang="en-US" sz="2400" dirty="0">
                <a:latin typeface="Franklin Gothic Book" panose="020B0503020102020204" pitchFamily="34" charset="0"/>
              </a:rPr>
              <a:t>Disciplinary concepts are the broad ideas that enable a student to understand the language of each discipline and are designed to remain with students long after they are college and career ready. </a:t>
            </a:r>
            <a:endParaRPr dirty="0">
              <a:latin typeface="Franklin Gothic Book" panose="020B0503020102020204" pitchFamily="34" charset="0"/>
            </a:endParaRPr>
          </a:p>
          <a:p>
            <a:pPr marL="574675" lvl="0" indent="-257175" algn="l" rtl="0">
              <a:lnSpc>
                <a:spcPct val="100000"/>
              </a:lnSpc>
              <a:spcBef>
                <a:spcPts val="1000"/>
              </a:spcBef>
              <a:spcAft>
                <a:spcPts val="0"/>
              </a:spcAft>
              <a:buSzPts val="2400"/>
              <a:buFont typeface="Arial"/>
              <a:buChar char="•"/>
            </a:pPr>
            <a:r>
              <a:rPr lang="en-US" sz="2400" dirty="0">
                <a:latin typeface="Franklin Gothic Book" panose="020B0503020102020204" pitchFamily="34" charset="0"/>
              </a:rPr>
              <a:t>The disciplinary practices are the skills students are expected to learn and apply when engaging with the disciplinary concepts.</a:t>
            </a:r>
            <a:endParaRPr dirty="0">
              <a:latin typeface="Franklin Gothic Book" panose="020B0503020102020204" pitchFamily="34" charset="0"/>
            </a:endParaRPr>
          </a:p>
          <a:p>
            <a:pPr marL="574675" lvl="0" indent="-257175" algn="l" rtl="0">
              <a:lnSpc>
                <a:spcPct val="100000"/>
              </a:lnSpc>
              <a:spcBef>
                <a:spcPts val="1000"/>
              </a:spcBef>
              <a:spcAft>
                <a:spcPts val="0"/>
              </a:spcAft>
              <a:buSzPts val="2400"/>
              <a:buFont typeface="Arial"/>
              <a:buChar char="•"/>
            </a:pPr>
            <a:r>
              <a:rPr lang="en-US" sz="2400" dirty="0">
                <a:latin typeface="Franklin Gothic Book" panose="020B0503020102020204" pitchFamily="34" charset="0"/>
              </a:rPr>
              <a:t>The concepts remain the same throughout the document and only appear when they are grade-level, theme and discipline appropriate.</a:t>
            </a:r>
            <a:endParaRPr dirty="0">
              <a:latin typeface="Franklin Gothic Book" panose="020B0503020102020204" pitchFamily="34" charset="0"/>
            </a:endParaRPr>
          </a:p>
          <a:p>
            <a:pPr marL="342900" lvl="0" indent="-209550" algn="l" rtl="0">
              <a:spcBef>
                <a:spcPts val="1000"/>
              </a:spcBef>
              <a:spcAft>
                <a:spcPts val="0"/>
              </a:spcAft>
              <a:buSzPts val="2100"/>
              <a:buNone/>
            </a:pPr>
            <a:endParaRPr sz="2100" dirty="0">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56"/>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Why Unpack a Standard?</a:t>
            </a:r>
            <a:endParaRPr dirty="0">
              <a:latin typeface="Franklin Gothic Medium" panose="020B0603020102020204" pitchFamily="34" charset="0"/>
            </a:endParaRPr>
          </a:p>
        </p:txBody>
      </p:sp>
      <p:sp>
        <p:nvSpPr>
          <p:cNvPr id="611" name="Google Shape;611;p56"/>
          <p:cNvSpPr txBox="1">
            <a:spLocks noGrp="1"/>
          </p:cNvSpPr>
          <p:nvPr>
            <p:ph type="body" idx="1"/>
          </p:nvPr>
        </p:nvSpPr>
        <p:spPr>
          <a:xfrm>
            <a:off x="555787" y="1773451"/>
            <a:ext cx="9020014" cy="4901324"/>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3200"/>
              <a:buChar char="•"/>
            </a:pPr>
            <a:r>
              <a:rPr lang="en-US" sz="3600" dirty="0">
                <a:latin typeface="Franklin Gothic Book" panose="020B0503020102020204" pitchFamily="34" charset="0"/>
              </a:rPr>
              <a:t>Enhances student understanding and mastery</a:t>
            </a:r>
            <a:endParaRPr sz="3200" dirty="0">
              <a:latin typeface="Franklin Gothic Book" panose="020B0503020102020204" pitchFamily="34" charset="0"/>
            </a:endParaRPr>
          </a:p>
          <a:p>
            <a:pPr marL="342900" lvl="0" indent="-342900" algn="l" rtl="0">
              <a:spcBef>
                <a:spcPts val="1000"/>
              </a:spcBef>
              <a:spcAft>
                <a:spcPts val="0"/>
              </a:spcAft>
              <a:buSzPts val="3200"/>
              <a:buChar char="•"/>
            </a:pPr>
            <a:r>
              <a:rPr lang="en-US" sz="3600" dirty="0">
                <a:latin typeface="Franklin Gothic Book" panose="020B0503020102020204" pitchFamily="34" charset="0"/>
              </a:rPr>
              <a:t>Enables teachers to interpret standards the same way</a:t>
            </a:r>
            <a:endParaRPr sz="3200" dirty="0">
              <a:latin typeface="Franklin Gothic Book" panose="020B0503020102020204" pitchFamily="34" charset="0"/>
            </a:endParaRPr>
          </a:p>
          <a:p>
            <a:pPr marL="342900" lvl="0" indent="-342900" algn="l" rtl="0">
              <a:spcBef>
                <a:spcPts val="1000"/>
              </a:spcBef>
              <a:spcAft>
                <a:spcPts val="0"/>
              </a:spcAft>
              <a:buSzPts val="3200"/>
              <a:buChar char="•"/>
            </a:pPr>
            <a:r>
              <a:rPr lang="en-US" sz="3600" dirty="0">
                <a:latin typeface="Franklin Gothic Book" panose="020B0503020102020204" pitchFamily="34" charset="0"/>
              </a:rPr>
              <a:t>Provides teachers with a common road map for developing unit and lesson plans</a:t>
            </a:r>
            <a:endParaRPr sz="3200" dirty="0">
              <a:latin typeface="Franklin Gothic Book" panose="020B0503020102020204" pitchFamily="34" charset="0"/>
            </a:endParaRPr>
          </a:p>
          <a:p>
            <a:pPr marL="0" lvl="0" indent="0" algn="l" rtl="0">
              <a:spcBef>
                <a:spcPts val="1000"/>
              </a:spcBef>
              <a:spcAft>
                <a:spcPts val="0"/>
              </a:spcAft>
              <a:buSzPts val="3200"/>
              <a:buNone/>
            </a:pPr>
            <a:endParaRPr sz="3200" dirty="0">
              <a:latin typeface="Arial"/>
              <a:ea typeface="Arial"/>
              <a:cs typeface="Arial"/>
              <a:sym typeface="Arial"/>
            </a:endParaRPr>
          </a:p>
        </p:txBody>
      </p:sp>
      <p:pic>
        <p:nvPicPr>
          <p:cNvPr id="613" name="Google Shape;613;p56" descr="Image of a map" title="Map"/>
          <p:cNvPicPr preferRelativeResize="0"/>
          <p:nvPr/>
        </p:nvPicPr>
        <p:blipFill rotWithShape="1">
          <a:blip r:embed="rId3">
            <a:alphaModFix/>
          </a:blip>
          <a:srcRect/>
          <a:stretch/>
        </p:blipFill>
        <p:spPr>
          <a:xfrm rot="949129">
            <a:off x="9574569" y="627921"/>
            <a:ext cx="1486007" cy="1550571"/>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57"/>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Where to Start?</a:t>
            </a:r>
            <a:endParaRPr dirty="0">
              <a:latin typeface="Franklin Gothic Medium" panose="020B0603020102020204" pitchFamily="34" charset="0"/>
            </a:endParaRPr>
          </a:p>
        </p:txBody>
      </p:sp>
      <p:pic>
        <p:nvPicPr>
          <p:cNvPr id="621" name="Google Shape;621;p57" descr="Thinking image" title="Image of thinking"/>
          <p:cNvPicPr preferRelativeResize="0"/>
          <p:nvPr/>
        </p:nvPicPr>
        <p:blipFill rotWithShape="1">
          <a:blip r:embed="rId3">
            <a:alphaModFix/>
          </a:blip>
          <a:srcRect/>
          <a:stretch/>
        </p:blipFill>
        <p:spPr>
          <a:xfrm>
            <a:off x="2369749" y="838200"/>
            <a:ext cx="7343100" cy="4956025"/>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58"/>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When Unpacking a Standard, </a:t>
            </a:r>
            <a:br>
              <a:rPr lang="en-US" dirty="0">
                <a:latin typeface="Franklin Gothic Medium" panose="020B0603020102020204" pitchFamily="34" charset="0"/>
              </a:rPr>
            </a:br>
            <a:r>
              <a:rPr lang="en-US" dirty="0">
                <a:latin typeface="Franklin Gothic Medium" panose="020B0603020102020204" pitchFamily="34" charset="0"/>
              </a:rPr>
              <a:t>Ask a Series of Questions:</a:t>
            </a:r>
            <a:endParaRPr dirty="0">
              <a:latin typeface="Franklin Gothic Medium" panose="020B0603020102020204" pitchFamily="34" charset="0"/>
            </a:endParaRPr>
          </a:p>
        </p:txBody>
      </p:sp>
      <p:sp>
        <p:nvSpPr>
          <p:cNvPr id="628" name="Google Shape;628;p58"/>
          <p:cNvSpPr txBox="1">
            <a:spLocks noGrp="1"/>
          </p:cNvSpPr>
          <p:nvPr>
            <p:ph type="body" idx="1"/>
          </p:nvPr>
        </p:nvSpPr>
        <p:spPr>
          <a:xfrm>
            <a:off x="555786" y="1773451"/>
            <a:ext cx="10662111" cy="4901324"/>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200"/>
              <a:buChar char="•"/>
            </a:pPr>
            <a:r>
              <a:rPr lang="en-US" sz="3200" dirty="0">
                <a:latin typeface="Franklin Gothic Book" panose="020B0503020102020204" pitchFamily="34" charset="0"/>
              </a:rPr>
              <a:t>What knowledge will students need to demonstrate the intended learning?</a:t>
            </a:r>
            <a:endParaRPr dirty="0">
              <a:latin typeface="Franklin Gothic Book" panose="020B0503020102020204" pitchFamily="34" charset="0"/>
            </a:endParaRPr>
          </a:p>
          <a:p>
            <a:pPr marL="342900" lvl="0" indent="-342900" algn="l" rtl="0">
              <a:spcBef>
                <a:spcPts val="1000"/>
              </a:spcBef>
              <a:spcAft>
                <a:spcPts val="0"/>
              </a:spcAft>
              <a:buSzPts val="3200"/>
              <a:buChar char="•"/>
            </a:pPr>
            <a:r>
              <a:rPr lang="en-US" sz="3200" dirty="0">
                <a:latin typeface="Franklin Gothic Book" panose="020B0503020102020204" pitchFamily="34" charset="0"/>
              </a:rPr>
              <a:t>What understandings will they need to master?</a:t>
            </a:r>
            <a:endParaRPr dirty="0">
              <a:latin typeface="Franklin Gothic Book" panose="020B0503020102020204" pitchFamily="34" charset="0"/>
            </a:endParaRPr>
          </a:p>
          <a:p>
            <a:pPr marL="342900" lvl="0" indent="-342900" algn="l" rtl="0">
              <a:spcBef>
                <a:spcPts val="1000"/>
              </a:spcBef>
              <a:spcAft>
                <a:spcPts val="0"/>
              </a:spcAft>
              <a:buSzPts val="3200"/>
              <a:buChar char="•"/>
            </a:pPr>
            <a:r>
              <a:rPr lang="en-US" sz="3200" dirty="0">
                <a:latin typeface="Franklin Gothic Book" panose="020B0503020102020204" pitchFamily="34" charset="0"/>
              </a:rPr>
              <a:t>What skills will they need to apply to demonstrate mastery?</a:t>
            </a:r>
            <a:endParaRPr dirty="0">
              <a:latin typeface="Franklin Gothic Book" panose="020B0503020102020204" pitchFamily="34" charset="0"/>
            </a:endParaRPr>
          </a:p>
          <a:p>
            <a:pPr marL="342900" lvl="0" indent="-342900" algn="l" rtl="0">
              <a:spcBef>
                <a:spcPts val="1000"/>
              </a:spcBef>
              <a:spcAft>
                <a:spcPts val="0"/>
              </a:spcAft>
              <a:buSzPts val="3200"/>
              <a:buChar char="•"/>
            </a:pPr>
            <a:r>
              <a:rPr lang="en-US" sz="3200" dirty="0">
                <a:latin typeface="Franklin Gothic Book" panose="020B0503020102020204" pitchFamily="34" charset="0"/>
              </a:rPr>
              <a:t>How might students demonstrate the requisite skills through learning experiences?</a:t>
            </a:r>
            <a:endParaRPr dirty="0">
              <a:latin typeface="Franklin Gothic Book" panose="020B050302010202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59"/>
          <p:cNvSpPr txBox="1">
            <a:spLocks noGrp="1"/>
          </p:cNvSpPr>
          <p:nvPr>
            <p:ph type="title"/>
          </p:nvPr>
        </p:nvSpPr>
        <p:spPr>
          <a:xfrm>
            <a:off x="536947" y="0"/>
            <a:ext cx="11269500" cy="13209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Revisit Section B of the </a:t>
            </a:r>
            <a:r>
              <a:rPr lang="en-US" i="1" dirty="0">
                <a:latin typeface="Franklin Gothic Medium" panose="020B0603020102020204" pitchFamily="34" charset="0"/>
              </a:rPr>
              <a:t>Minding the Gap </a:t>
            </a:r>
            <a:r>
              <a:rPr lang="en-US" dirty="0">
                <a:latin typeface="Franklin Gothic Medium" panose="020B0603020102020204" pitchFamily="34" charset="0"/>
              </a:rPr>
              <a:t>Module</a:t>
            </a:r>
            <a:endParaRPr dirty="0">
              <a:latin typeface="Franklin Gothic Medium" panose="020B0603020102020204" pitchFamily="34" charset="0"/>
            </a:endParaRPr>
          </a:p>
        </p:txBody>
      </p:sp>
      <p:grpSp>
        <p:nvGrpSpPr>
          <p:cNvPr id="637" name="Google Shape;637;p59" descr="Module 2b section on Unpacking the Standards is hlighlighted here. " title="Overviewo of Module 2b"/>
          <p:cNvGrpSpPr/>
          <p:nvPr/>
        </p:nvGrpSpPr>
        <p:grpSpPr>
          <a:xfrm>
            <a:off x="2790157" y="455303"/>
            <a:ext cx="5311036" cy="5419899"/>
            <a:chOff x="2733632" y="1109903"/>
            <a:chExt cx="5311036" cy="5419899"/>
          </a:xfrm>
        </p:grpSpPr>
        <p:sp>
          <p:nvSpPr>
            <p:cNvPr id="638" name="Google Shape;638;p59"/>
            <p:cNvSpPr/>
            <p:nvPr/>
          </p:nvSpPr>
          <p:spPr>
            <a:xfrm>
              <a:off x="3130190" y="1109903"/>
              <a:ext cx="4782292" cy="4782292"/>
            </a:xfrm>
            <a:custGeom>
              <a:avLst/>
              <a:gdLst/>
              <a:ahLst/>
              <a:cxnLst/>
              <a:rect l="l" t="t" r="r" b="b"/>
              <a:pathLst>
                <a:path w="120000" h="120000" extrusionOk="0">
                  <a:moveTo>
                    <a:pt x="4161" y="60475"/>
                  </a:moveTo>
                  <a:lnTo>
                    <a:pt x="4161" y="60475"/>
                  </a:lnTo>
                  <a:cubicBezTo>
                    <a:pt x="4090" y="52069"/>
                    <a:pt x="5917" y="43755"/>
                    <a:pt x="9507" y="36153"/>
                  </a:cubicBezTo>
                  <a:lnTo>
                    <a:pt x="5938" y="34046"/>
                  </a:lnTo>
                  <a:lnTo>
                    <a:pt x="14604" y="33191"/>
                  </a:lnTo>
                  <a:lnTo>
                    <a:pt x="18474" y="41449"/>
                  </a:lnTo>
                  <a:lnTo>
                    <a:pt x="14906" y="39342"/>
                  </a:lnTo>
                  <a:lnTo>
                    <a:pt x="14906" y="39342"/>
                  </a:lnTo>
                  <a:cubicBezTo>
                    <a:pt x="11877" y="45953"/>
                    <a:pt x="10339" y="53150"/>
                    <a:pt x="10401" y="60422"/>
                  </a:cubicBezTo>
                  <a:close/>
                </a:path>
              </a:pathLst>
            </a:custGeom>
            <a:solidFill>
              <a:srgbClr val="D8DFEF"/>
            </a:solidFill>
            <a:ln>
              <a:noFill/>
            </a:ln>
            <a:effectLst>
              <a:outerShdw blurRad="50800" dist="381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639" name="Google Shape;639;p59"/>
            <p:cNvGrpSpPr/>
            <p:nvPr/>
          </p:nvGrpSpPr>
          <p:grpSpPr>
            <a:xfrm>
              <a:off x="2733632" y="1294013"/>
              <a:ext cx="5311036" cy="5235789"/>
              <a:chOff x="2733632" y="1294013"/>
              <a:chExt cx="5311036" cy="5235789"/>
            </a:xfrm>
          </p:grpSpPr>
          <p:sp>
            <p:nvSpPr>
              <p:cNvPr id="640" name="Google Shape;640;p59"/>
              <p:cNvSpPr/>
              <p:nvPr/>
            </p:nvSpPr>
            <p:spPr>
              <a:xfrm>
                <a:off x="6759419" y="3951478"/>
                <a:ext cx="1275214" cy="914400"/>
              </a:xfrm>
              <a:prstGeom prst="roundRect">
                <a:avLst>
                  <a:gd name="adj" fmla="val 16667"/>
                </a:avLst>
              </a:prstGeom>
              <a:gradFill>
                <a:gsLst>
                  <a:gs pos="0">
                    <a:srgbClr val="98A5D9"/>
                  </a:gs>
                  <a:gs pos="50000">
                    <a:srgbClr val="C1C7E5"/>
                  </a:gs>
                  <a:gs pos="100000">
                    <a:srgbClr val="E0E3F2"/>
                  </a:gs>
                </a:gsLst>
                <a:lin ang="10800000" scaled="0"/>
              </a:gradFill>
              <a:ln w="19050" cap="rnd"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Medium"/>
                  <a:buNone/>
                </a:pPr>
                <a:endParaRPr sz="1800" b="0" i="0" u="none" strike="noStrike" cap="none" dirty="0">
                  <a:solidFill>
                    <a:srgbClr val="FFFFFF"/>
                  </a:solidFill>
                  <a:latin typeface="Libre Franklin Medium"/>
                  <a:ea typeface="Libre Franklin Medium"/>
                  <a:cs typeface="Libre Franklin Medium"/>
                  <a:sym typeface="Libre Franklin Medium"/>
                </a:endParaRPr>
              </a:p>
            </p:txBody>
          </p:sp>
          <p:sp>
            <p:nvSpPr>
              <p:cNvPr id="641" name="Google Shape;641;p59"/>
              <p:cNvSpPr/>
              <p:nvPr/>
            </p:nvSpPr>
            <p:spPr>
              <a:xfrm>
                <a:off x="5998680" y="1416293"/>
                <a:ext cx="1453635" cy="1275214"/>
              </a:xfrm>
              <a:custGeom>
                <a:avLst/>
                <a:gdLst/>
                <a:ahLst/>
                <a:cxnLst/>
                <a:rect l="l" t="t" r="r" b="b"/>
                <a:pathLst>
                  <a:path w="1275214" h="1275214" extrusionOk="0">
                    <a:moveTo>
                      <a:pt x="0" y="0"/>
                    </a:moveTo>
                    <a:lnTo>
                      <a:pt x="1275214" y="0"/>
                    </a:lnTo>
                    <a:lnTo>
                      <a:pt x="1275214" y="1275214"/>
                    </a:lnTo>
                    <a:lnTo>
                      <a:pt x="0" y="1275214"/>
                    </a:lnTo>
                    <a:lnTo>
                      <a:pt x="0" y="0"/>
                    </a:lnTo>
                    <a:close/>
                  </a:path>
                </a:pathLst>
              </a:cu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Clr>
                    <a:srgbClr val="000000"/>
                  </a:buClr>
                  <a:buSzPts val="1500"/>
                  <a:buFont typeface="Libre Franklin"/>
                  <a:buNone/>
                </a:pPr>
                <a:r>
                  <a:rPr lang="en-US" sz="1500" b="1" i="0" u="none" strike="noStrike" cap="none" dirty="0">
                    <a:solidFill>
                      <a:srgbClr val="000000"/>
                    </a:solidFill>
                    <a:latin typeface="Libre Franklin"/>
                    <a:ea typeface="Libre Franklin"/>
                    <a:cs typeface="Libre Franklin"/>
                    <a:sym typeface="Libre Franklin"/>
                  </a:rPr>
                  <a:t>Module 2a:</a:t>
                </a:r>
                <a:r>
                  <a:rPr lang="en-US" sz="1500" b="0" i="0" u="none" strike="noStrike" cap="none" dirty="0">
                    <a:solidFill>
                      <a:srgbClr val="000000"/>
                    </a:solidFill>
                    <a:latin typeface="Libre Franklin"/>
                    <a:ea typeface="Libre Franklin"/>
                    <a:cs typeface="Libre Franklin"/>
                    <a:sym typeface="Libre Franklin"/>
                  </a:rPr>
                  <a:t> Understanding Progressions</a:t>
                </a:r>
                <a:endParaRPr sz="1500" b="0" i="0" u="none" strike="noStrike" cap="none" dirty="0">
                  <a:solidFill>
                    <a:srgbClr val="000000"/>
                  </a:solidFill>
                  <a:latin typeface="Libre Franklin"/>
                  <a:ea typeface="Libre Franklin"/>
                  <a:cs typeface="Libre Franklin"/>
                  <a:sym typeface="Libre Franklin"/>
                </a:endParaRPr>
              </a:p>
            </p:txBody>
          </p:sp>
          <p:sp>
            <p:nvSpPr>
              <p:cNvPr id="642" name="Google Shape;642;p59"/>
              <p:cNvSpPr/>
              <p:nvPr/>
            </p:nvSpPr>
            <p:spPr>
              <a:xfrm>
                <a:off x="2987292" y="1294013"/>
                <a:ext cx="4782292" cy="4782292"/>
              </a:xfrm>
              <a:custGeom>
                <a:avLst/>
                <a:gdLst/>
                <a:ahLst/>
                <a:cxnLst/>
                <a:rect l="l" t="t" r="r" b="b"/>
                <a:pathLst>
                  <a:path w="120000" h="120000" extrusionOk="0">
                    <a:moveTo>
                      <a:pt x="108082" y="31605"/>
                    </a:moveTo>
                    <a:lnTo>
                      <a:pt x="108082" y="31605"/>
                    </a:lnTo>
                    <a:cubicBezTo>
                      <a:pt x="112357" y="38843"/>
                      <a:pt x="114942" y="46953"/>
                      <a:pt x="115645" y="55330"/>
                    </a:cubicBezTo>
                    <a:lnTo>
                      <a:pt x="119790" y="55366"/>
                    </a:lnTo>
                    <a:lnTo>
                      <a:pt x="112719" y="60449"/>
                    </a:lnTo>
                    <a:lnTo>
                      <a:pt x="105232" y="55242"/>
                    </a:lnTo>
                    <a:lnTo>
                      <a:pt x="109375" y="55277"/>
                    </a:lnTo>
                    <a:cubicBezTo>
                      <a:pt x="108683" y="48038"/>
                      <a:pt x="106407" y="41039"/>
                      <a:pt x="102709" y="34778"/>
                    </a:cubicBezTo>
                    <a:close/>
                  </a:path>
                </a:pathLst>
              </a:custGeom>
              <a:solidFill>
                <a:srgbClr val="D8DFEF"/>
              </a:solidFill>
              <a:ln>
                <a:noFill/>
              </a:ln>
              <a:effectLst>
                <a:outerShdw blurRad="50800" dist="381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3" name="Google Shape;643;p59"/>
              <p:cNvSpPr/>
              <p:nvPr/>
            </p:nvSpPr>
            <p:spPr>
              <a:xfrm>
                <a:off x="6769454" y="3788489"/>
                <a:ext cx="1275214" cy="1275214"/>
              </a:xfrm>
              <a:custGeom>
                <a:avLst/>
                <a:gdLst/>
                <a:ahLst/>
                <a:cxnLst/>
                <a:rect l="l" t="t" r="r" b="b"/>
                <a:pathLst>
                  <a:path w="1275214" h="1275214" extrusionOk="0">
                    <a:moveTo>
                      <a:pt x="0" y="0"/>
                    </a:moveTo>
                    <a:lnTo>
                      <a:pt x="1275214" y="0"/>
                    </a:lnTo>
                    <a:lnTo>
                      <a:pt x="1275214" y="1275214"/>
                    </a:lnTo>
                    <a:lnTo>
                      <a:pt x="0" y="1275214"/>
                    </a:lnTo>
                    <a:lnTo>
                      <a:pt x="0" y="0"/>
                    </a:lnTo>
                    <a:close/>
                  </a:path>
                </a:pathLst>
              </a:cu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Clr>
                    <a:srgbClr val="000000"/>
                  </a:buClr>
                  <a:buSzPts val="1500"/>
                  <a:buFont typeface="Libre Franklin"/>
                  <a:buNone/>
                </a:pPr>
                <a:r>
                  <a:rPr lang="en-US" sz="1500" b="1" i="0" u="none" strike="noStrike" cap="none" dirty="0">
                    <a:solidFill>
                      <a:srgbClr val="000000"/>
                    </a:solidFill>
                    <a:latin typeface="Libre Franklin"/>
                    <a:ea typeface="Libre Franklin"/>
                    <a:cs typeface="Libre Franklin"/>
                    <a:sym typeface="Libre Franklin"/>
                  </a:rPr>
                  <a:t>Module 2b: </a:t>
                </a:r>
                <a:r>
                  <a:rPr lang="en-US" sz="1500" b="0" i="0" u="none" strike="noStrike" cap="none" dirty="0">
                    <a:solidFill>
                      <a:srgbClr val="000000"/>
                    </a:solidFill>
                    <a:latin typeface="Libre Franklin"/>
                    <a:ea typeface="Libre Franklin"/>
                    <a:cs typeface="Libre Franklin"/>
                    <a:sym typeface="Libre Franklin"/>
                  </a:rPr>
                  <a:t>Unpacking the Standards</a:t>
                </a:r>
                <a:endParaRPr dirty="0"/>
              </a:p>
            </p:txBody>
          </p:sp>
          <p:sp>
            <p:nvSpPr>
              <p:cNvPr id="644" name="Google Shape;644;p59"/>
              <p:cNvSpPr/>
              <p:nvPr/>
            </p:nvSpPr>
            <p:spPr>
              <a:xfrm>
                <a:off x="3098044" y="1337558"/>
                <a:ext cx="4782292" cy="4782292"/>
              </a:xfrm>
              <a:custGeom>
                <a:avLst/>
                <a:gdLst/>
                <a:ahLst/>
                <a:cxnLst/>
                <a:rect l="l" t="t" r="r" b="b"/>
                <a:pathLst>
                  <a:path w="120000" h="120000" extrusionOk="0">
                    <a:moveTo>
                      <a:pt x="104269" y="94036"/>
                    </a:moveTo>
                    <a:lnTo>
                      <a:pt x="104269" y="94036"/>
                    </a:lnTo>
                    <a:cubicBezTo>
                      <a:pt x="98360" y="101721"/>
                      <a:pt x="90553" y="107736"/>
                      <a:pt x="81614" y="111488"/>
                    </a:cubicBezTo>
                    <a:lnTo>
                      <a:pt x="82860" y="115441"/>
                    </a:lnTo>
                    <a:lnTo>
                      <a:pt x="75843" y="110284"/>
                    </a:lnTo>
                    <a:lnTo>
                      <a:pt x="78485" y="101556"/>
                    </a:lnTo>
                    <a:lnTo>
                      <a:pt x="79730" y="105508"/>
                    </a:lnTo>
                    <a:lnTo>
                      <a:pt x="79730" y="105508"/>
                    </a:lnTo>
                    <a:cubicBezTo>
                      <a:pt x="87451" y="102160"/>
                      <a:pt x="94193" y="96904"/>
                      <a:pt x="99322" y="90233"/>
                    </a:cubicBezTo>
                    <a:close/>
                  </a:path>
                </a:pathLst>
              </a:custGeom>
              <a:solidFill>
                <a:srgbClr val="D8DFEF"/>
              </a:solidFill>
              <a:ln>
                <a:noFill/>
              </a:ln>
              <a:effectLst>
                <a:outerShdw blurRad="50800" dist="381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5" name="Google Shape;645;p59"/>
              <p:cNvSpPr/>
              <p:nvPr/>
            </p:nvSpPr>
            <p:spPr>
              <a:xfrm>
                <a:off x="4751543" y="5254588"/>
                <a:ext cx="1275214" cy="1275214"/>
              </a:xfrm>
              <a:custGeom>
                <a:avLst/>
                <a:gdLst/>
                <a:ahLst/>
                <a:cxnLst/>
                <a:rect l="l" t="t" r="r" b="b"/>
                <a:pathLst>
                  <a:path w="1275214" h="1275214" extrusionOk="0">
                    <a:moveTo>
                      <a:pt x="0" y="0"/>
                    </a:moveTo>
                    <a:lnTo>
                      <a:pt x="1275214" y="0"/>
                    </a:lnTo>
                    <a:lnTo>
                      <a:pt x="1275214" y="1275214"/>
                    </a:lnTo>
                    <a:lnTo>
                      <a:pt x="0" y="1275214"/>
                    </a:lnTo>
                    <a:lnTo>
                      <a:pt x="0" y="0"/>
                    </a:lnTo>
                    <a:close/>
                  </a:path>
                </a:pathLst>
              </a:cu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Clr>
                    <a:srgbClr val="000000"/>
                  </a:buClr>
                  <a:buSzPts val="1500"/>
                  <a:buFont typeface="Libre Franklin"/>
                  <a:buNone/>
                </a:pPr>
                <a:r>
                  <a:rPr lang="en-US" sz="1500" b="1" i="0" u="none" strike="noStrike" cap="none" dirty="0">
                    <a:solidFill>
                      <a:srgbClr val="000000"/>
                    </a:solidFill>
                    <a:latin typeface="Libre Franklin"/>
                    <a:ea typeface="Libre Franklin"/>
                    <a:cs typeface="Libre Franklin"/>
                    <a:sym typeface="Libre Franklin"/>
                  </a:rPr>
                  <a:t>Module 2c:</a:t>
                </a:r>
                <a:r>
                  <a:rPr lang="en-US" sz="1500" b="0" i="0" u="none" strike="noStrike" cap="none" dirty="0">
                    <a:solidFill>
                      <a:srgbClr val="000000"/>
                    </a:solidFill>
                    <a:latin typeface="Libre Franklin"/>
                    <a:ea typeface="Libre Franklin"/>
                    <a:cs typeface="Libre Franklin"/>
                    <a:sym typeface="Libre Franklin"/>
                  </a:rPr>
                  <a:t> Mapping the Standards to Current Practice</a:t>
                </a:r>
                <a:endParaRPr dirty="0"/>
              </a:p>
            </p:txBody>
          </p:sp>
          <p:sp>
            <p:nvSpPr>
              <p:cNvPr id="646" name="Google Shape;646;p59"/>
              <p:cNvSpPr/>
              <p:nvPr/>
            </p:nvSpPr>
            <p:spPr>
              <a:xfrm>
                <a:off x="2897964" y="1362891"/>
                <a:ext cx="4782292" cy="4782292"/>
              </a:xfrm>
              <a:custGeom>
                <a:avLst/>
                <a:gdLst/>
                <a:ahLst/>
                <a:cxnLst/>
                <a:rect l="l" t="t" r="r" b="b"/>
                <a:pathLst>
                  <a:path w="120000" h="120000" extrusionOk="0">
                    <a:moveTo>
                      <a:pt x="43219" y="113260"/>
                    </a:moveTo>
                    <a:lnTo>
                      <a:pt x="43219" y="113260"/>
                    </a:lnTo>
                    <a:cubicBezTo>
                      <a:pt x="33974" y="110347"/>
                      <a:pt x="25645" y="105077"/>
                      <a:pt x="19054" y="97969"/>
                    </a:cubicBezTo>
                    <a:lnTo>
                      <a:pt x="15768" y="100495"/>
                    </a:lnTo>
                    <a:lnTo>
                      <a:pt x="18205" y="92135"/>
                    </a:lnTo>
                    <a:lnTo>
                      <a:pt x="27309" y="91622"/>
                    </a:lnTo>
                    <a:lnTo>
                      <a:pt x="24025" y="94147"/>
                    </a:lnTo>
                    <a:lnTo>
                      <a:pt x="24025" y="94147"/>
                    </a:lnTo>
                    <a:cubicBezTo>
                      <a:pt x="29818" y="100250"/>
                      <a:pt x="37069" y="104779"/>
                      <a:pt x="45095" y="107308"/>
                    </a:cubicBezTo>
                    <a:close/>
                  </a:path>
                </a:pathLst>
              </a:custGeom>
              <a:solidFill>
                <a:srgbClr val="D8DFEF"/>
              </a:solidFill>
              <a:ln>
                <a:noFill/>
              </a:ln>
              <a:effectLst>
                <a:outerShdw blurRad="50800" dist="381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7" name="Google Shape;647;p59"/>
              <p:cNvSpPr/>
              <p:nvPr/>
            </p:nvSpPr>
            <p:spPr>
              <a:xfrm>
                <a:off x="2733632" y="3788489"/>
                <a:ext cx="1275214" cy="1275214"/>
              </a:xfrm>
              <a:custGeom>
                <a:avLst/>
                <a:gdLst/>
                <a:ahLst/>
                <a:cxnLst/>
                <a:rect l="l" t="t" r="r" b="b"/>
                <a:pathLst>
                  <a:path w="1275214" h="1275214" extrusionOk="0">
                    <a:moveTo>
                      <a:pt x="0" y="0"/>
                    </a:moveTo>
                    <a:lnTo>
                      <a:pt x="1275214" y="0"/>
                    </a:lnTo>
                    <a:lnTo>
                      <a:pt x="1275214" y="1275214"/>
                    </a:lnTo>
                    <a:lnTo>
                      <a:pt x="0" y="1275214"/>
                    </a:lnTo>
                    <a:lnTo>
                      <a:pt x="0" y="0"/>
                    </a:lnTo>
                    <a:close/>
                  </a:path>
                </a:pathLst>
              </a:cu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Clr>
                    <a:srgbClr val="000000"/>
                  </a:buClr>
                  <a:buSzPts val="1500"/>
                  <a:buFont typeface="Libre Franklin"/>
                  <a:buNone/>
                </a:pPr>
                <a:r>
                  <a:rPr lang="en-US" sz="1500" b="1" i="0" u="none" strike="noStrike" cap="none" dirty="0">
                    <a:solidFill>
                      <a:srgbClr val="000000"/>
                    </a:solidFill>
                    <a:latin typeface="Libre Franklin"/>
                    <a:ea typeface="Libre Franklin"/>
                    <a:cs typeface="Libre Franklin"/>
                    <a:sym typeface="Libre Franklin"/>
                  </a:rPr>
                  <a:t>Module 2d:</a:t>
                </a:r>
                <a:r>
                  <a:rPr lang="en-US" sz="1500" b="0" i="0" u="none" strike="noStrike" cap="none" dirty="0">
                    <a:solidFill>
                      <a:srgbClr val="000000"/>
                    </a:solidFill>
                    <a:latin typeface="Libre Franklin"/>
                    <a:ea typeface="Libre Franklin"/>
                    <a:cs typeface="Libre Franklin"/>
                    <a:sym typeface="Libre Franklin"/>
                  </a:rPr>
                  <a:t> Identifying Gaps and Overlaps in the Standards</a:t>
                </a:r>
                <a:endParaRPr dirty="0"/>
              </a:p>
            </p:txBody>
          </p:sp>
          <p:sp>
            <p:nvSpPr>
              <p:cNvPr id="648" name="Google Shape;648;p59"/>
              <p:cNvSpPr/>
              <p:nvPr/>
            </p:nvSpPr>
            <p:spPr>
              <a:xfrm>
                <a:off x="3504406" y="1416293"/>
                <a:ext cx="1275214" cy="1275214"/>
              </a:xfrm>
              <a:custGeom>
                <a:avLst/>
                <a:gdLst/>
                <a:ahLst/>
                <a:cxnLst/>
                <a:rect l="l" t="t" r="r" b="b"/>
                <a:pathLst>
                  <a:path w="1275214" h="1275214" extrusionOk="0">
                    <a:moveTo>
                      <a:pt x="0" y="0"/>
                    </a:moveTo>
                    <a:lnTo>
                      <a:pt x="1275214" y="0"/>
                    </a:lnTo>
                    <a:lnTo>
                      <a:pt x="1275214" y="1275214"/>
                    </a:lnTo>
                    <a:lnTo>
                      <a:pt x="0" y="1275214"/>
                    </a:lnTo>
                    <a:lnTo>
                      <a:pt x="0" y="0"/>
                    </a:lnTo>
                    <a:close/>
                  </a:path>
                </a:pathLst>
              </a:cu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Clr>
                    <a:srgbClr val="000000"/>
                  </a:buClr>
                  <a:buSzPts val="1500"/>
                  <a:buFont typeface="Libre Franklin"/>
                  <a:buNone/>
                </a:pPr>
                <a:r>
                  <a:rPr lang="en-US" sz="1500" b="1" i="0" u="none" strike="noStrike" cap="none" dirty="0">
                    <a:solidFill>
                      <a:srgbClr val="000000"/>
                    </a:solidFill>
                    <a:latin typeface="Libre Franklin"/>
                    <a:ea typeface="Libre Franklin"/>
                    <a:cs typeface="Libre Franklin"/>
                    <a:sym typeface="Libre Franklin"/>
                  </a:rPr>
                  <a:t>Module 2e:</a:t>
                </a:r>
                <a:r>
                  <a:rPr lang="en-US" sz="1500" b="0" i="0" u="none" strike="noStrike" cap="none" dirty="0">
                    <a:solidFill>
                      <a:srgbClr val="000000"/>
                    </a:solidFill>
                    <a:latin typeface="Libre Franklin"/>
                    <a:ea typeface="Libre Franklin"/>
                    <a:cs typeface="Libre Franklin"/>
                    <a:sym typeface="Libre Franklin"/>
                  </a:rPr>
                  <a:t> Bridging the Gaps</a:t>
                </a:r>
                <a:endParaRPr dirty="0"/>
              </a:p>
            </p:txBody>
          </p:sp>
          <p:sp>
            <p:nvSpPr>
              <p:cNvPr id="649" name="Google Shape;649;p59"/>
              <p:cNvSpPr/>
              <p:nvPr/>
            </p:nvSpPr>
            <p:spPr>
              <a:xfrm>
                <a:off x="2919623" y="1379291"/>
                <a:ext cx="4782292" cy="4782292"/>
              </a:xfrm>
              <a:custGeom>
                <a:avLst/>
                <a:gdLst/>
                <a:ahLst/>
                <a:cxnLst/>
                <a:rect l="l" t="t" r="r" b="b"/>
                <a:pathLst>
                  <a:path w="120000" h="120000" extrusionOk="0">
                    <a:moveTo>
                      <a:pt x="43958" y="6513"/>
                    </a:moveTo>
                    <a:lnTo>
                      <a:pt x="43958" y="6513"/>
                    </a:lnTo>
                    <a:cubicBezTo>
                      <a:pt x="52748" y="3877"/>
                      <a:pt x="62052" y="3447"/>
                      <a:pt x="71047" y="5263"/>
                    </a:cubicBezTo>
                    <a:lnTo>
                      <a:pt x="72238" y="1293"/>
                    </a:lnTo>
                    <a:lnTo>
                      <a:pt x="75145" y="9502"/>
                    </a:lnTo>
                    <a:lnTo>
                      <a:pt x="68056" y="15237"/>
                    </a:lnTo>
                    <a:lnTo>
                      <a:pt x="69246" y="11269"/>
                    </a:lnTo>
                    <a:lnTo>
                      <a:pt x="69246" y="11269"/>
                    </a:lnTo>
                    <a:cubicBezTo>
                      <a:pt x="61430" y="9786"/>
                      <a:pt x="53371" y="10204"/>
                      <a:pt x="45751" y="12490"/>
                    </a:cubicBezTo>
                    <a:close/>
                  </a:path>
                </a:pathLst>
              </a:custGeom>
              <a:solidFill>
                <a:srgbClr val="D8DFEF"/>
              </a:solidFill>
              <a:ln>
                <a:noFill/>
              </a:ln>
              <a:effectLst>
                <a:outerShdw blurRad="50800" dist="381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0" name="Google Shape;650;p59"/>
              <p:cNvSpPr/>
              <p:nvPr/>
            </p:nvSpPr>
            <p:spPr>
              <a:xfrm>
                <a:off x="5998681" y="1416293"/>
                <a:ext cx="1275214" cy="1275214"/>
              </a:xfrm>
              <a:custGeom>
                <a:avLst/>
                <a:gdLst/>
                <a:ahLst/>
                <a:cxnLst/>
                <a:rect l="l" t="t" r="r" b="b"/>
                <a:pathLst>
                  <a:path w="1275214" h="1275214" extrusionOk="0">
                    <a:moveTo>
                      <a:pt x="0" y="0"/>
                    </a:moveTo>
                    <a:lnTo>
                      <a:pt x="1275214" y="0"/>
                    </a:lnTo>
                    <a:lnTo>
                      <a:pt x="1275214" y="1275214"/>
                    </a:lnTo>
                    <a:lnTo>
                      <a:pt x="0" y="1275214"/>
                    </a:lnTo>
                    <a:lnTo>
                      <a:pt x="0" y="0"/>
                    </a:lnTo>
                    <a:close/>
                  </a:path>
                </a:pathLst>
              </a:cu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Clr>
                    <a:srgbClr val="000000"/>
                  </a:buClr>
                  <a:buSzPts val="1500"/>
                  <a:buFont typeface="Libre Franklin"/>
                  <a:buNone/>
                </a:pPr>
                <a:endParaRPr b="0" i="0" u="none" strike="noStrike" cap="none" dirty="0">
                  <a:solidFill>
                    <a:srgbClr val="000000"/>
                  </a:solidFill>
                  <a:latin typeface="Libre Franklin"/>
                  <a:ea typeface="Libre Franklin"/>
                  <a:cs typeface="Libre Franklin"/>
                  <a:sym typeface="Libre Franklin"/>
                </a:endParaRPr>
              </a:p>
            </p:txBody>
          </p:sp>
        </p:gr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60"/>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Tool to Unpack Standards</a:t>
            </a:r>
            <a:endParaRPr dirty="0">
              <a:latin typeface="Franklin Gothic Medium" panose="020B0603020102020204" pitchFamily="34" charset="0"/>
            </a:endParaRPr>
          </a:p>
        </p:txBody>
      </p:sp>
      <p:sp>
        <p:nvSpPr>
          <p:cNvPr id="657" name="Google Shape;657;p60"/>
          <p:cNvSpPr txBox="1"/>
          <p:nvPr/>
        </p:nvSpPr>
        <p:spPr>
          <a:xfrm>
            <a:off x="1169759" y="1565353"/>
            <a:ext cx="91440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dirty="0">
                <a:solidFill>
                  <a:srgbClr val="1B1E3D"/>
                </a:solidFill>
                <a:latin typeface="Libre Franklin Medium"/>
                <a:ea typeface="Libre Franklin Medium"/>
                <a:cs typeface="Libre Franklin Medium"/>
                <a:sym typeface="Libre Franklin Medium"/>
              </a:rPr>
              <a:t>Step 1</a:t>
            </a:r>
            <a:endParaRPr dirty="0"/>
          </a:p>
        </p:txBody>
      </p:sp>
      <p:sp>
        <p:nvSpPr>
          <p:cNvPr id="658" name="Google Shape;658;p60" descr="Down arrow, column one" title="Arrow"/>
          <p:cNvSpPr/>
          <p:nvPr/>
        </p:nvSpPr>
        <p:spPr>
          <a:xfrm>
            <a:off x="1490993" y="1978220"/>
            <a:ext cx="274320" cy="548640"/>
          </a:xfrm>
          <a:prstGeom prst="downArrow">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dirty="0">
                <a:solidFill>
                  <a:schemeClr val="lt1"/>
                </a:solidFill>
                <a:latin typeface="Libre Franklin Medium"/>
                <a:ea typeface="Libre Franklin Medium"/>
                <a:cs typeface="Libre Franklin Medium"/>
                <a:sym typeface="Libre Franklin Medium"/>
              </a:rPr>
              <a:t>A</a:t>
            </a:r>
            <a:endParaRPr dirty="0"/>
          </a:p>
        </p:txBody>
      </p:sp>
      <p:sp>
        <p:nvSpPr>
          <p:cNvPr id="659" name="Google Shape;659;p60"/>
          <p:cNvSpPr txBox="1"/>
          <p:nvPr/>
        </p:nvSpPr>
        <p:spPr>
          <a:xfrm>
            <a:off x="3442317" y="1565353"/>
            <a:ext cx="91440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dirty="0">
                <a:solidFill>
                  <a:srgbClr val="1B1E3D"/>
                </a:solidFill>
                <a:latin typeface="Libre Franklin Medium"/>
                <a:ea typeface="Libre Franklin Medium"/>
                <a:cs typeface="Libre Franklin Medium"/>
                <a:sym typeface="Libre Franklin Medium"/>
              </a:rPr>
              <a:t>Step 2</a:t>
            </a:r>
            <a:endParaRPr dirty="0"/>
          </a:p>
        </p:txBody>
      </p:sp>
      <p:sp>
        <p:nvSpPr>
          <p:cNvPr id="660" name="Google Shape;660;p60" descr="Indicated step two, column 2" title="Arrow 2"/>
          <p:cNvSpPr/>
          <p:nvPr/>
        </p:nvSpPr>
        <p:spPr>
          <a:xfrm>
            <a:off x="3762357" y="1978220"/>
            <a:ext cx="274320" cy="548640"/>
          </a:xfrm>
          <a:prstGeom prst="downArrow">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Libre Franklin Medium"/>
              <a:ea typeface="Libre Franklin Medium"/>
              <a:cs typeface="Libre Franklin Medium"/>
              <a:sym typeface="Libre Franklin Medium"/>
            </a:endParaRPr>
          </a:p>
        </p:txBody>
      </p:sp>
      <p:sp>
        <p:nvSpPr>
          <p:cNvPr id="661" name="Google Shape;661;p60"/>
          <p:cNvSpPr txBox="1"/>
          <p:nvPr/>
        </p:nvSpPr>
        <p:spPr>
          <a:xfrm>
            <a:off x="5712338" y="4792065"/>
            <a:ext cx="91440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dirty="0">
                <a:solidFill>
                  <a:srgbClr val="1B1E3D"/>
                </a:solidFill>
                <a:latin typeface="Libre Franklin Medium"/>
                <a:ea typeface="Libre Franklin Medium"/>
                <a:cs typeface="Libre Franklin Medium"/>
                <a:sym typeface="Libre Franklin Medium"/>
              </a:rPr>
              <a:t>Step 3</a:t>
            </a:r>
            <a:endParaRPr dirty="0"/>
          </a:p>
        </p:txBody>
      </p:sp>
      <p:sp>
        <p:nvSpPr>
          <p:cNvPr id="662" name="Google Shape;662;p60" descr="Step 3, column three " title="Arrow"/>
          <p:cNvSpPr/>
          <p:nvPr/>
        </p:nvSpPr>
        <p:spPr>
          <a:xfrm rot="10800000">
            <a:off x="6032379" y="4189920"/>
            <a:ext cx="274320" cy="548640"/>
          </a:xfrm>
          <a:prstGeom prst="downArrow">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Libre Franklin Medium"/>
              <a:ea typeface="Libre Franklin Medium"/>
              <a:cs typeface="Libre Franklin Medium"/>
              <a:sym typeface="Libre Franklin Medium"/>
            </a:endParaRPr>
          </a:p>
        </p:txBody>
      </p:sp>
      <p:sp>
        <p:nvSpPr>
          <p:cNvPr id="663" name="Google Shape;663;p60"/>
          <p:cNvSpPr txBox="1"/>
          <p:nvPr/>
        </p:nvSpPr>
        <p:spPr>
          <a:xfrm>
            <a:off x="7987434" y="1565972"/>
            <a:ext cx="91440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dirty="0">
                <a:solidFill>
                  <a:srgbClr val="1B1E3D"/>
                </a:solidFill>
                <a:latin typeface="Libre Franklin Medium"/>
                <a:ea typeface="Libre Franklin Medium"/>
                <a:cs typeface="Libre Franklin Medium"/>
                <a:sym typeface="Libre Franklin Medium"/>
              </a:rPr>
              <a:t>Step 4</a:t>
            </a:r>
            <a:endParaRPr dirty="0"/>
          </a:p>
        </p:txBody>
      </p:sp>
      <p:sp>
        <p:nvSpPr>
          <p:cNvPr id="664" name="Google Shape;664;p60" descr="Arrow four, indicating step and column 4" title="Arrow"/>
          <p:cNvSpPr/>
          <p:nvPr/>
        </p:nvSpPr>
        <p:spPr>
          <a:xfrm>
            <a:off x="8307474" y="1978839"/>
            <a:ext cx="274320" cy="548640"/>
          </a:xfrm>
          <a:prstGeom prst="downArrow">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Libre Franklin Medium"/>
              <a:ea typeface="Libre Franklin Medium"/>
              <a:cs typeface="Libre Franklin Medium"/>
              <a:sym typeface="Libre Franklin Medium"/>
            </a:endParaRPr>
          </a:p>
        </p:txBody>
      </p:sp>
      <p:graphicFrame>
        <p:nvGraphicFramePr>
          <p:cNvPr id="665" name="Google Shape;665;p60" descr="Unpacking standards tool chart from Module 2" title="Unpacking standards tool chart"/>
          <p:cNvGraphicFramePr/>
          <p:nvPr/>
        </p:nvGraphicFramePr>
        <p:xfrm>
          <a:off x="581913" y="2744771"/>
          <a:ext cx="9036050" cy="1249700"/>
        </p:xfrm>
        <a:graphic>
          <a:graphicData uri="http://schemas.openxmlformats.org/drawingml/2006/table">
            <a:tbl>
              <a:tblPr firstRow="1">
                <a:noFill/>
                <a:tableStyleId>{531BC2F4-0D36-42AC-8F99-2A7325290E29}</a:tableStyleId>
              </a:tblPr>
              <a:tblGrid>
                <a:gridCol w="2100325">
                  <a:extLst>
                    <a:ext uri="{9D8B030D-6E8A-4147-A177-3AD203B41FA5}">
                      <a16:colId xmlns:a16="http://schemas.microsoft.com/office/drawing/2014/main" val="20000"/>
                    </a:ext>
                  </a:extLst>
                </a:gridCol>
                <a:gridCol w="2265850">
                  <a:extLst>
                    <a:ext uri="{9D8B030D-6E8A-4147-A177-3AD203B41FA5}">
                      <a16:colId xmlns:a16="http://schemas.microsoft.com/office/drawing/2014/main" val="20001"/>
                    </a:ext>
                  </a:extLst>
                </a:gridCol>
                <a:gridCol w="2337475">
                  <a:extLst>
                    <a:ext uri="{9D8B030D-6E8A-4147-A177-3AD203B41FA5}">
                      <a16:colId xmlns:a16="http://schemas.microsoft.com/office/drawing/2014/main" val="20002"/>
                    </a:ext>
                  </a:extLst>
                </a:gridCol>
                <a:gridCol w="2332400">
                  <a:extLst>
                    <a:ext uri="{9D8B030D-6E8A-4147-A177-3AD203B41FA5}">
                      <a16:colId xmlns:a16="http://schemas.microsoft.com/office/drawing/2014/main" val="20003"/>
                    </a:ext>
                  </a:extLst>
                </a:gridCol>
              </a:tblGrid>
              <a:tr h="282050">
                <a:tc rowSpan="2">
                  <a:txBody>
                    <a:bodyPr/>
                    <a:lstStyle/>
                    <a:p>
                      <a:pPr marL="0" marR="0" lvl="0" indent="0" algn="l" rtl="0">
                        <a:spcBef>
                          <a:spcPts val="0"/>
                        </a:spcBef>
                        <a:spcAft>
                          <a:spcPts val="0"/>
                        </a:spcAft>
                        <a:buNone/>
                      </a:pPr>
                      <a:r>
                        <a:rPr lang="en-US" sz="1400" u="none" strike="noStrike" cap="none" dirty="0">
                          <a:solidFill>
                            <a:schemeClr val="lt1"/>
                          </a:solidFill>
                        </a:rPr>
                        <a:t>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gridSpan="3">
                  <a:txBody>
                    <a:bodyPr/>
                    <a:lstStyle/>
                    <a:p>
                      <a:pPr marL="0" marR="0" lvl="0" indent="0" algn="ctr" rtl="0">
                        <a:spcBef>
                          <a:spcPts val="0"/>
                        </a:spcBef>
                        <a:spcAft>
                          <a:spcPts val="0"/>
                        </a:spcAft>
                        <a:buNone/>
                      </a:pPr>
                      <a:r>
                        <a:rPr lang="en-US" sz="1400" u="none" strike="noStrike" cap="none" dirty="0">
                          <a:solidFill>
                            <a:schemeClr val="lt1"/>
                          </a:solidFill>
                        </a:rPr>
                        <a:t>Unpacking the Standard</a:t>
                      </a:r>
                      <a:endParaRPr sz="1400" b="1" i="0" u="none" strike="noStrike" cap="none" dirty="0">
                        <a:solidFill>
                          <a:schemeClr val="lt1"/>
                        </a:solidFill>
                        <a:latin typeface="Calibri"/>
                        <a:ea typeface="Calibri"/>
                        <a:cs typeface="Calibri"/>
                        <a:sym typeface="Calibri"/>
                      </a:endParaRPr>
                    </a:p>
                  </a:txBody>
                  <a:tcPr marL="45725" marR="45725"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30250">
                <a:tc vMerge="1">
                  <a:txBody>
                    <a:bodyPr/>
                    <a:lstStyle/>
                    <a:p>
                      <a:endParaRPr lang="en-US"/>
                    </a:p>
                  </a:txBody>
                  <a:tcPr/>
                </a:tc>
                <a:tc>
                  <a:txBody>
                    <a:bodyPr/>
                    <a:lstStyle/>
                    <a:p>
                      <a:pPr marL="0" marR="0" lvl="0" indent="0" algn="l" rtl="0">
                        <a:spcBef>
                          <a:spcPts val="0"/>
                        </a:spcBef>
                        <a:spcAft>
                          <a:spcPts val="0"/>
                        </a:spcAft>
                        <a:buNone/>
                      </a:pPr>
                      <a:r>
                        <a:rPr lang="en-US" sz="1400" u="none" strike="noStrike" cap="none" dirty="0">
                          <a:solidFill>
                            <a:schemeClr val="lt1"/>
                          </a:solidFill>
                        </a:rPr>
                        <a:t>What knowledge, concepts, and vocabulary do students need to know to reach this 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skills do students need to be able to do to reach this standard?  </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level of proficiency do students need to be at to reach this standard? </a:t>
                      </a:r>
                      <a:endParaRPr sz="1200" b="0"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61"/>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Importance of Unpacking Standards</a:t>
            </a:r>
            <a:endParaRPr dirty="0">
              <a:latin typeface="Franklin Gothic Medium" panose="020B0603020102020204" pitchFamily="34" charset="0"/>
            </a:endParaRPr>
          </a:p>
        </p:txBody>
      </p:sp>
      <p:sp>
        <p:nvSpPr>
          <p:cNvPr id="672" name="Google Shape;672;p61"/>
          <p:cNvSpPr txBox="1"/>
          <p:nvPr/>
        </p:nvSpPr>
        <p:spPr>
          <a:xfrm>
            <a:off x="792420" y="1403377"/>
            <a:ext cx="8796080" cy="3952394"/>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800"/>
              </a:spcBef>
              <a:spcAft>
                <a:spcPts val="0"/>
              </a:spcAft>
              <a:buClr>
                <a:srgbClr val="242852"/>
              </a:buClr>
              <a:buSzPts val="2800"/>
              <a:buFont typeface="Georgia"/>
              <a:buNone/>
            </a:pPr>
            <a:r>
              <a:rPr lang="en-US" sz="2800" b="0" i="0" u="none" strike="noStrike" cap="none" dirty="0">
                <a:solidFill>
                  <a:srgbClr val="242852"/>
                </a:solidFill>
                <a:latin typeface="Franklin Gothic Book" panose="020B0503020102020204" pitchFamily="34" charset="0"/>
                <a:ea typeface="Georgia"/>
                <a:cs typeface="Georgia"/>
                <a:sym typeface="Georgia"/>
              </a:rPr>
              <a:t>“A standard has to be treated like any other nonfiction text; that is, we have to carefully analyze and interpret its meaning. A standard poses a challenge similar to the one posed by determining the meaning of the Bill of Rights in specific situations. In fact, a standard represents key principles that demand constant thought and discussion.”</a:t>
            </a:r>
            <a:endParaRPr sz="2800" b="0" i="0" u="none" strike="noStrike" cap="none" dirty="0">
              <a:solidFill>
                <a:srgbClr val="242852"/>
              </a:solidFill>
              <a:latin typeface="Franklin Gothic Book" panose="020B0503020102020204" pitchFamily="34" charset="0"/>
              <a:ea typeface="Georgia"/>
              <a:cs typeface="Georgia"/>
              <a:sym typeface="Georgia"/>
            </a:endParaRPr>
          </a:p>
          <a:p>
            <a:pPr marL="0" marR="0" lvl="0" indent="0" algn="ctr" rtl="0">
              <a:lnSpc>
                <a:spcPct val="115000"/>
              </a:lnSpc>
              <a:spcBef>
                <a:spcPts val="800"/>
              </a:spcBef>
              <a:spcAft>
                <a:spcPts val="0"/>
              </a:spcAft>
              <a:buClr>
                <a:schemeClr val="dk1"/>
              </a:buClr>
              <a:buSzPts val="1200"/>
              <a:buFont typeface="Libre Franklin Medium"/>
              <a:buNone/>
            </a:pPr>
            <a:endParaRPr sz="1200" b="0" i="0" u="none" strike="noStrike" cap="none" dirty="0">
              <a:solidFill>
                <a:srgbClr val="000000"/>
              </a:solidFill>
              <a:latin typeface="Libre Franklin Medium"/>
              <a:ea typeface="Libre Franklin Medium"/>
              <a:cs typeface="Libre Franklin Medium"/>
              <a:sym typeface="Libre Franklin Medium"/>
            </a:endParaRPr>
          </a:p>
        </p:txBody>
      </p:sp>
      <p:sp>
        <p:nvSpPr>
          <p:cNvPr id="673" name="Google Shape;673;p61"/>
          <p:cNvSpPr/>
          <p:nvPr/>
        </p:nvSpPr>
        <p:spPr>
          <a:xfrm>
            <a:off x="792420" y="5204971"/>
            <a:ext cx="7708176" cy="499304"/>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1200" b="0" i="0" u="none" strike="noStrike" cap="none" dirty="0">
                <a:solidFill>
                  <a:srgbClr val="3F3F3F"/>
                </a:solidFill>
                <a:latin typeface="Libre Franklin Medium"/>
                <a:ea typeface="Libre Franklin Medium"/>
                <a:cs typeface="Libre Franklin Medium"/>
                <a:sym typeface="Libre Franklin Medium"/>
              </a:rPr>
              <a:t>Source: Wiggins, G., &amp; McTighe, J. (2012). </a:t>
            </a:r>
            <a:r>
              <a:rPr lang="en-US" sz="1200" b="0" i="1" u="none" strike="noStrike" cap="none" dirty="0">
                <a:solidFill>
                  <a:srgbClr val="3F3F3F"/>
                </a:solidFill>
                <a:latin typeface="Libre Franklin Medium"/>
                <a:ea typeface="Libre Franklin Medium"/>
                <a:cs typeface="Libre Franklin Medium"/>
                <a:sym typeface="Libre Franklin Medium"/>
              </a:rPr>
              <a:t>The understanding by design guide to advanced concepts in creating and reviewing units. </a:t>
            </a:r>
            <a:r>
              <a:rPr lang="en-US" sz="1200" b="0" i="0" u="none" strike="noStrike" cap="none" dirty="0">
                <a:solidFill>
                  <a:srgbClr val="3F3F3F"/>
                </a:solidFill>
                <a:latin typeface="Libre Franklin Medium"/>
                <a:ea typeface="Libre Franklin Medium"/>
                <a:cs typeface="Libre Franklin Medium"/>
                <a:sym typeface="Libre Franklin Medium"/>
              </a:rPr>
              <a:t>Alexandria, VA, ASCD. (pp. 4–12) </a:t>
            </a:r>
            <a:endParaRPr sz="1200" b="0" i="0" u="none" strike="noStrike" cap="none" dirty="0">
              <a:solidFill>
                <a:srgbClr val="3F3F3F"/>
              </a:solidFill>
              <a:latin typeface="Libre Franklin Medium"/>
              <a:ea typeface="Libre Franklin Medium"/>
              <a:cs typeface="Libre Franklin Medium"/>
              <a:sym typeface="Libre Franklin Medium"/>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62"/>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b="0" dirty="0">
                <a:latin typeface="Franklin Gothic Medium" panose="020B0603020102020204" pitchFamily="34" charset="0"/>
              </a:rPr>
              <a:t>Now What?</a:t>
            </a:r>
            <a:endParaRPr dirty="0">
              <a:latin typeface="Franklin Gothic Medium" panose="020B0603020102020204" pitchFamily="34" charset="0"/>
            </a:endParaRPr>
          </a:p>
        </p:txBody>
      </p:sp>
      <p:grpSp>
        <p:nvGrpSpPr>
          <p:cNvPr id="680" name="Google Shape;680;p62" descr="&#10;Remember the DuFour questions from the opening module.  Unpacking the standards help with answering the first question.  The next question, “how do we know they learned it?” is the question that connects to assessment."/>
          <p:cNvGrpSpPr/>
          <p:nvPr/>
        </p:nvGrpSpPr>
        <p:grpSpPr>
          <a:xfrm>
            <a:off x="8529781" y="-2"/>
            <a:ext cx="3662229" cy="5954711"/>
            <a:chOff x="4337910" y="0"/>
            <a:chExt cx="3662229" cy="5954711"/>
          </a:xfrm>
        </p:grpSpPr>
        <p:sp>
          <p:nvSpPr>
            <p:cNvPr id="681" name="Google Shape;681;p62"/>
            <p:cNvSpPr/>
            <p:nvPr/>
          </p:nvSpPr>
          <p:spPr>
            <a:xfrm>
              <a:off x="5133977" y="0"/>
              <a:ext cx="2866162" cy="2866598"/>
            </a:xfrm>
            <a:custGeom>
              <a:avLst/>
              <a:gdLst/>
              <a:ahLst/>
              <a:cxnLst/>
              <a:rect l="l" t="t" r="r" b="b"/>
              <a:pathLst>
                <a:path w="120000" h="120000" extrusionOk="0">
                  <a:moveTo>
                    <a:pt x="8412" y="60000"/>
                  </a:moveTo>
                  <a:lnTo>
                    <a:pt x="8412" y="60000"/>
                  </a:lnTo>
                  <a:cubicBezTo>
                    <a:pt x="8412" y="32962"/>
                    <a:pt x="29287" y="10511"/>
                    <a:pt x="56253" y="8547"/>
                  </a:cubicBezTo>
                  <a:cubicBezTo>
                    <a:pt x="83219" y="6583"/>
                    <a:pt x="107126" y="25773"/>
                    <a:pt x="111044" y="52526"/>
                  </a:cubicBezTo>
                  <a:cubicBezTo>
                    <a:pt x="114961" y="79279"/>
                    <a:pt x="97559" y="104517"/>
                    <a:pt x="71162" y="110367"/>
                  </a:cubicBezTo>
                  <a:lnTo>
                    <a:pt x="70593" y="118429"/>
                  </a:lnTo>
                  <a:lnTo>
                    <a:pt x="56830" y="104890"/>
                  </a:lnTo>
                  <a:lnTo>
                    <a:pt x="72706" y="88508"/>
                  </a:lnTo>
                  <a:lnTo>
                    <a:pt x="72145" y="96445"/>
                  </a:lnTo>
                  <a:cubicBezTo>
                    <a:pt x="90761" y="90240"/>
                    <a:pt x="101708" y="70999"/>
                    <a:pt x="97532" y="51824"/>
                  </a:cubicBezTo>
                  <a:cubicBezTo>
                    <a:pt x="93356" y="32649"/>
                    <a:pt x="75399" y="19705"/>
                    <a:pt x="55889" y="21805"/>
                  </a:cubicBezTo>
                  <a:cubicBezTo>
                    <a:pt x="36379" y="23906"/>
                    <a:pt x="21588" y="40375"/>
                    <a:pt x="21588" y="60000"/>
                  </a:cubicBezTo>
                  <a:close/>
                </a:path>
              </a:pathLst>
            </a:custGeom>
            <a:gradFill>
              <a:gsLst>
                <a:gs pos="0">
                  <a:srgbClr val="8796AD"/>
                </a:gs>
                <a:gs pos="78000">
                  <a:srgbClr val="70829C"/>
                </a:gs>
                <a:gs pos="100000">
                  <a:srgbClr val="70829C"/>
                </a:gs>
              </a:gsLst>
              <a:lin ang="5400000" scaled="0"/>
            </a:gradFill>
            <a:ln>
              <a:noFill/>
            </a:ln>
            <a:effectLst>
              <a:outerShdw blurRad="38100" dist="254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2" name="Google Shape;682;p62"/>
            <p:cNvSpPr/>
            <p:nvPr/>
          </p:nvSpPr>
          <p:spPr>
            <a:xfrm>
              <a:off x="5767493" y="1034928"/>
              <a:ext cx="1592671" cy="79614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3" name="Google Shape;683;p62"/>
            <p:cNvSpPr txBox="1"/>
            <p:nvPr/>
          </p:nvSpPr>
          <p:spPr>
            <a:xfrm>
              <a:off x="5767493" y="1034928"/>
              <a:ext cx="1592671" cy="796144"/>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chemeClr val="dk1"/>
                </a:buClr>
                <a:buSzPts val="1600"/>
                <a:buFont typeface="Libre Franklin Medium"/>
                <a:buNone/>
              </a:pPr>
              <a:r>
                <a:rPr lang="en-US" sz="1600" b="1" i="0" u="none" strike="noStrike" cap="none" dirty="0">
                  <a:solidFill>
                    <a:schemeClr val="dk1"/>
                  </a:solidFill>
                  <a:latin typeface="Libre Franklin Medium"/>
                  <a:ea typeface="Libre Franklin Medium"/>
                  <a:cs typeface="Libre Franklin Medium"/>
                  <a:sym typeface="Libre Franklin Medium"/>
                </a:rPr>
                <a:t>What do students need to know and be able to do?</a:t>
              </a:r>
              <a:endParaRPr dirty="0"/>
            </a:p>
          </p:txBody>
        </p:sp>
        <p:sp>
          <p:nvSpPr>
            <p:cNvPr id="684" name="Google Shape;684;p62"/>
            <p:cNvSpPr/>
            <p:nvPr/>
          </p:nvSpPr>
          <p:spPr>
            <a:xfrm>
              <a:off x="4337910" y="1647073"/>
              <a:ext cx="2866162" cy="2866598"/>
            </a:xfrm>
            <a:custGeom>
              <a:avLst/>
              <a:gdLst/>
              <a:ahLst/>
              <a:cxnLst/>
              <a:rect l="l" t="t" r="r" b="b"/>
              <a:pathLst>
                <a:path w="120000" h="120000" extrusionOk="0">
                  <a:moveTo>
                    <a:pt x="96481" y="23524"/>
                  </a:moveTo>
                  <a:lnTo>
                    <a:pt x="87165" y="32840"/>
                  </a:lnTo>
                  <a:lnTo>
                    <a:pt x="87165" y="32840"/>
                  </a:lnTo>
                  <a:cubicBezTo>
                    <a:pt x="75945" y="21617"/>
                    <a:pt x="58981" y="18448"/>
                    <a:pt x="44467" y="24866"/>
                  </a:cubicBezTo>
                  <a:cubicBezTo>
                    <a:pt x="29954" y="31283"/>
                    <a:pt x="20881" y="45964"/>
                    <a:pt x="21631" y="61816"/>
                  </a:cubicBezTo>
                  <a:cubicBezTo>
                    <a:pt x="22381" y="77668"/>
                    <a:pt x="32801" y="91427"/>
                    <a:pt x="47855" y="96445"/>
                  </a:cubicBezTo>
                  <a:lnTo>
                    <a:pt x="47294" y="88508"/>
                  </a:lnTo>
                  <a:lnTo>
                    <a:pt x="63170" y="104890"/>
                  </a:lnTo>
                  <a:lnTo>
                    <a:pt x="49407" y="118429"/>
                  </a:lnTo>
                  <a:lnTo>
                    <a:pt x="48838" y="110367"/>
                  </a:lnTo>
                  <a:lnTo>
                    <a:pt x="48838" y="110367"/>
                  </a:lnTo>
                  <a:cubicBezTo>
                    <a:pt x="27395" y="105615"/>
                    <a:pt x="11311" y="87806"/>
                    <a:pt x="8761" y="65990"/>
                  </a:cubicBezTo>
                  <a:cubicBezTo>
                    <a:pt x="6211" y="44174"/>
                    <a:pt x="17753" y="23136"/>
                    <a:pt x="37522" y="13566"/>
                  </a:cubicBezTo>
                  <a:cubicBezTo>
                    <a:pt x="57291" y="3995"/>
                    <a:pt x="80952" y="7992"/>
                    <a:pt x="96481" y="23524"/>
                  </a:cubicBezTo>
                  <a:close/>
                </a:path>
              </a:pathLst>
            </a:custGeom>
            <a:gradFill>
              <a:gsLst>
                <a:gs pos="0">
                  <a:srgbClr val="7697AE"/>
                </a:gs>
                <a:gs pos="78000">
                  <a:srgbClr val="5F849E"/>
                </a:gs>
                <a:gs pos="100000">
                  <a:srgbClr val="5F849E"/>
                </a:gs>
              </a:gsLst>
              <a:lin ang="5400000" scaled="0"/>
            </a:gradFill>
            <a:ln>
              <a:noFill/>
            </a:ln>
            <a:effectLst>
              <a:outerShdw blurRad="38100" dist="254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5" name="Google Shape;685;p62"/>
            <p:cNvSpPr/>
            <p:nvPr/>
          </p:nvSpPr>
          <p:spPr>
            <a:xfrm>
              <a:off x="4974656" y="2691529"/>
              <a:ext cx="1592671" cy="79614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6" name="Google Shape;686;p62"/>
            <p:cNvSpPr txBox="1"/>
            <p:nvPr/>
          </p:nvSpPr>
          <p:spPr>
            <a:xfrm>
              <a:off x="4974656" y="2691529"/>
              <a:ext cx="1592671" cy="796144"/>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chemeClr val="dk1"/>
                </a:buClr>
                <a:buSzPts val="1600"/>
                <a:buFont typeface="Libre Franklin Medium"/>
                <a:buNone/>
              </a:pPr>
              <a:r>
                <a:rPr lang="en-US" sz="1600" b="1" i="0" u="none" strike="noStrike" cap="none" dirty="0">
                  <a:solidFill>
                    <a:schemeClr val="dk1"/>
                  </a:solidFill>
                  <a:latin typeface="Libre Franklin Medium"/>
                  <a:ea typeface="Libre Franklin Medium"/>
                  <a:cs typeface="Libre Franklin Medium"/>
                  <a:sym typeface="Libre Franklin Medium"/>
                </a:rPr>
                <a:t>How will we know they learned it?</a:t>
              </a:r>
              <a:endParaRPr dirty="0"/>
            </a:p>
          </p:txBody>
        </p:sp>
        <p:sp>
          <p:nvSpPr>
            <p:cNvPr id="687" name="Google Shape;687;p62"/>
            <p:cNvSpPr/>
            <p:nvPr/>
          </p:nvSpPr>
          <p:spPr>
            <a:xfrm>
              <a:off x="5337972" y="3491247"/>
              <a:ext cx="2462477" cy="2463464"/>
            </a:xfrm>
            <a:prstGeom prst="blockArc">
              <a:avLst>
                <a:gd name="adj1" fmla="val 13500000"/>
                <a:gd name="adj2" fmla="val 10800000"/>
                <a:gd name="adj3" fmla="val 12740"/>
              </a:avLst>
            </a:prstGeom>
            <a:gradFill>
              <a:gsLst>
                <a:gs pos="0">
                  <a:srgbClr val="67A4B1"/>
                </a:gs>
                <a:gs pos="78000">
                  <a:srgbClr val="50909D"/>
                </a:gs>
                <a:gs pos="100000">
                  <a:srgbClr val="50909D"/>
                </a:gs>
              </a:gsLst>
              <a:lin ang="5400000" scaled="0"/>
            </a:gradFill>
            <a:ln>
              <a:noFill/>
            </a:ln>
            <a:effectLst>
              <a:outerShdw blurRad="38100" dist="254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8" name="Google Shape;688;p62"/>
            <p:cNvSpPr/>
            <p:nvPr/>
          </p:nvSpPr>
          <p:spPr>
            <a:xfrm>
              <a:off x="5771260" y="4350512"/>
              <a:ext cx="1592671" cy="79614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9" name="Google Shape;689;p62"/>
            <p:cNvSpPr txBox="1"/>
            <p:nvPr/>
          </p:nvSpPr>
          <p:spPr>
            <a:xfrm>
              <a:off x="5771260" y="4350512"/>
              <a:ext cx="1592671" cy="796144"/>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chemeClr val="dk1"/>
                </a:buClr>
                <a:buSzPts val="1600"/>
                <a:buFont typeface="Libre Franklin Medium"/>
                <a:buNone/>
              </a:pPr>
              <a:r>
                <a:rPr lang="en-US" sz="1600" b="1" i="0" u="none" strike="noStrike" cap="none" dirty="0">
                  <a:solidFill>
                    <a:schemeClr val="dk1"/>
                  </a:solidFill>
                  <a:latin typeface="Libre Franklin Medium"/>
                  <a:ea typeface="Libre Franklin Medium"/>
                  <a:cs typeface="Libre Franklin Medium"/>
                  <a:sym typeface="Libre Franklin Medium"/>
                </a:rPr>
                <a:t>How will we get all students there?</a:t>
              </a:r>
              <a:endParaRPr dirty="0"/>
            </a:p>
          </p:txBody>
        </p:sp>
      </p:grpSp>
      <p:sp>
        <p:nvSpPr>
          <p:cNvPr id="690" name="Google Shape;690;p62" descr="Arrow indicating question 2 " title="Arrow indicating question 2 "/>
          <p:cNvSpPr/>
          <p:nvPr/>
        </p:nvSpPr>
        <p:spPr>
          <a:xfrm>
            <a:off x="5254749" y="2525452"/>
            <a:ext cx="3061800" cy="739800"/>
          </a:xfrm>
          <a:prstGeom prst="rightArrow">
            <a:avLst>
              <a:gd name="adj1" fmla="val 50000"/>
              <a:gd name="adj2" fmla="val 50000"/>
            </a:avLst>
          </a:prstGeom>
          <a:solidFill>
            <a:schemeClr val="accent1"/>
          </a:solidFill>
          <a:ln w="19050" cap="rnd"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Medium"/>
              <a:buNone/>
            </a:pPr>
            <a:endParaRPr sz="1800" b="0" i="0" u="none" strike="noStrike" cap="none" dirty="0">
              <a:solidFill>
                <a:srgbClr val="FFFFFF"/>
              </a:solidFill>
              <a:latin typeface="Libre Franklin Medium"/>
              <a:ea typeface="Libre Franklin Medium"/>
              <a:cs typeface="Libre Franklin Medium"/>
              <a:sym typeface="Libre Franklin Medium"/>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63"/>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Step 5</a:t>
            </a:r>
            <a:endParaRPr dirty="0">
              <a:latin typeface="Franklin Gothic Medium" panose="020B0603020102020204" pitchFamily="34" charset="0"/>
            </a:endParaRPr>
          </a:p>
        </p:txBody>
      </p:sp>
      <p:sp>
        <p:nvSpPr>
          <p:cNvPr id="698" name="Google Shape;698;p63"/>
          <p:cNvSpPr txBox="1">
            <a:spLocks noGrp="1"/>
          </p:cNvSpPr>
          <p:nvPr>
            <p:ph type="body" idx="1"/>
          </p:nvPr>
        </p:nvSpPr>
        <p:spPr>
          <a:xfrm>
            <a:off x="555786" y="1773451"/>
            <a:ext cx="9188715" cy="4901324"/>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3600"/>
              <a:buNone/>
            </a:pPr>
            <a:r>
              <a:rPr lang="en-US" dirty="0">
                <a:latin typeface="Franklin Gothic Book" panose="020B0503020102020204" pitchFamily="34" charset="0"/>
              </a:rPr>
              <a:t>What do I need to collect or administer to prove that students have grown toward and/or achieved desired outcomes or standards?</a:t>
            </a:r>
            <a:endParaRPr dirty="0">
              <a:latin typeface="Franklin Gothic Book" panose="020B0503020102020204" pitchFamily="34" charset="0"/>
            </a:endParaRPr>
          </a:p>
        </p:txBody>
      </p:sp>
      <p:sp>
        <p:nvSpPr>
          <p:cNvPr id="699" name="Google Shape;699;p63"/>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400">
                <a:solidFill>
                  <a:srgbClr val="000000"/>
                </a:solidFill>
                <a:latin typeface="Arial"/>
                <a:ea typeface="Arial"/>
                <a:cs typeface="Arial"/>
                <a:sym typeface="Arial"/>
              </a:rPr>
              <a:t>59</a:t>
            </a:fld>
            <a:endParaRPr sz="1400" dirty="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7"/>
          <p:cNvSpPr txBox="1">
            <a:spLocks noGrp="1"/>
          </p:cNvSpPr>
          <p:nvPr>
            <p:ph type="title"/>
          </p:nvPr>
        </p:nvSpPr>
        <p:spPr>
          <a:xfrm>
            <a:off x="164387" y="257025"/>
            <a:ext cx="9336663" cy="1320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Compelling Questions</a:t>
            </a:r>
            <a:endParaRPr dirty="0">
              <a:solidFill>
                <a:srgbClr val="FF0000"/>
              </a:solidFill>
              <a:latin typeface="Franklin Gothic Medium" panose="020B0603020102020204" pitchFamily="34" charset="0"/>
            </a:endParaRPr>
          </a:p>
        </p:txBody>
      </p:sp>
      <p:sp>
        <p:nvSpPr>
          <p:cNvPr id="162" name="Google Shape;162;p7"/>
          <p:cNvSpPr txBox="1">
            <a:spLocks noGrp="1"/>
          </p:cNvSpPr>
          <p:nvPr>
            <p:ph type="body" idx="1"/>
          </p:nvPr>
        </p:nvSpPr>
        <p:spPr>
          <a:xfrm>
            <a:off x="360598" y="1577825"/>
            <a:ext cx="11157900" cy="49014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3200"/>
              <a:buChar char="•"/>
            </a:pPr>
            <a:r>
              <a:rPr lang="en-US" sz="4000" dirty="0">
                <a:latin typeface="Franklin Gothic Book" panose="020B0503020102020204" pitchFamily="34" charset="0"/>
              </a:rPr>
              <a:t>What are strategies to build performance assessments in social studies aligned to the </a:t>
            </a:r>
            <a:r>
              <a:rPr lang="en-US" sz="4000" i="1" dirty="0">
                <a:latin typeface="Franklin Gothic Book" panose="020B0503020102020204" pitchFamily="34" charset="0"/>
              </a:rPr>
              <a:t>KAS for Social Studies</a:t>
            </a:r>
            <a:r>
              <a:rPr lang="en-US" sz="4000" dirty="0">
                <a:latin typeface="Franklin Gothic Book" panose="020B0503020102020204" pitchFamily="34" charset="0"/>
              </a:rPr>
              <a:t>?</a:t>
            </a:r>
            <a:endParaRPr sz="3600" dirty="0">
              <a:latin typeface="Franklin Gothic Book" panose="020B0503020102020204" pitchFamily="34" charset="0"/>
            </a:endParaRPr>
          </a:p>
          <a:p>
            <a:pPr marL="342900" lvl="0" indent="-342900" algn="l" rtl="0">
              <a:spcBef>
                <a:spcPts val="1000"/>
              </a:spcBef>
              <a:spcAft>
                <a:spcPts val="0"/>
              </a:spcAft>
              <a:buSzPts val="3200"/>
              <a:buChar char="•"/>
            </a:pPr>
            <a:r>
              <a:rPr lang="en-US" sz="4000" dirty="0">
                <a:latin typeface="Franklin Gothic Book" panose="020B0503020102020204" pitchFamily="34" charset="0"/>
              </a:rPr>
              <a:t>How do we create opportunities for students to demonstrate what they are learning from the </a:t>
            </a:r>
            <a:r>
              <a:rPr lang="en-US" sz="4000" i="1" dirty="0">
                <a:latin typeface="Franklin Gothic Book" panose="020B0503020102020204" pitchFamily="34" charset="0"/>
              </a:rPr>
              <a:t>KAS for Social Studies</a:t>
            </a:r>
            <a:r>
              <a:rPr lang="en-US" sz="4000" dirty="0">
                <a:latin typeface="Franklin Gothic Book" panose="020B0503020102020204" pitchFamily="34" charset="0"/>
              </a:rPr>
              <a:t>?</a:t>
            </a:r>
            <a:endParaRPr sz="3600" dirty="0">
              <a:latin typeface="Franklin Gothic Book" panose="020B0503020102020204" pitchFamily="34" charset="0"/>
            </a:endParaRPr>
          </a:p>
        </p:txBody>
      </p:sp>
      <p:sp>
        <p:nvSpPr>
          <p:cNvPr id="163" name="Google Shape;163;p7"/>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400">
                <a:solidFill>
                  <a:srgbClr val="000000"/>
                </a:solidFill>
                <a:latin typeface="Arial"/>
                <a:ea typeface="Arial"/>
                <a:cs typeface="Arial"/>
                <a:sym typeface="Arial"/>
              </a:rPr>
              <a:t>6</a:t>
            </a:fld>
            <a:endParaRPr sz="1400" dirty="0">
              <a:solidFill>
                <a:srgbClr val="000000"/>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64"/>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Reminders</a:t>
            </a:r>
            <a:endParaRPr dirty="0">
              <a:latin typeface="Franklin Gothic Medium" panose="020B0603020102020204" pitchFamily="34" charset="0"/>
            </a:endParaRPr>
          </a:p>
        </p:txBody>
      </p:sp>
      <p:sp>
        <p:nvSpPr>
          <p:cNvPr id="706" name="Google Shape;706;p64"/>
          <p:cNvSpPr txBox="1">
            <a:spLocks noGrp="1"/>
          </p:cNvSpPr>
          <p:nvPr>
            <p:ph type="body" idx="1"/>
          </p:nvPr>
        </p:nvSpPr>
        <p:spPr>
          <a:xfrm>
            <a:off x="555773" y="1773450"/>
            <a:ext cx="10809000" cy="4901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200"/>
              <a:buChar char="•"/>
            </a:pPr>
            <a:r>
              <a:rPr lang="en-US" sz="3200" dirty="0">
                <a:latin typeface="Franklin Gothic Book" panose="020B0503020102020204" pitchFamily="34" charset="0"/>
              </a:rPr>
              <a:t>Assessment opportunities include all efforts to document students’ learning before (pre-assessment), during (formative), and at the end of a unit segment or at the culmination of the unit (summative). </a:t>
            </a:r>
            <a:endParaRPr dirty="0">
              <a:latin typeface="Franklin Gothic Book" panose="020B0503020102020204" pitchFamily="34" charset="0"/>
            </a:endParaRPr>
          </a:p>
          <a:p>
            <a:pPr marL="342900" lvl="0" indent="-342900" algn="l" rtl="0">
              <a:spcBef>
                <a:spcPts val="1000"/>
              </a:spcBef>
              <a:spcAft>
                <a:spcPts val="0"/>
              </a:spcAft>
              <a:buSzPts val="3200"/>
              <a:buChar char="•"/>
            </a:pPr>
            <a:r>
              <a:rPr lang="en-US" sz="3200" dirty="0">
                <a:latin typeface="Franklin Gothic Book" panose="020B0503020102020204" pitchFamily="34" charset="0"/>
              </a:rPr>
              <a:t>To serve both teachers and students well, assessments should be seamlessly woven into the unit so that teachers can use them to support as well as measure students’ learning.</a:t>
            </a:r>
            <a:endParaRPr dirty="0">
              <a:latin typeface="Franklin Gothic Book" panose="020B0503020102020204"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65"/>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Discovery Task</a:t>
            </a:r>
            <a:endParaRPr dirty="0">
              <a:latin typeface="Franklin Gothic Medium" panose="020B0603020102020204" pitchFamily="34" charset="0"/>
            </a:endParaRPr>
          </a:p>
        </p:txBody>
      </p:sp>
      <p:sp>
        <p:nvSpPr>
          <p:cNvPr id="713" name="Google Shape;713;p65"/>
          <p:cNvSpPr txBox="1">
            <a:spLocks noGrp="1"/>
          </p:cNvSpPr>
          <p:nvPr>
            <p:ph type="body" idx="1"/>
          </p:nvPr>
        </p:nvSpPr>
        <p:spPr>
          <a:xfrm>
            <a:off x="555786" y="1773451"/>
            <a:ext cx="9188715" cy="4901324"/>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3600"/>
              <a:buChar char="•"/>
            </a:pPr>
            <a:r>
              <a:rPr lang="en-US" sz="3600" dirty="0">
                <a:latin typeface="Franklin Gothic Book" panose="020B0503020102020204" pitchFamily="34" charset="0"/>
              </a:rPr>
              <a:t>Think about a unit that you currently teach.</a:t>
            </a:r>
            <a:endParaRPr sz="3600" dirty="0">
              <a:latin typeface="Franklin Gothic Book" panose="020B0503020102020204" pitchFamily="34" charset="0"/>
            </a:endParaRPr>
          </a:p>
          <a:p>
            <a:pPr marL="342900" lvl="0" indent="-342900" algn="l" rtl="0">
              <a:spcBef>
                <a:spcPts val="1000"/>
              </a:spcBef>
              <a:spcAft>
                <a:spcPts val="0"/>
              </a:spcAft>
              <a:buSzPts val="3600"/>
              <a:buChar char="•"/>
            </a:pPr>
            <a:r>
              <a:rPr lang="en-US" sz="3600" dirty="0">
                <a:latin typeface="Franklin Gothic Book" panose="020B0503020102020204" pitchFamily="34" charset="0"/>
              </a:rPr>
              <a:t>Go through and unpack the standards for that unit using </a:t>
            </a:r>
            <a:r>
              <a:rPr lang="en-US" sz="3600" u="sng" dirty="0">
                <a:solidFill>
                  <a:schemeClr val="hlink"/>
                </a:solidFill>
                <a:latin typeface="Franklin Gothic Book" panose="020B0503020102020204" pitchFamily="34" charset="0"/>
                <a:hlinkClick r:id="rId3"/>
              </a:rPr>
              <a:t>Tool to Unpack Standards</a:t>
            </a:r>
            <a:r>
              <a:rPr lang="en-US" sz="3600" dirty="0">
                <a:latin typeface="Franklin Gothic Book" panose="020B0503020102020204" pitchFamily="34" charset="0"/>
              </a:rPr>
              <a:t>.</a:t>
            </a:r>
            <a:endParaRPr sz="3600" dirty="0">
              <a:latin typeface="Franklin Gothic Book" panose="020B0503020102020204" pitchFamily="34" charset="0"/>
            </a:endParaRPr>
          </a:p>
          <a:p>
            <a:pPr marL="342900" lvl="0" indent="-342900" algn="l" rtl="0">
              <a:spcBef>
                <a:spcPts val="1000"/>
              </a:spcBef>
              <a:spcAft>
                <a:spcPts val="0"/>
              </a:spcAft>
              <a:buSzPts val="3600"/>
              <a:buChar char="•"/>
            </a:pPr>
            <a:r>
              <a:rPr lang="en-US" sz="3600" dirty="0">
                <a:latin typeface="Franklin Gothic Book" panose="020B0503020102020204" pitchFamily="34" charset="0"/>
              </a:rPr>
              <a:t>Brainstorm opportunities for formative and summative assessments.</a:t>
            </a:r>
            <a:endParaRPr sz="3600" dirty="0">
              <a:latin typeface="Franklin Gothic Book" panose="020B0503020102020204" pitchFamily="34" charset="0"/>
            </a:endParaRPr>
          </a:p>
          <a:p>
            <a:pPr marL="342900" lvl="0" indent="-114300" algn="l" rtl="0">
              <a:spcBef>
                <a:spcPts val="1000"/>
              </a:spcBef>
              <a:spcAft>
                <a:spcPts val="0"/>
              </a:spcAft>
              <a:buSzPts val="3600"/>
              <a:buNone/>
            </a:pPr>
            <a:endParaRPr dirty="0"/>
          </a:p>
          <a:p>
            <a:pPr marL="342900" lvl="0" indent="-114300" algn="l" rtl="0">
              <a:spcBef>
                <a:spcPts val="1000"/>
              </a:spcBef>
              <a:spcAft>
                <a:spcPts val="0"/>
              </a:spcAft>
              <a:buSzPts val="3600"/>
              <a:buNone/>
            </a:pPr>
            <a:endParaRP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66"/>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Reflection</a:t>
            </a:r>
            <a:endParaRPr dirty="0">
              <a:latin typeface="Franklin Gothic Medium" panose="020B0603020102020204" pitchFamily="34" charset="0"/>
            </a:endParaRPr>
          </a:p>
        </p:txBody>
      </p:sp>
      <p:sp>
        <p:nvSpPr>
          <p:cNvPr id="721" name="Google Shape;721;p66"/>
          <p:cNvSpPr txBox="1">
            <a:spLocks noGrp="1"/>
          </p:cNvSpPr>
          <p:nvPr>
            <p:ph type="body" idx="1"/>
          </p:nvPr>
        </p:nvSpPr>
        <p:spPr>
          <a:xfrm>
            <a:off x="555786" y="1773451"/>
            <a:ext cx="10303892" cy="4901324"/>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3200"/>
              <a:buChar char="•"/>
            </a:pPr>
            <a:r>
              <a:rPr lang="en-US" sz="3200" dirty="0">
                <a:latin typeface="Franklin Gothic Book" panose="020B0503020102020204" pitchFamily="34" charset="0"/>
                <a:ea typeface="Libre Franklin Medium"/>
                <a:cs typeface="Libre Franklin Medium"/>
                <a:sym typeface="Libre Franklin Medium"/>
              </a:rPr>
              <a:t>Why is it important to unpack standards as a first step in designing assessments?</a:t>
            </a:r>
            <a:endParaRPr dirty="0">
              <a:latin typeface="Franklin Gothic Book" panose="020B0503020102020204" pitchFamily="34" charset="0"/>
            </a:endParaRPr>
          </a:p>
          <a:p>
            <a:pPr marL="342900" lvl="0" indent="-342900" algn="l" rtl="0">
              <a:spcBef>
                <a:spcPts val="1000"/>
              </a:spcBef>
              <a:spcAft>
                <a:spcPts val="0"/>
              </a:spcAft>
              <a:buSzPts val="3200"/>
              <a:buChar char="•"/>
            </a:pPr>
            <a:r>
              <a:rPr lang="en-US" sz="3200" dirty="0">
                <a:latin typeface="Franklin Gothic Book" panose="020B0503020102020204" pitchFamily="34" charset="0"/>
                <a:ea typeface="Libre Franklin Medium"/>
                <a:cs typeface="Libre Franklin Medium"/>
                <a:sym typeface="Libre Franklin Medium"/>
              </a:rPr>
              <a:t>How can you use Steps 2, 3 and 4 to build assessments?</a:t>
            </a:r>
            <a:endParaRPr dirty="0">
              <a:latin typeface="Franklin Gothic Book" panose="020B0503020102020204" pitchFamily="34" charset="0"/>
            </a:endParaRPr>
          </a:p>
          <a:p>
            <a:pPr marL="342900" lvl="0" indent="-342900" algn="l" rtl="0">
              <a:spcBef>
                <a:spcPts val="1000"/>
              </a:spcBef>
              <a:spcAft>
                <a:spcPts val="0"/>
              </a:spcAft>
              <a:buSzPts val="3200"/>
              <a:buChar char="•"/>
            </a:pPr>
            <a:r>
              <a:rPr lang="en-US" sz="3200" dirty="0">
                <a:latin typeface="Franklin Gothic Book" panose="020B0503020102020204" pitchFamily="34" charset="0"/>
                <a:ea typeface="Libre Franklin Medium"/>
                <a:cs typeface="Libre Franklin Medium"/>
                <a:sym typeface="Libre Franklin Medium"/>
              </a:rPr>
              <a:t>What is one next step you will take to more directly connect assessments to the </a:t>
            </a:r>
            <a:r>
              <a:rPr lang="en-US" sz="3200" i="1" dirty="0">
                <a:latin typeface="Franklin Gothic Book" panose="020B0503020102020204" pitchFamily="34" charset="0"/>
                <a:ea typeface="Libre Franklin Medium"/>
                <a:cs typeface="Libre Franklin Medium"/>
                <a:sym typeface="Libre Franklin Medium"/>
              </a:rPr>
              <a:t>KAS for Social Studies</a:t>
            </a:r>
            <a:r>
              <a:rPr lang="en-US" sz="3200" dirty="0">
                <a:latin typeface="Franklin Gothic Book" panose="020B0503020102020204" pitchFamily="34" charset="0"/>
                <a:ea typeface="Libre Franklin Medium"/>
                <a:cs typeface="Libre Franklin Medium"/>
                <a:sym typeface="Libre Franklin Medium"/>
              </a:rPr>
              <a:t>?</a:t>
            </a:r>
            <a:endParaRPr dirty="0">
              <a:latin typeface="Franklin Gothic Book" panose="020B0503020102020204" pitchFamily="34" charset="0"/>
            </a:endParaRPr>
          </a:p>
          <a:p>
            <a:pPr marL="342900" lvl="0" indent="-342900" algn="l" rtl="0">
              <a:spcBef>
                <a:spcPts val="1000"/>
              </a:spcBef>
              <a:spcAft>
                <a:spcPts val="0"/>
              </a:spcAft>
              <a:buSzPts val="3200"/>
              <a:buChar char="•"/>
            </a:pPr>
            <a:r>
              <a:rPr lang="en-US" sz="3200" dirty="0">
                <a:latin typeface="Franklin Gothic Book" panose="020B0503020102020204" pitchFamily="34" charset="0"/>
                <a:ea typeface="Libre Franklin Medium"/>
                <a:cs typeface="Libre Franklin Medium"/>
                <a:sym typeface="Libre Franklin Medium"/>
              </a:rPr>
              <a:t>What do you still wonder about?</a:t>
            </a:r>
            <a:endParaRPr dirty="0">
              <a:latin typeface="Franklin Gothic Book" panose="020B0503020102020204" pitchFamily="34" charset="0"/>
            </a:endParaRPr>
          </a:p>
          <a:p>
            <a:pPr marL="342900" lvl="0" indent="-139700" algn="l" rtl="0">
              <a:spcBef>
                <a:spcPts val="1000"/>
              </a:spcBef>
              <a:spcAft>
                <a:spcPts val="0"/>
              </a:spcAft>
              <a:buSzPts val="3200"/>
              <a:buNone/>
            </a:pPr>
            <a:endParaRPr sz="3200" dirty="0">
              <a:latin typeface="Libre Franklin Medium"/>
              <a:ea typeface="Libre Franklin Medium"/>
              <a:cs typeface="Libre Franklin Medium"/>
              <a:sym typeface="Libre Franklin Medium"/>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67"/>
          <p:cNvSpPr txBox="1">
            <a:spLocks noGrp="1"/>
          </p:cNvSpPr>
          <p:nvPr>
            <p:ph type="title"/>
          </p:nvPr>
        </p:nvSpPr>
        <p:spPr>
          <a:xfrm>
            <a:off x="555786" y="257025"/>
            <a:ext cx="8867614" cy="1320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Compelling Questions</a:t>
            </a:r>
            <a:endParaRPr dirty="0">
              <a:solidFill>
                <a:srgbClr val="FF0000"/>
              </a:solidFill>
              <a:latin typeface="Franklin Gothic Medium" panose="020B0603020102020204" pitchFamily="34" charset="0"/>
            </a:endParaRPr>
          </a:p>
        </p:txBody>
      </p:sp>
      <p:sp>
        <p:nvSpPr>
          <p:cNvPr id="729" name="Google Shape;729;p67"/>
          <p:cNvSpPr txBox="1">
            <a:spLocks noGrp="1"/>
          </p:cNvSpPr>
          <p:nvPr>
            <p:ph type="body" idx="1"/>
          </p:nvPr>
        </p:nvSpPr>
        <p:spPr>
          <a:xfrm>
            <a:off x="555786" y="1773451"/>
            <a:ext cx="9188715" cy="4901324"/>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3200"/>
              <a:buChar char="•"/>
            </a:pPr>
            <a:r>
              <a:rPr lang="en-US" sz="3200" dirty="0">
                <a:latin typeface="Franklin Gothic Book" panose="020B0503020102020204" pitchFamily="34" charset="0"/>
              </a:rPr>
              <a:t>What are strategies to build performance assessments in social studies aligned to the </a:t>
            </a:r>
            <a:r>
              <a:rPr lang="en-US" sz="3200" i="1" dirty="0">
                <a:latin typeface="Franklin Gothic Book" panose="020B0503020102020204" pitchFamily="34" charset="0"/>
              </a:rPr>
              <a:t>KAS for Social Studies</a:t>
            </a:r>
            <a:r>
              <a:rPr lang="en-US" sz="3200" dirty="0">
                <a:latin typeface="Franklin Gothic Book" panose="020B0503020102020204" pitchFamily="34" charset="0"/>
              </a:rPr>
              <a:t>?</a:t>
            </a:r>
            <a:endParaRPr dirty="0">
              <a:latin typeface="Franklin Gothic Book" panose="020B0503020102020204" pitchFamily="34" charset="0"/>
            </a:endParaRPr>
          </a:p>
          <a:p>
            <a:pPr marL="342900" lvl="0" indent="-342900" algn="l" rtl="0">
              <a:spcBef>
                <a:spcPts val="1000"/>
              </a:spcBef>
              <a:spcAft>
                <a:spcPts val="0"/>
              </a:spcAft>
              <a:buSzPts val="3200"/>
              <a:buChar char="•"/>
            </a:pPr>
            <a:r>
              <a:rPr lang="en-US" sz="3200" dirty="0">
                <a:latin typeface="Franklin Gothic Book" panose="020B0503020102020204" pitchFamily="34" charset="0"/>
              </a:rPr>
              <a:t>How do we create opportunities for students to demonstrate what they are learning from the </a:t>
            </a:r>
            <a:r>
              <a:rPr lang="en-US" sz="3200" i="1" dirty="0">
                <a:latin typeface="Franklin Gothic Book" panose="020B0503020102020204" pitchFamily="34" charset="0"/>
              </a:rPr>
              <a:t>KAS for Social Studies</a:t>
            </a:r>
            <a:r>
              <a:rPr lang="en-US" sz="3200" dirty="0">
                <a:latin typeface="Franklin Gothic Book" panose="020B0503020102020204" pitchFamily="34" charset="0"/>
              </a:rPr>
              <a:t>?</a:t>
            </a:r>
            <a:endParaRPr dirty="0">
              <a:latin typeface="Franklin Gothic Book" panose="020B0503020102020204"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69"/>
          <p:cNvSpPr txBox="1">
            <a:spLocks noGrp="1"/>
          </p:cNvSpPr>
          <p:nvPr>
            <p:ph type="ctrTitle"/>
          </p:nvPr>
        </p:nvSpPr>
        <p:spPr>
          <a:xfrm>
            <a:off x="2748650" y="1214338"/>
            <a:ext cx="9144000" cy="23877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072B62"/>
              </a:buClr>
              <a:buSzPct val="73333"/>
              <a:buFont typeface="Georgia"/>
              <a:buNone/>
            </a:pPr>
            <a:r>
              <a:rPr lang="en-US" dirty="0">
                <a:latin typeface="Franklin Gothic Medium" panose="020B0603020102020204" pitchFamily="34" charset="0"/>
              </a:rPr>
              <a:t>Performance Assessments in Social Studies</a:t>
            </a:r>
            <a:endParaRPr dirty="0">
              <a:latin typeface="Franklin Gothic Medium" panose="020B0603020102020204" pitchFamily="34" charset="0"/>
            </a:endParaRPr>
          </a:p>
        </p:txBody>
      </p:sp>
      <p:sp>
        <p:nvSpPr>
          <p:cNvPr id="736" name="Google Shape;736;p69"/>
          <p:cNvSpPr txBox="1">
            <a:spLocks noGrp="1"/>
          </p:cNvSpPr>
          <p:nvPr>
            <p:ph type="subTitle" idx="1"/>
          </p:nvPr>
        </p:nvSpPr>
        <p:spPr>
          <a:xfrm>
            <a:off x="2824025" y="3715088"/>
            <a:ext cx="9144000" cy="16557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800"/>
              <a:buNone/>
            </a:pPr>
            <a:r>
              <a:rPr lang="en-US" dirty="0">
                <a:latin typeface="Franklin Gothic Medium" panose="020B0603020102020204" pitchFamily="34" charset="0"/>
              </a:rPr>
              <a:t>Section C: Performance Assessments in Social Studies</a:t>
            </a:r>
            <a:endParaRPr dirty="0">
              <a:latin typeface="Franklin Gothic Medium" panose="020B0603020102020204"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70"/>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Overview of Module</a:t>
            </a:r>
            <a:endParaRPr dirty="0">
              <a:latin typeface="Franklin Gothic Medium" panose="020B0603020102020204" pitchFamily="34" charset="0"/>
            </a:endParaRPr>
          </a:p>
        </p:txBody>
      </p:sp>
      <p:grpSp>
        <p:nvGrpSpPr>
          <p:cNvPr id="745" name="Google Shape;745;p70" descr="Section C: Performance Assessments in Social Studies"/>
          <p:cNvGrpSpPr/>
          <p:nvPr/>
        </p:nvGrpSpPr>
        <p:grpSpPr>
          <a:xfrm>
            <a:off x="804535" y="2044987"/>
            <a:ext cx="9600427" cy="2541683"/>
            <a:chOff x="80010" y="2068737"/>
            <a:chExt cx="9600427" cy="2541683"/>
          </a:xfrm>
        </p:grpSpPr>
        <p:sp>
          <p:nvSpPr>
            <p:cNvPr id="746" name="Google Shape;746;p70"/>
            <p:cNvSpPr/>
            <p:nvPr/>
          </p:nvSpPr>
          <p:spPr>
            <a:xfrm>
              <a:off x="7882988" y="2440865"/>
              <a:ext cx="1797449" cy="1797743"/>
            </a:xfrm>
            <a:prstGeom prst="ellipse">
              <a:avLst/>
            </a:prstGeom>
            <a:solidFill>
              <a:srgbClr val="5F9DD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7" name="Google Shape;747;p70"/>
            <p:cNvSpPr/>
            <p:nvPr/>
          </p:nvSpPr>
          <p:spPr>
            <a:xfrm>
              <a:off x="7942297" y="2500800"/>
              <a:ext cx="1677874" cy="1677872"/>
            </a:xfrm>
            <a:prstGeom prst="ellipse">
              <a:avLst/>
            </a:prstGeom>
            <a:solidFill>
              <a:schemeClr val="lt1">
                <a:alpha val="89803"/>
              </a:schemeClr>
            </a:solidFill>
            <a:ln w="19050" cap="rnd" cmpd="sng">
              <a:solidFill>
                <a:srgbClr val="5F9D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8" name="Google Shape;748;p70"/>
            <p:cNvSpPr txBox="1"/>
            <p:nvPr/>
          </p:nvSpPr>
          <p:spPr>
            <a:xfrm>
              <a:off x="8182404" y="2740541"/>
              <a:ext cx="1198618" cy="119839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dk1"/>
                </a:buClr>
                <a:buSzPts val="1600"/>
                <a:buFont typeface="Libre Franklin Medium"/>
                <a:buNone/>
              </a:pPr>
              <a:r>
                <a:rPr lang="en-US" sz="1600" dirty="0">
                  <a:solidFill>
                    <a:schemeClr val="dk1"/>
                  </a:solidFill>
                  <a:latin typeface="Libre Franklin Medium"/>
                  <a:ea typeface="Libre Franklin Medium"/>
                  <a:cs typeface="Libre Franklin Medium"/>
                  <a:sym typeface="Libre Franklin Medium"/>
                </a:rPr>
                <a:t>Section E</a:t>
              </a:r>
              <a:r>
                <a:rPr lang="en-US" sz="1600" b="0" i="0" u="none" strike="noStrike" cap="none" dirty="0">
                  <a:solidFill>
                    <a:schemeClr val="dk1"/>
                  </a:solidFill>
                  <a:latin typeface="Libre Franklin Medium"/>
                  <a:ea typeface="Libre Franklin Medium"/>
                  <a:cs typeface="Libre Franklin Medium"/>
                  <a:sym typeface="Libre Franklin Medium"/>
                </a:rPr>
                <a:t>: Reflecting and Adjusting</a:t>
              </a:r>
              <a:endParaRPr dirty="0"/>
            </a:p>
          </p:txBody>
        </p:sp>
        <p:sp>
          <p:nvSpPr>
            <p:cNvPr id="749" name="Google Shape;749;p70"/>
            <p:cNvSpPr/>
            <p:nvPr/>
          </p:nvSpPr>
          <p:spPr>
            <a:xfrm rot="2700000">
              <a:off x="6024420" y="2440958"/>
              <a:ext cx="1797241" cy="1797241"/>
            </a:xfrm>
            <a:prstGeom prst="teardrop">
              <a:avLst>
                <a:gd name="adj" fmla="val 100000"/>
              </a:avLst>
            </a:prstGeom>
            <a:solidFill>
              <a:srgbClr val="5F9DD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0" name="Google Shape;750;p70"/>
            <p:cNvSpPr/>
            <p:nvPr/>
          </p:nvSpPr>
          <p:spPr>
            <a:xfrm>
              <a:off x="6085539" y="2500800"/>
              <a:ext cx="1677874" cy="1677872"/>
            </a:xfrm>
            <a:prstGeom prst="ellipse">
              <a:avLst/>
            </a:prstGeom>
            <a:solidFill>
              <a:schemeClr val="lt1">
                <a:alpha val="89803"/>
              </a:schemeClr>
            </a:solidFill>
            <a:ln w="19050" cap="rnd" cmpd="sng">
              <a:solidFill>
                <a:srgbClr val="5F9D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1" name="Google Shape;751;p70"/>
            <p:cNvSpPr txBox="1"/>
            <p:nvPr/>
          </p:nvSpPr>
          <p:spPr>
            <a:xfrm>
              <a:off x="6324688" y="2740541"/>
              <a:ext cx="1198618" cy="119839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dk1"/>
                </a:buClr>
                <a:buSzPts val="1600"/>
                <a:buFont typeface="Libre Franklin Medium"/>
                <a:buNone/>
              </a:pPr>
              <a:r>
                <a:rPr lang="en-US" sz="1600" dirty="0">
                  <a:solidFill>
                    <a:schemeClr val="dk1"/>
                  </a:solidFill>
                  <a:latin typeface="Libre Franklin Medium"/>
                  <a:ea typeface="Libre Franklin Medium"/>
                  <a:cs typeface="Libre Franklin Medium"/>
                  <a:sym typeface="Libre Franklin Medium"/>
                </a:rPr>
                <a:t>Section D</a:t>
              </a:r>
              <a:r>
                <a:rPr lang="en-US" sz="1600" b="0" i="0" u="none" strike="noStrike" cap="none" dirty="0">
                  <a:solidFill>
                    <a:schemeClr val="dk1"/>
                  </a:solidFill>
                  <a:latin typeface="Libre Franklin Medium"/>
                  <a:ea typeface="Libre Franklin Medium"/>
                  <a:cs typeface="Libre Franklin Medium"/>
                  <a:sym typeface="Libre Franklin Medium"/>
                </a:rPr>
                <a:t>: </a:t>
              </a:r>
              <a:br>
                <a:rPr lang="en-US" sz="1600" b="0" i="0" u="none" strike="noStrike" cap="none" dirty="0">
                  <a:solidFill>
                    <a:schemeClr val="dk1"/>
                  </a:solidFill>
                  <a:latin typeface="Libre Franklin Medium"/>
                  <a:ea typeface="Libre Franklin Medium"/>
                  <a:cs typeface="Libre Franklin Medium"/>
                  <a:sym typeface="Libre Franklin Medium"/>
                </a:rPr>
              </a:br>
              <a:r>
                <a:rPr lang="en-US" sz="1600" b="0" i="0" u="none" strike="noStrike" cap="none" dirty="0">
                  <a:solidFill>
                    <a:schemeClr val="dk1"/>
                  </a:solidFill>
                  <a:latin typeface="Libre Franklin Medium"/>
                  <a:ea typeface="Libre Franklin Medium"/>
                  <a:cs typeface="Libre Franklin Medium"/>
                  <a:sym typeface="Libre Franklin Medium"/>
                </a:rPr>
                <a:t>Building Rubrics</a:t>
              </a:r>
              <a:endParaRPr dirty="0"/>
            </a:p>
          </p:txBody>
        </p:sp>
        <p:sp>
          <p:nvSpPr>
            <p:cNvPr id="752" name="Google Shape;752;p70"/>
            <p:cNvSpPr/>
            <p:nvPr/>
          </p:nvSpPr>
          <p:spPr>
            <a:xfrm rot="2700000">
              <a:off x="4167662" y="2440958"/>
              <a:ext cx="1797241" cy="1797241"/>
            </a:xfrm>
            <a:prstGeom prst="teardrop">
              <a:avLst>
                <a:gd name="adj" fmla="val 100000"/>
              </a:avLst>
            </a:prstGeom>
            <a:solidFill>
              <a:srgbClr val="FFA6A6"/>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3" name="Google Shape;753;p70"/>
            <p:cNvSpPr/>
            <p:nvPr/>
          </p:nvSpPr>
          <p:spPr>
            <a:xfrm>
              <a:off x="4227824" y="2500800"/>
              <a:ext cx="1677874" cy="1677872"/>
            </a:xfrm>
            <a:prstGeom prst="ellipse">
              <a:avLst/>
            </a:prstGeom>
            <a:solidFill>
              <a:srgbClr val="FFA6A6"/>
            </a:solidFill>
            <a:ln w="19050" cap="rnd" cmpd="sng">
              <a:solidFill>
                <a:srgbClr val="5F9D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4" name="Google Shape;754;p70"/>
            <p:cNvSpPr txBox="1"/>
            <p:nvPr/>
          </p:nvSpPr>
          <p:spPr>
            <a:xfrm>
              <a:off x="4466973" y="2740541"/>
              <a:ext cx="1198618" cy="119839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dk1"/>
                </a:buClr>
                <a:buSzPts val="1600"/>
                <a:buFont typeface="Libre Franklin Medium"/>
                <a:buNone/>
              </a:pPr>
              <a:r>
                <a:rPr lang="en-US" sz="1600" dirty="0">
                  <a:solidFill>
                    <a:schemeClr val="dk1"/>
                  </a:solidFill>
                  <a:latin typeface="Libre Franklin Medium"/>
                  <a:ea typeface="Libre Franklin Medium"/>
                  <a:cs typeface="Libre Franklin Medium"/>
                  <a:sym typeface="Libre Franklin Medium"/>
                </a:rPr>
                <a:t>Section C</a:t>
              </a:r>
              <a:r>
                <a:rPr lang="en-US" sz="1600" b="0" i="0" u="none" strike="noStrike" cap="none" dirty="0">
                  <a:solidFill>
                    <a:schemeClr val="dk1"/>
                  </a:solidFill>
                  <a:latin typeface="Libre Franklin Medium"/>
                  <a:ea typeface="Libre Franklin Medium"/>
                  <a:cs typeface="Libre Franklin Medium"/>
                  <a:sym typeface="Libre Franklin Medium"/>
                </a:rPr>
                <a:t>: Performance Assessments in Social Studies</a:t>
              </a:r>
              <a:endParaRPr dirty="0"/>
            </a:p>
          </p:txBody>
        </p:sp>
        <p:sp>
          <p:nvSpPr>
            <p:cNvPr id="755" name="Google Shape;755;p70"/>
            <p:cNvSpPr/>
            <p:nvPr/>
          </p:nvSpPr>
          <p:spPr>
            <a:xfrm rot="2700000">
              <a:off x="2309947" y="2440958"/>
              <a:ext cx="1797241" cy="1797241"/>
            </a:xfrm>
            <a:prstGeom prst="teardrop">
              <a:avLst>
                <a:gd name="adj" fmla="val 100000"/>
              </a:avLst>
            </a:prstGeom>
            <a:solidFill>
              <a:srgbClr val="5F9DD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6" name="Google Shape;756;p70"/>
            <p:cNvSpPr/>
            <p:nvPr/>
          </p:nvSpPr>
          <p:spPr>
            <a:xfrm>
              <a:off x="2370108" y="2500800"/>
              <a:ext cx="1677874" cy="1677872"/>
            </a:xfrm>
            <a:prstGeom prst="ellipse">
              <a:avLst/>
            </a:prstGeom>
            <a:solidFill>
              <a:schemeClr val="lt1">
                <a:alpha val="89803"/>
              </a:schemeClr>
            </a:solidFill>
            <a:ln w="19050" cap="rnd" cmpd="sng">
              <a:solidFill>
                <a:srgbClr val="5F9D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7" name="Google Shape;757;p70"/>
            <p:cNvSpPr txBox="1"/>
            <p:nvPr/>
          </p:nvSpPr>
          <p:spPr>
            <a:xfrm>
              <a:off x="2610215" y="2740541"/>
              <a:ext cx="1198618" cy="119839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dk1"/>
                </a:buClr>
                <a:buSzPts val="1600"/>
                <a:buFont typeface="Libre Franklin Medium"/>
                <a:buNone/>
              </a:pPr>
              <a:r>
                <a:rPr lang="en-US" sz="1600" dirty="0">
                  <a:solidFill>
                    <a:schemeClr val="dk1"/>
                  </a:solidFill>
                  <a:latin typeface="Libre Franklin Medium"/>
                  <a:ea typeface="Libre Franklin Medium"/>
                  <a:cs typeface="Libre Franklin Medium"/>
                  <a:sym typeface="Libre Franklin Medium"/>
                </a:rPr>
                <a:t>Section B</a:t>
              </a:r>
              <a:r>
                <a:rPr lang="en-US" sz="1600" b="0" i="0" u="none" strike="noStrike" cap="none" dirty="0">
                  <a:solidFill>
                    <a:schemeClr val="dk1"/>
                  </a:solidFill>
                  <a:latin typeface="Libre Franklin Medium"/>
                  <a:ea typeface="Libre Franklin Medium"/>
                  <a:cs typeface="Libre Franklin Medium"/>
                  <a:sym typeface="Libre Franklin Medium"/>
                </a:rPr>
                <a:t>: Connecting Standards to Assessments</a:t>
              </a:r>
              <a:endParaRPr dirty="0"/>
            </a:p>
          </p:txBody>
        </p:sp>
        <p:sp>
          <p:nvSpPr>
            <p:cNvPr id="758" name="Google Shape;758;p70"/>
            <p:cNvSpPr/>
            <p:nvPr/>
          </p:nvSpPr>
          <p:spPr>
            <a:xfrm rot="2700000">
              <a:off x="452231" y="2440958"/>
              <a:ext cx="1797241" cy="1797241"/>
            </a:xfrm>
            <a:prstGeom prst="teardrop">
              <a:avLst>
                <a:gd name="adj" fmla="val 100000"/>
              </a:avLst>
            </a:prstGeom>
            <a:solidFill>
              <a:srgbClr val="5F9DD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9" name="Google Shape;759;p70"/>
            <p:cNvSpPr/>
            <p:nvPr/>
          </p:nvSpPr>
          <p:spPr>
            <a:xfrm>
              <a:off x="512393" y="2500800"/>
              <a:ext cx="1677874" cy="1677872"/>
            </a:xfrm>
            <a:prstGeom prst="ellipse">
              <a:avLst/>
            </a:prstGeom>
            <a:solidFill>
              <a:schemeClr val="lt1">
                <a:alpha val="89803"/>
              </a:schemeClr>
            </a:solidFill>
            <a:ln w="19050" cap="rnd" cmpd="sng">
              <a:solidFill>
                <a:srgbClr val="5F9D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0" name="Google Shape;760;p70"/>
            <p:cNvSpPr txBox="1"/>
            <p:nvPr/>
          </p:nvSpPr>
          <p:spPr>
            <a:xfrm>
              <a:off x="752500" y="2740541"/>
              <a:ext cx="1198618" cy="119839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dk1"/>
                </a:buClr>
                <a:buSzPts val="1600"/>
                <a:buFont typeface="Libre Franklin Medium"/>
                <a:buNone/>
              </a:pPr>
              <a:r>
                <a:rPr lang="en-US" sz="1600" dirty="0">
                  <a:solidFill>
                    <a:schemeClr val="dk1"/>
                  </a:solidFill>
                  <a:latin typeface="Libre Franklin Medium"/>
                  <a:ea typeface="Libre Franklin Medium"/>
                  <a:cs typeface="Libre Franklin Medium"/>
                  <a:sym typeface="Libre Franklin Medium"/>
                </a:rPr>
                <a:t>Section A</a:t>
              </a:r>
              <a:r>
                <a:rPr lang="en-US" sz="1600" b="0" i="0" u="none" strike="noStrike" cap="none" dirty="0">
                  <a:solidFill>
                    <a:schemeClr val="dk1"/>
                  </a:solidFill>
                  <a:latin typeface="Libre Franklin Medium"/>
                  <a:ea typeface="Libre Franklin Medium"/>
                  <a:cs typeface="Libre Franklin Medium"/>
                  <a:sym typeface="Libre Franklin Medium"/>
                </a:rPr>
                <a:t>: Classroom Assessments in Social Studies</a:t>
              </a:r>
              <a:endParaRPr dirty="0"/>
            </a:p>
          </p:txBody>
        </p:sp>
      </p:gr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72"/>
          <p:cNvSpPr txBox="1">
            <a:spLocks noGrp="1"/>
          </p:cNvSpPr>
          <p:nvPr>
            <p:ph type="title"/>
          </p:nvPr>
        </p:nvSpPr>
        <p:spPr>
          <a:xfrm>
            <a:off x="631986" y="257025"/>
            <a:ext cx="8596668" cy="1320800"/>
          </a:xfrm>
          <a:prstGeom prst="rect">
            <a:avLst/>
          </a:prstGeom>
          <a:noFill/>
          <a:ln>
            <a:noFill/>
          </a:ln>
        </p:spPr>
        <p:txBody>
          <a:bodyPr spcFirstLastPara="1" wrap="square" lIns="51425" tIns="25700" rIns="51425" bIns="25700" anchor="t" anchorCtr="0">
            <a:no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Goals of this module</a:t>
            </a:r>
            <a:endParaRPr dirty="0">
              <a:latin typeface="Franklin Gothic Medium" panose="020B0603020102020204" pitchFamily="34" charset="0"/>
            </a:endParaRPr>
          </a:p>
        </p:txBody>
      </p:sp>
      <p:sp>
        <p:nvSpPr>
          <p:cNvPr id="767" name="Google Shape;767;p72"/>
          <p:cNvSpPr txBox="1">
            <a:spLocks noGrp="1"/>
          </p:cNvSpPr>
          <p:nvPr>
            <p:ph type="body" idx="1"/>
          </p:nvPr>
        </p:nvSpPr>
        <p:spPr>
          <a:xfrm>
            <a:off x="685859" y="1188393"/>
            <a:ext cx="11157900" cy="4901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400"/>
              <a:buChar char="•"/>
            </a:pPr>
            <a:r>
              <a:rPr lang="en-US" dirty="0">
                <a:latin typeface="Franklin Gothic Book" panose="020B0503020102020204" pitchFamily="34" charset="0"/>
              </a:rPr>
              <a:t>Learn about different types of assessments in social studies.</a:t>
            </a:r>
            <a:endParaRPr sz="3200" dirty="0">
              <a:latin typeface="Franklin Gothic Book" panose="020B0503020102020204" pitchFamily="34" charset="0"/>
            </a:endParaRPr>
          </a:p>
          <a:p>
            <a:pPr marL="342900" lvl="0" indent="-342900" algn="l" rtl="0">
              <a:spcBef>
                <a:spcPts val="1000"/>
              </a:spcBef>
              <a:spcAft>
                <a:spcPts val="0"/>
              </a:spcAft>
              <a:buSzPts val="2400"/>
              <a:buChar char="•"/>
            </a:pPr>
            <a:r>
              <a:rPr lang="en-US" dirty="0">
                <a:latin typeface="Franklin Gothic Book" panose="020B0503020102020204" pitchFamily="34" charset="0"/>
              </a:rPr>
              <a:t>Begin to learn how to use standards to build assessments to identify if students are reaching the standards.</a:t>
            </a:r>
            <a:endParaRPr sz="3200" dirty="0">
              <a:latin typeface="Franklin Gothic Book" panose="020B0503020102020204" pitchFamily="34" charset="0"/>
            </a:endParaRPr>
          </a:p>
          <a:p>
            <a:pPr marL="342900" lvl="0" indent="-342900" algn="l" rtl="0">
              <a:spcBef>
                <a:spcPts val="1000"/>
              </a:spcBef>
              <a:spcAft>
                <a:spcPts val="0"/>
              </a:spcAft>
              <a:buSzPts val="2400"/>
              <a:buChar char="•"/>
            </a:pPr>
            <a:r>
              <a:rPr lang="en-US" dirty="0">
                <a:latin typeface="Franklin Gothic Book" panose="020B0503020102020204" pitchFamily="34" charset="0"/>
              </a:rPr>
              <a:t>Identify strategies to build performance assessments in social studies.</a:t>
            </a:r>
            <a:endParaRPr sz="3200" dirty="0">
              <a:latin typeface="Franklin Gothic Book" panose="020B0503020102020204" pitchFamily="34" charset="0"/>
            </a:endParaRPr>
          </a:p>
          <a:p>
            <a:pPr marL="342900" lvl="0" indent="-342900" algn="l" rtl="0">
              <a:spcBef>
                <a:spcPts val="1000"/>
              </a:spcBef>
              <a:spcAft>
                <a:spcPts val="0"/>
              </a:spcAft>
              <a:buSzPts val="2400"/>
              <a:buChar char="•"/>
            </a:pPr>
            <a:r>
              <a:rPr lang="en-US" dirty="0">
                <a:latin typeface="Franklin Gothic Book" panose="020B0503020102020204" pitchFamily="34" charset="0"/>
              </a:rPr>
              <a:t>Build an understanding of the inquiry practices in the </a:t>
            </a:r>
            <a:r>
              <a:rPr lang="en-US" i="1" dirty="0">
                <a:latin typeface="Franklin Gothic Book" panose="020B0503020102020204" pitchFamily="34" charset="0"/>
              </a:rPr>
              <a:t>KAS for Social Studies</a:t>
            </a:r>
            <a:r>
              <a:rPr lang="en-US" dirty="0">
                <a:latin typeface="Franklin Gothic Book" panose="020B0503020102020204" pitchFamily="34" charset="0"/>
              </a:rPr>
              <a:t>.</a:t>
            </a:r>
            <a:endParaRPr sz="3200" dirty="0">
              <a:latin typeface="Franklin Gothic Book" panose="020B0503020102020204" pitchFamily="34" charset="0"/>
            </a:endParaRPr>
          </a:p>
          <a:p>
            <a:pPr marL="342900" lvl="0" indent="-342900" algn="l" rtl="0">
              <a:spcBef>
                <a:spcPts val="1000"/>
              </a:spcBef>
              <a:spcAft>
                <a:spcPts val="0"/>
              </a:spcAft>
              <a:buSzPts val="2400"/>
              <a:buChar char="•"/>
            </a:pPr>
            <a:r>
              <a:rPr lang="en-US" dirty="0">
                <a:latin typeface="Franklin Gothic Book" panose="020B0503020102020204" pitchFamily="34" charset="0"/>
              </a:rPr>
              <a:t>Build an understanding of the qualities of high-quality rubrics in social studies. </a:t>
            </a:r>
            <a:endParaRPr sz="3200" dirty="0">
              <a:latin typeface="Franklin Gothic Book" panose="020B0503020102020204" pitchFamily="34" charset="0"/>
            </a:endParaRPr>
          </a:p>
          <a:p>
            <a:pPr marL="342900" lvl="0" indent="-342900" algn="l" rtl="0">
              <a:spcBef>
                <a:spcPts val="1000"/>
              </a:spcBef>
              <a:spcAft>
                <a:spcPts val="0"/>
              </a:spcAft>
              <a:buSzPts val="2400"/>
              <a:buChar char="•"/>
            </a:pPr>
            <a:r>
              <a:rPr lang="en-US" dirty="0">
                <a:latin typeface="Franklin Gothic Book" panose="020B0503020102020204" pitchFamily="34" charset="0"/>
              </a:rPr>
              <a:t>Plan how to review and revise assessments using student work. </a:t>
            </a:r>
            <a:endParaRPr sz="3200" dirty="0">
              <a:latin typeface="Franklin Gothic Book" panose="020B0503020102020204" pitchFamily="34" charset="0"/>
            </a:endParaRPr>
          </a:p>
        </p:txBody>
      </p:sp>
      <p:sp>
        <p:nvSpPr>
          <p:cNvPr id="769" name="Google Shape;769;p72" descr="Indicating goal three " title="Star"/>
          <p:cNvSpPr/>
          <p:nvPr/>
        </p:nvSpPr>
        <p:spPr>
          <a:xfrm>
            <a:off x="478881" y="2500516"/>
            <a:ext cx="640200" cy="640200"/>
          </a:xfrm>
          <a:prstGeom prst="star5">
            <a:avLst>
              <a:gd name="adj" fmla="val 19098"/>
              <a:gd name="hf" fmla="val 105146"/>
              <a:gd name="vf" fmla="val 110557"/>
            </a:avLst>
          </a:prstGeom>
          <a:solidFill>
            <a:schemeClr val="accent1"/>
          </a:solidFill>
          <a:ln w="19050" cap="rnd"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Medium"/>
              <a:buNone/>
            </a:pPr>
            <a:endParaRPr sz="1800" b="0" i="0" u="none" strike="noStrike" cap="none" dirty="0">
              <a:solidFill>
                <a:srgbClr val="FFFFFF"/>
              </a:solidFill>
              <a:latin typeface="Libre Franklin Medium"/>
              <a:ea typeface="Libre Franklin Medium"/>
              <a:cs typeface="Libre Franklin Medium"/>
              <a:sym typeface="Libre Franklin Medium"/>
            </a:endParaRPr>
          </a:p>
        </p:txBody>
      </p:sp>
      <p:sp>
        <p:nvSpPr>
          <p:cNvPr id="770" name="Google Shape;770;p72" descr="Indicating goal four" title="Star"/>
          <p:cNvSpPr/>
          <p:nvPr/>
        </p:nvSpPr>
        <p:spPr>
          <a:xfrm>
            <a:off x="478881" y="3108900"/>
            <a:ext cx="640200" cy="640200"/>
          </a:xfrm>
          <a:prstGeom prst="star5">
            <a:avLst>
              <a:gd name="adj" fmla="val 19098"/>
              <a:gd name="hf" fmla="val 105146"/>
              <a:gd name="vf" fmla="val 110557"/>
            </a:avLst>
          </a:prstGeom>
          <a:solidFill>
            <a:schemeClr val="accent1"/>
          </a:solidFill>
          <a:ln w="19050" cap="rnd"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Medium"/>
              <a:buNone/>
            </a:pPr>
            <a:endParaRPr sz="1800" b="0" i="0" u="none" strike="noStrike" cap="none" dirty="0">
              <a:solidFill>
                <a:srgbClr val="FFFFFF"/>
              </a:solidFill>
              <a:latin typeface="Libre Franklin Medium"/>
              <a:ea typeface="Libre Franklin Medium"/>
              <a:cs typeface="Libre Franklin Medium"/>
              <a:sym typeface="Libre Franklin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p73"/>
          <p:cNvSpPr txBox="1">
            <a:spLocks noGrp="1"/>
          </p:cNvSpPr>
          <p:nvPr>
            <p:ph type="title"/>
          </p:nvPr>
        </p:nvSpPr>
        <p:spPr>
          <a:xfrm>
            <a:off x="555786" y="257025"/>
            <a:ext cx="8956514" cy="1320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Compelling Questions</a:t>
            </a:r>
            <a:endParaRPr dirty="0">
              <a:solidFill>
                <a:srgbClr val="FF0000"/>
              </a:solidFill>
              <a:latin typeface="Franklin Gothic Medium" panose="020B0603020102020204" pitchFamily="34" charset="0"/>
            </a:endParaRPr>
          </a:p>
        </p:txBody>
      </p:sp>
      <p:sp>
        <p:nvSpPr>
          <p:cNvPr id="777" name="Google Shape;777;p73"/>
          <p:cNvSpPr txBox="1">
            <a:spLocks noGrp="1"/>
          </p:cNvSpPr>
          <p:nvPr>
            <p:ph type="body" idx="1"/>
          </p:nvPr>
        </p:nvSpPr>
        <p:spPr>
          <a:xfrm>
            <a:off x="555786" y="1773451"/>
            <a:ext cx="9188715" cy="4901324"/>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3200"/>
              <a:buChar char="•"/>
            </a:pPr>
            <a:r>
              <a:rPr lang="en-US" sz="3200" dirty="0">
                <a:latin typeface="Franklin Gothic Book" panose="020B0503020102020204" pitchFamily="34" charset="0"/>
              </a:rPr>
              <a:t>What are strategies to build performance assessments in social studies aligned to the </a:t>
            </a:r>
            <a:r>
              <a:rPr lang="en-US" sz="3200" i="1" dirty="0">
                <a:latin typeface="Franklin Gothic Book" panose="020B0503020102020204" pitchFamily="34" charset="0"/>
              </a:rPr>
              <a:t>KAS for Social Studies</a:t>
            </a:r>
            <a:r>
              <a:rPr lang="en-US" sz="3200" dirty="0">
                <a:latin typeface="Franklin Gothic Book" panose="020B0503020102020204" pitchFamily="34" charset="0"/>
              </a:rPr>
              <a:t>?</a:t>
            </a:r>
            <a:endParaRPr dirty="0">
              <a:latin typeface="Franklin Gothic Book" panose="020B0503020102020204" pitchFamily="34" charset="0"/>
            </a:endParaRPr>
          </a:p>
          <a:p>
            <a:pPr marL="342900" lvl="0" indent="-342900" algn="l" rtl="0">
              <a:spcBef>
                <a:spcPts val="1000"/>
              </a:spcBef>
              <a:spcAft>
                <a:spcPts val="0"/>
              </a:spcAft>
              <a:buSzPts val="3200"/>
              <a:buChar char="•"/>
            </a:pPr>
            <a:r>
              <a:rPr lang="en-US" sz="3200" dirty="0">
                <a:latin typeface="Franklin Gothic Book" panose="020B0503020102020204" pitchFamily="34" charset="0"/>
              </a:rPr>
              <a:t>How do we create opportunities for students to demonstrate what they are learning from the </a:t>
            </a:r>
            <a:r>
              <a:rPr lang="en-US" sz="3200" i="1" dirty="0">
                <a:latin typeface="Franklin Gothic Book" panose="020B0503020102020204" pitchFamily="34" charset="0"/>
              </a:rPr>
              <a:t>KAS for Social Studies</a:t>
            </a:r>
            <a:r>
              <a:rPr lang="en-US" sz="3200" dirty="0">
                <a:latin typeface="Franklin Gothic Book" panose="020B0503020102020204" pitchFamily="34" charset="0"/>
              </a:rPr>
              <a:t>?</a:t>
            </a:r>
            <a:endParaRPr dirty="0">
              <a:latin typeface="Franklin Gothic Book" panose="020B0503020102020204" pitchFamily="3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p74"/>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Warm-Up</a:t>
            </a:r>
            <a:endParaRPr dirty="0">
              <a:latin typeface="Franklin Gothic Medium" panose="020B0603020102020204" pitchFamily="34" charset="0"/>
            </a:endParaRPr>
          </a:p>
        </p:txBody>
      </p:sp>
      <p:sp>
        <p:nvSpPr>
          <p:cNvPr id="784" name="Google Shape;784;p74"/>
          <p:cNvSpPr txBox="1">
            <a:spLocks noGrp="1"/>
          </p:cNvSpPr>
          <p:nvPr>
            <p:ph type="body" idx="1"/>
          </p:nvPr>
        </p:nvSpPr>
        <p:spPr>
          <a:xfrm>
            <a:off x="555786" y="1773451"/>
            <a:ext cx="9188715" cy="4901324"/>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3600"/>
              <a:buNone/>
            </a:pPr>
            <a:r>
              <a:rPr lang="en-US" sz="3600" dirty="0">
                <a:latin typeface="Franklin Gothic Book" panose="020B0503020102020204" pitchFamily="34" charset="0"/>
              </a:rPr>
              <a:t>Five words: </a:t>
            </a:r>
            <a:endParaRPr sz="3600" dirty="0">
              <a:latin typeface="Franklin Gothic Book" panose="020B0503020102020204" pitchFamily="34" charset="0"/>
            </a:endParaRPr>
          </a:p>
          <a:p>
            <a:pPr marL="742950" lvl="1" indent="-285750" algn="l" rtl="0">
              <a:spcBef>
                <a:spcPts val="1000"/>
              </a:spcBef>
              <a:spcAft>
                <a:spcPts val="0"/>
              </a:spcAft>
              <a:buSzPts val="2560"/>
              <a:buChar char="•"/>
            </a:pPr>
            <a:r>
              <a:rPr lang="en-US" sz="3200" dirty="0">
                <a:latin typeface="Franklin Gothic Book" panose="020B0503020102020204" pitchFamily="34" charset="0"/>
              </a:rPr>
              <a:t>What five words would you use to describe a high-quality performance assessment in social studies? </a:t>
            </a:r>
            <a:endParaRPr sz="3200" dirty="0">
              <a:latin typeface="Franklin Gothic Book" panose="020B0503020102020204" pitchFamily="34" charset="0"/>
            </a:endParaRPr>
          </a:p>
          <a:p>
            <a:pPr marL="742950" lvl="1" indent="-285750" algn="l" rtl="0">
              <a:spcBef>
                <a:spcPts val="1000"/>
              </a:spcBef>
              <a:spcAft>
                <a:spcPts val="0"/>
              </a:spcAft>
              <a:buSzPts val="2560"/>
              <a:buChar char="•"/>
            </a:pPr>
            <a:r>
              <a:rPr lang="en-US" sz="3200" dirty="0">
                <a:latin typeface="Franklin Gothic Book" panose="020B0503020102020204" pitchFamily="34" charset="0"/>
              </a:rPr>
              <a:t>Why did you choose those words?</a:t>
            </a:r>
            <a:endParaRPr sz="3200" dirty="0">
              <a:latin typeface="Franklin Gothic Book" panose="020B0503020102020204" pitchFamily="34" charset="0"/>
            </a:endParaRPr>
          </a:p>
        </p:txBody>
      </p:sp>
      <p:sp>
        <p:nvSpPr>
          <p:cNvPr id="785" name="Google Shape;785;p74"/>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400">
                <a:solidFill>
                  <a:srgbClr val="000000"/>
                </a:solidFill>
                <a:latin typeface="Arial"/>
                <a:ea typeface="Arial"/>
                <a:cs typeface="Arial"/>
                <a:sym typeface="Arial"/>
              </a:rPr>
              <a:t>68</a:t>
            </a:fld>
            <a:endParaRPr sz="1400" dirty="0">
              <a:solidFill>
                <a:srgbClr val="000000"/>
              </a:solidFill>
              <a:latin typeface="Arial"/>
              <a:ea typeface="Arial"/>
              <a:cs typeface="Arial"/>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pic>
        <p:nvPicPr>
          <p:cNvPr id="790" name="Google Shape;790;p75" descr="Quote: &quot;Authentic assessments that require students to develop aproduct, response, analysis, or problem solution that reflects the kind of reasoning or performance required beyond the classroom&quot; Darling-Hammond, L, &amp; Adamson, F. (2014). Beyond the Bubble Test: How Performance Assessments Support 21st Century Learning. Jossey-Bass. (p.12). " title="Performance Based Assessment Image"/>
          <p:cNvPicPr preferRelativeResize="0"/>
          <p:nvPr/>
        </p:nvPicPr>
        <p:blipFill rotWithShape="1">
          <a:blip r:embed="rId3">
            <a:alphaModFix/>
          </a:blip>
          <a:srcRect/>
          <a:stretch/>
        </p:blipFill>
        <p:spPr>
          <a:xfrm>
            <a:off x="2017325" y="1"/>
            <a:ext cx="7911047" cy="5654000"/>
          </a:xfrm>
          <a:prstGeom prst="rect">
            <a:avLst/>
          </a:prstGeom>
          <a:noFill/>
          <a:ln>
            <a:noFill/>
          </a:ln>
        </p:spPr>
      </p:pic>
      <p:sp>
        <p:nvSpPr>
          <p:cNvPr id="2" name="Title 1" hidden="1">
            <a:extLst>
              <a:ext uri="{FF2B5EF4-FFF2-40B4-BE49-F238E27FC236}">
                <a16:creationId xmlns:a16="http://schemas.microsoft.com/office/drawing/2014/main" id="{53427A2C-1708-DA47-A9C0-A4DAE679B471}"/>
              </a:ext>
            </a:extLst>
          </p:cNvPr>
          <p:cNvSpPr>
            <a:spLocks noGrp="1"/>
          </p:cNvSpPr>
          <p:nvPr>
            <p:ph type="title"/>
          </p:nvPr>
        </p:nvSpPr>
        <p:spPr/>
        <p:txBody>
          <a:bodyPr/>
          <a:lstStyle/>
          <a:p>
            <a:r>
              <a:rPr lang="en-US" dirty="0"/>
              <a:t>Quote</a:t>
            </a:r>
            <a:r>
              <a:rPr lang="en-US" baseline="0" dirty="0"/>
              <a:t> About Performance-Based Assessments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8"/>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Overview of this module</a:t>
            </a:r>
            <a:endParaRPr dirty="0">
              <a:latin typeface="Franklin Gothic Medium" panose="020B0603020102020204" pitchFamily="34" charset="0"/>
            </a:endParaRPr>
          </a:p>
        </p:txBody>
      </p:sp>
      <p:sp>
        <p:nvSpPr>
          <p:cNvPr id="170" name="Google Shape;170;p8"/>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400">
                <a:solidFill>
                  <a:srgbClr val="000000"/>
                </a:solidFill>
                <a:latin typeface="Arial"/>
                <a:ea typeface="Arial"/>
                <a:cs typeface="Arial"/>
                <a:sym typeface="Arial"/>
              </a:rPr>
              <a:t>7</a:t>
            </a:fld>
            <a:endParaRPr sz="1400" dirty="0">
              <a:solidFill>
                <a:srgbClr val="000000"/>
              </a:solidFill>
              <a:latin typeface="Arial"/>
              <a:ea typeface="Arial"/>
              <a:cs typeface="Arial"/>
              <a:sym typeface="Arial"/>
            </a:endParaRPr>
          </a:p>
        </p:txBody>
      </p:sp>
      <p:grpSp>
        <p:nvGrpSpPr>
          <p:cNvPr id="171" name="Google Shape;171;p8" descr="This visual also outlines the processes and steps to better understand the purpose and role of assessment in social studies.  It is a linear process – it is important to go through the first sections in order to better understand the purpose of performance assessments in the bigger picture of assessing learning. "/>
          <p:cNvGrpSpPr/>
          <p:nvPr/>
        </p:nvGrpSpPr>
        <p:grpSpPr>
          <a:xfrm>
            <a:off x="909569" y="1839600"/>
            <a:ext cx="9600427" cy="2541683"/>
            <a:chOff x="80010" y="2068737"/>
            <a:chExt cx="9600427" cy="2541683"/>
          </a:xfrm>
        </p:grpSpPr>
        <p:sp>
          <p:nvSpPr>
            <p:cNvPr id="172" name="Google Shape;172;p8"/>
            <p:cNvSpPr/>
            <p:nvPr/>
          </p:nvSpPr>
          <p:spPr>
            <a:xfrm>
              <a:off x="7882988" y="2440865"/>
              <a:ext cx="1797449" cy="1797743"/>
            </a:xfrm>
            <a:prstGeom prst="ellipse">
              <a:avLst/>
            </a:prstGeom>
            <a:solidFill>
              <a:srgbClr val="5F9DD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173;p8"/>
            <p:cNvSpPr/>
            <p:nvPr/>
          </p:nvSpPr>
          <p:spPr>
            <a:xfrm>
              <a:off x="7942297" y="2500800"/>
              <a:ext cx="1677874" cy="1677872"/>
            </a:xfrm>
            <a:prstGeom prst="ellipse">
              <a:avLst/>
            </a:prstGeom>
            <a:solidFill>
              <a:schemeClr val="lt1">
                <a:alpha val="89803"/>
              </a:schemeClr>
            </a:solidFill>
            <a:ln w="19050" cap="rnd" cmpd="sng">
              <a:solidFill>
                <a:srgbClr val="5F9D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174;p8"/>
            <p:cNvSpPr txBox="1"/>
            <p:nvPr/>
          </p:nvSpPr>
          <p:spPr>
            <a:xfrm>
              <a:off x="8182404" y="2740541"/>
              <a:ext cx="1198618" cy="119839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dk1"/>
                </a:buClr>
                <a:buSzPts val="1600"/>
                <a:buFont typeface="Libre Franklin Medium"/>
                <a:buNone/>
              </a:pPr>
              <a:r>
                <a:rPr lang="en-US" sz="1600" dirty="0">
                  <a:solidFill>
                    <a:schemeClr val="dk1"/>
                  </a:solidFill>
                  <a:latin typeface="Libre Franklin Medium"/>
                  <a:ea typeface="Libre Franklin Medium"/>
                  <a:cs typeface="Libre Franklin Medium"/>
                  <a:sym typeface="Libre Franklin Medium"/>
                </a:rPr>
                <a:t>Section E</a:t>
              </a:r>
              <a:r>
                <a:rPr lang="en-US" sz="1600" b="0" i="0" u="none" strike="noStrike" cap="none" dirty="0">
                  <a:solidFill>
                    <a:schemeClr val="dk1"/>
                  </a:solidFill>
                  <a:latin typeface="Libre Franklin Medium"/>
                  <a:ea typeface="Libre Franklin Medium"/>
                  <a:cs typeface="Libre Franklin Medium"/>
                  <a:sym typeface="Libre Franklin Medium"/>
                </a:rPr>
                <a:t>: Reflecting and Adjusting</a:t>
              </a:r>
              <a:endParaRPr dirty="0"/>
            </a:p>
          </p:txBody>
        </p:sp>
        <p:sp>
          <p:nvSpPr>
            <p:cNvPr id="175" name="Google Shape;175;p8"/>
            <p:cNvSpPr/>
            <p:nvPr/>
          </p:nvSpPr>
          <p:spPr>
            <a:xfrm rot="2700000">
              <a:off x="6024420" y="2440958"/>
              <a:ext cx="1797241" cy="1797241"/>
            </a:xfrm>
            <a:prstGeom prst="teardrop">
              <a:avLst>
                <a:gd name="adj" fmla="val 100000"/>
              </a:avLst>
            </a:prstGeom>
            <a:solidFill>
              <a:srgbClr val="5F9DD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176;p8"/>
            <p:cNvSpPr/>
            <p:nvPr/>
          </p:nvSpPr>
          <p:spPr>
            <a:xfrm>
              <a:off x="6085539" y="2500800"/>
              <a:ext cx="1677874" cy="1677872"/>
            </a:xfrm>
            <a:prstGeom prst="ellipse">
              <a:avLst/>
            </a:prstGeom>
            <a:solidFill>
              <a:schemeClr val="lt1">
                <a:alpha val="89803"/>
              </a:schemeClr>
            </a:solidFill>
            <a:ln w="19050" cap="rnd" cmpd="sng">
              <a:solidFill>
                <a:srgbClr val="5F9D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177;p8"/>
            <p:cNvSpPr txBox="1"/>
            <p:nvPr/>
          </p:nvSpPr>
          <p:spPr>
            <a:xfrm>
              <a:off x="6324688" y="2740541"/>
              <a:ext cx="1198618" cy="119839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dk1"/>
                </a:buClr>
                <a:buSzPts val="1600"/>
                <a:buFont typeface="Libre Franklin Medium"/>
                <a:buNone/>
              </a:pPr>
              <a:r>
                <a:rPr lang="en-US" sz="1600" dirty="0">
                  <a:solidFill>
                    <a:schemeClr val="dk1"/>
                  </a:solidFill>
                  <a:latin typeface="Libre Franklin Medium"/>
                  <a:ea typeface="Libre Franklin Medium"/>
                  <a:cs typeface="Libre Franklin Medium"/>
                  <a:sym typeface="Libre Franklin Medium"/>
                </a:rPr>
                <a:t>Section D</a:t>
              </a:r>
              <a:r>
                <a:rPr lang="en-US" sz="1600" b="0" i="0" u="none" strike="noStrike" cap="none" dirty="0">
                  <a:solidFill>
                    <a:schemeClr val="dk1"/>
                  </a:solidFill>
                  <a:latin typeface="Libre Franklin Medium"/>
                  <a:ea typeface="Libre Franklin Medium"/>
                  <a:cs typeface="Libre Franklin Medium"/>
                  <a:sym typeface="Libre Franklin Medium"/>
                </a:rPr>
                <a:t>: </a:t>
              </a:r>
              <a:br>
                <a:rPr lang="en-US" sz="1600" b="0" i="0" u="none" strike="noStrike" cap="none" dirty="0">
                  <a:solidFill>
                    <a:schemeClr val="dk1"/>
                  </a:solidFill>
                  <a:latin typeface="Libre Franklin Medium"/>
                  <a:ea typeface="Libre Franklin Medium"/>
                  <a:cs typeface="Libre Franklin Medium"/>
                  <a:sym typeface="Libre Franklin Medium"/>
                </a:rPr>
              </a:br>
              <a:r>
                <a:rPr lang="en-US" sz="1600" b="0" i="0" u="none" strike="noStrike" cap="none" dirty="0">
                  <a:solidFill>
                    <a:schemeClr val="dk1"/>
                  </a:solidFill>
                  <a:latin typeface="Libre Franklin Medium"/>
                  <a:ea typeface="Libre Franklin Medium"/>
                  <a:cs typeface="Libre Franklin Medium"/>
                  <a:sym typeface="Libre Franklin Medium"/>
                </a:rPr>
                <a:t>Building Rubrics</a:t>
              </a:r>
              <a:endParaRPr dirty="0"/>
            </a:p>
          </p:txBody>
        </p:sp>
        <p:sp>
          <p:nvSpPr>
            <p:cNvPr id="178" name="Google Shape;178;p8"/>
            <p:cNvSpPr/>
            <p:nvPr/>
          </p:nvSpPr>
          <p:spPr>
            <a:xfrm rot="2700000">
              <a:off x="4167662" y="2440958"/>
              <a:ext cx="1797241" cy="1797241"/>
            </a:xfrm>
            <a:prstGeom prst="teardrop">
              <a:avLst>
                <a:gd name="adj" fmla="val 100000"/>
              </a:avLst>
            </a:prstGeom>
            <a:solidFill>
              <a:srgbClr val="5F9DD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179;p8"/>
            <p:cNvSpPr/>
            <p:nvPr/>
          </p:nvSpPr>
          <p:spPr>
            <a:xfrm>
              <a:off x="4227824" y="2500800"/>
              <a:ext cx="1677874" cy="1677872"/>
            </a:xfrm>
            <a:prstGeom prst="ellipse">
              <a:avLst/>
            </a:prstGeom>
            <a:solidFill>
              <a:schemeClr val="lt1">
                <a:alpha val="89803"/>
              </a:schemeClr>
            </a:solidFill>
            <a:ln w="19050" cap="rnd" cmpd="sng">
              <a:solidFill>
                <a:srgbClr val="5F9D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180;p8"/>
            <p:cNvSpPr txBox="1"/>
            <p:nvPr/>
          </p:nvSpPr>
          <p:spPr>
            <a:xfrm>
              <a:off x="4466973" y="2740541"/>
              <a:ext cx="1198618" cy="119839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dk1"/>
                </a:buClr>
                <a:buSzPts val="1600"/>
                <a:buFont typeface="Libre Franklin Medium"/>
                <a:buNone/>
              </a:pPr>
              <a:r>
                <a:rPr lang="en-US" sz="1600" dirty="0">
                  <a:solidFill>
                    <a:schemeClr val="dk1"/>
                  </a:solidFill>
                  <a:latin typeface="Libre Franklin Medium"/>
                  <a:ea typeface="Libre Franklin Medium"/>
                  <a:cs typeface="Libre Franklin Medium"/>
                  <a:sym typeface="Libre Franklin Medium"/>
                </a:rPr>
                <a:t>Section C</a:t>
              </a:r>
              <a:r>
                <a:rPr lang="en-US" sz="1600" b="0" i="0" u="none" strike="noStrike" cap="none" dirty="0">
                  <a:solidFill>
                    <a:schemeClr val="dk1"/>
                  </a:solidFill>
                  <a:latin typeface="Libre Franklin Medium"/>
                  <a:ea typeface="Libre Franklin Medium"/>
                  <a:cs typeface="Libre Franklin Medium"/>
                  <a:sym typeface="Libre Franklin Medium"/>
                </a:rPr>
                <a:t>: Performance Assessments in Social Studies</a:t>
              </a:r>
              <a:endParaRPr dirty="0"/>
            </a:p>
          </p:txBody>
        </p:sp>
        <p:sp>
          <p:nvSpPr>
            <p:cNvPr id="181" name="Google Shape;181;p8"/>
            <p:cNvSpPr/>
            <p:nvPr/>
          </p:nvSpPr>
          <p:spPr>
            <a:xfrm rot="2700000">
              <a:off x="2309947" y="2440958"/>
              <a:ext cx="1797241" cy="1797241"/>
            </a:xfrm>
            <a:prstGeom prst="teardrop">
              <a:avLst>
                <a:gd name="adj" fmla="val 100000"/>
              </a:avLst>
            </a:prstGeom>
            <a:solidFill>
              <a:srgbClr val="5F9DD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182;p8"/>
            <p:cNvSpPr/>
            <p:nvPr/>
          </p:nvSpPr>
          <p:spPr>
            <a:xfrm>
              <a:off x="2370108" y="2500800"/>
              <a:ext cx="1677874" cy="1677872"/>
            </a:xfrm>
            <a:prstGeom prst="ellipse">
              <a:avLst/>
            </a:prstGeom>
            <a:solidFill>
              <a:schemeClr val="lt1">
                <a:alpha val="89803"/>
              </a:schemeClr>
            </a:solidFill>
            <a:ln w="19050" cap="rnd" cmpd="sng">
              <a:solidFill>
                <a:srgbClr val="5F9D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183;p8"/>
            <p:cNvSpPr txBox="1"/>
            <p:nvPr/>
          </p:nvSpPr>
          <p:spPr>
            <a:xfrm>
              <a:off x="2610215" y="2740541"/>
              <a:ext cx="1198618" cy="119839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dk1"/>
                </a:buClr>
                <a:buSzPts val="1600"/>
                <a:buFont typeface="Libre Franklin Medium"/>
                <a:buNone/>
              </a:pPr>
              <a:r>
                <a:rPr lang="en-US" sz="1600" dirty="0">
                  <a:solidFill>
                    <a:schemeClr val="dk1"/>
                  </a:solidFill>
                  <a:latin typeface="Libre Franklin Medium"/>
                  <a:ea typeface="Libre Franklin Medium"/>
                  <a:cs typeface="Libre Franklin Medium"/>
                  <a:sym typeface="Libre Franklin Medium"/>
                </a:rPr>
                <a:t>Section B</a:t>
              </a:r>
              <a:r>
                <a:rPr lang="en-US" sz="1600" b="0" i="0" u="none" strike="noStrike" cap="none" dirty="0">
                  <a:solidFill>
                    <a:schemeClr val="dk1"/>
                  </a:solidFill>
                  <a:latin typeface="Libre Franklin Medium"/>
                  <a:ea typeface="Libre Franklin Medium"/>
                  <a:cs typeface="Libre Franklin Medium"/>
                  <a:sym typeface="Libre Franklin Medium"/>
                </a:rPr>
                <a:t>: Connecting Standards to Assessments</a:t>
              </a:r>
              <a:endParaRPr dirty="0"/>
            </a:p>
          </p:txBody>
        </p:sp>
        <p:sp>
          <p:nvSpPr>
            <p:cNvPr id="184" name="Google Shape;184;p8"/>
            <p:cNvSpPr/>
            <p:nvPr/>
          </p:nvSpPr>
          <p:spPr>
            <a:xfrm rot="2700000">
              <a:off x="452231" y="2440958"/>
              <a:ext cx="1797241" cy="1797241"/>
            </a:xfrm>
            <a:prstGeom prst="teardrop">
              <a:avLst>
                <a:gd name="adj" fmla="val 100000"/>
              </a:avLst>
            </a:prstGeom>
            <a:solidFill>
              <a:srgbClr val="5F9DD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185;p8"/>
            <p:cNvSpPr/>
            <p:nvPr/>
          </p:nvSpPr>
          <p:spPr>
            <a:xfrm>
              <a:off x="512393" y="2500800"/>
              <a:ext cx="1677874" cy="1677872"/>
            </a:xfrm>
            <a:prstGeom prst="ellipse">
              <a:avLst/>
            </a:prstGeom>
            <a:solidFill>
              <a:schemeClr val="lt1">
                <a:alpha val="89803"/>
              </a:schemeClr>
            </a:solidFill>
            <a:ln w="19050" cap="rnd" cmpd="sng">
              <a:solidFill>
                <a:srgbClr val="5F9D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186;p8"/>
            <p:cNvSpPr txBox="1"/>
            <p:nvPr/>
          </p:nvSpPr>
          <p:spPr>
            <a:xfrm>
              <a:off x="752500" y="2740541"/>
              <a:ext cx="1198618" cy="119839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dk1"/>
                </a:buClr>
                <a:buSzPts val="1600"/>
                <a:buFont typeface="Libre Franklin Medium"/>
                <a:buNone/>
              </a:pPr>
              <a:r>
                <a:rPr lang="en-US" sz="1600" dirty="0">
                  <a:solidFill>
                    <a:schemeClr val="dk1"/>
                  </a:solidFill>
                  <a:latin typeface="Libre Franklin Medium"/>
                  <a:ea typeface="Libre Franklin Medium"/>
                  <a:cs typeface="Libre Franklin Medium"/>
                  <a:sym typeface="Libre Franklin Medium"/>
                </a:rPr>
                <a:t>Section A</a:t>
              </a:r>
              <a:r>
                <a:rPr lang="en-US" sz="1600" b="0" i="0" u="none" strike="noStrike" cap="none" dirty="0">
                  <a:solidFill>
                    <a:schemeClr val="dk1"/>
                  </a:solidFill>
                  <a:latin typeface="Libre Franklin Medium"/>
                  <a:ea typeface="Libre Franklin Medium"/>
                  <a:cs typeface="Libre Franklin Medium"/>
                  <a:sym typeface="Libre Franklin Medium"/>
                </a:rPr>
                <a:t>: Classroom Assessments in Social Studies</a:t>
              </a:r>
              <a:endParaRPr dirty="0"/>
            </a:p>
          </p:txBody>
        </p:sp>
      </p:gr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Google Shape;796;p76"/>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Performance Assessments</a:t>
            </a:r>
            <a:endParaRPr dirty="0">
              <a:latin typeface="Franklin Gothic Medium" panose="020B0603020102020204" pitchFamily="34" charset="0"/>
            </a:endParaRPr>
          </a:p>
        </p:txBody>
      </p:sp>
      <p:sp>
        <p:nvSpPr>
          <p:cNvPr id="797" name="Google Shape;797;p76"/>
          <p:cNvSpPr txBox="1">
            <a:spLocks noGrp="1"/>
          </p:cNvSpPr>
          <p:nvPr>
            <p:ph type="body" idx="1"/>
          </p:nvPr>
        </p:nvSpPr>
        <p:spPr>
          <a:xfrm>
            <a:off x="631200" y="978338"/>
            <a:ext cx="10850647" cy="490132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800"/>
              <a:buNone/>
            </a:pPr>
            <a:r>
              <a:rPr lang="en-US" sz="3000" dirty="0">
                <a:latin typeface="Franklin Gothic Book" panose="020B0503020102020204" pitchFamily="34" charset="0"/>
              </a:rPr>
              <a:t>What are performance assessments?</a:t>
            </a:r>
            <a:endParaRPr sz="3000" dirty="0">
              <a:latin typeface="Franklin Gothic Book" panose="020B0503020102020204" pitchFamily="34" charset="0"/>
            </a:endParaRPr>
          </a:p>
          <a:p>
            <a:pPr marL="742950" lvl="1" indent="-285750" algn="l" rtl="0">
              <a:spcBef>
                <a:spcPts val="1000"/>
              </a:spcBef>
              <a:spcAft>
                <a:spcPts val="0"/>
              </a:spcAft>
              <a:buSzPts val="1920"/>
              <a:buChar char="•"/>
            </a:pPr>
            <a:r>
              <a:rPr lang="en-US" sz="3000" dirty="0">
                <a:latin typeface="Franklin Gothic Book" panose="020B0503020102020204" pitchFamily="34" charset="0"/>
              </a:rPr>
              <a:t>Performance assessments ask students to think and to produce—to demonstrate learning through work that is authentic to the discipline and/or real world.</a:t>
            </a:r>
            <a:endParaRPr sz="3000" dirty="0">
              <a:latin typeface="Franklin Gothic Book" panose="020B0503020102020204" pitchFamily="34" charset="0"/>
            </a:endParaRPr>
          </a:p>
          <a:p>
            <a:pPr marL="742950" lvl="1" indent="-285750" algn="l" rtl="0">
              <a:spcBef>
                <a:spcPts val="1000"/>
              </a:spcBef>
              <a:spcAft>
                <a:spcPts val="0"/>
              </a:spcAft>
              <a:buSzPts val="1920"/>
              <a:buChar char="•"/>
            </a:pPr>
            <a:r>
              <a:rPr lang="en-US" sz="3000" dirty="0">
                <a:latin typeface="Franklin Gothic Book" panose="020B0503020102020204" pitchFamily="34" charset="0"/>
              </a:rPr>
              <a:t>Performance assessments yield a tangible product and/or performance that serve as student evidence of learning.</a:t>
            </a:r>
            <a:endParaRPr sz="3000" dirty="0">
              <a:latin typeface="Franklin Gothic Book" panose="020B0503020102020204" pitchFamily="34" charset="0"/>
            </a:endParaRPr>
          </a:p>
          <a:p>
            <a:pPr marL="742950" lvl="1" indent="-285750" algn="l" rtl="0">
              <a:spcBef>
                <a:spcPts val="1000"/>
              </a:spcBef>
              <a:spcAft>
                <a:spcPts val="0"/>
              </a:spcAft>
              <a:buSzPts val="1920"/>
              <a:buChar char="•"/>
            </a:pPr>
            <a:r>
              <a:rPr lang="en-US" sz="3000" dirty="0">
                <a:latin typeface="Franklin Gothic Book" panose="020B0503020102020204" pitchFamily="34" charset="0"/>
              </a:rPr>
              <a:t>Unlike a selected-response item that asks students to select from given alternatives, a performance assessment presents a situation that calls for learners to apply their learning in context.</a:t>
            </a:r>
            <a:endParaRPr sz="3000" dirty="0">
              <a:latin typeface="Franklin Gothic Book" panose="020B0503020102020204" pitchFamily="34" charset="0"/>
            </a:endParaRPr>
          </a:p>
          <a:p>
            <a:pPr marL="342900" lvl="0" indent="-165100" algn="l" rtl="0">
              <a:spcBef>
                <a:spcPts val="1000"/>
              </a:spcBef>
              <a:spcAft>
                <a:spcPts val="0"/>
              </a:spcAft>
              <a:buSzPts val="2800"/>
              <a:buNone/>
            </a:pPr>
            <a:endParaRPr sz="30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77"/>
          <p:cNvSpPr txBox="1">
            <a:spLocks noGrp="1"/>
          </p:cNvSpPr>
          <p:nvPr>
            <p:ph type="title"/>
          </p:nvPr>
        </p:nvSpPr>
        <p:spPr>
          <a:xfrm>
            <a:off x="555786" y="257025"/>
            <a:ext cx="8596668" cy="746275"/>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Performance Assessments (2)</a:t>
            </a:r>
            <a:endParaRPr dirty="0">
              <a:latin typeface="Franklin Gothic Medium" panose="020B0603020102020204" pitchFamily="34" charset="0"/>
            </a:endParaRPr>
          </a:p>
        </p:txBody>
      </p:sp>
      <p:sp>
        <p:nvSpPr>
          <p:cNvPr id="804" name="Google Shape;804;p77"/>
          <p:cNvSpPr txBox="1">
            <a:spLocks noGrp="1"/>
          </p:cNvSpPr>
          <p:nvPr>
            <p:ph type="body" idx="1"/>
          </p:nvPr>
        </p:nvSpPr>
        <p:spPr>
          <a:xfrm>
            <a:off x="184071" y="966082"/>
            <a:ext cx="11929372" cy="5544000"/>
          </a:xfrm>
          <a:prstGeom prst="rect">
            <a:avLst/>
          </a:prstGeom>
          <a:noFill/>
          <a:ln>
            <a:noFill/>
          </a:ln>
        </p:spPr>
        <p:txBody>
          <a:bodyPr spcFirstLastPara="1" wrap="square" lIns="91425" tIns="45700" rIns="91425" bIns="45700" anchor="t" anchorCtr="0">
            <a:normAutofit fontScale="77500" lnSpcReduction="20000"/>
          </a:bodyPr>
          <a:lstStyle/>
          <a:p>
            <a:pPr marL="114300" lvl="0" indent="0" algn="l" rtl="0">
              <a:spcBef>
                <a:spcPts val="0"/>
              </a:spcBef>
              <a:spcAft>
                <a:spcPts val="0"/>
              </a:spcAft>
              <a:buSzPct val="100000"/>
              <a:buNone/>
            </a:pPr>
            <a:r>
              <a:rPr lang="en-US" sz="2900" dirty="0">
                <a:solidFill>
                  <a:schemeClr val="tx1"/>
                </a:solidFill>
                <a:latin typeface="Franklin Gothic Book" panose="020B0503020102020204" pitchFamily="34" charset="0"/>
              </a:rPr>
              <a:t>I thought that was called . . .</a:t>
            </a:r>
            <a:endParaRPr dirty="0">
              <a:solidFill>
                <a:schemeClr val="tx1"/>
              </a:solidFill>
              <a:latin typeface="Franklin Gothic Book" panose="020B0503020102020204" pitchFamily="34" charset="0"/>
            </a:endParaRPr>
          </a:p>
          <a:p>
            <a:pPr marL="742950" lvl="1" indent="-274701" algn="l" rtl="0">
              <a:lnSpc>
                <a:spcPct val="120000"/>
              </a:lnSpc>
              <a:spcBef>
                <a:spcPts val="600"/>
              </a:spcBef>
              <a:spcAft>
                <a:spcPts val="0"/>
              </a:spcAft>
              <a:buSzPct val="80000"/>
              <a:buChar char="•"/>
            </a:pPr>
            <a:r>
              <a:rPr lang="en-US" sz="2900" dirty="0">
                <a:solidFill>
                  <a:schemeClr val="dk1"/>
                </a:solidFill>
                <a:latin typeface="Franklin Gothic Book" panose="020B0503020102020204" pitchFamily="34" charset="0"/>
              </a:rPr>
              <a:t>Performance-based assessments</a:t>
            </a:r>
            <a:endParaRPr dirty="0">
              <a:latin typeface="Franklin Gothic Book" panose="020B0503020102020204" pitchFamily="34" charset="0"/>
            </a:endParaRPr>
          </a:p>
          <a:p>
            <a:pPr marL="749300" lvl="2" indent="0" algn="l" rtl="0">
              <a:lnSpc>
                <a:spcPct val="120000"/>
              </a:lnSpc>
              <a:spcBef>
                <a:spcPts val="0"/>
              </a:spcBef>
              <a:spcAft>
                <a:spcPts val="0"/>
              </a:spcAft>
              <a:buSzPct val="100000"/>
              <a:buNone/>
            </a:pPr>
            <a:r>
              <a:rPr lang="en-US" sz="2900" i="1" dirty="0">
                <a:solidFill>
                  <a:schemeClr val="dk1"/>
                </a:solidFill>
                <a:latin typeface="Franklin Gothic Book" panose="020B0503020102020204" pitchFamily="34" charset="0"/>
              </a:rPr>
              <a:t>Same thing, different name</a:t>
            </a:r>
            <a:endParaRPr sz="2900" dirty="0">
              <a:solidFill>
                <a:schemeClr val="dk1"/>
              </a:solidFill>
              <a:latin typeface="Franklin Gothic Book" panose="020B0503020102020204" pitchFamily="34" charset="0"/>
            </a:endParaRPr>
          </a:p>
          <a:p>
            <a:pPr marL="742950" lvl="1" indent="-274701" algn="l" rtl="0">
              <a:lnSpc>
                <a:spcPct val="120000"/>
              </a:lnSpc>
              <a:spcBef>
                <a:spcPts val="600"/>
              </a:spcBef>
              <a:spcAft>
                <a:spcPts val="0"/>
              </a:spcAft>
              <a:buSzPct val="80000"/>
              <a:buChar char="•"/>
            </a:pPr>
            <a:r>
              <a:rPr lang="en-US" sz="2900" dirty="0">
                <a:solidFill>
                  <a:schemeClr val="dk1"/>
                </a:solidFill>
                <a:latin typeface="Franklin Gothic Book" panose="020B0503020102020204" pitchFamily="34" charset="0"/>
              </a:rPr>
              <a:t>Authentic assessments</a:t>
            </a:r>
            <a:endParaRPr dirty="0">
              <a:latin typeface="Franklin Gothic Book" panose="020B0503020102020204" pitchFamily="34" charset="0"/>
            </a:endParaRPr>
          </a:p>
          <a:p>
            <a:pPr marL="749300" lvl="2" indent="0" algn="l" rtl="0">
              <a:lnSpc>
                <a:spcPct val="120000"/>
              </a:lnSpc>
              <a:spcBef>
                <a:spcPts val="0"/>
              </a:spcBef>
              <a:spcAft>
                <a:spcPts val="0"/>
              </a:spcAft>
              <a:buSzPct val="100000"/>
              <a:buNone/>
            </a:pPr>
            <a:r>
              <a:rPr lang="en-US" sz="2900" i="1" dirty="0">
                <a:solidFill>
                  <a:schemeClr val="dk1"/>
                </a:solidFill>
                <a:latin typeface="Franklin Gothic Book" panose="020B0503020102020204" pitchFamily="34" charset="0"/>
              </a:rPr>
              <a:t>Same as performance-based assessments, but tasks are considered authentic </a:t>
            </a:r>
            <a:endParaRPr sz="2900" dirty="0">
              <a:solidFill>
                <a:schemeClr val="dk1"/>
              </a:solidFill>
              <a:latin typeface="Franklin Gothic Book" panose="020B0503020102020204" pitchFamily="34" charset="0"/>
            </a:endParaRPr>
          </a:p>
          <a:p>
            <a:pPr marL="742950" lvl="1" indent="-274701" algn="l" rtl="0">
              <a:lnSpc>
                <a:spcPct val="120000"/>
              </a:lnSpc>
              <a:spcBef>
                <a:spcPts val="600"/>
              </a:spcBef>
              <a:spcAft>
                <a:spcPts val="0"/>
              </a:spcAft>
              <a:buSzPct val="80000"/>
              <a:buChar char="•"/>
            </a:pPr>
            <a:r>
              <a:rPr lang="en-US" sz="2900" dirty="0">
                <a:solidFill>
                  <a:schemeClr val="dk1"/>
                </a:solidFill>
                <a:latin typeface="Franklin Gothic Book" panose="020B0503020102020204" pitchFamily="34" charset="0"/>
              </a:rPr>
              <a:t>Performance tasks</a:t>
            </a:r>
            <a:endParaRPr dirty="0">
              <a:latin typeface="Franklin Gothic Book" panose="020B0503020102020204" pitchFamily="34" charset="0"/>
            </a:endParaRPr>
          </a:p>
          <a:p>
            <a:pPr marL="749300" lvl="2" indent="0" algn="l" rtl="0">
              <a:lnSpc>
                <a:spcPct val="120000"/>
              </a:lnSpc>
              <a:spcBef>
                <a:spcPts val="0"/>
              </a:spcBef>
              <a:spcAft>
                <a:spcPts val="0"/>
              </a:spcAft>
              <a:buSzPct val="100000"/>
              <a:buNone/>
            </a:pPr>
            <a:r>
              <a:rPr lang="en-US" sz="2900" i="1" dirty="0">
                <a:solidFill>
                  <a:schemeClr val="dk1"/>
                </a:solidFill>
                <a:latin typeface="Franklin Gothic Book" panose="020B0503020102020204" pitchFamily="34" charset="0"/>
              </a:rPr>
              <a:t>Frequently used interchangeably with performance assessment</a:t>
            </a:r>
            <a:endParaRPr dirty="0">
              <a:latin typeface="Franklin Gothic Book" panose="020B0503020102020204" pitchFamily="34" charset="0"/>
            </a:endParaRPr>
          </a:p>
          <a:p>
            <a:pPr marL="749300" lvl="2" indent="0" algn="l" rtl="0">
              <a:lnSpc>
                <a:spcPct val="120000"/>
              </a:lnSpc>
              <a:spcBef>
                <a:spcPts val="600"/>
              </a:spcBef>
              <a:spcAft>
                <a:spcPts val="0"/>
              </a:spcAft>
              <a:buSzPct val="100000"/>
              <a:buNone/>
            </a:pPr>
            <a:r>
              <a:rPr lang="en-US" sz="2900" i="1" dirty="0">
                <a:solidFill>
                  <a:schemeClr val="dk1"/>
                </a:solidFill>
                <a:latin typeface="Franklin Gothic Book" panose="020B0503020102020204" pitchFamily="34" charset="0"/>
              </a:rPr>
              <a:t>Sometimes a collection of performance tasks are called a performance assessment</a:t>
            </a:r>
            <a:endParaRPr dirty="0">
              <a:latin typeface="Franklin Gothic Book" panose="020B0503020102020204" pitchFamily="34" charset="0"/>
            </a:endParaRPr>
          </a:p>
          <a:p>
            <a:pPr marL="742950" lvl="1" indent="-274701" algn="l" rtl="0">
              <a:lnSpc>
                <a:spcPct val="120000"/>
              </a:lnSpc>
              <a:spcBef>
                <a:spcPts val="600"/>
              </a:spcBef>
              <a:spcAft>
                <a:spcPts val="0"/>
              </a:spcAft>
              <a:buSzPct val="80000"/>
              <a:buChar char="•"/>
            </a:pPr>
            <a:r>
              <a:rPr lang="en-US" sz="2900" dirty="0">
                <a:solidFill>
                  <a:schemeClr val="dk1"/>
                </a:solidFill>
                <a:latin typeface="Franklin Gothic Book" panose="020B0503020102020204" pitchFamily="34" charset="0"/>
              </a:rPr>
              <a:t>Alternative assessments</a:t>
            </a:r>
            <a:endParaRPr dirty="0">
              <a:latin typeface="Franklin Gothic Book" panose="020B0503020102020204" pitchFamily="34" charset="0"/>
            </a:endParaRPr>
          </a:p>
          <a:p>
            <a:pPr marL="749300" lvl="2" indent="0" algn="l" rtl="0">
              <a:lnSpc>
                <a:spcPct val="120000"/>
              </a:lnSpc>
              <a:spcBef>
                <a:spcPts val="0"/>
              </a:spcBef>
              <a:spcAft>
                <a:spcPts val="0"/>
              </a:spcAft>
              <a:buSzPct val="100000"/>
              <a:buNone/>
            </a:pPr>
            <a:r>
              <a:rPr lang="en-US" sz="2900" i="1" dirty="0">
                <a:solidFill>
                  <a:schemeClr val="dk1"/>
                </a:solidFill>
                <a:latin typeface="Franklin Gothic Book" panose="020B0503020102020204" pitchFamily="34" charset="0"/>
              </a:rPr>
              <a:t>So-called because performance assessments are an alternative to traditional assessments</a:t>
            </a:r>
            <a:endParaRPr sz="2900" dirty="0">
              <a:solidFill>
                <a:schemeClr val="dk1"/>
              </a:solidFill>
              <a:latin typeface="Franklin Gothic Book" panose="020B0503020102020204" pitchFamily="34" charset="0"/>
            </a:endParaRPr>
          </a:p>
          <a:p>
            <a:pPr marL="742950" lvl="1" indent="-274701" algn="l" rtl="0">
              <a:lnSpc>
                <a:spcPct val="120000"/>
              </a:lnSpc>
              <a:spcBef>
                <a:spcPts val="600"/>
              </a:spcBef>
              <a:spcAft>
                <a:spcPts val="0"/>
              </a:spcAft>
              <a:buSzPct val="80000"/>
              <a:buChar char="•"/>
            </a:pPr>
            <a:r>
              <a:rPr lang="en-US" sz="2900" dirty="0">
                <a:solidFill>
                  <a:schemeClr val="dk1"/>
                </a:solidFill>
                <a:latin typeface="Franklin Gothic Book" panose="020B0503020102020204" pitchFamily="34" charset="0"/>
              </a:rPr>
              <a:t>Direct assessments</a:t>
            </a:r>
            <a:endParaRPr dirty="0">
              <a:latin typeface="Franklin Gothic Book" panose="020B0503020102020204" pitchFamily="34" charset="0"/>
            </a:endParaRPr>
          </a:p>
          <a:p>
            <a:pPr marL="749300" lvl="2" indent="0" algn="l" rtl="0">
              <a:lnSpc>
                <a:spcPct val="120000"/>
              </a:lnSpc>
              <a:spcBef>
                <a:spcPts val="0"/>
              </a:spcBef>
              <a:spcAft>
                <a:spcPts val="0"/>
              </a:spcAft>
              <a:buSzPct val="100000"/>
              <a:buNone/>
            </a:pPr>
            <a:r>
              <a:rPr lang="en-US" sz="2900" i="1" dirty="0">
                <a:solidFill>
                  <a:schemeClr val="dk1"/>
                </a:solidFill>
                <a:latin typeface="Franklin Gothic Book" panose="020B0503020102020204" pitchFamily="34" charset="0"/>
              </a:rPr>
              <a:t>So-called because performance assessments provide more direct evidence of meaningful application of knowledge and skills</a:t>
            </a:r>
            <a:endParaRPr dirty="0">
              <a:latin typeface="Franklin Gothic Book" panose="020B0503020102020204" pitchFamily="34" charset="0"/>
            </a:endParaRPr>
          </a:p>
          <a:p>
            <a:pPr marL="1028700" lvl="2" indent="0" algn="l" rtl="0">
              <a:spcBef>
                <a:spcPts val="1000"/>
              </a:spcBef>
              <a:spcAft>
                <a:spcPts val="0"/>
              </a:spcAft>
              <a:buSzPct val="100000"/>
              <a:buNone/>
            </a:pPr>
            <a:endParaRPr sz="2500" dirty="0"/>
          </a:p>
          <a:p>
            <a:pPr marL="342900" lvl="0" indent="-231775" algn="l" rtl="0">
              <a:spcBef>
                <a:spcPts val="1000"/>
              </a:spcBef>
              <a:spcAft>
                <a:spcPts val="0"/>
              </a:spcAft>
              <a:buSzPct val="100000"/>
              <a:buNone/>
            </a:pPr>
            <a:endParaRPr sz="25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Google Shape;810;p78"/>
          <p:cNvSpPr txBox="1">
            <a:spLocks noGrp="1"/>
          </p:cNvSpPr>
          <p:nvPr>
            <p:ph type="title"/>
          </p:nvPr>
        </p:nvSpPr>
        <p:spPr>
          <a:xfrm>
            <a:off x="455997" y="0"/>
            <a:ext cx="11280000" cy="13209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Advantages of Performance Assessments</a:t>
            </a:r>
            <a:endParaRPr dirty="0">
              <a:latin typeface="Franklin Gothic Medium" panose="020B0603020102020204" pitchFamily="34" charset="0"/>
            </a:endParaRPr>
          </a:p>
        </p:txBody>
      </p:sp>
      <p:sp>
        <p:nvSpPr>
          <p:cNvPr id="811" name="Google Shape;811;p78"/>
          <p:cNvSpPr txBox="1">
            <a:spLocks noGrp="1"/>
          </p:cNvSpPr>
          <p:nvPr>
            <p:ph type="body" idx="1"/>
          </p:nvPr>
        </p:nvSpPr>
        <p:spPr>
          <a:xfrm>
            <a:off x="555897" y="1170550"/>
            <a:ext cx="11636100" cy="4901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400"/>
              <a:buChar char="•"/>
            </a:pPr>
            <a:r>
              <a:rPr lang="en-US" sz="2400" dirty="0">
                <a:latin typeface="Franklin Gothic Book" panose="020B0503020102020204" pitchFamily="34" charset="0"/>
              </a:rPr>
              <a:t>Are more authentic to the teaching and learning environment</a:t>
            </a:r>
            <a:endParaRPr dirty="0">
              <a:latin typeface="Franklin Gothic Book" panose="020B0503020102020204" pitchFamily="34" charset="0"/>
            </a:endParaRPr>
          </a:p>
          <a:p>
            <a:pPr marL="342900" lvl="0" indent="-342900" algn="l" rtl="0">
              <a:spcBef>
                <a:spcPts val="1000"/>
              </a:spcBef>
              <a:spcAft>
                <a:spcPts val="0"/>
              </a:spcAft>
              <a:buSzPts val="2400"/>
              <a:buChar char="•"/>
            </a:pPr>
            <a:r>
              <a:rPr lang="en-US" sz="2400" dirty="0">
                <a:latin typeface="Franklin Gothic Book" panose="020B0503020102020204" pitchFamily="34" charset="0"/>
              </a:rPr>
              <a:t>Allow students to demonstrate knowledge and skills that are otherwise very difficult to measure on traditional tests</a:t>
            </a:r>
            <a:endParaRPr dirty="0">
              <a:latin typeface="Franklin Gothic Book" panose="020B0503020102020204" pitchFamily="34" charset="0"/>
            </a:endParaRPr>
          </a:p>
          <a:p>
            <a:pPr marL="342900" lvl="0" indent="-342900" algn="l" rtl="0">
              <a:spcBef>
                <a:spcPts val="1000"/>
              </a:spcBef>
              <a:spcAft>
                <a:spcPts val="0"/>
              </a:spcAft>
              <a:buSzPts val="2400"/>
              <a:buChar char="•"/>
            </a:pPr>
            <a:r>
              <a:rPr lang="en-US" sz="2400" dirty="0">
                <a:latin typeface="Franklin Gothic Book" panose="020B0503020102020204" pitchFamily="34" charset="0"/>
              </a:rPr>
              <a:t>Provide opportunity for higher depth of knowledge</a:t>
            </a:r>
            <a:endParaRPr dirty="0">
              <a:latin typeface="Franklin Gothic Book" panose="020B0503020102020204" pitchFamily="34" charset="0"/>
            </a:endParaRPr>
          </a:p>
          <a:p>
            <a:pPr marL="342900" lvl="0" indent="-342900" algn="l" rtl="0">
              <a:spcBef>
                <a:spcPts val="1000"/>
              </a:spcBef>
              <a:spcAft>
                <a:spcPts val="0"/>
              </a:spcAft>
              <a:buSzPts val="2400"/>
              <a:buChar char="•"/>
            </a:pPr>
            <a:r>
              <a:rPr lang="en-US" sz="2400" dirty="0">
                <a:latin typeface="Franklin Gothic Book" panose="020B0503020102020204" pitchFamily="34" charset="0"/>
              </a:rPr>
              <a:t>Provide the opportunity for detailed feedback about performance</a:t>
            </a:r>
            <a:endParaRPr dirty="0">
              <a:latin typeface="Franklin Gothic Book" panose="020B0503020102020204" pitchFamily="34" charset="0"/>
            </a:endParaRPr>
          </a:p>
          <a:p>
            <a:pPr marL="342900" lvl="0" indent="-342900" algn="l" rtl="0">
              <a:spcBef>
                <a:spcPts val="1000"/>
              </a:spcBef>
              <a:spcAft>
                <a:spcPts val="0"/>
              </a:spcAft>
              <a:buSzPts val="2400"/>
              <a:buChar char="•"/>
            </a:pPr>
            <a:r>
              <a:rPr lang="en-US" sz="2400" dirty="0">
                <a:latin typeface="Franklin Gothic Book" panose="020B0503020102020204" pitchFamily="34" charset="0"/>
              </a:rPr>
              <a:t>Performance assessments are versatile: </a:t>
            </a:r>
            <a:endParaRPr dirty="0">
              <a:latin typeface="Franklin Gothic Book" panose="020B0503020102020204" pitchFamily="34" charset="0"/>
            </a:endParaRPr>
          </a:p>
          <a:p>
            <a:pPr marL="742950" lvl="1" indent="-285750" algn="l" rtl="0">
              <a:spcBef>
                <a:spcPts val="1000"/>
              </a:spcBef>
              <a:spcAft>
                <a:spcPts val="0"/>
              </a:spcAft>
              <a:buSzPts val="1920"/>
              <a:buChar char="•"/>
            </a:pPr>
            <a:r>
              <a:rPr lang="en-US" sz="2400" dirty="0">
                <a:latin typeface="Franklin Gothic Book" panose="020B0503020102020204" pitchFamily="34" charset="0"/>
              </a:rPr>
              <a:t>Informal or formal</a:t>
            </a:r>
            <a:endParaRPr dirty="0">
              <a:latin typeface="Franklin Gothic Book" panose="020B0503020102020204" pitchFamily="34" charset="0"/>
            </a:endParaRPr>
          </a:p>
          <a:p>
            <a:pPr marL="742950" lvl="1" indent="-285750" algn="l" rtl="0">
              <a:spcBef>
                <a:spcPts val="1000"/>
              </a:spcBef>
              <a:spcAft>
                <a:spcPts val="0"/>
              </a:spcAft>
              <a:buSzPts val="1920"/>
              <a:buChar char="•"/>
            </a:pPr>
            <a:r>
              <a:rPr lang="en-US" sz="2400" dirty="0">
                <a:latin typeface="Franklin Gothic Book" panose="020B0503020102020204" pitchFamily="34" charset="0"/>
              </a:rPr>
              <a:t>Minutes or months</a:t>
            </a:r>
            <a:endParaRPr dirty="0">
              <a:latin typeface="Franklin Gothic Book" panose="020B0503020102020204" pitchFamily="34" charset="0"/>
            </a:endParaRPr>
          </a:p>
          <a:p>
            <a:pPr marL="742950" lvl="1" indent="-285750" algn="l" rtl="0">
              <a:spcBef>
                <a:spcPts val="1000"/>
              </a:spcBef>
              <a:spcAft>
                <a:spcPts val="0"/>
              </a:spcAft>
              <a:buSzPts val="1920"/>
              <a:buChar char="•"/>
            </a:pPr>
            <a:r>
              <a:rPr lang="en-US" sz="2400" dirty="0">
                <a:latin typeface="Franklin Gothic Book" panose="020B0503020102020204" pitchFamily="34" charset="0"/>
              </a:rPr>
              <a:t>Formative, interim or summative</a:t>
            </a:r>
            <a:endParaRPr dirty="0">
              <a:latin typeface="Franklin Gothic Book" panose="020B0503020102020204" pitchFamily="34" charset="0"/>
            </a:endParaRPr>
          </a:p>
          <a:p>
            <a:pPr marL="742950" lvl="1" indent="-285750" algn="l" rtl="0">
              <a:spcBef>
                <a:spcPts val="1000"/>
              </a:spcBef>
              <a:spcAft>
                <a:spcPts val="0"/>
              </a:spcAft>
              <a:buSzPts val="1920"/>
              <a:buChar char="•"/>
            </a:pPr>
            <a:r>
              <a:rPr lang="en-US" sz="2400" dirty="0">
                <a:latin typeface="Franklin Gothic Book" panose="020B0503020102020204" pitchFamily="34" charset="0"/>
              </a:rPr>
              <a:t>A single item or an entire assessment</a:t>
            </a:r>
            <a:endParaRPr dirty="0">
              <a:latin typeface="Franklin Gothic Book" panose="020B0503020102020204" pitchFamily="34" charset="0"/>
            </a:endParaRPr>
          </a:p>
          <a:p>
            <a:pPr marL="742950" lvl="1" indent="-163830" algn="l" rtl="0">
              <a:spcBef>
                <a:spcPts val="1000"/>
              </a:spcBef>
              <a:spcAft>
                <a:spcPts val="0"/>
              </a:spcAft>
              <a:buSzPts val="1920"/>
              <a:buNone/>
            </a:pPr>
            <a:endParaRPr sz="2400" dirty="0"/>
          </a:p>
          <a:p>
            <a:pPr marL="342900" lvl="0" indent="-190500" algn="l" rtl="0">
              <a:spcBef>
                <a:spcPts val="1000"/>
              </a:spcBef>
              <a:spcAft>
                <a:spcPts val="0"/>
              </a:spcAft>
              <a:buSzPts val="2400"/>
              <a:buNone/>
            </a:pPr>
            <a:endParaRPr sz="24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Google Shape;817;p79"/>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Challenges of Performance Assessments</a:t>
            </a:r>
            <a:endParaRPr dirty="0">
              <a:latin typeface="Franklin Gothic Medium" panose="020B0603020102020204" pitchFamily="34" charset="0"/>
            </a:endParaRPr>
          </a:p>
        </p:txBody>
      </p:sp>
      <p:sp>
        <p:nvSpPr>
          <p:cNvPr id="818" name="Google Shape;818;p79"/>
          <p:cNvSpPr txBox="1">
            <a:spLocks noGrp="1"/>
          </p:cNvSpPr>
          <p:nvPr>
            <p:ph type="body" idx="1"/>
          </p:nvPr>
        </p:nvSpPr>
        <p:spPr>
          <a:xfrm>
            <a:off x="555786" y="2033751"/>
            <a:ext cx="9188715" cy="464102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3200"/>
              <a:buChar char="•"/>
            </a:pPr>
            <a:r>
              <a:rPr lang="en-US" sz="3200" dirty="0">
                <a:latin typeface="Franklin Gothic Book" panose="020B0503020102020204" pitchFamily="34" charset="0"/>
              </a:rPr>
              <a:t>Cost</a:t>
            </a:r>
            <a:endParaRPr dirty="0">
              <a:latin typeface="Franklin Gothic Book" panose="020B0503020102020204" pitchFamily="34" charset="0"/>
            </a:endParaRPr>
          </a:p>
          <a:p>
            <a:pPr marL="342900" lvl="0" indent="-342900" algn="l" rtl="0">
              <a:spcBef>
                <a:spcPts val="1000"/>
              </a:spcBef>
              <a:spcAft>
                <a:spcPts val="0"/>
              </a:spcAft>
              <a:buSzPts val="3200"/>
              <a:buChar char="•"/>
            </a:pPr>
            <a:r>
              <a:rPr lang="en-US" sz="3200" dirty="0">
                <a:latin typeface="Franklin Gothic Book" panose="020B0503020102020204" pitchFamily="34" charset="0"/>
              </a:rPr>
              <a:t>Time to develop</a:t>
            </a:r>
            <a:endParaRPr dirty="0">
              <a:latin typeface="Franklin Gothic Book" panose="020B0503020102020204" pitchFamily="34" charset="0"/>
            </a:endParaRPr>
          </a:p>
          <a:p>
            <a:pPr marL="342900" lvl="0" indent="-342900" algn="l" rtl="0">
              <a:spcBef>
                <a:spcPts val="1000"/>
              </a:spcBef>
              <a:spcAft>
                <a:spcPts val="0"/>
              </a:spcAft>
              <a:buSzPts val="3200"/>
              <a:buChar char="•"/>
            </a:pPr>
            <a:r>
              <a:rPr lang="en-US" sz="3200" dirty="0">
                <a:latin typeface="Franklin Gothic Book" panose="020B0503020102020204" pitchFamily="34" charset="0"/>
              </a:rPr>
              <a:t>Feasibility</a:t>
            </a:r>
            <a:endParaRPr dirty="0">
              <a:latin typeface="Franklin Gothic Book" panose="020B0503020102020204" pitchFamily="34" charset="0"/>
            </a:endParaRPr>
          </a:p>
          <a:p>
            <a:pPr marL="342900" lvl="0" indent="-342900" algn="l" rtl="0">
              <a:spcBef>
                <a:spcPts val="1000"/>
              </a:spcBef>
              <a:spcAft>
                <a:spcPts val="0"/>
              </a:spcAft>
              <a:buSzPts val="3200"/>
              <a:buChar char="•"/>
            </a:pPr>
            <a:r>
              <a:rPr lang="en-US" sz="3200" dirty="0">
                <a:latin typeface="Franklin Gothic Book" panose="020B0503020102020204" pitchFamily="34" charset="0"/>
              </a:rPr>
              <a:t>Providing accommodations</a:t>
            </a:r>
            <a:endParaRPr dirty="0">
              <a:latin typeface="Franklin Gothic Book" panose="020B0503020102020204" pitchFamily="34" charset="0"/>
            </a:endParaRPr>
          </a:p>
          <a:p>
            <a:pPr marL="342900" lvl="0" indent="-342900" algn="l" rtl="0">
              <a:spcBef>
                <a:spcPts val="1000"/>
              </a:spcBef>
              <a:spcAft>
                <a:spcPts val="0"/>
              </a:spcAft>
              <a:buSzPts val="3200"/>
              <a:buChar char="•"/>
            </a:pPr>
            <a:r>
              <a:rPr lang="en-US" sz="3200" dirty="0">
                <a:latin typeface="Franklin Gothic Book" panose="020B0503020102020204" pitchFamily="34" charset="0"/>
              </a:rPr>
              <a:t>Reliability of scoring</a:t>
            </a:r>
            <a:endParaRPr dirty="0">
              <a:latin typeface="Franklin Gothic Book" panose="020B0503020102020204" pitchFamily="34"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Google Shape;824;p80"/>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Basic Characteristics of Performance Assessments</a:t>
            </a:r>
            <a:endParaRPr dirty="0">
              <a:latin typeface="Franklin Gothic Medium" panose="020B0603020102020204" pitchFamily="34" charset="0"/>
            </a:endParaRPr>
          </a:p>
        </p:txBody>
      </p:sp>
      <p:sp>
        <p:nvSpPr>
          <p:cNvPr id="825" name="Google Shape;825;p80"/>
          <p:cNvSpPr txBox="1">
            <a:spLocks noGrp="1"/>
          </p:cNvSpPr>
          <p:nvPr>
            <p:ph type="body" idx="1"/>
          </p:nvPr>
        </p:nvSpPr>
        <p:spPr>
          <a:xfrm>
            <a:off x="569100" y="1444463"/>
            <a:ext cx="11053800" cy="4901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400"/>
              <a:buChar char="•"/>
            </a:pPr>
            <a:r>
              <a:rPr lang="en-US" sz="2400" dirty="0">
                <a:latin typeface="Franklin Gothic Book" panose="020B0503020102020204" pitchFamily="34" charset="0"/>
              </a:rPr>
              <a:t>Target skills and knowledge that matter; preparing for performance assessment improves skills and knowledge that matter</a:t>
            </a:r>
            <a:endParaRPr dirty="0">
              <a:latin typeface="Franklin Gothic Book" panose="020B0503020102020204" pitchFamily="34" charset="0"/>
            </a:endParaRPr>
          </a:p>
          <a:p>
            <a:pPr marL="342900" lvl="0" indent="-342900" algn="l" rtl="0">
              <a:spcBef>
                <a:spcPts val="1000"/>
              </a:spcBef>
              <a:spcAft>
                <a:spcPts val="0"/>
              </a:spcAft>
              <a:buSzPts val="2400"/>
              <a:buChar char="•"/>
            </a:pPr>
            <a:r>
              <a:rPr lang="en-US" sz="2400" dirty="0">
                <a:latin typeface="Franklin Gothic Book" panose="020B0503020102020204" pitchFamily="34" charset="0"/>
              </a:rPr>
              <a:t>Link curriculum, instruction and assessment</a:t>
            </a:r>
            <a:endParaRPr dirty="0">
              <a:latin typeface="Franklin Gothic Book" panose="020B0503020102020204" pitchFamily="34" charset="0"/>
            </a:endParaRPr>
          </a:p>
          <a:p>
            <a:pPr marL="342900" lvl="0" indent="-342900" algn="l" rtl="0">
              <a:spcBef>
                <a:spcPts val="1000"/>
              </a:spcBef>
              <a:spcAft>
                <a:spcPts val="0"/>
              </a:spcAft>
              <a:buSzPts val="2400"/>
              <a:buChar char="•"/>
            </a:pPr>
            <a:r>
              <a:rPr lang="en-US" sz="2400" dirty="0">
                <a:latin typeface="Franklin Gothic Book" panose="020B0503020102020204" pitchFamily="34" charset="0"/>
              </a:rPr>
              <a:t>Focus on learning by doing</a:t>
            </a:r>
            <a:endParaRPr dirty="0">
              <a:latin typeface="Franklin Gothic Book" panose="020B0503020102020204" pitchFamily="34" charset="0"/>
            </a:endParaRPr>
          </a:p>
          <a:p>
            <a:pPr marL="342900" lvl="0" indent="-342900" algn="l" rtl="0">
              <a:spcBef>
                <a:spcPts val="1000"/>
              </a:spcBef>
              <a:spcAft>
                <a:spcPts val="0"/>
              </a:spcAft>
              <a:buSzPts val="2400"/>
              <a:buChar char="•"/>
            </a:pPr>
            <a:r>
              <a:rPr lang="en-US" sz="2400" dirty="0">
                <a:latin typeface="Franklin Gothic Book" panose="020B0503020102020204" pitchFamily="34" charset="0"/>
              </a:rPr>
              <a:t>Establish novel and authentic contexts for performance</a:t>
            </a:r>
            <a:endParaRPr dirty="0">
              <a:latin typeface="Franklin Gothic Book" panose="020B0503020102020204" pitchFamily="34" charset="0"/>
            </a:endParaRPr>
          </a:p>
          <a:p>
            <a:pPr marL="342900" lvl="0" indent="-342900" algn="l" rtl="0">
              <a:spcBef>
                <a:spcPts val="1000"/>
              </a:spcBef>
              <a:spcAft>
                <a:spcPts val="0"/>
              </a:spcAft>
              <a:buSzPts val="2400"/>
              <a:buChar char="•"/>
            </a:pPr>
            <a:r>
              <a:rPr lang="en-US" sz="2400" dirty="0">
                <a:latin typeface="Franklin Gothic Book" panose="020B0503020102020204" pitchFamily="34" charset="0"/>
              </a:rPr>
              <a:t>Provide evidence of understanding via transfer</a:t>
            </a:r>
            <a:endParaRPr dirty="0">
              <a:latin typeface="Franklin Gothic Book" panose="020B0503020102020204" pitchFamily="34" charset="0"/>
            </a:endParaRPr>
          </a:p>
          <a:p>
            <a:pPr marL="342900" lvl="0" indent="-342900" algn="l" rtl="0">
              <a:spcBef>
                <a:spcPts val="1000"/>
              </a:spcBef>
              <a:spcAft>
                <a:spcPts val="0"/>
              </a:spcAft>
              <a:buSzPts val="2400"/>
              <a:buChar char="•"/>
            </a:pPr>
            <a:r>
              <a:rPr lang="en-US" sz="2400" dirty="0">
                <a:latin typeface="Franklin Gothic Book" panose="020B0503020102020204" pitchFamily="34" charset="0"/>
              </a:rPr>
              <a:t>Are multifaceted</a:t>
            </a:r>
            <a:endParaRPr dirty="0">
              <a:latin typeface="Franklin Gothic Book" panose="020B0503020102020204" pitchFamily="34" charset="0"/>
            </a:endParaRPr>
          </a:p>
          <a:p>
            <a:pPr marL="342900" lvl="0" indent="-342900" algn="l" rtl="0">
              <a:spcBef>
                <a:spcPts val="1000"/>
              </a:spcBef>
              <a:spcAft>
                <a:spcPts val="0"/>
              </a:spcAft>
              <a:buSzPts val="2400"/>
              <a:buChar char="•"/>
            </a:pPr>
            <a:r>
              <a:rPr lang="en-US" sz="2400" dirty="0">
                <a:latin typeface="Franklin Gothic Book" panose="020B0503020102020204" pitchFamily="34" charset="0"/>
              </a:rPr>
              <a:t>Integrate two or more subjects, as well as 21st century skills</a:t>
            </a:r>
            <a:endParaRPr dirty="0">
              <a:latin typeface="Franklin Gothic Book" panose="020B0503020102020204" pitchFamily="34" charset="0"/>
            </a:endParaRPr>
          </a:p>
          <a:p>
            <a:pPr marL="342900" lvl="0" indent="-342900" algn="l" rtl="0">
              <a:spcBef>
                <a:spcPts val="1000"/>
              </a:spcBef>
              <a:spcAft>
                <a:spcPts val="0"/>
              </a:spcAft>
              <a:buSzPts val="2400"/>
              <a:buChar char="•"/>
            </a:pPr>
            <a:r>
              <a:rPr lang="en-US" sz="2400" dirty="0">
                <a:latin typeface="Franklin Gothic Book" panose="020B0503020102020204" pitchFamily="34" charset="0"/>
              </a:rPr>
              <a:t>Performance on open-ended tasks is evaluated with established criteria and rubrics</a:t>
            </a:r>
            <a:endParaRPr dirty="0">
              <a:latin typeface="Franklin Gothic Book" panose="020B0503020102020204" pitchFamily="34"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p81"/>
          <p:cNvSpPr txBox="1">
            <a:spLocks noGrp="1"/>
          </p:cNvSpPr>
          <p:nvPr>
            <p:ph type="title"/>
          </p:nvPr>
        </p:nvSpPr>
        <p:spPr>
          <a:xfrm>
            <a:off x="555772" y="257025"/>
            <a:ext cx="10940700" cy="13209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Attributes of Performance Assessments</a:t>
            </a:r>
            <a:endParaRPr dirty="0">
              <a:latin typeface="Franklin Gothic Medium" panose="020B0603020102020204" pitchFamily="34" charset="0"/>
            </a:endParaRPr>
          </a:p>
        </p:txBody>
      </p:sp>
      <p:sp>
        <p:nvSpPr>
          <p:cNvPr id="833" name="Google Shape;833;p81"/>
          <p:cNvSpPr txBox="1">
            <a:spLocks noGrp="1"/>
          </p:cNvSpPr>
          <p:nvPr>
            <p:ph type="body" idx="1"/>
          </p:nvPr>
        </p:nvSpPr>
        <p:spPr>
          <a:xfrm>
            <a:off x="555786" y="978340"/>
            <a:ext cx="9530400" cy="4901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400"/>
              <a:buChar char="•"/>
            </a:pPr>
            <a:r>
              <a:rPr lang="en-US" sz="2400" dirty="0">
                <a:latin typeface="Franklin Gothic Book" panose="020B0503020102020204" pitchFamily="34" charset="0"/>
              </a:rPr>
              <a:t>The task requires students to:</a:t>
            </a:r>
            <a:endParaRPr dirty="0">
              <a:latin typeface="Franklin Gothic Book" panose="020B0503020102020204" pitchFamily="34" charset="0"/>
            </a:endParaRPr>
          </a:p>
          <a:p>
            <a:pPr marL="742950" lvl="1" indent="-285750" algn="l" rtl="0">
              <a:spcBef>
                <a:spcPts val="600"/>
              </a:spcBef>
              <a:spcAft>
                <a:spcPts val="0"/>
              </a:spcAft>
              <a:buSzPts val="1600"/>
              <a:buChar char="•"/>
            </a:pPr>
            <a:r>
              <a:rPr lang="en-US" sz="2000" dirty="0">
                <a:latin typeface="Franklin Gothic Book" panose="020B0503020102020204" pitchFamily="34" charset="0"/>
              </a:rPr>
              <a:t>Engage in authentic work</a:t>
            </a:r>
            <a:endParaRPr dirty="0">
              <a:latin typeface="Franklin Gothic Book" panose="020B0503020102020204" pitchFamily="34" charset="0"/>
            </a:endParaRPr>
          </a:p>
          <a:p>
            <a:pPr marL="742950" lvl="1" indent="-285750" algn="l" rtl="0">
              <a:spcBef>
                <a:spcPts val="600"/>
              </a:spcBef>
              <a:spcAft>
                <a:spcPts val="0"/>
              </a:spcAft>
              <a:buSzPts val="1600"/>
              <a:buChar char="•"/>
            </a:pPr>
            <a:r>
              <a:rPr lang="en-US" sz="2000" dirty="0">
                <a:latin typeface="Franklin Gothic Book" panose="020B0503020102020204" pitchFamily="34" charset="0"/>
              </a:rPr>
              <a:t>Integrate content and skills</a:t>
            </a:r>
            <a:endParaRPr dirty="0">
              <a:latin typeface="Franklin Gothic Book" panose="020B0503020102020204" pitchFamily="34" charset="0"/>
            </a:endParaRPr>
          </a:p>
          <a:p>
            <a:pPr marL="742950" lvl="1" indent="-285750" algn="l" rtl="0">
              <a:spcBef>
                <a:spcPts val="600"/>
              </a:spcBef>
              <a:spcAft>
                <a:spcPts val="0"/>
              </a:spcAft>
              <a:buSzPts val="1600"/>
              <a:buChar char="•"/>
            </a:pPr>
            <a:r>
              <a:rPr lang="en-US" sz="2000" dirty="0">
                <a:latin typeface="Franklin Gothic Book" panose="020B0503020102020204" pitchFamily="34" charset="0"/>
              </a:rPr>
              <a:t>Engage in disciplined inquiry and academic rigor</a:t>
            </a:r>
            <a:endParaRPr dirty="0">
              <a:latin typeface="Franklin Gothic Book" panose="020B0503020102020204" pitchFamily="34" charset="0"/>
            </a:endParaRPr>
          </a:p>
          <a:p>
            <a:pPr marL="742950" lvl="1" indent="-285750" algn="l" rtl="0">
              <a:spcBef>
                <a:spcPts val="600"/>
              </a:spcBef>
              <a:spcAft>
                <a:spcPts val="0"/>
              </a:spcAft>
              <a:buSzPts val="1600"/>
              <a:buChar char="•"/>
            </a:pPr>
            <a:r>
              <a:rPr lang="en-US" sz="2000" dirty="0">
                <a:latin typeface="Franklin Gothic Book" panose="020B0503020102020204" pitchFamily="34" charset="0"/>
              </a:rPr>
              <a:t>Effectively communicate</a:t>
            </a:r>
            <a:endParaRPr dirty="0">
              <a:latin typeface="Franklin Gothic Book" panose="020B0503020102020204" pitchFamily="34" charset="0"/>
            </a:endParaRPr>
          </a:p>
          <a:p>
            <a:pPr marL="742950" lvl="1" indent="-285750" algn="l" rtl="0">
              <a:spcBef>
                <a:spcPts val="600"/>
              </a:spcBef>
              <a:spcAft>
                <a:spcPts val="0"/>
              </a:spcAft>
              <a:buSzPts val="1600"/>
              <a:buChar char="•"/>
            </a:pPr>
            <a:r>
              <a:rPr lang="en-US" sz="2000" dirty="0">
                <a:latin typeface="Franklin Gothic Book" panose="020B0503020102020204" pitchFamily="34" charset="0"/>
              </a:rPr>
              <a:t>Engage in a variety of levels of thinking</a:t>
            </a:r>
            <a:endParaRPr dirty="0">
              <a:latin typeface="Franklin Gothic Book" panose="020B0503020102020204" pitchFamily="34" charset="0"/>
            </a:endParaRPr>
          </a:p>
          <a:p>
            <a:pPr marL="742950" lvl="1" indent="-285750" algn="l" rtl="0">
              <a:spcBef>
                <a:spcPts val="600"/>
              </a:spcBef>
              <a:spcAft>
                <a:spcPts val="0"/>
              </a:spcAft>
              <a:buSzPts val="1600"/>
              <a:buChar char="•"/>
            </a:pPr>
            <a:r>
              <a:rPr lang="en-US" sz="2000" dirty="0">
                <a:latin typeface="Franklin Gothic Book" panose="020B0503020102020204" pitchFamily="34" charset="0"/>
              </a:rPr>
              <a:t>Engage in metacognition, self-assessment and peer assessment and feedback</a:t>
            </a:r>
            <a:endParaRPr dirty="0">
              <a:latin typeface="Franklin Gothic Book" panose="020B0503020102020204" pitchFamily="34" charset="0"/>
            </a:endParaRPr>
          </a:p>
          <a:p>
            <a:pPr marL="342900" lvl="0" indent="-342900" algn="l" rtl="0">
              <a:spcBef>
                <a:spcPts val="1000"/>
              </a:spcBef>
              <a:spcAft>
                <a:spcPts val="0"/>
              </a:spcAft>
              <a:buSzPts val="2400"/>
              <a:buChar char="•"/>
            </a:pPr>
            <a:r>
              <a:rPr lang="en-US" sz="2400" dirty="0">
                <a:latin typeface="Franklin Gothic Book" panose="020B0503020102020204" pitchFamily="34" charset="0"/>
              </a:rPr>
              <a:t>The task:</a:t>
            </a:r>
            <a:endParaRPr dirty="0">
              <a:latin typeface="Franklin Gothic Book" panose="020B0503020102020204" pitchFamily="34" charset="0"/>
            </a:endParaRPr>
          </a:p>
          <a:p>
            <a:pPr marL="742950" lvl="1" indent="-285750" algn="l" rtl="0">
              <a:spcBef>
                <a:spcPts val="600"/>
              </a:spcBef>
              <a:spcAft>
                <a:spcPts val="0"/>
              </a:spcAft>
              <a:buSzPts val="1600"/>
              <a:buChar char="•"/>
            </a:pPr>
            <a:r>
              <a:rPr lang="en-US" sz="2000" dirty="0">
                <a:latin typeface="Franklin Gothic Book" panose="020B0503020102020204" pitchFamily="34" charset="0"/>
              </a:rPr>
              <a:t>Is clearly connected to standards</a:t>
            </a:r>
            <a:endParaRPr dirty="0">
              <a:latin typeface="Franklin Gothic Book" panose="020B0503020102020204" pitchFamily="34" charset="0"/>
            </a:endParaRPr>
          </a:p>
          <a:p>
            <a:pPr marL="742950" lvl="1" indent="-285750" algn="l" rtl="0">
              <a:spcBef>
                <a:spcPts val="600"/>
              </a:spcBef>
              <a:spcAft>
                <a:spcPts val="0"/>
              </a:spcAft>
              <a:buSzPts val="1600"/>
              <a:buChar char="•"/>
            </a:pPr>
            <a:r>
              <a:rPr lang="en-US" sz="2000" dirty="0">
                <a:latin typeface="Franklin Gothic Book" panose="020B0503020102020204" pitchFamily="34" charset="0"/>
              </a:rPr>
              <a:t>Has clear scoring criteria</a:t>
            </a:r>
            <a:endParaRPr dirty="0">
              <a:latin typeface="Franklin Gothic Book" panose="020B0503020102020204" pitchFamily="34" charset="0"/>
            </a:endParaRPr>
          </a:p>
          <a:p>
            <a:pPr marL="742950" lvl="1" indent="-285750" algn="l" rtl="0">
              <a:spcBef>
                <a:spcPts val="600"/>
              </a:spcBef>
              <a:spcAft>
                <a:spcPts val="0"/>
              </a:spcAft>
              <a:buSzPts val="1600"/>
              <a:buChar char="•"/>
            </a:pPr>
            <a:r>
              <a:rPr lang="en-US" sz="2000" dirty="0">
                <a:latin typeface="Franklin Gothic Book" panose="020B0503020102020204" pitchFamily="34" charset="0"/>
              </a:rPr>
              <a:t>Offers flexibility in content, strategies, products, and time</a:t>
            </a:r>
            <a:endParaRPr dirty="0">
              <a:latin typeface="Franklin Gothic Book" panose="020B0503020102020204" pitchFamily="34" charset="0"/>
            </a:endParaRPr>
          </a:p>
          <a:p>
            <a:pPr marL="742950" lvl="1" indent="-285750" algn="l" rtl="0">
              <a:spcBef>
                <a:spcPts val="600"/>
              </a:spcBef>
              <a:spcAft>
                <a:spcPts val="0"/>
              </a:spcAft>
              <a:buSzPts val="1600"/>
              <a:buChar char="•"/>
            </a:pPr>
            <a:r>
              <a:rPr lang="en-US" sz="2000" dirty="0">
                <a:latin typeface="Franklin Gothic Book" panose="020B0503020102020204" pitchFamily="34" charset="0"/>
              </a:rPr>
              <a:t>Is valid, reliable, and fair </a:t>
            </a:r>
            <a:endParaRPr dirty="0">
              <a:latin typeface="Franklin Gothic Book" panose="020B0503020102020204" pitchFamily="34" charset="0"/>
            </a:endParaRPr>
          </a:p>
          <a:p>
            <a:pPr marL="342900" lvl="0" indent="-190500" algn="l" rtl="0">
              <a:spcBef>
                <a:spcPts val="1000"/>
              </a:spcBef>
              <a:spcAft>
                <a:spcPts val="0"/>
              </a:spcAft>
              <a:buSzPts val="2400"/>
              <a:buNone/>
            </a:pPr>
            <a:endParaRPr sz="24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Google Shape;840;p82"/>
          <p:cNvSpPr txBox="1">
            <a:spLocks noGrp="1"/>
          </p:cNvSpPr>
          <p:nvPr>
            <p:ph type="title"/>
          </p:nvPr>
        </p:nvSpPr>
        <p:spPr>
          <a:xfrm>
            <a:off x="555774" y="257025"/>
            <a:ext cx="9584400" cy="1320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Activity: Let’s Look at an Example</a:t>
            </a:r>
            <a:endParaRPr dirty="0">
              <a:latin typeface="Franklin Gothic Medium" panose="020B0603020102020204" pitchFamily="34" charset="0"/>
            </a:endParaRPr>
          </a:p>
        </p:txBody>
      </p:sp>
      <p:sp>
        <p:nvSpPr>
          <p:cNvPr id="841" name="Google Shape;841;p82"/>
          <p:cNvSpPr txBox="1">
            <a:spLocks noGrp="1"/>
          </p:cNvSpPr>
          <p:nvPr>
            <p:ph type="body" idx="1"/>
          </p:nvPr>
        </p:nvSpPr>
        <p:spPr>
          <a:xfrm>
            <a:off x="555773" y="1412625"/>
            <a:ext cx="10525800" cy="4901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000"/>
              <a:buNone/>
            </a:pPr>
            <a:r>
              <a:rPr lang="en-US" sz="2000" dirty="0">
                <a:solidFill>
                  <a:schemeClr val="dk1"/>
                </a:solidFill>
                <a:latin typeface="Franklin Gothic Book" panose="020B0503020102020204" pitchFamily="34" charset="0"/>
              </a:rPr>
              <a:t>Choose one of the following examples based on the grade level you teach, </a:t>
            </a:r>
            <a:r>
              <a:rPr lang="en-US" sz="2000" i="1" dirty="0">
                <a:solidFill>
                  <a:schemeClr val="dk1"/>
                </a:solidFill>
                <a:latin typeface="Franklin Gothic Book" panose="020B0503020102020204" pitchFamily="34" charset="0"/>
              </a:rPr>
              <a:t>or </a:t>
            </a:r>
            <a:r>
              <a:rPr lang="en-US" sz="2000" dirty="0">
                <a:solidFill>
                  <a:schemeClr val="dk1"/>
                </a:solidFill>
                <a:latin typeface="Franklin Gothic Book" panose="020B0503020102020204" pitchFamily="34" charset="0"/>
              </a:rPr>
              <a:t>choose a performance assessment you currently use:</a:t>
            </a:r>
            <a:endParaRPr sz="2000" b="1" u="sng" dirty="0">
              <a:solidFill>
                <a:srgbClr val="9454C3"/>
              </a:solidFill>
              <a:latin typeface="Franklin Gothic Book" panose="020B0503020102020204" pitchFamily="34" charset="0"/>
            </a:endParaRPr>
          </a:p>
          <a:p>
            <a:pPr marL="342900" lvl="0" indent="-342900" algn="l" rtl="0">
              <a:spcBef>
                <a:spcPts val="1000"/>
              </a:spcBef>
              <a:spcAft>
                <a:spcPts val="0"/>
              </a:spcAft>
              <a:buSzPts val="2000"/>
              <a:buChar char="•"/>
            </a:pPr>
            <a:r>
              <a:rPr lang="en-US" sz="2000" u="sng" dirty="0">
                <a:solidFill>
                  <a:srgbClr val="9454C3"/>
                </a:solidFill>
                <a:latin typeface="Franklin Gothic Book" panose="020B0503020102020204" pitchFamily="34" charset="0"/>
                <a:hlinkClick r:id="rId3">
                  <a:extLst>
                    <a:ext uri="{A12FA001-AC4F-418D-AE19-62706E023703}">
                      <ahyp:hlinkClr xmlns:ahyp="http://schemas.microsoft.com/office/drawing/2018/hyperlinkcolor" val="tx"/>
                    </a:ext>
                  </a:extLst>
                </a:hlinkClick>
              </a:rPr>
              <a:t>Elementary School</a:t>
            </a:r>
            <a:endParaRPr sz="2000" u="sng" dirty="0">
              <a:latin typeface="Franklin Gothic Book" panose="020B0503020102020204" pitchFamily="34" charset="0"/>
            </a:endParaRPr>
          </a:p>
          <a:p>
            <a:pPr marL="342900" lvl="0" indent="-342900" algn="l" rtl="0">
              <a:spcBef>
                <a:spcPts val="1000"/>
              </a:spcBef>
              <a:spcAft>
                <a:spcPts val="0"/>
              </a:spcAft>
              <a:buSzPts val="2000"/>
              <a:buChar char="•"/>
            </a:pPr>
            <a:r>
              <a:rPr lang="en-US" sz="2000" u="sng" dirty="0">
                <a:solidFill>
                  <a:srgbClr val="9454C3"/>
                </a:solidFill>
                <a:latin typeface="Franklin Gothic Book" panose="020B0503020102020204" pitchFamily="34" charset="0"/>
                <a:hlinkClick r:id="rId4">
                  <a:extLst>
                    <a:ext uri="{A12FA001-AC4F-418D-AE19-62706E023703}">
                      <ahyp:hlinkClr xmlns:ahyp="http://schemas.microsoft.com/office/drawing/2018/hyperlinkcolor" val="tx"/>
                    </a:ext>
                  </a:extLst>
                </a:hlinkClick>
              </a:rPr>
              <a:t>Middle</a:t>
            </a:r>
            <a:r>
              <a:rPr lang="en-US" sz="2000" u="sng" dirty="0">
                <a:solidFill>
                  <a:srgbClr val="9454C3"/>
                </a:solidFill>
                <a:latin typeface="Franklin Gothic Book" panose="020B0503020102020204" pitchFamily="34" charset="0"/>
              </a:rPr>
              <a:t> School</a:t>
            </a:r>
            <a:endParaRPr dirty="0">
              <a:latin typeface="Franklin Gothic Book" panose="020B0503020102020204" pitchFamily="34" charset="0"/>
            </a:endParaRPr>
          </a:p>
          <a:p>
            <a:pPr marL="342900" lvl="0" indent="-342900" algn="l" rtl="0">
              <a:spcBef>
                <a:spcPts val="1000"/>
              </a:spcBef>
              <a:spcAft>
                <a:spcPts val="0"/>
              </a:spcAft>
              <a:buSzPts val="2000"/>
              <a:buChar char="•"/>
            </a:pPr>
            <a:r>
              <a:rPr lang="en-US" sz="2000" u="sng" dirty="0">
                <a:solidFill>
                  <a:schemeClr val="hlink"/>
                </a:solidFill>
                <a:latin typeface="Franklin Gothic Book" panose="020B0503020102020204" pitchFamily="34" charset="0"/>
                <a:hlinkClick r:id="rId5"/>
              </a:rPr>
              <a:t>High School</a:t>
            </a:r>
            <a:endParaRPr sz="2000" dirty="0">
              <a:latin typeface="Franklin Gothic Book" panose="020B0503020102020204" pitchFamily="34" charset="0"/>
            </a:endParaRPr>
          </a:p>
          <a:p>
            <a:pPr marL="0" lvl="0" indent="0" algn="l" rtl="0">
              <a:spcBef>
                <a:spcPts val="1000"/>
              </a:spcBef>
              <a:spcAft>
                <a:spcPts val="0"/>
              </a:spcAft>
              <a:buSzPts val="2000"/>
              <a:buNone/>
            </a:pPr>
            <a:r>
              <a:rPr lang="en-US" sz="2000" dirty="0">
                <a:solidFill>
                  <a:schemeClr val="dk1"/>
                </a:solidFill>
                <a:latin typeface="Franklin Gothic Book" panose="020B0503020102020204" pitchFamily="34" charset="0"/>
              </a:rPr>
              <a:t>If you choose one of the above examples, go back to the </a:t>
            </a:r>
            <a:r>
              <a:rPr lang="en-US" sz="2000" i="1" dirty="0">
                <a:solidFill>
                  <a:schemeClr val="dk1"/>
                </a:solidFill>
                <a:latin typeface="Franklin Gothic Book" panose="020B0503020102020204" pitchFamily="34" charset="0"/>
              </a:rPr>
              <a:t>KAS for Social Studies</a:t>
            </a:r>
            <a:r>
              <a:rPr lang="en-US" sz="2000" dirty="0">
                <a:solidFill>
                  <a:schemeClr val="dk1"/>
                </a:solidFill>
                <a:latin typeface="Franklin Gothic Book" panose="020B0503020102020204" pitchFamily="34" charset="0"/>
              </a:rPr>
              <a:t> and make connections to the standards.</a:t>
            </a:r>
            <a:endParaRPr dirty="0">
              <a:latin typeface="Franklin Gothic Book" panose="020B0503020102020204" pitchFamily="34" charset="0"/>
            </a:endParaRPr>
          </a:p>
          <a:p>
            <a:pPr marL="0" lvl="0" indent="0" algn="l" rtl="0">
              <a:spcBef>
                <a:spcPts val="1000"/>
              </a:spcBef>
              <a:spcAft>
                <a:spcPts val="0"/>
              </a:spcAft>
              <a:buSzPts val="2000"/>
              <a:buNone/>
            </a:pPr>
            <a:r>
              <a:rPr lang="en-US" sz="2000" dirty="0">
                <a:solidFill>
                  <a:schemeClr val="dk1"/>
                </a:solidFill>
                <a:latin typeface="Franklin Gothic Book" panose="020B0503020102020204" pitchFamily="34" charset="0"/>
              </a:rPr>
              <a:t>Use the </a:t>
            </a:r>
            <a:r>
              <a:rPr lang="en-US" sz="2000" u="sng" dirty="0">
                <a:solidFill>
                  <a:schemeClr val="hlink"/>
                </a:solidFill>
                <a:latin typeface="Franklin Gothic Book" panose="020B0503020102020204" pitchFamily="34" charset="0"/>
                <a:hlinkClick r:id="rId6"/>
              </a:rPr>
              <a:t>Performance Assessment Audit</a:t>
            </a:r>
            <a:r>
              <a:rPr lang="en-US" sz="2000" dirty="0">
                <a:solidFill>
                  <a:schemeClr val="dk1"/>
                </a:solidFill>
                <a:latin typeface="Franklin Gothic Book" panose="020B0503020102020204" pitchFamily="34" charset="0"/>
              </a:rPr>
              <a:t> to reflect on the assessment you are reviewing.</a:t>
            </a:r>
            <a:endParaRPr dirty="0">
              <a:latin typeface="Franklin Gothic Book" panose="020B0503020102020204" pitchFamily="34" charset="0"/>
            </a:endParaRPr>
          </a:p>
          <a:p>
            <a:pPr marL="0" lvl="0" indent="0" algn="l" rtl="0">
              <a:spcBef>
                <a:spcPts val="1000"/>
              </a:spcBef>
              <a:spcAft>
                <a:spcPts val="0"/>
              </a:spcAft>
              <a:buSzPts val="2000"/>
              <a:buNone/>
            </a:pPr>
            <a:r>
              <a:rPr lang="en-US" sz="2000" dirty="0">
                <a:solidFill>
                  <a:schemeClr val="dk1"/>
                </a:solidFill>
                <a:latin typeface="Franklin Gothic Book" panose="020B0503020102020204" pitchFamily="34" charset="0"/>
              </a:rPr>
              <a:t>Identify the strengths from the Above and Beyond column.</a:t>
            </a:r>
            <a:endParaRPr dirty="0">
              <a:latin typeface="Franklin Gothic Book" panose="020B0503020102020204" pitchFamily="34" charset="0"/>
            </a:endParaRPr>
          </a:p>
          <a:p>
            <a:pPr marL="0" lvl="0" indent="0" algn="l" rtl="0">
              <a:spcBef>
                <a:spcPts val="1000"/>
              </a:spcBef>
              <a:spcAft>
                <a:spcPts val="0"/>
              </a:spcAft>
              <a:buSzPts val="2000"/>
              <a:buNone/>
            </a:pPr>
            <a:r>
              <a:rPr lang="en-US" sz="2000" dirty="0">
                <a:solidFill>
                  <a:schemeClr val="dk1"/>
                </a:solidFill>
                <a:latin typeface="Franklin Gothic Book" panose="020B0503020102020204" pitchFamily="34" charset="0"/>
              </a:rPr>
              <a:t>Identify the gaps from the Opportunities for Growth column and propose actions to strengthen.</a:t>
            </a:r>
            <a:endParaRPr dirty="0">
              <a:latin typeface="Franklin Gothic Book" panose="020B0503020102020204" pitchFamily="34" charset="0"/>
            </a:endParaRPr>
          </a:p>
          <a:p>
            <a:pPr marL="0" lvl="0" indent="0" algn="l" rtl="0">
              <a:spcBef>
                <a:spcPts val="1000"/>
              </a:spcBef>
              <a:spcAft>
                <a:spcPts val="0"/>
              </a:spcAft>
              <a:buSzPts val="2000"/>
              <a:buNone/>
            </a:pPr>
            <a:endParaRPr sz="2000" dirty="0">
              <a:solidFill>
                <a:schemeClr val="dk1"/>
              </a:solidFill>
            </a:endParaRPr>
          </a:p>
          <a:p>
            <a:pPr marL="342900" lvl="0" indent="-215900" algn="l" rtl="0">
              <a:spcBef>
                <a:spcPts val="1000"/>
              </a:spcBef>
              <a:spcAft>
                <a:spcPts val="0"/>
              </a:spcAft>
              <a:buSzPts val="2000"/>
              <a:buNone/>
            </a:pPr>
            <a:endParaRPr sz="20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Google Shape;848;p83"/>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Where to Start?</a:t>
            </a:r>
            <a:endParaRPr dirty="0">
              <a:latin typeface="Franklin Gothic Medium" panose="020B0603020102020204" pitchFamily="34" charset="0"/>
            </a:endParaRPr>
          </a:p>
        </p:txBody>
      </p:sp>
      <p:pic>
        <p:nvPicPr>
          <p:cNvPr id="850" name="Google Shape;850;p83" descr="Thinking image " title="Thinking image"/>
          <p:cNvPicPr preferRelativeResize="0"/>
          <p:nvPr/>
        </p:nvPicPr>
        <p:blipFill rotWithShape="1">
          <a:blip r:embed="rId3">
            <a:alphaModFix/>
          </a:blip>
          <a:srcRect/>
          <a:stretch/>
        </p:blipFill>
        <p:spPr>
          <a:xfrm>
            <a:off x="2148090" y="838200"/>
            <a:ext cx="7300986" cy="4927600"/>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5" name="Google Shape;855;p84"/>
          <p:cNvSpPr txBox="1">
            <a:spLocks noGrp="1"/>
          </p:cNvSpPr>
          <p:nvPr>
            <p:ph type="title"/>
          </p:nvPr>
        </p:nvSpPr>
        <p:spPr>
          <a:xfrm>
            <a:off x="606585" y="345925"/>
            <a:ext cx="11360825" cy="1320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72B62"/>
              </a:buClr>
              <a:buSzPts val="3600"/>
              <a:buFont typeface="Georgia"/>
              <a:buNone/>
            </a:pPr>
            <a:r>
              <a:rPr lang="en-US" sz="3600" dirty="0">
                <a:latin typeface="Franklin Gothic Medium" panose="020B0603020102020204" pitchFamily="34" charset="0"/>
              </a:rPr>
              <a:t>The </a:t>
            </a:r>
            <a:r>
              <a:rPr lang="en-US" sz="3600" i="1" dirty="0">
                <a:latin typeface="Franklin Gothic Medium" panose="020B0603020102020204" pitchFamily="34" charset="0"/>
              </a:rPr>
              <a:t>KAS for Social Studies</a:t>
            </a:r>
            <a:r>
              <a:rPr lang="en-US" sz="3600" dirty="0">
                <a:latin typeface="Franklin Gothic Medium" panose="020B0603020102020204" pitchFamily="34" charset="0"/>
              </a:rPr>
              <a:t> Demand Performance</a:t>
            </a:r>
            <a:br>
              <a:rPr lang="en-US" sz="3600" dirty="0"/>
            </a:br>
            <a:endParaRPr sz="3600" dirty="0"/>
          </a:p>
        </p:txBody>
      </p:sp>
      <p:pic>
        <p:nvPicPr>
          <p:cNvPr id="859" name="Google Shape;859;p84" descr="&#10;&#10;The inquiry portion of the standards provides a pathway to performance assessments.  &#10; &#10;Here are some notes regarding the “why” behind performance assessments.&#10;All call for educational outcomes that demand more than multiple-choice and short answer assessments as evidence of their attainment. Rather than simply specifying a “scope and sequence” of knowledge and skills, these new standards focus on the performances expected of students who are prepared for higher education and careers. &#10;The KAS for Social Studies highlight a set of fundamental performances that are central to the Inquiry Practices. These include, Questioning, Investigating Using Disciplinary Concepts, Using Evidence and Communicating Conclusions. &#10;The inquiry process is critical for effective student understanding of civics, economics, geography and history. Inquiry instruction requires teachers and students to ask questions that drive student investigation of the subject matter and eliminates the “skills vs. content” dilemma in social studies as both are needed to successfully engage in inquiry. Students will engage in inquiry using the tools, conceptual understandings and the language of political scientists, economists, geographers and historians at a developmentally appropriate level. Students will craft arguments, apply reasoning, make comparisons, corroborate their sources and interpret and synthesize evidence as political scientists, economists, geographers and historians.&#10;&#10;The KAS for Social Studies focus on developing transferable processes (e.g., problem solving, argumentation, research, and critical thinking), not simply presenting a body of factual knowledge for students to remember.  A fundamental goal reflected in these standards is the preparation of learners who can perform with their knowledge.&#10;"/>
          <p:cNvPicPr preferRelativeResize="0"/>
          <p:nvPr/>
        </p:nvPicPr>
        <p:blipFill>
          <a:blip r:embed="rId3">
            <a:alphaModFix/>
          </a:blip>
          <a:stretch>
            <a:fillRect/>
          </a:stretch>
        </p:blipFill>
        <p:spPr>
          <a:xfrm>
            <a:off x="1516775" y="1061100"/>
            <a:ext cx="4077650" cy="4463548"/>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Google Shape;864;p85"/>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Steps to Designing Performance Assessments</a:t>
            </a:r>
            <a:endParaRPr dirty="0">
              <a:latin typeface="Franklin Gothic Medium" panose="020B0603020102020204" pitchFamily="34" charset="0"/>
            </a:endParaRPr>
          </a:p>
        </p:txBody>
      </p:sp>
      <p:sp>
        <p:nvSpPr>
          <p:cNvPr id="866" name="Google Shape;866;p85"/>
          <p:cNvSpPr txBox="1"/>
          <p:nvPr/>
        </p:nvSpPr>
        <p:spPr>
          <a:xfrm>
            <a:off x="1169759" y="1565353"/>
            <a:ext cx="91440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rgbClr val="1B1E3D"/>
                </a:solidFill>
                <a:latin typeface="Libre Franklin Medium"/>
                <a:ea typeface="Libre Franklin Medium"/>
                <a:cs typeface="Libre Franklin Medium"/>
                <a:sym typeface="Libre Franklin Medium"/>
              </a:rPr>
              <a:t>Step 1</a:t>
            </a:r>
            <a:endParaRPr dirty="0"/>
          </a:p>
        </p:txBody>
      </p:sp>
      <p:sp>
        <p:nvSpPr>
          <p:cNvPr id="867" name="Google Shape;867;p85" descr="Indicates column 1" title="Arrow"/>
          <p:cNvSpPr/>
          <p:nvPr/>
        </p:nvSpPr>
        <p:spPr>
          <a:xfrm>
            <a:off x="1490993" y="1978220"/>
            <a:ext cx="274320" cy="548640"/>
          </a:xfrm>
          <a:prstGeom prst="downArrow">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Libre Franklin Medium"/>
              <a:ea typeface="Libre Franklin Medium"/>
              <a:cs typeface="Libre Franklin Medium"/>
              <a:sym typeface="Libre Franklin Medium"/>
            </a:endParaRPr>
          </a:p>
        </p:txBody>
      </p:sp>
      <p:sp>
        <p:nvSpPr>
          <p:cNvPr id="868" name="Google Shape;868;p85"/>
          <p:cNvSpPr txBox="1"/>
          <p:nvPr/>
        </p:nvSpPr>
        <p:spPr>
          <a:xfrm>
            <a:off x="3442317" y="1565353"/>
            <a:ext cx="91440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rgbClr val="1B1E3D"/>
                </a:solidFill>
                <a:latin typeface="Libre Franklin Medium"/>
                <a:ea typeface="Libre Franklin Medium"/>
                <a:cs typeface="Libre Franklin Medium"/>
                <a:sym typeface="Libre Franklin Medium"/>
              </a:rPr>
              <a:t>Step 2</a:t>
            </a:r>
            <a:endParaRPr dirty="0"/>
          </a:p>
        </p:txBody>
      </p:sp>
      <p:sp>
        <p:nvSpPr>
          <p:cNvPr id="869" name="Google Shape;869;p85" descr="Indicates column two " title="Arrow"/>
          <p:cNvSpPr/>
          <p:nvPr/>
        </p:nvSpPr>
        <p:spPr>
          <a:xfrm>
            <a:off x="3762357" y="1978220"/>
            <a:ext cx="274320" cy="548640"/>
          </a:xfrm>
          <a:prstGeom prst="downArrow">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Libre Franklin Medium"/>
              <a:ea typeface="Libre Franklin Medium"/>
              <a:cs typeface="Libre Franklin Medium"/>
              <a:sym typeface="Libre Franklin Medium"/>
            </a:endParaRPr>
          </a:p>
        </p:txBody>
      </p:sp>
      <p:sp>
        <p:nvSpPr>
          <p:cNvPr id="870" name="Google Shape;870;p85"/>
          <p:cNvSpPr txBox="1"/>
          <p:nvPr/>
        </p:nvSpPr>
        <p:spPr>
          <a:xfrm>
            <a:off x="5712338" y="4792065"/>
            <a:ext cx="91440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rgbClr val="1B1E3D"/>
                </a:solidFill>
                <a:latin typeface="Libre Franklin Medium"/>
                <a:ea typeface="Libre Franklin Medium"/>
                <a:cs typeface="Libre Franklin Medium"/>
                <a:sym typeface="Libre Franklin Medium"/>
              </a:rPr>
              <a:t>Step 3</a:t>
            </a:r>
            <a:endParaRPr dirty="0"/>
          </a:p>
        </p:txBody>
      </p:sp>
      <p:sp>
        <p:nvSpPr>
          <p:cNvPr id="871" name="Google Shape;871;p85" descr="Indicated column 3" title="Arrow"/>
          <p:cNvSpPr/>
          <p:nvPr/>
        </p:nvSpPr>
        <p:spPr>
          <a:xfrm rot="10800000">
            <a:off x="6032379" y="4189920"/>
            <a:ext cx="274320" cy="548640"/>
          </a:xfrm>
          <a:prstGeom prst="downArrow">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Libre Franklin Medium"/>
              <a:ea typeface="Libre Franklin Medium"/>
              <a:cs typeface="Libre Franklin Medium"/>
              <a:sym typeface="Libre Franklin Medium"/>
            </a:endParaRPr>
          </a:p>
        </p:txBody>
      </p:sp>
      <p:sp>
        <p:nvSpPr>
          <p:cNvPr id="872" name="Google Shape;872;p85"/>
          <p:cNvSpPr txBox="1"/>
          <p:nvPr/>
        </p:nvSpPr>
        <p:spPr>
          <a:xfrm>
            <a:off x="7987434" y="1565972"/>
            <a:ext cx="91440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rgbClr val="1B1E3D"/>
                </a:solidFill>
                <a:latin typeface="Libre Franklin Medium"/>
                <a:ea typeface="Libre Franklin Medium"/>
                <a:cs typeface="Libre Franklin Medium"/>
                <a:sym typeface="Libre Franklin Medium"/>
              </a:rPr>
              <a:t>Step 4</a:t>
            </a:r>
            <a:endParaRPr dirty="0"/>
          </a:p>
        </p:txBody>
      </p:sp>
      <p:sp>
        <p:nvSpPr>
          <p:cNvPr id="873" name="Google Shape;873;p85" descr="Indicates step four " title="Arrow"/>
          <p:cNvSpPr/>
          <p:nvPr/>
        </p:nvSpPr>
        <p:spPr>
          <a:xfrm>
            <a:off x="8307474" y="1978839"/>
            <a:ext cx="274320" cy="548640"/>
          </a:xfrm>
          <a:prstGeom prst="downArrow">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Libre Franklin Medium"/>
              <a:ea typeface="Libre Franklin Medium"/>
              <a:cs typeface="Libre Franklin Medium"/>
              <a:sym typeface="Libre Franklin Medium"/>
            </a:endParaRPr>
          </a:p>
        </p:txBody>
      </p:sp>
      <p:graphicFrame>
        <p:nvGraphicFramePr>
          <p:cNvPr id="874" name="Google Shape;874;p85" descr="Unpacking the standards chart from Module 2" title="Unpacking the standards chart"/>
          <p:cNvGraphicFramePr/>
          <p:nvPr/>
        </p:nvGraphicFramePr>
        <p:xfrm>
          <a:off x="581913" y="2744771"/>
          <a:ext cx="9036050" cy="1249700"/>
        </p:xfrm>
        <a:graphic>
          <a:graphicData uri="http://schemas.openxmlformats.org/drawingml/2006/table">
            <a:tbl>
              <a:tblPr firstRow="1">
                <a:noFill/>
                <a:tableStyleId>{531BC2F4-0D36-42AC-8F99-2A7325290E29}</a:tableStyleId>
              </a:tblPr>
              <a:tblGrid>
                <a:gridCol w="2100325">
                  <a:extLst>
                    <a:ext uri="{9D8B030D-6E8A-4147-A177-3AD203B41FA5}">
                      <a16:colId xmlns:a16="http://schemas.microsoft.com/office/drawing/2014/main" val="20000"/>
                    </a:ext>
                  </a:extLst>
                </a:gridCol>
                <a:gridCol w="2265850">
                  <a:extLst>
                    <a:ext uri="{9D8B030D-6E8A-4147-A177-3AD203B41FA5}">
                      <a16:colId xmlns:a16="http://schemas.microsoft.com/office/drawing/2014/main" val="20001"/>
                    </a:ext>
                  </a:extLst>
                </a:gridCol>
                <a:gridCol w="2337475">
                  <a:extLst>
                    <a:ext uri="{9D8B030D-6E8A-4147-A177-3AD203B41FA5}">
                      <a16:colId xmlns:a16="http://schemas.microsoft.com/office/drawing/2014/main" val="20002"/>
                    </a:ext>
                  </a:extLst>
                </a:gridCol>
                <a:gridCol w="2332400">
                  <a:extLst>
                    <a:ext uri="{9D8B030D-6E8A-4147-A177-3AD203B41FA5}">
                      <a16:colId xmlns:a16="http://schemas.microsoft.com/office/drawing/2014/main" val="20003"/>
                    </a:ext>
                  </a:extLst>
                </a:gridCol>
              </a:tblGrid>
              <a:tr h="282050">
                <a:tc rowSpan="2">
                  <a:txBody>
                    <a:bodyPr/>
                    <a:lstStyle/>
                    <a:p>
                      <a:pPr marL="0" marR="0" lvl="0" indent="0" algn="l" rtl="0">
                        <a:spcBef>
                          <a:spcPts val="0"/>
                        </a:spcBef>
                        <a:spcAft>
                          <a:spcPts val="0"/>
                        </a:spcAft>
                        <a:buNone/>
                      </a:pPr>
                      <a:r>
                        <a:rPr lang="en-US" sz="1400" u="none" strike="noStrike" cap="none" dirty="0">
                          <a:solidFill>
                            <a:schemeClr val="lt1"/>
                          </a:solidFill>
                        </a:rPr>
                        <a:t>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gridSpan="3">
                  <a:txBody>
                    <a:bodyPr/>
                    <a:lstStyle/>
                    <a:p>
                      <a:pPr marL="0" marR="0" lvl="0" indent="0" algn="ctr" rtl="0">
                        <a:spcBef>
                          <a:spcPts val="0"/>
                        </a:spcBef>
                        <a:spcAft>
                          <a:spcPts val="0"/>
                        </a:spcAft>
                        <a:buNone/>
                      </a:pPr>
                      <a:r>
                        <a:rPr lang="en-US" sz="1400" u="none" strike="noStrike" cap="none" dirty="0">
                          <a:solidFill>
                            <a:schemeClr val="lt1"/>
                          </a:solidFill>
                        </a:rPr>
                        <a:t>Unpacking the Standard</a:t>
                      </a:r>
                      <a:endParaRPr sz="1400" b="1" i="0" u="none" strike="noStrike" cap="none" dirty="0">
                        <a:solidFill>
                          <a:schemeClr val="lt1"/>
                        </a:solidFill>
                        <a:latin typeface="Calibri"/>
                        <a:ea typeface="Calibri"/>
                        <a:cs typeface="Calibri"/>
                        <a:sym typeface="Calibri"/>
                      </a:endParaRPr>
                    </a:p>
                  </a:txBody>
                  <a:tcPr marL="45725" marR="45725"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30250">
                <a:tc vMerge="1">
                  <a:txBody>
                    <a:bodyPr/>
                    <a:lstStyle/>
                    <a:p>
                      <a:endParaRPr lang="en-US"/>
                    </a:p>
                  </a:txBody>
                  <a:tcPr/>
                </a:tc>
                <a:tc>
                  <a:txBody>
                    <a:bodyPr/>
                    <a:lstStyle/>
                    <a:p>
                      <a:pPr marL="0" marR="0" lvl="0" indent="0" algn="l" rtl="0">
                        <a:spcBef>
                          <a:spcPts val="0"/>
                        </a:spcBef>
                        <a:spcAft>
                          <a:spcPts val="0"/>
                        </a:spcAft>
                        <a:buNone/>
                      </a:pPr>
                      <a:r>
                        <a:rPr lang="en-US" sz="1400" u="none" strike="noStrike" cap="none" dirty="0">
                          <a:solidFill>
                            <a:schemeClr val="lt1"/>
                          </a:solidFill>
                        </a:rPr>
                        <a:t>What knowledge, concepts, and vocabulary do students need to know to reach this standard?</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skills do students need to be able to do to reach this standard?  </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level of proficiency do students need to be at to reach this standard? </a:t>
                      </a:r>
                      <a:endParaRPr sz="1200" b="0"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9"/>
          <p:cNvSpPr txBox="1">
            <a:spLocks noGrp="1"/>
          </p:cNvSpPr>
          <p:nvPr>
            <p:ph type="title"/>
          </p:nvPr>
        </p:nvSpPr>
        <p:spPr>
          <a:xfrm>
            <a:off x="555786" y="257025"/>
            <a:ext cx="8596800" cy="13209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b="0" dirty="0">
                <a:latin typeface="Franklin Gothic Medium" panose="020B0603020102020204" pitchFamily="34" charset="0"/>
              </a:rPr>
              <a:t>Critical Elements of Learning </a:t>
            </a:r>
            <a:br>
              <a:rPr lang="en-US" b="0" dirty="0">
                <a:latin typeface="Franklin Gothic Medium" panose="020B0603020102020204" pitchFamily="34" charset="0"/>
              </a:rPr>
            </a:br>
            <a:r>
              <a:rPr lang="en-US" b="0" dirty="0">
                <a:latin typeface="Franklin Gothic Medium" panose="020B0603020102020204" pitchFamily="34" charset="0"/>
              </a:rPr>
              <a:t>Theory Design</a:t>
            </a:r>
            <a:endParaRPr dirty="0">
              <a:latin typeface="Franklin Gothic Medium" panose="020B0603020102020204" pitchFamily="34" charset="0"/>
            </a:endParaRPr>
          </a:p>
        </p:txBody>
      </p:sp>
      <p:grpSp>
        <p:nvGrpSpPr>
          <p:cNvPr id="193" name="Google Shape;193;p9" descr="These are the first three questions based on DuFour’s work that drive the conversations of members of collaborative planning teams. (DuFour, DuFour, Eaker, &amp; Many, 2010).  For the past several decades, schools have focused on these questions to impact students’ learning. These questions are the key questions for unit/lesson design as well.  The standards are key to help answer the first question – if you need more information in that area, visit the KDE’s Minding the Gap module.  The focus of this module is the second question “how will we know they learned it?”.  Assessment is at the heart of that question.&#10;"/>
          <p:cNvGrpSpPr/>
          <p:nvPr/>
        </p:nvGrpSpPr>
        <p:grpSpPr>
          <a:xfrm>
            <a:off x="8213981" y="-2"/>
            <a:ext cx="3662229" cy="5954711"/>
            <a:chOff x="4337910" y="0"/>
            <a:chExt cx="3662229" cy="5954711"/>
          </a:xfrm>
        </p:grpSpPr>
        <p:sp>
          <p:nvSpPr>
            <p:cNvPr id="194" name="Google Shape;194;p9"/>
            <p:cNvSpPr/>
            <p:nvPr/>
          </p:nvSpPr>
          <p:spPr>
            <a:xfrm>
              <a:off x="5133977" y="0"/>
              <a:ext cx="2866162" cy="2866598"/>
            </a:xfrm>
            <a:custGeom>
              <a:avLst/>
              <a:gdLst/>
              <a:ahLst/>
              <a:cxnLst/>
              <a:rect l="l" t="t" r="r" b="b"/>
              <a:pathLst>
                <a:path w="120000" h="120000" extrusionOk="0">
                  <a:moveTo>
                    <a:pt x="8412" y="60000"/>
                  </a:moveTo>
                  <a:lnTo>
                    <a:pt x="8412" y="60000"/>
                  </a:lnTo>
                  <a:cubicBezTo>
                    <a:pt x="8412" y="32962"/>
                    <a:pt x="29287" y="10511"/>
                    <a:pt x="56253" y="8547"/>
                  </a:cubicBezTo>
                  <a:cubicBezTo>
                    <a:pt x="83219" y="6583"/>
                    <a:pt x="107126" y="25773"/>
                    <a:pt x="111044" y="52526"/>
                  </a:cubicBezTo>
                  <a:cubicBezTo>
                    <a:pt x="114961" y="79279"/>
                    <a:pt x="97559" y="104517"/>
                    <a:pt x="71162" y="110367"/>
                  </a:cubicBezTo>
                  <a:lnTo>
                    <a:pt x="70593" y="118429"/>
                  </a:lnTo>
                  <a:lnTo>
                    <a:pt x="56830" y="104890"/>
                  </a:lnTo>
                  <a:lnTo>
                    <a:pt x="72706" y="88508"/>
                  </a:lnTo>
                  <a:lnTo>
                    <a:pt x="72145" y="96445"/>
                  </a:lnTo>
                  <a:cubicBezTo>
                    <a:pt x="90761" y="90240"/>
                    <a:pt x="101708" y="70999"/>
                    <a:pt x="97532" y="51824"/>
                  </a:cubicBezTo>
                  <a:cubicBezTo>
                    <a:pt x="93356" y="32649"/>
                    <a:pt x="75399" y="19705"/>
                    <a:pt x="55889" y="21805"/>
                  </a:cubicBezTo>
                  <a:cubicBezTo>
                    <a:pt x="36379" y="23906"/>
                    <a:pt x="21588" y="40375"/>
                    <a:pt x="21588" y="60000"/>
                  </a:cubicBezTo>
                  <a:close/>
                </a:path>
              </a:pathLst>
            </a:custGeom>
            <a:gradFill>
              <a:gsLst>
                <a:gs pos="0">
                  <a:srgbClr val="8796AD"/>
                </a:gs>
                <a:gs pos="78000">
                  <a:srgbClr val="70829C"/>
                </a:gs>
                <a:gs pos="100000">
                  <a:srgbClr val="70829C"/>
                </a:gs>
              </a:gsLst>
              <a:lin ang="5400000" scaled="0"/>
            </a:gradFill>
            <a:ln>
              <a:noFill/>
            </a:ln>
            <a:effectLst>
              <a:outerShdw blurRad="38100" dist="254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195;p9"/>
            <p:cNvSpPr/>
            <p:nvPr/>
          </p:nvSpPr>
          <p:spPr>
            <a:xfrm>
              <a:off x="5767493" y="1034928"/>
              <a:ext cx="1592671" cy="79614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196;p9"/>
            <p:cNvSpPr txBox="1"/>
            <p:nvPr/>
          </p:nvSpPr>
          <p:spPr>
            <a:xfrm>
              <a:off x="5767493" y="1034928"/>
              <a:ext cx="1592671" cy="796144"/>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chemeClr val="dk1"/>
                </a:buClr>
                <a:buSzPts val="1600"/>
                <a:buFont typeface="Libre Franklin Medium"/>
                <a:buNone/>
              </a:pPr>
              <a:r>
                <a:rPr lang="en-US" sz="1600" b="1" i="0" u="none" strike="noStrike" cap="none" dirty="0">
                  <a:solidFill>
                    <a:schemeClr val="dk1"/>
                  </a:solidFill>
                  <a:latin typeface="Libre Franklin Medium"/>
                  <a:ea typeface="Libre Franklin Medium"/>
                  <a:cs typeface="Libre Franklin Medium"/>
                  <a:sym typeface="Libre Franklin Medium"/>
                </a:rPr>
                <a:t>What do students need to know and be able to do?</a:t>
              </a:r>
              <a:endParaRPr dirty="0"/>
            </a:p>
          </p:txBody>
        </p:sp>
        <p:sp>
          <p:nvSpPr>
            <p:cNvPr id="197" name="Google Shape;197;p9"/>
            <p:cNvSpPr/>
            <p:nvPr/>
          </p:nvSpPr>
          <p:spPr>
            <a:xfrm>
              <a:off x="4337910" y="1647073"/>
              <a:ext cx="2866162" cy="2866598"/>
            </a:xfrm>
            <a:custGeom>
              <a:avLst/>
              <a:gdLst/>
              <a:ahLst/>
              <a:cxnLst/>
              <a:rect l="l" t="t" r="r" b="b"/>
              <a:pathLst>
                <a:path w="120000" h="120000" extrusionOk="0">
                  <a:moveTo>
                    <a:pt x="96481" y="23524"/>
                  </a:moveTo>
                  <a:lnTo>
                    <a:pt x="87165" y="32840"/>
                  </a:lnTo>
                  <a:lnTo>
                    <a:pt x="87165" y="32840"/>
                  </a:lnTo>
                  <a:cubicBezTo>
                    <a:pt x="75945" y="21617"/>
                    <a:pt x="58981" y="18448"/>
                    <a:pt x="44467" y="24866"/>
                  </a:cubicBezTo>
                  <a:cubicBezTo>
                    <a:pt x="29954" y="31283"/>
                    <a:pt x="20881" y="45964"/>
                    <a:pt x="21631" y="61816"/>
                  </a:cubicBezTo>
                  <a:cubicBezTo>
                    <a:pt x="22381" y="77668"/>
                    <a:pt x="32801" y="91427"/>
                    <a:pt x="47855" y="96445"/>
                  </a:cubicBezTo>
                  <a:lnTo>
                    <a:pt x="47294" y="88508"/>
                  </a:lnTo>
                  <a:lnTo>
                    <a:pt x="63170" y="104890"/>
                  </a:lnTo>
                  <a:lnTo>
                    <a:pt x="49407" y="118429"/>
                  </a:lnTo>
                  <a:lnTo>
                    <a:pt x="48838" y="110367"/>
                  </a:lnTo>
                  <a:lnTo>
                    <a:pt x="48838" y="110367"/>
                  </a:lnTo>
                  <a:cubicBezTo>
                    <a:pt x="27395" y="105615"/>
                    <a:pt x="11311" y="87806"/>
                    <a:pt x="8761" y="65990"/>
                  </a:cubicBezTo>
                  <a:cubicBezTo>
                    <a:pt x="6211" y="44174"/>
                    <a:pt x="17753" y="23136"/>
                    <a:pt x="37522" y="13566"/>
                  </a:cubicBezTo>
                  <a:cubicBezTo>
                    <a:pt x="57291" y="3995"/>
                    <a:pt x="80952" y="7992"/>
                    <a:pt x="96481" y="23524"/>
                  </a:cubicBezTo>
                  <a:close/>
                </a:path>
              </a:pathLst>
            </a:custGeom>
            <a:gradFill>
              <a:gsLst>
                <a:gs pos="0">
                  <a:srgbClr val="7697AE"/>
                </a:gs>
                <a:gs pos="78000">
                  <a:srgbClr val="5F849E"/>
                </a:gs>
                <a:gs pos="100000">
                  <a:srgbClr val="5F849E"/>
                </a:gs>
              </a:gsLst>
              <a:lin ang="5400000" scaled="0"/>
            </a:gradFill>
            <a:ln>
              <a:noFill/>
            </a:ln>
            <a:effectLst>
              <a:outerShdw blurRad="38100" dist="254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198;p9"/>
            <p:cNvSpPr/>
            <p:nvPr/>
          </p:nvSpPr>
          <p:spPr>
            <a:xfrm>
              <a:off x="4974656" y="2691529"/>
              <a:ext cx="1592671" cy="79614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99;p9"/>
            <p:cNvSpPr txBox="1"/>
            <p:nvPr/>
          </p:nvSpPr>
          <p:spPr>
            <a:xfrm>
              <a:off x="4974656" y="2691529"/>
              <a:ext cx="1592671" cy="796144"/>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chemeClr val="dk1"/>
                </a:buClr>
                <a:buSzPts val="1600"/>
                <a:buFont typeface="Libre Franklin Medium"/>
                <a:buNone/>
              </a:pPr>
              <a:r>
                <a:rPr lang="en-US" sz="1600" b="1" i="0" u="none" strike="noStrike" cap="none" dirty="0">
                  <a:solidFill>
                    <a:schemeClr val="dk1"/>
                  </a:solidFill>
                  <a:latin typeface="Libre Franklin Medium"/>
                  <a:ea typeface="Libre Franklin Medium"/>
                  <a:cs typeface="Libre Franklin Medium"/>
                  <a:sym typeface="Libre Franklin Medium"/>
                </a:rPr>
                <a:t>How will we know they learned it?</a:t>
              </a:r>
              <a:endParaRPr dirty="0"/>
            </a:p>
          </p:txBody>
        </p:sp>
        <p:sp>
          <p:nvSpPr>
            <p:cNvPr id="200" name="Google Shape;200;p9"/>
            <p:cNvSpPr/>
            <p:nvPr/>
          </p:nvSpPr>
          <p:spPr>
            <a:xfrm>
              <a:off x="5337972" y="3491247"/>
              <a:ext cx="2462477" cy="2463464"/>
            </a:xfrm>
            <a:prstGeom prst="blockArc">
              <a:avLst>
                <a:gd name="adj1" fmla="val 13500000"/>
                <a:gd name="adj2" fmla="val 10800000"/>
                <a:gd name="adj3" fmla="val 12740"/>
              </a:avLst>
            </a:prstGeom>
            <a:gradFill>
              <a:gsLst>
                <a:gs pos="0">
                  <a:srgbClr val="67A4B1"/>
                </a:gs>
                <a:gs pos="78000">
                  <a:srgbClr val="50909D"/>
                </a:gs>
                <a:gs pos="100000">
                  <a:srgbClr val="50909D"/>
                </a:gs>
              </a:gsLst>
              <a:lin ang="5400000" scaled="0"/>
            </a:gradFill>
            <a:ln>
              <a:noFill/>
            </a:ln>
            <a:effectLst>
              <a:outerShdw blurRad="38100" dist="254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201;p9"/>
            <p:cNvSpPr/>
            <p:nvPr/>
          </p:nvSpPr>
          <p:spPr>
            <a:xfrm>
              <a:off x="5771260" y="4350512"/>
              <a:ext cx="1592671" cy="79614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202;p9"/>
            <p:cNvSpPr txBox="1"/>
            <p:nvPr/>
          </p:nvSpPr>
          <p:spPr>
            <a:xfrm>
              <a:off x="5771260" y="4350512"/>
              <a:ext cx="1592671" cy="796144"/>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chemeClr val="dk1"/>
                </a:buClr>
                <a:buSzPts val="1600"/>
                <a:buFont typeface="Libre Franklin Medium"/>
                <a:buNone/>
              </a:pPr>
              <a:r>
                <a:rPr lang="en-US" sz="1600" b="1" i="0" u="none" strike="noStrike" cap="none" dirty="0">
                  <a:solidFill>
                    <a:schemeClr val="dk1"/>
                  </a:solidFill>
                  <a:latin typeface="Libre Franklin Medium"/>
                  <a:ea typeface="Libre Franklin Medium"/>
                  <a:cs typeface="Libre Franklin Medium"/>
                  <a:sym typeface="Libre Franklin Medium"/>
                </a:rPr>
                <a:t>How will we get all students there?</a:t>
              </a:r>
              <a:endParaRPr dirty="0"/>
            </a:p>
          </p:txBody>
        </p:sp>
      </p:grpSp>
      <p:sp>
        <p:nvSpPr>
          <p:cNvPr id="203" name="Google Shape;203;p9" descr="Arrow indicates that this section of the module will discuss &quot;how will we know they learned it?&quot;" title="Arrow"/>
          <p:cNvSpPr/>
          <p:nvPr/>
        </p:nvSpPr>
        <p:spPr>
          <a:xfrm>
            <a:off x="5152274" y="2607477"/>
            <a:ext cx="3061800" cy="739800"/>
          </a:xfrm>
          <a:prstGeom prst="rightArrow">
            <a:avLst>
              <a:gd name="adj1" fmla="val 50000"/>
              <a:gd name="adj2" fmla="val 50000"/>
            </a:avLst>
          </a:prstGeom>
          <a:solidFill>
            <a:schemeClr val="accent1"/>
          </a:solidFill>
          <a:ln w="19050" cap="rnd"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Medium"/>
              <a:buNone/>
            </a:pPr>
            <a:endParaRPr sz="1800" b="0" i="0" u="none" strike="noStrike" cap="none" dirty="0">
              <a:solidFill>
                <a:srgbClr val="FFFFFF"/>
              </a:solidFill>
              <a:latin typeface="Libre Franklin Medium"/>
              <a:ea typeface="Libre Franklin Medium"/>
              <a:cs typeface="Libre Franklin Medium"/>
              <a:sym typeface="Libre Franklin Medium"/>
            </a:endParaRPr>
          </a:p>
        </p:txBody>
      </p:sp>
      <p:sp>
        <p:nvSpPr>
          <p:cNvPr id="204" name="Google Shape;204;p9"/>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400">
                <a:solidFill>
                  <a:srgbClr val="000000"/>
                </a:solidFill>
                <a:latin typeface="Arial"/>
                <a:ea typeface="Arial"/>
                <a:cs typeface="Arial"/>
                <a:sym typeface="Arial"/>
              </a:rPr>
              <a:t>8</a:t>
            </a:fld>
            <a:endParaRPr sz="1400" dirty="0">
              <a:solidFill>
                <a:srgbClr val="000000"/>
              </a:solidFill>
              <a:latin typeface="Arial"/>
              <a:ea typeface="Arial"/>
              <a:cs typeface="Arial"/>
              <a:sym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Google Shape;880;p86"/>
          <p:cNvSpPr txBox="1">
            <a:spLocks noGrp="1"/>
          </p:cNvSpPr>
          <p:nvPr>
            <p:ph type="body" idx="1"/>
          </p:nvPr>
        </p:nvSpPr>
        <p:spPr>
          <a:xfrm>
            <a:off x="555786" y="1773451"/>
            <a:ext cx="9188715" cy="4901324"/>
          </a:xfrm>
          <a:prstGeom prst="rect">
            <a:avLst/>
          </a:prstGeom>
          <a:noFill/>
          <a:ln>
            <a:noFill/>
          </a:ln>
        </p:spPr>
        <p:txBody>
          <a:bodyPr spcFirstLastPara="1" wrap="square" lIns="91425" tIns="45700" rIns="91425" bIns="45700" anchor="t" anchorCtr="0">
            <a:normAutofit/>
          </a:bodyPr>
          <a:lstStyle/>
          <a:p>
            <a:pPr marL="342900" lvl="0" indent="-114300" algn="l" rtl="0">
              <a:spcBef>
                <a:spcPts val="0"/>
              </a:spcBef>
              <a:spcAft>
                <a:spcPts val="0"/>
              </a:spcAft>
              <a:buSzPts val="3600"/>
              <a:buNone/>
            </a:pPr>
            <a:endParaRPr dirty="0"/>
          </a:p>
        </p:txBody>
      </p:sp>
      <p:sp>
        <p:nvSpPr>
          <p:cNvPr id="881" name="Google Shape;881;p86"/>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400">
                <a:solidFill>
                  <a:srgbClr val="000000"/>
                </a:solidFill>
                <a:latin typeface="Arial"/>
                <a:ea typeface="Arial"/>
                <a:cs typeface="Arial"/>
                <a:sym typeface="Arial"/>
              </a:rPr>
              <a:t>80</a:t>
            </a:fld>
            <a:endParaRPr sz="1400" dirty="0">
              <a:solidFill>
                <a:srgbClr val="000000"/>
              </a:solidFill>
              <a:latin typeface="Arial"/>
              <a:ea typeface="Arial"/>
              <a:cs typeface="Arial"/>
              <a:sym typeface="Arial"/>
            </a:endParaRPr>
          </a:p>
        </p:txBody>
      </p:sp>
      <p:pic>
        <p:nvPicPr>
          <p:cNvPr id="882" name="Google Shape;882;p86" descr="Performance Assessment Planning Map" title="Performace Assessment Planning Map"/>
          <p:cNvPicPr preferRelativeResize="0"/>
          <p:nvPr/>
        </p:nvPicPr>
        <p:blipFill rotWithShape="1">
          <a:blip r:embed="rId3">
            <a:alphaModFix/>
          </a:blip>
          <a:srcRect b="1296"/>
          <a:stretch/>
        </p:blipFill>
        <p:spPr>
          <a:xfrm>
            <a:off x="-173421" y="-32774"/>
            <a:ext cx="12476876" cy="6885432"/>
          </a:xfrm>
          <a:prstGeom prst="rect">
            <a:avLst/>
          </a:prstGeom>
          <a:noFill/>
          <a:ln>
            <a:noFill/>
          </a:ln>
        </p:spPr>
      </p:pic>
      <p:sp>
        <p:nvSpPr>
          <p:cNvPr id="883" name="Google Shape;883;p86" descr="Performance Assessment Planning Map Step 1" title="Performance Assessment Planning Map"/>
          <p:cNvSpPr/>
          <p:nvPr/>
        </p:nvSpPr>
        <p:spPr>
          <a:xfrm>
            <a:off x="2847853" y="1232985"/>
            <a:ext cx="1756045" cy="731520"/>
          </a:xfrm>
          <a:prstGeom prst="wedgeRoundRectCallout">
            <a:avLst>
              <a:gd name="adj1" fmla="val -22108"/>
              <a:gd name="adj2" fmla="val -79610"/>
              <a:gd name="adj3" fmla="val 16667"/>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884" name="Google Shape;884;p86"/>
          <p:cNvSpPr txBox="1"/>
          <p:nvPr/>
        </p:nvSpPr>
        <p:spPr>
          <a:xfrm>
            <a:off x="3268675" y="1414157"/>
            <a:ext cx="9144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lt1"/>
                </a:solidFill>
                <a:latin typeface="Libre Franklin Medium"/>
                <a:ea typeface="Libre Franklin Medium"/>
                <a:cs typeface="Libre Franklin Medium"/>
                <a:sym typeface="Libre Franklin Medium"/>
              </a:rPr>
              <a:t>Step 1</a:t>
            </a:r>
            <a:endParaRPr dirty="0"/>
          </a:p>
        </p:txBody>
      </p:sp>
      <p:sp>
        <p:nvSpPr>
          <p:cNvPr id="885" name="Google Shape;885;p86" descr="Performance Assessment Planning Map step 4" title="Performance Assessment Planning Map"/>
          <p:cNvSpPr/>
          <p:nvPr/>
        </p:nvSpPr>
        <p:spPr>
          <a:xfrm>
            <a:off x="639825" y="2678422"/>
            <a:ext cx="1756045" cy="731520"/>
          </a:xfrm>
          <a:prstGeom prst="wedgeRoundRectCallout">
            <a:avLst>
              <a:gd name="adj1" fmla="val -22108"/>
              <a:gd name="adj2" fmla="val -79610"/>
              <a:gd name="adj3" fmla="val 16667"/>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886" name="Google Shape;886;p86"/>
          <p:cNvSpPr txBox="1"/>
          <p:nvPr/>
        </p:nvSpPr>
        <p:spPr>
          <a:xfrm>
            <a:off x="1060647" y="2859594"/>
            <a:ext cx="9144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lt1"/>
                </a:solidFill>
                <a:latin typeface="Libre Franklin Medium"/>
                <a:ea typeface="Libre Franklin Medium"/>
                <a:cs typeface="Libre Franklin Medium"/>
                <a:sym typeface="Libre Franklin Medium"/>
              </a:rPr>
              <a:t>Step 4</a:t>
            </a:r>
            <a:endParaRPr dirty="0"/>
          </a:p>
        </p:txBody>
      </p:sp>
      <p:sp>
        <p:nvSpPr>
          <p:cNvPr id="887" name="Google Shape;887;p86" descr="Performance Assessment Planning Map Step 2" title="Performance Assessment Planning Map"/>
          <p:cNvSpPr/>
          <p:nvPr/>
        </p:nvSpPr>
        <p:spPr>
          <a:xfrm>
            <a:off x="300150" y="4286897"/>
            <a:ext cx="1756045" cy="731520"/>
          </a:xfrm>
          <a:prstGeom prst="wedgeRoundRectCallout">
            <a:avLst>
              <a:gd name="adj1" fmla="val -22108"/>
              <a:gd name="adj2" fmla="val -79610"/>
              <a:gd name="adj3" fmla="val 16667"/>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888" name="Google Shape;888;p86"/>
          <p:cNvSpPr txBox="1"/>
          <p:nvPr/>
        </p:nvSpPr>
        <p:spPr>
          <a:xfrm>
            <a:off x="685800" y="4468069"/>
            <a:ext cx="9144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lt1"/>
                </a:solidFill>
                <a:latin typeface="Libre Franklin Medium"/>
                <a:ea typeface="Libre Franklin Medium"/>
                <a:cs typeface="Libre Franklin Medium"/>
                <a:sym typeface="Libre Franklin Medium"/>
              </a:rPr>
              <a:t>Step 2</a:t>
            </a:r>
            <a:endParaRPr dirty="0"/>
          </a:p>
        </p:txBody>
      </p:sp>
      <p:sp>
        <p:nvSpPr>
          <p:cNvPr id="889" name="Google Shape;889;p86" descr="Performance Assessment Planning Map Step 3" title="Performance Assessment Planning Map"/>
          <p:cNvSpPr/>
          <p:nvPr/>
        </p:nvSpPr>
        <p:spPr>
          <a:xfrm>
            <a:off x="2971800" y="4766957"/>
            <a:ext cx="1756045" cy="731520"/>
          </a:xfrm>
          <a:prstGeom prst="wedgeRoundRectCallout">
            <a:avLst>
              <a:gd name="adj1" fmla="val -22108"/>
              <a:gd name="adj2" fmla="val -79610"/>
              <a:gd name="adj3" fmla="val 16667"/>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890" name="Google Shape;890;p86"/>
          <p:cNvSpPr txBox="1"/>
          <p:nvPr/>
        </p:nvSpPr>
        <p:spPr>
          <a:xfrm>
            <a:off x="3392622" y="4948129"/>
            <a:ext cx="9144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lt1"/>
                </a:solidFill>
                <a:latin typeface="Libre Franklin Medium"/>
                <a:ea typeface="Libre Franklin Medium"/>
                <a:cs typeface="Libre Franklin Medium"/>
                <a:sym typeface="Libre Franklin Medium"/>
              </a:rPr>
              <a:t>Step 3</a:t>
            </a:r>
            <a:endParaRPr dirty="0"/>
          </a:p>
        </p:txBody>
      </p:sp>
      <p:sp>
        <p:nvSpPr>
          <p:cNvPr id="2" name="Title 1">
            <a:extLst>
              <a:ext uri="{FF2B5EF4-FFF2-40B4-BE49-F238E27FC236}">
                <a16:creationId xmlns:a16="http://schemas.microsoft.com/office/drawing/2014/main" id="{E32E7994-6B5F-CAE0-0F54-FE6678FFA84A}"/>
              </a:ext>
            </a:extLst>
          </p:cNvPr>
          <p:cNvSpPr>
            <a:spLocks noGrp="1"/>
          </p:cNvSpPr>
          <p:nvPr>
            <p:ph type="title"/>
          </p:nvPr>
        </p:nvSpPr>
        <p:spPr>
          <a:xfrm>
            <a:off x="555786" y="-1320900"/>
            <a:ext cx="8596800" cy="1320900"/>
          </a:xfrm>
        </p:spPr>
        <p:txBody>
          <a:bodyPr spcFirstLastPara="1" wrap="square" lIns="91425" tIns="45700" rIns="91425" bIns="45700" anchor="b" anchorCtr="0">
            <a:normAutofit/>
          </a:bodyPr>
          <a:lstStyle/>
          <a:p>
            <a:r>
              <a:rPr lang="en-US" dirty="0"/>
              <a:t>Performance Assessment Planning Map</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sp>
        <p:nvSpPr>
          <p:cNvPr id="896" name="Google Shape;896;p87"/>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Opportunities to Connect to </a:t>
            </a:r>
            <a:br>
              <a:rPr lang="en-US" dirty="0">
                <a:latin typeface="Franklin Gothic Medium" panose="020B0603020102020204" pitchFamily="34" charset="0"/>
              </a:rPr>
            </a:br>
            <a:r>
              <a:rPr lang="en-US" dirty="0">
                <a:latin typeface="Franklin Gothic Medium" panose="020B0603020102020204" pitchFamily="34" charset="0"/>
              </a:rPr>
              <a:t>Real World</a:t>
            </a:r>
            <a:endParaRPr dirty="0">
              <a:latin typeface="Franklin Gothic Medium" panose="020B0603020102020204" pitchFamily="34" charset="0"/>
            </a:endParaRPr>
          </a:p>
        </p:txBody>
      </p:sp>
      <p:sp>
        <p:nvSpPr>
          <p:cNvPr id="897" name="Google Shape;897;p87"/>
          <p:cNvSpPr txBox="1">
            <a:spLocks noGrp="1"/>
          </p:cNvSpPr>
          <p:nvPr>
            <p:ph type="body" idx="1"/>
          </p:nvPr>
        </p:nvSpPr>
        <p:spPr>
          <a:xfrm>
            <a:off x="555786" y="1773451"/>
            <a:ext cx="9188715" cy="4901324"/>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3600"/>
              <a:buNone/>
            </a:pPr>
            <a:r>
              <a:rPr lang="en-US" sz="3600" dirty="0">
                <a:latin typeface="Franklin Gothic Book" panose="020B0503020102020204" pitchFamily="34" charset="0"/>
              </a:rPr>
              <a:t>Skim the following article: </a:t>
            </a:r>
            <a:r>
              <a:rPr lang="en-US" sz="3600" u="sng" dirty="0">
                <a:solidFill>
                  <a:schemeClr val="hlink"/>
                </a:solidFill>
                <a:latin typeface="Franklin Gothic Book" panose="020B0503020102020204" pitchFamily="34" charset="0"/>
                <a:hlinkClick r:id="rId3"/>
              </a:rPr>
              <a:t>Top 12 Ways to Bring the Real World Into Your Classroom</a:t>
            </a:r>
            <a:endParaRPr sz="3600" dirty="0">
              <a:latin typeface="Franklin Gothic Book" panose="020B0503020102020204" pitchFamily="34" charset="0"/>
            </a:endParaRPr>
          </a:p>
          <a:p>
            <a:pPr marL="742950" lvl="1" indent="-285750" algn="l" rtl="0">
              <a:spcBef>
                <a:spcPts val="1000"/>
              </a:spcBef>
              <a:spcAft>
                <a:spcPts val="0"/>
              </a:spcAft>
              <a:buSzPts val="2560"/>
              <a:buChar char="•"/>
            </a:pPr>
            <a:r>
              <a:rPr lang="en-US" sz="3200" dirty="0">
                <a:latin typeface="Franklin Gothic Book" panose="020B0503020102020204" pitchFamily="34" charset="0"/>
              </a:rPr>
              <a:t>Which of these strategies connect directly to social studies?</a:t>
            </a:r>
            <a:endParaRPr sz="3200" dirty="0">
              <a:latin typeface="Franklin Gothic Book" panose="020B0503020102020204" pitchFamily="34" charset="0"/>
            </a:endParaRPr>
          </a:p>
          <a:p>
            <a:pPr marL="742950" lvl="1" indent="-285750" algn="l" rtl="0">
              <a:spcBef>
                <a:spcPts val="1000"/>
              </a:spcBef>
              <a:spcAft>
                <a:spcPts val="0"/>
              </a:spcAft>
              <a:buSzPts val="2560"/>
              <a:buChar char="•"/>
            </a:pPr>
            <a:r>
              <a:rPr lang="en-US" sz="3200" dirty="0">
                <a:latin typeface="Franklin Gothic Book" panose="020B0503020102020204" pitchFamily="34" charset="0"/>
              </a:rPr>
              <a:t>What other strategies do you currently use?</a:t>
            </a:r>
            <a:endParaRPr sz="3200" dirty="0">
              <a:latin typeface="Franklin Gothic Book" panose="020B0503020102020204" pitchFamily="34"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903"/>
        <p:cNvGrpSpPr/>
        <p:nvPr/>
      </p:nvGrpSpPr>
      <p:grpSpPr>
        <a:xfrm>
          <a:off x="0" y="0"/>
          <a:ext cx="0" cy="0"/>
          <a:chOff x="0" y="0"/>
          <a:chExt cx="0" cy="0"/>
        </a:xfrm>
      </p:grpSpPr>
      <p:sp>
        <p:nvSpPr>
          <p:cNvPr id="904" name="Google Shape;904;p88"/>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72B62"/>
              </a:buClr>
              <a:buSzPts val="4200"/>
              <a:buFont typeface="Georgia"/>
              <a:buNone/>
            </a:pPr>
            <a:r>
              <a:rPr lang="en-US" sz="4200" dirty="0">
                <a:latin typeface="Franklin Gothic Medium" panose="020B0603020102020204" pitchFamily="34" charset="0"/>
              </a:rPr>
              <a:t>Strategies to Demonstrate Learning</a:t>
            </a:r>
            <a:endParaRPr dirty="0">
              <a:latin typeface="Franklin Gothic Medium" panose="020B0603020102020204" pitchFamily="34" charset="0"/>
            </a:endParaRPr>
          </a:p>
        </p:txBody>
      </p:sp>
      <p:pic>
        <p:nvPicPr>
          <p:cNvPr id="906" name="Google Shape;906;p88" descr="What are strategies you currently use for students to demonstrate their knowledge?  Jot down your ideas on your Notetaking Guide.&#10; &#10;For extra guidance, read and reflect on the article below:&#10;Gonzalez, Jennifer. (2018, November 4). To Learn, Students Need to DO Something. Cult of Pedagogy. https://www.cultofpedagogy.com/do-something/ &#10; &#10;Go back to your Performance Assessment Planning Map and brainstorm strategies to demonstrate learning that directly connect to the content and skills of the standards identified.&#10;"/>
          <p:cNvPicPr preferRelativeResize="0"/>
          <p:nvPr/>
        </p:nvPicPr>
        <p:blipFill rotWithShape="1">
          <a:blip r:embed="rId3">
            <a:alphaModFix/>
          </a:blip>
          <a:srcRect/>
          <a:stretch/>
        </p:blipFill>
        <p:spPr>
          <a:xfrm>
            <a:off x="1443448" y="917425"/>
            <a:ext cx="8809168" cy="4955157"/>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911"/>
        <p:cNvGrpSpPr/>
        <p:nvPr/>
      </p:nvGrpSpPr>
      <p:grpSpPr>
        <a:xfrm>
          <a:off x="0" y="0"/>
          <a:ext cx="0" cy="0"/>
          <a:chOff x="0" y="0"/>
          <a:chExt cx="0" cy="0"/>
        </a:xfrm>
      </p:grpSpPr>
      <p:sp>
        <p:nvSpPr>
          <p:cNvPr id="912" name="Google Shape;912;p89"/>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Sample Task Frame</a:t>
            </a:r>
            <a:br>
              <a:rPr lang="en-US" dirty="0"/>
            </a:br>
            <a:endParaRPr dirty="0"/>
          </a:p>
        </p:txBody>
      </p:sp>
      <p:sp>
        <p:nvSpPr>
          <p:cNvPr id="913" name="Google Shape;913;p89"/>
          <p:cNvSpPr txBox="1">
            <a:spLocks noGrp="1"/>
          </p:cNvSpPr>
          <p:nvPr>
            <p:ph type="body" idx="1"/>
          </p:nvPr>
        </p:nvSpPr>
        <p:spPr>
          <a:xfrm>
            <a:off x="555786" y="1773451"/>
            <a:ext cx="10219051" cy="4901324"/>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3200"/>
              <a:buNone/>
            </a:pPr>
            <a:r>
              <a:rPr lang="en-US" sz="3600" dirty="0">
                <a:latin typeface="Franklin Gothic Book" panose="020B0503020102020204" pitchFamily="34" charset="0"/>
              </a:rPr>
              <a:t>How can we as_________________________(role if applicable) do________________________(task) so that_________________________(why/purpose)?</a:t>
            </a:r>
            <a:br>
              <a:rPr lang="en-US" sz="3200" dirty="0"/>
            </a:br>
            <a:endParaRPr sz="3200"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20" name="Google Shape;920;p90"/>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Sample Task Frames</a:t>
            </a:r>
            <a:br>
              <a:rPr lang="en-US" dirty="0"/>
            </a:br>
            <a:endParaRPr dirty="0"/>
          </a:p>
        </p:txBody>
      </p:sp>
      <p:sp>
        <p:nvSpPr>
          <p:cNvPr id="921" name="Google Shape;921;p90"/>
          <p:cNvSpPr txBox="1">
            <a:spLocks noGrp="1"/>
          </p:cNvSpPr>
          <p:nvPr>
            <p:ph type="body" idx="1"/>
          </p:nvPr>
        </p:nvSpPr>
        <p:spPr>
          <a:xfrm>
            <a:off x="555772" y="1496375"/>
            <a:ext cx="10903200" cy="4901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200"/>
              <a:buChar char="•"/>
            </a:pPr>
            <a:r>
              <a:rPr lang="en-US" sz="2200" dirty="0">
                <a:latin typeface="Franklin Gothic Book" panose="020B0503020102020204" pitchFamily="34" charset="0"/>
              </a:rPr>
              <a:t>How can we, as a members of the community, increase voter participation so that our republic is more democratic?</a:t>
            </a:r>
            <a:endParaRPr dirty="0">
              <a:latin typeface="Franklin Gothic Book" panose="020B0503020102020204" pitchFamily="34" charset="0"/>
            </a:endParaRPr>
          </a:p>
          <a:p>
            <a:pPr marL="342900" lvl="0" indent="-342900" algn="l" rtl="0">
              <a:spcBef>
                <a:spcPts val="600"/>
              </a:spcBef>
              <a:spcAft>
                <a:spcPts val="0"/>
              </a:spcAft>
              <a:buSzPts val="2200"/>
              <a:buChar char="•"/>
            </a:pPr>
            <a:r>
              <a:rPr lang="en-US" sz="2200" dirty="0">
                <a:latin typeface="Franklin Gothic Book" panose="020B0503020102020204" pitchFamily="34" charset="0"/>
              </a:rPr>
              <a:t>How can we use the lessons from the Enlightenment to create a multimedia appeal for open inquiry in today’s society?</a:t>
            </a:r>
            <a:endParaRPr dirty="0">
              <a:latin typeface="Franklin Gothic Book" panose="020B0503020102020204" pitchFamily="34" charset="0"/>
            </a:endParaRPr>
          </a:p>
          <a:p>
            <a:pPr marL="342900" lvl="0" indent="-342900" algn="l" rtl="0">
              <a:spcBef>
                <a:spcPts val="600"/>
              </a:spcBef>
              <a:spcAft>
                <a:spcPts val="0"/>
              </a:spcAft>
              <a:buSzPts val="2200"/>
              <a:buChar char="•"/>
            </a:pPr>
            <a:r>
              <a:rPr lang="en-US" sz="2200" dirty="0">
                <a:latin typeface="Franklin Gothic Book" panose="020B0503020102020204" pitchFamily="34" charset="0"/>
              </a:rPr>
              <a:t>How can we use the lives of present-day minorities to tell the story of the success of the ’60s Civil Rights Movement?</a:t>
            </a:r>
            <a:endParaRPr dirty="0">
              <a:latin typeface="Franklin Gothic Book" panose="020B0503020102020204" pitchFamily="34" charset="0"/>
            </a:endParaRPr>
          </a:p>
          <a:p>
            <a:pPr marL="342900" lvl="0" indent="-342900" algn="l" rtl="0">
              <a:spcBef>
                <a:spcPts val="600"/>
              </a:spcBef>
              <a:spcAft>
                <a:spcPts val="0"/>
              </a:spcAft>
              <a:buSzPts val="2200"/>
              <a:buChar char="•"/>
            </a:pPr>
            <a:r>
              <a:rPr lang="en-US" sz="2200" dirty="0">
                <a:latin typeface="Franklin Gothic Book" panose="020B0503020102020204" pitchFamily="34" charset="0"/>
              </a:rPr>
              <a:t>How can we evaluate the impact of increasing the minimum wage on teens so that we can make policy recommendations to local legislators?</a:t>
            </a:r>
            <a:endParaRPr dirty="0">
              <a:latin typeface="Franklin Gothic Book" panose="020B0503020102020204" pitchFamily="34" charset="0"/>
            </a:endParaRPr>
          </a:p>
          <a:p>
            <a:pPr marL="342900" lvl="0" indent="-342900" algn="l" rtl="0">
              <a:spcBef>
                <a:spcPts val="600"/>
              </a:spcBef>
              <a:spcAft>
                <a:spcPts val="0"/>
              </a:spcAft>
              <a:buSzPts val="2200"/>
              <a:buChar char="•"/>
            </a:pPr>
            <a:r>
              <a:rPr lang="en-US" sz="2200" dirty="0">
                <a:latin typeface="Franklin Gothic Book" panose="020B0503020102020204" pitchFamily="34" charset="0"/>
              </a:rPr>
              <a:t>How can we learn the importance of rules so that we can develop norms for our school?</a:t>
            </a:r>
            <a:endParaRPr dirty="0">
              <a:latin typeface="Franklin Gothic Book" panose="020B0503020102020204" pitchFamily="34" charset="0"/>
            </a:endParaRPr>
          </a:p>
          <a:p>
            <a:pPr marL="342900" lvl="0" indent="-342900" algn="l" rtl="0">
              <a:spcBef>
                <a:spcPts val="600"/>
              </a:spcBef>
              <a:spcAft>
                <a:spcPts val="0"/>
              </a:spcAft>
              <a:buSzPts val="2200"/>
              <a:buChar char="•"/>
            </a:pPr>
            <a:r>
              <a:rPr lang="en-US" sz="2200" dirty="0">
                <a:latin typeface="Franklin Gothic Book" panose="020B0503020102020204" pitchFamily="34" charset="0"/>
              </a:rPr>
              <a:t>How can we assess the impact of alternative energy, such as nuclear energy, fracking, and wind farms, to make proposals to the governor?</a:t>
            </a:r>
            <a:endParaRPr dirty="0">
              <a:latin typeface="Franklin Gothic Book" panose="020B0503020102020204" pitchFamily="34" charset="0"/>
            </a:endParaRPr>
          </a:p>
          <a:p>
            <a:pPr marL="342900" lvl="0" indent="-215900" algn="l" rtl="0">
              <a:spcBef>
                <a:spcPts val="1000"/>
              </a:spcBef>
              <a:spcAft>
                <a:spcPts val="0"/>
              </a:spcAft>
              <a:buSzPts val="2000"/>
              <a:buNone/>
            </a:pPr>
            <a:endParaRPr sz="2000"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graphicFrame>
        <p:nvGraphicFramePr>
          <p:cNvPr id="927" name="Google Shape;927;p91" descr="Chart of other task frames" title="Chart of other task frames"/>
          <p:cNvGraphicFramePr/>
          <p:nvPr>
            <p:extLst>
              <p:ext uri="{D42A27DB-BD31-4B8C-83A1-F6EECF244321}">
                <p14:modId xmlns:p14="http://schemas.microsoft.com/office/powerpoint/2010/main" val="24044966"/>
              </p:ext>
            </p:extLst>
          </p:nvPr>
        </p:nvGraphicFramePr>
        <p:xfrm>
          <a:off x="972326" y="706300"/>
          <a:ext cx="8954099" cy="4978146"/>
        </p:xfrm>
        <a:graphic>
          <a:graphicData uri="http://schemas.openxmlformats.org/drawingml/2006/table">
            <a:tbl>
              <a:tblPr firstRow="1">
                <a:noFill/>
                <a:tableStyleId>{76DC733E-E708-4252-BAF0-20C708C5A345}</a:tableStyleId>
              </a:tblPr>
              <a:tblGrid>
                <a:gridCol w="2507340">
                  <a:extLst>
                    <a:ext uri="{9D8B030D-6E8A-4147-A177-3AD203B41FA5}">
                      <a16:colId xmlns:a16="http://schemas.microsoft.com/office/drawing/2014/main" val="20000"/>
                    </a:ext>
                  </a:extLst>
                </a:gridCol>
                <a:gridCol w="6446759">
                  <a:extLst>
                    <a:ext uri="{9D8B030D-6E8A-4147-A177-3AD203B41FA5}">
                      <a16:colId xmlns:a16="http://schemas.microsoft.com/office/drawing/2014/main" val="20001"/>
                    </a:ext>
                  </a:extLst>
                </a:gridCol>
              </a:tblGrid>
              <a:tr h="836700">
                <a:tc>
                  <a:txBody>
                    <a:bodyPr/>
                    <a:lstStyle/>
                    <a:p>
                      <a:pPr marL="0" marR="0" lvl="0" indent="0" algn="l" rtl="0">
                        <a:lnSpc>
                          <a:spcPct val="90000"/>
                        </a:lnSpc>
                        <a:spcBef>
                          <a:spcPts val="0"/>
                        </a:spcBef>
                        <a:spcAft>
                          <a:spcPts val="0"/>
                        </a:spcAft>
                        <a:buClr>
                          <a:srgbClr val="000000"/>
                        </a:buClr>
                        <a:buSzPts val="1800"/>
                        <a:buFont typeface="Arial"/>
                        <a:buNone/>
                      </a:pPr>
                      <a:r>
                        <a:rPr lang="en-US" sz="1800" b="1" u="none" strike="noStrike" cap="none" dirty="0">
                          <a:solidFill>
                            <a:srgbClr val="1E4E79"/>
                          </a:solidFill>
                          <a:latin typeface="Times New Roman"/>
                          <a:ea typeface="Times New Roman"/>
                          <a:cs typeface="Times New Roman"/>
                          <a:sym typeface="Times New Roman"/>
                        </a:rPr>
                        <a:t>Setting and Role</a:t>
                      </a:r>
                      <a:endParaRPr sz="1800" b="1" u="none" strike="noStrike" cap="none" dirty="0">
                        <a:solidFill>
                          <a:srgbClr val="1E4E79"/>
                        </a:solidFill>
                        <a:latin typeface="Arial"/>
                        <a:ea typeface="Arial"/>
                        <a:cs typeface="Arial"/>
                        <a:sym typeface="Arial"/>
                      </a:endParaRPr>
                    </a:p>
                  </a:txBody>
                  <a:tcPr marL="47625" marR="47625" marT="47625" marB="476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90000"/>
                        </a:lnSpc>
                        <a:spcBef>
                          <a:spcPts val="0"/>
                        </a:spcBef>
                        <a:spcAft>
                          <a:spcPts val="0"/>
                        </a:spcAft>
                        <a:buClr>
                          <a:srgbClr val="000000"/>
                        </a:buClr>
                        <a:buSzPts val="1800"/>
                        <a:buFont typeface="Arial"/>
                        <a:buNone/>
                      </a:pPr>
                      <a:r>
                        <a:rPr lang="en-US" sz="1800" u="none" strike="noStrike" cap="none" dirty="0">
                          <a:solidFill>
                            <a:schemeClr val="dk1"/>
                          </a:solidFill>
                          <a:latin typeface="Calibri"/>
                          <a:ea typeface="Calibri"/>
                          <a:cs typeface="Calibri"/>
                          <a:sym typeface="Calibri"/>
                        </a:rPr>
                        <a:t>You are ___________________________________________ </a:t>
                      </a:r>
                      <a:endParaRPr sz="1400" u="none" strike="noStrike" cap="none" dirty="0"/>
                    </a:p>
                    <a:p>
                      <a:pPr marL="0" marR="0" lvl="0" indent="0" algn="l" rtl="0">
                        <a:lnSpc>
                          <a:spcPct val="90000"/>
                        </a:lnSpc>
                        <a:spcBef>
                          <a:spcPts val="200"/>
                        </a:spcBef>
                        <a:spcAft>
                          <a:spcPts val="0"/>
                        </a:spcAft>
                        <a:buClr>
                          <a:srgbClr val="000000"/>
                        </a:buClr>
                        <a:buSzPts val="1800"/>
                        <a:buFont typeface="Arial"/>
                        <a:buNone/>
                      </a:pPr>
                      <a:r>
                        <a:rPr lang="en-US" sz="1800" u="none" strike="noStrike" cap="none" dirty="0">
                          <a:solidFill>
                            <a:schemeClr val="dk1"/>
                          </a:solidFill>
                          <a:latin typeface="Calibri"/>
                          <a:ea typeface="Calibri"/>
                          <a:cs typeface="Calibri"/>
                          <a:sym typeface="Calibri"/>
                        </a:rPr>
                        <a:t>You have been asked to _______________________________ </a:t>
                      </a:r>
                      <a:endParaRPr sz="1400" u="none" strike="noStrike" cap="none" dirty="0"/>
                    </a:p>
                    <a:p>
                      <a:pPr marL="0" marR="0" lvl="0" indent="0" algn="l" rtl="0">
                        <a:lnSpc>
                          <a:spcPct val="90000"/>
                        </a:lnSpc>
                        <a:spcBef>
                          <a:spcPts val="200"/>
                        </a:spcBef>
                        <a:spcAft>
                          <a:spcPts val="0"/>
                        </a:spcAft>
                        <a:buClr>
                          <a:srgbClr val="000000"/>
                        </a:buClr>
                        <a:buSzPts val="1800"/>
                        <a:buFont typeface="Arial"/>
                        <a:buNone/>
                      </a:pPr>
                      <a:r>
                        <a:rPr lang="en-US" sz="1800" u="none" strike="noStrike" cap="none" dirty="0">
                          <a:solidFill>
                            <a:schemeClr val="dk1"/>
                          </a:solidFill>
                          <a:latin typeface="Calibri"/>
                          <a:ea typeface="Calibri"/>
                          <a:cs typeface="Calibri"/>
                          <a:sym typeface="Calibri"/>
                        </a:rPr>
                        <a:t>Your job is __________________________________________ </a:t>
                      </a:r>
                      <a:endParaRPr sz="1400" u="none" strike="noStrike" cap="none" dirty="0"/>
                    </a:p>
                  </a:txBody>
                  <a:tcPr marL="47625" marR="47625" marT="47625" marB="476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093650">
                <a:tc>
                  <a:txBody>
                    <a:bodyPr/>
                    <a:lstStyle/>
                    <a:p>
                      <a:pPr marL="0" marR="0" lvl="0" indent="0" algn="l" rtl="0">
                        <a:lnSpc>
                          <a:spcPct val="90000"/>
                        </a:lnSpc>
                        <a:spcBef>
                          <a:spcPts val="0"/>
                        </a:spcBef>
                        <a:spcAft>
                          <a:spcPts val="0"/>
                        </a:spcAft>
                        <a:buClr>
                          <a:srgbClr val="000000"/>
                        </a:buClr>
                        <a:buSzPts val="1800"/>
                        <a:buFont typeface="Arial"/>
                        <a:buNone/>
                      </a:pPr>
                      <a:br>
                        <a:rPr lang="en-US" sz="1800" b="1" u="none" strike="noStrike" cap="none" dirty="0">
                          <a:solidFill>
                            <a:srgbClr val="1E4E79"/>
                          </a:solidFill>
                          <a:latin typeface="Times New Roman"/>
                          <a:ea typeface="Times New Roman"/>
                          <a:cs typeface="Times New Roman"/>
                          <a:sym typeface="Times New Roman"/>
                        </a:rPr>
                      </a:br>
                      <a:r>
                        <a:rPr lang="en-US" sz="1800" b="1" u="none" strike="noStrike" cap="none" dirty="0">
                          <a:solidFill>
                            <a:srgbClr val="1E4E79"/>
                          </a:solidFill>
                          <a:latin typeface="Times New Roman"/>
                          <a:ea typeface="Times New Roman"/>
                          <a:cs typeface="Times New Roman"/>
                          <a:sym typeface="Times New Roman"/>
                        </a:rPr>
                        <a:t>Goal/Challenge</a:t>
                      </a:r>
                      <a:endParaRPr sz="1800" b="1" u="none" strike="noStrike" cap="none" dirty="0">
                        <a:solidFill>
                          <a:srgbClr val="1E4E79"/>
                        </a:solidFill>
                        <a:latin typeface="Arial"/>
                        <a:ea typeface="Arial"/>
                        <a:cs typeface="Arial"/>
                        <a:sym typeface="Arial"/>
                      </a:endParaRPr>
                    </a:p>
                  </a:txBody>
                  <a:tcPr marL="47625" marR="47625" marT="47625" marB="476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90000"/>
                        </a:lnSpc>
                        <a:spcBef>
                          <a:spcPts val="0"/>
                        </a:spcBef>
                        <a:spcAft>
                          <a:spcPts val="0"/>
                        </a:spcAft>
                        <a:buClr>
                          <a:schemeClr val="dk1"/>
                        </a:buClr>
                        <a:buSzPts val="1200"/>
                        <a:buFont typeface="Times New Roman"/>
                        <a:buNone/>
                      </a:pPr>
                      <a:r>
                        <a:rPr lang="en-US" sz="1800" b="0" i="0" u="none" strike="noStrike" cap="none" dirty="0">
                          <a:solidFill>
                            <a:srgbClr val="000000"/>
                          </a:solidFill>
                          <a:latin typeface="Calibri"/>
                          <a:ea typeface="Calibri"/>
                          <a:cs typeface="Calibri"/>
                          <a:sym typeface="Calibri"/>
                        </a:rPr>
                        <a:t>Your task is _________________________________________ </a:t>
                      </a:r>
                      <a:endParaRPr sz="1400" u="none" strike="noStrike" cap="none" dirty="0"/>
                    </a:p>
                    <a:p>
                      <a:pPr marL="0" marR="0" lvl="0" indent="0" algn="l" rtl="0">
                        <a:lnSpc>
                          <a:spcPct val="90000"/>
                        </a:lnSpc>
                        <a:spcBef>
                          <a:spcPts val="200"/>
                        </a:spcBef>
                        <a:spcAft>
                          <a:spcPts val="0"/>
                        </a:spcAft>
                        <a:buClr>
                          <a:srgbClr val="000000"/>
                        </a:buClr>
                        <a:buSzPts val="1800"/>
                        <a:buFont typeface="Calibri"/>
                        <a:buNone/>
                      </a:pPr>
                      <a:r>
                        <a:rPr lang="en-US" sz="1800" b="0" i="0" u="none" strike="noStrike" cap="none" dirty="0">
                          <a:solidFill>
                            <a:srgbClr val="000000"/>
                          </a:solidFill>
                          <a:latin typeface="Calibri"/>
                          <a:ea typeface="Calibri"/>
                          <a:cs typeface="Calibri"/>
                          <a:sym typeface="Calibri"/>
                        </a:rPr>
                        <a:t>The goal is to ________________________________________</a:t>
                      </a:r>
                      <a:endParaRPr sz="1400" u="none" strike="noStrike" cap="none" dirty="0"/>
                    </a:p>
                    <a:p>
                      <a:pPr marL="0" marR="0" lvl="0" indent="0" algn="l" rtl="0">
                        <a:lnSpc>
                          <a:spcPct val="90000"/>
                        </a:lnSpc>
                        <a:spcBef>
                          <a:spcPts val="200"/>
                        </a:spcBef>
                        <a:spcAft>
                          <a:spcPts val="0"/>
                        </a:spcAft>
                        <a:buClr>
                          <a:srgbClr val="000000"/>
                        </a:buClr>
                        <a:buSzPts val="1800"/>
                        <a:buFont typeface="Calibri"/>
                        <a:buNone/>
                      </a:pPr>
                      <a:r>
                        <a:rPr lang="en-US" sz="1800" b="0" i="0" u="none" strike="noStrike" cap="none" dirty="0">
                          <a:solidFill>
                            <a:srgbClr val="000000"/>
                          </a:solidFill>
                          <a:latin typeface="Calibri"/>
                          <a:ea typeface="Calibri"/>
                          <a:cs typeface="Calibri"/>
                          <a:sym typeface="Calibri"/>
                        </a:rPr>
                        <a:t>The problem/challenge is______________________________</a:t>
                      </a:r>
                      <a:endParaRPr sz="1400" u="none" strike="noStrike" cap="none" dirty="0"/>
                    </a:p>
                    <a:p>
                      <a:pPr marL="0" marR="0" lvl="0" indent="0" algn="l" rtl="0">
                        <a:lnSpc>
                          <a:spcPct val="90000"/>
                        </a:lnSpc>
                        <a:spcBef>
                          <a:spcPts val="200"/>
                        </a:spcBef>
                        <a:spcAft>
                          <a:spcPts val="0"/>
                        </a:spcAft>
                        <a:buClr>
                          <a:srgbClr val="000000"/>
                        </a:buClr>
                        <a:buSzPts val="1800"/>
                        <a:buFont typeface="Calibri"/>
                        <a:buNone/>
                      </a:pPr>
                      <a:r>
                        <a:rPr lang="en-US" sz="1800" b="0" i="0" u="none" strike="noStrike" cap="none" dirty="0">
                          <a:solidFill>
                            <a:srgbClr val="000000"/>
                          </a:solidFill>
                          <a:latin typeface="Calibri"/>
                          <a:ea typeface="Calibri"/>
                          <a:cs typeface="Calibri"/>
                          <a:sym typeface="Calibri"/>
                        </a:rPr>
                        <a:t>The obstacle(s) to overcome is(are) ________</a:t>
                      </a:r>
                      <a:r>
                        <a:rPr lang="en-US" sz="1800" u="none" strike="noStrike" cap="none" dirty="0">
                          <a:latin typeface="Calibri"/>
                          <a:ea typeface="Calibri"/>
                          <a:cs typeface="Calibri"/>
                          <a:sym typeface="Calibri"/>
                        </a:rPr>
                        <a:t>_</a:t>
                      </a:r>
                      <a:r>
                        <a:rPr lang="en-US" sz="1800" b="0" i="0" u="none" strike="noStrike" cap="none" dirty="0">
                          <a:solidFill>
                            <a:srgbClr val="000000"/>
                          </a:solidFill>
                          <a:latin typeface="Calibri"/>
                          <a:ea typeface="Calibri"/>
                          <a:cs typeface="Calibri"/>
                          <a:sym typeface="Calibri"/>
                        </a:rPr>
                        <a:t>_____________</a:t>
                      </a:r>
                      <a:endParaRPr sz="1200" b="0" i="0" u="none" strike="noStrike" cap="none" dirty="0">
                        <a:solidFill>
                          <a:srgbClr val="000000"/>
                        </a:solidFill>
                        <a:latin typeface="Arial"/>
                        <a:ea typeface="Arial"/>
                        <a:cs typeface="Arial"/>
                        <a:sym typeface="Arial"/>
                      </a:endParaRPr>
                    </a:p>
                  </a:txBody>
                  <a:tcPr marL="47625" marR="47625" marT="47625" marB="476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836700">
                <a:tc>
                  <a:txBody>
                    <a:bodyPr/>
                    <a:lstStyle/>
                    <a:p>
                      <a:pPr marL="0" marR="0" lvl="0" indent="0" algn="l" rtl="0">
                        <a:lnSpc>
                          <a:spcPct val="90000"/>
                        </a:lnSpc>
                        <a:spcBef>
                          <a:spcPts val="0"/>
                        </a:spcBef>
                        <a:spcAft>
                          <a:spcPts val="0"/>
                        </a:spcAft>
                        <a:buClr>
                          <a:srgbClr val="000000"/>
                        </a:buClr>
                        <a:buSzPts val="1800"/>
                        <a:buFont typeface="Arial"/>
                        <a:buNone/>
                      </a:pPr>
                      <a:br>
                        <a:rPr lang="en-US" sz="1800" b="1" u="none" strike="noStrike" cap="none" dirty="0">
                          <a:solidFill>
                            <a:srgbClr val="1E4E79"/>
                          </a:solidFill>
                          <a:latin typeface="Times New Roman"/>
                          <a:ea typeface="Times New Roman"/>
                          <a:cs typeface="Times New Roman"/>
                          <a:sym typeface="Times New Roman"/>
                        </a:rPr>
                      </a:br>
                      <a:r>
                        <a:rPr lang="en-US" sz="1800" b="1" u="none" strike="noStrike" cap="none" dirty="0">
                          <a:solidFill>
                            <a:srgbClr val="1E4E79"/>
                          </a:solidFill>
                          <a:latin typeface="Times New Roman"/>
                          <a:ea typeface="Times New Roman"/>
                          <a:cs typeface="Times New Roman"/>
                          <a:sym typeface="Times New Roman"/>
                        </a:rPr>
                        <a:t>Product/Performance</a:t>
                      </a:r>
                      <a:endParaRPr sz="1800" b="1" u="none" strike="noStrike" cap="none" dirty="0">
                        <a:solidFill>
                          <a:srgbClr val="1E4E79"/>
                        </a:solidFill>
                        <a:latin typeface="Arial"/>
                        <a:ea typeface="Arial"/>
                        <a:cs typeface="Arial"/>
                        <a:sym typeface="Arial"/>
                      </a:endParaRPr>
                    </a:p>
                  </a:txBody>
                  <a:tcPr marL="47625" marR="47625" marT="47625" marB="476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90000"/>
                        </a:lnSpc>
                        <a:spcBef>
                          <a:spcPts val="0"/>
                        </a:spcBef>
                        <a:spcAft>
                          <a:spcPts val="0"/>
                        </a:spcAft>
                        <a:buClr>
                          <a:srgbClr val="000000"/>
                        </a:buClr>
                        <a:buSzPts val="1800"/>
                        <a:buFont typeface="Calibri"/>
                        <a:buNone/>
                      </a:pPr>
                      <a:r>
                        <a:rPr lang="en-US" sz="1800" b="0" i="0" u="none" strike="noStrike" cap="none" dirty="0">
                          <a:solidFill>
                            <a:srgbClr val="000000"/>
                          </a:solidFill>
                          <a:latin typeface="Calibri"/>
                          <a:ea typeface="Calibri"/>
                          <a:cs typeface="Calibri"/>
                          <a:sym typeface="Calibri"/>
                        </a:rPr>
                        <a:t>Your client(s) is(are) __________________________________</a:t>
                      </a:r>
                      <a:endParaRPr sz="1400" u="none" strike="noStrike" cap="none" dirty="0"/>
                    </a:p>
                    <a:p>
                      <a:pPr marL="0" marR="0" lvl="0" indent="0" algn="l" rtl="0">
                        <a:lnSpc>
                          <a:spcPct val="90000"/>
                        </a:lnSpc>
                        <a:spcBef>
                          <a:spcPts val="200"/>
                        </a:spcBef>
                        <a:spcAft>
                          <a:spcPts val="0"/>
                        </a:spcAft>
                        <a:buClr>
                          <a:srgbClr val="000000"/>
                        </a:buClr>
                        <a:buSzPts val="1800"/>
                        <a:buFont typeface="Calibri"/>
                        <a:buNone/>
                      </a:pPr>
                      <a:r>
                        <a:rPr lang="en-US" sz="1800" b="0" i="0" u="none" strike="noStrike" cap="none" dirty="0">
                          <a:solidFill>
                            <a:srgbClr val="000000"/>
                          </a:solidFill>
                          <a:latin typeface="Calibri"/>
                          <a:ea typeface="Calibri"/>
                          <a:cs typeface="Calibri"/>
                          <a:sym typeface="Calibri"/>
                        </a:rPr>
                        <a:t>The target audience is _________________________________</a:t>
                      </a:r>
                      <a:endParaRPr sz="1400" u="none" strike="noStrike" cap="none" dirty="0"/>
                    </a:p>
                    <a:p>
                      <a:pPr marL="0" marR="0" lvl="0" indent="0" algn="l" rtl="0">
                        <a:lnSpc>
                          <a:spcPct val="90000"/>
                        </a:lnSpc>
                        <a:spcBef>
                          <a:spcPts val="200"/>
                        </a:spcBef>
                        <a:spcAft>
                          <a:spcPts val="0"/>
                        </a:spcAft>
                        <a:buClr>
                          <a:srgbClr val="000000"/>
                        </a:buClr>
                        <a:buSzPts val="1800"/>
                        <a:buFont typeface="Calibri"/>
                        <a:buNone/>
                      </a:pPr>
                      <a:r>
                        <a:rPr lang="en-US" sz="1800" b="0" i="0" u="none" strike="noStrike" cap="none" dirty="0">
                          <a:solidFill>
                            <a:srgbClr val="000000"/>
                          </a:solidFill>
                          <a:latin typeface="Calibri"/>
                          <a:ea typeface="Calibri"/>
                          <a:cs typeface="Calibri"/>
                          <a:sym typeface="Calibri"/>
                        </a:rPr>
                        <a:t>You need to convince ___________</a:t>
                      </a:r>
                      <a:r>
                        <a:rPr lang="en-US" sz="1800" u="none" strike="noStrike" cap="none" dirty="0">
                          <a:latin typeface="Calibri"/>
                          <a:ea typeface="Calibri"/>
                          <a:cs typeface="Calibri"/>
                          <a:sym typeface="Calibri"/>
                        </a:rPr>
                        <a:t>__</a:t>
                      </a:r>
                      <a:r>
                        <a:rPr lang="en-US" sz="1800" b="0" i="0" u="none" strike="noStrike" cap="none" dirty="0">
                          <a:solidFill>
                            <a:srgbClr val="000000"/>
                          </a:solidFill>
                          <a:latin typeface="Calibri"/>
                          <a:ea typeface="Calibri"/>
                          <a:cs typeface="Calibri"/>
                          <a:sym typeface="Calibri"/>
                        </a:rPr>
                        <a:t>_____________________</a:t>
                      </a:r>
                      <a:r>
                        <a:rPr lang="en-US" sz="1200" u="none" strike="noStrike" cap="none" dirty="0">
                          <a:latin typeface="Times New Roman"/>
                          <a:ea typeface="Times New Roman"/>
                          <a:cs typeface="Times New Roman"/>
                          <a:sym typeface="Times New Roman"/>
                        </a:rPr>
                        <a:t> </a:t>
                      </a:r>
                      <a:endParaRPr sz="1200" u="none" strike="noStrike" cap="none" dirty="0">
                        <a:latin typeface="Arial"/>
                        <a:ea typeface="Arial"/>
                        <a:cs typeface="Arial"/>
                        <a:sym typeface="Arial"/>
                      </a:endParaRPr>
                    </a:p>
                  </a:txBody>
                  <a:tcPr marL="47625" marR="47625" marT="47625" marB="476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836700">
                <a:tc>
                  <a:txBody>
                    <a:bodyPr/>
                    <a:lstStyle/>
                    <a:p>
                      <a:pPr marL="0" marR="0" lvl="0" indent="0" algn="l" rtl="0">
                        <a:lnSpc>
                          <a:spcPct val="90000"/>
                        </a:lnSpc>
                        <a:spcBef>
                          <a:spcPts val="0"/>
                        </a:spcBef>
                        <a:spcAft>
                          <a:spcPts val="0"/>
                        </a:spcAft>
                        <a:buClr>
                          <a:srgbClr val="000000"/>
                        </a:buClr>
                        <a:buSzPts val="1800"/>
                        <a:buFont typeface="Arial"/>
                        <a:buNone/>
                      </a:pPr>
                      <a:br>
                        <a:rPr lang="en-US" sz="1800" b="1" u="none" strike="noStrike" cap="none" dirty="0">
                          <a:solidFill>
                            <a:srgbClr val="1E4E79"/>
                          </a:solidFill>
                          <a:latin typeface="Times New Roman"/>
                          <a:ea typeface="Times New Roman"/>
                          <a:cs typeface="Times New Roman"/>
                          <a:sym typeface="Times New Roman"/>
                        </a:rPr>
                      </a:br>
                      <a:r>
                        <a:rPr lang="en-US" sz="1800" b="1" u="none" strike="noStrike" cap="none" dirty="0">
                          <a:solidFill>
                            <a:srgbClr val="1E4E79"/>
                          </a:solidFill>
                          <a:latin typeface="Times New Roman"/>
                          <a:ea typeface="Times New Roman"/>
                          <a:cs typeface="Times New Roman"/>
                          <a:sym typeface="Times New Roman"/>
                        </a:rPr>
                        <a:t>Audience</a:t>
                      </a:r>
                      <a:endParaRPr sz="1800" b="1" u="none" strike="noStrike" cap="none" dirty="0">
                        <a:solidFill>
                          <a:srgbClr val="1E4E79"/>
                        </a:solidFill>
                        <a:latin typeface="Arial"/>
                        <a:ea typeface="Arial"/>
                        <a:cs typeface="Arial"/>
                        <a:sym typeface="Arial"/>
                      </a:endParaRPr>
                    </a:p>
                  </a:txBody>
                  <a:tcPr marL="47625" marR="47625" marT="47625" marB="476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90000"/>
                        </a:lnSpc>
                        <a:spcBef>
                          <a:spcPts val="0"/>
                        </a:spcBef>
                        <a:spcAft>
                          <a:spcPts val="0"/>
                        </a:spcAft>
                        <a:buClr>
                          <a:schemeClr val="dk1"/>
                        </a:buClr>
                        <a:buSzPts val="1200"/>
                        <a:buFont typeface="Times New Roman"/>
                        <a:buNone/>
                      </a:pPr>
                      <a:r>
                        <a:rPr lang="en-US" sz="1800" b="0" i="0" u="none" strike="noStrike" cap="none" dirty="0">
                          <a:solidFill>
                            <a:srgbClr val="000000"/>
                          </a:solidFill>
                          <a:latin typeface="Calibri"/>
                          <a:ea typeface="Calibri"/>
                          <a:cs typeface="Calibri"/>
                          <a:sym typeface="Calibri"/>
                        </a:rPr>
                        <a:t>Your client(s) is(are) __________________________________</a:t>
                      </a:r>
                      <a:endParaRPr sz="1400" u="none" strike="noStrike" cap="none" dirty="0"/>
                    </a:p>
                    <a:p>
                      <a:pPr marL="0" marR="0" lvl="0" indent="0" algn="l" rtl="0">
                        <a:lnSpc>
                          <a:spcPct val="90000"/>
                        </a:lnSpc>
                        <a:spcBef>
                          <a:spcPts val="200"/>
                        </a:spcBef>
                        <a:spcAft>
                          <a:spcPts val="0"/>
                        </a:spcAft>
                        <a:buClr>
                          <a:srgbClr val="000000"/>
                        </a:buClr>
                        <a:buSzPts val="1800"/>
                        <a:buFont typeface="Calibri"/>
                        <a:buNone/>
                      </a:pPr>
                      <a:r>
                        <a:rPr lang="en-US" sz="1800" b="0" i="0" u="none" strike="noStrike" cap="none" dirty="0">
                          <a:solidFill>
                            <a:srgbClr val="000000"/>
                          </a:solidFill>
                          <a:latin typeface="Calibri"/>
                          <a:ea typeface="Calibri"/>
                          <a:cs typeface="Calibri"/>
                          <a:sym typeface="Calibri"/>
                        </a:rPr>
                        <a:t>The target audience is __________________________________</a:t>
                      </a:r>
                      <a:endParaRPr sz="1400" u="none" strike="noStrike" cap="none" dirty="0"/>
                    </a:p>
                    <a:p>
                      <a:pPr marL="0" marR="0" lvl="0" indent="0" algn="l" rtl="0">
                        <a:lnSpc>
                          <a:spcPct val="90000"/>
                        </a:lnSpc>
                        <a:spcBef>
                          <a:spcPts val="200"/>
                        </a:spcBef>
                        <a:spcAft>
                          <a:spcPts val="0"/>
                        </a:spcAft>
                        <a:buClr>
                          <a:srgbClr val="000000"/>
                        </a:buClr>
                        <a:buSzPts val="1800"/>
                        <a:buFont typeface="Calibri"/>
                        <a:buNone/>
                      </a:pPr>
                      <a:r>
                        <a:rPr lang="en-US" sz="1800" b="0" i="0" u="none" strike="noStrike" cap="none" dirty="0">
                          <a:solidFill>
                            <a:srgbClr val="000000"/>
                          </a:solidFill>
                          <a:latin typeface="Calibri"/>
                          <a:ea typeface="Calibri"/>
                          <a:cs typeface="Calibri"/>
                          <a:sym typeface="Calibri"/>
                        </a:rPr>
                        <a:t>You need to convince _________________________________</a:t>
                      </a:r>
                      <a:endParaRPr sz="1400" u="none" strike="noStrike" cap="none" dirty="0"/>
                    </a:p>
                  </a:txBody>
                  <a:tcPr marL="47625" marR="47625" marT="47625" marB="476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093650">
                <a:tc>
                  <a:txBody>
                    <a:bodyPr/>
                    <a:lstStyle/>
                    <a:p>
                      <a:pPr marL="0" marR="0" lvl="0" indent="0" algn="l" rtl="0">
                        <a:lnSpc>
                          <a:spcPct val="90000"/>
                        </a:lnSpc>
                        <a:spcBef>
                          <a:spcPts val="0"/>
                        </a:spcBef>
                        <a:spcAft>
                          <a:spcPts val="0"/>
                        </a:spcAft>
                        <a:buClr>
                          <a:srgbClr val="000000"/>
                        </a:buClr>
                        <a:buSzPts val="1800"/>
                        <a:buFont typeface="Arial"/>
                        <a:buNone/>
                      </a:pPr>
                      <a:br>
                        <a:rPr lang="en-US" sz="1800" b="1" u="none" strike="noStrike" cap="none" dirty="0">
                          <a:solidFill>
                            <a:srgbClr val="1E4E79"/>
                          </a:solidFill>
                          <a:latin typeface="Times New Roman"/>
                          <a:ea typeface="Times New Roman"/>
                          <a:cs typeface="Times New Roman"/>
                          <a:sym typeface="Times New Roman"/>
                        </a:rPr>
                      </a:br>
                      <a:r>
                        <a:rPr lang="en-US" sz="1800" b="1" u="none" strike="noStrike" cap="none" dirty="0">
                          <a:solidFill>
                            <a:srgbClr val="1E4E79"/>
                          </a:solidFill>
                          <a:latin typeface="Times New Roman"/>
                          <a:ea typeface="Times New Roman"/>
                          <a:cs typeface="Times New Roman"/>
                          <a:sym typeface="Times New Roman"/>
                        </a:rPr>
                        <a:t>Criteria</a:t>
                      </a:r>
                      <a:endParaRPr sz="1800" b="1" u="none" strike="noStrike" cap="none" dirty="0">
                        <a:solidFill>
                          <a:srgbClr val="1E4E79"/>
                        </a:solidFill>
                        <a:latin typeface="Arial"/>
                        <a:ea typeface="Arial"/>
                        <a:cs typeface="Arial"/>
                        <a:sym typeface="Arial"/>
                      </a:endParaRPr>
                    </a:p>
                  </a:txBody>
                  <a:tcPr marL="47625" marR="47625" marT="47625" marB="476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90000"/>
                        </a:lnSpc>
                        <a:spcBef>
                          <a:spcPts val="0"/>
                        </a:spcBef>
                        <a:spcAft>
                          <a:spcPts val="0"/>
                        </a:spcAft>
                        <a:buClr>
                          <a:srgbClr val="000000"/>
                        </a:buClr>
                        <a:buSzPts val="1800"/>
                        <a:buFont typeface="Arial"/>
                        <a:buNone/>
                      </a:pPr>
                      <a:r>
                        <a:rPr lang="en-US" sz="1800" u="none" strike="noStrike" cap="none" dirty="0">
                          <a:solidFill>
                            <a:schemeClr val="dk1"/>
                          </a:solidFill>
                          <a:latin typeface="Calibri"/>
                          <a:ea typeface="Calibri"/>
                          <a:cs typeface="Calibri"/>
                          <a:sym typeface="Calibri"/>
                        </a:rPr>
                        <a:t>Your performance needs to ___________________________</a:t>
                      </a:r>
                      <a:endParaRPr sz="1400" u="none" strike="noStrike" cap="none" dirty="0"/>
                    </a:p>
                    <a:p>
                      <a:pPr marL="0" marR="0" lvl="0" indent="0" algn="l" rtl="0">
                        <a:lnSpc>
                          <a:spcPct val="90000"/>
                        </a:lnSpc>
                        <a:spcBef>
                          <a:spcPts val="200"/>
                        </a:spcBef>
                        <a:spcAft>
                          <a:spcPts val="0"/>
                        </a:spcAft>
                        <a:buClr>
                          <a:srgbClr val="000000"/>
                        </a:buClr>
                        <a:buSzPts val="1800"/>
                        <a:buFont typeface="Arial"/>
                        <a:buNone/>
                      </a:pPr>
                      <a:r>
                        <a:rPr lang="en-US" sz="1800" u="none" strike="noStrike" cap="none" dirty="0">
                          <a:solidFill>
                            <a:schemeClr val="dk1"/>
                          </a:solidFill>
                          <a:latin typeface="Calibri"/>
                          <a:ea typeface="Calibri"/>
                          <a:cs typeface="Calibri"/>
                          <a:sym typeface="Calibri"/>
                        </a:rPr>
                        <a:t>Your work will be judged by ____________________________</a:t>
                      </a:r>
                      <a:endParaRPr sz="1400" u="none" strike="noStrike" cap="none" dirty="0"/>
                    </a:p>
                    <a:p>
                      <a:pPr marL="0" marR="0" lvl="0" indent="0" algn="l" rtl="0">
                        <a:lnSpc>
                          <a:spcPct val="90000"/>
                        </a:lnSpc>
                        <a:spcBef>
                          <a:spcPts val="200"/>
                        </a:spcBef>
                        <a:spcAft>
                          <a:spcPts val="0"/>
                        </a:spcAft>
                        <a:buClr>
                          <a:srgbClr val="000000"/>
                        </a:buClr>
                        <a:buSzPts val="1800"/>
                        <a:buFont typeface="Arial"/>
                        <a:buNone/>
                      </a:pPr>
                      <a:r>
                        <a:rPr lang="en-US" sz="1800" u="none" strike="noStrike" cap="none" dirty="0">
                          <a:solidFill>
                            <a:schemeClr val="dk1"/>
                          </a:solidFill>
                          <a:latin typeface="Calibri"/>
                          <a:ea typeface="Calibri"/>
                          <a:cs typeface="Calibri"/>
                          <a:sym typeface="Calibri"/>
                        </a:rPr>
                        <a:t>Your product must meet the following standards ___________</a:t>
                      </a:r>
                      <a:endParaRPr sz="1400" u="none" strike="noStrike" cap="none" dirty="0"/>
                    </a:p>
                    <a:p>
                      <a:pPr marL="0" marR="0" lvl="0" indent="0" algn="l" rtl="0">
                        <a:lnSpc>
                          <a:spcPct val="90000"/>
                        </a:lnSpc>
                        <a:spcBef>
                          <a:spcPts val="200"/>
                        </a:spcBef>
                        <a:spcAft>
                          <a:spcPts val="0"/>
                        </a:spcAft>
                        <a:buClr>
                          <a:srgbClr val="000000"/>
                        </a:buClr>
                        <a:buSzPts val="1800"/>
                        <a:buFont typeface="Arial"/>
                        <a:buNone/>
                      </a:pPr>
                      <a:r>
                        <a:rPr lang="en-US" sz="1800" u="none" strike="noStrike" cap="none" dirty="0">
                          <a:solidFill>
                            <a:schemeClr val="dk1"/>
                          </a:solidFill>
                          <a:latin typeface="Calibri"/>
                          <a:ea typeface="Calibri"/>
                          <a:cs typeface="Calibri"/>
                          <a:sym typeface="Calibri"/>
                        </a:rPr>
                        <a:t>A successful result will ________________________________</a:t>
                      </a:r>
                      <a:endParaRPr sz="1400" u="none" strike="noStrike" cap="none" dirty="0"/>
                    </a:p>
                  </a:txBody>
                  <a:tcPr marL="47625" marR="47625" marT="47625" marB="476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928" name="Google Shape;928;p91"/>
          <p:cNvSpPr txBox="1">
            <a:spLocks noGrp="1"/>
          </p:cNvSpPr>
          <p:nvPr>
            <p:ph type="title"/>
          </p:nvPr>
        </p:nvSpPr>
        <p:spPr>
          <a:xfrm>
            <a:off x="685799" y="0"/>
            <a:ext cx="8596800" cy="13209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Other Task Frames</a:t>
            </a:r>
            <a:endParaRPr dirty="0">
              <a:latin typeface="Franklin Gothic Medium" panose="020B0603020102020204" pitchFamily="34"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sp>
        <p:nvSpPr>
          <p:cNvPr id="934" name="Google Shape;934;p92"/>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Reflection</a:t>
            </a:r>
            <a:endParaRPr dirty="0">
              <a:latin typeface="Franklin Gothic Medium" panose="020B0603020102020204" pitchFamily="34" charset="0"/>
            </a:endParaRPr>
          </a:p>
        </p:txBody>
      </p:sp>
      <p:sp>
        <p:nvSpPr>
          <p:cNvPr id="935" name="Google Shape;935;p92"/>
          <p:cNvSpPr txBox="1">
            <a:spLocks noGrp="1"/>
          </p:cNvSpPr>
          <p:nvPr>
            <p:ph type="body" idx="1"/>
          </p:nvPr>
        </p:nvSpPr>
        <p:spPr>
          <a:xfrm>
            <a:off x="555786" y="1773451"/>
            <a:ext cx="9188715" cy="4901324"/>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3200"/>
              <a:buNone/>
            </a:pPr>
            <a:r>
              <a:rPr lang="en-US" sz="3200" dirty="0">
                <a:latin typeface="Franklin Gothic Book" panose="020B0503020102020204" pitchFamily="34" charset="0"/>
              </a:rPr>
              <a:t>Read the following article: </a:t>
            </a:r>
            <a:r>
              <a:rPr lang="en-US" sz="3200" u="sng" dirty="0">
                <a:solidFill>
                  <a:schemeClr val="hlink"/>
                </a:solidFill>
                <a:latin typeface="Franklin Gothic Book" panose="020B0503020102020204" pitchFamily="34" charset="0"/>
                <a:hlinkClick r:id="rId3"/>
              </a:rPr>
              <a:t>7 Reflection Tips for Assessment, Empowerment, and Self-Awareness</a:t>
            </a:r>
            <a:endParaRPr sz="3200" dirty="0">
              <a:latin typeface="Franklin Gothic Book" panose="020B0503020102020204" pitchFamily="34" charset="0"/>
            </a:endParaRPr>
          </a:p>
          <a:p>
            <a:pPr marL="742950" lvl="1" indent="-285750" algn="l" rtl="0">
              <a:spcBef>
                <a:spcPts val="1000"/>
              </a:spcBef>
              <a:spcAft>
                <a:spcPts val="0"/>
              </a:spcAft>
              <a:buSzPts val="2240"/>
              <a:buChar char="•"/>
            </a:pPr>
            <a:r>
              <a:rPr lang="en-US" sz="3200" dirty="0">
                <a:latin typeface="Franklin Gothic Book" panose="020B0503020102020204" pitchFamily="34" charset="0"/>
              </a:rPr>
              <a:t>What ways do you currently ask students to reflect?</a:t>
            </a:r>
            <a:endParaRPr sz="3200" dirty="0">
              <a:latin typeface="Franklin Gothic Book" panose="020B0503020102020204" pitchFamily="34" charset="0"/>
            </a:endParaRPr>
          </a:p>
          <a:p>
            <a:pPr marL="742950" lvl="1" indent="-285750" algn="l" rtl="0">
              <a:spcBef>
                <a:spcPts val="1000"/>
              </a:spcBef>
              <a:spcAft>
                <a:spcPts val="0"/>
              </a:spcAft>
              <a:buSzPts val="2240"/>
              <a:buChar char="•"/>
            </a:pPr>
            <a:r>
              <a:rPr lang="en-US" sz="3200" dirty="0">
                <a:latin typeface="Franklin Gothic Book" panose="020B0503020102020204" pitchFamily="34" charset="0"/>
              </a:rPr>
              <a:t>What are some new ways you might want to try?</a:t>
            </a:r>
            <a:endParaRPr sz="3200" dirty="0">
              <a:latin typeface="Franklin Gothic Book" panose="020B0503020102020204" pitchFamily="34"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42" name="Google Shape;942;p93"/>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Activity</a:t>
            </a:r>
            <a:endParaRPr dirty="0">
              <a:latin typeface="Franklin Gothic Medium" panose="020B0603020102020204" pitchFamily="34" charset="0"/>
            </a:endParaRPr>
          </a:p>
        </p:txBody>
      </p:sp>
      <p:sp>
        <p:nvSpPr>
          <p:cNvPr id="943" name="Google Shape;943;p93"/>
          <p:cNvSpPr txBox="1">
            <a:spLocks noGrp="1"/>
          </p:cNvSpPr>
          <p:nvPr>
            <p:ph type="body" idx="1"/>
          </p:nvPr>
        </p:nvSpPr>
        <p:spPr>
          <a:xfrm>
            <a:off x="555786" y="1773451"/>
            <a:ext cx="9188715" cy="4901324"/>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3600"/>
              <a:buNone/>
            </a:pPr>
            <a:r>
              <a:rPr lang="en-US" sz="3600" dirty="0">
                <a:latin typeface="Franklin Gothic Book" panose="020B0503020102020204" pitchFamily="34" charset="0"/>
              </a:rPr>
              <a:t>Use the </a:t>
            </a:r>
            <a:r>
              <a:rPr lang="en-US" sz="3600" u="sng" dirty="0">
                <a:solidFill>
                  <a:schemeClr val="hlink"/>
                </a:solidFill>
                <a:latin typeface="Franklin Gothic Book" panose="020B0503020102020204" pitchFamily="34" charset="0"/>
                <a:hlinkClick r:id="rId3"/>
              </a:rPr>
              <a:t>Performance Based Assessment Audit</a:t>
            </a:r>
            <a:r>
              <a:rPr lang="en-US" sz="3600" dirty="0">
                <a:latin typeface="Franklin Gothic Book" panose="020B0503020102020204" pitchFamily="34" charset="0"/>
              </a:rPr>
              <a:t> to review your map. </a:t>
            </a:r>
            <a:endParaRPr sz="3600" dirty="0">
              <a:latin typeface="Franklin Gothic Book" panose="020B0503020102020204" pitchFamily="34"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948"/>
        <p:cNvGrpSpPr/>
        <p:nvPr/>
      </p:nvGrpSpPr>
      <p:grpSpPr>
        <a:xfrm>
          <a:off x="0" y="0"/>
          <a:ext cx="0" cy="0"/>
          <a:chOff x="0" y="0"/>
          <a:chExt cx="0" cy="0"/>
        </a:xfrm>
      </p:grpSpPr>
      <p:sp>
        <p:nvSpPr>
          <p:cNvPr id="949" name="Google Shape;949;p94"/>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Other Templates to Use</a:t>
            </a:r>
            <a:endParaRPr dirty="0">
              <a:latin typeface="Franklin Gothic Medium" panose="020B0603020102020204" pitchFamily="34" charset="0"/>
            </a:endParaRPr>
          </a:p>
        </p:txBody>
      </p:sp>
      <p:sp>
        <p:nvSpPr>
          <p:cNvPr id="950" name="Google Shape;950;p94"/>
          <p:cNvSpPr txBox="1">
            <a:spLocks noGrp="1"/>
          </p:cNvSpPr>
          <p:nvPr>
            <p:ph type="body" idx="1"/>
          </p:nvPr>
        </p:nvSpPr>
        <p:spPr>
          <a:xfrm>
            <a:off x="555786" y="1773451"/>
            <a:ext cx="9832552" cy="4901324"/>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3600"/>
              <a:buChar char="•"/>
            </a:pPr>
            <a:r>
              <a:rPr lang="en-US" sz="3200" dirty="0">
                <a:latin typeface="Franklin Gothic Book" panose="020B0503020102020204" pitchFamily="34" charset="0"/>
              </a:rPr>
              <a:t>Review the following templates:</a:t>
            </a:r>
          </a:p>
          <a:p>
            <a:pPr marL="742950" lvl="1" indent="-285750" algn="l" rtl="0">
              <a:spcBef>
                <a:spcPts val="1000"/>
              </a:spcBef>
              <a:spcAft>
                <a:spcPts val="0"/>
              </a:spcAft>
              <a:buSzPts val="2560"/>
              <a:buChar char="•"/>
            </a:pPr>
            <a:r>
              <a:rPr lang="en-US" sz="2800" i="1" u="sng" dirty="0">
                <a:solidFill>
                  <a:schemeClr val="hlink"/>
                </a:solidFill>
                <a:latin typeface="Franklin Gothic Book" panose="020B0503020102020204" pitchFamily="34" charset="0"/>
                <a:hlinkClick r:id="rId3"/>
              </a:rPr>
              <a:t>Colorado Content Collaborative</a:t>
            </a:r>
            <a:endParaRPr lang="en-US" sz="2800" i="1" dirty="0">
              <a:latin typeface="Franklin Gothic Book" panose="020B0503020102020204" pitchFamily="34" charset="0"/>
            </a:endParaRPr>
          </a:p>
          <a:p>
            <a:pPr marL="742950" lvl="1" indent="-285750" algn="l" rtl="0">
              <a:spcBef>
                <a:spcPts val="1000"/>
              </a:spcBef>
              <a:spcAft>
                <a:spcPts val="0"/>
              </a:spcAft>
              <a:buSzPts val="2560"/>
              <a:buChar char="•"/>
            </a:pPr>
            <a:r>
              <a:rPr lang="en-US" sz="2800" i="1" u="sng" dirty="0">
                <a:solidFill>
                  <a:schemeClr val="hlink"/>
                </a:solidFill>
                <a:latin typeface="Franklin Gothic Book" panose="020B0503020102020204" pitchFamily="34" charset="0"/>
                <a:hlinkClick r:id="rId4"/>
              </a:rPr>
              <a:t>Learner-Centered Initiatives</a:t>
            </a:r>
            <a:endParaRPr lang="en-US" sz="2800" i="1" dirty="0">
              <a:latin typeface="Franklin Gothic Book" panose="020B0503020102020204" pitchFamily="34" charset="0"/>
            </a:endParaRPr>
          </a:p>
          <a:p>
            <a:pPr marL="742950" lvl="1" indent="-285750" algn="l" rtl="0">
              <a:spcBef>
                <a:spcPts val="1000"/>
              </a:spcBef>
              <a:spcAft>
                <a:spcPts val="0"/>
              </a:spcAft>
              <a:buSzPts val="2560"/>
              <a:buChar char="•"/>
            </a:pPr>
            <a:r>
              <a:rPr lang="en-US" sz="2800" i="1" u="sng" dirty="0">
                <a:solidFill>
                  <a:schemeClr val="hlink"/>
                </a:solidFill>
                <a:latin typeface="Franklin Gothic Book" panose="020B0503020102020204" pitchFamily="34" charset="0"/>
                <a:hlinkClick r:id="rId5"/>
              </a:rPr>
              <a:t>Innovation Lab Network</a:t>
            </a:r>
            <a:endParaRPr lang="en-US" sz="2800" i="1" dirty="0">
              <a:latin typeface="Franklin Gothic Book" panose="020B0503020102020204" pitchFamily="34" charset="0"/>
            </a:endParaRPr>
          </a:p>
          <a:p>
            <a:pPr marL="742950" lvl="1" indent="-285750" algn="l" rtl="0">
              <a:spcBef>
                <a:spcPts val="1000"/>
              </a:spcBef>
              <a:spcAft>
                <a:spcPts val="0"/>
              </a:spcAft>
              <a:buSzPts val="2560"/>
              <a:buChar char="•"/>
            </a:pPr>
            <a:r>
              <a:rPr lang="en-US" sz="2800" i="1" u="sng" dirty="0">
                <a:solidFill>
                  <a:schemeClr val="hlink"/>
                </a:solidFill>
                <a:latin typeface="Franklin Gothic Book" panose="020B0503020102020204" pitchFamily="34" charset="0"/>
                <a:hlinkClick r:id="rId6"/>
              </a:rPr>
              <a:t>SCALE</a:t>
            </a:r>
            <a:endParaRPr lang="en-US" sz="2800" i="1" dirty="0">
              <a:latin typeface="Franklin Gothic Book" panose="020B0503020102020204" pitchFamily="34" charset="0"/>
            </a:endParaRPr>
          </a:p>
          <a:p>
            <a:pPr marL="342900" lvl="0" indent="-342900" algn="l" rtl="0">
              <a:spcBef>
                <a:spcPts val="1000"/>
              </a:spcBef>
              <a:spcAft>
                <a:spcPts val="0"/>
              </a:spcAft>
              <a:buSzPts val="3600"/>
              <a:buChar char="•"/>
            </a:pPr>
            <a:r>
              <a:rPr lang="en-US" sz="3200" i="1" dirty="0">
                <a:latin typeface="Franklin Gothic Book" panose="020B0503020102020204" pitchFamily="34" charset="0"/>
              </a:rPr>
              <a:t>Including the </a:t>
            </a:r>
            <a:r>
              <a:rPr lang="en-US" sz="3200" i="1" u="sng" dirty="0">
                <a:solidFill>
                  <a:schemeClr val="hlink"/>
                </a:solidFill>
                <a:latin typeface="Franklin Gothic Book" panose="020B0503020102020204" pitchFamily="34" charset="0"/>
                <a:hlinkClick r:id="rId7"/>
              </a:rPr>
              <a:t>sample template </a:t>
            </a:r>
            <a:r>
              <a:rPr lang="en-US" sz="3200" i="1" dirty="0">
                <a:latin typeface="Franklin Gothic Book" panose="020B0503020102020204" pitchFamily="34" charset="0"/>
              </a:rPr>
              <a:t>used in this module, which template would work the best for you?</a:t>
            </a:r>
            <a:endParaRPr lang="en-US" sz="3200" dirty="0">
              <a:latin typeface="Franklin Gothic Book" panose="020B0503020102020204" pitchFamily="34" charset="0"/>
            </a:endParaRPr>
          </a:p>
          <a:p>
            <a:pPr marL="742950" lvl="1" indent="-123190" algn="l" rtl="0">
              <a:spcBef>
                <a:spcPts val="1000"/>
              </a:spcBef>
              <a:spcAft>
                <a:spcPts val="0"/>
              </a:spcAft>
              <a:buSzPts val="2560"/>
              <a:buNone/>
            </a:pPr>
            <a:endParaRPr dirty="0"/>
          </a:p>
          <a:p>
            <a:pPr marL="342900" lvl="0" indent="-114300" algn="l" rtl="0">
              <a:spcBef>
                <a:spcPts val="1000"/>
              </a:spcBef>
              <a:spcAft>
                <a:spcPts val="0"/>
              </a:spcAft>
              <a:buSzPts val="3600"/>
              <a:buNone/>
            </a:pPr>
            <a:endParaRPr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sp>
        <p:nvSpPr>
          <p:cNvPr id="957" name="Google Shape;957;p95"/>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Reflection</a:t>
            </a:r>
            <a:endParaRPr dirty="0">
              <a:latin typeface="Franklin Gothic Medium" panose="020B0603020102020204" pitchFamily="34" charset="0"/>
            </a:endParaRPr>
          </a:p>
        </p:txBody>
      </p:sp>
      <p:sp>
        <p:nvSpPr>
          <p:cNvPr id="958" name="Google Shape;958;p95"/>
          <p:cNvSpPr txBox="1">
            <a:spLocks noGrp="1"/>
          </p:cNvSpPr>
          <p:nvPr>
            <p:ph type="body" idx="1"/>
          </p:nvPr>
        </p:nvSpPr>
        <p:spPr>
          <a:xfrm>
            <a:off x="555786" y="1773451"/>
            <a:ext cx="9188715" cy="4901324"/>
          </a:xfrm>
          <a:prstGeom prst="rect">
            <a:avLst/>
          </a:prstGeom>
          <a:noFill/>
          <a:ln>
            <a:noFill/>
          </a:ln>
        </p:spPr>
        <p:txBody>
          <a:bodyPr spcFirstLastPara="1" wrap="square" lIns="91425" tIns="45700" rIns="91425" bIns="45700" anchor="t" anchorCtr="0">
            <a:normAutofit/>
          </a:bodyPr>
          <a:lstStyle/>
          <a:p>
            <a:pPr lvl="0" indent="-457200" algn="l" rtl="0">
              <a:spcBef>
                <a:spcPts val="0"/>
              </a:spcBef>
              <a:spcAft>
                <a:spcPts val="0"/>
              </a:spcAft>
              <a:buSzPts val="3200"/>
              <a:buFont typeface="Arial" panose="020B0604020202020204" pitchFamily="34" charset="0"/>
              <a:buChar char="•"/>
            </a:pPr>
            <a:r>
              <a:rPr lang="en-US" sz="3600" dirty="0">
                <a:latin typeface="Franklin Gothic Book" panose="020B0503020102020204" pitchFamily="34" charset="0"/>
              </a:rPr>
              <a:t>What are the benefits to performance assessments in social studies?</a:t>
            </a:r>
            <a:endParaRPr sz="3200" dirty="0">
              <a:latin typeface="Franklin Gothic Book" panose="020B0503020102020204" pitchFamily="34" charset="0"/>
            </a:endParaRPr>
          </a:p>
          <a:p>
            <a:pPr lvl="0" indent="-457200" algn="l" rtl="0">
              <a:spcBef>
                <a:spcPts val="1000"/>
              </a:spcBef>
              <a:spcAft>
                <a:spcPts val="0"/>
              </a:spcAft>
              <a:buSzPts val="3200"/>
              <a:buFont typeface="Arial" panose="020B0604020202020204" pitchFamily="34" charset="0"/>
              <a:buChar char="•"/>
            </a:pPr>
            <a:r>
              <a:rPr lang="en-US" sz="3600" dirty="0">
                <a:latin typeface="Franklin Gothic Book" panose="020B0503020102020204" pitchFamily="34" charset="0"/>
              </a:rPr>
              <a:t>What are the challenges to implementing performance-based assessments in social studies?</a:t>
            </a:r>
            <a:endParaRPr sz="3200" dirty="0">
              <a:latin typeface="Franklin Gothic Book" panose="020B05030201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0"/>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Why Is This Work Important?</a:t>
            </a:r>
            <a:endParaRPr dirty="0">
              <a:latin typeface="Franklin Gothic Medium" panose="020B0603020102020204" pitchFamily="34" charset="0"/>
            </a:endParaRPr>
          </a:p>
        </p:txBody>
      </p:sp>
      <p:sp>
        <p:nvSpPr>
          <p:cNvPr id="211" name="Google Shape;211;p10"/>
          <p:cNvSpPr txBox="1">
            <a:spLocks noGrp="1"/>
          </p:cNvSpPr>
          <p:nvPr>
            <p:ph type="body" idx="1"/>
          </p:nvPr>
        </p:nvSpPr>
        <p:spPr>
          <a:xfrm>
            <a:off x="555786" y="1323301"/>
            <a:ext cx="11293707" cy="4901324"/>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600"/>
              <a:buChar char="•"/>
            </a:pPr>
            <a:r>
              <a:rPr lang="en-US" sz="3200" dirty="0">
                <a:latin typeface="Franklin Gothic Book" panose="020B0503020102020204" pitchFamily="34" charset="0"/>
              </a:rPr>
              <a:t>Engaging in this work allows teachers to consider the types of assessments that can be used to determine student mastery of the standards.</a:t>
            </a:r>
            <a:endParaRPr sz="3200" dirty="0">
              <a:latin typeface="Franklin Gothic Book" panose="020B0503020102020204" pitchFamily="34" charset="0"/>
            </a:endParaRPr>
          </a:p>
          <a:p>
            <a:pPr marL="342900" lvl="0" indent="-342900" algn="l" rtl="0">
              <a:spcBef>
                <a:spcPts val="1000"/>
              </a:spcBef>
              <a:spcAft>
                <a:spcPts val="0"/>
              </a:spcAft>
              <a:buSzPts val="2600"/>
              <a:buChar char="•"/>
            </a:pPr>
            <a:r>
              <a:rPr lang="en-US" sz="3200" dirty="0">
                <a:solidFill>
                  <a:schemeClr val="dk1"/>
                </a:solidFill>
                <a:latin typeface="Franklin Gothic Book" panose="020B0503020102020204" pitchFamily="34" charset="0"/>
              </a:rPr>
              <a:t>The </a:t>
            </a:r>
            <a:r>
              <a:rPr lang="en-US" sz="3200" i="1" dirty="0">
                <a:solidFill>
                  <a:schemeClr val="dk1"/>
                </a:solidFill>
                <a:latin typeface="Franklin Gothic Book" panose="020B0503020102020204" pitchFamily="34" charset="0"/>
              </a:rPr>
              <a:t>KAS for Social Studies </a:t>
            </a:r>
            <a:r>
              <a:rPr lang="en-US" sz="3200" dirty="0">
                <a:solidFill>
                  <a:schemeClr val="dk1"/>
                </a:solidFill>
                <a:latin typeface="Franklin Gothic Book" panose="020B0503020102020204" pitchFamily="34" charset="0"/>
              </a:rPr>
              <a:t>requires students to engage in disciplinary strands, inquiry practices and disciplinary concepts and practices, and educators need ways to assess these in integrated ways. </a:t>
            </a:r>
            <a:endParaRPr sz="3200" dirty="0">
              <a:solidFill>
                <a:schemeClr val="dk1"/>
              </a:solidFill>
              <a:latin typeface="Franklin Gothic Book" panose="020B0503020102020204" pitchFamily="34" charset="0"/>
            </a:endParaRPr>
          </a:p>
          <a:p>
            <a:pPr marL="342900" lvl="0" indent="-342900" algn="l" rtl="0">
              <a:spcBef>
                <a:spcPts val="1000"/>
              </a:spcBef>
              <a:spcAft>
                <a:spcPts val="0"/>
              </a:spcAft>
              <a:buSzPts val="2600"/>
              <a:buChar char="•"/>
            </a:pPr>
            <a:r>
              <a:rPr lang="en-US" sz="3200" dirty="0">
                <a:solidFill>
                  <a:srgbClr val="000000"/>
                </a:solidFill>
                <a:latin typeface="Franklin Gothic Book" panose="020B0503020102020204" pitchFamily="34" charset="0"/>
              </a:rPr>
              <a:t>Standards implementation requires new thinking about </a:t>
            </a:r>
            <a:br>
              <a:rPr lang="en-US" sz="3200" dirty="0">
                <a:solidFill>
                  <a:srgbClr val="000000"/>
                </a:solidFill>
                <a:latin typeface="Franklin Gothic Book" panose="020B0503020102020204" pitchFamily="34" charset="0"/>
              </a:rPr>
            </a:br>
            <a:r>
              <a:rPr lang="en-US" sz="3200" dirty="0">
                <a:solidFill>
                  <a:srgbClr val="000000"/>
                </a:solidFill>
                <a:latin typeface="Franklin Gothic Book" panose="020B0503020102020204" pitchFamily="34" charset="0"/>
              </a:rPr>
              <a:t>how assessment can be used to support student growth. </a:t>
            </a:r>
            <a:endParaRPr sz="3200" dirty="0">
              <a:latin typeface="Franklin Gothic Book" panose="020B0503020102020204" pitchFamily="34" charset="0"/>
            </a:endParaRPr>
          </a:p>
        </p:txBody>
      </p:sp>
      <p:sp>
        <p:nvSpPr>
          <p:cNvPr id="212" name="Google Shape;212;p10"/>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400">
                <a:solidFill>
                  <a:srgbClr val="000000"/>
                </a:solidFill>
                <a:latin typeface="Arial"/>
                <a:ea typeface="Arial"/>
                <a:cs typeface="Arial"/>
                <a:sym typeface="Arial"/>
              </a:rPr>
              <a:t>9</a:t>
            </a:fld>
            <a:endParaRPr sz="1400" dirty="0">
              <a:solidFill>
                <a:srgbClr val="000000"/>
              </a:solidFill>
              <a:latin typeface="Arial"/>
              <a:ea typeface="Arial"/>
              <a:cs typeface="Arial"/>
              <a:sym typeface="Aria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963"/>
        <p:cNvGrpSpPr/>
        <p:nvPr/>
      </p:nvGrpSpPr>
      <p:grpSpPr>
        <a:xfrm>
          <a:off x="0" y="0"/>
          <a:ext cx="0" cy="0"/>
          <a:chOff x="0" y="0"/>
          <a:chExt cx="0" cy="0"/>
        </a:xfrm>
      </p:grpSpPr>
      <p:sp>
        <p:nvSpPr>
          <p:cNvPr id="964" name="Google Shape;964;p96"/>
          <p:cNvSpPr txBox="1">
            <a:spLocks noGrp="1"/>
          </p:cNvSpPr>
          <p:nvPr>
            <p:ph type="title"/>
          </p:nvPr>
        </p:nvSpPr>
        <p:spPr>
          <a:xfrm>
            <a:off x="555786" y="320525"/>
            <a:ext cx="8596668" cy="1320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F3864"/>
              </a:buClr>
              <a:buSzPts val="5400"/>
              <a:buFont typeface="Calibri"/>
              <a:buNone/>
            </a:pPr>
            <a:r>
              <a:rPr lang="en-US" dirty="0">
                <a:latin typeface="Franklin Gothic Medium" panose="020B0603020102020204" pitchFamily="34" charset="0"/>
              </a:rPr>
              <a:t>Resources</a:t>
            </a:r>
            <a:endParaRPr dirty="0">
              <a:latin typeface="Franklin Gothic Medium" panose="020B0603020102020204" pitchFamily="34" charset="0"/>
            </a:endParaRPr>
          </a:p>
        </p:txBody>
      </p:sp>
      <p:sp>
        <p:nvSpPr>
          <p:cNvPr id="965" name="Google Shape;965;p96"/>
          <p:cNvSpPr txBox="1">
            <a:spLocks noGrp="1"/>
          </p:cNvSpPr>
          <p:nvPr>
            <p:ph type="body" idx="1"/>
          </p:nvPr>
        </p:nvSpPr>
        <p:spPr>
          <a:xfrm>
            <a:off x="555786" y="1168434"/>
            <a:ext cx="10474627" cy="4901324"/>
          </a:xfrm>
          <a:prstGeom prst="rect">
            <a:avLst/>
          </a:prstGeom>
          <a:noFill/>
          <a:ln>
            <a:noFill/>
          </a:ln>
        </p:spPr>
        <p:txBody>
          <a:bodyPr spcFirstLastPara="1" wrap="square" lIns="91425" tIns="45700" rIns="91425" bIns="45700" anchor="t" anchorCtr="0">
            <a:normAutofit/>
          </a:bodyPr>
          <a:lstStyle/>
          <a:p>
            <a:pPr marL="228600" lvl="0" indent="-228600" algn="l" rtl="0">
              <a:lnSpc>
                <a:spcPct val="70000"/>
              </a:lnSpc>
              <a:spcBef>
                <a:spcPts val="0"/>
              </a:spcBef>
              <a:spcAft>
                <a:spcPts val="0"/>
              </a:spcAft>
              <a:buSzPts val="1960"/>
              <a:buChar char="•"/>
            </a:pPr>
            <a:r>
              <a:rPr lang="en-US" sz="2400" u="sng" dirty="0">
                <a:solidFill>
                  <a:schemeClr val="hlink"/>
                </a:solidFill>
                <a:latin typeface="Franklin Gothic Book" panose="020B0503020102020204" pitchFamily="34" charset="0"/>
                <a:hlinkClick r:id="rId3"/>
              </a:rPr>
              <a:t>Iowa Social Studies Resources </a:t>
            </a:r>
            <a:endParaRPr sz="2400" dirty="0">
              <a:latin typeface="Franklin Gothic Book" panose="020B0503020102020204" pitchFamily="34" charset="0"/>
            </a:endParaRPr>
          </a:p>
          <a:p>
            <a:pPr marL="228600" lvl="0" indent="-228600" algn="l" rtl="0">
              <a:lnSpc>
                <a:spcPct val="70000"/>
              </a:lnSpc>
              <a:spcBef>
                <a:spcPts val="1000"/>
              </a:spcBef>
              <a:spcAft>
                <a:spcPts val="0"/>
              </a:spcAft>
              <a:buSzPts val="1960"/>
              <a:buChar char="•"/>
            </a:pPr>
            <a:r>
              <a:rPr lang="en-US" sz="2400" u="sng" dirty="0">
                <a:solidFill>
                  <a:schemeClr val="hlink"/>
                </a:solidFill>
                <a:latin typeface="Franklin Gothic Book" panose="020B0503020102020204" pitchFamily="34" charset="0"/>
                <a:hlinkClick r:id="rId4"/>
              </a:rPr>
              <a:t>iCivics</a:t>
            </a:r>
            <a:endParaRPr sz="2400" dirty="0">
              <a:latin typeface="Franklin Gothic Book" panose="020B0503020102020204" pitchFamily="34" charset="0"/>
            </a:endParaRPr>
          </a:p>
          <a:p>
            <a:pPr marL="228600" lvl="0" indent="-228600" algn="l" rtl="0">
              <a:lnSpc>
                <a:spcPct val="70000"/>
              </a:lnSpc>
              <a:spcBef>
                <a:spcPts val="1000"/>
              </a:spcBef>
              <a:spcAft>
                <a:spcPts val="0"/>
              </a:spcAft>
              <a:buSzPts val="1960"/>
              <a:buChar char="•"/>
            </a:pPr>
            <a:r>
              <a:rPr lang="en-US" sz="2400" u="sng" dirty="0">
                <a:solidFill>
                  <a:schemeClr val="hlink"/>
                </a:solidFill>
                <a:latin typeface="Franklin Gothic Book" panose="020B0503020102020204" pitchFamily="34" charset="0"/>
                <a:hlinkClick r:id="rId5"/>
              </a:rPr>
              <a:t>SHEG (Stanford History Education Group)</a:t>
            </a:r>
            <a:r>
              <a:rPr lang="en-US" sz="2400" u="sng" dirty="0">
                <a:solidFill>
                  <a:schemeClr val="hlink"/>
                </a:solidFill>
                <a:latin typeface="Franklin Gothic Book" panose="020B0503020102020204" pitchFamily="34" charset="0"/>
              </a:rPr>
              <a:t> </a:t>
            </a:r>
            <a:endParaRPr sz="2400" u="sng" dirty="0">
              <a:solidFill>
                <a:schemeClr val="hlink"/>
              </a:solidFill>
              <a:latin typeface="Franklin Gothic Book" panose="020B0503020102020204" pitchFamily="34" charset="0"/>
              <a:hlinkClick r:id="rId6"/>
            </a:endParaRPr>
          </a:p>
          <a:p>
            <a:pPr marL="228600" lvl="0" indent="-228600" algn="l" rtl="0">
              <a:lnSpc>
                <a:spcPct val="70000"/>
              </a:lnSpc>
              <a:spcBef>
                <a:spcPts val="1000"/>
              </a:spcBef>
              <a:spcAft>
                <a:spcPts val="0"/>
              </a:spcAft>
              <a:buSzPts val="1960"/>
              <a:buChar char="•"/>
            </a:pPr>
            <a:r>
              <a:rPr lang="en-US" sz="2400" u="sng" dirty="0">
                <a:solidFill>
                  <a:schemeClr val="hlink"/>
                </a:solidFill>
                <a:latin typeface="Franklin Gothic Book" panose="020B0503020102020204" pitchFamily="34" charset="0"/>
                <a:hlinkClick r:id="rId6"/>
              </a:rPr>
              <a:t>Teaching Channel</a:t>
            </a:r>
            <a:endParaRPr sz="2400" dirty="0">
              <a:latin typeface="Franklin Gothic Book" panose="020B0503020102020204" pitchFamily="34" charset="0"/>
            </a:endParaRPr>
          </a:p>
          <a:p>
            <a:pPr marL="228600" lvl="0" indent="-228600" algn="l" rtl="0">
              <a:lnSpc>
                <a:spcPct val="70000"/>
              </a:lnSpc>
              <a:spcBef>
                <a:spcPts val="1000"/>
              </a:spcBef>
              <a:spcAft>
                <a:spcPts val="0"/>
              </a:spcAft>
              <a:buSzPts val="1960"/>
              <a:buChar char="•"/>
            </a:pPr>
            <a:r>
              <a:rPr lang="en-US" sz="2400" u="sng" dirty="0">
                <a:solidFill>
                  <a:schemeClr val="hlink"/>
                </a:solidFill>
                <a:latin typeface="Franklin Gothic Book" panose="020B0503020102020204" pitchFamily="34" charset="0"/>
                <a:hlinkClick r:id="rId7"/>
              </a:rPr>
              <a:t>Tool to review items</a:t>
            </a:r>
            <a:endParaRPr sz="2400" dirty="0">
              <a:latin typeface="Franklin Gothic Book" panose="020B0503020102020204" pitchFamily="34" charset="0"/>
            </a:endParaRPr>
          </a:p>
          <a:p>
            <a:pPr marL="228600" lvl="0" indent="-228600" algn="l" rtl="0">
              <a:lnSpc>
                <a:spcPct val="70000"/>
              </a:lnSpc>
              <a:spcBef>
                <a:spcPts val="1000"/>
              </a:spcBef>
              <a:spcAft>
                <a:spcPts val="0"/>
              </a:spcAft>
              <a:buSzPts val="1960"/>
              <a:buChar char="•"/>
            </a:pPr>
            <a:r>
              <a:rPr lang="en-US" sz="2400" u="sng" dirty="0">
                <a:solidFill>
                  <a:schemeClr val="hlink"/>
                </a:solidFill>
                <a:latin typeface="Franklin Gothic Book" panose="020B0503020102020204" pitchFamily="34" charset="0"/>
                <a:hlinkClick r:id="rId8"/>
              </a:rPr>
              <a:t>Performance Assessment Resource Bank</a:t>
            </a:r>
            <a:r>
              <a:rPr lang="en-US" sz="2400" dirty="0">
                <a:latin typeface="Franklin Gothic Book" panose="020B0503020102020204" pitchFamily="34" charset="0"/>
              </a:rPr>
              <a:t> (need to sign up, but it is free)</a:t>
            </a:r>
            <a:endParaRPr sz="3600" dirty="0">
              <a:latin typeface="Franklin Gothic Book" panose="020B0503020102020204" pitchFamily="34" charset="0"/>
            </a:endParaRPr>
          </a:p>
          <a:p>
            <a:pPr marL="228600" lvl="0" indent="-228600" algn="l" rtl="0">
              <a:lnSpc>
                <a:spcPct val="70000"/>
              </a:lnSpc>
              <a:spcBef>
                <a:spcPts val="1000"/>
              </a:spcBef>
              <a:spcAft>
                <a:spcPts val="0"/>
              </a:spcAft>
              <a:buSzPts val="1960"/>
              <a:buChar char="•"/>
            </a:pPr>
            <a:r>
              <a:rPr lang="en-US" sz="2400" u="sng" dirty="0">
                <a:solidFill>
                  <a:schemeClr val="hlink"/>
                </a:solidFill>
                <a:latin typeface="Franklin Gothic Book" panose="020B0503020102020204" pitchFamily="34" charset="0"/>
                <a:hlinkClick r:id="rId9"/>
              </a:rPr>
              <a:t>Voices in Urban Education</a:t>
            </a:r>
            <a:endParaRPr sz="2400" dirty="0">
              <a:latin typeface="Franklin Gothic Book" panose="020B0503020102020204" pitchFamily="34" charset="0"/>
            </a:endParaRPr>
          </a:p>
          <a:p>
            <a:pPr marL="228600" lvl="0" indent="-228600" algn="l" rtl="0">
              <a:lnSpc>
                <a:spcPct val="70000"/>
              </a:lnSpc>
              <a:spcBef>
                <a:spcPts val="1000"/>
              </a:spcBef>
              <a:spcAft>
                <a:spcPts val="0"/>
              </a:spcAft>
              <a:buSzPts val="1960"/>
              <a:buChar char="•"/>
            </a:pPr>
            <a:r>
              <a:rPr lang="en-US" sz="2400" u="sng" dirty="0">
                <a:solidFill>
                  <a:schemeClr val="hlink"/>
                </a:solidFill>
                <a:latin typeface="Franklin Gothic Book" panose="020B0503020102020204" pitchFamily="34" charset="0"/>
                <a:hlinkClick r:id="rId10"/>
              </a:rPr>
              <a:t>Literacy Mini Assessments</a:t>
            </a:r>
            <a:endParaRPr sz="2400" dirty="0">
              <a:latin typeface="Franklin Gothic Book" panose="020B0503020102020204" pitchFamily="34" charset="0"/>
            </a:endParaRPr>
          </a:p>
          <a:p>
            <a:pPr marL="228600" lvl="0" indent="-228600" algn="l" rtl="0">
              <a:lnSpc>
                <a:spcPct val="70000"/>
              </a:lnSpc>
              <a:spcBef>
                <a:spcPts val="1000"/>
              </a:spcBef>
              <a:spcAft>
                <a:spcPts val="0"/>
              </a:spcAft>
              <a:buSzPts val="1960"/>
              <a:buChar char="•"/>
            </a:pPr>
            <a:r>
              <a:rPr lang="en-US" sz="2400" u="sng" dirty="0">
                <a:solidFill>
                  <a:schemeClr val="hlink"/>
                </a:solidFill>
                <a:latin typeface="Franklin Gothic Book" panose="020B0503020102020204" pitchFamily="34" charset="0"/>
                <a:hlinkClick r:id="rId11"/>
              </a:rPr>
              <a:t>CSSAP Modules</a:t>
            </a:r>
            <a:endParaRPr sz="2400" u="sng" dirty="0">
              <a:solidFill>
                <a:schemeClr val="hlink"/>
              </a:solidFill>
              <a:latin typeface="Franklin Gothic Book" panose="020B0503020102020204" pitchFamily="34" charset="0"/>
            </a:endParaRPr>
          </a:p>
          <a:p>
            <a:pPr marL="228600" lvl="0" indent="-228600" algn="l" rtl="0">
              <a:lnSpc>
                <a:spcPct val="70000"/>
              </a:lnSpc>
              <a:spcBef>
                <a:spcPts val="1000"/>
              </a:spcBef>
              <a:spcAft>
                <a:spcPts val="0"/>
              </a:spcAft>
              <a:buSzPts val="1960"/>
              <a:buChar char="•"/>
            </a:pPr>
            <a:r>
              <a:rPr lang="en-US" sz="2400" u="sng" dirty="0">
                <a:solidFill>
                  <a:schemeClr val="hlink"/>
                </a:solidFill>
                <a:latin typeface="Franklin Gothic Book" panose="020B0503020102020204" pitchFamily="34" charset="0"/>
                <a:hlinkClick r:id="rId12"/>
              </a:rPr>
              <a:t>Envision Learning Resource Bank</a:t>
            </a:r>
            <a:endParaRPr sz="2400" u="sng" dirty="0">
              <a:solidFill>
                <a:schemeClr val="hlink"/>
              </a:solidFill>
              <a:latin typeface="Franklin Gothic Book" panose="020B0503020102020204" pitchFamily="34" charset="0"/>
            </a:endParaRPr>
          </a:p>
          <a:p>
            <a:pPr marL="228600" lvl="0" indent="-228600" algn="l" rtl="0">
              <a:lnSpc>
                <a:spcPct val="70000"/>
              </a:lnSpc>
              <a:spcBef>
                <a:spcPts val="1000"/>
              </a:spcBef>
              <a:spcAft>
                <a:spcPts val="0"/>
              </a:spcAft>
              <a:buSzPts val="1960"/>
              <a:buChar char="•"/>
            </a:pPr>
            <a:r>
              <a:rPr lang="en-US" sz="2400" u="sng" dirty="0">
                <a:solidFill>
                  <a:schemeClr val="hlink"/>
                </a:solidFill>
                <a:latin typeface="Franklin Gothic Book" panose="020B0503020102020204" pitchFamily="34" charset="0"/>
                <a:hlinkClick r:id="rId9"/>
              </a:rPr>
              <a:t>Voices in Urban Education Resources</a:t>
            </a:r>
            <a:endParaRPr sz="2400" dirty="0">
              <a:latin typeface="Franklin Gothic Book" panose="020B0503020102020204" pitchFamily="34" charset="0"/>
            </a:endParaRPr>
          </a:p>
          <a:p>
            <a:pPr marL="0" lvl="0" indent="0" algn="l" rtl="0">
              <a:lnSpc>
                <a:spcPct val="70000"/>
              </a:lnSpc>
              <a:spcBef>
                <a:spcPts val="1000"/>
              </a:spcBef>
              <a:spcAft>
                <a:spcPts val="0"/>
              </a:spcAft>
              <a:buSzPts val="1960"/>
              <a:buNone/>
            </a:pPr>
            <a:endParaRPr sz="1960" dirty="0"/>
          </a:p>
          <a:p>
            <a:pPr marL="0" lvl="0" indent="0" algn="l" rtl="0">
              <a:lnSpc>
                <a:spcPct val="70000"/>
              </a:lnSpc>
              <a:spcBef>
                <a:spcPts val="1000"/>
              </a:spcBef>
              <a:spcAft>
                <a:spcPts val="0"/>
              </a:spcAft>
              <a:buClr>
                <a:srgbClr val="1F3864"/>
              </a:buClr>
              <a:buSzPts val="1960"/>
              <a:buNone/>
            </a:pPr>
            <a:endParaRPr sz="1960" dirty="0"/>
          </a:p>
          <a:p>
            <a:pPr marL="228600" lvl="0" indent="-104140" algn="l" rtl="0">
              <a:lnSpc>
                <a:spcPct val="70000"/>
              </a:lnSpc>
              <a:spcBef>
                <a:spcPts val="1000"/>
              </a:spcBef>
              <a:spcAft>
                <a:spcPts val="0"/>
              </a:spcAft>
              <a:buClr>
                <a:srgbClr val="1F3864"/>
              </a:buClr>
              <a:buSzPts val="1960"/>
              <a:buNone/>
            </a:pPr>
            <a:endParaRPr sz="1960"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Google Shape;972;p97"/>
          <p:cNvSpPr txBox="1">
            <a:spLocks noGrp="1"/>
          </p:cNvSpPr>
          <p:nvPr>
            <p:ph type="title"/>
          </p:nvPr>
        </p:nvSpPr>
        <p:spPr>
          <a:xfrm>
            <a:off x="555786" y="257025"/>
            <a:ext cx="8842214" cy="1320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Compelling Questions</a:t>
            </a:r>
            <a:endParaRPr dirty="0">
              <a:solidFill>
                <a:srgbClr val="FF0000"/>
              </a:solidFill>
              <a:latin typeface="Franklin Gothic Medium" panose="020B0603020102020204" pitchFamily="34" charset="0"/>
            </a:endParaRPr>
          </a:p>
        </p:txBody>
      </p:sp>
      <p:sp>
        <p:nvSpPr>
          <p:cNvPr id="973" name="Google Shape;973;p97"/>
          <p:cNvSpPr txBox="1">
            <a:spLocks noGrp="1"/>
          </p:cNvSpPr>
          <p:nvPr>
            <p:ph type="body" idx="1"/>
          </p:nvPr>
        </p:nvSpPr>
        <p:spPr>
          <a:xfrm>
            <a:off x="555786" y="1773451"/>
            <a:ext cx="9188715" cy="4901324"/>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3200"/>
              <a:buChar char="•"/>
            </a:pPr>
            <a:r>
              <a:rPr lang="en-US" sz="3200" dirty="0">
                <a:latin typeface="Franklin Gothic Book" panose="020B0503020102020204" pitchFamily="34" charset="0"/>
              </a:rPr>
              <a:t>What are strategies to build performance assessments in social studies aligned to the </a:t>
            </a:r>
            <a:r>
              <a:rPr lang="en-US" sz="3200" i="1" dirty="0">
                <a:latin typeface="Franklin Gothic Book" panose="020B0503020102020204" pitchFamily="34" charset="0"/>
              </a:rPr>
              <a:t>KAS for Social Studies</a:t>
            </a:r>
            <a:r>
              <a:rPr lang="en-US" sz="3200" dirty="0">
                <a:latin typeface="Franklin Gothic Book" panose="020B0503020102020204" pitchFamily="34" charset="0"/>
              </a:rPr>
              <a:t>?</a:t>
            </a:r>
            <a:endParaRPr dirty="0">
              <a:latin typeface="Franklin Gothic Book" panose="020B0503020102020204" pitchFamily="34" charset="0"/>
            </a:endParaRPr>
          </a:p>
          <a:p>
            <a:pPr marL="342900" lvl="0" indent="-342900" algn="l" rtl="0">
              <a:spcBef>
                <a:spcPts val="1000"/>
              </a:spcBef>
              <a:spcAft>
                <a:spcPts val="0"/>
              </a:spcAft>
              <a:buSzPts val="3200"/>
              <a:buChar char="•"/>
            </a:pPr>
            <a:r>
              <a:rPr lang="en-US" sz="3200" dirty="0">
                <a:latin typeface="Franklin Gothic Book" panose="020B0503020102020204" pitchFamily="34" charset="0"/>
              </a:rPr>
              <a:t>How do we create opportunities for students to demonstrate what they are learning from the </a:t>
            </a:r>
            <a:r>
              <a:rPr lang="en-US" sz="3200" i="1" dirty="0">
                <a:latin typeface="Franklin Gothic Book" panose="020B0503020102020204" pitchFamily="34" charset="0"/>
              </a:rPr>
              <a:t>KAS for Social Studies</a:t>
            </a:r>
            <a:r>
              <a:rPr lang="en-US" sz="3200" dirty="0">
                <a:latin typeface="Franklin Gothic Book" panose="020B0503020102020204" pitchFamily="34" charset="0"/>
              </a:rPr>
              <a:t>?</a:t>
            </a:r>
            <a:endParaRPr dirty="0">
              <a:latin typeface="Franklin Gothic Book" panose="020B0503020102020204" pitchFamily="34"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982"/>
        <p:cNvGrpSpPr/>
        <p:nvPr/>
      </p:nvGrpSpPr>
      <p:grpSpPr>
        <a:xfrm>
          <a:off x="0" y="0"/>
          <a:ext cx="0" cy="0"/>
          <a:chOff x="0" y="0"/>
          <a:chExt cx="0" cy="0"/>
        </a:xfrm>
      </p:grpSpPr>
      <p:sp>
        <p:nvSpPr>
          <p:cNvPr id="983" name="Google Shape;983;p99"/>
          <p:cNvSpPr txBox="1">
            <a:spLocks noGrp="1"/>
          </p:cNvSpPr>
          <p:nvPr>
            <p:ph type="ctrTitle"/>
          </p:nvPr>
        </p:nvSpPr>
        <p:spPr>
          <a:xfrm>
            <a:off x="2933700" y="1442663"/>
            <a:ext cx="9144000" cy="23877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072B62"/>
              </a:buClr>
              <a:buSzPct val="73333"/>
              <a:buFont typeface="Georgia"/>
              <a:buNone/>
            </a:pPr>
            <a:r>
              <a:rPr lang="en-US" dirty="0">
                <a:latin typeface="Franklin Gothic Medium" panose="020B0603020102020204" pitchFamily="34" charset="0"/>
              </a:rPr>
              <a:t>Performance Assessments in Social Studies</a:t>
            </a:r>
            <a:endParaRPr dirty="0">
              <a:latin typeface="Franklin Gothic Medium" panose="020B0603020102020204" pitchFamily="34" charset="0"/>
            </a:endParaRPr>
          </a:p>
        </p:txBody>
      </p:sp>
      <p:sp>
        <p:nvSpPr>
          <p:cNvPr id="984" name="Google Shape;984;p99"/>
          <p:cNvSpPr txBox="1">
            <a:spLocks noGrp="1"/>
          </p:cNvSpPr>
          <p:nvPr>
            <p:ph type="subTitle" idx="1"/>
          </p:nvPr>
        </p:nvSpPr>
        <p:spPr>
          <a:xfrm>
            <a:off x="3892889" y="3830363"/>
            <a:ext cx="9144000" cy="16557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800"/>
              <a:buNone/>
            </a:pPr>
            <a:r>
              <a:rPr lang="en-US" sz="2800" dirty="0">
                <a:latin typeface="Franklin Gothic Medium" panose="020B0603020102020204" pitchFamily="34" charset="0"/>
              </a:rPr>
              <a:t>Section D: Building Rubrics</a:t>
            </a:r>
            <a:endParaRPr sz="2800" dirty="0">
              <a:latin typeface="Franklin Gothic Medium" panose="020B0603020102020204" pitchFamily="34"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990"/>
        <p:cNvGrpSpPr/>
        <p:nvPr/>
      </p:nvGrpSpPr>
      <p:grpSpPr>
        <a:xfrm>
          <a:off x="0" y="0"/>
          <a:ext cx="0" cy="0"/>
          <a:chOff x="0" y="0"/>
          <a:chExt cx="0" cy="0"/>
        </a:xfrm>
      </p:grpSpPr>
      <p:sp>
        <p:nvSpPr>
          <p:cNvPr id="991" name="Google Shape;991;p100"/>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Overview of Module</a:t>
            </a:r>
            <a:endParaRPr dirty="0"/>
          </a:p>
        </p:txBody>
      </p:sp>
      <p:grpSp>
        <p:nvGrpSpPr>
          <p:cNvPr id="993" name="Google Shape;993;p100" descr="Section D: Building Rubrics"/>
          <p:cNvGrpSpPr/>
          <p:nvPr/>
        </p:nvGrpSpPr>
        <p:grpSpPr>
          <a:xfrm>
            <a:off x="711606" y="2250943"/>
            <a:ext cx="9600427" cy="2541683"/>
            <a:chOff x="80010" y="2068737"/>
            <a:chExt cx="9600427" cy="2541683"/>
          </a:xfrm>
        </p:grpSpPr>
        <p:sp>
          <p:nvSpPr>
            <p:cNvPr id="994" name="Google Shape;994;p100"/>
            <p:cNvSpPr/>
            <p:nvPr/>
          </p:nvSpPr>
          <p:spPr>
            <a:xfrm>
              <a:off x="7882988" y="2440865"/>
              <a:ext cx="1797449" cy="1797743"/>
            </a:xfrm>
            <a:prstGeom prst="ellipse">
              <a:avLst/>
            </a:prstGeom>
            <a:solidFill>
              <a:srgbClr val="5F9DD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5" name="Google Shape;995;p100"/>
            <p:cNvSpPr/>
            <p:nvPr/>
          </p:nvSpPr>
          <p:spPr>
            <a:xfrm>
              <a:off x="7942297" y="2500800"/>
              <a:ext cx="1677874" cy="1677872"/>
            </a:xfrm>
            <a:prstGeom prst="ellipse">
              <a:avLst/>
            </a:prstGeom>
            <a:solidFill>
              <a:schemeClr val="lt1">
                <a:alpha val="89803"/>
              </a:schemeClr>
            </a:solidFill>
            <a:ln w="19050" cap="rnd" cmpd="sng">
              <a:solidFill>
                <a:srgbClr val="5F9D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6" name="Google Shape;996;p100"/>
            <p:cNvSpPr txBox="1"/>
            <p:nvPr/>
          </p:nvSpPr>
          <p:spPr>
            <a:xfrm>
              <a:off x="8182404" y="2740541"/>
              <a:ext cx="1198618" cy="119839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dk1"/>
                </a:buClr>
                <a:buSzPts val="1600"/>
                <a:buFont typeface="Libre Franklin Medium"/>
                <a:buNone/>
              </a:pPr>
              <a:r>
                <a:rPr lang="en-US" sz="1600" dirty="0">
                  <a:solidFill>
                    <a:schemeClr val="dk1"/>
                  </a:solidFill>
                  <a:latin typeface="Libre Franklin Medium"/>
                  <a:ea typeface="Libre Franklin Medium"/>
                  <a:cs typeface="Libre Franklin Medium"/>
                  <a:sym typeface="Libre Franklin Medium"/>
                </a:rPr>
                <a:t>Section E: Reflecting and Adjusting</a:t>
              </a:r>
              <a:endParaRPr dirty="0"/>
            </a:p>
          </p:txBody>
        </p:sp>
        <p:sp>
          <p:nvSpPr>
            <p:cNvPr id="997" name="Google Shape;997;p100"/>
            <p:cNvSpPr/>
            <p:nvPr/>
          </p:nvSpPr>
          <p:spPr>
            <a:xfrm rot="2700000">
              <a:off x="6024420" y="2440958"/>
              <a:ext cx="1797241" cy="1797241"/>
            </a:xfrm>
            <a:prstGeom prst="teardrop">
              <a:avLst>
                <a:gd name="adj" fmla="val 100000"/>
              </a:avLst>
            </a:prstGeom>
            <a:solidFill>
              <a:srgbClr val="FFA6A6"/>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8" name="Google Shape;998;p100"/>
            <p:cNvSpPr/>
            <p:nvPr/>
          </p:nvSpPr>
          <p:spPr>
            <a:xfrm>
              <a:off x="6085539" y="2500800"/>
              <a:ext cx="1677874" cy="1677872"/>
            </a:xfrm>
            <a:prstGeom prst="ellipse">
              <a:avLst/>
            </a:prstGeom>
            <a:solidFill>
              <a:srgbClr val="FFA6A6"/>
            </a:solidFill>
            <a:ln w="19050" cap="rnd" cmpd="sng">
              <a:solidFill>
                <a:srgbClr val="5F9D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9" name="Google Shape;999;p100"/>
            <p:cNvSpPr txBox="1"/>
            <p:nvPr/>
          </p:nvSpPr>
          <p:spPr>
            <a:xfrm>
              <a:off x="6324688" y="2740541"/>
              <a:ext cx="1198618" cy="119839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dk1"/>
                </a:buClr>
                <a:buSzPts val="1600"/>
                <a:buFont typeface="Libre Franklin Medium"/>
                <a:buNone/>
              </a:pPr>
              <a:r>
                <a:rPr lang="en-US" sz="1600" dirty="0">
                  <a:solidFill>
                    <a:schemeClr val="dk1"/>
                  </a:solidFill>
                  <a:latin typeface="Libre Franklin Medium"/>
                  <a:ea typeface="Libre Franklin Medium"/>
                  <a:cs typeface="Libre Franklin Medium"/>
                  <a:sym typeface="Libre Franklin Medium"/>
                </a:rPr>
                <a:t>Section D: </a:t>
              </a:r>
              <a:br>
                <a:rPr lang="en-US" sz="1600" dirty="0">
                  <a:solidFill>
                    <a:schemeClr val="dk1"/>
                  </a:solidFill>
                  <a:latin typeface="Libre Franklin Medium"/>
                  <a:ea typeface="Libre Franklin Medium"/>
                  <a:cs typeface="Libre Franklin Medium"/>
                  <a:sym typeface="Libre Franklin Medium"/>
                </a:rPr>
              </a:br>
              <a:r>
                <a:rPr lang="en-US" sz="1600" dirty="0">
                  <a:solidFill>
                    <a:schemeClr val="dk1"/>
                  </a:solidFill>
                  <a:latin typeface="Libre Franklin Medium"/>
                  <a:ea typeface="Libre Franklin Medium"/>
                  <a:cs typeface="Libre Franklin Medium"/>
                  <a:sym typeface="Libre Franklin Medium"/>
                </a:rPr>
                <a:t>Building Rubrics</a:t>
              </a:r>
              <a:endParaRPr dirty="0"/>
            </a:p>
          </p:txBody>
        </p:sp>
        <p:sp>
          <p:nvSpPr>
            <p:cNvPr id="1000" name="Google Shape;1000;p100"/>
            <p:cNvSpPr/>
            <p:nvPr/>
          </p:nvSpPr>
          <p:spPr>
            <a:xfrm rot="2700000">
              <a:off x="4167662" y="2440958"/>
              <a:ext cx="1797241" cy="1797241"/>
            </a:xfrm>
            <a:prstGeom prst="teardrop">
              <a:avLst>
                <a:gd name="adj" fmla="val 100000"/>
              </a:avLst>
            </a:prstGeom>
            <a:solidFill>
              <a:srgbClr val="5F9DD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1" name="Google Shape;1001;p100"/>
            <p:cNvSpPr/>
            <p:nvPr/>
          </p:nvSpPr>
          <p:spPr>
            <a:xfrm>
              <a:off x="4227824" y="2500800"/>
              <a:ext cx="1677874" cy="1677872"/>
            </a:xfrm>
            <a:prstGeom prst="ellipse">
              <a:avLst/>
            </a:prstGeom>
            <a:solidFill>
              <a:schemeClr val="lt1">
                <a:alpha val="89803"/>
              </a:schemeClr>
            </a:solidFill>
            <a:ln w="19050" cap="rnd" cmpd="sng">
              <a:solidFill>
                <a:srgbClr val="5F9D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2" name="Google Shape;1002;p100"/>
            <p:cNvSpPr txBox="1"/>
            <p:nvPr/>
          </p:nvSpPr>
          <p:spPr>
            <a:xfrm>
              <a:off x="4466973" y="2740541"/>
              <a:ext cx="1198618" cy="119839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dk1"/>
                </a:buClr>
                <a:buSzPts val="1600"/>
                <a:buFont typeface="Libre Franklin Medium"/>
                <a:buNone/>
              </a:pPr>
              <a:r>
                <a:rPr lang="en-US" sz="1600" dirty="0">
                  <a:solidFill>
                    <a:schemeClr val="dk1"/>
                  </a:solidFill>
                  <a:latin typeface="Libre Franklin Medium"/>
                  <a:ea typeface="Libre Franklin Medium"/>
                  <a:cs typeface="Libre Franklin Medium"/>
                  <a:sym typeface="Libre Franklin Medium"/>
                </a:rPr>
                <a:t>Section C: Performance Assessments in Social Studies</a:t>
              </a:r>
              <a:endParaRPr dirty="0"/>
            </a:p>
          </p:txBody>
        </p:sp>
        <p:sp>
          <p:nvSpPr>
            <p:cNvPr id="1003" name="Google Shape;1003;p100"/>
            <p:cNvSpPr/>
            <p:nvPr/>
          </p:nvSpPr>
          <p:spPr>
            <a:xfrm rot="2700000">
              <a:off x="2309947" y="2440958"/>
              <a:ext cx="1797241" cy="1797241"/>
            </a:xfrm>
            <a:prstGeom prst="teardrop">
              <a:avLst>
                <a:gd name="adj" fmla="val 100000"/>
              </a:avLst>
            </a:prstGeom>
            <a:solidFill>
              <a:srgbClr val="5F9DD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4" name="Google Shape;1004;p100"/>
            <p:cNvSpPr/>
            <p:nvPr/>
          </p:nvSpPr>
          <p:spPr>
            <a:xfrm>
              <a:off x="2370108" y="2500800"/>
              <a:ext cx="1677874" cy="1677872"/>
            </a:xfrm>
            <a:prstGeom prst="ellipse">
              <a:avLst/>
            </a:prstGeom>
            <a:solidFill>
              <a:schemeClr val="lt1">
                <a:alpha val="89803"/>
              </a:schemeClr>
            </a:solidFill>
            <a:ln w="19050" cap="rnd" cmpd="sng">
              <a:solidFill>
                <a:srgbClr val="5F9D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5" name="Google Shape;1005;p100"/>
            <p:cNvSpPr txBox="1"/>
            <p:nvPr/>
          </p:nvSpPr>
          <p:spPr>
            <a:xfrm>
              <a:off x="2610215" y="2740541"/>
              <a:ext cx="1198618" cy="119839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dk1"/>
                </a:buClr>
                <a:buSzPts val="1600"/>
                <a:buFont typeface="Libre Franklin Medium"/>
                <a:buNone/>
              </a:pPr>
              <a:r>
                <a:rPr lang="en-US" sz="1600" dirty="0">
                  <a:solidFill>
                    <a:schemeClr val="dk1"/>
                  </a:solidFill>
                  <a:latin typeface="Libre Franklin Medium"/>
                  <a:ea typeface="Libre Franklin Medium"/>
                  <a:cs typeface="Libre Franklin Medium"/>
                  <a:sym typeface="Libre Franklin Medium"/>
                </a:rPr>
                <a:t>Section B: Connecting Standards to Assessments</a:t>
              </a:r>
              <a:endParaRPr dirty="0"/>
            </a:p>
          </p:txBody>
        </p:sp>
        <p:sp>
          <p:nvSpPr>
            <p:cNvPr id="1006" name="Google Shape;1006;p100"/>
            <p:cNvSpPr/>
            <p:nvPr/>
          </p:nvSpPr>
          <p:spPr>
            <a:xfrm rot="2700000">
              <a:off x="452231" y="2440958"/>
              <a:ext cx="1797241" cy="1797241"/>
            </a:xfrm>
            <a:prstGeom prst="teardrop">
              <a:avLst>
                <a:gd name="adj" fmla="val 100000"/>
              </a:avLst>
            </a:prstGeom>
            <a:solidFill>
              <a:srgbClr val="5F9DD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7" name="Google Shape;1007;p100"/>
            <p:cNvSpPr/>
            <p:nvPr/>
          </p:nvSpPr>
          <p:spPr>
            <a:xfrm>
              <a:off x="512393" y="2500800"/>
              <a:ext cx="1677874" cy="1677872"/>
            </a:xfrm>
            <a:prstGeom prst="ellipse">
              <a:avLst/>
            </a:prstGeom>
            <a:solidFill>
              <a:schemeClr val="lt1">
                <a:alpha val="89803"/>
              </a:schemeClr>
            </a:solidFill>
            <a:ln w="19050" cap="rnd" cmpd="sng">
              <a:solidFill>
                <a:srgbClr val="5F9D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8" name="Google Shape;1008;p100"/>
            <p:cNvSpPr txBox="1"/>
            <p:nvPr/>
          </p:nvSpPr>
          <p:spPr>
            <a:xfrm>
              <a:off x="752500" y="2740541"/>
              <a:ext cx="1198618" cy="119839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dk1"/>
                </a:buClr>
                <a:buSzPts val="1600"/>
                <a:buFont typeface="Libre Franklin Medium"/>
                <a:buNone/>
              </a:pPr>
              <a:r>
                <a:rPr lang="en-US" sz="1600" dirty="0">
                  <a:solidFill>
                    <a:schemeClr val="dk1"/>
                  </a:solidFill>
                  <a:latin typeface="Libre Franklin Medium"/>
                  <a:ea typeface="Libre Franklin Medium"/>
                  <a:cs typeface="Libre Franklin Medium"/>
                  <a:sym typeface="Libre Franklin Medium"/>
                </a:rPr>
                <a:t>Section A: Classroom Assessments in Social Studies</a:t>
              </a:r>
              <a:endParaRPr dirty="0"/>
            </a:p>
          </p:txBody>
        </p:sp>
      </p:gr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3" name="Google Shape;1013;p102"/>
          <p:cNvSpPr txBox="1">
            <a:spLocks noGrp="1"/>
          </p:cNvSpPr>
          <p:nvPr>
            <p:ph type="title"/>
          </p:nvPr>
        </p:nvSpPr>
        <p:spPr>
          <a:xfrm>
            <a:off x="606586" y="269725"/>
            <a:ext cx="8596668" cy="1320800"/>
          </a:xfrm>
          <a:prstGeom prst="rect">
            <a:avLst/>
          </a:prstGeom>
          <a:noFill/>
          <a:ln>
            <a:noFill/>
          </a:ln>
        </p:spPr>
        <p:txBody>
          <a:bodyPr spcFirstLastPara="1" wrap="square" lIns="51425" tIns="25700" rIns="51425" bIns="25700" anchor="t" anchorCtr="0">
            <a:no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Goals of this module</a:t>
            </a:r>
            <a:endParaRPr dirty="0">
              <a:latin typeface="Franklin Gothic Medium" panose="020B0603020102020204" pitchFamily="34" charset="0"/>
            </a:endParaRPr>
          </a:p>
        </p:txBody>
      </p:sp>
      <p:sp>
        <p:nvSpPr>
          <p:cNvPr id="1014" name="Google Shape;1014;p102"/>
          <p:cNvSpPr txBox="1">
            <a:spLocks noGrp="1"/>
          </p:cNvSpPr>
          <p:nvPr>
            <p:ph type="body" idx="1"/>
          </p:nvPr>
        </p:nvSpPr>
        <p:spPr>
          <a:xfrm>
            <a:off x="606586" y="1151281"/>
            <a:ext cx="11010916" cy="4901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400"/>
              <a:buChar char="•"/>
            </a:pPr>
            <a:r>
              <a:rPr lang="en-US" dirty="0">
                <a:latin typeface="Franklin Gothic Book" panose="020B0503020102020204" pitchFamily="34" charset="0"/>
              </a:rPr>
              <a:t>Learn about different types of assessments in social studies.</a:t>
            </a:r>
            <a:endParaRPr sz="3200" dirty="0">
              <a:latin typeface="Franklin Gothic Book" panose="020B0503020102020204" pitchFamily="34" charset="0"/>
            </a:endParaRPr>
          </a:p>
          <a:p>
            <a:pPr marL="342900" lvl="0" indent="-342900" algn="l" rtl="0">
              <a:spcBef>
                <a:spcPts val="1000"/>
              </a:spcBef>
              <a:spcAft>
                <a:spcPts val="0"/>
              </a:spcAft>
              <a:buSzPts val="2400"/>
              <a:buChar char="•"/>
            </a:pPr>
            <a:r>
              <a:rPr lang="en-US" dirty="0">
                <a:latin typeface="Franklin Gothic Book" panose="020B0503020102020204" pitchFamily="34" charset="0"/>
              </a:rPr>
              <a:t>Begin to learn how to use standards to build assessments to identify if students are reaching the standards.</a:t>
            </a:r>
            <a:endParaRPr sz="3200" dirty="0">
              <a:latin typeface="Franklin Gothic Book" panose="020B0503020102020204" pitchFamily="34" charset="0"/>
            </a:endParaRPr>
          </a:p>
          <a:p>
            <a:pPr marL="342900" lvl="0" indent="-342900" algn="l" rtl="0">
              <a:spcBef>
                <a:spcPts val="1000"/>
              </a:spcBef>
              <a:spcAft>
                <a:spcPts val="0"/>
              </a:spcAft>
              <a:buSzPts val="2400"/>
              <a:buChar char="•"/>
            </a:pPr>
            <a:r>
              <a:rPr lang="en-US" dirty="0">
                <a:latin typeface="Franklin Gothic Book" panose="020B0503020102020204" pitchFamily="34" charset="0"/>
              </a:rPr>
              <a:t>Identify strategies to build performance assessments in social studies.</a:t>
            </a:r>
            <a:endParaRPr sz="3200" dirty="0">
              <a:latin typeface="Franklin Gothic Book" panose="020B0503020102020204" pitchFamily="34" charset="0"/>
            </a:endParaRPr>
          </a:p>
          <a:p>
            <a:pPr marL="342900" lvl="0" indent="-342900" algn="l" rtl="0">
              <a:spcBef>
                <a:spcPts val="1000"/>
              </a:spcBef>
              <a:spcAft>
                <a:spcPts val="0"/>
              </a:spcAft>
              <a:buSzPts val="2400"/>
              <a:buChar char="•"/>
            </a:pPr>
            <a:r>
              <a:rPr lang="en-US" dirty="0">
                <a:latin typeface="Franklin Gothic Book" panose="020B0503020102020204" pitchFamily="34" charset="0"/>
              </a:rPr>
              <a:t>Build an understanding of the inquiry practices in the </a:t>
            </a:r>
            <a:r>
              <a:rPr lang="en-US" i="1" dirty="0">
                <a:latin typeface="Franklin Gothic Book" panose="020B0503020102020204" pitchFamily="34" charset="0"/>
              </a:rPr>
              <a:t>KAS for Social Studies</a:t>
            </a:r>
            <a:r>
              <a:rPr lang="en-US" dirty="0">
                <a:latin typeface="Franklin Gothic Book" panose="020B0503020102020204" pitchFamily="34" charset="0"/>
              </a:rPr>
              <a:t>.</a:t>
            </a:r>
            <a:endParaRPr sz="3200" dirty="0">
              <a:latin typeface="Franklin Gothic Book" panose="020B0503020102020204" pitchFamily="34" charset="0"/>
            </a:endParaRPr>
          </a:p>
          <a:p>
            <a:pPr marL="342900" lvl="0" indent="-342900" algn="l" rtl="0">
              <a:spcBef>
                <a:spcPts val="1000"/>
              </a:spcBef>
              <a:spcAft>
                <a:spcPts val="0"/>
              </a:spcAft>
              <a:buSzPts val="2400"/>
              <a:buChar char="•"/>
            </a:pPr>
            <a:r>
              <a:rPr lang="en-US" dirty="0">
                <a:latin typeface="Franklin Gothic Book" panose="020B0503020102020204" pitchFamily="34" charset="0"/>
              </a:rPr>
              <a:t>Build an understanding of the qualities of high-quality rubrics in social studies. </a:t>
            </a:r>
            <a:endParaRPr sz="3200" dirty="0">
              <a:latin typeface="Franklin Gothic Book" panose="020B0503020102020204" pitchFamily="34" charset="0"/>
            </a:endParaRPr>
          </a:p>
          <a:p>
            <a:pPr marL="342900" lvl="0" indent="-342900" algn="l" rtl="0">
              <a:spcBef>
                <a:spcPts val="1000"/>
              </a:spcBef>
              <a:spcAft>
                <a:spcPts val="0"/>
              </a:spcAft>
              <a:buSzPts val="2400"/>
              <a:buChar char="•"/>
            </a:pPr>
            <a:r>
              <a:rPr lang="en-US" dirty="0">
                <a:latin typeface="Franklin Gothic Book" panose="020B0503020102020204" pitchFamily="34" charset="0"/>
              </a:rPr>
              <a:t>Plan how to review and revise assessments using student work. </a:t>
            </a:r>
            <a:endParaRPr sz="3200" dirty="0">
              <a:latin typeface="Franklin Gothic Book" panose="020B0503020102020204" pitchFamily="34" charset="0"/>
            </a:endParaRPr>
          </a:p>
        </p:txBody>
      </p:sp>
      <p:sp>
        <p:nvSpPr>
          <p:cNvPr id="1016" name="Google Shape;1016;p102" descr="Indicates goal 5" title="Star"/>
          <p:cNvSpPr/>
          <p:nvPr/>
        </p:nvSpPr>
        <p:spPr>
          <a:xfrm>
            <a:off x="403470" y="4340655"/>
            <a:ext cx="640200" cy="640200"/>
          </a:xfrm>
          <a:prstGeom prst="star5">
            <a:avLst>
              <a:gd name="adj" fmla="val 19098"/>
              <a:gd name="hf" fmla="val 105146"/>
              <a:gd name="vf" fmla="val 110557"/>
            </a:avLst>
          </a:prstGeom>
          <a:solidFill>
            <a:schemeClr val="accent1"/>
          </a:solidFill>
          <a:ln w="19050" cap="rnd"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Medium"/>
              <a:buNone/>
            </a:pPr>
            <a:endParaRPr sz="1800" b="0" i="0" u="none" strike="noStrike" cap="none" dirty="0">
              <a:solidFill>
                <a:srgbClr val="FFFFFF"/>
              </a:solidFill>
              <a:latin typeface="Libre Franklin Medium"/>
              <a:ea typeface="Libre Franklin Medium"/>
              <a:cs typeface="Libre Franklin Medium"/>
              <a:sym typeface="Libre Franklin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021"/>
        <p:cNvGrpSpPr/>
        <p:nvPr/>
      </p:nvGrpSpPr>
      <p:grpSpPr>
        <a:xfrm>
          <a:off x="0" y="0"/>
          <a:ext cx="0" cy="0"/>
          <a:chOff x="0" y="0"/>
          <a:chExt cx="0" cy="0"/>
        </a:xfrm>
      </p:grpSpPr>
      <p:sp>
        <p:nvSpPr>
          <p:cNvPr id="1022" name="Google Shape;1022;p103"/>
          <p:cNvSpPr txBox="1">
            <a:spLocks noGrp="1"/>
          </p:cNvSpPr>
          <p:nvPr>
            <p:ph type="title"/>
          </p:nvPr>
        </p:nvSpPr>
        <p:spPr>
          <a:xfrm>
            <a:off x="555786" y="257025"/>
            <a:ext cx="8854914" cy="1320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Compelling Questions</a:t>
            </a:r>
            <a:endParaRPr dirty="0">
              <a:solidFill>
                <a:srgbClr val="FF0000"/>
              </a:solidFill>
              <a:latin typeface="Franklin Gothic Medium" panose="020B0603020102020204" pitchFamily="34" charset="0"/>
            </a:endParaRPr>
          </a:p>
        </p:txBody>
      </p:sp>
      <p:sp>
        <p:nvSpPr>
          <p:cNvPr id="1023" name="Google Shape;1023;p103"/>
          <p:cNvSpPr txBox="1">
            <a:spLocks noGrp="1"/>
          </p:cNvSpPr>
          <p:nvPr>
            <p:ph type="body" idx="1"/>
          </p:nvPr>
        </p:nvSpPr>
        <p:spPr>
          <a:xfrm>
            <a:off x="555786" y="1773451"/>
            <a:ext cx="9188715" cy="4901324"/>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3200"/>
              <a:buChar char="•"/>
            </a:pPr>
            <a:r>
              <a:rPr lang="en-US" sz="3600" dirty="0">
                <a:latin typeface="Franklin Gothic Book" panose="020B0503020102020204" pitchFamily="34" charset="0"/>
              </a:rPr>
              <a:t>What are strategies to build performance assessments in social studies aligned to the </a:t>
            </a:r>
            <a:r>
              <a:rPr lang="en-US" sz="3600" i="1" dirty="0">
                <a:latin typeface="Franklin Gothic Book" panose="020B0503020102020204" pitchFamily="34" charset="0"/>
              </a:rPr>
              <a:t>KAS for Social Studies</a:t>
            </a:r>
            <a:r>
              <a:rPr lang="en-US" sz="3600" dirty="0">
                <a:latin typeface="Franklin Gothic Book" panose="020B0503020102020204" pitchFamily="34" charset="0"/>
              </a:rPr>
              <a:t>?</a:t>
            </a:r>
            <a:endParaRPr sz="3200" dirty="0">
              <a:latin typeface="Franklin Gothic Book" panose="020B0503020102020204" pitchFamily="34" charset="0"/>
            </a:endParaRPr>
          </a:p>
          <a:p>
            <a:pPr marL="342900" lvl="0" indent="-342900" algn="l" rtl="0">
              <a:spcBef>
                <a:spcPts val="1000"/>
              </a:spcBef>
              <a:spcAft>
                <a:spcPts val="0"/>
              </a:spcAft>
              <a:buSzPts val="3200"/>
              <a:buChar char="•"/>
            </a:pPr>
            <a:r>
              <a:rPr lang="en-US" sz="3600" dirty="0">
                <a:latin typeface="Franklin Gothic Book" panose="020B0503020102020204" pitchFamily="34" charset="0"/>
              </a:rPr>
              <a:t>How do we create opportunities for students to demonstrate what they are learning from the </a:t>
            </a:r>
            <a:r>
              <a:rPr lang="en-US" sz="3600" i="1" dirty="0">
                <a:latin typeface="Franklin Gothic Book" panose="020B0503020102020204" pitchFamily="34" charset="0"/>
              </a:rPr>
              <a:t>KAS for Social Studies</a:t>
            </a:r>
            <a:r>
              <a:rPr lang="en-US" sz="3600" dirty="0">
                <a:latin typeface="Franklin Gothic Book" panose="020B0503020102020204" pitchFamily="34" charset="0"/>
              </a:rPr>
              <a:t>?</a:t>
            </a:r>
            <a:endParaRPr sz="3200" dirty="0">
              <a:latin typeface="Franklin Gothic Book" panose="020B0503020102020204" pitchFamily="34"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sp>
        <p:nvSpPr>
          <p:cNvPr id="1029" name="Google Shape;1029;p104"/>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Warm-Up</a:t>
            </a:r>
            <a:endParaRPr dirty="0">
              <a:latin typeface="Franklin Gothic Medium" panose="020B0603020102020204" pitchFamily="34" charset="0"/>
            </a:endParaRPr>
          </a:p>
        </p:txBody>
      </p:sp>
      <p:sp>
        <p:nvSpPr>
          <p:cNvPr id="1030" name="Google Shape;1030;p104"/>
          <p:cNvSpPr txBox="1">
            <a:spLocks noGrp="1"/>
          </p:cNvSpPr>
          <p:nvPr>
            <p:ph type="body" idx="1"/>
          </p:nvPr>
        </p:nvSpPr>
        <p:spPr>
          <a:xfrm>
            <a:off x="657373" y="1671850"/>
            <a:ext cx="10707300" cy="4901400"/>
          </a:xfrm>
          <a:prstGeom prst="rect">
            <a:avLst/>
          </a:prstGeom>
          <a:noFill/>
          <a:ln>
            <a:noFill/>
          </a:ln>
        </p:spPr>
        <p:txBody>
          <a:bodyPr spcFirstLastPara="1" wrap="square" lIns="0" tIns="0" rIns="0" bIns="0" anchor="t" anchorCtr="0">
            <a:noAutofit/>
          </a:bodyPr>
          <a:lstStyle/>
          <a:p>
            <a:pPr marL="0" lvl="0" indent="0" algn="l" rtl="0">
              <a:spcBef>
                <a:spcPts val="1000"/>
              </a:spcBef>
              <a:spcAft>
                <a:spcPts val="0"/>
              </a:spcAft>
              <a:buSzPts val="3200"/>
              <a:buNone/>
            </a:pPr>
            <a:r>
              <a:rPr lang="en-US" sz="3200" dirty="0">
                <a:latin typeface="Franklin Gothic Book" panose="020B0503020102020204" pitchFamily="34" charset="0"/>
              </a:rPr>
              <a:t>In Section C, you learned about performance assessments. </a:t>
            </a:r>
            <a:endParaRPr sz="3200" dirty="0">
              <a:latin typeface="Franklin Gothic Book" panose="020B0503020102020204" pitchFamily="34" charset="0"/>
            </a:endParaRPr>
          </a:p>
          <a:p>
            <a:pPr marL="342900" lvl="0" indent="-342900" algn="l" rtl="0">
              <a:spcBef>
                <a:spcPts val="1000"/>
              </a:spcBef>
              <a:spcAft>
                <a:spcPts val="0"/>
              </a:spcAft>
              <a:buSzPts val="2800"/>
              <a:buChar char="•"/>
            </a:pPr>
            <a:r>
              <a:rPr lang="en-US" sz="3200" dirty="0">
                <a:latin typeface="Franklin Gothic Book" panose="020B0503020102020204" pitchFamily="34" charset="0"/>
              </a:rPr>
              <a:t>What types of performance assessments are you currently using?</a:t>
            </a:r>
            <a:endParaRPr sz="3200" dirty="0">
              <a:latin typeface="Franklin Gothic Book" panose="020B0503020102020204" pitchFamily="34" charset="0"/>
            </a:endParaRPr>
          </a:p>
          <a:p>
            <a:pPr marL="342900" lvl="0" indent="-342900" algn="l" rtl="0">
              <a:spcBef>
                <a:spcPts val="1000"/>
              </a:spcBef>
              <a:spcAft>
                <a:spcPts val="0"/>
              </a:spcAft>
              <a:buSzPts val="2800"/>
              <a:buChar char="•"/>
            </a:pPr>
            <a:r>
              <a:rPr lang="en-US" sz="3200" dirty="0">
                <a:latin typeface="Franklin Gothic Book" panose="020B0503020102020204" pitchFamily="34" charset="0"/>
              </a:rPr>
              <a:t>What is one concern you have about implementing performance assessments?</a:t>
            </a:r>
            <a:endParaRPr sz="3200" dirty="0">
              <a:latin typeface="Franklin Gothic Book" panose="020B0503020102020204" pitchFamily="34" charset="0"/>
            </a:endParaRPr>
          </a:p>
          <a:p>
            <a:pPr marL="342900" lvl="0" indent="-342900" algn="l" rtl="0">
              <a:spcBef>
                <a:spcPts val="1000"/>
              </a:spcBef>
              <a:spcAft>
                <a:spcPts val="0"/>
              </a:spcAft>
              <a:buSzPts val="2800"/>
              <a:buChar char="•"/>
            </a:pPr>
            <a:r>
              <a:rPr lang="en-US" sz="3200" dirty="0">
                <a:latin typeface="Franklin Gothic Book" panose="020B0503020102020204" pitchFamily="34" charset="0"/>
              </a:rPr>
              <a:t>What is one topic, based on the </a:t>
            </a:r>
            <a:r>
              <a:rPr lang="en-US" sz="3200" i="1" dirty="0">
                <a:latin typeface="Franklin Gothic Book" panose="020B0503020102020204" pitchFamily="34" charset="0"/>
              </a:rPr>
              <a:t>KAS for Social Studies, </a:t>
            </a:r>
            <a:br>
              <a:rPr lang="en-US" sz="3200" i="1" dirty="0">
                <a:latin typeface="Franklin Gothic Book" panose="020B0503020102020204" pitchFamily="34" charset="0"/>
              </a:rPr>
            </a:br>
            <a:r>
              <a:rPr lang="en-US" sz="3200" dirty="0">
                <a:latin typeface="Franklin Gothic Book" panose="020B0503020102020204" pitchFamily="34" charset="0"/>
              </a:rPr>
              <a:t>for which you would like to create a performance assessment?</a:t>
            </a:r>
            <a:endParaRPr sz="3200" dirty="0">
              <a:latin typeface="Franklin Gothic Book" panose="020B0503020102020204" pitchFamily="34" charset="0"/>
            </a:endParaRPr>
          </a:p>
          <a:p>
            <a:pPr marL="285750" lvl="0" indent="-31750" algn="l" rtl="0">
              <a:spcBef>
                <a:spcPts val="1000"/>
              </a:spcBef>
              <a:spcAft>
                <a:spcPts val="0"/>
              </a:spcAft>
              <a:buClr>
                <a:srgbClr val="000000"/>
              </a:buClr>
              <a:buSzPts val="2000"/>
              <a:buNone/>
            </a:pPr>
            <a:endParaRPr sz="2400" dirty="0">
              <a:solidFill>
                <a:srgbClr val="000000"/>
              </a:solidFill>
              <a:latin typeface="Arial"/>
              <a:ea typeface="Arial"/>
              <a:cs typeface="Arial"/>
              <a:sym typeface="Arial"/>
            </a:endParaRPr>
          </a:p>
          <a:p>
            <a:pPr marL="342900" lvl="0" indent="0" algn="l" rtl="0">
              <a:spcBef>
                <a:spcPts val="0"/>
              </a:spcBef>
              <a:spcAft>
                <a:spcPts val="0"/>
              </a:spcAft>
              <a:buClr>
                <a:schemeClr val="dk1"/>
              </a:buClr>
              <a:buSzPts val="1100"/>
              <a:buNone/>
            </a:pPr>
            <a:endParaRPr sz="2400" dirty="0">
              <a:solidFill>
                <a:srgbClr val="595959"/>
              </a:solidFill>
              <a:latin typeface="Arial"/>
              <a:ea typeface="Arial"/>
              <a:cs typeface="Arial"/>
              <a:sym typeface="Arial"/>
            </a:endParaRPr>
          </a:p>
          <a:p>
            <a:pPr marL="342900" lvl="0" indent="0" algn="l" rtl="0">
              <a:spcBef>
                <a:spcPts val="1000"/>
              </a:spcBef>
              <a:spcAft>
                <a:spcPts val="0"/>
              </a:spcAft>
              <a:buSzPts val="2000"/>
              <a:buNone/>
            </a:pPr>
            <a:endParaRPr sz="2000" dirty="0">
              <a:solidFill>
                <a:srgbClr val="595959"/>
              </a:solidFill>
              <a:latin typeface="Arial"/>
              <a:ea typeface="Arial"/>
              <a:cs typeface="Arial"/>
              <a:sym typeface="Arial"/>
            </a:endParaRPr>
          </a:p>
          <a:p>
            <a:pPr marL="342900" lvl="0" indent="0" algn="l" rtl="0">
              <a:spcBef>
                <a:spcPts val="1000"/>
              </a:spcBef>
              <a:spcAft>
                <a:spcPts val="0"/>
              </a:spcAft>
              <a:buSzPts val="2000"/>
              <a:buNone/>
            </a:pPr>
            <a:endParaRPr sz="2000" dirty="0">
              <a:solidFill>
                <a:srgbClr val="595959"/>
              </a:solidFill>
              <a:latin typeface="Arial"/>
              <a:ea typeface="Arial"/>
              <a:cs typeface="Arial"/>
              <a:sym typeface="Arial"/>
            </a:endParaRPr>
          </a:p>
          <a:p>
            <a:pPr marL="342900" lvl="0" indent="0" algn="l" rtl="0">
              <a:spcBef>
                <a:spcPts val="0"/>
              </a:spcBef>
              <a:spcAft>
                <a:spcPts val="0"/>
              </a:spcAft>
              <a:buSzPts val="2000"/>
              <a:buNone/>
            </a:pPr>
            <a:endParaRPr sz="2000" dirty="0">
              <a:solidFill>
                <a:srgbClr val="595959"/>
              </a:solidFill>
              <a:latin typeface="Arial"/>
              <a:ea typeface="Arial"/>
              <a:cs typeface="Arial"/>
              <a:sym typeface="Arial"/>
            </a:endParaRPr>
          </a:p>
          <a:p>
            <a:pPr marL="0" lvl="0" indent="0" algn="l" rtl="0">
              <a:spcBef>
                <a:spcPts val="0"/>
              </a:spcBef>
              <a:spcAft>
                <a:spcPts val="0"/>
              </a:spcAft>
              <a:buSzPts val="2400"/>
              <a:buNone/>
            </a:pPr>
            <a:endParaRPr sz="2400" dirty="0">
              <a:solidFill>
                <a:srgbClr val="595959"/>
              </a:solidFill>
              <a:latin typeface="Arial"/>
              <a:ea typeface="Arial"/>
              <a:cs typeface="Arial"/>
              <a:sym typeface="Aria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035"/>
        <p:cNvGrpSpPr/>
        <p:nvPr/>
      </p:nvGrpSpPr>
      <p:grpSpPr>
        <a:xfrm>
          <a:off x="0" y="0"/>
          <a:ext cx="0" cy="0"/>
          <a:chOff x="0" y="0"/>
          <a:chExt cx="0" cy="0"/>
        </a:xfrm>
      </p:grpSpPr>
      <p:sp>
        <p:nvSpPr>
          <p:cNvPr id="1036" name="Google Shape;1036;p105"/>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b="0" dirty="0">
                <a:latin typeface="Franklin Gothic Medium" panose="020B0603020102020204" pitchFamily="34" charset="0"/>
              </a:rPr>
              <a:t>Critical Elements of Learning </a:t>
            </a:r>
            <a:br>
              <a:rPr lang="en-US" b="0" dirty="0">
                <a:latin typeface="Franklin Gothic Medium" panose="020B0603020102020204" pitchFamily="34" charset="0"/>
              </a:rPr>
            </a:br>
            <a:r>
              <a:rPr lang="en-US" b="0" dirty="0">
                <a:latin typeface="Franklin Gothic Medium" panose="020B0603020102020204" pitchFamily="34" charset="0"/>
              </a:rPr>
              <a:t>Theory Design</a:t>
            </a:r>
            <a:endParaRPr dirty="0">
              <a:latin typeface="Franklin Gothic Medium" panose="020B0603020102020204" pitchFamily="34" charset="0"/>
            </a:endParaRPr>
          </a:p>
        </p:txBody>
      </p:sp>
      <p:grpSp>
        <p:nvGrpSpPr>
          <p:cNvPr id="1037" name="Google Shape;1037;p105" descr="&#10;&#10;This slide is a reminder of where performance assessments fit within learning theory. A key piece of answering this question is to have a rubric, for these reasons:&#10;Scoring is Key for Teacher Learning&#10;Provides information about student strengths and areas for growth&#10;Enables you to provide specific feedback to students&#10;Guides instruction and next steps&#10;Identifies needed revisions for the assessment&#10;&#10;"/>
          <p:cNvGrpSpPr/>
          <p:nvPr/>
        </p:nvGrpSpPr>
        <p:grpSpPr>
          <a:xfrm>
            <a:off x="8451156" y="-2"/>
            <a:ext cx="3662229" cy="5954711"/>
            <a:chOff x="4337910" y="0"/>
            <a:chExt cx="3662229" cy="5954711"/>
          </a:xfrm>
        </p:grpSpPr>
        <p:sp>
          <p:nvSpPr>
            <p:cNvPr id="1038" name="Google Shape;1038;p105"/>
            <p:cNvSpPr/>
            <p:nvPr/>
          </p:nvSpPr>
          <p:spPr>
            <a:xfrm>
              <a:off x="5133977" y="0"/>
              <a:ext cx="2866162" cy="2866598"/>
            </a:xfrm>
            <a:custGeom>
              <a:avLst/>
              <a:gdLst/>
              <a:ahLst/>
              <a:cxnLst/>
              <a:rect l="l" t="t" r="r" b="b"/>
              <a:pathLst>
                <a:path w="120000" h="120000" extrusionOk="0">
                  <a:moveTo>
                    <a:pt x="8412" y="60000"/>
                  </a:moveTo>
                  <a:lnTo>
                    <a:pt x="8412" y="60000"/>
                  </a:lnTo>
                  <a:cubicBezTo>
                    <a:pt x="8412" y="32962"/>
                    <a:pt x="29287" y="10511"/>
                    <a:pt x="56253" y="8547"/>
                  </a:cubicBezTo>
                  <a:cubicBezTo>
                    <a:pt x="83219" y="6583"/>
                    <a:pt x="107126" y="25773"/>
                    <a:pt x="111044" y="52526"/>
                  </a:cubicBezTo>
                  <a:cubicBezTo>
                    <a:pt x="114961" y="79279"/>
                    <a:pt x="97559" y="104517"/>
                    <a:pt x="71162" y="110367"/>
                  </a:cubicBezTo>
                  <a:lnTo>
                    <a:pt x="70593" y="118429"/>
                  </a:lnTo>
                  <a:lnTo>
                    <a:pt x="56830" y="104890"/>
                  </a:lnTo>
                  <a:lnTo>
                    <a:pt x="72706" y="88508"/>
                  </a:lnTo>
                  <a:lnTo>
                    <a:pt x="72145" y="96445"/>
                  </a:lnTo>
                  <a:cubicBezTo>
                    <a:pt x="90761" y="90240"/>
                    <a:pt x="101708" y="70999"/>
                    <a:pt x="97532" y="51824"/>
                  </a:cubicBezTo>
                  <a:cubicBezTo>
                    <a:pt x="93356" y="32649"/>
                    <a:pt x="75399" y="19705"/>
                    <a:pt x="55889" y="21805"/>
                  </a:cubicBezTo>
                  <a:cubicBezTo>
                    <a:pt x="36379" y="23906"/>
                    <a:pt x="21588" y="40375"/>
                    <a:pt x="21588" y="60000"/>
                  </a:cubicBezTo>
                  <a:close/>
                </a:path>
              </a:pathLst>
            </a:custGeom>
            <a:gradFill>
              <a:gsLst>
                <a:gs pos="0">
                  <a:srgbClr val="8796AD"/>
                </a:gs>
                <a:gs pos="78000">
                  <a:srgbClr val="70829C"/>
                </a:gs>
                <a:gs pos="100000">
                  <a:srgbClr val="70829C"/>
                </a:gs>
              </a:gsLst>
              <a:lin ang="5400000" scaled="0"/>
            </a:gradFill>
            <a:ln>
              <a:noFill/>
            </a:ln>
            <a:effectLst>
              <a:outerShdw blurRad="38100" dist="254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9" name="Google Shape;1039;p105"/>
            <p:cNvSpPr/>
            <p:nvPr/>
          </p:nvSpPr>
          <p:spPr>
            <a:xfrm>
              <a:off x="5767493" y="1034928"/>
              <a:ext cx="1592671" cy="79614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0" name="Google Shape;1040;p105"/>
            <p:cNvSpPr txBox="1"/>
            <p:nvPr/>
          </p:nvSpPr>
          <p:spPr>
            <a:xfrm>
              <a:off x="5767493" y="1034928"/>
              <a:ext cx="1592671" cy="796144"/>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chemeClr val="dk1"/>
                </a:buClr>
                <a:buSzPts val="1600"/>
                <a:buFont typeface="Libre Franklin Medium"/>
                <a:buNone/>
              </a:pPr>
              <a:r>
                <a:rPr lang="en-US" sz="1600" b="1" dirty="0">
                  <a:solidFill>
                    <a:schemeClr val="dk1"/>
                  </a:solidFill>
                  <a:latin typeface="Libre Franklin Medium"/>
                  <a:ea typeface="Libre Franklin Medium"/>
                  <a:cs typeface="Libre Franklin Medium"/>
                  <a:sym typeface="Libre Franklin Medium"/>
                </a:rPr>
                <a:t>What do students need to know and be able to do?</a:t>
              </a:r>
              <a:endParaRPr dirty="0"/>
            </a:p>
          </p:txBody>
        </p:sp>
        <p:sp>
          <p:nvSpPr>
            <p:cNvPr id="1041" name="Google Shape;1041;p105"/>
            <p:cNvSpPr/>
            <p:nvPr/>
          </p:nvSpPr>
          <p:spPr>
            <a:xfrm>
              <a:off x="4337910" y="1647073"/>
              <a:ext cx="2866162" cy="2866598"/>
            </a:xfrm>
            <a:custGeom>
              <a:avLst/>
              <a:gdLst/>
              <a:ahLst/>
              <a:cxnLst/>
              <a:rect l="l" t="t" r="r" b="b"/>
              <a:pathLst>
                <a:path w="120000" h="120000" extrusionOk="0">
                  <a:moveTo>
                    <a:pt x="96481" y="23524"/>
                  </a:moveTo>
                  <a:lnTo>
                    <a:pt x="87165" y="32840"/>
                  </a:lnTo>
                  <a:lnTo>
                    <a:pt x="87165" y="32840"/>
                  </a:lnTo>
                  <a:cubicBezTo>
                    <a:pt x="75945" y="21617"/>
                    <a:pt x="58981" y="18448"/>
                    <a:pt x="44467" y="24866"/>
                  </a:cubicBezTo>
                  <a:cubicBezTo>
                    <a:pt x="29954" y="31283"/>
                    <a:pt x="20881" y="45964"/>
                    <a:pt x="21631" y="61816"/>
                  </a:cubicBezTo>
                  <a:cubicBezTo>
                    <a:pt x="22381" y="77668"/>
                    <a:pt x="32801" y="91427"/>
                    <a:pt x="47855" y="96445"/>
                  </a:cubicBezTo>
                  <a:lnTo>
                    <a:pt x="47294" y="88508"/>
                  </a:lnTo>
                  <a:lnTo>
                    <a:pt x="63170" y="104890"/>
                  </a:lnTo>
                  <a:lnTo>
                    <a:pt x="49407" y="118429"/>
                  </a:lnTo>
                  <a:lnTo>
                    <a:pt x="48838" y="110367"/>
                  </a:lnTo>
                  <a:lnTo>
                    <a:pt x="48838" y="110367"/>
                  </a:lnTo>
                  <a:cubicBezTo>
                    <a:pt x="27395" y="105615"/>
                    <a:pt x="11311" y="87806"/>
                    <a:pt x="8761" y="65990"/>
                  </a:cubicBezTo>
                  <a:cubicBezTo>
                    <a:pt x="6211" y="44174"/>
                    <a:pt x="17753" y="23136"/>
                    <a:pt x="37522" y="13566"/>
                  </a:cubicBezTo>
                  <a:cubicBezTo>
                    <a:pt x="57291" y="3995"/>
                    <a:pt x="80952" y="7992"/>
                    <a:pt x="96481" y="23524"/>
                  </a:cubicBezTo>
                  <a:close/>
                </a:path>
              </a:pathLst>
            </a:custGeom>
            <a:gradFill>
              <a:gsLst>
                <a:gs pos="0">
                  <a:srgbClr val="7697AE"/>
                </a:gs>
                <a:gs pos="78000">
                  <a:srgbClr val="5F849E"/>
                </a:gs>
                <a:gs pos="100000">
                  <a:srgbClr val="5F849E"/>
                </a:gs>
              </a:gsLst>
              <a:lin ang="5400000" scaled="0"/>
            </a:gradFill>
            <a:ln>
              <a:noFill/>
            </a:ln>
            <a:effectLst>
              <a:outerShdw blurRad="38100" dist="254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2" name="Google Shape;1042;p105"/>
            <p:cNvSpPr/>
            <p:nvPr/>
          </p:nvSpPr>
          <p:spPr>
            <a:xfrm>
              <a:off x="4974656" y="2691529"/>
              <a:ext cx="1592671" cy="79614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3" name="Google Shape;1043;p105"/>
            <p:cNvSpPr txBox="1"/>
            <p:nvPr/>
          </p:nvSpPr>
          <p:spPr>
            <a:xfrm>
              <a:off x="4974656" y="2691529"/>
              <a:ext cx="1592671" cy="796144"/>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chemeClr val="dk1"/>
                </a:buClr>
                <a:buSzPts val="1600"/>
                <a:buFont typeface="Libre Franklin Medium"/>
                <a:buNone/>
              </a:pPr>
              <a:r>
                <a:rPr lang="en-US" sz="1600" b="1" dirty="0">
                  <a:solidFill>
                    <a:schemeClr val="dk1"/>
                  </a:solidFill>
                  <a:latin typeface="Libre Franklin Medium"/>
                  <a:ea typeface="Libre Franklin Medium"/>
                  <a:cs typeface="Libre Franklin Medium"/>
                  <a:sym typeface="Libre Franklin Medium"/>
                </a:rPr>
                <a:t>How will we know they learned it?</a:t>
              </a:r>
              <a:endParaRPr dirty="0"/>
            </a:p>
          </p:txBody>
        </p:sp>
        <p:sp>
          <p:nvSpPr>
            <p:cNvPr id="1044" name="Google Shape;1044;p105"/>
            <p:cNvSpPr/>
            <p:nvPr/>
          </p:nvSpPr>
          <p:spPr>
            <a:xfrm>
              <a:off x="5337972" y="3491247"/>
              <a:ext cx="2462477" cy="2463464"/>
            </a:xfrm>
            <a:prstGeom prst="blockArc">
              <a:avLst>
                <a:gd name="adj1" fmla="val 13500000"/>
                <a:gd name="adj2" fmla="val 10800000"/>
                <a:gd name="adj3" fmla="val 12740"/>
              </a:avLst>
            </a:prstGeom>
            <a:gradFill>
              <a:gsLst>
                <a:gs pos="0">
                  <a:srgbClr val="67A4B1"/>
                </a:gs>
                <a:gs pos="78000">
                  <a:srgbClr val="50909D"/>
                </a:gs>
                <a:gs pos="100000">
                  <a:srgbClr val="50909D"/>
                </a:gs>
              </a:gsLst>
              <a:lin ang="5400000" scaled="0"/>
            </a:gradFill>
            <a:ln>
              <a:noFill/>
            </a:ln>
            <a:effectLst>
              <a:outerShdw blurRad="38100" dist="254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5" name="Google Shape;1045;p105"/>
            <p:cNvSpPr/>
            <p:nvPr/>
          </p:nvSpPr>
          <p:spPr>
            <a:xfrm>
              <a:off x="5771260" y="4350512"/>
              <a:ext cx="1592671" cy="79614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6" name="Google Shape;1046;p105"/>
            <p:cNvSpPr txBox="1"/>
            <p:nvPr/>
          </p:nvSpPr>
          <p:spPr>
            <a:xfrm>
              <a:off x="5771260" y="4350512"/>
              <a:ext cx="1592671" cy="796144"/>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chemeClr val="dk1"/>
                </a:buClr>
                <a:buSzPts val="1600"/>
                <a:buFont typeface="Libre Franklin Medium"/>
                <a:buNone/>
              </a:pPr>
              <a:r>
                <a:rPr lang="en-US" sz="1600" b="1" dirty="0">
                  <a:solidFill>
                    <a:schemeClr val="dk1"/>
                  </a:solidFill>
                  <a:latin typeface="Libre Franklin Medium"/>
                  <a:ea typeface="Libre Franklin Medium"/>
                  <a:cs typeface="Libre Franklin Medium"/>
                  <a:sym typeface="Libre Franklin Medium"/>
                </a:rPr>
                <a:t>How will we get all students there?</a:t>
              </a:r>
              <a:endParaRPr dirty="0"/>
            </a:p>
          </p:txBody>
        </p:sp>
      </p:grpSp>
      <p:sp>
        <p:nvSpPr>
          <p:cNvPr id="1047" name="Google Shape;1047;p105" descr="Indicating question two" title="Arrow"/>
          <p:cNvSpPr/>
          <p:nvPr/>
        </p:nvSpPr>
        <p:spPr>
          <a:xfrm>
            <a:off x="5389453" y="2607481"/>
            <a:ext cx="3061800" cy="739800"/>
          </a:xfrm>
          <a:prstGeom prst="rightArrow">
            <a:avLst>
              <a:gd name="adj1" fmla="val 50000"/>
              <a:gd name="adj2" fmla="val 50000"/>
            </a:avLst>
          </a:prstGeom>
          <a:solidFill>
            <a:schemeClr val="accent1"/>
          </a:solidFill>
          <a:ln w="19050" cap="rnd"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Medium"/>
              <a:buNone/>
            </a:pPr>
            <a:endParaRPr sz="1800" b="0" i="0" u="none" strike="noStrike" cap="none" dirty="0">
              <a:solidFill>
                <a:srgbClr val="FFFFFF"/>
              </a:solidFill>
              <a:latin typeface="Libre Franklin Medium"/>
              <a:ea typeface="Libre Franklin Medium"/>
              <a:cs typeface="Libre Franklin Medium"/>
              <a:sym typeface="Libre Franklin Medium"/>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052"/>
        <p:cNvGrpSpPr/>
        <p:nvPr/>
      </p:nvGrpSpPr>
      <p:grpSpPr>
        <a:xfrm>
          <a:off x="0" y="0"/>
          <a:ext cx="0" cy="0"/>
          <a:chOff x="0" y="0"/>
          <a:chExt cx="0" cy="0"/>
        </a:xfrm>
      </p:grpSpPr>
      <p:sp>
        <p:nvSpPr>
          <p:cNvPr id="1053" name="Google Shape;1053;p106"/>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What Are Rubrics?</a:t>
            </a:r>
            <a:endParaRPr dirty="0">
              <a:latin typeface="Franklin Gothic Medium" panose="020B0603020102020204" pitchFamily="34" charset="0"/>
            </a:endParaRPr>
          </a:p>
        </p:txBody>
      </p:sp>
      <p:sp>
        <p:nvSpPr>
          <p:cNvPr id="1054" name="Google Shape;1054;p106"/>
          <p:cNvSpPr txBox="1">
            <a:spLocks noGrp="1"/>
          </p:cNvSpPr>
          <p:nvPr>
            <p:ph type="body" idx="1"/>
          </p:nvPr>
        </p:nvSpPr>
        <p:spPr>
          <a:xfrm>
            <a:off x="555773" y="1412625"/>
            <a:ext cx="10940700" cy="4901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800"/>
              <a:buChar char="•"/>
            </a:pPr>
            <a:r>
              <a:rPr lang="en-US" dirty="0">
                <a:latin typeface="Franklin Gothic Book" panose="020B0503020102020204" pitchFamily="34" charset="0"/>
              </a:rPr>
              <a:t>Rubrics are useful tools to assess performance or learning objectives (i.e., standards).</a:t>
            </a:r>
            <a:endParaRPr dirty="0">
              <a:latin typeface="Franklin Gothic Book" panose="020B0503020102020204" pitchFamily="34" charset="0"/>
            </a:endParaRPr>
          </a:p>
          <a:p>
            <a:pPr marL="342900" lvl="0" indent="-342900" algn="l" rtl="0">
              <a:spcBef>
                <a:spcPts val="1000"/>
              </a:spcBef>
              <a:spcAft>
                <a:spcPts val="0"/>
              </a:spcAft>
              <a:buSzPts val="2800"/>
              <a:buChar char="•"/>
            </a:pPr>
            <a:r>
              <a:rPr lang="en-US" dirty="0">
                <a:latin typeface="Franklin Gothic Book" panose="020B0503020102020204" pitchFamily="34" charset="0"/>
              </a:rPr>
              <a:t>Rubrics provide a coherent set of criteria for students’ work that includes descriptions of levels of performance quality for the criteria.</a:t>
            </a:r>
            <a:endParaRPr dirty="0">
              <a:latin typeface="Franklin Gothic Book" panose="020B0503020102020204" pitchFamily="34" charset="0"/>
            </a:endParaRPr>
          </a:p>
          <a:p>
            <a:pPr marL="342900" lvl="0" indent="-342900" algn="l" rtl="0">
              <a:spcBef>
                <a:spcPts val="1000"/>
              </a:spcBef>
              <a:spcAft>
                <a:spcPts val="0"/>
              </a:spcAft>
              <a:buSzPts val="2800"/>
              <a:buChar char="•"/>
            </a:pPr>
            <a:r>
              <a:rPr lang="en-US" dirty="0">
                <a:latin typeface="Franklin Gothic Book" panose="020B0503020102020204" pitchFamily="34" charset="0"/>
              </a:rPr>
              <a:t>Rubrics provide details for each part of a performance assessment:</a:t>
            </a:r>
            <a:endParaRPr dirty="0">
              <a:latin typeface="Franklin Gothic Book" panose="020B0503020102020204" pitchFamily="34" charset="0"/>
            </a:endParaRPr>
          </a:p>
          <a:p>
            <a:pPr marL="742950" lvl="1" indent="-285750" algn="l" rtl="0">
              <a:spcBef>
                <a:spcPts val="1000"/>
              </a:spcBef>
              <a:spcAft>
                <a:spcPts val="0"/>
              </a:spcAft>
              <a:buSzPts val="1920"/>
              <a:buChar char="•"/>
            </a:pPr>
            <a:r>
              <a:rPr lang="en-US" sz="2800" dirty="0">
                <a:latin typeface="Franklin Gothic Book" panose="020B0503020102020204" pitchFamily="34" charset="0"/>
              </a:rPr>
              <a:t>Scoring criteria</a:t>
            </a:r>
            <a:endParaRPr sz="2800" dirty="0">
              <a:latin typeface="Franklin Gothic Book" panose="020B0503020102020204" pitchFamily="34" charset="0"/>
            </a:endParaRPr>
          </a:p>
          <a:p>
            <a:pPr marL="742950" lvl="1" indent="-285750" algn="l" rtl="0">
              <a:spcBef>
                <a:spcPts val="1000"/>
              </a:spcBef>
              <a:spcAft>
                <a:spcPts val="0"/>
              </a:spcAft>
              <a:buSzPts val="1920"/>
              <a:buChar char="•"/>
            </a:pPr>
            <a:r>
              <a:rPr lang="en-US" sz="2800" dirty="0">
                <a:latin typeface="Franklin Gothic Book" panose="020B0503020102020204" pitchFamily="34" charset="0"/>
              </a:rPr>
              <a:t>Behavioral descriptors for each score category </a:t>
            </a:r>
            <a:br>
              <a:rPr lang="en-US" sz="2800" dirty="0">
                <a:latin typeface="Franklin Gothic Book" panose="020B0503020102020204" pitchFamily="34" charset="0"/>
              </a:rPr>
            </a:br>
            <a:r>
              <a:rPr lang="en-US" sz="2800" dirty="0">
                <a:latin typeface="Franklin Gothic Book" panose="020B0503020102020204" pitchFamily="34" charset="0"/>
              </a:rPr>
              <a:t>(e.g., </a:t>
            </a:r>
            <a:r>
              <a:rPr lang="en-US" sz="2800" i="1" dirty="0">
                <a:latin typeface="Franklin Gothic Book" panose="020B0503020102020204" pitchFamily="34" charset="0"/>
              </a:rPr>
              <a:t>excellent</a:t>
            </a:r>
            <a:r>
              <a:rPr lang="en-US" sz="2800" dirty="0">
                <a:latin typeface="Franklin Gothic Book" panose="020B0503020102020204" pitchFamily="34" charset="0"/>
              </a:rPr>
              <a:t> to </a:t>
            </a:r>
            <a:r>
              <a:rPr lang="en-US" sz="2800" i="1" dirty="0">
                <a:latin typeface="Franklin Gothic Book" panose="020B0503020102020204" pitchFamily="34" charset="0"/>
              </a:rPr>
              <a:t>poor</a:t>
            </a:r>
            <a:r>
              <a:rPr lang="en-US" sz="2800" dirty="0">
                <a:latin typeface="Franklin Gothic Book" panose="020B0503020102020204" pitchFamily="34" charset="0"/>
              </a:rPr>
              <a:t>)</a:t>
            </a:r>
            <a:endParaRPr sz="2800" dirty="0">
              <a:latin typeface="Franklin Gothic Book" panose="020B0503020102020204" pitchFamily="34" charset="0"/>
            </a:endParaRPr>
          </a:p>
          <a:p>
            <a:pPr marL="342900" lvl="0" indent="-165100" algn="l" rtl="0">
              <a:spcBef>
                <a:spcPts val="1000"/>
              </a:spcBef>
              <a:spcAft>
                <a:spcPts val="0"/>
              </a:spcAft>
              <a:buSzPts val="2800"/>
              <a:buNone/>
            </a:pPr>
            <a:endParaRPr sz="2800" dirty="0"/>
          </a:p>
          <a:p>
            <a:pPr marL="742950" lvl="1" indent="-163830" algn="l" rtl="0">
              <a:spcBef>
                <a:spcPts val="1000"/>
              </a:spcBef>
              <a:spcAft>
                <a:spcPts val="0"/>
              </a:spcAft>
              <a:buSzPts val="1920"/>
              <a:buNone/>
            </a:pPr>
            <a:endParaRPr sz="2400" dirty="0"/>
          </a:p>
          <a:p>
            <a:pPr marL="742950" lvl="1" indent="-163830" algn="l" rtl="0">
              <a:spcBef>
                <a:spcPts val="1000"/>
              </a:spcBef>
              <a:spcAft>
                <a:spcPts val="0"/>
              </a:spcAft>
              <a:buSzPts val="1920"/>
              <a:buNone/>
            </a:pPr>
            <a:endParaRPr sz="2400"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sp>
        <p:nvSpPr>
          <p:cNvPr id="1060" name="Google Shape;1060;p107"/>
          <p:cNvSpPr txBox="1">
            <a:spLocks noGrp="1"/>
          </p:cNvSpPr>
          <p:nvPr>
            <p:ph type="title"/>
          </p:nvPr>
        </p:nvSpPr>
        <p:spPr>
          <a:xfrm>
            <a:off x="555786" y="257025"/>
            <a:ext cx="8596800" cy="13209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Why Use Rubrics?</a:t>
            </a:r>
            <a:endParaRPr dirty="0">
              <a:latin typeface="Franklin Gothic Medium" panose="020B0603020102020204" pitchFamily="34" charset="0"/>
            </a:endParaRPr>
          </a:p>
        </p:txBody>
      </p:sp>
      <p:sp>
        <p:nvSpPr>
          <p:cNvPr id="1061" name="Google Shape;1061;p107"/>
          <p:cNvSpPr txBox="1">
            <a:spLocks noGrp="1"/>
          </p:cNvSpPr>
          <p:nvPr>
            <p:ph type="body" idx="1"/>
          </p:nvPr>
        </p:nvSpPr>
        <p:spPr>
          <a:xfrm>
            <a:off x="157822" y="1412625"/>
            <a:ext cx="11244600" cy="4901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200"/>
              <a:buChar char="•"/>
            </a:pPr>
            <a:r>
              <a:rPr lang="en-US" sz="2200" dirty="0">
                <a:latin typeface="Franklin Gothic Book" panose="020B0503020102020204" pitchFamily="34" charset="0"/>
              </a:rPr>
              <a:t>When we consider how well a learner performed a speaking or writing task, we do not think of the performance as being right or wrong.</a:t>
            </a:r>
            <a:endParaRPr dirty="0">
              <a:latin typeface="Franklin Gothic Book" panose="020B0503020102020204" pitchFamily="34" charset="0"/>
            </a:endParaRPr>
          </a:p>
          <a:p>
            <a:pPr marL="342900" lvl="0" indent="-342900" algn="l" rtl="0">
              <a:spcBef>
                <a:spcPts val="1000"/>
              </a:spcBef>
              <a:spcAft>
                <a:spcPts val="0"/>
              </a:spcAft>
              <a:buSzPts val="2200"/>
              <a:buChar char="•"/>
            </a:pPr>
            <a:r>
              <a:rPr lang="en-US" sz="2200" dirty="0">
                <a:latin typeface="Franklin Gothic Book" panose="020B0503020102020204" pitchFamily="34" charset="0"/>
              </a:rPr>
              <a:t>Rubrics help us to set anchor points along a quality continuum so that we can set reasonable and appropriate expectations for learners and consistently judge how well they have met the expectations.</a:t>
            </a:r>
            <a:endParaRPr dirty="0">
              <a:latin typeface="Franklin Gothic Book" panose="020B0503020102020204" pitchFamily="34" charset="0"/>
            </a:endParaRPr>
          </a:p>
          <a:p>
            <a:pPr marL="342900" lvl="0" indent="-342900" algn="l" rtl="0">
              <a:spcBef>
                <a:spcPts val="1000"/>
              </a:spcBef>
              <a:spcAft>
                <a:spcPts val="0"/>
              </a:spcAft>
              <a:buSzPts val="2200"/>
              <a:buChar char="•"/>
            </a:pPr>
            <a:r>
              <a:rPr lang="en-US" sz="2200" dirty="0">
                <a:latin typeface="Franklin Gothic Book" panose="020B0503020102020204" pitchFamily="34" charset="0"/>
              </a:rPr>
              <a:t>Provide feedback for students and teachers:</a:t>
            </a:r>
            <a:endParaRPr dirty="0">
              <a:latin typeface="Franklin Gothic Book" panose="020B0503020102020204" pitchFamily="34" charset="0"/>
            </a:endParaRPr>
          </a:p>
          <a:p>
            <a:pPr marL="742950" lvl="1" indent="-285750" algn="l" rtl="0">
              <a:spcBef>
                <a:spcPts val="1000"/>
              </a:spcBef>
              <a:spcAft>
                <a:spcPts val="0"/>
              </a:spcAft>
              <a:buSzPts val="1440"/>
              <a:buChar char="•"/>
            </a:pPr>
            <a:r>
              <a:rPr lang="en-US" sz="1800" dirty="0">
                <a:latin typeface="Franklin Gothic Book" panose="020B0503020102020204" pitchFamily="34" charset="0"/>
              </a:rPr>
              <a:t>Rubrics provide details about how to improve performance.</a:t>
            </a:r>
            <a:endParaRPr dirty="0">
              <a:latin typeface="Franklin Gothic Book" panose="020B0503020102020204" pitchFamily="34" charset="0"/>
            </a:endParaRPr>
          </a:p>
          <a:p>
            <a:pPr marL="742950" lvl="1" indent="-285750" algn="l" rtl="0">
              <a:spcBef>
                <a:spcPts val="1000"/>
              </a:spcBef>
              <a:spcAft>
                <a:spcPts val="0"/>
              </a:spcAft>
              <a:buSzPts val="1440"/>
              <a:buChar char="•"/>
            </a:pPr>
            <a:r>
              <a:rPr lang="en-US" sz="1800" dirty="0">
                <a:latin typeface="Franklin Gothic Book" panose="020B0503020102020204" pitchFamily="34" charset="0"/>
              </a:rPr>
              <a:t>Rubrics allow students to understand what behavioral outcomes are expected.</a:t>
            </a:r>
            <a:endParaRPr dirty="0">
              <a:latin typeface="Franklin Gothic Book" panose="020B0503020102020204" pitchFamily="34" charset="0"/>
            </a:endParaRPr>
          </a:p>
          <a:p>
            <a:pPr marL="342900" lvl="0" indent="-342900" algn="l" rtl="0">
              <a:spcBef>
                <a:spcPts val="1000"/>
              </a:spcBef>
              <a:spcAft>
                <a:spcPts val="0"/>
              </a:spcAft>
              <a:buSzPts val="2200"/>
              <a:buChar char="•"/>
            </a:pPr>
            <a:r>
              <a:rPr lang="en-US" sz="2200" dirty="0">
                <a:latin typeface="Franklin Gothic Book" panose="020B0503020102020204" pitchFamily="34" charset="0"/>
              </a:rPr>
              <a:t>Well-designed rubrics increase an assessment’s reliability by setting criteria that raters can apply consistently and objectively (consistency in scoring).</a:t>
            </a:r>
            <a:endParaRPr dirty="0">
              <a:latin typeface="Franklin Gothic Book" panose="020B0503020102020204" pitchFamily="34" charset="0"/>
            </a:endParaRPr>
          </a:p>
          <a:p>
            <a:pPr marL="342900" lvl="0" indent="-342900" algn="l" rtl="0">
              <a:spcBef>
                <a:spcPts val="1000"/>
              </a:spcBef>
              <a:spcAft>
                <a:spcPts val="0"/>
              </a:spcAft>
              <a:buSzPts val="2200"/>
              <a:buChar char="•"/>
            </a:pPr>
            <a:r>
              <a:rPr lang="en-US" sz="2200" dirty="0">
                <a:latin typeface="Franklin Gothic Book" panose="020B0503020102020204" pitchFamily="34" charset="0"/>
              </a:rPr>
              <a:t>Using rubrics increases assessment validity.</a:t>
            </a:r>
            <a:endParaRPr dirty="0">
              <a:latin typeface="Franklin Gothic Book" panose="020B0503020102020204" pitchFamily="34" charset="0"/>
            </a:endParaRPr>
          </a:p>
          <a:p>
            <a:pPr marL="1143000" lvl="2" indent="-127000" algn="l" rtl="0">
              <a:spcBef>
                <a:spcPts val="1000"/>
              </a:spcBef>
              <a:spcAft>
                <a:spcPts val="0"/>
              </a:spcAft>
              <a:buSzPts val="1600"/>
              <a:buNone/>
            </a:pPr>
            <a:endParaRPr sz="1600" dirty="0"/>
          </a:p>
          <a:p>
            <a:pPr marL="342900" lvl="0" indent="-215900" algn="l" rtl="0">
              <a:spcBef>
                <a:spcPts val="1000"/>
              </a:spcBef>
              <a:spcAft>
                <a:spcPts val="0"/>
              </a:spcAft>
              <a:buSzPts val="2000"/>
              <a:buNone/>
            </a:pPr>
            <a:endParaRPr sz="2000" dirty="0"/>
          </a:p>
          <a:p>
            <a:pPr marL="742950" lvl="1" indent="-194309" algn="l" rtl="0">
              <a:spcBef>
                <a:spcPts val="1000"/>
              </a:spcBef>
              <a:spcAft>
                <a:spcPts val="0"/>
              </a:spcAft>
              <a:buSzPts val="1440"/>
              <a:buNone/>
            </a:pPr>
            <a:endParaRPr sz="1800" dirty="0"/>
          </a:p>
          <a:p>
            <a:pPr marL="742950" lvl="1" indent="-194309" algn="l" rtl="0">
              <a:spcBef>
                <a:spcPts val="1000"/>
              </a:spcBef>
              <a:spcAft>
                <a:spcPts val="0"/>
              </a:spcAft>
              <a:buSzPts val="1440"/>
              <a:buNone/>
            </a:pPr>
            <a:endParaRPr sz="1800"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a5e9d2d4560c56b76a85f7f001e30a1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2020-10-19T04:00:00+00:00</Publication_x0020_Date>
    <Audience1 xmlns="3a62de7d-ba57-4f43-9dae-9623ba637be0"/>
    <_dlc_DocId xmlns="3a62de7d-ba57-4f43-9dae-9623ba637be0">KYED-536-1084</_dlc_DocId>
    <_dlc_DocIdUrl xmlns="3a62de7d-ba57-4f43-9dae-9623ba637be0">
      <Url>https://www.education.ky.gov/curriculum/standards/kyacadstand/_layouts/15/DocIdRedir.aspx?ID=KYED-536-1084</Url>
      <Description>KYED-536-1084</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9D545DD-318E-4A6E-B2D9-BEE06E8D967A}">
  <ds:schemaRefs>
    <ds:schemaRef ds:uri="http://schemas.microsoft.com/sharepoint/v3/contenttype/forms"/>
  </ds:schemaRefs>
</ds:datastoreItem>
</file>

<file path=customXml/itemProps2.xml><?xml version="1.0" encoding="utf-8"?>
<ds:datastoreItem xmlns:ds="http://schemas.openxmlformats.org/officeDocument/2006/customXml" ds:itemID="{90AAB822-3E5F-4363-9783-1572F7E9E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a62de7d-ba57-4f43-9dae-9623ba637b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C9DA4CE-522A-4473-BED4-0A4112A6C67C}">
  <ds:schemaRefs>
    <ds:schemaRef ds:uri="http://purl.org/dc/elements/1.1/"/>
    <ds:schemaRef ds:uri="http://www.w3.org/XML/1998/namespace"/>
    <ds:schemaRef ds:uri="http://purl.org/dc/terms/"/>
    <ds:schemaRef ds:uri="http://purl.org/dc/dcmitype/"/>
    <ds:schemaRef ds:uri="http://schemas.openxmlformats.org/package/2006/metadata/core-properties"/>
    <ds:schemaRef ds:uri="http://schemas.microsoft.com/office/infopath/2007/PartnerControls"/>
    <ds:schemaRef ds:uri="http://schemas.microsoft.com/office/2006/documentManagement/types"/>
    <ds:schemaRef ds:uri="http://schemas.microsoft.com/office/2006/metadata/properties"/>
    <ds:schemaRef ds:uri="3a62de7d-ba57-4f43-9dae-9623ba637be0"/>
    <ds:schemaRef ds:uri="http://schemas.microsoft.com/sharepoint/v3"/>
  </ds:schemaRefs>
</ds:datastoreItem>
</file>

<file path=customXml/itemProps4.xml><?xml version="1.0" encoding="utf-8"?>
<ds:datastoreItem xmlns:ds="http://schemas.openxmlformats.org/officeDocument/2006/customXml" ds:itemID="{FC98709A-E2BB-4456-88E2-5EEA41201E74}">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1313</TotalTime>
  <Words>16498</Words>
  <Application>Microsoft Office PowerPoint</Application>
  <PresentationFormat>Widescreen</PresentationFormat>
  <Paragraphs>1476</Paragraphs>
  <Slides>132</Slides>
  <Notes>132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132</vt:i4>
      </vt:variant>
    </vt:vector>
  </HeadingPairs>
  <TitlesOfParts>
    <vt:vector size="144" baseType="lpstr">
      <vt:lpstr>Arial</vt:lpstr>
      <vt:lpstr>Calibri</vt:lpstr>
      <vt:lpstr>Libre Franklin</vt:lpstr>
      <vt:lpstr>Aptos</vt:lpstr>
      <vt:lpstr>Franklin Gothic Book</vt:lpstr>
      <vt:lpstr>Times New Roman</vt:lpstr>
      <vt:lpstr>Noto Sans Symbols</vt:lpstr>
      <vt:lpstr>Franklin Gothic Medium</vt:lpstr>
      <vt:lpstr>Georgia</vt:lpstr>
      <vt:lpstr>Trebuchet MS</vt:lpstr>
      <vt:lpstr>Libre Franklin Medium</vt:lpstr>
      <vt:lpstr>Office Theme</vt:lpstr>
      <vt:lpstr>Performance Assessments in Social Studies</vt:lpstr>
      <vt:lpstr>Performance Assessments in Social Studies</vt:lpstr>
      <vt:lpstr>Warm-Up</vt:lpstr>
      <vt:lpstr>Module Goals </vt:lpstr>
      <vt:lpstr>The work of this module</vt:lpstr>
      <vt:lpstr>Compelling Questions</vt:lpstr>
      <vt:lpstr>Overview of this module</vt:lpstr>
      <vt:lpstr>Critical Elements of Learning  Theory Design</vt:lpstr>
      <vt:lpstr>Why Is This Work Important?</vt:lpstr>
      <vt:lpstr>Reflection</vt:lpstr>
      <vt:lpstr>Performance Assessments in Social Studies</vt:lpstr>
      <vt:lpstr>Overview of this module</vt:lpstr>
      <vt:lpstr>Module Goals </vt:lpstr>
      <vt:lpstr>Compelling Questions</vt:lpstr>
      <vt:lpstr>Warm-Up</vt:lpstr>
      <vt:lpstr>What is Assessment?</vt:lpstr>
      <vt:lpstr>Classroom Assessments Should Be...</vt:lpstr>
      <vt:lpstr>Purposes of Assessments</vt:lpstr>
      <vt:lpstr>Assessment Flow</vt:lpstr>
      <vt:lpstr>Why Are Assessments Important?</vt:lpstr>
      <vt:lpstr>Why Are Assessments Important? (2)</vt:lpstr>
      <vt:lpstr>Types of Assessment Items</vt:lpstr>
      <vt:lpstr>SCALE Assessment Continuum</vt:lpstr>
      <vt:lpstr>Introduction to Assessment Design</vt:lpstr>
      <vt:lpstr>Key Elements of Assessment Design</vt:lpstr>
      <vt:lpstr>Application</vt:lpstr>
      <vt:lpstr>Alignment</vt:lpstr>
      <vt:lpstr>Alignment (2)</vt:lpstr>
      <vt:lpstr>Check-In</vt:lpstr>
      <vt:lpstr>Rigor</vt:lpstr>
      <vt:lpstr>Rigor (2)</vt:lpstr>
      <vt:lpstr>Rigor (3)</vt:lpstr>
      <vt:lpstr>Rigor (4)</vt:lpstr>
      <vt:lpstr>Check-In</vt:lpstr>
      <vt:lpstr>Precision</vt:lpstr>
      <vt:lpstr>Check-In</vt:lpstr>
      <vt:lpstr>Reflecting on Assessment Design</vt:lpstr>
      <vt:lpstr>What Does Assessment Look Like in Social Studies?</vt:lpstr>
      <vt:lpstr>Compelling Questions</vt:lpstr>
      <vt:lpstr>Performance Assessments in Social Studies</vt:lpstr>
      <vt:lpstr>Overview of Module</vt:lpstr>
      <vt:lpstr>Goals of this module</vt:lpstr>
      <vt:lpstr>Compelling Questions</vt:lpstr>
      <vt:lpstr>Warm-Up</vt:lpstr>
      <vt:lpstr>What Are Standards?</vt:lpstr>
      <vt:lpstr>Critical Elements of Learning  Theory Design</vt:lpstr>
      <vt:lpstr>Key Components of the KAS for Social Studies</vt:lpstr>
      <vt:lpstr>Guiding Principles for KAS for  Social Studies </vt:lpstr>
      <vt:lpstr>Disciplinary Strands</vt:lpstr>
      <vt:lpstr>Inquiry Practices</vt:lpstr>
      <vt:lpstr>Concepts and Practices</vt:lpstr>
      <vt:lpstr>Why Unpack a Standard?</vt:lpstr>
      <vt:lpstr>Where to Start?</vt:lpstr>
      <vt:lpstr>When Unpacking a Standard,  Ask a Series of Questions:</vt:lpstr>
      <vt:lpstr>Revisit Section B of the Minding the Gap Module</vt:lpstr>
      <vt:lpstr>Tool to Unpack Standards</vt:lpstr>
      <vt:lpstr>Importance of Unpacking Standards</vt:lpstr>
      <vt:lpstr>Now What?</vt:lpstr>
      <vt:lpstr>Step 5</vt:lpstr>
      <vt:lpstr>Reminders</vt:lpstr>
      <vt:lpstr>Discovery Task</vt:lpstr>
      <vt:lpstr>Reflection</vt:lpstr>
      <vt:lpstr>Compelling Questions</vt:lpstr>
      <vt:lpstr>Performance Assessments in Social Studies</vt:lpstr>
      <vt:lpstr>Overview of Module</vt:lpstr>
      <vt:lpstr>Goals of this module</vt:lpstr>
      <vt:lpstr>Compelling Questions</vt:lpstr>
      <vt:lpstr>Warm-Up</vt:lpstr>
      <vt:lpstr>Quote About Performance-Based Assessments</vt:lpstr>
      <vt:lpstr>Performance Assessments</vt:lpstr>
      <vt:lpstr>Performance Assessments (2)</vt:lpstr>
      <vt:lpstr>Advantages of Performance Assessments</vt:lpstr>
      <vt:lpstr>Challenges of Performance Assessments</vt:lpstr>
      <vt:lpstr>Basic Characteristics of Performance Assessments</vt:lpstr>
      <vt:lpstr>Attributes of Performance Assessments</vt:lpstr>
      <vt:lpstr>Activity: Let’s Look at an Example</vt:lpstr>
      <vt:lpstr>Where to Start?</vt:lpstr>
      <vt:lpstr>The KAS for Social Studies Demand Performance </vt:lpstr>
      <vt:lpstr>Steps to Designing Performance Assessments</vt:lpstr>
      <vt:lpstr>Performance Assessment Planning Map</vt:lpstr>
      <vt:lpstr>Opportunities to Connect to  Real World</vt:lpstr>
      <vt:lpstr>Strategies to Demonstrate Learning</vt:lpstr>
      <vt:lpstr>Sample Task Frame </vt:lpstr>
      <vt:lpstr>Sample Task Frames </vt:lpstr>
      <vt:lpstr>Other Task Frames</vt:lpstr>
      <vt:lpstr>Reflection</vt:lpstr>
      <vt:lpstr>Activity</vt:lpstr>
      <vt:lpstr>Other Templates to Use</vt:lpstr>
      <vt:lpstr>Reflection</vt:lpstr>
      <vt:lpstr>Resources</vt:lpstr>
      <vt:lpstr>Compelling Questions</vt:lpstr>
      <vt:lpstr>Performance Assessments in Social Studies</vt:lpstr>
      <vt:lpstr>Overview of Module</vt:lpstr>
      <vt:lpstr>Goals of this module</vt:lpstr>
      <vt:lpstr>Compelling Questions</vt:lpstr>
      <vt:lpstr>Warm-Up</vt:lpstr>
      <vt:lpstr>Critical Elements of Learning  Theory Design</vt:lpstr>
      <vt:lpstr>What Are Rubrics?</vt:lpstr>
      <vt:lpstr>Why Use Rubrics?</vt:lpstr>
      <vt:lpstr>Why Use Rubrics? (2)</vt:lpstr>
      <vt:lpstr>Characteristics of Good Rubrics</vt:lpstr>
      <vt:lpstr>Activity- Know Your Terms: Holistic, Analytic and Single-Point Rubrics</vt:lpstr>
      <vt:lpstr>Types of Rubrics</vt:lpstr>
      <vt:lpstr>Holistic Rubrics</vt:lpstr>
      <vt:lpstr>Holistic Rubrics (2)</vt:lpstr>
      <vt:lpstr>Analytic Rubrics</vt:lpstr>
      <vt:lpstr>Analytic (Descriptive) Rubrics</vt:lpstr>
      <vt:lpstr>Single-Point Rubrics</vt:lpstr>
      <vt:lpstr>Which Rubric to Use?</vt:lpstr>
      <vt:lpstr>Four Key Stages in Creating Rubrics</vt:lpstr>
      <vt:lpstr>Additional Considerations</vt:lpstr>
      <vt:lpstr>Tool To Review Rubrics</vt:lpstr>
      <vt:lpstr>Activity: Rubric Review</vt:lpstr>
      <vt:lpstr>Task</vt:lpstr>
      <vt:lpstr>Reflection</vt:lpstr>
      <vt:lpstr>Compelling Questions</vt:lpstr>
      <vt:lpstr>Additional Reading</vt:lpstr>
      <vt:lpstr>Resources</vt:lpstr>
      <vt:lpstr>Performance Assessments in Social Studies</vt:lpstr>
      <vt:lpstr>Overview of Module</vt:lpstr>
      <vt:lpstr>Goals of this module</vt:lpstr>
      <vt:lpstr>Compelling Questions</vt:lpstr>
      <vt:lpstr>Warm-Up</vt:lpstr>
      <vt:lpstr>Process for Sharing and Reflection</vt:lpstr>
      <vt:lpstr>PLC or Critical Friend Reflection–Share Assessment</vt:lpstr>
      <vt:lpstr>PLC or Critical Friend Reflection–Analyze Student Work</vt:lpstr>
      <vt:lpstr>Individual Reflection</vt:lpstr>
      <vt:lpstr>Reflection</vt:lpstr>
      <vt:lpstr>Compelling Questions</vt:lpstr>
      <vt:lpstr>Three-Shape Annotation</vt:lpstr>
      <vt:lpstr>Food for Thought</vt:lpstr>
      <vt:lpstr>Performance Assessments in Social Studies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Assessments in Social Studies</dc:title>
  <dc:creator>Ratway, Beth</dc:creator>
  <cp:lastModifiedBy>Placido, Tabor - Office of Teaching and Learning</cp:lastModifiedBy>
  <cp:revision>6</cp:revision>
  <dcterms:created xsi:type="dcterms:W3CDTF">2020-10-02T18:55:39Z</dcterms:created>
  <dcterms:modified xsi:type="dcterms:W3CDTF">2024-11-14T18:58:47Z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_dlc_DocIdItemGuid">
    <vt:lpwstr>49964f7b-db3c-4c5b-9e54-06ae7afc2a3b</vt:lpwstr>
  </property>
  <property fmtid="{D5CDD505-2E9C-101B-9397-08002B2CF9AE}" pid="4" name="MSIP_Label_eb544694-0027-44fa-bee4-2648c0363f9d_Enabled">
    <vt:lpwstr>true</vt:lpwstr>
  </property>
  <property fmtid="{D5CDD505-2E9C-101B-9397-08002B2CF9AE}" pid="5" name="MSIP_Label_eb544694-0027-44fa-bee4-2648c0363f9d_SetDate">
    <vt:lpwstr>2024-08-05T19:42:01Z</vt:lpwstr>
  </property>
  <property fmtid="{D5CDD505-2E9C-101B-9397-08002B2CF9AE}" pid="6" name="MSIP_Label_eb544694-0027-44fa-bee4-2648c0363f9d_Method">
    <vt:lpwstr>Standard</vt:lpwstr>
  </property>
  <property fmtid="{D5CDD505-2E9C-101B-9397-08002B2CF9AE}" pid="7" name="MSIP_Label_eb544694-0027-44fa-bee4-2648c0363f9d_Name">
    <vt:lpwstr>defa4170-0d19-0005-0004-bc88714345d2</vt:lpwstr>
  </property>
  <property fmtid="{D5CDD505-2E9C-101B-9397-08002B2CF9AE}" pid="8" name="MSIP_Label_eb544694-0027-44fa-bee4-2648c0363f9d_SiteId">
    <vt:lpwstr>9360c11f-90e6-4706-ad00-25fcdc9e2ed1</vt:lpwstr>
  </property>
  <property fmtid="{D5CDD505-2E9C-101B-9397-08002B2CF9AE}" pid="9" name="MSIP_Label_eb544694-0027-44fa-bee4-2648c0363f9d_ActionId">
    <vt:lpwstr>ee3db000-6c0d-4f35-b705-0e3ab8dcf355</vt:lpwstr>
  </property>
  <property fmtid="{D5CDD505-2E9C-101B-9397-08002B2CF9AE}" pid="10" name="MSIP_Label_eb544694-0027-44fa-bee4-2648c0363f9d_ContentBits">
    <vt:lpwstr>0</vt:lpwstr>
  </property>
</Properties>
</file>