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sldIdLst>
    <p:sldId id="271" r:id="rId6"/>
    <p:sldId id="257" r:id="rId7"/>
    <p:sldId id="258" r:id="rId8"/>
    <p:sldId id="259" r:id="rId9"/>
    <p:sldId id="276" r:id="rId10"/>
    <p:sldId id="277" r:id="rId11"/>
    <p:sldId id="278" r:id="rId12"/>
    <p:sldId id="279" r:id="rId13"/>
    <p:sldId id="275" r:id="rId14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59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4455" y="3149600"/>
            <a:ext cx="1535049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1">
                <a:solidFill>
                  <a:srgbClr val="C30E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687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50" b="1" i="1">
                <a:solidFill>
                  <a:srgbClr val="C30E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50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8677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545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946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08903" y="-50736"/>
            <a:ext cx="10533380" cy="9982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69278" y="4473924"/>
            <a:ext cx="12146280" cy="4125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1">
                <a:solidFill>
                  <a:srgbClr val="C30E0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493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video" Target="../media/media1.mp4"/><Relationship Id="rId16" Type="http://schemas.openxmlformats.org/officeDocument/2006/relationships/image" Target="../media/image15.png"/><Relationship Id="rId1" Type="http://schemas.microsoft.com/office/2007/relationships/media" Target="../media/media1.mp4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family_math_games.aspx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F30D3-8EC3-EB22-CBDA-0105FA978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Kentucky Family Math Night Game: Flip the Cards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14" y="485162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Flip the Cards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800100" y="3556000"/>
            <a:ext cx="1661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K-1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</a:t>
            </a:r>
            <a:r>
              <a:rPr lang="en-US" sz="3200" b="1" dirty="0">
                <a:solidFill>
                  <a:srgbClr val="102649"/>
                </a:solidFill>
                <a:latin typeface="Calibri"/>
              </a:rPr>
              <a:t> practice using number words, counting and adding single-digit numbers.</a:t>
            </a: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DA20B6-C6EF-25CF-E23C-645CCE839271}"/>
              </a:ext>
            </a:extLst>
          </p:cNvPr>
          <p:cNvSpPr txBox="1"/>
          <p:nvPr/>
        </p:nvSpPr>
        <p:spPr>
          <a:xfrm>
            <a:off x="571500" y="5576317"/>
            <a:ext cx="8458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 dirty="0">
                <a:solidFill>
                  <a:srgbClr val="102649"/>
                </a:solidFill>
                <a:latin typeface="+mn-lt"/>
              </a:rPr>
              <a:t>Kindergarten Operations and Algeb</a:t>
            </a:r>
            <a:r>
              <a:rPr lang="en-US" sz="2400" b="1" dirty="0">
                <a:solidFill>
                  <a:srgbClr val="102649"/>
                </a:solidFill>
                <a:latin typeface="+mn-lt"/>
              </a:rPr>
              <a:t>raic Thinking</a:t>
            </a:r>
            <a:endParaRPr lang="en-US" sz="2400" b="1" i="0" u="none" strike="noStrike" baseline="0" dirty="0">
              <a:solidFill>
                <a:srgbClr val="102649"/>
              </a:solidFill>
              <a:latin typeface="+mn-lt"/>
            </a:endParaRPr>
          </a:p>
          <a:p>
            <a:pPr algn="l"/>
            <a:r>
              <a:rPr lang="en-US" sz="2400" b="1" i="0" u="sng" strike="noStrike" baseline="0" dirty="0">
                <a:solidFill>
                  <a:srgbClr val="102649"/>
                </a:solidFill>
                <a:latin typeface="+mn-lt"/>
              </a:rPr>
              <a:t>KY.K.OA.3 </a:t>
            </a:r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Decompose numbers less than or equal to 10.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a. Decompose numbers into two groups in more than one way by using objects or drawings and record each decomposition by a drawing or equation.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b. Use objects or drawings to demonstrate equality as the balancing of quantities.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6C093D-60E2-C0B7-C863-82201C41EC60}"/>
              </a:ext>
            </a:extLst>
          </p:cNvPr>
          <p:cNvSpPr txBox="1"/>
          <p:nvPr/>
        </p:nvSpPr>
        <p:spPr>
          <a:xfrm>
            <a:off x="9260114" y="5576317"/>
            <a:ext cx="88011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 dirty="0">
                <a:solidFill>
                  <a:srgbClr val="102649"/>
                </a:solidFill>
                <a:latin typeface="+mn-lt"/>
              </a:rPr>
              <a:t>First grade Operations and Algeb</a:t>
            </a:r>
            <a:r>
              <a:rPr lang="en-US" sz="2400" b="1" dirty="0">
                <a:solidFill>
                  <a:srgbClr val="102649"/>
                </a:solidFill>
                <a:latin typeface="+mn-lt"/>
              </a:rPr>
              <a:t>raic Thinking</a:t>
            </a:r>
            <a:endParaRPr lang="en-US" sz="2400" b="1" i="0" u="none" strike="noStrike" baseline="0" dirty="0">
              <a:solidFill>
                <a:srgbClr val="102649"/>
              </a:solidFill>
              <a:latin typeface="+mn-lt"/>
            </a:endParaRPr>
          </a:p>
          <a:p>
            <a:pPr marR="56770" algn="l"/>
            <a:r>
              <a:rPr lang="en-US" sz="2400" b="1" i="0" u="sng" strike="noStrike" baseline="0" dirty="0">
                <a:solidFill>
                  <a:srgbClr val="102649"/>
                </a:solidFill>
                <a:latin typeface="+mn-lt"/>
              </a:rPr>
              <a:t>KY.1.OA.6 </a:t>
            </a:r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Add and subtract within 20.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a. Fluently add and subtract within 10. </a:t>
            </a:r>
          </a:p>
          <a:p>
            <a:pPr algn="l"/>
            <a:r>
              <a:rPr lang="en-US" sz="2400" b="0" i="0" u="none" strike="noStrike" baseline="0" dirty="0">
                <a:solidFill>
                  <a:srgbClr val="102649"/>
                </a:solidFill>
                <a:latin typeface="+mn-lt"/>
              </a:rPr>
              <a:t>b. Add and subtract within 20, demonstrating fluency for addition and subtraction within 10. Use strategies such as counting on; making 10; decomposing a number leading to a 10; using the relationship between addition and subtraction; creating equivalent but easier or known sums.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9F582-5268-EB36-63E2-4F672BE3B2C3}"/>
              </a:ext>
            </a:extLst>
          </p:cNvPr>
          <p:cNvSpPr txBox="1"/>
          <p:nvPr/>
        </p:nvSpPr>
        <p:spPr>
          <a:xfrm>
            <a:off x="548390" y="8356600"/>
            <a:ext cx="81534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Standards for Mathematical Practice: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MP.1 </a:t>
            </a:r>
            <a:r>
              <a:rPr lang="en-US" sz="20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Make sense of problems and persevere in solving them.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MP.2 </a:t>
            </a:r>
            <a:r>
              <a:rPr lang="en-US" sz="20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Reason abstractly and quantitatively.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MP.3 </a:t>
            </a:r>
            <a:r>
              <a:rPr lang="en-US" sz="20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Construct viable arguments and critique the reasoning of others.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MP.7 </a:t>
            </a:r>
            <a:r>
              <a:rPr lang="en-US" sz="2000" b="0" i="0" u="none" strike="noStrike" baseline="0" dirty="0">
                <a:solidFill>
                  <a:srgbClr val="102649"/>
                </a:solidFill>
                <a:latin typeface="Arial" panose="020B0604020202020204" pitchFamily="34" charset="0"/>
              </a:rPr>
              <a:t>Look for and make use of structure.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754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131E6-8A72-7881-8841-FC334829A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Instructions</a:t>
            </a:r>
          </a:p>
        </p:txBody>
      </p:sp>
      <p:sp>
        <p:nvSpPr>
          <p:cNvPr id="15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455C3706-DF27-5633-61C3-973143DE75D3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Instructions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17305-54E2-1540-F4BC-79F2B2507FBB}"/>
              </a:ext>
            </a:extLst>
          </p:cNvPr>
          <p:cNvSpPr txBox="1"/>
          <p:nvPr/>
        </p:nvSpPr>
        <p:spPr>
          <a:xfrm>
            <a:off x="4305300" y="1193800"/>
            <a:ext cx="8458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rgbClr val="000000"/>
                </a:solidFill>
              </a:rPr>
              <a:t>	</a:t>
            </a:r>
            <a:r>
              <a:rPr lang="en-US" sz="2000" b="1" dirty="0">
                <a:solidFill>
                  <a:srgbClr val="102649"/>
                </a:solidFill>
                <a:latin typeface="+mn-lt"/>
              </a:rPr>
              <a:t>Players: </a:t>
            </a:r>
            <a:r>
              <a:rPr lang="en-US" sz="2000" dirty="0">
                <a:solidFill>
                  <a:srgbClr val="102649"/>
                </a:solidFill>
                <a:latin typeface="+mn-lt"/>
              </a:rPr>
              <a:t>Two or more</a:t>
            </a:r>
          </a:p>
          <a:p>
            <a:pPr algn="ctr"/>
            <a:r>
              <a:rPr lang="en-US" sz="2000" b="1" dirty="0">
                <a:solidFill>
                  <a:srgbClr val="102649"/>
                </a:solidFill>
                <a:latin typeface="+mn-lt"/>
              </a:rPr>
              <a:t>Goal: </a:t>
            </a:r>
            <a:r>
              <a:rPr lang="en-US" sz="2000" dirty="0">
                <a:solidFill>
                  <a:srgbClr val="000000"/>
                </a:solidFill>
                <a:latin typeface="+mn-lt"/>
              </a:rPr>
              <a:t>P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+mn-lt"/>
              </a:rPr>
              <a:t>ractice using number words, counting, and adding single-digit numbers. </a:t>
            </a:r>
          </a:p>
          <a:p>
            <a:pPr algn="ctr"/>
            <a:endParaRPr lang="en-US" sz="2400" b="1" dirty="0">
              <a:solidFill>
                <a:srgbClr val="102649"/>
              </a:solidFill>
              <a:latin typeface="+mn-lt"/>
            </a:endParaRPr>
          </a:p>
        </p:txBody>
      </p:sp>
      <p:pic>
        <p:nvPicPr>
          <p:cNvPr id="4" name="Picture 3" descr="Activity Instructions: &#10;1. On each slide the cards are placed 0 to 10 face up, in order, in front of all the players. &#10;2. The youngest player goes first. &#10;3. During your turn, roll the online pair of dice. &#10;4. Cover the card with a purple rectangle for each number rolled on the dice or for the sum of the numbers rolled. &#10;5. If you roll doubles (two of the same number), cover the zero card. If you have already covered the zero card, take an extra turn. &#10;6. Whoever covers over the last card first, wins. &#10;7. For fun, you can make new rules before a new came. For example, if you roll numbers that have already been covered, you must uncover them. ">
            <a:extLst>
              <a:ext uri="{FF2B5EF4-FFF2-40B4-BE49-F238E27FC236}">
                <a16:creationId xmlns:a16="http://schemas.microsoft.com/office/drawing/2014/main" id="{D8B12342-58E0-C297-35D6-3DA88609B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511" y="2032000"/>
            <a:ext cx="10724378" cy="79193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843244-5B0B-BB98-B5A3-FB1417A16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Family Prompts</a:t>
            </a:r>
          </a:p>
        </p:txBody>
      </p:sp>
      <p:sp>
        <p:nvSpPr>
          <p:cNvPr id="10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3887F313-F708-D4C1-B2F5-C1A810623336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Family Prompts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7EAB274F-772D-AD90-7BDF-46EDC3244837}"/>
              </a:ext>
            </a:extLst>
          </p:cNvPr>
          <p:cNvSpPr txBox="1"/>
          <p:nvPr/>
        </p:nvSpPr>
        <p:spPr>
          <a:xfrm>
            <a:off x="4000500" y="2184400"/>
            <a:ext cx="9054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800" dirty="0">
                <a:solidFill>
                  <a:srgbClr val="102649"/>
                </a:solidFill>
                <a:latin typeface="+mn-lt"/>
              </a:rPr>
              <a:t>Ask any of the following questions as you play the game.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066298-AEAC-1C39-8A48-90E5696DBC7C}"/>
              </a:ext>
            </a:extLst>
          </p:cNvPr>
          <p:cNvSpPr txBox="1"/>
          <p:nvPr/>
        </p:nvSpPr>
        <p:spPr>
          <a:xfrm>
            <a:off x="4209113" y="3079452"/>
            <a:ext cx="9641174" cy="40010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+mj-lt"/>
              </a:rPr>
              <a:t>Family Prompts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+mj-lt"/>
              </a:rPr>
              <a:t>Help your child use the online dice and move the online purple rectangles to cover the numbers rolled. </a:t>
            </a:r>
            <a:endParaRPr lang="en-US" sz="3200" b="0" i="0" u="none" strike="noStrike" baseline="0" dirty="0">
              <a:latin typeface="+mj-lt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latin typeface="+mj-lt"/>
              </a:rPr>
              <a:t>Help your child use the roll of the dice strategically. </a:t>
            </a:r>
          </a:p>
          <a:p>
            <a:pPr marL="465138">
              <a:spcAft>
                <a:spcPts val="1200"/>
              </a:spcAft>
            </a:pPr>
            <a:r>
              <a:rPr lang="en-US" sz="3200" b="0" i="0" u="none" strike="noStrike" baseline="0" dirty="0">
                <a:latin typeface="+mj-lt"/>
              </a:rPr>
              <a:t>For example, if the dice show a 2 and 4, ask, “Do you want to flip over the 2 and 4 or the 6?”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0" i="0" u="none" strike="noStrike" baseline="0" dirty="0">
                <a:latin typeface="+mj-lt"/>
              </a:rPr>
              <a:t>What roll or rolls do you hope you get? Why?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72038-E309-DB0E-62D2-6FFB196D734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1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0673327A-6D95-EF38-D9DE-AA91287AE15B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E1528ED7-CFD6-6A7B-7140-8E32D5CEE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30A18646-9A74-E3C2-4418-E75E2F570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DDD53232-A8FF-5D37-ED8B-A473943AA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ED44605E-C40C-5521-D9B1-4FBFF9D9D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004032F-DEC4-A04A-0F52-8131015F3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4006610-3B8E-B5CA-8FEF-13EA1D71B4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648EBF36-9CD6-2F36-01F4-24F597D3D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26FC4431-0520-BCDA-4DD7-557C5C77B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C11F89A3-89F6-B25B-550E-239A986F8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DB7EBB4E-18C2-4631-159E-37206B138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F73D7019-1A05-5430-AD1E-E124AA82A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4FCD3486-1941-17E3-D762-568BF13C0DC6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A0823F91-BD1F-015D-8C4D-70AE23BD0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B453D66F-7DE5-C48F-7075-371A4E615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AC455549-B4DF-2DF3-0C09-08C0438E1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FB3B3CD9-BB8B-5BEF-8049-60CD35D70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EDB54867-09EC-D086-DBAA-53386AF4F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EB6D8627-05BF-0DD1-7090-E929EA9D9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5AF11785-46F8-5BC8-67A3-1FC75DADE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B556F922-55CF-CDA8-D670-57AD4EE5C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1347B9A6-590A-3129-4965-8472A051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5125DFFF-86C8-55E0-AD28-CF3F4193B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7ECEC53C-F88F-CAE6-148C-A192FA5F0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AB44C16F-5834-D289-BCA3-6B6B3C705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451B931C-6984-BB15-7A23-27691D90B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3969288C-2A22-CB77-EEF7-F52DC369743F}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rolls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F5E95348-F361-824D-3FF5-7DA3F1DE6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B68F4C2F-26FA-C03D-1940-6EBD82EA0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95A893B4-1A66-EE66-6F32-6018E5DA4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0ABC29F6-C14D-191F-069E-A49207122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80CE011D-0CF5-C1E7-B10F-2EEA3391E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2ACA73FB-5793-DA25-9B86-445F200F9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1E2B4EA0-7C05-7498-48EF-59FA44AEA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BBC4BA70-2122-7BD3-8F8A-99CDE319E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537B492E-EAAC-D3BC-395E-C3BBD7F721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6FC2AFC4-7E79-3970-DDB3-4950E105F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ED79C755-3B97-F893-185E-0B15F26AB0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62DED669-F89F-16D4-5921-B91343CB2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F665D9D3-990F-88DD-E581-D23ADDC0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C8C12DB9-AE49-E0B3-878F-F27AFC37700C}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67098685-DA2C-2491-4538-E694AF551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39C08F50-B377-1F49-CC03-1A6170B2D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01EE275B-6B74-CA28-8ABC-593A49793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6EB3DEFE-5E7E-635D-7E95-76ACFA8708BB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rolls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646E25CF-FC3E-4B8C-7510-A15009043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DE31D578-5F0B-616E-B790-D4BB8FF03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97A6BD81-771D-33FF-252C-72DBE1117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C12D8AC4-4CA8-2E9A-D801-8746FDD9C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2F35BD81-1725-4881-EFF4-5C1508374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0E3DE72B-7939-4B68-D0AA-8C3B78F532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8E83C8F4-48D0-1130-FCF3-7E84D0DF6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6888A915-6C04-FCB8-3BA0-A3B9B1299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CF4FD9A5-C15B-A94C-9FAA-2DA05B008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DB477434-043E-44E1-71A5-82DEBC181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39F4099F-54B0-4DE8-C48D-E71DF7183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739B85D2-DC83-D04E-B113-378A7705C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56A437B-7E94-66EF-CBC1-87889F8CE51E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49437-75F2-A391-EAD2-1D6F845C0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B320CD-248D-8E00-B975-969642A20E8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2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FDAD7998-B269-F2E8-2538-E58C8597DF6C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F3867153-6AA7-7C2E-9DD0-180C1C2E2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E71DE750-7BDA-EA6B-2F75-81F2F82B7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72B0D8F6-AE94-0F89-9180-08E22035D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D5351C54-2561-A16E-4CBB-0B2589982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550EE726-CC4F-365C-57F1-D0CBAF3706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971A7118-2E69-C2B6-1C3F-924D6D765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B011616A-C862-707E-EFFE-09308F518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1D1ED359-8A12-0DCE-F2E6-54971C21D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D400FE9-8AEA-D079-79F2-82B0F36CA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01A3081E-4B54-35D5-2A0E-FBF1E3133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A96A654E-0BF8-3B95-F1B5-898DEF5A1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CFB889D9-3CEE-B524-79E5-2897258FDFA1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06974CED-56B1-FD1A-EE75-79C7A0E73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7B4E2147-60F1-83B2-266D-3495E0793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84CF4E3C-2D76-6C20-2AFA-8D9F0BA12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90F033AE-6BC4-9A08-2466-F70222714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BDC9598F-7723-104D-89B8-E6884948A9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F32F53DE-0E01-C6E6-1A1E-C15896505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9498A6E3-B230-F498-E430-D11474EE9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6BBAEA79-5837-3FE0-06AC-696F0957E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0669208E-554F-0378-448B-00054901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CCFB8368-F2A0-F21D-2E23-8262AC700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4E7D86D2-67D7-2657-59F2-23A7BEDB5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836F9071-6B43-BBE5-0DAB-D883B53F02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37460089-03C4-82EC-7BDE-F463D5BD5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610EC07A-FF2D-9A35-673F-84A1E9A10848}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A87D8218-E7C1-215A-7B3A-6190EF429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8CC6BEB2-3652-9D3C-A7F7-0444264AF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24292C52-80E5-6EE8-30CC-73157D0690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66DF1E33-975A-6574-CC46-FA922EB20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4AC4D611-01FA-177F-B3CC-04E02D51E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ECE4FE72-5831-D9F8-E8D0-9D18D8261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41E2C94F-0ACB-D4DE-9147-60A6588ED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0F8DC8C2-C243-19AE-7D4A-EC650912F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B7F663FC-52B0-75FD-6CF4-0E2144FE8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CE0C2EC7-8EA3-1CEF-B5A7-E8F27BCD9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4F200626-3686-14F4-E756-DE83892C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61D4DCD0-F5B7-81BC-9B0E-A4452997C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1B4BC80-EB6A-6F2D-FF30-18166C374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F4F1430F-8470-04FB-2F56-21A88187EABD}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1CF73148-0EBF-4DC0-6432-86A2530DE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8520584C-6865-16FA-9266-674AFF03A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D5F76298-CA97-6CD4-42CF-FFECED3DD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DDF70C9A-3701-A1D3-5A11-B0E08F3BF709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2DEE7A5C-6B5E-0235-DB3C-EA6D81C1F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7049B609-E8C6-80AA-A159-BC3990D35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38B9CDD2-CBA4-0E20-AE24-1BAB2F7D2C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B26208B0-A4D0-1CE0-879C-EDFA81F1E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C0BC8F45-6BC0-3158-FAB5-254432181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4CB3A3A6-DEF2-5E7C-A864-DF56B744E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0851D578-393A-D722-ADA0-1DDCE6BE2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2B7719D2-BABB-705E-7958-CCCE4CC86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D86F7DBF-A930-B06B-D6ED-26E650E52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AD052F50-5E9C-5FE1-57BA-874A7271D0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DF95E42A-795A-48B7-F3A8-C6ECCD059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731CB210-966A-9DEF-D62F-F1E86DC060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2240BA-9181-2620-6C97-606B3D1D591A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  <p:extLst>
      <p:ext uri="{BB962C8B-B14F-4D97-AF65-F5344CB8AC3E}">
        <p14:creationId xmlns:p14="http://schemas.microsoft.com/office/powerpoint/2010/main" val="230346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807B3-96EA-759D-C79F-1D19B5908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8EF2DB-5EFC-C497-CA02-FCC2203F58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3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7149FD2C-F620-6238-9CBD-DF3C15E90FF4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373C1D1B-1F3D-112B-4924-7D5133FE3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D7A5873D-7F1C-9A16-49A3-DE32C095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268BDB79-C102-D8D3-C50A-A0344AFF1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E46513B7-B752-3FD6-DA93-8AC4B218E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E665DDC-3766-95BB-1F92-12ECE51AA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9BA627BF-844C-A361-28A3-D3452D5951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8A29456B-D32A-A44B-EAE4-3ADD2325C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01AB7960-BE49-0B4E-682A-06573103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5AFAA68F-08ED-077F-E51F-FE5AD2A85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ECD30A35-038B-3F7D-0CA3-A95B53DA9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FF617A16-4FF2-83C9-D7F3-DF22D18B7D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B1E5C9E9-5065-9495-AAD7-DFA55A71A8A5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288939CA-159A-B4EC-293A-8761C9C2A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18CADBEA-D97E-92C8-E82B-98911EF8F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418B7074-E3C2-5A03-9B2C-F03B7BB9C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5282239D-0209-A618-11D6-FAB78B249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50F71CAC-C46F-F584-44A7-353DAFE51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E024AA16-E5EE-0C9F-1E7B-F6EFE0791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9A5E1EE7-8B65-A13B-21A3-F1D8EC123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F25E0A88-3367-7314-C139-7DB8FF6E6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4D222232-4219-9C3D-DAD3-C3B1BC8E3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C6DC3448-86E7-15FA-318B-FEBB3314E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A8D2DAB8-66D5-C31D-1D32-6E459987E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8E8A6DE9-13D9-2134-8F50-D242A5708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0832990E-6DE4-1F86-0CD9-D29524DF8D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7D345ED6-6469-FB4E-CB05-508E2C09A6F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4C8BB07B-23A0-8FB0-64C8-21118D3E9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C548FD70-7179-B706-B8CA-321A35197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83411871-A796-9D54-E951-7F735AB4E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CD7364F5-C3F9-03EC-CBCD-488A3874D8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5F7770EE-A315-FCAA-C87C-76C8D24F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0F627FF0-21C0-624C-62AA-105B20546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9AD07D11-CE17-C3C9-C93F-1C55090AA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2DA59FC6-D4B9-FAA9-2E75-7000DE808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F2D59338-DC96-43D5-1D2F-7916A7E8A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5688D67E-0FDE-47E6-EAA9-902462695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8C9FAB5F-1EF9-AFED-28C4-29A4F0994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556FEA12-9FA0-3CE6-7620-22FD8AEFF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B58BF399-B4A1-5FFB-DC17-163742A21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8F41CB52-D39B-BC71-D377-EC3EDF38F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63EA6AFC-3CF6-B406-29C5-2801B13D7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16308DBF-65FA-9A18-ECC2-337C056E7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375C1D37-74B6-CDC5-F267-AA454CB00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8DC654C1-A493-B505-A39E-715E5BDAE5EF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28CDF8C1-5F2B-4CE0-7427-C67103C18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95A03FCF-5719-D395-08C7-6B2A2D451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855717CB-C0EE-8C37-DC57-66E730F6A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390D485E-377C-5B69-6944-1BA8C1DD9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C341A19C-EF7B-D635-C242-6C860E465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AFC100AC-FFCE-8708-AC7C-FD0AE28B72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4AC2509F-C9E1-AC7A-AD1F-95A51150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95251637-6E25-F41B-FB48-A22656AB0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6F1236C8-243B-E441-6241-B3F6E8913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165FEE0E-D8B4-1288-E68B-BA83843A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EE02B3A8-6CBF-B30A-A91E-6F377F084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44841150-B550-8CA9-3EDB-815D1B8140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C8A1A2-A57E-F333-EFE3-F90BEBDF83B5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  <p:extLst>
      <p:ext uri="{BB962C8B-B14F-4D97-AF65-F5344CB8AC3E}">
        <p14:creationId xmlns:p14="http://schemas.microsoft.com/office/powerpoint/2010/main" val="31651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C6AC6-EC66-8D4E-20A0-D440A0598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E36AA3B-D92D-7B7C-E6D8-A59F3648B02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4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96F11357-FE11-01B0-0583-B20AAB289FC5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E67A5627-3A54-1034-18F4-A13918C14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290F0362-4D87-9660-BFEA-BF04CB448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E31C28E3-8B90-8678-3001-F8443F2252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481EE05D-2507-7841-F76D-1D122329F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972FC00D-4F42-B9DE-9806-2E1D0EE84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2F33E940-D74C-1E9D-1ABB-8FB7B5116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01690D9D-1264-9892-2FB0-6F8CC059D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4695FB08-F7EE-35C9-C284-66C8735A9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C980D191-2154-03DA-6A7F-8E3F479210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518F48DE-B2B8-96CD-AC50-8B2B5E1FB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E157DAB3-1F04-5432-F3B5-91CB7329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933E8C55-2297-F813-32CC-425208C590BF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157524BD-E4E8-48E8-E32F-44A1D5478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F319B959-BAF9-89F0-D550-1CB48DF90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6388C0E5-FCAD-0DD5-E2B3-E79A267B8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00FE6B3E-3947-E6DD-DEA2-FE395E927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7CE8948A-AB1B-A610-D755-F78F048A7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CAC33ACA-6E68-D821-6795-DDE633DCA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80936F4D-6E3B-5558-1199-9EB522D38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2724BA66-63F1-65F4-9250-3C9A3EF85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5DFAA6AA-643D-6FD8-3518-B681621C0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C0412447-612E-11CC-557F-624C28E9E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98CB851A-F304-F155-C623-27922FB2E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7A9C3E6C-B158-2A03-C38F-221725B9EB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FEC44008-30C1-371B-1FA3-E22BB7F93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7B719E63-EBE0-6502-605F-BB32152816F7}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E137FB9A-FE98-AF6D-5BCF-F743B187C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49A1DC00-8E9D-6A38-B0AF-A2F24A958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76595EB1-3739-0257-7A55-15AC9D3BF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CBE561B8-65A9-A14C-47AC-2E1634229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2E6902B2-1833-DDE2-770F-06FEADCE7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F35A994C-5710-7ABD-A342-92B6F6771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84C6F5C3-84EC-5A9D-3C2C-E736DB28B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667FB997-BB09-2214-8615-535014E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44280007-A0D5-82C1-9F12-79C40ECDD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A0DF9BB1-FA9E-A254-6E8C-9A013944C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0D610E6C-B580-6D51-7991-D1BF3988D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77F7B29D-13A0-CF68-DE10-24BE5D48E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A5A51D25-D3B0-101D-D79A-F415AFD56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9A502F6C-42C6-0A95-D1BF-0BD66A4E4F9D}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4818F6C5-E0EB-3A16-764E-1E9FC4DBE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D639B114-CAD9-E293-6884-7BB42AA1E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D32D50F5-BCC6-F143-981F-3ECC5CB88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98CAD694-8B45-FA07-EF76-0A5461A6974B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227FC370-271E-C33C-79A8-58E990732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253B8693-115D-DCE1-9CA7-A7A7EB13E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2BBC61CB-21B1-34FA-3781-A0928631BA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46E3BA4D-F53B-C58F-AD80-5B364943A0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018F0F8E-9C70-56C6-C3EA-55A794E95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4EF31EA7-771D-8F7F-7553-255577FD6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4BC0AEA4-4C91-8C64-B450-715B9952D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F2545230-1A79-1F11-F13E-D3EE258FD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327F5637-9BDA-27D1-261E-F820A4448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EA541090-F340-0723-48F0-0E4CDF29A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ACF7E2DA-4EB4-A950-1E95-D13D5D4AC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E19BD377-5CF5-5BB6-4691-8075A3642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AE4D19C-A207-5322-DC0D-9F10E0636DC6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  <p:extLst>
      <p:ext uri="{BB962C8B-B14F-4D97-AF65-F5344CB8AC3E}">
        <p14:creationId xmlns:p14="http://schemas.microsoft.com/office/powerpoint/2010/main" val="418574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16235-3DE6-9633-D014-7BE5BB5BA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9662612-8EC1-885C-F636-57683ACA55A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08903" y="-477054"/>
            <a:ext cx="1053338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Flip the Cards Game Board 5</a:t>
            </a:r>
          </a:p>
        </p:txBody>
      </p:sp>
      <p:sp>
        <p:nvSpPr>
          <p:cNvPr id="53" name="object 22" descr="KY Family Math Night- Operations and Algebraic Thinking &#10;Activity 2a: Flip the Cards&#10;&#10;&#10;&#10;">
            <a:extLst>
              <a:ext uri="{FF2B5EF4-FFF2-40B4-BE49-F238E27FC236}">
                <a16:creationId xmlns:a16="http://schemas.microsoft.com/office/drawing/2014/main" id="{E60CD1CA-9A97-4BD4-D2D0-3163D0470869}"/>
              </a:ext>
            </a:extLst>
          </p:cNvPr>
          <p:cNvSpPr txBox="1">
            <a:spLocks/>
          </p:cNvSpPr>
          <p:nvPr/>
        </p:nvSpPr>
        <p:spPr>
          <a:xfrm>
            <a:off x="0" y="-22024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defPPr>
              <a:defRPr kern="0"/>
            </a:def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 spc="70" dirty="0">
                <a:solidFill>
                  <a:schemeClr val="bg1"/>
                </a:solidFill>
                <a:latin typeface="+mj-lt"/>
              </a:rPr>
              <a:t>Flip</a:t>
            </a:r>
            <a:r>
              <a:rPr lang="en-US" sz="3350" spc="-145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95" dirty="0">
                <a:solidFill>
                  <a:schemeClr val="bg1"/>
                </a:solidFill>
                <a:latin typeface="+mj-lt"/>
              </a:rPr>
              <a:t>the</a:t>
            </a:r>
            <a:r>
              <a:rPr lang="en-US" sz="3350" spc="-7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350" spc="-20" dirty="0">
                <a:solidFill>
                  <a:schemeClr val="bg1"/>
                </a:solidFill>
                <a:latin typeface="+mj-lt"/>
              </a:rPr>
              <a:t>Cards Game</a:t>
            </a:r>
            <a:endParaRPr lang="en-US" sz="3350" b="1" spc="-1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3A01000E-D8FA-E77B-30D4-1F07D9613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1656" y="2365208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B0A06008-3F8E-3EB1-6D64-1C7905DD4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110" y="2346886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4CDF8192-C8CD-0EC5-5F87-15C1EFC5C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8487" y="2357430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9FB0922B-5720-6504-761B-BF7808283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1300" y="2366001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371245C9-C54B-5C11-36FC-BAC7BAE6B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6739" y="2392048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9DE6D849-D4E5-6A17-634E-BD4710DFB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1426" y="2387160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15B0C19F-966F-B6B8-1638-57AEC299A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68419" y="2392117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CB5187F0-1777-D7CD-44F6-847E7BE11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40800" y="2392047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9A2C5EBC-4D6F-727B-C5F8-1AF0D7AB4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99318" y="2346886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02362499-4888-C3E0-DB3D-3EA82AD5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6047" y="2346886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9C07335F-E59E-2278-E486-6A407BE5C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91224" y="2364886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377ABD19-AB9C-2220-674B-F620577BA577}"/>
              </a:ext>
            </a:extLst>
          </p:cNvPr>
          <p:cNvSpPr txBox="1"/>
          <p:nvPr/>
        </p:nvSpPr>
        <p:spPr>
          <a:xfrm>
            <a:off x="12382499" y="943205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72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2948D3EF-7F20-EA3D-9EEE-190C4432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2946400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3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EE8424A0-5DBC-E92E-8986-B796CE647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856299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74" name="object 2">
            <a:extLst>
              <a:ext uri="{FF2B5EF4-FFF2-40B4-BE49-F238E27FC236}">
                <a16:creationId xmlns:a16="http://schemas.microsoft.com/office/drawing/2014/main" id="{6FB5742D-CCD4-19CA-D97A-721D87951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0202" y="709385"/>
            <a:ext cx="853293" cy="1646491"/>
          </a:xfrm>
          <a:prstGeom prst="rect">
            <a:avLst/>
          </a:prstGeom>
        </p:spPr>
      </p:pic>
      <p:pic>
        <p:nvPicPr>
          <p:cNvPr id="79" name="object 2">
            <a:extLst>
              <a:ext uri="{FF2B5EF4-FFF2-40B4-BE49-F238E27FC236}">
                <a16:creationId xmlns:a16="http://schemas.microsoft.com/office/drawing/2014/main" id="{DB201BD6-4CFB-FBC6-BEA0-71F810CDE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1463" y="771340"/>
            <a:ext cx="853293" cy="1646491"/>
          </a:xfrm>
          <a:prstGeom prst="rect">
            <a:avLst/>
          </a:prstGeom>
        </p:spPr>
      </p:pic>
      <p:pic>
        <p:nvPicPr>
          <p:cNvPr id="80" name="object 2">
            <a:extLst>
              <a:ext uri="{FF2B5EF4-FFF2-40B4-BE49-F238E27FC236}">
                <a16:creationId xmlns:a16="http://schemas.microsoft.com/office/drawing/2014/main" id="{B1AA6892-7808-7822-0C5C-BA694F37C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7599" y="722804"/>
            <a:ext cx="853293" cy="1646491"/>
          </a:xfrm>
          <a:prstGeom prst="rect">
            <a:avLst/>
          </a:prstGeom>
        </p:spPr>
      </p:pic>
      <p:pic>
        <p:nvPicPr>
          <p:cNvPr id="81" name="object 2">
            <a:extLst>
              <a:ext uri="{FF2B5EF4-FFF2-40B4-BE49-F238E27FC236}">
                <a16:creationId xmlns:a16="http://schemas.microsoft.com/office/drawing/2014/main" id="{22C90540-F739-438F-51E0-4D2DCAF51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8233" y="782515"/>
            <a:ext cx="853293" cy="1646491"/>
          </a:xfrm>
          <a:prstGeom prst="rect">
            <a:avLst/>
          </a:prstGeom>
        </p:spPr>
      </p:pic>
      <p:pic>
        <p:nvPicPr>
          <p:cNvPr id="82" name="object 2">
            <a:extLst>
              <a:ext uri="{FF2B5EF4-FFF2-40B4-BE49-F238E27FC236}">
                <a16:creationId xmlns:a16="http://schemas.microsoft.com/office/drawing/2014/main" id="{DEC4140B-79BD-6FA4-7A09-8B899BEE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38258" y="731646"/>
            <a:ext cx="853293" cy="1646491"/>
          </a:xfrm>
          <a:prstGeom prst="rect">
            <a:avLst/>
          </a:prstGeom>
        </p:spPr>
      </p:pic>
      <p:pic>
        <p:nvPicPr>
          <p:cNvPr id="83" name="object 2">
            <a:extLst>
              <a:ext uri="{FF2B5EF4-FFF2-40B4-BE49-F238E27FC236}">
                <a16:creationId xmlns:a16="http://schemas.microsoft.com/office/drawing/2014/main" id="{5744BAD4-5D1B-152F-59DD-93704C00F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550" y="711607"/>
            <a:ext cx="853293" cy="1646491"/>
          </a:xfrm>
          <a:prstGeom prst="rect">
            <a:avLst/>
          </a:prstGeom>
        </p:spPr>
      </p:pic>
      <p:pic>
        <p:nvPicPr>
          <p:cNvPr id="84" name="object 2">
            <a:extLst>
              <a:ext uri="{FF2B5EF4-FFF2-40B4-BE49-F238E27FC236}">
                <a16:creationId xmlns:a16="http://schemas.microsoft.com/office/drawing/2014/main" id="{9DF9E6E1-DB20-2B4F-1898-69AE26DF2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66842" y="729424"/>
            <a:ext cx="853293" cy="1646491"/>
          </a:xfrm>
          <a:prstGeom prst="rect">
            <a:avLst/>
          </a:prstGeom>
        </p:spPr>
      </p:pic>
      <p:pic>
        <p:nvPicPr>
          <p:cNvPr id="85" name="object 2">
            <a:extLst>
              <a:ext uri="{FF2B5EF4-FFF2-40B4-BE49-F238E27FC236}">
                <a16:creationId xmlns:a16="http://schemas.microsoft.com/office/drawing/2014/main" id="{AC001703-63DD-530D-36E6-2069CE3164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90322" y="738288"/>
            <a:ext cx="853293" cy="1646491"/>
          </a:xfrm>
          <a:prstGeom prst="rect">
            <a:avLst/>
          </a:prstGeom>
        </p:spPr>
      </p:pic>
      <p:pic>
        <p:nvPicPr>
          <p:cNvPr id="86" name="object 2">
            <a:extLst>
              <a:ext uri="{FF2B5EF4-FFF2-40B4-BE49-F238E27FC236}">
                <a16:creationId xmlns:a16="http://schemas.microsoft.com/office/drawing/2014/main" id="{F396C8EE-C1DF-3CF9-9801-E0E08882D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3869" y="747241"/>
            <a:ext cx="853293" cy="1646491"/>
          </a:xfrm>
          <a:prstGeom prst="rect">
            <a:avLst/>
          </a:prstGeom>
        </p:spPr>
      </p:pic>
      <p:pic>
        <p:nvPicPr>
          <p:cNvPr id="87" name="object 2">
            <a:extLst>
              <a:ext uri="{FF2B5EF4-FFF2-40B4-BE49-F238E27FC236}">
                <a16:creationId xmlns:a16="http://schemas.microsoft.com/office/drawing/2014/main" id="{C96F6306-830C-5CBF-4621-26F9D3B1E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1753" y="782515"/>
            <a:ext cx="853293" cy="1646491"/>
          </a:xfrm>
          <a:prstGeom prst="rect">
            <a:avLst/>
          </a:prstGeom>
        </p:spPr>
      </p:pic>
      <p:pic>
        <p:nvPicPr>
          <p:cNvPr id="88" name="object 2">
            <a:extLst>
              <a:ext uri="{FF2B5EF4-FFF2-40B4-BE49-F238E27FC236}">
                <a16:creationId xmlns:a16="http://schemas.microsoft.com/office/drawing/2014/main" id="{96063CDE-E796-4991-4B72-CE125A580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86296" y="759874"/>
            <a:ext cx="853293" cy="1646491"/>
          </a:xfrm>
          <a:prstGeom prst="rect">
            <a:avLst/>
          </a:prstGeom>
        </p:spPr>
      </p:pic>
      <p:sp>
        <p:nvSpPr>
          <p:cNvPr id="90" name="TextBox 89">
            <a:extLst>
              <a:ext uri="{FF2B5EF4-FFF2-40B4-BE49-F238E27FC236}">
                <a16:creationId xmlns:a16="http://schemas.microsoft.com/office/drawing/2014/main" id="{2912D00D-EAF7-D0EC-56E9-DCD51E9E5293}"/>
              </a:ext>
            </a:extLst>
          </p:cNvPr>
          <p:cNvSpPr txBox="1"/>
          <p:nvPr/>
        </p:nvSpPr>
        <p:spPr>
          <a:xfrm>
            <a:off x="4959265" y="1112489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</a:t>
            </a:r>
            <a:r>
              <a:rPr lang="en-US" sz="2400" spc="45" dirty="0">
                <a:solidFill>
                  <a:srgbClr val="05ACC1"/>
                </a:solidFill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  <p:sp>
        <p:nvSpPr>
          <p:cNvPr id="91" name="Arrow: Left 90">
            <a:extLst>
              <a:ext uri="{FF2B5EF4-FFF2-40B4-BE49-F238E27FC236}">
                <a16:creationId xmlns:a16="http://schemas.microsoft.com/office/drawing/2014/main" id="{5FAC681F-0776-B88F-2A16-2C0032D33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712204" y="1030596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row: Left 91">
            <a:extLst>
              <a:ext uri="{FF2B5EF4-FFF2-40B4-BE49-F238E27FC236}">
                <a16:creationId xmlns:a16="http://schemas.microsoft.com/office/drawing/2014/main" id="{F1BD1B51-CB32-4451-22C7-634F5C67A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9837" y="1561479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55047512-CF41-797C-C6BB-D490DCB37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956" y="7920457"/>
            <a:ext cx="756001" cy="15804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F9F28AF7-E007-951D-9029-08497F571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410" y="7902135"/>
            <a:ext cx="684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6D8F19ED-3155-9FF2-7250-C8723047D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787" y="7912679"/>
            <a:ext cx="744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53F8E2B2-B168-723B-CC6E-C2DC313F3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7600" y="7921250"/>
            <a:ext cx="672000" cy="16170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119429A4-B95C-FD7E-1B61-772C0EDE6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83039" y="7947297"/>
            <a:ext cx="744000" cy="162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51F4CFAA-A61B-726B-DBC8-737A91F66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7726" y="7942409"/>
            <a:ext cx="684000" cy="16104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D4E1349E-0EF8-3EE6-1E8D-6A6B4EC56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4719" y="7947366"/>
            <a:ext cx="74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A575904C-4075-0540-6B4A-20F83A3E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087100" y="7947296"/>
            <a:ext cx="1524000" cy="16200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AA90F3E0-E1A5-A35A-435F-1FC194AC6B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45618" y="7902135"/>
            <a:ext cx="636000" cy="159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CC9BCCCA-51D7-741A-67D8-57983127D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2347" y="7902135"/>
            <a:ext cx="684000" cy="15839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FA5C60A-E99C-E329-9C4B-D23E73DB5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7524" y="7920135"/>
            <a:ext cx="684000" cy="15599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FBAEB403-7B11-4D45-6681-EE270B588473}"/>
              </a:ext>
            </a:extLst>
          </p:cNvPr>
          <p:cNvSpPr txBox="1"/>
          <p:nvPr/>
        </p:nvSpPr>
        <p:spPr>
          <a:xfrm>
            <a:off x="12382500" y="6505956"/>
            <a:ext cx="29917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die to roll, </a:t>
            </a:r>
          </a:p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Click each again to stop</a:t>
            </a:r>
            <a:r>
              <a:rPr lang="en-US" sz="2000" b="1" dirty="0">
                <a:latin typeface="+mn-lt"/>
              </a:rPr>
              <a:t>.</a:t>
            </a:r>
          </a:p>
        </p:txBody>
      </p:sp>
      <p:pic>
        <p:nvPicPr>
          <p:cNvPr id="10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E5AA8378-4770-BD4C-9801-F848669CAC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16300891" y="807907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6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457D82B7-2C3D-2310-C109-EF626B43C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300891" y="6169583"/>
            <a:ext cx="1263209" cy="126320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  <p:pic>
        <p:nvPicPr>
          <p:cNvPr id="107" name="object 2">
            <a:extLst>
              <a:ext uri="{FF2B5EF4-FFF2-40B4-BE49-F238E27FC236}">
                <a16:creationId xmlns:a16="http://schemas.microsoft.com/office/drawing/2014/main" id="{3B5E3C86-631F-7769-D2E3-593F4424B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3516" y="6353832"/>
            <a:ext cx="853293" cy="164649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6A288506-29BD-9ECC-84F1-94A124B42119}"/>
              </a:ext>
            </a:extLst>
          </p:cNvPr>
          <p:cNvSpPr txBox="1"/>
          <p:nvPr/>
        </p:nvSpPr>
        <p:spPr>
          <a:xfrm>
            <a:off x="4892124" y="6494907"/>
            <a:ext cx="6089230" cy="93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dirty="0">
                <a:solidFill>
                  <a:srgbClr val="26B6C8"/>
                </a:solidFill>
                <a:latin typeface="Arial"/>
                <a:cs typeface="Arial"/>
              </a:rPr>
              <a:t>As you roll the dice</a:t>
            </a: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,</a:t>
            </a:r>
            <a:r>
              <a:rPr lang="en-US" sz="2400" spc="-14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</a:p>
          <a:p>
            <a:pPr marL="471805" marR="5080" indent="-459740">
              <a:lnSpc>
                <a:spcPct val="117700"/>
              </a:lnSpc>
              <a:spcBef>
                <a:spcPts val="95"/>
              </a:spcBef>
            </a:pPr>
            <a:r>
              <a:rPr lang="en-US" sz="2400" spc="60" dirty="0">
                <a:solidFill>
                  <a:srgbClr val="26B6C8"/>
                </a:solidFill>
                <a:latin typeface="Arial"/>
                <a:cs typeface="Arial"/>
              </a:rPr>
              <a:t>cover</a:t>
            </a:r>
            <a:r>
              <a:rPr lang="en-US" sz="2400" spc="14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-20" dirty="0">
                <a:solidFill>
                  <a:srgbClr val="26B6C8"/>
                </a:solidFill>
                <a:latin typeface="Arial"/>
                <a:cs typeface="Arial"/>
              </a:rPr>
              <a:t>your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flips</a:t>
            </a:r>
            <a:r>
              <a:rPr lang="en-US" sz="2400" spc="-10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90" dirty="0">
                <a:solidFill>
                  <a:srgbClr val="26B6C8"/>
                </a:solidFill>
                <a:latin typeface="Arial"/>
                <a:cs typeface="Arial"/>
              </a:rPr>
              <a:t>with</a:t>
            </a:r>
            <a:r>
              <a:rPr lang="en-US" sz="2400" spc="-114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spc="65" dirty="0">
                <a:solidFill>
                  <a:srgbClr val="26B6C8"/>
                </a:solidFill>
                <a:latin typeface="Arial"/>
                <a:cs typeface="Arial"/>
              </a:rPr>
              <a:t>the</a:t>
            </a:r>
            <a:r>
              <a:rPr lang="en-US" sz="2400" spc="25" dirty="0">
                <a:solidFill>
                  <a:srgbClr val="26B6C8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purple</a:t>
            </a:r>
            <a:r>
              <a:rPr lang="en-US" sz="2400" spc="11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400" spc="45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rectangle.</a:t>
            </a:r>
            <a:endParaRPr 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9" name="Arrow: Left 108">
            <a:extLst>
              <a:ext uri="{FF2B5EF4-FFF2-40B4-BE49-F238E27FC236}">
                <a16:creationId xmlns:a16="http://schemas.microsoft.com/office/drawing/2014/main" id="{E577873C-9B74-1451-A8F1-AE4DD77BC3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5063" y="6413014"/>
            <a:ext cx="1263209" cy="539890"/>
          </a:xfrm>
          <a:prstGeom prst="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Left 109">
            <a:extLst>
              <a:ext uri="{FF2B5EF4-FFF2-40B4-BE49-F238E27FC236}">
                <a16:creationId xmlns:a16="http://schemas.microsoft.com/office/drawing/2014/main" id="{BB5744C7-17F6-AE50-5D64-13F26DFC90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2696" y="6943897"/>
            <a:ext cx="1263209" cy="539890"/>
          </a:xfrm>
          <a:prstGeom prst="lef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object 2">
            <a:extLst>
              <a:ext uri="{FF2B5EF4-FFF2-40B4-BE49-F238E27FC236}">
                <a16:creationId xmlns:a16="http://schemas.microsoft.com/office/drawing/2014/main" id="{05C7924E-6E81-D1B9-9514-72C57001B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0416" y="6464697"/>
            <a:ext cx="853293" cy="1646491"/>
          </a:xfrm>
          <a:prstGeom prst="rect">
            <a:avLst/>
          </a:prstGeom>
        </p:spPr>
      </p:pic>
      <p:pic>
        <p:nvPicPr>
          <p:cNvPr id="112" name="object 2">
            <a:extLst>
              <a:ext uri="{FF2B5EF4-FFF2-40B4-BE49-F238E27FC236}">
                <a16:creationId xmlns:a16="http://schemas.microsoft.com/office/drawing/2014/main" id="{66E1CC6F-F9AA-9104-40C4-5F42B8CE3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5010" y="6376473"/>
            <a:ext cx="853293" cy="1646491"/>
          </a:xfrm>
          <a:prstGeom prst="rect">
            <a:avLst/>
          </a:prstGeom>
        </p:spPr>
      </p:pic>
      <p:pic>
        <p:nvPicPr>
          <p:cNvPr id="113" name="object 2">
            <a:extLst>
              <a:ext uri="{FF2B5EF4-FFF2-40B4-BE49-F238E27FC236}">
                <a16:creationId xmlns:a16="http://schemas.microsoft.com/office/drawing/2014/main" id="{0EB9490B-9C26-1C81-7729-62D87CDE7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1036" y="6399114"/>
            <a:ext cx="853293" cy="1646491"/>
          </a:xfrm>
          <a:prstGeom prst="rect">
            <a:avLst/>
          </a:prstGeom>
        </p:spPr>
      </p:pic>
      <p:pic>
        <p:nvPicPr>
          <p:cNvPr id="114" name="object 2">
            <a:extLst>
              <a:ext uri="{FF2B5EF4-FFF2-40B4-BE49-F238E27FC236}">
                <a16:creationId xmlns:a16="http://schemas.microsoft.com/office/drawing/2014/main" id="{9F5A21DB-9FF9-F4B1-1EA3-A2EE5BB0E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655" y="6399114"/>
            <a:ext cx="853293" cy="1646491"/>
          </a:xfrm>
          <a:prstGeom prst="rect">
            <a:avLst/>
          </a:prstGeom>
        </p:spPr>
      </p:pic>
      <p:pic>
        <p:nvPicPr>
          <p:cNvPr id="115" name="object 2">
            <a:extLst>
              <a:ext uri="{FF2B5EF4-FFF2-40B4-BE49-F238E27FC236}">
                <a16:creationId xmlns:a16="http://schemas.microsoft.com/office/drawing/2014/main" id="{BC8BBE17-B52B-FDAF-B16C-EF7E22833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53855" y="6432581"/>
            <a:ext cx="853293" cy="1646491"/>
          </a:xfrm>
          <a:prstGeom prst="rect">
            <a:avLst/>
          </a:prstGeom>
        </p:spPr>
      </p:pic>
      <p:pic>
        <p:nvPicPr>
          <p:cNvPr id="116" name="object 2">
            <a:extLst>
              <a:ext uri="{FF2B5EF4-FFF2-40B4-BE49-F238E27FC236}">
                <a16:creationId xmlns:a16="http://schemas.microsoft.com/office/drawing/2014/main" id="{8D57201D-0D6C-1D08-93A8-A756D89CC8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8744" y="6569646"/>
            <a:ext cx="853293" cy="1646491"/>
          </a:xfrm>
          <a:prstGeom prst="rect">
            <a:avLst/>
          </a:prstGeom>
        </p:spPr>
      </p:pic>
      <p:pic>
        <p:nvPicPr>
          <p:cNvPr id="117" name="object 2">
            <a:extLst>
              <a:ext uri="{FF2B5EF4-FFF2-40B4-BE49-F238E27FC236}">
                <a16:creationId xmlns:a16="http://schemas.microsoft.com/office/drawing/2014/main" id="{68A92225-A549-2ED9-93C0-AB3980342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518" y="6399114"/>
            <a:ext cx="853293" cy="1646491"/>
          </a:xfrm>
          <a:prstGeom prst="rect">
            <a:avLst/>
          </a:prstGeom>
        </p:spPr>
      </p:pic>
      <p:pic>
        <p:nvPicPr>
          <p:cNvPr id="118" name="object 2">
            <a:extLst>
              <a:ext uri="{FF2B5EF4-FFF2-40B4-BE49-F238E27FC236}">
                <a16:creationId xmlns:a16="http://schemas.microsoft.com/office/drawing/2014/main" id="{B251D4AF-2E3F-6700-FCCC-C1E6B1A32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75936" y="6416931"/>
            <a:ext cx="853293" cy="1646491"/>
          </a:xfrm>
          <a:prstGeom prst="rect">
            <a:avLst/>
          </a:prstGeom>
        </p:spPr>
      </p:pic>
      <p:pic>
        <p:nvPicPr>
          <p:cNvPr id="119" name="object 2">
            <a:extLst>
              <a:ext uri="{FF2B5EF4-FFF2-40B4-BE49-F238E27FC236}">
                <a16:creationId xmlns:a16="http://schemas.microsoft.com/office/drawing/2014/main" id="{EE7ACA2D-813D-600C-B6E8-AAB636E42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2136" y="6428060"/>
            <a:ext cx="853293" cy="1646491"/>
          </a:xfrm>
          <a:prstGeom prst="rect">
            <a:avLst/>
          </a:prstGeom>
        </p:spPr>
      </p:pic>
      <p:pic>
        <p:nvPicPr>
          <p:cNvPr id="120" name="object 2">
            <a:extLst>
              <a:ext uri="{FF2B5EF4-FFF2-40B4-BE49-F238E27FC236}">
                <a16:creationId xmlns:a16="http://schemas.microsoft.com/office/drawing/2014/main" id="{F6E73C52-5A73-4C1D-B9A5-6D17F5902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6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8302" y="6432582"/>
            <a:ext cx="853293" cy="164649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48CFDB3-0489-D946-7641-95C3A7A0E4D5}"/>
              </a:ext>
            </a:extLst>
          </p:cNvPr>
          <p:cNvSpPr txBox="1"/>
          <p:nvPr/>
        </p:nvSpPr>
        <p:spPr>
          <a:xfrm>
            <a:off x="2076075" y="4293477"/>
            <a:ext cx="1440118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102649"/>
                </a:solidFill>
                <a:latin typeface="+mn-lt"/>
              </a:rPr>
              <a:t>Family Prompts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Help your child use the roll of the dice strategically. </a:t>
            </a:r>
            <a:endParaRPr lang="en-US" sz="2800" dirty="0">
              <a:solidFill>
                <a:srgbClr val="102649"/>
              </a:solidFill>
              <a:latin typeface="+mn-lt"/>
            </a:endParaRPr>
          </a:p>
          <a:p>
            <a:pPr marL="344488" lvl="1"/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For example, if the dice show a 2 and 4, ask, “Do you want to </a:t>
            </a:r>
            <a:r>
              <a:rPr lang="en-US" sz="2800" dirty="0">
                <a:solidFill>
                  <a:srgbClr val="102649"/>
                </a:solidFill>
                <a:latin typeface="+mn-lt"/>
              </a:rPr>
              <a:t>cover</a:t>
            </a: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 over the 2 and 4 or the 6?”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02649"/>
                </a:solidFill>
                <a:latin typeface="+mn-lt"/>
              </a:rPr>
              <a:t>What roll or rolls do you hope you get? Why? </a:t>
            </a:r>
          </a:p>
        </p:txBody>
      </p:sp>
    </p:spTree>
    <p:extLst>
      <p:ext uri="{BB962C8B-B14F-4D97-AF65-F5344CB8AC3E}">
        <p14:creationId xmlns:p14="http://schemas.microsoft.com/office/powerpoint/2010/main" val="357936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2"/>
                </p:tgtEl>
              </p:cMediaNode>
            </p:video>
            <p:video>
              <p:cMediaNode vol="80000">
                <p:cTn id="13" repeatCount="indefinite" fill="hold" display="0">
                  <p:stCondLst>
                    <p:cond delay="indefinite"/>
                  </p:stCondLst>
                </p:cTn>
                <p:tgtEl>
                  <p:spTgt spid="73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1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video>
              <p:cMediaNode vol="80000">
                <p:cTn id="24" repeatCount="indefinite" fill="hold" display="0">
                  <p:stCondLst>
                    <p:cond delay="indefinite"/>
                  </p:stCondLst>
                </p:cTn>
                <p:tgtEl>
                  <p:spTgt spid="105"/>
                </p:tgtEl>
              </p:cMediaNode>
            </p:video>
            <p:video>
              <p:cMediaNode vol="80000">
                <p:cTn id="25" repeatCount="indefinite" fill="hold" display="0">
                  <p:stCondLst>
                    <p:cond delay="indefinite"/>
                  </p:stCondLst>
                </p:cTn>
                <p:tgtEl>
                  <p:spTgt spid="106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D7CDC-79A4-B91D-11F9-026355BF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953AB-3960-4111-7BB8-88866AFC8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515526"/>
            <a:ext cx="609311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Closing Slide: Flip the Cards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20ACFE-8C67-F4F5-267B-FD8D35F5E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2B995B-5D4A-2ADF-5681-BBF6DDF39032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Flip the Cards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17CEC-1BAC-0058-4C96-B4C5D002945A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Access more digital family math games at: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  <a:hlinkClick r:id="rId2"/>
              </a:rPr>
              <a:t>https://www.education.ky.gov/curriculum/conpro/Pages/family_math_games.aspx</a:t>
            </a:r>
            <a:endParaRPr lang="en-US" sz="5400" dirty="0">
              <a:solidFill>
                <a:srgbClr val="102649"/>
              </a:solidFill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0" cap="none" spc="0" normalizeH="0" baseline="0" noProof="0" dirty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141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6a88a2ca388762d2580e552d92e837e6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665d9109ae4532e0af7169d6dfa0db6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Content_x0020_Review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_x0020_Review_x0020_Status" ma:index="26" nillable="true" ma:displayName="Content Review Status" ma:description="- Verified: Periodically checked and confirmed to still be accurate and relevant.&#10;- Revise: Identified issues require updates or factual corrections.&#10;- Obsolete: No longer relevant; delete or move to internal archive." ma:format="RadioButtons" ma:internalName="Content_x0020_Review_x0020_Status">
      <xsd:simpleType>
        <xsd:restriction base="dms:Choice">
          <xsd:enumeration value="Verified"/>
          <xsd:enumeration value="Revise"/>
          <xsd:enumeration value="Obsolet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 xsi:nil="true"/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2025-04-16T04:00:00+00:00</Publication_x0020_Date>
    <Audience1 xmlns="3a62de7d-ba57-4f43-9dae-9623ba637be0"/>
    <_dlc_DocId xmlns="3a62de7d-ba57-4f43-9dae-9623ba637be0">KYED-497-193</_dlc_DocId>
    <_dlc_DocIdUrl xmlns="3a62de7d-ba57-4f43-9dae-9623ba637be0">
      <Url>https://www.education.ky.gov/curriculum/conpro/_layouts/15/DocIdRedir.aspx?ID=KYED-497-193</Url>
      <Description>KYED-497-193</Description>
    </_dlc_DocIdUrl>
    <Content_x0020_Review_x0020_Status xmlns="3a62de7d-ba57-4f43-9dae-9623ba637be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C9FCFED-DDFD-48A5-9560-3572F2E4F7AD}"/>
</file>

<file path=customXml/itemProps2.xml><?xml version="1.0" encoding="utf-8"?>
<ds:datastoreItem xmlns:ds="http://schemas.openxmlformats.org/officeDocument/2006/customXml" ds:itemID="{DB30EF44-E0AA-4056-8E7C-6999E792BFBC}">
  <ds:schemaRefs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cd1a358b-61e7-4e2c-963a-bbcfb053c0fe"/>
    <ds:schemaRef ds:uri="5bc9d522-2386-425a-9f2a-a617cf877ec0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29be550e-5ac2-4cd5-b5b7-8a250a579b2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21771CE-1EE2-42C3-B14A-3969E0EE11F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638CDA9-5286-4A37-A347-ABE44FCD3AC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990</Words>
  <Application>Microsoft Office PowerPoint</Application>
  <PresentationFormat>Custom</PresentationFormat>
  <Paragraphs>108</Paragraphs>
  <Slides>9</Slides>
  <Notes>0</Notes>
  <HiddenSlides>0</HiddenSlides>
  <MMClips>20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Kentucky Family Math Night Game: Flip the Cards</vt:lpstr>
      <vt:lpstr>Flip the Cards Instructions</vt:lpstr>
      <vt:lpstr>Flip the Cards Family Prompts</vt:lpstr>
      <vt:lpstr>Flip the Cards Game Board 1</vt:lpstr>
      <vt:lpstr>Flip the Cards Game Board 2</vt:lpstr>
      <vt:lpstr>Flip the Cards Game Board 3</vt:lpstr>
      <vt:lpstr>Flip the Cards Game Board 4</vt:lpstr>
      <vt:lpstr>Flip the Cards Game Board 5</vt:lpstr>
      <vt:lpstr>Closing Slide: Flip the Cards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 the Cards KFMN </dc:title>
  <dc:creator>Waggoner, Debbie - Division of Academic Program Standards</dc:creator>
  <cp:lastModifiedBy>Doyle, Maggie - Division of Academic Program Standards</cp:lastModifiedBy>
  <cp:revision>12</cp:revision>
  <dcterms:created xsi:type="dcterms:W3CDTF">2024-12-24T16:32:54Z</dcterms:created>
  <dcterms:modified xsi:type="dcterms:W3CDTF">2025-04-16T19:12:26Z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2024-12-29T03:56:39Z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dde9dcd3-9cae-4f23-ae42-1334996dc63d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c6a9edfc-32d8-498d-8c80-583067dac99b</vt:lpwstr>
  </property>
</Properties>
</file>