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5"/>
    <p:sldMasterId id="2147483681" r:id="rId6"/>
  </p:sldMasterIdLst>
  <p:notesMasterIdLst>
    <p:notesMasterId r:id="rId2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2477BA-AD64-449C-B273-0889F9DD6967}">
  <a:tblStyle styleId="{9A2477BA-AD64-449C-B273-0889F9DD69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470" autoAdjust="0"/>
  </p:normalViewPr>
  <p:slideViewPr>
    <p:cSldViewPr snapToGrid="0">
      <p:cViewPr varScale="1">
        <p:scale>
          <a:sx n="75" d="100"/>
          <a:sy n="75" d="100"/>
        </p:scale>
        <p:origin x="160" y="1160"/>
      </p:cViewPr>
      <p:guideLst>
        <p:guide pos="720"/>
        <p:guide pos="5040"/>
        <p:guide orient="horz" pos="1800"/>
      </p:guideLst>
    </p:cSldViewPr>
  </p:slideViewPr>
  <p:outlineViewPr>
    <p:cViewPr>
      <p:scale>
        <a:sx n="33" d="100"/>
        <a:sy n="33" d="100"/>
      </p:scale>
      <p:origin x="0" y="-105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vimeo.com/8490019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latin typeface="Poppins"/>
                <a:ea typeface="Poppins"/>
                <a:cs typeface="Poppins"/>
                <a:sym typeface="Poppins"/>
              </a:rPr>
              <a:t>1 min</a:t>
            </a:r>
            <a:endParaRPr sz="1000"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000" b="1">
                <a:solidFill>
                  <a:schemeClr val="dk1"/>
                </a:solidFill>
                <a:latin typeface="Poppins"/>
                <a:ea typeface="Poppins"/>
                <a:cs typeface="Poppins"/>
                <a:sym typeface="Poppins"/>
              </a:rPr>
              <a:t>Frame: 1 min</a:t>
            </a:r>
            <a:endParaRPr sz="1000"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000" i="1">
                <a:solidFill>
                  <a:schemeClr val="dk1"/>
                </a:solidFill>
                <a:latin typeface="Poppins"/>
                <a:ea typeface="Poppins"/>
                <a:cs typeface="Poppins"/>
                <a:sym typeface="Poppins"/>
              </a:rPr>
              <a:t>“Welcome to our final shared learning session in this content cycle.  In today’s session, we will delve into how we can support students to continue to maintain and extend their understanding of vocabulary beyond the first lesson where it is taught. Just as athletes engage in ball-handling drills and other exercises to refine their skills, so too do our students need to continue to work with the vocabulary they have learned so that they can build a deeper understanding of more words, which will help them to become stronger communicators and readers.”</a:t>
            </a:r>
            <a:endParaRPr sz="1000" i="1">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17df133c_1_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317df133c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3 min</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strategy could be used during Do Nows, homework, or other regular classroom routines.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317df133c_1_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317df133c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7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take a look at one last classroom example. This protocol is called “Give One, Get One, Move On,” or GOGOMO. We used this strategy in our last shared learning session!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video is of an eighth grade classroom studying the word “metamorphosis.” Again, this is the best video for this strategy and something that could be tailored to intermediate grade students.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Watch video and capture notes.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strategy could be used to review an entire unit or topic (so could include many vocabulary words); it could also be used to study a single word, with students writing examples, non-examples, or other characteristics in each of the boxes. This strategy can get students to write and talk about many unit vocabulary words at once, or it can support students in building  a deeper understanding of a single vocabulary word that has more depth and nuance.</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317df133c_1_5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317df133c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“Let’s take a look at a lesson from your unit of study where students read informational text to support their thinking.   As you review this lesson, you will determine ways these lessons support previously taught vocabulary and how you might incorporate one vocabulary strategy to reinforce the vocabulary from your lesson.”</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Today when we practice, we’re going to take a look at one lesson from your curriculum. We’ll consider 3-5 vocabulary words that you will teach. Then we’ll consider one task or strategy we could add or adjust in this lesson in order to also review some of the previously learned vocabulary. Please capture your thinking in your handout.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20 min: Work Time (independently or in groups)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whole group share out</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highlight>
                  <a:schemeClr val="lt1"/>
                </a:highlight>
                <a:latin typeface="Poppins"/>
                <a:ea typeface="Poppins"/>
                <a:cs typeface="Poppins"/>
                <a:sym typeface="Poppins"/>
              </a:rPr>
              <a:t>Selection of 3-5 vocabulary words from lesson</a:t>
            </a:r>
            <a:endParaRPr>
              <a:solidFill>
                <a:schemeClr val="dk1"/>
              </a:solidFill>
              <a:highlight>
                <a:schemeClr val="lt1"/>
              </a:highlight>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highlight>
                  <a:schemeClr val="lt1"/>
                </a:highlight>
                <a:latin typeface="Poppins"/>
                <a:ea typeface="Poppins"/>
                <a:cs typeface="Poppins"/>
                <a:sym typeface="Poppins"/>
              </a:rPr>
              <a:t>Selection/Adaptation of vocabulary strategy from today’s session</a:t>
            </a:r>
            <a:endParaRPr>
              <a:solidFill>
                <a:schemeClr val="dk1"/>
              </a:solidFill>
              <a:highlight>
                <a:schemeClr val="lt1"/>
              </a:highlight>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highlight>
                  <a:schemeClr val="lt1"/>
                </a:highlight>
                <a:latin typeface="Poppins"/>
                <a:ea typeface="Poppins"/>
                <a:cs typeface="Poppins"/>
                <a:sym typeface="Poppins"/>
              </a:rPr>
              <a:t>Discussion of how to implement</a:t>
            </a:r>
            <a:endParaRPr>
              <a:solidFill>
                <a:schemeClr val="dk1"/>
              </a:solidFill>
              <a:highlight>
                <a:schemeClr val="lt1"/>
              </a:highlight>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5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Our reflection for today goes back to our first session during which we discussed the relationship between vocabulary instruction and equity.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Why is vocabulary instruction critical for equity in literacy for all students, including (and especially) English Language Learners, students who are struggling readers, or students with special needs? What is one next step you can take in your classroom to support students in maintaining or extending vocabulary?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Participants reflect.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4 min: Whole group whip-around with each participant sharing one key takeaway in response to one of the questions.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Strong understanding of vocabulary is essential for reading comprehension, and in particular for accessing grade-level complex texts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English Language Learners and students who are struggling readers often have lower comprehension because they don’t know as many vocabulary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Vocabulary instruction can help to create access to texts for all students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2fbebe51f_0_40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2fbebe51f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Before we close out, I want to take a minute to preview the learning that we will engage in next week. We will have an opportunity to review an upcoming text and lesson and analyze it against our look fors.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Thank you all for your engagement in today’s learning!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5 min: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u="sng">
                <a:solidFill>
                  <a:schemeClr val="dk1"/>
                </a:solidFill>
                <a:latin typeface="Calibri"/>
                <a:ea typeface="Calibri"/>
                <a:cs typeface="Calibri"/>
                <a:sym typeface="Calibri"/>
              </a:rPr>
              <a:t>Directions/Framing:</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Facilitator shares the quote, “The limits of my language mean the limits of my world” by Ludwig Wittgenstein.  Participants reflect on the following questions: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does this quote mean to you?</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has this been true in your classroom?</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1 min: Reflect independently.</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3 min: Share reflections with a partner.</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Thank you all for sharing! As I heard many of you reflect, language is critical to students’ having access to texts, conversations, and understanding new content. Vocabulary can expand our horizons and cultivate joy and interest for students. Today we’ll explore additional strategies for supporting students in strengthening their vocabularies so there are no limits!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u="sng">
                <a:solidFill>
                  <a:schemeClr val="dk1"/>
                </a:solidFill>
                <a:latin typeface="Calibri"/>
                <a:ea typeface="Calibri"/>
                <a:cs typeface="Calibri"/>
                <a:sym typeface="Calibri"/>
              </a:rPr>
              <a:t>Look or Listen Fors/Evidence of Mastery:</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world reflects opportunities, open doors, possibilities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Without a strong vocabulary, there is a limit to opportunities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all have the capacity to improve our limits</a:t>
            </a:r>
            <a:endParaRPr sz="1400"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ba9a5484e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ba9a548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11 week path of the cycle, reminding teachers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are the objectives for the session.  May I have 2 volunteers read them aloud?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is our path for learning.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2fbebe51f_0_2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2fbebe51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10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Calibri"/>
              <a:buNone/>
            </a:pPr>
            <a:r>
              <a:rPr lang="en" b="1" u="sng">
                <a:solidFill>
                  <a:schemeClr val="dk1"/>
                </a:solidFill>
                <a:latin typeface="Poppins"/>
                <a:ea typeface="Poppins"/>
                <a:cs typeface="Poppins"/>
                <a:sym typeface="Poppins"/>
              </a:rPr>
              <a:t>Directions/Framing:</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a:t>
            </a:r>
            <a:r>
              <a:rPr lang="en" i="1">
                <a:solidFill>
                  <a:schemeClr val="dk1"/>
                </a:solidFill>
                <a:latin typeface="Poppins"/>
                <a:ea typeface="Poppins"/>
                <a:cs typeface="Poppins"/>
                <a:sym typeface="Poppins"/>
              </a:rPr>
              <a:t>Let’s begin by returning to our pre-work reading to make sure that we understand the key points around systems and routines for supporting students in maintaining and extending their vocabularies.”</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In partners, participants return to their notes from the pre-work article, and share their answers to the following questions: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Why is it important that teachers are thoughtful and intentional about creating and using systems for students to meaningfully revisit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are some strategies for maintaining and extending students’ vocabulary?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How does this compare to your current practice?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do you want to learn?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5 min: Whole group share out, with the facilitator soliciting and reinforcing the key takeaways.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end goal is for students to retain vocabulary for later use in reading writing and speaking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In order to solidify student understanding of vocabulary words, students must use them</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Spiraling back involves revisiting words you've already taught, giving students the kind of practice that can lead to mastery.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Many different approaches to reinforcing and maintaining previously taught vocabulary.</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Engaging in wordplay</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Reviewing several words at once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Active practice questions - Useful in providing an additional prompt for rigorously applying a word - Helps with spiraling back on previously taught vocab</a:t>
            </a:r>
            <a:endParaRPr>
              <a:solidFill>
                <a:schemeClr val="dk1"/>
              </a:solidFill>
              <a:latin typeface="Poppins"/>
              <a:ea typeface="Poppins"/>
              <a:cs typeface="Poppins"/>
              <a:sym typeface="Poppins"/>
            </a:endParaRPr>
          </a:p>
          <a:p>
            <a:pPr marL="1828800" lvl="3"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Choose between two words - which is best for _______</a:t>
            </a:r>
            <a:endParaRPr>
              <a:solidFill>
                <a:schemeClr val="dk1"/>
              </a:solidFill>
              <a:latin typeface="Poppins"/>
              <a:ea typeface="Poppins"/>
              <a:cs typeface="Poppins"/>
              <a:sym typeface="Poppins"/>
            </a:endParaRPr>
          </a:p>
          <a:p>
            <a:pPr marL="1828800" lvl="3"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Pose questions that force students to think about relationships between words  Could a ___ be a ____ Why?  Why not?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Prompting students to upgrade word choice in discussion and writing</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Applying words to reading / Connecting to Text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Utilizing the classroom environment - Word Walls</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560599db7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6560599db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 Reinforcing Vocabulary Across Lessons &amp; Texts (3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1 min: “Here are some key takeaways about reinforcing vocabulary, many of which you have surfaced.”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Provide time for teachers to review the slide and ask clarifying questions, as needed.</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u="sng">
                <a:solidFill>
                  <a:schemeClr val="dk1"/>
                </a:solidFill>
                <a:latin typeface="Poppins"/>
                <a:ea typeface="Poppins"/>
                <a:cs typeface="Poppins"/>
                <a:sym typeface="Poppins"/>
              </a:rPr>
              <a:t>Look and/or Listen For:</a:t>
            </a:r>
            <a:endParaRPr b="1" u="sng">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end goal of vocabulary instruction is for students to retain vocabulary for later use in reading comprehension, writing, and speaking.</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Research show that students need at least six repetitions with a word before they can master it. </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Students need to hear, say, write, think deeply about words in order to begin to use them in their regular speech and writing and understand them well in reading.</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Spiraling back involves revisiting words you've already taught, giving students the kind of practice that can lead to mastery.</a:t>
            </a:r>
            <a:endParaRPr>
              <a:solidFill>
                <a:schemeClr val="dk1"/>
              </a:solidFill>
              <a:latin typeface="Poppins"/>
              <a:ea typeface="Poppins"/>
              <a:cs typeface="Poppins"/>
              <a:sym typeface="Poppins"/>
            </a:endParaRPr>
          </a:p>
          <a:p>
            <a:pPr marL="457200" marR="0" lvl="0"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There are many different approaches to reinforcing and maintaining previously taught vocabulary. Some include:</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Engaging in wordplay to review</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Prompting students to upgrade word choice in discussion and writing</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Applying words to reading / Connecting to Text</a:t>
            </a:r>
            <a:endParaRPr>
              <a:solidFill>
                <a:schemeClr val="dk1"/>
              </a:solidFill>
              <a:latin typeface="Poppins"/>
              <a:ea typeface="Poppins"/>
              <a:cs typeface="Poppins"/>
              <a:sym typeface="Poppins"/>
            </a:endParaRPr>
          </a:p>
          <a:p>
            <a:pPr marL="914400" marR="0" lvl="1" indent="-298450" algn="l" rtl="0">
              <a:lnSpc>
                <a:spcPct val="100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Utilizing the classroom environment - Word Walls</a:t>
            </a:r>
            <a:endParaRPr>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2fbebf105_0_26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2fbebf105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6 min:  </a:t>
            </a:r>
            <a:r>
              <a:rPr lang="en" u="sng">
                <a:solidFill>
                  <a:schemeClr val="hlink"/>
                </a:solidFill>
                <a:hlinkClick r:id="rId3"/>
              </a:rPr>
              <a:t>https://vimeo.com/84900192</a:t>
            </a:r>
            <a:endParaRPr>
              <a:solidFill>
                <a:schemeClr val="dk1"/>
              </a:solidFill>
              <a:highlight>
                <a:srgbClr val="FFFF00"/>
              </a:highlight>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We will now have the opportunity to take a look at some example protocols for maintaining and extending vocabulary.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 we explore each strategy, please use your handout to capture thinking about each one.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First, let’s take a look at the “Interactive Word Wall” strategy. This is an 8th grade ELA classroom working on a unit with texts focused on war.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Watch video and capture notes.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Students have opportunities to make and explain connections between words, challenging them to more deeply consider the meaning and nuances of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strategy can get students using and hearing multiple vocabulary words during a short period of time.</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could also be adjusted so that students are writing their responses using a word wall that is on a wall. It could also be adjusted so that each table or pair of students has their own interactive word wall so that there is more cognitive demand on more students. The teacher could include a writing prompt at the end of the lesson that asks students to write a paragraph explaining the connections between 2-3 words.</a:t>
            </a:r>
            <a:endParaRPr>
              <a:solidFill>
                <a:schemeClr val="dk1"/>
              </a:solidFill>
              <a:latin typeface="Poppins"/>
              <a:ea typeface="Poppins"/>
              <a:cs typeface="Poppins"/>
              <a:sym typeface="Poppins"/>
            </a:endParaRPr>
          </a:p>
          <a:p>
            <a:pPr marL="0" lvl="0" indent="0" algn="l" rtl="0">
              <a:spcBef>
                <a:spcPts val="0"/>
              </a:spcBef>
              <a:spcAft>
                <a:spcPts val="0"/>
              </a:spcAft>
              <a:buNone/>
            </a:pPr>
            <a:endParaRPr sz="1200" b="1">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317df133c_1_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317df133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7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take a look at another example. This protocol is called “Quiz Quiz Trade.”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video we’re going to see is actually of a fourth grade classroom, but is one of the best available videos of this strategy; it showcases the ways that students are engaging with the words as a result of the protocol. In our classrooms with older students, the protocol would look the same but just with different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Watch video and capture notes.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Give participants time to add any additional thinking into their handout. Facilitator can also invite participants to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Students each have a card with a word, and then they take turns quizzing their partner, then trading cards with their partner. Then they find a new partner, and repeat the process. This gives students exposure to many vocabulary words. It challenges students to understand the meaning of the words, say them, and read them.</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17df133c_1_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17df133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6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see another example, only this time we’re going to sit in the seats of students!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article we read as pre-work mentioned the power of ‘word play questions.’ These can be questions that are part of the Do Now, homework, or some other regular classroom routine. The idea is that they are questions that challenge students to think more deeply about the meaning of multiple vocabulary words, and then students have opportunities to talk or write about those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try this example. The vocabulary words in this example were taken from an EngageNY Module focused on ethics and equity in the medical field. Can I get a volunteer to read our task and vocabulary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2 min: Jot down your story! *students may use phones or dictionaries to look up any unfamiliar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3 min: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are talking about the picture using the vocabulary words.</a:t>
            </a:r>
            <a:endParaRPr b="1">
              <a:solidFill>
                <a:schemeClr val="dk1"/>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3" name="Google Shape;83;p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0" name="Google Shape;90;p19"/>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1" name="Google Shape;91;p19"/>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19"/>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3"/>
        <p:cNvGrpSpPr/>
        <p:nvPr/>
      </p:nvGrpSpPr>
      <p:grpSpPr>
        <a:xfrm>
          <a:off x="0" y="0"/>
          <a:ext cx="0" cy="0"/>
          <a:chOff x="0" y="0"/>
          <a:chExt cx="0" cy="0"/>
        </a:xfrm>
      </p:grpSpPr>
      <p:pic>
        <p:nvPicPr>
          <p:cNvPr id="94" name="Google Shape;94;p20"/>
          <p:cNvPicPr preferRelativeResize="0"/>
          <p:nvPr/>
        </p:nvPicPr>
        <p:blipFill rotWithShape="1">
          <a:blip r:embed="rId3">
            <a:alphaModFix/>
          </a:blip>
          <a:srcRect/>
          <a:stretch/>
        </p:blipFill>
        <p:spPr>
          <a:xfrm>
            <a:off x="0" y="0"/>
            <a:ext cx="9144000" cy="5715003"/>
          </a:xfrm>
          <a:prstGeom prst="rect">
            <a:avLst/>
          </a:prstGeom>
          <a:noFill/>
          <a:ln>
            <a:noFill/>
          </a:ln>
        </p:spPr>
      </p:pic>
      <p:sp>
        <p:nvSpPr>
          <p:cNvPr id="95" name="Google Shape;95;p20"/>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6" name="Google Shape;96;p20"/>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97"/>
        <p:cNvGrpSpPr/>
        <p:nvPr/>
      </p:nvGrpSpPr>
      <p:grpSpPr>
        <a:xfrm>
          <a:off x="0" y="0"/>
          <a:ext cx="0" cy="0"/>
          <a:chOff x="0" y="0"/>
          <a:chExt cx="0" cy="0"/>
        </a:xfrm>
      </p:grpSpPr>
      <p:sp>
        <p:nvSpPr>
          <p:cNvPr id="98" name="Google Shape;98;p21"/>
          <p:cNvSpPr txBox="1">
            <a:spLocks noGrp="1"/>
          </p:cNvSpPr>
          <p:nvPr>
            <p:ph type="body" idx="1"/>
          </p:nvPr>
        </p:nvSpPr>
        <p:spPr>
          <a:xfrm>
            <a:off x="5513625"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9" name="Google Shape;99;p21"/>
          <p:cNvSpPr txBox="1">
            <a:spLocks noGrp="1"/>
          </p:cNvSpPr>
          <p:nvPr>
            <p:ph type="title"/>
          </p:nvPr>
        </p:nvSpPr>
        <p:spPr>
          <a:xfrm>
            <a:off x="1143000" y="1152000"/>
            <a:ext cx="32529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00" name="Google Shape;100;p21"/>
          <p:cNvSpPr txBox="1">
            <a:spLocks noGrp="1"/>
          </p:cNvSpPr>
          <p:nvPr>
            <p:ph type="subTitle" idx="2"/>
          </p:nvPr>
        </p:nvSpPr>
        <p:spPr>
          <a:xfrm>
            <a:off x="551365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01" name="Google Shape;101;p21"/>
          <p:cNvCxnSpPr/>
          <p:nvPr/>
        </p:nvCxnSpPr>
        <p:spPr>
          <a:xfrm>
            <a:off x="5139500" y="1152000"/>
            <a:ext cx="0" cy="34110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p22"/>
          <p:cNvPicPr preferRelativeResize="0"/>
          <p:nvPr/>
        </p:nvPicPr>
        <p:blipFill rotWithShape="1">
          <a:blip r:embed="rId3">
            <a:alphaModFix/>
          </a:blip>
          <a:srcRect/>
          <a:stretch/>
        </p:blipFill>
        <p:spPr>
          <a:xfrm>
            <a:off x="0" y="0"/>
            <a:ext cx="9144000" cy="5714999"/>
          </a:xfrm>
          <a:prstGeom prst="rect">
            <a:avLst/>
          </a:prstGeom>
          <a:noFill/>
          <a:ln>
            <a:noFill/>
          </a:ln>
        </p:spPr>
      </p:pic>
      <p:sp>
        <p:nvSpPr>
          <p:cNvPr id="104" name="Google Shape;104;p22"/>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5" name="Google Shape;105;p22"/>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06" name="Google Shape;106;p22"/>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9" name="Google Shape;109;p23"/>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10"/>
        <p:cNvGrpSpPr/>
        <p:nvPr/>
      </p:nvGrpSpPr>
      <p:grpSpPr>
        <a:xfrm>
          <a:off x="0" y="0"/>
          <a:ext cx="0" cy="0"/>
          <a:chOff x="0" y="0"/>
          <a:chExt cx="0" cy="0"/>
        </a:xfrm>
      </p:grpSpPr>
      <p:pic>
        <p:nvPicPr>
          <p:cNvPr id="111" name="Google Shape;111;p24"/>
          <p:cNvPicPr preferRelativeResize="0"/>
          <p:nvPr/>
        </p:nvPicPr>
        <p:blipFill rotWithShape="1">
          <a:blip r:embed="rId2">
            <a:alphaModFix/>
          </a:blip>
          <a:srcRect/>
          <a:stretch/>
        </p:blipFill>
        <p:spPr>
          <a:xfrm>
            <a:off x="0" y="0"/>
            <a:ext cx="9144000" cy="5715003"/>
          </a:xfrm>
          <a:prstGeom prst="rect">
            <a:avLst/>
          </a:prstGeom>
          <a:noFill/>
          <a:ln>
            <a:noFill/>
          </a:ln>
        </p:spPr>
      </p:pic>
      <p:sp>
        <p:nvSpPr>
          <p:cNvPr id="112" name="Google Shape;112;p24"/>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4" name="Google Shape;114;p24"/>
          <p:cNvSpPr txBox="1">
            <a:spLocks noGrp="1"/>
          </p:cNvSpPr>
          <p:nvPr>
            <p:ph type="subTitle" idx="2"/>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5" name="Google Shape;115;p24"/>
          <p:cNvSpPr txBox="1">
            <a:spLocks noGrp="1"/>
          </p:cNvSpPr>
          <p:nvPr>
            <p:ph type="subTitle" idx="3"/>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6"/>
        <p:cNvGrpSpPr/>
        <p:nvPr/>
      </p:nvGrpSpPr>
      <p:grpSpPr>
        <a:xfrm>
          <a:off x="0" y="0"/>
          <a:ext cx="0" cy="0"/>
          <a:chOff x="0" y="0"/>
          <a:chExt cx="0" cy="0"/>
        </a:xfrm>
      </p:grpSpPr>
      <p:pic>
        <p:nvPicPr>
          <p:cNvPr id="117" name="Google Shape;117;p25"/>
          <p:cNvPicPr preferRelativeResize="0"/>
          <p:nvPr/>
        </p:nvPicPr>
        <p:blipFill rotWithShape="1">
          <a:blip r:embed="rId2">
            <a:alphaModFix/>
          </a:blip>
          <a:srcRect/>
          <a:stretch/>
        </p:blipFill>
        <p:spPr>
          <a:xfrm>
            <a:off x="0" y="0"/>
            <a:ext cx="9144000" cy="5714999"/>
          </a:xfrm>
          <a:prstGeom prst="rect">
            <a:avLst/>
          </a:prstGeom>
          <a:noFill/>
          <a:ln>
            <a:noFill/>
          </a:ln>
        </p:spPr>
      </p:pic>
      <p:sp>
        <p:nvSpPr>
          <p:cNvPr id="118" name="Google Shape;118;p25"/>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9" name="Google Shape;119;p25"/>
          <p:cNvSpPr txBox="1">
            <a:spLocks noGrp="1"/>
          </p:cNvSpPr>
          <p:nvPr>
            <p:ph type="subTitle" idx="1"/>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20" name="Google Shape;120;p25"/>
          <p:cNvSpPr txBox="1">
            <a:spLocks noGrp="1"/>
          </p:cNvSpPr>
          <p:nvPr>
            <p:ph type="subTitle" idx="2"/>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3" name="Google Shape;123;p26"/>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24" name="Google Shape;124;p26"/>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5"/>
        <p:cNvGrpSpPr/>
        <p:nvPr/>
      </p:nvGrpSpPr>
      <p:grpSpPr>
        <a:xfrm>
          <a:off x="0" y="0"/>
          <a:ext cx="0" cy="0"/>
          <a:chOff x="0" y="0"/>
          <a:chExt cx="0" cy="0"/>
        </a:xfrm>
      </p:grpSpPr>
      <p:sp>
        <p:nvSpPr>
          <p:cNvPr id="126" name="Google Shape;126;p27"/>
          <p:cNvSpPr txBox="1">
            <a:spLocks noGrp="1"/>
          </p:cNvSpPr>
          <p:nvPr>
            <p:ph type="body" idx="1"/>
          </p:nvPr>
        </p:nvSpPr>
        <p:spPr>
          <a:xfrm>
            <a:off x="4598200" y="2321750"/>
            <a:ext cx="36435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100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27" name="Google Shape;127;p27"/>
          <p:cNvSpPr txBox="1">
            <a:spLocks noGrp="1"/>
          </p:cNvSpPr>
          <p:nvPr>
            <p:ph type="title"/>
          </p:nvPr>
        </p:nvSpPr>
        <p:spPr>
          <a:xfrm>
            <a:off x="45981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8" name="Google Shape;128;p27"/>
          <p:cNvSpPr txBox="1">
            <a:spLocks noGrp="1"/>
          </p:cNvSpPr>
          <p:nvPr>
            <p:ph type="title" idx="2"/>
          </p:nvPr>
        </p:nvSpPr>
        <p:spPr>
          <a:xfrm>
            <a:off x="4598200" y="1979013"/>
            <a:ext cx="3109800" cy="182100"/>
          </a:xfrm>
          <a:prstGeom prst="rect">
            <a:avLst/>
          </a:prstGeom>
          <a:noFill/>
          <a:ln>
            <a:noFill/>
          </a:ln>
        </p:spPr>
        <p:txBody>
          <a:bodyPr spcFirstLastPara="1" wrap="square" lIns="0" tIns="0" rIns="91425" bIns="0" anchor="t"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29"/>
        <p:cNvGrpSpPr/>
        <p:nvPr/>
      </p:nvGrpSpPr>
      <p:grpSpPr>
        <a:xfrm>
          <a:off x="0" y="0"/>
          <a:ext cx="0" cy="0"/>
          <a:chOff x="0" y="0"/>
          <a:chExt cx="0" cy="0"/>
        </a:xfrm>
      </p:grpSpPr>
      <p:sp>
        <p:nvSpPr>
          <p:cNvPr id="130" name="Google Shape;130;p28"/>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1" name="Google Shape;131;p28"/>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Place Video Here</a:t>
            </a:r>
            <a:endParaRPr sz="1000" b="0" i="0" u="none" strike="noStrike" cap="none">
              <a:solidFill>
                <a:srgbClr val="2D68C4"/>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Make Video box much larger than this one </a:t>
            </a:r>
            <a:endParaRPr sz="1000" b="0" i="0" u="none" strike="noStrike" cap="none">
              <a:solidFill>
                <a:srgbClr val="2D68C4"/>
              </a:solidFill>
              <a:latin typeface="Poppins"/>
              <a:ea typeface="Poppins"/>
              <a:cs typeface="Poppins"/>
              <a:sym typeface="Poppi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9"/>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4" name="Google Shape;134;p29"/>
          <p:cNvPicPr preferRelativeResize="0"/>
          <p:nvPr/>
        </p:nvPicPr>
        <p:blipFill rotWithShape="1">
          <a:blip r:embed="rId3">
            <a:alphaModFix/>
          </a:blip>
          <a:srcRect/>
          <a:stretch/>
        </p:blipFill>
        <p:spPr>
          <a:xfrm>
            <a:off x="0" y="0"/>
            <a:ext cx="9144000" cy="89707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1143000" y="579500"/>
            <a:ext cx="6827100" cy="3672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2200"/>
              <a:buFont typeface="Poppins"/>
              <a:buNone/>
              <a:defRPr sz="2200" b="1">
                <a:latin typeface="Poppins"/>
                <a:ea typeface="Poppins"/>
                <a:cs typeface="Poppins"/>
                <a:sym typeface="Poppins"/>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7" name="Google Shape;137;p30"/>
          <p:cNvSpPr txBox="1">
            <a:spLocks noGrp="1"/>
          </p:cNvSpPr>
          <p:nvPr>
            <p:ph type="subTitle" idx="1"/>
          </p:nvPr>
        </p:nvSpPr>
        <p:spPr>
          <a:xfrm>
            <a:off x="2703900" y="4409150"/>
            <a:ext cx="3705300" cy="515400"/>
          </a:xfrm>
          <a:prstGeom prst="rect">
            <a:avLst/>
          </a:prstGeom>
          <a:noFill/>
          <a:ln>
            <a:noFill/>
          </a:ln>
        </p:spPr>
        <p:txBody>
          <a:bodyPr spcFirstLastPara="1" wrap="square" lIns="0" tIns="0" rIns="0" bIns="0" anchor="ctr"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8" name="Google Shape;138;p30"/>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39"/>
        <p:cNvGrpSpPr/>
        <p:nvPr/>
      </p:nvGrpSpPr>
      <p:grpSpPr>
        <a:xfrm>
          <a:off x="0" y="0"/>
          <a:ext cx="0" cy="0"/>
          <a:chOff x="0" y="0"/>
          <a:chExt cx="0" cy="0"/>
        </a:xfrm>
      </p:grpSpPr>
      <p:sp>
        <p:nvSpPr>
          <p:cNvPr id="140" name="Google Shape;140;p31"/>
          <p:cNvSpPr txBox="1">
            <a:spLocks noGrp="1"/>
          </p:cNvSpPr>
          <p:nvPr>
            <p:ph type="body" idx="1"/>
          </p:nvPr>
        </p:nvSpPr>
        <p:spPr>
          <a:xfrm>
            <a:off x="1143000"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1" name="Google Shape;141;p31"/>
          <p:cNvSpPr txBox="1">
            <a:spLocks noGrp="1"/>
          </p:cNvSpPr>
          <p:nvPr>
            <p:ph type="subTitle" idx="2"/>
          </p:nvPr>
        </p:nvSpPr>
        <p:spPr>
          <a:xfrm>
            <a:off x="114300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2" name="Google Shape;142;p31"/>
          <p:cNvCxnSpPr/>
          <p:nvPr/>
        </p:nvCxnSpPr>
        <p:spPr>
          <a:xfrm>
            <a:off x="3851225" y="1152000"/>
            <a:ext cx="0" cy="3411000"/>
          </a:xfrm>
          <a:prstGeom prst="straightConnector1">
            <a:avLst/>
          </a:prstGeom>
          <a:noFill/>
          <a:ln w="19050" cap="flat" cmpd="sng">
            <a:solidFill>
              <a:srgbClr val="FFFFFF"/>
            </a:solidFill>
            <a:prstDash val="solid"/>
            <a:round/>
            <a:headEnd type="none" w="sm" len="sm"/>
            <a:tailEnd type="none" w="sm" len="sm"/>
          </a:ln>
        </p:spPr>
      </p:cxnSp>
      <p:sp>
        <p:nvSpPr>
          <p:cNvPr id="143" name="Google Shape;143;p31"/>
          <p:cNvSpPr txBox="1">
            <a:spLocks noGrp="1"/>
          </p:cNvSpPr>
          <p:nvPr>
            <p:ph type="title"/>
          </p:nvPr>
        </p:nvSpPr>
        <p:spPr>
          <a:xfrm>
            <a:off x="4416775" y="1152000"/>
            <a:ext cx="35682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11429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6" name="Google Shape;146;p32"/>
          <p:cNvSpPr txBox="1">
            <a:spLocks noGrp="1"/>
          </p:cNvSpPr>
          <p:nvPr>
            <p:ph type="title" idx="2"/>
          </p:nvPr>
        </p:nvSpPr>
        <p:spPr>
          <a:xfrm>
            <a:off x="1143000" y="1826625"/>
            <a:ext cx="3109800" cy="3597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7" name="Google Shape;147;p32"/>
          <p:cNvSpPr txBox="1">
            <a:spLocks noGrp="1"/>
          </p:cNvSpPr>
          <p:nvPr>
            <p:ph type="body" idx="1"/>
          </p:nvPr>
        </p:nvSpPr>
        <p:spPr>
          <a:xfrm>
            <a:off x="1143000" y="2321750"/>
            <a:ext cx="4303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8" name="Google Shape;148;p32"/>
          <p:cNvSpPr txBox="1">
            <a:spLocks noGrp="1"/>
          </p:cNvSpPr>
          <p:nvPr>
            <p:ph type="subTitle" idx="3"/>
          </p:nvPr>
        </p:nvSpPr>
        <p:spPr>
          <a:xfrm>
            <a:off x="5995600" y="2321750"/>
            <a:ext cx="22461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9" name="Google Shape;149;p32"/>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7F8080"/>
                </a:solidFill>
                <a:latin typeface="Poppins"/>
                <a:ea typeface="Poppins"/>
                <a:cs typeface="Poppins"/>
                <a:sym typeface="Poppins"/>
              </a:rPr>
              <a:t>CAPTIONS AND CREDITS</a:t>
            </a:r>
            <a:endParaRPr sz="700" b="0" i="0" u="none" strike="noStrike" cap="none">
              <a:solidFill>
                <a:srgbClr val="7F8080"/>
              </a:solidFill>
              <a:latin typeface="Poppins"/>
              <a:ea typeface="Poppins"/>
              <a:cs typeface="Poppins"/>
              <a:sym typeface="Poppins"/>
            </a:endParaRPr>
          </a:p>
        </p:txBody>
      </p:sp>
      <p:sp>
        <p:nvSpPr>
          <p:cNvPr id="150" name="Google Shape;150;p3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7F8080"/>
                </a:solidFill>
                <a:latin typeface="Poppins"/>
                <a:ea typeface="Poppins"/>
                <a:cs typeface="Poppins"/>
                <a:sym typeface="Poppins"/>
              </a:rPr>
              <a:t>‹#›</a:t>
            </a:fld>
            <a:endParaRPr sz="700" b="0" i="0" u="none" strike="noStrike" cap="none">
              <a:solidFill>
                <a:srgbClr val="7F8080"/>
              </a:solidFill>
              <a:latin typeface="Poppins"/>
              <a:ea typeface="Poppins"/>
              <a:cs typeface="Poppins"/>
              <a:sym typeface="Poppins"/>
            </a:endParaRPr>
          </a:p>
        </p:txBody>
      </p:sp>
      <p:sp>
        <p:nvSpPr>
          <p:cNvPr id="151" name="Google Shape;151;p32"/>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2" name="Google Shape;152;p32"/>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3" name="Google Shape;153;p32"/>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397ED0"/>
                </a:solidFill>
                <a:latin typeface="Poppins"/>
                <a:ea typeface="Poppins"/>
                <a:cs typeface="Poppins"/>
                <a:sym typeface="Poppins"/>
              </a:rPr>
              <a:t>SECTION TITLE</a:t>
            </a:r>
            <a:endParaRPr sz="700" b="1" i="0" u="none" strike="noStrike" cap="none">
              <a:solidFill>
                <a:srgbClr val="397ED0"/>
              </a:solidFill>
              <a:latin typeface="Poppins"/>
              <a:ea typeface="Poppins"/>
              <a:cs typeface="Poppins"/>
              <a:sym typeface="Poppins"/>
            </a:endParaRPr>
          </a:p>
        </p:txBody>
      </p:sp>
      <p:pic>
        <p:nvPicPr>
          <p:cNvPr id="154" name="Google Shape;154;p32"/>
          <p:cNvPicPr preferRelativeResize="0"/>
          <p:nvPr/>
        </p:nvPicPr>
        <p:blipFill rotWithShape="1">
          <a:blip r:embed="rId3">
            <a:alphaModFix/>
          </a:blip>
          <a:srcRect/>
          <a:stretch/>
        </p:blipFill>
        <p:spPr>
          <a:xfrm>
            <a:off x="280050" y="227788"/>
            <a:ext cx="219456" cy="1645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3"/>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Clr>
                <a:srgbClr val="FFFFFF"/>
              </a:buClr>
              <a:buSzPts val="1100"/>
              <a:buChar char="●"/>
              <a:defRPr>
                <a:solidFill>
                  <a:srgbClr val="FFFFFF"/>
                </a:solidFill>
              </a:defRPr>
            </a:lvl1pPr>
            <a:lvl2pPr marL="914400" lvl="1" indent="-298450" algn="l" rtl="0">
              <a:lnSpc>
                <a:spcPct val="130000"/>
              </a:lnSpc>
              <a:spcBef>
                <a:spcPts val="1000"/>
              </a:spcBef>
              <a:spcAft>
                <a:spcPts val="0"/>
              </a:spcAft>
              <a:buClr>
                <a:srgbClr val="FFFFFF"/>
              </a:buClr>
              <a:buSzPts val="1100"/>
              <a:buChar char="○"/>
              <a:defRPr>
                <a:solidFill>
                  <a:srgbClr val="FFFFFF"/>
                </a:solidFill>
              </a:defRPr>
            </a:lvl2pPr>
            <a:lvl3pPr marL="1371600" lvl="2" indent="-298450" algn="l" rtl="0">
              <a:lnSpc>
                <a:spcPct val="130000"/>
              </a:lnSpc>
              <a:spcBef>
                <a:spcPts val="1000"/>
              </a:spcBef>
              <a:spcAft>
                <a:spcPts val="0"/>
              </a:spcAft>
              <a:buClr>
                <a:srgbClr val="FFFFFF"/>
              </a:buClr>
              <a:buSzPts val="1100"/>
              <a:buChar char="■"/>
              <a:defRPr>
                <a:solidFill>
                  <a:srgbClr val="FFFFFF"/>
                </a:solidFill>
              </a:defRPr>
            </a:lvl3pPr>
            <a:lvl4pPr marL="1828800" lvl="3" indent="-298450" algn="l" rtl="0">
              <a:lnSpc>
                <a:spcPct val="130000"/>
              </a:lnSpc>
              <a:spcBef>
                <a:spcPts val="1000"/>
              </a:spcBef>
              <a:spcAft>
                <a:spcPts val="0"/>
              </a:spcAft>
              <a:buClr>
                <a:srgbClr val="FFFFFF"/>
              </a:buClr>
              <a:buSzPts val="1100"/>
              <a:buChar char="●"/>
              <a:defRPr>
                <a:solidFill>
                  <a:srgbClr val="FFFFFF"/>
                </a:solidFill>
              </a:defRPr>
            </a:lvl4pPr>
            <a:lvl5pPr marL="2286000" lvl="4" indent="-298450" algn="l" rtl="0">
              <a:lnSpc>
                <a:spcPct val="130000"/>
              </a:lnSpc>
              <a:spcBef>
                <a:spcPts val="1000"/>
              </a:spcBef>
              <a:spcAft>
                <a:spcPts val="0"/>
              </a:spcAft>
              <a:buClr>
                <a:srgbClr val="FFFFFF"/>
              </a:buClr>
              <a:buSzPts val="1100"/>
              <a:buChar char="○"/>
              <a:defRPr>
                <a:solidFill>
                  <a:srgbClr val="FFFFFF"/>
                </a:solidFill>
              </a:defRPr>
            </a:lvl5pPr>
            <a:lvl6pPr marL="2743200" lvl="5" indent="-298450" algn="l" rtl="0">
              <a:lnSpc>
                <a:spcPct val="130000"/>
              </a:lnSpc>
              <a:spcBef>
                <a:spcPts val="1000"/>
              </a:spcBef>
              <a:spcAft>
                <a:spcPts val="0"/>
              </a:spcAft>
              <a:buClr>
                <a:srgbClr val="FFFFFF"/>
              </a:buClr>
              <a:buSzPts val="1100"/>
              <a:buChar char="■"/>
              <a:defRPr>
                <a:solidFill>
                  <a:srgbClr val="FFFFFF"/>
                </a:solidFill>
              </a:defRPr>
            </a:lvl6pPr>
            <a:lvl7pPr marL="3200400" lvl="6" indent="-298450" algn="l" rtl="0">
              <a:lnSpc>
                <a:spcPct val="130000"/>
              </a:lnSpc>
              <a:spcBef>
                <a:spcPts val="1000"/>
              </a:spcBef>
              <a:spcAft>
                <a:spcPts val="0"/>
              </a:spcAft>
              <a:buClr>
                <a:srgbClr val="FFFFFF"/>
              </a:buClr>
              <a:buSzPts val="1100"/>
              <a:buChar char="●"/>
              <a:defRPr>
                <a:solidFill>
                  <a:srgbClr val="FFFFFF"/>
                </a:solidFill>
              </a:defRPr>
            </a:lvl7pPr>
            <a:lvl8pPr marL="3657600" lvl="7" indent="-298450" algn="l" rtl="0">
              <a:lnSpc>
                <a:spcPct val="130000"/>
              </a:lnSpc>
              <a:spcBef>
                <a:spcPts val="1000"/>
              </a:spcBef>
              <a:spcAft>
                <a:spcPts val="0"/>
              </a:spcAft>
              <a:buClr>
                <a:srgbClr val="FFFFFF"/>
              </a:buClr>
              <a:buSzPts val="1100"/>
              <a:buChar char="○"/>
              <a:defRPr>
                <a:solidFill>
                  <a:srgbClr val="FFFFFF"/>
                </a:solidFill>
              </a:defRPr>
            </a:lvl8pPr>
            <a:lvl9pPr marL="4114800" lvl="8" indent="-298450" algn="l"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57" name="Google Shape;157;p33"/>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FFFFFF"/>
              </a:buClr>
              <a:buSzPts val="2200"/>
              <a:buNone/>
              <a:defRPr sz="2200">
                <a:solidFill>
                  <a:srgbClr val="FFFFFF"/>
                </a:solidFill>
              </a:defRPr>
            </a:lvl1pPr>
            <a:lvl2pPr lvl="1" algn="ctr" rtl="0">
              <a:lnSpc>
                <a:spcPct val="100000"/>
              </a:lnSpc>
              <a:spcBef>
                <a:spcPts val="0"/>
              </a:spcBef>
              <a:spcAft>
                <a:spcPts val="0"/>
              </a:spcAft>
              <a:buClr>
                <a:srgbClr val="FFFFFF"/>
              </a:buClr>
              <a:buSzPts val="4200"/>
              <a:buNone/>
              <a:defRPr sz="4200">
                <a:solidFill>
                  <a:srgbClr val="FFFFFF"/>
                </a:solidFill>
              </a:defRPr>
            </a:lvl2pPr>
            <a:lvl3pPr lvl="2" algn="ctr" rtl="0">
              <a:lnSpc>
                <a:spcPct val="100000"/>
              </a:lnSpc>
              <a:spcBef>
                <a:spcPts val="0"/>
              </a:spcBef>
              <a:spcAft>
                <a:spcPts val="0"/>
              </a:spcAft>
              <a:buClr>
                <a:srgbClr val="FFFFFF"/>
              </a:buClr>
              <a:buSzPts val="4200"/>
              <a:buNone/>
              <a:defRPr sz="4200">
                <a:solidFill>
                  <a:srgbClr val="FFFFFF"/>
                </a:solidFill>
              </a:defRPr>
            </a:lvl3pPr>
            <a:lvl4pPr lvl="3" algn="ctr" rtl="0">
              <a:lnSpc>
                <a:spcPct val="100000"/>
              </a:lnSpc>
              <a:spcBef>
                <a:spcPts val="0"/>
              </a:spcBef>
              <a:spcAft>
                <a:spcPts val="0"/>
              </a:spcAft>
              <a:buClr>
                <a:srgbClr val="FFFFFF"/>
              </a:buClr>
              <a:buSzPts val="4200"/>
              <a:buNone/>
              <a:defRPr sz="4200">
                <a:solidFill>
                  <a:srgbClr val="FFFFFF"/>
                </a:solidFill>
              </a:defRPr>
            </a:lvl4pPr>
            <a:lvl5pPr lvl="4" algn="ctr" rtl="0">
              <a:lnSpc>
                <a:spcPct val="100000"/>
              </a:lnSpc>
              <a:spcBef>
                <a:spcPts val="0"/>
              </a:spcBef>
              <a:spcAft>
                <a:spcPts val="0"/>
              </a:spcAft>
              <a:buClr>
                <a:srgbClr val="FFFFFF"/>
              </a:buClr>
              <a:buSzPts val="4200"/>
              <a:buNone/>
              <a:defRPr sz="4200">
                <a:solidFill>
                  <a:srgbClr val="FFFFFF"/>
                </a:solidFill>
              </a:defRPr>
            </a:lvl5pPr>
            <a:lvl6pPr lvl="5" algn="ctr" rtl="0">
              <a:lnSpc>
                <a:spcPct val="100000"/>
              </a:lnSpc>
              <a:spcBef>
                <a:spcPts val="0"/>
              </a:spcBef>
              <a:spcAft>
                <a:spcPts val="0"/>
              </a:spcAft>
              <a:buClr>
                <a:srgbClr val="FFFFFF"/>
              </a:buClr>
              <a:buSzPts val="4200"/>
              <a:buNone/>
              <a:defRPr sz="4200">
                <a:solidFill>
                  <a:srgbClr val="FFFFFF"/>
                </a:solidFill>
              </a:defRPr>
            </a:lvl6pPr>
            <a:lvl7pPr lvl="6" algn="ctr" rtl="0">
              <a:lnSpc>
                <a:spcPct val="100000"/>
              </a:lnSpc>
              <a:spcBef>
                <a:spcPts val="0"/>
              </a:spcBef>
              <a:spcAft>
                <a:spcPts val="0"/>
              </a:spcAft>
              <a:buClr>
                <a:srgbClr val="FFFFFF"/>
              </a:buClr>
              <a:buSzPts val="4200"/>
              <a:buNone/>
              <a:defRPr sz="4200">
                <a:solidFill>
                  <a:srgbClr val="FFFFFF"/>
                </a:solidFill>
              </a:defRPr>
            </a:lvl7pPr>
            <a:lvl8pPr lvl="7" algn="ctr" rtl="0">
              <a:lnSpc>
                <a:spcPct val="100000"/>
              </a:lnSpc>
              <a:spcBef>
                <a:spcPts val="0"/>
              </a:spcBef>
              <a:spcAft>
                <a:spcPts val="0"/>
              </a:spcAft>
              <a:buClr>
                <a:srgbClr val="FFFFFF"/>
              </a:buClr>
              <a:buSzPts val="4200"/>
              <a:buNone/>
              <a:defRPr sz="4200">
                <a:solidFill>
                  <a:srgbClr val="FFFFFF"/>
                </a:solidFill>
              </a:defRPr>
            </a:lvl8pPr>
            <a:lvl9pPr lvl="8" algn="ctr" rtl="0">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58" name="Google Shape;158;p33"/>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59" name="Google Shape;159;p33"/>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
        <p:nvSpPr>
          <p:cNvPr id="161" name="Google Shape;161;p3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8" Type="http://schemas.openxmlformats.org/officeDocument/2006/relationships/image" Target="../media/image1.jp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2D68C4"/>
              </a:buClr>
              <a:buSzPts val="4400"/>
              <a:buFont typeface="Poppins SemiBold"/>
              <a:buNone/>
              <a:defRPr sz="4400" b="0" i="0" u="none" strike="noStrike" cap="none">
                <a:solidFill>
                  <a:srgbClr val="2D68C4"/>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6" name="Google Shape;86;p18"/>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marR="0" lvl="0" indent="-298450" algn="l" rtl="0">
              <a:lnSpc>
                <a:spcPct val="115000"/>
              </a:lnSpc>
              <a:spcBef>
                <a:spcPts val="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1pPr>
            <a:lvl2pPr marL="914400" marR="0" lvl="1"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2pPr>
            <a:lvl3pPr marL="1371600" marR="0" lvl="2"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3pPr>
            <a:lvl4pPr marL="1828800" marR="0" lvl="3"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4pPr>
            <a:lvl5pPr marL="2286000" marR="0" lvl="4"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5pPr>
            <a:lvl6pPr marL="2743200" marR="0" lvl="5"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6pPr>
            <a:lvl7pPr marL="3200400" marR="0" lvl="6"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7pPr>
            <a:lvl8pPr marL="3657600" marR="0" lvl="7"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8pPr>
            <a:lvl9pPr marL="4114800" marR="0" lvl="8" indent="-298450" algn="l" rtl="0">
              <a:lnSpc>
                <a:spcPct val="115000"/>
              </a:lnSpc>
              <a:spcBef>
                <a:spcPts val="1600"/>
              </a:spcBef>
              <a:spcAft>
                <a:spcPts val="160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9pPr>
          </a:lstStyle>
          <a:p>
            <a:endParaRPr/>
          </a:p>
        </p:txBody>
      </p:sp>
      <p:sp>
        <p:nvSpPr>
          <p:cNvPr id="87" name="Google Shape;87;p18"/>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vimeo.com/103459509" TargetMode="External"/><Relationship Id="rId5"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vimeo.com/84900192" TargetMode="External"/><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vimeo.com/76172830" TargetMode="External"/><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917BDDB1-EFD7-4C46-A901-61B9C8478887}"/>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49454" y="0"/>
            <a:ext cx="1097375" cy="1097375"/>
          </a:xfrm>
          <a:prstGeom prst="rect">
            <a:avLst/>
          </a:prstGeom>
        </p:spPr>
      </p:pic>
      <p:sp>
        <p:nvSpPr>
          <p:cNvPr id="169" name="Google Shape;169;p3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Reinforcing Vocabulary Across Lessons/Texts</a:t>
            </a:r>
            <a:endParaRPr dirty="0"/>
          </a:p>
        </p:txBody>
      </p:sp>
      <p:sp>
        <p:nvSpPr>
          <p:cNvPr id="168" name="Google Shape;168;p35"/>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9</a:t>
            </a:r>
          </a:p>
          <a:p>
            <a:pPr marL="0" lvl="0" indent="0" algn="ctr" rtl="0">
              <a:spcBef>
                <a:spcPts val="0"/>
              </a:spcBef>
              <a:spcAft>
                <a:spcPts val="0"/>
              </a:spcAft>
              <a:buNone/>
            </a:pPr>
            <a:r>
              <a:rPr lang="en" sz="1600" b="1" dirty="0">
                <a:solidFill>
                  <a:schemeClr val="bg1"/>
                </a:solidFill>
              </a:rPr>
              <a:t>ACADEMIC VOCABULARY </a:t>
            </a:r>
            <a:endParaRPr sz="1600" b="1" dirty="0">
              <a:solidFill>
                <a:schemeClr val="bg1"/>
              </a:solidFill>
            </a:endParaRPr>
          </a:p>
          <a:p>
            <a:pPr marL="0" lvl="0" indent="0" algn="ctr" rtl="0">
              <a:spcBef>
                <a:spcPts val="1000"/>
              </a:spcBef>
              <a:spcAft>
                <a:spcPts val="0"/>
              </a:spcAft>
              <a:buNone/>
            </a:pPr>
            <a:endParaRPr dirty="0">
              <a:solidFill>
                <a:schemeClr val="bg1"/>
              </a:solidFill>
            </a:endParaRPr>
          </a:p>
          <a:p>
            <a:pPr marL="0" lvl="0" indent="0" algn="ctr" rtl="0">
              <a:spcBef>
                <a:spcPts val="1000"/>
              </a:spcBef>
              <a:spcAft>
                <a:spcPts val="0"/>
              </a:spcAft>
              <a:buClr>
                <a:schemeClr val="dk1"/>
              </a:buClr>
              <a:buSzPts val="1100"/>
              <a:buFont typeface="Arial"/>
              <a:buNone/>
            </a:pPr>
            <a:endParaRPr b="1" dirty="0"/>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170" name="Google Shape;170;p3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13F95ACA-21ED-4C76-9CFE-C6D8343413F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95002"/>
            <a:ext cx="1097375" cy="1097375"/>
          </a:xfrm>
          <a:prstGeom prst="rect">
            <a:avLst/>
          </a:prstGeom>
        </p:spPr>
      </p:pic>
      <p:sp>
        <p:nvSpPr>
          <p:cNvPr id="247" name="Google Shape;247;p4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45" name="Google Shape;245;p44"/>
          <p:cNvSpPr txBox="1">
            <a:spLocks noGrp="1"/>
          </p:cNvSpPr>
          <p:nvPr>
            <p:ph type="title"/>
          </p:nvPr>
        </p:nvSpPr>
        <p:spPr>
          <a:xfrm>
            <a:off x="993750" y="566100"/>
            <a:ext cx="4142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3: </a:t>
            </a:r>
            <a:endParaRPr sz="2600" dirty="0">
              <a:latin typeface="Poppins"/>
              <a:ea typeface="Poppins"/>
              <a:cs typeface="Poppins"/>
              <a:sym typeface="Poppins"/>
            </a:endParaRPr>
          </a:p>
          <a:p>
            <a:pPr marL="0" lvl="0" indent="0" algn="l" rtl="0">
              <a:spcBef>
                <a:spcPts val="0"/>
              </a:spcBef>
              <a:spcAft>
                <a:spcPts val="0"/>
              </a:spcAft>
              <a:buNone/>
            </a:pPr>
            <a:r>
              <a:rPr lang="en" sz="2600" dirty="0"/>
              <a:t>“Word Play Questions”</a:t>
            </a:r>
            <a:endParaRPr sz="2600" dirty="0"/>
          </a:p>
        </p:txBody>
      </p:sp>
      <p:pic>
        <p:nvPicPr>
          <p:cNvPr id="249" name="Google Shape;249;p44"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993750" y="1963625"/>
            <a:ext cx="3954801" cy="2963450"/>
          </a:xfrm>
          <a:prstGeom prst="rect">
            <a:avLst/>
          </a:prstGeom>
          <a:noFill/>
          <a:ln>
            <a:noFill/>
          </a:ln>
        </p:spPr>
      </p:pic>
      <p:sp>
        <p:nvSpPr>
          <p:cNvPr id="246" name="Google Shape;246;p44"/>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48" name="Google Shape;248;p4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847C43BE-0E25-454D-ABBD-B8E0DBCF73B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49950"/>
            <a:ext cx="956955" cy="956955"/>
          </a:xfrm>
          <a:prstGeom prst="rect">
            <a:avLst/>
          </a:prstGeom>
        </p:spPr>
      </p:pic>
      <p:sp>
        <p:nvSpPr>
          <p:cNvPr id="256" name="Google Shape;256;p4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54" name="Google Shape;254;p45"/>
          <p:cNvSpPr txBox="1">
            <a:spLocks noGrp="1"/>
          </p:cNvSpPr>
          <p:nvPr>
            <p:ph type="title"/>
          </p:nvPr>
        </p:nvSpPr>
        <p:spPr>
          <a:xfrm>
            <a:off x="993750" y="421425"/>
            <a:ext cx="3839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4: </a:t>
            </a:r>
            <a:endParaRPr sz="2600" dirty="0">
              <a:latin typeface="Poppins"/>
              <a:ea typeface="Poppins"/>
              <a:cs typeface="Poppins"/>
              <a:sym typeface="Poppins"/>
            </a:endParaRPr>
          </a:p>
          <a:p>
            <a:pPr marL="0" lvl="0" indent="0" algn="l" rtl="0">
              <a:spcBef>
                <a:spcPts val="0"/>
              </a:spcBef>
              <a:spcAft>
                <a:spcPts val="0"/>
              </a:spcAft>
              <a:buNone/>
            </a:pPr>
            <a:r>
              <a:rPr lang="en" sz="2600" dirty="0"/>
              <a:t>Give One, Get One, Move On (GOGOMO)</a:t>
            </a:r>
            <a:endParaRPr sz="2600" dirty="0"/>
          </a:p>
        </p:txBody>
      </p:sp>
      <p:pic>
        <p:nvPicPr>
          <p:cNvPr id="258" name="Google Shape;258;p45" title="&quot; &quot;">
            <a:hlinkClick r:id="rId4"/>
            <a:extLst>
              <a:ext uri="{C183D7F6-B498-43B3-948B-1728B52AA6E4}">
                <adec:decorative xmlns:adec="http://schemas.microsoft.com/office/drawing/2017/decorative" xmlns="" val="1"/>
              </a:ext>
            </a:extLst>
          </p:cNvPr>
          <p:cNvPicPr preferRelativeResize="0"/>
          <p:nvPr/>
        </p:nvPicPr>
        <p:blipFill rotWithShape="1">
          <a:blip r:embed="rId5">
            <a:alphaModFix/>
          </a:blip>
          <a:srcRect l="14029" t="11541" r="12978" b="18080"/>
          <a:stretch/>
        </p:blipFill>
        <p:spPr>
          <a:xfrm>
            <a:off x="496550" y="2018225"/>
            <a:ext cx="5056450" cy="2742301"/>
          </a:xfrm>
          <a:prstGeom prst="rect">
            <a:avLst/>
          </a:prstGeom>
          <a:noFill/>
          <a:ln>
            <a:noFill/>
          </a:ln>
        </p:spPr>
      </p:pic>
      <p:sp>
        <p:nvSpPr>
          <p:cNvPr id="255" name="Google Shape;255;p45"/>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57" name="Google Shape;257;p4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6" name="Google Shape;266;p46"/>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DDD4A97F-15DF-411C-BA65-98628E38BBE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77638"/>
            <a:ext cx="1062149" cy="1062149"/>
          </a:xfrm>
          <a:prstGeom prst="rect">
            <a:avLst/>
          </a:prstGeom>
        </p:spPr>
      </p:pic>
      <p:sp>
        <p:nvSpPr>
          <p:cNvPr id="264" name="Google Shape;264;p46"/>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Practice  </a:t>
            </a:r>
            <a:endParaRPr dirty="0"/>
          </a:p>
        </p:txBody>
      </p:sp>
      <p:sp>
        <p:nvSpPr>
          <p:cNvPr id="263" name="Google Shape;263;p46"/>
          <p:cNvSpPr txBox="1">
            <a:spLocks noGrp="1"/>
          </p:cNvSpPr>
          <p:nvPr>
            <p:ph type="body" idx="1"/>
          </p:nvPr>
        </p:nvSpPr>
        <p:spPr>
          <a:xfrm>
            <a:off x="583550" y="1354175"/>
            <a:ext cx="4890300" cy="2857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700" i="1">
              <a:solidFill>
                <a:srgbClr val="888888"/>
              </a:solidFill>
            </a:endParaRPr>
          </a:p>
          <a:p>
            <a:pPr marL="457200" lvl="0" indent="-342900" algn="l" rtl="0">
              <a:lnSpc>
                <a:spcPct val="100000"/>
              </a:lnSpc>
              <a:spcBef>
                <a:spcPts val="0"/>
              </a:spcBef>
              <a:spcAft>
                <a:spcPts val="0"/>
              </a:spcAft>
              <a:buClr>
                <a:srgbClr val="888888"/>
              </a:buClr>
              <a:buSzPts val="1800"/>
              <a:buFont typeface="Calibri"/>
              <a:buChar char="●"/>
            </a:pPr>
            <a:r>
              <a:rPr lang="en" sz="1800">
                <a:solidFill>
                  <a:srgbClr val="888888"/>
                </a:solidFill>
              </a:rPr>
              <a:t>Review lesson you will be teaching.</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Calibri"/>
              <a:buChar char="●"/>
            </a:pPr>
            <a:r>
              <a:rPr lang="en" sz="1800">
                <a:solidFill>
                  <a:srgbClr val="888888"/>
                </a:solidFill>
              </a:rPr>
              <a:t>Identify 3-5  vocabulary words that you will teach.</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Arial"/>
              <a:buChar char="●"/>
            </a:pPr>
            <a:r>
              <a:rPr lang="en" sz="1800">
                <a:solidFill>
                  <a:srgbClr val="888888"/>
                </a:solidFill>
              </a:rPr>
              <a:t>Explain how you could use one of the four vocabulary strategies we just viewed..</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well does this lesson meet the look for? </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adaptations could be made?</a:t>
            </a:r>
            <a:endParaRPr sz="1800">
              <a:solidFill>
                <a:srgbClr val="888888"/>
              </a:solidFill>
            </a:endParaRPr>
          </a:p>
          <a:p>
            <a:pPr marL="457200" lvl="0" indent="0" algn="l" rtl="0">
              <a:lnSpc>
                <a:spcPct val="100000"/>
              </a:lnSpc>
              <a:spcBef>
                <a:spcPts val="0"/>
              </a:spcBef>
              <a:spcAft>
                <a:spcPts val="0"/>
              </a:spcAft>
              <a:buNone/>
            </a:pPr>
            <a:endParaRPr sz="1700">
              <a:solidFill>
                <a:srgbClr val="888888"/>
              </a:solidFill>
            </a:endParaRPr>
          </a:p>
          <a:p>
            <a:pPr marL="0" lvl="0" indent="0" algn="l" rtl="0">
              <a:lnSpc>
                <a:spcPct val="100000"/>
              </a:lnSpc>
              <a:spcBef>
                <a:spcPts val="0"/>
              </a:spcBef>
              <a:spcAft>
                <a:spcPts val="0"/>
              </a:spcAft>
              <a:buNone/>
            </a:pPr>
            <a:endParaRPr sz="1600" b="1"/>
          </a:p>
          <a:p>
            <a:pPr marL="457200" lvl="0" indent="0" algn="l" rtl="0">
              <a:lnSpc>
                <a:spcPct val="100000"/>
              </a:lnSpc>
              <a:spcBef>
                <a:spcPts val="0"/>
              </a:spcBef>
              <a:spcAft>
                <a:spcPts val="0"/>
              </a:spcAft>
              <a:buNone/>
            </a:pPr>
            <a:endParaRPr sz="1800"/>
          </a:p>
          <a:p>
            <a:pPr marL="0" lvl="0" indent="0" algn="l" rtl="0">
              <a:lnSpc>
                <a:spcPct val="100000"/>
              </a:lnSpc>
              <a:spcBef>
                <a:spcPts val="1000"/>
              </a:spcBef>
              <a:spcAft>
                <a:spcPts val="0"/>
              </a:spcAft>
              <a:buNone/>
            </a:pPr>
            <a:endParaRPr sz="1600"/>
          </a:p>
        </p:txBody>
      </p:sp>
      <p:sp>
        <p:nvSpPr>
          <p:cNvPr id="268" name="Google Shape;268;p46"/>
          <p:cNvSpPr/>
          <p:nvPr/>
        </p:nvSpPr>
        <p:spPr>
          <a:xfrm>
            <a:off x="583550" y="4211352"/>
            <a:ext cx="8249400" cy="10758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1800" b="1">
                <a:solidFill>
                  <a:srgbClr val="2D68C4"/>
                </a:solidFill>
                <a:latin typeface="Poppins"/>
                <a:ea typeface="Poppins"/>
                <a:cs typeface="Poppins"/>
                <a:sym typeface="Poppins"/>
              </a:rPr>
              <a:t>Look For:</a:t>
            </a:r>
            <a:endParaRPr sz="1800" b="1">
              <a:solidFill>
                <a:srgbClr val="2D68C4"/>
              </a:solidFill>
              <a:latin typeface="Poppins"/>
              <a:ea typeface="Poppins"/>
              <a:cs typeface="Poppins"/>
              <a:sym typeface="Poppins"/>
            </a:endParaRPr>
          </a:p>
          <a:p>
            <a:pPr marL="914400" lvl="0" indent="-342900" algn="l" rtl="0">
              <a:spcBef>
                <a:spcPts val="0"/>
              </a:spcBef>
              <a:spcAft>
                <a:spcPts val="0"/>
              </a:spcAft>
              <a:buClr>
                <a:schemeClr val="dk1"/>
              </a:buClr>
              <a:buSzPts val="1800"/>
              <a:buFont typeface="Bitter"/>
              <a:buChar char="❏"/>
            </a:pPr>
            <a:r>
              <a:rPr lang="en" sz="1800">
                <a:solidFill>
                  <a:srgbClr val="212121"/>
                </a:solidFill>
                <a:latin typeface="Bitter"/>
                <a:ea typeface="Bitter"/>
                <a:cs typeface="Bitter"/>
                <a:sym typeface="Bitter"/>
              </a:rPr>
              <a:t>O</a:t>
            </a:r>
            <a:r>
              <a:rPr lang="en" sz="1800">
                <a:solidFill>
                  <a:schemeClr val="dk1"/>
                </a:solidFill>
                <a:latin typeface="Bitter"/>
                <a:ea typeface="Bitter"/>
                <a:cs typeface="Bitter"/>
                <a:sym typeface="Bitter"/>
              </a:rPr>
              <a:t>ver the course of the unit, students have opportunities to maintain and extend vocabulary through additional practice with words previously taught </a:t>
            </a:r>
            <a:endParaRPr sz="1800">
              <a:solidFill>
                <a:srgbClr val="212121"/>
              </a:solidFill>
              <a:latin typeface="Bitter"/>
              <a:ea typeface="Bitter"/>
              <a:cs typeface="Bitter"/>
              <a:sym typeface="Bitter"/>
            </a:endParaRPr>
          </a:p>
        </p:txBody>
      </p:sp>
      <p:pic>
        <p:nvPicPr>
          <p:cNvPr id="267" name="Google Shape;267;p46" title="&quot; &quot;">
            <a:extLst>
              <a:ext uri="{C183D7F6-B498-43B3-948B-1728B52AA6E4}">
                <adec:decorative xmlns:adec="http://schemas.microsoft.com/office/drawing/2017/decorative" xmlns="" val="1"/>
              </a:ext>
            </a:extLst>
          </p:cNvPr>
          <p:cNvPicPr preferRelativeResize="0"/>
          <p:nvPr/>
        </p:nvPicPr>
        <p:blipFill>
          <a:blip r:embed="rId4">
            <a:alphaModFix/>
          </a:blip>
          <a:stretch>
            <a:fillRect/>
          </a:stretch>
        </p:blipFill>
        <p:spPr>
          <a:xfrm>
            <a:off x="5541375" y="1578938"/>
            <a:ext cx="3369350" cy="1881225"/>
          </a:xfrm>
          <a:prstGeom prst="rect">
            <a:avLst/>
          </a:prstGeom>
          <a:noFill/>
          <a:ln>
            <a:noFill/>
          </a:ln>
        </p:spPr>
      </p:pic>
      <p:sp>
        <p:nvSpPr>
          <p:cNvPr id="265" name="Google Shape;265;p4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E7C54447-98A7-42C1-8521-4771CB83A21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95001"/>
            <a:ext cx="1097375" cy="1097375"/>
          </a:xfrm>
          <a:prstGeom prst="rect">
            <a:avLst/>
          </a:prstGeom>
        </p:spPr>
      </p:pic>
      <p:sp>
        <p:nvSpPr>
          <p:cNvPr id="276" name="Google Shape;276;p4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sp>
        <p:nvSpPr>
          <p:cNvPr id="274" name="Google Shape;274;p47"/>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Closing </a:t>
            </a:r>
            <a:endParaRPr dirty="0"/>
          </a:p>
        </p:txBody>
      </p:sp>
      <p:sp>
        <p:nvSpPr>
          <p:cNvPr id="275" name="Google Shape;275;p47"/>
          <p:cNvSpPr txBox="1">
            <a:spLocks noGrp="1"/>
          </p:cNvSpPr>
          <p:nvPr>
            <p:ph type="title" idx="3"/>
          </p:nvPr>
        </p:nvSpPr>
        <p:spPr>
          <a:xfrm>
            <a:off x="1143000" y="1507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Reflection:  </a:t>
            </a:r>
            <a:r>
              <a:rPr lang="en" sz="1600" b="1" dirty="0">
                <a:solidFill>
                  <a:schemeClr val="accent5">
                    <a:lumMod val="75000"/>
                  </a:schemeClr>
                </a:solidFill>
              </a:rPr>
              <a:t> </a:t>
            </a:r>
            <a:endParaRPr sz="1600" b="1" dirty="0">
              <a:solidFill>
                <a:schemeClr val="accent5">
                  <a:lumMod val="75000"/>
                </a:schemeClr>
              </a:solidFill>
            </a:endParaRPr>
          </a:p>
        </p:txBody>
      </p:sp>
      <p:sp>
        <p:nvSpPr>
          <p:cNvPr id="273" name="Google Shape;273;p47"/>
          <p:cNvSpPr txBox="1">
            <a:spLocks noGrp="1"/>
          </p:cNvSpPr>
          <p:nvPr>
            <p:ph type="body" idx="1"/>
          </p:nvPr>
        </p:nvSpPr>
        <p:spPr>
          <a:xfrm>
            <a:off x="1143000" y="1998125"/>
            <a:ext cx="5961000" cy="25311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Why is vocabulary instruction critical for equity in literacy for all students, including (and especially) English Language Learners, students who are struggling readers, or students with special needs?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is one next step you can take in your classroom to support students in maintaining or extending vocabulary?</a:t>
            </a:r>
            <a:endParaRPr sz="1800" b="1">
              <a:solidFill>
                <a:srgbClr val="888888"/>
              </a:solidFill>
            </a:endParaRPr>
          </a:p>
          <a:p>
            <a:pPr marL="457200" lvl="0" indent="0" algn="l" rtl="0">
              <a:lnSpc>
                <a:spcPct val="100000"/>
              </a:lnSpc>
              <a:spcBef>
                <a:spcPts val="0"/>
              </a:spcBef>
              <a:spcAft>
                <a:spcPts val="0"/>
              </a:spcAft>
              <a:buNone/>
            </a:pPr>
            <a:endParaRPr sz="1800"/>
          </a:p>
          <a:p>
            <a:pPr marL="457200" lvl="0" indent="0" algn="l" rtl="0">
              <a:lnSpc>
                <a:spcPct val="100000"/>
              </a:lnSpc>
              <a:spcBef>
                <a:spcPts val="0"/>
              </a:spcBef>
              <a:spcAft>
                <a:spcPts val="0"/>
              </a:spcAft>
              <a:buNone/>
            </a:pPr>
            <a:endParaRPr sz="1800"/>
          </a:p>
          <a:p>
            <a:pPr marL="0" lvl="0" indent="0" algn="l" rtl="0">
              <a:spcBef>
                <a:spcPts val="0"/>
              </a:spcBef>
              <a:spcAft>
                <a:spcPts val="0"/>
              </a:spcAft>
              <a:buNone/>
            </a:pPr>
            <a:endParaRPr sz="1800" b="1"/>
          </a:p>
          <a:p>
            <a:pPr marL="457200" lvl="0" indent="0" algn="l" rtl="0">
              <a:spcBef>
                <a:spcPts val="1000"/>
              </a:spcBef>
              <a:spcAft>
                <a:spcPts val="100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D154DA06-0585-4CBC-AB60-C05785F76F1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4694"/>
            <a:ext cx="1097375" cy="1097375"/>
          </a:xfrm>
          <a:prstGeom prst="rect">
            <a:avLst/>
          </a:prstGeom>
        </p:spPr>
      </p:pic>
      <p:sp>
        <p:nvSpPr>
          <p:cNvPr id="283" name="Google Shape;283;p4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sp>
        <p:nvSpPr>
          <p:cNvPr id="281" name="Google Shape;281;p48"/>
          <p:cNvSpPr txBox="1">
            <a:spLocks noGrp="1"/>
          </p:cNvSpPr>
          <p:nvPr>
            <p:ph type="title"/>
          </p:nvPr>
        </p:nvSpPr>
        <p:spPr>
          <a:xfrm>
            <a:off x="942675" y="808000"/>
            <a:ext cx="7470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Preparing for Next Week’s Application </a:t>
            </a:r>
            <a:endParaRPr dirty="0"/>
          </a:p>
        </p:txBody>
      </p:sp>
      <p:sp>
        <p:nvSpPr>
          <p:cNvPr id="284" name="Google Shape;284;p48"/>
          <p:cNvSpPr txBox="1"/>
          <p:nvPr/>
        </p:nvSpPr>
        <p:spPr>
          <a:xfrm>
            <a:off x="836550" y="1485988"/>
            <a:ext cx="7470900" cy="15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Bring a current or upcoming unit or lesson that includes reinforcement opportunities.</a:t>
            </a: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How do students have opportunities to maintain and extend vocabulary through additional practice with words previously taught?</a:t>
            </a:r>
            <a:endParaRPr sz="1800">
              <a:solidFill>
                <a:srgbClr val="7F8080"/>
              </a:solidFill>
              <a:latin typeface="Poppins"/>
              <a:ea typeface="Poppins"/>
              <a:cs typeface="Poppins"/>
              <a:sym typeface="Poppins"/>
            </a:endParaRPr>
          </a:p>
          <a:p>
            <a:pPr marL="0" lvl="0" indent="0" algn="l" rtl="0">
              <a:spcBef>
                <a:spcPts val="0"/>
              </a:spcBef>
              <a:spcAft>
                <a:spcPts val="0"/>
              </a:spcAft>
              <a:buNone/>
            </a:pPr>
            <a:endParaRPr sz="1800" b="1">
              <a:solidFill>
                <a:srgbClr val="7F8080"/>
              </a:solidFill>
              <a:latin typeface="Poppins"/>
              <a:ea typeface="Poppins"/>
              <a:cs typeface="Poppins"/>
              <a:sym typeface="Poppins"/>
            </a:endParaRPr>
          </a:p>
        </p:txBody>
      </p:sp>
      <p:sp>
        <p:nvSpPr>
          <p:cNvPr id="285" name="Google Shape;285;p48"/>
          <p:cNvSpPr/>
          <p:nvPr/>
        </p:nvSpPr>
        <p:spPr>
          <a:xfrm>
            <a:off x="609925" y="3567925"/>
            <a:ext cx="7974000" cy="13491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1800" b="1">
                <a:solidFill>
                  <a:srgbClr val="2D68C4"/>
                </a:solidFill>
                <a:latin typeface="Poppins"/>
                <a:ea typeface="Poppins"/>
                <a:cs typeface="Poppins"/>
                <a:sym typeface="Poppins"/>
              </a:rPr>
              <a:t>Look For:</a:t>
            </a:r>
            <a:endParaRPr sz="1800" b="1">
              <a:solidFill>
                <a:srgbClr val="2D68C4"/>
              </a:solidFill>
              <a:latin typeface="Poppins"/>
              <a:ea typeface="Poppins"/>
              <a:cs typeface="Poppins"/>
              <a:sym typeface="Poppins"/>
            </a:endParaRPr>
          </a:p>
          <a:p>
            <a:pPr marL="914400" lvl="0" indent="-342900" algn="l" rtl="0">
              <a:spcBef>
                <a:spcPts val="0"/>
              </a:spcBef>
              <a:spcAft>
                <a:spcPts val="0"/>
              </a:spcAft>
              <a:buClr>
                <a:schemeClr val="dk1"/>
              </a:buClr>
              <a:buSzPts val="1800"/>
              <a:buFont typeface="Poppins"/>
              <a:buChar char="❏"/>
            </a:pPr>
            <a:r>
              <a:rPr lang="en" sz="1800">
                <a:solidFill>
                  <a:srgbClr val="212121"/>
                </a:solidFill>
                <a:latin typeface="Poppins"/>
                <a:ea typeface="Poppins"/>
                <a:cs typeface="Poppins"/>
                <a:sym typeface="Poppins"/>
              </a:rPr>
              <a:t>O</a:t>
            </a:r>
            <a:r>
              <a:rPr lang="en" sz="1800">
                <a:solidFill>
                  <a:schemeClr val="dk1"/>
                </a:solidFill>
                <a:latin typeface="Poppins"/>
                <a:ea typeface="Poppins"/>
                <a:cs typeface="Poppins"/>
                <a:sym typeface="Poppins"/>
              </a:rPr>
              <a:t>ver the course of the unit, students have opportunities to maintain and extend vocabulary through additional practice with words previously taught </a:t>
            </a:r>
            <a:endParaRPr sz="1800">
              <a:solidFill>
                <a:srgbClr val="212121"/>
              </a:solidFill>
              <a:latin typeface="Poppins"/>
              <a:ea typeface="Poppins"/>
              <a:cs typeface="Poppins"/>
              <a:sym typeface="Poppins"/>
            </a:endParaRPr>
          </a:p>
        </p:txBody>
      </p:sp>
      <p:sp>
        <p:nvSpPr>
          <p:cNvPr id="282" name="Google Shape;282;p4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E024CE36-388B-4C5C-A3A9-7C76F964C64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1877"/>
            <a:ext cx="1097375" cy="1097375"/>
          </a:xfrm>
          <a:prstGeom prst="rect">
            <a:avLst/>
          </a:prstGeom>
        </p:spPr>
      </p:pic>
      <p:sp>
        <p:nvSpPr>
          <p:cNvPr id="177" name="Google Shape;177;p36"/>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175" name="Google Shape;175;p36"/>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t>Do Now</a:t>
            </a:r>
            <a:endParaRPr sz="3600" dirty="0"/>
          </a:p>
        </p:txBody>
      </p:sp>
      <p:sp>
        <p:nvSpPr>
          <p:cNvPr id="179" name="Google Shape;179;p36"/>
          <p:cNvSpPr txBox="1"/>
          <p:nvPr/>
        </p:nvSpPr>
        <p:spPr>
          <a:xfrm>
            <a:off x="1064325" y="1573425"/>
            <a:ext cx="3474900" cy="3365400"/>
          </a:xfrm>
          <a:prstGeom prst="rect">
            <a:avLst/>
          </a:prstGeom>
          <a:solidFill>
            <a:srgbClr val="FFFFFF">
              <a:alpha val="8231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Courgette"/>
                <a:ea typeface="Courgette"/>
                <a:cs typeface="Courgette"/>
                <a:sym typeface="Courgette"/>
              </a:rPr>
              <a:t>“The limits of my language mean the limits of my world” </a:t>
            </a:r>
            <a:endParaRPr sz="2000">
              <a:latin typeface="Calibri"/>
              <a:ea typeface="Calibri"/>
              <a:cs typeface="Calibri"/>
              <a:sym typeface="Calibri"/>
            </a:endParaRPr>
          </a:p>
          <a:p>
            <a:pPr marL="0" lvl="0" indent="0" algn="r" rtl="0">
              <a:spcBef>
                <a:spcPts val="0"/>
              </a:spcBef>
              <a:spcAft>
                <a:spcPts val="0"/>
              </a:spcAft>
              <a:buClr>
                <a:srgbClr val="000000"/>
              </a:buClr>
              <a:buSzPts val="1100"/>
              <a:buFont typeface="Arial"/>
              <a:buNone/>
            </a:pPr>
            <a:endParaRPr sz="2000">
              <a:latin typeface="Calibri"/>
              <a:ea typeface="Calibri"/>
              <a:cs typeface="Calibri"/>
              <a:sym typeface="Calibri"/>
            </a:endParaRPr>
          </a:p>
          <a:p>
            <a:pPr marL="0" lvl="0" indent="0" algn="r" rtl="0">
              <a:spcBef>
                <a:spcPts val="0"/>
              </a:spcBef>
              <a:spcAft>
                <a:spcPts val="0"/>
              </a:spcAft>
              <a:buClr>
                <a:srgbClr val="000000"/>
              </a:buClr>
              <a:buSzPts val="1100"/>
              <a:buFont typeface="Arial"/>
              <a:buNone/>
            </a:pPr>
            <a:r>
              <a:rPr lang="en" sz="2000">
                <a:latin typeface="Calibri"/>
                <a:ea typeface="Calibri"/>
                <a:cs typeface="Calibri"/>
                <a:sym typeface="Calibri"/>
              </a:rPr>
              <a:t>--Ludwig Wittgenstein</a:t>
            </a:r>
            <a:endParaRPr sz="2000"/>
          </a:p>
        </p:txBody>
      </p:sp>
      <p:sp>
        <p:nvSpPr>
          <p:cNvPr id="176" name="Google Shape;176;p36"/>
          <p:cNvSpPr txBox="1">
            <a:spLocks noGrp="1"/>
          </p:cNvSpPr>
          <p:nvPr>
            <p:ph type="body" idx="1"/>
          </p:nvPr>
        </p:nvSpPr>
        <p:spPr>
          <a:xfrm>
            <a:off x="5421000" y="1750625"/>
            <a:ext cx="2832300" cy="2515800"/>
          </a:xfrm>
          <a:prstGeom prst="rect">
            <a:avLst/>
          </a:prstGeom>
          <a:noFill/>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does this quote mean to you?</a:t>
            </a:r>
            <a:endParaRPr sz="1800">
              <a:solidFill>
                <a:srgbClr val="888888"/>
              </a:solidFill>
            </a:endParaRPr>
          </a:p>
          <a:p>
            <a:pPr marL="457200" lvl="0" indent="0" algn="l" rtl="0">
              <a:lnSpc>
                <a:spcPct val="100000"/>
              </a:lnSpc>
              <a:spcBef>
                <a:spcPts val="0"/>
              </a:spcBef>
              <a:spcAft>
                <a:spcPts val="0"/>
              </a:spcAft>
              <a:buNone/>
            </a:pPr>
            <a:r>
              <a:rPr lang="en" sz="1800">
                <a:solidFill>
                  <a:srgbClr val="888888"/>
                </a:solidFill>
              </a:rPr>
              <a:t> </a:t>
            </a: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Arial"/>
              <a:buChar char="●"/>
            </a:pPr>
            <a:r>
              <a:rPr lang="en" sz="1800">
                <a:solidFill>
                  <a:srgbClr val="888888"/>
                </a:solidFill>
              </a:rPr>
              <a:t>How has this been true in your classroom? </a:t>
            </a: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178" name="Google Shape;178;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3C1DEBF8-F158-4161-B344-D3A5E88D290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52956"/>
            <a:ext cx="962288" cy="962288"/>
          </a:xfrm>
          <a:prstGeom prst="rect">
            <a:avLst/>
          </a:prstGeom>
        </p:spPr>
      </p:pic>
      <p:sp>
        <p:nvSpPr>
          <p:cNvPr id="185" name="Google Shape;185;p37"/>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FFFFFF"/>
                </a:solidFill>
              </a:rPr>
              <a:t>Content Cycle Overview</a:t>
            </a:r>
            <a:r>
              <a:rPr lang="en" dirty="0">
                <a:solidFill>
                  <a:srgbClr val="FFFFFF"/>
                </a:solidFill>
              </a:rPr>
              <a:t> </a:t>
            </a:r>
            <a:endParaRPr dirty="0">
              <a:solidFill>
                <a:srgbClr val="FFFFFF"/>
              </a:solidFill>
            </a:endParaRPr>
          </a:p>
        </p:txBody>
      </p:sp>
      <p:graphicFrame>
        <p:nvGraphicFramePr>
          <p:cNvPr id="184" name="Google Shape;184;p37" title="&quot; &quot;"/>
          <p:cNvGraphicFramePr/>
          <p:nvPr>
            <p:extLst>
              <p:ext uri="{D42A27DB-BD31-4B8C-83A1-F6EECF244321}">
                <p14:modId xmlns:p14="http://schemas.microsoft.com/office/powerpoint/2010/main" val="740008646"/>
              </p:ext>
            </p:extLst>
          </p:nvPr>
        </p:nvGraphicFramePr>
        <p:xfrm>
          <a:off x="1008325" y="1047700"/>
          <a:ext cx="6992675" cy="4415005"/>
        </p:xfrm>
        <a:graphic>
          <a:graphicData uri="http://schemas.openxmlformats.org/drawingml/2006/table">
            <a:tbl>
              <a:tblPr firstRow="1">
                <a:noFill/>
                <a:tableStyleId>{9A2477BA-AD64-449C-B273-0889F9DD6967}</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86" name="Google Shape;186;p37" descr="Arrow pointing to Session 9:  Maintaining and Extending Vocabulary">
            <a:extLst>
              <a:ext uri="{C183D7F6-B498-43B3-948B-1728B52AA6E4}">
                <adec:decorative xmlns:adec="http://schemas.microsoft.com/office/drawing/2017/decorative" xmlns="" val="0"/>
              </a:ext>
            </a:extLst>
          </p:cNvPr>
          <p:cNvSpPr/>
          <p:nvPr/>
        </p:nvSpPr>
        <p:spPr>
          <a:xfrm>
            <a:off x="424600" y="4363575"/>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C881447D-C6D0-49D9-9478-761F2428B75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3663" y="108752"/>
            <a:ext cx="1097375" cy="1097375"/>
          </a:xfrm>
          <a:prstGeom prst="rect">
            <a:avLst/>
          </a:prstGeom>
        </p:spPr>
      </p:pic>
      <p:sp>
        <p:nvSpPr>
          <p:cNvPr id="195" name="Google Shape;195;p3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sp>
        <p:nvSpPr>
          <p:cNvPr id="192" name="Google Shape;192;p38"/>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Objectives</a:t>
            </a:r>
            <a:endParaRPr sz="3600" dirty="0"/>
          </a:p>
        </p:txBody>
      </p:sp>
      <p:sp>
        <p:nvSpPr>
          <p:cNvPr id="194" name="Google Shape;194;p38"/>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2D68C4"/>
                </a:solidFill>
              </a:rPr>
              <a:t>01.  Reinforce prioritized vocabulary across lessons/texts </a:t>
            </a:r>
            <a:endParaRPr sz="1800" b="1">
              <a:solidFill>
                <a:srgbClr val="2D68C4"/>
              </a:solidFill>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93" name="Google Shape;193;p38"/>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91" name="Google Shape;191;p38"/>
          <p:cNvSpPr txBox="1">
            <a:spLocks noGrp="1"/>
          </p:cNvSpPr>
          <p:nvPr>
            <p:ph type="body" idx="1"/>
          </p:nvPr>
        </p:nvSpPr>
        <p:spPr>
          <a:xfrm>
            <a:off x="5412750" y="1758900"/>
            <a:ext cx="28122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Why This Matters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Strategies for Maintaining and Extending Vocabulary</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Practice with  a Lesson</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Reflection </a:t>
            </a:r>
            <a:endParaRPr sz="1800">
              <a:solidFill>
                <a:srgbClr val="2D68C4"/>
              </a:solidFill>
              <a:latin typeface="Poppins SemiBold"/>
              <a:ea typeface="Poppins SemiBold"/>
              <a:cs typeface="Poppins SemiBold"/>
              <a:sym typeface="Poppins SemiBold"/>
            </a:endParaRPr>
          </a:p>
        </p:txBody>
      </p:sp>
      <p:sp>
        <p:nvSpPr>
          <p:cNvPr id="196" name="Google Shape;196;p3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5CAB0426-E9DF-4FFF-8251-89481CB9B5A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 y="137863"/>
            <a:ext cx="996902" cy="996902"/>
          </a:xfrm>
          <a:prstGeom prst="rect">
            <a:avLst/>
          </a:prstGeom>
        </p:spPr>
      </p:pic>
      <p:sp>
        <p:nvSpPr>
          <p:cNvPr id="202" name="Google Shape;202;p39"/>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Maintenance &amp; Extension of Vocabulary</a:t>
            </a:r>
            <a:endParaRPr dirty="0"/>
          </a:p>
        </p:txBody>
      </p:sp>
      <p:sp>
        <p:nvSpPr>
          <p:cNvPr id="203" name="Google Shape;203;p39"/>
          <p:cNvSpPr txBox="1">
            <a:spLocks noGrp="1"/>
          </p:cNvSpPr>
          <p:nvPr>
            <p:ph type="title" idx="3"/>
          </p:nvPr>
        </p:nvSpPr>
        <p:spPr>
          <a:xfrm>
            <a:off x="852000" y="1557050"/>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Pre-work reading debrief: </a:t>
            </a:r>
            <a:endParaRPr sz="1800" b="1" dirty="0">
              <a:solidFill>
                <a:schemeClr val="accent5">
                  <a:lumMod val="75000"/>
                </a:schemeClr>
              </a:solidFill>
            </a:endParaRPr>
          </a:p>
        </p:txBody>
      </p:sp>
      <p:sp>
        <p:nvSpPr>
          <p:cNvPr id="201" name="Google Shape;201;p39"/>
          <p:cNvSpPr txBox="1">
            <a:spLocks noGrp="1"/>
          </p:cNvSpPr>
          <p:nvPr>
            <p:ph type="body" idx="1"/>
          </p:nvPr>
        </p:nvSpPr>
        <p:spPr>
          <a:xfrm>
            <a:off x="852000" y="1557050"/>
            <a:ext cx="46629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sz="1600" b="1" dirty="0">
              <a:solidFill>
                <a:srgbClr val="7F8080"/>
              </a:solidFill>
            </a:endParaRPr>
          </a:p>
          <a:p>
            <a:pPr marL="0" lvl="0" indent="0" algn="l" rtl="0">
              <a:lnSpc>
                <a:spcPct val="100000"/>
              </a:lnSpc>
              <a:spcBef>
                <a:spcPts val="0"/>
              </a:spcBef>
              <a:spcAft>
                <a:spcPts val="0"/>
              </a:spcAft>
              <a:buClr>
                <a:schemeClr val="dk1"/>
              </a:buClr>
              <a:buSzPts val="1100"/>
              <a:buFont typeface="Arial"/>
              <a:buNone/>
            </a:pPr>
            <a:r>
              <a:rPr lang="en" sz="1600" dirty="0">
                <a:solidFill>
                  <a:srgbClr val="888888"/>
                </a:solidFill>
              </a:rPr>
              <a:t>In partners, return to your notes from the pre-work reading and share your answers to the following:</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Why is it important that teachers are thoughtful and intentional about creating and using systems for students to meaningfully revisit words?</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What are some strategies for maintaining and extending students’ vocabulary? </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How does this compare to your current practice? </a:t>
            </a:r>
            <a:endParaRPr sz="1600" dirty="0">
              <a:solidFill>
                <a:srgbClr val="888888"/>
              </a:solidFill>
            </a:endParaRPr>
          </a:p>
          <a:p>
            <a:pPr marL="457200" lvl="0" indent="-330200" algn="l" rtl="0">
              <a:lnSpc>
                <a:spcPct val="100000"/>
              </a:lnSpc>
              <a:spcBef>
                <a:spcPts val="0"/>
              </a:spcBef>
              <a:spcAft>
                <a:spcPts val="0"/>
              </a:spcAft>
              <a:buClr>
                <a:srgbClr val="888888"/>
              </a:buClr>
              <a:buSzPts val="1600"/>
              <a:buFont typeface="Poppins"/>
              <a:buChar char="●"/>
            </a:pPr>
            <a:r>
              <a:rPr lang="en" sz="1600" dirty="0">
                <a:solidFill>
                  <a:srgbClr val="888888"/>
                </a:solidFill>
              </a:rPr>
              <a:t>What do you want to learn?</a:t>
            </a:r>
            <a:endParaRPr sz="1600" dirty="0">
              <a:solidFill>
                <a:srgbClr val="888888"/>
              </a:solidFill>
            </a:endParaRPr>
          </a:p>
          <a:p>
            <a:pPr marL="0" lvl="0" indent="0" algn="l" rtl="0">
              <a:lnSpc>
                <a:spcPct val="100000"/>
              </a:lnSpc>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b="1" dirty="0"/>
          </a:p>
          <a:p>
            <a:pPr marL="0" lvl="0" indent="0" algn="l" rtl="0">
              <a:lnSpc>
                <a:spcPct val="100000"/>
              </a:lnSpc>
              <a:spcBef>
                <a:spcPts val="0"/>
              </a:spcBef>
              <a:spcAft>
                <a:spcPts val="0"/>
              </a:spcAft>
              <a:buNone/>
            </a:pPr>
            <a:endParaRPr sz="1600" dirty="0"/>
          </a:p>
        </p:txBody>
      </p:sp>
      <p:sp>
        <p:nvSpPr>
          <p:cNvPr id="204" name="Google Shape;204;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205" name="Google Shape;205;p39"/>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9</a:t>
            </a:r>
            <a:endParaRPr sz="700" b="1">
              <a:solidFill>
                <a:srgbClr val="397ED0"/>
              </a:solidFill>
              <a:latin typeface="Poppins"/>
              <a:ea typeface="Poppins"/>
              <a:cs typeface="Poppins"/>
              <a:sym typeface="Poppins"/>
            </a:endParaRPr>
          </a:p>
        </p:txBody>
      </p:sp>
      <p:pic>
        <p:nvPicPr>
          <p:cNvPr id="206" name="Google Shape;206;p39" descr="Picture of Reading Reconsidered cover (decorative)"/>
          <p:cNvPicPr preferRelativeResize="0"/>
          <p:nvPr/>
        </p:nvPicPr>
        <p:blipFill>
          <a:blip r:embed="rId4">
            <a:alphaModFix/>
          </a:blip>
          <a:stretch>
            <a:fillRect/>
          </a:stretch>
        </p:blipFill>
        <p:spPr>
          <a:xfrm>
            <a:off x="6332725" y="1442072"/>
            <a:ext cx="2139625" cy="2830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B75"/>
        </a:solidFill>
        <a:effectLst/>
      </p:bgPr>
    </p:bg>
    <p:spTree>
      <p:nvGrpSpPr>
        <p:cNvPr id="1" name="Shape 210"/>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E90C0EC7-1540-4E10-B0B2-24546F5C6F3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1877"/>
            <a:ext cx="1097375" cy="1097375"/>
          </a:xfrm>
          <a:prstGeom prst="rect">
            <a:avLst/>
          </a:prstGeom>
        </p:spPr>
      </p:pic>
      <p:sp>
        <p:nvSpPr>
          <p:cNvPr id="212" name="Google Shape;212;p40"/>
          <p:cNvSpPr txBox="1">
            <a:spLocks noGrp="1"/>
          </p:cNvSpPr>
          <p:nvPr>
            <p:ph type="title" idx="4294967295"/>
          </p:nvPr>
        </p:nvSpPr>
        <p:spPr>
          <a:xfrm>
            <a:off x="951450" y="152400"/>
            <a:ext cx="6866700" cy="892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Poppins"/>
                <a:ea typeface="Poppins"/>
                <a:cs typeface="Poppins"/>
                <a:sym typeface="Poppins"/>
              </a:rPr>
              <a:t>Key Takeaways: Reinforcing Vocabulary Across Lessons &amp; Texts</a:t>
            </a:r>
          </a:p>
        </p:txBody>
      </p:sp>
      <p:sp>
        <p:nvSpPr>
          <p:cNvPr id="213" name="Google Shape;213;p40"/>
          <p:cNvSpPr txBox="1"/>
          <p:nvPr/>
        </p:nvSpPr>
        <p:spPr>
          <a:xfrm>
            <a:off x="0" y="1028800"/>
            <a:ext cx="9144000" cy="4686300"/>
          </a:xfrm>
          <a:prstGeom prst="rect">
            <a:avLst/>
          </a:prstGeom>
          <a:noFill/>
          <a:ln>
            <a:noFill/>
          </a:ln>
        </p:spPr>
        <p:txBody>
          <a:bodyPr spcFirstLastPara="1" wrap="square" lIns="91425" tIns="91425" rIns="91425" bIns="91425" anchor="ctr" anchorCtr="0">
            <a:noAutofit/>
          </a:bodyPr>
          <a:lstStyle/>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The end goal of vocabulary instruction is for students to retain vocabulary for later use in reading comprehension, writing, and speaking.</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Research show that students need at least six repetitions with a word before they can master it. </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Students need to hear, say, write, think deeply about words in order to begin to use them in their regular speech and writing and understand them well in reading.</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0"/>
              </a:spcAft>
              <a:buClr>
                <a:srgbClr val="FFFFFF"/>
              </a:buClr>
              <a:buSzPts val="2000"/>
              <a:buFont typeface="Poppins"/>
              <a:buChar char="●"/>
            </a:pPr>
            <a:r>
              <a:rPr lang="en" sz="2000">
                <a:solidFill>
                  <a:srgbClr val="FFFFFF"/>
                </a:solidFill>
                <a:latin typeface="Poppins"/>
                <a:ea typeface="Poppins"/>
                <a:cs typeface="Poppins"/>
                <a:sym typeface="Poppins"/>
              </a:rPr>
              <a:t>Spiraling back involves revisiting words you've already taught, giving students the kind of practice that can lead to mastery.</a:t>
            </a:r>
            <a:endParaRPr sz="2000">
              <a:solidFill>
                <a:srgbClr val="FFFFFF"/>
              </a:solidFill>
              <a:latin typeface="Poppins"/>
              <a:ea typeface="Poppins"/>
              <a:cs typeface="Poppins"/>
              <a:sym typeface="Poppins"/>
            </a:endParaRPr>
          </a:p>
          <a:p>
            <a:pPr marL="457200" marR="0" lvl="0" indent="-355600" algn="l" rtl="0">
              <a:lnSpc>
                <a:spcPct val="100000"/>
              </a:lnSpc>
              <a:spcBef>
                <a:spcPts val="1000"/>
              </a:spcBef>
              <a:spcAft>
                <a:spcPts val="1000"/>
              </a:spcAft>
              <a:buClr>
                <a:srgbClr val="FFFFFF"/>
              </a:buClr>
              <a:buSzPts val="2000"/>
              <a:buFont typeface="Poppins"/>
              <a:buChar char="●"/>
            </a:pPr>
            <a:r>
              <a:rPr lang="en" sz="2000">
                <a:solidFill>
                  <a:srgbClr val="FFFFFF"/>
                </a:solidFill>
                <a:latin typeface="Poppins"/>
                <a:ea typeface="Poppins"/>
                <a:cs typeface="Poppins"/>
                <a:sym typeface="Poppins"/>
              </a:rPr>
              <a:t>There are many different approaches to reinforcing and maintaining previously taught vocabulary.</a:t>
            </a:r>
            <a:endParaRPr sz="2000" b="1">
              <a:solidFill>
                <a:srgbClr val="FFFFFF"/>
              </a:solidFill>
              <a:latin typeface="Poppins"/>
              <a:ea typeface="Poppins"/>
              <a:cs typeface="Poppins"/>
              <a:sym typeface="Poppins"/>
            </a:endParaRPr>
          </a:p>
        </p:txBody>
      </p:sp>
      <p:sp>
        <p:nvSpPr>
          <p:cNvPr id="211" name="Google Shape;211;p4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40C1AC"/>
                </a:solidFill>
                <a:latin typeface="Poppins"/>
                <a:ea typeface="Poppins"/>
                <a:cs typeface="Poppins"/>
                <a:sym typeface="Poppins"/>
              </a:rPr>
              <a:t>6</a:t>
            </a:fld>
            <a:endParaRPr sz="1200" b="1" i="0" u="none" strike="noStrike" cap="none">
              <a:solidFill>
                <a:srgbClr val="40C1A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981112AF-FF31-41F3-B7FA-660CCA592A8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9412" y="115574"/>
            <a:ext cx="1097375" cy="1097375"/>
          </a:xfrm>
          <a:prstGeom prst="rect">
            <a:avLst/>
          </a:prstGeom>
        </p:spPr>
      </p:pic>
      <p:sp>
        <p:nvSpPr>
          <p:cNvPr id="220" name="Google Shape;220;p4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18" name="Google Shape;218;p41"/>
          <p:cNvSpPr txBox="1">
            <a:spLocks noGrp="1"/>
          </p:cNvSpPr>
          <p:nvPr>
            <p:ph type="title"/>
          </p:nvPr>
        </p:nvSpPr>
        <p:spPr>
          <a:xfrm>
            <a:off x="993750" y="566100"/>
            <a:ext cx="3839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1: </a:t>
            </a:r>
            <a:endParaRPr sz="2600" dirty="0">
              <a:latin typeface="Poppins"/>
              <a:ea typeface="Poppins"/>
              <a:cs typeface="Poppins"/>
              <a:sym typeface="Poppins"/>
            </a:endParaRPr>
          </a:p>
          <a:p>
            <a:pPr marL="0" lvl="0" indent="0" algn="l" rtl="0">
              <a:spcBef>
                <a:spcPts val="0"/>
              </a:spcBef>
              <a:spcAft>
                <a:spcPts val="0"/>
              </a:spcAft>
              <a:buNone/>
            </a:pPr>
            <a:r>
              <a:rPr lang="en" sz="2600" dirty="0"/>
              <a:t>Interactive Word Wall</a:t>
            </a:r>
            <a:endParaRPr sz="2600" dirty="0"/>
          </a:p>
        </p:txBody>
      </p:sp>
      <p:pic>
        <p:nvPicPr>
          <p:cNvPr id="222" name="Google Shape;222;p41" descr="Photo of word strips (decorative)">
            <a:hlinkClick r:id="rId4"/>
          </p:cNvPr>
          <p:cNvPicPr preferRelativeResize="0"/>
          <p:nvPr/>
        </p:nvPicPr>
        <p:blipFill rotWithShape="1">
          <a:blip r:embed="rId5">
            <a:alphaModFix/>
          </a:blip>
          <a:srcRect l="13696" t="23727" r="15481" b="18959"/>
          <a:stretch/>
        </p:blipFill>
        <p:spPr>
          <a:xfrm>
            <a:off x="342525" y="1986250"/>
            <a:ext cx="4556376" cy="2515801"/>
          </a:xfrm>
          <a:prstGeom prst="rect">
            <a:avLst/>
          </a:prstGeom>
          <a:noFill/>
          <a:ln>
            <a:noFill/>
          </a:ln>
        </p:spPr>
      </p:pic>
      <p:sp>
        <p:nvSpPr>
          <p:cNvPr id="219" name="Google Shape;219;p41"/>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21" name="Google Shape;221;p4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EA07431B-F529-4BB2-BFDF-A9958F2516C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9412" y="70905"/>
            <a:ext cx="1097375" cy="1097375"/>
          </a:xfrm>
          <a:prstGeom prst="rect">
            <a:avLst/>
          </a:prstGeom>
        </p:spPr>
      </p:pic>
      <p:sp>
        <p:nvSpPr>
          <p:cNvPr id="229" name="Google Shape;229;p4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27" name="Google Shape;227;p42"/>
          <p:cNvSpPr txBox="1">
            <a:spLocks noGrp="1"/>
          </p:cNvSpPr>
          <p:nvPr>
            <p:ph type="title"/>
          </p:nvPr>
        </p:nvSpPr>
        <p:spPr>
          <a:xfrm>
            <a:off x="993750" y="566100"/>
            <a:ext cx="3839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latin typeface="Poppins"/>
                <a:ea typeface="Poppins"/>
                <a:cs typeface="Poppins"/>
                <a:sym typeface="Poppins"/>
              </a:rPr>
              <a:t>Example 2: </a:t>
            </a:r>
            <a:endParaRPr sz="2600" dirty="0">
              <a:latin typeface="Poppins"/>
              <a:ea typeface="Poppins"/>
              <a:cs typeface="Poppins"/>
              <a:sym typeface="Poppins"/>
            </a:endParaRPr>
          </a:p>
          <a:p>
            <a:pPr marL="0" lvl="0" indent="0" algn="l" rtl="0">
              <a:spcBef>
                <a:spcPts val="0"/>
              </a:spcBef>
              <a:spcAft>
                <a:spcPts val="0"/>
              </a:spcAft>
              <a:buNone/>
            </a:pPr>
            <a:r>
              <a:rPr lang="en" sz="2600" dirty="0"/>
              <a:t>Quiz, Quiz, Trade </a:t>
            </a:r>
            <a:endParaRPr sz="2600" dirty="0"/>
          </a:p>
        </p:txBody>
      </p:sp>
      <p:pic>
        <p:nvPicPr>
          <p:cNvPr id="231" name="Google Shape;231;p42" title="&quot; &quot;">
            <a:hlinkClick r:id="rId4"/>
            <a:extLst>
              <a:ext uri="{C183D7F6-B498-43B3-948B-1728B52AA6E4}">
                <adec:decorative xmlns:adec="http://schemas.microsoft.com/office/drawing/2017/decorative" xmlns="" val="1"/>
              </a:ext>
            </a:extLst>
          </p:cNvPr>
          <p:cNvPicPr preferRelativeResize="0"/>
          <p:nvPr/>
        </p:nvPicPr>
        <p:blipFill rotWithShape="1">
          <a:blip r:embed="rId5">
            <a:alphaModFix/>
          </a:blip>
          <a:srcRect l="13194" t="23424" r="14310" b="11543"/>
          <a:stretch/>
        </p:blipFill>
        <p:spPr>
          <a:xfrm>
            <a:off x="499550" y="2150200"/>
            <a:ext cx="4749250" cy="2396520"/>
          </a:xfrm>
          <a:prstGeom prst="rect">
            <a:avLst/>
          </a:prstGeom>
          <a:noFill/>
          <a:ln>
            <a:noFill/>
          </a:ln>
        </p:spPr>
      </p:pic>
      <p:sp>
        <p:nvSpPr>
          <p:cNvPr id="228" name="Google Shape;228;p42"/>
          <p:cNvSpPr txBox="1">
            <a:spLocks noGrp="1"/>
          </p:cNvSpPr>
          <p:nvPr>
            <p:ph type="body" idx="1"/>
          </p:nvPr>
        </p:nvSpPr>
        <p:spPr>
          <a:xfrm>
            <a:off x="5315175" y="1268475"/>
            <a:ext cx="3139800" cy="2515800"/>
          </a:xfrm>
          <a:prstGeom prst="rect">
            <a:avLst/>
          </a:prstGeom>
          <a:noFill/>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1800" b="1">
                <a:solidFill>
                  <a:srgbClr val="888888"/>
                </a:solidFill>
              </a:rPr>
              <a:t>Capture in your handout:</a:t>
            </a:r>
            <a:endParaRPr sz="1800" b="1">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this strategy work?</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does it help to maintain or extend student understanding of vocabulary previously taught? </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How could you use this in your classroom?</a:t>
            </a:r>
            <a:endParaRPr sz="1800">
              <a:solidFill>
                <a:srgbClr val="888888"/>
              </a:solidFill>
            </a:endParaRPr>
          </a:p>
          <a:p>
            <a:pPr marL="457200" lvl="0" indent="0" algn="l" rtl="0">
              <a:lnSpc>
                <a:spcPct val="100000"/>
              </a:lnSpc>
              <a:spcBef>
                <a:spcPts val="0"/>
              </a:spcBef>
              <a:spcAft>
                <a:spcPts val="0"/>
              </a:spcAft>
              <a:buNone/>
            </a:pPr>
            <a:endParaRPr sz="1800">
              <a:solidFill>
                <a:srgbClr val="888888"/>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230" name="Google Shape;230;p4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993750" y="566100"/>
            <a:ext cx="41424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a:latin typeface="Poppins"/>
                <a:ea typeface="Poppins"/>
                <a:cs typeface="Poppins"/>
                <a:sym typeface="Poppins"/>
              </a:rPr>
              <a:t>Example 3: </a:t>
            </a:r>
            <a:endParaRPr sz="2600">
              <a:latin typeface="Poppins"/>
              <a:ea typeface="Poppins"/>
              <a:cs typeface="Poppins"/>
              <a:sym typeface="Poppins"/>
            </a:endParaRPr>
          </a:p>
          <a:p>
            <a:pPr marL="0" lvl="0" indent="0" algn="l" rtl="0">
              <a:spcBef>
                <a:spcPts val="0"/>
              </a:spcBef>
              <a:spcAft>
                <a:spcPts val="0"/>
              </a:spcAft>
              <a:buNone/>
            </a:pPr>
            <a:r>
              <a:rPr lang="en" sz="2600"/>
              <a:t>“Word Play Questions”</a:t>
            </a:r>
            <a:endParaRPr sz="2600"/>
          </a:p>
        </p:txBody>
      </p:sp>
      <p:sp>
        <p:nvSpPr>
          <p:cNvPr id="237" name="Google Shape;237;p43"/>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9</a:t>
            </a:r>
            <a:endParaRPr sz="700" b="1">
              <a:solidFill>
                <a:srgbClr val="397ED0"/>
              </a:solidFill>
              <a:latin typeface="Poppins"/>
              <a:ea typeface="Poppins"/>
              <a:cs typeface="Poppins"/>
              <a:sym typeface="Poppins"/>
            </a:endParaRPr>
          </a:p>
        </p:txBody>
      </p:sp>
      <p:sp>
        <p:nvSpPr>
          <p:cNvPr id="238" name="Google Shape;238;p4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239" name="Google Shape;239;p43"/>
          <p:cNvSpPr txBox="1"/>
          <p:nvPr/>
        </p:nvSpPr>
        <p:spPr>
          <a:xfrm>
            <a:off x="5248800" y="1027250"/>
            <a:ext cx="3242700" cy="3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2D68C4"/>
                </a:solidFill>
                <a:latin typeface="Poppins"/>
                <a:ea typeface="Poppins"/>
                <a:cs typeface="Poppins"/>
                <a:sym typeface="Poppins"/>
              </a:rPr>
              <a:t>Tell a story about this picture using at least three vocabulary words below:</a:t>
            </a:r>
            <a:endParaRPr sz="2000">
              <a:solidFill>
                <a:srgbClr val="2D68C4"/>
              </a:solidFill>
              <a:latin typeface="Poppins"/>
              <a:ea typeface="Poppins"/>
              <a:cs typeface="Poppins"/>
              <a:sym typeface="Poppins"/>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immortal</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incentive</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dearth</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benevolent</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vain</a:t>
            </a:r>
            <a:endParaRPr sz="2400">
              <a:solidFill>
                <a:srgbClr val="2D68C4"/>
              </a:solidFill>
              <a:latin typeface="Calibri"/>
              <a:ea typeface="Calibri"/>
              <a:cs typeface="Calibri"/>
              <a:sym typeface="Calibri"/>
            </a:endParaRPr>
          </a:p>
          <a:p>
            <a:pPr marL="457200" lvl="0" indent="-381000" algn="l" rtl="0">
              <a:spcBef>
                <a:spcPts val="0"/>
              </a:spcBef>
              <a:spcAft>
                <a:spcPts val="0"/>
              </a:spcAft>
              <a:buClr>
                <a:srgbClr val="2D68C4"/>
              </a:buClr>
              <a:buSzPts val="2400"/>
              <a:buFont typeface="Calibri"/>
              <a:buChar char="●"/>
            </a:pPr>
            <a:r>
              <a:rPr lang="en" sz="2400">
                <a:solidFill>
                  <a:srgbClr val="2D68C4"/>
                </a:solidFill>
                <a:latin typeface="Calibri"/>
                <a:ea typeface="Calibri"/>
                <a:cs typeface="Calibri"/>
                <a:sym typeface="Calibri"/>
              </a:rPr>
              <a:t>ethical</a:t>
            </a:r>
            <a:endParaRPr sz="2000">
              <a:solidFill>
                <a:srgbClr val="2D68C4"/>
              </a:solidFill>
              <a:latin typeface="Poppins"/>
              <a:ea typeface="Poppins"/>
              <a:cs typeface="Poppins"/>
              <a:sym typeface="Poppins"/>
            </a:endParaRPr>
          </a:p>
        </p:txBody>
      </p:sp>
      <p:pic>
        <p:nvPicPr>
          <p:cNvPr id="240" name="Google Shape;240;p43" title="&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993750" y="2013025"/>
            <a:ext cx="3954801" cy="2963450"/>
          </a:xfrm>
          <a:prstGeom prst="rect">
            <a:avLst/>
          </a:prstGeom>
          <a:noFill/>
          <a:ln>
            <a:noFill/>
          </a:ln>
        </p:spPr>
      </p:pic>
      <p:pic>
        <p:nvPicPr>
          <p:cNvPr id="2" name="Picture 1" title="&quot; &quot;">
            <a:extLst>
              <a:ext uri="{FF2B5EF4-FFF2-40B4-BE49-F238E27FC236}">
                <a16:creationId xmlns:a16="http://schemas.microsoft.com/office/drawing/2014/main" xmlns="" id="{EC671E5F-F61C-4223-BBA3-A08FE4600FC5}"/>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83913"/>
            <a:ext cx="1097375" cy="10973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KYED-536-1102</_dlc_DocId>
    <_dlc_DocIdUrl xmlns="3a62de7d-ba57-4f43-9dae-9623ba637be0">
      <Url>https://www.education.ky.gov/curriculum/standards/kyacadstand/_layouts/15/DocIdRedir.aspx?ID=KYED-536-1102</Url>
      <Description>KYED-536-1102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B186393-B054-4E08-B4D3-62BA37346CC0}">
  <ds:schemaRefs>
    <ds:schemaRef ds:uri="http://schemas.microsoft.com/sharepoint/v3/contenttype/forms"/>
  </ds:schemaRefs>
</ds:datastoreItem>
</file>

<file path=customXml/itemProps2.xml><?xml version="1.0" encoding="utf-8"?>
<ds:datastoreItem xmlns:ds="http://schemas.openxmlformats.org/officeDocument/2006/customXml" ds:itemID="{6E46ED24-F9B5-407D-A8FC-3EBB3D879038}">
  <ds:schemaRefs>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621773ed-55dc-4476-af5e-5bf4e5742684"/>
    <ds:schemaRef ds:uri="12423c08-2846-40b6-adb1-6ff477af9c4c"/>
    <ds:schemaRef ds:uri="http://www.w3.org/XML/1998/namespace"/>
    <ds:schemaRef ds:uri="http://purl.org/dc/elements/1.1/"/>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2FD03FDC-4918-46B0-A169-F03700B3466F}"/>
</file>

<file path=customXml/itemProps4.xml><?xml version="1.0" encoding="utf-8"?>
<ds:datastoreItem xmlns:ds="http://schemas.openxmlformats.org/officeDocument/2006/customXml" ds:itemID="{CBB94E1C-10E1-4125-8E6B-F5F1C792E69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TotalTime>
  <Words>2911</Words>
  <Application>Microsoft Macintosh PowerPoint</Application>
  <PresentationFormat>On-screen Show (16:10)</PresentationFormat>
  <Paragraphs>322</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Poppins SemiBold</vt:lpstr>
      <vt:lpstr>Arial</vt:lpstr>
      <vt:lpstr>Bitter</vt:lpstr>
      <vt:lpstr>Calibri</vt:lpstr>
      <vt:lpstr>Courgette</vt:lpstr>
      <vt:lpstr>Poppins ExtraBold</vt:lpstr>
      <vt:lpstr>Poppins</vt:lpstr>
      <vt:lpstr>Simple Light</vt:lpstr>
      <vt:lpstr>Simple Light</vt:lpstr>
      <vt:lpstr>Reinforcing Vocabulary Across Lessons/Texts</vt:lpstr>
      <vt:lpstr>Do Now</vt:lpstr>
      <vt:lpstr>Content Cycle Overview </vt:lpstr>
      <vt:lpstr>Objectives</vt:lpstr>
      <vt:lpstr>Maintenance &amp; Extension of Vocabulary</vt:lpstr>
      <vt:lpstr>Key Takeaways: Reinforcing Vocabulary Across Lessons &amp; Texts</vt:lpstr>
      <vt:lpstr>Example 1:  Interactive Word Wall</vt:lpstr>
      <vt:lpstr>Example 2:  Quiz, Quiz, Trade </vt:lpstr>
      <vt:lpstr>Example 3:  “Word Play Questions”</vt:lpstr>
      <vt:lpstr>Example 3:  “Word Play Questions”</vt:lpstr>
      <vt:lpstr>Example 4:  Give One, Get One, Move On (GOGOMO)</vt:lpstr>
      <vt:lpstr>Practice  </vt:lpstr>
      <vt:lpstr>Closing </vt:lpstr>
      <vt:lpstr>Preparing for Next Week’s Application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Reinforcing Vocabulary Across Lessons/Texts</dc:title>
  <cp:lastModifiedBy>Davidson, Caryn - Division of Academic Program Standards</cp:lastModifiedBy>
  <cp:revision>7</cp:revision>
  <dcterms:modified xsi:type="dcterms:W3CDTF">2021-02-01T21:43:08Z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1de7e56d-6c75-4317-a3cf-5102c0fd67b7</vt:lpwstr>
  </property>
</Properties>
</file>