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Default Extension="mp4" ContentType="video/mp4"/>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2.xml" ContentType="application/vnd.openxmlformats-officedocument.presentationml.slideMaster+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notesMasterIdLst>
    <p:notesMasterId r:id="rId14"/>
  </p:notesMasterIdLst>
  <p:sldIdLst>
    <p:sldId id="271" r:id="rId6"/>
    <p:sldId id="257" r:id="rId7"/>
    <p:sldId id="258" r:id="rId8"/>
    <p:sldId id="259" r:id="rId9"/>
    <p:sldId id="276" r:id="rId10"/>
    <p:sldId id="277" r:id="rId11"/>
    <p:sldId id="278" r:id="rId12"/>
    <p:sldId id="275" r:id="rId13"/>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6E6059-D0D3-4E98-AFDA-FD6B3ADD4F53}" v="8" dt="2025-04-16T17:27:35.282"/>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826375" cy="5095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229850" y="0"/>
            <a:ext cx="7824788" cy="509588"/>
          </a:xfrm>
          <a:prstGeom prst="rect">
            <a:avLst/>
          </a:prstGeom>
        </p:spPr>
        <p:txBody>
          <a:bodyPr vert="horz" lIns="91440" tIns="45720" rIns="91440" bIns="45720" rtlCol="0"/>
          <a:lstStyle>
            <a:lvl1pPr algn="r">
              <a:defRPr sz="1200"/>
            </a:lvl1pPr>
          </a:lstStyle>
          <a:p>
            <a:fld id="{5FD8C997-4EAF-4658-801E-4AE92A3F3212}" type="datetimeFigureOut">
              <a:rPr lang="en-US" smtClean="0"/>
              <a:t>4/17/2025</a:t>
            </a:fld>
            <a:endParaRPr lang="en-US"/>
          </a:p>
        </p:txBody>
      </p:sp>
      <p:sp>
        <p:nvSpPr>
          <p:cNvPr id="4" name="Slide Image Placeholder 3"/>
          <p:cNvSpPr>
            <a:spLocks noGrp="1" noRot="1" noChangeAspect="1"/>
          </p:cNvSpPr>
          <p:nvPr>
            <p:ph type="sldImg" idx="2"/>
          </p:nvPr>
        </p:nvSpPr>
        <p:spPr>
          <a:xfrm>
            <a:off x="5981700" y="12700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06575" y="4889500"/>
            <a:ext cx="14446250" cy="40005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650413"/>
            <a:ext cx="7826375" cy="5095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229850" y="9650413"/>
            <a:ext cx="7824788" cy="509587"/>
          </a:xfrm>
          <a:prstGeom prst="rect">
            <a:avLst/>
          </a:prstGeom>
        </p:spPr>
        <p:txBody>
          <a:bodyPr vert="horz" lIns="91440" tIns="45720" rIns="91440" bIns="45720" rtlCol="0" anchor="b"/>
          <a:lstStyle>
            <a:lvl1pPr algn="r">
              <a:defRPr sz="1200"/>
            </a:lvl1pPr>
          </a:lstStyle>
          <a:p>
            <a:fld id="{2890A5AB-ABD9-49FD-B720-EB07F60CF29A}" type="slidenum">
              <a:rPr lang="en-US" smtClean="0"/>
              <a:t>‹#›</a:t>
            </a:fld>
            <a:endParaRPr lang="en-US"/>
          </a:p>
        </p:txBody>
      </p:sp>
    </p:spTree>
    <p:extLst>
      <p:ext uri="{BB962C8B-B14F-4D97-AF65-F5344CB8AC3E}">
        <p14:creationId xmlns:p14="http://schemas.microsoft.com/office/powerpoint/2010/main" val="675613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890A5AB-ABD9-49FD-B720-EB07F60CF29A}" type="slidenum">
              <a:rPr lang="en-US" smtClean="0"/>
              <a:t>2</a:t>
            </a:fld>
            <a:endParaRPr lang="en-US"/>
          </a:p>
        </p:txBody>
      </p:sp>
    </p:spTree>
    <p:extLst>
      <p:ext uri="{BB962C8B-B14F-4D97-AF65-F5344CB8AC3E}">
        <p14:creationId xmlns:p14="http://schemas.microsoft.com/office/powerpoint/2010/main" val="3440736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68787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6BA13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78248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94735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843347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044273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1851" y="-82645"/>
            <a:ext cx="6723800" cy="1023619"/>
          </a:xfrm>
          <a:prstGeom prst="rect">
            <a:avLst/>
          </a:prstGeom>
        </p:spPr>
        <p:txBody>
          <a:bodyPr wrap="square" lIns="0" tIns="0" rIns="0" bIns="0">
            <a:spAutoFit/>
          </a:bodyPr>
          <a:lstStyle>
            <a:lvl1pPr>
              <a:defRPr sz="3350" b="0" i="0">
                <a:solidFill>
                  <a:srgbClr val="6BA13D"/>
                </a:solidFill>
                <a:latin typeface="Arial"/>
                <a:cs typeface="Arial"/>
              </a:defRPr>
            </a:lvl1pPr>
          </a:lstStyle>
          <a:p>
            <a:endParaRPr/>
          </a:p>
        </p:txBody>
      </p:sp>
      <p:sp>
        <p:nvSpPr>
          <p:cNvPr id="3" name="Holder 3"/>
          <p:cNvSpPr>
            <a:spLocks noGrp="1"/>
          </p:cNvSpPr>
          <p:nvPr>
            <p:ph type="body" idx="1"/>
          </p:nvPr>
        </p:nvSpPr>
        <p:spPr>
          <a:xfrm>
            <a:off x="4419458" y="1838261"/>
            <a:ext cx="9840594" cy="6683375"/>
          </a:xfrm>
          <a:prstGeom prst="rect">
            <a:avLst/>
          </a:prstGeom>
        </p:spPr>
        <p:txBody>
          <a:bodyPr wrap="square" lIns="0" tIns="0" rIns="0" bIns="0">
            <a:spAutoFit/>
          </a:bodyPr>
          <a:lstStyle>
            <a:lvl1pPr>
              <a:defRPr sz="2100" b="0" i="1">
                <a:solidFill>
                  <a:srgbClr val="7536A1"/>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398037629"/>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video" Target="../media/media1.mp4"/><Relationship Id="rId1" Type="http://schemas.microsoft.com/office/2007/relationships/media" Target="../media/media1.mp4"/><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CD5BA816-F6BB-4F6C-FEC2-33E762E38559}"/>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Race to 100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Race to 100</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556000"/>
            <a:ext cx="16611600" cy="206210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K-1</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practice combining and recombining in base 10.</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495300" y="5922903"/>
            <a:ext cx="8229600" cy="2862322"/>
          </a:xfrm>
          <a:prstGeom prst="rect">
            <a:avLst/>
          </a:prstGeom>
          <a:noFill/>
        </p:spPr>
        <p:txBody>
          <a:bodyPr wrap="square" rtlCol="0">
            <a:spAutoFit/>
          </a:bodyPr>
          <a:lstStyle/>
          <a:p>
            <a:pPr algn="l"/>
            <a:r>
              <a:rPr lang="en-US" sz="2400" b="1" i="0" u="none" strike="noStrike" baseline="0">
                <a:solidFill>
                  <a:srgbClr val="102649"/>
                </a:solidFill>
                <a:latin typeface="+mn-lt"/>
              </a:rPr>
              <a:t>Kindergarten</a:t>
            </a:r>
            <a:r>
              <a:rPr lang="en-US" sz="2400" b="1">
                <a:solidFill>
                  <a:srgbClr val="102649"/>
                </a:solidFill>
                <a:latin typeface="+mn-lt"/>
              </a:rPr>
              <a:t> Number and Operations in Base Ten</a:t>
            </a:r>
            <a:endParaRPr lang="en-US" sz="2400" b="1" i="0" u="none" strike="noStrike" baseline="0">
              <a:solidFill>
                <a:srgbClr val="102649"/>
              </a:solidFill>
              <a:latin typeface="+mn-lt"/>
            </a:endParaRPr>
          </a:p>
          <a:p>
            <a:pPr marR="0" algn="l"/>
            <a:r>
              <a:rPr lang="en-US" sz="2400" b="1" i="0" u="sng" strike="noStrike" baseline="0">
                <a:solidFill>
                  <a:srgbClr val="102649"/>
                </a:solidFill>
                <a:latin typeface="+mn-lt"/>
              </a:rPr>
              <a:t>KY.K.NBT.1 </a:t>
            </a:r>
            <a:r>
              <a:rPr lang="en-US" sz="2400" b="0" i="0" u="none" strike="noStrike" baseline="0">
                <a:solidFill>
                  <a:srgbClr val="102649"/>
                </a:solidFill>
                <a:latin typeface="+mn-lt"/>
              </a:rPr>
              <a:t>Compose and decompose numbers from 11 to 19 using quantities (numbers with units) of ten ones and some further ones. Understand that these numbers are composed of ten ones and one, two, three, four, five, six, seven, eight or nine ones. </a:t>
            </a:r>
            <a:endParaRPr kumimoji="0" lang="en-US" sz="2400" b="0" i="0" u="none" strike="noStrike" kern="0" cap="none" spc="0" normalizeH="0" baseline="0" noProof="0">
              <a:ln>
                <a:noFill/>
              </a:ln>
              <a:solidFill>
                <a:srgbClr val="102649"/>
              </a:solidFill>
              <a:effectLst/>
              <a:uLnTx/>
              <a:uFillTx/>
              <a:latin typeface="+mn-lt"/>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639300" y="5880435"/>
            <a:ext cx="8229600" cy="3693319"/>
          </a:xfrm>
          <a:prstGeom prst="rect">
            <a:avLst/>
          </a:prstGeom>
          <a:noFill/>
        </p:spPr>
        <p:txBody>
          <a:bodyPr wrap="square" rtlCol="0">
            <a:spAutoFit/>
          </a:bodyPr>
          <a:lstStyle/>
          <a:p>
            <a:pPr algn="l"/>
            <a:r>
              <a:rPr lang="en-US" sz="2400" b="1" i="0" u="none" strike="noStrike" baseline="0">
                <a:solidFill>
                  <a:srgbClr val="102649"/>
                </a:solidFill>
                <a:latin typeface="+mn-lt"/>
              </a:rPr>
              <a:t>First grade </a:t>
            </a:r>
            <a:r>
              <a:rPr lang="en-US" sz="2400" b="1">
                <a:solidFill>
                  <a:srgbClr val="102649"/>
                </a:solidFill>
                <a:latin typeface="+mn-lt"/>
              </a:rPr>
              <a:t>Number and Operations in Base Ten</a:t>
            </a:r>
            <a:endParaRPr lang="en-US" sz="2400" b="1" i="0" u="none" strike="noStrike" baseline="0">
              <a:solidFill>
                <a:srgbClr val="102649"/>
              </a:solidFill>
              <a:latin typeface="+mn-lt"/>
            </a:endParaRPr>
          </a:p>
          <a:p>
            <a:pPr algn="l"/>
            <a:r>
              <a:rPr lang="en-US" sz="2400" b="1" i="0" u="sng" strike="noStrike" baseline="0">
                <a:solidFill>
                  <a:srgbClr val="102649"/>
                </a:solidFill>
                <a:latin typeface="+mn-lt"/>
              </a:rPr>
              <a:t>KY.1.NBT.2 </a:t>
            </a:r>
            <a:r>
              <a:rPr lang="en-US" sz="2400" b="0" i="0" u="none" strike="noStrike" baseline="0">
                <a:solidFill>
                  <a:srgbClr val="102649"/>
                </a:solidFill>
                <a:latin typeface="+mn-lt"/>
              </a:rPr>
              <a:t>Understand the two-digits of a two-digit number represent amounts of tens and ones. Understand the following as special cases: </a:t>
            </a:r>
          </a:p>
          <a:p>
            <a:pPr algn="l"/>
            <a:r>
              <a:rPr lang="en-US" sz="2400" b="0" i="0" u="none" strike="noStrike" baseline="0">
                <a:solidFill>
                  <a:srgbClr val="102649"/>
                </a:solidFill>
                <a:latin typeface="+mn-lt"/>
              </a:rPr>
              <a:t>a. 10 can be thought of as a bundle of ten ones — called a “ten.” </a:t>
            </a:r>
          </a:p>
          <a:p>
            <a:pPr algn="l"/>
            <a:r>
              <a:rPr lang="en-US" sz="2400" b="0" i="0" u="none" strike="noStrike" baseline="0">
                <a:solidFill>
                  <a:srgbClr val="102649"/>
                </a:solidFill>
                <a:latin typeface="+mn-lt"/>
              </a:rPr>
              <a:t>b. The numbers from 11 to 19 are composed of a ten and one, two, three, four, five, six, seven, eight or nine ones. </a:t>
            </a:r>
          </a:p>
          <a:p>
            <a:pPr algn="l"/>
            <a:r>
              <a:rPr lang="en-US" sz="2400" b="0" i="0" u="none" strike="noStrike" baseline="0">
                <a:solidFill>
                  <a:srgbClr val="102649"/>
                </a:solidFill>
                <a:latin typeface="+mn-lt"/>
              </a:rPr>
              <a:t>c. The numbers 10, 20, 30, 40, 50, 60, 70, 80, 90 refer to one, two, three, four, five, six, seven, eight or nine tens (and 0 ones). </a:t>
            </a: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495300" y="8310995"/>
            <a:ext cx="9046564" cy="1754326"/>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MP.2 </a:t>
            </a:r>
            <a:r>
              <a:rPr lang="en-US" sz="21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MP.5 </a:t>
            </a:r>
            <a:r>
              <a:rPr lang="en-US" sz="2100" b="0" i="0" u="none" strike="noStrike" baseline="0">
                <a:solidFill>
                  <a:srgbClr val="102649"/>
                </a:solidFill>
                <a:latin typeface="Arial" panose="020B0604020202020204" pitchFamily="34" charset="0"/>
              </a:rPr>
              <a:t>Use appropriate tools strategically.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MP.7 </a:t>
            </a:r>
            <a:r>
              <a:rPr lang="en-US" sz="2100" b="0" i="0" u="none" strike="noStrike" baseline="0">
                <a:solidFill>
                  <a:srgbClr val="102649"/>
                </a:solidFill>
                <a:latin typeface="Arial" panose="020B0604020202020204" pitchFamily="34" charset="0"/>
              </a:rPr>
              <a:t>Look for and make use of structure. </a:t>
            </a:r>
          </a:p>
          <a:p>
            <a:pPr marL="0" marR="0" lvl="0" indent="0" defTabSz="914400" eaLnBrk="1" fontAlgn="auto" latinLnBrk="0" hangingPunct="1">
              <a:lnSpc>
                <a:spcPct val="100000"/>
              </a:lnSpc>
              <a:spcBef>
                <a:spcPts val="0"/>
              </a:spcBef>
              <a:spcAft>
                <a:spcPts val="0"/>
              </a:spcAft>
              <a:buClrTx/>
              <a:buSzTx/>
              <a:buFontTx/>
              <a:buNone/>
              <a:tabLst/>
              <a:defRPr/>
            </a:pPr>
            <a:r>
              <a:rPr lang="en-US" sz="2100" b="1" i="0" u="none" strike="noStrike" baseline="0">
                <a:solidFill>
                  <a:srgbClr val="102649"/>
                </a:solidFill>
                <a:latin typeface="Arial" panose="020B0604020202020204" pitchFamily="34" charset="0"/>
              </a:rPr>
              <a:t>MP.8 </a:t>
            </a:r>
            <a:r>
              <a:rPr lang="en-US" sz="2100" b="0" i="0" u="none" strike="noStrike" baseline="0">
                <a:solidFill>
                  <a:srgbClr val="102649"/>
                </a:solidFill>
                <a:latin typeface="Arial" panose="020B0604020202020204" pitchFamily="34" charset="0"/>
              </a:rPr>
              <a:t>Look for and express regularity in repeated reasoning. </a:t>
            </a:r>
            <a:endParaRPr kumimoji="0" lang="en-US" sz="21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AFD8DB-20D8-B239-CD5A-42EA2F502D38}"/>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Instructions</a:t>
            </a:r>
          </a:p>
        </p:txBody>
      </p:sp>
      <p:sp>
        <p:nvSpPr>
          <p:cNvPr id="3" name="TextBox 2">
            <a:extLst>
              <a:ext uri="{FF2B5EF4-FFF2-40B4-BE49-F238E27FC236}">
                <a16:creationId xmlns:a16="http://schemas.microsoft.com/office/drawing/2014/main" id="{EC73D1CA-AE9A-7F9B-327F-80FD51CD31F6}"/>
              </a:ext>
            </a:extLst>
          </p:cNvPr>
          <p:cNvSpPr txBox="1"/>
          <p:nvPr/>
        </p:nvSpPr>
        <p:spPr>
          <a:xfrm>
            <a:off x="4305300" y="2032000"/>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Practice place value combining and recombining in base 10.</a:t>
            </a:r>
            <a:endParaRPr lang="en-US" sz="2400" b="1">
              <a:solidFill>
                <a:srgbClr val="102649"/>
              </a:solidFill>
              <a:latin typeface="+mn-lt"/>
            </a:endParaRPr>
          </a:p>
        </p:txBody>
      </p:sp>
      <p:pic>
        <p:nvPicPr>
          <p:cNvPr id="5" name="Picture 4" descr="Activity Instructions&#10;1.At the start of a turn, roll a pair of dice_&#10;2.Add the dots (or pips) and collect that number of units_&#10;3.When you get 10 units, you can exchange them for a 10 bar_&#10;4.If you roll a double (two of the same number), you get a free 10 bar along with the sum of the rolL&#10;5.When you have ten 10 bars, exchange them for a 100 square to win_&#10;">
            <a:extLst>
              <a:ext uri="{FF2B5EF4-FFF2-40B4-BE49-F238E27FC236}">
                <a16:creationId xmlns:a16="http://schemas.microsoft.com/office/drawing/2014/main" id="{3509A48D-2448-96A2-DE8E-CC37CFBB83C0}"/>
              </a:ext>
            </a:extLst>
          </p:cNvPr>
          <p:cNvPicPr>
            <a:picLocks noChangeAspect="1"/>
          </p:cNvPicPr>
          <p:nvPr/>
        </p:nvPicPr>
        <p:blipFill>
          <a:blip r:embed="rId3"/>
          <a:stretch>
            <a:fillRect/>
          </a:stretch>
        </p:blipFill>
        <p:spPr>
          <a:xfrm>
            <a:off x="2933700" y="3098800"/>
            <a:ext cx="12420600" cy="4313529"/>
          </a:xfrm>
          <a:prstGeom prst="rect">
            <a:avLst/>
          </a:prstGeom>
        </p:spPr>
      </p:pic>
      <p:sp>
        <p:nvSpPr>
          <p:cNvPr id="2" name="object 22" descr="Family Math Night - Operations and Algebraic Thinking Activity 3a: Race to 100&#10;&#10;&#10;">
            <a:extLst>
              <a:ext uri="{FF2B5EF4-FFF2-40B4-BE49-F238E27FC236}">
                <a16:creationId xmlns:a16="http://schemas.microsoft.com/office/drawing/2014/main" id="{34906D75-7A15-1372-EF7A-3213ACA05A43}"/>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 Instructions</a:t>
            </a:r>
          </a:p>
          <a:p>
            <a:pPr marL="642620" marR="5080" indent="-630555" algn="ctr">
              <a:lnSpc>
                <a:spcPts val="3820"/>
              </a:lnSpc>
              <a:spcBef>
                <a:spcPts val="409"/>
              </a:spcBef>
            </a:pPr>
            <a:endParaRPr lang="en-US" sz="3350" b="1" spc="-10">
              <a:solidFill>
                <a:schemeClr val="bg1"/>
              </a:solidFill>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55E3E74-3D2F-D24C-BF00-053CBB3283E3}"/>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Family Prompts</a:t>
            </a:r>
          </a:p>
        </p:txBody>
      </p:sp>
      <p:sp>
        <p:nvSpPr>
          <p:cNvPr id="2" name="object 22" descr="Family Math Night - Operations and Algebraic Thinking Activity 3a: Race to 100&#10;&#10;&#10;">
            <a:extLst>
              <a:ext uri="{FF2B5EF4-FFF2-40B4-BE49-F238E27FC236}">
                <a16:creationId xmlns:a16="http://schemas.microsoft.com/office/drawing/2014/main" id="{2DA21B76-13AE-EA5E-47E6-E7256DA699F1}"/>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 Family Prompts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4" name="TextBox 5">
            <a:extLst>
              <a:ext uri="{FF2B5EF4-FFF2-40B4-BE49-F238E27FC236}">
                <a16:creationId xmlns:a16="http://schemas.microsoft.com/office/drawing/2014/main" id="{7EAB274F-772D-AD90-7BDF-46EDC3244837}"/>
              </a:ext>
            </a:extLst>
          </p:cNvPr>
          <p:cNvSpPr txBox="1"/>
          <p:nvPr/>
        </p:nvSpPr>
        <p:spPr>
          <a:xfrm>
            <a:off x="4502671" y="2162200"/>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3" name="Picture 2" descr="Family Prompts&#10;Throughout the game ask your child whether he/she has 10 or more units and can exchange them for a 10 bar.&#10;Ask your child how many units he/she has in total throughout the game. Then, which player is closest to 100?&#10;Can you give an example of other things we could count like this?&#10;When/why was it helpful to use the bars instead of the unit blocks?&#10;">
            <a:extLst>
              <a:ext uri="{FF2B5EF4-FFF2-40B4-BE49-F238E27FC236}">
                <a16:creationId xmlns:a16="http://schemas.microsoft.com/office/drawing/2014/main" id="{3DF841A6-2FD0-F37C-1389-7327834D216F}"/>
              </a:ext>
            </a:extLst>
          </p:cNvPr>
          <p:cNvPicPr>
            <a:picLocks noChangeAspect="1"/>
          </p:cNvPicPr>
          <p:nvPr/>
        </p:nvPicPr>
        <p:blipFill>
          <a:blip r:embed="rId2"/>
          <a:stretch>
            <a:fillRect/>
          </a:stretch>
        </p:blipFill>
        <p:spPr>
          <a:xfrm>
            <a:off x="2400300" y="3327400"/>
            <a:ext cx="13793970" cy="46704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116D7-6219-9249-CC50-461C84FC605B}"/>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1</a:t>
            </a:r>
          </a:p>
        </p:txBody>
      </p:sp>
      <p:sp>
        <p:nvSpPr>
          <p:cNvPr id="4" name="object 22" descr="Family Math Night - Operations and Algebraic Thinking Activity 3a: Race to 100&#10;&#10;&#10;">
            <a:extLst>
              <a:ext uri="{FF2B5EF4-FFF2-40B4-BE49-F238E27FC236}">
                <a16:creationId xmlns:a16="http://schemas.microsoft.com/office/drawing/2014/main" id="{06FEE6D3-4637-B706-FD09-DBF8EF33A45F}"/>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6842FB6A-3796-A594-EB15-A2E8C8D913A4}"/>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19E02DE1-9FA8-F757-52A3-9E64936AB78B}"/>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DB3062AB-C33D-E6C3-0C0B-EE2008D496F3}"/>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FD6572CE-74A5-D12C-A4DC-D5D6D4F37E7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C0311DAB-1F24-A2BA-F446-91F780D70B64}"/>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0758326C-2E0B-63C4-EB2B-65802C4C8FDA}"/>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719B134D-4AD4-67FA-4D96-A7C26468D1C5}"/>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072297EA-2E95-4C88-7BD6-ABDF7AB90004}"/>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89C174FE-D348-FD9E-57EC-6D4886F5B061}"/>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7B94057D-4B59-5906-964B-136670D10D17}"/>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29E858E6-AAF6-55F6-967A-1938415D1BAF}"/>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6762B4FA-6DAA-0DF3-0ED4-800E307E4745}"/>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49F85615-3565-2243-B95C-9509906E7E8E}"/>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3E12F7C2-BFEB-7143-0C50-40D8C9F66B0C}"/>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AB1553C5-5CAE-19FE-3EAB-075C6470C7CE}"/>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E9019462-1786-466B-20D3-28BE32941402}"/>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C506ACFF-A7B0-24A1-F20E-AF7D90DC219C}"/>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1AF94988-69CE-0434-7087-36D53EF56747}"/>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CC8459A9-1E23-1FB2-F849-C909456AE6DF}"/>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0A2A3BBB-4028-1FD2-5724-7ED336F00EA2}"/>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5E8EEA69-2F99-71FA-4025-04CE7EE58A06}"/>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869892F6-36F4-3F78-CC2B-D92563D26A77}"/>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26CB3102-A0BD-94FB-43FD-5B4CE29F70D2}"/>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4E94FB13-7921-009E-963A-EE6CDE5F76DB}"/>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566FA3C9-6A5B-9BF1-F561-5A1279240698}"/>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567C0ED2-6EA3-65F7-17AE-C7036F47709A}"/>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23953760-069C-9B5B-27E8-711F2CF8D898}"/>
              </a:ext>
            </a:extLst>
          </p:cNvPr>
          <p:cNvSpPr txBox="1"/>
          <p:nvPr/>
        </p:nvSpPr>
        <p:spPr>
          <a:xfrm>
            <a:off x="1367707" y="9103890"/>
            <a:ext cx="16416272"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Throughout the game ask your child whether he/she has 10 or more units and can exchange them for a 10 bar.</a:t>
            </a:r>
          </a:p>
        </p:txBody>
      </p:sp>
    </p:spTree>
    <p:extLst>
      <p:ext uri="{BB962C8B-B14F-4D97-AF65-F5344CB8AC3E}">
        <p14:creationId xmlns:p14="http://schemas.microsoft.com/office/powerpoint/2010/main" val="136277529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BB8553-B7FC-66B7-0923-33A397506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7D9EE7-988B-ACE1-3575-0BB26EFA6313}"/>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2</a:t>
            </a:r>
          </a:p>
        </p:txBody>
      </p:sp>
      <p:sp>
        <p:nvSpPr>
          <p:cNvPr id="4" name="object 22" descr="Family Math Night - Operations and Algebraic Thinking Activity 3a: Race to 100&#10;&#10;&#10;">
            <a:extLst>
              <a:ext uri="{FF2B5EF4-FFF2-40B4-BE49-F238E27FC236}">
                <a16:creationId xmlns:a16="http://schemas.microsoft.com/office/drawing/2014/main" id="{5BEB338A-4B6B-19DD-E7D2-8AF2E213049F}"/>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25AA4E22-42A0-0B13-4089-9A7F14D846F0}"/>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5A174DE4-23D2-6144-786B-C8EB978A7004}"/>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EE8A0E91-4CA6-268C-219F-C626D6ED5ADD}"/>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39CFEA37-2512-8F68-E806-419437DD0F8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F51925C1-F595-86E6-F741-F693E59FF85F}"/>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D8C83610-8F31-B291-091D-D6AEF3F6C6CE}"/>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CE8A9F15-88D1-329A-03C1-EAB1199E5E66}"/>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D92A0E46-D0A1-D9AE-0795-7342BD4EE09F}"/>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E6EA0961-A8D2-FE6C-94DF-63E1154001D6}"/>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508D14CB-2492-1F84-241B-8DE1DE784D23}"/>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D9F08B90-9C30-8DFA-4A17-30EC2E52A6D8}"/>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287596F7-1C36-7701-3835-264FEEA97022}"/>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952B7377-8986-F37D-7029-6A429ACB8615}"/>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C8E283A2-8988-42C8-5E43-5252100E54AD}"/>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6FBA73D5-1FCE-4BC2-3D27-CF1AC95D5B21}"/>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D49D9803-E071-028D-4A4B-BBB7B79BC1D2}"/>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AD8B6DBB-4DF4-9648-8825-A47CF855F5BE}"/>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B23C02B8-4BA0-163D-07EE-F6A3B6E6271C}"/>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37720E53-317F-951B-8C2C-6F0D41C24E02}"/>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6994C973-F85F-DF94-06BC-4659BFAC7BCA}"/>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4033A260-5470-6DA9-4FC4-613519DE0B3F}"/>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913213E6-D624-B389-16A6-36D539849202}"/>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8EB3EA4E-707E-67A1-90BC-D93504570FB4}"/>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D57DD102-5C54-1278-A11E-19EB31EF248A}"/>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841587B9-CBC1-728C-29C7-E25D30F259B6}"/>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9FCE200B-E50B-C546-B2F5-F745D028702C}"/>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6E9E9E8C-4C8F-D796-E8CD-8C2012EED02C}"/>
              </a:ext>
            </a:extLst>
          </p:cNvPr>
          <p:cNvSpPr txBox="1"/>
          <p:nvPr/>
        </p:nvSpPr>
        <p:spPr>
          <a:xfrm>
            <a:off x="1342240" y="9013769"/>
            <a:ext cx="16034192"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Ask your child how many units he/she has in total throughout the game. Then, which player is closest to 100?</a:t>
            </a:r>
          </a:p>
        </p:txBody>
      </p:sp>
    </p:spTree>
    <p:extLst>
      <p:ext uri="{BB962C8B-B14F-4D97-AF65-F5344CB8AC3E}">
        <p14:creationId xmlns:p14="http://schemas.microsoft.com/office/powerpoint/2010/main" val="16660853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F5DCF-5EA1-2203-F7D3-5AF69B452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F1D0A7-BD57-0D99-0BEE-C60F663AD6D8}"/>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3</a:t>
            </a:r>
          </a:p>
        </p:txBody>
      </p:sp>
      <p:sp>
        <p:nvSpPr>
          <p:cNvPr id="4" name="object 22" descr="Family Math Night - Operations and Algebraic Thinking Activity 3a: Race to 100&#10;&#10;&#10;">
            <a:extLst>
              <a:ext uri="{FF2B5EF4-FFF2-40B4-BE49-F238E27FC236}">
                <a16:creationId xmlns:a16="http://schemas.microsoft.com/office/drawing/2014/main" id="{783662BD-5A1E-C6A0-F2C1-FB69DCDB44AC}"/>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29F6FBD4-5E0D-90B0-8F4A-A04199063D27}"/>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1BDCA73F-0054-F164-8843-6801994B2903}"/>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4E1FAC14-F5C6-FC64-BDC1-4F3CF176D555}"/>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E91D0B5F-0BB8-AFE7-6E26-8AF45D3B6946}"/>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AFFE57C8-F582-5EF6-91F1-60AFF5DF9930}"/>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26230462-2237-F23A-9D1B-093C8761A0C2}"/>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2CF65447-FE5B-C32B-AAF3-8954740C1E54}"/>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81C29981-91D7-F869-258C-77D6BD9CCB2E}"/>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0F2921A5-445E-1362-82CF-94F7CA5C11EF}"/>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849D7F2B-D359-098C-9B84-5580D25C8EE2}"/>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8716EEFC-E28E-0FE8-83EE-8FBC7E517F6F}"/>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6DFA2709-7EC1-60CE-EAB6-172C49D57F34}"/>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06205320-2097-8120-E310-FE4A43D078AA}"/>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FEA8C078-130E-EEDC-A91C-909CC2E1BEE3}"/>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BF150EB1-C269-838D-4315-B2FED3179D5B}"/>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7213A298-1569-C55E-842D-FE7CEAB57FAA}"/>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2CC424A3-701D-5EFF-AEBD-18BBA5CD4B93}"/>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66170B06-821C-41BE-FCEB-1C4719F76B83}"/>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F9F48199-C647-F97E-C872-4813FBEB8752}"/>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CAF65F87-2062-7A31-A718-C2C74CBFE65A}"/>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90CB690E-4F9F-1D52-872D-1CCED21EBD7C}"/>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A12A1A49-3794-D4C1-9DD2-5FA39376D2EC}"/>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285420F5-D58C-D088-5101-1730F51BB836}"/>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7858B96E-81D0-AFDC-AB4D-DC8CC619B0FD}"/>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C7045FF2-705E-3967-01D4-995A96B2BF7F}"/>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3C0A904B-3240-E991-0C4F-D4597449705B}"/>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E671E1E8-552F-D819-E090-96007155856F}"/>
              </a:ext>
            </a:extLst>
          </p:cNvPr>
          <p:cNvSpPr txBox="1"/>
          <p:nvPr/>
        </p:nvSpPr>
        <p:spPr>
          <a:xfrm>
            <a:off x="4313873" y="9028759"/>
            <a:ext cx="9778814"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Can you give an example of other things we could count like this?</a:t>
            </a:r>
          </a:p>
        </p:txBody>
      </p:sp>
    </p:spTree>
    <p:extLst>
      <p:ext uri="{BB962C8B-B14F-4D97-AF65-F5344CB8AC3E}">
        <p14:creationId xmlns:p14="http://schemas.microsoft.com/office/powerpoint/2010/main" val="410717211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D3166-FA02-A3A2-1112-EB2B3124D6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44D24-6688-4E00-8F7C-FF0B75FAF099}"/>
              </a:ext>
            </a:extLst>
          </p:cNvPr>
          <p:cNvSpPr>
            <a:spLocks noGrp="1"/>
          </p:cNvSpPr>
          <p:nvPr>
            <p:ph type="title"/>
          </p:nvPr>
        </p:nvSpPr>
        <p:spPr>
          <a:xfrm>
            <a:off x="5801851" y="-515526"/>
            <a:ext cx="6723800" cy="515526"/>
          </a:xfrm>
        </p:spPr>
        <p:txBody>
          <a:bodyPr wrap="square" lIns="0" tIns="0" rIns="0" bIns="0" anchor="b">
            <a:spAutoFit/>
          </a:bodyPr>
          <a:lstStyle/>
          <a:p>
            <a:r>
              <a:rPr lang="en-US">
                <a:solidFill>
                  <a:schemeClr val="bg2"/>
                </a:solidFill>
              </a:rPr>
              <a:t>Race to 100 – Board 4</a:t>
            </a:r>
          </a:p>
        </p:txBody>
      </p:sp>
      <p:sp>
        <p:nvSpPr>
          <p:cNvPr id="4" name="object 22" descr="Family Math Night - Operations and Algebraic Thinking Activity 3a: Race to 100&#10;&#10;&#10;">
            <a:extLst>
              <a:ext uri="{FF2B5EF4-FFF2-40B4-BE49-F238E27FC236}">
                <a16:creationId xmlns:a16="http://schemas.microsoft.com/office/drawing/2014/main" id="{F856F571-34FF-8CC7-524A-5CD885126BB1}"/>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Race</a:t>
            </a:r>
            <a:r>
              <a:rPr lang="en-US" sz="3350" spc="-100">
                <a:solidFill>
                  <a:schemeClr val="bg1"/>
                </a:solidFill>
              </a:rPr>
              <a:t> </a:t>
            </a:r>
            <a:r>
              <a:rPr lang="en-US" sz="3350">
                <a:solidFill>
                  <a:schemeClr val="bg1"/>
                </a:solidFill>
              </a:rPr>
              <a:t>to</a:t>
            </a:r>
            <a:r>
              <a:rPr lang="en-US" sz="3350" spc="170">
                <a:solidFill>
                  <a:schemeClr val="bg1"/>
                </a:solidFill>
              </a:rPr>
              <a:t> </a:t>
            </a:r>
            <a:r>
              <a:rPr lang="en-US" sz="3350" spc="-25">
                <a:solidFill>
                  <a:schemeClr val="bg1"/>
                </a:solidFill>
              </a:rPr>
              <a:t>100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7" name="Picture 16" descr="A blue 100 flat.">
            <a:extLst>
              <a:ext uri="{FF2B5EF4-FFF2-40B4-BE49-F238E27FC236}">
                <a16:creationId xmlns:a16="http://schemas.microsoft.com/office/drawing/2014/main" id="{7659FF2C-4896-C8F0-E6C5-DE82B63D1F30}"/>
              </a:ext>
            </a:extLst>
          </p:cNvPr>
          <p:cNvPicPr>
            <a:picLocks noChangeAspect="1"/>
          </p:cNvPicPr>
          <p:nvPr/>
        </p:nvPicPr>
        <p:blipFill>
          <a:blip r:embed="rId4"/>
          <a:stretch>
            <a:fillRect/>
          </a:stretch>
        </p:blipFill>
        <p:spPr>
          <a:xfrm>
            <a:off x="495300" y="965200"/>
            <a:ext cx="3224946" cy="3369564"/>
          </a:xfrm>
          <a:prstGeom prst="rect">
            <a:avLst/>
          </a:prstGeom>
        </p:spPr>
      </p:pic>
      <p:pic>
        <p:nvPicPr>
          <p:cNvPr id="31" name="object 2" descr="Green 10 rod.">
            <a:extLst>
              <a:ext uri="{FF2B5EF4-FFF2-40B4-BE49-F238E27FC236}">
                <a16:creationId xmlns:a16="http://schemas.microsoft.com/office/drawing/2014/main" id="{4547ACBB-4C21-36E8-2739-B486D7688EA5}"/>
              </a:ext>
            </a:extLst>
          </p:cNvPr>
          <p:cNvPicPr/>
          <p:nvPr/>
        </p:nvPicPr>
        <p:blipFill>
          <a:blip r:embed="rId5" cstate="print"/>
          <a:stretch>
            <a:fillRect/>
          </a:stretch>
        </p:blipFill>
        <p:spPr>
          <a:xfrm>
            <a:off x="3951314" y="1003515"/>
            <a:ext cx="433014" cy="3369564"/>
          </a:xfrm>
          <a:prstGeom prst="rect">
            <a:avLst/>
          </a:prstGeom>
        </p:spPr>
      </p:pic>
      <p:pic>
        <p:nvPicPr>
          <p:cNvPr id="20" name="Picture 19" descr="yellow 1 unit">
            <a:extLst>
              <a:ext uri="{FF2B5EF4-FFF2-40B4-BE49-F238E27FC236}">
                <a16:creationId xmlns:a16="http://schemas.microsoft.com/office/drawing/2014/main" id="{5997DD8A-AD4E-F9F2-2C98-B970B7912929}"/>
              </a:ext>
            </a:extLst>
          </p:cNvPr>
          <p:cNvPicPr>
            <a:picLocks noChangeAspect="1"/>
          </p:cNvPicPr>
          <p:nvPr/>
        </p:nvPicPr>
        <p:blipFill>
          <a:blip r:embed="rId6"/>
          <a:stretch>
            <a:fillRect/>
          </a:stretch>
        </p:blipFill>
        <p:spPr>
          <a:xfrm>
            <a:off x="10247886" y="964407"/>
            <a:ext cx="590505" cy="539890"/>
          </a:xfrm>
          <a:prstGeom prst="rect">
            <a:avLst/>
          </a:prstGeom>
        </p:spPr>
      </p:pic>
      <p:pic>
        <p:nvPicPr>
          <p:cNvPr id="21" name="Picture 20" descr="yellow 1 unit">
            <a:extLst>
              <a:ext uri="{FF2B5EF4-FFF2-40B4-BE49-F238E27FC236}">
                <a16:creationId xmlns:a16="http://schemas.microsoft.com/office/drawing/2014/main" id="{72A383F5-A3FB-711E-7567-106799CFFE67}"/>
              </a:ext>
            </a:extLst>
          </p:cNvPr>
          <p:cNvPicPr>
            <a:picLocks noChangeAspect="1"/>
          </p:cNvPicPr>
          <p:nvPr/>
        </p:nvPicPr>
        <p:blipFill>
          <a:blip r:embed="rId6"/>
          <a:stretch>
            <a:fillRect/>
          </a:stretch>
        </p:blipFill>
        <p:spPr>
          <a:xfrm>
            <a:off x="10275091" y="2979674"/>
            <a:ext cx="590505" cy="539890"/>
          </a:xfrm>
          <a:prstGeom prst="rect">
            <a:avLst/>
          </a:prstGeom>
        </p:spPr>
      </p:pic>
      <p:pic>
        <p:nvPicPr>
          <p:cNvPr id="22" name="Picture 21" descr="yellow 1 unit">
            <a:extLst>
              <a:ext uri="{FF2B5EF4-FFF2-40B4-BE49-F238E27FC236}">
                <a16:creationId xmlns:a16="http://schemas.microsoft.com/office/drawing/2014/main" id="{D9D8B6AE-8B87-5BB6-0A09-CE293E0570B9}"/>
              </a:ext>
            </a:extLst>
          </p:cNvPr>
          <p:cNvPicPr>
            <a:picLocks noChangeAspect="1"/>
          </p:cNvPicPr>
          <p:nvPr/>
        </p:nvPicPr>
        <p:blipFill>
          <a:blip r:embed="rId6"/>
          <a:stretch>
            <a:fillRect/>
          </a:stretch>
        </p:blipFill>
        <p:spPr>
          <a:xfrm>
            <a:off x="11113234" y="934793"/>
            <a:ext cx="590505" cy="539890"/>
          </a:xfrm>
          <a:prstGeom prst="rect">
            <a:avLst/>
          </a:prstGeom>
        </p:spPr>
      </p:pic>
      <p:pic>
        <p:nvPicPr>
          <p:cNvPr id="23" name="Picture 22" descr="yellow 1 unit">
            <a:extLst>
              <a:ext uri="{FF2B5EF4-FFF2-40B4-BE49-F238E27FC236}">
                <a16:creationId xmlns:a16="http://schemas.microsoft.com/office/drawing/2014/main" id="{80A9CDF0-5160-1DF3-8978-0F8EB4388442}"/>
              </a:ext>
            </a:extLst>
          </p:cNvPr>
          <p:cNvPicPr>
            <a:picLocks noChangeAspect="1"/>
          </p:cNvPicPr>
          <p:nvPr/>
        </p:nvPicPr>
        <p:blipFill>
          <a:blip r:embed="rId6"/>
          <a:stretch>
            <a:fillRect/>
          </a:stretch>
        </p:blipFill>
        <p:spPr>
          <a:xfrm>
            <a:off x="11153827" y="2953185"/>
            <a:ext cx="590505" cy="539890"/>
          </a:xfrm>
          <a:prstGeom prst="rect">
            <a:avLst/>
          </a:prstGeom>
        </p:spPr>
      </p:pic>
      <p:pic>
        <p:nvPicPr>
          <p:cNvPr id="24" name="Picture 23" descr="yellow 1 unit">
            <a:extLst>
              <a:ext uri="{FF2B5EF4-FFF2-40B4-BE49-F238E27FC236}">
                <a16:creationId xmlns:a16="http://schemas.microsoft.com/office/drawing/2014/main" id="{4D3E3A64-688A-699B-E052-471226F98903}"/>
              </a:ext>
            </a:extLst>
          </p:cNvPr>
          <p:cNvPicPr>
            <a:picLocks noChangeAspect="1"/>
          </p:cNvPicPr>
          <p:nvPr/>
        </p:nvPicPr>
        <p:blipFill>
          <a:blip r:embed="rId6"/>
          <a:stretch>
            <a:fillRect/>
          </a:stretch>
        </p:blipFill>
        <p:spPr>
          <a:xfrm>
            <a:off x="10275090" y="3681570"/>
            <a:ext cx="590505" cy="539890"/>
          </a:xfrm>
          <a:prstGeom prst="rect">
            <a:avLst/>
          </a:prstGeom>
        </p:spPr>
      </p:pic>
      <p:pic>
        <p:nvPicPr>
          <p:cNvPr id="25" name="Picture 24" descr="yellow 1 unit">
            <a:extLst>
              <a:ext uri="{FF2B5EF4-FFF2-40B4-BE49-F238E27FC236}">
                <a16:creationId xmlns:a16="http://schemas.microsoft.com/office/drawing/2014/main" id="{D3A3FE97-DBA7-4EF7-151F-A037B347F762}"/>
              </a:ext>
            </a:extLst>
          </p:cNvPr>
          <p:cNvPicPr>
            <a:picLocks noChangeAspect="1"/>
          </p:cNvPicPr>
          <p:nvPr/>
        </p:nvPicPr>
        <p:blipFill>
          <a:blip r:embed="rId6"/>
          <a:stretch>
            <a:fillRect/>
          </a:stretch>
        </p:blipFill>
        <p:spPr>
          <a:xfrm>
            <a:off x="10247886" y="1605026"/>
            <a:ext cx="590505" cy="539890"/>
          </a:xfrm>
          <a:prstGeom prst="rect">
            <a:avLst/>
          </a:prstGeom>
        </p:spPr>
      </p:pic>
      <p:pic>
        <p:nvPicPr>
          <p:cNvPr id="26" name="Picture 25" descr="yellow 1 unit">
            <a:extLst>
              <a:ext uri="{FF2B5EF4-FFF2-40B4-BE49-F238E27FC236}">
                <a16:creationId xmlns:a16="http://schemas.microsoft.com/office/drawing/2014/main" id="{1481AC3B-BEA7-0C97-4008-9069D280B64E}"/>
              </a:ext>
            </a:extLst>
          </p:cNvPr>
          <p:cNvPicPr>
            <a:picLocks noChangeAspect="1"/>
          </p:cNvPicPr>
          <p:nvPr/>
        </p:nvPicPr>
        <p:blipFill>
          <a:blip r:embed="rId6"/>
          <a:stretch>
            <a:fillRect/>
          </a:stretch>
        </p:blipFill>
        <p:spPr>
          <a:xfrm>
            <a:off x="10275091" y="2291904"/>
            <a:ext cx="590505" cy="539890"/>
          </a:xfrm>
          <a:prstGeom prst="rect">
            <a:avLst/>
          </a:prstGeom>
        </p:spPr>
      </p:pic>
      <p:pic>
        <p:nvPicPr>
          <p:cNvPr id="27" name="Picture 26" descr="yellow 1 unit">
            <a:extLst>
              <a:ext uri="{FF2B5EF4-FFF2-40B4-BE49-F238E27FC236}">
                <a16:creationId xmlns:a16="http://schemas.microsoft.com/office/drawing/2014/main" id="{3E79645B-9AEB-377C-4A09-7BA7FC98670D}"/>
              </a:ext>
            </a:extLst>
          </p:cNvPr>
          <p:cNvPicPr>
            <a:picLocks noChangeAspect="1"/>
          </p:cNvPicPr>
          <p:nvPr/>
        </p:nvPicPr>
        <p:blipFill>
          <a:blip r:embed="rId6"/>
          <a:stretch>
            <a:fillRect/>
          </a:stretch>
        </p:blipFill>
        <p:spPr>
          <a:xfrm>
            <a:off x="11095151" y="1605026"/>
            <a:ext cx="590505" cy="539890"/>
          </a:xfrm>
          <a:prstGeom prst="rect">
            <a:avLst/>
          </a:prstGeom>
        </p:spPr>
      </p:pic>
      <p:pic>
        <p:nvPicPr>
          <p:cNvPr id="28" name="Picture 27" descr="yellow 1 unit">
            <a:extLst>
              <a:ext uri="{FF2B5EF4-FFF2-40B4-BE49-F238E27FC236}">
                <a16:creationId xmlns:a16="http://schemas.microsoft.com/office/drawing/2014/main" id="{AE2313B6-F8DC-D791-B4BD-01ECF6C09EE3}"/>
              </a:ext>
            </a:extLst>
          </p:cNvPr>
          <p:cNvPicPr>
            <a:picLocks noChangeAspect="1"/>
          </p:cNvPicPr>
          <p:nvPr/>
        </p:nvPicPr>
        <p:blipFill>
          <a:blip r:embed="rId6"/>
          <a:stretch>
            <a:fillRect/>
          </a:stretch>
        </p:blipFill>
        <p:spPr>
          <a:xfrm>
            <a:off x="11153827" y="2275259"/>
            <a:ext cx="590505" cy="539890"/>
          </a:xfrm>
          <a:prstGeom prst="rect">
            <a:avLst/>
          </a:prstGeom>
        </p:spPr>
      </p:pic>
      <p:pic>
        <p:nvPicPr>
          <p:cNvPr id="29" name="Picture 28" descr="yellow 1 unit">
            <a:extLst>
              <a:ext uri="{FF2B5EF4-FFF2-40B4-BE49-F238E27FC236}">
                <a16:creationId xmlns:a16="http://schemas.microsoft.com/office/drawing/2014/main" id="{2A919C76-A367-1AFC-390E-28F25FE09198}"/>
              </a:ext>
            </a:extLst>
          </p:cNvPr>
          <p:cNvPicPr>
            <a:picLocks noChangeAspect="1"/>
          </p:cNvPicPr>
          <p:nvPr/>
        </p:nvPicPr>
        <p:blipFill>
          <a:blip r:embed="rId6"/>
          <a:stretch>
            <a:fillRect/>
          </a:stretch>
        </p:blipFill>
        <p:spPr>
          <a:xfrm>
            <a:off x="11197660" y="3654127"/>
            <a:ext cx="590505" cy="539890"/>
          </a:xfrm>
          <a:prstGeom prst="rect">
            <a:avLst/>
          </a:prstGeom>
        </p:spPr>
      </p:pic>
      <p:pic>
        <p:nvPicPr>
          <p:cNvPr id="30" name="PowerPoint Dice" descr="die">
            <a:hlinkClick r:id="" action="ppaction://media"/>
            <a:extLst>
              <a:ext uri="{FF2B5EF4-FFF2-40B4-BE49-F238E27FC236}">
                <a16:creationId xmlns:a16="http://schemas.microsoft.com/office/drawing/2014/main" id="{D9ECCF06-65CD-BEE1-41BF-E9A9CC6D2004}"/>
              </a:ext>
            </a:extLst>
          </p:cNvPr>
          <p:cNvPicPr>
            <a:picLocks noChangeAspect="1"/>
          </p:cNvPicPr>
          <p:nvPr>
            <a:videoFile r:link="rId2"/>
            <p:extLst>
              <p:ext uri="{DAA4B4D4-6D71-4841-9C94-3DE7FCFB9230}">
                <p14:media xmlns:p14="http://schemas.microsoft.com/office/powerpoint/2010/main" r:embed="rId1"/>
              </p:ext>
            </p:extLst>
          </p:nvPr>
        </p:nvPicPr>
        <p:blipFill>
          <a:blip r:embed="rId7"/>
          <a:stretch>
            <a:fillRect/>
          </a:stretch>
        </p:blipFill>
        <p:spPr>
          <a:xfrm>
            <a:off x="16300891" y="2946400"/>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pic>
        <p:nvPicPr>
          <p:cNvPr id="32" name="PowerPoint Dice" descr="die">
            <a:hlinkClick r:id="" action="ppaction://media"/>
            <a:extLst>
              <a:ext uri="{FF2B5EF4-FFF2-40B4-BE49-F238E27FC236}">
                <a16:creationId xmlns:a16="http://schemas.microsoft.com/office/drawing/2014/main" id="{4FA75976-5224-FE30-9219-A3BD2A9451AA}"/>
              </a:ext>
            </a:extLst>
          </p:cNvPr>
          <p:cNvPicPr>
            <a:picLocks noChangeAspect="1"/>
          </p:cNvPicPr>
          <p:nvPr>
            <a:videoFile r:link="rId2"/>
            <p:extLst>
              <p:ext uri="{DAA4B4D4-6D71-4841-9C94-3DE7FCFB9230}">
                <p14:media xmlns:p14="http://schemas.microsoft.com/office/powerpoint/2010/main" r:embed="rId1"/>
              </p:ext>
            </p:extLst>
          </p:nvPr>
        </p:nvPicPr>
        <p:blipFill>
          <a:blip r:embed="rId7">
            <a:duotone>
              <a:prstClr val="black"/>
              <a:schemeClr val="accent5">
                <a:tint val="45000"/>
                <a:satMod val="400000"/>
              </a:schemeClr>
            </a:duotone>
          </a:blip>
          <a:stretch>
            <a:fillRect/>
          </a:stretch>
        </p:blipFill>
        <p:spPr>
          <a:xfrm>
            <a:off x="16300891" y="856299"/>
            <a:ext cx="1263209" cy="1263209"/>
          </a:xfrm>
          <a:prstGeom prst="roundRect">
            <a:avLst/>
          </a:prstGeom>
          <a:ln>
            <a:noFill/>
          </a:ln>
          <a:effectLst>
            <a:outerShdw blurRad="50800" dist="38100" dir="2700000" algn="tl" rotWithShape="0">
              <a:prstClr val="black">
                <a:alpha val="40000"/>
              </a:prstClr>
            </a:outerShdw>
          </a:effectLst>
          <a:scene3d>
            <a:camera prst="orthographicFront">
              <a:rot lat="0" lon="0" rev="0"/>
            </a:camera>
            <a:lightRig rig="contrasting" dir="t">
              <a:rot lat="0" lon="0" rev="7800000"/>
            </a:lightRig>
          </a:scene3d>
          <a:sp3d>
            <a:bevelT w="139700" h="139700"/>
          </a:sp3d>
        </p:spPr>
      </p:pic>
      <p:sp>
        <p:nvSpPr>
          <p:cNvPr id="39" name="Rectangle 38" descr="My Race to 100 rectangle space">
            <a:extLst>
              <a:ext uri="{FF2B5EF4-FFF2-40B4-BE49-F238E27FC236}">
                <a16:creationId xmlns:a16="http://schemas.microsoft.com/office/drawing/2014/main" id="{8BC3C3C8-4D47-D4A6-E9A4-E7B480F8433A}"/>
              </a:ext>
            </a:extLst>
          </p:cNvPr>
          <p:cNvSpPr/>
          <p:nvPr/>
        </p:nvSpPr>
        <p:spPr>
          <a:xfrm>
            <a:off x="452373" y="4636238"/>
            <a:ext cx="17068800" cy="4305085"/>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A8D71C86-1930-286D-8B81-8C8ABE9FA37D}"/>
              </a:ext>
            </a:extLst>
          </p:cNvPr>
          <p:cNvSpPr txBox="1"/>
          <p:nvPr/>
        </p:nvSpPr>
        <p:spPr>
          <a:xfrm>
            <a:off x="7937514" y="4758488"/>
            <a:ext cx="2409634" cy="461665"/>
          </a:xfrm>
          <a:prstGeom prst="rect">
            <a:avLst/>
          </a:prstGeom>
          <a:noFill/>
        </p:spPr>
        <p:txBody>
          <a:bodyPr wrap="none" rtlCol="0">
            <a:spAutoFit/>
          </a:bodyPr>
          <a:lstStyle/>
          <a:p>
            <a:r>
              <a:rPr lang="en-US" sz="2400" b="1"/>
              <a:t>My Race to 100</a:t>
            </a:r>
          </a:p>
        </p:txBody>
      </p:sp>
      <p:pic>
        <p:nvPicPr>
          <p:cNvPr id="41" name="object 2" descr="Green 10 rod.">
            <a:extLst>
              <a:ext uri="{FF2B5EF4-FFF2-40B4-BE49-F238E27FC236}">
                <a16:creationId xmlns:a16="http://schemas.microsoft.com/office/drawing/2014/main" id="{D62A3624-C160-79B0-E53A-74EEACFDB177}"/>
              </a:ext>
            </a:extLst>
          </p:cNvPr>
          <p:cNvPicPr/>
          <p:nvPr/>
        </p:nvPicPr>
        <p:blipFill>
          <a:blip r:embed="rId5" cstate="print"/>
          <a:stretch>
            <a:fillRect/>
          </a:stretch>
        </p:blipFill>
        <p:spPr>
          <a:xfrm>
            <a:off x="4498240" y="965200"/>
            <a:ext cx="433014" cy="3369564"/>
          </a:xfrm>
          <a:prstGeom prst="rect">
            <a:avLst/>
          </a:prstGeom>
        </p:spPr>
      </p:pic>
      <p:pic>
        <p:nvPicPr>
          <p:cNvPr id="42" name="object 2" descr="Green 10 rod.">
            <a:extLst>
              <a:ext uri="{FF2B5EF4-FFF2-40B4-BE49-F238E27FC236}">
                <a16:creationId xmlns:a16="http://schemas.microsoft.com/office/drawing/2014/main" id="{3D2A4005-16B5-29FD-B70C-D0BC83B3BF10}"/>
              </a:ext>
            </a:extLst>
          </p:cNvPr>
          <p:cNvPicPr/>
          <p:nvPr/>
        </p:nvPicPr>
        <p:blipFill>
          <a:blip r:embed="rId5" cstate="print"/>
          <a:stretch>
            <a:fillRect/>
          </a:stretch>
        </p:blipFill>
        <p:spPr>
          <a:xfrm>
            <a:off x="5098206" y="1003515"/>
            <a:ext cx="433014" cy="3369564"/>
          </a:xfrm>
          <a:prstGeom prst="rect">
            <a:avLst/>
          </a:prstGeom>
        </p:spPr>
      </p:pic>
      <p:pic>
        <p:nvPicPr>
          <p:cNvPr id="43" name="object 2" descr="Green 10 rod.">
            <a:extLst>
              <a:ext uri="{FF2B5EF4-FFF2-40B4-BE49-F238E27FC236}">
                <a16:creationId xmlns:a16="http://schemas.microsoft.com/office/drawing/2014/main" id="{A7AA6B40-B1DB-F3E3-A344-E60A99BA5183}"/>
              </a:ext>
            </a:extLst>
          </p:cNvPr>
          <p:cNvPicPr/>
          <p:nvPr/>
        </p:nvPicPr>
        <p:blipFill>
          <a:blip r:embed="rId5" cstate="print"/>
          <a:stretch>
            <a:fillRect/>
          </a:stretch>
        </p:blipFill>
        <p:spPr>
          <a:xfrm>
            <a:off x="5683005" y="996922"/>
            <a:ext cx="433014" cy="3369564"/>
          </a:xfrm>
          <a:prstGeom prst="rect">
            <a:avLst/>
          </a:prstGeom>
        </p:spPr>
      </p:pic>
      <p:pic>
        <p:nvPicPr>
          <p:cNvPr id="44" name="object 2" descr="Green 10 rod.">
            <a:extLst>
              <a:ext uri="{FF2B5EF4-FFF2-40B4-BE49-F238E27FC236}">
                <a16:creationId xmlns:a16="http://schemas.microsoft.com/office/drawing/2014/main" id="{D3D49048-5213-FEDC-BED0-54A4769641F9}"/>
              </a:ext>
            </a:extLst>
          </p:cNvPr>
          <p:cNvPicPr/>
          <p:nvPr/>
        </p:nvPicPr>
        <p:blipFill>
          <a:blip r:embed="rId5" cstate="print"/>
          <a:stretch>
            <a:fillRect/>
          </a:stretch>
        </p:blipFill>
        <p:spPr>
          <a:xfrm>
            <a:off x="6283569" y="973121"/>
            <a:ext cx="433014" cy="3369564"/>
          </a:xfrm>
          <a:prstGeom prst="rect">
            <a:avLst/>
          </a:prstGeom>
        </p:spPr>
      </p:pic>
      <p:pic>
        <p:nvPicPr>
          <p:cNvPr id="45" name="object 2" descr="Green 10 rod.">
            <a:extLst>
              <a:ext uri="{FF2B5EF4-FFF2-40B4-BE49-F238E27FC236}">
                <a16:creationId xmlns:a16="http://schemas.microsoft.com/office/drawing/2014/main" id="{37E0A6F0-25E0-D6DC-B576-86CF7523518D}"/>
              </a:ext>
            </a:extLst>
          </p:cNvPr>
          <p:cNvPicPr/>
          <p:nvPr/>
        </p:nvPicPr>
        <p:blipFill>
          <a:blip r:embed="rId5" cstate="print"/>
          <a:stretch>
            <a:fillRect/>
          </a:stretch>
        </p:blipFill>
        <p:spPr>
          <a:xfrm>
            <a:off x="6927069" y="965200"/>
            <a:ext cx="433014" cy="3369564"/>
          </a:xfrm>
          <a:prstGeom prst="rect">
            <a:avLst/>
          </a:prstGeom>
        </p:spPr>
      </p:pic>
      <p:pic>
        <p:nvPicPr>
          <p:cNvPr id="46" name="object 2" descr="Green 10 rod.">
            <a:extLst>
              <a:ext uri="{FF2B5EF4-FFF2-40B4-BE49-F238E27FC236}">
                <a16:creationId xmlns:a16="http://schemas.microsoft.com/office/drawing/2014/main" id="{55DE2CE8-6F96-2E04-9500-9D7ABAE9A755}"/>
              </a:ext>
            </a:extLst>
          </p:cNvPr>
          <p:cNvPicPr/>
          <p:nvPr/>
        </p:nvPicPr>
        <p:blipFill>
          <a:blip r:embed="rId5" cstate="print"/>
          <a:stretch>
            <a:fillRect/>
          </a:stretch>
        </p:blipFill>
        <p:spPr>
          <a:xfrm>
            <a:off x="7517200" y="964407"/>
            <a:ext cx="433014" cy="3369564"/>
          </a:xfrm>
          <a:prstGeom prst="rect">
            <a:avLst/>
          </a:prstGeom>
        </p:spPr>
      </p:pic>
      <p:pic>
        <p:nvPicPr>
          <p:cNvPr id="47" name="object 2" descr="Green 10 rod.">
            <a:extLst>
              <a:ext uri="{FF2B5EF4-FFF2-40B4-BE49-F238E27FC236}">
                <a16:creationId xmlns:a16="http://schemas.microsoft.com/office/drawing/2014/main" id="{7EC85BE1-2D07-F712-77B4-8D0D910EBEE7}"/>
              </a:ext>
            </a:extLst>
          </p:cNvPr>
          <p:cNvPicPr/>
          <p:nvPr/>
        </p:nvPicPr>
        <p:blipFill>
          <a:blip r:embed="rId5" cstate="print"/>
          <a:stretch>
            <a:fillRect/>
          </a:stretch>
        </p:blipFill>
        <p:spPr>
          <a:xfrm>
            <a:off x="8167416" y="964407"/>
            <a:ext cx="433014" cy="3369564"/>
          </a:xfrm>
          <a:prstGeom prst="rect">
            <a:avLst/>
          </a:prstGeom>
        </p:spPr>
      </p:pic>
      <p:pic>
        <p:nvPicPr>
          <p:cNvPr id="48" name="object 2" descr="Green 10 rod.">
            <a:extLst>
              <a:ext uri="{FF2B5EF4-FFF2-40B4-BE49-F238E27FC236}">
                <a16:creationId xmlns:a16="http://schemas.microsoft.com/office/drawing/2014/main" id="{ED9BA9D8-62E9-93DD-3B35-2989203DA481}"/>
              </a:ext>
            </a:extLst>
          </p:cNvPr>
          <p:cNvPicPr/>
          <p:nvPr/>
        </p:nvPicPr>
        <p:blipFill>
          <a:blip r:embed="rId5" cstate="print"/>
          <a:stretch>
            <a:fillRect/>
          </a:stretch>
        </p:blipFill>
        <p:spPr>
          <a:xfrm>
            <a:off x="8770266" y="964407"/>
            <a:ext cx="433014" cy="3369564"/>
          </a:xfrm>
          <a:prstGeom prst="rect">
            <a:avLst/>
          </a:prstGeom>
        </p:spPr>
      </p:pic>
      <p:pic>
        <p:nvPicPr>
          <p:cNvPr id="49" name="object 2" descr="Green 10 rod.">
            <a:extLst>
              <a:ext uri="{FF2B5EF4-FFF2-40B4-BE49-F238E27FC236}">
                <a16:creationId xmlns:a16="http://schemas.microsoft.com/office/drawing/2014/main" id="{679F1B80-86D1-3080-6AF0-FAE02B1F9D77}"/>
              </a:ext>
            </a:extLst>
          </p:cNvPr>
          <p:cNvPicPr/>
          <p:nvPr/>
        </p:nvPicPr>
        <p:blipFill>
          <a:blip r:embed="rId5" cstate="print"/>
          <a:stretch>
            <a:fillRect/>
          </a:stretch>
        </p:blipFill>
        <p:spPr>
          <a:xfrm>
            <a:off x="9359336" y="942428"/>
            <a:ext cx="433014" cy="3369564"/>
          </a:xfrm>
          <a:prstGeom prst="rect">
            <a:avLst/>
          </a:prstGeom>
        </p:spPr>
      </p:pic>
      <p:sp>
        <p:nvSpPr>
          <p:cNvPr id="51" name="TextBox 50">
            <a:extLst>
              <a:ext uri="{FF2B5EF4-FFF2-40B4-BE49-F238E27FC236}">
                <a16:creationId xmlns:a16="http://schemas.microsoft.com/office/drawing/2014/main" id="{510C5383-4FCC-ECAF-5D8F-1E9AD713B06D}"/>
              </a:ext>
            </a:extLst>
          </p:cNvPr>
          <p:cNvSpPr txBox="1"/>
          <p:nvPr/>
        </p:nvSpPr>
        <p:spPr>
          <a:xfrm>
            <a:off x="12746271" y="828352"/>
            <a:ext cx="2948321" cy="646331"/>
          </a:xfrm>
          <a:prstGeom prst="rect">
            <a:avLst/>
          </a:prstGeom>
          <a:noFill/>
        </p:spPr>
        <p:txBody>
          <a:bodyPr wrap="square">
            <a:spAutoFit/>
          </a:bodyPr>
          <a:lstStyle/>
          <a:p>
            <a:r>
              <a:rPr lang="en-US" b="1">
                <a:latin typeface="Arial" panose="020B0604020202020204" pitchFamily="34" charset="0"/>
                <a:cs typeface="Arial" panose="020B0604020202020204" pitchFamily="34" charset="0"/>
              </a:rPr>
              <a:t>Click each die to roll, </a:t>
            </a:r>
          </a:p>
          <a:p>
            <a:r>
              <a:rPr lang="en-US" b="1">
                <a:latin typeface="Arial" panose="020B0604020202020204" pitchFamily="34" charset="0"/>
                <a:cs typeface="Arial" panose="020B0604020202020204" pitchFamily="34" charset="0"/>
              </a:rPr>
              <a:t>Click each again to stop</a:t>
            </a:r>
            <a:r>
              <a:rPr lang="en-US" b="1"/>
              <a:t>.</a:t>
            </a:r>
          </a:p>
        </p:txBody>
      </p:sp>
      <p:sp>
        <p:nvSpPr>
          <p:cNvPr id="3" name="TextBox 2">
            <a:extLst>
              <a:ext uri="{FF2B5EF4-FFF2-40B4-BE49-F238E27FC236}">
                <a16:creationId xmlns:a16="http://schemas.microsoft.com/office/drawing/2014/main" id="{454C8B04-E6FD-85E2-33C6-5B8337338780}"/>
              </a:ext>
            </a:extLst>
          </p:cNvPr>
          <p:cNvSpPr txBox="1"/>
          <p:nvPr/>
        </p:nvSpPr>
        <p:spPr>
          <a:xfrm>
            <a:off x="3709628" y="9035352"/>
            <a:ext cx="10121857" cy="954107"/>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r>
              <a:rPr lang="en-US" sz="2800" b="0" i="0" u="none" strike="noStrike" baseline="0">
                <a:solidFill>
                  <a:srgbClr val="102649"/>
                </a:solidFill>
                <a:latin typeface="+mn-lt"/>
              </a:rPr>
              <a:t>When/why was it helpful to use the bars instead of the unit blocks? </a:t>
            </a:r>
          </a:p>
        </p:txBody>
      </p:sp>
    </p:spTree>
    <p:extLst>
      <p:ext uri="{BB962C8B-B14F-4D97-AF65-F5344CB8AC3E}">
        <p14:creationId xmlns:p14="http://schemas.microsoft.com/office/powerpoint/2010/main" val="345336720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0"/>
                                        </p:tgtEl>
                                      </p:cBhvr>
                                    </p:cmd>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32"/>
                                        </p:tgtEl>
                                      </p:cBhvr>
                                    </p:cmd>
                                  </p:childTnLst>
                                </p:cTn>
                              </p:par>
                            </p:childTnLst>
                          </p:cTn>
                        </p:par>
                      </p:childTnLst>
                    </p:cTn>
                  </p:par>
                </p:childTnLst>
              </p:cTn>
              <p:nextCondLst>
                <p:cond evt="onClick" delay="0">
                  <p:tgtEl>
                    <p:spTgt spid="32"/>
                  </p:tgtEl>
                </p:cond>
              </p:nextCondLst>
            </p:seq>
            <p:video>
              <p:cMediaNode vol="80000">
                <p:cTn id="12" repeatCount="indefinite" fill="hold" display="0">
                  <p:stCondLst>
                    <p:cond delay="indefinite"/>
                  </p:stCondLst>
                </p:cTn>
                <p:tgtEl>
                  <p:spTgt spid="30"/>
                </p:tgtEl>
              </p:cMediaNode>
            </p:video>
            <p:video>
              <p:cMediaNode vol="80000">
                <p:cTn id="13" repeatCount="indefinite" fill="hold" display="0">
                  <p:stCondLst>
                    <p:cond delay="indefinite"/>
                  </p:stCondLst>
                </p:cTn>
                <p:tgtEl>
                  <p:spTgt spid="32"/>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A88CDE5C-D476-69E7-3ECD-A7CFC88DD97F}"/>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Race to 100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Race to 100</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BA13D"/>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KYED-497-195</_dlc_DocId>
    <_dlc_DocIdUrl xmlns="3a62de7d-ba57-4f43-9dae-9623ba637be0">
      <Url>https://www.education.ky.gov/curriculum/conpro/_layouts/15/DocIdRedir.aspx?ID=KYED-497-195</Url>
      <Description>KYED-497-195</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719ACBE-9317-4FB1-9F90-C9870BBB6927}">
  <ds:schemaRefs>
    <ds:schemaRef ds:uri="http://schemas.microsoft.com/sharepoint/v3/contenttype/forms"/>
  </ds:schemaRefs>
</ds:datastoreItem>
</file>

<file path=customXml/itemProps2.xml><?xml version="1.0" encoding="utf-8"?>
<ds:datastoreItem xmlns:ds="http://schemas.openxmlformats.org/officeDocument/2006/customXml" ds:itemID="{94E53A7D-0594-4DAF-B22C-E83D63E7CAB3}"/>
</file>

<file path=customXml/itemProps3.xml><?xml version="1.0" encoding="utf-8"?>
<ds:datastoreItem xmlns:ds="http://schemas.openxmlformats.org/officeDocument/2006/customXml" ds:itemID="{DE7A9B6C-B564-44D2-932D-8367743762F5}">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F0B59CFE-91EE-4012-A22D-A695C2F921F0}"/>
</file>

<file path=docProps/app.xml><?xml version="1.0" encoding="utf-8"?>
<Properties xmlns="http://schemas.openxmlformats.org/officeDocument/2006/extended-properties" xmlns:vt="http://schemas.openxmlformats.org/officeDocument/2006/docPropsVTypes">
  <Template/>
  <TotalTime>0</TotalTime>
  <Words>576</Words>
  <Application>Microsoft Office PowerPoint</Application>
  <PresentationFormat>Custom</PresentationFormat>
  <Paragraphs>64</Paragraphs>
  <Slides>8</Slides>
  <Notes>1</Notes>
  <HiddenSlides>0</HiddenSlides>
  <MMClips>8</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Aptos</vt:lpstr>
      <vt:lpstr>Arial</vt:lpstr>
      <vt:lpstr>Calibri</vt:lpstr>
      <vt:lpstr>Office Theme</vt:lpstr>
      <vt:lpstr>1_Office Theme</vt:lpstr>
      <vt:lpstr>Race to 100 Introduction</vt:lpstr>
      <vt:lpstr>Race to 100 - Instructions</vt:lpstr>
      <vt:lpstr>Race to 100 – Family Prompts</vt:lpstr>
      <vt:lpstr>Race to 100 – Board 1</vt:lpstr>
      <vt:lpstr>Race to 100 – Board 2</vt:lpstr>
      <vt:lpstr>Race to 100 – Board 3</vt:lpstr>
      <vt:lpstr>Race to 100 – Board 4</vt:lpstr>
      <vt:lpstr>Race to 100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 to 100 KFMN</dc:title>
  <dc:creator>Waggoner, Debbie - Division of Academic Program Standards</dc:creator>
  <cp:lastModifiedBy>Doyle, Maggie - Division of Academic Program Standards</cp:lastModifiedBy>
  <cp:revision>2</cp:revision>
  <dcterms:created xsi:type="dcterms:W3CDTF">2024-12-24T16:24:47Z</dcterms:created>
  <dcterms:modified xsi:type="dcterms:W3CDTF">2025-04-17T12:40:10Z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2024-12-28T22:32:38Z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3f93981a-868d-4072-b35b-cbda6b058284</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74abd3d9-bc2c-4fe1-b254-58d66fb40075</vt:lpwstr>
  </property>
</Properties>
</file>