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 id="2147483690" r:id="rId5"/>
    <p:sldMasterId id="2147483703" r:id="rId6"/>
    <p:sldMasterId id="2147483715" r:id="rId7"/>
    <p:sldMasterId id="2147483727" r:id="rId8"/>
  </p:sldMasterIdLst>
  <p:notesMasterIdLst>
    <p:notesMasterId r:id="rId28"/>
  </p:notesMasterIdLst>
  <p:sldIdLst>
    <p:sldId id="271" r:id="rId9"/>
    <p:sldId id="257" r:id="rId10"/>
    <p:sldId id="258" r:id="rId11"/>
    <p:sldId id="259" r:id="rId12"/>
    <p:sldId id="260" r:id="rId13"/>
    <p:sldId id="261" r:id="rId14"/>
    <p:sldId id="272" r:id="rId15"/>
    <p:sldId id="263" r:id="rId16"/>
    <p:sldId id="264" r:id="rId17"/>
    <p:sldId id="265" r:id="rId18"/>
    <p:sldId id="274" r:id="rId19"/>
    <p:sldId id="275" r:id="rId20"/>
    <p:sldId id="266" r:id="rId21"/>
    <p:sldId id="267" r:id="rId22"/>
    <p:sldId id="268" r:id="rId23"/>
    <p:sldId id="276" r:id="rId24"/>
    <p:sldId id="269" r:id="rId25"/>
    <p:sldId id="270"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3E0111-3653-DDE5-496D-B2993283D92E}" name="Rowland, Chrystal - KDE Division Director" initials="RD" userId="S::chrystal.rowland@education.ky.gov::232cd432-b8f6-4e8f-8f71-30ca6c0cfd1a" providerId="AD"/>
  <p188:author id="{8F137845-7882-EF76-159F-1424132156EE}" name="Ransom, Heather - Division of Academic Program Standards" initials="RS" userId="S::heather.ransom@education.ky.gov::ed548f38-0560-4130-ae33-b0b6cd237e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auren Gallicchio"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906E6-2A52-C436-4BF2-9E683BEE7342}" v="1" dt="2025-01-13T16:15:08.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869" autoAdjust="0"/>
  </p:normalViewPr>
  <p:slideViewPr>
    <p:cSldViewPr snapToGrid="0">
      <p:cViewPr varScale="1">
        <p:scale>
          <a:sx n="44" d="100"/>
          <a:sy n="44" d="100"/>
        </p:scale>
        <p:origin x="208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Module_Two_Note_Catcher_for_Civic_Spaces_Module_Series.docx"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itesed.cde.state.co.us/course/index.php?categoryid=24" TargetMode="External"/><Relationship Id="rId5" Type="http://schemas.openxmlformats.org/officeDocument/2006/relationships/hyperlink" Target="https://sites.google.com/view/hawaiicorestandardsforsocialst/online-professional-development-modules" TargetMode="External"/><Relationship Id="rId4" Type="http://schemas.openxmlformats.org/officeDocument/2006/relationships/hyperlink" Target="https://eric.ed.gov/?id=EJ1205082"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ocialstudies.org/social-education/88/1/facing-partisan-conflict-how-social-studies-educators-can-lead-toward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thinkingcollaborative.com/_files/ugd/6a5cc9_ed28b325ab6a4362b834f4bbf295d408.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ocialstudies.org/social-education/88/1/facing-partisan-conflict-how-social-studies-educators-can-lead-toward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thinkingcollaborative.com/_files/ugd/6a5cc9_ed28b325ab6a4362b834f4bbf295d408.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ocialstudies.org/social-education/88/1/facing-partisan-conflict-how-social-studies-educators-can-lead-toward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thinkingcollaborative.com/_files/ugd/6a5cc9_ed28b325ab6a4362b834f4bbf295d408.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5MPekCd0mHk"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pz.harvard.edu/sites/default/files/See%20Think%20Wonder_3.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z.harvard.edu/sites/default/files/Connect%20Extend%20Challenge_2.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lpe.org.uk/poetry/poems/what-do-we-do-varia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lpe.org.uk/poetryline/poems/what-do-we-do-vari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standards-resources/ss-resources/learning-goals-success-criteria-and-the-kas-for-social-stud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lpe.org.uk/poetry/poems/what-do-we-do-vari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lpe.org.uk/poetry/poems/what-do-we-do-vari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z.harvard.edu/sites/default/files/Sentence%20Phrase%20Word.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wresearch.org/politics/interactives/political-polarization-1994-2017/"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ii.library.jhu.edu/2018/05/21/notice-and-wonde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ocialstudies.org/88/1/effects-political-polarization-social-studies-education-and-what-we-should-d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ircle.tufts.edu/sites/default/files/2020-01/all_together_now_commission_report_2013.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800" b="1" i="0" u="none" strike="noStrike" dirty="0">
                <a:solidFill>
                  <a:srgbClr val="000000"/>
                </a:solidFill>
                <a:effectLst/>
                <a:latin typeface="Calibri" panose="020F0502020204030204" pitchFamily="34" charset="0"/>
              </a:rPr>
              <a:t>Module Series Overview:</a:t>
            </a:r>
            <a:endParaRPr lang="en-US" b="0" dirty="0">
              <a:effectLst/>
            </a:endParaRPr>
          </a:p>
          <a:p>
            <a:pPr marL="158750" indent="0" rtl="0">
              <a:buNone/>
            </a:pPr>
            <a:r>
              <a:rPr lang="en-US" sz="1800" b="1" i="1" u="none" strike="noStrike" dirty="0">
                <a:solidFill>
                  <a:srgbClr val="000000"/>
                </a:solidFill>
                <a:effectLst/>
                <a:latin typeface="Calibri" panose="020F0502020204030204" pitchFamily="34" charset="0"/>
              </a:rPr>
              <a:t>Creating Collaborative Civic Spaces</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module series is a set of four of modules designed to support teachers in creating collaborative civic spaces that supports student engagement in</a:t>
            </a:r>
            <a:r>
              <a:rPr lang="en-US" sz="1800" b="1" i="0" u="none" strike="noStrike" dirty="0">
                <a:solidFill>
                  <a:srgbClr val="102649"/>
                </a:solidFill>
                <a:effectLst/>
                <a:latin typeface="Calibri" panose="020F0502020204030204" pitchFamily="34" charset="0"/>
              </a:rPr>
              <a:t> </a:t>
            </a:r>
            <a:r>
              <a:rPr lang="en-US" sz="1800" b="0" i="0" u="none" strike="noStrike" dirty="0">
                <a:solidFill>
                  <a:srgbClr val="102649"/>
                </a:solidFill>
                <a:effectLst/>
                <a:latin typeface="Calibri" panose="020F0502020204030204" pitchFamily="34" charset="0"/>
              </a:rPr>
              <a:t>deliberative and democratic processes and democratic discourse as required by the </a:t>
            </a:r>
            <a:r>
              <a:rPr lang="en-US" sz="1800" b="0" i="1" u="none" strike="noStrike" dirty="0">
                <a:solidFill>
                  <a:srgbClr val="102649"/>
                </a:solidFill>
                <a:effectLst/>
                <a:latin typeface="Calibri" panose="020F0502020204030204" pitchFamily="34" charset="0"/>
              </a:rPr>
              <a:t>Kentucky Academic Standards (KAS) for Social Studies.</a:t>
            </a:r>
            <a:r>
              <a:rPr lang="en-US" sz="1800" b="0" i="0" u="none" strike="noStrike" dirty="0">
                <a:solidFill>
                  <a:srgbClr val="000000"/>
                </a:solidFill>
                <a:effectLst/>
                <a:latin typeface="Calibri" panose="020F0502020204030204" pitchFamily="34" charset="0"/>
              </a:rPr>
              <a:t> </a:t>
            </a:r>
            <a:endParaRPr lang="en-US" b="0" dirty="0">
              <a:effectLst/>
            </a:endParaRPr>
          </a:p>
          <a:p>
            <a:pPr marL="158750" indent="0" rtl="0">
              <a:buNone/>
            </a:pPr>
            <a:br>
              <a:rPr lang="en-US" b="0" dirty="0">
                <a:effectLst/>
              </a:rPr>
            </a:br>
            <a:r>
              <a:rPr lang="en-US" sz="1800" b="1" i="1" u="none" strike="noStrike" dirty="0">
                <a:solidFill>
                  <a:srgbClr val="000000"/>
                </a:solidFill>
                <a:effectLst/>
                <a:latin typeface="Calibri" panose="020F0502020204030204" pitchFamily="34" charset="0"/>
              </a:rPr>
              <a:t>Creating Collaborative Civic Spaces</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module series is intended to support the successful implementation of the </a:t>
            </a:r>
            <a:r>
              <a:rPr lang="en-US" sz="1800" b="0" i="1" u="none" strike="noStrike" dirty="0">
                <a:solidFill>
                  <a:srgbClr val="000000"/>
                </a:solidFill>
                <a:effectLst/>
                <a:latin typeface="Calibri" panose="020F0502020204030204" pitchFamily="34" charset="0"/>
              </a:rPr>
              <a:t>KAS for Social Studies</a:t>
            </a:r>
            <a:r>
              <a:rPr lang="en-US" sz="1800" b="0" i="0" u="none" strike="noStrike" dirty="0">
                <a:solidFill>
                  <a:srgbClr val="000000"/>
                </a:solidFill>
                <a:effectLst/>
                <a:latin typeface="Calibri" panose="020F0502020204030204" pitchFamily="34" charset="0"/>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a:t>
            </a:r>
            <a:endParaRPr lang="en-US" b="0" dirty="0">
              <a:effectLst/>
            </a:endParaRPr>
          </a:p>
          <a:p>
            <a:pPr marL="158750" indent="0" rtl="0">
              <a:buNone/>
            </a:pPr>
            <a:endParaRPr lang="en-US" sz="1800" b="1" i="0" u="none" strike="noStrike" dirty="0">
              <a:solidFill>
                <a:srgbClr val="000000"/>
              </a:solidFill>
              <a:effectLst/>
              <a:latin typeface="Calibri" panose="020F0502020204030204" pitchFamily="34" charset="0"/>
            </a:endParaRPr>
          </a:p>
          <a:p>
            <a:pPr marL="158750" indent="0" rtl="0">
              <a:buNone/>
            </a:pPr>
            <a:r>
              <a:rPr lang="en-US" sz="1800" b="1" i="0" u="none" strike="noStrike" dirty="0">
                <a:solidFill>
                  <a:srgbClr val="000000"/>
                </a:solidFill>
                <a:effectLst/>
                <a:latin typeface="Calibri" panose="020F0502020204030204" pitchFamily="34" charset="0"/>
              </a:rPr>
              <a:t>Materials: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The following materials are part of this module:</a:t>
            </a:r>
            <a:endParaRPr lang="en-US" b="0" dirty="0">
              <a:effectLst/>
            </a:endParaRPr>
          </a:p>
          <a:p>
            <a:pPr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Kentucky Academic Standards (KAS) for Social Studies</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Module Two Notecatcher: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https://www.education.ky.gov/_layouts/download.aspx?SourceUrl=/curriculum/standards/kyacadstand/Documents/Module_Two_Note_Catcher_for_Civic_Spaces_Module_Series.docx</a:t>
            </a:r>
            <a:endParaRPr lang="en-US" sz="1800" b="0"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Additional materials, such as but not limited to, articles, discussion strategies, etc. are provided within the notes section of applicable slides throughout the module.</a:t>
            </a:r>
            <a:endParaRPr lang="en-US" sz="1800" b="0" i="1" u="none" strike="noStrike" dirty="0">
              <a:solidFill>
                <a:srgbClr val="000000"/>
              </a:solidFill>
              <a:effectLst/>
              <a:latin typeface="Calibri" panose="020F0502020204030204" pitchFamily="34" charset="0"/>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Guiding Notes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Virtual Training Note:</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If you plan to engage with this module virtually as a group, consider directing participants to the Social Studies Professional Learning Modules page so that you may access the resources used directly from the links provided in the PowerPoint: </a:t>
            </a:r>
            <a:r>
              <a:rPr lang="en-US" sz="1800" b="0" i="0" u="sng" dirty="0">
                <a:solidFill>
                  <a:srgbClr val="000000"/>
                </a:solidFill>
                <a:effectLst/>
                <a:latin typeface="Calibri" panose="020F0502020204030204" pitchFamily="34" charset="0"/>
              </a:rPr>
              <a:t>https://kystandards.org/standards-resources/ss-resources/ss-pl-modules/</a:t>
            </a:r>
            <a:endParaRPr lang="en-US" b="0" dirty="0">
              <a:effectLst/>
            </a:endParaRPr>
          </a:p>
          <a:p>
            <a:pPr marL="158750" indent="0" rtl="0">
              <a:buNone/>
            </a:pPr>
            <a:endParaRPr lang="en-US" sz="1800" b="0" i="0" u="none" strike="noStrike" dirty="0">
              <a:solidFill>
                <a:srgbClr val="000000"/>
              </a:solidFill>
              <a:effectLst/>
              <a:latin typeface="Calibri" panose="020F0502020204030204" pitchFamily="34" charset="0"/>
            </a:endParaRPr>
          </a:p>
          <a:p>
            <a:pPr marL="158750" indent="0" rtl="0">
              <a:buNone/>
            </a:pPr>
            <a:r>
              <a:rPr lang="en-US" sz="1800" b="0" i="0" u="none" strike="noStrike" dirty="0">
                <a:solidFill>
                  <a:srgbClr val="000000"/>
                </a:solidFill>
                <a:effectLst/>
                <a:latin typeface="Calibri" panose="020F0502020204030204" pitchFamily="34" charset="0"/>
              </a:rPr>
              <a:t>Additionally, you may consider downloading the resources contained within each section of the module and placing them into a Google folder for you or your colleagues to access.</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Module One: Compelling and Supporting Questions with Learning Goals and Success Criteria</a:t>
            </a:r>
            <a:endParaRPr lang="en-US" b="0" dirty="0">
              <a:effectLst/>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Compelling Question: </a:t>
            </a:r>
            <a:r>
              <a:rPr lang="en-US" sz="1800" b="0" i="0" u="none" strike="noStrike" dirty="0">
                <a:solidFill>
                  <a:srgbClr val="000000"/>
                </a:solidFill>
                <a:effectLst/>
                <a:latin typeface="Calibri" panose="020F0502020204030204" pitchFamily="34" charset="0"/>
              </a:rPr>
              <a:t>How do I create collaborative civic spaces that support student collaboration and discourse?</a:t>
            </a:r>
            <a:endParaRPr lang="en-US" sz="1800" b="1"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Supporting Question: </a:t>
            </a:r>
            <a:r>
              <a:rPr lang="en-US" sz="1800" b="0" i="0" u="none" strike="noStrike" dirty="0">
                <a:solidFill>
                  <a:srgbClr val="000000"/>
                </a:solidFill>
                <a:effectLst/>
                <a:latin typeface="Calibri" panose="020F0502020204030204" pitchFamily="34" charset="0"/>
              </a:rPr>
              <a:t>Why is it important for educators and students to create classrooms that are collaborative civic spaces?  </a:t>
            </a:r>
            <a:endParaRPr lang="en-US" sz="1800" b="1"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Learning Target: </a:t>
            </a:r>
            <a:r>
              <a:rPr lang="en-US" sz="1800" b="0" i="0" u="none" strike="noStrike" dirty="0">
                <a:solidFill>
                  <a:srgbClr val="000000"/>
                </a:solidFill>
                <a:effectLst/>
                <a:latin typeface="Calibri" panose="020F0502020204030204" pitchFamily="34" charset="0"/>
              </a:rPr>
              <a:t>I can create collaborative civic spaces that support student collaboration and discourse. </a:t>
            </a:r>
            <a:endParaRPr lang="en-US" sz="1800" b="1"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Success Criteria</a:t>
            </a:r>
            <a:r>
              <a:rPr lang="en-US" sz="1800" b="0" i="0" u="none" strike="noStrike" dirty="0">
                <a:solidFill>
                  <a:srgbClr val="000000"/>
                </a:solidFill>
                <a:effectLst/>
                <a:latin typeface="Calibri" panose="020F0502020204030204" pitchFamily="34" charset="0"/>
              </a:rPr>
              <a:t>: I can explain why it is important for educators and students to create classrooms that are collaborative civic spaces. </a:t>
            </a:r>
            <a:endParaRPr lang="en-US" sz="1800" b="1" i="0" u="none" strike="noStrike" dirty="0">
              <a:solidFill>
                <a:srgbClr val="000000"/>
              </a:solidFill>
              <a:effectLst/>
              <a:latin typeface="Calibri" panose="020F0502020204030204" pitchFamily="34" charset="0"/>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Intended Audiences:</a:t>
            </a:r>
            <a:endParaRPr lang="en-US" b="0" dirty="0">
              <a:effectLst/>
            </a:endParaRPr>
          </a:p>
          <a:p>
            <a:pPr marL="158750" indent="0" rtl="0">
              <a:buNone/>
            </a:pPr>
            <a:r>
              <a:rPr lang="en-US" sz="1800" b="1" i="0" u="none" strike="noStrike" dirty="0">
                <a:solidFill>
                  <a:srgbClr val="000000"/>
                </a:solidFill>
                <a:effectLst/>
                <a:latin typeface="Calibri" panose="020F0502020204030204" pitchFamily="34" charset="0"/>
              </a:rPr>
              <a:t>Participants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Module participants may include, but are not limited to, district leadership, school administrators, instructional specialists/coaches, intervention specialists, department chairs, special educators and classroom teachers.</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Facilitators: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This module series may be implemented with by a teacher individually or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Helpful Hint for Facilitators: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Planning Ahead for Facilitators:</a:t>
            </a:r>
            <a:endParaRPr lang="en-US"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Determine which stakeholders to invite as participants. In the invitation, describe how the work sessions will benefit them.</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few days before the meeting, you may want to remind participants to be prepared to have their documents available during the meeting. (See below for Participant Documents Needed.)</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Reserve adequate space and equipment. Tables or desks should be set up to support small-group discussion. If conducting this module virtually, ensure that your technology platform can support break out rooms to support small group collaboration.</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Ensure that participants have access to the Internet.</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Preparation</a:t>
            </a:r>
            <a:endParaRPr lang="en-US" b="0" dirty="0">
              <a:effectLst/>
            </a:endParaRPr>
          </a:p>
          <a:p>
            <a:pPr marL="158750" indent="0" rtl="0">
              <a:buNone/>
            </a:pPr>
            <a:r>
              <a:rPr lang="en-US" sz="1800" b="1" i="0" u="none" strike="noStrike" dirty="0">
                <a:solidFill>
                  <a:srgbClr val="000000"/>
                </a:solidFill>
                <a:effectLst/>
                <a:latin typeface="Calibri" panose="020F0502020204030204" pitchFamily="34" charset="0"/>
              </a:rPr>
              <a:t>Participant Documents Needed:</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Plan ahead regarding how you will feel most comfortable engaging with the </a:t>
            </a:r>
            <a:r>
              <a:rPr lang="en-US" sz="1800" b="0" i="1" u="none" strike="noStrike" dirty="0">
                <a:solidFill>
                  <a:srgbClr val="000000"/>
                </a:solidFill>
                <a:effectLst/>
                <a:latin typeface="Calibri" panose="020F0502020204030204" pitchFamily="34" charset="0"/>
              </a:rPr>
              <a:t>KAS for Social Studie</a:t>
            </a:r>
            <a:r>
              <a:rPr lang="en-US" sz="1800" b="0" i="0" u="none" strike="noStrike" dirty="0">
                <a:solidFill>
                  <a:srgbClr val="000000"/>
                </a:solidFill>
                <a:effectLst/>
                <a:latin typeface="Calibri" panose="020F0502020204030204" pitchFamily="34" charset="0"/>
              </a:rPr>
              <a:t>s, either:</a:t>
            </a:r>
            <a:endParaRPr lang="en-US"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device with access to the </a:t>
            </a:r>
            <a:r>
              <a:rPr lang="en-US" sz="1800" b="0" i="1" u="none" strike="noStrike" dirty="0">
                <a:solidFill>
                  <a:srgbClr val="000000"/>
                </a:solidFill>
                <a:effectLst/>
                <a:latin typeface="Calibri" panose="020F0502020204030204" pitchFamily="34" charset="0"/>
              </a:rPr>
              <a:t>KAS for Social Studies</a:t>
            </a:r>
            <a:r>
              <a:rPr lang="en-US" sz="1800" b="0" i="0" u="none" strike="noStrike" dirty="0">
                <a:solidFill>
                  <a:srgbClr val="000000"/>
                </a:solidFill>
                <a:effectLst/>
                <a:latin typeface="Calibri" panose="020F0502020204030204" pitchFamily="34" charset="0"/>
              </a:rPr>
              <a:t>, or</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hard copy of the </a:t>
            </a:r>
            <a:r>
              <a:rPr lang="en-US" sz="1800" b="0" i="1" u="none" strike="noStrike" dirty="0">
                <a:solidFill>
                  <a:srgbClr val="000000"/>
                </a:solidFill>
                <a:effectLst/>
                <a:latin typeface="Calibri" panose="020F0502020204030204" pitchFamily="34" charset="0"/>
              </a:rPr>
              <a:t>KAS for Social Studies</a:t>
            </a:r>
            <a:endParaRPr lang="en-US" sz="1800" b="0" i="0" u="none" strike="noStrike" dirty="0">
              <a:solidFill>
                <a:srgbClr val="000000"/>
              </a:solidFill>
              <a:effectLst/>
              <a:latin typeface="Calibri" panose="020F0502020204030204" pitchFamily="34" charset="0"/>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Additional documents needed include: </a:t>
            </a:r>
            <a:endParaRPr lang="en-US"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Module One Note catcher</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Crosby, Kimberly D. (Fall 2018) </a:t>
            </a:r>
            <a:r>
              <a:rPr lang="en-US" sz="1800" b="0" i="1" u="none" strike="noStrike" dirty="0">
                <a:solidFill>
                  <a:srgbClr val="000000"/>
                </a:solidFill>
                <a:effectLst/>
                <a:latin typeface="Calibri" panose="020F0502020204030204" pitchFamily="34" charset="0"/>
              </a:rPr>
              <a:t>Fostering Civil Discourse within the Democratic Classroom</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AILACTE Journal, v15 n1 p1-14</a:t>
            </a:r>
            <a:r>
              <a:rPr lang="en-US" sz="1800" b="0" i="0" u="none" strike="noStrike" dirty="0">
                <a:solidFill>
                  <a:srgbClr val="222222"/>
                </a:solidFill>
                <a:effectLst/>
                <a:latin typeface="Calibri" panose="020F0502020204030204" pitchFamily="34" charset="0"/>
              </a:rPr>
              <a:t>. </a:t>
            </a:r>
            <a:r>
              <a:rPr lang="en-US" sz="1800" b="0" i="0" u="sng" strike="noStrike" dirty="0">
                <a:solidFill>
                  <a:srgbClr val="0563C1"/>
                </a:solidFill>
                <a:effectLst/>
                <a:latin typeface="Calibri" panose="020F0502020204030204" pitchFamily="34" charset="0"/>
                <a:hlinkClick r:id="rId4"/>
              </a:rPr>
              <a:t>https://eric.ed.gov/?id=EJ1205082</a:t>
            </a:r>
            <a:r>
              <a:rPr lang="en-US" sz="1800" b="0" i="0" u="none" strike="noStrike" dirty="0">
                <a:solidFill>
                  <a:srgbClr val="000000"/>
                </a:solidFill>
                <a:effectLst/>
                <a:latin typeface="Calibri" panose="020F0502020204030204" pitchFamily="34" charset="0"/>
              </a:rPr>
              <a:t> </a:t>
            </a: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Supplies Needed:</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Computer with </a:t>
            </a:r>
            <a:r>
              <a:rPr lang="en-US" sz="1800" b="0" i="1" u="none" strike="noStrike" dirty="0">
                <a:solidFill>
                  <a:srgbClr val="000000"/>
                </a:solidFill>
                <a:effectLst/>
                <a:latin typeface="Calibri" panose="020F0502020204030204" pitchFamily="34" charset="0"/>
              </a:rPr>
              <a:t>Module One: Why is it important for educators and students to create classrooms that are collaborative civic spaces? </a:t>
            </a:r>
            <a:r>
              <a:rPr lang="en-US" sz="1800" b="0" i="0" u="none" strike="noStrike" dirty="0">
                <a:solidFill>
                  <a:srgbClr val="000000"/>
                </a:solidFill>
                <a:effectLst/>
                <a:latin typeface="Calibri" panose="020F0502020204030204" pitchFamily="34" charset="0"/>
              </a:rPr>
              <a:t>PowerPoint presentation.</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Technology with projection capability if in person. Technology platform where presenters have sharing ability and breakout room options if virtual.</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Copies of the handouts needed for the session either in hard copy format or available in a folder online. Links to the participant handouts needed for the session also may be built right into the agenda.</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Self-Sticking Notes (optional)</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Poster paper (optional)</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Highlighters and/or colored pens/markers (optional)</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Building a Community:</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Virtual Training Options:</a:t>
            </a:r>
            <a:r>
              <a:rPr lang="en-US" sz="1800" b="0" i="0" u="none" strike="noStrike" dirty="0">
                <a:solidFill>
                  <a:srgbClr val="000000"/>
                </a:solidFill>
                <a:effectLst/>
                <a:latin typeface="Calibri" panose="020F0502020204030204" pitchFamily="34" charset="0"/>
              </a:rPr>
              <a:t> Be sure to conduct continual check-ins throughout the presentation. Build Google documents to continue to collect feedback, such as questions, hopes, and/or concerns to which participants may continually add.</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Module Attribution</a:t>
            </a:r>
            <a:endParaRPr lang="en-US" b="0" dirty="0">
              <a:effectLst/>
            </a:endParaRPr>
          </a:p>
          <a:p>
            <a:pPr marL="158750" indent="0" rtl="0">
              <a:spcBef>
                <a:spcPts val="1000"/>
              </a:spcBef>
              <a:buNone/>
            </a:pPr>
            <a:r>
              <a:rPr lang="en-US" sz="1800" b="0" i="1" u="none" strike="noStrike" dirty="0">
                <a:solidFill>
                  <a:srgbClr val="000000"/>
                </a:solidFill>
                <a:effectLst/>
                <a:latin typeface="Calibri" panose="020F0502020204030204" pitchFamily="34" charset="0"/>
              </a:rPr>
              <a:t>Collaborative Civic Spaces</a:t>
            </a:r>
            <a:r>
              <a:rPr lang="en-US" sz="1800" b="0" i="0" u="none" strike="noStrike" dirty="0">
                <a:solidFill>
                  <a:srgbClr val="000000"/>
                </a:solidFill>
                <a:effectLst/>
                <a:latin typeface="Calibri" panose="020F0502020204030204" pitchFamily="34" charset="0"/>
              </a:rPr>
              <a:t> was originally created by Mary Ellen Daneels for the Hawaii Department of Education, Office of Curriculum and Instructional Design, as seen at </a:t>
            </a:r>
            <a:r>
              <a:rPr lang="en-US" sz="1800" b="0" i="0" u="sng" strike="noStrike" dirty="0">
                <a:solidFill>
                  <a:srgbClr val="0000FF"/>
                </a:solidFill>
                <a:effectLst/>
                <a:latin typeface="Calibri" panose="020F0502020204030204" pitchFamily="34" charset="0"/>
                <a:hlinkClick r:id="rId5"/>
              </a:rPr>
              <a:t>https://sites.google.com/view/hawaiicorestandardsforsocialst/online-professional-development-modules</a:t>
            </a:r>
            <a:r>
              <a:rPr lang="en-US" sz="1800" b="0" i="0" u="none" strike="noStrike" dirty="0">
                <a:solidFill>
                  <a:srgbClr val="0000FF"/>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and has been modified here with permission</a:t>
            </a:r>
            <a:r>
              <a:rPr lang="en-US" sz="1800" b="0" i="0" u="none" strike="noStrike" dirty="0">
                <a:solidFill>
                  <a:srgbClr val="0000FF"/>
                </a:solidFill>
                <a:effectLst/>
                <a:latin typeface="Calibri" panose="020F0502020204030204" pitchFamily="34" charset="0"/>
              </a:rPr>
              <a:t>. </a:t>
            </a:r>
            <a:endParaRPr lang="en-US" b="0" dirty="0">
              <a:effectLst/>
            </a:endParaRPr>
          </a:p>
          <a:p>
            <a:pPr marL="158750" indent="0" rtl="0">
              <a:spcBef>
                <a:spcPts val="1000"/>
              </a:spcBef>
              <a:buNone/>
            </a:pPr>
            <a:endParaRPr lang="en-US" sz="1800" b="0" i="0" u="none" strike="noStrike" dirty="0">
              <a:solidFill>
                <a:srgbClr val="000000"/>
              </a:solidFill>
              <a:effectLst/>
              <a:latin typeface="Calibri" panose="020F0502020204030204" pitchFamily="34" charset="0"/>
            </a:endParaRPr>
          </a:p>
          <a:p>
            <a:pPr marL="158750" indent="0" rtl="0">
              <a:spcBef>
                <a:spcPts val="1000"/>
              </a:spcBef>
              <a:buNone/>
            </a:pPr>
            <a:r>
              <a:rPr lang="en-US" sz="1800" b="0" i="0" u="none" strike="noStrike" dirty="0">
                <a:solidFill>
                  <a:srgbClr val="000000"/>
                </a:solidFill>
                <a:effectLst/>
                <a:latin typeface="Calibri" panose="020F0502020204030204" pitchFamily="34" charset="0"/>
              </a:rPr>
              <a:t>All content was based on Colorado Department of Education – Standards and Instructional Support Modules </a:t>
            </a:r>
            <a:r>
              <a:rPr lang="en-US" sz="1800" b="0" i="0" u="sng" strike="noStrike" dirty="0">
                <a:solidFill>
                  <a:srgbClr val="0000FF"/>
                </a:solidFill>
                <a:effectLst/>
                <a:latin typeface="Calibri" panose="020F0502020204030204" pitchFamily="34" charset="0"/>
                <a:hlinkClick r:id="rId6"/>
              </a:rPr>
              <a:t>https://sitesed.cde.state.co.us/course/index.php</a:t>
            </a:r>
            <a:r>
              <a:rPr lang="en-US" sz="1800" b="0" i="0" u="sng" strike="noStrike" dirty="0">
                <a:solidFill>
                  <a:srgbClr val="0000FF"/>
                </a:solidFill>
                <a:effectLst/>
                <a:latin typeface="Arial" panose="020B0604020202020204" pitchFamily="34" charset="0"/>
                <a:hlinkClick r:id="rId6"/>
              </a:rPr>
              <a:t>?categoryid=24</a:t>
            </a:r>
            <a:r>
              <a:rPr lang="en-US" sz="1800" b="0" i="0" u="none" strike="noStrike" dirty="0">
                <a:solidFill>
                  <a:srgbClr val="000000"/>
                </a:solidFill>
                <a:effectLst/>
                <a:latin typeface="Arial" panose="020B0604020202020204" pitchFamily="34" charset="0"/>
              </a:rPr>
              <a:t>. </a:t>
            </a:r>
            <a:endParaRPr lang="en-US" b="0" dirty="0">
              <a:effectLst/>
            </a:endParaRPr>
          </a:p>
          <a:p>
            <a:pPr marL="158750" indent="0">
              <a:buNone/>
            </a:pPr>
            <a:br>
              <a:rPr lang="en-US" dirty="0"/>
            </a:br>
            <a:endParaRPr lang="en-US" dirty="0"/>
          </a:p>
        </p:txBody>
      </p:sp>
    </p:spTree>
    <p:extLst>
      <p:ext uri="{BB962C8B-B14F-4D97-AF65-F5344CB8AC3E}">
        <p14:creationId xmlns:p14="http://schemas.microsoft.com/office/powerpoint/2010/main" val="3410787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a:buNone/>
            </a:pPr>
            <a:r>
              <a:rPr lang="en-US" sz="1800" b="1" i="0" u="none" strike="noStrike" dirty="0">
                <a:solidFill>
                  <a:srgbClr val="000000"/>
                </a:solidFill>
                <a:effectLst/>
                <a:latin typeface="Calibri" panose="020F0502020204030204" pitchFamily="34" charset="0"/>
              </a:rPr>
              <a:t>Guiding Notes:</a:t>
            </a:r>
            <a:r>
              <a:rPr lang="en-US" sz="1800" b="0" i="0" u="none" strike="noStrike" dirty="0">
                <a:solidFill>
                  <a:srgbClr val="000000"/>
                </a:solidFill>
                <a:effectLst/>
                <a:latin typeface="Calibri" panose="020F0502020204030204" pitchFamily="34" charset="0"/>
              </a:rPr>
              <a:t> </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In this excerpt, Kahne and Rogers have “identified three priorities through which social studies educators can help fortify and advance education towards a diverse democracy.” Using the One-Word Strategy on the screen, summarize each column of these priorities on your note catcher where it says </a:t>
            </a:r>
            <a:r>
              <a:rPr lang="en-US" sz="1800" b="1" i="0" u="none" strike="noStrike" dirty="0">
                <a:solidFill>
                  <a:srgbClr val="000000"/>
                </a:solidFill>
                <a:effectLst/>
                <a:latin typeface="Calibri" panose="020F0502020204030204" pitchFamily="34" charset="0"/>
              </a:rPr>
              <a:t>Slide Ten</a:t>
            </a:r>
            <a:r>
              <a:rPr lang="en-US" sz="1800" b="0" i="0" u="none" strike="noStrike" dirty="0">
                <a:solidFill>
                  <a:srgbClr val="000000"/>
                </a:solidFill>
                <a:effectLst/>
                <a:latin typeface="Calibri" panose="020F0502020204030204" pitchFamily="34" charset="0"/>
              </a:rPr>
              <a:t>. Once you have completed your One-Word Summary, share with a neighbor or a group, if possible. </a:t>
            </a:r>
            <a:endParaRPr lang="en-US" sz="3200" b="0" dirty="0">
              <a:effectLst/>
            </a:endParaRPr>
          </a:p>
          <a:p>
            <a:pPr marL="158750" indent="0" rtl="0">
              <a:buNone/>
            </a:pPr>
            <a:br>
              <a:rPr lang="en-US" sz="3200" b="0" dirty="0">
                <a:effectLst/>
              </a:rPr>
            </a:br>
            <a:br>
              <a:rPr lang="en-US" sz="3200" b="0" dirty="0">
                <a:effectLst/>
              </a:rPr>
            </a:br>
            <a:r>
              <a:rPr lang="en-US" sz="1800" b="0" i="0" u="none" strike="noStrike" dirty="0">
                <a:solidFill>
                  <a:srgbClr val="000000"/>
                </a:solidFill>
                <a:effectLst/>
                <a:latin typeface="Calibri" panose="020F0502020204030204" pitchFamily="34" charset="0"/>
              </a:rPr>
              <a:t>Resources</a:t>
            </a:r>
            <a:endParaRPr lang="en-US" sz="3200" b="0" dirty="0">
              <a:effectLst/>
            </a:endParaRPr>
          </a:p>
          <a:p>
            <a:pPr marL="457200" indent="-298450" rtl="0" fontAlgn="base"/>
            <a:r>
              <a:rPr lang="en-US" sz="1800" b="0" i="0" u="none" strike="noStrike" dirty="0">
                <a:solidFill>
                  <a:srgbClr val="000000"/>
                </a:solidFill>
                <a:effectLst/>
                <a:latin typeface="Calibri" panose="020F0502020204030204" pitchFamily="34" charset="0"/>
              </a:rPr>
              <a:t>Kahne, Joseph and John Rogers (January/February 2024). </a:t>
            </a:r>
            <a:r>
              <a:rPr lang="en-US" sz="1800" b="0" i="1" u="none" strike="noStrike" dirty="0">
                <a:solidFill>
                  <a:srgbClr val="000000"/>
                </a:solidFill>
                <a:effectLst/>
                <a:latin typeface="Calibri" panose="020F0502020204030204" pitchFamily="34" charset="0"/>
              </a:rPr>
              <a:t>Facing Partisan Conflict: How Social Studies Educators Can Lead Towards a Diverse Democracy</a:t>
            </a:r>
            <a:r>
              <a:rPr lang="en-US" sz="1800" b="0" i="0" u="none" strike="noStrike" dirty="0">
                <a:solidFill>
                  <a:srgbClr val="000000"/>
                </a:solidFill>
                <a:effectLst/>
                <a:latin typeface="Calibri" panose="020F0502020204030204" pitchFamily="34" charset="0"/>
              </a:rPr>
              <a:t>. Social Education. National Council of Social Studies. </a:t>
            </a:r>
            <a:r>
              <a:rPr lang="en-US" sz="1800" b="0" i="0" u="sng" strike="noStrike" dirty="0">
                <a:solidFill>
                  <a:srgbClr val="2200CC"/>
                </a:solidFill>
                <a:effectLst/>
                <a:latin typeface="Calibri" panose="020F0502020204030204" pitchFamily="34" charset="0"/>
                <a:hlinkClick r:id="rId3"/>
              </a:rPr>
              <a:t>https://www.socialstudies.org/social-education/88/1/facing-partisan-conflict-how-social-studies-educators-can-lead-towards</a:t>
            </a:r>
            <a:r>
              <a:rPr lang="en-US" sz="1800" b="0" i="0" u="none" strike="noStrike" dirty="0">
                <a:solidFill>
                  <a:srgbClr val="000000"/>
                </a:solidFill>
                <a:effectLst/>
                <a:latin typeface="Calibri" panose="020F0502020204030204" pitchFamily="34" charset="0"/>
              </a:rPr>
              <a:t> </a:t>
            </a:r>
          </a:p>
          <a:p>
            <a:pPr marL="457200" indent="-298450"/>
            <a:r>
              <a:rPr lang="en-US" sz="1800" b="0" i="0" u="none" strike="noStrike" dirty="0">
                <a:solidFill>
                  <a:srgbClr val="000000"/>
                </a:solidFill>
                <a:effectLst/>
                <a:latin typeface="Calibri" panose="020F0502020204030204" pitchFamily="34" charset="0"/>
              </a:rPr>
              <a:t>Thinking Collaborative, LLC and Robert Garmston and Bruce Wellman (2017). </a:t>
            </a:r>
            <a:r>
              <a:rPr lang="en-US" sz="1800" b="0" i="1" u="none" strike="noStrike" dirty="0">
                <a:solidFill>
                  <a:srgbClr val="000000"/>
                </a:solidFill>
                <a:effectLst/>
                <a:latin typeface="Calibri" panose="020F0502020204030204" pitchFamily="34" charset="0"/>
              </a:rPr>
              <a:t>The Adaptive School: Strategies &amp; Moves for Facilitating Groups. </a:t>
            </a:r>
            <a:r>
              <a:rPr lang="en-US" sz="1800" b="0" i="0" u="none" strike="noStrike" dirty="0">
                <a:solidFill>
                  <a:srgbClr val="000000"/>
                </a:solidFill>
                <a:effectLst/>
                <a:latin typeface="Calibri" panose="020F0502020204030204" pitchFamily="34" charset="0"/>
              </a:rPr>
              <a:t>Thinking Collaborative, LLC. </a:t>
            </a:r>
            <a:r>
              <a:rPr lang="en-US" sz="1800" b="0" i="0" u="sng" strike="noStrike" dirty="0">
                <a:solidFill>
                  <a:srgbClr val="2200CC"/>
                </a:solidFill>
                <a:effectLst/>
                <a:latin typeface="Calibri" panose="020F0502020204030204" pitchFamily="34" charset="0"/>
                <a:hlinkClick r:id="rId4"/>
              </a:rPr>
              <a:t>https://www.thinkingcollaborative.com/_files/ugd/6a5cc9_ed28b325ab6a4362b834f4bbf295d408.pdf</a:t>
            </a:r>
            <a:r>
              <a:rPr lang="en-US" sz="1800" b="0" i="0" u="none" strike="noStrike" dirty="0">
                <a:solidFill>
                  <a:srgbClr val="000000"/>
                </a:solidFill>
                <a:effectLst/>
                <a:latin typeface="Calibri" panose="020F0502020204030204" pitchFamily="34" charset="0"/>
              </a:rPr>
              <a:t> </a:t>
            </a:r>
            <a:endParaRPr sz="1200" u="sng" dirty="0">
              <a:solidFill>
                <a:srgbClr val="1155CC"/>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F08F2E3C-571F-3A56-D8D3-BF52F990EB02}"/>
            </a:ext>
          </a:extLst>
        </p:cNvPr>
        <p:cNvGrpSpPr/>
        <p:nvPr/>
      </p:nvGrpSpPr>
      <p:grpSpPr>
        <a:xfrm>
          <a:off x="0" y="0"/>
          <a:ext cx="0" cy="0"/>
          <a:chOff x="0" y="0"/>
          <a:chExt cx="0" cy="0"/>
        </a:xfrm>
      </p:grpSpPr>
      <p:sp>
        <p:nvSpPr>
          <p:cNvPr id="155" name="Google Shape;155;p14:notes">
            <a:extLst>
              <a:ext uri="{FF2B5EF4-FFF2-40B4-BE49-F238E27FC236}">
                <a16:creationId xmlns:a16="http://schemas.microsoft.com/office/drawing/2014/main" id="{A95BC540-296B-6773-CED8-B049DBA3A9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4:notes">
            <a:extLst>
              <a:ext uri="{FF2B5EF4-FFF2-40B4-BE49-F238E27FC236}">
                <a16:creationId xmlns:a16="http://schemas.microsoft.com/office/drawing/2014/main" id="{0AF08191-8178-CA3B-4D6B-669FE0CDF54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a:buNone/>
            </a:pPr>
            <a:r>
              <a:rPr lang="en-US" sz="1800" b="1" i="0" u="none" strike="noStrike" dirty="0">
                <a:solidFill>
                  <a:srgbClr val="000000"/>
                </a:solidFill>
                <a:effectLst/>
                <a:latin typeface="Calibri" panose="020F0502020204030204" pitchFamily="34" charset="0"/>
              </a:rPr>
              <a:t>Guiding Notes:</a:t>
            </a:r>
            <a:r>
              <a:rPr lang="en-US" sz="1800" b="0" i="0" u="none" strike="noStrike" dirty="0">
                <a:solidFill>
                  <a:srgbClr val="000000"/>
                </a:solidFill>
                <a:effectLst/>
                <a:latin typeface="Calibri" panose="020F0502020204030204" pitchFamily="34" charset="0"/>
              </a:rPr>
              <a:t> </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Repeat the One-Word summary completed on slide 10 for this slide. The directions are:</a:t>
            </a:r>
            <a:endParaRPr lang="en-US" sz="3200" b="0" dirty="0">
              <a:effectLst/>
            </a:endParaRPr>
          </a:p>
          <a:p>
            <a:pPr marL="158750" indent="0" rtl="0">
              <a:buNone/>
            </a:pPr>
            <a:r>
              <a:rPr lang="en-US" sz="1800" b="0" i="0" u="none" strike="noStrike" dirty="0">
                <a:solidFill>
                  <a:srgbClr val="000000"/>
                </a:solidFill>
                <a:effectLst/>
                <a:latin typeface="Calibri" panose="020F0502020204030204" pitchFamily="34" charset="0"/>
              </a:rPr>
              <a:t>“In this excerpt, Kahne and Rogers have “identified three priorities through which social studies educators can help fortify and advance education towards a diverse democracy.” Using the One-Word Strategy on the screen, summarize each column of these priorities on your note catcher where it says </a:t>
            </a:r>
            <a:r>
              <a:rPr lang="en-US" sz="1800" b="1" i="0" u="none" strike="noStrike" dirty="0">
                <a:solidFill>
                  <a:srgbClr val="000000"/>
                </a:solidFill>
                <a:effectLst/>
                <a:latin typeface="Calibri" panose="020F0502020204030204" pitchFamily="34" charset="0"/>
              </a:rPr>
              <a:t>Slide Eleven</a:t>
            </a:r>
            <a:r>
              <a:rPr lang="en-US" sz="1800" b="0" i="0" u="none" strike="noStrike" dirty="0">
                <a:solidFill>
                  <a:srgbClr val="000000"/>
                </a:solidFill>
                <a:effectLst/>
                <a:latin typeface="Calibri" panose="020F0502020204030204" pitchFamily="34" charset="0"/>
              </a:rPr>
              <a:t>. Once you have completed your One-Word Summary, share with a neighbor or a group, if possible.” </a:t>
            </a:r>
            <a:endParaRPr lang="en-US" sz="3200" b="0" dirty="0">
              <a:effectLst/>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Resources</a:t>
            </a:r>
            <a:endParaRPr lang="en-US" sz="3200"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Kahne, Joseph and John Rogers (January/February 2024). </a:t>
            </a:r>
            <a:r>
              <a:rPr lang="en-US" sz="1800" b="0" i="1" u="none" strike="noStrike" dirty="0">
                <a:solidFill>
                  <a:srgbClr val="000000"/>
                </a:solidFill>
                <a:effectLst/>
                <a:latin typeface="Calibri" panose="020F0502020204030204" pitchFamily="34" charset="0"/>
              </a:rPr>
              <a:t>Facing Partisan Conflict: How Social Studies Educators Can Lead Towards a Diverse Democracy</a:t>
            </a:r>
            <a:r>
              <a:rPr lang="en-US" sz="1800" b="0" i="0" u="none" strike="noStrike" dirty="0">
                <a:solidFill>
                  <a:srgbClr val="000000"/>
                </a:solidFill>
                <a:effectLst/>
                <a:latin typeface="Calibri" panose="020F0502020204030204" pitchFamily="34" charset="0"/>
              </a:rPr>
              <a:t>. Social Education. National Council of Social Studies. </a:t>
            </a:r>
            <a:r>
              <a:rPr lang="en-US" sz="1800" b="0" i="0" u="sng" strike="noStrike" dirty="0">
                <a:solidFill>
                  <a:srgbClr val="2200CC"/>
                </a:solidFill>
                <a:effectLst/>
                <a:latin typeface="Calibri" panose="020F0502020204030204" pitchFamily="34" charset="0"/>
                <a:hlinkClick r:id="rId3"/>
              </a:rPr>
              <a:t>https://www.socialstudies.org/social-education/88/1/facing-partisan-conflict-how-social-studies-educators-can-lead-towards</a:t>
            </a:r>
            <a:r>
              <a:rPr lang="en-US" sz="1800" b="0" i="0" u="none" strike="noStrike" dirty="0">
                <a:solidFill>
                  <a:srgbClr val="000000"/>
                </a:solidFill>
                <a:effectLst/>
                <a:latin typeface="Calibri" panose="020F0502020204030204" pitchFamily="34" charset="0"/>
              </a:rPr>
              <a:t> </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Thinking Collaborative, LLC and Robert Garmston and Bruce Wellman (2017). </a:t>
            </a:r>
            <a:r>
              <a:rPr lang="en-US" sz="1800" b="0" i="1" u="none" strike="noStrike" dirty="0">
                <a:solidFill>
                  <a:srgbClr val="000000"/>
                </a:solidFill>
                <a:effectLst/>
                <a:latin typeface="Calibri" panose="020F0502020204030204" pitchFamily="34" charset="0"/>
              </a:rPr>
              <a:t>The Adaptive School: Strategies &amp; Moves for Facilitating Groups. </a:t>
            </a:r>
            <a:r>
              <a:rPr lang="en-US" sz="1800" b="0" i="0" u="none" strike="noStrike" dirty="0">
                <a:solidFill>
                  <a:srgbClr val="000000"/>
                </a:solidFill>
                <a:effectLst/>
                <a:latin typeface="Calibri" panose="020F0502020204030204" pitchFamily="34" charset="0"/>
              </a:rPr>
              <a:t>Thinking Collaborative, LLC. </a:t>
            </a:r>
            <a:r>
              <a:rPr lang="en-US" sz="1800" b="0" i="0" u="sng" strike="noStrike" dirty="0">
                <a:solidFill>
                  <a:srgbClr val="2200CC"/>
                </a:solidFill>
                <a:effectLst/>
                <a:latin typeface="Calibri" panose="020F0502020204030204" pitchFamily="34" charset="0"/>
                <a:hlinkClick r:id="rId4"/>
              </a:rPr>
              <a:t>https://www.thinkingcollaborative.com/_files/ugd/6a5cc9_ed28b325ab6a4362b834f4bbf295d408.pdf</a:t>
            </a:r>
            <a:r>
              <a:rPr lang="en-US" sz="1800" b="0" i="0" u="none" strike="noStrike" dirty="0">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119357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C67ACA4A-CD1E-18F9-5C02-573FAF8CA44F}"/>
            </a:ext>
          </a:extLst>
        </p:cNvPr>
        <p:cNvGrpSpPr/>
        <p:nvPr/>
      </p:nvGrpSpPr>
      <p:grpSpPr>
        <a:xfrm>
          <a:off x="0" y="0"/>
          <a:ext cx="0" cy="0"/>
          <a:chOff x="0" y="0"/>
          <a:chExt cx="0" cy="0"/>
        </a:xfrm>
      </p:grpSpPr>
      <p:sp>
        <p:nvSpPr>
          <p:cNvPr id="155" name="Google Shape;155;p14:notes">
            <a:extLst>
              <a:ext uri="{FF2B5EF4-FFF2-40B4-BE49-F238E27FC236}">
                <a16:creationId xmlns:a16="http://schemas.microsoft.com/office/drawing/2014/main" id="{E9D55988-112F-258F-7A82-C5F00D2F31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4:notes">
            <a:extLst>
              <a:ext uri="{FF2B5EF4-FFF2-40B4-BE49-F238E27FC236}">
                <a16:creationId xmlns:a16="http://schemas.microsoft.com/office/drawing/2014/main" id="{D2E50C02-3E46-FFDD-E5D3-D01D89AAF73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a:buNone/>
            </a:pPr>
            <a:r>
              <a:rPr lang="en-US" sz="1800" b="1" i="0" u="none" strike="noStrike" dirty="0">
                <a:solidFill>
                  <a:srgbClr val="000000"/>
                </a:solidFill>
                <a:effectLst/>
                <a:latin typeface="Calibri" panose="020F0502020204030204" pitchFamily="34" charset="0"/>
              </a:rPr>
              <a:t>Guiding Notes:</a:t>
            </a:r>
            <a:r>
              <a:rPr lang="en-US" sz="1800" b="0" i="0" u="none" strike="noStrike" dirty="0">
                <a:solidFill>
                  <a:srgbClr val="000000"/>
                </a:solidFill>
                <a:effectLst/>
                <a:latin typeface="Calibri" panose="020F0502020204030204" pitchFamily="34" charset="0"/>
              </a:rPr>
              <a:t> </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Repeat the One-Word summary completed on slide 10 for this slide. The directions are:</a:t>
            </a:r>
            <a:endParaRPr lang="en-US" sz="3200" b="0" dirty="0">
              <a:effectLst/>
            </a:endParaRPr>
          </a:p>
          <a:p>
            <a:pPr marL="158750" indent="0" rtl="0">
              <a:buNone/>
            </a:pPr>
            <a:r>
              <a:rPr lang="en-US" sz="1800" b="0" i="0" u="none" strike="noStrike" dirty="0">
                <a:solidFill>
                  <a:srgbClr val="000000"/>
                </a:solidFill>
                <a:effectLst/>
                <a:latin typeface="Calibri" panose="020F0502020204030204" pitchFamily="34" charset="0"/>
              </a:rPr>
              <a:t>“In this excerpt, Kahne and Rogers have “identified three priorities through which social studies educators can help fortify and advance education towards a diverse democracy.” Using the One-Word Strategy on the screen, summarize each column of these priorities on your note catcher where it says </a:t>
            </a:r>
            <a:r>
              <a:rPr lang="en-US" sz="1800" b="1" i="0" u="none" strike="noStrike" dirty="0">
                <a:solidFill>
                  <a:srgbClr val="000000"/>
                </a:solidFill>
                <a:effectLst/>
                <a:latin typeface="Calibri" panose="020F0502020204030204" pitchFamily="34" charset="0"/>
              </a:rPr>
              <a:t>Slide Twelve</a:t>
            </a:r>
            <a:r>
              <a:rPr lang="en-US" sz="1800" b="0" i="0" u="none" strike="noStrike" dirty="0">
                <a:solidFill>
                  <a:srgbClr val="000000"/>
                </a:solidFill>
                <a:effectLst/>
                <a:latin typeface="Calibri" panose="020F0502020204030204" pitchFamily="34" charset="0"/>
              </a:rPr>
              <a:t>. Once you have completed your One-Word Summary, share with a neighbor or a group, if possible.” </a:t>
            </a:r>
            <a:endParaRPr lang="en-US" sz="3200" b="0" dirty="0">
              <a:effectLst/>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Resources</a:t>
            </a:r>
            <a:endParaRPr lang="en-US" sz="3200"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Kahne, Joseph and John Rogers (January/February 2024). </a:t>
            </a:r>
            <a:r>
              <a:rPr lang="en-US" sz="1800" b="0" i="1" u="none" strike="noStrike" dirty="0">
                <a:solidFill>
                  <a:srgbClr val="000000"/>
                </a:solidFill>
                <a:effectLst/>
                <a:latin typeface="Calibri" panose="020F0502020204030204" pitchFamily="34" charset="0"/>
              </a:rPr>
              <a:t>Facing Partisan Conflict: How Social Studies Educators Can Lead Towards a Diverse Democracy</a:t>
            </a:r>
            <a:r>
              <a:rPr lang="en-US" sz="1800" b="0" i="0" u="none" strike="noStrike" dirty="0">
                <a:solidFill>
                  <a:srgbClr val="000000"/>
                </a:solidFill>
                <a:effectLst/>
                <a:latin typeface="Calibri" panose="020F0502020204030204" pitchFamily="34" charset="0"/>
              </a:rPr>
              <a:t>. Social Education. National Council of Social Studies. </a:t>
            </a:r>
            <a:r>
              <a:rPr lang="en-US" sz="1800" b="0" i="0" u="sng" strike="noStrike" dirty="0">
                <a:solidFill>
                  <a:srgbClr val="2200CC"/>
                </a:solidFill>
                <a:effectLst/>
                <a:latin typeface="Calibri" panose="020F0502020204030204" pitchFamily="34" charset="0"/>
                <a:hlinkClick r:id="rId3"/>
              </a:rPr>
              <a:t>https://www.socialstudies.org/social-education/88/1/facing-partisan-conflict-how-social-studies-educators-can-lead-towards</a:t>
            </a:r>
            <a:r>
              <a:rPr lang="en-US" sz="1800" b="0" i="0" u="none" strike="noStrike" dirty="0">
                <a:solidFill>
                  <a:srgbClr val="000000"/>
                </a:solidFill>
                <a:effectLst/>
                <a:latin typeface="Calibri" panose="020F0502020204030204" pitchFamily="34" charset="0"/>
              </a:rPr>
              <a:t> </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Thinking Collaborative, LLC and Robert Garmston and Bruce Wellman (2017). </a:t>
            </a:r>
            <a:r>
              <a:rPr lang="en-US" sz="1800" b="0" i="1" u="none" strike="noStrike" dirty="0">
                <a:solidFill>
                  <a:srgbClr val="000000"/>
                </a:solidFill>
                <a:effectLst/>
                <a:latin typeface="Calibri" panose="020F0502020204030204" pitchFamily="34" charset="0"/>
              </a:rPr>
              <a:t>The Adaptive School: Strategies &amp; Moves for Facilitating Groups. </a:t>
            </a:r>
            <a:r>
              <a:rPr lang="en-US" sz="1800" b="0" i="0" u="none" strike="noStrike" dirty="0">
                <a:solidFill>
                  <a:srgbClr val="000000"/>
                </a:solidFill>
                <a:effectLst/>
                <a:latin typeface="Calibri" panose="020F0502020204030204" pitchFamily="34" charset="0"/>
              </a:rPr>
              <a:t>Thinking Collaborative, LLC. </a:t>
            </a:r>
            <a:r>
              <a:rPr lang="en-US" sz="1800" b="0" i="0" u="sng" strike="noStrike" dirty="0">
                <a:solidFill>
                  <a:srgbClr val="2200CC"/>
                </a:solidFill>
                <a:effectLst/>
                <a:latin typeface="Calibri" panose="020F0502020204030204" pitchFamily="34" charset="0"/>
                <a:hlinkClick r:id="rId4"/>
              </a:rPr>
              <a:t>https://www.thinkingcollaborative.com/_files/ugd/6a5cc9_ed28b325ab6a4362b834f4bbf295d408.pdf</a:t>
            </a:r>
            <a:r>
              <a:rPr lang="en-US" sz="1800" b="0" i="0" u="none" strike="noStrike" dirty="0">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63791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 </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Complete the See, Hear, Think, Wonder Teaching Strategy after you watching the video. </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Resources:</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solidFill>
                  <a:schemeClr val="dk1"/>
                </a:solidFill>
                <a:latin typeface="Calibri"/>
                <a:ea typeface="Calibri"/>
                <a:cs typeface="Calibri"/>
                <a:sym typeface="Calibri"/>
              </a:rPr>
              <a:t>Civic Engagement Research Group- University of California- Riverside. (n.d.) </a:t>
            </a:r>
            <a:r>
              <a:rPr lang="en-US" i="1" dirty="0">
                <a:solidFill>
                  <a:srgbClr val="2E2E2E"/>
                </a:solidFill>
                <a:latin typeface="Calibri"/>
                <a:ea typeface="Calibri"/>
                <a:cs typeface="Calibri"/>
                <a:sym typeface="Calibri"/>
              </a:rPr>
              <a:t>Structured Academic Controversy (SAC)</a:t>
            </a:r>
            <a:r>
              <a:rPr lang="en-US" dirty="0">
                <a:solidFill>
                  <a:srgbClr val="2E2E2E"/>
                </a:solidFill>
                <a:latin typeface="Calibri"/>
                <a:ea typeface="Calibri"/>
                <a:cs typeface="Calibri"/>
                <a:sym typeface="Calibri"/>
              </a:rPr>
              <a:t>. Series CPS/CERG Civic Discussion Videos. </a:t>
            </a:r>
            <a:r>
              <a:rPr lang="en-US" u="sng" dirty="0">
                <a:solidFill>
                  <a:schemeClr val="hlink"/>
                </a:solidFill>
                <a:latin typeface="Calibri"/>
                <a:ea typeface="Calibri"/>
                <a:cs typeface="Calibri"/>
                <a:sym typeface="Calibri"/>
                <a:hlinkClick r:id="rId3"/>
              </a:rPr>
              <a:t>https://www.youtube.com/watch?v=5MPekCd0mHk</a:t>
            </a:r>
            <a:r>
              <a:rPr lang="en-US" u="sng" dirty="0">
                <a:solidFill>
                  <a:srgbClr val="1155CC"/>
                </a:solidFill>
                <a:latin typeface="Calibri"/>
                <a:ea typeface="Calibri"/>
                <a:cs typeface="Calibri"/>
                <a:sym typeface="Calibri"/>
              </a:rPr>
              <a:t> </a:t>
            </a:r>
            <a:endParaRPr u="sng" dirty="0">
              <a:solidFill>
                <a:srgbClr val="1155CC"/>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solidFill>
                  <a:schemeClr val="dk1"/>
                </a:solidFill>
                <a:latin typeface="Calibri"/>
                <a:ea typeface="Calibri"/>
                <a:cs typeface="Calibri"/>
                <a:sym typeface="Calibri"/>
              </a:rPr>
              <a:t>* The See, Hear, Think, Wonder strategy is based on the See, Think, Wonder Thinking Strategy from Project Zero: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solidFill>
                  <a:schemeClr val="dk1"/>
                </a:solidFill>
                <a:latin typeface="Calibri"/>
                <a:ea typeface="Calibri"/>
                <a:cs typeface="Calibri"/>
                <a:sym typeface="Calibri"/>
              </a:rPr>
              <a:t>Project Zero. (2019). </a:t>
            </a:r>
            <a:r>
              <a:rPr lang="en-US" i="1" dirty="0">
                <a:solidFill>
                  <a:schemeClr val="dk1"/>
                </a:solidFill>
                <a:latin typeface="Calibri"/>
                <a:ea typeface="Calibri"/>
                <a:cs typeface="Calibri"/>
                <a:sym typeface="Calibri"/>
              </a:rPr>
              <a:t>See, Think, Wonder Thinking Strategy.</a:t>
            </a:r>
            <a:r>
              <a:rPr lang="en-US" dirty="0">
                <a:solidFill>
                  <a:schemeClr val="dk1"/>
                </a:solidFill>
                <a:latin typeface="Calibri"/>
                <a:ea typeface="Calibri"/>
                <a:cs typeface="Calibri"/>
                <a:sym typeface="Calibri"/>
              </a:rPr>
              <a:t> Harvard Graduate School of Education. </a:t>
            </a:r>
            <a:r>
              <a:rPr lang="en-US" u="sng" dirty="0">
                <a:solidFill>
                  <a:schemeClr val="hlink"/>
                </a:solidFill>
                <a:latin typeface="Calibri"/>
                <a:ea typeface="Calibri"/>
                <a:cs typeface="Calibri"/>
                <a:sym typeface="Calibri"/>
                <a:hlinkClick r:id="rId4"/>
              </a:rPr>
              <a:t>https://pz.harvard.edu/sites/default/files/See%20Think%20Wonder_3.pdf</a:t>
            </a:r>
            <a:r>
              <a:rPr lang="en-US" dirty="0">
                <a:solidFill>
                  <a:schemeClr val="dk1"/>
                </a:solidFill>
                <a:latin typeface="Calibri"/>
                <a:ea typeface="Calibri"/>
                <a:cs typeface="Calibri"/>
                <a:sym typeface="Calibri"/>
              </a:rPr>
              <a:t> </a:t>
            </a:r>
            <a:endParaRPr u="sng" dirty="0">
              <a:solidFill>
                <a:srgbClr val="1155CC"/>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p>
          <a:p>
            <a:pPr marL="0" lvl="0" indent="0" algn="l" rtl="0">
              <a:lnSpc>
                <a:spcPct val="100000"/>
              </a:lnSpc>
              <a:spcBef>
                <a:spcPts val="0"/>
              </a:spcBef>
              <a:spcAft>
                <a:spcPts val="0"/>
              </a:spcAft>
              <a:buSzPts val="1100"/>
              <a:buNone/>
            </a:pP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800" b="0" i="0" u="none" strike="noStrike" dirty="0">
                <a:solidFill>
                  <a:srgbClr val="000000"/>
                </a:solidFill>
                <a:effectLst/>
                <a:latin typeface="Calibri" panose="020F0502020204030204" pitchFamily="34" charset="0"/>
              </a:rPr>
              <a:t>Read this slide. After you have read this slide, identify words or phrases that support variations in classrooms on your note catcher where it says </a:t>
            </a:r>
            <a:r>
              <a:rPr lang="en-US" sz="1800" b="1" i="0" u="none" strike="noStrike" dirty="0">
                <a:solidFill>
                  <a:srgbClr val="000000"/>
                </a:solidFill>
                <a:effectLst/>
                <a:latin typeface="Calibri" panose="020F0502020204030204" pitchFamily="34" charset="0"/>
              </a:rPr>
              <a:t>Slide Fourteen. </a:t>
            </a:r>
            <a:endParaRPr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6b2dd1b60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6b2dd1b60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Read the slide and access the example that is closest to your grade level. When you access the example, scroll to the page number indicated to read the Task Aligned to the Compelling Question. As you are reading these tasks, answer the question: “How does this task require students to engage with variation?” on your note catcher where it says </a:t>
            </a:r>
            <a:r>
              <a:rPr lang="en-US" sz="1800" b="1" i="0" u="none" strike="noStrike" dirty="0">
                <a:solidFill>
                  <a:srgbClr val="000000"/>
                </a:solidFill>
                <a:effectLst/>
                <a:latin typeface="Calibri" panose="020F0502020204030204" pitchFamily="34" charset="0"/>
              </a:rPr>
              <a:t>Slide Fifteen. </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Some responses may include, but are not limited to the following:</a:t>
            </a:r>
            <a:endParaRPr lang="en-US" sz="2000"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Kindergarten: Students have to use listening skills when engaging in a discussion to identify ways to improve their classroom community. The have to reach consensus with their peers when deciding on a new classroom rule that helps them improve their classroom community.</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Grade 7: Students have to use their evaluation of how individuals and groups addressed local, regional and global problems throughout the growth and expansion of civilizations to examine a modern problem using historical thinking skills. Students use what they learned about how technology can transform civilization to discuss current local, regional and global issues. Students share your thinking through deliberative and democratic procedures.</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High School:  Students use the knowledge they gain from constructing their argument to answer the compelling question: “How does the desire for inexpensive goods lead to unintended consequences?” to identify a local, regional or global problem that results from the unintended consequences of desiring goods at low prices. Students share their responses through meaningful discussions and democratic discourse. In these discussions, students must respect diverse opinions related to the problems that result from the unintended consequences of desiring goods at low prices.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89E98378-A940-0199-F591-6FAF0143950B}"/>
            </a:ext>
          </a:extLst>
        </p:cNvPr>
        <p:cNvGrpSpPr/>
        <p:nvPr/>
      </p:nvGrpSpPr>
      <p:grpSpPr>
        <a:xfrm>
          <a:off x="0" y="0"/>
          <a:ext cx="0" cy="0"/>
          <a:chOff x="0" y="0"/>
          <a:chExt cx="0" cy="0"/>
        </a:xfrm>
      </p:grpSpPr>
      <p:sp>
        <p:nvSpPr>
          <p:cNvPr id="181" name="Google Shape;181;p17:notes">
            <a:extLst>
              <a:ext uri="{FF2B5EF4-FFF2-40B4-BE49-F238E27FC236}">
                <a16:creationId xmlns:a16="http://schemas.microsoft.com/office/drawing/2014/main" id="{45D65F1E-021E-9825-83C2-25A0DAC9BB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7:notes">
            <a:extLst>
              <a:ext uri="{FF2B5EF4-FFF2-40B4-BE49-F238E27FC236}">
                <a16:creationId xmlns:a16="http://schemas.microsoft.com/office/drawing/2014/main" id="{59F293EA-D9F5-F1A2-2385-41EB05D18DA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Guiding Notes:</a:t>
            </a:r>
          </a:p>
          <a:p>
            <a:pPr marL="0" lvl="0" indent="0" algn="l" rtl="0">
              <a:lnSpc>
                <a:spcPct val="100000"/>
              </a:lnSpc>
              <a:spcBef>
                <a:spcPts val="0"/>
              </a:spcBef>
              <a:spcAft>
                <a:spcPts val="0"/>
              </a:spcAft>
              <a:buClr>
                <a:schemeClr val="dk1"/>
              </a:buClr>
              <a:buSzPts val="1100"/>
              <a:buFont typeface="Arial"/>
              <a:buNone/>
            </a:pPr>
            <a:endParaRPr lang="en-US" sz="1100" b="1" i="0" u="none" strike="noStrike" dirty="0">
              <a:solidFill>
                <a:schemeClr val="dk1"/>
              </a:solidFill>
              <a:effectLst/>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Read the slide, and complete the Connect, Extend, Challenge prompts on your note catcher where it says </a:t>
            </a:r>
            <a:r>
              <a:rPr lang="en-US" sz="1800" b="1" i="0" u="none" strike="noStrike" dirty="0">
                <a:solidFill>
                  <a:srgbClr val="000000"/>
                </a:solidFill>
                <a:effectLst/>
                <a:latin typeface="Calibri" panose="020F0502020204030204" pitchFamily="34" charset="0"/>
              </a:rPr>
              <a:t>Slide Sixteen. </a:t>
            </a:r>
            <a:endParaRPr lang="en-US" sz="3200" b="0" dirty="0">
              <a:effectLst/>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Resource: </a:t>
            </a:r>
            <a:endParaRPr lang="en-US" sz="3200" b="0" dirty="0">
              <a:effectLst/>
            </a:endParaRPr>
          </a:p>
          <a:p>
            <a:pPr marL="158750" indent="0">
              <a:buNone/>
            </a:pPr>
            <a:r>
              <a:rPr lang="en-US" sz="1800" b="0" i="0" u="none" strike="noStrike" dirty="0">
                <a:solidFill>
                  <a:srgbClr val="000000"/>
                </a:solidFill>
                <a:effectLst/>
                <a:latin typeface="Calibri" panose="020F0502020204030204" pitchFamily="34" charset="0"/>
              </a:rPr>
              <a:t>Project Zero. (2019). </a:t>
            </a:r>
            <a:r>
              <a:rPr lang="en-US" sz="1800" b="0" i="1" u="none" strike="noStrike" dirty="0">
                <a:solidFill>
                  <a:srgbClr val="000000"/>
                </a:solidFill>
                <a:effectLst/>
                <a:latin typeface="Calibri" panose="020F0502020204030204" pitchFamily="34" charset="0"/>
              </a:rPr>
              <a:t>Connect, Extend, Challenge.</a:t>
            </a:r>
            <a:r>
              <a:rPr lang="en-US" sz="1800" b="0" i="0" u="none" strike="noStrike" dirty="0">
                <a:solidFill>
                  <a:srgbClr val="000000"/>
                </a:solidFill>
                <a:effectLst/>
                <a:latin typeface="Calibri" panose="020F0502020204030204" pitchFamily="34" charset="0"/>
              </a:rPr>
              <a:t> Harvard Graduate School of Education. </a:t>
            </a:r>
            <a:r>
              <a:rPr lang="en-US" sz="1800" b="0" i="0" u="sng" strike="noStrike" dirty="0">
                <a:solidFill>
                  <a:srgbClr val="2200CC"/>
                </a:solidFill>
                <a:effectLst/>
                <a:latin typeface="Calibri" panose="020F0502020204030204" pitchFamily="34" charset="0"/>
                <a:hlinkClick r:id="rId3"/>
              </a:rPr>
              <a:t>https://pz.harvard.edu/sites/default/files/Connect%20Extend%20Challenge_2.pdf</a:t>
            </a:r>
            <a:r>
              <a:rPr lang="en-US" sz="1800" b="0" i="0" u="none" strike="noStrike" dirty="0">
                <a:solidFill>
                  <a:srgbClr val="000000"/>
                </a:solidFill>
                <a:effectLst/>
                <a:latin typeface="Calibri" panose="020F0502020204030204" pitchFamily="34" charset="0"/>
              </a:rPr>
              <a:t> </a:t>
            </a:r>
            <a:endParaRPr sz="1100" dirty="0">
              <a:latin typeface="Calibri"/>
              <a:ea typeface="Calibri"/>
              <a:cs typeface="Calibri"/>
              <a:sym typeface="Calibri"/>
            </a:endParaRPr>
          </a:p>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47511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Guiding Notes:</a:t>
            </a:r>
          </a:p>
          <a:p>
            <a:pPr marL="0" lvl="0" indent="0" algn="l" rtl="0">
              <a:lnSpc>
                <a:spcPct val="100000"/>
              </a:lnSpc>
              <a:spcBef>
                <a:spcPts val="0"/>
              </a:spcBef>
              <a:spcAft>
                <a:spcPts val="0"/>
              </a:spcAft>
              <a:buClr>
                <a:schemeClr val="dk1"/>
              </a:buClr>
              <a:buSzPts val="1100"/>
              <a:buFont typeface="Arial"/>
              <a:buNone/>
            </a:pPr>
            <a:endParaRPr lang="en-US" sz="1100" b="1" i="0" u="none" strike="noStrike" dirty="0">
              <a:solidFill>
                <a:schemeClr val="dk1"/>
              </a:solidFill>
              <a:effectLst/>
              <a:latin typeface="Calibri"/>
              <a:ea typeface="Calibri"/>
              <a:cs typeface="Calibri"/>
              <a:sym typeface="Calibri"/>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Read directions on the slide, and return to poem text at </a:t>
            </a:r>
            <a:r>
              <a:rPr lang="en-US" sz="1800" b="0" i="0" u="sng" strike="noStrike" dirty="0">
                <a:solidFill>
                  <a:srgbClr val="2200CC"/>
                </a:solidFill>
                <a:effectLst/>
                <a:latin typeface="Calibri" panose="020F0502020204030204" pitchFamily="34" charset="0"/>
                <a:hlinkClick r:id="rId3"/>
              </a:rPr>
              <a:t>https://clpe.org.uk/poetry/poems/what-do-we-do-variation</a:t>
            </a:r>
            <a:r>
              <a:rPr lang="en-US" sz="1800" b="0" i="0" u="none" strike="noStrike" dirty="0">
                <a:solidFill>
                  <a:srgbClr val="000000"/>
                </a:solidFill>
                <a:effectLst/>
                <a:latin typeface="Calibri" panose="020F0502020204030204" pitchFamily="34" charset="0"/>
              </a:rPr>
              <a:t> </a:t>
            </a:r>
            <a:endParaRPr lang="en-US" sz="3200" b="0" dirty="0">
              <a:effectLst/>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Write the final stanza to the poem on your note catcher where it says </a:t>
            </a:r>
            <a:r>
              <a:rPr lang="en-US" sz="1800" b="1" i="0" u="none" strike="noStrike" dirty="0">
                <a:solidFill>
                  <a:srgbClr val="000000"/>
                </a:solidFill>
                <a:effectLst/>
                <a:latin typeface="Calibri" panose="020F0502020204030204" pitchFamily="34" charset="0"/>
              </a:rPr>
              <a:t>Slide Seventeen. </a:t>
            </a:r>
            <a:endParaRPr lang="en-US" sz="3200" b="0" dirty="0">
              <a:effectLst/>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Share your response with a partner, if possible. </a:t>
            </a:r>
            <a:endParaRPr lang="en-US" sz="3200" b="0" dirty="0">
              <a:effectLst/>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Resources: </a:t>
            </a:r>
            <a:endParaRPr lang="en-US" sz="3200" b="0" dirty="0">
              <a:effectLst/>
            </a:endParaRPr>
          </a:p>
          <a:p>
            <a:pPr marL="158750" indent="0" rtl="0">
              <a:buNone/>
            </a:pPr>
            <a:r>
              <a:rPr lang="en-US" sz="1800" b="0" i="0" u="none" strike="noStrike" dirty="0">
                <a:solidFill>
                  <a:srgbClr val="000000"/>
                </a:solidFill>
                <a:effectLst/>
                <a:latin typeface="Calibri" panose="020F0502020204030204" pitchFamily="34" charset="0"/>
              </a:rPr>
              <a:t>Berry, James. </a:t>
            </a:r>
            <a:r>
              <a:rPr lang="en-US" sz="1800" b="0" i="1" u="none" strike="noStrike" dirty="0">
                <a:solidFill>
                  <a:srgbClr val="000000"/>
                </a:solidFill>
                <a:effectLst/>
                <a:latin typeface="Calibri" panose="020F0502020204030204" pitchFamily="34" charset="0"/>
              </a:rPr>
              <a:t>What do we do with a variation? </a:t>
            </a:r>
            <a:r>
              <a:rPr lang="en-US" sz="1800" b="0" i="0" u="none" strike="noStrike" dirty="0">
                <a:solidFill>
                  <a:srgbClr val="000000"/>
                </a:solidFill>
                <a:effectLst/>
                <a:latin typeface="Calibri" panose="020F0502020204030204" pitchFamily="34" charset="0"/>
              </a:rPr>
              <a:t>(2004) </a:t>
            </a:r>
            <a:r>
              <a:rPr lang="en-US" sz="1800" b="0" i="1" u="none" strike="noStrike" dirty="0">
                <a:solidFill>
                  <a:srgbClr val="000000"/>
                </a:solidFill>
                <a:effectLst/>
                <a:latin typeface="Calibri" panose="020F0502020204030204" pitchFamily="34" charset="0"/>
              </a:rPr>
              <a:t>Only One of Me. </a:t>
            </a:r>
            <a:r>
              <a:rPr lang="en-US" sz="1800" b="0" i="0" u="sng" strike="noStrike" dirty="0">
                <a:solidFill>
                  <a:srgbClr val="2200CC"/>
                </a:solidFill>
                <a:effectLst/>
                <a:latin typeface="Calibri" panose="020F0502020204030204" pitchFamily="34" charset="0"/>
                <a:hlinkClick r:id="rId4"/>
              </a:rPr>
              <a:t>https://clpe.org.uk/poetryline/poems/what-do-we-do-variation</a:t>
            </a:r>
            <a:r>
              <a:rPr lang="en-US" sz="1800" b="0" i="0" u="none" strike="noStrike" dirty="0">
                <a:solidFill>
                  <a:srgbClr val="000000"/>
                </a:solidFill>
                <a:effectLst/>
                <a:latin typeface="Calibri" panose="020F0502020204030204" pitchFamily="34" charset="0"/>
              </a:rPr>
              <a:t> </a:t>
            </a:r>
            <a:endParaRPr lang="en-US" sz="3200" b="0" dirty="0">
              <a:effectLst/>
            </a:endParaRPr>
          </a:p>
          <a:p>
            <a:pPr marL="158750" indent="0">
              <a:buNone/>
            </a:pPr>
            <a:br>
              <a:rPr lang="en-US" sz="3200" dirty="0"/>
            </a:br>
            <a:endParaRPr sz="1100" dirty="0">
              <a:latin typeface="Calibri"/>
              <a:ea typeface="Calibri"/>
              <a:cs typeface="Calibri"/>
              <a:sym typeface="Calibri"/>
            </a:endParaRP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Brainstorm how you might/currently use the strategies shared in this module in your own classrooms to support inquiry. Write your responses where it says </a:t>
            </a:r>
            <a:r>
              <a:rPr lang="en-US" sz="1800" b="1" i="0" u="none" strike="noStrike" dirty="0">
                <a:solidFill>
                  <a:srgbClr val="000000"/>
                </a:solidFill>
                <a:effectLst/>
                <a:latin typeface="Calibri" panose="020F0502020204030204" pitchFamily="34" charset="0"/>
              </a:rPr>
              <a:t>Slide Eighteen </a:t>
            </a:r>
            <a:r>
              <a:rPr lang="en-US" sz="1800" b="0" i="0" u="none" strike="noStrike" dirty="0">
                <a:solidFill>
                  <a:srgbClr val="000000"/>
                </a:solidFill>
                <a:effectLst/>
                <a:latin typeface="Calibri" panose="020F0502020204030204" pitchFamily="34" charset="0"/>
              </a:rPr>
              <a:t>on your note catcher. </a:t>
            </a:r>
            <a:endParaRPr lang="en-US" sz="2000" b="0" dirty="0">
              <a:effectLst/>
            </a:endParaRPr>
          </a:p>
          <a:p>
            <a:pPr marL="158750" indent="0">
              <a:buNone/>
            </a:pPr>
            <a:br>
              <a:rPr lang="en-US" sz="2000" dirty="0"/>
            </a:br>
            <a:endParaRPr dirty="0"/>
          </a:p>
        </p:txBody>
      </p:sp>
      <p:sp>
        <p:nvSpPr>
          <p:cNvPr id="188" name="Google Shape;18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This concludes Module Two. </a:t>
            </a: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t>Post Survey: https://docs.google.com/forms/d/e/1FAIpQLScCoWs8UDMqBOge_dr_Z1LOYRaBwQQOu8MtkLrVRpzhGGDMbg/viewform?usp=sf_link</a:t>
            </a:r>
          </a:p>
          <a:p>
            <a:pPr marL="158750" indent="0">
              <a:buNone/>
            </a:pPr>
            <a:endParaRPr lang="en-US" dirty="0"/>
          </a:p>
        </p:txBody>
      </p:sp>
    </p:spTree>
    <p:extLst>
      <p:ext uri="{BB962C8B-B14F-4D97-AF65-F5344CB8AC3E}">
        <p14:creationId xmlns:p14="http://schemas.microsoft.com/office/powerpoint/2010/main" val="110705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Creating Collaborative Civic Spaces Module series has four modules that build on one another to support a participant in answering the compelling question: How do I create collaborative civic spaces that support student collaboration and discourse? Participants will answer this question after completing the module series. Answering this question will support participants in meeting the Learning Target: I can create collaborative civic spaces that support student collaboration and discourse. </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Each module within the module series supports a participant in answering a supporting question. At the conclusion of engaging with Module Two of this series, participants will answer the supporting question: What do we do with variation? Participants will meet the success criteria for Module Two when they can demonstrate the Success Criteria: I can explain what to do with variation in the classroom.</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For more information on compelling questions, visit Section 3B: “What are Compelling Questions and how do students ask them?” from the Inquiry Practices module: </a:t>
            </a:r>
            <a:r>
              <a:rPr lang="en-US" sz="1800" b="0" i="0" u="sng" strike="noStrike" dirty="0">
                <a:solidFill>
                  <a:srgbClr val="2200CC"/>
                </a:solidFill>
                <a:effectLst/>
                <a:latin typeface="Calibri" panose="020F0502020204030204" pitchFamily="34" charset="0"/>
                <a:hlinkClick r:id="rId3"/>
              </a:rPr>
              <a:t>https://education.ky.gov/curriculum/standards/kyacadstand/Documents/Inquiry_Practices_of_KAS_for_Social_Studies.pptx</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For more information on supporting questions, visit “Section C: What are Supporting Questions, and how do students ask them?” from the Inquiry Practices module: </a:t>
            </a:r>
            <a:r>
              <a:rPr lang="en-US" sz="1800" b="0" i="0" u="sng" strike="noStrike" dirty="0">
                <a:solidFill>
                  <a:srgbClr val="2200CC"/>
                </a:solidFill>
                <a:effectLst/>
                <a:latin typeface="Calibri" panose="020F0502020204030204" pitchFamily="34" charset="0"/>
                <a:hlinkClick r:id="rId3"/>
              </a:rPr>
              <a:t>https://education.ky.gov/curriculum/standards/kyacadstand/Documents/Inquiry_Practices_of_KAS_for_Social_Studies.pptx</a:t>
            </a:r>
            <a:endParaRPr lang="en-US" sz="2000" b="0" dirty="0">
              <a:effectLst/>
            </a:endParaRPr>
          </a:p>
          <a:p>
            <a:pPr marL="158750" indent="0">
              <a:buNone/>
            </a:pPr>
            <a:br>
              <a:rPr lang="en-US" sz="2000" b="0" dirty="0">
                <a:effectLst/>
              </a:rPr>
            </a:br>
            <a:r>
              <a:rPr lang="en-US" sz="1800" b="0" i="0" u="none" strike="noStrike" dirty="0">
                <a:solidFill>
                  <a:srgbClr val="000000"/>
                </a:solidFill>
                <a:effectLst/>
                <a:latin typeface="Calibri" panose="020F0502020204030204" pitchFamily="34" charset="0"/>
              </a:rPr>
              <a:t>For more information on Learning Goals and Success Criteria and their alignment to the </a:t>
            </a:r>
            <a:r>
              <a:rPr lang="en-US" sz="1800" b="0" i="1" u="none" strike="noStrike" dirty="0">
                <a:solidFill>
                  <a:srgbClr val="000000"/>
                </a:solidFill>
                <a:effectLst/>
                <a:latin typeface="Calibri" panose="020F0502020204030204" pitchFamily="34" charset="0"/>
              </a:rPr>
              <a:t>KAS for Social Studies</a:t>
            </a:r>
            <a:r>
              <a:rPr lang="en-US" sz="1800" b="0" i="0" u="none" strike="noStrike" dirty="0">
                <a:solidFill>
                  <a:srgbClr val="000000"/>
                </a:solidFill>
                <a:effectLst/>
                <a:latin typeface="Calibri" panose="020F0502020204030204" pitchFamily="34" charset="0"/>
              </a:rPr>
              <a:t>, visit Learning Goals, Success Criteria and the </a:t>
            </a:r>
            <a:r>
              <a:rPr lang="en-US" sz="1800" b="0" i="1" u="none" strike="noStrike" dirty="0">
                <a:solidFill>
                  <a:srgbClr val="000000"/>
                </a:solidFill>
                <a:effectLst/>
                <a:latin typeface="Calibri" panose="020F0502020204030204" pitchFamily="34" charset="0"/>
              </a:rPr>
              <a:t>KAS for Social Studies</a:t>
            </a:r>
            <a:r>
              <a:rPr lang="en-US" sz="1800" b="0" i="0" u="none" strike="noStrike" dirty="0">
                <a:solidFill>
                  <a:srgbClr val="000000"/>
                </a:solidFill>
                <a:effectLst/>
                <a:latin typeface="Calibri" panose="020F0502020204030204" pitchFamily="34" charset="0"/>
              </a:rPr>
              <a:t>: </a:t>
            </a:r>
            <a:r>
              <a:rPr lang="en-US" sz="1800" b="0" i="0" u="sng" strike="noStrike" dirty="0">
                <a:solidFill>
                  <a:srgbClr val="2200CC"/>
                </a:solidFill>
                <a:effectLst/>
                <a:latin typeface="Calibri" panose="020F0502020204030204" pitchFamily="34" charset="0"/>
                <a:hlinkClick r:id="rId4"/>
              </a:rPr>
              <a:t>https://kystandards.org/standards-resources/ss-resources/learning-goals-success-criteria-and-the-kas-for-social-studies/</a:t>
            </a:r>
            <a:endParaRPr sz="1200" u="sng"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Read the slide.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Guiding Notes:</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Read the definition of variation and reflect on it independently. </a:t>
            </a:r>
            <a:endParaRPr lang="en-US" b="0" dirty="0">
              <a:effectLst/>
            </a:endParaRPr>
          </a:p>
          <a:p>
            <a:pPr marL="158750" indent="0">
              <a:buNone/>
            </a:pPr>
            <a:br>
              <a:rPr lang="en-US" b="0" dirty="0">
                <a:effectLst/>
              </a:rPr>
            </a:br>
            <a:r>
              <a:rPr lang="en-US" sz="1800" b="0" i="0" u="none" strike="noStrike" dirty="0">
                <a:solidFill>
                  <a:srgbClr val="000000"/>
                </a:solidFill>
                <a:effectLst/>
                <a:latin typeface="Calibri" panose="020F0502020204030204" pitchFamily="34" charset="0"/>
              </a:rPr>
              <a:t>On your Note Catcher where it says </a:t>
            </a:r>
            <a:r>
              <a:rPr lang="en-US" sz="1800" b="1" i="0" u="none" strike="noStrike" dirty="0">
                <a:solidFill>
                  <a:srgbClr val="000000"/>
                </a:solidFill>
                <a:effectLst/>
                <a:latin typeface="Calibri" panose="020F0502020204030204" pitchFamily="34" charset="0"/>
              </a:rPr>
              <a:t>Slide Four, </a:t>
            </a:r>
            <a:r>
              <a:rPr lang="en-US" sz="1800" b="0" i="0" u="none" strike="noStrike" dirty="0">
                <a:solidFill>
                  <a:srgbClr val="000000"/>
                </a:solidFill>
                <a:effectLst/>
                <a:latin typeface="Calibri" panose="020F0502020204030204" pitchFamily="34" charset="0"/>
              </a:rPr>
              <a:t>define this term.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b2dd1b60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26b2dd1b60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Click the link above to access the video where the author reads his poem.  Scroll to the bottom of the screen and click the image of the author to hear him read the poem as the text is projected on the screen. </a:t>
            </a:r>
            <a:r>
              <a:rPr lang="en-US" sz="1800" b="0" i="0" u="sng" strike="noStrike" dirty="0">
                <a:solidFill>
                  <a:srgbClr val="2200CC"/>
                </a:solidFill>
                <a:effectLst/>
                <a:latin typeface="Calibri" panose="020F0502020204030204" pitchFamily="34" charset="0"/>
                <a:hlinkClick r:id="rId3"/>
              </a:rPr>
              <a:t>https://clpe.org.uk/poetry/poems/what-do-we-do-variation</a:t>
            </a:r>
            <a:r>
              <a:rPr lang="en-US" sz="1800" b="0" i="0" u="none" strike="noStrike" dirty="0">
                <a:solidFill>
                  <a:srgbClr val="000000"/>
                </a:solidFill>
                <a:effectLst/>
                <a:latin typeface="Calibri" panose="020F0502020204030204" pitchFamily="34" charset="0"/>
              </a:rPr>
              <a:t> </a:t>
            </a:r>
            <a:endParaRPr lang="en-US" b="0" dirty="0">
              <a:effectLst/>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Resource:</a:t>
            </a:r>
            <a:endParaRPr lang="en-US" b="0" dirty="0">
              <a:effectLst/>
            </a:endParaRPr>
          </a:p>
          <a:p>
            <a:pPr marL="158750" indent="0">
              <a:buNone/>
            </a:pPr>
            <a:r>
              <a:rPr lang="en-US" sz="1800" b="0" i="0" u="none" strike="noStrike" dirty="0">
                <a:solidFill>
                  <a:srgbClr val="000000"/>
                </a:solidFill>
                <a:effectLst/>
                <a:latin typeface="Calibri" panose="020F0502020204030204" pitchFamily="34" charset="0"/>
              </a:rPr>
              <a:t>Berry, James. </a:t>
            </a:r>
            <a:r>
              <a:rPr lang="en-US" sz="1800" b="0" i="1" u="none" strike="noStrike" dirty="0">
                <a:solidFill>
                  <a:srgbClr val="000000"/>
                </a:solidFill>
                <a:effectLst/>
                <a:latin typeface="Calibri" panose="020F0502020204030204" pitchFamily="34" charset="0"/>
              </a:rPr>
              <a:t>What do we do with variation? </a:t>
            </a:r>
            <a:r>
              <a:rPr lang="en-US" sz="1800" b="0" i="0" u="none" strike="noStrike" dirty="0">
                <a:solidFill>
                  <a:srgbClr val="000000"/>
                </a:solidFill>
                <a:effectLst/>
                <a:latin typeface="Calibri" panose="020F0502020204030204" pitchFamily="34" charset="0"/>
              </a:rPr>
              <a:t>(2004) </a:t>
            </a:r>
            <a:r>
              <a:rPr lang="en-US" sz="1800" b="0" i="1" u="none" strike="noStrike" dirty="0">
                <a:solidFill>
                  <a:srgbClr val="000000"/>
                </a:solidFill>
                <a:effectLst/>
                <a:latin typeface="Calibri" panose="020F0502020204030204" pitchFamily="34" charset="0"/>
              </a:rPr>
              <a:t>Only One of Me. </a:t>
            </a:r>
            <a:r>
              <a:rPr lang="en-US" sz="1800" b="0" i="0" u="sng" strike="noStrike" dirty="0">
                <a:solidFill>
                  <a:srgbClr val="2200CC"/>
                </a:solidFill>
                <a:effectLst/>
                <a:latin typeface="Calibri" panose="020F0502020204030204" pitchFamily="34" charset="0"/>
                <a:hlinkClick r:id="rId3"/>
              </a:rPr>
              <a:t>https://clpe.org.uk/poetry/poems/what-do-we-do-variation</a:t>
            </a:r>
            <a:r>
              <a:rPr lang="en-US" sz="1800" b="0" i="0" u="none" strike="noStrike" dirty="0">
                <a:solidFill>
                  <a:srgbClr val="000000"/>
                </a:solidFill>
                <a:effectLst/>
                <a:latin typeface="Calibri" panose="020F0502020204030204" pitchFamily="34" charset="0"/>
              </a:rPr>
              <a:t> </a:t>
            </a:r>
            <a:endParaRPr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6b2dd1b60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6b2dd1b607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Read the slide and complete this task on your Note Catcher where it says </a:t>
            </a:r>
            <a:r>
              <a:rPr lang="en-US" sz="1800" b="1" i="0" u="none" strike="noStrike" dirty="0">
                <a:solidFill>
                  <a:srgbClr val="000000"/>
                </a:solidFill>
                <a:effectLst/>
                <a:latin typeface="Calibri" panose="020F0502020204030204" pitchFamily="34" charset="0"/>
              </a:rPr>
              <a:t>Slide Six.</a:t>
            </a:r>
            <a:endParaRPr lang="en-US" b="0" dirty="0">
              <a:effectLst/>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Resources:</a:t>
            </a:r>
            <a:endParaRPr lang="en-US" b="0" dirty="0">
              <a:effectLst/>
            </a:endParaRPr>
          </a:p>
          <a:p>
            <a:pPr rtl="0"/>
            <a:r>
              <a:rPr lang="en-US" sz="1800" b="0" i="0" u="none" strike="noStrike" dirty="0">
                <a:solidFill>
                  <a:srgbClr val="000000"/>
                </a:solidFill>
                <a:effectLst/>
                <a:latin typeface="Calibri" panose="020F0502020204030204" pitchFamily="34" charset="0"/>
              </a:rPr>
              <a:t>Berry, James. </a:t>
            </a:r>
            <a:r>
              <a:rPr lang="en-US" sz="1800" b="0" i="1" u="none" strike="noStrike" dirty="0">
                <a:solidFill>
                  <a:srgbClr val="000000"/>
                </a:solidFill>
                <a:effectLst/>
                <a:latin typeface="Calibri" panose="020F0502020204030204" pitchFamily="34" charset="0"/>
              </a:rPr>
              <a:t>What do we do with variation? </a:t>
            </a:r>
            <a:r>
              <a:rPr lang="en-US" sz="1800" b="0" i="0" u="none" strike="noStrike" dirty="0">
                <a:solidFill>
                  <a:srgbClr val="000000"/>
                </a:solidFill>
                <a:effectLst/>
                <a:latin typeface="Calibri" panose="020F0502020204030204" pitchFamily="34" charset="0"/>
              </a:rPr>
              <a:t>(2004) </a:t>
            </a:r>
            <a:r>
              <a:rPr lang="en-US" sz="1800" b="0" i="1" u="none" strike="noStrike" dirty="0">
                <a:solidFill>
                  <a:srgbClr val="000000"/>
                </a:solidFill>
                <a:effectLst/>
                <a:latin typeface="Calibri" panose="020F0502020204030204" pitchFamily="34" charset="0"/>
              </a:rPr>
              <a:t>Only One of Me. </a:t>
            </a:r>
            <a:r>
              <a:rPr lang="en-US" sz="1800" b="0" i="0" u="sng" strike="noStrike" dirty="0">
                <a:solidFill>
                  <a:srgbClr val="2200CC"/>
                </a:solidFill>
                <a:effectLst/>
                <a:latin typeface="Calibri" panose="020F0502020204030204" pitchFamily="34" charset="0"/>
                <a:hlinkClick r:id="rId3"/>
              </a:rPr>
              <a:t>https://clpe.org.uk/poetry/poems/what-do-we-do-variation</a:t>
            </a:r>
            <a:r>
              <a:rPr lang="en-US" sz="1800" b="0" i="0" u="none" strike="noStrike" dirty="0">
                <a:solidFill>
                  <a:srgbClr val="000000"/>
                </a:solidFill>
                <a:effectLst/>
                <a:latin typeface="Calibri" panose="020F0502020204030204" pitchFamily="34" charset="0"/>
              </a:rPr>
              <a:t> </a:t>
            </a:r>
            <a:endParaRPr lang="en-US" b="0" dirty="0">
              <a:effectLst/>
            </a:endParaRPr>
          </a:p>
          <a:p>
            <a:r>
              <a:rPr lang="en-US" sz="1800" b="0" i="0" u="none" strike="noStrike" dirty="0">
                <a:solidFill>
                  <a:srgbClr val="000000"/>
                </a:solidFill>
                <a:effectLst/>
                <a:latin typeface="Calibri" panose="020F0502020204030204" pitchFamily="34" charset="0"/>
              </a:rPr>
              <a:t>Project Zero. (2019). </a:t>
            </a:r>
            <a:r>
              <a:rPr lang="en-US" sz="1800" b="0" i="1" u="none" strike="noStrike" dirty="0">
                <a:solidFill>
                  <a:srgbClr val="000000"/>
                </a:solidFill>
                <a:effectLst/>
                <a:latin typeface="Calibri" panose="020F0502020204030204" pitchFamily="34" charset="0"/>
              </a:rPr>
              <a:t>Sentence, Phrase, Word Thinking Strategy.</a:t>
            </a:r>
            <a:r>
              <a:rPr lang="en-US" sz="1800" b="0" i="0" u="none" strike="noStrike" dirty="0">
                <a:solidFill>
                  <a:srgbClr val="000000"/>
                </a:solidFill>
                <a:effectLst/>
                <a:latin typeface="Calibri" panose="020F0502020204030204" pitchFamily="34" charset="0"/>
              </a:rPr>
              <a:t> Harvard Graduate School of Education. </a:t>
            </a:r>
            <a:r>
              <a:rPr lang="en-US" sz="1800" b="0" i="0" u="sng" strike="noStrike" dirty="0">
                <a:solidFill>
                  <a:srgbClr val="2200CC"/>
                </a:solidFill>
                <a:effectLst/>
                <a:latin typeface="Calibri" panose="020F0502020204030204" pitchFamily="34" charset="0"/>
                <a:hlinkClick r:id="rId4"/>
              </a:rPr>
              <a:t>https://pz.harvard.edu/sites/default/files/Sentence%20Phrase%20Word.pdf</a:t>
            </a:r>
            <a:r>
              <a:rPr lang="en-US" sz="1800" b="0" i="0" u="none" strike="noStrike" dirty="0">
                <a:solidFill>
                  <a:srgbClr val="000000"/>
                </a:solidFill>
                <a:effectLst/>
                <a:latin typeface="Calibri" panose="020F0502020204030204" pitchFamily="34" charset="0"/>
              </a:rPr>
              <a:t>  </a:t>
            </a:r>
            <a:endParaRPr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800" b="1" i="0" u="none" strike="noStrike" dirty="0">
                <a:solidFill>
                  <a:srgbClr val="000000"/>
                </a:solidFill>
                <a:effectLst/>
                <a:latin typeface="Calibri" panose="020F0502020204030204" pitchFamily="34" charset="0"/>
              </a:rPr>
              <a:t>Guiding Notes:</a:t>
            </a:r>
            <a:endParaRPr lang="en-US" b="1" dirty="0">
              <a:effectLst/>
            </a:endParaRPr>
          </a:p>
          <a:p>
            <a:pPr marL="158750" indent="0" rtl="0">
              <a:buNone/>
            </a:pPr>
            <a:endParaRPr lang="en-US" sz="1800" b="0" i="0" u="none" strike="noStrike" dirty="0">
              <a:solidFill>
                <a:srgbClr val="000000"/>
              </a:solidFill>
              <a:effectLst/>
              <a:latin typeface="Calibri" panose="020F0502020204030204" pitchFamily="34" charset="0"/>
            </a:endParaRPr>
          </a:p>
          <a:p>
            <a:pPr marL="158750" indent="0">
              <a:buNone/>
            </a:pPr>
            <a:r>
              <a:rPr lang="en-US" sz="1800" dirty="0">
                <a:latin typeface="Calibri"/>
                <a:cs typeface="Calibri"/>
              </a:rPr>
              <a:t>Using the two images on this slide, examine</a:t>
            </a:r>
            <a:r>
              <a:rPr lang="en-US" sz="1800" b="0" i="0" u="none" strike="noStrike" dirty="0">
                <a:solidFill>
                  <a:srgbClr val="000000"/>
                </a:solidFill>
                <a:effectLst/>
                <a:latin typeface="Calibri"/>
                <a:cs typeface="Calibri"/>
              </a:rPr>
              <a:t> the increasing political polarization in the general public </a:t>
            </a:r>
            <a:r>
              <a:rPr lang="en-US" sz="1800" dirty="0">
                <a:latin typeface="Calibri"/>
                <a:cs typeface="Calibri"/>
              </a:rPr>
              <a:t>between 1994 and 2017 as</a:t>
            </a:r>
            <a:r>
              <a:rPr lang="en-US" sz="1800" b="0" i="0" u="none" strike="noStrike" dirty="0">
                <a:solidFill>
                  <a:srgbClr val="000000"/>
                </a:solidFill>
                <a:effectLst/>
                <a:latin typeface="Calibri"/>
                <a:cs typeface="Calibri"/>
              </a:rPr>
              <a:t> evidenced by Pew Research Center. </a:t>
            </a:r>
            <a:r>
              <a:rPr lang="en-US" sz="1800" dirty="0">
                <a:latin typeface="Calibri"/>
                <a:cs typeface="Calibri"/>
              </a:rPr>
              <a:t>To view a larger version of these images, access the link for </a:t>
            </a:r>
            <a:r>
              <a:rPr lang="en-US" sz="1800" i="1" dirty="0">
                <a:latin typeface="Calibri"/>
                <a:cs typeface="Calibri"/>
              </a:rPr>
              <a:t>The Shift in the American public's political values </a:t>
            </a:r>
            <a:r>
              <a:rPr lang="en-US" sz="1800" dirty="0">
                <a:latin typeface="Calibri"/>
                <a:cs typeface="Calibri"/>
              </a:rPr>
              <a:t>in the resources below. On</a:t>
            </a:r>
            <a:r>
              <a:rPr lang="en-US" sz="1800" b="0" i="0" u="none" strike="noStrike" dirty="0">
                <a:solidFill>
                  <a:srgbClr val="000000"/>
                </a:solidFill>
                <a:effectLst/>
                <a:latin typeface="Calibri"/>
                <a:cs typeface="Calibri"/>
              </a:rPr>
              <a:t> your note catcher where it says </a:t>
            </a:r>
            <a:r>
              <a:rPr lang="en-US" sz="1800" b="1" i="0" u="none" strike="noStrike" dirty="0">
                <a:solidFill>
                  <a:srgbClr val="000000"/>
                </a:solidFill>
                <a:effectLst/>
                <a:latin typeface="Calibri"/>
                <a:cs typeface="Calibri"/>
              </a:rPr>
              <a:t>Slide Seven</a:t>
            </a:r>
            <a:r>
              <a:rPr lang="en-US" sz="1800" b="0" i="0" u="none" strike="noStrike" dirty="0">
                <a:solidFill>
                  <a:srgbClr val="000000"/>
                </a:solidFill>
                <a:effectLst/>
                <a:latin typeface="Calibri"/>
                <a:cs typeface="Calibri"/>
              </a:rPr>
              <a:t>, write down any notice and wonderings that you have about this data. What do you notice about the data represented in these images? What do you wonder about the data represented in these images?</a:t>
            </a:r>
            <a:endParaRPr lang="en-US" sz="3200" b="0" dirty="0">
              <a:effectLst/>
              <a:latin typeface="Calibri"/>
              <a:cs typeface="Calibri"/>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Resources:</a:t>
            </a:r>
            <a:endParaRPr lang="en-US" sz="3200" b="0" dirty="0">
              <a:effectLst/>
            </a:endParaRPr>
          </a:p>
          <a:p>
            <a:pPr rtl="0"/>
            <a:r>
              <a:rPr lang="en-US" sz="1800" b="0" i="0" u="none" strike="noStrike" dirty="0">
                <a:solidFill>
                  <a:srgbClr val="000000"/>
                </a:solidFill>
                <a:effectLst/>
                <a:latin typeface="Calibri" panose="020F0502020204030204" pitchFamily="34" charset="0"/>
              </a:rPr>
              <a:t>The Pew Research Center. </a:t>
            </a:r>
            <a:r>
              <a:rPr lang="en-US" sz="1800" b="0" i="1" u="none" strike="noStrike" dirty="0">
                <a:solidFill>
                  <a:srgbClr val="000000"/>
                </a:solidFill>
                <a:effectLst/>
                <a:latin typeface="Calibri" panose="020F0502020204030204" pitchFamily="34" charset="0"/>
              </a:rPr>
              <a:t>The Shift in the American public’s political values. </a:t>
            </a:r>
            <a:r>
              <a:rPr lang="en-US" sz="1800" b="0" i="0" u="none" strike="noStrike" dirty="0">
                <a:solidFill>
                  <a:srgbClr val="000000"/>
                </a:solidFill>
                <a:effectLst/>
                <a:latin typeface="Calibri" panose="020F0502020204030204" pitchFamily="34" charset="0"/>
              </a:rPr>
              <a:t>The Pew Research Center. </a:t>
            </a:r>
            <a:r>
              <a:rPr lang="en-US" sz="1800" b="0" i="0" u="sng" strike="noStrike" dirty="0">
                <a:solidFill>
                  <a:srgbClr val="2200CC"/>
                </a:solidFill>
                <a:effectLst/>
                <a:latin typeface="Calibri" panose="020F0502020204030204" pitchFamily="34" charset="0"/>
                <a:hlinkClick r:id="rId3"/>
              </a:rPr>
              <a:t>https://www.pewresearch.org/politics/interactives/political-polarization-1994-2017/</a:t>
            </a:r>
            <a:r>
              <a:rPr lang="en-US" sz="1800" b="0" i="0" u="none" strike="noStrike" dirty="0">
                <a:solidFill>
                  <a:srgbClr val="000000"/>
                </a:solidFill>
                <a:effectLst/>
                <a:latin typeface="Calibri" panose="020F0502020204030204" pitchFamily="34" charset="0"/>
              </a:rPr>
              <a:t> </a:t>
            </a:r>
            <a:endParaRPr lang="en-US" sz="3200" b="0" dirty="0">
              <a:effectLst/>
            </a:endParaRPr>
          </a:p>
          <a:p>
            <a:r>
              <a:rPr lang="en-US" sz="1800" b="0" i="0" u="none" strike="noStrike" dirty="0">
                <a:solidFill>
                  <a:srgbClr val="000000"/>
                </a:solidFill>
                <a:effectLst/>
                <a:latin typeface="Calibri" panose="020F0502020204030204" pitchFamily="34" charset="0"/>
              </a:rPr>
              <a:t>Macie Hall (May 21, 2018). </a:t>
            </a:r>
            <a:r>
              <a:rPr lang="en-US" sz="1800" b="0" i="1" u="none" strike="noStrike" dirty="0">
                <a:solidFill>
                  <a:srgbClr val="000000"/>
                </a:solidFill>
                <a:effectLst/>
                <a:latin typeface="Calibri" panose="020F0502020204030204" pitchFamily="34" charset="0"/>
              </a:rPr>
              <a:t>Notice and Wonder</a:t>
            </a:r>
            <a:r>
              <a:rPr lang="en-US" sz="1800" b="0" i="0" u="none" strike="noStrike" dirty="0">
                <a:solidFill>
                  <a:srgbClr val="000000"/>
                </a:solidFill>
                <a:effectLst/>
                <a:latin typeface="Calibri" panose="020F0502020204030204" pitchFamily="34" charset="0"/>
              </a:rPr>
              <a:t>. Johns Hopkins University Center for Teaching Excellence &amp; Innovation. </a:t>
            </a:r>
            <a:r>
              <a:rPr lang="en-US" sz="1800" b="0" i="0" u="sng" strike="noStrike" dirty="0">
                <a:solidFill>
                  <a:srgbClr val="2200CC"/>
                </a:solidFill>
                <a:effectLst/>
                <a:latin typeface="Calibri" panose="020F0502020204030204" pitchFamily="34" charset="0"/>
                <a:hlinkClick r:id="rId4"/>
              </a:rPr>
              <a:t>https://ii.library.jhu.edu/2018/05/21/notice-and-wonder/</a:t>
            </a:r>
            <a:r>
              <a:rPr lang="en-US" sz="1800" b="0" i="0" u="none" strike="noStrike" dirty="0">
                <a:solidFill>
                  <a:srgbClr val="000000"/>
                </a:solidFill>
                <a:effectLst/>
                <a:latin typeface="Calibri" panose="020F0502020204030204" pitchFamily="34" charset="0"/>
              </a:rPr>
              <a:t> </a:t>
            </a:r>
            <a:endParaRPr lang="en-US" dirty="0"/>
          </a:p>
        </p:txBody>
      </p:sp>
    </p:spTree>
    <p:extLst>
      <p:ext uri="{BB962C8B-B14F-4D97-AF65-F5344CB8AC3E}">
        <p14:creationId xmlns:p14="http://schemas.microsoft.com/office/powerpoint/2010/main" val="245936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Read the slide. </a:t>
            </a:r>
          </a:p>
          <a:p>
            <a:pPr marL="0" lvl="0" indent="0" algn="l" rtl="0">
              <a:lnSpc>
                <a:spcPct val="100000"/>
              </a:lnSpc>
              <a:spcBef>
                <a:spcPts val="0"/>
              </a:spcBef>
              <a:spcAft>
                <a:spcPts val="0"/>
              </a:spcAft>
              <a:buSzPts val="1100"/>
              <a:buNone/>
            </a:pPr>
            <a:endParaRPr lang="en-US" sz="1200" dirty="0">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Resource:</a:t>
            </a:r>
            <a:endParaRPr lang="en-US" sz="2000" b="0" dirty="0">
              <a:effectLst/>
            </a:endParaRPr>
          </a:p>
          <a:p>
            <a:pPr marL="158750" indent="0">
              <a:buNone/>
            </a:pPr>
            <a:r>
              <a:rPr lang="en-US" sz="1800" b="0" i="0" u="none" strike="noStrike" dirty="0">
                <a:solidFill>
                  <a:srgbClr val="000000"/>
                </a:solidFill>
                <a:effectLst/>
                <a:latin typeface="Calibri" panose="020F0502020204030204" pitchFamily="34" charset="0"/>
              </a:rPr>
              <a:t>Stoddard, Jeremy and Diana E. Hess (January/February 2024). </a:t>
            </a:r>
            <a:r>
              <a:rPr lang="en-US" sz="1800" b="0" i="1" u="none" strike="noStrike" dirty="0">
                <a:solidFill>
                  <a:srgbClr val="000000"/>
                </a:solidFill>
                <a:effectLst/>
                <a:latin typeface="Calibri" panose="020F0502020204030204" pitchFamily="34" charset="0"/>
              </a:rPr>
              <a:t>The Effects of Political Polarization on Social Studies Education and What We Should Do</a:t>
            </a:r>
            <a:r>
              <a:rPr lang="en-US" sz="1800" b="0" i="0" u="none" strike="noStrike" dirty="0">
                <a:solidFill>
                  <a:srgbClr val="000000"/>
                </a:solidFill>
                <a:effectLst/>
                <a:latin typeface="Calibri" panose="020F0502020204030204" pitchFamily="34" charset="0"/>
              </a:rPr>
              <a:t>. Social Education. National Council of Social Studies. </a:t>
            </a:r>
            <a:r>
              <a:rPr lang="en-US" sz="1800" b="0" i="0" u="sng" strike="noStrike" dirty="0">
                <a:solidFill>
                  <a:srgbClr val="2200CC"/>
                </a:solidFill>
                <a:effectLst/>
                <a:latin typeface="Calibri" panose="020F0502020204030204" pitchFamily="34" charset="0"/>
                <a:hlinkClick r:id="rId3"/>
              </a:rPr>
              <a:t>https://www.socialstudies.org/88/1/effects-political-polarization-social-studies-education-and-what-we-should-do</a:t>
            </a:r>
            <a:r>
              <a:rPr lang="en-US" sz="1800" b="0" i="0" u="none" strike="noStrike" dirty="0">
                <a:solidFill>
                  <a:srgbClr val="000000"/>
                </a:solidFill>
                <a:effectLst/>
                <a:latin typeface="Calibri" panose="020F0502020204030204" pitchFamily="34" charset="0"/>
              </a:rPr>
              <a:t> </a:t>
            </a:r>
            <a:endParaRPr sz="1200"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158750" indent="0">
              <a:buNone/>
            </a:pPr>
            <a:r>
              <a:rPr lang="en-US" sz="1800" b="0" i="0" u="none" strike="noStrike" dirty="0">
                <a:solidFill>
                  <a:srgbClr val="000000"/>
                </a:solidFill>
                <a:effectLst/>
                <a:latin typeface="Calibri"/>
                <a:cs typeface="Calibri"/>
              </a:rPr>
              <a:t>Read the slide. This slide provide quotes from </a:t>
            </a:r>
            <a:r>
              <a:rPr lang="en-US" sz="1800" dirty="0">
                <a:latin typeface="Calibri"/>
                <a:cs typeface="Calibri"/>
              </a:rPr>
              <a:t>Center for Information and Research on Civic Learning and Engagement's</a:t>
            </a:r>
            <a:r>
              <a:rPr lang="en-US" sz="1800" b="0" i="0" u="none" strike="noStrike" dirty="0">
                <a:solidFill>
                  <a:srgbClr val="000000"/>
                </a:solidFill>
                <a:effectLst/>
                <a:latin typeface="Calibri"/>
                <a:cs typeface="Calibri"/>
              </a:rPr>
              <a:t> “All Together Now” report.</a:t>
            </a:r>
            <a:endParaRPr lang="en-US" sz="2000" b="0" dirty="0">
              <a:effectLst/>
              <a:latin typeface="Calibri"/>
              <a:cs typeface="Calibri"/>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Resources: </a:t>
            </a:r>
            <a:endParaRPr lang="en-US" sz="2000" b="0" dirty="0">
              <a:effectLst/>
            </a:endParaRPr>
          </a:p>
          <a:p>
            <a:pPr marL="158750" indent="0">
              <a:buNone/>
            </a:pPr>
            <a:r>
              <a:rPr lang="en-US" sz="1800" b="0" i="1" u="none" strike="noStrike" dirty="0">
                <a:solidFill>
                  <a:srgbClr val="000000"/>
                </a:solidFill>
                <a:effectLst/>
                <a:latin typeface="Calibri" panose="020F0502020204030204" pitchFamily="34" charset="0"/>
              </a:rPr>
              <a:t>All Together Now: Collaboration and Innovation for Youth Engagement: The Report of the Commission on Youth Voting and Civic Knowledge </a:t>
            </a:r>
            <a:r>
              <a:rPr lang="en-US" sz="1800" b="0" i="0" u="none" strike="noStrike" dirty="0">
                <a:solidFill>
                  <a:srgbClr val="000000"/>
                </a:solidFill>
                <a:effectLst/>
                <a:latin typeface="Calibri" panose="020F0502020204030204" pitchFamily="34" charset="0"/>
              </a:rPr>
              <a:t>(2013). Center for Information &amp; Research on Civic Learning and Engagement. </a:t>
            </a:r>
            <a:r>
              <a:rPr lang="en-US" sz="1800" b="0" i="0" u="sng" strike="noStrike" dirty="0">
                <a:solidFill>
                  <a:srgbClr val="2200CC"/>
                </a:solidFill>
                <a:effectLst/>
                <a:latin typeface="Calibri" panose="020F0502020204030204" pitchFamily="34" charset="0"/>
                <a:hlinkClick r:id="rId3"/>
              </a:rPr>
              <a:t>https://circle.tufts.edu/sites/default/files/2020-01/all_together_now_commission_report_2013.pdf</a:t>
            </a:r>
            <a:r>
              <a:rPr lang="en-US" sz="1800" b="0" i="0" u="none" strike="noStrike" dirty="0">
                <a:solidFill>
                  <a:srgbClr val="000000"/>
                </a:solidFill>
                <a:effectLst/>
                <a:latin typeface="Calibri" panose="020F0502020204030204" pitchFamily="34" charset="0"/>
              </a:rPr>
              <a:t> </a:t>
            </a:r>
            <a:endParaRPr sz="1200" u="sng" dirty="0">
              <a:solidFill>
                <a:srgbClr val="1155CC"/>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Master" Target="../slideMasters/slideMaster5.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2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dirty="0"/>
              <a:t>Click to edit Master title style</a:t>
            </a:r>
            <a:endParaRPr dirty="0"/>
          </a:p>
        </p:txBody>
      </p:sp>
      <p:sp>
        <p:nvSpPr>
          <p:cNvPr id="17" name="Google Shape;17;p12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rgbClr val="007780"/>
              </a:buClr>
              <a:buSzPts val="2400"/>
              <a:buNone/>
              <a:defRPr sz="2400">
                <a:solidFill>
                  <a:srgbClr val="007780"/>
                </a:solidFill>
                <a:latin typeface="Franklin Gothic Book" panose="020B0503020102020204" pitchFamily="34" charset="0"/>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900"/>
              <a:buNone/>
              <a:defRPr sz="19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8" name="Google Shape;18;p1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19" name="Google Shape;19;p12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00778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20" name="Google Shape;20;p128"/>
          <p:cNvSpPr txBox="1">
            <a:spLocks noGrp="1"/>
          </p:cNvSpPr>
          <p:nvPr>
            <p:ph type="sldNum" idx="12"/>
          </p:nvPr>
        </p:nvSpPr>
        <p:spPr>
          <a:xfrm>
            <a:off x="9296400" y="174625"/>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41185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37"/>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71" name="Google Shape;71;p137"/>
          <p:cNvSpPr>
            <a:spLocks noGrp="1"/>
          </p:cNvSpPr>
          <p:nvPr>
            <p:ph type="pic" idx="2"/>
          </p:nvPr>
        </p:nvSpPr>
        <p:spPr>
          <a:xfrm>
            <a:off x="5183188" y="987425"/>
            <a:ext cx="6172500" cy="4873500"/>
          </a:xfrm>
          <a:prstGeom prst="rect">
            <a:avLst/>
          </a:prstGeom>
          <a:noFill/>
          <a:ln>
            <a:noFill/>
          </a:ln>
        </p:spPr>
      </p:sp>
      <p:sp>
        <p:nvSpPr>
          <p:cNvPr id="72" name="Google Shape;72;p13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73" name="Google Shape;73;p1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74" name="Google Shape;74;p13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75" name="Google Shape;75;p13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99403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78" name="Google Shape;78;p13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79" name="Google Shape;79;p1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80" name="Google Shape;80;p13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81" name="Google Shape;81;p138"/>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01562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13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84" name="Google Shape;84;p13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85" name="Google Shape;85;p1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86" name="Google Shape;86;p13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87" name="Google Shape;87;p13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09210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8"/>
        <p:cNvGrpSpPr/>
        <p:nvPr/>
      </p:nvGrpSpPr>
      <p:grpSpPr>
        <a:xfrm>
          <a:off x="0" y="0"/>
          <a:ext cx="0" cy="0"/>
          <a:chOff x="0" y="0"/>
          <a:chExt cx="0" cy="0"/>
        </a:xfrm>
      </p:grpSpPr>
      <p:sp>
        <p:nvSpPr>
          <p:cNvPr id="89" name="Google Shape;89;p14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90" name="Google Shape;90;p140"/>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pPr lvl="0"/>
            <a:r>
              <a:rPr lang="en-US"/>
              <a:t>Click to edit Master text styles</a:t>
            </a:r>
          </a:p>
        </p:txBody>
      </p:sp>
      <p:sp>
        <p:nvSpPr>
          <p:cNvPr id="91" name="Google Shape;91;p140"/>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pPr lvl="0"/>
            <a:r>
              <a:rPr lang="en-US"/>
              <a:t>Click to edit Master text styles</a:t>
            </a:r>
          </a:p>
        </p:txBody>
      </p:sp>
      <p:sp>
        <p:nvSpPr>
          <p:cNvPr id="92" name="Google Shape;92;p140"/>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415001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3"/>
        <p:cNvGrpSpPr/>
        <p:nvPr/>
      </p:nvGrpSpPr>
      <p:grpSpPr>
        <a:xfrm>
          <a:off x="0" y="0"/>
          <a:ext cx="0" cy="0"/>
          <a:chOff x="0" y="0"/>
          <a:chExt cx="0" cy="0"/>
        </a:xfrm>
      </p:grpSpPr>
      <p:sp>
        <p:nvSpPr>
          <p:cNvPr id="94" name="Google Shape;94;p141"/>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95" name="Google Shape;95;p141"/>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pPr lvl="0"/>
            <a:r>
              <a:rPr lang="en-US"/>
              <a:t>Click to edit Master text styles</a:t>
            </a:r>
          </a:p>
        </p:txBody>
      </p:sp>
      <p:sp>
        <p:nvSpPr>
          <p:cNvPr id="96" name="Google Shape;96;p141"/>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131442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7"/>
        <p:cNvGrpSpPr/>
        <p:nvPr/>
      </p:nvGrpSpPr>
      <p:grpSpPr>
        <a:xfrm>
          <a:off x="0" y="0"/>
          <a:ext cx="0" cy="0"/>
          <a:chOff x="0" y="0"/>
          <a:chExt cx="0" cy="0"/>
        </a:xfrm>
      </p:grpSpPr>
      <p:sp>
        <p:nvSpPr>
          <p:cNvPr id="98" name="Google Shape;98;p142"/>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9" name="Google Shape;99;p14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00" name="Google Shape;100;p142"/>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823160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01"/>
        <p:cNvGrpSpPr/>
        <p:nvPr/>
      </p:nvGrpSpPr>
      <p:grpSpPr>
        <a:xfrm>
          <a:off x="0" y="0"/>
          <a:ext cx="0" cy="0"/>
          <a:chOff x="0" y="0"/>
          <a:chExt cx="0" cy="0"/>
        </a:xfrm>
      </p:grpSpPr>
      <p:sp>
        <p:nvSpPr>
          <p:cNvPr id="102" name="Google Shape;102;p143"/>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3" name="Google Shape;103;p14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618394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4"/>
        <p:cNvGrpSpPr/>
        <p:nvPr/>
      </p:nvGrpSpPr>
      <p:grpSpPr>
        <a:xfrm>
          <a:off x="0" y="0"/>
          <a:ext cx="0" cy="0"/>
          <a:chOff x="0" y="0"/>
          <a:chExt cx="0" cy="0"/>
        </a:xfrm>
      </p:grpSpPr>
      <p:sp>
        <p:nvSpPr>
          <p:cNvPr id="105" name="Google Shape;105;p144"/>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6" name="Google Shape;106;p14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07" name="Google Shape;107;p144"/>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8" name="Google Shape;108;p144"/>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417809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9"/>
        <p:cNvGrpSpPr/>
        <p:nvPr/>
      </p:nvGrpSpPr>
      <p:grpSpPr>
        <a:xfrm>
          <a:off x="0" y="0"/>
          <a:ext cx="0" cy="0"/>
          <a:chOff x="0" y="0"/>
          <a:chExt cx="0" cy="0"/>
        </a:xfrm>
      </p:grpSpPr>
      <p:sp>
        <p:nvSpPr>
          <p:cNvPr id="110" name="Google Shape;110;p145"/>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11" name="Google Shape;111;p14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12" name="Google Shape;112;p145"/>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3" name="Google Shape;113;p145"/>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4" name="Google Shape;114;p145"/>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5" name="Google Shape;115;p145"/>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6" name="Google Shape;116;p145"/>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7" name="Google Shape;117;p145"/>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8" name="Google Shape;118;p145"/>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9" name="Google Shape;119;p145"/>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0" name="Google Shape;120;p145"/>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1" name="Google Shape;121;p145"/>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2" name="Google Shape;122;p145"/>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3" name="Google Shape;123;p145"/>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4" name="Google Shape;124;p145"/>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5" name="Google Shape;125;p145"/>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763075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6"/>
        <p:cNvGrpSpPr/>
        <p:nvPr/>
      </p:nvGrpSpPr>
      <p:grpSpPr>
        <a:xfrm>
          <a:off x="0" y="0"/>
          <a:ext cx="0" cy="0"/>
          <a:chOff x="0" y="0"/>
          <a:chExt cx="0" cy="0"/>
        </a:xfrm>
      </p:grpSpPr>
      <p:sp>
        <p:nvSpPr>
          <p:cNvPr id="127" name="Google Shape;127;p146"/>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28" name="Google Shape;128;p14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29" name="Google Shape;129;p146"/>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30" name="Google Shape;130;p146"/>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31" name="Google Shape;131;p146"/>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32" name="Google Shape;132;p146"/>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83913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
        <p:cNvGrpSpPr/>
        <p:nvPr/>
      </p:nvGrpSpPr>
      <p:grpSpPr>
        <a:xfrm>
          <a:off x="0" y="0"/>
          <a:ext cx="0" cy="0"/>
          <a:chOff x="0" y="0"/>
          <a:chExt cx="0" cy="0"/>
        </a:xfrm>
      </p:grpSpPr>
      <p:sp>
        <p:nvSpPr>
          <p:cNvPr id="22" name="Google Shape;22;p130"/>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72B62"/>
              </a:buClr>
              <a:buSzPts val="1800"/>
              <a:buNone/>
              <a:defRPr>
                <a:latin typeface="Franklin Gothic Medium" panose="020B06030201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23" name="Google Shape;23;p130"/>
          <p:cNvSpPr txBox="1">
            <a:spLocks noGrp="1"/>
          </p:cNvSpPr>
          <p:nvPr>
            <p:ph type="sldNum" idx="12"/>
          </p:nvPr>
        </p:nvSpPr>
        <p:spPr>
          <a:xfrm>
            <a:off x="11407291" y="7465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24" name="Google Shape;24;p130"/>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3600"/>
              <a:buNone/>
              <a:defRPr>
                <a:latin typeface="Franklin Gothic Book" panose="020B0503020102020204" pitchFamily="34" charset="0"/>
              </a:defRPr>
            </a:lvl1pPr>
            <a:lvl2pPr marL="914400" lvl="1" indent="-320040" algn="l">
              <a:lnSpc>
                <a:spcPct val="90000"/>
              </a:lnSpc>
              <a:spcBef>
                <a:spcPts val="1000"/>
              </a:spcBef>
              <a:spcAft>
                <a:spcPts val="0"/>
              </a:spcAft>
              <a:buSzPts val="1440"/>
              <a:buChar char="●"/>
              <a:defRPr/>
            </a:lvl2pPr>
            <a:lvl3pPr marL="1371600" lvl="2" indent="-342900" algn="l">
              <a:lnSpc>
                <a:spcPct val="90000"/>
              </a:lnSpc>
              <a:spcBef>
                <a:spcPts val="1000"/>
              </a:spcBef>
              <a:spcAft>
                <a:spcPts val="0"/>
              </a:spcAft>
              <a:buSzPts val="1800"/>
              <a:buChar char="✓"/>
              <a:defRPr/>
            </a:lvl3pPr>
            <a:lvl4pPr marL="1828800" lvl="3" indent="-342900" algn="l">
              <a:lnSpc>
                <a:spcPct val="90000"/>
              </a:lnSpc>
              <a:spcBef>
                <a:spcPts val="1000"/>
              </a:spcBef>
              <a:spcAft>
                <a:spcPts val="0"/>
              </a:spcAft>
              <a:buSzPts val="1800"/>
              <a:buChar char="?"/>
              <a:defRPr/>
            </a:lvl4pPr>
            <a:lvl5pPr marL="2286000" lvl="4" indent="-342900" algn="l">
              <a:lnSpc>
                <a:spcPct val="90000"/>
              </a:lnSpc>
              <a:spcBef>
                <a:spcPts val="1000"/>
              </a:spcBef>
              <a:spcAft>
                <a:spcPts val="0"/>
              </a:spcAft>
              <a:buSzPts val="1800"/>
              <a:buChar char="?"/>
              <a:defRPr/>
            </a:lvl5pPr>
            <a:lvl6pPr marL="2743200" lvl="5" indent="-320039" algn="l">
              <a:lnSpc>
                <a:spcPct val="90000"/>
              </a:lnSpc>
              <a:spcBef>
                <a:spcPts val="1000"/>
              </a:spcBef>
              <a:spcAft>
                <a:spcPts val="0"/>
              </a:spcAft>
              <a:buSzPts val="1440"/>
              <a:buChar char="►"/>
              <a:defRPr/>
            </a:lvl6pPr>
            <a:lvl7pPr marL="3200400" lvl="6" indent="-320039" algn="l">
              <a:lnSpc>
                <a:spcPct val="90000"/>
              </a:lnSpc>
              <a:spcBef>
                <a:spcPts val="1000"/>
              </a:spcBef>
              <a:spcAft>
                <a:spcPts val="0"/>
              </a:spcAft>
              <a:buSzPts val="1440"/>
              <a:buChar char="►"/>
              <a:defRPr/>
            </a:lvl7pPr>
            <a:lvl8pPr marL="3657600" lvl="7" indent="-320040" algn="l">
              <a:lnSpc>
                <a:spcPct val="90000"/>
              </a:lnSpc>
              <a:spcBef>
                <a:spcPts val="1000"/>
              </a:spcBef>
              <a:spcAft>
                <a:spcPts val="0"/>
              </a:spcAft>
              <a:buSzPts val="1440"/>
              <a:buChar char="►"/>
              <a:defRPr/>
            </a:lvl8pPr>
            <a:lvl9pPr marL="4114800" lvl="8" indent="-320040" algn="l">
              <a:lnSpc>
                <a:spcPct val="90000"/>
              </a:lnSpc>
              <a:spcBef>
                <a:spcPts val="1000"/>
              </a:spcBef>
              <a:spcAft>
                <a:spcPts val="0"/>
              </a:spcAft>
              <a:buSzPts val="1440"/>
              <a:buChar char="►"/>
              <a:defRPr/>
            </a:lvl9pPr>
          </a:lstStyle>
          <a:p>
            <a:pPr lvl="0"/>
            <a:r>
              <a:rPr lang="en-US" dirty="0"/>
              <a:t>Click to edit Master text styles</a:t>
            </a:r>
          </a:p>
        </p:txBody>
      </p:sp>
    </p:spTree>
    <p:extLst>
      <p:ext uri="{BB962C8B-B14F-4D97-AF65-F5344CB8AC3E}">
        <p14:creationId xmlns:p14="http://schemas.microsoft.com/office/powerpoint/2010/main" val="3248499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p:nvSpPr>
        <p:spPr>
          <a:xfrm>
            <a:off x="2201390" y="1828116"/>
            <a:ext cx="7518400" cy="1200329"/>
          </a:xfrm>
          <a:prstGeom prst="rect">
            <a:avLst/>
          </a:prstGeom>
          <a:noFill/>
        </p:spPr>
        <p:txBody>
          <a:bodyPr wrap="square" rtlCol="0">
            <a:spAutoFit/>
          </a:bodyPr>
          <a:lstStyle/>
          <a:p>
            <a:pPr algn="ctr"/>
            <a:r>
              <a:rPr lang="en-US" sz="7200" b="1" dirty="0">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p:nvPicPr>
        <p:blipFill>
          <a:blip r:embed="rId4"/>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2108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66673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Green Backdrop">
  <p:cSld name="Green Backdrop">
    <p:bg>
      <p:bgPr>
        <a:solidFill>
          <a:srgbClr val="3ABEAC"/>
        </a:solidFill>
        <a:effectLst/>
      </p:bgPr>
    </p:bg>
    <p:spTree>
      <p:nvGrpSpPr>
        <p:cNvPr id="1" name="Shape 48"/>
        <p:cNvGrpSpPr/>
        <p:nvPr/>
      </p:nvGrpSpPr>
      <p:grpSpPr>
        <a:xfrm>
          <a:off x="0" y="0"/>
          <a:ext cx="0" cy="0"/>
          <a:chOff x="0" y="0"/>
          <a:chExt cx="0" cy="0"/>
        </a:xfrm>
      </p:grpSpPr>
      <p:sp>
        <p:nvSpPr>
          <p:cNvPr id="49" name="Google Shape;49;p80"/>
          <p:cNvSpPr txBox="1">
            <a:spLocks noGrp="1"/>
          </p:cNvSpPr>
          <p:nvPr>
            <p:ph type="sldNum" idx="12"/>
          </p:nvPr>
        </p:nvSpPr>
        <p:spPr>
          <a:xfrm>
            <a:off x="11101547" y="6356351"/>
            <a:ext cx="877613"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7F4F1"/>
              </a:buClr>
              <a:buSzPts val="1200"/>
              <a:buFont typeface="Libre Franklin Black"/>
              <a:buNone/>
              <a:defRPr>
                <a:solidFill>
                  <a:srgbClr val="F7F4F1"/>
                </a:solidFill>
              </a:defRPr>
            </a:lvl1pPr>
            <a:lvl2pPr marL="0" marR="0" lvl="1" indent="0" algn="r">
              <a:lnSpc>
                <a:spcPct val="100000"/>
              </a:lnSpc>
              <a:spcBef>
                <a:spcPts val="0"/>
              </a:spcBef>
              <a:spcAft>
                <a:spcPts val="0"/>
              </a:spcAft>
              <a:buClr>
                <a:srgbClr val="F7F4F1"/>
              </a:buClr>
              <a:buSzPts val="1200"/>
              <a:buFont typeface="Libre Franklin Black"/>
              <a:buNone/>
              <a:defRPr>
                <a:solidFill>
                  <a:srgbClr val="F7F4F1"/>
                </a:solidFill>
              </a:defRPr>
            </a:lvl2pPr>
            <a:lvl3pPr marL="0" marR="0" lvl="2" indent="0" algn="r">
              <a:lnSpc>
                <a:spcPct val="100000"/>
              </a:lnSpc>
              <a:spcBef>
                <a:spcPts val="0"/>
              </a:spcBef>
              <a:spcAft>
                <a:spcPts val="0"/>
              </a:spcAft>
              <a:buClr>
                <a:srgbClr val="F7F4F1"/>
              </a:buClr>
              <a:buSzPts val="1200"/>
              <a:buFont typeface="Libre Franklin Black"/>
              <a:buNone/>
              <a:defRPr>
                <a:solidFill>
                  <a:srgbClr val="F7F4F1"/>
                </a:solidFill>
              </a:defRPr>
            </a:lvl3pPr>
            <a:lvl4pPr marL="0" marR="0" lvl="3" indent="0" algn="r">
              <a:lnSpc>
                <a:spcPct val="100000"/>
              </a:lnSpc>
              <a:spcBef>
                <a:spcPts val="0"/>
              </a:spcBef>
              <a:spcAft>
                <a:spcPts val="0"/>
              </a:spcAft>
              <a:buClr>
                <a:srgbClr val="F7F4F1"/>
              </a:buClr>
              <a:buSzPts val="1200"/>
              <a:buFont typeface="Libre Franklin Black"/>
              <a:buNone/>
              <a:defRPr>
                <a:solidFill>
                  <a:srgbClr val="F7F4F1"/>
                </a:solidFill>
              </a:defRPr>
            </a:lvl4pPr>
            <a:lvl5pPr marL="0" marR="0" lvl="4" indent="0" algn="r">
              <a:lnSpc>
                <a:spcPct val="100000"/>
              </a:lnSpc>
              <a:spcBef>
                <a:spcPts val="0"/>
              </a:spcBef>
              <a:spcAft>
                <a:spcPts val="0"/>
              </a:spcAft>
              <a:buClr>
                <a:srgbClr val="F7F4F1"/>
              </a:buClr>
              <a:buSzPts val="1200"/>
              <a:buFont typeface="Libre Franklin Black"/>
              <a:buNone/>
              <a:defRPr>
                <a:solidFill>
                  <a:srgbClr val="F7F4F1"/>
                </a:solidFill>
              </a:defRPr>
            </a:lvl5pPr>
            <a:lvl6pPr marL="0" marR="0" lvl="5" indent="0" algn="r">
              <a:lnSpc>
                <a:spcPct val="100000"/>
              </a:lnSpc>
              <a:spcBef>
                <a:spcPts val="0"/>
              </a:spcBef>
              <a:spcAft>
                <a:spcPts val="0"/>
              </a:spcAft>
              <a:buClr>
                <a:srgbClr val="F7F4F1"/>
              </a:buClr>
              <a:buSzPts val="1200"/>
              <a:buFont typeface="Libre Franklin Black"/>
              <a:buNone/>
              <a:defRPr>
                <a:solidFill>
                  <a:srgbClr val="F7F4F1"/>
                </a:solidFill>
              </a:defRPr>
            </a:lvl6pPr>
            <a:lvl7pPr marL="0" marR="0" lvl="6" indent="0" algn="r">
              <a:lnSpc>
                <a:spcPct val="100000"/>
              </a:lnSpc>
              <a:spcBef>
                <a:spcPts val="0"/>
              </a:spcBef>
              <a:spcAft>
                <a:spcPts val="0"/>
              </a:spcAft>
              <a:buClr>
                <a:srgbClr val="F7F4F1"/>
              </a:buClr>
              <a:buSzPts val="1200"/>
              <a:buFont typeface="Libre Franklin Black"/>
              <a:buNone/>
              <a:defRPr>
                <a:solidFill>
                  <a:srgbClr val="F7F4F1"/>
                </a:solidFill>
              </a:defRPr>
            </a:lvl7pPr>
            <a:lvl8pPr marL="0" marR="0" lvl="7" indent="0" algn="r">
              <a:lnSpc>
                <a:spcPct val="100000"/>
              </a:lnSpc>
              <a:spcBef>
                <a:spcPts val="0"/>
              </a:spcBef>
              <a:spcAft>
                <a:spcPts val="0"/>
              </a:spcAft>
              <a:buClr>
                <a:srgbClr val="F7F4F1"/>
              </a:buClr>
              <a:buSzPts val="1200"/>
              <a:buFont typeface="Libre Franklin Black"/>
              <a:buNone/>
              <a:defRPr>
                <a:solidFill>
                  <a:srgbClr val="F7F4F1"/>
                </a:solidFill>
              </a:defRPr>
            </a:lvl8pPr>
            <a:lvl9pPr marL="0" marR="0" lvl="8" indent="0" algn="r">
              <a:lnSpc>
                <a:spcPct val="100000"/>
              </a:lnSpc>
              <a:spcBef>
                <a:spcPts val="0"/>
              </a:spcBef>
              <a:spcAft>
                <a:spcPts val="0"/>
              </a:spcAft>
              <a:buClr>
                <a:srgbClr val="F7F4F1"/>
              </a:buClr>
              <a:buSzPts val="1200"/>
              <a:buFont typeface="Libre Franklin Black"/>
              <a:buNone/>
              <a:defRPr>
                <a:solidFill>
                  <a:srgbClr val="F7F4F1"/>
                </a:solidFill>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50" name="Google Shape;50;p80"/>
          <p:cNvSpPr txBox="1">
            <a:spLocks noGrp="1"/>
          </p:cNvSpPr>
          <p:nvPr>
            <p:ph type="ftr" idx="11"/>
          </p:nvPr>
        </p:nvSpPr>
        <p:spPr>
          <a:xfrm>
            <a:off x="4038603" y="6356351"/>
            <a:ext cx="6637282"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F7F4F1"/>
              </a:buClr>
              <a:buSzPts val="1200"/>
              <a:buFont typeface="Libre Franklin"/>
              <a:buNone/>
              <a:defRPr>
                <a:solidFill>
                  <a:srgbClr val="F7F4F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1" name="Google Shape;51;p80"/>
          <p:cNvSpPr txBox="1">
            <a:spLocks noGrp="1"/>
          </p:cNvSpPr>
          <p:nvPr>
            <p:ph type="dt" idx="10"/>
          </p:nvPr>
        </p:nvSpPr>
        <p:spPr>
          <a:xfrm>
            <a:off x="2270235" y="6356351"/>
            <a:ext cx="1555531"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7F4F1"/>
              </a:buClr>
              <a:buSzPts val="1200"/>
              <a:buFont typeface="Libre Franklin"/>
              <a:buNone/>
              <a:defRPr>
                <a:solidFill>
                  <a:srgbClr val="F7F4F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pic>
        <p:nvPicPr>
          <p:cNvPr id="52" name="Google Shape;52;p80"/>
          <p:cNvPicPr preferRelativeResize="0"/>
          <p:nvPr/>
        </p:nvPicPr>
        <p:blipFill rotWithShape="1">
          <a:blip r:embed="rId2">
            <a:alphaModFix/>
          </a:blip>
          <a:srcRect/>
          <a:stretch/>
        </p:blipFill>
        <p:spPr>
          <a:xfrm>
            <a:off x="357347" y="6238667"/>
            <a:ext cx="1443151" cy="564257"/>
          </a:xfrm>
          <a:prstGeom prst="rect">
            <a:avLst/>
          </a:prstGeom>
          <a:noFill/>
          <a:ln>
            <a:noFill/>
          </a:ln>
        </p:spPr>
      </p:pic>
      <p:sp>
        <p:nvSpPr>
          <p:cNvPr id="53" name="Google Shape;53;p80"/>
          <p:cNvSpPr txBox="1">
            <a:spLocks noGrp="1"/>
          </p:cNvSpPr>
          <p:nvPr>
            <p:ph type="title"/>
          </p:nvPr>
        </p:nvSpPr>
        <p:spPr>
          <a:xfrm>
            <a:off x="207577" y="136529"/>
            <a:ext cx="11771583"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7F4F1"/>
              </a:buClr>
              <a:buSzPts val="4400"/>
              <a:buFont typeface="Libre Franklin"/>
              <a:buNone/>
              <a:defRPr>
                <a:solidFill>
                  <a:srgbClr val="F7F4F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4026977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dirty="0"/>
          </a:p>
        </p:txBody>
      </p:sp>
      <p:sp>
        <p:nvSpPr>
          <p:cNvPr id="3" name="Rectangle 2">
            <a:extLst>
              <a:ext uri="{FF2B5EF4-FFF2-40B4-BE49-F238E27FC236}">
                <a16:creationId xmlns:a16="http://schemas.microsoft.com/office/drawing/2014/main" id="{93D423BE-5D1D-7FC5-BA8D-25A19C9DDF55}"/>
              </a:ext>
            </a:extLst>
          </p:cNvPr>
          <p:cNvSpPr/>
          <p:nvPr/>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3517689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dirty="0"/>
          </a:p>
        </p:txBody>
      </p:sp>
      <p:sp>
        <p:nvSpPr>
          <p:cNvPr id="3" name="Rectangle 2">
            <a:extLst>
              <a:ext uri="{FF2B5EF4-FFF2-40B4-BE49-F238E27FC236}">
                <a16:creationId xmlns:a16="http://schemas.microsoft.com/office/drawing/2014/main" id="{93D423BE-5D1D-7FC5-BA8D-25A19C9DDF55}"/>
              </a:ext>
            </a:extLst>
          </p:cNvPr>
          <p:cNvSpPr/>
          <p:nvPr/>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1974106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dirty="0"/>
          </a:p>
        </p:txBody>
      </p:sp>
      <p:sp>
        <p:nvSpPr>
          <p:cNvPr id="3" name="Rectangle 2">
            <a:extLst>
              <a:ext uri="{FF2B5EF4-FFF2-40B4-BE49-F238E27FC236}">
                <a16:creationId xmlns:a16="http://schemas.microsoft.com/office/drawing/2014/main" id="{93D423BE-5D1D-7FC5-BA8D-25A19C9DDF55}"/>
              </a:ext>
            </a:extLst>
          </p:cNvPr>
          <p:cNvSpPr/>
          <p:nvPr/>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31749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dirty="0"/>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endParaRPr lang="en-US" dirty="0"/>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p:nvPicPr>
        <p:blipFill>
          <a:blip r:embed="rId2" cstate="hq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535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ue Backdrop">
  <p:cSld name="Blue Backdrop">
    <p:bg>
      <p:bgPr>
        <a:solidFill>
          <a:schemeClr val="accent1"/>
        </a:solidFill>
        <a:effectLst/>
      </p:bgPr>
    </p:bg>
    <p:spTree>
      <p:nvGrpSpPr>
        <p:cNvPr id="1" name="Shape 93"/>
        <p:cNvGrpSpPr/>
        <p:nvPr/>
      </p:nvGrpSpPr>
      <p:grpSpPr>
        <a:xfrm>
          <a:off x="0" y="0"/>
          <a:ext cx="0" cy="0"/>
          <a:chOff x="0" y="0"/>
          <a:chExt cx="0" cy="0"/>
        </a:xfrm>
      </p:grpSpPr>
      <p:pic>
        <p:nvPicPr>
          <p:cNvPr id="94" name="Google Shape;94;p147"/>
          <p:cNvPicPr preferRelativeResize="0"/>
          <p:nvPr/>
        </p:nvPicPr>
        <p:blipFill rotWithShape="1">
          <a:blip r:embed="rId2">
            <a:alphaModFix/>
          </a:blip>
          <a:srcRect/>
          <a:stretch/>
        </p:blipFill>
        <p:spPr>
          <a:xfrm>
            <a:off x="84301" y="6406011"/>
            <a:ext cx="1026949" cy="401528"/>
          </a:xfrm>
          <a:prstGeom prst="rect">
            <a:avLst/>
          </a:prstGeom>
          <a:noFill/>
          <a:ln>
            <a:noFill/>
          </a:ln>
        </p:spPr>
      </p:pic>
      <p:sp>
        <p:nvSpPr>
          <p:cNvPr id="95" name="Google Shape;95;p147"/>
          <p:cNvSpPr txBox="1">
            <a:spLocks noGrp="1"/>
          </p:cNvSpPr>
          <p:nvPr>
            <p:ph type="title"/>
          </p:nvPr>
        </p:nvSpPr>
        <p:spPr>
          <a:xfrm>
            <a:off x="250371" y="136525"/>
            <a:ext cx="1172879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6" name="Google Shape;96;p147"/>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1pPr>
            <a:lvl2pPr marL="0" lvl="1"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2pPr>
            <a:lvl3pPr marL="0" lvl="2"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3pPr>
            <a:lvl4pPr marL="0" lvl="3"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4pPr>
            <a:lvl5pPr marL="0" lvl="4"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5pPr>
            <a:lvl6pPr marL="0" lvl="5"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6pPr>
            <a:lvl7pPr marL="0" lvl="6"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7pPr>
            <a:lvl8pPr marL="0" lvl="7"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8pPr>
            <a:lvl9pPr marL="0" lvl="8"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97" name="Google Shape;97;p147"/>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100" b="0" i="1">
                <a:solidFill>
                  <a:schemeClr val="dk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98" name="Google Shape;98;p147"/>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b="0" i="0">
                <a:solidFill>
                  <a:schemeClr val="dk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Tree>
    <p:extLst>
      <p:ext uri="{BB962C8B-B14F-4D97-AF65-F5344CB8AC3E}">
        <p14:creationId xmlns:p14="http://schemas.microsoft.com/office/powerpoint/2010/main" val="2380531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100" b="1" i="0">
                <a:solidFill>
                  <a:schemeClr val="tx1"/>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dirty="0"/>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endParaRPr lang="en-US" dirty="0"/>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p:nvPicPr>
        <p:blipFill>
          <a:blip r:embed="rId2" cstate="hq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538336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p:nvSpPr>
        <p:spPr>
          <a:xfrm>
            <a:off x="2201390" y="1828116"/>
            <a:ext cx="7518400" cy="1200329"/>
          </a:xfrm>
          <a:prstGeom prst="rect">
            <a:avLst/>
          </a:prstGeom>
          <a:noFill/>
        </p:spPr>
        <p:txBody>
          <a:bodyPr wrap="square" rtlCol="0">
            <a:spAutoFit/>
          </a:bodyPr>
          <a:lstStyle/>
          <a:p>
            <a:pPr algn="ctr"/>
            <a:r>
              <a:rPr lang="en-US" sz="7200" b="1" dirty="0">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p:nvPicPr>
        <p:blipFill>
          <a:blip r:embed="rId3"/>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248743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1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dirty="0"/>
              <a:t>Click to edit Master title style</a:t>
            </a:r>
            <a:endParaRPr dirty="0"/>
          </a:p>
        </p:txBody>
      </p:sp>
      <p:sp>
        <p:nvSpPr>
          <p:cNvPr id="27" name="Google Shape;27;p1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100"/>
              </a:spcBef>
              <a:spcAft>
                <a:spcPts val="0"/>
              </a:spcAft>
              <a:buClr>
                <a:srgbClr val="102649"/>
              </a:buClr>
              <a:buSzPts val="1900"/>
              <a:buChar char="•"/>
              <a:defRPr>
                <a:latin typeface="Franklin Gothic Book" panose="020B0503020102020204" pitchFamily="34" charset="0"/>
                <a:ea typeface="Franklin Gothic Book" panose="020B0503020102020204" pitchFamily="34" charset="0"/>
                <a:cs typeface="Franklin Gothic Book" panose="020B0503020102020204" pitchFamily="34" charset="0"/>
                <a:sym typeface="Libre Franklin"/>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28" name="Google Shape;28;p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29" name="Google Shape;29;p12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30" name="Google Shape;30;p129"/>
          <p:cNvSpPr txBox="1">
            <a:spLocks noGrp="1"/>
          </p:cNvSpPr>
          <p:nvPr>
            <p:ph type="sldNum" idx="12"/>
          </p:nvPr>
        </p:nvSpPr>
        <p:spPr>
          <a:xfrm>
            <a:off x="11285220" y="35375"/>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65666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3674-2E95-4399-9130-0DE3CAA2880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4AABA9-6955-41E4-A0BC-820D6E490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DABCDE60-5419-4C17-A3BB-07716004D2F1}"/>
              </a:ext>
            </a:extLst>
          </p:cNvPr>
          <p:cNvPicPr>
            <a:picLocks noChangeAspect="1"/>
          </p:cNvPicPr>
          <p:nvPr userDrawn="1"/>
        </p:nvPicPr>
        <p:blipFill>
          <a:blip r:embed="rId2"/>
          <a:stretch>
            <a:fillRect/>
          </a:stretch>
        </p:blipFill>
        <p:spPr>
          <a:xfrm>
            <a:off x="2571750" y="1695451"/>
            <a:ext cx="2476500" cy="2714625"/>
          </a:xfrm>
          <a:prstGeom prst="rect">
            <a:avLst/>
          </a:prstGeom>
        </p:spPr>
      </p:pic>
    </p:spTree>
    <p:extLst>
      <p:ext uri="{BB962C8B-B14F-4D97-AF65-F5344CB8AC3E}">
        <p14:creationId xmlns:p14="http://schemas.microsoft.com/office/powerpoint/2010/main" val="3661788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579D-CEF8-4FDA-BB36-D04FF7AF51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420F2E-9840-4936-A424-A2E0C0435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D632F-340D-41AF-AF95-A6787358A6E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4A163AE-76B0-4FB6-8337-EA8EA29FB1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96CEB8-2BD3-40AE-BF3E-FD953EF19E4C}"/>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359415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5671-E67C-49F3-AF60-9499A54C8C2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4C5B46-1E66-4CD1-AA54-59897C8CF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D7671-0CF8-466E-BE34-511B5F7F797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315EC25-D8DC-46A7-950C-A550651806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31C9A0-BA45-47B1-BF2D-3BFB52D70083}"/>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1521327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A33F-5B25-49BD-B2C8-11DD6DC82E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EBABD2-4A72-491B-8790-BA6252CAF7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B9952-1613-4850-BDB9-EF10DCD2A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8BC6F-44C5-4FA3-BC71-ECDFE627821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EA62C9B-0701-49C4-B87B-03F9B828C0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81E24F-3D43-40A1-8705-2DDB7D595963}"/>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744377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AF24-48BF-40C1-B1E4-19B4139C64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091A1E-CF50-4D4A-840C-AE40D82DA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599FF-A9DB-49DC-8F20-8DC4ACBB5B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0954C-DE30-4D75-9E0D-DD34A35ACD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BFD128-F926-45C5-BC36-8F5B73360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018A6-75B1-4366-A92D-BB1741C1BD7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4BDD6AA-17B3-4C8A-A4B8-4157EFE9E9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71C44DB-F312-4627-B92C-EE9198889756}"/>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3566659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442-71A5-4053-9528-6B9F5B7C07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4615259-B6E1-48A4-BA0F-66CFD186B86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DD742A8-33D7-4DFD-9733-9E699CD8CE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A30F65-220C-41EE-9477-2994A9C47F97}"/>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731535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7DE66-AF54-4DC7-BEEC-60D79A775AD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DBAD681-32AB-477F-B377-8996B8B1E3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D7B21F-1E86-4D5E-A496-32108E723D16}"/>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49989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97F0-8DD7-4E67-A1EE-E74D98C3E9B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F7E7FE-77F5-4BFB-813B-F2CBF1C78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EA59A-8CFB-40FC-8AE6-00BFAC755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F6ED4-53FA-4FD9-BF9F-B05BBD62E69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2E19F1B-3FFA-4322-BF9B-AD4B92DBB5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4E5F4C-9C6C-42A2-82F9-DF0F89AAEC47}"/>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177457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2572-8437-4174-BC85-6090EF7C09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088997-21CF-4066-88D8-4FE6A843B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DAF810C-0C10-473B-B79B-52643E91F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E0EF2-3B34-47D5-8BF8-16B35C0184D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143A9AE-F15E-4229-A659-4FB2EFD384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B084E4-290D-4366-98E8-109B7FE40C68}"/>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306156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3C65-DC31-428C-8242-DEBD55C29E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9F529-D393-4976-BEFD-5245A72D2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61389-AC65-441F-AC33-49C4207792B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3A3C7A-60B5-4D5E-BA0F-52B89EF35A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BD1A02-57E0-4521-BE12-5D2A4903AAE2}"/>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114490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13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dirty="0"/>
              <a:t>Click to edit Master title style</a:t>
            </a:r>
            <a:endParaRPr dirty="0"/>
          </a:p>
        </p:txBody>
      </p:sp>
      <p:sp>
        <p:nvSpPr>
          <p:cNvPr id="33" name="Google Shape;33;p131"/>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34" name="Google Shape;34;p131"/>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35" name="Google Shape;35;p131"/>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36" name="Google Shape;36;p131"/>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37" name="Google Shape;37;p1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38" name="Google Shape;38;p131"/>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39" name="Google Shape;39;p131"/>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34434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A2E6F-CACD-4F5C-8AB3-4A196200491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CDE81-2270-4040-853F-E48B9C680F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D0989-35DD-42B9-837E-B0A25B37D55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919C5A-67E1-4E07-9BE3-A7CD0B0F3C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2855B0-2845-40E1-A1C8-D7C264F53761}"/>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92887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18" name="Text Placeholder 17"/>
          <p:cNvSpPr>
            <a:spLocks noGrp="1"/>
          </p:cNvSpPr>
          <p:nvPr>
            <p:ph type="body" sz="quarter" idx="11"/>
          </p:nvPr>
        </p:nvSpPr>
        <p:spPr>
          <a:xfrm>
            <a:off x="711200" y="3159944"/>
            <a:ext cx="10769600" cy="1793056"/>
          </a:xfrm>
        </p:spPr>
        <p:txBody>
          <a:bodyPr/>
          <a:lstStyle>
            <a:lvl1pPr marL="0" indent="0" algn="ctr">
              <a:buNone/>
              <a:defRPr sz="4800" b="1" spc="-200">
                <a:solidFill>
                  <a:srgbClr val="C07C1A"/>
                </a:solidFill>
              </a:defRPr>
            </a:lvl1pPr>
          </a:lstStyle>
          <a:p>
            <a:pPr lvl="0"/>
            <a:r>
              <a:rPr lang="en-US"/>
              <a:t>Click to edit Master text styles</a:t>
            </a:r>
          </a:p>
        </p:txBody>
      </p:sp>
    </p:spTree>
    <p:extLst>
      <p:ext uri="{BB962C8B-B14F-4D97-AF65-F5344CB8AC3E}">
        <p14:creationId xmlns:p14="http://schemas.microsoft.com/office/powerpoint/2010/main" val="2019914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3674-2E95-4399-9130-0DE3CAA28800}"/>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24AABA9-6955-41E4-A0BC-820D6E490C9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DABCDE60-5419-4C17-A3BB-07716004D2F1}"/>
              </a:ext>
            </a:extLst>
          </p:cNvPr>
          <p:cNvPicPr>
            <a:picLocks noChangeAspect="1"/>
          </p:cNvPicPr>
          <p:nvPr userDrawn="1"/>
        </p:nvPicPr>
        <p:blipFill>
          <a:blip r:embed="rId2"/>
          <a:stretch>
            <a:fillRect/>
          </a:stretch>
        </p:blipFill>
        <p:spPr>
          <a:xfrm>
            <a:off x="2571751" y="1695453"/>
            <a:ext cx="2476500" cy="2714625"/>
          </a:xfrm>
          <a:prstGeom prst="rect">
            <a:avLst/>
          </a:prstGeom>
        </p:spPr>
      </p:pic>
    </p:spTree>
    <p:extLst>
      <p:ext uri="{BB962C8B-B14F-4D97-AF65-F5344CB8AC3E}">
        <p14:creationId xmlns:p14="http://schemas.microsoft.com/office/powerpoint/2010/main" val="3216202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579D-CEF8-4FDA-BB36-D04FF7AF5186}"/>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420F2E-9840-4936-A424-A2E0C0435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D632F-340D-41AF-AF95-A6787358A6E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4A163AE-76B0-4FB6-8337-EA8EA29FB1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96CEB8-2BD3-40AE-BF3E-FD953EF19E4C}"/>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580841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5671-E67C-49F3-AF60-9499A54C8C26}"/>
              </a:ext>
            </a:extLst>
          </p:cNvPr>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54C5B46-1E66-4CD1-AA54-59897C8CFD4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D7671-0CF8-466E-BE34-511B5F7F797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315EC25-D8DC-46A7-950C-A550651806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31C9A0-BA45-47B1-BF2D-3BFB52D70083}"/>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1466360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A33F-5B25-49BD-B2C8-11DD6DC82E44}"/>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EBABD2-4A72-491B-8790-BA6252CAF7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B9952-1613-4850-BDB9-EF10DCD2A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8BC6F-44C5-4FA3-BC71-ECDFE627821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EA62C9B-0701-49C4-B87B-03F9B828C0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81E24F-3D43-40A1-8705-2DDB7D595963}"/>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3790547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AF24-48BF-40C1-B1E4-19B4139C640A}"/>
              </a:ext>
            </a:extLst>
          </p:cNvPr>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091A1E-CF50-4D4A-840C-AE40D82DAE0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599FF-A9DB-49DC-8F20-8DC4ACBB5BD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0954C-DE30-4D75-9E0D-DD34A35ACD87}"/>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0BFD128-F926-45C5-BC36-8F5B73360750}"/>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018A6-75B1-4366-A92D-BB1741C1BD7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4BDD6AA-17B3-4C8A-A4B8-4157EFE9E9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71C44DB-F312-4627-B92C-EE9198889756}"/>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097738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442-71A5-4053-9528-6B9F5B7C07F1}"/>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4615259-B6E1-48A4-BA0F-66CFD186B86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DD742A8-33D7-4DFD-9733-9E699CD8CE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A30F65-220C-41EE-9477-2994A9C47F97}"/>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846105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7DE66-AF54-4DC7-BEEC-60D79A775AD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DBAD681-32AB-477F-B377-8996B8B1E3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D7B21F-1E86-4D5E-A496-32108E723D16}"/>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112539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97F0-8DD7-4E67-A1EE-E74D98C3E9B3}"/>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6F7E7FE-77F5-4BFB-813B-F2CBF1C7881F}"/>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EA59A-8CFB-40FC-8AE6-00BFAC755E4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CF6ED4-53FA-4FD9-BF9F-B05BBD62E69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2E19F1B-3FFA-4322-BF9B-AD4B92DBB5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4E5F4C-9C6C-42A2-82F9-DF0F89AAEC47}"/>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395817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Google Shape;41;p1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42" name="Google Shape;42;p1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43" name="Google Shape;43;p13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44" name="Google Shape;44;p1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45" name="Google Shape;45;p132"/>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46" name="Google Shape;46;p132"/>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727622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2572-8437-4174-BC85-6090EF7C0918}"/>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088997-21CF-4066-88D8-4FE6A843BC5D}"/>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2DAF810C-0C10-473B-B79B-52643E91FEC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6CE0EF2-3B34-47D5-8BF8-16B35C0184D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143A9AE-F15E-4229-A659-4FB2EFD384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B084E4-290D-4366-98E8-109B7FE40C68}"/>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3711365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3C65-DC31-428C-8242-DEBD55C29E58}"/>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9F529-D393-4976-BEFD-5245A72D2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61389-AC65-441F-AC33-49C4207792B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3A3C7A-60B5-4D5E-BA0F-52B89EF35A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BD1A02-57E0-4521-BE12-5D2A4903AAE2}"/>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1255881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A2E6F-CACD-4F5C-8AB3-4A196200491C}"/>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CDE81-2270-4040-853F-E48B9C680F13}"/>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D0989-35DD-42B9-837E-B0A25B37D55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919C5A-67E1-4E07-9BE3-A7CD0B0F3C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2855B0-2845-40E1-A1C8-D7C264F53761}"/>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33321237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2656374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922348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2771832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8354427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3246235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16484732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308748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3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49" name="Google Shape;49;p13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50" name="Google Shape;50;p1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51" name="Google Shape;51;p133"/>
          <p:cNvSpPr txBox="1">
            <a:spLocks noGrp="1"/>
          </p:cNvSpPr>
          <p:nvPr>
            <p:ph type="ftr" idx="11"/>
          </p:nvPr>
        </p:nvSpPr>
        <p:spPr>
          <a:xfrm>
            <a:off x="4038600" y="6356350"/>
            <a:ext cx="4078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52" name="Google Shape;52;p1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55147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2685692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243614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17281296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1409393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6096001"/>
            <a:ext cx="12192000" cy="777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9"/>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0"/>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1"/>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13"/>
          <p:cNvSpPr>
            <a:spLocks noChangeArrowheads="1"/>
          </p:cNvSpPr>
          <p:nvPr userDrawn="1"/>
        </p:nvSpPr>
        <p:spPr bwMode="auto">
          <a:xfrm>
            <a:off x="-996951" y="376240"/>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4099" name="Rectangle 3"/>
          <p:cNvSpPr>
            <a:spLocks noGrp="1" noChangeArrowheads="1"/>
          </p:cNvSpPr>
          <p:nvPr>
            <p:ph type="ctrTitle" hasCustomPrompt="1"/>
          </p:nvPr>
        </p:nvSpPr>
        <p:spPr>
          <a:xfrm>
            <a:off x="3454400" y="1270000"/>
            <a:ext cx="8128000" cy="3073400"/>
          </a:xfrm>
        </p:spPr>
        <p:txBody>
          <a:bodyPr/>
          <a:lstStyle>
            <a:lvl1pPr algn="l">
              <a:defRPr sz="4800" b="1">
                <a:solidFill>
                  <a:srgbClr val="021C6E"/>
                </a:solidFill>
              </a:defRPr>
            </a:lvl1pPr>
          </a:lstStyle>
          <a:p>
            <a:r>
              <a:rPr lang="en-US" dirty="0"/>
              <a:t>Title</a:t>
            </a:r>
          </a:p>
        </p:txBody>
      </p:sp>
      <p:sp>
        <p:nvSpPr>
          <p:cNvPr id="13" name="Text Placeholder 12"/>
          <p:cNvSpPr>
            <a:spLocks noGrp="1"/>
          </p:cNvSpPr>
          <p:nvPr>
            <p:ph type="body" sz="quarter" idx="10"/>
          </p:nvPr>
        </p:nvSpPr>
        <p:spPr>
          <a:xfrm>
            <a:off x="3454400" y="4648201"/>
            <a:ext cx="7416800" cy="1625599"/>
          </a:xfrm>
        </p:spPr>
        <p:txBody>
          <a:bodyPr/>
          <a:lstStyle>
            <a:lvl1pPr marL="0" indent="0">
              <a:lnSpc>
                <a:spcPct val="90000"/>
              </a:lnSpc>
              <a:buNone/>
              <a:defRPr sz="2667" baseline="0">
                <a:solidFill>
                  <a:srgbClr val="606060"/>
                </a:solidFill>
              </a:defRPr>
            </a:lvl1pPr>
            <a:lvl2pPr marL="609585" indent="0">
              <a:buNone/>
              <a:defRPr/>
            </a:lvl2pPr>
          </a:lstStyle>
          <a:p>
            <a:pPr lvl="0"/>
            <a:r>
              <a:rPr lang="en-US"/>
              <a:t>Click to edit Master text styles</a:t>
            </a:r>
          </a:p>
        </p:txBody>
      </p:sp>
      <p:cxnSp>
        <p:nvCxnSpPr>
          <p:cNvPr id="23" name="Straight Connector 22"/>
          <p:cNvCxnSpPr/>
          <p:nvPr userDrawn="1"/>
        </p:nvCxnSpPr>
        <p:spPr bwMode="auto">
          <a:xfrm>
            <a:off x="3556000" y="4495800"/>
            <a:ext cx="8636000"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sp>
        <p:nvSpPr>
          <p:cNvPr id="14" name="Rectangle 13"/>
          <p:cNvSpPr/>
          <p:nvPr userDrawn="1"/>
        </p:nvSpPr>
        <p:spPr bwMode="auto">
          <a:xfrm>
            <a:off x="0" y="0"/>
            <a:ext cx="2540000" cy="5969000"/>
          </a:xfrm>
          <a:prstGeom prst="rect">
            <a:avLst/>
          </a:prstGeom>
          <a:solidFill>
            <a:srgbClr val="02245A"/>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pic>
        <p:nvPicPr>
          <p:cNvPr id="17" name="Picture 16" descr="indoor banner sample.pdf"/>
          <p:cNvPicPr>
            <a:picLocks noChangeAspect="1"/>
          </p:cNvPicPr>
          <p:nvPr userDrawn="1"/>
        </p:nvPicPr>
        <p:blipFill rotWithShape="1">
          <a:blip r:embed="rId2">
            <a:extLst>
              <a:ext uri="{28A0092B-C50C-407E-A947-70E740481C1C}">
                <a14:useLocalDpi xmlns:a14="http://schemas.microsoft.com/office/drawing/2010/main" val="0"/>
              </a:ext>
            </a:extLst>
          </a:blip>
          <a:srcRect t="81442"/>
          <a:stretch/>
        </p:blipFill>
        <p:spPr>
          <a:xfrm>
            <a:off x="0" y="5948961"/>
            <a:ext cx="2540000" cy="923883"/>
          </a:xfrm>
          <a:prstGeom prst="rect">
            <a:avLst/>
          </a:prstGeom>
        </p:spPr>
      </p:pic>
      <p:pic>
        <p:nvPicPr>
          <p:cNvPr id="3" name="Picture 2">
            <a:extLst>
              <a:ext uri="{FF2B5EF4-FFF2-40B4-BE49-F238E27FC236}">
                <a16:creationId xmlns:a16="http://schemas.microsoft.com/office/drawing/2014/main" id="{6EC9B737-3F48-634D-9013-DC00288F1463}"/>
              </a:ext>
            </a:extLst>
          </p:cNvPr>
          <p:cNvPicPr>
            <a:picLocks noChangeAspect="1"/>
          </p:cNvPicPr>
          <p:nvPr userDrawn="1"/>
        </p:nvPicPr>
        <p:blipFill>
          <a:blip r:embed="rId3"/>
          <a:stretch>
            <a:fillRect/>
          </a:stretch>
        </p:blipFill>
        <p:spPr>
          <a:xfrm>
            <a:off x="0" y="685801"/>
            <a:ext cx="2540000" cy="2812457"/>
          </a:xfrm>
          <a:prstGeom prst="rect">
            <a:avLst/>
          </a:prstGeom>
        </p:spPr>
      </p:pic>
    </p:spTree>
    <p:extLst>
      <p:ext uri="{BB962C8B-B14F-4D97-AF65-F5344CB8AC3E}">
        <p14:creationId xmlns:p14="http://schemas.microsoft.com/office/powerpoint/2010/main" val="236884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18" name="Text Placeholder 17"/>
          <p:cNvSpPr>
            <a:spLocks noGrp="1"/>
          </p:cNvSpPr>
          <p:nvPr>
            <p:ph type="body" sz="quarter" idx="11"/>
          </p:nvPr>
        </p:nvSpPr>
        <p:spPr>
          <a:xfrm>
            <a:off x="711200" y="3159944"/>
            <a:ext cx="10769600" cy="1793056"/>
          </a:xfrm>
        </p:spPr>
        <p:txBody>
          <a:bodyPr/>
          <a:lstStyle>
            <a:lvl1pPr marL="0" indent="0" algn="ctr">
              <a:buNone/>
              <a:defRPr sz="4800" b="1" spc="-200">
                <a:solidFill>
                  <a:srgbClr val="C07C1A"/>
                </a:solidFill>
              </a:defRPr>
            </a:lvl1pPr>
          </a:lstStyle>
          <a:p>
            <a:pPr lvl="0"/>
            <a:r>
              <a:rPr lang="en-US"/>
              <a:t>Click to edit Master text styles</a:t>
            </a:r>
          </a:p>
        </p:txBody>
      </p:sp>
    </p:spTree>
    <p:extLst>
      <p:ext uri="{BB962C8B-B14F-4D97-AF65-F5344CB8AC3E}">
        <p14:creationId xmlns:p14="http://schemas.microsoft.com/office/powerpoint/2010/main" val="10627751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733" b="1">
                <a:solidFill>
                  <a:srgbClr val="021C6E"/>
                </a:solidFill>
              </a:defRPr>
            </a:lvl1pPr>
          </a:lstStyle>
          <a:p>
            <a:r>
              <a:rPr lang="en-US"/>
              <a:t>Click to edit Master title style</a:t>
            </a:r>
            <a:endParaRPr lang="en-US" dirty="0"/>
          </a:p>
        </p:txBody>
      </p:sp>
    </p:spTree>
    <p:extLst>
      <p:ext uri="{BB962C8B-B14F-4D97-AF65-F5344CB8AC3E}">
        <p14:creationId xmlns:p14="http://schemas.microsoft.com/office/powerpoint/2010/main" val="3203430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2" name="Title 1"/>
          <p:cNvSpPr>
            <a:spLocks noGrp="1"/>
          </p:cNvSpPr>
          <p:nvPr>
            <p:ph type="title"/>
          </p:nvPr>
        </p:nvSpPr>
        <p:spPr>
          <a:xfrm>
            <a:off x="812800" y="482600"/>
            <a:ext cx="10769600" cy="838200"/>
          </a:xfrm>
        </p:spPr>
        <p:txBody>
          <a:bodyPr/>
          <a:lstStyle>
            <a:lvl1pPr>
              <a:defRPr sz="3733" b="1">
                <a:solidFill>
                  <a:srgbClr val="021C6E"/>
                </a:solidFill>
              </a:defRPr>
            </a:lvl1pPr>
          </a:lstStyle>
          <a:p>
            <a:r>
              <a:rPr lang="en-US"/>
              <a:t>Click to edit Master title style</a:t>
            </a:r>
            <a:endParaRPr lang="en-US" dirty="0"/>
          </a:p>
        </p:txBody>
      </p:sp>
    </p:spTree>
    <p:extLst>
      <p:ext uri="{BB962C8B-B14F-4D97-AF65-F5344CB8AC3E}">
        <p14:creationId xmlns:p14="http://schemas.microsoft.com/office/powerpoint/2010/main" val="36411423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733" b="1">
                <a:solidFill>
                  <a:srgbClr val="021C6E"/>
                </a:solidFill>
              </a:defRPr>
            </a:lvl1pPr>
          </a:lstStyle>
          <a:p>
            <a:r>
              <a:rPr lang="en-US"/>
              <a:t>Click to edit Master title style</a:t>
            </a:r>
            <a:endParaRPr lang="en-US" dirty="0"/>
          </a:p>
        </p:txBody>
      </p:sp>
      <p:sp>
        <p:nvSpPr>
          <p:cNvPr id="13" name="Text Placeholder 16"/>
          <p:cNvSpPr>
            <a:spLocks noGrp="1"/>
          </p:cNvSpPr>
          <p:nvPr>
            <p:ph type="body" sz="quarter" idx="12"/>
          </p:nvPr>
        </p:nvSpPr>
        <p:spPr>
          <a:xfrm>
            <a:off x="812800" y="6096000"/>
            <a:ext cx="9753600" cy="304800"/>
          </a:xfrm>
        </p:spPr>
        <p:txBody>
          <a:bodyPr/>
          <a:lstStyle>
            <a:lvl1pPr marL="0" indent="0" algn="l">
              <a:buNone/>
              <a:defRPr sz="1600" i="1" baseline="0">
                <a:solidFill>
                  <a:srgbClr val="C07C1A"/>
                </a:solidFill>
              </a:defRPr>
            </a:lvl1pPr>
          </a:lstStyle>
          <a:p>
            <a:pPr lvl="0"/>
            <a:r>
              <a:rPr lang="en-US"/>
              <a:t>Click to edit Master text styles</a:t>
            </a:r>
          </a:p>
        </p:txBody>
      </p:sp>
    </p:spTree>
    <p:extLst>
      <p:ext uri="{BB962C8B-B14F-4D97-AF65-F5344CB8AC3E}">
        <p14:creationId xmlns:p14="http://schemas.microsoft.com/office/powerpoint/2010/main" val="3604429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2" name="Title 1"/>
          <p:cNvSpPr>
            <a:spLocks noGrp="1"/>
          </p:cNvSpPr>
          <p:nvPr>
            <p:ph type="title"/>
          </p:nvPr>
        </p:nvSpPr>
        <p:spPr>
          <a:xfrm>
            <a:off x="609600" y="381000"/>
            <a:ext cx="10668000" cy="914400"/>
          </a:xfrm>
        </p:spPr>
        <p:txBody>
          <a:bodyPr/>
          <a:lstStyle>
            <a:lvl1pPr>
              <a:defRPr sz="3733" b="1">
                <a:solidFill>
                  <a:srgbClr val="021C6E"/>
                </a:solidFill>
              </a:defRPr>
            </a:lvl1pPr>
          </a:lstStyle>
          <a:p>
            <a:r>
              <a:rPr lang="en-US"/>
              <a:t>Click to edit Master title style</a:t>
            </a:r>
            <a:endParaRPr lang="en-US" dirty="0"/>
          </a:p>
        </p:txBody>
      </p:sp>
      <p:sp>
        <p:nvSpPr>
          <p:cNvPr id="16" name="Picture Placeholder 2"/>
          <p:cNvSpPr>
            <a:spLocks noGrp="1"/>
          </p:cNvSpPr>
          <p:nvPr>
            <p:ph type="pic" idx="1"/>
          </p:nvPr>
        </p:nvSpPr>
        <p:spPr>
          <a:xfrm>
            <a:off x="4368800" y="1524001"/>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17" name="Text Placeholder 3"/>
          <p:cNvSpPr>
            <a:spLocks noGrp="1"/>
          </p:cNvSpPr>
          <p:nvPr>
            <p:ph type="body" sz="half" idx="2"/>
          </p:nvPr>
        </p:nvSpPr>
        <p:spPr>
          <a:xfrm>
            <a:off x="609602" y="1524001"/>
            <a:ext cx="3534887" cy="411480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7840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55" name="Google Shape;55;p13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56" name="Google Shape;56;p13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0540377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6" name="Rectangle 9"/>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0"/>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1"/>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13"/>
          <p:cNvSpPr>
            <a:spLocks noChangeArrowheads="1"/>
          </p:cNvSpPr>
          <p:nvPr userDrawn="1"/>
        </p:nvSpPr>
        <p:spPr bwMode="auto">
          <a:xfrm>
            <a:off x="-996951" y="376240"/>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0" name="Title 1">
            <a:extLst>
              <a:ext uri="{FF2B5EF4-FFF2-40B4-BE49-F238E27FC236}">
                <a16:creationId xmlns:a16="http://schemas.microsoft.com/office/drawing/2014/main" id="{77486FB4-AF20-64AF-CFDC-3DFD9D8218D0}"/>
              </a:ext>
            </a:extLst>
          </p:cNvPr>
          <p:cNvSpPr>
            <a:spLocks noGrp="1"/>
          </p:cNvSpPr>
          <p:nvPr userDrawn="1"/>
        </p:nvSpPr>
        <p:spPr bwMode="auto">
          <a:xfrm>
            <a:off x="258691" y="482600"/>
            <a:ext cx="8636000" cy="63534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algn="l" rtl="0" eaLnBrk="1" fontAlgn="base" hangingPunct="1">
              <a:lnSpc>
                <a:spcPct val="80000"/>
              </a:lnSpc>
              <a:spcBef>
                <a:spcPct val="0"/>
              </a:spcBef>
              <a:spcAft>
                <a:spcPct val="0"/>
              </a:spcAft>
              <a:defRPr sz="3200" b="1" i="0" kern="1200" spc="-90">
                <a:solidFill>
                  <a:srgbClr val="001478"/>
                </a:solidFill>
                <a:latin typeface="Times New Roman"/>
                <a:ea typeface="+mj-ea"/>
                <a:cs typeface="Times New Roman"/>
              </a:defRPr>
            </a:lvl1pPr>
            <a:lvl2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rgbClr val="715A35"/>
                </a:solidFill>
                <a:latin typeface="Times" pitchFamily="-65" charset="0"/>
              </a:defRPr>
            </a:lvl6pPr>
            <a:lvl7pPr marL="914400" algn="l" rtl="0" eaLnBrk="1" fontAlgn="base" hangingPunct="1">
              <a:spcBef>
                <a:spcPct val="0"/>
              </a:spcBef>
              <a:spcAft>
                <a:spcPct val="0"/>
              </a:spcAft>
              <a:defRPr sz="3600">
                <a:solidFill>
                  <a:srgbClr val="715A35"/>
                </a:solidFill>
                <a:latin typeface="Times" pitchFamily="-65" charset="0"/>
              </a:defRPr>
            </a:lvl7pPr>
            <a:lvl8pPr marL="1371600" algn="l" rtl="0" eaLnBrk="1" fontAlgn="base" hangingPunct="1">
              <a:spcBef>
                <a:spcPct val="0"/>
              </a:spcBef>
              <a:spcAft>
                <a:spcPct val="0"/>
              </a:spcAft>
              <a:defRPr sz="3600">
                <a:solidFill>
                  <a:srgbClr val="715A35"/>
                </a:solidFill>
                <a:latin typeface="Times" pitchFamily="-65" charset="0"/>
              </a:defRPr>
            </a:lvl8pPr>
            <a:lvl9pPr marL="1828800" algn="l" rtl="0" eaLnBrk="1" fontAlgn="base" hangingPunct="1">
              <a:spcBef>
                <a:spcPct val="0"/>
              </a:spcBef>
              <a:spcAft>
                <a:spcPct val="0"/>
              </a:spcAft>
              <a:defRPr sz="3600">
                <a:solidFill>
                  <a:srgbClr val="715A35"/>
                </a:solidFill>
                <a:latin typeface="Times" pitchFamily="-65" charset="0"/>
              </a:defRPr>
            </a:lvl9pPr>
          </a:lstStyle>
          <a:p>
            <a:r>
              <a:rPr lang="en-US" sz="3733" dirty="0">
                <a:latin typeface="Arial"/>
                <a:cs typeface="Arial"/>
              </a:rPr>
              <a:t>Connect with the St. Louis Fed</a:t>
            </a:r>
          </a:p>
        </p:txBody>
      </p:sp>
      <p:grpSp>
        <p:nvGrpSpPr>
          <p:cNvPr id="31" name="Group 30">
            <a:extLst>
              <a:ext uri="{FF2B5EF4-FFF2-40B4-BE49-F238E27FC236}">
                <a16:creationId xmlns:a16="http://schemas.microsoft.com/office/drawing/2014/main" id="{67C6FDD9-E8B6-72B6-35EB-A2D4ABC73F4F}"/>
              </a:ext>
            </a:extLst>
          </p:cNvPr>
          <p:cNvGrpSpPr/>
          <p:nvPr userDrawn="1"/>
        </p:nvGrpSpPr>
        <p:grpSpPr>
          <a:xfrm>
            <a:off x="6791548" y="4994212"/>
            <a:ext cx="5422408" cy="1363501"/>
            <a:chOff x="4947748" y="926697"/>
            <a:chExt cx="4066806" cy="1022626"/>
          </a:xfrm>
        </p:grpSpPr>
        <p:sp>
          <p:nvSpPr>
            <p:cNvPr id="32" name="Rectangle 31">
              <a:extLst>
                <a:ext uri="{FF2B5EF4-FFF2-40B4-BE49-F238E27FC236}">
                  <a16:creationId xmlns:a16="http://schemas.microsoft.com/office/drawing/2014/main" id="{2C0F790D-EF85-5BCF-0B9C-AF30C7C6F471}"/>
                </a:ext>
              </a:extLst>
            </p:cNvPr>
            <p:cNvSpPr/>
            <p:nvPr/>
          </p:nvSpPr>
          <p:spPr bwMode="auto">
            <a:xfrm>
              <a:off x="4947748" y="926697"/>
              <a:ext cx="4050339" cy="1022626"/>
            </a:xfrm>
            <a:prstGeom prst="rect">
              <a:avLst/>
            </a:prstGeom>
            <a:solidFill>
              <a:srgbClr val="D4E1EB">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sp>
          <p:nvSpPr>
            <p:cNvPr id="33" name="TextBox 32">
              <a:extLst>
                <a:ext uri="{FF2B5EF4-FFF2-40B4-BE49-F238E27FC236}">
                  <a16:creationId xmlns:a16="http://schemas.microsoft.com/office/drawing/2014/main" id="{180853D7-E2B6-0594-F71B-25AB4AF14F72}"/>
                </a:ext>
              </a:extLst>
            </p:cNvPr>
            <p:cNvSpPr txBox="1"/>
            <p:nvPr/>
          </p:nvSpPr>
          <p:spPr>
            <a:xfrm>
              <a:off x="6022381" y="1040654"/>
              <a:ext cx="2992173" cy="609831"/>
            </a:xfrm>
            <a:prstGeom prst="rect">
              <a:avLst/>
            </a:prstGeom>
            <a:noFill/>
          </p:spPr>
          <p:txBody>
            <a:bodyPr wrap="square">
              <a:spAutoFit/>
            </a:bodyPr>
            <a:lstStyle/>
            <a:p>
              <a:pPr marR="0">
                <a:spcBef>
                  <a:spcPts val="0"/>
                </a:spcBef>
                <a:spcAft>
                  <a:spcPts val="533"/>
                </a:spcAft>
                <a:buSzPct val="125000"/>
              </a:pPr>
              <a:r>
                <a:rPr lang="en-US" sz="2400" b="1" spc="-53" dirty="0">
                  <a:solidFill>
                    <a:srgbClr val="0070C0"/>
                  </a:solidFill>
                  <a:latin typeface="Arial"/>
                  <a:ea typeface="+mn-ea"/>
                  <a:cs typeface="Arial"/>
                </a:rPr>
                <a:t>Subscribe to email alerts:</a:t>
              </a:r>
            </a:p>
            <a:p>
              <a:pPr>
                <a:spcBef>
                  <a:spcPts val="0"/>
                </a:spcBef>
                <a:spcAft>
                  <a:spcPts val="0"/>
                </a:spcAft>
                <a:buSzPts val="1000"/>
                <a:tabLst>
                  <a:tab pos="609585" algn="l"/>
                </a:tabLst>
              </a:pPr>
              <a:r>
                <a:rPr lang="en-US" sz="1867" spc="-27" dirty="0">
                  <a:latin typeface="Arial" panose="020B0604020202020204" pitchFamily="34" charset="0"/>
                </a:rPr>
                <a:t>Get timely info direct to your inbox </a:t>
              </a:r>
              <a:endParaRPr lang="en-US" sz="1867" spc="-13" dirty="0">
                <a:effectLst/>
                <a:latin typeface="Calibri" panose="020F0502020204030204" pitchFamily="34" charset="0"/>
                <a:ea typeface="Calibri" panose="020F0502020204030204" pitchFamily="34" charset="0"/>
              </a:endParaRPr>
            </a:p>
          </p:txBody>
        </p:sp>
      </p:grpSp>
      <p:sp>
        <p:nvSpPr>
          <p:cNvPr id="34" name="TextBox 33">
            <a:extLst>
              <a:ext uri="{FF2B5EF4-FFF2-40B4-BE49-F238E27FC236}">
                <a16:creationId xmlns:a16="http://schemas.microsoft.com/office/drawing/2014/main" id="{358CDB22-D0DC-7E0F-68BE-4035B77D799C}"/>
              </a:ext>
            </a:extLst>
          </p:cNvPr>
          <p:cNvSpPr txBox="1"/>
          <p:nvPr userDrawn="1"/>
        </p:nvSpPr>
        <p:spPr>
          <a:xfrm>
            <a:off x="1562115" y="2066255"/>
            <a:ext cx="5207476" cy="4022127"/>
          </a:xfrm>
          <a:prstGeom prst="rect">
            <a:avLst/>
          </a:prstGeom>
          <a:noFill/>
        </p:spPr>
        <p:txBody>
          <a:bodyPr wrap="square">
            <a:spAutoFit/>
          </a:bodyPr>
          <a:lstStyle/>
          <a:p>
            <a:pPr>
              <a:spcBef>
                <a:spcPts val="3200"/>
              </a:spcBef>
              <a:spcAft>
                <a:spcPts val="400"/>
              </a:spcAft>
              <a:buSzPts val="1000"/>
              <a:tabLst>
                <a:tab pos="609585" algn="l"/>
              </a:tabLst>
            </a:pPr>
            <a:r>
              <a:rPr lang="en-US" sz="2067" spc="-27" dirty="0">
                <a:latin typeface="Arial" panose="020B0604020202020204" pitchFamily="34" charset="0"/>
              </a:rPr>
              <a:t>Research and analysis from </a:t>
            </a:r>
            <a:r>
              <a:rPr lang="en-US" sz="2067" spc="-27" dirty="0">
                <a:effectLst/>
                <a:latin typeface="Arial" panose="020B0604020202020204" pitchFamily="34" charset="0"/>
                <a:ea typeface="Calibri" panose="020F0502020204030204" pitchFamily="34" charset="0"/>
              </a:rPr>
              <a:t>experts, </a:t>
            </a:r>
            <a:br>
              <a:rPr lang="en-US" sz="2067" spc="-27" dirty="0">
                <a:effectLst/>
                <a:latin typeface="Arial" panose="020B0604020202020204" pitchFamily="34" charset="0"/>
                <a:ea typeface="Calibri" panose="020F0502020204030204" pitchFamily="34" charset="0"/>
              </a:rPr>
            </a:br>
            <a:r>
              <a:rPr lang="en-US" sz="2067" spc="-27" dirty="0">
                <a:effectLst/>
                <a:latin typeface="Arial" panose="020B0604020202020204" pitchFamily="34" charset="0"/>
                <a:ea typeface="Calibri" panose="020F0502020204030204" pitchFamily="34" charset="0"/>
              </a:rPr>
              <a:t>including President Jim Bullard</a:t>
            </a:r>
            <a:endParaRPr lang="en-US" sz="2067" b="1" spc="-27" dirty="0">
              <a:effectLst/>
              <a:latin typeface="Arial" panose="020B0604020202020204" pitchFamily="34" charset="0"/>
              <a:ea typeface="Calibri" panose="020F0502020204030204" pitchFamily="34" charset="0"/>
            </a:endParaRPr>
          </a:p>
          <a:p>
            <a:pPr marR="0" lvl="0">
              <a:spcBef>
                <a:spcPts val="3200"/>
              </a:spcBef>
              <a:spcAft>
                <a:spcPts val="400"/>
              </a:spcAft>
              <a:buSzPts val="1000"/>
              <a:tabLst>
                <a:tab pos="609585" algn="l"/>
              </a:tabLst>
            </a:pPr>
            <a:r>
              <a:rPr lang="en-US" sz="2067" spc="-13" dirty="0">
                <a:latin typeface="Arial" panose="020B0604020202020204" pitchFamily="34" charset="0"/>
                <a:ea typeface="Calibri" panose="020F0502020204030204" pitchFamily="34" charset="0"/>
              </a:rPr>
              <a:t>Aw</a:t>
            </a:r>
            <a:r>
              <a:rPr lang="en-US" sz="2067" spc="-13" dirty="0">
                <a:effectLst/>
                <a:latin typeface="Arial" panose="020B0604020202020204" pitchFamily="34" charset="0"/>
                <a:ea typeface="Calibri" panose="020F0502020204030204" pitchFamily="34" charset="0"/>
              </a:rPr>
              <a:t>ard-winning, free economic education resources for all learners</a:t>
            </a:r>
          </a:p>
          <a:p>
            <a:pPr>
              <a:spcBef>
                <a:spcPts val="3200"/>
              </a:spcBef>
              <a:spcAft>
                <a:spcPts val="400"/>
              </a:spcAft>
              <a:buSzPts val="1000"/>
              <a:tabLst>
                <a:tab pos="609585" algn="l"/>
              </a:tabLst>
            </a:pPr>
            <a:r>
              <a:rPr lang="en-US" sz="2067" spc="-13" dirty="0">
                <a:effectLst/>
                <a:latin typeface="Arial" panose="020B0604020202020204" pitchFamily="34" charset="0"/>
                <a:ea typeface="Calibri" panose="020F0502020204030204" pitchFamily="34" charset="0"/>
              </a:rPr>
              <a:t>FRED</a:t>
            </a:r>
            <a:r>
              <a:rPr lang="en-US" sz="2067" spc="-13" baseline="30000" dirty="0">
                <a:effectLst/>
                <a:latin typeface="Arial" panose="020B0604020202020204" pitchFamily="34" charset="0"/>
                <a:ea typeface="Calibri" panose="020F0502020204030204" pitchFamily="34" charset="0"/>
              </a:rPr>
              <a:t>®</a:t>
            </a:r>
            <a:r>
              <a:rPr lang="en-US" sz="2067" spc="-13" dirty="0">
                <a:effectLst/>
                <a:latin typeface="Arial" panose="020B0604020202020204" pitchFamily="34" charset="0"/>
                <a:ea typeface="Calibri" panose="020F0502020204030204" pitchFamily="34" charset="0"/>
              </a:rPr>
              <a:t>,</a:t>
            </a:r>
            <a:r>
              <a:rPr lang="en-US" sz="2067" b="1" spc="-13" dirty="0">
                <a:effectLst/>
                <a:latin typeface="Arial" panose="020B0604020202020204" pitchFamily="34" charset="0"/>
                <a:ea typeface="Calibri" panose="020F0502020204030204" pitchFamily="34" charset="0"/>
              </a:rPr>
              <a:t> </a:t>
            </a:r>
            <a:r>
              <a:rPr lang="en-US" sz="2067" spc="-13" dirty="0">
                <a:effectLst/>
                <a:latin typeface="Arial" panose="020B0604020202020204" pitchFamily="34" charset="0"/>
                <a:ea typeface="Calibri" panose="020F0502020204030204" pitchFamily="34" charset="0"/>
              </a:rPr>
              <a:t>a trusted source for timely economic data</a:t>
            </a:r>
            <a:endParaRPr lang="en-US" sz="2067" b="1" spc="-13" dirty="0">
              <a:effectLst/>
              <a:latin typeface="Arial" panose="020B0604020202020204" pitchFamily="34" charset="0"/>
              <a:ea typeface="Calibri" panose="020F0502020204030204" pitchFamily="34" charset="0"/>
            </a:endParaRPr>
          </a:p>
          <a:p>
            <a:pPr marR="0" lvl="0">
              <a:spcBef>
                <a:spcPts val="3200"/>
              </a:spcBef>
              <a:spcAft>
                <a:spcPts val="0"/>
              </a:spcAft>
              <a:buSzPts val="1000"/>
              <a:tabLst>
                <a:tab pos="609585" algn="l"/>
              </a:tabLst>
            </a:pPr>
            <a:r>
              <a:rPr lang="en-US" sz="2067" spc="-13" dirty="0">
                <a:latin typeface="Arial" panose="020B0604020202020204" pitchFamily="34" charset="0"/>
                <a:ea typeface="Calibri" panose="020F0502020204030204" pitchFamily="34" charset="0"/>
              </a:rPr>
              <a:t>Community development tools that support </a:t>
            </a:r>
            <a:r>
              <a:rPr lang="en-US" sz="2067" spc="-13" dirty="0">
                <a:effectLst/>
                <a:latin typeface="Arial" panose="020B0604020202020204" pitchFamily="34" charset="0"/>
                <a:ea typeface="Calibri" panose="020F0502020204030204" pitchFamily="34" charset="0"/>
              </a:rPr>
              <a:t>an economy </a:t>
            </a:r>
            <a:r>
              <a:rPr lang="en-US" sz="2067" spc="-13" dirty="0">
                <a:latin typeface="Arial" panose="020B0604020202020204" pitchFamily="34" charset="0"/>
                <a:ea typeface="Calibri" panose="020F0502020204030204" pitchFamily="34" charset="0"/>
              </a:rPr>
              <a:t>in which </a:t>
            </a:r>
            <a:r>
              <a:rPr lang="en-US" sz="2067" spc="-13" dirty="0">
                <a:effectLst/>
                <a:latin typeface="Arial" panose="020B0604020202020204" pitchFamily="34" charset="0"/>
                <a:ea typeface="Calibri" panose="020F0502020204030204" pitchFamily="34" charset="0"/>
              </a:rPr>
              <a:t>all can benefit</a:t>
            </a:r>
            <a:endParaRPr lang="en-US" sz="2067" spc="-13" dirty="0">
              <a:effectLst/>
              <a:latin typeface="Calibri" panose="020F0502020204030204" pitchFamily="34" charset="0"/>
              <a:ea typeface="Calibri" panose="020F0502020204030204" pitchFamily="34" charset="0"/>
            </a:endParaRPr>
          </a:p>
        </p:txBody>
      </p:sp>
      <p:grpSp>
        <p:nvGrpSpPr>
          <p:cNvPr id="35" name="Group 34">
            <a:extLst>
              <a:ext uri="{FF2B5EF4-FFF2-40B4-BE49-F238E27FC236}">
                <a16:creationId xmlns:a16="http://schemas.microsoft.com/office/drawing/2014/main" id="{24F79624-F374-238A-752C-2A5F9F42FCEC}"/>
              </a:ext>
            </a:extLst>
          </p:cNvPr>
          <p:cNvGrpSpPr/>
          <p:nvPr userDrawn="1"/>
        </p:nvGrpSpPr>
        <p:grpSpPr>
          <a:xfrm>
            <a:off x="6791549" y="1197122"/>
            <a:ext cx="5399609" cy="1561908"/>
            <a:chOff x="5093661" y="1806694"/>
            <a:chExt cx="4049707" cy="1171431"/>
          </a:xfrm>
        </p:grpSpPr>
        <p:sp>
          <p:nvSpPr>
            <p:cNvPr id="36" name="Rectangle 35">
              <a:extLst>
                <a:ext uri="{FF2B5EF4-FFF2-40B4-BE49-F238E27FC236}">
                  <a16:creationId xmlns:a16="http://schemas.microsoft.com/office/drawing/2014/main" id="{67DB4DD9-E71F-3CEB-566D-0F72EA433CB9}"/>
                </a:ext>
              </a:extLst>
            </p:cNvPr>
            <p:cNvSpPr/>
            <p:nvPr/>
          </p:nvSpPr>
          <p:spPr bwMode="auto">
            <a:xfrm>
              <a:off x="5093661" y="2004844"/>
              <a:ext cx="4049707" cy="973281"/>
            </a:xfrm>
            <a:prstGeom prst="rect">
              <a:avLst/>
            </a:prstGeom>
            <a:solidFill>
              <a:srgbClr val="D4E1EB">
                <a:alpha val="49957"/>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grpSp>
          <p:nvGrpSpPr>
            <p:cNvPr id="37" name="Group 36">
              <a:extLst>
                <a:ext uri="{FF2B5EF4-FFF2-40B4-BE49-F238E27FC236}">
                  <a16:creationId xmlns:a16="http://schemas.microsoft.com/office/drawing/2014/main" id="{C9002970-EAD0-A3F6-6EAC-A968E0AE2112}"/>
                </a:ext>
              </a:extLst>
            </p:cNvPr>
            <p:cNvGrpSpPr/>
            <p:nvPr/>
          </p:nvGrpSpPr>
          <p:grpSpPr>
            <a:xfrm>
              <a:off x="7754274" y="1806694"/>
              <a:ext cx="1315035" cy="1171431"/>
              <a:chOff x="3139119" y="3321070"/>
              <a:chExt cx="1635933" cy="1457286"/>
            </a:xfrm>
          </p:grpSpPr>
          <p:pic>
            <p:nvPicPr>
              <p:cNvPr id="59" name="Picture 58">
                <a:extLst>
                  <a:ext uri="{FF2B5EF4-FFF2-40B4-BE49-F238E27FC236}">
                    <a16:creationId xmlns:a16="http://schemas.microsoft.com/office/drawing/2014/main" id="{226501D7-7B62-6359-CD16-A26F2E05F25D}"/>
                  </a:ext>
                </a:extLst>
              </p:cNvPr>
              <p:cNvPicPr>
                <a:picLocks noChangeAspect="1"/>
              </p:cNvPicPr>
              <p:nvPr/>
            </p:nvPicPr>
            <p:blipFill rotWithShape="1">
              <a:blip r:embed="rId2">
                <a:extLst>
                  <a:ext uri="{28A0092B-C50C-407E-A947-70E740481C1C}">
                    <a14:useLocalDpi xmlns:a14="http://schemas.microsoft.com/office/drawing/2010/main" val="0"/>
                  </a:ext>
                </a:extLst>
              </a:blip>
              <a:srcRect l="82754" t="65198" r="8814" b="21997"/>
              <a:stretch/>
            </p:blipFill>
            <p:spPr>
              <a:xfrm>
                <a:off x="3139119" y="3321070"/>
                <a:ext cx="1635933" cy="1457286"/>
              </a:xfrm>
              <a:prstGeom prst="rect">
                <a:avLst/>
              </a:prstGeom>
            </p:spPr>
          </p:pic>
          <p:pic>
            <p:nvPicPr>
              <p:cNvPr id="60" name="Picture 59">
                <a:extLst>
                  <a:ext uri="{FF2B5EF4-FFF2-40B4-BE49-F238E27FC236}">
                    <a16:creationId xmlns:a16="http://schemas.microsoft.com/office/drawing/2014/main" id="{A011AD72-AE94-907F-BC06-EB5EFE752635}"/>
                  </a:ext>
                </a:extLst>
              </p:cNvPr>
              <p:cNvPicPr>
                <a:picLocks noChangeAspect="1"/>
              </p:cNvPicPr>
              <p:nvPr/>
            </p:nvPicPr>
            <p:blipFill rotWithShape="1">
              <a:blip r:embed="rId3"/>
              <a:srcRect l="1139" t="-530" r="232" b="18554"/>
              <a:stretch/>
            </p:blipFill>
            <p:spPr>
              <a:xfrm>
                <a:off x="3283264" y="3654886"/>
                <a:ext cx="1347641" cy="1053318"/>
              </a:xfrm>
              <a:prstGeom prst="rect">
                <a:avLst/>
              </a:prstGeom>
            </p:spPr>
          </p:pic>
          <p:pic>
            <p:nvPicPr>
              <p:cNvPr id="61" name="Picture 6" descr="Who Made That Twitter Bird? - The New York Times">
                <a:extLst>
                  <a:ext uri="{FF2B5EF4-FFF2-40B4-BE49-F238E27FC236}">
                    <a16:creationId xmlns:a16="http://schemas.microsoft.com/office/drawing/2014/main" id="{D0F48DB1-574C-832F-36ED-C527F095FD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44" r="13020"/>
              <a:stretch/>
            </p:blipFill>
            <p:spPr bwMode="auto">
              <a:xfrm>
                <a:off x="3305378" y="3656487"/>
                <a:ext cx="155561" cy="149831"/>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TextBox 57">
              <a:extLst>
                <a:ext uri="{FF2B5EF4-FFF2-40B4-BE49-F238E27FC236}">
                  <a16:creationId xmlns:a16="http://schemas.microsoft.com/office/drawing/2014/main" id="{6579C092-292C-B829-6F5D-893A1C18F072}"/>
                </a:ext>
              </a:extLst>
            </p:cNvPr>
            <p:cNvSpPr txBox="1"/>
            <p:nvPr/>
          </p:nvSpPr>
          <p:spPr>
            <a:xfrm>
              <a:off x="5241020" y="2072625"/>
              <a:ext cx="2859996" cy="825322"/>
            </a:xfrm>
            <a:prstGeom prst="rect">
              <a:avLst/>
            </a:prstGeom>
            <a:noFill/>
          </p:spPr>
          <p:txBody>
            <a:bodyPr wrap="square">
              <a:spAutoFit/>
            </a:bodyPr>
            <a:lstStyle/>
            <a:p>
              <a:pPr marR="0">
                <a:spcBef>
                  <a:spcPts val="0"/>
                </a:spcBef>
                <a:spcAft>
                  <a:spcPts val="533"/>
                </a:spcAft>
                <a:buSzPct val="125000"/>
              </a:pPr>
              <a:r>
                <a:rPr lang="en-US" sz="2400" b="1" spc="-53" dirty="0">
                  <a:solidFill>
                    <a:srgbClr val="0070C0"/>
                  </a:solidFill>
                  <a:latin typeface="Arial"/>
                  <a:ea typeface="+mn-ea"/>
                  <a:cs typeface="Arial"/>
                </a:rPr>
                <a:t>Follow us on social:</a:t>
              </a:r>
            </a:p>
            <a:p>
              <a:pPr>
                <a:spcBef>
                  <a:spcPts val="0"/>
                </a:spcBef>
                <a:spcAft>
                  <a:spcPts val="0"/>
                </a:spcAft>
                <a:buSzPts val="1000"/>
                <a:tabLst>
                  <a:tab pos="609585" algn="l"/>
                </a:tabLst>
              </a:pPr>
              <a:r>
                <a:rPr lang="en-US" sz="1867" spc="-27" dirty="0">
                  <a:latin typeface="Arial" panose="020B0604020202020204" pitchFamily="34" charset="0"/>
                </a:rPr>
                <a:t>Catch </a:t>
              </a:r>
              <a:r>
                <a:rPr lang="en-US" sz="1867" spc="-27" dirty="0">
                  <a:solidFill>
                    <a:schemeClr val="tx2">
                      <a:lumMod val="60000"/>
                      <a:lumOff val="40000"/>
                    </a:schemeClr>
                  </a:solidFill>
                  <a:latin typeface="Arial" panose="020B0604020202020204" pitchFamily="34" charset="0"/>
                </a:rPr>
                <a:t>@stlouisfed </a:t>
              </a:r>
              <a:r>
                <a:rPr lang="en-US" sz="1867" spc="-27" dirty="0">
                  <a:latin typeface="Arial" panose="020B0604020202020204" pitchFamily="34" charset="0"/>
                </a:rPr>
                <a:t>on Twitter, LinkedIn, Instagram and more</a:t>
              </a:r>
              <a:endParaRPr lang="en-US" sz="1867" spc="-13" dirty="0">
                <a:effectLst/>
                <a:latin typeface="Calibri" panose="020F0502020204030204" pitchFamily="34" charset="0"/>
                <a:ea typeface="Calibri" panose="020F0502020204030204" pitchFamily="34" charset="0"/>
              </a:endParaRPr>
            </a:p>
          </p:txBody>
        </p:sp>
      </p:grpSp>
      <p:sp>
        <p:nvSpPr>
          <p:cNvPr id="62" name="TextBox 61">
            <a:extLst>
              <a:ext uri="{FF2B5EF4-FFF2-40B4-BE49-F238E27FC236}">
                <a16:creationId xmlns:a16="http://schemas.microsoft.com/office/drawing/2014/main" id="{37E1D852-EDA7-5B87-068C-70779CB8B241}"/>
              </a:ext>
            </a:extLst>
          </p:cNvPr>
          <p:cNvSpPr txBox="1"/>
          <p:nvPr userDrawn="1"/>
        </p:nvSpPr>
        <p:spPr>
          <a:xfrm>
            <a:off x="318160" y="1332256"/>
            <a:ext cx="5777840" cy="461665"/>
          </a:xfrm>
          <a:prstGeom prst="rect">
            <a:avLst/>
          </a:prstGeom>
          <a:noFill/>
        </p:spPr>
        <p:txBody>
          <a:bodyPr wrap="square">
            <a:spAutoFit/>
          </a:bodyPr>
          <a:lstStyle/>
          <a:p>
            <a:pPr marR="0">
              <a:spcBef>
                <a:spcPts val="0"/>
              </a:spcBef>
              <a:spcAft>
                <a:spcPts val="533"/>
              </a:spcAft>
              <a:buSzPct val="125000"/>
            </a:pPr>
            <a:r>
              <a:rPr lang="en-US" sz="2400" b="1" spc="-53" dirty="0">
                <a:solidFill>
                  <a:srgbClr val="0070C0"/>
                </a:solidFill>
                <a:latin typeface="Arial"/>
                <a:ea typeface="+mn-ea"/>
                <a:cs typeface="Arial"/>
              </a:rPr>
              <a:t>Visit stlouisfed.org for:</a:t>
            </a:r>
          </a:p>
        </p:txBody>
      </p:sp>
      <p:cxnSp>
        <p:nvCxnSpPr>
          <p:cNvPr id="63" name="Straight Connector 62">
            <a:extLst>
              <a:ext uri="{FF2B5EF4-FFF2-40B4-BE49-F238E27FC236}">
                <a16:creationId xmlns:a16="http://schemas.microsoft.com/office/drawing/2014/main" id="{7E8FAAD1-129C-2A17-7600-FB244DEFB5B4}"/>
              </a:ext>
            </a:extLst>
          </p:cNvPr>
          <p:cNvCxnSpPr>
            <a:cxnSpLocks/>
          </p:cNvCxnSpPr>
          <p:nvPr userDrawn="1"/>
        </p:nvCxnSpPr>
        <p:spPr bwMode="auto">
          <a:xfrm>
            <a:off x="1708566" y="3017227"/>
            <a:ext cx="4204644" cy="0"/>
          </a:xfrm>
          <a:prstGeom prst="line">
            <a:avLst/>
          </a:prstGeom>
          <a:solidFill>
            <a:schemeClr val="accent1"/>
          </a:solidFill>
          <a:ln w="12700" cap="flat" cmpd="sng" algn="ctr">
            <a:solidFill>
              <a:schemeClr val="tx1">
                <a:lumMod val="50000"/>
                <a:lumOff val="50000"/>
              </a:schemeClr>
            </a:solidFill>
            <a:prstDash val="sysDot"/>
            <a:round/>
            <a:headEnd type="none" w="med" len="med"/>
            <a:tailEnd type="none" w="med" len="med"/>
          </a:ln>
          <a:effectLst/>
        </p:spPr>
      </p:cxnSp>
      <p:cxnSp>
        <p:nvCxnSpPr>
          <p:cNvPr id="64" name="Straight Connector 63">
            <a:extLst>
              <a:ext uri="{FF2B5EF4-FFF2-40B4-BE49-F238E27FC236}">
                <a16:creationId xmlns:a16="http://schemas.microsoft.com/office/drawing/2014/main" id="{1353DB8F-0882-3FB6-8E80-BCF3C3768E1D}"/>
              </a:ext>
            </a:extLst>
          </p:cNvPr>
          <p:cNvCxnSpPr>
            <a:cxnSpLocks/>
          </p:cNvCxnSpPr>
          <p:nvPr userDrawn="1"/>
        </p:nvCxnSpPr>
        <p:spPr bwMode="auto">
          <a:xfrm>
            <a:off x="1708566" y="4077539"/>
            <a:ext cx="4204644" cy="0"/>
          </a:xfrm>
          <a:prstGeom prst="line">
            <a:avLst/>
          </a:prstGeom>
          <a:solidFill>
            <a:schemeClr val="accent1"/>
          </a:solidFill>
          <a:ln w="12700" cap="flat" cmpd="sng" algn="ctr">
            <a:solidFill>
              <a:schemeClr val="tx1">
                <a:lumMod val="50000"/>
                <a:lumOff val="50000"/>
              </a:schemeClr>
            </a:solidFill>
            <a:prstDash val="sysDot"/>
            <a:round/>
            <a:headEnd type="none" w="med" len="med"/>
            <a:tailEnd type="none" w="med" len="med"/>
          </a:ln>
          <a:effectLst/>
        </p:spPr>
      </p:cxnSp>
      <p:cxnSp>
        <p:nvCxnSpPr>
          <p:cNvPr id="65" name="Straight Connector 64">
            <a:extLst>
              <a:ext uri="{FF2B5EF4-FFF2-40B4-BE49-F238E27FC236}">
                <a16:creationId xmlns:a16="http://schemas.microsoft.com/office/drawing/2014/main" id="{FE514ACF-4981-E263-1434-D8B3F864613A}"/>
              </a:ext>
            </a:extLst>
          </p:cNvPr>
          <p:cNvCxnSpPr>
            <a:cxnSpLocks/>
          </p:cNvCxnSpPr>
          <p:nvPr userDrawn="1"/>
        </p:nvCxnSpPr>
        <p:spPr bwMode="auto">
          <a:xfrm>
            <a:off x="1708566" y="5146155"/>
            <a:ext cx="4173173" cy="0"/>
          </a:xfrm>
          <a:prstGeom prst="line">
            <a:avLst/>
          </a:prstGeom>
          <a:solidFill>
            <a:schemeClr val="accent1"/>
          </a:solidFill>
          <a:ln w="12700" cap="flat" cmpd="sng" algn="ctr">
            <a:solidFill>
              <a:schemeClr val="tx1">
                <a:lumMod val="50000"/>
                <a:lumOff val="50000"/>
              </a:schemeClr>
            </a:solidFill>
            <a:prstDash val="sysDot"/>
            <a:round/>
            <a:headEnd type="none" w="med" len="med"/>
            <a:tailEnd type="none" w="med" len="med"/>
          </a:ln>
          <a:effectLst/>
        </p:spPr>
      </p:cxnSp>
      <p:pic>
        <p:nvPicPr>
          <p:cNvPr id="66" name="Picture 65">
            <a:extLst>
              <a:ext uri="{FF2B5EF4-FFF2-40B4-BE49-F238E27FC236}">
                <a16:creationId xmlns:a16="http://schemas.microsoft.com/office/drawing/2014/main" id="{A99EED57-DB7B-C2AD-C0F0-7D41321449FD}"/>
              </a:ext>
            </a:extLst>
          </p:cNvPr>
          <p:cNvPicPr>
            <a:picLocks noChangeAspect="1"/>
          </p:cNvPicPr>
          <p:nvPr userDrawn="1"/>
        </p:nvPicPr>
        <p:blipFill>
          <a:blip r:embed="rId5"/>
          <a:stretch>
            <a:fillRect/>
          </a:stretch>
        </p:blipFill>
        <p:spPr>
          <a:xfrm>
            <a:off x="419119" y="1986701"/>
            <a:ext cx="1051116" cy="800851"/>
          </a:xfrm>
          <a:prstGeom prst="rect">
            <a:avLst/>
          </a:prstGeom>
        </p:spPr>
      </p:pic>
      <p:pic>
        <p:nvPicPr>
          <p:cNvPr id="67" name="Picture 66">
            <a:extLst>
              <a:ext uri="{FF2B5EF4-FFF2-40B4-BE49-F238E27FC236}">
                <a16:creationId xmlns:a16="http://schemas.microsoft.com/office/drawing/2014/main" id="{952E32D3-DFAA-397C-60E4-6ABF33271181}"/>
              </a:ext>
            </a:extLst>
          </p:cNvPr>
          <p:cNvPicPr>
            <a:picLocks noChangeAspect="1"/>
          </p:cNvPicPr>
          <p:nvPr userDrawn="1"/>
        </p:nvPicPr>
        <p:blipFill>
          <a:blip r:embed="rId6"/>
          <a:stretch>
            <a:fillRect/>
          </a:stretch>
        </p:blipFill>
        <p:spPr>
          <a:xfrm>
            <a:off x="416853" y="4188585"/>
            <a:ext cx="821895" cy="809249"/>
          </a:xfrm>
          <a:prstGeom prst="rect">
            <a:avLst/>
          </a:prstGeom>
        </p:spPr>
      </p:pic>
      <p:pic>
        <p:nvPicPr>
          <p:cNvPr id="68" name="Picture 67">
            <a:extLst>
              <a:ext uri="{FF2B5EF4-FFF2-40B4-BE49-F238E27FC236}">
                <a16:creationId xmlns:a16="http://schemas.microsoft.com/office/drawing/2014/main" id="{7F28D2C4-B3B2-32B6-C462-FB8DA1EB9099}"/>
              </a:ext>
            </a:extLst>
          </p:cNvPr>
          <p:cNvPicPr>
            <a:picLocks noChangeAspect="1"/>
          </p:cNvPicPr>
          <p:nvPr userDrawn="1"/>
        </p:nvPicPr>
        <p:blipFill>
          <a:blip r:embed="rId7"/>
          <a:stretch>
            <a:fillRect/>
          </a:stretch>
        </p:blipFill>
        <p:spPr>
          <a:xfrm>
            <a:off x="435177" y="3025253"/>
            <a:ext cx="803072" cy="928552"/>
          </a:xfrm>
          <a:prstGeom prst="rect">
            <a:avLst/>
          </a:prstGeom>
        </p:spPr>
      </p:pic>
      <p:pic>
        <p:nvPicPr>
          <p:cNvPr id="69" name="Picture 68">
            <a:extLst>
              <a:ext uri="{FF2B5EF4-FFF2-40B4-BE49-F238E27FC236}">
                <a16:creationId xmlns:a16="http://schemas.microsoft.com/office/drawing/2014/main" id="{3FAEAFDF-DDEB-7592-A92B-1332664F6968}"/>
              </a:ext>
            </a:extLst>
          </p:cNvPr>
          <p:cNvPicPr>
            <a:picLocks noChangeAspect="1"/>
          </p:cNvPicPr>
          <p:nvPr userDrawn="1"/>
        </p:nvPicPr>
        <p:blipFill>
          <a:blip r:embed="rId8"/>
          <a:stretch>
            <a:fillRect/>
          </a:stretch>
        </p:blipFill>
        <p:spPr>
          <a:xfrm>
            <a:off x="432686" y="5260008"/>
            <a:ext cx="1100989" cy="782925"/>
          </a:xfrm>
          <a:prstGeom prst="rect">
            <a:avLst/>
          </a:prstGeom>
        </p:spPr>
      </p:pic>
      <p:sp>
        <p:nvSpPr>
          <p:cNvPr id="70" name="Rectangle 69">
            <a:extLst>
              <a:ext uri="{FF2B5EF4-FFF2-40B4-BE49-F238E27FC236}">
                <a16:creationId xmlns:a16="http://schemas.microsoft.com/office/drawing/2014/main" id="{AD0B9EDC-DE18-7FE0-4AEB-60FB4B0A000A}"/>
              </a:ext>
            </a:extLst>
          </p:cNvPr>
          <p:cNvSpPr/>
          <p:nvPr userDrawn="1"/>
        </p:nvSpPr>
        <p:spPr bwMode="auto">
          <a:xfrm>
            <a:off x="6799577" y="2764526"/>
            <a:ext cx="5392423" cy="2227620"/>
          </a:xfrm>
          <a:prstGeom prst="rect">
            <a:avLst/>
          </a:prstGeom>
          <a:solidFill>
            <a:schemeClr val="tx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sp>
        <p:nvSpPr>
          <p:cNvPr id="71" name="TextBox 70">
            <a:extLst>
              <a:ext uri="{FF2B5EF4-FFF2-40B4-BE49-F238E27FC236}">
                <a16:creationId xmlns:a16="http://schemas.microsoft.com/office/drawing/2014/main" id="{47D3B349-2D90-829F-A8C4-FCB0DBCF4ADA}"/>
              </a:ext>
            </a:extLst>
          </p:cNvPr>
          <p:cNvSpPr txBox="1"/>
          <p:nvPr userDrawn="1"/>
        </p:nvSpPr>
        <p:spPr>
          <a:xfrm>
            <a:off x="6981752" y="2887555"/>
            <a:ext cx="3357280" cy="830997"/>
          </a:xfrm>
          <a:prstGeom prst="rect">
            <a:avLst/>
          </a:prstGeom>
          <a:noFill/>
        </p:spPr>
        <p:txBody>
          <a:bodyPr wrap="square">
            <a:spAutoFit/>
          </a:bodyPr>
          <a:lstStyle/>
          <a:p>
            <a:pPr marR="0">
              <a:spcBef>
                <a:spcPts val="0"/>
              </a:spcBef>
              <a:spcAft>
                <a:spcPts val="1600"/>
              </a:spcAft>
              <a:buSzPct val="125000"/>
            </a:pPr>
            <a:r>
              <a:rPr lang="en-US" sz="2400" b="1" spc="-67" dirty="0">
                <a:solidFill>
                  <a:srgbClr val="FFC000"/>
                </a:solidFill>
                <a:latin typeface="Arial"/>
                <a:ea typeface="+mn-ea"/>
                <a:cs typeface="Arial"/>
              </a:rPr>
              <a:t>Explore the </a:t>
            </a:r>
            <a:br>
              <a:rPr lang="en-US" sz="2400" b="1" spc="-67" dirty="0">
                <a:solidFill>
                  <a:srgbClr val="FFC000"/>
                </a:solidFill>
                <a:latin typeface="Arial"/>
                <a:ea typeface="+mn-ea"/>
                <a:cs typeface="Arial"/>
              </a:rPr>
            </a:br>
            <a:r>
              <a:rPr lang="en-US" sz="2400" b="1" spc="-67" dirty="0">
                <a:solidFill>
                  <a:srgbClr val="FFC000"/>
                </a:solidFill>
                <a:latin typeface="Arial"/>
                <a:ea typeface="+mn-ea"/>
                <a:cs typeface="Arial"/>
              </a:rPr>
              <a:t>Economy Museum:</a:t>
            </a:r>
            <a:endParaRPr lang="en-US" sz="2400" spc="-67" dirty="0">
              <a:solidFill>
                <a:srgbClr val="FFC000"/>
              </a:solidFill>
              <a:effectLst/>
              <a:latin typeface="Calibri" panose="020F0502020204030204" pitchFamily="34" charset="0"/>
              <a:ea typeface="Calibri" panose="020F0502020204030204" pitchFamily="34" charset="0"/>
            </a:endParaRPr>
          </a:p>
        </p:txBody>
      </p:sp>
      <p:pic>
        <p:nvPicPr>
          <p:cNvPr id="72" name="Picture 71" descr="Qr code&#10;&#10;Description automatically generated">
            <a:extLst>
              <a:ext uri="{FF2B5EF4-FFF2-40B4-BE49-F238E27FC236}">
                <a16:creationId xmlns:a16="http://schemas.microsoft.com/office/drawing/2014/main" id="{E8E8EC8C-75BC-F367-7AA4-67313D46AE7C}"/>
              </a:ext>
            </a:extLst>
          </p:cNvPr>
          <p:cNvPicPr>
            <a:picLocks noChangeAspect="1"/>
          </p:cNvPicPr>
          <p:nvPr userDrawn="1"/>
        </p:nvPicPr>
        <p:blipFill>
          <a:blip r:embed="rId9"/>
          <a:stretch>
            <a:fillRect/>
          </a:stretch>
        </p:blipFill>
        <p:spPr>
          <a:xfrm>
            <a:off x="7018109" y="5118475"/>
            <a:ext cx="1097280" cy="1097280"/>
          </a:xfrm>
          <a:prstGeom prst="rect">
            <a:avLst/>
          </a:prstGeom>
        </p:spPr>
      </p:pic>
      <p:pic>
        <p:nvPicPr>
          <p:cNvPr id="73" name="Picture 2" descr="Four young adults enthusiastically interact with exhibit.">
            <a:extLst>
              <a:ext uri="{FF2B5EF4-FFF2-40B4-BE49-F238E27FC236}">
                <a16:creationId xmlns:a16="http://schemas.microsoft.com/office/drawing/2014/main" id="{EEC9C82E-4E8F-F576-CADD-CD16B7EF2688}"/>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15696" r="18546"/>
          <a:stretch/>
        </p:blipFill>
        <p:spPr bwMode="auto">
          <a:xfrm>
            <a:off x="9945512" y="2967755"/>
            <a:ext cx="2058120" cy="1762619"/>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C6B9EBF0-1521-5A8E-BE3A-434D8CAAE588}"/>
              </a:ext>
            </a:extLst>
          </p:cNvPr>
          <p:cNvSpPr txBox="1"/>
          <p:nvPr userDrawn="1"/>
        </p:nvSpPr>
        <p:spPr>
          <a:xfrm>
            <a:off x="6981753" y="3671529"/>
            <a:ext cx="3441580" cy="1046633"/>
          </a:xfrm>
          <a:prstGeom prst="rect">
            <a:avLst/>
          </a:prstGeom>
          <a:noFill/>
        </p:spPr>
        <p:txBody>
          <a:bodyPr wrap="square">
            <a:spAutoFit/>
          </a:bodyPr>
          <a:lstStyle/>
          <a:p>
            <a:r>
              <a:rPr lang="en-US" sz="2067" spc="-40" dirty="0">
                <a:solidFill>
                  <a:schemeClr val="bg1"/>
                </a:solidFill>
                <a:latin typeface="Arial" panose="020B0604020202020204" pitchFamily="34" charset="0"/>
              </a:rPr>
              <a:t>Learn about money, </a:t>
            </a:r>
            <a:br>
              <a:rPr lang="en-US" sz="2067" spc="-40" dirty="0">
                <a:solidFill>
                  <a:schemeClr val="bg1"/>
                </a:solidFill>
                <a:latin typeface="Arial" panose="020B0604020202020204" pitchFamily="34" charset="0"/>
              </a:rPr>
            </a:br>
            <a:r>
              <a:rPr lang="en-US" sz="2067" spc="-40" dirty="0">
                <a:solidFill>
                  <a:schemeClr val="bg1"/>
                </a:solidFill>
                <a:latin typeface="Arial" panose="020B0604020202020204" pitchFamily="34" charset="0"/>
              </a:rPr>
              <a:t>history and </a:t>
            </a:r>
            <a:r>
              <a:rPr lang="en-US" sz="2067" spc="-53" dirty="0">
                <a:solidFill>
                  <a:schemeClr val="bg1"/>
                </a:solidFill>
                <a:latin typeface="Arial" panose="020B0604020202020204" pitchFamily="34" charset="0"/>
              </a:rPr>
              <a:t>economics</a:t>
            </a:r>
            <a:br>
              <a:rPr lang="en-US" sz="2067" spc="-53" dirty="0">
                <a:solidFill>
                  <a:schemeClr val="bg1"/>
                </a:solidFill>
                <a:latin typeface="Arial" panose="020B0604020202020204" pitchFamily="34" charset="0"/>
              </a:rPr>
            </a:br>
            <a:r>
              <a:rPr lang="en-US" sz="2067" spc="-53" dirty="0">
                <a:solidFill>
                  <a:schemeClr val="bg1"/>
                </a:solidFill>
                <a:latin typeface="Arial" panose="020B0604020202020204" pitchFamily="34" charset="0"/>
              </a:rPr>
              <a:t>in person or online</a:t>
            </a:r>
          </a:p>
        </p:txBody>
      </p:sp>
    </p:spTree>
    <p:extLst>
      <p:ext uri="{BB962C8B-B14F-4D97-AF65-F5344CB8AC3E}">
        <p14:creationId xmlns:p14="http://schemas.microsoft.com/office/powerpoint/2010/main" val="51095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59" name="Google Shape;59;p1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60" name="Google Shape;60;p13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61" name="Google Shape;61;p135"/>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7516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3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64" name="Google Shape;64;p136"/>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5" name="Google Shape;65;p13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6" name="Google Shape;66;p1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67" name="Google Shape;67;p136"/>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68" name="Google Shape;68;p1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54851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31">
            <a:alphaModFix/>
          </a:blip>
          <a:stretch>
            <a:fillRect/>
          </a:stretch>
        </a:blipFill>
        <a:effectLst/>
      </p:bgPr>
    </p:bg>
    <p:spTree>
      <p:nvGrpSpPr>
        <p:cNvPr id="1" name="Shape 9"/>
        <p:cNvGrpSpPr/>
        <p:nvPr/>
      </p:nvGrpSpPr>
      <p:grpSpPr>
        <a:xfrm>
          <a:off x="0" y="0"/>
          <a:ext cx="0" cy="0"/>
          <a:chOff x="0" y="0"/>
          <a:chExt cx="0" cy="0"/>
        </a:xfrm>
      </p:grpSpPr>
      <p:sp>
        <p:nvSpPr>
          <p:cNvPr id="10" name="Google Shape;10;p1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1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13" name="Google Shape;13;p12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14" name="Google Shape;14;p12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708256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426203-BA22-4FB6-8C76-E4ABB2789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FB801-FD98-4BB6-BE58-96CC85870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D87C3718-4FBE-4091-983C-9AFEF4A7E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9D6E8CB-F8DB-4BD8-B9BD-44B87D8C4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D127C-BAFC-4CC9-9921-E12C420B6E62}" type="slidenum">
              <a:rPr lang="en-US" smtClean="0"/>
              <a:t>‹#›</a:t>
            </a:fld>
            <a:endParaRPr lang="en-US" dirty="0"/>
          </a:p>
        </p:txBody>
      </p:sp>
      <p:pic>
        <p:nvPicPr>
          <p:cNvPr id="8" name="Picture 7">
            <a:extLst>
              <a:ext uri="{FF2B5EF4-FFF2-40B4-BE49-F238E27FC236}">
                <a16:creationId xmlns:a16="http://schemas.microsoft.com/office/drawing/2014/main" id="{8ECFFCB6-5DD8-429B-9D56-EBADD517507D}"/>
              </a:ext>
            </a:extLst>
          </p:cNvPr>
          <p:cNvPicPr>
            <a:picLocks noChangeAspect="1"/>
          </p:cNvPicPr>
          <p:nvPr/>
        </p:nvPicPr>
        <p:blipFill>
          <a:blip r:embed="rId14"/>
          <a:stretch>
            <a:fillRect/>
          </a:stretch>
        </p:blipFill>
        <p:spPr>
          <a:xfrm>
            <a:off x="1" y="0"/>
            <a:ext cx="12192000" cy="1298561"/>
          </a:xfrm>
          <a:prstGeom prst="rect">
            <a:avLst/>
          </a:prstGeom>
        </p:spPr>
      </p:pic>
    </p:spTree>
    <p:extLst>
      <p:ext uri="{BB962C8B-B14F-4D97-AF65-F5344CB8AC3E}">
        <p14:creationId xmlns:p14="http://schemas.microsoft.com/office/powerpoint/2010/main" val="29292264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426203-BA22-4FB6-8C76-E4ABB2789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FB801-FD98-4BB6-BE58-96CC8587032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D87C3718-4FBE-4091-983C-9AFEF4A7E88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9D6E8CB-F8DB-4BD8-B9BD-44B87D8C47E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DD127C-BAFC-4CC9-9921-E12C420B6E62}" type="slidenum">
              <a:rPr lang="en-US" smtClean="0"/>
              <a:t>‹#›</a:t>
            </a:fld>
            <a:endParaRPr lang="en-US" dirty="0"/>
          </a:p>
        </p:txBody>
      </p:sp>
      <p:pic>
        <p:nvPicPr>
          <p:cNvPr id="8" name="Picture 7">
            <a:extLst>
              <a:ext uri="{FF2B5EF4-FFF2-40B4-BE49-F238E27FC236}">
                <a16:creationId xmlns:a16="http://schemas.microsoft.com/office/drawing/2014/main" id="{8ECFFCB6-5DD8-429B-9D56-EBADD517507D}"/>
              </a:ext>
            </a:extLst>
          </p:cNvPr>
          <p:cNvPicPr>
            <a:picLocks noChangeAspect="1"/>
          </p:cNvPicPr>
          <p:nvPr/>
        </p:nvPicPr>
        <p:blipFill>
          <a:blip r:embed="rId13"/>
          <a:stretch>
            <a:fillRect/>
          </a:stretch>
        </p:blipFill>
        <p:spPr>
          <a:xfrm>
            <a:off x="1" y="2"/>
            <a:ext cx="12192000" cy="1298561"/>
          </a:xfrm>
          <a:prstGeom prst="rect">
            <a:avLst/>
          </a:prstGeom>
        </p:spPr>
      </p:pic>
      <p:sp>
        <p:nvSpPr>
          <p:cNvPr id="2" name="MSIPCMContentMarking" descr="{&quot;HashCode&quot;:320688167,&quot;Placement&quot;:&quot;Header&quot;,&quot;Top&quot;:0.0,&quot;Left&quot;:0.0,&quot;SlideWidth&quot;:720,&quot;SlideHeight&quot;:540}">
            <a:extLst>
              <a:ext uri="{FF2B5EF4-FFF2-40B4-BE49-F238E27FC236}">
                <a16:creationId xmlns:a16="http://schemas.microsoft.com/office/drawing/2014/main" id="{D97603E1-29C6-A160-6C5E-B07EFA90777C}"/>
              </a:ext>
            </a:extLst>
          </p:cNvPr>
          <p:cNvSpPr txBox="1"/>
          <p:nvPr/>
        </p:nvSpPr>
        <p:spPr>
          <a:xfrm>
            <a:off x="1" y="55080"/>
            <a:ext cx="2939081" cy="169277"/>
          </a:xfrm>
          <a:prstGeom prst="rect">
            <a:avLst/>
          </a:prstGeom>
          <a:noFill/>
        </p:spPr>
        <p:txBody>
          <a:bodyPr vert="horz" wrap="square" lIns="0" tIns="0" rIns="0" bIns="0" rtlCol="0" anchor="ctr" anchorCtr="1">
            <a:spAutoFit/>
          </a:bodyPr>
          <a:lstStyle/>
          <a:p>
            <a:pPr algn="l">
              <a:spcBef>
                <a:spcPts val="0"/>
              </a:spcBef>
              <a:spcAft>
                <a:spcPts val="0"/>
              </a:spcAft>
            </a:pPr>
            <a:r>
              <a:rPr lang="en-US" sz="1100" dirty="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28088784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D73E4-51E6-433C-9B3F-D708D834DE03}" type="slidenum">
              <a:rPr lang="en-US" smtClean="0"/>
              <a:t>‹#›</a:t>
            </a:fld>
            <a:endParaRPr lang="en-US" dirty="0"/>
          </a:p>
        </p:txBody>
      </p:sp>
      <p:sp>
        <p:nvSpPr>
          <p:cNvPr id="7" name="MSIPCMContentMarking" descr="{&quot;HashCode&quot;:320688167,&quot;Placement&quot;:&quot;Header&quot;,&quot;Top&quot;:0.0,&quot;Left&quot;:0.0,&quot;SlideWidth&quot;:720,&quot;SlideHeight&quot;:540}">
            <a:extLst>
              <a:ext uri="{FF2B5EF4-FFF2-40B4-BE49-F238E27FC236}">
                <a16:creationId xmlns:a16="http://schemas.microsoft.com/office/drawing/2014/main" id="{3F89DD30-EBA6-4428-9F0C-064CE5942848}"/>
              </a:ext>
            </a:extLst>
          </p:cNvPr>
          <p:cNvSpPr txBox="1"/>
          <p:nvPr/>
        </p:nvSpPr>
        <p:spPr>
          <a:xfrm>
            <a:off x="1" y="55080"/>
            <a:ext cx="2939081" cy="169277"/>
          </a:xfrm>
          <a:prstGeom prst="rect">
            <a:avLst/>
          </a:prstGeom>
          <a:noFill/>
        </p:spPr>
        <p:txBody>
          <a:bodyPr vert="horz" wrap="square" lIns="0" tIns="0" rIns="0" bIns="0" rtlCol="0" anchor="ctr" anchorCtr="1">
            <a:spAutoFit/>
          </a:bodyPr>
          <a:lstStyle/>
          <a:p>
            <a:pPr algn="l">
              <a:spcBef>
                <a:spcPts val="0"/>
              </a:spcBef>
              <a:spcAft>
                <a:spcPts val="0"/>
              </a:spcAft>
            </a:pPr>
            <a:r>
              <a:rPr lang="en-US" sz="1100" dirty="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78599215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6375401"/>
            <a:ext cx="12192000" cy="508000"/>
          </a:xfrm>
          <a:prstGeom prst="rect">
            <a:avLst/>
          </a:prstGeom>
          <a:solidFill>
            <a:srgbClr val="02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lt1"/>
              </a:solidFill>
            </a:endParaRPr>
          </a:p>
        </p:txBody>
      </p:sp>
      <p:sp>
        <p:nvSpPr>
          <p:cNvPr id="1026" name="Rectangle 3"/>
          <p:cNvSpPr>
            <a:spLocks noGrp="1" noChangeArrowheads="1"/>
          </p:cNvSpPr>
          <p:nvPr>
            <p:ph type="body" idx="1"/>
          </p:nvPr>
        </p:nvSpPr>
        <p:spPr bwMode="auto">
          <a:xfrm>
            <a:off x="812800" y="1600200"/>
            <a:ext cx="1076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7" name="Rectangle 2"/>
          <p:cNvSpPr>
            <a:spLocks noGrp="1" noChangeArrowheads="1"/>
          </p:cNvSpPr>
          <p:nvPr>
            <p:ph type="title"/>
          </p:nvPr>
        </p:nvSpPr>
        <p:spPr bwMode="auto">
          <a:xfrm>
            <a:off x="812800" y="457200"/>
            <a:ext cx="1076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6" name="Slide Number Placeholder 5"/>
          <p:cNvSpPr txBox="1">
            <a:spLocks/>
          </p:cNvSpPr>
          <p:nvPr/>
        </p:nvSpPr>
        <p:spPr>
          <a:xfrm>
            <a:off x="11480800" y="6416675"/>
            <a:ext cx="711200" cy="365125"/>
          </a:xfrm>
          <a:prstGeom prst="rect">
            <a:avLst/>
          </a:prstGeom>
        </p:spPr>
        <p:txBody>
          <a:bodyPr vert="horz" lIns="121920" tIns="60960" rIns="121920" bIns="60960" rtlCol="0" anchor="ctr"/>
          <a:lstStyle>
            <a:defPPr>
              <a:defRPr lang="en-US"/>
            </a:defPPr>
            <a:lvl1pPr algn="ctr" rtl="0" fontAlgn="base">
              <a:spcBef>
                <a:spcPct val="0"/>
              </a:spcBef>
              <a:spcAft>
                <a:spcPct val="0"/>
              </a:spcAft>
              <a:defRPr sz="1200" kern="1200">
                <a:solidFill>
                  <a:schemeClr val="bg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fld id="{1BA91BC2-D90A-5545-8384-32454DB790CB}" type="slidenum">
              <a:rPr lang="en-US" sz="1200" smtClean="0">
                <a:latin typeface="Calibri"/>
                <a:cs typeface="Calibri"/>
              </a:rPr>
              <a:pPr/>
              <a:t>‹#›</a:t>
            </a:fld>
            <a:endParaRPr lang="en-US" sz="1200" dirty="0">
              <a:latin typeface="Calibri"/>
              <a:cs typeface="Calibri"/>
            </a:endParaRPr>
          </a:p>
        </p:txBody>
      </p:sp>
      <p:pic>
        <p:nvPicPr>
          <p:cNvPr id="2" name="Picture 1" descr="footer-trans.png"/>
          <p:cNvPicPr>
            <a:picLocks noChangeAspect="1"/>
          </p:cNvPicPr>
          <p:nvPr/>
        </p:nvPicPr>
        <p:blipFill rotWithShape="1">
          <a:blip r:embed="rId9">
            <a:extLst>
              <a:ext uri="{28A0092B-C50C-407E-A947-70E740481C1C}">
                <a14:useLocalDpi xmlns:a14="http://schemas.microsoft.com/office/drawing/2010/main" val="0"/>
              </a:ext>
            </a:extLst>
          </a:blip>
          <a:srcRect t="12523" r="40170"/>
          <a:stretch/>
        </p:blipFill>
        <p:spPr>
          <a:xfrm>
            <a:off x="508000" y="6411467"/>
            <a:ext cx="6565064" cy="471932"/>
          </a:xfrm>
          <a:prstGeom prst="rect">
            <a:avLst/>
          </a:prstGeom>
        </p:spPr>
      </p:pic>
      <p:sp>
        <p:nvSpPr>
          <p:cNvPr id="4" name="TextBox 3">
            <a:extLst>
              <a:ext uri="{FF2B5EF4-FFF2-40B4-BE49-F238E27FC236}">
                <a16:creationId xmlns:a16="http://schemas.microsoft.com/office/drawing/2014/main" id="{E9272B17-1C1E-2CFC-3968-639C36395534}"/>
              </a:ext>
            </a:extLst>
          </p:cNvPr>
          <p:cNvSpPr txBox="1"/>
          <p:nvPr>
            <p:extLst>
              <p:ext uri="{1162E1C5-73C7-4A58-AE30-91384D911F3F}">
                <p184:classification xmlns:p184="http://schemas.microsoft.com/office/powerpoint/2018/4/main" val="hdr"/>
              </p:ext>
            </p:extLst>
          </p:nvPr>
        </p:nvSpPr>
        <p:spPr>
          <a:xfrm>
            <a:off x="63500" y="63500"/>
            <a:ext cx="1903413" cy="167640"/>
          </a:xfrm>
          <a:prstGeom prst="rect">
            <a:avLst/>
          </a:prstGeom>
        </p:spPr>
        <p:txBody>
          <a:bodyPr horzOverflow="overflow" lIns="0" tIns="0" rIns="0" bIns="0">
            <a:spAutoFit/>
          </a:bodyPr>
          <a:lstStyle/>
          <a:p>
            <a:pPr algn="l"/>
            <a:r>
              <a:rPr lang="en-US" sz="1100" dirty="0">
                <a:solidFill>
                  <a:srgbClr val="000000"/>
                </a:solidFill>
                <a:latin typeface="Calibri" panose="020F0502020204030204" pitchFamily="34" charset="0"/>
                <a:cs typeface="Calibri" panose="020F0502020204030204" pitchFamily="34" charset="0"/>
              </a:rPr>
              <a:t>NONCONFIDENTIAL // EXTERNAL</a:t>
            </a:r>
          </a:p>
        </p:txBody>
      </p:sp>
    </p:spTree>
    <p:extLst>
      <p:ext uri="{BB962C8B-B14F-4D97-AF65-F5344CB8AC3E}">
        <p14:creationId xmlns:p14="http://schemas.microsoft.com/office/powerpoint/2010/main" val="358239568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Lst>
  <p:hf hdr="0" ftr="0" dt="0"/>
  <p:txStyles>
    <p:titleStyle>
      <a:lvl1pPr algn="l" rtl="0" eaLnBrk="1" fontAlgn="base" hangingPunct="1">
        <a:lnSpc>
          <a:spcPct val="80000"/>
        </a:lnSpc>
        <a:spcBef>
          <a:spcPct val="0"/>
        </a:spcBef>
        <a:spcAft>
          <a:spcPct val="0"/>
        </a:spcAft>
        <a:defRPr sz="3733" b="1" kern="1200" spc="-120">
          <a:solidFill>
            <a:srgbClr val="021C6E"/>
          </a:solidFill>
          <a:latin typeface="Arial"/>
          <a:ea typeface="+mj-ea"/>
          <a:cs typeface="Arial"/>
        </a:defRPr>
      </a:lvl1pPr>
      <a:lvl2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5pPr>
      <a:lvl6pPr marL="609585" algn="l" rtl="0" eaLnBrk="1" fontAlgn="base" hangingPunct="1">
        <a:spcBef>
          <a:spcPct val="0"/>
        </a:spcBef>
        <a:spcAft>
          <a:spcPct val="0"/>
        </a:spcAft>
        <a:defRPr sz="4800">
          <a:solidFill>
            <a:srgbClr val="715A35"/>
          </a:solidFill>
          <a:latin typeface="Times" pitchFamily="-65" charset="0"/>
        </a:defRPr>
      </a:lvl6pPr>
      <a:lvl7pPr marL="1219170" algn="l" rtl="0" eaLnBrk="1" fontAlgn="base" hangingPunct="1">
        <a:spcBef>
          <a:spcPct val="0"/>
        </a:spcBef>
        <a:spcAft>
          <a:spcPct val="0"/>
        </a:spcAft>
        <a:defRPr sz="4800">
          <a:solidFill>
            <a:srgbClr val="715A35"/>
          </a:solidFill>
          <a:latin typeface="Times" pitchFamily="-65" charset="0"/>
        </a:defRPr>
      </a:lvl7pPr>
      <a:lvl8pPr marL="1828754" algn="l" rtl="0" eaLnBrk="1" fontAlgn="base" hangingPunct="1">
        <a:spcBef>
          <a:spcPct val="0"/>
        </a:spcBef>
        <a:spcAft>
          <a:spcPct val="0"/>
        </a:spcAft>
        <a:defRPr sz="4800">
          <a:solidFill>
            <a:srgbClr val="715A35"/>
          </a:solidFill>
          <a:latin typeface="Times" pitchFamily="-65" charset="0"/>
        </a:defRPr>
      </a:lvl8pPr>
      <a:lvl9pPr marL="2438339" algn="l" rtl="0" eaLnBrk="1" fontAlgn="base" hangingPunct="1">
        <a:spcBef>
          <a:spcPct val="0"/>
        </a:spcBef>
        <a:spcAft>
          <a:spcPct val="0"/>
        </a:spcAft>
        <a:defRPr sz="4800">
          <a:solidFill>
            <a:srgbClr val="715A35"/>
          </a:solidFill>
          <a:latin typeface="Times" pitchFamily="-65" charset="0"/>
        </a:defRPr>
      </a:lvl9pPr>
    </p:titleStyle>
    <p:bodyStyle>
      <a:lvl1pPr marL="341367" indent="-341367" algn="l" rtl="0" eaLnBrk="1" fontAlgn="base" hangingPunct="1">
        <a:spcBef>
          <a:spcPts val="0"/>
        </a:spcBef>
        <a:spcAft>
          <a:spcPts val="1600"/>
        </a:spcAft>
        <a:buSzPct val="125000"/>
        <a:buFont typeface="Arial"/>
        <a:buChar char="•"/>
        <a:defRPr sz="2667">
          <a:solidFill>
            <a:schemeClr val="tx1"/>
          </a:solidFill>
          <a:latin typeface="Arial"/>
          <a:ea typeface="+mn-ea"/>
          <a:cs typeface="Arial"/>
        </a:defRPr>
      </a:lvl1pPr>
      <a:lvl2pPr marL="865610" indent="-377943" algn="l" rtl="0" eaLnBrk="1" fontAlgn="base" hangingPunct="1">
        <a:spcBef>
          <a:spcPts val="0"/>
        </a:spcBef>
        <a:spcAft>
          <a:spcPts val="1600"/>
        </a:spcAft>
        <a:buClr>
          <a:schemeClr val="tx1"/>
        </a:buClr>
        <a:buSzPct val="90000"/>
        <a:buFont typeface="Lucida Grande"/>
        <a:buChar char="−"/>
        <a:defRPr sz="2400">
          <a:solidFill>
            <a:schemeClr val="tx1"/>
          </a:solidFill>
          <a:latin typeface="Arial"/>
          <a:ea typeface="+mn-ea"/>
          <a:cs typeface="Arial"/>
        </a:defRPr>
      </a:lvl2pPr>
      <a:lvl3pPr marL="1523962" indent="-304792" algn="l" rtl="0" eaLnBrk="1" fontAlgn="base" hangingPunct="1">
        <a:spcBef>
          <a:spcPct val="20000"/>
        </a:spcBef>
        <a:spcAft>
          <a:spcPct val="0"/>
        </a:spcAft>
        <a:buClr>
          <a:srgbClr val="715A35"/>
        </a:buClr>
        <a:buFont typeface="Times"/>
        <a:buChar char="•"/>
        <a:defRPr sz="2133">
          <a:solidFill>
            <a:schemeClr val="tx1"/>
          </a:solidFill>
          <a:latin typeface="Arial"/>
          <a:ea typeface="+mn-ea"/>
          <a:cs typeface="Arial"/>
        </a:defRPr>
      </a:lvl3pPr>
      <a:lvl4pPr marL="2133547" indent="-304792" algn="l" rtl="0" eaLnBrk="1" fontAlgn="base" hangingPunct="1">
        <a:spcBef>
          <a:spcPct val="20000"/>
        </a:spcBef>
        <a:spcAft>
          <a:spcPct val="0"/>
        </a:spcAft>
        <a:buFont typeface="Lucida Grande"/>
        <a:buChar char="−"/>
        <a:defRPr sz="1867">
          <a:solidFill>
            <a:schemeClr val="tx1"/>
          </a:solidFill>
          <a:latin typeface="Arial"/>
          <a:ea typeface="+mn-ea"/>
          <a:cs typeface="Arial"/>
        </a:defRPr>
      </a:lvl4pPr>
      <a:lvl5pPr marL="2743131" indent="-304792" algn="l" rtl="0" eaLnBrk="1" fontAlgn="base" hangingPunct="1">
        <a:spcBef>
          <a:spcPct val="20000"/>
        </a:spcBef>
        <a:spcAft>
          <a:spcPct val="0"/>
        </a:spcAft>
        <a:defRPr sz="1867">
          <a:solidFill>
            <a:schemeClr val="tx1"/>
          </a:solidFill>
          <a:latin typeface="Arial"/>
          <a:ea typeface="+mn-ea"/>
          <a:cs typeface="Arial"/>
        </a:defRPr>
      </a:lvl5pPr>
      <a:lvl6pPr marL="3352716" indent="-304792" algn="l" rtl="0" eaLnBrk="1" fontAlgn="base" hangingPunct="1">
        <a:spcBef>
          <a:spcPct val="20000"/>
        </a:spcBef>
        <a:spcAft>
          <a:spcPct val="0"/>
        </a:spcAft>
        <a:defRPr sz="1867">
          <a:solidFill>
            <a:schemeClr val="tx1"/>
          </a:solidFill>
          <a:latin typeface="+mn-lt"/>
          <a:ea typeface="+mn-ea"/>
        </a:defRPr>
      </a:lvl6pPr>
      <a:lvl7pPr marL="3962301" indent="-304792" algn="l" rtl="0" eaLnBrk="1" fontAlgn="base" hangingPunct="1">
        <a:spcBef>
          <a:spcPct val="20000"/>
        </a:spcBef>
        <a:spcAft>
          <a:spcPct val="0"/>
        </a:spcAft>
        <a:defRPr sz="1867">
          <a:solidFill>
            <a:schemeClr val="tx1"/>
          </a:solidFill>
          <a:latin typeface="+mn-lt"/>
          <a:ea typeface="+mn-ea"/>
        </a:defRPr>
      </a:lvl7pPr>
      <a:lvl8pPr marL="4571886" indent="-304792" algn="l" rtl="0" eaLnBrk="1" fontAlgn="base" hangingPunct="1">
        <a:spcBef>
          <a:spcPct val="20000"/>
        </a:spcBef>
        <a:spcAft>
          <a:spcPct val="0"/>
        </a:spcAft>
        <a:defRPr sz="1867">
          <a:solidFill>
            <a:schemeClr val="tx1"/>
          </a:solidFill>
          <a:latin typeface="+mn-lt"/>
          <a:ea typeface="+mn-ea"/>
        </a:defRPr>
      </a:lvl8pPr>
      <a:lvl9pPr marL="5181470" indent="-304792" algn="l" rtl="0" eaLnBrk="1" fontAlgn="base" hangingPunct="1">
        <a:spcBef>
          <a:spcPct val="20000"/>
        </a:spcBef>
        <a:spcAft>
          <a:spcPct val="0"/>
        </a:spcAft>
        <a:defRPr sz="18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ky.gov/curriculum/standards/kyacadstand/Documents/K_SS_Strongly_Aligned_Assignment_TN.doc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education.ky.gov/curriculum/standards/kyacadstand/Documents/High_School_SS_Strongly_Aligned_Assignment_2_TN.docx" TargetMode="External"/><Relationship Id="rId4" Type="http://schemas.openxmlformats.org/officeDocument/2006/relationships/hyperlink" Target="https://education.ky.gov/curriculum/standards/kyacadstand/Documents/Grade_7_SS_Strongly_Aligned_Assignment_TN.doc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z.harvard.edu/sites/default/files/Connect%20Extend%20Challenge_2.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lpe.org.uk/poetryline/poems/what-do-we-do-variatio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hyperlink" Target="https://pz.harvard.edu/sites/default/files/Sentence%20Phrase%20Word.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clpe.org.uk/poetryline/poems/what-do-we-do-vari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hyperlink" Target="https://www.socialstudies.org/88/1/effects-political-polarization-social-studies-education-and-what-we-should-do"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F1F2-74E2-D281-0EE7-78E80B9BD19D}"/>
              </a:ext>
            </a:extLst>
          </p:cNvPr>
          <p:cNvSpPr>
            <a:spLocks noGrp="1"/>
          </p:cNvSpPr>
          <p:nvPr>
            <p:ph type="ctrTitle"/>
          </p:nvPr>
        </p:nvSpPr>
        <p:spPr>
          <a:xfrm>
            <a:off x="2428875" y="646113"/>
            <a:ext cx="9144000" cy="2387700"/>
          </a:xfrm>
        </p:spPr>
        <p:txBody>
          <a:bodyPr>
            <a:normAutofit/>
          </a:bodyPr>
          <a:lstStyle/>
          <a:p>
            <a:r>
              <a:rPr lang="en-US" sz="6000" dirty="0"/>
              <a:t>Creating Collaborative Civic Spaces Module Series</a:t>
            </a:r>
            <a:endParaRPr lang="en-US" dirty="0"/>
          </a:p>
        </p:txBody>
      </p:sp>
      <p:sp>
        <p:nvSpPr>
          <p:cNvPr id="3" name="Subtitle 2">
            <a:extLst>
              <a:ext uri="{FF2B5EF4-FFF2-40B4-BE49-F238E27FC236}">
                <a16:creationId xmlns:a16="http://schemas.microsoft.com/office/drawing/2014/main" id="{80FACABD-EC78-40EC-7269-0D7E4A5E63A3}"/>
              </a:ext>
            </a:extLst>
          </p:cNvPr>
          <p:cNvSpPr>
            <a:spLocks noGrp="1"/>
          </p:cNvSpPr>
          <p:nvPr>
            <p:ph type="subTitle" idx="1"/>
          </p:nvPr>
        </p:nvSpPr>
        <p:spPr>
          <a:xfrm>
            <a:off x="2767913" y="3316288"/>
            <a:ext cx="8900211" cy="1655700"/>
          </a:xfrm>
        </p:spPr>
        <p:txBody>
          <a:bodyPr/>
          <a:lstStyle/>
          <a:p>
            <a:pPr marL="0" lvl="0" indent="0" algn="ctr" rtl="0">
              <a:lnSpc>
                <a:spcPct val="90000"/>
              </a:lnSpc>
              <a:spcBef>
                <a:spcPts val="1000"/>
              </a:spcBef>
              <a:spcAft>
                <a:spcPts val="0"/>
              </a:spcAft>
              <a:buSzPts val="2400"/>
              <a:buNone/>
            </a:pPr>
            <a:r>
              <a:rPr lang="en-US" sz="2400" dirty="0"/>
              <a:t>Module </a:t>
            </a:r>
            <a:r>
              <a:rPr lang="en-US" dirty="0"/>
              <a:t>Two</a:t>
            </a:r>
            <a:r>
              <a:rPr lang="en-US" sz="2400" dirty="0"/>
              <a:t>:</a:t>
            </a:r>
          </a:p>
          <a:p>
            <a:pPr marL="0" lvl="0" indent="0" algn="ctr" rtl="0">
              <a:lnSpc>
                <a:spcPct val="90000"/>
              </a:lnSpc>
              <a:spcBef>
                <a:spcPts val="1000"/>
              </a:spcBef>
              <a:spcAft>
                <a:spcPts val="0"/>
              </a:spcAft>
              <a:buSzPts val="2400"/>
              <a:buNone/>
            </a:pPr>
            <a:r>
              <a:rPr lang="en-US" sz="2400" dirty="0"/>
              <a:t>What do we do with variation?</a:t>
            </a:r>
          </a:p>
          <a:p>
            <a:endParaRPr lang="en-US" dirty="0"/>
          </a:p>
        </p:txBody>
      </p:sp>
      <p:sp>
        <p:nvSpPr>
          <p:cNvPr id="4" name="Slide Number Placeholder 3">
            <a:extLst>
              <a:ext uri="{FF2B5EF4-FFF2-40B4-BE49-F238E27FC236}">
                <a16:creationId xmlns:a16="http://schemas.microsoft.com/office/drawing/2014/main" id="{E6C88F62-7200-922B-38EA-65191B6C95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Tree>
    <p:extLst>
      <p:ext uri="{BB962C8B-B14F-4D97-AF65-F5344CB8AC3E}">
        <p14:creationId xmlns:p14="http://schemas.microsoft.com/office/powerpoint/2010/main" val="386087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22"/>
          <p:cNvSpPr txBox="1">
            <a:spLocks noGrp="1"/>
          </p:cNvSpPr>
          <p:nvPr>
            <p:ph type="title"/>
          </p:nvPr>
        </p:nvSpPr>
        <p:spPr>
          <a:xfrm>
            <a:off x="88374" y="-68575"/>
            <a:ext cx="11589275" cy="149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500" dirty="0"/>
              <a:t>How Social Studies Educators Can Lead Towards a Diverse Democracy</a:t>
            </a:r>
          </a:p>
        </p:txBody>
      </p:sp>
      <p:sp>
        <p:nvSpPr>
          <p:cNvPr id="158" name="Google Shape;158;p22"/>
          <p:cNvSpPr txBox="1">
            <a:spLocks noGrp="1"/>
          </p:cNvSpPr>
          <p:nvPr>
            <p:ph type="body" idx="1"/>
          </p:nvPr>
        </p:nvSpPr>
        <p:spPr>
          <a:xfrm>
            <a:off x="0" y="1429625"/>
            <a:ext cx="3807725" cy="4760100"/>
          </a:xfrm>
          <a:prstGeom prst="rect">
            <a:avLst/>
          </a:prstGeom>
          <a:noFill/>
          <a:ln>
            <a:noFill/>
          </a:ln>
        </p:spPr>
        <p:txBody>
          <a:bodyPr spcFirstLastPara="1" wrap="square" lIns="91425" tIns="45700" rIns="91425" bIns="45700" anchor="t" anchorCtr="0">
            <a:noAutofit/>
          </a:bodyPr>
          <a:lstStyle/>
          <a:p>
            <a:pPr marL="107950" indent="0" algn="ctr" rtl="0">
              <a:spcBef>
                <a:spcPts val="1100"/>
              </a:spcBef>
              <a:buNone/>
            </a:pPr>
            <a:r>
              <a:rPr lang="en-US" sz="3200" b="1" i="0" u="none" strike="noStrike" dirty="0">
                <a:solidFill>
                  <a:srgbClr val="102649"/>
                </a:solidFill>
                <a:effectLst/>
              </a:rPr>
              <a:t>One –Word Summary</a:t>
            </a:r>
            <a:endParaRPr lang="en-US" sz="3200" b="0" dirty="0">
              <a:effectLst/>
            </a:endParaRPr>
          </a:p>
          <a:p>
            <a:pPr marL="107950" indent="0" rtl="0">
              <a:spcBef>
                <a:spcPts val="1100"/>
              </a:spcBef>
              <a:buNone/>
            </a:pPr>
            <a:r>
              <a:rPr lang="en-US" sz="3200" b="0" i="0" u="none" strike="noStrike" dirty="0">
                <a:solidFill>
                  <a:srgbClr val="102649"/>
                </a:solidFill>
                <a:effectLst/>
              </a:rPr>
              <a:t>Write one word that summarizes the central idea of each column in this chart.</a:t>
            </a:r>
            <a:endParaRPr lang="en-US" sz="3200" b="0" dirty="0">
              <a:effectLst/>
            </a:endParaRPr>
          </a:p>
          <a:p>
            <a:pPr marL="107950" indent="0">
              <a:buNone/>
            </a:pPr>
            <a:br>
              <a:rPr lang="en-US" sz="1600" dirty="0"/>
            </a:br>
            <a:endParaRPr dirty="0"/>
          </a:p>
          <a:p>
            <a:pPr marL="0" lvl="0" indent="0" algn="l" rtl="0">
              <a:lnSpc>
                <a:spcPct val="90000"/>
              </a:lnSpc>
              <a:spcBef>
                <a:spcPts val="1000"/>
              </a:spcBef>
              <a:spcAft>
                <a:spcPts val="0"/>
              </a:spcAft>
              <a:buSzPts val="1800"/>
              <a:buNone/>
            </a:pPr>
            <a:endParaRPr dirty="0"/>
          </a:p>
        </p:txBody>
      </p:sp>
      <p:pic>
        <p:nvPicPr>
          <p:cNvPr id="5122" name="Picture 2" descr="Table 1. Three Strategies for Promoting Education Towards a Diverse Democracy&#10;Column 1: Strategy&#10;Framing and Communicating&#10;Social studies educators should work with school and district leaders and with community members and youth to develop clear statements of commitment to educating towards a diverse democracy.&#10;Column 2: Rationale&#10;To avoid vague proclamations such as, &quot;students should not feel uncomfortable,&quot; teachers and school leaders should articulate their professional obligation to educate toward a diverse democracy. &#10;Column 3: Examples of Action Steps&#10;When developing the district statement, identify: principles related to education towards a diverse democracy such as the value of informed and civil discourse, and practices that can advance these priorities, such as Socratic Seminars and Structured Academic Controversies. ">
            <a:extLst>
              <a:ext uri="{FF2B5EF4-FFF2-40B4-BE49-F238E27FC236}">
                <a16:creationId xmlns:a16="http://schemas.microsoft.com/office/drawing/2014/main" id="{52B4DF44-3E60-079F-0F08-F39872131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599" y="1699962"/>
            <a:ext cx="8006458" cy="351372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5D6109C-0CEC-09E3-E907-5CCB5898BC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26E39576-C7B8-836A-4F8D-DB00E7442A3E}"/>
            </a:ext>
          </a:extLst>
        </p:cNvPr>
        <p:cNvGrpSpPr/>
        <p:nvPr/>
      </p:nvGrpSpPr>
      <p:grpSpPr>
        <a:xfrm>
          <a:off x="0" y="0"/>
          <a:ext cx="0" cy="0"/>
          <a:chOff x="0" y="0"/>
          <a:chExt cx="0" cy="0"/>
        </a:xfrm>
      </p:grpSpPr>
      <p:sp>
        <p:nvSpPr>
          <p:cNvPr id="159" name="Google Shape;159;p22">
            <a:extLst>
              <a:ext uri="{FF2B5EF4-FFF2-40B4-BE49-F238E27FC236}">
                <a16:creationId xmlns:a16="http://schemas.microsoft.com/office/drawing/2014/main" id="{3B554BA2-BC09-D7DE-C771-874770176EF0}"/>
              </a:ext>
            </a:extLst>
          </p:cNvPr>
          <p:cNvSpPr txBox="1">
            <a:spLocks noGrp="1"/>
          </p:cNvSpPr>
          <p:nvPr>
            <p:ph type="title"/>
          </p:nvPr>
        </p:nvSpPr>
        <p:spPr>
          <a:xfrm>
            <a:off x="88374" y="-68575"/>
            <a:ext cx="11589275" cy="149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500" dirty="0"/>
              <a:t>How Social Studies Educators Can Lead Towards a Diverse Democracy (2)</a:t>
            </a:r>
          </a:p>
        </p:txBody>
      </p:sp>
      <p:sp>
        <p:nvSpPr>
          <p:cNvPr id="158" name="Google Shape;158;p22">
            <a:extLst>
              <a:ext uri="{FF2B5EF4-FFF2-40B4-BE49-F238E27FC236}">
                <a16:creationId xmlns:a16="http://schemas.microsoft.com/office/drawing/2014/main" id="{303641CA-32DC-64B8-6EF1-B7802BDC8B86}"/>
              </a:ext>
            </a:extLst>
          </p:cNvPr>
          <p:cNvSpPr txBox="1">
            <a:spLocks noGrp="1"/>
          </p:cNvSpPr>
          <p:nvPr>
            <p:ph type="body" idx="1"/>
          </p:nvPr>
        </p:nvSpPr>
        <p:spPr>
          <a:xfrm>
            <a:off x="0" y="1429625"/>
            <a:ext cx="3807725" cy="4760100"/>
          </a:xfrm>
          <a:prstGeom prst="rect">
            <a:avLst/>
          </a:prstGeom>
          <a:noFill/>
          <a:ln>
            <a:noFill/>
          </a:ln>
        </p:spPr>
        <p:txBody>
          <a:bodyPr spcFirstLastPara="1" wrap="square" lIns="91425" tIns="45700" rIns="91425" bIns="45700" anchor="t" anchorCtr="0">
            <a:noAutofit/>
          </a:bodyPr>
          <a:lstStyle/>
          <a:p>
            <a:pPr marL="107950" indent="0" algn="ctr" rtl="0">
              <a:spcBef>
                <a:spcPts val="1100"/>
              </a:spcBef>
              <a:buNone/>
            </a:pPr>
            <a:r>
              <a:rPr lang="en-US" sz="3200" b="1" i="0" u="none" strike="noStrike" dirty="0">
                <a:solidFill>
                  <a:srgbClr val="102649"/>
                </a:solidFill>
                <a:effectLst/>
              </a:rPr>
              <a:t>One –Word Summary</a:t>
            </a:r>
            <a:endParaRPr lang="en-US" sz="3200" b="0" dirty="0">
              <a:effectLst/>
            </a:endParaRPr>
          </a:p>
          <a:p>
            <a:pPr marL="107950" indent="0" rtl="0">
              <a:spcBef>
                <a:spcPts val="1100"/>
              </a:spcBef>
              <a:buNone/>
            </a:pPr>
            <a:r>
              <a:rPr lang="en-US" sz="3200" b="0" i="0" u="none" strike="noStrike" dirty="0">
                <a:solidFill>
                  <a:srgbClr val="102649"/>
                </a:solidFill>
                <a:effectLst/>
              </a:rPr>
              <a:t>Write one word that summarizes the central idea of each column in this chart.</a:t>
            </a:r>
            <a:endParaRPr lang="en-US" sz="3200" b="0" dirty="0">
              <a:effectLst/>
            </a:endParaRPr>
          </a:p>
          <a:p>
            <a:pPr marL="107950" indent="0">
              <a:buNone/>
            </a:pPr>
            <a:br>
              <a:rPr lang="en-US" sz="1600" dirty="0"/>
            </a:br>
            <a:endParaRPr dirty="0"/>
          </a:p>
          <a:p>
            <a:pPr marL="0" lvl="0" indent="0" algn="l" rtl="0">
              <a:lnSpc>
                <a:spcPct val="90000"/>
              </a:lnSpc>
              <a:spcBef>
                <a:spcPts val="1000"/>
              </a:spcBef>
              <a:spcAft>
                <a:spcPts val="0"/>
              </a:spcAft>
              <a:buSzPts val="1800"/>
              <a:buNone/>
            </a:pPr>
            <a:endParaRPr dirty="0"/>
          </a:p>
        </p:txBody>
      </p:sp>
      <p:pic>
        <p:nvPicPr>
          <p:cNvPr id="5122" name="Picture 2" descr="Table 1. Three Strategies for Promoting Education Towards a Diverse Democracy&#10;Column 1: Strategy&#10;Framing and Communicating&#10;Social studies educators should work with school and district leaders and with community members and youth to develop clear statements of commitment to educating towards a diverse democracy.&#10;Column 2: Rationale&#10;To avoid vague proclamations such as, &quot;students should not feel uncomfortable,&quot; teachers and school leaders should articulate their professional obligation to educate toward a diverse democracy. &#10;Column 3: Examples of Action Steps&#10;When developing the district statement, identify: principles related to education towards a diverse democracy such as the value of informed and civil discourse, and practices that can advance these priorities, such as Socratic Seminars and Structured Academic Controversies. ">
            <a:extLst>
              <a:ext uri="{FF2B5EF4-FFF2-40B4-BE49-F238E27FC236}">
                <a16:creationId xmlns:a16="http://schemas.microsoft.com/office/drawing/2014/main" id="{9CB49BBC-5901-BE1A-9DFA-55834F014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599" y="1699962"/>
            <a:ext cx="8006458" cy="351372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050084E-0577-705C-7D0A-F935D7EB77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2248326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1A36A2D8-A630-6729-1ACF-D76DF55A2364}"/>
            </a:ext>
          </a:extLst>
        </p:cNvPr>
        <p:cNvGrpSpPr/>
        <p:nvPr/>
      </p:nvGrpSpPr>
      <p:grpSpPr>
        <a:xfrm>
          <a:off x="0" y="0"/>
          <a:ext cx="0" cy="0"/>
          <a:chOff x="0" y="0"/>
          <a:chExt cx="0" cy="0"/>
        </a:xfrm>
      </p:grpSpPr>
      <p:sp>
        <p:nvSpPr>
          <p:cNvPr id="159" name="Google Shape;159;p22">
            <a:extLst>
              <a:ext uri="{FF2B5EF4-FFF2-40B4-BE49-F238E27FC236}">
                <a16:creationId xmlns:a16="http://schemas.microsoft.com/office/drawing/2014/main" id="{8457DAA3-647D-5923-2445-5C52F1EECA4C}"/>
              </a:ext>
            </a:extLst>
          </p:cNvPr>
          <p:cNvSpPr txBox="1">
            <a:spLocks noGrp="1"/>
          </p:cNvSpPr>
          <p:nvPr>
            <p:ph type="title"/>
          </p:nvPr>
        </p:nvSpPr>
        <p:spPr>
          <a:xfrm>
            <a:off x="88374" y="-68575"/>
            <a:ext cx="11589275" cy="149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500" dirty="0"/>
              <a:t>How Social Studies Educators Can Lead Towards a Diverse Democracy (3)</a:t>
            </a:r>
          </a:p>
        </p:txBody>
      </p:sp>
      <p:sp>
        <p:nvSpPr>
          <p:cNvPr id="158" name="Google Shape;158;p22">
            <a:extLst>
              <a:ext uri="{FF2B5EF4-FFF2-40B4-BE49-F238E27FC236}">
                <a16:creationId xmlns:a16="http://schemas.microsoft.com/office/drawing/2014/main" id="{A7F6A33E-E1EE-AD36-302D-5989844C6F1C}"/>
              </a:ext>
            </a:extLst>
          </p:cNvPr>
          <p:cNvSpPr txBox="1">
            <a:spLocks noGrp="1"/>
          </p:cNvSpPr>
          <p:nvPr>
            <p:ph type="body" idx="1"/>
          </p:nvPr>
        </p:nvSpPr>
        <p:spPr>
          <a:xfrm>
            <a:off x="0" y="1429625"/>
            <a:ext cx="3807725" cy="4760100"/>
          </a:xfrm>
          <a:prstGeom prst="rect">
            <a:avLst/>
          </a:prstGeom>
          <a:noFill/>
          <a:ln>
            <a:noFill/>
          </a:ln>
        </p:spPr>
        <p:txBody>
          <a:bodyPr spcFirstLastPara="1" wrap="square" lIns="91425" tIns="45700" rIns="91425" bIns="45700" anchor="t" anchorCtr="0">
            <a:noAutofit/>
          </a:bodyPr>
          <a:lstStyle/>
          <a:p>
            <a:pPr marL="107950" indent="0" algn="ctr" rtl="0">
              <a:spcBef>
                <a:spcPts val="1100"/>
              </a:spcBef>
              <a:buNone/>
            </a:pPr>
            <a:r>
              <a:rPr lang="en-US" sz="3200" b="1" i="0" u="none" strike="noStrike" dirty="0">
                <a:solidFill>
                  <a:srgbClr val="102649"/>
                </a:solidFill>
                <a:effectLst/>
              </a:rPr>
              <a:t>One –Word Summary</a:t>
            </a:r>
            <a:endParaRPr lang="en-US" sz="3200" b="0" dirty="0">
              <a:effectLst/>
            </a:endParaRPr>
          </a:p>
          <a:p>
            <a:pPr marL="107950" indent="0" rtl="0">
              <a:spcBef>
                <a:spcPts val="1100"/>
              </a:spcBef>
              <a:buNone/>
            </a:pPr>
            <a:r>
              <a:rPr lang="en-US" sz="3200" b="0" i="0" u="none" strike="noStrike" dirty="0">
                <a:solidFill>
                  <a:srgbClr val="102649"/>
                </a:solidFill>
                <a:effectLst/>
              </a:rPr>
              <a:t>Write one word that summarizes the central idea of each column in this chart.</a:t>
            </a:r>
            <a:endParaRPr lang="en-US" sz="3200" b="0" dirty="0">
              <a:effectLst/>
            </a:endParaRPr>
          </a:p>
          <a:p>
            <a:pPr marL="107950" indent="0">
              <a:buNone/>
            </a:pPr>
            <a:br>
              <a:rPr lang="en-US" sz="1600" dirty="0"/>
            </a:br>
            <a:endParaRPr dirty="0"/>
          </a:p>
          <a:p>
            <a:pPr marL="0" lvl="0" indent="0" algn="l" rtl="0">
              <a:lnSpc>
                <a:spcPct val="90000"/>
              </a:lnSpc>
              <a:spcBef>
                <a:spcPts val="1000"/>
              </a:spcBef>
              <a:spcAft>
                <a:spcPts val="0"/>
              </a:spcAft>
              <a:buSzPts val="1800"/>
              <a:buNone/>
            </a:pPr>
            <a:endParaRPr dirty="0"/>
          </a:p>
        </p:txBody>
      </p:sp>
      <p:pic>
        <p:nvPicPr>
          <p:cNvPr id="5122" name="Picture 2" descr="Table 1. Three Strategies for Promoting Education Towards a Diverse Democracy&#10;Column 1: Strategy&#10;Framing and Communicating&#10;Social studies educators should work with school and district leaders and with community members and youth to develop clear statements of commitment to educating towards a diverse democracy.&#10;Column 2: Rationale&#10;To avoid vague proclamations such as, &quot;students should not feel uncomfortable,&quot; teachers and school leaders should articulate their professional obligation to educate toward a diverse democracy. &#10;Column 3: Examples of Action Steps&#10;When developing the district statement, identify: principles related to education towards a diverse democracy such as the value of informed and civil discourse, and practices that can advance these priorities, such as Socratic Seminars and Structured Academic Controversies. ">
            <a:extLst>
              <a:ext uri="{FF2B5EF4-FFF2-40B4-BE49-F238E27FC236}">
                <a16:creationId xmlns:a16="http://schemas.microsoft.com/office/drawing/2014/main" id="{E6754586-5F64-D448-C24E-0D7A35778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599" y="1699962"/>
            <a:ext cx="8006458" cy="351372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78F046C-AB6E-202B-2319-CC3BFC7F2F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17510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23"/>
          <p:cNvSpPr txBox="1">
            <a:spLocks noGrp="1"/>
          </p:cNvSpPr>
          <p:nvPr>
            <p:ph type="body" idx="1"/>
          </p:nvPr>
        </p:nvSpPr>
        <p:spPr>
          <a:xfrm>
            <a:off x="258000" y="1040362"/>
            <a:ext cx="6399474" cy="2493000"/>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1200"/>
              </a:spcAft>
              <a:buSzPts val="1800"/>
              <a:buNone/>
            </a:pPr>
            <a:r>
              <a:rPr lang="en-US" sz="2400" dirty="0"/>
              <a:t>Communicating conclusions is defined by a student’s ability to effectively communicate their own conclusions and listen carefully to the conclusions of others whose conclusions may be different.</a:t>
            </a:r>
          </a:p>
          <a:p>
            <a:pPr marL="0" lvl="0" indent="0" rtl="0">
              <a:lnSpc>
                <a:spcPct val="90000"/>
              </a:lnSpc>
              <a:spcBef>
                <a:spcPts val="0"/>
              </a:spcBef>
              <a:spcAft>
                <a:spcPts val="1200"/>
              </a:spcAft>
              <a:buSzPts val="1800"/>
              <a:buNone/>
            </a:pPr>
            <a:endParaRPr lang="en-US" sz="2400" dirty="0"/>
          </a:p>
          <a:p>
            <a:pPr marL="0" lvl="0" indent="0" rtl="0">
              <a:lnSpc>
                <a:spcPct val="90000"/>
              </a:lnSpc>
              <a:spcBef>
                <a:spcPts val="0"/>
              </a:spcBef>
              <a:spcAft>
                <a:spcPts val="1200"/>
              </a:spcAft>
              <a:buSzPts val="1800"/>
              <a:buNone/>
            </a:pPr>
            <a:r>
              <a:rPr lang="en-US" sz="2400" b="0" i="0" u="none" strike="noStrike" dirty="0">
                <a:solidFill>
                  <a:srgbClr val="030303"/>
                </a:solidFill>
                <a:effectLst/>
              </a:rPr>
              <a:t>This requires that students l</a:t>
            </a:r>
            <a:r>
              <a:rPr lang="en-US" sz="2400" b="1" i="0" u="none" strike="noStrike" dirty="0">
                <a:solidFill>
                  <a:srgbClr val="030303"/>
                </a:solidFill>
                <a:effectLst/>
              </a:rPr>
              <a:t>isten to the conclusions</a:t>
            </a:r>
            <a:r>
              <a:rPr lang="en-US" sz="2400" b="0" i="0" u="none" strike="noStrike" dirty="0">
                <a:solidFill>
                  <a:srgbClr val="030303"/>
                </a:solidFill>
                <a:effectLst/>
              </a:rPr>
              <a:t> </a:t>
            </a:r>
            <a:r>
              <a:rPr lang="en-US" sz="2400" b="1" i="0" u="none" strike="noStrike" dirty="0">
                <a:solidFill>
                  <a:srgbClr val="030303"/>
                </a:solidFill>
                <a:effectLst/>
              </a:rPr>
              <a:t>of others</a:t>
            </a:r>
            <a:r>
              <a:rPr lang="en-US" sz="2400" b="0" i="0" u="none" strike="noStrike" dirty="0">
                <a:solidFill>
                  <a:srgbClr val="030303"/>
                </a:solidFill>
                <a:effectLst/>
              </a:rPr>
              <a:t>, apply a range of </a:t>
            </a:r>
            <a:r>
              <a:rPr lang="en-US" sz="2400" b="1" i="0" u="none" strike="noStrike" dirty="0">
                <a:solidFill>
                  <a:srgbClr val="030303"/>
                </a:solidFill>
                <a:effectLst/>
              </a:rPr>
              <a:t>deliberative and democratic procedure</a:t>
            </a:r>
            <a:r>
              <a:rPr lang="en-US" sz="2400" b="0" i="0" u="none" strike="noStrike" dirty="0">
                <a:solidFill>
                  <a:srgbClr val="030303"/>
                </a:solidFill>
                <a:effectLst/>
              </a:rPr>
              <a:t>s, engage in </a:t>
            </a:r>
            <a:r>
              <a:rPr lang="en-US" sz="2400" b="1" i="0" u="none" strike="noStrike" dirty="0">
                <a:solidFill>
                  <a:srgbClr val="030303"/>
                </a:solidFill>
                <a:effectLst/>
              </a:rPr>
              <a:t>civil discussion</a:t>
            </a:r>
            <a:r>
              <a:rPr lang="en-US" sz="2400" b="0" i="0" u="none" strike="noStrike" dirty="0">
                <a:solidFill>
                  <a:srgbClr val="030303"/>
                </a:solidFill>
                <a:effectLst/>
              </a:rPr>
              <a:t>, </a:t>
            </a:r>
            <a:r>
              <a:rPr lang="en-US" sz="2400" b="1" i="0" u="none" strike="noStrike" dirty="0">
                <a:solidFill>
                  <a:srgbClr val="030303"/>
                </a:solidFill>
                <a:effectLst/>
              </a:rPr>
              <a:t>reach consensus when appropriate</a:t>
            </a:r>
            <a:r>
              <a:rPr lang="en-US" sz="2400" b="0" i="0" u="none" strike="noStrike" dirty="0">
                <a:solidFill>
                  <a:srgbClr val="030303"/>
                </a:solidFill>
                <a:effectLst/>
              </a:rPr>
              <a:t> and </a:t>
            </a:r>
            <a:r>
              <a:rPr lang="en-US" sz="2400" b="1" i="0" u="none" strike="noStrike" dirty="0">
                <a:solidFill>
                  <a:srgbClr val="030303"/>
                </a:solidFill>
                <a:effectLst/>
              </a:rPr>
              <a:t>respect diverse opinions </a:t>
            </a:r>
            <a:r>
              <a:rPr lang="en-US" sz="2400" b="0" i="0" u="none" strike="noStrike" dirty="0">
                <a:solidFill>
                  <a:srgbClr val="030303"/>
                </a:solidFill>
                <a:effectLst/>
              </a:rPr>
              <a:t>relevant to compelling and/or supporting questions. </a:t>
            </a:r>
            <a:endParaRPr lang="en-US" sz="2400" dirty="0"/>
          </a:p>
          <a:p>
            <a:pPr marL="0" lvl="0" indent="0" algn="l" rtl="0">
              <a:lnSpc>
                <a:spcPct val="90000"/>
              </a:lnSpc>
              <a:spcBef>
                <a:spcPts val="1000"/>
              </a:spcBef>
              <a:spcAft>
                <a:spcPts val="0"/>
              </a:spcAft>
              <a:buSzPts val="1800"/>
              <a:buNone/>
            </a:pPr>
            <a:endParaRPr dirty="0"/>
          </a:p>
        </p:txBody>
      </p:sp>
      <p:sp>
        <p:nvSpPr>
          <p:cNvPr id="5" name="Google Shape;159;p22">
            <a:extLst>
              <a:ext uri="{FF2B5EF4-FFF2-40B4-BE49-F238E27FC236}">
                <a16:creationId xmlns:a16="http://schemas.microsoft.com/office/drawing/2014/main" id="{C4A3CE1A-BE4B-6D1A-6E7E-64AB748F2578}"/>
              </a:ext>
            </a:extLst>
          </p:cNvPr>
          <p:cNvSpPr txBox="1">
            <a:spLocks noGrp="1"/>
          </p:cNvSpPr>
          <p:nvPr>
            <p:ph type="title"/>
          </p:nvPr>
        </p:nvSpPr>
        <p:spPr>
          <a:xfrm>
            <a:off x="258000" y="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500" dirty="0"/>
              <a:t>Variations and the KAS for Social Studies</a:t>
            </a:r>
          </a:p>
        </p:txBody>
      </p:sp>
      <p:pic>
        <p:nvPicPr>
          <p:cNvPr id="6146" name="Picture 2" descr="A circle graphic with 4 quarters labeled: Communicating Conclusions, Questioning, Investigating Using Disciplinary Concepts and Using Evidence&#10;An arrow comes from Investigating Using Disciplinary Concepts pointing to four more sections labeled Civics, Geography, Economics and History">
            <a:extLst>
              <a:ext uri="{FF2B5EF4-FFF2-40B4-BE49-F238E27FC236}">
                <a16:creationId xmlns:a16="http://schemas.microsoft.com/office/drawing/2014/main" id="{D24BE113-0376-C483-30B1-24B3C5ECF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997" y="907166"/>
            <a:ext cx="4311571" cy="471960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BDDD15C-10B8-750C-8EFE-0A44120245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161700" y="-80211"/>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Communicating Conclusions</a:t>
            </a:r>
            <a:endParaRPr dirty="0"/>
          </a:p>
        </p:txBody>
      </p:sp>
      <p:sp>
        <p:nvSpPr>
          <p:cNvPr id="173" name="Google Shape;173;p24"/>
          <p:cNvSpPr txBox="1">
            <a:spLocks noGrp="1"/>
          </p:cNvSpPr>
          <p:nvPr>
            <p:ph type="body" idx="1"/>
          </p:nvPr>
        </p:nvSpPr>
        <p:spPr>
          <a:xfrm>
            <a:off x="161700" y="1056316"/>
            <a:ext cx="11308200" cy="4071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1200"/>
              </a:spcAft>
              <a:buNone/>
            </a:pPr>
            <a:r>
              <a:rPr lang="en-US" sz="2400" dirty="0"/>
              <a:t>Sample of grade level standards (excerpt)</a:t>
            </a:r>
            <a:endParaRPr sz="2400" dirty="0">
              <a:solidFill>
                <a:srgbClr val="102649"/>
              </a:solidFill>
            </a:endParaRPr>
          </a:p>
          <a:p>
            <a:pPr marL="0" lvl="0" indent="0" algn="l" rtl="0">
              <a:lnSpc>
                <a:spcPct val="90000"/>
              </a:lnSpc>
              <a:spcBef>
                <a:spcPts val="1000"/>
              </a:spcBef>
              <a:spcAft>
                <a:spcPts val="0"/>
              </a:spcAft>
              <a:buSzPts val="1800"/>
              <a:buNone/>
            </a:pPr>
            <a:endParaRPr sz="2400" dirty="0"/>
          </a:p>
        </p:txBody>
      </p:sp>
      <p:graphicFrame>
        <p:nvGraphicFramePr>
          <p:cNvPr id="4" name="Table 3">
            <a:extLst>
              <a:ext uri="{FF2B5EF4-FFF2-40B4-BE49-F238E27FC236}">
                <a16:creationId xmlns:a16="http://schemas.microsoft.com/office/drawing/2014/main" id="{E0F99EA2-A327-D59D-F658-EA01DD4F4F6B}"/>
              </a:ext>
            </a:extLst>
          </p:cNvPr>
          <p:cNvGraphicFramePr>
            <a:graphicFrameLocks noGrp="1"/>
          </p:cNvGraphicFramePr>
          <p:nvPr>
            <p:extLst>
              <p:ext uri="{D42A27DB-BD31-4B8C-83A1-F6EECF244321}">
                <p14:modId xmlns:p14="http://schemas.microsoft.com/office/powerpoint/2010/main" val="218505744"/>
              </p:ext>
            </p:extLst>
          </p:nvPr>
        </p:nvGraphicFramePr>
        <p:xfrm>
          <a:off x="459668" y="1682817"/>
          <a:ext cx="11010232" cy="3931920"/>
        </p:xfrm>
        <a:graphic>
          <a:graphicData uri="http://schemas.openxmlformats.org/drawingml/2006/table">
            <a:tbl>
              <a:tblPr firstRow="1" bandRow="1">
                <a:tableStyleId>{5C22544A-7EE6-4342-B048-85BDC9FD1C3A}</a:tableStyleId>
              </a:tblPr>
              <a:tblGrid>
                <a:gridCol w="1577679">
                  <a:extLst>
                    <a:ext uri="{9D8B030D-6E8A-4147-A177-3AD203B41FA5}">
                      <a16:colId xmlns:a16="http://schemas.microsoft.com/office/drawing/2014/main" val="2987812240"/>
                    </a:ext>
                  </a:extLst>
                </a:gridCol>
                <a:gridCol w="9432553">
                  <a:extLst>
                    <a:ext uri="{9D8B030D-6E8A-4147-A177-3AD203B41FA5}">
                      <a16:colId xmlns:a16="http://schemas.microsoft.com/office/drawing/2014/main" val="1145304785"/>
                    </a:ext>
                  </a:extLst>
                </a:gridCol>
              </a:tblGrid>
              <a:tr h="370840">
                <a:tc>
                  <a:txBody>
                    <a:bodyPr/>
                    <a:lstStyle/>
                    <a:p>
                      <a:pPr algn="ctr" rtl="0" fontAlgn="t"/>
                      <a:r>
                        <a:rPr lang="en-US" sz="1800" b="1" i="0" u="none" strike="noStrike" dirty="0">
                          <a:solidFill>
                            <a:srgbClr val="000000"/>
                          </a:solidFill>
                          <a:effectLst/>
                          <a:latin typeface="Calibri" panose="020F0502020204030204" pitchFamily="34" charset="0"/>
                        </a:rPr>
                        <a:t>K.I.CC.4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rtl="0" fontAlgn="t"/>
                      <a:r>
                        <a:rPr lang="en-US" sz="1800" b="0" i="0" u="none" strike="noStrike" dirty="0">
                          <a:solidFill>
                            <a:srgbClr val="000000"/>
                          </a:solidFill>
                          <a:effectLst/>
                          <a:latin typeface="Calibri" panose="020F0502020204030204" pitchFamily="34" charset="0"/>
                        </a:rPr>
                        <a:t> Use listening skills to decide on and take action in their classrooms.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5634855"/>
                  </a:ext>
                </a:extLst>
              </a:tr>
              <a:tr h="370840">
                <a:tc>
                  <a:txBody>
                    <a:bodyPr/>
                    <a:lstStyle/>
                    <a:p>
                      <a:pPr marL="12700" algn="ctr" rtl="0" fontAlgn="t"/>
                      <a:r>
                        <a:rPr lang="en-US" sz="1800" b="1" i="0" u="none" strike="noStrike" dirty="0">
                          <a:solidFill>
                            <a:srgbClr val="000000"/>
                          </a:solidFill>
                          <a:effectLst/>
                          <a:latin typeface="Calibri" panose="020F0502020204030204" pitchFamily="34" charset="0"/>
                        </a:rPr>
                        <a:t>3.I.CC.4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marL="12700" rtl="0" fontAlgn="t"/>
                      <a:r>
                        <a:rPr lang="en-US" sz="1800" b="0" i="0" u="none" strike="noStrike" dirty="0">
                          <a:solidFill>
                            <a:srgbClr val="000000"/>
                          </a:solidFill>
                          <a:effectLst/>
                          <a:latin typeface="Calibri" panose="020F0502020204030204" pitchFamily="34" charset="0"/>
                        </a:rPr>
                        <a:t>Use listening, consensus-building and voting procedures to determine the best strategies to take to address local, regional and global problems.</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856387"/>
                  </a:ext>
                </a:extLst>
              </a:tr>
              <a:tr h="370840">
                <a:tc>
                  <a:txBody>
                    <a:bodyPr/>
                    <a:lstStyle/>
                    <a:p>
                      <a:pPr marL="12700" algn="ctr" rtl="0" fontAlgn="t"/>
                      <a:r>
                        <a:rPr lang="en-US" sz="1800" b="1" i="0" u="none" strike="noStrike" dirty="0">
                          <a:solidFill>
                            <a:srgbClr val="000000"/>
                          </a:solidFill>
                          <a:effectLst/>
                          <a:latin typeface="Calibri" panose="020F0502020204030204" pitchFamily="34" charset="0"/>
                        </a:rPr>
                        <a:t>5.I.CC.4</a:t>
                      </a:r>
                      <a:r>
                        <a:rPr lang="en-US" sz="1800" b="0" i="0" u="none" strike="noStrike" dirty="0">
                          <a:solidFill>
                            <a:srgbClr val="000000"/>
                          </a:solidFill>
                          <a:effectLst/>
                          <a:latin typeface="Calibri" panose="020F0502020204030204" pitchFamily="34" charset="0"/>
                        </a:rPr>
                        <a:t>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marL="12700" rtl="0" fontAlgn="t"/>
                      <a:r>
                        <a:rPr lang="en-US" sz="1800" b="0" i="0" u="none" strike="noStrike" dirty="0">
                          <a:solidFill>
                            <a:srgbClr val="000000"/>
                          </a:solidFill>
                          <a:effectLst/>
                          <a:latin typeface="Calibri" panose="020F0502020204030204" pitchFamily="34" charset="0"/>
                        </a:rPr>
                        <a:t>Use a range of deliberative and democratic procedures to identify strategies on how to address a current issue.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405903"/>
                  </a:ext>
                </a:extLst>
              </a:tr>
              <a:tr h="370840">
                <a:tc>
                  <a:txBody>
                    <a:bodyPr/>
                    <a:lstStyle/>
                    <a:p>
                      <a:pPr algn="ctr" rtl="0" fontAlgn="t"/>
                      <a:r>
                        <a:rPr lang="en-US" sz="1800" b="1" i="0" u="none" strike="noStrike" dirty="0">
                          <a:solidFill>
                            <a:srgbClr val="000000"/>
                          </a:solidFill>
                          <a:effectLst/>
                          <a:latin typeface="Calibri" panose="020F0502020204030204" pitchFamily="34" charset="0"/>
                        </a:rPr>
                        <a:t>6.I.CC.4</a:t>
                      </a:r>
                      <a:r>
                        <a:rPr lang="en-US" sz="1800" b="0" i="0" u="none" strike="noStrike" dirty="0">
                          <a:solidFill>
                            <a:srgbClr val="000000"/>
                          </a:solidFill>
                          <a:effectLst/>
                          <a:latin typeface="Calibri" panose="020F0502020204030204" pitchFamily="34" charset="0"/>
                        </a:rPr>
                        <a:t>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rtl="0" fontAlgn="t"/>
                      <a:r>
                        <a:rPr lang="en-US" sz="1800" b="0" i="0" u="none" strike="noStrike" dirty="0">
                          <a:solidFill>
                            <a:srgbClr val="000000"/>
                          </a:solidFill>
                          <a:effectLst/>
                          <a:latin typeface="Calibri" panose="020F0502020204030204" pitchFamily="34" charset="0"/>
                        </a:rPr>
                        <a:t>Engage in a range of deliberative and democratic procedures to discuss current local, regional and global issues.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1059372"/>
                  </a:ext>
                </a:extLst>
              </a:tr>
              <a:tr h="370840">
                <a:tc>
                  <a:txBody>
                    <a:bodyPr/>
                    <a:lstStyle/>
                    <a:p>
                      <a:pPr algn="ctr" rtl="0" fontAlgn="t"/>
                      <a:r>
                        <a:rPr lang="en-US" sz="1800" b="1" i="0" u="none" strike="noStrike" dirty="0">
                          <a:solidFill>
                            <a:srgbClr val="000000"/>
                          </a:solidFill>
                          <a:effectLst/>
                          <a:latin typeface="Calibri" panose="020F0502020204030204" pitchFamily="34" charset="0"/>
                        </a:rPr>
                        <a:t>8.I.CC.4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rtl="0" fontAlgn="t"/>
                      <a:r>
                        <a:rPr lang="en-US" sz="1800" b="0" i="0" u="none" strike="noStrike" dirty="0">
                          <a:solidFill>
                            <a:srgbClr val="000000"/>
                          </a:solidFill>
                          <a:effectLst/>
                          <a:latin typeface="Calibri" panose="020F0502020204030204" pitchFamily="34" charset="0"/>
                        </a:rPr>
                        <a:t>Apply a range of deliberative and democratic procedures to make decisions about ways to take action on current local, regional and global issues.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453998"/>
                  </a:ext>
                </a:extLst>
              </a:tr>
              <a:tr h="370840">
                <a:tc>
                  <a:txBody>
                    <a:bodyPr/>
                    <a:lstStyle/>
                    <a:p>
                      <a:pPr algn="ctr" rtl="0" fontAlgn="t"/>
                      <a:r>
                        <a:rPr lang="en-US" sz="1800" b="1" i="0" u="none" strike="noStrike" dirty="0">
                          <a:solidFill>
                            <a:srgbClr val="000000"/>
                          </a:solidFill>
                          <a:effectLst/>
                          <a:latin typeface="Calibri" panose="020F0502020204030204" pitchFamily="34" charset="0"/>
                        </a:rPr>
                        <a:t>HS.C.I.CC.1</a:t>
                      </a:r>
                      <a:r>
                        <a:rPr lang="en-US" sz="1800" b="0" i="0" u="none" strike="noStrike" dirty="0">
                          <a:solidFill>
                            <a:srgbClr val="000000"/>
                          </a:solidFill>
                          <a:effectLst/>
                          <a:latin typeface="Calibri" panose="020F0502020204030204" pitchFamily="34" charset="0"/>
                        </a:rPr>
                        <a:t> </a:t>
                      </a:r>
                      <a:endParaRPr lang="en-US" dirty="0">
                        <a:effectLst/>
                      </a:endParaRPr>
                    </a:p>
                  </a:txBody>
                  <a:tcPr marL="76200" marR="76200" marT="76200" marB="76200">
                    <a:lnT w="12700" cap="flat" cmpd="sng" algn="ctr">
                      <a:solidFill>
                        <a:schemeClr val="tx1"/>
                      </a:solidFill>
                      <a:prstDash val="solid"/>
                      <a:round/>
                      <a:headEnd type="none" w="med" len="med"/>
                      <a:tailEnd type="none" w="med" len="med"/>
                    </a:lnT>
                    <a:solidFill>
                      <a:srgbClr val="009999"/>
                    </a:solidFill>
                  </a:tcPr>
                </a:tc>
                <a:tc>
                  <a:txBody>
                    <a:bodyPr/>
                    <a:lstStyle/>
                    <a:p>
                      <a:pPr rtl="0" fontAlgn="t"/>
                      <a:r>
                        <a:rPr lang="en-US" sz="1800" b="0" i="0" u="none" strike="noStrike" dirty="0">
                          <a:solidFill>
                            <a:srgbClr val="000000"/>
                          </a:solidFill>
                          <a:effectLst/>
                          <a:latin typeface="Calibri" panose="020F0502020204030204" pitchFamily="34" charset="0"/>
                        </a:rPr>
                        <a:t>Engage in civil discussion, reach consensus when appropriate and respect diverse opinions relevant to compelling and/or supporting questions in civics. </a:t>
                      </a:r>
                      <a:endParaRPr lang="en-US" dirty="0">
                        <a:effectLst/>
                      </a:endParaRPr>
                    </a:p>
                  </a:txBody>
                  <a:tcPr marL="76200" marR="76200" marT="76200" marB="76200">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491249538"/>
                  </a:ext>
                </a:extLst>
              </a:tr>
            </a:tbl>
          </a:graphicData>
        </a:graphic>
      </p:graphicFrame>
      <p:sp>
        <p:nvSpPr>
          <p:cNvPr id="2" name="Slide Number Placeholder 1">
            <a:extLst>
              <a:ext uri="{FF2B5EF4-FFF2-40B4-BE49-F238E27FC236}">
                <a16:creationId xmlns:a16="http://schemas.microsoft.com/office/drawing/2014/main" id="{E0E2A12E-F116-BFA5-AB94-1DDCD89EE7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0" y="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dirty="0"/>
              <a:t>Engaging with variation:</a:t>
            </a:r>
            <a:br>
              <a:rPr lang="en-US" dirty="0"/>
            </a:br>
            <a:r>
              <a:rPr lang="en-US" dirty="0"/>
              <a:t>What does this look like in practice? </a:t>
            </a:r>
          </a:p>
        </p:txBody>
      </p:sp>
      <p:sp>
        <p:nvSpPr>
          <p:cNvPr id="179" name="Google Shape;179;p25"/>
          <p:cNvSpPr txBox="1">
            <a:spLocks noGrp="1"/>
          </p:cNvSpPr>
          <p:nvPr>
            <p:ph type="body" idx="1"/>
          </p:nvPr>
        </p:nvSpPr>
        <p:spPr>
          <a:xfrm>
            <a:off x="287000" y="1473900"/>
            <a:ext cx="11166900" cy="3910200"/>
          </a:xfrm>
          <a:prstGeom prst="rect">
            <a:avLst/>
          </a:prstGeom>
        </p:spPr>
        <p:txBody>
          <a:bodyPr spcFirstLastPara="1" wrap="square" lIns="91425" tIns="45700" rIns="91425" bIns="45700" anchor="t" anchorCtr="0">
            <a:noAutofit/>
          </a:bodyPr>
          <a:lstStyle/>
          <a:p>
            <a:pPr marL="107950" indent="0" rtl="0">
              <a:spcBef>
                <a:spcPts val="1100"/>
              </a:spcBef>
              <a:buNone/>
            </a:pPr>
            <a:r>
              <a:rPr lang="en-US" sz="2400" b="0" i="0" u="none" strike="noStrike" dirty="0">
                <a:solidFill>
                  <a:srgbClr val="102649"/>
                </a:solidFill>
                <a:effectLst/>
              </a:rPr>
              <a:t>Access one of the following grade level examples and scroll to the </a:t>
            </a:r>
            <a:r>
              <a:rPr lang="en-US" sz="2400" b="1" i="0" u="none" strike="noStrike" dirty="0">
                <a:solidFill>
                  <a:srgbClr val="102649"/>
                </a:solidFill>
                <a:effectLst/>
              </a:rPr>
              <a:t>Task Aligned to the Compelling Question</a:t>
            </a:r>
            <a:r>
              <a:rPr lang="en-US" sz="2400" b="0" i="0" u="none" strike="noStrike" dirty="0">
                <a:solidFill>
                  <a:srgbClr val="102649"/>
                </a:solidFill>
                <a:effectLst/>
              </a:rPr>
              <a:t>:</a:t>
            </a:r>
            <a:endParaRPr lang="en-US" sz="2400" b="0" dirty="0">
              <a:effectLst/>
            </a:endParaRPr>
          </a:p>
          <a:p>
            <a:pPr marL="3032125" indent="0" rtl="0">
              <a:spcBef>
                <a:spcPts val="1100"/>
              </a:spcBef>
              <a:buNone/>
            </a:pPr>
            <a:br>
              <a:rPr lang="en-US" sz="2400" b="0" dirty="0">
                <a:effectLst/>
              </a:rPr>
            </a:br>
            <a:r>
              <a:rPr lang="en-US" sz="2400" b="0" i="0" u="sng" strike="noStrike" dirty="0">
                <a:solidFill>
                  <a:srgbClr val="0563C1"/>
                </a:solidFill>
                <a:effectLst/>
                <a:hlinkClick r:id="rId3"/>
              </a:rPr>
              <a:t>Kindergarten Example</a:t>
            </a:r>
            <a:r>
              <a:rPr lang="en-US" sz="2400" b="0" i="0" u="none" strike="noStrike" dirty="0">
                <a:solidFill>
                  <a:srgbClr val="102649"/>
                </a:solidFill>
                <a:effectLst/>
              </a:rPr>
              <a:t> (pg. 6)</a:t>
            </a:r>
            <a:endParaRPr lang="en-US" sz="2400" b="0" dirty="0">
              <a:effectLst/>
            </a:endParaRPr>
          </a:p>
          <a:p>
            <a:pPr marL="3032125" indent="0" rtl="0">
              <a:spcBef>
                <a:spcPts val="1100"/>
              </a:spcBef>
              <a:buNone/>
            </a:pPr>
            <a:r>
              <a:rPr lang="en-US" sz="2400" b="0" i="0" u="sng" strike="noStrike" dirty="0">
                <a:solidFill>
                  <a:srgbClr val="0563C1"/>
                </a:solidFill>
                <a:effectLst/>
                <a:hlinkClick r:id="rId4"/>
              </a:rPr>
              <a:t>Grade 7 Example</a:t>
            </a:r>
            <a:r>
              <a:rPr lang="en-US" sz="2400" b="0" i="0" u="none" strike="noStrike" dirty="0">
                <a:solidFill>
                  <a:srgbClr val="102649"/>
                </a:solidFill>
                <a:effectLst/>
              </a:rPr>
              <a:t> (pg. 15)</a:t>
            </a:r>
            <a:endParaRPr lang="en-US" sz="2400" b="0" dirty="0">
              <a:effectLst/>
            </a:endParaRPr>
          </a:p>
          <a:p>
            <a:pPr marL="3032125" indent="0" rtl="0">
              <a:spcBef>
                <a:spcPts val="1100"/>
              </a:spcBef>
              <a:buNone/>
            </a:pPr>
            <a:r>
              <a:rPr lang="en-US" sz="2400" b="0" i="0" u="sng" strike="noStrike" dirty="0">
                <a:solidFill>
                  <a:srgbClr val="0563C1"/>
                </a:solidFill>
                <a:effectLst/>
                <a:hlinkClick r:id="rId5"/>
              </a:rPr>
              <a:t>High School Example</a:t>
            </a:r>
            <a:r>
              <a:rPr lang="en-US" sz="2400" b="0" i="0" u="none" strike="noStrike" dirty="0">
                <a:solidFill>
                  <a:srgbClr val="102649"/>
                </a:solidFill>
                <a:effectLst/>
              </a:rPr>
              <a:t> (pg. 10)</a:t>
            </a:r>
            <a:endParaRPr lang="en-US" sz="2400" b="0" dirty="0">
              <a:effectLst/>
            </a:endParaRPr>
          </a:p>
          <a:p>
            <a:pPr marL="107950" indent="0" rtl="0">
              <a:spcBef>
                <a:spcPts val="1100"/>
              </a:spcBef>
              <a:buNone/>
            </a:pPr>
            <a:br>
              <a:rPr lang="en-US" sz="2400" b="0" dirty="0">
                <a:effectLst/>
              </a:rPr>
            </a:br>
            <a:r>
              <a:rPr lang="en-US" sz="2400" b="0" i="0" u="none" strike="noStrike" dirty="0">
                <a:solidFill>
                  <a:srgbClr val="102649"/>
                </a:solidFill>
                <a:effectLst/>
              </a:rPr>
              <a:t>How does the task require students to engage with variation? </a:t>
            </a:r>
            <a:endParaRPr lang="en-US" sz="2400" b="0" dirty="0">
              <a:effectLst/>
            </a:endParaRPr>
          </a:p>
        </p:txBody>
      </p:sp>
      <p:sp>
        <p:nvSpPr>
          <p:cNvPr id="2" name="Slide Number Placeholder 1">
            <a:extLst>
              <a:ext uri="{FF2B5EF4-FFF2-40B4-BE49-F238E27FC236}">
                <a16:creationId xmlns:a16="http://schemas.microsoft.com/office/drawing/2014/main" id="{3938F922-C054-8652-8D4F-56F268AFF0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a:extLst>
            <a:ext uri="{FF2B5EF4-FFF2-40B4-BE49-F238E27FC236}">
              <a16:creationId xmlns:a16="http://schemas.microsoft.com/office/drawing/2014/main" id="{E44159A6-3D2D-486E-1C32-A46D62979C27}"/>
            </a:ext>
          </a:extLst>
        </p:cNvPr>
        <p:cNvGrpSpPr/>
        <p:nvPr/>
      </p:nvGrpSpPr>
      <p:grpSpPr>
        <a:xfrm>
          <a:off x="0" y="0"/>
          <a:ext cx="0" cy="0"/>
          <a:chOff x="0" y="0"/>
          <a:chExt cx="0" cy="0"/>
        </a:xfrm>
      </p:grpSpPr>
      <p:sp>
        <p:nvSpPr>
          <p:cNvPr id="184" name="Google Shape;184;p26">
            <a:extLst>
              <a:ext uri="{FF2B5EF4-FFF2-40B4-BE49-F238E27FC236}">
                <a16:creationId xmlns:a16="http://schemas.microsoft.com/office/drawing/2014/main" id="{6EFCAF7E-7B53-53C3-BF3D-05DAC6A0C72B}"/>
              </a:ext>
            </a:extLst>
          </p:cNvPr>
          <p:cNvSpPr txBox="1">
            <a:spLocks noGrp="1"/>
          </p:cNvSpPr>
          <p:nvPr>
            <p:ph type="title"/>
          </p:nvPr>
        </p:nvSpPr>
        <p:spPr>
          <a:xfrm>
            <a:off x="224085" y="123663"/>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dirty="0"/>
              <a:t>Engaging with variation:</a:t>
            </a:r>
            <a:br>
              <a:rPr lang="en-US" dirty="0"/>
            </a:br>
            <a:r>
              <a:rPr lang="en-US" dirty="0"/>
              <a:t>What does this look like in practice? (?) </a:t>
            </a:r>
          </a:p>
        </p:txBody>
      </p:sp>
      <p:sp>
        <p:nvSpPr>
          <p:cNvPr id="185" name="Google Shape;185;p26">
            <a:extLst>
              <a:ext uri="{FF2B5EF4-FFF2-40B4-BE49-F238E27FC236}">
                <a16:creationId xmlns:a16="http://schemas.microsoft.com/office/drawing/2014/main" id="{95AE79F4-D661-7824-D9B8-FAC6497C39A8}"/>
              </a:ext>
            </a:extLst>
          </p:cNvPr>
          <p:cNvSpPr txBox="1">
            <a:spLocks noGrp="1"/>
          </p:cNvSpPr>
          <p:nvPr>
            <p:ph type="body" idx="1"/>
          </p:nvPr>
        </p:nvSpPr>
        <p:spPr>
          <a:xfrm>
            <a:off x="224085" y="1449363"/>
            <a:ext cx="11236500" cy="4602000"/>
          </a:xfrm>
          <a:prstGeom prst="rect">
            <a:avLst/>
          </a:prstGeom>
          <a:noFill/>
          <a:ln>
            <a:noFill/>
          </a:ln>
        </p:spPr>
        <p:txBody>
          <a:bodyPr spcFirstLastPara="1" wrap="square" lIns="91425" tIns="45700" rIns="91425" bIns="45700" anchor="t" anchorCtr="0">
            <a:noAutofit/>
          </a:bodyPr>
          <a:lstStyle/>
          <a:p>
            <a:pPr marL="0" indent="0" rtl="0">
              <a:spcBef>
                <a:spcPts val="1100"/>
              </a:spcBef>
              <a:buNone/>
            </a:pPr>
            <a:r>
              <a:rPr lang="en-US" b="0" i="0" u="none" strike="noStrike" dirty="0">
                <a:solidFill>
                  <a:srgbClr val="102649"/>
                </a:solidFill>
                <a:effectLst/>
              </a:rPr>
              <a:t>Complete the</a:t>
            </a:r>
            <a:r>
              <a:rPr lang="en-US" b="0" i="0" u="none" strike="noStrike" dirty="0">
                <a:solidFill>
                  <a:srgbClr val="102649"/>
                </a:solidFill>
                <a:effectLst/>
                <a:hlinkClick r:id="rId3"/>
              </a:rPr>
              <a:t> </a:t>
            </a:r>
            <a:r>
              <a:rPr lang="en-US" b="0" i="0" u="sng" strike="noStrike" dirty="0">
                <a:solidFill>
                  <a:srgbClr val="0563C1"/>
                </a:solidFill>
                <a:effectLst/>
                <a:hlinkClick r:id="rId3"/>
              </a:rPr>
              <a:t>Connect, Extend, Challenge</a:t>
            </a:r>
            <a:r>
              <a:rPr lang="en-US" b="0" i="0" u="sng" dirty="0">
                <a:solidFill>
                  <a:srgbClr val="0563C1"/>
                </a:solidFill>
                <a:effectLst/>
              </a:rPr>
              <a:t> </a:t>
            </a:r>
            <a:r>
              <a:rPr lang="en-US" b="0" i="0" u="none" strike="noStrike" dirty="0">
                <a:solidFill>
                  <a:srgbClr val="102649"/>
                </a:solidFill>
                <a:effectLst/>
              </a:rPr>
              <a:t>strategy to reflect on how the task you read required that students engage with variation. </a:t>
            </a:r>
            <a:endParaRPr lang="en-US" b="0" dirty="0">
              <a:effectLst/>
            </a:endParaRPr>
          </a:p>
          <a:p>
            <a:pPr rtl="0" fontAlgn="base">
              <a:spcBef>
                <a:spcPts val="1100"/>
              </a:spcBef>
              <a:buFont typeface="Arial" panose="020B0604020202020204" pitchFamily="34" charset="0"/>
              <a:buChar char="•"/>
            </a:pPr>
            <a:r>
              <a:rPr lang="en-US" b="0" i="0" u="none" strike="noStrike" dirty="0">
                <a:solidFill>
                  <a:srgbClr val="102649"/>
                </a:solidFill>
                <a:effectLst/>
              </a:rPr>
              <a:t>How are the ideas and information </a:t>
            </a:r>
            <a:r>
              <a:rPr lang="en-US" b="1" i="0" u="none" strike="noStrike" dirty="0">
                <a:solidFill>
                  <a:srgbClr val="102649"/>
                </a:solidFill>
                <a:effectLst/>
              </a:rPr>
              <a:t>connected</a:t>
            </a:r>
            <a:r>
              <a:rPr lang="en-US" b="0" i="0" u="none" strike="noStrike" dirty="0">
                <a:solidFill>
                  <a:srgbClr val="102649"/>
                </a:solidFill>
                <a:effectLst/>
              </a:rPr>
              <a:t> to what you already know?</a:t>
            </a:r>
          </a:p>
          <a:p>
            <a:pPr rtl="0" fontAlgn="base">
              <a:buFont typeface="Arial" panose="020B0604020202020204" pitchFamily="34" charset="0"/>
              <a:buChar char="•"/>
            </a:pPr>
            <a:r>
              <a:rPr lang="en-US" b="0" i="0" u="none" strike="noStrike" dirty="0">
                <a:solidFill>
                  <a:srgbClr val="102649"/>
                </a:solidFill>
                <a:effectLst/>
              </a:rPr>
              <a:t>What new ideas did you get that broadened your thinking or </a:t>
            </a:r>
            <a:r>
              <a:rPr lang="en-US" b="1" i="0" u="none" strike="noStrike" dirty="0">
                <a:solidFill>
                  <a:srgbClr val="102649"/>
                </a:solidFill>
                <a:effectLst/>
              </a:rPr>
              <a:t>extended</a:t>
            </a:r>
            <a:r>
              <a:rPr lang="en-US" b="0" i="0" u="none" strike="noStrike" dirty="0">
                <a:solidFill>
                  <a:srgbClr val="102649"/>
                </a:solidFill>
                <a:effectLst/>
              </a:rPr>
              <a:t> it in different  directions?</a:t>
            </a:r>
          </a:p>
          <a:p>
            <a:r>
              <a:rPr lang="en-US" b="0" i="0" u="none" strike="noStrike" dirty="0">
                <a:solidFill>
                  <a:srgbClr val="102649"/>
                </a:solidFill>
                <a:effectLst/>
              </a:rPr>
              <a:t>What </a:t>
            </a:r>
            <a:r>
              <a:rPr lang="en-US" b="1" i="0" u="none" strike="noStrike" dirty="0">
                <a:solidFill>
                  <a:srgbClr val="102649"/>
                </a:solidFill>
                <a:effectLst/>
              </a:rPr>
              <a:t>challenges</a:t>
            </a:r>
            <a:r>
              <a:rPr lang="en-US" b="0" i="0" u="none" strike="noStrike" dirty="0">
                <a:solidFill>
                  <a:srgbClr val="102649"/>
                </a:solidFill>
                <a:effectLst/>
              </a:rPr>
              <a:t> or puzzles emerge for you?</a:t>
            </a:r>
            <a:endParaRPr lang="en-US" b="0" dirty="0">
              <a:effectLst/>
            </a:endParaRPr>
          </a:p>
        </p:txBody>
      </p:sp>
      <p:sp>
        <p:nvSpPr>
          <p:cNvPr id="2" name="Slide Number Placeholder 1">
            <a:extLst>
              <a:ext uri="{FF2B5EF4-FFF2-40B4-BE49-F238E27FC236}">
                <a16:creationId xmlns:a16="http://schemas.microsoft.com/office/drawing/2014/main" id="{4CF2171B-3C5F-FC17-EF49-32AB2F63CE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47181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224085" y="123663"/>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dirty="0"/>
              <a:t>Reflection: One more stanza...</a:t>
            </a:r>
          </a:p>
        </p:txBody>
      </p:sp>
      <p:sp>
        <p:nvSpPr>
          <p:cNvPr id="185" name="Google Shape;185;p26"/>
          <p:cNvSpPr txBox="1">
            <a:spLocks noGrp="1"/>
          </p:cNvSpPr>
          <p:nvPr>
            <p:ph type="body" idx="1"/>
          </p:nvPr>
        </p:nvSpPr>
        <p:spPr>
          <a:xfrm>
            <a:off x="224085" y="1449363"/>
            <a:ext cx="11236500" cy="4602000"/>
          </a:xfrm>
          <a:prstGeom prst="rect">
            <a:avLst/>
          </a:prstGeom>
          <a:noFill/>
          <a:ln>
            <a:noFill/>
          </a:ln>
        </p:spPr>
        <p:txBody>
          <a:bodyPr spcFirstLastPara="1" wrap="square" lIns="91425" tIns="45700" rIns="91425" bIns="45700" anchor="t" anchorCtr="0">
            <a:noAutofit/>
          </a:bodyPr>
          <a:lstStyle/>
          <a:p>
            <a:pPr marL="107950" indent="0" algn="ctr" rtl="0">
              <a:spcBef>
                <a:spcPts val="640"/>
              </a:spcBef>
              <a:buNone/>
            </a:pPr>
            <a:r>
              <a:rPr lang="en-US" sz="3200" b="0" i="0" u="none" strike="noStrike" dirty="0">
                <a:solidFill>
                  <a:srgbClr val="000000"/>
                </a:solidFill>
                <a:effectLst/>
              </a:rPr>
              <a:t>Revisit the poem, “What do we do with a variation?”  </a:t>
            </a:r>
            <a:endParaRPr lang="en-US" sz="3200" b="0" dirty="0">
              <a:effectLst/>
            </a:endParaRPr>
          </a:p>
          <a:p>
            <a:pPr marL="107950" indent="0" algn="ctr" rtl="0">
              <a:spcBef>
                <a:spcPts val="640"/>
              </a:spcBef>
              <a:buNone/>
            </a:pPr>
            <a:br>
              <a:rPr lang="en-US" sz="3200" b="0" dirty="0">
                <a:effectLst/>
              </a:rPr>
            </a:br>
            <a:r>
              <a:rPr lang="en-US" sz="3200" b="0" i="0" u="none" strike="noStrike" dirty="0">
                <a:solidFill>
                  <a:srgbClr val="000000"/>
                </a:solidFill>
                <a:effectLst/>
              </a:rPr>
              <a:t>How would you like your students to respond to “variations” that emerge as a result of inquiry into compelling questions? Write a final stanza to the poem.</a:t>
            </a:r>
            <a:endParaRPr lang="en-US" sz="3200" b="0" dirty="0">
              <a:effectLst/>
            </a:endParaRPr>
          </a:p>
        </p:txBody>
      </p:sp>
      <p:sp>
        <p:nvSpPr>
          <p:cNvPr id="2" name="Slide Number Placeholder 1">
            <a:extLst>
              <a:ext uri="{FF2B5EF4-FFF2-40B4-BE49-F238E27FC236}">
                <a16:creationId xmlns:a16="http://schemas.microsoft.com/office/drawing/2014/main" id="{D4C6DE7C-0728-39BE-3370-C2687854AA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378076" y="307800"/>
            <a:ext cx="10515600" cy="1325700"/>
          </a:xfrm>
          <a:prstGeom prst="rect">
            <a:avLst/>
          </a:prstGeom>
          <a:noFill/>
          <a:ln>
            <a:noFill/>
          </a:ln>
        </p:spPr>
        <p:txBody>
          <a:bodyPr spcFirstLastPara="1" wrap="square" lIns="91425" tIns="45700" rIns="91425" bIns="45700" anchor="ctr" anchorCtr="0">
            <a:noAutofit/>
          </a:bodyPr>
          <a:lstStyle/>
          <a:p>
            <a:pPr>
              <a:buClr>
                <a:schemeClr val="dk1"/>
              </a:buClr>
              <a:buSzPts val="1800"/>
            </a:pPr>
            <a:r>
              <a:rPr lang="en-US" sz="4000" dirty="0"/>
              <a:t>How might the strategies in this module be used to support inquiry in the classroom?</a:t>
            </a:r>
            <a:br>
              <a:rPr lang="en-US" sz="4000" dirty="0"/>
            </a:br>
            <a:endParaRPr dirty="0"/>
          </a:p>
        </p:txBody>
      </p:sp>
      <p:sp>
        <p:nvSpPr>
          <p:cNvPr id="191" name="Google Shape;191;p27"/>
          <p:cNvSpPr txBox="1">
            <a:spLocks noGrp="1"/>
          </p:cNvSpPr>
          <p:nvPr>
            <p:ph type="body" idx="1"/>
          </p:nvPr>
        </p:nvSpPr>
        <p:spPr>
          <a:xfrm>
            <a:off x="2582779" y="1633500"/>
            <a:ext cx="8662197" cy="3591000"/>
          </a:xfrm>
          <a:prstGeom prst="rect">
            <a:avLst/>
          </a:prstGeom>
          <a:noFill/>
          <a:ln>
            <a:noFill/>
          </a:ln>
        </p:spPr>
        <p:txBody>
          <a:bodyPr spcFirstLastPara="1" wrap="square" lIns="91425" tIns="45700" rIns="91425" bIns="45700" anchor="t" anchorCtr="0">
            <a:noAutofit/>
          </a:bodyPr>
          <a:lstStyle/>
          <a:p>
            <a:pPr rtl="0">
              <a:spcBef>
                <a:spcPts val="640"/>
              </a:spcBef>
            </a:pPr>
            <a:r>
              <a:rPr lang="en-US" sz="3600" b="0" i="0" u="none" strike="noStrike" dirty="0">
                <a:solidFill>
                  <a:srgbClr val="000000"/>
                </a:solidFill>
                <a:effectLst/>
              </a:rPr>
              <a:t>Sentence-Phrase-Word</a:t>
            </a:r>
            <a:endParaRPr lang="en-US" sz="3600" b="0" dirty="0">
              <a:effectLst/>
            </a:endParaRPr>
          </a:p>
          <a:p>
            <a:pPr rtl="0">
              <a:spcBef>
                <a:spcPts val="640"/>
              </a:spcBef>
            </a:pPr>
            <a:r>
              <a:rPr lang="en-US" sz="3600" b="0" i="0" u="none" strike="noStrike" dirty="0">
                <a:solidFill>
                  <a:srgbClr val="000000"/>
                </a:solidFill>
                <a:effectLst/>
              </a:rPr>
              <a:t>Annotated Reading</a:t>
            </a:r>
            <a:endParaRPr lang="en-US" sz="3600" b="0" dirty="0">
              <a:effectLst/>
            </a:endParaRPr>
          </a:p>
          <a:p>
            <a:pPr rtl="0">
              <a:spcBef>
                <a:spcPts val="640"/>
              </a:spcBef>
            </a:pPr>
            <a:r>
              <a:rPr lang="en-US" sz="3600" b="0" i="0" u="none" strike="noStrike" dirty="0">
                <a:solidFill>
                  <a:srgbClr val="000000"/>
                </a:solidFill>
                <a:effectLst/>
              </a:rPr>
              <a:t>Think Pair Share</a:t>
            </a:r>
            <a:endParaRPr lang="en-US" sz="3600" b="0" dirty="0">
              <a:effectLst/>
            </a:endParaRPr>
          </a:p>
          <a:p>
            <a:pPr rtl="0">
              <a:spcBef>
                <a:spcPts val="640"/>
              </a:spcBef>
            </a:pPr>
            <a:r>
              <a:rPr lang="en-US" sz="3600" b="0" i="0" u="none" strike="noStrike" dirty="0">
                <a:solidFill>
                  <a:srgbClr val="000000"/>
                </a:solidFill>
                <a:effectLst/>
              </a:rPr>
              <a:t>3-2-1 reflection</a:t>
            </a:r>
            <a:endParaRPr lang="en-US" sz="3600" b="0" dirty="0">
              <a:effectLst/>
            </a:endParaRPr>
          </a:p>
          <a:p>
            <a:pPr rtl="0">
              <a:spcBef>
                <a:spcPts val="640"/>
              </a:spcBef>
            </a:pPr>
            <a:r>
              <a:rPr lang="en-US" sz="3600" b="0" i="0" u="none" strike="noStrike" dirty="0">
                <a:solidFill>
                  <a:srgbClr val="000000"/>
                </a:solidFill>
                <a:effectLst/>
              </a:rPr>
              <a:t>A final stanza...</a:t>
            </a:r>
            <a:endParaRPr lang="en-US" sz="3600" b="0" dirty="0">
              <a:effectLst/>
            </a:endParaRPr>
          </a:p>
          <a:p>
            <a:pPr marL="107950" indent="0">
              <a:buNone/>
            </a:pPr>
            <a:br>
              <a:rPr lang="en-US" sz="2000" dirty="0"/>
            </a:br>
            <a:endParaRPr dirty="0"/>
          </a:p>
        </p:txBody>
      </p:sp>
      <p:sp>
        <p:nvSpPr>
          <p:cNvPr id="2" name="Slide Number Placeholder 1">
            <a:extLst>
              <a:ext uri="{FF2B5EF4-FFF2-40B4-BE49-F238E27FC236}">
                <a16:creationId xmlns:a16="http://schemas.microsoft.com/office/drawing/2014/main" id="{A88CA972-3566-9E62-3407-3AA7E5B420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4ABC-38A8-7B07-EE29-62101F6D7029}"/>
              </a:ext>
            </a:extLst>
          </p:cNvPr>
          <p:cNvSpPr>
            <a:spLocks noGrp="1"/>
          </p:cNvSpPr>
          <p:nvPr>
            <p:ph type="ctrTitle"/>
          </p:nvPr>
        </p:nvSpPr>
        <p:spPr>
          <a:xfrm>
            <a:off x="2413687" y="1214338"/>
            <a:ext cx="9144000" cy="2387700"/>
          </a:xfrm>
        </p:spPr>
        <p:txBody>
          <a:bodyPr/>
          <a:lstStyle/>
          <a:p>
            <a:r>
              <a:rPr lang="en-US" dirty="0">
                <a:latin typeface="Franklin Gothic Medium"/>
              </a:rPr>
              <a:t>Creating Collaborative Civic Spaces Module Series </a:t>
            </a:r>
            <a:r>
              <a:rPr lang="en-US" dirty="0">
                <a:solidFill>
                  <a:schemeClr val="bg1"/>
                </a:solidFill>
                <a:latin typeface="Franklin Gothic Medium"/>
              </a:rPr>
              <a:t>2</a:t>
            </a:r>
            <a:endParaRPr lang="en-US" dirty="0">
              <a:solidFill>
                <a:schemeClr val="bg1"/>
              </a:solidFill>
            </a:endParaRPr>
          </a:p>
        </p:txBody>
      </p:sp>
      <p:sp>
        <p:nvSpPr>
          <p:cNvPr id="3" name="Subtitle 2">
            <a:extLst>
              <a:ext uri="{FF2B5EF4-FFF2-40B4-BE49-F238E27FC236}">
                <a16:creationId xmlns:a16="http://schemas.microsoft.com/office/drawing/2014/main" id="{951AAB6F-0E40-F8B5-22F2-EDEBE6D892AC}"/>
              </a:ext>
            </a:extLst>
          </p:cNvPr>
          <p:cNvSpPr>
            <a:spLocks noGrp="1"/>
          </p:cNvSpPr>
          <p:nvPr>
            <p:ph type="subTitle" idx="1"/>
          </p:nvPr>
        </p:nvSpPr>
        <p:spPr>
          <a:xfrm>
            <a:off x="3595816" y="3602038"/>
            <a:ext cx="7072184" cy="1655700"/>
          </a:xfrm>
        </p:spPr>
        <p:txBody>
          <a:bodyPr>
            <a:normAutofit/>
          </a:bodyPr>
          <a:lstStyle/>
          <a:p>
            <a:pPr marL="0" lvl="0" indent="0" algn="ctr" rtl="0">
              <a:lnSpc>
                <a:spcPct val="90000"/>
              </a:lnSpc>
              <a:spcBef>
                <a:spcPts val="1000"/>
              </a:spcBef>
              <a:spcAft>
                <a:spcPts val="0"/>
              </a:spcAft>
              <a:buSzPts val="2400"/>
              <a:buNone/>
            </a:pPr>
            <a:r>
              <a:rPr lang="en-US" sz="2400" dirty="0"/>
              <a:t>Module </a:t>
            </a:r>
            <a:r>
              <a:rPr lang="en-US" dirty="0"/>
              <a:t>Two:</a:t>
            </a:r>
            <a:endParaRPr lang="en-US" sz="2400" dirty="0"/>
          </a:p>
          <a:p>
            <a:pPr marL="0" lvl="0" indent="0" algn="ctr" rtl="0">
              <a:lnSpc>
                <a:spcPct val="90000"/>
              </a:lnSpc>
              <a:spcBef>
                <a:spcPts val="1000"/>
              </a:spcBef>
              <a:spcAft>
                <a:spcPts val="0"/>
              </a:spcAft>
              <a:buSzPts val="2400"/>
              <a:buNone/>
            </a:pPr>
            <a:r>
              <a:rPr lang="en-US" sz="2400" dirty="0"/>
              <a:t>What do we do with variation?</a:t>
            </a:r>
          </a:p>
          <a:p>
            <a:endParaRPr lang="en-US" dirty="0"/>
          </a:p>
        </p:txBody>
      </p:sp>
      <p:sp>
        <p:nvSpPr>
          <p:cNvPr id="4" name="Slide Number Placeholder 3">
            <a:extLst>
              <a:ext uri="{FF2B5EF4-FFF2-40B4-BE49-F238E27FC236}">
                <a16:creationId xmlns:a16="http://schemas.microsoft.com/office/drawing/2014/main" id="{6EC84393-8CDB-447B-6526-394034F9DD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3806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Introduction</a:t>
            </a:r>
            <a:endParaRPr dirty="0"/>
          </a:p>
        </p:txBody>
      </p:sp>
      <p:sp>
        <p:nvSpPr>
          <p:cNvPr id="102" name="Google Shape;102;p14"/>
          <p:cNvSpPr txBox="1">
            <a:spLocks noGrp="1"/>
          </p:cNvSpPr>
          <p:nvPr>
            <p:ph type="body" idx="1"/>
          </p:nvPr>
        </p:nvSpPr>
        <p:spPr>
          <a:xfrm>
            <a:off x="111025" y="1138375"/>
            <a:ext cx="11704200" cy="40941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Font typeface="Calibri"/>
              <a:buChar char="•"/>
            </a:pPr>
            <a:r>
              <a:rPr lang="en-US" sz="2400" b="1" dirty="0"/>
              <a:t>Compelling Question: </a:t>
            </a:r>
            <a:r>
              <a:rPr lang="en-US" sz="2400" dirty="0"/>
              <a:t>How do I create collaborative civic spaces that support student collaboration and discourse?</a:t>
            </a:r>
            <a:endParaRPr sz="2400" dirty="0"/>
          </a:p>
          <a:p>
            <a:pPr marL="914400" lvl="0" indent="0" algn="l" rtl="0">
              <a:lnSpc>
                <a:spcPct val="90000"/>
              </a:lnSpc>
              <a:spcBef>
                <a:spcPts val="1000"/>
              </a:spcBef>
              <a:spcAft>
                <a:spcPts val="0"/>
              </a:spcAft>
              <a:buSzPts val="1800"/>
              <a:buNone/>
            </a:pPr>
            <a:endParaRPr sz="2400" dirty="0"/>
          </a:p>
          <a:p>
            <a:pPr marL="457200" lvl="0" indent="-381000" algn="l" rtl="0">
              <a:lnSpc>
                <a:spcPct val="90000"/>
              </a:lnSpc>
              <a:spcBef>
                <a:spcPts val="1000"/>
              </a:spcBef>
              <a:spcAft>
                <a:spcPts val="0"/>
              </a:spcAft>
              <a:buSzPts val="2400"/>
              <a:buFont typeface="Calibri"/>
              <a:buChar char="•"/>
            </a:pPr>
            <a:r>
              <a:rPr lang="en-US" sz="2400" b="1" dirty="0"/>
              <a:t>Supporting Question: </a:t>
            </a:r>
            <a:r>
              <a:rPr lang="en-US" sz="2400" dirty="0"/>
              <a:t>What do we do with variation?</a:t>
            </a:r>
            <a:endParaRPr sz="2400" dirty="0"/>
          </a:p>
          <a:p>
            <a:pPr marL="914400" lvl="0" indent="0" algn="l" rtl="0">
              <a:lnSpc>
                <a:spcPct val="90000"/>
              </a:lnSpc>
              <a:spcBef>
                <a:spcPts val="1000"/>
              </a:spcBef>
              <a:spcAft>
                <a:spcPts val="0"/>
              </a:spcAft>
              <a:buSzPts val="1800"/>
              <a:buNone/>
            </a:pPr>
            <a:endParaRPr sz="2400" dirty="0"/>
          </a:p>
          <a:p>
            <a:pPr marL="457200" lvl="0" indent="-381000" algn="l" rtl="0">
              <a:lnSpc>
                <a:spcPct val="90000"/>
              </a:lnSpc>
              <a:spcBef>
                <a:spcPts val="1000"/>
              </a:spcBef>
              <a:spcAft>
                <a:spcPts val="0"/>
              </a:spcAft>
              <a:buSzPts val="2400"/>
              <a:buFont typeface="Calibri"/>
              <a:buChar char="•"/>
            </a:pPr>
            <a:r>
              <a:rPr lang="en-US" sz="2400" b="1" dirty="0"/>
              <a:t>Learning Target: </a:t>
            </a:r>
            <a:r>
              <a:rPr lang="en-US" sz="2400" dirty="0"/>
              <a:t>I can create collaborative civic spaces that support student collaboration and discourse. </a:t>
            </a:r>
            <a:endParaRPr sz="2400" dirty="0"/>
          </a:p>
          <a:p>
            <a:pPr marL="457200" lvl="0" indent="0" algn="l" rtl="0">
              <a:lnSpc>
                <a:spcPct val="90000"/>
              </a:lnSpc>
              <a:spcBef>
                <a:spcPts val="1000"/>
              </a:spcBef>
              <a:spcAft>
                <a:spcPts val="0"/>
              </a:spcAft>
              <a:buSzPts val="1800"/>
              <a:buNone/>
            </a:pPr>
            <a:endParaRPr sz="2400" dirty="0"/>
          </a:p>
          <a:p>
            <a:pPr marL="457200" lvl="0" indent="-381000" algn="l" rtl="0">
              <a:lnSpc>
                <a:spcPct val="90000"/>
              </a:lnSpc>
              <a:spcBef>
                <a:spcPts val="1000"/>
              </a:spcBef>
              <a:spcAft>
                <a:spcPts val="0"/>
              </a:spcAft>
              <a:buSzPts val="2400"/>
              <a:buChar char="•"/>
            </a:pPr>
            <a:r>
              <a:rPr lang="en-US" sz="2400" b="1" dirty="0"/>
              <a:t>Success Criteria</a:t>
            </a:r>
            <a:r>
              <a:rPr lang="en-US" sz="2400" dirty="0"/>
              <a:t>: I can explain what to do with variation in the classroom.</a:t>
            </a:r>
            <a:endParaRPr dirty="0"/>
          </a:p>
        </p:txBody>
      </p:sp>
      <p:sp>
        <p:nvSpPr>
          <p:cNvPr id="2" name="Slide Number Placeholder 1">
            <a:extLst>
              <a:ext uri="{FF2B5EF4-FFF2-40B4-BE49-F238E27FC236}">
                <a16:creationId xmlns:a16="http://schemas.microsoft.com/office/drawing/2014/main" id="{0930ECE7-1FF0-EC87-0BD3-41CD60B570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dirty="0"/>
              <a:t>Inquiry Practices of the </a:t>
            </a:r>
            <a:r>
              <a:rPr lang="en-US" sz="4000" i="1" dirty="0"/>
              <a:t>KAS for Social Studies</a:t>
            </a:r>
            <a:endParaRPr sz="4000" dirty="0"/>
          </a:p>
        </p:txBody>
      </p:sp>
      <p:sp>
        <p:nvSpPr>
          <p:cNvPr id="108" name="Google Shape;108;p15"/>
          <p:cNvSpPr txBox="1">
            <a:spLocks noGrp="1"/>
          </p:cNvSpPr>
          <p:nvPr>
            <p:ph type="body" idx="1"/>
          </p:nvPr>
        </p:nvSpPr>
        <p:spPr>
          <a:xfrm>
            <a:off x="270075" y="1295400"/>
            <a:ext cx="7981200" cy="4267200"/>
          </a:xfrm>
          <a:prstGeom prst="rect">
            <a:avLst/>
          </a:prstGeom>
          <a:noFill/>
          <a:ln>
            <a:noFill/>
          </a:ln>
        </p:spPr>
        <p:txBody>
          <a:bodyPr spcFirstLastPara="1" wrap="square" lIns="91425" tIns="45700" rIns="91425" bIns="45700" anchor="t" anchorCtr="0">
            <a:noAutofit/>
          </a:bodyPr>
          <a:lstStyle/>
          <a:p>
            <a:pPr rtl="0" fontAlgn="base">
              <a:spcBef>
                <a:spcPts val="1000"/>
              </a:spcBef>
              <a:spcAft>
                <a:spcPts val="1200"/>
              </a:spcAft>
              <a:buFont typeface="Arial" panose="020B0604020202020204" pitchFamily="34" charset="0"/>
              <a:buChar char="•"/>
            </a:pPr>
            <a:r>
              <a:rPr lang="en-US" sz="2400" b="0" i="0" u="none" strike="noStrike" dirty="0">
                <a:solidFill>
                  <a:srgbClr val="000000"/>
                </a:solidFill>
                <a:effectLst/>
              </a:rPr>
              <a:t>The </a:t>
            </a:r>
            <a:r>
              <a:rPr lang="en-US" sz="2400" b="0" i="1" u="none" strike="noStrike" dirty="0">
                <a:solidFill>
                  <a:srgbClr val="000000"/>
                </a:solidFill>
                <a:effectLst/>
              </a:rPr>
              <a:t>Kentucky Academic Standards (KAS) for Social Studies </a:t>
            </a:r>
            <a:r>
              <a:rPr lang="en-US" sz="2400" b="0" i="0" u="none" strike="noStrike" dirty="0">
                <a:solidFill>
                  <a:srgbClr val="000000"/>
                </a:solidFill>
                <a:effectLst/>
              </a:rPr>
              <a:t>guide student exploration of the relationships and interactions among individuals and groups at local, state, national and international levels through the disciplines of civics, economics, geography and history and the inquiry practices of questioning, investigating, using evidence and communicating conclusions. </a:t>
            </a:r>
            <a:endParaRPr lang="en-US" sz="2400" b="0" dirty="0">
              <a:effectLst/>
            </a:endParaRPr>
          </a:p>
          <a:p>
            <a:pPr fontAlgn="base">
              <a:spcBef>
                <a:spcPts val="1000"/>
              </a:spcBef>
              <a:spcAft>
                <a:spcPts val="1200"/>
              </a:spcAft>
            </a:pPr>
            <a:r>
              <a:rPr lang="en-US" sz="2400" b="0" i="0" u="none" strike="noStrike" dirty="0">
                <a:solidFill>
                  <a:srgbClr val="000000"/>
                </a:solidFill>
                <a:effectLst/>
              </a:rPr>
              <a:t>Student inquiry into open ended, enduring compelling questions that investigate “variations” in our community anchors this process.</a:t>
            </a:r>
          </a:p>
          <a:p>
            <a:pPr marL="0" lvl="0" indent="0" algn="l" rtl="0">
              <a:lnSpc>
                <a:spcPct val="90000"/>
              </a:lnSpc>
              <a:spcBef>
                <a:spcPts val="1000"/>
              </a:spcBef>
              <a:spcAft>
                <a:spcPts val="0"/>
              </a:spcAft>
              <a:buClr>
                <a:schemeClr val="dk1"/>
              </a:buClr>
              <a:buSzPts val="1100"/>
              <a:buFont typeface="Arial"/>
              <a:buNone/>
            </a:pPr>
            <a:endParaRPr sz="2000" dirty="0">
              <a:solidFill>
                <a:srgbClr val="102649"/>
              </a:solidFill>
            </a:endParaRPr>
          </a:p>
          <a:p>
            <a:pPr marL="0" lvl="0" indent="0" algn="l" rtl="0">
              <a:lnSpc>
                <a:spcPct val="90000"/>
              </a:lnSpc>
              <a:spcBef>
                <a:spcPts val="1000"/>
              </a:spcBef>
              <a:spcAft>
                <a:spcPts val="0"/>
              </a:spcAft>
              <a:buSzPts val="1800"/>
              <a:buNone/>
            </a:pPr>
            <a:endParaRPr dirty="0"/>
          </a:p>
        </p:txBody>
      </p:sp>
      <p:pic>
        <p:nvPicPr>
          <p:cNvPr id="109" name="Google Shape;109;p15" descr="This is an image that has a circle divided into 4 parts: Questioning, Using Evidence, Communicating Conclusions and Investigating Using Disciplinary Concepts. There is an arrow from the last quarter that points to a semi circle that has 4 parts: History, Economics, Geography and Civics. There are arrows around the circle and semi-circle showing that they are a continuous cycle."/>
          <p:cNvPicPr preferRelativeResize="0"/>
          <p:nvPr/>
        </p:nvPicPr>
        <p:blipFill rotWithShape="1">
          <a:blip r:embed="rId3">
            <a:alphaModFix/>
          </a:blip>
          <a:srcRect l="4879"/>
          <a:stretch/>
        </p:blipFill>
        <p:spPr>
          <a:xfrm>
            <a:off x="8359501" y="1087393"/>
            <a:ext cx="3832499" cy="4267200"/>
          </a:xfrm>
          <a:prstGeom prst="rect">
            <a:avLst/>
          </a:prstGeom>
          <a:noFill/>
          <a:ln>
            <a:noFill/>
          </a:ln>
        </p:spPr>
      </p:pic>
      <p:sp>
        <p:nvSpPr>
          <p:cNvPr id="2" name="Slide Number Placeholder 1">
            <a:extLst>
              <a:ext uri="{FF2B5EF4-FFF2-40B4-BE49-F238E27FC236}">
                <a16:creationId xmlns:a16="http://schemas.microsoft.com/office/drawing/2014/main" id="{AE701567-8B2C-086F-40A7-DC93E722F9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10650" y="0"/>
            <a:ext cx="105156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000" dirty="0"/>
              <a:t>What is variation?</a:t>
            </a:r>
            <a:endParaRPr dirty="0">
              <a:solidFill>
                <a:srgbClr val="007780"/>
              </a:solidFill>
            </a:endParaRPr>
          </a:p>
        </p:txBody>
      </p:sp>
      <p:sp>
        <p:nvSpPr>
          <p:cNvPr id="115" name="Google Shape;115;p16"/>
          <p:cNvSpPr txBox="1">
            <a:spLocks noGrp="1"/>
          </p:cNvSpPr>
          <p:nvPr>
            <p:ph type="body" idx="1"/>
          </p:nvPr>
        </p:nvSpPr>
        <p:spPr>
          <a:xfrm>
            <a:off x="334099" y="670370"/>
            <a:ext cx="11747251"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endParaRPr sz="2400" dirty="0">
              <a:solidFill>
                <a:srgbClr val="102649"/>
              </a:solidFill>
            </a:endParaRPr>
          </a:p>
          <a:p>
            <a:pPr marL="0" lvl="0" indent="0" algn="l" rtl="0">
              <a:lnSpc>
                <a:spcPct val="90000"/>
              </a:lnSpc>
              <a:spcBef>
                <a:spcPts val="1000"/>
              </a:spcBef>
              <a:spcAft>
                <a:spcPts val="0"/>
              </a:spcAft>
              <a:buSzPts val="1800"/>
              <a:buNone/>
            </a:pPr>
            <a:r>
              <a:rPr lang="en-US" dirty="0"/>
              <a:t>Variation is the act, process or accident of differing in condition, character or degree. </a:t>
            </a:r>
            <a:endParaRPr dirty="0"/>
          </a:p>
        </p:txBody>
      </p:sp>
      <p:pic>
        <p:nvPicPr>
          <p:cNvPr id="1030" name="Picture 6" descr="Feedback Group Communication - Free image on Pixabay">
            <a:extLst>
              <a:ext uri="{FF2B5EF4-FFF2-40B4-BE49-F238E27FC236}">
                <a16:creationId xmlns:a16="http://schemas.microsoft.com/office/drawing/2014/main" id="{D2AB740D-9C91-F08E-6A3F-9AD155DE4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968" y="2018621"/>
            <a:ext cx="5406190" cy="36717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4CCA7DE-6CBE-2431-1438-6C4787AB2C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78625" y="1567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dirty="0"/>
              <a:t>What do we do with variation?</a:t>
            </a:r>
            <a:endParaRPr sz="4000" dirty="0"/>
          </a:p>
        </p:txBody>
      </p:sp>
      <p:sp>
        <p:nvSpPr>
          <p:cNvPr id="121" name="Google Shape;121;p17"/>
          <p:cNvSpPr txBox="1">
            <a:spLocks noGrp="1"/>
          </p:cNvSpPr>
          <p:nvPr>
            <p:ph type="body" idx="1"/>
          </p:nvPr>
        </p:nvSpPr>
        <p:spPr>
          <a:xfrm>
            <a:off x="529390" y="1586550"/>
            <a:ext cx="4252212" cy="3684900"/>
          </a:xfrm>
          <a:prstGeom prst="rect">
            <a:avLst/>
          </a:prstGeom>
          <a:noFill/>
          <a:ln>
            <a:noFill/>
          </a:ln>
        </p:spPr>
        <p:txBody>
          <a:bodyPr spcFirstLastPara="1" wrap="square" lIns="91425" tIns="45700" rIns="91425" bIns="45700" anchor="t" anchorCtr="0">
            <a:noAutofit/>
          </a:bodyPr>
          <a:lstStyle/>
          <a:p>
            <a:pPr marL="107950" indent="0" rtl="0">
              <a:spcBef>
                <a:spcPts val="640"/>
              </a:spcBef>
              <a:buNone/>
            </a:pPr>
            <a:r>
              <a:rPr lang="en-US" sz="3200" b="0" i="0" u="none" strike="noStrike" dirty="0">
                <a:solidFill>
                  <a:srgbClr val="102649"/>
                </a:solidFill>
                <a:effectLst/>
                <a:latin typeface="Libre Franklin" pitchFamily="2" charset="0"/>
              </a:rPr>
              <a:t>Read along as James Berry reads his poem, </a:t>
            </a:r>
            <a:r>
              <a:rPr lang="en-US" sz="3200" b="0" i="1" u="sng" strike="noStrike" dirty="0">
                <a:solidFill>
                  <a:srgbClr val="0563C1"/>
                </a:solidFill>
                <a:effectLst/>
                <a:latin typeface="Libre Franklin" pitchFamily="2" charset="0"/>
                <a:hlinkClick r:id="rId3"/>
              </a:rPr>
              <a:t>What Do We Do With a Variation</a:t>
            </a:r>
            <a:r>
              <a:rPr lang="en-US" sz="3200" b="0" i="0" u="sng" strike="noStrike" dirty="0">
                <a:solidFill>
                  <a:srgbClr val="0563C1"/>
                </a:solidFill>
                <a:effectLst/>
                <a:latin typeface="Libre Franklin" pitchFamily="2" charset="0"/>
                <a:hlinkClick r:id="rId3"/>
              </a:rPr>
              <a:t>?</a:t>
            </a:r>
            <a:br>
              <a:rPr lang="en-US" sz="2000" b="0" dirty="0">
                <a:effectLst/>
              </a:rPr>
            </a:br>
            <a:r>
              <a:rPr lang="en-US" sz="3000" dirty="0">
                <a:solidFill>
                  <a:srgbClr val="102649"/>
                </a:solidFill>
              </a:rPr>
              <a:t> </a:t>
            </a:r>
            <a:endParaRPr sz="3000" dirty="0">
              <a:solidFill>
                <a:srgbClr val="102649"/>
              </a:solidFill>
            </a:endParaRPr>
          </a:p>
          <a:p>
            <a:pPr marL="0" lvl="0" indent="0" algn="l" rtl="0">
              <a:spcBef>
                <a:spcPts val="1000"/>
              </a:spcBef>
              <a:spcAft>
                <a:spcPts val="0"/>
              </a:spcAft>
              <a:buNone/>
            </a:pPr>
            <a:endParaRPr sz="2600" dirty="0">
              <a:solidFill>
                <a:srgbClr val="102649"/>
              </a:solidFill>
            </a:endParaRPr>
          </a:p>
          <a:p>
            <a:pPr marL="0" lvl="0" indent="0" algn="l" rtl="0">
              <a:lnSpc>
                <a:spcPct val="90000"/>
              </a:lnSpc>
              <a:spcBef>
                <a:spcPts val="1000"/>
              </a:spcBef>
              <a:spcAft>
                <a:spcPts val="0"/>
              </a:spcAft>
              <a:buSzPts val="1800"/>
              <a:buNone/>
            </a:pPr>
            <a:endParaRPr dirty="0"/>
          </a:p>
        </p:txBody>
      </p:sp>
      <p:pic>
        <p:nvPicPr>
          <p:cNvPr id="2050" name="Picture 2" descr="Screenshot of Video&#10;James Berry - What do we do with a variation?">
            <a:extLst>
              <a:ext uri="{FF2B5EF4-FFF2-40B4-BE49-F238E27FC236}">
                <a16:creationId xmlns:a16="http://schemas.microsoft.com/office/drawing/2014/main" id="{2576DA2D-DDF1-97BE-1573-F405BCC1A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337" y="1066102"/>
            <a:ext cx="5967663" cy="450937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642D234-E5EF-5135-D255-E15B1E5BE7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125413" y="384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What do we do with variation? (2)</a:t>
            </a:r>
            <a:endParaRPr dirty="0"/>
          </a:p>
        </p:txBody>
      </p:sp>
      <p:sp>
        <p:nvSpPr>
          <p:cNvPr id="128" name="Google Shape;128;p18"/>
          <p:cNvSpPr txBox="1">
            <a:spLocks noGrp="1"/>
          </p:cNvSpPr>
          <p:nvPr>
            <p:ph type="body" idx="1"/>
          </p:nvPr>
        </p:nvSpPr>
        <p:spPr>
          <a:xfrm>
            <a:off x="0" y="1531480"/>
            <a:ext cx="11809412" cy="2176500"/>
          </a:xfrm>
          <a:prstGeom prst="rect">
            <a:avLst/>
          </a:prstGeom>
          <a:noFill/>
          <a:ln>
            <a:noFill/>
          </a:ln>
        </p:spPr>
        <p:txBody>
          <a:bodyPr spcFirstLastPara="1" wrap="square" lIns="91425" tIns="45700" rIns="91425" bIns="45700" anchor="t" anchorCtr="0">
            <a:noAutofit/>
          </a:bodyPr>
          <a:lstStyle/>
          <a:p>
            <a:pPr indent="7938" rtl="0">
              <a:spcBef>
                <a:spcPts val="640"/>
              </a:spcBef>
            </a:pPr>
            <a:r>
              <a:rPr lang="en-US" b="0" i="0" u="none" strike="noStrike" dirty="0">
                <a:solidFill>
                  <a:srgbClr val="102649"/>
                </a:solidFill>
                <a:effectLst/>
                <a:latin typeface="Libre Franklin" pitchFamily="2" charset="0"/>
              </a:rPr>
              <a:t>Complete the </a:t>
            </a:r>
            <a:r>
              <a:rPr lang="en-US" b="0" i="0" u="sng" strike="noStrike" dirty="0">
                <a:solidFill>
                  <a:srgbClr val="0563C1"/>
                </a:solidFill>
                <a:effectLst/>
                <a:latin typeface="Libre Franklin" pitchFamily="2" charset="0"/>
                <a:hlinkClick r:id="rId3"/>
              </a:rPr>
              <a:t>Sentence-Phrase-Word Thinking Strategy</a:t>
            </a:r>
            <a:r>
              <a:rPr lang="en-US" b="0" i="0" u="none" strike="noStrike" dirty="0">
                <a:solidFill>
                  <a:srgbClr val="102649"/>
                </a:solidFill>
                <a:effectLst/>
                <a:latin typeface="Libre Franklin" pitchFamily="2" charset="0"/>
              </a:rPr>
              <a:t> on your note catcher, using James Berry’s poem, </a:t>
            </a:r>
            <a:r>
              <a:rPr lang="en-US" b="0" i="1" u="sng" strike="noStrike" dirty="0">
                <a:solidFill>
                  <a:srgbClr val="0563C1"/>
                </a:solidFill>
                <a:effectLst/>
                <a:latin typeface="Libre Franklin" pitchFamily="2" charset="0"/>
                <a:hlinkClick r:id="rId4"/>
              </a:rPr>
              <a:t>What Do We Do With a Variation</a:t>
            </a:r>
            <a:r>
              <a:rPr lang="en-US" b="0" i="0" u="sng" strike="noStrike" dirty="0">
                <a:solidFill>
                  <a:srgbClr val="0563C1"/>
                </a:solidFill>
                <a:effectLst/>
                <a:latin typeface="Libre Franklin" pitchFamily="2" charset="0"/>
                <a:hlinkClick r:id="rId4"/>
              </a:rPr>
              <a:t>?</a:t>
            </a:r>
            <a:endParaRPr lang="en-US" b="0" i="0" u="sng" strike="noStrike" dirty="0">
              <a:solidFill>
                <a:srgbClr val="0563C1"/>
              </a:solidFill>
              <a:effectLst/>
              <a:latin typeface="Libre Franklin" pitchFamily="2" charset="0"/>
            </a:endParaRPr>
          </a:p>
          <a:p>
            <a:pPr rtl="0">
              <a:spcBef>
                <a:spcPts val="640"/>
              </a:spcBef>
            </a:pPr>
            <a:br>
              <a:rPr lang="en-US" b="0" dirty="0">
                <a:effectLst/>
              </a:rPr>
            </a:br>
            <a:r>
              <a:rPr lang="en-US" b="0" i="0" u="none" strike="noStrike" dirty="0">
                <a:solidFill>
                  <a:srgbClr val="102649"/>
                </a:solidFill>
                <a:effectLst/>
                <a:latin typeface="Libre Franklin" pitchFamily="2" charset="0"/>
              </a:rPr>
              <a:t>In one </a:t>
            </a:r>
            <a:r>
              <a:rPr lang="en-US" b="1" i="0" u="none" strike="noStrike" dirty="0">
                <a:solidFill>
                  <a:srgbClr val="102649"/>
                </a:solidFill>
                <a:effectLst/>
                <a:latin typeface="Libre Franklin" pitchFamily="2" charset="0"/>
              </a:rPr>
              <a:t>sentence</a:t>
            </a:r>
            <a:r>
              <a:rPr lang="en-US" b="0" i="0" u="none" strike="noStrike" dirty="0">
                <a:solidFill>
                  <a:srgbClr val="102649"/>
                </a:solidFill>
                <a:effectLst/>
                <a:latin typeface="Libre Franklin" pitchFamily="2" charset="0"/>
              </a:rPr>
              <a:t>: What is the message of the poem?</a:t>
            </a:r>
            <a:endParaRPr lang="en-US" b="0" i="0" u="none" strike="noStrike" dirty="0">
              <a:solidFill>
                <a:srgbClr val="102649"/>
              </a:solidFill>
              <a:effectLst/>
              <a:latin typeface="Arial" panose="020B0604020202020204" pitchFamily="34" charset="0"/>
            </a:endParaRPr>
          </a:p>
          <a:p>
            <a:pPr marL="914400" rtl="0" fontAlgn="base">
              <a:spcAft>
                <a:spcPts val="1200"/>
              </a:spcAft>
              <a:buFont typeface="Arial" panose="020B0604020202020204" pitchFamily="34" charset="0"/>
              <a:buChar char="•"/>
            </a:pPr>
            <a:r>
              <a:rPr lang="en-US" b="0" i="0" u="none" strike="noStrike" dirty="0">
                <a:solidFill>
                  <a:srgbClr val="102649"/>
                </a:solidFill>
                <a:effectLst/>
                <a:latin typeface="Libre Franklin" pitchFamily="2" charset="0"/>
              </a:rPr>
              <a:t>Pick out one </a:t>
            </a:r>
            <a:r>
              <a:rPr lang="en-US" b="1" i="0" u="none" strike="noStrike" dirty="0">
                <a:solidFill>
                  <a:srgbClr val="102649"/>
                </a:solidFill>
                <a:effectLst/>
                <a:latin typeface="Libre Franklin" pitchFamily="2" charset="0"/>
              </a:rPr>
              <a:t>phrase</a:t>
            </a:r>
            <a:r>
              <a:rPr lang="en-US" b="0" i="0" u="none" strike="noStrike" dirty="0">
                <a:solidFill>
                  <a:srgbClr val="102649"/>
                </a:solidFill>
                <a:effectLst/>
                <a:latin typeface="Libre Franklin" pitchFamily="2" charset="0"/>
              </a:rPr>
              <a:t> that connects to an experience you have had with difference in your classroom. Briefly explain.</a:t>
            </a:r>
            <a:endParaRPr lang="en-US" b="0" i="0" u="none" strike="noStrike" dirty="0">
              <a:solidFill>
                <a:srgbClr val="102649"/>
              </a:solidFill>
              <a:effectLst/>
              <a:latin typeface="Arial" panose="020B0604020202020204" pitchFamily="34" charset="0"/>
            </a:endParaRPr>
          </a:p>
          <a:p>
            <a:pPr marL="914400" rtl="0" fontAlgn="base">
              <a:spcAft>
                <a:spcPts val="1200"/>
              </a:spcAft>
              <a:buFont typeface="Arial" panose="020B0604020202020204" pitchFamily="34" charset="0"/>
              <a:buChar char="•"/>
            </a:pPr>
            <a:r>
              <a:rPr lang="en-US" b="0" i="0" u="none" strike="noStrike" dirty="0">
                <a:solidFill>
                  <a:srgbClr val="102649"/>
                </a:solidFill>
                <a:effectLst/>
                <a:latin typeface="Libre Franklin" pitchFamily="2" charset="0"/>
              </a:rPr>
              <a:t>Berry uses many verbs and verb phrases to express how people respond to differences. Which of these </a:t>
            </a:r>
            <a:r>
              <a:rPr lang="en-US" b="1" i="0" u="none" strike="noStrike" dirty="0">
                <a:solidFill>
                  <a:srgbClr val="102649"/>
                </a:solidFill>
                <a:effectLst/>
                <a:latin typeface="Libre Franklin" pitchFamily="2" charset="0"/>
              </a:rPr>
              <a:t>words</a:t>
            </a:r>
            <a:r>
              <a:rPr lang="en-US" b="0" i="0" u="none" strike="noStrike" dirty="0">
                <a:solidFill>
                  <a:srgbClr val="102649"/>
                </a:solidFill>
                <a:effectLst/>
                <a:latin typeface="Libre Franklin" pitchFamily="2" charset="0"/>
              </a:rPr>
              <a:t> would most connect to your students’ lived experiences? Why?</a:t>
            </a:r>
            <a:endParaRPr lang="en-US" b="0" i="0" u="none" strike="noStrike" dirty="0">
              <a:solidFill>
                <a:srgbClr val="102649"/>
              </a:solidFill>
              <a:effectLst/>
              <a:latin typeface="Arial" panose="020B0604020202020204" pitchFamily="34" charset="0"/>
            </a:endParaRPr>
          </a:p>
          <a:p>
            <a:br>
              <a:rPr lang="en-US" sz="2800" b="0" dirty="0">
                <a:effectLst/>
              </a:rPr>
            </a:br>
            <a:endParaRPr sz="3500" b="0" dirty="0">
              <a:latin typeface="Franklin Gothic Book" panose="020B0503020102020204" pitchFamily="34" charset="0"/>
            </a:endParaRPr>
          </a:p>
        </p:txBody>
      </p:sp>
      <p:sp>
        <p:nvSpPr>
          <p:cNvPr id="2" name="Slide Number Placeholder 1">
            <a:extLst>
              <a:ext uri="{FF2B5EF4-FFF2-40B4-BE49-F238E27FC236}">
                <a16:creationId xmlns:a16="http://schemas.microsoft.com/office/drawing/2014/main" id="{E2FD7594-0C9F-F1A5-C134-1F0CA5366B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4A44-2F42-1683-DAC0-FB4AA9E2A0D7}"/>
              </a:ext>
            </a:extLst>
          </p:cNvPr>
          <p:cNvSpPr>
            <a:spLocks noGrp="1"/>
          </p:cNvSpPr>
          <p:nvPr>
            <p:ph type="title"/>
          </p:nvPr>
        </p:nvSpPr>
        <p:spPr>
          <a:xfrm>
            <a:off x="106249" y="78750"/>
            <a:ext cx="10515600" cy="1325700"/>
          </a:xfrm>
        </p:spPr>
        <p:txBody>
          <a:bodyPr/>
          <a:lstStyle/>
          <a:p>
            <a:r>
              <a:rPr lang="en-US" dirty="0"/>
              <a:t>Evidence of Variation</a:t>
            </a:r>
          </a:p>
        </p:txBody>
      </p:sp>
      <p:sp>
        <p:nvSpPr>
          <p:cNvPr id="3" name="Text Placeholder 2">
            <a:extLst>
              <a:ext uri="{FF2B5EF4-FFF2-40B4-BE49-F238E27FC236}">
                <a16:creationId xmlns:a16="http://schemas.microsoft.com/office/drawing/2014/main" id="{6239C3A8-09FF-C7EF-8B6E-7C748F3D1EA2}"/>
              </a:ext>
            </a:extLst>
          </p:cNvPr>
          <p:cNvSpPr>
            <a:spLocks noGrp="1"/>
          </p:cNvSpPr>
          <p:nvPr>
            <p:ph type="body" idx="1"/>
          </p:nvPr>
        </p:nvSpPr>
        <p:spPr>
          <a:xfrm>
            <a:off x="106249" y="1011153"/>
            <a:ext cx="11620313" cy="1080225"/>
          </a:xfrm>
        </p:spPr>
        <p:txBody>
          <a:bodyPr>
            <a:normAutofit/>
          </a:bodyPr>
          <a:lstStyle/>
          <a:p>
            <a:pPr marL="107950" indent="0">
              <a:buNone/>
            </a:pPr>
            <a:r>
              <a:rPr lang="en-US" dirty="0"/>
              <a:t>There is increased polarization in the general public.</a:t>
            </a:r>
          </a:p>
          <a:p>
            <a:endParaRPr lang="en-US" dirty="0"/>
          </a:p>
        </p:txBody>
      </p:sp>
      <p:pic>
        <p:nvPicPr>
          <p:cNvPr id="3076" name="Picture 4" descr="Image of polarization of the general public in 1994">
            <a:extLst>
              <a:ext uri="{FF2B5EF4-FFF2-40B4-BE49-F238E27FC236}">
                <a16:creationId xmlns:a16="http://schemas.microsoft.com/office/drawing/2014/main" id="{79CBE504-4172-C83D-7470-15822C3ECA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5" t="25263" r="18552" b="21872"/>
          <a:stretch/>
        </p:blipFill>
        <p:spPr bwMode="auto">
          <a:xfrm>
            <a:off x="0" y="1683570"/>
            <a:ext cx="6464968" cy="29879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of polarization of the general public in 2017.">
            <a:extLst>
              <a:ext uri="{FF2B5EF4-FFF2-40B4-BE49-F238E27FC236}">
                <a16:creationId xmlns:a16="http://schemas.microsoft.com/office/drawing/2014/main" id="{44AC858D-7C70-A241-FD90-1D09FD5364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00" t="23567" r="20132" b="23567"/>
          <a:stretch/>
        </p:blipFill>
        <p:spPr bwMode="auto">
          <a:xfrm>
            <a:off x="6464969" y="1781590"/>
            <a:ext cx="5620782" cy="279186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B8AF6349-DB2A-F445-319A-15ED68E3E243}"/>
              </a:ext>
            </a:extLst>
          </p:cNvPr>
          <p:cNvSpPr txBox="1">
            <a:spLocks/>
          </p:cNvSpPr>
          <p:nvPr/>
        </p:nvSpPr>
        <p:spPr>
          <a:xfrm>
            <a:off x="106248" y="4631015"/>
            <a:ext cx="11620313" cy="1080225"/>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9250" algn="l" rtl="0" eaLnBrk="1" hangingPunct="1">
              <a:lnSpc>
                <a:spcPct val="100000"/>
              </a:lnSpc>
              <a:spcBef>
                <a:spcPts val="1100"/>
              </a:spcBef>
              <a:spcAft>
                <a:spcPts val="0"/>
              </a:spcAft>
              <a:buClr>
                <a:srgbClr val="102649"/>
              </a:buClr>
              <a:buSzPts val="1900"/>
              <a:buFont typeface="Arial"/>
              <a:buChar char="•"/>
              <a:defRPr sz="2800" b="0" i="0" u="none" strike="noStrike" cap="none">
                <a:solidFill>
                  <a:srgbClr val="102649"/>
                </a:solidFill>
                <a:latin typeface="Franklin Gothic Book" panose="020B0503020102020204" pitchFamily="34" charset="0"/>
                <a:ea typeface="Franklin Gothic Book" panose="020B0503020102020204" pitchFamily="34" charset="0"/>
                <a:cs typeface="Franklin Gothic Book" panose="020B0503020102020204" pitchFamily="34" charset="0"/>
                <a:sym typeface="Libre Franklin"/>
              </a:defRPr>
            </a:lvl1pPr>
            <a:lvl2pPr marL="914400" marR="0" lvl="1" indent="-349250" algn="l" rtl="0" eaLnBrk="1" hangingPunct="1">
              <a:lnSpc>
                <a:spcPct val="90000"/>
              </a:lnSpc>
              <a:spcBef>
                <a:spcPts val="500"/>
              </a:spcBef>
              <a:spcAft>
                <a:spcPts val="0"/>
              </a:spcAft>
              <a:buClr>
                <a:srgbClr val="102649"/>
              </a:buClr>
              <a:buSzPts val="19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49250" algn="l" rtl="0" eaLnBrk="1" hangingPunct="1">
              <a:lnSpc>
                <a:spcPct val="90000"/>
              </a:lnSpc>
              <a:spcBef>
                <a:spcPts val="500"/>
              </a:spcBef>
              <a:spcAft>
                <a:spcPts val="0"/>
              </a:spcAft>
              <a:buClr>
                <a:srgbClr val="102649"/>
              </a:buClr>
              <a:buSzPts val="19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eaLnBrk="1" hangingPunct="1">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eaLnBrk="1" hangingPunct="1">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eaLnBrk="1" hangingPunct="1">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eaLnBrk="1" hangingPunct="1">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eaLnBrk="1" hangingPunct="1">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eaLnBrk="1" hangingPunct="1">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r>
              <a:rPr lang="en-US" kern="0" dirty="0"/>
              <a:t>What do you notice about the data represented in these images?</a:t>
            </a:r>
          </a:p>
          <a:p>
            <a:r>
              <a:rPr lang="en-US" kern="0" dirty="0"/>
              <a:t>What do you wonder about the data represented in these images?</a:t>
            </a:r>
          </a:p>
          <a:p>
            <a:endParaRPr lang="en-US" kern="0" dirty="0"/>
          </a:p>
        </p:txBody>
      </p:sp>
      <p:sp>
        <p:nvSpPr>
          <p:cNvPr id="4" name="Slide Number Placeholder 3">
            <a:extLst>
              <a:ext uri="{FF2B5EF4-FFF2-40B4-BE49-F238E27FC236}">
                <a16:creationId xmlns:a16="http://schemas.microsoft.com/office/drawing/2014/main" id="{88CE4D7E-95AA-F750-3093-528B4582E3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423091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74113" y="199907"/>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The Effects of Political Polarization </a:t>
            </a:r>
            <a:br>
              <a:rPr lang="en-US" dirty="0"/>
            </a:br>
            <a:r>
              <a:rPr lang="en-US" dirty="0"/>
              <a:t>on Social Studies Education</a:t>
            </a:r>
          </a:p>
        </p:txBody>
      </p:sp>
      <p:sp>
        <p:nvSpPr>
          <p:cNvPr id="11" name="TextBox 10">
            <a:extLst>
              <a:ext uri="{FF2B5EF4-FFF2-40B4-BE49-F238E27FC236}">
                <a16:creationId xmlns:a16="http://schemas.microsoft.com/office/drawing/2014/main" id="{182AB55B-CFF2-8A07-20B7-64703CE75938}"/>
              </a:ext>
            </a:extLst>
          </p:cNvPr>
          <p:cNvSpPr txBox="1"/>
          <p:nvPr/>
        </p:nvSpPr>
        <p:spPr>
          <a:xfrm>
            <a:off x="401052" y="1736882"/>
            <a:ext cx="11389895" cy="4247317"/>
          </a:xfrm>
          <a:prstGeom prst="rect">
            <a:avLst/>
          </a:prstGeom>
          <a:noFill/>
        </p:spPr>
        <p:txBody>
          <a:bodyPr wrap="square">
            <a:spAutoFit/>
          </a:bodyPr>
          <a:lstStyle/>
          <a:p>
            <a:pPr rtl="0">
              <a:spcBef>
                <a:spcPts val="1000"/>
              </a:spcBef>
            </a:pPr>
            <a:r>
              <a:rPr lang="en-US" sz="2600" b="0" i="0" u="none" strike="noStrike" dirty="0">
                <a:solidFill>
                  <a:srgbClr val="000000"/>
                </a:solidFill>
                <a:effectLst/>
                <a:latin typeface="Franklin Gothic Book" panose="020B0503020102020204" pitchFamily="34" charset="0"/>
              </a:rPr>
              <a:t>“—how should the nation’s social studies educators respond to the rise in political polarization and its accompanying affective polarization? Fortunately, there are social studies educators across the nation working assiduously to embrace the possibility that what we teach and the way we teach could, at a minimum, combat some of the worst effects of political polarization. Even more ambitiously and ideally, social studies could help the nation’s students learn how to imagine a political climate in which difference is not demonized, hostility toward others is not reified, and trust and political friendship are the aims to which we should target our pedagogical and curricular practices.”</a:t>
            </a:r>
            <a:endParaRPr lang="en-US" sz="2600" b="0" dirty="0">
              <a:effectLst/>
              <a:latin typeface="Franklin Gothic Book" panose="020B0503020102020204" pitchFamily="34" charset="0"/>
            </a:endParaRPr>
          </a:p>
          <a:p>
            <a:br>
              <a:rPr lang="en-US" dirty="0"/>
            </a:br>
            <a:endParaRPr lang="en-US" dirty="0"/>
          </a:p>
        </p:txBody>
      </p:sp>
      <p:sp>
        <p:nvSpPr>
          <p:cNvPr id="13" name="TextBox 12">
            <a:extLst>
              <a:ext uri="{FF2B5EF4-FFF2-40B4-BE49-F238E27FC236}">
                <a16:creationId xmlns:a16="http://schemas.microsoft.com/office/drawing/2014/main" id="{50724D7C-081A-BA52-97BD-FE9A9BCC9DBC}"/>
              </a:ext>
            </a:extLst>
          </p:cNvPr>
          <p:cNvSpPr txBox="1"/>
          <p:nvPr/>
        </p:nvSpPr>
        <p:spPr>
          <a:xfrm>
            <a:off x="74112" y="5265293"/>
            <a:ext cx="8524455" cy="1692771"/>
          </a:xfrm>
          <a:prstGeom prst="rect">
            <a:avLst/>
          </a:prstGeom>
          <a:noFill/>
        </p:spPr>
        <p:txBody>
          <a:bodyPr wrap="square" lIns="91440" tIns="45720" rIns="91440" bIns="45720" anchor="t">
            <a:spAutoFit/>
          </a:bodyPr>
          <a:lstStyle/>
          <a:p>
            <a:pPr rtl="0"/>
            <a:br>
              <a:rPr lang="en-US" sz="4000" b="0" dirty="0">
                <a:effectLst/>
                <a:latin typeface="Franklin Gothic Book" panose="020B0503020102020204" pitchFamily="34" charset="0"/>
              </a:rPr>
            </a:br>
            <a:r>
              <a:rPr lang="en-US" sz="1600" b="0" i="0" u="none" strike="noStrike" dirty="0">
                <a:solidFill>
                  <a:schemeClr val="bg1"/>
                </a:solidFill>
                <a:effectLst/>
                <a:latin typeface="Franklin Gothic Book"/>
              </a:rPr>
              <a:t>Stoddard, Jeremy and Diana E. Hess (January/February 2024). </a:t>
            </a:r>
            <a:r>
              <a:rPr lang="en-US" sz="1600" b="0" i="1" u="none" strike="noStrike" dirty="0">
                <a:solidFill>
                  <a:schemeClr val="bg1"/>
                </a:solidFill>
                <a:effectLst/>
                <a:latin typeface="Franklin Gothic Book"/>
              </a:rPr>
              <a:t>The Effects of Political Polarization on Social Studies Education and What We Should Do</a:t>
            </a:r>
            <a:r>
              <a:rPr lang="en-US" sz="1600" b="0" i="0" u="none" strike="noStrike" dirty="0">
                <a:solidFill>
                  <a:schemeClr val="bg1"/>
                </a:solidFill>
                <a:effectLst/>
                <a:latin typeface="Franklin Gothic Book"/>
              </a:rPr>
              <a:t>. Social Education. National Council of Social Studies</a:t>
            </a:r>
            <a:r>
              <a:rPr lang="en-US" sz="1600" b="0" i="0" u="none" strike="noStrike" dirty="0">
                <a:solidFill>
                  <a:schemeClr val="accent5">
                    <a:lumMod val="76000"/>
                  </a:schemeClr>
                </a:solidFill>
                <a:effectLst/>
                <a:latin typeface="Franklin Gothic Book"/>
              </a:rPr>
              <a:t>. </a:t>
            </a:r>
            <a:r>
              <a:rPr lang="en-US" sz="1600" b="0" i="0" u="sng" strike="noStrike" dirty="0">
                <a:solidFill>
                  <a:schemeClr val="accent5">
                    <a:lumMod val="76000"/>
                  </a:schemeClr>
                </a:solidFill>
                <a:effectLst/>
                <a:latin typeface="Franklin Gothic Book"/>
                <a:hlinkClick r:id="rId3">
                  <a:extLst>
                    <a:ext uri="{A12FA001-AC4F-418D-AE19-62706E023703}">
                      <ahyp:hlinkClr xmlns:ahyp="http://schemas.microsoft.com/office/drawing/2018/hyperlinkcolor" val="tx"/>
                    </a:ext>
                  </a:extLst>
                </a:hlinkClick>
              </a:rPr>
              <a:t>https://www.socialstudies.org/88/1/effects-political-polarization-social-studies-education-and-what-we-should-do</a:t>
            </a:r>
            <a:r>
              <a:rPr lang="en-US" sz="1600" b="0" i="0" u="none" strike="noStrike" dirty="0">
                <a:solidFill>
                  <a:schemeClr val="accent5">
                    <a:lumMod val="76000"/>
                  </a:schemeClr>
                </a:solidFill>
                <a:effectLst/>
                <a:latin typeface="Franklin Gothic Book"/>
              </a:rPr>
              <a:t> </a:t>
            </a:r>
            <a:endParaRPr lang="en-US" sz="4000" b="0" dirty="0">
              <a:solidFill>
                <a:schemeClr val="accent5">
                  <a:lumMod val="76000"/>
                </a:schemeClr>
              </a:solidFill>
              <a:effectLst/>
              <a:latin typeface="Franklin Gothic Book"/>
            </a:endParaRPr>
          </a:p>
        </p:txBody>
      </p:sp>
      <p:sp>
        <p:nvSpPr>
          <p:cNvPr id="2" name="Slide Number Placeholder 1">
            <a:extLst>
              <a:ext uri="{FF2B5EF4-FFF2-40B4-BE49-F238E27FC236}">
                <a16:creationId xmlns:a16="http://schemas.microsoft.com/office/drawing/2014/main" id="{AF42B80F-63AC-4FC7-8692-EF616D6686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139625" y="158475"/>
            <a:ext cx="11121900" cy="103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500" dirty="0"/>
              <a:t>What do we do with a variation?</a:t>
            </a:r>
            <a:endParaRPr sz="3500" dirty="0"/>
          </a:p>
        </p:txBody>
      </p:sp>
      <p:sp>
        <p:nvSpPr>
          <p:cNvPr id="151" name="Google Shape;151;p21"/>
          <p:cNvSpPr txBox="1">
            <a:spLocks noGrp="1"/>
          </p:cNvSpPr>
          <p:nvPr>
            <p:ph type="body" idx="1"/>
          </p:nvPr>
        </p:nvSpPr>
        <p:spPr>
          <a:xfrm>
            <a:off x="139625" y="388669"/>
            <a:ext cx="7287870" cy="424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endParaRPr lang="en-US" sz="2400" dirty="0"/>
          </a:p>
          <a:p>
            <a:pPr marL="0" indent="0">
              <a:spcBef>
                <a:spcPts val="1000"/>
              </a:spcBef>
              <a:spcAft>
                <a:spcPts val="1200"/>
              </a:spcAft>
              <a:buSzPts val="1800"/>
              <a:buNone/>
            </a:pPr>
            <a:r>
              <a:rPr lang="en-US" sz="2400" dirty="0">
                <a:latin typeface="Franklin Gothic Book"/>
              </a:rPr>
              <a:t>Center for Information and Research on Civic Learning and Engagement's All Together Now: Collaboration and Innovation for Youth Engagement report states:</a:t>
            </a:r>
          </a:p>
          <a:p>
            <a:pPr marL="0" lvl="0" indent="0" algn="l" rtl="0">
              <a:lnSpc>
                <a:spcPct val="100000"/>
              </a:lnSpc>
              <a:spcBef>
                <a:spcPts val="0"/>
              </a:spcBef>
              <a:buSzPts val="1800"/>
              <a:buNone/>
            </a:pPr>
            <a:r>
              <a:rPr lang="en-US" sz="2400" b="1" dirty="0"/>
              <a:t>The Challenge:</a:t>
            </a:r>
          </a:p>
          <a:p>
            <a:pPr marL="0" lvl="0" indent="0" algn="l" rtl="0">
              <a:lnSpc>
                <a:spcPct val="100000"/>
              </a:lnSpc>
              <a:spcBef>
                <a:spcPts val="0"/>
              </a:spcBef>
              <a:buSzPts val="1800"/>
              <a:buNone/>
            </a:pPr>
            <a:r>
              <a:rPr lang="en-US" sz="2400" dirty="0"/>
              <a:t>Civic education is especially difficult when young people have good reasons to view politics as polarized and dysfunctional.</a:t>
            </a:r>
          </a:p>
          <a:p>
            <a:pPr marL="0" lvl="0" indent="0" algn="l" rtl="0">
              <a:lnSpc>
                <a:spcPct val="100000"/>
              </a:lnSpc>
              <a:spcBef>
                <a:spcPts val="0"/>
              </a:spcBef>
              <a:buSzPts val="1800"/>
              <a:buNone/>
            </a:pPr>
            <a:endParaRPr lang="en-US" sz="2400" dirty="0"/>
          </a:p>
          <a:p>
            <a:pPr marL="0" lvl="0" indent="0" algn="l" rtl="0">
              <a:lnSpc>
                <a:spcPct val="100000"/>
              </a:lnSpc>
              <a:spcBef>
                <a:spcPts val="0"/>
              </a:spcBef>
              <a:buSzPts val="1800"/>
              <a:buNone/>
            </a:pPr>
            <a:r>
              <a:rPr lang="en-US" sz="2400" b="1" dirty="0"/>
              <a:t>The Opportunities:</a:t>
            </a:r>
          </a:p>
          <a:p>
            <a:pPr marL="0" lvl="0" indent="0" algn="l" rtl="0">
              <a:lnSpc>
                <a:spcPct val="100000"/>
              </a:lnSpc>
              <a:spcBef>
                <a:spcPts val="0"/>
              </a:spcBef>
              <a:buSzPts val="1800"/>
              <a:buNone/>
            </a:pPr>
            <a:r>
              <a:rPr lang="en-US" sz="2400" dirty="0"/>
              <a:t>Teaching a new generation to be civil, responsible, and constructive citizens may be part of the solution to our polarized and dysfunctional politics.”</a:t>
            </a:r>
          </a:p>
          <a:p>
            <a:pPr marL="0" lvl="0" indent="0" algn="l" rtl="0">
              <a:lnSpc>
                <a:spcPct val="90000"/>
              </a:lnSpc>
              <a:spcBef>
                <a:spcPts val="1000"/>
              </a:spcBef>
              <a:spcAft>
                <a:spcPts val="0"/>
              </a:spcAft>
              <a:buSzPts val="1800"/>
              <a:buNone/>
            </a:pPr>
            <a:endParaRPr sz="2400" dirty="0"/>
          </a:p>
          <a:p>
            <a:pPr marL="0" lvl="0" indent="0" algn="l" rtl="0">
              <a:lnSpc>
                <a:spcPct val="90000"/>
              </a:lnSpc>
              <a:spcBef>
                <a:spcPts val="1000"/>
              </a:spcBef>
              <a:spcAft>
                <a:spcPts val="0"/>
              </a:spcAft>
              <a:buSzPts val="1800"/>
              <a:buNone/>
            </a:pPr>
            <a:endParaRPr dirty="0"/>
          </a:p>
        </p:txBody>
      </p:sp>
      <p:pic>
        <p:nvPicPr>
          <p:cNvPr id="4098" name="Picture 2" descr="Screenshot of Report Cover: All Together Now Collaboration and Innovation for Youth Engagement">
            <a:extLst>
              <a:ext uri="{FF2B5EF4-FFF2-40B4-BE49-F238E27FC236}">
                <a16:creationId xmlns:a16="http://schemas.microsoft.com/office/drawing/2014/main" id="{21293D3E-EB7E-01A7-6167-B89FF93271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74" t="13333" r="33553" b="8304"/>
          <a:stretch/>
        </p:blipFill>
        <p:spPr bwMode="auto">
          <a:xfrm>
            <a:off x="7555832" y="388669"/>
            <a:ext cx="4203031" cy="537410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2DA3684-F1AB-2E23-2D3B-385A526C69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cSld>
  <p:clrMapOvr>
    <a:masterClrMapping/>
  </p:clrMapOvr>
</p:sld>
</file>

<file path=ppt/theme/theme1.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FedSTL">
  <a:themeElements>
    <a:clrScheme name="Custom 1">
      <a:dk1>
        <a:sysClr val="windowText" lastClr="000000"/>
      </a:dk1>
      <a:lt1>
        <a:sysClr val="window" lastClr="FFFFFF"/>
      </a:lt1>
      <a:dk2>
        <a:srgbClr val="1F497D"/>
      </a:dk2>
      <a:lt2>
        <a:srgbClr val="EEECE1"/>
      </a:lt2>
      <a:accent1>
        <a:srgbClr val="021C45"/>
      </a:accent1>
      <a:accent2>
        <a:srgbClr val="C07C1A"/>
      </a:accent2>
      <a:accent3>
        <a:srgbClr val="9BBB59"/>
      </a:accent3>
      <a:accent4>
        <a:srgbClr val="8064A2"/>
      </a:accent4>
      <a:accent5>
        <a:srgbClr val="4BACC6"/>
      </a:accent5>
      <a:accent6>
        <a:srgbClr val="F79646"/>
      </a:accent6>
      <a:hlink>
        <a:srgbClr val="0000FF"/>
      </a:hlink>
      <a:folHlink>
        <a:srgbClr val="800080"/>
      </a:folHlink>
    </a:clrScheme>
    <a:fontScheme name="1_FedST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FedST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dST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dST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dST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dST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dST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dST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dST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dST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dST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dST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dST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Internal v2" id="{0094DF05-D1FF-8B45-A5C8-2C7108B1CB40}" vid="{1D9A319D-FC18-DD47-B0DF-6372C9C1D630}"/>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2025-01-03T14:57:57+00:00</Publication_x0020_Date>
    <Audience1 xmlns="3a62de7d-ba57-4f43-9dae-9623ba637be0"/>
    <_dlc_DocId xmlns="3a62de7d-ba57-4f43-9dae-9623ba637be0">KYED-536-2163</_dlc_DocId>
    <_dlc_DocIdUrl xmlns="3a62de7d-ba57-4f43-9dae-9623ba637be0">
      <Url>https://education-edit.ky.gov/curriculum/standards/kyacadstand/_layouts/15/DocIdRedir.aspx?ID=KYED-536-2163</Url>
      <Description>KYED-536-2163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8381AD5-E96E-45D7-9B5A-6A9EEC3B2505}"/>
</file>

<file path=customXml/itemProps2.xml><?xml version="1.0" encoding="utf-8"?>
<ds:datastoreItem xmlns:ds="http://schemas.openxmlformats.org/officeDocument/2006/customXml" ds:itemID="{F4E12A6A-1375-4023-9317-69C2CCD39366}">
  <ds:schemaRefs>
    <ds:schemaRef ds:uri="http://schemas.microsoft.com/sharepoint/v3/contenttype/forms"/>
  </ds:schemaRefs>
</ds:datastoreItem>
</file>

<file path=customXml/itemProps3.xml><?xml version="1.0" encoding="utf-8"?>
<ds:datastoreItem xmlns:ds="http://schemas.openxmlformats.org/officeDocument/2006/customXml" ds:itemID="{127B5F9C-8CEE-4DCF-A8EF-12C05F58766E}">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576ACC4B-0EC1-47B8-9EBE-D598D12AB2F5}"/>
</file>

<file path=docProps/app.xml><?xml version="1.0" encoding="utf-8"?>
<Properties xmlns="http://schemas.openxmlformats.org/officeDocument/2006/extended-properties" xmlns:vt="http://schemas.openxmlformats.org/officeDocument/2006/docPropsVTypes">
  <Template>Grade 2 Economics webinar 10-21</Template>
  <TotalTime>3254</TotalTime>
  <Words>4917</Words>
  <Application>Microsoft Office PowerPoint</Application>
  <PresentationFormat>Widescreen</PresentationFormat>
  <Paragraphs>274</Paragraphs>
  <Slides>19</Slides>
  <Notes>19</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19</vt:i4>
      </vt:variant>
    </vt:vector>
  </HeadingPairs>
  <TitlesOfParts>
    <vt:vector size="36" baseType="lpstr">
      <vt:lpstr>Aptos</vt:lpstr>
      <vt:lpstr>Arial</vt:lpstr>
      <vt:lpstr>Calibri</vt:lpstr>
      <vt:lpstr>Franklin Gothic Book</vt:lpstr>
      <vt:lpstr>Franklin Gothic Medium</vt:lpstr>
      <vt:lpstr>Georgia</vt:lpstr>
      <vt:lpstr>Libre Franklin</vt:lpstr>
      <vt:lpstr>Libre Franklin Black</vt:lpstr>
      <vt:lpstr>Libre Franklin Medium</vt:lpstr>
      <vt:lpstr>Lucida Grande</vt:lpstr>
      <vt:lpstr>Noto Sans Symbols</vt:lpstr>
      <vt:lpstr>Times</vt:lpstr>
      <vt:lpstr>3_Office Theme</vt:lpstr>
      <vt:lpstr>Office Theme</vt:lpstr>
      <vt:lpstr>2_Office Theme</vt:lpstr>
      <vt:lpstr>1_Office Theme</vt:lpstr>
      <vt:lpstr>1_FedSTL</vt:lpstr>
      <vt:lpstr>Creating Collaborative Civic Spaces Module Series</vt:lpstr>
      <vt:lpstr>Introduction</vt:lpstr>
      <vt:lpstr>Inquiry Practices of the KAS for Social Studies</vt:lpstr>
      <vt:lpstr>What is variation?</vt:lpstr>
      <vt:lpstr>What do we do with variation?</vt:lpstr>
      <vt:lpstr>What do we do with variation? (2)</vt:lpstr>
      <vt:lpstr>Evidence of Variation</vt:lpstr>
      <vt:lpstr>The Effects of Political Polarization  on Social Studies Education</vt:lpstr>
      <vt:lpstr>What do we do with a variation?</vt:lpstr>
      <vt:lpstr>How Social Studies Educators Can Lead Towards a Diverse Democracy</vt:lpstr>
      <vt:lpstr>How Social Studies Educators Can Lead Towards a Diverse Democracy (2)</vt:lpstr>
      <vt:lpstr>How Social Studies Educators Can Lead Towards a Diverse Democracy (3)</vt:lpstr>
      <vt:lpstr>Variations and the KAS for Social Studies</vt:lpstr>
      <vt:lpstr>Communicating Conclusions</vt:lpstr>
      <vt:lpstr>Engaging with variation: What does this look like in practice? </vt:lpstr>
      <vt:lpstr>Engaging with variation: What does this look like in practice? (?) </vt:lpstr>
      <vt:lpstr>Reflection: One more stanza...</vt:lpstr>
      <vt:lpstr>How might the strategies in this module be used to support inquiry in the classroom? </vt:lpstr>
      <vt:lpstr>Creating Collaborative Civic Spaces Module Series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Ransom, Heather - Division of Academic Program Standards</dc:creator>
  <cp:lastModifiedBy>Ransom, Heather - Division of Academic Program Standards</cp:lastModifiedBy>
  <cp:revision>88</cp:revision>
  <dcterms:modified xsi:type="dcterms:W3CDTF">2025-01-14T14:14:44Z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2024-10-22T15:17:50Z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2e8dabaf-da29-44ad-b70f-b7e9a4e42fd4</vt:lpwstr>
  </property>
  <property fmtid="{D5CDD505-2E9C-101B-9397-08002B2CF9AE}" pid="8" name="MSIP_Label_eb544694-0027-44fa-bee4-2648c0363f9d_ContentBits">
    <vt:lpwstr>0</vt:lpwstr>
  </property>
  <property fmtid="{D5CDD505-2E9C-101B-9397-08002B2CF9AE}" pid="9" name="ContentTypeId">
    <vt:lpwstr>0x0101001BEB557DBE01834EAB47A683706DCD5B001CB4B9AB93836842A61C86EAD5F20BA7</vt:lpwstr>
  </property>
  <property fmtid="{D5CDD505-2E9C-101B-9397-08002B2CF9AE}" pid="10" name="_dlc_DocIdItemGuid">
    <vt:lpwstr>2fd02d8e-1afc-4546-939c-1185e9380a49</vt:lpwstr>
  </property>
</Properties>
</file>