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diagrams/drawing1.xml" ContentType="application/vnd.ms-office.drawingml.diagramDrawing+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colors2.xml" ContentType="application/vnd.openxmlformats-officedocument.drawingml.diagramColors+xml"/>
  <Override PartName="/ppt/diagrams/drawing2.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2" r:id="rId5"/>
    <p:sldMasterId id="2147483733" r:id="rId6"/>
    <p:sldMasterId id="2147483754" r:id="rId7"/>
    <p:sldMasterId id="2147483761" r:id="rId8"/>
  </p:sldMasterIdLst>
  <p:notesMasterIdLst>
    <p:notesMasterId r:id="rId96"/>
  </p:notesMasterIdLst>
  <p:handoutMasterIdLst>
    <p:handoutMasterId r:id="rId97"/>
  </p:handoutMasterIdLst>
  <p:sldIdLst>
    <p:sldId id="341" r:id="rId9"/>
    <p:sldId id="350" r:id="rId10"/>
    <p:sldId id="269" r:id="rId11"/>
    <p:sldId id="351" r:id="rId12"/>
    <p:sldId id="270" r:id="rId13"/>
    <p:sldId id="348" r:id="rId14"/>
    <p:sldId id="349" r:id="rId15"/>
    <p:sldId id="352" r:id="rId16"/>
    <p:sldId id="271" r:id="rId17"/>
    <p:sldId id="272" r:id="rId18"/>
    <p:sldId id="342" r:id="rId19"/>
    <p:sldId id="274" r:id="rId20"/>
    <p:sldId id="365" r:id="rId21"/>
    <p:sldId id="275" r:id="rId22"/>
    <p:sldId id="343" r:id="rId23"/>
    <p:sldId id="277" r:id="rId24"/>
    <p:sldId id="278" r:id="rId25"/>
    <p:sldId id="279" r:id="rId26"/>
    <p:sldId id="367" r:id="rId27"/>
    <p:sldId id="368" r:id="rId28"/>
    <p:sldId id="369" r:id="rId29"/>
    <p:sldId id="370" r:id="rId30"/>
    <p:sldId id="371" r:id="rId31"/>
    <p:sldId id="372" r:id="rId32"/>
    <p:sldId id="373" r:id="rId33"/>
    <p:sldId id="374" r:id="rId34"/>
    <p:sldId id="354" r:id="rId35"/>
    <p:sldId id="375" r:id="rId36"/>
    <p:sldId id="337" r:id="rId37"/>
    <p:sldId id="355" r:id="rId38"/>
    <p:sldId id="381" r:id="rId39"/>
    <p:sldId id="382" r:id="rId40"/>
    <p:sldId id="288" r:id="rId41"/>
    <p:sldId id="338" r:id="rId42"/>
    <p:sldId id="366" r:id="rId43"/>
    <p:sldId id="376" r:id="rId44"/>
    <p:sldId id="353" r:id="rId45"/>
    <p:sldId id="291" r:id="rId46"/>
    <p:sldId id="377" r:id="rId47"/>
    <p:sldId id="405" r:id="rId48"/>
    <p:sldId id="292" r:id="rId49"/>
    <p:sldId id="293" r:id="rId50"/>
    <p:sldId id="378" r:id="rId51"/>
    <p:sldId id="294" r:id="rId52"/>
    <p:sldId id="361" r:id="rId53"/>
    <p:sldId id="379" r:id="rId54"/>
    <p:sldId id="346" r:id="rId55"/>
    <p:sldId id="362" r:id="rId56"/>
    <p:sldId id="360" r:id="rId57"/>
    <p:sldId id="347" r:id="rId58"/>
    <p:sldId id="383" r:id="rId59"/>
    <p:sldId id="384" r:id="rId60"/>
    <p:sldId id="385" r:id="rId61"/>
    <p:sldId id="386" r:id="rId62"/>
    <p:sldId id="387" r:id="rId63"/>
    <p:sldId id="388" r:id="rId64"/>
    <p:sldId id="389" r:id="rId65"/>
    <p:sldId id="390" r:id="rId66"/>
    <p:sldId id="391" r:id="rId67"/>
    <p:sldId id="392" r:id="rId68"/>
    <p:sldId id="393" r:id="rId69"/>
    <p:sldId id="394" r:id="rId70"/>
    <p:sldId id="395" r:id="rId71"/>
    <p:sldId id="396" r:id="rId72"/>
    <p:sldId id="397" r:id="rId73"/>
    <p:sldId id="398" r:id="rId74"/>
    <p:sldId id="399" r:id="rId75"/>
    <p:sldId id="400" r:id="rId76"/>
    <p:sldId id="401" r:id="rId77"/>
    <p:sldId id="402" r:id="rId78"/>
    <p:sldId id="403" r:id="rId79"/>
    <p:sldId id="404" r:id="rId80"/>
    <p:sldId id="380" r:id="rId81"/>
    <p:sldId id="318" r:id="rId82"/>
    <p:sldId id="319" r:id="rId83"/>
    <p:sldId id="339" r:id="rId84"/>
    <p:sldId id="321" r:id="rId85"/>
    <p:sldId id="340" r:id="rId86"/>
    <p:sldId id="323" r:id="rId87"/>
    <p:sldId id="324" r:id="rId88"/>
    <p:sldId id="325" r:id="rId89"/>
    <p:sldId id="326" r:id="rId90"/>
    <p:sldId id="327" r:id="rId91"/>
    <p:sldId id="328" r:id="rId92"/>
    <p:sldId id="329" r:id="rId93"/>
    <p:sldId id="363" r:id="rId94"/>
    <p:sldId id="364" r:id="rId9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28E"/>
    <a:srgbClr val="6F81AC"/>
    <a:srgbClr val="506BA3"/>
    <a:srgbClr val="4A6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3BB8A-5064-43BA-8FE8-2884BD190000}" v="1" dt="2024-04-03T18:42:39.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83" autoAdjust="0"/>
    <p:restoredTop sz="74832" autoAdjust="0"/>
  </p:normalViewPr>
  <p:slideViewPr>
    <p:cSldViewPr snapToGrid="0">
      <p:cViewPr varScale="1">
        <p:scale>
          <a:sx n="58" d="100"/>
          <a:sy n="58" d="100"/>
        </p:scale>
        <p:origin x="970" y="34"/>
      </p:cViewPr>
      <p:guideLst/>
    </p:cSldViewPr>
  </p:slideViewPr>
  <p:notesTextViewPr>
    <p:cViewPr>
      <p:scale>
        <a:sx n="1" d="1"/>
        <a:sy n="1" d="1"/>
      </p:scale>
      <p:origin x="0" y="0"/>
    </p:cViewPr>
  </p:notesTextViewPr>
  <p:sorterViewPr>
    <p:cViewPr varScale="1">
      <p:scale>
        <a:sx n="100" d="100"/>
        <a:sy n="100" d="100"/>
      </p:scale>
      <p:origin x="0" y="-13890"/>
    </p:cViewPr>
  </p:sorterViewPr>
  <p:notesViewPr>
    <p:cSldViewPr snapToGrid="0">
      <p:cViewPr varScale="1">
        <p:scale>
          <a:sx n="36" d="100"/>
          <a:sy n="36" d="100"/>
        </p:scale>
        <p:origin x="2508"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customXml" Target="../customXml/item4.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presProps" Target="presProps.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75525-503B-4896-88F4-573490B95464}" type="doc">
      <dgm:prSet loTypeId="urn:microsoft.com/office/officeart/2005/8/layout/vList3" loCatId="list" qsTypeId="urn:microsoft.com/office/officeart/2005/8/quickstyle/simple1" qsCatId="simple" csTypeId="urn:microsoft.com/office/officeart/2005/8/colors/accent1_2" csCatId="accent1" phldr="1"/>
      <dgm:spPr/>
    </dgm:pt>
    <dgm:pt modelId="{292C21B4-009C-4D79-8E4C-BAFF83DACEC8}">
      <dgm:prSet phldrT="[Text]" custT="1"/>
      <dgm:spPr/>
      <dgm:t>
        <a:bodyPr/>
        <a:lstStyle/>
        <a:p>
          <a:r>
            <a:rPr lang="en-US" sz="1800" b="1" u="sng" dirty="0"/>
            <a:t>Principle 2:  Support </a:t>
          </a:r>
          <a:r>
            <a:rPr lang="en-US" sz="1800" b="1" dirty="0"/>
            <a:t>sensemaking.  </a:t>
          </a:r>
          <a:r>
            <a:rPr lang="en-US" sz="1800" b="0" dirty="0"/>
            <a:t>Support students to use their sensemaking repertoires and experiences as critical tools in engaging with science practices.</a:t>
          </a:r>
          <a:endParaRPr lang="en-US" sz="1800" b="1" dirty="0"/>
        </a:p>
      </dgm:t>
    </dgm:pt>
    <dgm:pt modelId="{0A9B3A27-24DC-4B78-BEFC-017A73104E62}" type="parTrans" cxnId="{337A599F-C0D9-453A-A767-054E34FB6A1D}">
      <dgm:prSet/>
      <dgm:spPr/>
      <dgm:t>
        <a:bodyPr/>
        <a:lstStyle/>
        <a:p>
          <a:endParaRPr lang="en-US"/>
        </a:p>
      </dgm:t>
    </dgm:pt>
    <dgm:pt modelId="{B5714E1C-98F2-4215-BD74-6DAEA2A61076}" type="sibTrans" cxnId="{337A599F-C0D9-453A-A767-054E34FB6A1D}">
      <dgm:prSet/>
      <dgm:spPr/>
      <dgm:t>
        <a:bodyPr/>
        <a:lstStyle/>
        <a:p>
          <a:endParaRPr lang="en-US"/>
        </a:p>
      </dgm:t>
    </dgm:pt>
    <dgm:pt modelId="{EB9C146C-A01E-4F0E-98A9-A53762A4245F}">
      <dgm:prSet phldrT="[Text]" custT="1"/>
      <dgm:spPr/>
      <dgm:t>
        <a:bodyPr/>
        <a:lstStyle/>
        <a:p>
          <a:r>
            <a:rPr lang="en-US" sz="1800" b="1" dirty="0"/>
            <a:t>Principle 3:  Engage diverse sense-making.  </a:t>
          </a:r>
          <a:r>
            <a:rPr lang="en-US" sz="1800" b="0" dirty="0"/>
            <a:t>Students’ scientific practices and knowledge are always developing and their community histories, values, and practices contribute to scientific understanding and problem solving.</a:t>
          </a:r>
          <a:endParaRPr lang="en-US" sz="1800" b="1" dirty="0"/>
        </a:p>
      </dgm:t>
    </dgm:pt>
    <dgm:pt modelId="{9FBC513D-A180-439F-867F-0B1D9FE0642E}" type="parTrans" cxnId="{B3C2935B-3E96-48DA-BA3D-92E15C0BBAA3}">
      <dgm:prSet/>
      <dgm:spPr/>
      <dgm:t>
        <a:bodyPr/>
        <a:lstStyle/>
        <a:p>
          <a:endParaRPr lang="en-US"/>
        </a:p>
      </dgm:t>
    </dgm:pt>
    <dgm:pt modelId="{4C3C8C8C-B798-4CF7-9FC7-C5E342A34B46}" type="sibTrans" cxnId="{B3C2935B-3E96-48DA-BA3D-92E15C0BBAA3}">
      <dgm:prSet/>
      <dgm:spPr/>
      <dgm:t>
        <a:bodyPr/>
        <a:lstStyle/>
        <a:p>
          <a:endParaRPr lang="en-US"/>
        </a:p>
      </dgm:t>
    </dgm:pt>
    <dgm:pt modelId="{B2CDC6C9-4EFA-4BA4-9847-7EA2A58847F2}">
      <dgm:prSet phldrT="[Text]" custT="1"/>
      <dgm:spPr/>
      <dgm:t>
        <a:bodyPr/>
        <a:lstStyle/>
        <a:p>
          <a:r>
            <a:rPr lang="en-US" sz="1800" b="1" dirty="0"/>
            <a:t>Principle 1:  Notice sense-making repertoires. </a:t>
          </a:r>
          <a:r>
            <a:rPr lang="en-US" sz="1800" b="0" dirty="0"/>
            <a:t>Consider students’ diverse sensemaking as connecting to science practices.</a:t>
          </a:r>
          <a:r>
            <a:rPr lang="en-US" sz="1800" b="1" dirty="0"/>
            <a:t> </a:t>
          </a:r>
        </a:p>
      </dgm:t>
    </dgm:pt>
    <dgm:pt modelId="{75392836-BD16-4789-9076-0FD521D11AA8}" type="sibTrans" cxnId="{14EA6808-F724-4D86-934F-A8A029FFDE45}">
      <dgm:prSet/>
      <dgm:spPr/>
      <dgm:t>
        <a:bodyPr/>
        <a:lstStyle/>
        <a:p>
          <a:endParaRPr lang="en-US"/>
        </a:p>
      </dgm:t>
    </dgm:pt>
    <dgm:pt modelId="{8EEF1617-96E8-4BB4-8792-EBACFDF006BF}" type="parTrans" cxnId="{14EA6808-F724-4D86-934F-A8A029FFDE45}">
      <dgm:prSet/>
      <dgm:spPr/>
      <dgm:t>
        <a:bodyPr/>
        <a:lstStyle/>
        <a:p>
          <a:endParaRPr lang="en-US"/>
        </a:p>
      </dgm:t>
    </dgm:pt>
    <dgm:pt modelId="{7A30176E-C1E1-47AB-B211-A1DCA8531754}" type="pres">
      <dgm:prSet presAssocID="{02775525-503B-4896-88F4-573490B95464}" presName="linearFlow" presStyleCnt="0">
        <dgm:presLayoutVars>
          <dgm:dir/>
          <dgm:resizeHandles val="exact"/>
        </dgm:presLayoutVars>
      </dgm:prSet>
      <dgm:spPr/>
    </dgm:pt>
    <dgm:pt modelId="{65EB8129-463F-4B4D-8F3D-EC78DA4B2B70}" type="pres">
      <dgm:prSet presAssocID="{B2CDC6C9-4EFA-4BA4-9847-7EA2A58847F2}" presName="composite" presStyleCnt="0"/>
      <dgm:spPr/>
    </dgm:pt>
    <dgm:pt modelId="{64C4C91A-83A4-4691-AF04-4AEE46303F8E}" type="pres">
      <dgm:prSet presAssocID="{B2CDC6C9-4EFA-4BA4-9847-7EA2A58847F2}" presName="imgShp" presStyleLbl="fgImgPlace1" presStyleIdx="0" presStyleCnt="3" custLinFactNeighborX="-64677" custLinFactNeighborY="6860"/>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70983B91-2970-48D6-841C-72CA0986AA21}" type="pres">
      <dgm:prSet presAssocID="{B2CDC6C9-4EFA-4BA4-9847-7EA2A58847F2}" presName="txShp" presStyleLbl="node1" presStyleIdx="0" presStyleCnt="3" custScaleX="125601" custLinFactNeighborX="-2265" custLinFactNeighborY="10843">
        <dgm:presLayoutVars>
          <dgm:bulletEnabled val="1"/>
        </dgm:presLayoutVars>
      </dgm:prSet>
      <dgm:spPr/>
    </dgm:pt>
    <dgm:pt modelId="{840B7765-86D5-4A0F-BCB2-F8A8D22F6353}" type="pres">
      <dgm:prSet presAssocID="{75392836-BD16-4789-9076-0FD521D11AA8}" presName="spacing" presStyleCnt="0"/>
      <dgm:spPr/>
    </dgm:pt>
    <dgm:pt modelId="{0BE3454F-0DD6-4D15-8F47-B04D18E913C6}" type="pres">
      <dgm:prSet presAssocID="{292C21B4-009C-4D79-8E4C-BAFF83DACEC8}" presName="composite" presStyleCnt="0"/>
      <dgm:spPr/>
    </dgm:pt>
    <dgm:pt modelId="{73FDDD23-383C-4725-ADB9-D91DDE62A0A4}" type="pres">
      <dgm:prSet presAssocID="{292C21B4-009C-4D79-8E4C-BAFF83DACEC8}" presName="imgShp" presStyleLbl="fgImgPlace1" presStyleIdx="1" presStyleCnt="3" custLinFactNeighborX="-80356" custLinFactNeighborY="-11838"/>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A18C3569-7079-41DB-97E5-CDC3C90A3C2A}" type="pres">
      <dgm:prSet presAssocID="{292C21B4-009C-4D79-8E4C-BAFF83DACEC8}" presName="txShp" presStyleLbl="node1" presStyleIdx="1" presStyleCnt="3" custScaleX="126398" custLinFactNeighborX="-4529" custLinFactNeighborY="-11838">
        <dgm:presLayoutVars>
          <dgm:bulletEnabled val="1"/>
        </dgm:presLayoutVars>
      </dgm:prSet>
      <dgm:spPr/>
    </dgm:pt>
    <dgm:pt modelId="{A5BC9D57-C4C5-467A-9334-5DD5547AC4BA}" type="pres">
      <dgm:prSet presAssocID="{B5714E1C-98F2-4215-BD74-6DAEA2A61076}" presName="spacing" presStyleCnt="0"/>
      <dgm:spPr/>
    </dgm:pt>
    <dgm:pt modelId="{9FAD81DF-CE56-4886-826B-1729D3E9B6D9}" type="pres">
      <dgm:prSet presAssocID="{EB9C146C-A01E-4F0E-98A9-A53762A4245F}" presName="composite" presStyleCnt="0"/>
      <dgm:spPr/>
    </dgm:pt>
    <dgm:pt modelId="{00BD6DE5-7B47-402A-8633-E1D0AE1A53B0}" type="pres">
      <dgm:prSet presAssocID="{EB9C146C-A01E-4F0E-98A9-A53762A4245F}" presName="imgShp" presStyleLbl="fgImgPlace1" presStyleIdx="2" presStyleCnt="3" custLinFactNeighborX="-85256" custLinFactNeighborY="-24381"/>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36FDF4A-2F7B-4023-A67E-DE34F04AF3F5}" type="pres">
      <dgm:prSet presAssocID="{EB9C146C-A01E-4F0E-98A9-A53762A4245F}" presName="txShp" presStyleLbl="node1" presStyleIdx="2" presStyleCnt="3" custScaleX="131784" custLinFactNeighborX="-5356" custLinFactNeighborY="-24381">
        <dgm:presLayoutVars>
          <dgm:bulletEnabled val="1"/>
        </dgm:presLayoutVars>
      </dgm:prSet>
      <dgm:spPr/>
    </dgm:pt>
  </dgm:ptLst>
  <dgm:cxnLst>
    <dgm:cxn modelId="{1CCE7100-82E1-46FE-AA37-77194BFD1691}" type="presOf" srcId="{292C21B4-009C-4D79-8E4C-BAFF83DACEC8}" destId="{A18C3569-7079-41DB-97E5-CDC3C90A3C2A}" srcOrd="0" destOrd="0" presId="urn:microsoft.com/office/officeart/2005/8/layout/vList3"/>
    <dgm:cxn modelId="{14EA6808-F724-4D86-934F-A8A029FFDE45}" srcId="{02775525-503B-4896-88F4-573490B95464}" destId="{B2CDC6C9-4EFA-4BA4-9847-7EA2A58847F2}" srcOrd="0" destOrd="0" parTransId="{8EEF1617-96E8-4BB4-8792-EBACFDF006BF}" sibTransId="{75392836-BD16-4789-9076-0FD521D11AA8}"/>
    <dgm:cxn modelId="{CDAFD81E-7812-4711-98D0-F290CC54E142}" type="presOf" srcId="{EB9C146C-A01E-4F0E-98A9-A53762A4245F}" destId="{B36FDF4A-2F7B-4023-A67E-DE34F04AF3F5}" srcOrd="0" destOrd="0" presId="urn:microsoft.com/office/officeart/2005/8/layout/vList3"/>
    <dgm:cxn modelId="{B3C2935B-3E96-48DA-BA3D-92E15C0BBAA3}" srcId="{02775525-503B-4896-88F4-573490B95464}" destId="{EB9C146C-A01E-4F0E-98A9-A53762A4245F}" srcOrd="2" destOrd="0" parTransId="{9FBC513D-A180-439F-867F-0B1D9FE0642E}" sibTransId="{4C3C8C8C-B798-4CF7-9FC7-C5E342A34B46}"/>
    <dgm:cxn modelId="{6C59B94A-5985-4DA9-87FE-EA40A1EF6368}" type="presOf" srcId="{02775525-503B-4896-88F4-573490B95464}" destId="{7A30176E-C1E1-47AB-B211-A1DCA8531754}" srcOrd="0" destOrd="0" presId="urn:microsoft.com/office/officeart/2005/8/layout/vList3"/>
    <dgm:cxn modelId="{337A599F-C0D9-453A-A767-054E34FB6A1D}" srcId="{02775525-503B-4896-88F4-573490B95464}" destId="{292C21B4-009C-4D79-8E4C-BAFF83DACEC8}" srcOrd="1" destOrd="0" parTransId="{0A9B3A27-24DC-4B78-BEFC-017A73104E62}" sibTransId="{B5714E1C-98F2-4215-BD74-6DAEA2A61076}"/>
    <dgm:cxn modelId="{9AE98CD7-F6ED-45A1-85DA-4FC12BE07995}" type="presOf" srcId="{B2CDC6C9-4EFA-4BA4-9847-7EA2A58847F2}" destId="{70983B91-2970-48D6-841C-72CA0986AA21}" srcOrd="0" destOrd="0" presId="urn:microsoft.com/office/officeart/2005/8/layout/vList3"/>
    <dgm:cxn modelId="{A7F8A20A-14D7-41A0-B3D9-B3136890DC6A}" type="presParOf" srcId="{7A30176E-C1E1-47AB-B211-A1DCA8531754}" destId="{65EB8129-463F-4B4D-8F3D-EC78DA4B2B70}" srcOrd="0" destOrd="0" presId="urn:microsoft.com/office/officeart/2005/8/layout/vList3"/>
    <dgm:cxn modelId="{0A0B401E-A427-407C-958C-7CA5055DB1BE}" type="presParOf" srcId="{65EB8129-463F-4B4D-8F3D-EC78DA4B2B70}" destId="{64C4C91A-83A4-4691-AF04-4AEE46303F8E}" srcOrd="0" destOrd="0" presId="urn:microsoft.com/office/officeart/2005/8/layout/vList3"/>
    <dgm:cxn modelId="{042AA5EC-F84B-472E-A812-78981507F725}" type="presParOf" srcId="{65EB8129-463F-4B4D-8F3D-EC78DA4B2B70}" destId="{70983B91-2970-48D6-841C-72CA0986AA21}" srcOrd="1" destOrd="0" presId="urn:microsoft.com/office/officeart/2005/8/layout/vList3"/>
    <dgm:cxn modelId="{9C655203-E51F-41B7-BEE2-DAA410867FA4}" type="presParOf" srcId="{7A30176E-C1E1-47AB-B211-A1DCA8531754}" destId="{840B7765-86D5-4A0F-BCB2-F8A8D22F6353}" srcOrd="1" destOrd="0" presId="urn:microsoft.com/office/officeart/2005/8/layout/vList3"/>
    <dgm:cxn modelId="{1B2B3882-6147-46A2-802C-397B6F82BFB2}" type="presParOf" srcId="{7A30176E-C1E1-47AB-B211-A1DCA8531754}" destId="{0BE3454F-0DD6-4D15-8F47-B04D18E913C6}" srcOrd="2" destOrd="0" presId="urn:microsoft.com/office/officeart/2005/8/layout/vList3"/>
    <dgm:cxn modelId="{ED45768D-3AC0-44F9-BA35-384046278167}" type="presParOf" srcId="{0BE3454F-0DD6-4D15-8F47-B04D18E913C6}" destId="{73FDDD23-383C-4725-ADB9-D91DDE62A0A4}" srcOrd="0" destOrd="0" presId="urn:microsoft.com/office/officeart/2005/8/layout/vList3"/>
    <dgm:cxn modelId="{7DA68821-E166-4A50-BA5B-BF7B4CA13F6C}" type="presParOf" srcId="{0BE3454F-0DD6-4D15-8F47-B04D18E913C6}" destId="{A18C3569-7079-41DB-97E5-CDC3C90A3C2A}" srcOrd="1" destOrd="0" presId="urn:microsoft.com/office/officeart/2005/8/layout/vList3"/>
    <dgm:cxn modelId="{C27D655D-DD38-4854-B16C-9F62BBC40B82}" type="presParOf" srcId="{7A30176E-C1E1-47AB-B211-A1DCA8531754}" destId="{A5BC9D57-C4C5-467A-9334-5DD5547AC4BA}" srcOrd="3" destOrd="0" presId="urn:microsoft.com/office/officeart/2005/8/layout/vList3"/>
    <dgm:cxn modelId="{2D79C74A-95B2-48FC-A057-527E608702AC}" type="presParOf" srcId="{7A30176E-C1E1-47AB-B211-A1DCA8531754}" destId="{9FAD81DF-CE56-4886-826B-1729D3E9B6D9}" srcOrd="4" destOrd="0" presId="urn:microsoft.com/office/officeart/2005/8/layout/vList3"/>
    <dgm:cxn modelId="{55B1391C-13C8-43F8-A424-022AE0BA1F0B}" type="presParOf" srcId="{9FAD81DF-CE56-4886-826B-1729D3E9B6D9}" destId="{00BD6DE5-7B47-402A-8633-E1D0AE1A53B0}" srcOrd="0" destOrd="0" presId="urn:microsoft.com/office/officeart/2005/8/layout/vList3"/>
    <dgm:cxn modelId="{3D69C654-65F0-4699-9277-0751FB5EE1A9}" type="presParOf" srcId="{9FAD81DF-CE56-4886-826B-1729D3E9B6D9}" destId="{B36FDF4A-2F7B-4023-A67E-DE34F04AF3F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775525-503B-4896-88F4-573490B95464}" type="doc">
      <dgm:prSet loTypeId="urn:microsoft.com/office/officeart/2005/8/layout/vList3" loCatId="list" qsTypeId="urn:microsoft.com/office/officeart/2005/8/quickstyle/simple1" qsCatId="simple" csTypeId="urn:microsoft.com/office/officeart/2005/8/colors/accent1_2" csCatId="accent1" phldr="1"/>
      <dgm:spPr/>
    </dgm:pt>
    <dgm:pt modelId="{B2CDC6C9-4EFA-4BA4-9847-7EA2A58847F2}">
      <dgm:prSet phldrT="[Text]" custT="1"/>
      <dgm:spPr/>
      <dgm:t>
        <a:bodyPr/>
        <a:lstStyle/>
        <a:p>
          <a:r>
            <a:rPr lang="en-US" sz="1800" b="1" dirty="0"/>
            <a:t>Principle 1:  Notice sensemaking repertoires. </a:t>
          </a:r>
          <a:r>
            <a:rPr lang="en-US" sz="1800" b="0" dirty="0"/>
            <a:t>Consider students’ diverse sense-making as connecting to science practices.</a:t>
          </a:r>
          <a:r>
            <a:rPr lang="en-US" sz="1800" b="1" dirty="0"/>
            <a:t> </a:t>
          </a:r>
        </a:p>
      </dgm:t>
    </dgm:pt>
    <dgm:pt modelId="{8EEF1617-96E8-4BB4-8792-EBACFDF006BF}" type="parTrans" cxnId="{14EA6808-F724-4D86-934F-A8A029FFDE45}">
      <dgm:prSet/>
      <dgm:spPr/>
      <dgm:t>
        <a:bodyPr/>
        <a:lstStyle/>
        <a:p>
          <a:endParaRPr lang="en-US"/>
        </a:p>
      </dgm:t>
    </dgm:pt>
    <dgm:pt modelId="{75392836-BD16-4789-9076-0FD521D11AA8}" type="sibTrans" cxnId="{14EA6808-F724-4D86-934F-A8A029FFDE45}">
      <dgm:prSet/>
      <dgm:spPr/>
      <dgm:t>
        <a:bodyPr/>
        <a:lstStyle/>
        <a:p>
          <a:endParaRPr lang="en-US"/>
        </a:p>
      </dgm:t>
    </dgm:pt>
    <dgm:pt modelId="{292C21B4-009C-4D79-8E4C-BAFF83DACEC8}">
      <dgm:prSet phldrT="[Text]" custT="1"/>
      <dgm:spPr/>
      <dgm:t>
        <a:bodyPr/>
        <a:lstStyle/>
        <a:p>
          <a:r>
            <a:rPr lang="en-US" sz="1800" b="1" u="none" dirty="0"/>
            <a:t>Principle 2:  Support </a:t>
          </a:r>
          <a:r>
            <a:rPr lang="en-US" sz="1800" b="1" dirty="0"/>
            <a:t>sensemaking.  </a:t>
          </a:r>
          <a:r>
            <a:rPr lang="en-US" sz="1800" b="0" dirty="0"/>
            <a:t>Support students to use their sense-making repertoires and experiences as critical tools in engaging with science practices.</a:t>
          </a:r>
          <a:endParaRPr lang="en-US" sz="1800" b="1" dirty="0"/>
        </a:p>
      </dgm:t>
    </dgm:pt>
    <dgm:pt modelId="{0A9B3A27-24DC-4B78-BEFC-017A73104E62}" type="parTrans" cxnId="{337A599F-C0D9-453A-A767-054E34FB6A1D}">
      <dgm:prSet/>
      <dgm:spPr/>
      <dgm:t>
        <a:bodyPr/>
        <a:lstStyle/>
        <a:p>
          <a:endParaRPr lang="en-US"/>
        </a:p>
      </dgm:t>
    </dgm:pt>
    <dgm:pt modelId="{B5714E1C-98F2-4215-BD74-6DAEA2A61076}" type="sibTrans" cxnId="{337A599F-C0D9-453A-A767-054E34FB6A1D}">
      <dgm:prSet/>
      <dgm:spPr/>
      <dgm:t>
        <a:bodyPr/>
        <a:lstStyle/>
        <a:p>
          <a:endParaRPr lang="en-US"/>
        </a:p>
      </dgm:t>
    </dgm:pt>
    <dgm:pt modelId="{EB9C146C-A01E-4F0E-98A9-A53762A4245F}">
      <dgm:prSet phldrT="[Text]" custT="1"/>
      <dgm:spPr/>
      <dgm:t>
        <a:bodyPr/>
        <a:lstStyle/>
        <a:p>
          <a:r>
            <a:rPr lang="en-US" sz="1800" b="1" dirty="0"/>
            <a:t>Principle 3:  Engage diverse sensemaking.  </a:t>
          </a:r>
          <a:r>
            <a:rPr lang="en-US" sz="1800" b="0" dirty="0"/>
            <a:t>Students’ scientific practices and knowledge are always developing and their community histories, values, and practices contribute to scientific understanding and problem solving.</a:t>
          </a:r>
          <a:endParaRPr lang="en-US" sz="1800" b="1" dirty="0"/>
        </a:p>
      </dgm:t>
    </dgm:pt>
    <dgm:pt modelId="{9FBC513D-A180-439F-867F-0B1D9FE0642E}" type="parTrans" cxnId="{B3C2935B-3E96-48DA-BA3D-92E15C0BBAA3}">
      <dgm:prSet/>
      <dgm:spPr/>
      <dgm:t>
        <a:bodyPr/>
        <a:lstStyle/>
        <a:p>
          <a:endParaRPr lang="en-US"/>
        </a:p>
      </dgm:t>
    </dgm:pt>
    <dgm:pt modelId="{4C3C8C8C-B798-4CF7-9FC7-C5E342A34B46}" type="sibTrans" cxnId="{B3C2935B-3E96-48DA-BA3D-92E15C0BBAA3}">
      <dgm:prSet/>
      <dgm:spPr/>
      <dgm:t>
        <a:bodyPr/>
        <a:lstStyle/>
        <a:p>
          <a:endParaRPr lang="en-US"/>
        </a:p>
      </dgm:t>
    </dgm:pt>
    <dgm:pt modelId="{7A30176E-C1E1-47AB-B211-A1DCA8531754}" type="pres">
      <dgm:prSet presAssocID="{02775525-503B-4896-88F4-573490B95464}" presName="linearFlow" presStyleCnt="0">
        <dgm:presLayoutVars>
          <dgm:dir/>
          <dgm:resizeHandles val="exact"/>
        </dgm:presLayoutVars>
      </dgm:prSet>
      <dgm:spPr/>
    </dgm:pt>
    <dgm:pt modelId="{65EB8129-463F-4B4D-8F3D-EC78DA4B2B70}" type="pres">
      <dgm:prSet presAssocID="{B2CDC6C9-4EFA-4BA4-9847-7EA2A58847F2}" presName="composite" presStyleCnt="0"/>
      <dgm:spPr/>
    </dgm:pt>
    <dgm:pt modelId="{64C4C91A-83A4-4691-AF04-4AEE46303F8E}" type="pres">
      <dgm:prSet presAssocID="{B2CDC6C9-4EFA-4BA4-9847-7EA2A58847F2}" presName="imgShp" presStyleLbl="fgImgPlace1" presStyleIdx="0" presStyleCnt="3" custLinFactNeighborX="-64677" custLinFactNeighborY="6860"/>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70983B91-2970-48D6-841C-72CA0986AA21}" type="pres">
      <dgm:prSet presAssocID="{B2CDC6C9-4EFA-4BA4-9847-7EA2A58847F2}" presName="txShp" presStyleLbl="node1" presStyleIdx="0" presStyleCnt="3" custScaleX="125601" custLinFactNeighborX="-2265" custLinFactNeighborY="10843">
        <dgm:presLayoutVars>
          <dgm:bulletEnabled val="1"/>
        </dgm:presLayoutVars>
      </dgm:prSet>
      <dgm:spPr/>
    </dgm:pt>
    <dgm:pt modelId="{840B7765-86D5-4A0F-BCB2-F8A8D22F6353}" type="pres">
      <dgm:prSet presAssocID="{75392836-BD16-4789-9076-0FD521D11AA8}" presName="spacing" presStyleCnt="0"/>
      <dgm:spPr/>
    </dgm:pt>
    <dgm:pt modelId="{0BE3454F-0DD6-4D15-8F47-B04D18E913C6}" type="pres">
      <dgm:prSet presAssocID="{292C21B4-009C-4D79-8E4C-BAFF83DACEC8}" presName="composite" presStyleCnt="0"/>
      <dgm:spPr/>
    </dgm:pt>
    <dgm:pt modelId="{73FDDD23-383C-4725-ADB9-D91DDE62A0A4}" type="pres">
      <dgm:prSet presAssocID="{292C21B4-009C-4D79-8E4C-BAFF83DACEC8}" presName="imgShp" presStyleLbl="fgImgPlace1" presStyleIdx="1" presStyleCnt="3" custLinFactNeighborX="-80356" custLinFactNeighborY="-11838"/>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A18C3569-7079-41DB-97E5-CDC3C90A3C2A}" type="pres">
      <dgm:prSet presAssocID="{292C21B4-009C-4D79-8E4C-BAFF83DACEC8}" presName="txShp" presStyleLbl="node1" presStyleIdx="1" presStyleCnt="3" custScaleX="126398" custLinFactNeighborX="-4529" custLinFactNeighborY="-11838">
        <dgm:presLayoutVars>
          <dgm:bulletEnabled val="1"/>
        </dgm:presLayoutVars>
      </dgm:prSet>
      <dgm:spPr/>
    </dgm:pt>
    <dgm:pt modelId="{A5BC9D57-C4C5-467A-9334-5DD5547AC4BA}" type="pres">
      <dgm:prSet presAssocID="{B5714E1C-98F2-4215-BD74-6DAEA2A61076}" presName="spacing" presStyleCnt="0"/>
      <dgm:spPr/>
    </dgm:pt>
    <dgm:pt modelId="{9FAD81DF-CE56-4886-826B-1729D3E9B6D9}" type="pres">
      <dgm:prSet presAssocID="{EB9C146C-A01E-4F0E-98A9-A53762A4245F}" presName="composite" presStyleCnt="0"/>
      <dgm:spPr/>
    </dgm:pt>
    <dgm:pt modelId="{00BD6DE5-7B47-402A-8633-E1D0AE1A53B0}" type="pres">
      <dgm:prSet presAssocID="{EB9C146C-A01E-4F0E-98A9-A53762A4245F}" presName="imgShp" presStyleLbl="fgImgPlace1" presStyleIdx="2" presStyleCnt="3" custLinFactNeighborX="-85256" custLinFactNeighborY="-24381"/>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36FDF4A-2F7B-4023-A67E-DE34F04AF3F5}" type="pres">
      <dgm:prSet presAssocID="{EB9C146C-A01E-4F0E-98A9-A53762A4245F}" presName="txShp" presStyleLbl="node1" presStyleIdx="2" presStyleCnt="3" custScaleX="131784" custLinFactNeighborX="-5356" custLinFactNeighborY="-24381">
        <dgm:presLayoutVars>
          <dgm:bulletEnabled val="1"/>
        </dgm:presLayoutVars>
      </dgm:prSet>
      <dgm:spPr/>
    </dgm:pt>
  </dgm:ptLst>
  <dgm:cxnLst>
    <dgm:cxn modelId="{14EA6808-F724-4D86-934F-A8A029FFDE45}" srcId="{02775525-503B-4896-88F4-573490B95464}" destId="{B2CDC6C9-4EFA-4BA4-9847-7EA2A58847F2}" srcOrd="0" destOrd="0" parTransId="{8EEF1617-96E8-4BB4-8792-EBACFDF006BF}" sibTransId="{75392836-BD16-4789-9076-0FD521D11AA8}"/>
    <dgm:cxn modelId="{B3C2935B-3E96-48DA-BA3D-92E15C0BBAA3}" srcId="{02775525-503B-4896-88F4-573490B95464}" destId="{EB9C146C-A01E-4F0E-98A9-A53762A4245F}" srcOrd="2" destOrd="0" parTransId="{9FBC513D-A180-439F-867F-0B1D9FE0642E}" sibTransId="{4C3C8C8C-B798-4CF7-9FC7-C5E342A34B46}"/>
    <dgm:cxn modelId="{6513C850-6572-4E35-847B-9F7276467E1E}" type="presOf" srcId="{EB9C146C-A01E-4F0E-98A9-A53762A4245F}" destId="{B36FDF4A-2F7B-4023-A67E-DE34F04AF3F5}" srcOrd="0" destOrd="0" presId="urn:microsoft.com/office/officeart/2005/8/layout/vList3"/>
    <dgm:cxn modelId="{337A599F-C0D9-453A-A767-054E34FB6A1D}" srcId="{02775525-503B-4896-88F4-573490B95464}" destId="{292C21B4-009C-4D79-8E4C-BAFF83DACEC8}" srcOrd="1" destOrd="0" parTransId="{0A9B3A27-24DC-4B78-BEFC-017A73104E62}" sibTransId="{B5714E1C-98F2-4215-BD74-6DAEA2A61076}"/>
    <dgm:cxn modelId="{4649D2B4-6B5F-4759-BB06-C00DF7E50A7A}" type="presOf" srcId="{292C21B4-009C-4D79-8E4C-BAFF83DACEC8}" destId="{A18C3569-7079-41DB-97E5-CDC3C90A3C2A}" srcOrd="0" destOrd="0" presId="urn:microsoft.com/office/officeart/2005/8/layout/vList3"/>
    <dgm:cxn modelId="{6F0027B8-0992-4A00-9993-1CA94EF7FB7D}" type="presOf" srcId="{B2CDC6C9-4EFA-4BA4-9847-7EA2A58847F2}" destId="{70983B91-2970-48D6-841C-72CA0986AA21}" srcOrd="0" destOrd="0" presId="urn:microsoft.com/office/officeart/2005/8/layout/vList3"/>
    <dgm:cxn modelId="{576540BC-BE2A-4CEA-92DA-BFC2B67C86AD}" type="presOf" srcId="{02775525-503B-4896-88F4-573490B95464}" destId="{7A30176E-C1E1-47AB-B211-A1DCA8531754}" srcOrd="0" destOrd="0" presId="urn:microsoft.com/office/officeart/2005/8/layout/vList3"/>
    <dgm:cxn modelId="{5AB3A447-6C3C-423B-B33A-890E378B5A6A}" type="presParOf" srcId="{7A30176E-C1E1-47AB-B211-A1DCA8531754}" destId="{65EB8129-463F-4B4D-8F3D-EC78DA4B2B70}" srcOrd="0" destOrd="0" presId="urn:microsoft.com/office/officeart/2005/8/layout/vList3"/>
    <dgm:cxn modelId="{F393B306-DF62-4E33-AC3C-65A23E0936B4}" type="presParOf" srcId="{65EB8129-463F-4B4D-8F3D-EC78DA4B2B70}" destId="{64C4C91A-83A4-4691-AF04-4AEE46303F8E}" srcOrd="0" destOrd="0" presId="urn:microsoft.com/office/officeart/2005/8/layout/vList3"/>
    <dgm:cxn modelId="{DFBE80FD-0666-4FAB-ABA0-5E03E3A279B3}" type="presParOf" srcId="{65EB8129-463F-4B4D-8F3D-EC78DA4B2B70}" destId="{70983B91-2970-48D6-841C-72CA0986AA21}" srcOrd="1" destOrd="0" presId="urn:microsoft.com/office/officeart/2005/8/layout/vList3"/>
    <dgm:cxn modelId="{699D170F-3832-49CB-95FF-8BC0B131763B}" type="presParOf" srcId="{7A30176E-C1E1-47AB-B211-A1DCA8531754}" destId="{840B7765-86D5-4A0F-BCB2-F8A8D22F6353}" srcOrd="1" destOrd="0" presId="urn:microsoft.com/office/officeart/2005/8/layout/vList3"/>
    <dgm:cxn modelId="{16B1C0F8-4F38-4D6F-B3D7-B8128AF207B0}" type="presParOf" srcId="{7A30176E-C1E1-47AB-B211-A1DCA8531754}" destId="{0BE3454F-0DD6-4D15-8F47-B04D18E913C6}" srcOrd="2" destOrd="0" presId="urn:microsoft.com/office/officeart/2005/8/layout/vList3"/>
    <dgm:cxn modelId="{05EFC2CE-D22C-47D8-BF11-BCB2B8869305}" type="presParOf" srcId="{0BE3454F-0DD6-4D15-8F47-B04D18E913C6}" destId="{73FDDD23-383C-4725-ADB9-D91DDE62A0A4}" srcOrd="0" destOrd="0" presId="urn:microsoft.com/office/officeart/2005/8/layout/vList3"/>
    <dgm:cxn modelId="{F5C911A9-CE92-4C22-B517-C0C2E4F78652}" type="presParOf" srcId="{0BE3454F-0DD6-4D15-8F47-B04D18E913C6}" destId="{A18C3569-7079-41DB-97E5-CDC3C90A3C2A}" srcOrd="1" destOrd="0" presId="urn:microsoft.com/office/officeart/2005/8/layout/vList3"/>
    <dgm:cxn modelId="{EE87E283-3D0C-4BA2-BAA5-36D493DBAFE9}" type="presParOf" srcId="{7A30176E-C1E1-47AB-B211-A1DCA8531754}" destId="{A5BC9D57-C4C5-467A-9334-5DD5547AC4BA}" srcOrd="3" destOrd="0" presId="urn:microsoft.com/office/officeart/2005/8/layout/vList3"/>
    <dgm:cxn modelId="{8C90E8BA-8CAB-42EB-A828-597D6125B07C}" type="presParOf" srcId="{7A30176E-C1E1-47AB-B211-A1DCA8531754}" destId="{9FAD81DF-CE56-4886-826B-1729D3E9B6D9}" srcOrd="4" destOrd="0" presId="urn:microsoft.com/office/officeart/2005/8/layout/vList3"/>
    <dgm:cxn modelId="{F027004D-FEFB-41AE-B611-11F9CA02D07D}" type="presParOf" srcId="{9FAD81DF-CE56-4886-826B-1729D3E9B6D9}" destId="{00BD6DE5-7B47-402A-8633-E1D0AE1A53B0}" srcOrd="0" destOrd="0" presId="urn:microsoft.com/office/officeart/2005/8/layout/vList3"/>
    <dgm:cxn modelId="{6E55F0BE-13F5-49F9-A106-5D53DB3B3814}" type="presParOf" srcId="{9FAD81DF-CE56-4886-826B-1729D3E9B6D9}" destId="{B36FDF4A-2F7B-4023-A67E-DE34F04AF3F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83B91-2970-48D6-841C-72CA0986AA21}">
      <dsp:nvSpPr>
        <dsp:cNvPr id="0" name=""/>
        <dsp:cNvSpPr/>
      </dsp:nvSpPr>
      <dsp:spPr>
        <a:xfrm rot="10800000">
          <a:off x="718495" y="165757"/>
          <a:ext cx="8915192" cy="1505005"/>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6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Principle 1:  Notice sense-making repertoires. </a:t>
          </a:r>
          <a:r>
            <a:rPr lang="en-US" sz="1800" b="0" kern="1200" dirty="0"/>
            <a:t>Consider students’ diverse sensemaking as connecting to science practices.</a:t>
          </a:r>
          <a:r>
            <a:rPr lang="en-US" sz="1800" b="1" kern="1200" dirty="0"/>
            <a:t> </a:t>
          </a:r>
        </a:p>
      </dsp:txBody>
      <dsp:txXfrm rot="10800000">
        <a:off x="1094746" y="165757"/>
        <a:ext cx="8538941" cy="1505005"/>
      </dsp:txXfrm>
    </dsp:sp>
    <dsp:sp modelId="{64C4C91A-83A4-4691-AF04-4AEE46303F8E}">
      <dsp:nvSpPr>
        <dsp:cNvPr id="0" name=""/>
        <dsp:cNvSpPr/>
      </dsp:nvSpPr>
      <dsp:spPr>
        <a:xfrm>
          <a:off x="61953" y="105813"/>
          <a:ext cx="1505005" cy="150500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8C3569-7079-41DB-97E5-CDC3C90A3C2A}">
      <dsp:nvSpPr>
        <dsp:cNvPr id="0" name=""/>
        <dsp:cNvSpPr/>
      </dsp:nvSpPr>
      <dsp:spPr>
        <a:xfrm rot="10800000">
          <a:off x="529510" y="1778668"/>
          <a:ext cx="8971763" cy="1505005"/>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6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Principle 2:  Support </a:t>
          </a:r>
          <a:r>
            <a:rPr lang="en-US" sz="1800" b="1" kern="1200" dirty="0"/>
            <a:t>sensemaking.  </a:t>
          </a:r>
          <a:r>
            <a:rPr lang="en-US" sz="1800" b="0" kern="1200" dirty="0"/>
            <a:t>Support students to use their sensemaking repertoires and experiences as critical tools in engaging with science practices.</a:t>
          </a:r>
          <a:endParaRPr lang="en-US" sz="1800" b="1" kern="1200" dirty="0"/>
        </a:p>
      </dsp:txBody>
      <dsp:txXfrm rot="10800000">
        <a:off x="905761" y="1778668"/>
        <a:ext cx="8595512" cy="1505005"/>
      </dsp:txXfrm>
    </dsp:sp>
    <dsp:sp modelId="{73FDDD23-383C-4725-ADB9-D91DDE62A0A4}">
      <dsp:nvSpPr>
        <dsp:cNvPr id="0" name=""/>
        <dsp:cNvSpPr/>
      </dsp:nvSpPr>
      <dsp:spPr>
        <a:xfrm>
          <a:off x="0" y="1778668"/>
          <a:ext cx="1505005" cy="150500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6FDF4A-2F7B-4023-A67E-DE34F04AF3F5}">
      <dsp:nvSpPr>
        <dsp:cNvPr id="0" name=""/>
        <dsp:cNvSpPr/>
      </dsp:nvSpPr>
      <dsp:spPr>
        <a:xfrm rot="10800000">
          <a:off x="279660" y="3544156"/>
          <a:ext cx="9354063" cy="1505005"/>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6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Principle 3:  Engage diverse sense-making.  </a:t>
          </a:r>
          <a:r>
            <a:rPr lang="en-US" sz="1800" b="0" kern="1200" dirty="0"/>
            <a:t>Students’ scientific practices and knowledge are always developing and their community histories, values, and practices contribute to scientific understanding and problem solving.</a:t>
          </a:r>
          <a:endParaRPr lang="en-US" sz="1800" b="1" kern="1200" dirty="0"/>
        </a:p>
      </dsp:txBody>
      <dsp:txXfrm rot="10800000">
        <a:off x="655911" y="3544156"/>
        <a:ext cx="8977812" cy="1505005"/>
      </dsp:txXfrm>
    </dsp:sp>
    <dsp:sp modelId="{00BD6DE5-7B47-402A-8633-E1D0AE1A53B0}">
      <dsp:nvSpPr>
        <dsp:cNvPr id="0" name=""/>
        <dsp:cNvSpPr/>
      </dsp:nvSpPr>
      <dsp:spPr>
        <a:xfrm>
          <a:off x="0" y="3544156"/>
          <a:ext cx="1505005" cy="15050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83B91-2970-48D6-841C-72CA0986AA21}">
      <dsp:nvSpPr>
        <dsp:cNvPr id="0" name=""/>
        <dsp:cNvSpPr/>
      </dsp:nvSpPr>
      <dsp:spPr>
        <a:xfrm rot="10800000">
          <a:off x="718495" y="165757"/>
          <a:ext cx="8915192" cy="1505005"/>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6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Principle 1:  Notice sensemaking repertoires. </a:t>
          </a:r>
          <a:r>
            <a:rPr lang="en-US" sz="1800" b="0" kern="1200" dirty="0"/>
            <a:t>Consider students’ diverse sense-making as connecting to science practices.</a:t>
          </a:r>
          <a:r>
            <a:rPr lang="en-US" sz="1800" b="1" kern="1200" dirty="0"/>
            <a:t> </a:t>
          </a:r>
        </a:p>
      </dsp:txBody>
      <dsp:txXfrm rot="10800000">
        <a:off x="1094746" y="165757"/>
        <a:ext cx="8538941" cy="1505005"/>
      </dsp:txXfrm>
    </dsp:sp>
    <dsp:sp modelId="{64C4C91A-83A4-4691-AF04-4AEE46303F8E}">
      <dsp:nvSpPr>
        <dsp:cNvPr id="0" name=""/>
        <dsp:cNvSpPr/>
      </dsp:nvSpPr>
      <dsp:spPr>
        <a:xfrm>
          <a:off x="61953" y="105813"/>
          <a:ext cx="1505005" cy="150500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8C3569-7079-41DB-97E5-CDC3C90A3C2A}">
      <dsp:nvSpPr>
        <dsp:cNvPr id="0" name=""/>
        <dsp:cNvSpPr/>
      </dsp:nvSpPr>
      <dsp:spPr>
        <a:xfrm rot="10800000">
          <a:off x="529510" y="1778668"/>
          <a:ext cx="8971763" cy="1505005"/>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6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u="none" kern="1200" dirty="0"/>
            <a:t>Principle 2:  Support </a:t>
          </a:r>
          <a:r>
            <a:rPr lang="en-US" sz="1800" b="1" kern="1200" dirty="0"/>
            <a:t>sensemaking.  </a:t>
          </a:r>
          <a:r>
            <a:rPr lang="en-US" sz="1800" b="0" kern="1200" dirty="0"/>
            <a:t>Support students to use their sense-making repertoires and experiences as critical tools in engaging with science practices.</a:t>
          </a:r>
          <a:endParaRPr lang="en-US" sz="1800" b="1" kern="1200" dirty="0"/>
        </a:p>
      </dsp:txBody>
      <dsp:txXfrm rot="10800000">
        <a:off x="905761" y="1778668"/>
        <a:ext cx="8595512" cy="1505005"/>
      </dsp:txXfrm>
    </dsp:sp>
    <dsp:sp modelId="{73FDDD23-383C-4725-ADB9-D91DDE62A0A4}">
      <dsp:nvSpPr>
        <dsp:cNvPr id="0" name=""/>
        <dsp:cNvSpPr/>
      </dsp:nvSpPr>
      <dsp:spPr>
        <a:xfrm>
          <a:off x="0" y="1778668"/>
          <a:ext cx="1505005" cy="150500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6FDF4A-2F7B-4023-A67E-DE34F04AF3F5}">
      <dsp:nvSpPr>
        <dsp:cNvPr id="0" name=""/>
        <dsp:cNvSpPr/>
      </dsp:nvSpPr>
      <dsp:spPr>
        <a:xfrm rot="10800000">
          <a:off x="279660" y="3544156"/>
          <a:ext cx="9354063" cy="1505005"/>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6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Principle 3:  Engage diverse sensemaking.  </a:t>
          </a:r>
          <a:r>
            <a:rPr lang="en-US" sz="1800" b="0" kern="1200" dirty="0"/>
            <a:t>Students’ scientific practices and knowledge are always developing and their community histories, values, and practices contribute to scientific understanding and problem solving.</a:t>
          </a:r>
          <a:endParaRPr lang="en-US" sz="1800" b="1" kern="1200" dirty="0"/>
        </a:p>
      </dsp:txBody>
      <dsp:txXfrm rot="10800000">
        <a:off x="655911" y="3544156"/>
        <a:ext cx="8977812" cy="1505005"/>
      </dsp:txXfrm>
    </dsp:sp>
    <dsp:sp modelId="{00BD6DE5-7B47-402A-8633-E1D0AE1A53B0}">
      <dsp:nvSpPr>
        <dsp:cNvPr id="0" name=""/>
        <dsp:cNvSpPr/>
      </dsp:nvSpPr>
      <dsp:spPr>
        <a:xfrm>
          <a:off x="0" y="3544156"/>
          <a:ext cx="1505005" cy="15050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15" tIns="46658" rIns="93315" bIns="46658" rtlCol="0"/>
          <a:lstStyle>
            <a:lvl1pPr algn="l">
              <a:defRPr sz="1200"/>
            </a:lvl1pPr>
          </a:lstStyle>
          <a:p>
            <a:endParaRPr lang="en-US"/>
          </a:p>
        </p:txBody>
      </p:sp>
      <p:sp>
        <p:nvSpPr>
          <p:cNvPr id="3" name="Date Placeholder 2"/>
          <p:cNvSpPr>
            <a:spLocks noGrp="1"/>
          </p:cNvSpPr>
          <p:nvPr>
            <p:ph type="dt" sz="quarter" idx="1"/>
          </p:nvPr>
        </p:nvSpPr>
        <p:spPr>
          <a:xfrm>
            <a:off x="3978133" y="1"/>
            <a:ext cx="3043343" cy="467072"/>
          </a:xfrm>
          <a:prstGeom prst="rect">
            <a:avLst/>
          </a:prstGeom>
        </p:spPr>
        <p:txBody>
          <a:bodyPr vert="horz" lIns="93315" tIns="46658" rIns="93315" bIns="46658" rtlCol="0"/>
          <a:lstStyle>
            <a:lvl1pPr algn="r">
              <a:defRPr sz="1200"/>
            </a:lvl1pPr>
          </a:lstStyle>
          <a:p>
            <a:fld id="{5B891F8B-2DDC-40D4-A6D2-29E2352A1CC6}" type="datetimeFigureOut">
              <a:rPr lang="en-US" smtClean="0"/>
              <a:t>4/8/2024</a:t>
            </a:fld>
            <a:endParaRPr lang="en-US"/>
          </a:p>
        </p:txBody>
      </p:sp>
      <p:sp>
        <p:nvSpPr>
          <p:cNvPr id="4" name="Footer Placeholder 3"/>
          <p:cNvSpPr>
            <a:spLocks noGrp="1"/>
          </p:cNvSpPr>
          <p:nvPr>
            <p:ph type="ftr" sz="quarter" idx="2"/>
          </p:nvPr>
        </p:nvSpPr>
        <p:spPr>
          <a:xfrm>
            <a:off x="1" y="8842031"/>
            <a:ext cx="3043343" cy="467071"/>
          </a:xfrm>
          <a:prstGeom prst="rect">
            <a:avLst/>
          </a:prstGeom>
        </p:spPr>
        <p:txBody>
          <a:bodyPr vert="horz" lIns="93315" tIns="46658" rIns="93315" bIns="46658"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31"/>
            <a:ext cx="3043343" cy="467071"/>
          </a:xfrm>
          <a:prstGeom prst="rect">
            <a:avLst/>
          </a:prstGeom>
        </p:spPr>
        <p:txBody>
          <a:bodyPr vert="horz" lIns="93315" tIns="46658" rIns="93315" bIns="46658" rtlCol="0" anchor="b"/>
          <a:lstStyle>
            <a:lvl1pPr algn="r">
              <a:defRPr sz="1200"/>
            </a:lvl1pPr>
          </a:lstStyle>
          <a:p>
            <a:fld id="{A807D718-622F-4D05-9954-DFDC3C97C6BC}" type="slidenum">
              <a:rPr lang="en-US" smtClean="0"/>
              <a:t>‹#›</a:t>
            </a:fld>
            <a:endParaRPr lang="en-US"/>
          </a:p>
        </p:txBody>
      </p:sp>
    </p:spTree>
    <p:extLst>
      <p:ext uri="{BB962C8B-B14F-4D97-AF65-F5344CB8AC3E}">
        <p14:creationId xmlns:p14="http://schemas.microsoft.com/office/powerpoint/2010/main" val="615144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15" tIns="46658" rIns="93315" bIns="46658"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15" tIns="46658" rIns="93315" bIns="46658" rtlCol="0"/>
          <a:lstStyle>
            <a:lvl1pPr algn="r">
              <a:defRPr sz="1200"/>
            </a:lvl1pPr>
          </a:lstStyle>
          <a:p>
            <a:fld id="{5AB65A15-DD0D-4C4E-8FD9-C5CB5617D18A}" type="datetimeFigureOut">
              <a:rPr lang="en-US" smtClean="0"/>
              <a:t>4/8/2024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8" rIns="93315" bIns="46658"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5" tIns="46658" rIns="93315" bIns="466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43343" cy="467071"/>
          </a:xfrm>
          <a:prstGeom prst="rect">
            <a:avLst/>
          </a:prstGeom>
        </p:spPr>
        <p:txBody>
          <a:bodyPr vert="horz" lIns="93315" tIns="46658" rIns="93315"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5" tIns="46658" rIns="93315" bIns="46658" rtlCol="0" anchor="b"/>
          <a:lstStyle>
            <a:lvl1pPr algn="r">
              <a:defRPr sz="1200"/>
            </a:lvl1pPr>
          </a:lstStyle>
          <a:p>
            <a:fld id="{C1E2BC98-6EA0-4EE7-A97F-558F26662BCA}" type="slidenum">
              <a:rPr lang="en-US" smtClean="0"/>
              <a:t>‹#›</a:t>
            </a:fld>
            <a:endParaRPr lang="en-US"/>
          </a:p>
        </p:txBody>
      </p:sp>
    </p:spTree>
    <p:extLst>
      <p:ext uri="{BB962C8B-B14F-4D97-AF65-F5344CB8AC3E}">
        <p14:creationId xmlns:p14="http://schemas.microsoft.com/office/powerpoint/2010/main" val="364213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searchgate.net/publication/321918340_Helping_Students_make_Sense_of_the_World_through_Next_Generation_Science_and_Engineering_Practic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C8lMW0MODF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https://www.researchgate.net/publication/321918340_Helping_Students_make_Sense_of_the_World_through_Next_Generation_Science_and_Engineering_Practices</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a:t>
            </a:fld>
            <a:endParaRPr lang="en-US"/>
          </a:p>
        </p:txBody>
      </p:sp>
    </p:spTree>
    <p:extLst>
      <p:ext uri="{BB962C8B-B14F-4D97-AF65-F5344CB8AC3E}">
        <p14:creationId xmlns:p14="http://schemas.microsoft.com/office/powerpoint/2010/main" val="445827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p:cNvSpPr>
          <p:nvPr>
            <p:ph type="sldNum" sz="quarter" idx="5"/>
          </p:nvPr>
        </p:nvSpPr>
        <p:spPr>
          <a:xfrm>
            <a:off x="3978133" y="8842030"/>
            <a:ext cx="3043343" cy="46545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8184" indent="-291609">
              <a:defRPr sz="2400">
                <a:solidFill>
                  <a:schemeClr val="tx1"/>
                </a:solidFill>
                <a:latin typeface="Arial" charset="0"/>
                <a:ea typeface="ＭＳ Ｐゴシック" charset="0"/>
              </a:defRPr>
            </a:lvl2pPr>
            <a:lvl3pPr marL="1166436" indent="-233287">
              <a:defRPr sz="2400">
                <a:solidFill>
                  <a:schemeClr val="tx1"/>
                </a:solidFill>
                <a:latin typeface="Arial" charset="0"/>
                <a:ea typeface="ＭＳ Ｐゴシック" charset="0"/>
              </a:defRPr>
            </a:lvl3pPr>
            <a:lvl4pPr marL="1633011" indent="-233287">
              <a:defRPr sz="2400">
                <a:solidFill>
                  <a:schemeClr val="tx1"/>
                </a:solidFill>
                <a:latin typeface="Arial" charset="0"/>
                <a:ea typeface="ＭＳ Ｐゴシック" charset="0"/>
              </a:defRPr>
            </a:lvl4pPr>
            <a:lvl5pPr marL="2099585" indent="-233287">
              <a:defRPr sz="2400">
                <a:solidFill>
                  <a:schemeClr val="tx1"/>
                </a:solidFill>
                <a:latin typeface="Arial" charset="0"/>
                <a:ea typeface="ＭＳ Ｐゴシック" charset="0"/>
              </a:defRPr>
            </a:lvl5pPr>
            <a:lvl6pPr marL="2566159" indent="-233287" eaLnBrk="0" fontAlgn="base" hangingPunct="0">
              <a:spcBef>
                <a:spcPct val="0"/>
              </a:spcBef>
              <a:spcAft>
                <a:spcPct val="0"/>
              </a:spcAft>
              <a:defRPr sz="2400">
                <a:solidFill>
                  <a:schemeClr val="tx1"/>
                </a:solidFill>
                <a:latin typeface="Arial" charset="0"/>
                <a:ea typeface="ＭＳ Ｐゴシック" charset="0"/>
              </a:defRPr>
            </a:lvl6pPr>
            <a:lvl7pPr marL="3032733" indent="-233287" eaLnBrk="0" fontAlgn="base" hangingPunct="0">
              <a:spcBef>
                <a:spcPct val="0"/>
              </a:spcBef>
              <a:spcAft>
                <a:spcPct val="0"/>
              </a:spcAft>
              <a:defRPr sz="2400">
                <a:solidFill>
                  <a:schemeClr val="tx1"/>
                </a:solidFill>
                <a:latin typeface="Arial" charset="0"/>
                <a:ea typeface="ＭＳ Ｐゴシック" charset="0"/>
              </a:defRPr>
            </a:lvl7pPr>
            <a:lvl8pPr marL="3499307" indent="-233287" eaLnBrk="0" fontAlgn="base" hangingPunct="0">
              <a:spcBef>
                <a:spcPct val="0"/>
              </a:spcBef>
              <a:spcAft>
                <a:spcPct val="0"/>
              </a:spcAft>
              <a:defRPr sz="2400">
                <a:solidFill>
                  <a:schemeClr val="tx1"/>
                </a:solidFill>
                <a:latin typeface="Arial" charset="0"/>
                <a:ea typeface="ＭＳ Ｐゴシック" charset="0"/>
              </a:defRPr>
            </a:lvl8pPr>
            <a:lvl9pPr marL="3965883" indent="-23328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CD4BCA-91FD-7043-9C9B-07A077650CA7}" type="slidenum">
              <a:rPr lang="en-US" sz="1200">
                <a:solidFill>
                  <a:srgbClr val="FFFFFF"/>
                </a:solidFill>
                <a:latin typeface="Gill Sans" charset="0"/>
                <a:sym typeface="Gill Sans" charset="0"/>
              </a:rPr>
              <a:pPr eaLnBrk="1" hangingPunct="1"/>
              <a:t>16</a:t>
            </a:fld>
            <a:endParaRPr lang="en-US" sz="1200">
              <a:solidFill>
                <a:srgbClr val="FFFFFF"/>
              </a:solidFill>
              <a:latin typeface="Gill Sans" charset="0"/>
              <a:sym typeface="Gill Sans" charset="0"/>
            </a:endParaRPr>
          </a:p>
        </p:txBody>
      </p:sp>
      <p:sp>
        <p:nvSpPr>
          <p:cNvPr id="48130" name="Rectangle 1026"/>
          <p:cNvSpPr>
            <a:spLocks noGrp="1" noRot="1" noChangeAspect="1" noChangeArrowheads="1" noTextEdit="1"/>
          </p:cNvSpPr>
          <p:nvPr>
            <p:ph type="sldImg"/>
          </p:nvPr>
        </p:nvSpPr>
        <p:spPr>
          <a:ln/>
        </p:spPr>
      </p:sp>
      <p:sp>
        <p:nvSpPr>
          <p:cNvPr id="48131" name="Rectangle 1027"/>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p>
            <a:pPr eaLnBrk="1" hangingPunct="1"/>
            <a:r>
              <a:rPr lang="en-US" dirty="0">
                <a:latin typeface="Gill Sans" charset="0"/>
                <a:ea typeface="ＭＳ Ｐゴシック" charset="0"/>
                <a:cs typeface="ＭＳ Ｐゴシック" charset="0"/>
              </a:rPr>
              <a:t>As we find our way into thinking about the ways</a:t>
            </a:r>
            <a:r>
              <a:rPr lang="en-US" baseline="0" dirty="0">
                <a:latin typeface="Gill Sans" charset="0"/>
                <a:ea typeface="ＭＳ Ｐゴシック" charset="0"/>
                <a:cs typeface="ＭＳ Ｐゴシック" charset="0"/>
              </a:rPr>
              <a:t> we judge the contributions and responses that come from students, it is crucial to remember “Whose interests are being served?” based on how we respond to those contributions. Whose contributions are we ruling “out of bounds” for being related to science or to a moment of sense-making—and which are “on the mark”? And what criteria are in play at that moment. </a:t>
            </a:r>
          </a:p>
          <a:p>
            <a:pPr eaLnBrk="1" hangingPunct="1"/>
            <a:endParaRPr lang="en-US" baseline="0" dirty="0">
              <a:latin typeface="Gill Sans" charset="0"/>
              <a:ea typeface="ＭＳ Ｐゴシック" charset="0"/>
              <a:cs typeface="ＭＳ Ｐゴシック" charset="0"/>
            </a:endParaRPr>
          </a:p>
          <a:p>
            <a:pPr eaLnBrk="1" hangingPunct="1"/>
            <a:r>
              <a:rPr lang="en-US" baseline="0" dirty="0">
                <a:latin typeface="Gill Sans" charset="0"/>
                <a:ea typeface="ＭＳ Ｐゴシック" charset="0"/>
                <a:cs typeface="ＭＳ Ｐゴシック" charset="0"/>
              </a:rPr>
              <a:t>Of course, this question is broadly useful as educational decisions happen and initiatives unfold. </a:t>
            </a:r>
          </a:p>
          <a:p>
            <a:pPr eaLnBrk="1" hangingPunct="1"/>
            <a:endParaRPr lang="en-US" baseline="0" dirty="0">
              <a:latin typeface="Gill Sans" charset="0"/>
              <a:ea typeface="ＭＳ Ｐゴシック" charset="0"/>
              <a:cs typeface="ＭＳ Ｐゴシック" charset="0"/>
            </a:endParaRPr>
          </a:p>
          <a:p>
            <a:r>
              <a:rPr lang="en-US" sz="1100" dirty="0"/>
              <a:t>[estimated time: 1 minute]</a:t>
            </a:r>
            <a:endParaRPr lang="en-US" baseline="0" dirty="0"/>
          </a:p>
        </p:txBody>
      </p:sp>
    </p:spTree>
    <p:extLst>
      <p:ext uri="{BB962C8B-B14F-4D97-AF65-F5344CB8AC3E}">
        <p14:creationId xmlns:p14="http://schemas.microsoft.com/office/powerpoint/2010/main" val="3069063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Shape 755"/>
          <p:cNvSpPr txBox="1">
            <a:spLocks noGrp="1"/>
          </p:cNvSpPr>
          <p:nvPr>
            <p:ph type="body" idx="1"/>
          </p:nvPr>
        </p:nvSpPr>
        <p:spPr>
          <a:xfrm>
            <a:off x="702310" y="4421824"/>
            <a:ext cx="5618480" cy="4189095"/>
          </a:xfrm>
          <a:prstGeom prst="rect">
            <a:avLst/>
          </a:prstGeom>
          <a:noFill/>
          <a:ln>
            <a:noFill/>
          </a:ln>
        </p:spPr>
        <p:txBody>
          <a:bodyPr spcFirstLastPara="1" wrap="square" lIns="93298" tIns="93298" rIns="93298" bIns="93298" anchor="t" anchorCtr="0">
            <a:noAutofit/>
          </a:bodyPr>
          <a:lstStyle/>
          <a:p>
            <a:r>
              <a:rPr lang="en-US" dirty="0">
                <a:solidFill>
                  <a:schemeClr val="dk1"/>
                </a:solidFill>
                <a:latin typeface="Arial"/>
                <a:ea typeface="Arial"/>
                <a:cs typeface="Arial"/>
                <a:sym typeface="Arial"/>
              </a:rPr>
              <a:t>Sense-making is a complex process.</a:t>
            </a:r>
            <a:r>
              <a:rPr lang="en-US" baseline="0" dirty="0">
                <a:solidFill>
                  <a:schemeClr val="dk1"/>
                </a:solidFill>
                <a:latin typeface="Arial"/>
                <a:ea typeface="Arial"/>
                <a:cs typeface="Arial"/>
                <a:sym typeface="Arial"/>
              </a:rPr>
              <a:t> </a:t>
            </a:r>
            <a:r>
              <a:rPr lang="en-US" dirty="0">
                <a:solidFill>
                  <a:schemeClr val="dk1"/>
                </a:solidFill>
                <a:latin typeface="Arial"/>
                <a:ea typeface="Arial"/>
                <a:cs typeface="Arial"/>
                <a:sym typeface="Arial"/>
              </a:rPr>
              <a:t>Let’s make some sense of it. Read</a:t>
            </a:r>
            <a:r>
              <a:rPr lang="en-US" baseline="0" dirty="0">
                <a:solidFill>
                  <a:schemeClr val="dk1"/>
                </a:solidFill>
                <a:latin typeface="Arial"/>
                <a:ea typeface="Arial"/>
                <a:cs typeface="Arial"/>
                <a:sym typeface="Arial"/>
              </a:rPr>
              <a:t> this brief and discuss any questions or insights that come up for you. </a:t>
            </a:r>
            <a:endParaRPr lang="en-US" dirty="0">
              <a:solidFill>
                <a:schemeClr val="dk1"/>
              </a:solidFill>
              <a:latin typeface="Arial"/>
              <a:ea typeface="Arial"/>
              <a:cs typeface="Arial"/>
              <a:sym typeface="Arial"/>
            </a:endParaRPr>
          </a:p>
          <a:p>
            <a:endParaRPr lang="en-US" baseline="0" dirty="0">
              <a:solidFill>
                <a:schemeClr val="dk1"/>
              </a:solidFill>
              <a:latin typeface="Arial"/>
              <a:ea typeface="Arial"/>
              <a:cs typeface="Arial"/>
              <a:sym typeface="Arial"/>
            </a:endParaRPr>
          </a:p>
          <a:p>
            <a:pPr marL="0" lvl="1" defTabSz="466574">
              <a:defRPr/>
            </a:pPr>
            <a:r>
              <a:rPr lang="en-US" baseline="0" dirty="0">
                <a:latin typeface="+mn-lt"/>
              </a:rPr>
              <a:t>[estimated time: 8-10 minutes]</a:t>
            </a:r>
            <a:endParaRPr lang="en-US" dirty="0">
              <a:latin typeface="+mn-lt"/>
            </a:endParaRPr>
          </a:p>
        </p:txBody>
      </p:sp>
      <p:sp>
        <p:nvSpPr>
          <p:cNvPr id="756" name="Shape 756"/>
          <p:cNvSpPr txBox="1">
            <a:spLocks noGrp="1"/>
          </p:cNvSpPr>
          <p:nvPr>
            <p:ph type="sldNum" idx="12"/>
          </p:nvPr>
        </p:nvSpPr>
        <p:spPr>
          <a:xfrm>
            <a:off x="3978134" y="8842030"/>
            <a:ext cx="3043343" cy="465455"/>
          </a:xfrm>
          <a:prstGeom prst="rect">
            <a:avLst/>
          </a:prstGeom>
          <a:noFill/>
          <a:ln>
            <a:noFill/>
          </a:ln>
        </p:spPr>
        <p:txBody>
          <a:bodyPr spcFirstLastPara="1" wrap="square" lIns="93298" tIns="46635" rIns="93298" bIns="46635" anchor="t" anchorCtr="0">
            <a:noAutofit/>
          </a:bodyPr>
          <a:lstStyle/>
          <a:p>
            <a:pPr>
              <a:buClr>
                <a:srgbClr val="000000"/>
              </a:buClr>
              <a:buSzPts val="1400"/>
            </a:pPr>
            <a:fld id="{00000000-1234-1234-1234-123412341234}" type="slidenum">
              <a:rPr lang="en-US">
                <a:latin typeface="Calibri"/>
                <a:ea typeface="Calibri"/>
                <a:cs typeface="Calibri"/>
                <a:sym typeface="Calibri"/>
              </a:rPr>
              <a:pPr>
                <a:buClr>
                  <a:srgbClr val="000000"/>
                </a:buClr>
                <a:buSzPts val="1400"/>
              </a:pPr>
              <a:t>17</a:t>
            </a:fld>
            <a:endParaRPr>
              <a:latin typeface="Calibri"/>
              <a:ea typeface="Calibri"/>
              <a:cs typeface="Calibri"/>
              <a:sym typeface="Calibri"/>
            </a:endParaRPr>
          </a:p>
        </p:txBody>
      </p:sp>
    </p:spTree>
    <p:extLst>
      <p:ext uri="{BB962C8B-B14F-4D97-AF65-F5344CB8AC3E}">
        <p14:creationId xmlns:p14="http://schemas.microsoft.com/office/powerpoint/2010/main" val="2341254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((READ SLIDE))</a:t>
            </a:r>
          </a:p>
          <a:p>
            <a:endParaRPr lang="en-US" sz="1100" dirty="0"/>
          </a:p>
          <a:p>
            <a:r>
              <a:rPr lang="en-US" sz="1100" dirty="0"/>
              <a:t>This is the main take away. Teachers routinely navigate moments where they make the quick decision about whether or not a student response or contribution is relevant to a given moment of </a:t>
            </a:r>
            <a:r>
              <a:rPr lang="en-US" sz="1100" dirty="0" err="1"/>
              <a:t>sensemaking</a:t>
            </a:r>
            <a:r>
              <a:rPr lang="en-US" sz="1100" dirty="0"/>
              <a:t>. These are crucial equity moments. We must work to try and connect those contributions to the science involved in a moment—even if we don’t immediately understand it. Ask for clarification if you need it. Ask another student to explain the idea another way so you can see the connection. Sink in. </a:t>
            </a:r>
          </a:p>
          <a:p>
            <a:endParaRPr lang="en-US" sz="1100" dirty="0"/>
          </a:p>
          <a:p>
            <a:r>
              <a:rPr lang="en-US" sz="1100" dirty="0"/>
              <a:t>Be generous and open to what students bring to a moment. We know that language may not be clear as people sort through their ideas—this is true for everyone learning a new complicated subject. Assume positive intent, positive contribution. Sink in. </a:t>
            </a:r>
          </a:p>
          <a:p>
            <a:endParaRPr lang="en-US" sz="1100" dirty="0"/>
          </a:p>
          <a:p>
            <a:r>
              <a:rPr lang="en-US" sz="1100" dirty="0"/>
              <a:t>[estimated time 3 min]</a:t>
            </a:r>
          </a:p>
          <a:p>
            <a:endParaRPr lang="en-US" sz="1100" dirty="0"/>
          </a:p>
        </p:txBody>
      </p:sp>
    </p:spTree>
    <p:extLst>
      <p:ext uri="{BB962C8B-B14F-4D97-AF65-F5344CB8AC3E}">
        <p14:creationId xmlns:p14="http://schemas.microsoft.com/office/powerpoint/2010/main" val="318067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Shape 1927"/>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8" name="Shape 1928"/>
          <p:cNvSpPr txBox="1">
            <a:spLocks noGrp="1"/>
          </p:cNvSpPr>
          <p:nvPr>
            <p:ph type="body" idx="1"/>
          </p:nvPr>
        </p:nvSpPr>
        <p:spPr>
          <a:xfrm>
            <a:off x="702310" y="4421824"/>
            <a:ext cx="5618480" cy="4189095"/>
          </a:xfrm>
          <a:prstGeom prst="rect">
            <a:avLst/>
          </a:prstGeom>
          <a:noFill/>
          <a:ln>
            <a:noFill/>
          </a:ln>
        </p:spPr>
        <p:txBody>
          <a:bodyPr spcFirstLastPara="1" wrap="square" lIns="93299" tIns="93299" rIns="93299" bIns="93299" anchor="t" anchorCtr="0">
            <a:noAutofit/>
          </a:bodyPr>
          <a:lstStyle/>
          <a:p>
            <a:pPr>
              <a:buClr>
                <a:schemeClr val="dk1"/>
              </a:buClr>
            </a:pPr>
            <a:r>
              <a:rPr lang="en-US" sz="1900" dirty="0">
                <a:latin typeface="Calibri"/>
                <a:ea typeface="Calibri"/>
                <a:cs typeface="Calibri"/>
                <a:sym typeface="Calibri"/>
              </a:rPr>
              <a:t>((SHOW THIS SLIDE UNTIL ALL HINT-GIVERS SEE IT))</a:t>
            </a:r>
          </a:p>
          <a:p>
            <a:pPr>
              <a:buClr>
                <a:schemeClr val="dk1"/>
              </a:buClr>
            </a:pPr>
            <a:endParaRPr lang="en-US" sz="1900" dirty="0">
              <a:latin typeface="Calibri"/>
              <a:ea typeface="Calibri"/>
              <a:cs typeface="Calibri"/>
              <a:sym typeface="Calibri"/>
            </a:endParaRPr>
          </a:p>
          <a:p>
            <a:pPr defTabSz="466574">
              <a:buClr>
                <a:schemeClr val="dk1"/>
              </a:buClr>
              <a:defRPr/>
            </a:pPr>
            <a:r>
              <a:rPr lang="en-US" sz="2000" dirty="0"/>
              <a:t>[estimated time: 30 seconds]</a:t>
            </a:r>
          </a:p>
        </p:txBody>
      </p:sp>
    </p:spTree>
    <p:extLst>
      <p:ext uri="{BB962C8B-B14F-4D97-AF65-F5344CB8AC3E}">
        <p14:creationId xmlns:p14="http://schemas.microsoft.com/office/powerpoint/2010/main" val="1616407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404de03c2a_0_13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g404de03c2a_0_132:notes"/>
          <p:cNvSpPr txBox="1">
            <a:spLocks noGrp="1"/>
          </p:cNvSpPr>
          <p:nvPr>
            <p:ph type="body" idx="1"/>
          </p:nvPr>
        </p:nvSpPr>
        <p:spPr>
          <a:xfrm>
            <a:off x="702310" y="4421824"/>
            <a:ext cx="5618480" cy="4189095"/>
          </a:xfrm>
          <a:prstGeom prst="rect">
            <a:avLst/>
          </a:prstGeom>
          <a:noFill/>
          <a:ln>
            <a:noFill/>
          </a:ln>
        </p:spPr>
        <p:txBody>
          <a:bodyPr spcFirstLastPara="1" wrap="square" lIns="93299" tIns="93299" rIns="93299" bIns="93299" anchor="t" anchorCtr="0">
            <a:noAutofit/>
          </a:bodyPr>
          <a:lstStyle/>
          <a:p>
            <a:pPr>
              <a:buClr>
                <a:schemeClr val="dk1"/>
              </a:buClr>
              <a:buSzPts val="1100"/>
            </a:pPr>
            <a:r>
              <a:rPr lang="en-US" sz="1100" dirty="0">
                <a:solidFill>
                  <a:schemeClr val="dk1"/>
                </a:solidFill>
                <a:latin typeface="Arial"/>
                <a:ea typeface="Arial"/>
                <a:cs typeface="Arial"/>
                <a:sym typeface="Arial"/>
              </a:rPr>
              <a:t>And Charade! </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((WAIT UNTIL THE GROUPS ARE DONE))</a:t>
            </a:r>
          </a:p>
          <a:p>
            <a:pPr>
              <a:buClr>
                <a:schemeClr val="dk1"/>
              </a:buClr>
              <a:buSzPts val="1100"/>
            </a:pPr>
            <a:endParaRPr lang="en-US" sz="1100" dirty="0">
              <a:solidFill>
                <a:schemeClr val="dk1"/>
              </a:solidFill>
              <a:latin typeface="Arial"/>
              <a:ea typeface="Arial"/>
              <a:cs typeface="Arial"/>
              <a:sym typeface="Arial"/>
            </a:endParaRPr>
          </a:p>
          <a:p>
            <a:pPr defTabSz="466574">
              <a:buClr>
                <a:schemeClr val="dk1"/>
              </a:buClr>
              <a:buSzPts val="1100"/>
              <a:defRPr/>
            </a:pPr>
            <a:r>
              <a:rPr lang="en-US" sz="1100" dirty="0">
                <a:solidFill>
                  <a:schemeClr val="dk1"/>
                </a:solidFill>
                <a:ea typeface="Arial"/>
                <a:cs typeface="Arial"/>
                <a:sym typeface="Arial"/>
              </a:rPr>
              <a:t>Did anyone use the standard charade signals to be successful? Did it let you finish more quickly? If so, that is a cultural assumption you are taking advantage of. What cultural assumptions do students bring to the classroom that give some an advantage in classroom conversations. </a:t>
            </a:r>
          </a:p>
          <a:p>
            <a:pPr defTabSz="466574">
              <a:buClr>
                <a:schemeClr val="dk1"/>
              </a:buClr>
              <a:buSzPts val="1100"/>
              <a:defRPr/>
            </a:pPr>
            <a:endParaRPr lang="en-US" sz="1100" dirty="0">
              <a:solidFill>
                <a:schemeClr val="dk1"/>
              </a:solidFill>
              <a:ea typeface="Arial"/>
              <a:cs typeface="Arial"/>
              <a:sym typeface="Arial"/>
            </a:endParaRPr>
          </a:p>
          <a:p>
            <a:pPr defTabSz="466574">
              <a:buClr>
                <a:schemeClr val="dk1"/>
              </a:buClr>
              <a:buSzPts val="1100"/>
              <a:defRPr/>
            </a:pPr>
            <a:r>
              <a:rPr lang="en-US" sz="1100" dirty="0">
                <a:solidFill>
                  <a:schemeClr val="dk1"/>
                </a:solidFill>
                <a:ea typeface="Arial"/>
                <a:cs typeface="Arial"/>
                <a:sym typeface="Arial"/>
              </a:rPr>
              <a:t>Ok </a:t>
            </a:r>
            <a:r>
              <a:rPr lang="mr-IN" sz="1100" dirty="0">
                <a:solidFill>
                  <a:schemeClr val="dk1"/>
                </a:solidFill>
                <a:ea typeface="Arial"/>
                <a:cs typeface="Arial"/>
                <a:sym typeface="Arial"/>
              </a:rPr>
              <a:t>–</a:t>
            </a:r>
            <a:r>
              <a:rPr lang="en-US" sz="1100" dirty="0">
                <a:solidFill>
                  <a:schemeClr val="dk1"/>
                </a:solidFill>
                <a:ea typeface="Arial"/>
                <a:cs typeface="Arial"/>
                <a:sym typeface="Arial"/>
              </a:rPr>
              <a:t> so don’t use charade signals this time</a:t>
            </a:r>
            <a:r>
              <a:rPr lang="mr-IN" sz="1100" dirty="0">
                <a:solidFill>
                  <a:schemeClr val="dk1"/>
                </a:solidFill>
                <a:ea typeface="Arial"/>
                <a:cs typeface="Arial"/>
                <a:sym typeface="Arial"/>
              </a:rPr>
              <a:t>…</a:t>
            </a:r>
            <a:r>
              <a:rPr lang="en-US" sz="1100" dirty="0">
                <a:sym typeface="Arial"/>
              </a:rPr>
              <a:t> </a:t>
            </a:r>
            <a:r>
              <a:rPr lang="en-US" sz="1100" dirty="0">
                <a:solidFill>
                  <a:schemeClr val="dk1"/>
                </a:solidFill>
                <a:ea typeface="Arial"/>
                <a:cs typeface="Arial"/>
                <a:sym typeface="Arial"/>
              </a:rPr>
              <a:t>You should identify a new person at your table to be the hint-giver. ((WAIT 15 SECONDS)) Everyone else should close their eyes. I’m going to show the clue in 3 </a:t>
            </a:r>
            <a:r>
              <a:rPr lang="mr-IN" sz="1100" dirty="0">
                <a:solidFill>
                  <a:schemeClr val="dk1"/>
                </a:solidFill>
                <a:latin typeface="Arial"/>
                <a:ea typeface="Arial"/>
                <a:cs typeface="Arial"/>
                <a:sym typeface="Arial"/>
              </a:rPr>
              <a:t>–</a:t>
            </a:r>
            <a:r>
              <a:rPr lang="en-US" sz="1100" dirty="0">
                <a:solidFill>
                  <a:schemeClr val="dk1"/>
                </a:solidFill>
                <a:ea typeface="Arial"/>
                <a:cs typeface="Arial"/>
                <a:sym typeface="Arial"/>
              </a:rPr>
              <a:t> 2 </a:t>
            </a:r>
            <a:r>
              <a:rPr lang="mr-IN" sz="1100" dirty="0">
                <a:solidFill>
                  <a:schemeClr val="dk1"/>
                </a:solidFill>
                <a:latin typeface="Arial"/>
                <a:ea typeface="Arial"/>
                <a:cs typeface="Arial"/>
                <a:sym typeface="Arial"/>
              </a:rPr>
              <a:t>–</a:t>
            </a:r>
            <a:r>
              <a:rPr lang="en-US" sz="1100" dirty="0">
                <a:solidFill>
                  <a:schemeClr val="dk1"/>
                </a:solidFill>
                <a:ea typeface="Arial"/>
                <a:cs typeface="Arial"/>
                <a:sym typeface="Arial"/>
              </a:rPr>
              <a:t> 1</a:t>
            </a:r>
            <a:r>
              <a:rPr lang="mr-IN" sz="1100" dirty="0">
                <a:solidFill>
                  <a:schemeClr val="dk1"/>
                </a:solidFill>
                <a:latin typeface="Arial"/>
                <a:ea typeface="Arial"/>
                <a:cs typeface="Arial"/>
                <a:sym typeface="Arial"/>
              </a:rPr>
              <a:t>…</a:t>
            </a:r>
            <a:endParaRPr dirty="0"/>
          </a:p>
          <a:p>
            <a:pPr>
              <a:buClr>
                <a:schemeClr val="dk1"/>
              </a:buClr>
              <a:buSzPts val="1100"/>
            </a:pPr>
            <a:endParaRPr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[estimated time: 5 min]</a:t>
            </a: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0499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Shape 1927"/>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8" name="Shape 1928"/>
          <p:cNvSpPr txBox="1">
            <a:spLocks noGrp="1"/>
          </p:cNvSpPr>
          <p:nvPr>
            <p:ph type="body" idx="1"/>
          </p:nvPr>
        </p:nvSpPr>
        <p:spPr>
          <a:xfrm>
            <a:off x="702310" y="4421824"/>
            <a:ext cx="5618480" cy="4189095"/>
          </a:xfrm>
          <a:prstGeom prst="rect">
            <a:avLst/>
          </a:prstGeom>
          <a:noFill/>
          <a:ln>
            <a:noFill/>
          </a:ln>
        </p:spPr>
        <p:txBody>
          <a:bodyPr spcFirstLastPara="1" wrap="square" lIns="93299" tIns="93299" rIns="93299" bIns="93299" anchor="t" anchorCtr="0">
            <a:noAutofit/>
          </a:bodyPr>
          <a:lstStyle/>
          <a:p>
            <a:pPr>
              <a:buClr>
                <a:schemeClr val="dk1"/>
              </a:buClr>
            </a:pPr>
            <a:r>
              <a:rPr lang="en-US" sz="1900" dirty="0">
                <a:latin typeface="Calibri"/>
                <a:ea typeface="Calibri"/>
                <a:cs typeface="Calibri"/>
                <a:sym typeface="Calibri"/>
              </a:rPr>
              <a:t>((SHOW THIS SLIDE UNTIL ALL HINT-GIVERS SEE IT))</a:t>
            </a:r>
          </a:p>
          <a:p>
            <a:pPr>
              <a:buClr>
                <a:schemeClr val="dk1"/>
              </a:buClr>
            </a:pPr>
            <a:endParaRPr lang="en-US" sz="1900" dirty="0">
              <a:latin typeface="Calibri"/>
              <a:ea typeface="Calibri"/>
              <a:cs typeface="Calibri"/>
              <a:sym typeface="Calibri"/>
            </a:endParaRPr>
          </a:p>
          <a:p>
            <a:pPr defTabSz="466574">
              <a:buClr>
                <a:schemeClr val="dk1"/>
              </a:buClr>
              <a:defRPr/>
            </a:pPr>
            <a:r>
              <a:rPr lang="en-US" sz="2000" dirty="0"/>
              <a:t>[estimated time: 30 seconds]</a:t>
            </a:r>
          </a:p>
        </p:txBody>
      </p:sp>
    </p:spTree>
    <p:extLst>
      <p:ext uri="{BB962C8B-B14F-4D97-AF65-F5344CB8AC3E}">
        <p14:creationId xmlns:p14="http://schemas.microsoft.com/office/powerpoint/2010/main" val="2082401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404de03c2a_0_13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g404de03c2a_0_132:notes"/>
          <p:cNvSpPr txBox="1">
            <a:spLocks noGrp="1"/>
          </p:cNvSpPr>
          <p:nvPr>
            <p:ph type="body" idx="1"/>
          </p:nvPr>
        </p:nvSpPr>
        <p:spPr>
          <a:xfrm>
            <a:off x="702310" y="4421824"/>
            <a:ext cx="5618480" cy="4189095"/>
          </a:xfrm>
          <a:prstGeom prst="rect">
            <a:avLst/>
          </a:prstGeom>
          <a:noFill/>
          <a:ln>
            <a:noFill/>
          </a:ln>
        </p:spPr>
        <p:txBody>
          <a:bodyPr spcFirstLastPara="1" wrap="square" lIns="93299" tIns="93299" rIns="93299" bIns="93299" anchor="t" anchorCtr="0">
            <a:noAutofit/>
          </a:bodyPr>
          <a:lstStyle/>
          <a:p>
            <a:pPr>
              <a:buClr>
                <a:schemeClr val="dk1"/>
              </a:buClr>
              <a:buSzPts val="1100"/>
            </a:pPr>
            <a:r>
              <a:rPr lang="en-US" sz="1100" dirty="0">
                <a:solidFill>
                  <a:schemeClr val="dk1"/>
                </a:solidFill>
                <a:latin typeface="Arial"/>
                <a:ea typeface="Arial"/>
                <a:cs typeface="Arial"/>
                <a:sym typeface="Arial"/>
              </a:rPr>
              <a:t>And Charade! </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((WAIT UNTIL THE GROUPS ARE DONE))</a:t>
            </a:r>
          </a:p>
          <a:p>
            <a:pPr>
              <a:buClr>
                <a:schemeClr val="dk1"/>
              </a:buClr>
              <a:buSzPts val="1100"/>
            </a:pPr>
            <a:endParaRPr lang="en-US" sz="1100" dirty="0">
              <a:solidFill>
                <a:schemeClr val="dk1"/>
              </a:solidFill>
              <a:latin typeface="Arial"/>
              <a:ea typeface="Arial"/>
              <a:cs typeface="Arial"/>
              <a:sym typeface="Arial"/>
            </a:endParaRPr>
          </a:p>
          <a:p>
            <a:pPr defTabSz="466574">
              <a:buClr>
                <a:schemeClr val="dk1"/>
              </a:buClr>
              <a:buSzPts val="1100"/>
              <a:defRPr/>
            </a:pPr>
            <a:r>
              <a:rPr lang="en-US" sz="1100" dirty="0">
                <a:solidFill>
                  <a:schemeClr val="dk1"/>
                </a:solidFill>
                <a:ea typeface="Arial"/>
                <a:cs typeface="Arial"/>
                <a:sym typeface="Arial"/>
              </a:rPr>
              <a:t>Did anyone use the standard charade signals to be successful? Did it let you finish more quickly? If so, that is a cultural assumption you are taking advantage of. What cultural assumptions do students bring to the classroom that give some an advantage in classroom conversations. </a:t>
            </a:r>
          </a:p>
          <a:p>
            <a:pPr defTabSz="466574">
              <a:buClr>
                <a:schemeClr val="dk1"/>
              </a:buClr>
              <a:buSzPts val="1100"/>
              <a:defRPr/>
            </a:pPr>
            <a:endParaRPr lang="en-US" sz="1100" dirty="0">
              <a:solidFill>
                <a:schemeClr val="dk1"/>
              </a:solidFill>
              <a:ea typeface="Arial"/>
              <a:cs typeface="Arial"/>
              <a:sym typeface="Arial"/>
            </a:endParaRPr>
          </a:p>
          <a:p>
            <a:pPr defTabSz="466574">
              <a:buClr>
                <a:schemeClr val="dk1"/>
              </a:buClr>
              <a:buSzPts val="1100"/>
              <a:defRPr/>
            </a:pPr>
            <a:r>
              <a:rPr lang="en-US" sz="1100" dirty="0">
                <a:solidFill>
                  <a:schemeClr val="dk1"/>
                </a:solidFill>
                <a:ea typeface="Arial"/>
                <a:cs typeface="Arial"/>
                <a:sym typeface="Arial"/>
              </a:rPr>
              <a:t>Ok </a:t>
            </a:r>
            <a:r>
              <a:rPr lang="mr-IN" sz="1100" dirty="0">
                <a:solidFill>
                  <a:schemeClr val="dk1"/>
                </a:solidFill>
                <a:ea typeface="Arial"/>
                <a:cs typeface="Arial"/>
                <a:sym typeface="Arial"/>
              </a:rPr>
              <a:t>–</a:t>
            </a:r>
            <a:r>
              <a:rPr lang="en-US" sz="1100" dirty="0">
                <a:solidFill>
                  <a:schemeClr val="dk1"/>
                </a:solidFill>
                <a:ea typeface="Arial"/>
                <a:cs typeface="Arial"/>
                <a:sym typeface="Arial"/>
              </a:rPr>
              <a:t> so don’t use charade signals this time</a:t>
            </a:r>
            <a:r>
              <a:rPr lang="mr-IN" sz="1100" dirty="0">
                <a:solidFill>
                  <a:schemeClr val="dk1"/>
                </a:solidFill>
                <a:ea typeface="Arial"/>
                <a:cs typeface="Arial"/>
                <a:sym typeface="Arial"/>
              </a:rPr>
              <a:t>…</a:t>
            </a:r>
            <a:r>
              <a:rPr lang="en-US" sz="1100" dirty="0">
                <a:sym typeface="Arial"/>
              </a:rPr>
              <a:t> </a:t>
            </a:r>
            <a:r>
              <a:rPr lang="en-US" sz="1100" dirty="0">
                <a:solidFill>
                  <a:schemeClr val="dk1"/>
                </a:solidFill>
                <a:ea typeface="Arial"/>
                <a:cs typeface="Arial"/>
                <a:sym typeface="Arial"/>
              </a:rPr>
              <a:t>You should identify a new person at your table to be the hint-giver. ((WAIT 15 SECONDS)) Everyone else should close their eyes. I’m going to show the clue in 3 </a:t>
            </a:r>
            <a:r>
              <a:rPr lang="mr-IN" sz="1100" dirty="0">
                <a:solidFill>
                  <a:schemeClr val="dk1"/>
                </a:solidFill>
                <a:latin typeface="Arial"/>
                <a:ea typeface="Arial"/>
                <a:cs typeface="Arial"/>
                <a:sym typeface="Arial"/>
              </a:rPr>
              <a:t>–</a:t>
            </a:r>
            <a:r>
              <a:rPr lang="en-US" sz="1100" dirty="0">
                <a:solidFill>
                  <a:schemeClr val="dk1"/>
                </a:solidFill>
                <a:ea typeface="Arial"/>
                <a:cs typeface="Arial"/>
                <a:sym typeface="Arial"/>
              </a:rPr>
              <a:t> 2 </a:t>
            </a:r>
            <a:r>
              <a:rPr lang="mr-IN" sz="1100" dirty="0">
                <a:solidFill>
                  <a:schemeClr val="dk1"/>
                </a:solidFill>
                <a:latin typeface="Arial"/>
                <a:ea typeface="Arial"/>
                <a:cs typeface="Arial"/>
                <a:sym typeface="Arial"/>
              </a:rPr>
              <a:t>–</a:t>
            </a:r>
            <a:r>
              <a:rPr lang="en-US" sz="1100" dirty="0">
                <a:solidFill>
                  <a:schemeClr val="dk1"/>
                </a:solidFill>
                <a:ea typeface="Arial"/>
                <a:cs typeface="Arial"/>
                <a:sym typeface="Arial"/>
              </a:rPr>
              <a:t> 1</a:t>
            </a:r>
            <a:r>
              <a:rPr lang="mr-IN" sz="1100" dirty="0">
                <a:solidFill>
                  <a:schemeClr val="dk1"/>
                </a:solidFill>
                <a:latin typeface="Arial"/>
                <a:ea typeface="Arial"/>
                <a:cs typeface="Arial"/>
                <a:sym typeface="Arial"/>
              </a:rPr>
              <a:t>…</a:t>
            </a:r>
            <a:endParaRPr dirty="0"/>
          </a:p>
          <a:p>
            <a:pPr>
              <a:buClr>
                <a:schemeClr val="dk1"/>
              </a:buClr>
              <a:buSzPts val="1100"/>
            </a:pPr>
            <a:endParaRPr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[estimated time: 5 min]</a:t>
            </a: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3265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Shape 1927"/>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8" name="Shape 1928"/>
          <p:cNvSpPr txBox="1">
            <a:spLocks noGrp="1"/>
          </p:cNvSpPr>
          <p:nvPr>
            <p:ph type="body" idx="1"/>
          </p:nvPr>
        </p:nvSpPr>
        <p:spPr>
          <a:xfrm>
            <a:off x="702310" y="4421824"/>
            <a:ext cx="5618480" cy="4189095"/>
          </a:xfrm>
          <a:prstGeom prst="rect">
            <a:avLst/>
          </a:prstGeom>
          <a:noFill/>
          <a:ln>
            <a:noFill/>
          </a:ln>
        </p:spPr>
        <p:txBody>
          <a:bodyPr spcFirstLastPara="1" wrap="square" lIns="93299" tIns="93299" rIns="93299" bIns="93299" anchor="t" anchorCtr="0">
            <a:noAutofit/>
          </a:bodyPr>
          <a:lstStyle/>
          <a:p>
            <a:pPr>
              <a:buClr>
                <a:schemeClr val="dk1"/>
              </a:buClr>
            </a:pPr>
            <a:r>
              <a:rPr lang="en-US" sz="1900" dirty="0">
                <a:latin typeface="Calibri"/>
                <a:ea typeface="Calibri"/>
                <a:cs typeface="Calibri"/>
                <a:sym typeface="Calibri"/>
              </a:rPr>
              <a:t>((SHOW THIS SLIDE UNTIL ALL HINT-GIVERS SEE IT))</a:t>
            </a:r>
          </a:p>
          <a:p>
            <a:pPr>
              <a:buClr>
                <a:schemeClr val="dk1"/>
              </a:buClr>
            </a:pPr>
            <a:endParaRPr lang="en-US" sz="1900" dirty="0">
              <a:latin typeface="Calibri"/>
              <a:ea typeface="Calibri"/>
              <a:cs typeface="Calibri"/>
              <a:sym typeface="Calibri"/>
            </a:endParaRPr>
          </a:p>
          <a:p>
            <a:pPr defTabSz="466574">
              <a:buClr>
                <a:schemeClr val="dk1"/>
              </a:buClr>
              <a:defRPr/>
            </a:pPr>
            <a:r>
              <a:rPr lang="en-US" sz="2000" dirty="0"/>
              <a:t>[estimated time: 30 seconds]</a:t>
            </a:r>
          </a:p>
        </p:txBody>
      </p:sp>
    </p:spTree>
    <p:extLst>
      <p:ext uri="{BB962C8B-B14F-4D97-AF65-F5344CB8AC3E}">
        <p14:creationId xmlns:p14="http://schemas.microsoft.com/office/powerpoint/2010/main" val="1459546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404de03c2a_0_13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g404de03c2a_0_132:notes"/>
          <p:cNvSpPr txBox="1">
            <a:spLocks noGrp="1"/>
          </p:cNvSpPr>
          <p:nvPr>
            <p:ph type="body" idx="1"/>
          </p:nvPr>
        </p:nvSpPr>
        <p:spPr>
          <a:xfrm>
            <a:off x="702310" y="4421824"/>
            <a:ext cx="5618480" cy="4189095"/>
          </a:xfrm>
          <a:prstGeom prst="rect">
            <a:avLst/>
          </a:prstGeom>
          <a:noFill/>
          <a:ln>
            <a:noFill/>
          </a:ln>
        </p:spPr>
        <p:txBody>
          <a:bodyPr spcFirstLastPara="1" wrap="square" lIns="93299" tIns="93299" rIns="93299" bIns="93299" anchor="t" anchorCtr="0">
            <a:noAutofit/>
          </a:bodyPr>
          <a:lstStyle/>
          <a:p>
            <a:pPr>
              <a:buClr>
                <a:schemeClr val="dk1"/>
              </a:buClr>
              <a:buSzPts val="1100"/>
            </a:pPr>
            <a:r>
              <a:rPr lang="en-US" sz="1100" dirty="0">
                <a:solidFill>
                  <a:schemeClr val="dk1"/>
                </a:solidFill>
                <a:latin typeface="Arial"/>
                <a:ea typeface="Arial"/>
                <a:cs typeface="Arial"/>
                <a:sym typeface="Arial"/>
              </a:rPr>
              <a:t>And Charade! </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((WAIT UNTIL THE GROUPS ARE DONE))</a:t>
            </a:r>
          </a:p>
          <a:p>
            <a:pPr>
              <a:buClr>
                <a:schemeClr val="dk1"/>
              </a:buClr>
              <a:buSzPts val="1100"/>
            </a:pPr>
            <a:endParaRPr lang="en-US" sz="1100" dirty="0">
              <a:solidFill>
                <a:schemeClr val="dk1"/>
              </a:solidFill>
              <a:latin typeface="Arial"/>
              <a:ea typeface="Arial"/>
              <a:cs typeface="Arial"/>
              <a:sym typeface="Arial"/>
            </a:endParaRPr>
          </a:p>
          <a:p>
            <a:pPr defTabSz="466574">
              <a:buClr>
                <a:schemeClr val="dk1"/>
              </a:buClr>
              <a:buSzPts val="1100"/>
              <a:defRPr/>
            </a:pPr>
            <a:r>
              <a:rPr lang="en-US" sz="1100" dirty="0">
                <a:solidFill>
                  <a:schemeClr val="dk1"/>
                </a:solidFill>
                <a:ea typeface="Arial"/>
                <a:cs typeface="Arial"/>
                <a:sym typeface="Arial"/>
              </a:rPr>
              <a:t>Did anyone use the standard charade signals to be successful? Did it let you finish more quickly? If so, that is a cultural assumption you are taking advantage of. What cultural assumptions do students bring to the classroom that give some an advantage in classroom conversations. </a:t>
            </a:r>
          </a:p>
          <a:p>
            <a:pPr defTabSz="466574">
              <a:buClr>
                <a:schemeClr val="dk1"/>
              </a:buClr>
              <a:buSzPts val="1100"/>
              <a:defRPr/>
            </a:pPr>
            <a:endParaRPr lang="en-US" sz="1100" dirty="0">
              <a:solidFill>
                <a:schemeClr val="dk1"/>
              </a:solidFill>
              <a:ea typeface="Arial"/>
              <a:cs typeface="Arial"/>
              <a:sym typeface="Arial"/>
            </a:endParaRPr>
          </a:p>
          <a:p>
            <a:pPr defTabSz="466574">
              <a:buClr>
                <a:schemeClr val="dk1"/>
              </a:buClr>
              <a:buSzPts val="1100"/>
              <a:defRPr/>
            </a:pPr>
            <a:r>
              <a:rPr lang="en-US" sz="1100" dirty="0">
                <a:solidFill>
                  <a:schemeClr val="dk1"/>
                </a:solidFill>
                <a:ea typeface="Arial"/>
                <a:cs typeface="Arial"/>
                <a:sym typeface="Arial"/>
              </a:rPr>
              <a:t>Ok </a:t>
            </a:r>
            <a:r>
              <a:rPr lang="mr-IN" sz="1100" dirty="0">
                <a:solidFill>
                  <a:schemeClr val="dk1"/>
                </a:solidFill>
                <a:ea typeface="Arial"/>
                <a:cs typeface="Arial"/>
                <a:sym typeface="Arial"/>
              </a:rPr>
              <a:t>–</a:t>
            </a:r>
            <a:r>
              <a:rPr lang="en-US" sz="1100" dirty="0">
                <a:solidFill>
                  <a:schemeClr val="dk1"/>
                </a:solidFill>
                <a:ea typeface="Arial"/>
                <a:cs typeface="Arial"/>
                <a:sym typeface="Arial"/>
              </a:rPr>
              <a:t> so don’t use charade signals this time</a:t>
            </a:r>
            <a:r>
              <a:rPr lang="mr-IN" sz="1100" dirty="0">
                <a:solidFill>
                  <a:schemeClr val="dk1"/>
                </a:solidFill>
                <a:ea typeface="Arial"/>
                <a:cs typeface="Arial"/>
                <a:sym typeface="Arial"/>
              </a:rPr>
              <a:t>…</a:t>
            </a:r>
            <a:r>
              <a:rPr lang="en-US" sz="1100" dirty="0">
                <a:sym typeface="Arial"/>
              </a:rPr>
              <a:t> </a:t>
            </a:r>
            <a:r>
              <a:rPr lang="en-US" sz="1100" dirty="0">
                <a:solidFill>
                  <a:schemeClr val="dk1"/>
                </a:solidFill>
                <a:ea typeface="Arial"/>
                <a:cs typeface="Arial"/>
                <a:sym typeface="Arial"/>
              </a:rPr>
              <a:t>You should identify a new person at your table to be the hint-giver. ((WAIT 15 SECONDS)) Everyone else should close their eyes. I’m going to show the clue in 3 </a:t>
            </a:r>
            <a:r>
              <a:rPr lang="mr-IN" sz="1100" dirty="0">
                <a:solidFill>
                  <a:schemeClr val="dk1"/>
                </a:solidFill>
                <a:latin typeface="Arial"/>
                <a:ea typeface="Arial"/>
                <a:cs typeface="Arial"/>
                <a:sym typeface="Arial"/>
              </a:rPr>
              <a:t>–</a:t>
            </a:r>
            <a:r>
              <a:rPr lang="en-US" sz="1100" dirty="0">
                <a:solidFill>
                  <a:schemeClr val="dk1"/>
                </a:solidFill>
                <a:ea typeface="Arial"/>
                <a:cs typeface="Arial"/>
                <a:sym typeface="Arial"/>
              </a:rPr>
              <a:t> 2 </a:t>
            </a:r>
            <a:r>
              <a:rPr lang="mr-IN" sz="1100" dirty="0">
                <a:solidFill>
                  <a:schemeClr val="dk1"/>
                </a:solidFill>
                <a:latin typeface="Arial"/>
                <a:ea typeface="Arial"/>
                <a:cs typeface="Arial"/>
                <a:sym typeface="Arial"/>
              </a:rPr>
              <a:t>–</a:t>
            </a:r>
            <a:r>
              <a:rPr lang="en-US" sz="1100" dirty="0">
                <a:solidFill>
                  <a:schemeClr val="dk1"/>
                </a:solidFill>
                <a:ea typeface="Arial"/>
                <a:cs typeface="Arial"/>
                <a:sym typeface="Arial"/>
              </a:rPr>
              <a:t> 1</a:t>
            </a:r>
            <a:r>
              <a:rPr lang="mr-IN" sz="1100" dirty="0">
                <a:solidFill>
                  <a:schemeClr val="dk1"/>
                </a:solidFill>
                <a:latin typeface="Arial"/>
                <a:ea typeface="Arial"/>
                <a:cs typeface="Arial"/>
                <a:sym typeface="Arial"/>
              </a:rPr>
              <a:t>…</a:t>
            </a:r>
            <a:endParaRPr dirty="0"/>
          </a:p>
          <a:p>
            <a:pPr>
              <a:buClr>
                <a:schemeClr val="dk1"/>
              </a:buClr>
              <a:buSzPts val="1100"/>
            </a:pPr>
            <a:endParaRPr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[estimated time: 5 min]</a:t>
            </a: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040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https://www.youtube.com/watch?v=C8lMW0MODFs</a:t>
            </a:r>
            <a:endParaRPr lang="en-US" dirty="0"/>
          </a:p>
        </p:txBody>
      </p:sp>
      <p:sp>
        <p:nvSpPr>
          <p:cNvPr id="4" name="Slide Number Placeholder 3"/>
          <p:cNvSpPr>
            <a:spLocks noGrp="1"/>
          </p:cNvSpPr>
          <p:nvPr>
            <p:ph type="sldNum" sz="quarter" idx="5"/>
          </p:nvPr>
        </p:nvSpPr>
        <p:spPr/>
        <p:txBody>
          <a:bodyPr/>
          <a:lstStyle/>
          <a:p>
            <a:fld id="{C1E2BC98-6EA0-4EE7-A97F-558F26662BCA}" type="slidenum">
              <a:rPr lang="en-US" smtClean="0"/>
              <a:t>32</a:t>
            </a:fld>
            <a:endParaRPr lang="en-US"/>
          </a:p>
        </p:txBody>
      </p:sp>
    </p:spTree>
    <p:extLst>
      <p:ext uri="{BB962C8B-B14F-4D97-AF65-F5344CB8AC3E}">
        <p14:creationId xmlns:p14="http://schemas.microsoft.com/office/powerpoint/2010/main" val="366311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four goals for this session… ((READ SLIDE))</a:t>
            </a:r>
          </a:p>
          <a:p>
            <a:endParaRPr lang="en-US" baseline="0" dirty="0"/>
          </a:p>
          <a:p>
            <a:r>
              <a:rPr lang="en-US" baseline="0" dirty="0"/>
              <a:t>One thing to note explicitly is that this session is not about developing a product so much as it is about building the interpretive power of teachers to see student resources and connect them to sense-making and sense. </a:t>
            </a:r>
          </a:p>
          <a:p>
            <a:endParaRPr lang="en-US" baseline="0" dirty="0"/>
          </a:p>
          <a:p>
            <a:r>
              <a:rPr lang="en-US" sz="1100" dirty="0"/>
              <a:t>[estimated time: 1 minute]</a:t>
            </a:r>
            <a:endParaRPr lang="en-US" baseline="0" dirty="0"/>
          </a:p>
          <a:p>
            <a:endParaRPr lang="en-US" dirty="0"/>
          </a:p>
        </p:txBody>
      </p:sp>
    </p:spTree>
    <p:extLst>
      <p:ext uri="{BB962C8B-B14F-4D97-AF65-F5344CB8AC3E}">
        <p14:creationId xmlns:p14="http://schemas.microsoft.com/office/powerpoint/2010/main" val="114811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Let’s revisit the science and engineering practices. </a:t>
            </a:r>
          </a:p>
          <a:p>
            <a:endParaRPr lang="en-US" sz="1100" dirty="0"/>
          </a:p>
          <a:p>
            <a:r>
              <a:rPr lang="en-US" sz="1100" dirty="0"/>
              <a:t>((CLICK TO GET THE YELLOW TEXT—AND READ))</a:t>
            </a:r>
          </a:p>
          <a:p>
            <a:endParaRPr lang="en-US" sz="1100" dirty="0"/>
          </a:p>
          <a:p>
            <a:r>
              <a:rPr lang="en-US" sz="1100" dirty="0"/>
              <a:t>We need to work in instruction to keep the practices broadly inclusive to the cultural variation in our learning community. It is powerful to think of a practice—like modeling—as an invitation for students to show you how they represent system, its relationships, and its dynamics. It should be a process of getting them to relate, reveal, and refine their ways of knowing. </a:t>
            </a:r>
          </a:p>
          <a:p>
            <a:endParaRPr lang="en-US" sz="1100" dirty="0"/>
          </a:p>
          <a:p>
            <a:r>
              <a:rPr lang="en-US" sz="1100" dirty="0"/>
              <a:t>[estimated time 3 min]</a:t>
            </a:r>
          </a:p>
          <a:p>
            <a:endParaRPr lang="en-US" sz="1100" dirty="0"/>
          </a:p>
          <a:p>
            <a:endParaRPr lang="en-US" sz="1100" dirty="0"/>
          </a:p>
          <a:p>
            <a:endParaRPr lang="en-US" sz="1100" dirty="0"/>
          </a:p>
        </p:txBody>
      </p:sp>
    </p:spTree>
    <p:extLst>
      <p:ext uri="{BB962C8B-B14F-4D97-AF65-F5344CB8AC3E}">
        <p14:creationId xmlns:p14="http://schemas.microsoft.com/office/powerpoint/2010/main" val="4077287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61974-3600-1243-9D88-6FDE017C9880}"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421704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Teachers need to be in intellectual relationships with each of their students. If they aren’t, how can we expect students to learn and come to identify with science. Developing relationships is hard—but rewarding—work. </a:t>
            </a:r>
          </a:p>
          <a:p>
            <a:endParaRPr lang="en-US" sz="1100" dirty="0"/>
          </a:p>
          <a:p>
            <a:r>
              <a:rPr lang="en-US" sz="1100" dirty="0"/>
              <a:t>((READ SLIDE))</a:t>
            </a:r>
          </a:p>
          <a:p>
            <a:endParaRPr lang="en-US" sz="1100" dirty="0"/>
          </a:p>
          <a:p>
            <a:r>
              <a:rPr lang="en-US" sz="1100" dirty="0"/>
              <a:t>Recognizing the assets that students bring to </a:t>
            </a:r>
            <a:r>
              <a:rPr lang="en-US" sz="1100" dirty="0" err="1"/>
              <a:t>sensemaking</a:t>
            </a:r>
            <a:r>
              <a:rPr lang="en-US" sz="1100" dirty="0"/>
              <a:t> is a powerful way to develop these intellectual relationships. </a:t>
            </a:r>
          </a:p>
          <a:p>
            <a:endParaRPr lang="en-US" sz="1100" dirty="0"/>
          </a:p>
          <a:p>
            <a:r>
              <a:rPr lang="en-US" sz="1100" dirty="0"/>
              <a:t>[estimated time 3 min]</a:t>
            </a:r>
          </a:p>
          <a:p>
            <a:endParaRPr lang="en-US" sz="1100" dirty="0"/>
          </a:p>
        </p:txBody>
      </p:sp>
    </p:spTree>
    <p:extLst>
      <p:ext uri="{BB962C8B-B14F-4D97-AF65-F5344CB8AC3E}">
        <p14:creationId xmlns:p14="http://schemas.microsoft.com/office/powerpoint/2010/main" val="4112110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 we pretend to do an “on the fly” interpretation of student resources, here’s a formative assessment model that is useful to keep in mind. </a:t>
            </a:r>
          </a:p>
          <a:p>
            <a:endParaRPr lang="en-US" sz="1100" dirty="0"/>
          </a:p>
          <a:p>
            <a:r>
              <a:rPr lang="en-US" sz="1100" dirty="0"/>
              <a:t>((TALK THROUGH THE MODEL))</a:t>
            </a:r>
          </a:p>
          <a:p>
            <a:endParaRPr lang="en-US" sz="1100" dirty="0"/>
          </a:p>
          <a:p>
            <a:r>
              <a:rPr lang="en-US" sz="1100" dirty="0"/>
              <a:t>How does it relate to how you do classroom assessment? </a:t>
            </a:r>
          </a:p>
          <a:p>
            <a:endParaRPr lang="en-US" sz="1100" dirty="0"/>
          </a:p>
          <a:p>
            <a:r>
              <a:rPr lang="en-US" sz="1100" dirty="0"/>
              <a:t>[estimated time 5 min]</a:t>
            </a:r>
          </a:p>
          <a:p>
            <a:endParaRPr lang="en-US" sz="1100" dirty="0"/>
          </a:p>
        </p:txBody>
      </p:sp>
    </p:spTree>
    <p:extLst>
      <p:ext uri="{BB962C8B-B14F-4D97-AF65-F5344CB8AC3E}">
        <p14:creationId xmlns:p14="http://schemas.microsoft.com/office/powerpoint/2010/main" val="2197013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Shape 958"/>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Shape 959"/>
          <p:cNvSpPr txBox="1">
            <a:spLocks noGrp="1"/>
          </p:cNvSpPr>
          <p:nvPr>
            <p:ph type="body" idx="1"/>
          </p:nvPr>
        </p:nvSpPr>
        <p:spPr>
          <a:xfrm>
            <a:off x="702310" y="4421824"/>
            <a:ext cx="5618480" cy="4189095"/>
          </a:xfrm>
          <a:prstGeom prst="rect">
            <a:avLst/>
          </a:prstGeom>
          <a:noFill/>
          <a:ln>
            <a:noFill/>
          </a:ln>
        </p:spPr>
        <p:txBody>
          <a:bodyPr spcFirstLastPara="1" wrap="square" lIns="93272" tIns="46610" rIns="93272" bIns="46610" anchor="t" anchorCtr="0">
            <a:noAutofit/>
          </a:bodyPr>
          <a:lstStyle/>
          <a:p>
            <a:r>
              <a:rPr lang="en-US" dirty="0">
                <a:solidFill>
                  <a:schemeClr val="dk1"/>
                </a:solidFill>
                <a:latin typeface="Calibri"/>
                <a:ea typeface="Calibri"/>
                <a:cs typeface="Calibri"/>
                <a:sym typeface="Calibri"/>
              </a:rPr>
              <a:t>To learn</a:t>
            </a:r>
            <a:r>
              <a:rPr lang="en-US" baseline="0" dirty="0">
                <a:solidFill>
                  <a:schemeClr val="dk1"/>
                </a:solidFill>
                <a:latin typeface="Calibri"/>
                <a:ea typeface="Calibri"/>
                <a:cs typeface="Calibri"/>
                <a:sym typeface="Calibri"/>
              </a:rPr>
              <a:t> more about this model, this </a:t>
            </a:r>
            <a:r>
              <a:rPr lang="en-US" dirty="0">
                <a:solidFill>
                  <a:schemeClr val="dk1"/>
                </a:solidFill>
                <a:latin typeface="Calibri"/>
                <a:ea typeface="Calibri"/>
                <a:cs typeface="Calibri"/>
                <a:sym typeface="Calibri"/>
              </a:rPr>
              <a:t>STEM Teaching Tool</a:t>
            </a:r>
            <a:r>
              <a:rPr lang="en-US" baseline="0" dirty="0">
                <a:solidFill>
                  <a:schemeClr val="dk1"/>
                </a:solidFill>
                <a:latin typeface="Calibri"/>
                <a:ea typeface="Calibri"/>
                <a:cs typeface="Calibri"/>
                <a:sym typeface="Calibri"/>
              </a:rPr>
              <a:t> describes this framework for conversation-based formative assessment. It Is closely related to what we will be doing in a moment. I encourage you to explore it as a follow-on activity. </a:t>
            </a:r>
          </a:p>
          <a:p>
            <a:endParaRPr lang="en-US" baseline="0" dirty="0">
              <a:solidFill>
                <a:schemeClr val="dk1"/>
              </a:solidFill>
              <a:latin typeface="Calibri"/>
              <a:ea typeface="Calibri"/>
              <a:cs typeface="Calibri"/>
              <a:sym typeface="Calibri"/>
            </a:endParaRPr>
          </a:p>
          <a:p>
            <a:pPr defTabSz="466574">
              <a:defRPr/>
            </a:pPr>
            <a:r>
              <a:rPr lang="en-US" sz="1100" dirty="0"/>
              <a:t>[estimated time 30 sec]</a:t>
            </a:r>
          </a:p>
        </p:txBody>
      </p:sp>
      <p:sp>
        <p:nvSpPr>
          <p:cNvPr id="960" name="Shape 960"/>
          <p:cNvSpPr txBox="1">
            <a:spLocks noGrp="1"/>
          </p:cNvSpPr>
          <p:nvPr>
            <p:ph type="sldNum" idx="12"/>
          </p:nvPr>
        </p:nvSpPr>
        <p:spPr>
          <a:xfrm>
            <a:off x="3978134" y="8842030"/>
            <a:ext cx="3043343" cy="465455"/>
          </a:xfrm>
          <a:prstGeom prst="rect">
            <a:avLst/>
          </a:prstGeom>
          <a:noFill/>
          <a:ln>
            <a:noFill/>
          </a:ln>
        </p:spPr>
        <p:txBody>
          <a:bodyPr spcFirstLastPara="1" wrap="square" lIns="93272" tIns="46610" rIns="93272" bIns="46610" anchor="b" anchorCtr="0">
            <a:noAutofit/>
          </a:bodyPr>
          <a:lstStyle/>
          <a:p>
            <a:pPr>
              <a:buClr>
                <a:srgbClr val="000000"/>
              </a:buClr>
              <a:buSzPts val="350"/>
            </a:pPr>
            <a:fld id="{00000000-1234-1234-1234-123412341234}" type="slidenum">
              <a:rPr lang="en-US">
                <a:latin typeface="Calibri"/>
                <a:ea typeface="Calibri"/>
                <a:cs typeface="Calibri"/>
                <a:sym typeface="Calibri"/>
              </a:rPr>
              <a:pPr>
                <a:buClr>
                  <a:srgbClr val="000000"/>
                </a:buClr>
                <a:buSzPts val="350"/>
              </a:pPr>
              <a:t>42</a:t>
            </a:fld>
            <a:endParaRPr>
              <a:latin typeface="Calibri"/>
              <a:ea typeface="Calibri"/>
              <a:cs typeface="Calibri"/>
              <a:sym typeface="Calibri"/>
            </a:endParaRPr>
          </a:p>
        </p:txBody>
      </p:sp>
    </p:spTree>
    <p:extLst>
      <p:ext uri="{BB962C8B-B14F-4D97-AF65-F5344CB8AC3E}">
        <p14:creationId xmlns:p14="http://schemas.microsoft.com/office/powerpoint/2010/main" val="3289531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408ee4ab48_0_1:notes"/>
          <p:cNvSpPr>
            <a:spLocks noGrp="1" noRot="1" noChangeAspect="1"/>
          </p:cNvSpPr>
          <p:nvPr>
            <p:ph type="sldImg" idx="2"/>
          </p:nvPr>
        </p:nvSpPr>
        <p:spPr>
          <a:xfrm>
            <a:off x="411163"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7" name="Google Shape;1097;g408ee4ab48_0_1:notes"/>
          <p:cNvSpPr txBox="1">
            <a:spLocks noGrp="1"/>
          </p:cNvSpPr>
          <p:nvPr>
            <p:ph type="body" idx="1"/>
          </p:nvPr>
        </p:nvSpPr>
        <p:spPr>
          <a:xfrm>
            <a:off x="702313" y="4421824"/>
            <a:ext cx="5618633" cy="4189215"/>
          </a:xfrm>
          <a:prstGeom prst="rect">
            <a:avLst/>
          </a:prstGeom>
          <a:noFill/>
          <a:ln>
            <a:noFill/>
          </a:ln>
        </p:spPr>
        <p:txBody>
          <a:bodyPr spcFirstLastPara="1" wrap="square" lIns="93265" tIns="93265" rIns="93265" bIns="93265" anchor="t" anchorCtr="0">
            <a:noAutofit/>
          </a:bodyPr>
          <a:lstStyle/>
          <a:p>
            <a:r>
              <a:rPr lang="en-US" dirty="0">
                <a:solidFill>
                  <a:schemeClr val="dk1"/>
                </a:solidFill>
                <a:latin typeface="+mn-lt"/>
                <a:ea typeface="Arial"/>
                <a:cs typeface="Arial"/>
                <a:sym typeface="Arial"/>
              </a:rPr>
              <a:t>We should engage learners in understanding why we do formative assessment—through our words and our actions. Assessment can</a:t>
            </a:r>
            <a:r>
              <a:rPr lang="en-US" baseline="0" dirty="0">
                <a:solidFill>
                  <a:schemeClr val="dk1"/>
                </a:solidFill>
                <a:latin typeface="+mn-lt"/>
                <a:ea typeface="Arial"/>
                <a:cs typeface="Arial"/>
                <a:sym typeface="Arial"/>
              </a:rPr>
              <a:t> be part of the process of developing a trusting intellectual relationship with your students. </a:t>
            </a:r>
            <a:endParaRPr lang="en-US" dirty="0">
              <a:solidFill>
                <a:schemeClr val="dk1"/>
              </a:solidFill>
              <a:latin typeface="+mn-lt"/>
              <a:ea typeface="Arial"/>
              <a:cs typeface="Arial"/>
              <a:sym typeface="Arial"/>
            </a:endParaRPr>
          </a:p>
          <a:p>
            <a:endParaRPr lang="en-US" dirty="0">
              <a:solidFill>
                <a:schemeClr val="dk1"/>
              </a:solidFill>
              <a:latin typeface="+mn-lt"/>
              <a:ea typeface="Arial"/>
              <a:cs typeface="Arial"/>
              <a:sym typeface="Arial"/>
            </a:endParaRPr>
          </a:p>
          <a:p>
            <a:r>
              <a:rPr lang="en-US" dirty="0">
                <a:solidFill>
                  <a:schemeClr val="dk1"/>
                </a:solidFill>
                <a:latin typeface="Arial"/>
                <a:ea typeface="Arial"/>
                <a:cs typeface="Arial"/>
                <a:sym typeface="Arial"/>
              </a:rPr>
              <a:t>((READ SLIDE))</a:t>
            </a:r>
            <a:endParaRPr dirty="0">
              <a:solidFill>
                <a:schemeClr val="dk1"/>
              </a:solidFill>
              <a:latin typeface="Arial"/>
              <a:ea typeface="Arial"/>
              <a:cs typeface="Arial"/>
              <a:sym typeface="Arial"/>
            </a:endParaRPr>
          </a:p>
          <a:p>
            <a:endParaRPr dirty="0">
              <a:solidFill>
                <a:schemeClr val="dk1"/>
              </a:solidFill>
              <a:latin typeface="Arial"/>
              <a:ea typeface="Arial"/>
              <a:cs typeface="Arial"/>
              <a:sym typeface="Arial"/>
            </a:endParaRPr>
          </a:p>
          <a:p>
            <a:pPr>
              <a:buClr>
                <a:schemeClr val="dk1"/>
              </a:buClr>
              <a:buSzPts val="1100"/>
            </a:pPr>
            <a:r>
              <a:rPr lang="en-US" dirty="0">
                <a:solidFill>
                  <a:schemeClr val="dk1"/>
                </a:solidFill>
                <a:latin typeface="Arial"/>
                <a:ea typeface="Arial"/>
                <a:cs typeface="Arial"/>
                <a:sym typeface="Arial"/>
              </a:rPr>
              <a:t>[estimated time: 3 min]</a:t>
            </a:r>
            <a:endParaRPr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6120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((READ THE SCENARIO;</a:t>
            </a:r>
            <a:r>
              <a:rPr lang="en-US" sz="1100" b="0" i="0" u="none" strike="noStrike" cap="none" baseline="0" dirty="0">
                <a:solidFill>
                  <a:schemeClr val="dk1"/>
                </a:solidFill>
                <a:latin typeface="Lato"/>
                <a:ea typeface="Lato"/>
                <a:cs typeface="Lato"/>
                <a:sym typeface="Lato"/>
              </a:rPr>
              <a:t> SEE IF PEOPLE NEED ANY CLARIFICATION</a:t>
            </a:r>
            <a:r>
              <a:rPr lang="en-US" sz="1100" b="0" i="0" u="none" strike="noStrike" cap="none" dirty="0">
                <a:solidFill>
                  <a:schemeClr val="dk1"/>
                </a:solidFill>
                <a:latin typeface="Lato"/>
                <a:ea typeface="Lato"/>
                <a:cs typeface="Lato"/>
                <a:sym typeface="Lato"/>
              </a:rPr>
              <a:t>))</a:t>
            </a:r>
            <a:endParaRPr lang="en-US" dirty="0"/>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At</a:t>
            </a:r>
            <a:r>
              <a:rPr lang="en-US" sz="1100" b="0" i="0" u="none" strike="noStrike" cap="none" baseline="0" dirty="0">
                <a:solidFill>
                  <a:schemeClr val="dk1"/>
                </a:solidFill>
                <a:latin typeface="+mn-lt"/>
                <a:ea typeface="Arial"/>
                <a:cs typeface="Arial"/>
                <a:sym typeface="Arial"/>
              </a:rPr>
              <a:t> your tables, look for evidence of each kind of sense-making resource you see. Be ready to share what you identify. After you are done with that, think through if that kind of resource is something you’ve seen in your teaching. </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((AFTER A MINUTE OR SO, CLICK TO REVEAL THE CLUE TO THE ROOM))</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((START DEBRIEFING WITH THE ROOM ABOUT THE SENSE-MAKING RESOURCES THEY IDENTIFIED))</a:t>
            </a: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((TRANSITION TO NEXT SLIDE TO FULLY DEBRIEF))</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5-8 min]</a:t>
            </a:r>
            <a:endParaRPr lang="en-US" sz="1100" b="0" i="0" u="none" strike="noStrike" cap="none" dirty="0">
              <a:solidFill>
                <a:schemeClr val="dk1"/>
              </a:solidFill>
              <a:latin typeface="+mn-lt"/>
              <a:ea typeface="Arial"/>
              <a:cs typeface="Arial"/>
              <a:sym typeface="Arial"/>
            </a:endParaRPr>
          </a:p>
        </p:txBody>
      </p:sp>
    </p:spTree>
    <p:extLst>
      <p:ext uri="{BB962C8B-B14F-4D97-AF65-F5344CB8AC3E}">
        <p14:creationId xmlns:p14="http://schemas.microsoft.com/office/powerpoint/2010/main" val="2603535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4 min]</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80387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42c5accffe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42c5accffe_2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((READ THE SCENARIO;</a:t>
            </a:r>
            <a:r>
              <a:rPr lang="en-US" sz="1100" b="0" i="0" u="none" strike="noStrike" cap="none" baseline="0" dirty="0">
                <a:solidFill>
                  <a:schemeClr val="dk1"/>
                </a:solidFill>
                <a:latin typeface="Lato"/>
                <a:ea typeface="Lato"/>
                <a:cs typeface="Lato"/>
                <a:sym typeface="Lato"/>
              </a:rPr>
              <a:t> SEE IF PEOPLE NEED ANY CLARIFICATION</a:t>
            </a:r>
            <a:r>
              <a:rPr lang="en-US" sz="1100" b="0" i="0" u="none" strike="noStrike" cap="none" dirty="0">
                <a:solidFill>
                  <a:schemeClr val="dk1"/>
                </a:solidFill>
                <a:latin typeface="Lato"/>
                <a:ea typeface="Lato"/>
                <a:cs typeface="Lato"/>
                <a:sym typeface="Lato"/>
              </a:rPr>
              <a:t>))</a:t>
            </a:r>
            <a:endParaRPr lang="en-US" dirty="0"/>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At</a:t>
            </a:r>
            <a:r>
              <a:rPr lang="en-US" sz="1100" b="0" i="0" u="none" strike="noStrike" cap="none" baseline="0" dirty="0">
                <a:solidFill>
                  <a:schemeClr val="dk1"/>
                </a:solidFill>
                <a:latin typeface="+mn-lt"/>
                <a:ea typeface="Arial"/>
                <a:cs typeface="Arial"/>
                <a:sym typeface="Arial"/>
              </a:rPr>
              <a:t> your tables, look for evidence of each kind of sense-making resource you see. </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((AFTER A MINUTE OR SO, CLICK TO REVEAL THE CLUE TO THE ROOM))</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((START DEBRIEFING WITH THE ROOM ABOUT THE SENSE-MAKING RESOURCES THEY IDENTIFIED))</a:t>
            </a: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((TRANSITION TO NEXT SLIDE TO FULLY DEBRIEF))</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5-8 min]</a:t>
            </a:r>
            <a:endParaRPr lang="en-US" sz="1100" b="0" i="0" u="none" strike="noStrike" cap="none" dirty="0">
              <a:solidFill>
                <a:schemeClr val="dk1"/>
              </a:solidFill>
              <a:latin typeface="+mn-lt"/>
              <a:ea typeface="Arial"/>
              <a:cs typeface="Arial"/>
              <a:sym typeface="Arial"/>
            </a:endParaRPr>
          </a:p>
        </p:txBody>
      </p:sp>
    </p:spTree>
    <p:extLst>
      <p:ext uri="{BB962C8B-B14F-4D97-AF65-F5344CB8AC3E}">
        <p14:creationId xmlns:p14="http://schemas.microsoft.com/office/powerpoint/2010/main" val="1299077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4 min]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((LINK: https://</a:t>
            </a:r>
            <a:r>
              <a:rPr lang="en-US" baseline="0" dirty="0" err="1"/>
              <a:t>www.afb.org</a:t>
            </a:r>
            <a:r>
              <a:rPr lang="en-US" baseline="0" dirty="0"/>
              <a:t>/</a:t>
            </a:r>
            <a:r>
              <a:rPr lang="en-US" baseline="0" dirty="0" err="1"/>
              <a:t>default.aspx</a:t>
            </a:r>
            <a:r>
              <a:rPr lang="en-US" baseline="0" dirty="0"/>
              <a:t> ))</a:t>
            </a:r>
            <a:endParaRPr lang="en-US" dirty="0"/>
          </a:p>
        </p:txBody>
      </p:sp>
    </p:spTree>
    <p:extLst>
      <p:ext uri="{BB962C8B-B14F-4D97-AF65-F5344CB8AC3E}">
        <p14:creationId xmlns:p14="http://schemas.microsoft.com/office/powerpoint/2010/main" val="2510629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06570ad91_0_1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06570ad91_0_10:notes"/>
          <p:cNvSpPr txBox="1">
            <a:spLocks noGrp="1"/>
          </p:cNvSpPr>
          <p:nvPr>
            <p:ph type="body" idx="1"/>
          </p:nvPr>
        </p:nvSpPr>
        <p:spPr>
          <a:xfrm>
            <a:off x="702310" y="4421824"/>
            <a:ext cx="5618480" cy="4189095"/>
          </a:xfrm>
          <a:prstGeom prst="rect">
            <a:avLst/>
          </a:prstGeom>
        </p:spPr>
        <p:txBody>
          <a:bodyPr spcFirstLastPara="1" wrap="square" lIns="93299" tIns="93299" rIns="93299" bIns="93299" anchor="t" anchorCtr="0">
            <a:noAutofit/>
          </a:bodyPr>
          <a:lstStyle/>
          <a:p>
            <a:endParaRPr/>
          </a:p>
        </p:txBody>
      </p:sp>
    </p:spTree>
    <p:extLst>
      <p:ext uri="{BB962C8B-B14F-4D97-AF65-F5344CB8AC3E}">
        <p14:creationId xmlns:p14="http://schemas.microsoft.com/office/powerpoint/2010/main" val="3782597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((READ THE SCENARIO;</a:t>
            </a:r>
            <a:r>
              <a:rPr lang="en-US" sz="1100" b="0" i="0" u="none" strike="noStrike" cap="none" baseline="0" dirty="0">
                <a:solidFill>
                  <a:schemeClr val="dk1"/>
                </a:solidFill>
                <a:latin typeface="Lato"/>
                <a:ea typeface="Lato"/>
                <a:cs typeface="Lato"/>
                <a:sym typeface="Lato"/>
              </a:rPr>
              <a:t> SEE IF PEOPLE NEED ANY CLARIFICATION</a:t>
            </a:r>
            <a:r>
              <a:rPr lang="en-US" sz="1100" b="0" i="0" u="none" strike="noStrike" cap="none" dirty="0">
                <a:solidFill>
                  <a:schemeClr val="dk1"/>
                </a:solidFill>
                <a:latin typeface="Lato"/>
                <a:ea typeface="Lato"/>
                <a:cs typeface="Lato"/>
                <a:sym typeface="Lato"/>
              </a:rPr>
              <a:t>))</a:t>
            </a:r>
            <a:endParaRPr lang="en-US" dirty="0"/>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At</a:t>
            </a:r>
            <a:r>
              <a:rPr lang="en-US" sz="1100" b="0" i="0" u="none" strike="noStrike" cap="none" baseline="0" dirty="0">
                <a:solidFill>
                  <a:schemeClr val="dk1"/>
                </a:solidFill>
                <a:latin typeface="+mn-lt"/>
                <a:ea typeface="Arial"/>
                <a:cs typeface="Arial"/>
                <a:sym typeface="Arial"/>
              </a:rPr>
              <a:t> your tables, look for evidence of each kind of sense-making resource you see. </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((AFTER A MINUTE OR SO, CLICK TO REVEAL THE CLUE TO THE ROOM))</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((START DEBRIEFING WITH THE ROOM ABOUT THE SENSE-MAKING RESOURCES THEY IDENTIFIED))</a:t>
            </a: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((TRANSITION TO NEXT SLIDE TO FULLY DEBRIEF))</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5-8 min]</a:t>
            </a:r>
            <a:endParaRPr lang="en-US" sz="1100" b="0" i="0" u="none" strike="noStrike" cap="none" dirty="0">
              <a:solidFill>
                <a:schemeClr val="dk1"/>
              </a:solidFill>
              <a:latin typeface="+mn-lt"/>
              <a:ea typeface="Arial"/>
              <a:cs typeface="Arial"/>
              <a:sym typeface="Arial"/>
            </a:endParaRPr>
          </a:p>
          <a:p>
            <a:endParaRPr lang="en-US" sz="1100" dirty="0"/>
          </a:p>
        </p:txBody>
      </p:sp>
    </p:spTree>
    <p:extLst>
      <p:ext uri="{BB962C8B-B14F-4D97-AF65-F5344CB8AC3E}">
        <p14:creationId xmlns:p14="http://schemas.microsoft.com/office/powerpoint/2010/main" val="4099607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4 min]</a:t>
            </a:r>
            <a:endParaRPr lang="en-US" dirty="0"/>
          </a:p>
        </p:txBody>
      </p:sp>
    </p:spTree>
    <p:extLst>
      <p:ext uri="{BB962C8B-B14F-4D97-AF65-F5344CB8AC3E}">
        <p14:creationId xmlns:p14="http://schemas.microsoft.com/office/powerpoint/2010/main" val="2752653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3f9fdfcfc9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8" name="Google Shape;1178;g3f9fdfcfc9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This</a:t>
            </a:r>
            <a:r>
              <a:rPr lang="en-US" sz="1100" b="0" i="0" u="none" strike="noStrike" cap="none" baseline="0" dirty="0">
                <a:solidFill>
                  <a:schemeClr val="dk1"/>
                </a:solidFill>
                <a:latin typeface="Lato"/>
                <a:ea typeface="Lato"/>
                <a:cs typeface="Lato"/>
                <a:sym typeface="Lato"/>
              </a:rPr>
              <a:t> one is about scientists making sense of phenomena</a:t>
            </a:r>
            <a:r>
              <a:rPr lang="mr-IN" sz="1100" b="0" i="0" u="none" strike="noStrike" cap="none" baseline="0" dirty="0">
                <a:solidFill>
                  <a:schemeClr val="dk1"/>
                </a:solidFill>
                <a:latin typeface="Lato"/>
                <a:ea typeface="Lato"/>
                <a:cs typeface="Lato"/>
                <a:sym typeface="Lato"/>
              </a:rPr>
              <a:t>…</a:t>
            </a:r>
            <a:endParaRPr lang="en-US" sz="1100" b="0" i="0" u="none" strike="noStrike" cap="none" baseline="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Lato"/>
              <a:buNone/>
            </a:pPr>
            <a:endParaRPr lang="en-US" sz="1100" b="0"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((READ THE SCENARIO;</a:t>
            </a:r>
            <a:r>
              <a:rPr lang="en-US" sz="1100" b="0" i="0" u="none" strike="noStrike" cap="none" baseline="0" dirty="0">
                <a:solidFill>
                  <a:schemeClr val="dk1"/>
                </a:solidFill>
                <a:latin typeface="Lato"/>
                <a:ea typeface="Lato"/>
                <a:cs typeface="Lato"/>
                <a:sym typeface="Lato"/>
              </a:rPr>
              <a:t> SEE IF PEOPLE NEED ANY CLARIFICATION</a:t>
            </a:r>
            <a:r>
              <a:rPr lang="en-US" sz="1100" b="0" i="0" u="none" strike="noStrike" cap="none" dirty="0">
                <a:solidFill>
                  <a:schemeClr val="dk1"/>
                </a:solidFill>
                <a:latin typeface="Lato"/>
                <a:ea typeface="Lato"/>
                <a:cs typeface="Lato"/>
                <a:sym typeface="Lato"/>
              </a:rPr>
              <a:t>))</a:t>
            </a:r>
            <a:endParaRPr lang="en-US" dirty="0"/>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At</a:t>
            </a:r>
            <a:r>
              <a:rPr lang="en-US" sz="1100" b="0" i="0" u="none" strike="noStrike" cap="none" baseline="0" dirty="0">
                <a:solidFill>
                  <a:schemeClr val="dk1"/>
                </a:solidFill>
                <a:latin typeface="+mn-lt"/>
                <a:ea typeface="Arial"/>
                <a:cs typeface="Arial"/>
                <a:sym typeface="Arial"/>
              </a:rPr>
              <a:t> your tables, look for evidence of each kind of sense-making resource you see. </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((AFTER A MINUTE OR SO, CLICK TO REVEAL THE CLUE TO THE ROOM))</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((START DEBRIEFING WITH THE ROOM ABOUT THE SENSE-MAKING RESOURCES THEY IDENTIFIED))</a:t>
            </a: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((TRANSITION TO NEXT SLIDE TO FULLY DEBRIEF))</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5-8 min]</a:t>
            </a:r>
            <a:endParaRPr lang="en-US" sz="1100" b="0" i="0" u="none" strike="noStrike" cap="none" dirty="0">
              <a:solidFill>
                <a:schemeClr val="dk1"/>
              </a:solidFill>
              <a:latin typeface="+mn-lt"/>
              <a:ea typeface="Arial"/>
              <a:cs typeface="Arial"/>
              <a:sym typeface="Arial"/>
            </a:endParaRPr>
          </a:p>
          <a:p>
            <a:endParaRPr lang="en-US" sz="1100" dirty="0"/>
          </a:p>
        </p:txBody>
      </p:sp>
    </p:spTree>
    <p:extLst>
      <p:ext uri="{BB962C8B-B14F-4D97-AF65-F5344CB8AC3E}">
        <p14:creationId xmlns:p14="http://schemas.microsoft.com/office/powerpoint/2010/main" val="1636754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4 min]</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575358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((READ THE SCENARIO;</a:t>
            </a:r>
            <a:r>
              <a:rPr lang="en-US" sz="1100" b="0" i="0" u="none" strike="noStrike" cap="none" baseline="0" dirty="0">
                <a:solidFill>
                  <a:schemeClr val="dk1"/>
                </a:solidFill>
                <a:latin typeface="Lato"/>
                <a:ea typeface="Lato"/>
                <a:cs typeface="Lato"/>
                <a:sym typeface="Lato"/>
              </a:rPr>
              <a:t> SEE IF PEOPLE NEED ANY CLARIFICATION</a:t>
            </a:r>
            <a:r>
              <a:rPr lang="en-US" sz="1100" b="0" i="0" u="none" strike="noStrike" cap="none" dirty="0">
                <a:solidFill>
                  <a:schemeClr val="dk1"/>
                </a:solidFill>
                <a:latin typeface="Lato"/>
                <a:ea typeface="Lato"/>
                <a:cs typeface="Lato"/>
                <a:sym typeface="Lato"/>
              </a:rPr>
              <a:t>))</a:t>
            </a:r>
            <a:endParaRPr lang="en-US" dirty="0"/>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At</a:t>
            </a:r>
            <a:r>
              <a:rPr lang="en-US" sz="1100" b="0" i="0" u="none" strike="noStrike" cap="none" baseline="0" dirty="0">
                <a:solidFill>
                  <a:schemeClr val="dk1"/>
                </a:solidFill>
                <a:latin typeface="+mn-lt"/>
                <a:ea typeface="Arial"/>
                <a:cs typeface="Arial"/>
                <a:sym typeface="Arial"/>
              </a:rPr>
              <a:t> your tables, look for evidence of each kind of sense-making resource you see. </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((AFTER A MINUTE OR SO, CLICK TO REVEAL THE CLUE TO THE ROOM))</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((START DEBRIEFING WITH THE ROOM ABOUT THE SENSE-MAKING RESOURCES THEY IDENTIFIED))</a:t>
            </a: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((TRANSITION TO NEXT SLIDE TO FULLY DEBRIEF))</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5-8 min]</a:t>
            </a: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[BACKGROUND: Here is background info related to this scenario]</a:t>
            </a: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http://ksdl2.ksbe.edu/</a:t>
            </a:r>
            <a:r>
              <a:rPr lang="en-US" sz="1100" b="0" i="0" u="none" strike="noStrike" cap="none" dirty="0" err="1">
                <a:solidFill>
                  <a:schemeClr val="dk1"/>
                </a:solidFill>
                <a:latin typeface="+mn-lt"/>
                <a:ea typeface="Arial"/>
                <a:cs typeface="Arial"/>
                <a:sym typeface="Arial"/>
              </a:rPr>
              <a:t>loi</a:t>
            </a:r>
            <a:r>
              <a:rPr lang="en-US" sz="1100" b="0" i="0" u="none" strike="noStrike" cap="none" dirty="0">
                <a:solidFill>
                  <a:schemeClr val="dk1"/>
                </a:solidFill>
                <a:latin typeface="+mn-lt"/>
                <a:ea typeface="Arial"/>
                <a:cs typeface="Arial"/>
                <a:sym typeface="Arial"/>
              </a:rPr>
              <a:t>/</a:t>
            </a:r>
            <a:r>
              <a:rPr lang="en-US" sz="1100" b="0" i="0" u="none" strike="noStrike" cap="none" dirty="0" err="1">
                <a:solidFill>
                  <a:schemeClr val="dk1"/>
                </a:solidFill>
                <a:latin typeface="+mn-lt"/>
                <a:ea typeface="Arial"/>
                <a:cs typeface="Arial"/>
                <a:sym typeface="Arial"/>
              </a:rPr>
              <a:t>moolelo-kalo.html</a:t>
            </a: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http://</a:t>
            </a:r>
            <a:r>
              <a:rPr lang="en-US" sz="1100" b="0" i="0" u="none" strike="noStrike" cap="none" dirty="0" err="1">
                <a:solidFill>
                  <a:schemeClr val="dk1"/>
                </a:solidFill>
                <a:latin typeface="+mn-lt"/>
                <a:ea typeface="Arial"/>
                <a:cs typeface="Arial"/>
                <a:sym typeface="Arial"/>
              </a:rPr>
              <a:t>www.kumukahi.org</a:t>
            </a:r>
            <a:r>
              <a:rPr lang="en-US" sz="1100" b="0" i="0" u="none" strike="noStrike" cap="none" dirty="0">
                <a:solidFill>
                  <a:schemeClr val="dk1"/>
                </a:solidFill>
                <a:latin typeface="+mn-lt"/>
                <a:ea typeface="Arial"/>
                <a:cs typeface="Arial"/>
                <a:sym typeface="Arial"/>
              </a:rPr>
              <a:t>/units/</a:t>
            </a:r>
            <a:r>
              <a:rPr lang="en-US" sz="1100" b="0" i="0" u="none" strike="noStrike" cap="none" dirty="0" err="1">
                <a:solidFill>
                  <a:schemeClr val="dk1"/>
                </a:solidFill>
                <a:latin typeface="+mn-lt"/>
                <a:ea typeface="Arial"/>
                <a:cs typeface="Arial"/>
                <a:sym typeface="Arial"/>
              </a:rPr>
              <a:t>ka_hikina</a:t>
            </a:r>
            <a:r>
              <a:rPr lang="en-US" sz="1100" b="0" i="0" u="none" strike="noStrike" cap="none" dirty="0">
                <a:solidFill>
                  <a:schemeClr val="dk1"/>
                </a:solidFill>
                <a:latin typeface="+mn-lt"/>
                <a:ea typeface="Arial"/>
                <a:cs typeface="Arial"/>
                <a:sym typeface="Arial"/>
              </a:rPr>
              <a:t>/</a:t>
            </a:r>
            <a:r>
              <a:rPr lang="en-US" sz="1100" b="0" i="0" u="none" strike="noStrike" cap="none" dirty="0" err="1">
                <a:solidFill>
                  <a:schemeClr val="dk1"/>
                </a:solidFill>
                <a:latin typeface="+mn-lt"/>
                <a:ea typeface="Arial"/>
                <a:cs typeface="Arial"/>
                <a:sym typeface="Arial"/>
              </a:rPr>
              <a:t>haloa</a:t>
            </a: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https://</a:t>
            </a:r>
            <a:r>
              <a:rPr lang="en-US" sz="1100" b="0" i="0" u="none" strike="noStrike" cap="none" dirty="0" err="1">
                <a:solidFill>
                  <a:schemeClr val="dk1"/>
                </a:solidFill>
                <a:latin typeface="+mn-lt"/>
                <a:ea typeface="Arial"/>
                <a:cs typeface="Arial"/>
                <a:sym typeface="Arial"/>
              </a:rPr>
              <a:t>www.hawaiibusiness.com</a:t>
            </a:r>
            <a:r>
              <a:rPr lang="en-US" sz="1100" b="0" i="0" u="none" strike="noStrike" cap="none" dirty="0">
                <a:solidFill>
                  <a:schemeClr val="dk1"/>
                </a:solidFill>
                <a:latin typeface="+mn-lt"/>
                <a:ea typeface="Arial"/>
                <a:cs typeface="Arial"/>
                <a:sym typeface="Arial"/>
              </a:rPr>
              <a:t>/native-</a:t>
            </a:r>
            <a:r>
              <a:rPr lang="en-US" sz="1100" b="0" i="0" u="none" strike="noStrike" cap="none" dirty="0" err="1">
                <a:solidFill>
                  <a:schemeClr val="dk1"/>
                </a:solidFill>
                <a:latin typeface="+mn-lt"/>
                <a:ea typeface="Arial"/>
                <a:cs typeface="Arial"/>
                <a:sym typeface="Arial"/>
              </a:rPr>
              <a:t>hawaiian</a:t>
            </a:r>
            <a:r>
              <a:rPr lang="en-US" sz="1100" b="0" i="0" u="none" strike="noStrike" cap="none" dirty="0">
                <a:solidFill>
                  <a:schemeClr val="dk1"/>
                </a:solidFill>
                <a:latin typeface="+mn-lt"/>
                <a:ea typeface="Arial"/>
                <a:cs typeface="Arial"/>
                <a:sym typeface="Arial"/>
              </a:rPr>
              <a:t>-culture-is-science/</a:t>
            </a:r>
          </a:p>
        </p:txBody>
      </p:sp>
    </p:spTree>
    <p:extLst>
      <p:ext uri="{BB962C8B-B14F-4D97-AF65-F5344CB8AC3E}">
        <p14:creationId xmlns:p14="http://schemas.microsoft.com/office/powerpoint/2010/main" val="4269919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4 min]</a:t>
            </a:r>
            <a:endParaRPr lang="en-US" dirty="0"/>
          </a:p>
        </p:txBody>
      </p:sp>
    </p:spTree>
    <p:extLst>
      <p:ext uri="{BB962C8B-B14F-4D97-AF65-F5344CB8AC3E}">
        <p14:creationId xmlns:p14="http://schemas.microsoft.com/office/powerpoint/2010/main" val="1959031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((SHOW THE VIDEO;</a:t>
            </a:r>
            <a:r>
              <a:rPr lang="en-US" sz="1100" b="0" i="0" u="none" strike="noStrike" cap="none" baseline="0" dirty="0">
                <a:solidFill>
                  <a:schemeClr val="dk1"/>
                </a:solidFill>
                <a:latin typeface="Lato"/>
                <a:ea typeface="Lato"/>
                <a:cs typeface="Lato"/>
                <a:sym typeface="Lato"/>
              </a:rPr>
              <a:t> SEE IF PEOPLE NEED ANY CLARIFICATION</a:t>
            </a:r>
            <a:r>
              <a:rPr lang="en-US" sz="1100" b="0" i="0" u="none" strike="noStrike" cap="none" dirty="0">
                <a:solidFill>
                  <a:schemeClr val="dk1"/>
                </a:solidFill>
                <a:latin typeface="Lato"/>
                <a:ea typeface="Lato"/>
                <a:cs typeface="Lato"/>
                <a:sym typeface="Lato"/>
              </a:rPr>
              <a:t>))</a:t>
            </a:r>
            <a:endParaRPr lang="en-US" dirty="0"/>
          </a:p>
          <a:p>
            <a:r>
              <a:rPr lang="en-US" sz="1100" dirty="0"/>
              <a:t>(( VIDEO</a:t>
            </a:r>
            <a:r>
              <a:rPr lang="en-US" sz="1100" baseline="0" dirty="0"/>
              <a:t> URL: </a:t>
            </a:r>
            <a:r>
              <a:rPr lang="en-US" sz="1100" dirty="0"/>
              <a:t>https://</a:t>
            </a:r>
            <a:r>
              <a:rPr lang="en-US" sz="1100" dirty="0" err="1"/>
              <a:t>www.youtube.com</a:t>
            </a:r>
            <a:r>
              <a:rPr lang="en-US" sz="1100" dirty="0"/>
              <a:t>/</a:t>
            </a:r>
            <a:r>
              <a:rPr lang="en-US" sz="1100" dirty="0" err="1"/>
              <a:t>watch?v</a:t>
            </a:r>
            <a:r>
              <a:rPr lang="en-US" sz="1100" dirty="0"/>
              <a:t>=959aWmNsjUs ))</a:t>
            </a:r>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At</a:t>
            </a:r>
            <a:r>
              <a:rPr lang="en-US" sz="1100" b="0" i="0" u="none" strike="noStrike" cap="none" baseline="0" dirty="0">
                <a:solidFill>
                  <a:schemeClr val="dk1"/>
                </a:solidFill>
                <a:latin typeface="+mn-lt"/>
                <a:ea typeface="Arial"/>
                <a:cs typeface="Arial"/>
                <a:sym typeface="Arial"/>
              </a:rPr>
              <a:t> your tables, look for evidence of each kind of sense-making resource you see. </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((AFTER A MINUTE OR SO, CLICK TO REVEAL THE CLUE TO THE ROOM))</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((START DEBRIEFING WITH THE ROOM ABOUT THE SENSE-MAKING RESOURCES THEY IDENTIFIED))</a:t>
            </a: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((TRANSITION TO NEXT SLIDE TO FULLY DEBRIEF))</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5-8 min]</a:t>
            </a:r>
            <a:endParaRPr lang="en-US" sz="1100" b="0" i="0" u="none" strike="noStrike" cap="none" dirty="0">
              <a:solidFill>
                <a:schemeClr val="dk1"/>
              </a:solidFill>
              <a:latin typeface="+mn-lt"/>
              <a:ea typeface="Arial"/>
              <a:cs typeface="Arial"/>
              <a:sym typeface="Arial"/>
            </a:endParaRPr>
          </a:p>
        </p:txBody>
      </p:sp>
    </p:spTree>
    <p:extLst>
      <p:ext uri="{BB962C8B-B14F-4D97-AF65-F5344CB8AC3E}">
        <p14:creationId xmlns:p14="http://schemas.microsoft.com/office/powerpoint/2010/main" val="2295682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4 min]</a:t>
            </a:r>
            <a:endParaRPr lang="en-US" dirty="0"/>
          </a:p>
        </p:txBody>
      </p:sp>
    </p:spTree>
    <p:extLst>
      <p:ext uri="{BB962C8B-B14F-4D97-AF65-F5344CB8AC3E}">
        <p14:creationId xmlns:p14="http://schemas.microsoft.com/office/powerpoint/2010/main" val="1832070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((READ THE SCENARIO;</a:t>
            </a:r>
            <a:r>
              <a:rPr lang="en-US" sz="1100" b="0" i="0" u="none" strike="noStrike" cap="none" baseline="0" dirty="0">
                <a:solidFill>
                  <a:schemeClr val="dk1"/>
                </a:solidFill>
                <a:latin typeface="Lato"/>
                <a:ea typeface="Lato"/>
                <a:cs typeface="Lato"/>
                <a:sym typeface="Lato"/>
              </a:rPr>
              <a:t> SEE IF PEOPLE NEED ANY CLARIFICATION</a:t>
            </a:r>
            <a:r>
              <a:rPr lang="en-US" sz="1100" b="0" i="0" u="none" strike="noStrike" cap="none" dirty="0">
                <a:solidFill>
                  <a:schemeClr val="dk1"/>
                </a:solidFill>
                <a:latin typeface="Lato"/>
                <a:ea typeface="Lato"/>
                <a:cs typeface="Lato"/>
                <a:sym typeface="Lato"/>
              </a:rPr>
              <a:t>))</a:t>
            </a:r>
            <a:endParaRPr lang="en-US" dirty="0"/>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At</a:t>
            </a:r>
            <a:r>
              <a:rPr lang="en-US" sz="1100" b="0" i="0" u="none" strike="noStrike" cap="none" baseline="0" dirty="0">
                <a:solidFill>
                  <a:schemeClr val="dk1"/>
                </a:solidFill>
                <a:latin typeface="+mn-lt"/>
                <a:ea typeface="Arial"/>
                <a:cs typeface="Arial"/>
                <a:sym typeface="Arial"/>
              </a:rPr>
              <a:t> your tables, look for evidence of each kind of sense-making resource you see. </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((AFTER A MINUTE OR SO, CLICK TO REVEAL THE CLUE TO THE ROOM))</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((START DEBRIEFING WITH THE ROOM ABOUT THE SENSE-MAKING RESOURCES THEY IDENTIFIED))</a:t>
            </a: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((TRANSITION TO NEXT SLIDE TO FULLY DEBRIEF))</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((BACKGROUND: People may ask if it is ethical for a 10 year old playing this videogame. This comes from a field study of family life. It happened, but that does not mean that it is recommended.))</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5-8 min]</a:t>
            </a:r>
            <a:endParaRPr lang="en-US" sz="1100" b="0" i="0" u="none" strike="noStrike" cap="none" dirty="0">
              <a:solidFill>
                <a:schemeClr val="dk1"/>
              </a:solidFill>
              <a:latin typeface="+mn-lt"/>
              <a:ea typeface="Arial"/>
              <a:cs typeface="Arial"/>
              <a:sym typeface="Arial"/>
            </a:endParaRPr>
          </a:p>
        </p:txBody>
      </p:sp>
    </p:spTree>
    <p:extLst>
      <p:ext uri="{BB962C8B-B14F-4D97-AF65-F5344CB8AC3E}">
        <p14:creationId xmlns:p14="http://schemas.microsoft.com/office/powerpoint/2010/main" val="3958584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4 min]</a:t>
            </a:r>
            <a:endParaRPr lang="en-US" dirty="0"/>
          </a:p>
        </p:txBody>
      </p:sp>
    </p:spTree>
    <p:extLst>
      <p:ext uri="{BB962C8B-B14F-4D97-AF65-F5344CB8AC3E}">
        <p14:creationId xmlns:p14="http://schemas.microsoft.com/office/powerpoint/2010/main" val="316065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404de03c2a_0_1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g404de03c2a_0_10:notes"/>
          <p:cNvSpPr txBox="1">
            <a:spLocks noGrp="1"/>
          </p:cNvSpPr>
          <p:nvPr>
            <p:ph type="body" idx="1"/>
          </p:nvPr>
        </p:nvSpPr>
        <p:spPr>
          <a:xfrm>
            <a:off x="702310" y="4421824"/>
            <a:ext cx="5618480" cy="4189095"/>
          </a:xfrm>
          <a:prstGeom prst="rect">
            <a:avLst/>
          </a:prstGeom>
          <a:noFill/>
          <a:ln>
            <a:noFill/>
          </a:ln>
        </p:spPr>
        <p:txBody>
          <a:bodyPr spcFirstLastPara="1" wrap="square" lIns="93299" tIns="93299" rIns="93299" bIns="93299" anchor="t" anchorCtr="0">
            <a:noAutofit/>
          </a:bodyPr>
          <a:lstStyle/>
          <a:p>
            <a:r>
              <a:rPr lang="en-US" baseline="0" dirty="0"/>
              <a:t>As we learn a new aspect of teaching practice, I think a few high-level reminders are helpful to motivate and guide this work. </a:t>
            </a:r>
          </a:p>
          <a:p>
            <a:endParaRPr lang="en-US" baseline="0" dirty="0"/>
          </a:p>
          <a:p>
            <a:pPr defTabSz="466574">
              <a:defRPr/>
            </a:pPr>
            <a:r>
              <a:rPr lang="en-US" baseline="0" dirty="0"/>
              <a:t>((READ SLIDE))</a:t>
            </a:r>
          </a:p>
          <a:p>
            <a:endParaRPr lang="en-US" baseline="0" dirty="0"/>
          </a:p>
          <a:p>
            <a:r>
              <a:rPr lang="en-US" sz="1100" dirty="0"/>
              <a:t>[estimated time: 1 minute]</a:t>
            </a:r>
            <a:endParaRPr lang="en-US" baseline="0" dirty="0"/>
          </a:p>
        </p:txBody>
      </p:sp>
    </p:spTree>
    <p:extLst>
      <p:ext uri="{BB962C8B-B14F-4D97-AF65-F5344CB8AC3E}">
        <p14:creationId xmlns:p14="http://schemas.microsoft.com/office/powerpoint/2010/main" val="3718068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((READ THE SCENARIO;</a:t>
            </a:r>
            <a:r>
              <a:rPr lang="en-US" sz="1100" b="0" i="0" u="none" strike="noStrike" cap="none" baseline="0" dirty="0">
                <a:solidFill>
                  <a:schemeClr val="dk1"/>
                </a:solidFill>
                <a:latin typeface="Lato"/>
                <a:ea typeface="Lato"/>
                <a:cs typeface="Lato"/>
                <a:sym typeface="Lato"/>
              </a:rPr>
              <a:t> CLICK TO SHOW THE DIAGRAM; CLICK TO REVEAL THE DETAILED EXPLANATION; SEE IF PEOPLE NEED ANY CLARIFICATION</a:t>
            </a:r>
            <a:r>
              <a:rPr lang="en-US" sz="1100" b="0" i="0" u="none" strike="noStrike" cap="none" dirty="0">
                <a:solidFill>
                  <a:schemeClr val="dk1"/>
                </a:solidFill>
                <a:latin typeface="Lato"/>
                <a:ea typeface="Lato"/>
                <a:cs typeface="Lato"/>
                <a:sym typeface="Lato"/>
              </a:rPr>
              <a:t>))</a:t>
            </a:r>
            <a:endParaRPr lang="en-US" dirty="0"/>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At</a:t>
            </a:r>
            <a:r>
              <a:rPr lang="en-US" sz="1100" b="0" i="0" u="none" strike="noStrike" cap="none" baseline="0" dirty="0">
                <a:solidFill>
                  <a:schemeClr val="dk1"/>
                </a:solidFill>
                <a:latin typeface="+mn-lt"/>
                <a:ea typeface="Arial"/>
                <a:cs typeface="Arial"/>
                <a:sym typeface="Arial"/>
              </a:rPr>
              <a:t> your tables, look for evidence of each kind of sense-making resource you see. </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((AFTER A MINUTE OR SO, CLICK TO REVEAL THE CLUE TO THE ROOM))</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((START DEBRIEFING WITH THE ROOM ABOUT THE SENSE-MAKING RESOURCES THEY IDENTIFIED))</a:t>
            </a: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((TRANSITION TO NEXT SLIDE TO FULLY DEBRIEF))</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5-8 min]</a:t>
            </a:r>
            <a:endParaRPr lang="en-US" sz="1100" b="0" i="0" u="none" strike="noStrike" cap="none" dirty="0">
              <a:solidFill>
                <a:schemeClr val="dk1"/>
              </a:solidFill>
              <a:latin typeface="+mn-lt"/>
              <a:ea typeface="Arial"/>
              <a:cs typeface="Arial"/>
              <a:sym typeface="Arial"/>
            </a:endParaRPr>
          </a:p>
        </p:txBody>
      </p:sp>
    </p:spTree>
    <p:extLst>
      <p:ext uri="{BB962C8B-B14F-4D97-AF65-F5344CB8AC3E}">
        <p14:creationId xmlns:p14="http://schemas.microsoft.com/office/powerpoint/2010/main" val="2193105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((READ THE SCENARIO;</a:t>
            </a:r>
            <a:r>
              <a:rPr lang="en-US" sz="1100" b="0" i="0" u="none" strike="noStrike" cap="none" baseline="0" dirty="0">
                <a:solidFill>
                  <a:schemeClr val="dk1"/>
                </a:solidFill>
                <a:latin typeface="Lato"/>
                <a:ea typeface="Lato"/>
                <a:cs typeface="Lato"/>
                <a:sym typeface="Lato"/>
              </a:rPr>
              <a:t> CLICK TO SHOW THE DIAGRAM; CLICK TO REVEAL THE DETAILED EXPLANATION; SEE IF PEOPLE NEED ANY CLARIFICATION</a:t>
            </a:r>
            <a:r>
              <a:rPr lang="en-US" sz="1100" b="0" i="0" u="none" strike="noStrike" cap="none" dirty="0">
                <a:solidFill>
                  <a:schemeClr val="dk1"/>
                </a:solidFill>
                <a:latin typeface="Lato"/>
                <a:ea typeface="Lato"/>
                <a:cs typeface="Lato"/>
                <a:sym typeface="Lato"/>
              </a:rPr>
              <a:t>))</a:t>
            </a:r>
            <a:endParaRPr lang="en-US" dirty="0"/>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At</a:t>
            </a:r>
            <a:r>
              <a:rPr lang="en-US" sz="1100" b="0" i="0" u="none" strike="noStrike" cap="none" baseline="0" dirty="0">
                <a:solidFill>
                  <a:schemeClr val="dk1"/>
                </a:solidFill>
                <a:latin typeface="+mn-lt"/>
                <a:ea typeface="Arial"/>
                <a:cs typeface="Arial"/>
                <a:sym typeface="Arial"/>
              </a:rPr>
              <a:t> your tables, look for evidence of each kind of sense-making resource you see. </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((AFTER A MINUTE OR SO, CLICK TO REVEAL THE CLUE TO THE ROOM))</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((START DEBRIEFING WITH THE ROOM ABOUT THE SENSE-MAKING RESOURCES THEY IDENTIFIED))</a:t>
            </a: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((TRANSITION TO NEXT SLIDE TO FULLY DEBRIEF))</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5-8 min]</a:t>
            </a:r>
            <a:endParaRPr lang="en-US" sz="1100" b="0" i="0" u="none" strike="noStrike" cap="none" dirty="0">
              <a:solidFill>
                <a:schemeClr val="dk1"/>
              </a:solidFill>
              <a:latin typeface="+mn-lt"/>
              <a:ea typeface="Arial"/>
              <a:cs typeface="Arial"/>
              <a:sym typeface="Arial"/>
            </a:endParaRPr>
          </a:p>
        </p:txBody>
      </p:sp>
    </p:spTree>
    <p:extLst>
      <p:ext uri="{BB962C8B-B14F-4D97-AF65-F5344CB8AC3E}">
        <p14:creationId xmlns:p14="http://schemas.microsoft.com/office/powerpoint/2010/main" val="3233900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4 min]</a:t>
            </a:r>
            <a:endParaRPr lang="en-US" dirty="0"/>
          </a:p>
        </p:txBody>
      </p:sp>
    </p:spTree>
    <p:extLst>
      <p:ext uri="{BB962C8B-B14F-4D97-AF65-F5344CB8AC3E}">
        <p14:creationId xmlns:p14="http://schemas.microsoft.com/office/powerpoint/2010/main" val="2305089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42c5accffe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42c5accffe_2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((READ THE SCENARIO;</a:t>
            </a:r>
            <a:r>
              <a:rPr lang="en-US" sz="1100" b="0" i="0" u="none" strike="noStrike" cap="none" baseline="0" dirty="0">
                <a:solidFill>
                  <a:schemeClr val="dk1"/>
                </a:solidFill>
                <a:latin typeface="Lato"/>
                <a:ea typeface="Lato"/>
                <a:cs typeface="Lato"/>
                <a:sym typeface="Lato"/>
              </a:rPr>
              <a:t> SEE IF PEOPLE NEED ANY CLARIFICATION</a:t>
            </a:r>
            <a:r>
              <a:rPr lang="en-US" sz="1100" b="0" i="0" u="none" strike="noStrike" cap="none" dirty="0">
                <a:solidFill>
                  <a:schemeClr val="dk1"/>
                </a:solidFill>
                <a:latin typeface="Lato"/>
                <a:ea typeface="Lato"/>
                <a:cs typeface="Lato"/>
                <a:sym typeface="Lato"/>
              </a:rPr>
              <a:t>))</a:t>
            </a:r>
            <a:endParaRPr lang="en-US" dirty="0"/>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At</a:t>
            </a:r>
            <a:r>
              <a:rPr lang="en-US" sz="1100" b="0" i="0" u="none" strike="noStrike" cap="none" baseline="0" dirty="0">
                <a:solidFill>
                  <a:schemeClr val="dk1"/>
                </a:solidFill>
                <a:latin typeface="+mn-lt"/>
                <a:ea typeface="Arial"/>
                <a:cs typeface="Arial"/>
                <a:sym typeface="Arial"/>
              </a:rPr>
              <a:t> your tables, look for evidence of each kind of sense-making resource you see. </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((AFTER A MINUTE OR SO, CLICK TO REVEAL THE CLUE TO THE ROOM))</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((START DEBRIEFING WITH THE ROOM ABOUT THE SENSE-MAKING RESOURCES THEY IDENTIFIED))</a:t>
            </a: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((TRANSITION TO NEXT SLIDE TO FULLY DEBRIEF))</a:t>
            </a:r>
            <a:endParaRPr lang="en-US" sz="1100" b="0" i="0" u="none" strike="noStrike" cap="none" dirty="0">
              <a:solidFill>
                <a:schemeClr val="dk1"/>
              </a:solidFill>
              <a:latin typeface="+mn-lt"/>
              <a:ea typeface="Arial"/>
              <a:cs typeface="Arial"/>
              <a:sym typeface="Arial"/>
            </a:endParaRPr>
          </a:p>
        </p:txBody>
      </p:sp>
    </p:spTree>
    <p:extLst>
      <p:ext uri="{BB962C8B-B14F-4D97-AF65-F5344CB8AC3E}">
        <p14:creationId xmlns:p14="http://schemas.microsoft.com/office/powerpoint/2010/main" val="2573819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2 min]</a:t>
            </a:r>
            <a:endParaRPr lang="en-US" dirty="0"/>
          </a:p>
        </p:txBody>
      </p:sp>
    </p:spTree>
    <p:extLst>
      <p:ext uri="{BB962C8B-B14F-4D97-AF65-F5344CB8AC3E}">
        <p14:creationId xmlns:p14="http://schemas.microsoft.com/office/powerpoint/2010/main" val="1779949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b="0" i="0" u="none" strike="noStrike" cap="none" dirty="0">
                <a:solidFill>
                  <a:schemeClr val="dk1"/>
                </a:solidFill>
                <a:latin typeface="Lato"/>
                <a:ea typeface="Lato"/>
                <a:cs typeface="Lato"/>
                <a:sym typeface="Lato"/>
              </a:rPr>
              <a:t>((READ THE SCENARIO;</a:t>
            </a:r>
            <a:r>
              <a:rPr lang="en-US" sz="1100" b="0" i="0" u="none" strike="noStrike" cap="none" baseline="0" dirty="0">
                <a:solidFill>
                  <a:schemeClr val="dk1"/>
                </a:solidFill>
                <a:latin typeface="Lato"/>
                <a:ea typeface="Lato"/>
                <a:cs typeface="Lato"/>
                <a:sym typeface="Lato"/>
              </a:rPr>
              <a:t> SEE IF PEOPLE NEED ANY CLARIFICATION</a:t>
            </a:r>
            <a:r>
              <a:rPr lang="en-US" sz="1100" b="0" i="0" u="none" strike="noStrike" cap="none" dirty="0">
                <a:solidFill>
                  <a:schemeClr val="dk1"/>
                </a:solidFill>
                <a:latin typeface="Lato"/>
                <a:ea typeface="Lato"/>
                <a:cs typeface="Lato"/>
                <a:sym typeface="Lato"/>
              </a:rPr>
              <a:t>))</a:t>
            </a:r>
            <a:endParaRPr lang="en-US" dirty="0"/>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dirty="0">
                <a:solidFill>
                  <a:schemeClr val="dk1"/>
                </a:solidFill>
                <a:latin typeface="+mn-lt"/>
                <a:ea typeface="Arial"/>
                <a:cs typeface="Arial"/>
                <a:sym typeface="Arial"/>
              </a:rPr>
              <a:t>At</a:t>
            </a:r>
            <a:r>
              <a:rPr lang="en-US" sz="1100" b="0" i="0" u="none" strike="noStrike" cap="none" baseline="0" dirty="0">
                <a:solidFill>
                  <a:schemeClr val="dk1"/>
                </a:solidFill>
                <a:latin typeface="+mn-lt"/>
                <a:ea typeface="Arial"/>
                <a:cs typeface="Arial"/>
                <a:sym typeface="Arial"/>
              </a:rPr>
              <a:t> your tables, look for evidence of each kind of sense-making resource you see. </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((AFTER A MINUTE OR SO, CLICK TO REVEAL THE CLUE TO THE ROOM))</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((START DEBRIEFING WITH THE ROOM ABOUT THE SENSE-MAKING RESOURCES THEY IDENTIFIED))</a:t>
            </a:r>
          </a:p>
          <a:p>
            <a:pPr marL="0" marR="0" lvl="0" indent="0" algn="l" rtl="0">
              <a:spcBef>
                <a:spcPts val="0"/>
              </a:spcBef>
              <a:spcAft>
                <a:spcPts val="0"/>
              </a:spcAft>
              <a:buNone/>
            </a:pPr>
            <a:r>
              <a:rPr lang="en-US" sz="1100" b="0" i="0" u="none" strike="noStrike" cap="none" baseline="0" dirty="0">
                <a:solidFill>
                  <a:schemeClr val="dk1"/>
                </a:solidFill>
                <a:latin typeface="+mn-lt"/>
                <a:ea typeface="Arial"/>
                <a:cs typeface="Arial"/>
                <a:sym typeface="Arial"/>
              </a:rPr>
              <a:t>((TRANSITION TO NEXT SLIDE TO FULLY DEBRIEF))</a:t>
            </a:r>
          </a:p>
          <a:p>
            <a:pPr marL="0" marR="0" lvl="0" indent="0" algn="l" rtl="0">
              <a:spcBef>
                <a:spcPts val="0"/>
              </a:spcBef>
              <a:spcAft>
                <a:spcPts val="0"/>
              </a:spcAft>
              <a:buNone/>
            </a:pPr>
            <a:endParaRPr lang="en-US" sz="1100" b="0" i="0" u="none" strike="noStrike" cap="none" baseline="0" dirty="0">
              <a:solidFill>
                <a:schemeClr val="dk1"/>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5-8 min]</a:t>
            </a:r>
            <a:endParaRPr lang="en-US" sz="1100" b="0" i="0" u="none" strike="noStrike" cap="none" dirty="0">
              <a:solidFill>
                <a:schemeClr val="dk1"/>
              </a:solidFill>
              <a:latin typeface="+mn-lt"/>
              <a:ea typeface="Arial"/>
              <a:cs typeface="Arial"/>
              <a:sym typeface="Arial"/>
            </a:endParaRPr>
          </a:p>
        </p:txBody>
      </p:sp>
    </p:spTree>
    <p:extLst>
      <p:ext uri="{BB962C8B-B14F-4D97-AF65-F5344CB8AC3E}">
        <p14:creationId xmlns:p14="http://schemas.microsoft.com/office/powerpoint/2010/main" val="938915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4 min]</a:t>
            </a:r>
            <a:endParaRPr lang="en-US" dirty="0"/>
          </a:p>
        </p:txBody>
      </p:sp>
    </p:spTree>
    <p:extLst>
      <p:ext uri="{BB962C8B-B14F-4D97-AF65-F5344CB8AC3E}">
        <p14:creationId xmlns:p14="http://schemas.microsoft.com/office/powerpoint/2010/main" val="2444131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42c5accffe_2_8: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42c5accffe_2_8:notes"/>
          <p:cNvSpPr txBox="1">
            <a:spLocks noGrp="1"/>
          </p:cNvSpPr>
          <p:nvPr>
            <p:ph type="body" idx="1"/>
          </p:nvPr>
        </p:nvSpPr>
        <p:spPr>
          <a:xfrm>
            <a:off x="702310" y="4421824"/>
            <a:ext cx="5618480" cy="4189095"/>
          </a:xfrm>
          <a:prstGeom prst="rect">
            <a:avLst/>
          </a:prstGeom>
          <a:noFill/>
          <a:ln>
            <a:noFill/>
          </a:ln>
        </p:spPr>
        <p:txBody>
          <a:bodyPr spcFirstLastPara="1" wrap="square" lIns="93299" tIns="93299" rIns="93299" bIns="93299" anchor="t" anchorCtr="0">
            <a:noAutofit/>
          </a:bodyPr>
          <a:lstStyle/>
          <a:p>
            <a:pPr>
              <a:buClr>
                <a:schemeClr val="dk1"/>
              </a:buClr>
              <a:buSzPts val="1100"/>
            </a:pPr>
            <a:r>
              <a:rPr lang="en-US" sz="1100" dirty="0">
                <a:solidFill>
                  <a:schemeClr val="dk1"/>
                </a:solidFill>
                <a:latin typeface="Lato"/>
                <a:ea typeface="Lato"/>
                <a:cs typeface="Lato"/>
                <a:sym typeface="Lato"/>
              </a:rPr>
              <a:t>((READ THE SLIDE AND ENGAGE THE GROUP IN WRITING A SCENARIO USING BUTCHER PAPER OR A SHARED DOCUMENT))</a:t>
            </a:r>
            <a:endParaRPr lang="en-US" dirty="0"/>
          </a:p>
          <a:p>
            <a:endParaRPr lang="en-US" sz="1100" dirty="0">
              <a:solidFill>
                <a:schemeClr val="dk1"/>
              </a:solidFill>
              <a:ea typeface="Arial"/>
              <a:cs typeface="Arial"/>
              <a:sym typeface="Arial"/>
            </a:endParaRPr>
          </a:p>
          <a:p>
            <a:pPr defTabSz="466574">
              <a:defRPr/>
            </a:pPr>
            <a:r>
              <a:rPr lang="en-US" baseline="0" dirty="0"/>
              <a:t>[estimated time: 15-20 min]</a:t>
            </a:r>
            <a:endParaRPr lang="en-US" dirty="0"/>
          </a:p>
        </p:txBody>
      </p:sp>
    </p:spTree>
    <p:extLst>
      <p:ext uri="{BB962C8B-B14F-4D97-AF65-F5344CB8AC3E}">
        <p14:creationId xmlns:p14="http://schemas.microsoft.com/office/powerpoint/2010/main" val="3460967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sz="1100" dirty="0">
                <a:solidFill>
                  <a:schemeClr val="dk1"/>
                </a:solidFill>
                <a:latin typeface="Lato"/>
                <a:ea typeface="Lato"/>
                <a:cs typeface="Lato"/>
                <a:sym typeface="Lato"/>
              </a:rPr>
              <a:t>((READ THE SLIDE AND ENGAGE THE GROUP IN ELABORATING THE THINKING AROUND THEIR SCENARIO))</a:t>
            </a:r>
          </a:p>
          <a:p>
            <a:pPr>
              <a:buClr>
                <a:schemeClr val="dk1"/>
              </a:buClr>
              <a:buSzPts val="1100"/>
            </a:pPr>
            <a:endParaRPr lang="en-US" sz="1100" dirty="0">
              <a:solidFill>
                <a:schemeClr val="dk1"/>
              </a:solidFill>
              <a:latin typeface="Lato"/>
              <a:ea typeface="Lato"/>
              <a:cs typeface="Lato"/>
              <a:sym typeface="Lato"/>
            </a:endParaRPr>
          </a:p>
          <a:p>
            <a:pPr>
              <a:buClr>
                <a:schemeClr val="dk1"/>
              </a:buClr>
              <a:buSzPts val="1100"/>
            </a:pPr>
            <a:r>
              <a:rPr lang="en-US" sz="1100" dirty="0">
                <a:solidFill>
                  <a:schemeClr val="dk1"/>
                </a:solidFill>
                <a:latin typeface="Lato"/>
                <a:ea typeface="Lato"/>
                <a:cs typeface="Lato"/>
                <a:sym typeface="Lato"/>
              </a:rPr>
              <a:t>((WORKSHOP THE DEVELOPED SCENARIOS IN THE ROOM.))</a:t>
            </a:r>
            <a:endParaRPr lang="en-US" dirty="0"/>
          </a:p>
          <a:p>
            <a:endParaRPr lang="en-US" sz="1100" dirty="0">
              <a:solidFill>
                <a:schemeClr val="dk1"/>
              </a:solidFill>
              <a:ea typeface="Arial"/>
              <a:cs typeface="Arial"/>
              <a:sym typeface="Arial"/>
            </a:endParaRPr>
          </a:p>
          <a:p>
            <a:pPr defTabSz="466574">
              <a:defRPr/>
            </a:pPr>
            <a:r>
              <a:rPr lang="en-US" baseline="0" dirty="0"/>
              <a:t>[estimated time: 20-30 min]</a:t>
            </a:r>
            <a:endParaRPr lang="en-US" dirty="0"/>
          </a:p>
        </p:txBody>
      </p:sp>
    </p:spTree>
    <p:extLst>
      <p:ext uri="{BB962C8B-B14F-4D97-AF65-F5344CB8AC3E}">
        <p14:creationId xmlns:p14="http://schemas.microsoft.com/office/powerpoint/2010/main" val="1657049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24:notes"/>
          <p:cNvSpPr txBox="1">
            <a:spLocks noGrp="1"/>
          </p:cNvSpPr>
          <p:nvPr>
            <p:ph type="sldNum" idx="12"/>
          </p:nvPr>
        </p:nvSpPr>
        <p:spPr>
          <a:xfrm>
            <a:off x="3978134" y="8842030"/>
            <a:ext cx="3043343" cy="465455"/>
          </a:xfrm>
          <a:prstGeom prst="rect">
            <a:avLst/>
          </a:prstGeom>
          <a:noFill/>
          <a:ln>
            <a:noFill/>
          </a:ln>
        </p:spPr>
        <p:txBody>
          <a:bodyPr spcFirstLastPara="1" wrap="square" lIns="93299" tIns="46636" rIns="93299" bIns="46636" anchor="t" anchorCtr="0">
            <a:noAutofit/>
          </a:bodyPr>
          <a:lstStyle/>
          <a:p>
            <a:pPr algn="l">
              <a:buClr>
                <a:srgbClr val="000000"/>
              </a:buClr>
              <a:buSzPts val="1400"/>
            </a:pPr>
            <a:fld id="{00000000-1234-1234-1234-123412341234}" type="slidenum">
              <a:rPr lang="en-US" sz="1400">
                <a:solidFill>
                  <a:srgbClr val="000000"/>
                </a:solidFill>
                <a:latin typeface="Times"/>
                <a:ea typeface="Times"/>
                <a:cs typeface="Times"/>
                <a:sym typeface="Times"/>
              </a:rPr>
              <a:pPr algn="l">
                <a:buClr>
                  <a:srgbClr val="000000"/>
                </a:buClr>
                <a:buSzPts val="1400"/>
              </a:pPr>
              <a:t>77</a:t>
            </a:fld>
            <a:endParaRPr sz="1400">
              <a:solidFill>
                <a:srgbClr val="000000"/>
              </a:solidFill>
              <a:latin typeface="Times"/>
              <a:ea typeface="Times"/>
              <a:cs typeface="Times"/>
              <a:sym typeface="Times"/>
            </a:endParaRPr>
          </a:p>
        </p:txBody>
      </p:sp>
      <p:sp>
        <p:nvSpPr>
          <p:cNvPr id="665" name="Google Shape;665;p24: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6" name="Google Shape;666;p24:notes"/>
          <p:cNvSpPr txBox="1">
            <a:spLocks noGrp="1"/>
          </p:cNvSpPr>
          <p:nvPr>
            <p:ph type="body" idx="1"/>
          </p:nvPr>
        </p:nvSpPr>
        <p:spPr>
          <a:xfrm>
            <a:off x="702310" y="4421824"/>
            <a:ext cx="5618480" cy="4189095"/>
          </a:xfrm>
          <a:prstGeom prst="rect">
            <a:avLst/>
          </a:prstGeom>
          <a:noFill/>
          <a:ln>
            <a:noFill/>
          </a:ln>
        </p:spPr>
        <p:txBody>
          <a:bodyPr spcFirstLastPara="1" wrap="square" lIns="93299" tIns="93299" rIns="93299" bIns="93299" anchor="t" anchorCtr="0">
            <a:noAutofit/>
          </a:bodyPr>
          <a:lstStyle/>
          <a:p>
            <a:pPr marL="0" lvl="1" defTabSz="943325" eaLnBrk="0" fontAlgn="base" hangingPunct="0">
              <a:spcBef>
                <a:spcPct val="30000"/>
              </a:spcBef>
              <a:spcAft>
                <a:spcPct val="0"/>
              </a:spcAft>
              <a:defRPr/>
            </a:pPr>
            <a:r>
              <a:rPr lang="en-US" baseline="0" dirty="0">
                <a:latin typeface="+mn-lt"/>
              </a:rPr>
              <a:t>Educational researchers Ann S. </a:t>
            </a:r>
            <a:r>
              <a:rPr lang="en-US" baseline="0" dirty="0" err="1">
                <a:latin typeface="+mn-lt"/>
              </a:rPr>
              <a:t>Rosebery</a:t>
            </a:r>
            <a:r>
              <a:rPr lang="en-US" baseline="0" dirty="0">
                <a:latin typeface="+mn-lt"/>
              </a:rPr>
              <a:t>, Beth Warren, and Eli Tucker-Raymond have a concept to describe the form of teacher expertise we have been developing. They call it “interpretive power.” </a:t>
            </a:r>
          </a:p>
          <a:p>
            <a:pPr marL="0" lvl="1">
              <a:spcBef>
                <a:spcPts val="337"/>
              </a:spcBef>
            </a:pPr>
            <a:endParaRPr lang="en-US" sz="1100" dirty="0">
              <a:solidFill>
                <a:schemeClr val="dk1"/>
              </a:solidFill>
              <a:latin typeface="Arial"/>
              <a:ea typeface="Arial"/>
              <a:cs typeface="Arial"/>
              <a:sym typeface="Arial"/>
            </a:endParaRPr>
          </a:p>
          <a:p>
            <a:pPr marL="0" lvl="1">
              <a:spcBef>
                <a:spcPts val="337"/>
              </a:spcBef>
            </a:pPr>
            <a:r>
              <a:rPr lang="en-US" sz="1100" dirty="0">
                <a:solidFill>
                  <a:schemeClr val="dk1"/>
                </a:solidFill>
                <a:latin typeface="Arial"/>
                <a:ea typeface="Arial"/>
                <a:cs typeface="Arial"/>
                <a:sym typeface="Arial"/>
              </a:rPr>
              <a:t>((READ SLIDE))</a:t>
            </a:r>
          </a:p>
          <a:p>
            <a:pPr marL="0" lvl="1">
              <a:spcBef>
                <a:spcPts val="337"/>
              </a:spcBef>
            </a:pPr>
            <a:endParaRPr lang="en-US" sz="1100" dirty="0">
              <a:solidFill>
                <a:schemeClr val="dk1"/>
              </a:solidFill>
              <a:latin typeface="Arial"/>
              <a:ea typeface="Arial"/>
              <a:cs typeface="Arial"/>
              <a:sym typeface="Arial"/>
            </a:endParaRPr>
          </a:p>
          <a:p>
            <a:pPr marL="0" lvl="1" defTabSz="466574">
              <a:spcBef>
                <a:spcPts val="337"/>
              </a:spcBef>
              <a:defRPr/>
            </a:pPr>
            <a:r>
              <a:rPr lang="en-US" baseline="0" dirty="0">
                <a:latin typeface="+mn-lt"/>
              </a:rPr>
              <a:t>Let’s revisit the principles that help map out this interpretive power expertise</a:t>
            </a:r>
            <a:r>
              <a:rPr lang="mr-IN" baseline="0" dirty="0">
                <a:latin typeface="+mn-lt"/>
              </a:rPr>
              <a:t>…</a:t>
            </a:r>
            <a:endParaRPr lang="en-US" sz="1100" dirty="0">
              <a:solidFill>
                <a:schemeClr val="dk1"/>
              </a:solidFill>
              <a:latin typeface="Arial"/>
              <a:ea typeface="Arial"/>
              <a:cs typeface="Arial"/>
              <a:sym typeface="Arial"/>
            </a:endParaRPr>
          </a:p>
          <a:p>
            <a:pPr marL="0" lvl="1">
              <a:spcBef>
                <a:spcPts val="337"/>
              </a:spcBef>
            </a:pPr>
            <a:endParaRPr sz="1100" dirty="0">
              <a:solidFill>
                <a:schemeClr val="dk1"/>
              </a:solidFill>
              <a:latin typeface="Arial"/>
              <a:ea typeface="Arial"/>
              <a:cs typeface="Arial"/>
              <a:sym typeface="Arial"/>
            </a:endParaRPr>
          </a:p>
          <a:p>
            <a:r>
              <a:rPr lang="en-US" sz="1100" dirty="0">
                <a:solidFill>
                  <a:schemeClr val="dk1"/>
                </a:solidFill>
                <a:latin typeface="Arial"/>
                <a:ea typeface="Arial"/>
                <a:cs typeface="Arial"/>
                <a:sym typeface="Arial"/>
              </a:rPr>
              <a:t>[estimated time: 2 min]</a:t>
            </a:r>
          </a:p>
          <a:p>
            <a:endParaRPr lang="en-US" sz="1100" dirty="0">
              <a:solidFill>
                <a:schemeClr val="dk1"/>
              </a:solidFill>
              <a:latin typeface="Arial"/>
              <a:ea typeface="Arial"/>
              <a:cs typeface="Arial"/>
              <a:sym typeface="Arial"/>
            </a:endParaRPr>
          </a:p>
          <a:p>
            <a:r>
              <a:rPr lang="en-US" sz="1100" dirty="0">
                <a:solidFill>
                  <a:schemeClr val="dk1"/>
                </a:solidFill>
                <a:latin typeface="Arial"/>
                <a:ea typeface="Arial"/>
                <a:cs typeface="Arial"/>
                <a:sym typeface="Arial"/>
              </a:rPr>
              <a:t>[BACKGROUND CITATION]</a:t>
            </a:r>
          </a:p>
          <a:p>
            <a:pPr marL="0" lvl="1" defTabSz="943325" eaLnBrk="0" fontAlgn="base" hangingPunct="0">
              <a:spcBef>
                <a:spcPct val="30000"/>
              </a:spcBef>
              <a:spcAft>
                <a:spcPct val="0"/>
              </a:spcAft>
              <a:defRPr/>
            </a:pPr>
            <a:r>
              <a:rPr lang="en-US" sz="1100" dirty="0" err="1"/>
              <a:t>Rosebery</a:t>
            </a:r>
            <a:r>
              <a:rPr lang="en-US" sz="1100" dirty="0"/>
              <a:t>, A., Warren, B., &amp; Tucker-Raymond, E. (2015). Developing interpretive power in science teaching. </a:t>
            </a:r>
            <a:r>
              <a:rPr lang="en-US" sz="1100" i="1" dirty="0"/>
              <a:t>Journal of Research in Science Teaching, 53</a:t>
            </a:r>
            <a:r>
              <a:rPr lang="en-US" sz="1100" dirty="0"/>
              <a:t>(10), 1571-1600. doi:10.1002/tea.21267</a:t>
            </a:r>
          </a:p>
        </p:txBody>
      </p:sp>
    </p:spTree>
    <p:extLst>
      <p:ext uri="{BB962C8B-B14F-4D97-AF65-F5344CB8AC3E}">
        <p14:creationId xmlns:p14="http://schemas.microsoft.com/office/powerpoint/2010/main" val="2973940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61974-3600-1243-9D88-6FDE017C9880}"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9322056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24:notes"/>
          <p:cNvSpPr txBox="1">
            <a:spLocks noGrp="1"/>
          </p:cNvSpPr>
          <p:nvPr>
            <p:ph type="sldNum" idx="12"/>
          </p:nvPr>
        </p:nvSpPr>
        <p:spPr>
          <a:xfrm>
            <a:off x="3978134" y="8842030"/>
            <a:ext cx="3043343" cy="465455"/>
          </a:xfrm>
          <a:prstGeom prst="rect">
            <a:avLst/>
          </a:prstGeom>
          <a:noFill/>
          <a:ln>
            <a:noFill/>
          </a:ln>
        </p:spPr>
        <p:txBody>
          <a:bodyPr spcFirstLastPara="1" wrap="square" lIns="93299" tIns="46636" rIns="93299" bIns="46636" anchor="t" anchorCtr="0">
            <a:noAutofit/>
          </a:bodyPr>
          <a:lstStyle/>
          <a:p>
            <a:pPr algn="l">
              <a:buClr>
                <a:srgbClr val="000000"/>
              </a:buClr>
              <a:buSzPts val="1400"/>
            </a:pPr>
            <a:fld id="{00000000-1234-1234-1234-123412341234}" type="slidenum">
              <a:rPr lang="en-US" sz="1400">
                <a:solidFill>
                  <a:srgbClr val="000000"/>
                </a:solidFill>
                <a:latin typeface="Times"/>
                <a:ea typeface="Times"/>
                <a:cs typeface="Times"/>
                <a:sym typeface="Times"/>
              </a:rPr>
              <a:pPr algn="l">
                <a:buClr>
                  <a:srgbClr val="000000"/>
                </a:buClr>
                <a:buSzPts val="1400"/>
              </a:pPr>
              <a:t>79</a:t>
            </a:fld>
            <a:endParaRPr sz="1400">
              <a:solidFill>
                <a:srgbClr val="000000"/>
              </a:solidFill>
              <a:latin typeface="Times"/>
              <a:ea typeface="Times"/>
              <a:cs typeface="Times"/>
              <a:sym typeface="Times"/>
            </a:endParaRPr>
          </a:p>
        </p:txBody>
      </p:sp>
      <p:sp>
        <p:nvSpPr>
          <p:cNvPr id="665" name="Google Shape;665;p24: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6" name="Google Shape;666;p24:notes"/>
          <p:cNvSpPr txBox="1">
            <a:spLocks noGrp="1"/>
          </p:cNvSpPr>
          <p:nvPr>
            <p:ph type="body" idx="1"/>
          </p:nvPr>
        </p:nvSpPr>
        <p:spPr>
          <a:xfrm>
            <a:off x="702310" y="4421824"/>
            <a:ext cx="5618480" cy="4189095"/>
          </a:xfrm>
          <a:prstGeom prst="rect">
            <a:avLst/>
          </a:prstGeom>
          <a:noFill/>
          <a:ln>
            <a:noFill/>
          </a:ln>
        </p:spPr>
        <p:txBody>
          <a:bodyPr spcFirstLastPara="1" wrap="square" lIns="93299" tIns="93299" rIns="93299" bIns="93299" anchor="t" anchorCtr="0">
            <a:noAutofit/>
          </a:bodyPr>
          <a:lstStyle/>
          <a:p>
            <a:pPr marL="0" lvl="1">
              <a:spcBef>
                <a:spcPts val="337"/>
              </a:spcBef>
            </a:pPr>
            <a:r>
              <a:rPr lang="en-US" sz="1100" dirty="0">
                <a:solidFill>
                  <a:schemeClr val="dk1"/>
                </a:solidFill>
                <a:latin typeface="Arial"/>
                <a:ea typeface="Arial"/>
                <a:cs typeface="Arial"/>
                <a:sym typeface="Arial"/>
              </a:rPr>
              <a:t>There are different approaches to culture-based pedagogy. Culturally relevant and responsive approaches are common. Culturally sustaining approaches are increasingly popular. We want to explore culturally resurgent pedagogy that supports the continuance of the life-ways of non-dominant communities. </a:t>
            </a:r>
          </a:p>
          <a:p>
            <a:pPr marL="0" lvl="1">
              <a:spcBef>
                <a:spcPts val="337"/>
              </a:spcBef>
            </a:pPr>
            <a:endParaRPr lang="en-US" sz="1100" dirty="0">
              <a:solidFill>
                <a:schemeClr val="dk1"/>
              </a:solidFill>
              <a:latin typeface="Arial"/>
              <a:ea typeface="Arial"/>
              <a:cs typeface="Arial"/>
              <a:sym typeface="Arial"/>
            </a:endParaRPr>
          </a:p>
          <a:p>
            <a:pPr marL="0" lvl="1">
              <a:spcBef>
                <a:spcPts val="337"/>
              </a:spcBef>
            </a:pPr>
            <a:r>
              <a:rPr lang="en-US" sz="1100" dirty="0">
                <a:solidFill>
                  <a:schemeClr val="dk1"/>
                </a:solidFill>
                <a:latin typeface="Arial"/>
                <a:ea typeface="Arial"/>
                <a:cs typeface="Arial"/>
                <a:sym typeface="Arial"/>
              </a:rPr>
              <a:t>((READ SLIDE))</a:t>
            </a:r>
          </a:p>
          <a:p>
            <a:pPr marL="0" lvl="1">
              <a:spcBef>
                <a:spcPts val="337"/>
              </a:spcBef>
            </a:pPr>
            <a:endParaRPr sz="1100" dirty="0">
              <a:solidFill>
                <a:schemeClr val="dk1"/>
              </a:solidFill>
              <a:latin typeface="Arial"/>
              <a:ea typeface="Arial"/>
              <a:cs typeface="Arial"/>
              <a:sym typeface="Arial"/>
            </a:endParaRPr>
          </a:p>
          <a:p>
            <a:r>
              <a:rPr lang="en-US" sz="1100" dirty="0">
                <a:solidFill>
                  <a:schemeClr val="dk1"/>
                </a:solidFill>
                <a:latin typeface="Arial"/>
                <a:ea typeface="Arial"/>
                <a:cs typeface="Arial"/>
                <a:sym typeface="Arial"/>
              </a:rPr>
              <a:t>[estimated time: 1 min]</a:t>
            </a:r>
          </a:p>
          <a:p>
            <a:endParaRPr lang="en-US" sz="1100" dirty="0">
              <a:solidFill>
                <a:schemeClr val="dk1"/>
              </a:solidFill>
              <a:latin typeface="Arial"/>
              <a:ea typeface="Arial"/>
              <a:cs typeface="Arial"/>
              <a:sym typeface="Arial"/>
            </a:endParaRPr>
          </a:p>
          <a:p>
            <a:r>
              <a:rPr lang="en-US" sz="1100" dirty="0">
                <a:solidFill>
                  <a:schemeClr val="dk1"/>
                </a:solidFill>
                <a:latin typeface="Arial"/>
                <a:ea typeface="Arial"/>
                <a:cs typeface="Arial"/>
                <a:sym typeface="Arial"/>
              </a:rPr>
              <a:t>[BACKGROUND CITATIONS]</a:t>
            </a:r>
          </a:p>
          <a:p>
            <a:r>
              <a:rPr lang="en-US" sz="1100" dirty="0">
                <a:solidFill>
                  <a:schemeClr val="dk1"/>
                </a:solidFill>
                <a:ea typeface="Arial"/>
                <a:cs typeface="Arial"/>
                <a:sym typeface="Arial"/>
              </a:rPr>
              <a:t>Bang, M., &amp; </a:t>
            </a:r>
            <a:r>
              <a:rPr lang="en-US" sz="1100" dirty="0" err="1">
                <a:solidFill>
                  <a:schemeClr val="dk1"/>
                </a:solidFill>
                <a:ea typeface="Arial"/>
                <a:cs typeface="Arial"/>
                <a:sym typeface="Arial"/>
              </a:rPr>
              <a:t>Medin</a:t>
            </a:r>
            <a:r>
              <a:rPr lang="en-US" sz="1100" dirty="0">
                <a:solidFill>
                  <a:schemeClr val="dk1"/>
                </a:solidFill>
                <a:ea typeface="Arial"/>
                <a:cs typeface="Arial"/>
                <a:sym typeface="Arial"/>
              </a:rPr>
              <a:t>, D. (2010). Cultural Processes in Science Education: Supporting the Navigation of Multiple Epistemologies. Science Education, 94(6), 1008-1026. </a:t>
            </a:r>
          </a:p>
          <a:p>
            <a:r>
              <a:rPr lang="en-US" sz="1100" dirty="0">
                <a:solidFill>
                  <a:schemeClr val="dk1"/>
                </a:solidFill>
                <a:ea typeface="Arial"/>
                <a:cs typeface="Arial"/>
                <a:sym typeface="Arial"/>
              </a:rPr>
              <a:t>Lee, T. S., &amp; McCarty, T. L. (2017). Upholding Indigenous Education Sovereignty Through Critical Culturally Sustaining/Revitalizing Pedagogy. In D. Paris &amp; H. S. </a:t>
            </a:r>
            <a:r>
              <a:rPr lang="en-US" sz="1100" dirty="0" err="1">
                <a:solidFill>
                  <a:schemeClr val="dk1"/>
                </a:solidFill>
                <a:ea typeface="Arial"/>
                <a:cs typeface="Arial"/>
                <a:sym typeface="Arial"/>
              </a:rPr>
              <a:t>Alim</a:t>
            </a:r>
            <a:r>
              <a:rPr lang="en-US" sz="1100" dirty="0">
                <a:solidFill>
                  <a:schemeClr val="dk1"/>
                </a:solidFill>
                <a:ea typeface="Arial"/>
                <a:cs typeface="Arial"/>
                <a:sym typeface="Arial"/>
              </a:rPr>
              <a:t> (Eds.), Culturally Sustaining Pedagogies: Teaching and Learning for Justice in a Changing World (pp. 61-82). New York, NY: Teachers College Press.</a:t>
            </a:r>
          </a:p>
          <a:p>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9865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574">
              <a:defRPr/>
            </a:pPr>
            <a:r>
              <a:rPr lang="en-US" baseline="0" dirty="0"/>
              <a:t>((WAIT FOR INDIVIDUALS TO CREATE A BRIEF LIST OF INSIGHTS))</a:t>
            </a:r>
          </a:p>
          <a:p>
            <a:pPr defTabSz="466574">
              <a:defRPr/>
            </a:pPr>
            <a:endParaRPr lang="en-US" baseline="0" dirty="0"/>
          </a:p>
          <a:p>
            <a:pPr defTabSz="466574">
              <a:defRPr/>
            </a:pPr>
            <a:r>
              <a:rPr lang="en-US" baseline="0" dirty="0"/>
              <a:t>[estimated time: 3-5 min]</a:t>
            </a:r>
            <a:endParaRPr lang="en-US" dirty="0"/>
          </a:p>
        </p:txBody>
      </p:sp>
    </p:spTree>
    <p:extLst>
      <p:ext uri="{BB962C8B-B14F-4D97-AF65-F5344CB8AC3E}">
        <p14:creationId xmlns:p14="http://schemas.microsoft.com/office/powerpoint/2010/main" val="2549836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574">
              <a:defRPr/>
            </a:pPr>
            <a:r>
              <a:rPr lang="en-US" baseline="0" dirty="0"/>
              <a:t>In terms of the stance you should adopt, it is one that is generous and open to what students produce. You should develop a norm for the messiness and ambiguity that comes with sorting out complex, new ideas. </a:t>
            </a:r>
          </a:p>
          <a:p>
            <a:pPr defTabSz="466574">
              <a:defRPr/>
            </a:pPr>
            <a:endParaRPr lang="en-US" baseline="0" dirty="0"/>
          </a:p>
          <a:p>
            <a:pPr defTabSz="466574">
              <a:defRPr/>
            </a:pPr>
            <a:r>
              <a:rPr lang="en-US" baseline="0" dirty="0"/>
              <a:t>((READ SLIDE))</a:t>
            </a:r>
          </a:p>
          <a:p>
            <a:pPr defTabSz="466574">
              <a:defRPr/>
            </a:pPr>
            <a:endParaRPr lang="en-US" baseline="0" dirty="0"/>
          </a:p>
          <a:p>
            <a:pPr defTabSz="466574">
              <a:defRPr/>
            </a:pPr>
            <a:r>
              <a:rPr lang="en-US" baseline="0" dirty="0"/>
              <a:t>Once we learn to see diverse resources for sense-making, we need to learn how to leverage them in instruction—or how to let them “diffract” into our sense-making experience. </a:t>
            </a:r>
          </a:p>
          <a:p>
            <a:pPr defTabSz="466574">
              <a:defRPr/>
            </a:pPr>
            <a:endParaRPr lang="en-US" baseline="0" dirty="0"/>
          </a:p>
          <a:p>
            <a:pPr defTabSz="466574">
              <a:defRPr/>
            </a:pPr>
            <a:r>
              <a:rPr lang="en-US" baseline="0" dirty="0"/>
              <a:t>[estimated time: 2 min]</a:t>
            </a:r>
            <a:endParaRPr lang="en-US" dirty="0"/>
          </a:p>
        </p:txBody>
      </p:sp>
    </p:spTree>
    <p:extLst>
      <p:ext uri="{BB962C8B-B14F-4D97-AF65-F5344CB8AC3E}">
        <p14:creationId xmlns:p14="http://schemas.microsoft.com/office/powerpoint/2010/main" val="29557038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 want to remind us about a major take-away here. How can we work to have all of these different kinds of sense-making resources connected to science in meaningful ways that we continue to explore as a community—for the purposes of building relationships to each other and to science. </a:t>
            </a:r>
          </a:p>
          <a:p>
            <a:endParaRPr lang="en-US" sz="1100" dirty="0"/>
          </a:p>
          <a:p>
            <a:r>
              <a:rPr lang="en-US" sz="1100" dirty="0"/>
              <a:t>((READ SLIDE))</a:t>
            </a:r>
          </a:p>
          <a:p>
            <a:endParaRPr lang="en-US" sz="1100" dirty="0"/>
          </a:p>
          <a:p>
            <a:r>
              <a:rPr lang="en-US" sz="1100" dirty="0"/>
              <a:t>[estimated time 3 min]</a:t>
            </a:r>
          </a:p>
          <a:p>
            <a:endParaRPr lang="en-US" sz="1100" dirty="0"/>
          </a:p>
        </p:txBody>
      </p:sp>
    </p:spTree>
    <p:extLst>
      <p:ext uri="{BB962C8B-B14F-4D97-AF65-F5344CB8AC3E}">
        <p14:creationId xmlns:p14="http://schemas.microsoft.com/office/powerpoint/2010/main" val="318459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THE FIRST SENTENCE))</a:t>
            </a:r>
          </a:p>
          <a:p>
            <a:endParaRPr lang="en-US" dirty="0"/>
          </a:p>
          <a:p>
            <a:r>
              <a:rPr lang="en-US" dirty="0"/>
              <a:t>All students must be ensured</a:t>
            </a:r>
            <a:r>
              <a:rPr lang="en-US" baseline="0" dirty="0"/>
              <a:t> a sense of “belonging” in the learning environment—in STEM education. They should have a rightful presence to these learning experiences and knowledge. </a:t>
            </a:r>
            <a:endParaRPr lang="en-US" dirty="0"/>
          </a:p>
          <a:p>
            <a:endParaRPr lang="en-US" dirty="0"/>
          </a:p>
          <a:p>
            <a:r>
              <a:rPr lang="en-US" dirty="0"/>
              <a:t>Relevant</a:t>
            </a:r>
            <a:r>
              <a:rPr lang="en-US" baseline="0" dirty="0"/>
              <a:t> scales </a:t>
            </a:r>
            <a:r>
              <a:rPr lang="en-US" dirty="0"/>
              <a:t>of justice: racial, socioeconomic, gender, environmental, Indigenous</a:t>
            </a:r>
            <a:r>
              <a:rPr lang="en-US" baseline="0" dirty="0"/>
              <a:t> sovereignty, </a:t>
            </a:r>
            <a:r>
              <a:rPr lang="en-US" dirty="0"/>
              <a:t>sexual</a:t>
            </a:r>
            <a:r>
              <a:rPr lang="en-US" baseline="0" dirty="0"/>
              <a:t> orientation, migration history, etc. </a:t>
            </a:r>
          </a:p>
          <a:p>
            <a:r>
              <a:rPr lang="en-US" baseline="0" dirty="0"/>
              <a:t>And there are important </a:t>
            </a:r>
            <a:r>
              <a:rPr lang="en-US" baseline="0" dirty="0" err="1"/>
              <a:t>intersectionalities</a:t>
            </a:r>
            <a:r>
              <a:rPr lang="mr-IN" baseline="0" dirty="0"/>
              <a:t>…</a:t>
            </a:r>
            <a:r>
              <a:rPr lang="en-US" baseline="0" dirty="0"/>
              <a:t> e.g., being a woman of color in STEM education</a:t>
            </a:r>
          </a:p>
          <a:p>
            <a:endParaRPr lang="en-US" baseline="0" dirty="0"/>
          </a:p>
          <a:p>
            <a:r>
              <a:rPr lang="en-US" baseline="0" dirty="0"/>
              <a:t>The second idea here highlights that the institutions we work in are imperfect—there are systems, infrastructures, and routines that produce inequities. Working towards equity and justice means that we actively “de-settle” these sources of inequity. </a:t>
            </a:r>
          </a:p>
          <a:p>
            <a:endParaRPr lang="en-US" baseline="0" dirty="0"/>
          </a:p>
          <a:p>
            <a:r>
              <a:rPr lang="en-US" baseline="0" dirty="0"/>
              <a:t>Examples of things that need de-settling include: ((SELECT A FEW TO SHARE))</a:t>
            </a:r>
          </a:p>
          <a:p>
            <a:pPr marL="174965" indent="-174965">
              <a:buFont typeface="Arial"/>
              <a:buChar char="•"/>
            </a:pPr>
            <a:r>
              <a:rPr lang="en-US" baseline="0" dirty="0"/>
              <a:t>course pathways where there is implicit or explicit tracking that is unfair</a:t>
            </a:r>
          </a:p>
          <a:p>
            <a:pPr marL="174965" indent="-174965">
              <a:buFont typeface="Arial"/>
              <a:buChar char="•"/>
            </a:pPr>
            <a:r>
              <a:rPr lang="en-US" baseline="0" dirty="0"/>
              <a:t>curriculum may include exclusionary storylines or phenomena</a:t>
            </a:r>
          </a:p>
          <a:p>
            <a:pPr marL="174965" indent="-174965">
              <a:buFont typeface="Arial"/>
              <a:buChar char="•"/>
            </a:pPr>
            <a:r>
              <a:rPr lang="en-US" baseline="0" dirty="0"/>
              <a:t>pacing schedules may not make room for responsive instruction and genuine sense-making</a:t>
            </a:r>
          </a:p>
          <a:p>
            <a:pPr marL="174965" indent="-174965">
              <a:buFont typeface="Arial"/>
              <a:buChar char="•"/>
            </a:pPr>
            <a:r>
              <a:rPr lang="en-US" baseline="0" dirty="0"/>
              <a:t>adverse stereotypes might be embedded in the environment—communicating who can / can’t learn STEM</a:t>
            </a:r>
          </a:p>
          <a:p>
            <a:pPr marL="174965" indent="-174965">
              <a:buFont typeface="Arial"/>
              <a:buChar char="•"/>
            </a:pPr>
            <a:r>
              <a:rPr lang="en-US" baseline="0" dirty="0"/>
              <a:t>narrow expectations around how to talk or write</a:t>
            </a:r>
          </a:p>
          <a:p>
            <a:pPr marL="174965" indent="-174965">
              <a:buFont typeface="Arial"/>
              <a:buChar char="•"/>
            </a:pPr>
            <a:r>
              <a:rPr lang="en-US" baseline="0" dirty="0"/>
              <a:t>unfair assessments (e.g., privileging the use of written prestige English—over other languages or ways of representing understanding</a:t>
            </a:r>
          </a:p>
          <a:p>
            <a:pPr marL="174965" indent="-174965">
              <a:buFont typeface="Arial"/>
              <a:buChar char="•"/>
            </a:pPr>
            <a:endParaRPr lang="en-US" baseline="0" dirty="0"/>
          </a:p>
          <a:p>
            <a:r>
              <a:rPr lang="en-US" baseline="0" dirty="0"/>
              <a:t>And then in response, we need to work to create more expansive cultural learning pathways for youth. Equity discussions can sometimes frame critiques—but not think through possible ways to respond and support learning. </a:t>
            </a:r>
          </a:p>
          <a:p>
            <a:endParaRPr lang="en-US" baseline="0" dirty="0"/>
          </a:p>
          <a:p>
            <a:pPr marL="0" lvl="1" defTabSz="466574">
              <a:defRPr/>
            </a:pPr>
            <a:r>
              <a:rPr lang="en-US" baseline="0" dirty="0">
                <a:latin typeface="+mn-lt"/>
              </a:rPr>
              <a:t>[estimated time: 3 minutes]</a:t>
            </a:r>
            <a:endParaRPr lang="en-US" dirty="0">
              <a:latin typeface="+mn-lt"/>
            </a:endParaRPr>
          </a:p>
        </p:txBody>
      </p:sp>
    </p:spTree>
    <p:extLst>
      <p:ext uri="{BB962C8B-B14F-4D97-AF65-F5344CB8AC3E}">
        <p14:creationId xmlns:p14="http://schemas.microsoft.com/office/powerpoint/2010/main" val="4115810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Shape 859"/>
          <p:cNvSpPr txBox="1">
            <a:spLocks noGrp="1"/>
          </p:cNvSpPr>
          <p:nvPr>
            <p:ph type="sldNum" idx="12"/>
          </p:nvPr>
        </p:nvSpPr>
        <p:spPr>
          <a:xfrm>
            <a:off x="3978135" y="8842030"/>
            <a:ext cx="3043343" cy="465455"/>
          </a:xfrm>
          <a:prstGeom prst="rect">
            <a:avLst/>
          </a:prstGeom>
          <a:noFill/>
          <a:ln>
            <a:noFill/>
          </a:ln>
        </p:spPr>
        <p:txBody>
          <a:bodyPr spcFirstLastPara="1" wrap="square" lIns="93298" tIns="46635" rIns="93298" bIns="46635" anchor="t" anchorCtr="0">
            <a:noAutofit/>
          </a:bodyPr>
          <a:lstStyle/>
          <a:p>
            <a:pPr>
              <a:buClr>
                <a:srgbClr val="000000"/>
              </a:buClr>
              <a:buSzPts val="1400"/>
            </a:pPr>
            <a:fld id="{00000000-1234-1234-1234-123412341234}" type="slidenum">
              <a:rPr lang="en-US">
                <a:latin typeface="Times"/>
                <a:ea typeface="Times"/>
                <a:cs typeface="Times"/>
                <a:sym typeface="Times"/>
              </a:rPr>
              <a:pPr>
                <a:buClr>
                  <a:srgbClr val="000000"/>
                </a:buClr>
                <a:buSzPts val="1400"/>
              </a:pPr>
              <a:t>84</a:t>
            </a:fld>
            <a:endParaRPr>
              <a:latin typeface="Times"/>
              <a:ea typeface="Times"/>
              <a:cs typeface="Times"/>
              <a:sym typeface="Times"/>
            </a:endParaRPr>
          </a:p>
        </p:txBody>
      </p:sp>
      <p:sp>
        <p:nvSpPr>
          <p:cNvPr id="860" name="Shape 860"/>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1" name="Shape 861"/>
          <p:cNvSpPr txBox="1">
            <a:spLocks noGrp="1"/>
          </p:cNvSpPr>
          <p:nvPr>
            <p:ph type="body" idx="1"/>
          </p:nvPr>
        </p:nvSpPr>
        <p:spPr>
          <a:xfrm>
            <a:off x="702310" y="4421824"/>
            <a:ext cx="5618480" cy="4189095"/>
          </a:xfrm>
          <a:prstGeom prst="rect">
            <a:avLst/>
          </a:prstGeom>
          <a:noFill/>
          <a:ln>
            <a:noFill/>
          </a:ln>
        </p:spPr>
        <p:txBody>
          <a:bodyPr spcFirstLastPara="1" wrap="square" lIns="93298" tIns="93298" rIns="93298" bIns="93298" anchor="t" anchorCtr="0">
            <a:noAutofit/>
          </a:bodyPr>
          <a:lstStyle/>
          <a:p>
            <a:pPr marL="0" lvl="1"/>
            <a:r>
              <a:rPr lang="en-US" sz="2000" dirty="0">
                <a:solidFill>
                  <a:schemeClr val="dk1"/>
                </a:solidFill>
                <a:latin typeface="EB Garamond"/>
                <a:ea typeface="EB Garamond"/>
                <a:cs typeface="EB Garamond"/>
                <a:sym typeface="EB Garamond"/>
              </a:rPr>
              <a:t>So relating these equity dimensions to the work we have been doing in this session</a:t>
            </a:r>
            <a:r>
              <a:rPr lang="mr-IN" sz="2000" dirty="0">
                <a:solidFill>
                  <a:schemeClr val="dk1"/>
                </a:solidFill>
                <a:latin typeface="EB Garamond"/>
                <a:ea typeface="EB Garamond"/>
                <a:cs typeface="EB Garamond"/>
                <a:sym typeface="EB Garamond"/>
              </a:rPr>
              <a:t>…</a:t>
            </a:r>
            <a:endParaRPr lang="en-US" sz="2000" dirty="0">
              <a:solidFill>
                <a:schemeClr val="dk1"/>
              </a:solidFill>
              <a:latin typeface="EB Garamond"/>
              <a:ea typeface="EB Garamond"/>
              <a:cs typeface="EB Garamond"/>
              <a:sym typeface="EB Garamond"/>
            </a:endParaRPr>
          </a:p>
          <a:p>
            <a:pPr marL="0" lvl="1"/>
            <a:endParaRPr lang="en-US" sz="2000" dirty="0">
              <a:solidFill>
                <a:schemeClr val="dk1"/>
              </a:solidFill>
              <a:latin typeface="EB Garamond"/>
              <a:ea typeface="EB Garamond"/>
              <a:cs typeface="EB Garamond"/>
              <a:sym typeface="EB Garamond"/>
            </a:endParaRPr>
          </a:p>
          <a:p>
            <a:pPr marL="0" lvl="1"/>
            <a:r>
              <a:rPr lang="en-US" sz="2000" dirty="0">
                <a:solidFill>
                  <a:schemeClr val="dk1"/>
                </a:solidFill>
                <a:latin typeface="EB Garamond"/>
                <a:ea typeface="EB Garamond"/>
                <a:cs typeface="EB Garamond"/>
                <a:sym typeface="EB Garamond"/>
              </a:rPr>
              <a:t>((READ SLIDE))</a:t>
            </a:r>
          </a:p>
          <a:p>
            <a:pPr marL="0" lvl="1"/>
            <a:endParaRPr lang="en-US" sz="2000" dirty="0">
              <a:solidFill>
                <a:schemeClr val="dk1"/>
              </a:solidFill>
              <a:latin typeface="EB Garamond"/>
              <a:ea typeface="EB Garamond"/>
              <a:cs typeface="EB Garamond"/>
              <a:sym typeface="EB Garamond"/>
            </a:endParaRPr>
          </a:p>
          <a:p>
            <a:pPr marL="0" lvl="1" defTabSz="466574">
              <a:defRPr/>
            </a:pPr>
            <a:r>
              <a:rPr lang="en-US" baseline="0" dirty="0">
                <a:latin typeface="+mn-lt"/>
              </a:rPr>
              <a:t>[estimated time: 2 minutes]</a:t>
            </a:r>
            <a:endParaRPr lang="en-US" dirty="0">
              <a:latin typeface="+mn-lt"/>
            </a:endParaRPr>
          </a:p>
          <a:p>
            <a:pPr marL="0" lvl="1"/>
            <a:endParaRPr dirty="0"/>
          </a:p>
        </p:txBody>
      </p:sp>
    </p:spTree>
    <p:extLst>
      <p:ext uri="{BB962C8B-B14F-4D97-AF65-F5344CB8AC3E}">
        <p14:creationId xmlns:p14="http://schemas.microsoft.com/office/powerpoint/2010/main" val="675846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574">
              <a:defRPr/>
            </a:pPr>
            <a:r>
              <a:rPr lang="en-US" baseline="0" dirty="0"/>
              <a:t>Here’s the wrap up</a:t>
            </a:r>
            <a:r>
              <a:rPr lang="mr-IN" baseline="0" dirty="0"/>
              <a:t>…</a:t>
            </a:r>
            <a:r>
              <a:rPr lang="en-US" baseline="0" dirty="0"/>
              <a:t> based on the main take-away what is a concrete commitment you can make to have a more generous and open stance to the intellectual treasures (i.e., assets) that students share with you. This work takes some concerted effort to get going—but then it becomes routine. </a:t>
            </a:r>
          </a:p>
          <a:p>
            <a:pPr defTabSz="466574">
              <a:defRPr/>
            </a:pPr>
            <a:endParaRPr lang="en-US" baseline="0" dirty="0"/>
          </a:p>
          <a:p>
            <a:pPr defTabSz="466574">
              <a:defRPr/>
            </a:pPr>
            <a:r>
              <a:rPr lang="en-US" baseline="0" dirty="0"/>
              <a:t>((READ SLIDE, launch the reflection activity))</a:t>
            </a:r>
          </a:p>
          <a:p>
            <a:pPr defTabSz="466574">
              <a:defRPr/>
            </a:pPr>
            <a:endParaRPr lang="en-US" baseline="0" dirty="0"/>
          </a:p>
          <a:p>
            <a:pPr defTabSz="466574">
              <a:defRPr/>
            </a:pPr>
            <a:r>
              <a:rPr lang="en-US" baseline="0" dirty="0"/>
              <a:t>Reflect on a specific thing you’ve learned that relates to something you want to work on in your practice. Name it. Write it down. Put it somewhere where it will nudge you to keep working on it over time. And then move on to the next concrete commitment. </a:t>
            </a:r>
          </a:p>
          <a:p>
            <a:pPr defTabSz="466574">
              <a:defRPr/>
            </a:pPr>
            <a:endParaRPr lang="en-US" baseline="0" dirty="0"/>
          </a:p>
          <a:p>
            <a:pPr defTabSz="466574">
              <a:defRPr/>
            </a:pPr>
            <a:r>
              <a:rPr lang="en-US" baseline="0" dirty="0"/>
              <a:t>((Possible commitments (if people have a hard time generating them—or if you want to model what is intended: </a:t>
            </a:r>
          </a:p>
          <a:p>
            <a:pPr marL="174965" indent="-174965" defTabSz="466574">
              <a:buFont typeface="Arial"/>
              <a:buChar char="•"/>
              <a:defRPr/>
            </a:pPr>
            <a:r>
              <a:rPr lang="en-US" baseline="0" dirty="0"/>
              <a:t>In order to better attend to the diversity of student’s ideas, I will work to ask them to rephrase their connecting idea when I don’t understand it, and I will know I am making progress if I come to see the meaning behind the connection they are making.” </a:t>
            </a:r>
          </a:p>
          <a:p>
            <a:pPr marL="174965" indent="-174965" defTabSz="466574">
              <a:buFont typeface="Arial"/>
              <a:buChar char="•"/>
              <a:defRPr/>
            </a:pPr>
            <a:r>
              <a:rPr lang="en-US" baseline="0" dirty="0"/>
              <a:t>Twice per class period I will sink in and explore the depth of one student’s thinking—as opposed to </a:t>
            </a:r>
            <a:r>
              <a:rPr lang="en-US" baseline="0" dirty="0" err="1"/>
              <a:t>popcorning</a:t>
            </a:r>
            <a:r>
              <a:rPr lang="en-US" baseline="0" dirty="0"/>
              <a:t> around. </a:t>
            </a:r>
          </a:p>
          <a:p>
            <a:pPr marL="174965" indent="-174965" defTabSz="466574">
              <a:buFont typeface="Arial"/>
              <a:buChar char="•"/>
              <a:defRPr/>
            </a:pPr>
            <a:r>
              <a:rPr lang="en-US" baseline="0" dirty="0"/>
              <a:t>Ask more questions about their responses when I don’t understand the connection to science / our efforts. </a:t>
            </a:r>
          </a:p>
          <a:p>
            <a:pPr marL="174965" indent="-174965" defTabSz="466574">
              <a:buFont typeface="Arial"/>
              <a:buChar char="•"/>
              <a:defRPr/>
            </a:pPr>
            <a:r>
              <a:rPr lang="en-US" baseline="0" dirty="0"/>
              <a:t>To monitor how I respond on-the-fly to student ideas. Am I only seeking out what I believe is the “right” answer?</a:t>
            </a:r>
          </a:p>
          <a:p>
            <a:pPr marL="174965" indent="-174965" defTabSz="466574">
              <a:buFont typeface="Arial"/>
              <a:buChar char="•"/>
              <a:defRPr/>
            </a:pPr>
            <a:r>
              <a:rPr lang="en-US" baseline="0" dirty="0"/>
              <a:t>I will closely observe how students engage in activity and try to see how they engage in knowledge work—like with observation and story in the Indigenous brief.</a:t>
            </a:r>
          </a:p>
          <a:p>
            <a:pPr marL="174965" indent="-174965" defTabSz="466574">
              <a:buFont typeface="Arial"/>
              <a:buChar char="•"/>
              <a:defRPr/>
            </a:pPr>
            <a:r>
              <a:rPr lang="en-US" baseline="0" dirty="0"/>
              <a:t>I will use my interest in a student’s thinking every day to further develop a intellectual relationship with that student.))</a:t>
            </a:r>
          </a:p>
          <a:p>
            <a:pPr marL="174965" indent="-174965" defTabSz="466574">
              <a:buFont typeface="Arial"/>
              <a:buChar char="•"/>
              <a:defRPr/>
            </a:pPr>
            <a:endParaRPr lang="en-US" baseline="0" dirty="0"/>
          </a:p>
          <a:p>
            <a:pPr defTabSz="466574">
              <a:defRPr/>
            </a:pPr>
            <a:r>
              <a:rPr lang="en-US" baseline="0" dirty="0"/>
              <a:t>((AFTER PEOPLE GENERATE THEIR COMMITMENTS, HAVE PEOPLE SHARE THEM.))</a:t>
            </a:r>
          </a:p>
          <a:p>
            <a:pPr defTabSz="466574">
              <a:defRPr/>
            </a:pPr>
            <a:endParaRPr lang="en-US" baseline="0" dirty="0"/>
          </a:p>
          <a:p>
            <a:pPr defTabSz="466574">
              <a:defRPr/>
            </a:pPr>
            <a:r>
              <a:rPr lang="en-US" baseline="0" dirty="0"/>
              <a:t>[ALTERNATIVE: You might ask participates to use a web site reminder system like https://</a:t>
            </a:r>
            <a:r>
              <a:rPr lang="en-US" baseline="0" dirty="0" err="1"/>
              <a:t>www.futureme.org</a:t>
            </a:r>
            <a:r>
              <a:rPr lang="en-US" baseline="0" dirty="0"/>
              <a:t> to send themselves a reminder in the future based on their specific commitment.]</a:t>
            </a:r>
          </a:p>
          <a:p>
            <a:pPr defTabSz="466574">
              <a:defRPr/>
            </a:pPr>
            <a:endParaRPr lang="en-US" baseline="0" dirty="0"/>
          </a:p>
          <a:p>
            <a:pPr defTabSz="466574">
              <a:defRPr/>
            </a:pPr>
            <a:r>
              <a:rPr lang="en-US" baseline="0" dirty="0"/>
              <a:t>[estimated time: 10 min]</a:t>
            </a:r>
            <a:endParaRPr lang="en-US" dirty="0"/>
          </a:p>
        </p:txBody>
      </p:sp>
    </p:spTree>
    <p:extLst>
      <p:ext uri="{BB962C8B-B14F-4D97-AF65-F5344CB8AC3E}">
        <p14:creationId xmlns:p14="http://schemas.microsoft.com/office/powerpoint/2010/main" val="23132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science and engineering practices support sense-making. They are a game changer—they put students in positions of being knowers, doers, and makers. Students flow between different practices in ways that respond to making progress in their unfolding investigation. This is a representation of that process. The science and engineering practices can powerfully support learning if they are configured to be inclusive. </a:t>
            </a:r>
          </a:p>
          <a:p>
            <a:endParaRPr lang="en-US" sz="1100" dirty="0"/>
          </a:p>
          <a:p>
            <a:r>
              <a:rPr lang="en-US" sz="1100" dirty="0"/>
              <a:t>[estimated time 3 min]</a:t>
            </a:r>
          </a:p>
          <a:p>
            <a:endParaRPr lang="en-US" sz="1100" dirty="0"/>
          </a:p>
          <a:p>
            <a:endParaRPr lang="en-US" sz="1100" dirty="0"/>
          </a:p>
          <a:p>
            <a:endParaRPr lang="en-US" sz="1100" dirty="0"/>
          </a:p>
        </p:txBody>
      </p:sp>
    </p:spTree>
    <p:extLst>
      <p:ext uri="{BB962C8B-B14F-4D97-AF65-F5344CB8AC3E}">
        <p14:creationId xmlns:p14="http://schemas.microsoft.com/office/powerpoint/2010/main" val="1322192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central focus on science and engineering practices in the 3D model of science learning in the NRC Framework has a huge equity potential. </a:t>
            </a:r>
          </a:p>
          <a:p>
            <a:endParaRPr lang="en-US" sz="1100" dirty="0"/>
          </a:p>
          <a:p>
            <a:r>
              <a:rPr lang="en-US" sz="1100" dirty="0"/>
              <a:t>((READ SLIDE))</a:t>
            </a:r>
          </a:p>
          <a:p>
            <a:endParaRPr lang="en-US" sz="1100" dirty="0"/>
          </a:p>
          <a:p>
            <a:r>
              <a:rPr lang="en-US" sz="1100" dirty="0"/>
              <a:t>This session will show how to provide invitations to students to share their reasoning and </a:t>
            </a:r>
            <a:r>
              <a:rPr lang="en-US" sz="1100" dirty="0" err="1"/>
              <a:t>sensemaking</a:t>
            </a:r>
            <a:r>
              <a:rPr lang="en-US" sz="1100" dirty="0"/>
              <a:t> approaches as part of the practices involved in investigations. </a:t>
            </a:r>
          </a:p>
          <a:p>
            <a:endParaRPr lang="en-US" sz="1100" dirty="0"/>
          </a:p>
          <a:p>
            <a:r>
              <a:rPr lang="en-US" sz="1100" dirty="0"/>
              <a:t>[estimated time 1 min]</a:t>
            </a:r>
          </a:p>
          <a:p>
            <a:endParaRPr lang="en-US" sz="1100" dirty="0"/>
          </a:p>
        </p:txBody>
      </p:sp>
    </p:spTree>
    <p:extLst>
      <p:ext uri="{BB962C8B-B14F-4D97-AF65-F5344CB8AC3E}">
        <p14:creationId xmlns:p14="http://schemas.microsoft.com/office/powerpoint/2010/main" val="2415705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3" name="Shape 743"/>
          <p:cNvSpPr txBox="1">
            <a:spLocks noGrp="1"/>
          </p:cNvSpPr>
          <p:nvPr>
            <p:ph type="body" idx="1"/>
          </p:nvPr>
        </p:nvSpPr>
        <p:spPr>
          <a:xfrm>
            <a:off x="702310" y="4421824"/>
            <a:ext cx="5618480" cy="4189095"/>
          </a:xfrm>
          <a:prstGeom prst="rect">
            <a:avLst/>
          </a:prstGeom>
          <a:noFill/>
          <a:ln>
            <a:noFill/>
          </a:ln>
        </p:spPr>
        <p:txBody>
          <a:bodyPr spcFirstLastPara="1" wrap="square" lIns="93299" tIns="93299" rIns="93299" bIns="93299" anchor="t" anchorCtr="0">
            <a:noAutofit/>
          </a:bodyPr>
          <a:lstStyle/>
          <a:p>
            <a:pPr>
              <a:buClr>
                <a:schemeClr val="dk1"/>
              </a:buClr>
              <a:buSzPts val="1100"/>
            </a:pPr>
            <a:r>
              <a:rPr lang="en-US" sz="1100" dirty="0">
                <a:solidFill>
                  <a:schemeClr val="dk1"/>
                </a:solidFill>
                <a:latin typeface="Arial"/>
                <a:ea typeface="Arial"/>
                <a:cs typeface="Arial"/>
                <a:sym typeface="Arial"/>
              </a:rPr>
              <a:t>This is a summary of the Equity and Diversity chapter in the NRC Framework. </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((READ SLIDE AND CLICK FORWARD TO SHOW IMAGES—MAKE CONNECTIONS BACK TO THE EQUITY LIST JUST GENERATED—AND MENTION THAT THERE ARE STRATEGIES TO GO WITH DIFFERENT DIMENSIONS.))</a:t>
            </a:r>
          </a:p>
          <a:p>
            <a:pPr>
              <a:buClr>
                <a:schemeClr val="dk1"/>
              </a:buClr>
              <a:buSzPts val="1100"/>
            </a:pPr>
            <a:endParaRPr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[estimated time: 30 sec]</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((Background: The resources shown come from the STEM Teaching </a:t>
            </a:r>
            <a:r>
              <a:rPr lang="en-US" sz="1100" dirty="0">
                <a:solidFill>
                  <a:schemeClr val="dk1"/>
                </a:solidFill>
                <a:ea typeface="Arial"/>
                <a:cs typeface="Arial"/>
                <a:sym typeface="Arial"/>
              </a:rPr>
              <a:t>Tools initiative, http://</a:t>
            </a:r>
            <a:r>
              <a:rPr lang="en-US" sz="1100" dirty="0" err="1">
                <a:solidFill>
                  <a:schemeClr val="dk1"/>
                </a:solidFill>
                <a:ea typeface="Arial"/>
                <a:cs typeface="Arial"/>
                <a:sym typeface="Arial"/>
              </a:rPr>
              <a:t>stemteachingtools.org</a:t>
            </a:r>
            <a:r>
              <a:rPr lang="en-US" sz="1100" dirty="0">
                <a:solidFill>
                  <a:schemeClr val="dk1"/>
                </a:solidFill>
                <a:ea typeface="Arial"/>
                <a:cs typeface="Arial"/>
                <a:sym typeface="Arial"/>
              </a:rPr>
              <a:t>/ ))</a:t>
            </a:r>
            <a:endParaRPr sz="1100" dirty="0">
              <a:solidFill>
                <a:schemeClr val="dk1"/>
              </a:solidFill>
              <a:latin typeface="Arial"/>
              <a:ea typeface="Arial"/>
              <a:cs typeface="Arial"/>
              <a:sym typeface="Arial"/>
            </a:endParaRPr>
          </a:p>
        </p:txBody>
      </p:sp>
      <p:sp>
        <p:nvSpPr>
          <p:cNvPr id="744" name="Shape 744"/>
          <p:cNvSpPr txBox="1">
            <a:spLocks noGrp="1"/>
          </p:cNvSpPr>
          <p:nvPr>
            <p:ph type="sldNum" idx="12"/>
          </p:nvPr>
        </p:nvSpPr>
        <p:spPr>
          <a:xfrm>
            <a:off x="3991947" y="8989397"/>
            <a:ext cx="3053911" cy="473213"/>
          </a:xfrm>
          <a:prstGeom prst="rect">
            <a:avLst/>
          </a:prstGeom>
          <a:noFill/>
          <a:ln>
            <a:noFill/>
          </a:ln>
        </p:spPr>
        <p:txBody>
          <a:bodyPr spcFirstLastPara="1" wrap="square" lIns="94320" tIns="47147" rIns="94320" bIns="47147" anchor="t" anchorCtr="0">
            <a:noAutofit/>
          </a:bodyPr>
          <a:lstStyle/>
          <a:p>
            <a:pPr algn="l">
              <a:buClr>
                <a:srgbClr val="000000"/>
              </a:buClr>
              <a:buSzPts val="1400"/>
              <a:buFont typeface="Calibri"/>
              <a:buNone/>
            </a:pPr>
            <a:fld id="{00000000-1234-1234-1234-123412341234}" type="slidenum">
              <a:rPr lang="en-US" sz="1400">
                <a:solidFill>
                  <a:srgbClr val="000000"/>
                </a:solidFill>
                <a:latin typeface="Calibri"/>
                <a:ea typeface="Calibri"/>
                <a:cs typeface="Calibri"/>
                <a:sym typeface="Calibri"/>
              </a:rPr>
              <a:pPr algn="l">
                <a:buClr>
                  <a:srgbClr val="000000"/>
                </a:buClr>
                <a:buSzPts val="1400"/>
                <a:buFont typeface="Calibri"/>
                <a:buNone/>
              </a:pPr>
              <a:t>12</a:t>
            </a:fld>
            <a:endParaRPr sz="1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32607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NRC Framework highlights that all science learning is a cultural accomplishment. Let’s review a definition of “culture” to keep that idea centered in our thinking today. </a:t>
            </a:r>
          </a:p>
          <a:p>
            <a:endParaRPr lang="en-US" sz="1100" dirty="0"/>
          </a:p>
          <a:p>
            <a:r>
              <a:rPr lang="en-US" sz="1100" dirty="0"/>
              <a:t>((READ SLIDE))</a:t>
            </a:r>
          </a:p>
          <a:p>
            <a:endParaRPr lang="en-US" sz="1100" dirty="0"/>
          </a:p>
          <a:p>
            <a:r>
              <a:rPr lang="en-US" sz="1100" dirty="0"/>
              <a:t>How students observe phenomena, interpret it, explain it, shape it, and how they learn from others and what they value and fundamentally how they think about the universe—are all culturally shaped by the communities they are part of. </a:t>
            </a:r>
          </a:p>
          <a:p>
            <a:endParaRPr lang="en-US" sz="1100" dirty="0"/>
          </a:p>
          <a:p>
            <a:r>
              <a:rPr lang="en-US" sz="1100" dirty="0"/>
              <a:t>[estimated time 2 min]</a:t>
            </a:r>
          </a:p>
        </p:txBody>
      </p:sp>
    </p:spTree>
    <p:extLst>
      <p:ext uri="{BB962C8B-B14F-4D97-AF65-F5344CB8AC3E}">
        <p14:creationId xmlns:p14="http://schemas.microsoft.com/office/powerpoint/2010/main" val="159819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4469" y="1477104"/>
            <a:ext cx="8664694" cy="1646302"/>
          </a:xfrm>
        </p:spPr>
        <p:txBody>
          <a:bodyPr anchor="b">
            <a:noAutofit/>
          </a:bodyPr>
          <a:lstStyle>
            <a:lvl1pPr algn="l">
              <a:defRPr sz="5400">
                <a:solidFill>
                  <a:schemeClr val="bg2">
                    <a:lumMod val="25000"/>
                  </a:schemeClr>
                </a:solidFill>
              </a:defRPr>
            </a:lvl1pPr>
          </a:lstStyle>
          <a:p>
            <a:r>
              <a:rPr lang="en-US" dirty="0"/>
              <a:t>Click to edit Master title style</a:t>
            </a:r>
          </a:p>
        </p:txBody>
      </p:sp>
      <p:sp>
        <p:nvSpPr>
          <p:cNvPr id="3" name="Subtitle 2"/>
          <p:cNvSpPr>
            <a:spLocks noGrp="1"/>
          </p:cNvSpPr>
          <p:nvPr>
            <p:ph type="subTitle" idx="1"/>
          </p:nvPr>
        </p:nvSpPr>
        <p:spPr>
          <a:xfrm>
            <a:off x="1285102" y="3346212"/>
            <a:ext cx="8298206" cy="1096899"/>
          </a:xfrm>
        </p:spPr>
        <p:txBody>
          <a:bodyPr anchor="t">
            <a:normAutofit/>
          </a:bodyPr>
          <a:lstStyle>
            <a:lvl1pPr marL="0" indent="0" algn="r">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3600" dirty="0">
                <a:solidFill>
                  <a:schemeClr val="tx1"/>
                </a:solidFill>
              </a:rPr>
              <a:t>Click to edit Master subtitle style</a:t>
            </a:r>
          </a:p>
        </p:txBody>
      </p:sp>
      <p:grpSp>
        <p:nvGrpSpPr>
          <p:cNvPr id="28" name="Group 27"/>
          <p:cNvGrpSpPr/>
          <p:nvPr userDrawn="1"/>
        </p:nvGrpSpPr>
        <p:grpSpPr>
          <a:xfrm>
            <a:off x="0" y="0"/>
            <a:ext cx="12192000" cy="6866467"/>
            <a:chOff x="0" y="-8467"/>
            <a:chExt cx="12192000" cy="6866467"/>
          </a:xfrm>
        </p:grpSpPr>
        <p:cxnSp>
          <p:nvCxnSpPr>
            <p:cNvPr id="29" name="Straight Connector 28"/>
            <p:cNvCxnSpPr/>
            <p:nvPr/>
          </p:nvCxnSpPr>
          <p:spPr>
            <a:xfrm>
              <a:off x="9169166" y="-8467"/>
              <a:ext cx="1783321" cy="685648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8475260" y="3681413"/>
              <a:ext cx="3713565" cy="316660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p:cNvSpPr/>
            <p:nvPr/>
          </p:nvSpPr>
          <p:spPr>
            <a:xfrm>
              <a:off x="9190612" y="-8467"/>
              <a:ext cx="29982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p:cNvSpPr/>
            <p:nvPr/>
          </p:nvSpPr>
          <p:spPr>
            <a:xfrm>
              <a:off x="0" y="4013200"/>
              <a:ext cx="448733" cy="2844800"/>
            </a:xfrm>
            <a:prstGeom prst="triangle">
              <a:avLst>
                <a:gd name="adj" fmla="val 0"/>
              </a:avLst>
            </a:prstGeom>
            <a:solidFill>
              <a:schemeClr val="bg2">
                <a:lumMod val="2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2" name="Picture 4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7105" y="0"/>
            <a:ext cx="2377440" cy="2377438"/>
          </a:xfrm>
          <a:prstGeom prst="rect">
            <a:avLst/>
          </a:prstGeom>
        </p:spPr>
      </p:pic>
      <p:sp>
        <p:nvSpPr>
          <p:cNvPr id="54" name="Isosceles Triangle 53"/>
          <p:cNvSpPr/>
          <p:nvPr userDrawn="1"/>
        </p:nvSpPr>
        <p:spPr>
          <a:xfrm flipV="1">
            <a:off x="1" y="-2"/>
            <a:ext cx="1177627" cy="5336275"/>
          </a:xfrm>
          <a:prstGeom prst="triangle">
            <a:avLst>
              <a:gd name="adj" fmla="val 0"/>
            </a:avLst>
          </a:prstGeom>
          <a:solidFill>
            <a:srgbClr val="6F81AC">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4" name="Date Placeholder 3"/>
          <p:cNvSpPr>
            <a:spLocks noGrp="1"/>
          </p:cNvSpPr>
          <p:nvPr>
            <p:ph type="dt" sz="half" idx="10"/>
          </p:nvPr>
        </p:nvSpPr>
        <p:spPr>
          <a:xfrm>
            <a:off x="10650823" y="6289723"/>
            <a:ext cx="1416021" cy="387824"/>
          </a:xfrm>
          <a:prstGeom prst="rect">
            <a:avLst/>
          </a:prstGeom>
        </p:spPr>
        <p:txBody>
          <a:bodyPr/>
          <a:lstStyle>
            <a:lvl1pPr algn="r">
              <a:defRPr sz="1600">
                <a:solidFill>
                  <a:schemeClr val="bg1"/>
                </a:solidFill>
              </a:defRPr>
            </a:lvl1pPr>
          </a:lstStyle>
          <a:p>
            <a:endParaRPr lang="en-US" dirty="0"/>
          </a:p>
        </p:txBody>
      </p:sp>
    </p:spTree>
    <p:extLst>
      <p:ext uri="{BB962C8B-B14F-4D97-AF65-F5344CB8AC3E}">
        <p14:creationId xmlns:p14="http://schemas.microsoft.com/office/powerpoint/2010/main" val="317882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1692806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7475" y="514924"/>
            <a:ext cx="5766527" cy="6022354"/>
          </a:xfrm>
        </p:spPr>
        <p:txBody>
          <a:bodyPr>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
        <p:nvSpPr>
          <p:cNvPr id="4" name="Picture Placeholder 3"/>
          <p:cNvSpPr>
            <a:spLocks noGrp="1"/>
          </p:cNvSpPr>
          <p:nvPr>
            <p:ph type="pic" sz="quarter" idx="13"/>
          </p:nvPr>
        </p:nvSpPr>
        <p:spPr>
          <a:xfrm>
            <a:off x="573088" y="2629957"/>
            <a:ext cx="2525712" cy="1792288"/>
          </a:xfrm>
        </p:spPr>
        <p:txBody>
          <a:bodyPr/>
          <a:lstStyle/>
          <a:p>
            <a:endParaRPr lang="en-US"/>
          </a:p>
        </p:txBody>
      </p:sp>
      <p:sp>
        <p:nvSpPr>
          <p:cNvPr id="6" name="Picture Placeholder 3"/>
          <p:cNvSpPr>
            <a:spLocks noGrp="1"/>
          </p:cNvSpPr>
          <p:nvPr>
            <p:ph type="pic" sz="quarter" idx="14"/>
          </p:nvPr>
        </p:nvSpPr>
        <p:spPr>
          <a:xfrm>
            <a:off x="573088" y="514924"/>
            <a:ext cx="2525712" cy="1792288"/>
          </a:xfrm>
        </p:spPr>
        <p:txBody>
          <a:bodyPr/>
          <a:lstStyle/>
          <a:p>
            <a:endParaRPr lang="en-US"/>
          </a:p>
        </p:txBody>
      </p:sp>
      <p:sp>
        <p:nvSpPr>
          <p:cNvPr id="8" name="Picture Placeholder 3"/>
          <p:cNvSpPr>
            <a:spLocks noGrp="1"/>
          </p:cNvSpPr>
          <p:nvPr>
            <p:ph type="pic" sz="quarter" idx="15"/>
          </p:nvPr>
        </p:nvSpPr>
        <p:spPr>
          <a:xfrm>
            <a:off x="573088" y="4744990"/>
            <a:ext cx="2525712" cy="1792288"/>
          </a:xfrm>
        </p:spPr>
        <p:txBody>
          <a:bodyPr/>
          <a:lstStyle/>
          <a:p>
            <a:endParaRPr lang="en-US"/>
          </a:p>
        </p:txBody>
      </p:sp>
    </p:spTree>
    <p:extLst>
      <p:ext uri="{BB962C8B-B14F-4D97-AF65-F5344CB8AC3E}">
        <p14:creationId xmlns:p14="http://schemas.microsoft.com/office/powerpoint/2010/main" val="1222949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77334" y="395785"/>
            <a:ext cx="8596668" cy="6059605"/>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4086964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91BD7323-49BF-4C97-8773-5EC64C49200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90475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348133" cy="3022600"/>
          </a:xfrm>
        </p:spPr>
        <p:txBody>
          <a:bodyPr anchor="ctr">
            <a:normAutofit/>
          </a:bodyPr>
          <a:lstStyle>
            <a:lvl1pPr algn="l">
              <a:defRPr sz="4400" b="0" i="1" cap="none"/>
            </a:lvl1pPr>
          </a:lstStyle>
          <a:p>
            <a:r>
              <a:rPr lang="en-US" dirty="0"/>
              <a:t>Click to edit Master title style</a:t>
            </a:r>
          </a:p>
        </p:txBody>
      </p:sp>
      <p:sp>
        <p:nvSpPr>
          <p:cNvPr id="23" name="Text Placeholder 9"/>
          <p:cNvSpPr>
            <a:spLocks noGrp="1"/>
          </p:cNvSpPr>
          <p:nvPr>
            <p:ph type="body" sz="quarter" idx="13"/>
          </p:nvPr>
        </p:nvSpPr>
        <p:spPr>
          <a:xfrm>
            <a:off x="601142" y="3903134"/>
            <a:ext cx="8596669" cy="514248"/>
          </a:xfrm>
        </p:spPr>
        <p:txBody>
          <a:bodyPr anchor="b">
            <a:noAutofit/>
          </a:bodyPr>
          <a:lstStyle>
            <a:lvl1pPr marL="0" indent="0" algn="r">
              <a:buFontTx/>
              <a:buNone/>
              <a:defRPr sz="32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20476" cy="1513914"/>
          </a:xfrm>
        </p:spPr>
        <p:txBody>
          <a:bodyPr anchor="t">
            <a:normAutofit/>
          </a:bodyPr>
          <a:lstStyle>
            <a:lvl1pPr marL="0" indent="0" algn="r">
              <a:buNone/>
              <a:defRPr sz="24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7" name="Slide Number Placeholder 6"/>
          <p:cNvSpPr>
            <a:spLocks noGrp="1"/>
          </p:cNvSpPr>
          <p:nvPr>
            <p:ph type="sldNum" sz="quarter" idx="14"/>
          </p:nvPr>
        </p:nvSpPr>
        <p:spPr/>
        <p:txBody>
          <a:body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113509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2280414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1185223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KDE Custom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016766" y="6309650"/>
            <a:ext cx="683339" cy="365125"/>
          </a:xfrm>
          <a:prstGeom prst="rect">
            <a:avLst/>
          </a:prstGeom>
        </p:spPr>
        <p:txBody>
          <a:bodyPr/>
          <a:lstStyle>
            <a:lvl1pPr algn="r">
              <a:defRPr>
                <a:solidFill>
                  <a:schemeClr val="bg1"/>
                </a:solidFill>
              </a:defRPr>
            </a:lvl1pPr>
          </a:lstStyle>
          <a:p>
            <a:fld id="{91BD7323-49BF-4C97-8773-5EC64C49200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82126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KDE Custom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016766" y="6309650"/>
            <a:ext cx="683339" cy="365125"/>
          </a:xfrm>
          <a:prstGeom prst="rect">
            <a:avLst/>
          </a:prstGeom>
        </p:spPr>
        <p:txBody>
          <a:bodyPr/>
          <a:lstStyle>
            <a:lvl1pPr algn="r">
              <a:defRPr>
                <a:solidFill>
                  <a:schemeClr val="bg1"/>
                </a:solidFill>
              </a:defRPr>
            </a:lvl1p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1525281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DE Custom Layou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4343" y="-550863"/>
            <a:ext cx="7232650" cy="795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10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endParaRPr lang="en-US" dirty="0"/>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3592527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1607963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0EA038A3-40F1-714C-A842-0429C2CF8538}" type="datetimeFigureOut">
              <a:rPr lang="en-US" smtClean="0"/>
              <a:t>4/8/2024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2A24955-AE2C-7045-8623-676839E8F9CA}" type="slidenum">
              <a:rPr lang="en-US" smtClean="0"/>
              <a:t>‹#›</a:t>
            </a:fld>
            <a:endParaRPr lang="en-US"/>
          </a:p>
        </p:txBody>
      </p:sp>
    </p:spTree>
    <p:extLst>
      <p:ext uri="{BB962C8B-B14F-4D97-AF65-F5344CB8AC3E}">
        <p14:creationId xmlns:p14="http://schemas.microsoft.com/office/powerpoint/2010/main" val="4013136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10DD067-9371-6B4C-A5EA-B0285B3EDEE7}" type="datetimeFigureOut">
              <a:rPr lang="en-US" smtClean="0">
                <a:solidFill>
                  <a:prstClr val="black">
                    <a:tint val="75000"/>
                  </a:prstClr>
                </a:solidFill>
                <a:latin typeface="Calibri"/>
              </a:rPr>
              <a:pPr/>
              <a:t>4/8/2024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F6B7A8C-FF98-1F41-B117-EAC3D4C0B8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5513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1622694"/>
            <a:ext cx="8596668" cy="1826581"/>
          </a:xfrm>
          <a:prstGeom prst="rect">
            <a:avLst/>
          </a:prstGeo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3722230"/>
            <a:ext cx="8596668" cy="860400"/>
          </a:xfrm>
          <a:prstGeom prst="rect">
            <a:avLst/>
          </a:prstGeom>
        </p:spPr>
        <p:txBody>
          <a:bodyPr anchor="t">
            <a:normAutofit/>
          </a:bodyPr>
          <a:lstStyle>
            <a:lvl1pPr marL="0" indent="0" algn="l">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136628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1"/>
        <p:cNvGrpSpPr/>
        <p:nvPr/>
      </p:nvGrpSpPr>
      <p:grpSpPr>
        <a:xfrm>
          <a:off x="0" y="0"/>
          <a:ext cx="0" cy="0"/>
          <a:chOff x="0" y="0"/>
          <a:chExt cx="0" cy="0"/>
        </a:xfrm>
      </p:grpSpPr>
      <p:sp>
        <p:nvSpPr>
          <p:cNvPr id="22" name="Google Shape;22;p2"/>
          <p:cNvSpPr txBox="1">
            <a:spLocks noGrp="1"/>
          </p:cNvSpPr>
          <p:nvPr>
            <p:ph type="ctrTitle"/>
          </p:nvPr>
        </p:nvSpPr>
        <p:spPr>
          <a:xfrm>
            <a:off x="874469" y="1477104"/>
            <a:ext cx="8664800" cy="1646400"/>
          </a:xfrm>
          <a:prstGeom prst="rect">
            <a:avLst/>
          </a:prstGeom>
          <a:noFill/>
          <a:ln>
            <a:noFill/>
          </a:ln>
        </p:spPr>
        <p:txBody>
          <a:bodyPr spcFirstLastPara="1" wrap="square" lIns="68575" tIns="34275" rIns="68575" bIns="34275" anchor="b" anchorCtr="0"/>
          <a:lstStyle>
            <a:lvl1pPr marR="0" lvl="0" algn="l">
              <a:lnSpc>
                <a:spcPct val="100000"/>
              </a:lnSpc>
              <a:spcBef>
                <a:spcPts val="0"/>
              </a:spcBef>
              <a:spcAft>
                <a:spcPts val="0"/>
              </a:spcAft>
              <a:buClr>
                <a:srgbClr val="072B62"/>
              </a:buClr>
              <a:buSzPts val="4100"/>
              <a:buFont typeface="Georgia"/>
              <a:buNone/>
              <a:defRPr sz="5467"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23" name="Google Shape;23;p2"/>
          <p:cNvSpPr txBox="1">
            <a:spLocks noGrp="1"/>
          </p:cNvSpPr>
          <p:nvPr>
            <p:ph type="subTitle" idx="1"/>
          </p:nvPr>
        </p:nvSpPr>
        <p:spPr>
          <a:xfrm>
            <a:off x="1285101" y="3346212"/>
            <a:ext cx="8298400" cy="1096800"/>
          </a:xfrm>
          <a:prstGeom prst="rect">
            <a:avLst/>
          </a:prstGeom>
          <a:noFill/>
          <a:ln>
            <a:noFill/>
          </a:ln>
        </p:spPr>
        <p:txBody>
          <a:bodyPr spcFirstLastPara="1" wrap="square" lIns="68575" tIns="34275" rIns="68575" bIns="34275" anchor="t" anchorCtr="0"/>
          <a:lstStyle>
            <a:lvl1pPr marR="0" lvl="0" algn="r">
              <a:lnSpc>
                <a:spcPct val="100000"/>
              </a:lnSpc>
              <a:spcBef>
                <a:spcPts val="1067"/>
              </a:spcBef>
              <a:spcAft>
                <a:spcPts val="0"/>
              </a:spcAft>
              <a:buClr>
                <a:srgbClr val="D2BD24"/>
              </a:buClr>
              <a:buSzPts val="2100"/>
              <a:buFont typeface="Noto Sans Symbols"/>
              <a:buNone/>
              <a:defRPr sz="2800" b="0" i="0" u="none" strike="noStrike" cap="none">
                <a:solidFill>
                  <a:srgbClr val="7F7F7F"/>
                </a:solidFill>
                <a:latin typeface="Source Sans Pro"/>
                <a:ea typeface="Source Sans Pro"/>
                <a:cs typeface="Source Sans Pro"/>
                <a:sym typeface="Source Sans Pro"/>
              </a:defRPr>
            </a:lvl1pPr>
            <a:lvl2pPr marR="0" lvl="1" algn="ctr">
              <a:lnSpc>
                <a:spcPct val="100000"/>
              </a:lnSpc>
              <a:spcBef>
                <a:spcPts val="1067"/>
              </a:spcBef>
              <a:spcAft>
                <a:spcPts val="0"/>
              </a:spcAft>
              <a:buClr>
                <a:srgbClr val="D2BD24"/>
              </a:buClr>
              <a:buSzPts val="1900"/>
              <a:buFont typeface="Source Sans Pro"/>
              <a:buNone/>
              <a:defRPr sz="3200" b="0" i="0" u="none" strike="noStrike" cap="none">
                <a:solidFill>
                  <a:srgbClr val="888888"/>
                </a:solidFill>
                <a:latin typeface="Source Sans Pro"/>
                <a:ea typeface="Source Sans Pro"/>
                <a:cs typeface="Source Sans Pro"/>
                <a:sym typeface="Source Sans Pro"/>
              </a:defRPr>
            </a:lvl2pPr>
            <a:lvl3pPr marR="0" lvl="2" algn="ctr">
              <a:lnSpc>
                <a:spcPct val="100000"/>
              </a:lnSpc>
              <a:spcBef>
                <a:spcPts val="1067"/>
              </a:spcBef>
              <a:spcAft>
                <a:spcPts val="0"/>
              </a:spcAft>
              <a:buClr>
                <a:srgbClr val="D2BD24"/>
              </a:buClr>
              <a:buSzPts val="2100"/>
              <a:buFont typeface="Noto Sans Symbols"/>
              <a:buNone/>
              <a:defRPr sz="2800" b="0" i="0" u="none" strike="noStrike" cap="none">
                <a:solidFill>
                  <a:srgbClr val="888888"/>
                </a:solidFill>
                <a:latin typeface="Source Sans Pro"/>
                <a:ea typeface="Source Sans Pro"/>
                <a:cs typeface="Source Sans Pro"/>
                <a:sym typeface="Source Sans Pro"/>
              </a:defRPr>
            </a:lvl3pPr>
            <a:lvl4pPr marR="0" lvl="3" algn="ctr">
              <a:lnSpc>
                <a:spcPct val="100000"/>
              </a:lnSpc>
              <a:spcBef>
                <a:spcPts val="1067"/>
              </a:spcBef>
              <a:spcAft>
                <a:spcPts val="0"/>
              </a:spcAft>
              <a:buClr>
                <a:srgbClr val="D2BD24"/>
              </a:buClr>
              <a:buSzPts val="1800"/>
              <a:buFont typeface="Noto Sans Symbols"/>
              <a:buNone/>
              <a:defRPr sz="2400" b="0" i="0" u="none" strike="noStrike" cap="none">
                <a:solidFill>
                  <a:srgbClr val="888888"/>
                </a:solidFill>
                <a:latin typeface="Source Sans Pro"/>
                <a:ea typeface="Source Sans Pro"/>
                <a:cs typeface="Source Sans Pro"/>
                <a:sym typeface="Source Sans Pro"/>
              </a:defRPr>
            </a:lvl4pPr>
            <a:lvl5pPr marR="0" lvl="4" algn="ctr">
              <a:lnSpc>
                <a:spcPct val="100000"/>
              </a:lnSpc>
              <a:spcBef>
                <a:spcPts val="1067"/>
              </a:spcBef>
              <a:spcAft>
                <a:spcPts val="0"/>
              </a:spcAft>
              <a:buClr>
                <a:srgbClr val="D2BD24"/>
              </a:buClr>
              <a:buSzPts val="1800"/>
              <a:buFont typeface="Noto Sans Symbols"/>
              <a:buNone/>
              <a:defRPr sz="2400" b="0" i="0" u="none" strike="noStrike" cap="none">
                <a:solidFill>
                  <a:srgbClr val="888888"/>
                </a:solidFill>
                <a:latin typeface="Source Sans Pro"/>
                <a:ea typeface="Source Sans Pro"/>
                <a:cs typeface="Source Sans Pro"/>
                <a:sym typeface="Source Sans Pro"/>
              </a:defRPr>
            </a:lvl5pPr>
            <a:lvl6pPr marR="0" lvl="5" algn="ctr">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Source Sans Pro"/>
                <a:ea typeface="Source Sans Pro"/>
                <a:cs typeface="Source Sans Pro"/>
                <a:sym typeface="Source Sans Pro"/>
              </a:defRPr>
            </a:lvl6pPr>
            <a:lvl7pPr marR="0" lvl="6" algn="ctr">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Source Sans Pro"/>
                <a:ea typeface="Source Sans Pro"/>
                <a:cs typeface="Source Sans Pro"/>
                <a:sym typeface="Source Sans Pro"/>
              </a:defRPr>
            </a:lvl7pPr>
            <a:lvl8pPr marR="0" lvl="7" algn="ctr">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Source Sans Pro"/>
                <a:ea typeface="Source Sans Pro"/>
                <a:cs typeface="Source Sans Pro"/>
                <a:sym typeface="Source Sans Pro"/>
              </a:defRPr>
            </a:lvl8pPr>
            <a:lvl9pPr marR="0" lvl="8" algn="ctr">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Source Sans Pro"/>
                <a:ea typeface="Source Sans Pro"/>
                <a:cs typeface="Source Sans Pro"/>
                <a:sym typeface="Source Sans Pro"/>
              </a:defRPr>
            </a:lvl9pPr>
          </a:lstStyle>
          <a:p>
            <a:endParaRPr/>
          </a:p>
        </p:txBody>
      </p:sp>
      <p:grpSp>
        <p:nvGrpSpPr>
          <p:cNvPr id="24" name="Google Shape;24;p2"/>
          <p:cNvGrpSpPr/>
          <p:nvPr/>
        </p:nvGrpSpPr>
        <p:grpSpPr>
          <a:xfrm>
            <a:off x="1" y="0"/>
            <a:ext cx="12192132" cy="6866567"/>
            <a:chOff x="0" y="-8467"/>
            <a:chExt cx="12192133" cy="6866567"/>
          </a:xfrm>
        </p:grpSpPr>
        <p:cxnSp>
          <p:nvCxnSpPr>
            <p:cNvPr id="25" name="Google Shape;25;p2"/>
            <p:cNvCxnSpPr/>
            <p:nvPr/>
          </p:nvCxnSpPr>
          <p:spPr>
            <a:xfrm>
              <a:off x="9169166" y="-8467"/>
              <a:ext cx="1783200" cy="6856500"/>
            </a:xfrm>
            <a:prstGeom prst="straightConnector1">
              <a:avLst/>
            </a:prstGeom>
            <a:noFill/>
            <a:ln w="9525" cap="flat" cmpd="sng">
              <a:solidFill>
                <a:schemeClr val="accent1">
                  <a:alpha val="69019"/>
                </a:schemeClr>
              </a:solidFill>
              <a:prstDash val="solid"/>
              <a:round/>
              <a:headEnd type="none" w="sm" len="sm"/>
              <a:tailEnd type="none" w="sm" len="sm"/>
            </a:ln>
          </p:spPr>
        </p:cxnSp>
        <p:cxnSp>
          <p:nvCxnSpPr>
            <p:cNvPr id="26" name="Google Shape;26;p2"/>
            <p:cNvCxnSpPr/>
            <p:nvPr/>
          </p:nvCxnSpPr>
          <p:spPr>
            <a:xfrm flipH="1">
              <a:off x="8475125" y="3681413"/>
              <a:ext cx="3713700" cy="3166500"/>
            </a:xfrm>
            <a:prstGeom prst="straightConnector1">
              <a:avLst/>
            </a:prstGeom>
            <a:noFill/>
            <a:ln w="9525" cap="flat" cmpd="sng">
              <a:solidFill>
                <a:schemeClr val="accent1">
                  <a:alpha val="69019"/>
                </a:schemeClr>
              </a:solidFill>
              <a:prstDash val="solid"/>
              <a:round/>
              <a:headEnd type="none" w="sm" len="sm"/>
              <a:tailEnd type="none" w="sm" len="sm"/>
            </a:ln>
          </p:spPr>
        </p:cxnSp>
        <p:sp>
          <p:nvSpPr>
            <p:cNvPr id="27" name="Google Shape;27;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901"/>
              </a:schemeClr>
            </a:solidFill>
            <a:ln>
              <a:noFill/>
            </a:ln>
          </p:spPr>
        </p:sp>
        <p:sp>
          <p:nvSpPr>
            <p:cNvPr id="28" name="Google Shape;28;p2"/>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9" name="Google Shape;29;p2"/>
            <p:cNvSpPr/>
            <p:nvPr/>
          </p:nvSpPr>
          <p:spPr>
            <a:xfrm>
              <a:off x="8932333" y="3048000"/>
              <a:ext cx="3259800" cy="3810000"/>
            </a:xfrm>
            <a:prstGeom prst="triangle">
              <a:avLst>
                <a:gd name="adj" fmla="val 100000"/>
              </a:avLst>
            </a:prstGeom>
            <a:solidFill>
              <a:srgbClr val="374C81">
                <a:alpha val="65098"/>
              </a:srgbClr>
            </a:solidFill>
            <a:ln>
              <a:noFill/>
            </a:ln>
          </p:spPr>
          <p:txBody>
            <a:bodyPr spcFirstLastPara="1" wrap="square" lIns="68575" tIns="68575" rIns="68575" bIns="68575"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30" name="Google Shape;30;p2"/>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019"/>
              </a:srgbClr>
            </a:solidFill>
            <a:ln>
              <a:noFill/>
            </a:ln>
          </p:spPr>
        </p:sp>
        <p:sp>
          <p:nvSpPr>
            <p:cNvPr id="31" name="Google Shape;31;p2"/>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019"/>
              </a:srgbClr>
            </a:solidFill>
            <a:ln>
              <a:noFill/>
            </a:ln>
          </p:spPr>
        </p:sp>
        <p:sp>
          <p:nvSpPr>
            <p:cNvPr id="32" name="Google Shape;32;p2"/>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33" name="Google Shape;33;p2"/>
            <p:cNvSpPr/>
            <p:nvPr/>
          </p:nvSpPr>
          <p:spPr>
            <a:xfrm>
              <a:off x="10371666" y="3589867"/>
              <a:ext cx="1817100" cy="3268200"/>
            </a:xfrm>
            <a:prstGeom prst="triangle">
              <a:avLst>
                <a:gd name="adj" fmla="val 100000"/>
              </a:avLst>
            </a:prstGeom>
            <a:solidFill>
              <a:srgbClr val="374C81">
                <a:alpha val="65098"/>
              </a:srgbClr>
            </a:solidFill>
            <a:ln>
              <a:noFill/>
            </a:ln>
          </p:spPr>
          <p:txBody>
            <a:bodyPr spcFirstLastPara="1" wrap="square" lIns="68575" tIns="68575" rIns="68575" bIns="68575"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34" name="Google Shape;34;p2"/>
            <p:cNvSpPr/>
            <p:nvPr/>
          </p:nvSpPr>
          <p:spPr>
            <a:xfrm>
              <a:off x="0" y="4013200"/>
              <a:ext cx="448800" cy="2844900"/>
            </a:xfrm>
            <a:prstGeom prst="triangle">
              <a:avLst>
                <a:gd name="adj" fmla="val 0"/>
              </a:avLst>
            </a:prstGeom>
            <a:solidFill>
              <a:srgbClr val="072B62">
                <a:alpha val="69019"/>
              </a:srgbClr>
            </a:solidFill>
            <a:ln>
              <a:noFill/>
            </a:ln>
          </p:spPr>
          <p:txBody>
            <a:bodyPr spcFirstLastPara="1" wrap="square" lIns="68575" tIns="68575" rIns="68575" bIns="68575"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grpSp>
      <p:pic>
        <p:nvPicPr>
          <p:cNvPr id="35" name="Google Shape;35;p2"/>
          <p:cNvPicPr preferRelativeResize="0"/>
          <p:nvPr/>
        </p:nvPicPr>
        <p:blipFill rotWithShape="1">
          <a:blip r:embed="rId2">
            <a:alphaModFix/>
          </a:blip>
          <a:srcRect/>
          <a:stretch/>
        </p:blipFill>
        <p:spPr>
          <a:xfrm>
            <a:off x="9747105" y="0"/>
            <a:ext cx="2377440" cy="2377437"/>
          </a:xfrm>
          <a:prstGeom prst="rect">
            <a:avLst/>
          </a:prstGeom>
          <a:noFill/>
          <a:ln>
            <a:noFill/>
          </a:ln>
        </p:spPr>
      </p:pic>
      <p:sp>
        <p:nvSpPr>
          <p:cNvPr id="36" name="Google Shape;36;p2"/>
          <p:cNvSpPr/>
          <p:nvPr/>
        </p:nvSpPr>
        <p:spPr>
          <a:xfrm rot="10800000" flipH="1">
            <a:off x="1" y="-127"/>
            <a:ext cx="1177600" cy="5336400"/>
          </a:xfrm>
          <a:prstGeom prst="triangle">
            <a:avLst>
              <a:gd name="adj" fmla="val 0"/>
            </a:avLst>
          </a:prstGeom>
          <a:solidFill>
            <a:srgbClr val="6F81AC">
              <a:alpha val="80000"/>
            </a:srgbClr>
          </a:solidFill>
          <a:ln>
            <a:noFill/>
          </a:ln>
        </p:spPr>
        <p:txBody>
          <a:bodyPr spcFirstLastPara="1" wrap="square" lIns="91433" tIns="91433" rIns="91433" bIns="91433"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37" name="Google Shape;37;p2"/>
          <p:cNvSpPr txBox="1">
            <a:spLocks noGrp="1"/>
          </p:cNvSpPr>
          <p:nvPr>
            <p:ph type="dt" idx="10"/>
          </p:nvPr>
        </p:nvSpPr>
        <p:spPr>
          <a:xfrm>
            <a:off x="10650823" y="6289723"/>
            <a:ext cx="1416000" cy="388000"/>
          </a:xfrm>
          <a:prstGeom prst="rect">
            <a:avLst/>
          </a:prstGeom>
          <a:noFill/>
          <a:ln>
            <a:noFill/>
          </a:ln>
        </p:spPr>
        <p:txBody>
          <a:bodyPr spcFirstLastPara="1" wrap="square" lIns="68575" tIns="34275" rIns="68575" bIns="34275" anchor="t" anchorCtr="0"/>
          <a:lstStyle>
            <a:lvl1pPr marR="0" lvl="0" algn="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Source Sans Pro"/>
                <a:ea typeface="Source Sans Pro"/>
                <a:cs typeface="Source Sans Pro"/>
                <a:sym typeface="Source Sans Pro"/>
              </a:defRPr>
            </a:lvl9pPr>
          </a:lstStyle>
          <a:p>
            <a:r>
              <a:rPr lang="en-US" kern="0">
                <a:solidFill>
                  <a:srgbClr val="FFFFFF"/>
                </a:solidFill>
              </a:rPr>
              <a:t>Fall/2019</a:t>
            </a:r>
            <a:endParaRPr kern="0">
              <a:solidFill>
                <a:srgbClr val="FFFFFF"/>
              </a:solidFill>
            </a:endParaRPr>
          </a:p>
        </p:txBody>
      </p:sp>
      <p:sp>
        <p:nvSpPr>
          <p:cNvPr id="38" name="Google Shape;38;p2"/>
          <p:cNvSpPr txBox="1">
            <a:spLocks noGrp="1"/>
          </p:cNvSpPr>
          <p:nvPr>
            <p:ph type="sldNum" idx="12"/>
          </p:nvPr>
        </p:nvSpPr>
        <p:spPr>
          <a:xfrm>
            <a:off x="11409045" y="6333135"/>
            <a:ext cx="731600" cy="524800"/>
          </a:xfrm>
          <a:prstGeom prst="rect">
            <a:avLst/>
          </a:prstGeom>
        </p:spPr>
        <p:txBody>
          <a:bodyPr spcFirstLastPara="1" wrap="square" lIns="68575" tIns="34275" rIns="68575" bIns="34275" anchor="t" anchorCtr="0">
            <a:noAutofit/>
          </a:bodyPr>
          <a:lstStyle>
            <a:lvl1pPr lvl="0">
              <a:buNone/>
              <a:defRPr sz="1733">
                <a:solidFill>
                  <a:srgbClr val="3F3F3F"/>
                </a:solidFill>
              </a:defRPr>
            </a:lvl1pPr>
            <a:lvl2pPr lvl="1">
              <a:buNone/>
              <a:defRPr sz="1733">
                <a:solidFill>
                  <a:srgbClr val="3F3F3F"/>
                </a:solidFill>
              </a:defRPr>
            </a:lvl2pPr>
            <a:lvl3pPr lvl="2">
              <a:buNone/>
              <a:defRPr sz="1733">
                <a:solidFill>
                  <a:srgbClr val="3F3F3F"/>
                </a:solidFill>
              </a:defRPr>
            </a:lvl3pPr>
            <a:lvl4pPr lvl="3">
              <a:buNone/>
              <a:defRPr sz="1733">
                <a:solidFill>
                  <a:srgbClr val="3F3F3F"/>
                </a:solidFill>
              </a:defRPr>
            </a:lvl4pPr>
            <a:lvl5pPr lvl="4">
              <a:buNone/>
              <a:defRPr sz="1733">
                <a:solidFill>
                  <a:srgbClr val="3F3F3F"/>
                </a:solidFill>
              </a:defRPr>
            </a:lvl5pPr>
            <a:lvl6pPr lvl="5">
              <a:buNone/>
              <a:defRPr sz="1733">
                <a:solidFill>
                  <a:srgbClr val="3F3F3F"/>
                </a:solidFill>
              </a:defRPr>
            </a:lvl6pPr>
            <a:lvl7pPr lvl="6">
              <a:buNone/>
              <a:defRPr sz="1733">
                <a:solidFill>
                  <a:srgbClr val="3F3F3F"/>
                </a:solidFill>
              </a:defRPr>
            </a:lvl7pPr>
            <a:lvl8pPr lvl="7">
              <a:buNone/>
              <a:defRPr sz="1733">
                <a:solidFill>
                  <a:srgbClr val="3F3F3F"/>
                </a:solidFill>
              </a:defRPr>
            </a:lvl8pPr>
            <a:lvl9pPr lvl="8">
              <a:buNone/>
              <a:defRPr sz="1733">
                <a:solidFill>
                  <a:srgbClr val="3F3F3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1315420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555785" y="257025"/>
            <a:ext cx="8596800" cy="1320800"/>
          </a:xfrm>
          <a:prstGeom prst="rect">
            <a:avLst/>
          </a:prstGeom>
          <a:noFill/>
          <a:ln>
            <a:noFill/>
          </a:ln>
        </p:spPr>
        <p:txBody>
          <a:bodyPr spcFirstLastPara="1" wrap="square" lIns="68575" tIns="34275" rIns="68575" bIns="34275" anchor="t" anchorCtr="0"/>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 name="Google Shape;41;p3"/>
          <p:cNvSpPr txBox="1">
            <a:spLocks noGrp="1"/>
          </p:cNvSpPr>
          <p:nvPr>
            <p:ph type="body" idx="1"/>
          </p:nvPr>
        </p:nvSpPr>
        <p:spPr>
          <a:xfrm>
            <a:off x="555785" y="1773451"/>
            <a:ext cx="9188800" cy="4901200"/>
          </a:xfrm>
          <a:prstGeom prst="rect">
            <a:avLst/>
          </a:prstGeom>
          <a:noFill/>
          <a:ln>
            <a:noFill/>
          </a:ln>
        </p:spPr>
        <p:txBody>
          <a:bodyPr spcFirstLastPara="1" wrap="square" lIns="68575" tIns="34275" rIns="68575" bIns="34275" anchor="t" anchorCtr="0"/>
          <a:lstStyle>
            <a:lvl1pPr marL="609585" lvl="0" indent="-533387" algn="l">
              <a:lnSpc>
                <a:spcPct val="100000"/>
              </a:lnSpc>
              <a:spcBef>
                <a:spcPts val="1067"/>
              </a:spcBef>
              <a:spcAft>
                <a:spcPts val="0"/>
              </a:spcAft>
              <a:buSzPts val="2700"/>
              <a:buChar char="▶"/>
              <a:defRPr/>
            </a:lvl1pPr>
            <a:lvl2pPr marL="1219170" lvl="1" indent="-465655" algn="l">
              <a:lnSpc>
                <a:spcPct val="100000"/>
              </a:lnSpc>
              <a:spcBef>
                <a:spcPts val="1067"/>
              </a:spcBef>
              <a:spcAft>
                <a:spcPts val="0"/>
              </a:spcAft>
              <a:buSzPts val="1900"/>
              <a:buChar char="●"/>
              <a:defRPr/>
            </a:lvl2pPr>
            <a:lvl3pPr marL="1828754" lvl="2" indent="-482588" algn="l">
              <a:lnSpc>
                <a:spcPct val="100000"/>
              </a:lnSpc>
              <a:spcBef>
                <a:spcPts val="1067"/>
              </a:spcBef>
              <a:spcAft>
                <a:spcPts val="0"/>
              </a:spcAft>
              <a:buSzPts val="2100"/>
              <a:buChar char="✓"/>
              <a:defRPr/>
            </a:lvl3pPr>
            <a:lvl4pPr marL="2438339" lvl="3" indent="-457189" algn="l">
              <a:lnSpc>
                <a:spcPct val="100000"/>
              </a:lnSpc>
              <a:spcBef>
                <a:spcPts val="1067"/>
              </a:spcBef>
              <a:spcAft>
                <a:spcPts val="0"/>
              </a:spcAft>
              <a:buSzPts val="1800"/>
              <a:buChar char="▶"/>
              <a:defRPr/>
            </a:lvl4pPr>
            <a:lvl5pPr marL="3047924" lvl="4" indent="-457189" algn="l">
              <a:lnSpc>
                <a:spcPct val="100000"/>
              </a:lnSpc>
              <a:spcBef>
                <a:spcPts val="1067"/>
              </a:spcBef>
              <a:spcAft>
                <a:spcPts val="0"/>
              </a:spcAft>
              <a:buSzPts val="1800"/>
              <a:buFont typeface="Source Sans Pro"/>
              <a:buChar char="●"/>
              <a:defRPr/>
            </a:lvl5pPr>
            <a:lvl6pPr marL="3657509" lvl="5" indent="-364058" algn="l">
              <a:lnSpc>
                <a:spcPct val="100000"/>
              </a:lnSpc>
              <a:spcBef>
                <a:spcPts val="1067"/>
              </a:spcBef>
              <a:spcAft>
                <a:spcPts val="0"/>
              </a:spcAft>
              <a:buSzPts val="700"/>
              <a:buChar char="▶"/>
              <a:defRPr/>
            </a:lvl6pPr>
            <a:lvl7pPr marL="4267093" lvl="6" indent="-364058" algn="l">
              <a:lnSpc>
                <a:spcPct val="100000"/>
              </a:lnSpc>
              <a:spcBef>
                <a:spcPts val="1067"/>
              </a:spcBef>
              <a:spcAft>
                <a:spcPts val="0"/>
              </a:spcAft>
              <a:buSzPts val="700"/>
              <a:buChar char="▶"/>
              <a:defRPr/>
            </a:lvl7pPr>
            <a:lvl8pPr marL="4876678" lvl="7" indent="-364058" algn="l">
              <a:lnSpc>
                <a:spcPct val="100000"/>
              </a:lnSpc>
              <a:spcBef>
                <a:spcPts val="1067"/>
              </a:spcBef>
              <a:spcAft>
                <a:spcPts val="0"/>
              </a:spcAft>
              <a:buSzPts val="700"/>
              <a:buChar char="▶"/>
              <a:defRPr/>
            </a:lvl8pPr>
            <a:lvl9pPr marL="5486263" lvl="8" indent="-364058" algn="l">
              <a:lnSpc>
                <a:spcPct val="100000"/>
              </a:lnSpc>
              <a:spcBef>
                <a:spcPts val="1067"/>
              </a:spcBef>
              <a:spcAft>
                <a:spcPts val="0"/>
              </a:spcAft>
              <a:buSzPts val="700"/>
              <a:buChar char="▶"/>
              <a:defRPr/>
            </a:lvl9pPr>
          </a:lstStyle>
          <a:p>
            <a:endParaRPr/>
          </a:p>
        </p:txBody>
      </p:sp>
      <p:sp>
        <p:nvSpPr>
          <p:cNvPr id="42" name="Google Shape;42;p3"/>
          <p:cNvSpPr txBox="1">
            <a:spLocks noGrp="1"/>
          </p:cNvSpPr>
          <p:nvPr>
            <p:ph type="sldNum" idx="12"/>
          </p:nvPr>
        </p:nvSpPr>
        <p:spPr>
          <a:xfrm>
            <a:off x="11030413" y="6314033"/>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485508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555785" y="257025"/>
            <a:ext cx="8596800" cy="1320800"/>
          </a:xfrm>
          <a:prstGeom prst="rect">
            <a:avLst/>
          </a:prstGeom>
          <a:noFill/>
          <a:ln>
            <a:noFill/>
          </a:ln>
        </p:spPr>
        <p:txBody>
          <a:bodyPr spcFirstLastPara="1" wrap="square" lIns="68575" tIns="34275" rIns="68575" bIns="34275" anchor="t" anchorCtr="0"/>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4"/>
          <p:cNvSpPr txBox="1">
            <a:spLocks noGrp="1"/>
          </p:cNvSpPr>
          <p:nvPr>
            <p:ph type="body" idx="1"/>
          </p:nvPr>
        </p:nvSpPr>
        <p:spPr>
          <a:xfrm>
            <a:off x="555785" y="1773451"/>
            <a:ext cx="9188800" cy="4901200"/>
          </a:xfrm>
          <a:prstGeom prst="rect">
            <a:avLst/>
          </a:prstGeom>
          <a:noFill/>
          <a:ln>
            <a:noFill/>
          </a:ln>
        </p:spPr>
        <p:txBody>
          <a:bodyPr spcFirstLastPara="1" wrap="square" lIns="68575" tIns="34275" rIns="68575" bIns="34275" anchor="t" anchorCtr="0"/>
          <a:lstStyle>
            <a:lvl1pPr marL="609585" lvl="0" indent="-533387" algn="l">
              <a:lnSpc>
                <a:spcPct val="100000"/>
              </a:lnSpc>
              <a:spcBef>
                <a:spcPts val="1067"/>
              </a:spcBef>
              <a:spcAft>
                <a:spcPts val="0"/>
              </a:spcAft>
              <a:buSzPts val="2700"/>
              <a:buChar char="▶"/>
              <a:defRPr/>
            </a:lvl1pPr>
            <a:lvl2pPr marL="1219170" lvl="1" indent="-465655" algn="l">
              <a:lnSpc>
                <a:spcPct val="100000"/>
              </a:lnSpc>
              <a:spcBef>
                <a:spcPts val="1067"/>
              </a:spcBef>
              <a:spcAft>
                <a:spcPts val="0"/>
              </a:spcAft>
              <a:buSzPts val="1900"/>
              <a:buChar char="●"/>
              <a:defRPr/>
            </a:lvl2pPr>
            <a:lvl3pPr marL="1828754" lvl="2" indent="-482588" algn="l">
              <a:lnSpc>
                <a:spcPct val="100000"/>
              </a:lnSpc>
              <a:spcBef>
                <a:spcPts val="1067"/>
              </a:spcBef>
              <a:spcAft>
                <a:spcPts val="0"/>
              </a:spcAft>
              <a:buSzPts val="2100"/>
              <a:buChar char="✓"/>
              <a:defRPr/>
            </a:lvl3pPr>
            <a:lvl4pPr marL="2438339" lvl="3" indent="-457189" algn="l">
              <a:lnSpc>
                <a:spcPct val="100000"/>
              </a:lnSpc>
              <a:spcBef>
                <a:spcPts val="1067"/>
              </a:spcBef>
              <a:spcAft>
                <a:spcPts val="0"/>
              </a:spcAft>
              <a:buSzPts val="1800"/>
              <a:buChar char="▶"/>
              <a:defRPr/>
            </a:lvl4pPr>
            <a:lvl5pPr marL="3047924" lvl="4" indent="-457189" algn="l">
              <a:lnSpc>
                <a:spcPct val="100000"/>
              </a:lnSpc>
              <a:spcBef>
                <a:spcPts val="1067"/>
              </a:spcBef>
              <a:spcAft>
                <a:spcPts val="0"/>
              </a:spcAft>
              <a:buSzPts val="1800"/>
              <a:buFont typeface="Source Sans Pro"/>
              <a:buChar char="●"/>
              <a:defRPr/>
            </a:lvl5pPr>
            <a:lvl6pPr marL="3657509" lvl="5" indent="-364058" algn="l">
              <a:lnSpc>
                <a:spcPct val="100000"/>
              </a:lnSpc>
              <a:spcBef>
                <a:spcPts val="1067"/>
              </a:spcBef>
              <a:spcAft>
                <a:spcPts val="0"/>
              </a:spcAft>
              <a:buSzPts val="700"/>
              <a:buChar char="▶"/>
              <a:defRPr/>
            </a:lvl6pPr>
            <a:lvl7pPr marL="4267093" lvl="6" indent="-364058" algn="l">
              <a:lnSpc>
                <a:spcPct val="100000"/>
              </a:lnSpc>
              <a:spcBef>
                <a:spcPts val="1067"/>
              </a:spcBef>
              <a:spcAft>
                <a:spcPts val="0"/>
              </a:spcAft>
              <a:buSzPts val="700"/>
              <a:buChar char="▶"/>
              <a:defRPr/>
            </a:lvl7pPr>
            <a:lvl8pPr marL="4876678" lvl="7" indent="-364058" algn="l">
              <a:lnSpc>
                <a:spcPct val="100000"/>
              </a:lnSpc>
              <a:spcBef>
                <a:spcPts val="1067"/>
              </a:spcBef>
              <a:spcAft>
                <a:spcPts val="0"/>
              </a:spcAft>
              <a:buSzPts val="700"/>
              <a:buChar char="▶"/>
              <a:defRPr/>
            </a:lvl8pPr>
            <a:lvl9pPr marL="5486263" lvl="8" indent="-364058" algn="l">
              <a:lnSpc>
                <a:spcPct val="100000"/>
              </a:lnSpc>
              <a:spcBef>
                <a:spcPts val="1067"/>
              </a:spcBef>
              <a:spcAft>
                <a:spcPts val="0"/>
              </a:spcAft>
              <a:buSzPts val="700"/>
              <a:buChar char="▶"/>
              <a:defRPr/>
            </a:lvl9pPr>
          </a:lstStyle>
          <a:p>
            <a:endParaRPr/>
          </a:p>
        </p:txBody>
      </p:sp>
      <p:sp>
        <p:nvSpPr>
          <p:cNvPr id="46" name="Google Shape;46;p4"/>
          <p:cNvSpPr txBox="1">
            <a:spLocks noGrp="1"/>
          </p:cNvSpPr>
          <p:nvPr>
            <p:ph type="sldNum" idx="12"/>
          </p:nvPr>
        </p:nvSpPr>
        <p:spPr>
          <a:xfrm>
            <a:off x="11030413" y="6314033"/>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
        <p:nvSpPr>
          <p:cNvPr id="47" name="Google Shape;47;p4"/>
          <p:cNvSpPr txBox="1">
            <a:spLocks noGrp="1"/>
          </p:cNvSpPr>
          <p:nvPr>
            <p:ph type="ftr" idx="11"/>
          </p:nvPr>
        </p:nvSpPr>
        <p:spPr>
          <a:xfrm>
            <a:off x="489456" y="6461464"/>
            <a:ext cx="4114800" cy="3652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224F76"/>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kern="0"/>
          </a:p>
        </p:txBody>
      </p:sp>
    </p:spTree>
    <p:extLst>
      <p:ext uri="{BB962C8B-B14F-4D97-AF65-F5344CB8AC3E}">
        <p14:creationId xmlns:p14="http://schemas.microsoft.com/office/powerpoint/2010/main" val="1892831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3_Custom Layout">
  <p:cSld name="3_Custom Layout">
    <p:spTree>
      <p:nvGrpSpPr>
        <p:cNvPr id="1" name="Shape 48"/>
        <p:cNvGrpSpPr/>
        <p:nvPr/>
      </p:nvGrpSpPr>
      <p:grpSpPr>
        <a:xfrm>
          <a:off x="0" y="0"/>
          <a:ext cx="0" cy="0"/>
          <a:chOff x="0" y="0"/>
          <a:chExt cx="0" cy="0"/>
        </a:xfrm>
      </p:grpSpPr>
      <p:sp>
        <p:nvSpPr>
          <p:cNvPr id="49" name="Google Shape;49;p5"/>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569312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555785" y="257025"/>
            <a:ext cx="8596800" cy="1320800"/>
          </a:xfrm>
          <a:prstGeom prst="rect">
            <a:avLst/>
          </a:prstGeom>
          <a:noFill/>
          <a:ln>
            <a:noFill/>
          </a:ln>
        </p:spPr>
        <p:txBody>
          <a:bodyPr spcFirstLastPara="1" wrap="square" lIns="68575" tIns="34275" rIns="68575" bIns="34275" anchor="t" anchorCtr="0"/>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6"/>
          <p:cNvSpPr txBox="1">
            <a:spLocks noGrp="1"/>
          </p:cNvSpPr>
          <p:nvPr>
            <p:ph type="body" idx="1"/>
          </p:nvPr>
        </p:nvSpPr>
        <p:spPr>
          <a:xfrm>
            <a:off x="555785" y="1773451"/>
            <a:ext cx="9188800" cy="4901200"/>
          </a:xfrm>
          <a:prstGeom prst="rect">
            <a:avLst/>
          </a:prstGeom>
          <a:noFill/>
          <a:ln>
            <a:noFill/>
          </a:ln>
        </p:spPr>
        <p:txBody>
          <a:bodyPr spcFirstLastPara="1" wrap="square" lIns="68575" tIns="34275" rIns="68575" bIns="34275" anchor="t" anchorCtr="0"/>
          <a:lstStyle>
            <a:lvl1pPr marL="609585" lvl="0" indent="-533387" algn="l">
              <a:lnSpc>
                <a:spcPct val="100000"/>
              </a:lnSpc>
              <a:spcBef>
                <a:spcPts val="1067"/>
              </a:spcBef>
              <a:spcAft>
                <a:spcPts val="0"/>
              </a:spcAft>
              <a:buSzPts val="2700"/>
              <a:buChar char="▶"/>
              <a:defRPr/>
            </a:lvl1pPr>
            <a:lvl2pPr marL="1219170" lvl="1" indent="-465655" algn="l">
              <a:lnSpc>
                <a:spcPct val="100000"/>
              </a:lnSpc>
              <a:spcBef>
                <a:spcPts val="1067"/>
              </a:spcBef>
              <a:spcAft>
                <a:spcPts val="0"/>
              </a:spcAft>
              <a:buSzPts val="1900"/>
              <a:buChar char="●"/>
              <a:defRPr/>
            </a:lvl2pPr>
            <a:lvl3pPr marL="1828754" lvl="2" indent="-482588" algn="l">
              <a:lnSpc>
                <a:spcPct val="100000"/>
              </a:lnSpc>
              <a:spcBef>
                <a:spcPts val="1067"/>
              </a:spcBef>
              <a:spcAft>
                <a:spcPts val="0"/>
              </a:spcAft>
              <a:buSzPts val="2100"/>
              <a:buChar char="✓"/>
              <a:defRPr/>
            </a:lvl3pPr>
            <a:lvl4pPr marL="2438339" lvl="3" indent="-457189" algn="l">
              <a:lnSpc>
                <a:spcPct val="100000"/>
              </a:lnSpc>
              <a:spcBef>
                <a:spcPts val="1067"/>
              </a:spcBef>
              <a:spcAft>
                <a:spcPts val="0"/>
              </a:spcAft>
              <a:buSzPts val="1800"/>
              <a:buChar char="▶"/>
              <a:defRPr/>
            </a:lvl4pPr>
            <a:lvl5pPr marL="3047924" lvl="4" indent="-457189" algn="l">
              <a:lnSpc>
                <a:spcPct val="100000"/>
              </a:lnSpc>
              <a:spcBef>
                <a:spcPts val="1067"/>
              </a:spcBef>
              <a:spcAft>
                <a:spcPts val="0"/>
              </a:spcAft>
              <a:buSzPts val="1800"/>
              <a:buFont typeface="Source Sans Pro"/>
              <a:buChar char="●"/>
              <a:defRPr/>
            </a:lvl5pPr>
            <a:lvl6pPr marL="3657509" lvl="5" indent="-364058" algn="l">
              <a:lnSpc>
                <a:spcPct val="100000"/>
              </a:lnSpc>
              <a:spcBef>
                <a:spcPts val="1067"/>
              </a:spcBef>
              <a:spcAft>
                <a:spcPts val="0"/>
              </a:spcAft>
              <a:buSzPts val="700"/>
              <a:buChar char="▶"/>
              <a:defRPr/>
            </a:lvl6pPr>
            <a:lvl7pPr marL="4267093" lvl="6" indent="-364058" algn="l">
              <a:lnSpc>
                <a:spcPct val="100000"/>
              </a:lnSpc>
              <a:spcBef>
                <a:spcPts val="1067"/>
              </a:spcBef>
              <a:spcAft>
                <a:spcPts val="0"/>
              </a:spcAft>
              <a:buSzPts val="700"/>
              <a:buChar char="▶"/>
              <a:defRPr/>
            </a:lvl7pPr>
            <a:lvl8pPr marL="4876678" lvl="7" indent="-364058" algn="l">
              <a:lnSpc>
                <a:spcPct val="100000"/>
              </a:lnSpc>
              <a:spcBef>
                <a:spcPts val="1067"/>
              </a:spcBef>
              <a:spcAft>
                <a:spcPts val="0"/>
              </a:spcAft>
              <a:buSzPts val="700"/>
              <a:buChar char="▶"/>
              <a:defRPr/>
            </a:lvl8pPr>
            <a:lvl9pPr marL="5486263" lvl="8" indent="-364058" algn="l">
              <a:lnSpc>
                <a:spcPct val="100000"/>
              </a:lnSpc>
              <a:spcBef>
                <a:spcPts val="1067"/>
              </a:spcBef>
              <a:spcAft>
                <a:spcPts val="0"/>
              </a:spcAft>
              <a:buSzPts val="700"/>
              <a:buChar char="▶"/>
              <a:defRPr/>
            </a:lvl9pPr>
          </a:lstStyle>
          <a:p>
            <a:endParaRPr/>
          </a:p>
        </p:txBody>
      </p:sp>
      <p:sp>
        <p:nvSpPr>
          <p:cNvPr id="53" name="Google Shape;53;p6"/>
          <p:cNvSpPr txBox="1">
            <a:spLocks noGrp="1"/>
          </p:cNvSpPr>
          <p:nvPr>
            <p:ph type="sldNum" idx="12"/>
          </p:nvPr>
        </p:nvSpPr>
        <p:spPr>
          <a:xfrm>
            <a:off x="11030413" y="6314033"/>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
        <p:nvSpPr>
          <p:cNvPr id="54" name="Google Shape;54;p6"/>
          <p:cNvSpPr txBox="1">
            <a:spLocks noGrp="1"/>
          </p:cNvSpPr>
          <p:nvPr>
            <p:ph type="ftr" idx="11"/>
          </p:nvPr>
        </p:nvSpPr>
        <p:spPr>
          <a:xfrm>
            <a:off x="489456" y="6461464"/>
            <a:ext cx="4114800" cy="3652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224F76"/>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kern="0"/>
          </a:p>
        </p:txBody>
      </p:sp>
    </p:spTree>
    <p:extLst>
      <p:ext uri="{BB962C8B-B14F-4D97-AF65-F5344CB8AC3E}">
        <p14:creationId xmlns:p14="http://schemas.microsoft.com/office/powerpoint/2010/main" val="2187503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555785" y="257025"/>
            <a:ext cx="8596800" cy="1320800"/>
          </a:xfrm>
          <a:prstGeom prst="rect">
            <a:avLst/>
          </a:prstGeom>
          <a:noFill/>
          <a:ln>
            <a:noFill/>
          </a:ln>
        </p:spPr>
        <p:txBody>
          <a:bodyPr spcFirstLastPara="1" wrap="square" lIns="68575" tIns="68575" rIns="68575" bIns="68575" anchor="t"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57" name="Google Shape;57;p7"/>
          <p:cNvSpPr txBox="1">
            <a:spLocks noGrp="1"/>
          </p:cNvSpPr>
          <p:nvPr>
            <p:ph type="body" idx="1"/>
          </p:nvPr>
        </p:nvSpPr>
        <p:spPr>
          <a:xfrm>
            <a:off x="555785" y="1773451"/>
            <a:ext cx="9188800" cy="4901200"/>
          </a:xfrm>
          <a:prstGeom prst="rect">
            <a:avLst/>
          </a:prstGeom>
          <a:noFill/>
          <a:ln>
            <a:noFill/>
          </a:ln>
        </p:spPr>
        <p:txBody>
          <a:bodyPr spcFirstLastPara="1" wrap="square" lIns="68575" tIns="68575" rIns="68575" bIns="68575" anchor="t" anchorCtr="0"/>
          <a:lstStyle>
            <a:lvl1pPr marL="609585" marR="0" lvl="0" indent="-533387" algn="l">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58" name="Google Shape;58;p7"/>
          <p:cNvSpPr txBox="1">
            <a:spLocks noGrp="1"/>
          </p:cNvSpPr>
          <p:nvPr>
            <p:ph type="sldNum" idx="12"/>
          </p:nvPr>
        </p:nvSpPr>
        <p:spPr>
          <a:xfrm>
            <a:off x="11030413" y="6314033"/>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rgbClr val="FFFFFF"/>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rgbClr val="FFFFFF"/>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rgbClr val="FFFFFF"/>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rgbClr val="FFFFFF"/>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rgbClr val="FFFFFF"/>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rgbClr val="FFFFFF"/>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rgbClr val="FFFFFF"/>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rgbClr val="FFFFFF"/>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rgbClr val="FFFFFF"/>
                </a:solidFill>
                <a:latin typeface="Source Sans Pro"/>
                <a:ea typeface="Source Sans Pro"/>
                <a:cs typeface="Source Sans Pro"/>
                <a:sym typeface="Source Sans Pro"/>
              </a:defRPr>
            </a:lvl9pPr>
          </a:lstStyle>
          <a:p>
            <a:fld id="{00000000-1234-1234-1234-123412341234}" type="slidenum">
              <a:rPr lang="en"/>
              <a:pPr/>
              <a:t>‹#›</a:t>
            </a:fld>
            <a:endParaRPr/>
          </a:p>
        </p:txBody>
      </p:sp>
    </p:spTree>
    <p:extLst>
      <p:ext uri="{BB962C8B-B14F-4D97-AF65-F5344CB8AC3E}">
        <p14:creationId xmlns:p14="http://schemas.microsoft.com/office/powerpoint/2010/main" val="2739168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1622694"/>
            <a:ext cx="8596668" cy="1826581"/>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3722230"/>
            <a:ext cx="8596668" cy="860400"/>
          </a:xfrm>
        </p:spPr>
        <p:txBody>
          <a:bodyPr anchor="t">
            <a:normAutofit/>
          </a:bodyPr>
          <a:lstStyle>
            <a:lvl1pPr marL="0" indent="0" algn="l">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1713232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555785" y="257025"/>
            <a:ext cx="8596800" cy="1320800"/>
          </a:xfrm>
          <a:prstGeom prst="rect">
            <a:avLst/>
          </a:prstGeom>
          <a:noFill/>
          <a:ln>
            <a:noFill/>
          </a:ln>
        </p:spPr>
        <p:txBody>
          <a:bodyPr spcFirstLastPara="1" wrap="square" lIns="68575" tIns="68575" rIns="68575" bIns="68575" anchor="t"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100"/>
              <a:buNone/>
              <a:defRPr sz="1867" b="0" i="0" u="none" strike="noStrike" cap="none">
                <a:solidFill>
                  <a:schemeClr val="dk2"/>
                </a:solidFill>
              </a:defRPr>
            </a:lvl2pPr>
            <a:lvl3pPr marR="0" lvl="2" algn="l">
              <a:lnSpc>
                <a:spcPct val="100000"/>
              </a:lnSpc>
              <a:spcBef>
                <a:spcPts val="0"/>
              </a:spcBef>
              <a:spcAft>
                <a:spcPts val="0"/>
              </a:spcAft>
              <a:buSzPts val="1100"/>
              <a:buNone/>
              <a:defRPr sz="1867" b="0" i="0" u="none" strike="noStrike" cap="none">
                <a:solidFill>
                  <a:schemeClr val="dk2"/>
                </a:solidFill>
              </a:defRPr>
            </a:lvl3pPr>
            <a:lvl4pPr marR="0" lvl="3" algn="l">
              <a:lnSpc>
                <a:spcPct val="100000"/>
              </a:lnSpc>
              <a:spcBef>
                <a:spcPts val="0"/>
              </a:spcBef>
              <a:spcAft>
                <a:spcPts val="0"/>
              </a:spcAft>
              <a:buSzPts val="1100"/>
              <a:buNone/>
              <a:defRPr sz="1867" b="0" i="0" u="none" strike="noStrike" cap="none">
                <a:solidFill>
                  <a:schemeClr val="dk2"/>
                </a:solidFill>
              </a:defRPr>
            </a:lvl4pPr>
            <a:lvl5pPr marR="0" lvl="4" algn="l">
              <a:lnSpc>
                <a:spcPct val="100000"/>
              </a:lnSpc>
              <a:spcBef>
                <a:spcPts val="0"/>
              </a:spcBef>
              <a:spcAft>
                <a:spcPts val="0"/>
              </a:spcAft>
              <a:buSzPts val="1100"/>
              <a:buNone/>
              <a:defRPr sz="1867" b="0" i="0" u="none" strike="noStrike" cap="none">
                <a:solidFill>
                  <a:schemeClr val="dk2"/>
                </a:solidFill>
              </a:defRPr>
            </a:lvl5pPr>
            <a:lvl6pPr marR="0" lvl="5" algn="l">
              <a:lnSpc>
                <a:spcPct val="100000"/>
              </a:lnSpc>
              <a:spcBef>
                <a:spcPts val="0"/>
              </a:spcBef>
              <a:spcAft>
                <a:spcPts val="0"/>
              </a:spcAft>
              <a:buSzPts val="1100"/>
              <a:buNone/>
              <a:defRPr sz="1867" b="0" i="0" u="none" strike="noStrike" cap="none">
                <a:solidFill>
                  <a:schemeClr val="dk2"/>
                </a:solidFill>
              </a:defRPr>
            </a:lvl6pPr>
            <a:lvl7pPr marR="0" lvl="6" algn="l">
              <a:lnSpc>
                <a:spcPct val="100000"/>
              </a:lnSpc>
              <a:spcBef>
                <a:spcPts val="0"/>
              </a:spcBef>
              <a:spcAft>
                <a:spcPts val="0"/>
              </a:spcAft>
              <a:buSzPts val="1100"/>
              <a:buNone/>
              <a:defRPr sz="1867" b="0" i="0" u="none" strike="noStrike" cap="none">
                <a:solidFill>
                  <a:schemeClr val="dk2"/>
                </a:solidFill>
              </a:defRPr>
            </a:lvl7pPr>
            <a:lvl8pPr marR="0" lvl="7" algn="l">
              <a:lnSpc>
                <a:spcPct val="100000"/>
              </a:lnSpc>
              <a:spcBef>
                <a:spcPts val="0"/>
              </a:spcBef>
              <a:spcAft>
                <a:spcPts val="0"/>
              </a:spcAft>
              <a:buSzPts val="1100"/>
              <a:buNone/>
              <a:defRPr sz="1867" b="0" i="0" u="none" strike="noStrike" cap="none">
                <a:solidFill>
                  <a:schemeClr val="dk2"/>
                </a:solidFill>
              </a:defRPr>
            </a:lvl8pPr>
            <a:lvl9pPr marR="0" lvl="8" algn="l">
              <a:lnSpc>
                <a:spcPct val="100000"/>
              </a:lnSpc>
              <a:spcBef>
                <a:spcPts val="0"/>
              </a:spcBef>
              <a:spcAft>
                <a:spcPts val="0"/>
              </a:spcAft>
              <a:buSzPts val="1100"/>
              <a:buNone/>
              <a:defRPr sz="1867" b="0" i="0" u="none" strike="noStrike" cap="none">
                <a:solidFill>
                  <a:schemeClr val="dk2"/>
                </a:solidFill>
              </a:defRPr>
            </a:lvl9pPr>
          </a:lstStyle>
          <a:p>
            <a:endParaRPr/>
          </a:p>
        </p:txBody>
      </p:sp>
      <p:sp>
        <p:nvSpPr>
          <p:cNvPr id="61" name="Google Shape;61;p8"/>
          <p:cNvSpPr txBox="1">
            <a:spLocks noGrp="1"/>
          </p:cNvSpPr>
          <p:nvPr>
            <p:ph type="body" idx="1"/>
          </p:nvPr>
        </p:nvSpPr>
        <p:spPr>
          <a:xfrm>
            <a:off x="555785" y="1773451"/>
            <a:ext cx="9188800" cy="4901200"/>
          </a:xfrm>
          <a:prstGeom prst="rect">
            <a:avLst/>
          </a:prstGeom>
          <a:noFill/>
          <a:ln>
            <a:noFill/>
          </a:ln>
        </p:spPr>
        <p:txBody>
          <a:bodyPr spcFirstLastPara="1" wrap="square" lIns="68575" tIns="68575" rIns="68575" bIns="68575" anchor="t" anchorCtr="0"/>
          <a:lstStyle>
            <a:lvl1pPr marL="609585" marR="0" lvl="0" indent="-533387" algn="l">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62" name="Google Shape;62;p8"/>
          <p:cNvSpPr txBox="1">
            <a:spLocks noGrp="1"/>
          </p:cNvSpPr>
          <p:nvPr>
            <p:ph type="sldNum" idx="12"/>
          </p:nvPr>
        </p:nvSpPr>
        <p:spPr>
          <a:xfrm>
            <a:off x="11030413" y="6314033"/>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4009681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677335" y="1622695"/>
            <a:ext cx="8596800" cy="1826800"/>
          </a:xfrm>
          <a:prstGeom prst="rect">
            <a:avLst/>
          </a:prstGeom>
          <a:noFill/>
          <a:ln>
            <a:noFill/>
          </a:ln>
        </p:spPr>
        <p:txBody>
          <a:bodyPr spcFirstLastPara="1" wrap="square" lIns="68575" tIns="34275" rIns="68575" bIns="34275" anchor="b"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65" name="Google Shape;65;p9"/>
          <p:cNvSpPr txBox="1">
            <a:spLocks noGrp="1"/>
          </p:cNvSpPr>
          <p:nvPr>
            <p:ph type="body" idx="1"/>
          </p:nvPr>
        </p:nvSpPr>
        <p:spPr>
          <a:xfrm>
            <a:off x="677335" y="3722231"/>
            <a:ext cx="8596800" cy="860400"/>
          </a:xfrm>
          <a:prstGeom prst="rect">
            <a:avLst/>
          </a:prstGeom>
          <a:noFill/>
          <a:ln>
            <a:noFill/>
          </a:ln>
        </p:spPr>
        <p:txBody>
          <a:bodyPr spcFirstLastPara="1" wrap="square" lIns="68575" tIns="34275" rIns="68575" bIns="34275" anchor="t" anchorCtr="0"/>
          <a:lstStyle>
            <a:lvl1pPr marL="609585" marR="0" lvl="0" indent="-304792" algn="l">
              <a:lnSpc>
                <a:spcPct val="100000"/>
              </a:lnSpc>
              <a:spcBef>
                <a:spcPts val="1067"/>
              </a:spcBef>
              <a:spcAft>
                <a:spcPts val="0"/>
              </a:spcAft>
              <a:buClr>
                <a:srgbClr val="D2BD24"/>
              </a:buClr>
              <a:buSzPts val="2100"/>
              <a:buFont typeface="Noto Sans Symbols"/>
              <a:buNone/>
              <a:defRPr sz="2800" b="0" i="0" u="none" strike="noStrike" cap="none">
                <a:solidFill>
                  <a:schemeClr val="dk1"/>
                </a:solidFill>
                <a:latin typeface="Source Sans Pro"/>
                <a:ea typeface="Source Sans Pro"/>
                <a:cs typeface="Source Sans Pro"/>
                <a:sym typeface="Source Sans Pro"/>
              </a:defRPr>
            </a:lvl1pPr>
            <a:lvl2pPr marL="1219170" marR="0" lvl="1" indent="-304792" algn="l">
              <a:lnSpc>
                <a:spcPct val="100000"/>
              </a:lnSpc>
              <a:spcBef>
                <a:spcPts val="1067"/>
              </a:spcBef>
              <a:spcAft>
                <a:spcPts val="0"/>
              </a:spcAft>
              <a:buClr>
                <a:srgbClr val="D2BD24"/>
              </a:buClr>
              <a:buSzPts val="1100"/>
              <a:buFont typeface="Source Sans Pro"/>
              <a:buNone/>
              <a:defRPr sz="1867" b="0" i="0" u="none" strike="noStrike" cap="none">
                <a:solidFill>
                  <a:srgbClr val="888888"/>
                </a:solidFill>
                <a:latin typeface="Source Sans Pro"/>
                <a:ea typeface="Source Sans Pro"/>
                <a:cs typeface="Source Sans Pro"/>
                <a:sym typeface="Source Sans Pro"/>
              </a:defRPr>
            </a:lvl2pPr>
            <a:lvl3pPr marL="1828754" marR="0" lvl="2" indent="-304792" algn="l">
              <a:lnSpc>
                <a:spcPct val="100000"/>
              </a:lnSpc>
              <a:spcBef>
                <a:spcPts val="1067"/>
              </a:spcBef>
              <a:spcAft>
                <a:spcPts val="0"/>
              </a:spcAft>
              <a:buClr>
                <a:srgbClr val="D2BD24"/>
              </a:buClr>
              <a:buSzPts val="12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2438339" marR="0" lvl="3" indent="-304792" algn="l">
              <a:lnSpc>
                <a:spcPct val="100000"/>
              </a:lnSpc>
              <a:spcBef>
                <a:spcPts val="1067"/>
              </a:spcBef>
              <a:spcAft>
                <a:spcPts val="0"/>
              </a:spcAft>
              <a:buClr>
                <a:srgbClr val="D2BD24"/>
              </a:buClr>
              <a:buSzPts val="1100"/>
              <a:buFont typeface="Noto Sans Symbols"/>
              <a:buNone/>
              <a:defRPr sz="1467" b="0" i="0" u="none" strike="noStrike" cap="none">
                <a:solidFill>
                  <a:srgbClr val="888888"/>
                </a:solidFill>
                <a:latin typeface="Source Sans Pro"/>
                <a:ea typeface="Source Sans Pro"/>
                <a:cs typeface="Source Sans Pro"/>
                <a:sym typeface="Source Sans Pro"/>
              </a:defRPr>
            </a:lvl4pPr>
            <a:lvl5pPr marL="3047924" marR="0" lvl="4" indent="-304792" algn="l">
              <a:lnSpc>
                <a:spcPct val="100000"/>
              </a:lnSpc>
              <a:spcBef>
                <a:spcPts val="1067"/>
              </a:spcBef>
              <a:spcAft>
                <a:spcPts val="0"/>
              </a:spcAft>
              <a:buClr>
                <a:srgbClr val="D2BD24"/>
              </a:buClr>
              <a:buSzPts val="1100"/>
              <a:buFont typeface="Noto Sans Symbols"/>
              <a:buNone/>
              <a:defRPr sz="1467" b="0" i="0" u="none" strike="noStrike" cap="none">
                <a:solidFill>
                  <a:srgbClr val="888888"/>
                </a:solidFill>
                <a:latin typeface="Source Sans Pro"/>
                <a:ea typeface="Source Sans Pro"/>
                <a:cs typeface="Source Sans Pro"/>
                <a:sym typeface="Source Sans Pro"/>
              </a:defRPr>
            </a:lvl5pPr>
            <a:lvl6pPr marL="3657509" marR="0" lvl="5"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6pPr>
            <a:lvl7pPr marL="4267093" marR="0" lvl="6"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7pPr>
            <a:lvl8pPr marL="4876678" marR="0" lvl="7"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8pPr>
            <a:lvl9pPr marL="5486263" marR="0" lvl="8"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9pPr>
          </a:lstStyle>
          <a:p>
            <a:endParaRPr/>
          </a:p>
        </p:txBody>
      </p:sp>
      <p:sp>
        <p:nvSpPr>
          <p:cNvPr id="66" name="Google Shape;66;p9"/>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805873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555785" y="257216"/>
            <a:ext cx="8992400" cy="13208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69" name="Google Shape;69;p10"/>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
        <p:nvSpPr>
          <p:cNvPr id="70" name="Google Shape;70;p10"/>
          <p:cNvSpPr txBox="1">
            <a:spLocks noGrp="1"/>
          </p:cNvSpPr>
          <p:nvPr>
            <p:ph type="body" idx="1"/>
          </p:nvPr>
        </p:nvSpPr>
        <p:spPr>
          <a:xfrm>
            <a:off x="581633" y="1796387"/>
            <a:ext cx="9090000" cy="4878400"/>
          </a:xfrm>
          <a:prstGeom prst="rect">
            <a:avLst/>
          </a:prstGeom>
          <a:noFill/>
          <a:ln>
            <a:noFill/>
          </a:ln>
        </p:spPr>
        <p:txBody>
          <a:bodyPr spcFirstLastPara="1" wrap="square" lIns="68575" tIns="34275" rIns="68575" bIns="34275" anchor="t" anchorCtr="0"/>
          <a:lstStyle>
            <a:lvl1pPr marL="609585" marR="0" lvl="0" indent="-304792" algn="l">
              <a:lnSpc>
                <a:spcPct val="100000"/>
              </a:lnSpc>
              <a:spcBef>
                <a:spcPts val="1067"/>
              </a:spcBef>
              <a:spcAft>
                <a:spcPts val="0"/>
              </a:spcAft>
              <a:buClr>
                <a:srgbClr val="D2BD24"/>
              </a:buClr>
              <a:buSzPts val="27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633673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581633" y="311380"/>
            <a:ext cx="8944400" cy="13208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73" name="Google Shape;73;p11"/>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
        <p:nvSpPr>
          <p:cNvPr id="74" name="Google Shape;74;p11"/>
          <p:cNvSpPr txBox="1">
            <a:spLocks noGrp="1"/>
          </p:cNvSpPr>
          <p:nvPr>
            <p:ph type="body" idx="1"/>
          </p:nvPr>
        </p:nvSpPr>
        <p:spPr>
          <a:xfrm>
            <a:off x="581633" y="1801625"/>
            <a:ext cx="4298000" cy="4694800"/>
          </a:xfrm>
          <a:prstGeom prst="rect">
            <a:avLst/>
          </a:prstGeom>
          <a:noFill/>
          <a:ln>
            <a:noFill/>
          </a:ln>
        </p:spPr>
        <p:txBody>
          <a:bodyPr spcFirstLastPara="1" wrap="square" lIns="68575" tIns="34275" rIns="68575" bIns="34275" anchor="t" anchorCtr="0"/>
          <a:lstStyle>
            <a:lvl1pPr marL="609585" marR="0" lvl="0" indent="-533387" algn="l">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75" name="Google Shape;75;p11"/>
          <p:cNvSpPr txBox="1">
            <a:spLocks noGrp="1"/>
          </p:cNvSpPr>
          <p:nvPr>
            <p:ph type="body" idx="2"/>
          </p:nvPr>
        </p:nvSpPr>
        <p:spPr>
          <a:xfrm>
            <a:off x="5228456" y="1801625"/>
            <a:ext cx="4298000" cy="4694800"/>
          </a:xfrm>
          <a:prstGeom prst="rect">
            <a:avLst/>
          </a:prstGeom>
          <a:noFill/>
          <a:ln>
            <a:noFill/>
          </a:ln>
        </p:spPr>
        <p:txBody>
          <a:bodyPr spcFirstLastPara="1" wrap="square" lIns="68575" tIns="34275" rIns="68575" bIns="34275" anchor="t" anchorCtr="0"/>
          <a:lstStyle>
            <a:lvl1pPr marL="609585" marR="0" lvl="0" indent="-533387" algn="l">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934989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581633" y="311380"/>
            <a:ext cx="8944400" cy="13208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78" name="Google Shape;78;p12"/>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
        <p:nvSpPr>
          <p:cNvPr id="79" name="Google Shape;79;p12"/>
          <p:cNvSpPr txBox="1">
            <a:spLocks noGrp="1"/>
          </p:cNvSpPr>
          <p:nvPr>
            <p:ph type="body" idx="1"/>
          </p:nvPr>
        </p:nvSpPr>
        <p:spPr>
          <a:xfrm>
            <a:off x="5228456" y="1801625"/>
            <a:ext cx="4298000" cy="4694800"/>
          </a:xfrm>
          <a:prstGeom prst="rect">
            <a:avLst/>
          </a:prstGeom>
          <a:noFill/>
          <a:ln>
            <a:noFill/>
          </a:ln>
        </p:spPr>
        <p:txBody>
          <a:bodyPr spcFirstLastPara="1" wrap="square" lIns="68575" tIns="34275" rIns="68575" bIns="34275" anchor="t" anchorCtr="0"/>
          <a:lstStyle>
            <a:lvl1pPr marL="609585" marR="0" lvl="0" indent="-533387" algn="l">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80" name="Google Shape;80;p12"/>
          <p:cNvSpPr>
            <a:spLocks noGrp="1"/>
          </p:cNvSpPr>
          <p:nvPr>
            <p:ph type="pic" idx="2"/>
          </p:nvPr>
        </p:nvSpPr>
        <p:spPr>
          <a:xfrm>
            <a:off x="581025" y="1801813"/>
            <a:ext cx="4481200" cy="4694000"/>
          </a:xfrm>
          <a:prstGeom prst="rect">
            <a:avLst/>
          </a:prstGeom>
          <a:noFill/>
          <a:ln>
            <a:noFill/>
          </a:ln>
        </p:spPr>
        <p:txBody>
          <a:bodyPr spcFirstLastPara="1" wrap="square" lIns="68575" tIns="34275" rIns="68575" bIns="34275" anchor="t" anchorCtr="0"/>
          <a:lstStyle>
            <a:lvl1pPr marR="0" lvl="0"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425175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555785" y="257216"/>
            <a:ext cx="8992400" cy="13208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83" name="Google Shape;83;p13"/>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
        <p:nvSpPr>
          <p:cNvPr id="84" name="Google Shape;84;p13"/>
          <p:cNvSpPr txBox="1">
            <a:spLocks noGrp="1"/>
          </p:cNvSpPr>
          <p:nvPr>
            <p:ph type="body" idx="1"/>
          </p:nvPr>
        </p:nvSpPr>
        <p:spPr>
          <a:xfrm>
            <a:off x="581633" y="1801625"/>
            <a:ext cx="4298000" cy="4694800"/>
          </a:xfrm>
          <a:prstGeom prst="rect">
            <a:avLst/>
          </a:prstGeom>
          <a:noFill/>
          <a:ln>
            <a:noFill/>
          </a:ln>
        </p:spPr>
        <p:txBody>
          <a:bodyPr spcFirstLastPara="1" wrap="square" lIns="68575" tIns="34275" rIns="68575" bIns="34275" anchor="t" anchorCtr="0"/>
          <a:lstStyle>
            <a:lvl1pPr marL="609585" marR="0" lvl="0" indent="-304792" algn="l">
              <a:lnSpc>
                <a:spcPct val="100000"/>
              </a:lnSpc>
              <a:spcBef>
                <a:spcPts val="1067"/>
              </a:spcBef>
              <a:spcAft>
                <a:spcPts val="0"/>
              </a:spcAft>
              <a:buClr>
                <a:srgbClr val="D2BD24"/>
              </a:buClr>
              <a:buSzPts val="27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85" name="Google Shape;85;p13"/>
          <p:cNvSpPr txBox="1">
            <a:spLocks noGrp="1"/>
          </p:cNvSpPr>
          <p:nvPr>
            <p:ph type="body" idx="2"/>
          </p:nvPr>
        </p:nvSpPr>
        <p:spPr>
          <a:xfrm>
            <a:off x="5228456" y="1801625"/>
            <a:ext cx="4298000" cy="4694800"/>
          </a:xfrm>
          <a:prstGeom prst="rect">
            <a:avLst/>
          </a:prstGeom>
          <a:noFill/>
          <a:ln>
            <a:noFill/>
          </a:ln>
        </p:spPr>
        <p:txBody>
          <a:bodyPr spcFirstLastPara="1" wrap="square" lIns="68575" tIns="34275" rIns="68575" bIns="34275" anchor="t" anchorCtr="0"/>
          <a:lstStyle>
            <a:lvl1pPr marL="609585" marR="0" lvl="0" indent="-304792" algn="l">
              <a:lnSpc>
                <a:spcPct val="100000"/>
              </a:lnSpc>
              <a:spcBef>
                <a:spcPts val="1067"/>
              </a:spcBef>
              <a:spcAft>
                <a:spcPts val="0"/>
              </a:spcAft>
              <a:buClr>
                <a:srgbClr val="D2BD24"/>
              </a:buClr>
              <a:buSzPts val="27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290066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555785" y="257216"/>
            <a:ext cx="8992400" cy="13208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88" name="Google Shape;88;p14"/>
          <p:cNvSpPr txBox="1">
            <a:spLocks noGrp="1"/>
          </p:cNvSpPr>
          <p:nvPr>
            <p:ph type="body" idx="1"/>
          </p:nvPr>
        </p:nvSpPr>
        <p:spPr>
          <a:xfrm>
            <a:off x="581633" y="1872852"/>
            <a:ext cx="4298000" cy="576400"/>
          </a:xfrm>
          <a:prstGeom prst="rect">
            <a:avLst/>
          </a:prstGeom>
          <a:noFill/>
          <a:ln>
            <a:noFill/>
          </a:ln>
        </p:spPr>
        <p:txBody>
          <a:bodyPr spcFirstLastPara="1" wrap="square" lIns="68575" tIns="34275" rIns="68575" bIns="34275" anchor="b" anchorCtr="0"/>
          <a:lstStyle>
            <a:lvl1pPr marL="609585" marR="0" lvl="0" indent="-304792" algn="l">
              <a:lnSpc>
                <a:spcPct val="100000"/>
              </a:lnSpc>
              <a:spcBef>
                <a:spcPts val="1067"/>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1pPr>
            <a:lvl2pPr marL="1219170" marR="0" lvl="1" indent="-304792" algn="l">
              <a:lnSpc>
                <a:spcPct val="100000"/>
              </a:lnSpc>
              <a:spcBef>
                <a:spcPts val="1067"/>
              </a:spcBef>
              <a:spcAft>
                <a:spcPts val="0"/>
              </a:spcAft>
              <a:buClr>
                <a:srgbClr val="D2BD24"/>
              </a:buClr>
              <a:buSzPts val="1200"/>
              <a:buFont typeface="Source Sans Pro"/>
              <a:buNone/>
              <a:defRPr sz="2000" b="1" i="0" u="none" strike="noStrike" cap="none">
                <a:solidFill>
                  <a:srgbClr val="3F3F3F"/>
                </a:solidFill>
                <a:latin typeface="Source Sans Pro"/>
                <a:ea typeface="Source Sans Pro"/>
                <a:cs typeface="Source Sans Pro"/>
                <a:sym typeface="Source Sans Pro"/>
              </a:defRPr>
            </a:lvl2pPr>
            <a:lvl3pPr marL="1828754" marR="0" lvl="2" indent="-304792" algn="l">
              <a:lnSpc>
                <a:spcPct val="100000"/>
              </a:lnSpc>
              <a:spcBef>
                <a:spcPts val="1067"/>
              </a:spcBef>
              <a:spcAft>
                <a:spcPts val="0"/>
              </a:spcAft>
              <a:buClr>
                <a:srgbClr val="D2BD24"/>
              </a:buClr>
              <a:buSzPts val="1400"/>
              <a:buFont typeface="Noto Sans Symbols"/>
              <a:buNone/>
              <a:defRPr sz="1867" b="1" i="0" u="none" strike="noStrike" cap="none">
                <a:solidFill>
                  <a:srgbClr val="3F3F3F"/>
                </a:solidFill>
                <a:latin typeface="Source Sans Pro"/>
                <a:ea typeface="Source Sans Pro"/>
                <a:cs typeface="Source Sans Pro"/>
                <a:sym typeface="Source Sans Pro"/>
              </a:defRPr>
            </a:lvl3pPr>
            <a:lvl4pPr marL="2438339" marR="0" lvl="3" indent="-304792" algn="l">
              <a:lnSpc>
                <a:spcPct val="100000"/>
              </a:lnSpc>
              <a:spcBef>
                <a:spcPts val="1067"/>
              </a:spcBef>
              <a:spcAft>
                <a:spcPts val="0"/>
              </a:spcAft>
              <a:buClr>
                <a:srgbClr val="D2BD24"/>
              </a:buClr>
              <a:buSzPts val="1200"/>
              <a:buFont typeface="Noto Sans Symbols"/>
              <a:buNone/>
              <a:defRPr sz="1600" b="1" i="0" u="none" strike="noStrike" cap="none">
                <a:solidFill>
                  <a:srgbClr val="3F3F3F"/>
                </a:solidFill>
                <a:latin typeface="Source Sans Pro"/>
                <a:ea typeface="Source Sans Pro"/>
                <a:cs typeface="Source Sans Pro"/>
                <a:sym typeface="Source Sans Pro"/>
              </a:defRPr>
            </a:lvl4pPr>
            <a:lvl5pPr marL="3047924" marR="0" lvl="4" indent="-304792" algn="l">
              <a:lnSpc>
                <a:spcPct val="100000"/>
              </a:lnSpc>
              <a:spcBef>
                <a:spcPts val="1067"/>
              </a:spcBef>
              <a:spcAft>
                <a:spcPts val="0"/>
              </a:spcAft>
              <a:buClr>
                <a:srgbClr val="D2BD24"/>
              </a:buClr>
              <a:buSzPts val="1200"/>
              <a:buFont typeface="Noto Sans Symbols"/>
              <a:buNone/>
              <a:defRPr sz="1600" b="1" i="0" u="none" strike="noStrike" cap="none">
                <a:solidFill>
                  <a:srgbClr val="3F3F3F"/>
                </a:solidFill>
                <a:latin typeface="Source Sans Pro"/>
                <a:ea typeface="Source Sans Pro"/>
                <a:cs typeface="Source Sans Pro"/>
                <a:sym typeface="Source Sans Pro"/>
              </a:defRPr>
            </a:lvl5pPr>
            <a:lvl6pPr marL="3657509" marR="0" lvl="5" indent="-304792" algn="l">
              <a:lnSpc>
                <a:spcPct val="100000"/>
              </a:lnSpc>
              <a:spcBef>
                <a:spcPts val="1067"/>
              </a:spcBef>
              <a:spcAft>
                <a:spcPts val="0"/>
              </a:spcAft>
              <a:buClr>
                <a:schemeClr val="accent1"/>
              </a:buClr>
              <a:buSzPts val="1000"/>
              <a:buFont typeface="Noto Sans Symbols"/>
              <a:buNone/>
              <a:defRPr sz="1600" b="1" i="0" u="none" strike="noStrike" cap="none">
                <a:solidFill>
                  <a:srgbClr val="3F3F3F"/>
                </a:solidFill>
                <a:latin typeface="Source Sans Pro"/>
                <a:ea typeface="Source Sans Pro"/>
                <a:cs typeface="Source Sans Pro"/>
                <a:sym typeface="Source Sans Pro"/>
              </a:defRPr>
            </a:lvl6pPr>
            <a:lvl7pPr marL="4267093" marR="0" lvl="6" indent="-304792" algn="l">
              <a:lnSpc>
                <a:spcPct val="100000"/>
              </a:lnSpc>
              <a:spcBef>
                <a:spcPts val="1067"/>
              </a:spcBef>
              <a:spcAft>
                <a:spcPts val="0"/>
              </a:spcAft>
              <a:buClr>
                <a:schemeClr val="accent1"/>
              </a:buClr>
              <a:buSzPts val="1000"/>
              <a:buFont typeface="Noto Sans Symbols"/>
              <a:buNone/>
              <a:defRPr sz="1600" b="1" i="0" u="none" strike="noStrike" cap="none">
                <a:solidFill>
                  <a:srgbClr val="3F3F3F"/>
                </a:solidFill>
                <a:latin typeface="Source Sans Pro"/>
                <a:ea typeface="Source Sans Pro"/>
                <a:cs typeface="Source Sans Pro"/>
                <a:sym typeface="Source Sans Pro"/>
              </a:defRPr>
            </a:lvl7pPr>
            <a:lvl8pPr marL="4876678" marR="0" lvl="7" indent="-304792" algn="l">
              <a:lnSpc>
                <a:spcPct val="100000"/>
              </a:lnSpc>
              <a:spcBef>
                <a:spcPts val="1067"/>
              </a:spcBef>
              <a:spcAft>
                <a:spcPts val="0"/>
              </a:spcAft>
              <a:buClr>
                <a:schemeClr val="accent1"/>
              </a:buClr>
              <a:buSzPts val="1000"/>
              <a:buFont typeface="Noto Sans Symbols"/>
              <a:buNone/>
              <a:defRPr sz="1600" b="1" i="0" u="none" strike="noStrike" cap="none">
                <a:solidFill>
                  <a:srgbClr val="3F3F3F"/>
                </a:solidFill>
                <a:latin typeface="Source Sans Pro"/>
                <a:ea typeface="Source Sans Pro"/>
                <a:cs typeface="Source Sans Pro"/>
                <a:sym typeface="Source Sans Pro"/>
              </a:defRPr>
            </a:lvl8pPr>
            <a:lvl9pPr marL="5486263" marR="0" lvl="8" indent="-304792" algn="l">
              <a:lnSpc>
                <a:spcPct val="100000"/>
              </a:lnSpc>
              <a:spcBef>
                <a:spcPts val="1067"/>
              </a:spcBef>
              <a:spcAft>
                <a:spcPts val="0"/>
              </a:spcAft>
              <a:buClr>
                <a:schemeClr val="accent1"/>
              </a:buClr>
              <a:buSzPts val="1000"/>
              <a:buFont typeface="Noto Sans Symbols"/>
              <a:buNone/>
              <a:defRPr sz="1600" b="1" i="0" u="none" strike="noStrike" cap="none">
                <a:solidFill>
                  <a:srgbClr val="3F3F3F"/>
                </a:solidFill>
                <a:latin typeface="Source Sans Pro"/>
                <a:ea typeface="Source Sans Pro"/>
                <a:cs typeface="Source Sans Pro"/>
                <a:sym typeface="Source Sans Pro"/>
              </a:defRPr>
            </a:lvl9pPr>
          </a:lstStyle>
          <a:p>
            <a:endParaRPr/>
          </a:p>
        </p:txBody>
      </p:sp>
      <p:sp>
        <p:nvSpPr>
          <p:cNvPr id="89" name="Google Shape;89;p14"/>
          <p:cNvSpPr txBox="1">
            <a:spLocks noGrp="1"/>
          </p:cNvSpPr>
          <p:nvPr>
            <p:ph type="body" idx="2"/>
          </p:nvPr>
        </p:nvSpPr>
        <p:spPr>
          <a:xfrm>
            <a:off x="5228455" y="1872852"/>
            <a:ext cx="4298000" cy="576400"/>
          </a:xfrm>
          <a:prstGeom prst="rect">
            <a:avLst/>
          </a:prstGeom>
          <a:noFill/>
          <a:ln>
            <a:noFill/>
          </a:ln>
        </p:spPr>
        <p:txBody>
          <a:bodyPr spcFirstLastPara="1" wrap="square" lIns="68575" tIns="34275" rIns="68575" bIns="34275" anchor="b" anchorCtr="0"/>
          <a:lstStyle>
            <a:lvl1pPr marL="609585" marR="0" lvl="0" indent="-304792" algn="l">
              <a:lnSpc>
                <a:spcPct val="100000"/>
              </a:lnSpc>
              <a:spcBef>
                <a:spcPts val="1067"/>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1pPr>
            <a:lvl2pPr marL="1219170" marR="0" lvl="1" indent="-304792" algn="l">
              <a:lnSpc>
                <a:spcPct val="100000"/>
              </a:lnSpc>
              <a:spcBef>
                <a:spcPts val="1067"/>
              </a:spcBef>
              <a:spcAft>
                <a:spcPts val="0"/>
              </a:spcAft>
              <a:buClr>
                <a:srgbClr val="D2BD24"/>
              </a:buClr>
              <a:buSzPts val="1200"/>
              <a:buFont typeface="Source Sans Pro"/>
              <a:buNone/>
              <a:defRPr sz="2000" b="1" i="0" u="none" strike="noStrike" cap="none">
                <a:solidFill>
                  <a:srgbClr val="3F3F3F"/>
                </a:solidFill>
                <a:latin typeface="Source Sans Pro"/>
                <a:ea typeface="Source Sans Pro"/>
                <a:cs typeface="Source Sans Pro"/>
                <a:sym typeface="Source Sans Pro"/>
              </a:defRPr>
            </a:lvl2pPr>
            <a:lvl3pPr marL="1828754" marR="0" lvl="2" indent="-304792" algn="l">
              <a:lnSpc>
                <a:spcPct val="100000"/>
              </a:lnSpc>
              <a:spcBef>
                <a:spcPts val="1067"/>
              </a:spcBef>
              <a:spcAft>
                <a:spcPts val="0"/>
              </a:spcAft>
              <a:buClr>
                <a:srgbClr val="D2BD24"/>
              </a:buClr>
              <a:buSzPts val="1400"/>
              <a:buFont typeface="Noto Sans Symbols"/>
              <a:buNone/>
              <a:defRPr sz="1867" b="1" i="0" u="none" strike="noStrike" cap="none">
                <a:solidFill>
                  <a:srgbClr val="3F3F3F"/>
                </a:solidFill>
                <a:latin typeface="Source Sans Pro"/>
                <a:ea typeface="Source Sans Pro"/>
                <a:cs typeface="Source Sans Pro"/>
                <a:sym typeface="Source Sans Pro"/>
              </a:defRPr>
            </a:lvl3pPr>
            <a:lvl4pPr marL="2438339" marR="0" lvl="3" indent="-304792" algn="l">
              <a:lnSpc>
                <a:spcPct val="100000"/>
              </a:lnSpc>
              <a:spcBef>
                <a:spcPts val="1067"/>
              </a:spcBef>
              <a:spcAft>
                <a:spcPts val="0"/>
              </a:spcAft>
              <a:buClr>
                <a:srgbClr val="D2BD24"/>
              </a:buClr>
              <a:buSzPts val="1200"/>
              <a:buFont typeface="Noto Sans Symbols"/>
              <a:buNone/>
              <a:defRPr sz="1600" b="1" i="0" u="none" strike="noStrike" cap="none">
                <a:solidFill>
                  <a:srgbClr val="3F3F3F"/>
                </a:solidFill>
                <a:latin typeface="Source Sans Pro"/>
                <a:ea typeface="Source Sans Pro"/>
                <a:cs typeface="Source Sans Pro"/>
                <a:sym typeface="Source Sans Pro"/>
              </a:defRPr>
            </a:lvl4pPr>
            <a:lvl5pPr marL="3047924" marR="0" lvl="4" indent="-304792" algn="l">
              <a:lnSpc>
                <a:spcPct val="100000"/>
              </a:lnSpc>
              <a:spcBef>
                <a:spcPts val="1067"/>
              </a:spcBef>
              <a:spcAft>
                <a:spcPts val="0"/>
              </a:spcAft>
              <a:buClr>
                <a:srgbClr val="D2BD24"/>
              </a:buClr>
              <a:buSzPts val="1200"/>
              <a:buFont typeface="Noto Sans Symbols"/>
              <a:buNone/>
              <a:defRPr sz="1600" b="1" i="0" u="none" strike="noStrike" cap="none">
                <a:solidFill>
                  <a:srgbClr val="3F3F3F"/>
                </a:solidFill>
                <a:latin typeface="Source Sans Pro"/>
                <a:ea typeface="Source Sans Pro"/>
                <a:cs typeface="Source Sans Pro"/>
                <a:sym typeface="Source Sans Pro"/>
              </a:defRPr>
            </a:lvl5pPr>
            <a:lvl6pPr marL="3657509" marR="0" lvl="5" indent="-304792" algn="l">
              <a:lnSpc>
                <a:spcPct val="100000"/>
              </a:lnSpc>
              <a:spcBef>
                <a:spcPts val="1067"/>
              </a:spcBef>
              <a:spcAft>
                <a:spcPts val="0"/>
              </a:spcAft>
              <a:buClr>
                <a:schemeClr val="accent1"/>
              </a:buClr>
              <a:buSzPts val="1000"/>
              <a:buFont typeface="Noto Sans Symbols"/>
              <a:buNone/>
              <a:defRPr sz="1600" b="1" i="0" u="none" strike="noStrike" cap="none">
                <a:solidFill>
                  <a:srgbClr val="3F3F3F"/>
                </a:solidFill>
                <a:latin typeface="Source Sans Pro"/>
                <a:ea typeface="Source Sans Pro"/>
                <a:cs typeface="Source Sans Pro"/>
                <a:sym typeface="Source Sans Pro"/>
              </a:defRPr>
            </a:lvl6pPr>
            <a:lvl7pPr marL="4267093" marR="0" lvl="6" indent="-304792" algn="l">
              <a:lnSpc>
                <a:spcPct val="100000"/>
              </a:lnSpc>
              <a:spcBef>
                <a:spcPts val="1067"/>
              </a:spcBef>
              <a:spcAft>
                <a:spcPts val="0"/>
              </a:spcAft>
              <a:buClr>
                <a:schemeClr val="accent1"/>
              </a:buClr>
              <a:buSzPts val="1000"/>
              <a:buFont typeface="Noto Sans Symbols"/>
              <a:buNone/>
              <a:defRPr sz="1600" b="1" i="0" u="none" strike="noStrike" cap="none">
                <a:solidFill>
                  <a:srgbClr val="3F3F3F"/>
                </a:solidFill>
                <a:latin typeface="Source Sans Pro"/>
                <a:ea typeface="Source Sans Pro"/>
                <a:cs typeface="Source Sans Pro"/>
                <a:sym typeface="Source Sans Pro"/>
              </a:defRPr>
            </a:lvl7pPr>
            <a:lvl8pPr marL="4876678" marR="0" lvl="7" indent="-304792" algn="l">
              <a:lnSpc>
                <a:spcPct val="100000"/>
              </a:lnSpc>
              <a:spcBef>
                <a:spcPts val="1067"/>
              </a:spcBef>
              <a:spcAft>
                <a:spcPts val="0"/>
              </a:spcAft>
              <a:buClr>
                <a:schemeClr val="accent1"/>
              </a:buClr>
              <a:buSzPts val="1000"/>
              <a:buFont typeface="Noto Sans Symbols"/>
              <a:buNone/>
              <a:defRPr sz="1600" b="1" i="0" u="none" strike="noStrike" cap="none">
                <a:solidFill>
                  <a:srgbClr val="3F3F3F"/>
                </a:solidFill>
                <a:latin typeface="Source Sans Pro"/>
                <a:ea typeface="Source Sans Pro"/>
                <a:cs typeface="Source Sans Pro"/>
                <a:sym typeface="Source Sans Pro"/>
              </a:defRPr>
            </a:lvl8pPr>
            <a:lvl9pPr marL="5486263" marR="0" lvl="8" indent="-304792" algn="l">
              <a:lnSpc>
                <a:spcPct val="100000"/>
              </a:lnSpc>
              <a:spcBef>
                <a:spcPts val="1067"/>
              </a:spcBef>
              <a:spcAft>
                <a:spcPts val="0"/>
              </a:spcAft>
              <a:buClr>
                <a:schemeClr val="accent1"/>
              </a:buClr>
              <a:buSzPts val="1000"/>
              <a:buFont typeface="Noto Sans Symbols"/>
              <a:buNone/>
              <a:defRPr sz="1600" b="1" i="0" u="none" strike="noStrike" cap="none">
                <a:solidFill>
                  <a:srgbClr val="3F3F3F"/>
                </a:solidFill>
                <a:latin typeface="Source Sans Pro"/>
                <a:ea typeface="Source Sans Pro"/>
                <a:cs typeface="Source Sans Pro"/>
                <a:sym typeface="Source Sans Pro"/>
              </a:defRPr>
            </a:lvl9pPr>
          </a:lstStyle>
          <a:p>
            <a:endParaRPr/>
          </a:p>
        </p:txBody>
      </p:sp>
      <p:sp>
        <p:nvSpPr>
          <p:cNvPr id="90" name="Google Shape;90;p14"/>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
        <p:nvSpPr>
          <p:cNvPr id="91" name="Google Shape;91;p14"/>
          <p:cNvSpPr txBox="1">
            <a:spLocks noGrp="1"/>
          </p:cNvSpPr>
          <p:nvPr>
            <p:ph type="body" idx="3"/>
          </p:nvPr>
        </p:nvSpPr>
        <p:spPr>
          <a:xfrm>
            <a:off x="581633" y="2689785"/>
            <a:ext cx="4298000" cy="3806400"/>
          </a:xfrm>
          <a:prstGeom prst="rect">
            <a:avLst/>
          </a:prstGeom>
          <a:noFill/>
          <a:ln>
            <a:noFill/>
          </a:ln>
        </p:spPr>
        <p:txBody>
          <a:bodyPr spcFirstLastPara="1" wrap="square" lIns="68575" tIns="34275" rIns="68575" bIns="34275" anchor="t" anchorCtr="0"/>
          <a:lstStyle>
            <a:lvl1pPr marL="609585" marR="0" lvl="0" indent="-533387" algn="l">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92" name="Google Shape;92;p14"/>
          <p:cNvSpPr txBox="1">
            <a:spLocks noGrp="1"/>
          </p:cNvSpPr>
          <p:nvPr>
            <p:ph type="body" idx="4"/>
          </p:nvPr>
        </p:nvSpPr>
        <p:spPr>
          <a:xfrm>
            <a:off x="5228456" y="2689787"/>
            <a:ext cx="4298000" cy="3806400"/>
          </a:xfrm>
          <a:prstGeom prst="rect">
            <a:avLst/>
          </a:prstGeom>
          <a:noFill/>
          <a:ln>
            <a:noFill/>
          </a:ln>
        </p:spPr>
        <p:txBody>
          <a:bodyPr spcFirstLastPara="1" wrap="square" lIns="68575" tIns="34275" rIns="68575" bIns="34275" anchor="t" anchorCtr="0"/>
          <a:lstStyle>
            <a:lvl1pPr marL="609585" marR="0" lvl="0" indent="-533387" algn="l">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3261093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95" name="Google Shape;95;p15"/>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1709707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96"/>
        <p:cNvGrpSpPr/>
        <p:nvPr/>
      </p:nvGrpSpPr>
      <p:grpSpPr>
        <a:xfrm>
          <a:off x="0" y="0"/>
          <a:ext cx="0" cy="0"/>
          <a:chOff x="0" y="0"/>
          <a:chExt cx="0" cy="0"/>
        </a:xfrm>
      </p:grpSpPr>
      <p:sp>
        <p:nvSpPr>
          <p:cNvPr id="97" name="Google Shape;97;p16"/>
          <p:cNvSpPr txBox="1">
            <a:spLocks noGrp="1"/>
          </p:cNvSpPr>
          <p:nvPr>
            <p:ph type="body" idx="1"/>
          </p:nvPr>
        </p:nvSpPr>
        <p:spPr>
          <a:xfrm>
            <a:off x="3507475" y="514924"/>
            <a:ext cx="5766400" cy="6022400"/>
          </a:xfrm>
          <a:prstGeom prst="rect">
            <a:avLst/>
          </a:prstGeom>
          <a:noFill/>
          <a:ln>
            <a:noFill/>
          </a:ln>
        </p:spPr>
        <p:txBody>
          <a:bodyPr spcFirstLastPara="1" wrap="square" lIns="68575" tIns="34275" rIns="68575" bIns="34275" anchor="t" anchorCtr="0"/>
          <a:lstStyle>
            <a:lvl1pPr marL="609585" marR="0" lvl="0" indent="-533387" algn="l">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98" name="Google Shape;98;p16"/>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
        <p:nvSpPr>
          <p:cNvPr id="99" name="Google Shape;99;p16"/>
          <p:cNvSpPr>
            <a:spLocks noGrp="1"/>
          </p:cNvSpPr>
          <p:nvPr>
            <p:ph type="pic" idx="2"/>
          </p:nvPr>
        </p:nvSpPr>
        <p:spPr>
          <a:xfrm>
            <a:off x="573088" y="2629957"/>
            <a:ext cx="2525600" cy="1792400"/>
          </a:xfrm>
          <a:prstGeom prst="rect">
            <a:avLst/>
          </a:prstGeom>
          <a:noFill/>
          <a:ln>
            <a:noFill/>
          </a:ln>
        </p:spPr>
        <p:txBody>
          <a:bodyPr spcFirstLastPara="1" wrap="square" lIns="68575" tIns="34275" rIns="68575" bIns="34275" anchor="t" anchorCtr="0"/>
          <a:lstStyle>
            <a:lvl1pPr marR="0" lvl="0"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00" name="Google Shape;100;p16"/>
          <p:cNvSpPr>
            <a:spLocks noGrp="1"/>
          </p:cNvSpPr>
          <p:nvPr>
            <p:ph type="pic" idx="3"/>
          </p:nvPr>
        </p:nvSpPr>
        <p:spPr>
          <a:xfrm>
            <a:off x="573088" y="514924"/>
            <a:ext cx="2525600" cy="1792400"/>
          </a:xfrm>
          <a:prstGeom prst="rect">
            <a:avLst/>
          </a:prstGeom>
          <a:noFill/>
          <a:ln>
            <a:noFill/>
          </a:ln>
        </p:spPr>
        <p:txBody>
          <a:bodyPr spcFirstLastPara="1" wrap="square" lIns="68575" tIns="34275" rIns="68575" bIns="34275" anchor="t" anchorCtr="0"/>
          <a:lstStyle>
            <a:lvl1pPr marR="0" lvl="0"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01" name="Google Shape;101;p16"/>
          <p:cNvSpPr>
            <a:spLocks noGrp="1"/>
          </p:cNvSpPr>
          <p:nvPr>
            <p:ph type="pic" idx="4"/>
          </p:nvPr>
        </p:nvSpPr>
        <p:spPr>
          <a:xfrm>
            <a:off x="573088" y="4744989"/>
            <a:ext cx="2525600" cy="1792400"/>
          </a:xfrm>
          <a:prstGeom prst="rect">
            <a:avLst/>
          </a:prstGeom>
          <a:noFill/>
          <a:ln>
            <a:noFill/>
          </a:ln>
        </p:spPr>
        <p:txBody>
          <a:bodyPr spcFirstLastPara="1" wrap="square" lIns="68575" tIns="34275" rIns="68575" bIns="34275" anchor="t" anchorCtr="0"/>
          <a:lstStyle>
            <a:lvl1pPr marR="0" lvl="0"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967045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931333" y="609600"/>
            <a:ext cx="8094000" cy="3022400"/>
          </a:xfrm>
          <a:prstGeom prst="rect">
            <a:avLst/>
          </a:prstGeom>
          <a:noFill/>
          <a:ln>
            <a:noFill/>
          </a:ln>
        </p:spPr>
        <p:txBody>
          <a:bodyPr spcFirstLastPara="1" wrap="square" lIns="68575" tIns="34275" rIns="68575" bIns="34275" anchor="ctr"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04" name="Google Shape;104;p17"/>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
        <p:nvSpPr>
          <p:cNvPr id="105" name="Google Shape;105;p17"/>
          <p:cNvSpPr txBox="1"/>
          <p:nvPr/>
        </p:nvSpPr>
        <p:spPr>
          <a:xfrm>
            <a:off x="541871" y="790377"/>
            <a:ext cx="609600" cy="584800"/>
          </a:xfrm>
          <a:prstGeom prst="rect">
            <a:avLst/>
          </a:prstGeom>
          <a:noFill/>
          <a:ln>
            <a:noFill/>
          </a:ln>
        </p:spPr>
        <p:txBody>
          <a:bodyPr spcFirstLastPara="1" wrap="square" lIns="91433" tIns="45700" rIns="91433" bIns="45700" anchor="ctr" anchorCtr="0">
            <a:noAutofit/>
          </a:bodyPr>
          <a:lstStyle/>
          <a:p>
            <a:pPr>
              <a:buClr>
                <a:srgbClr val="000000"/>
              </a:buClr>
              <a:buSzPts val="6000"/>
              <a:buFont typeface="Arial"/>
              <a:buNone/>
            </a:pPr>
            <a:r>
              <a:rPr lang="en" sz="8000" kern="0">
                <a:solidFill>
                  <a:srgbClr val="8FA1CF"/>
                </a:solidFill>
                <a:ea typeface="Arial"/>
                <a:cs typeface="Arial"/>
                <a:sym typeface="Arial"/>
              </a:rPr>
              <a:t>“</a:t>
            </a:r>
            <a:endParaRPr sz="1467" kern="0">
              <a:solidFill>
                <a:srgbClr val="000000"/>
              </a:solidFill>
              <a:ea typeface="Arial"/>
              <a:cs typeface="Arial"/>
              <a:sym typeface="Arial"/>
            </a:endParaRPr>
          </a:p>
        </p:txBody>
      </p:sp>
      <p:sp>
        <p:nvSpPr>
          <p:cNvPr id="106" name="Google Shape;106;p17"/>
          <p:cNvSpPr txBox="1"/>
          <p:nvPr/>
        </p:nvSpPr>
        <p:spPr>
          <a:xfrm>
            <a:off x="8893011" y="2886556"/>
            <a:ext cx="609600" cy="584800"/>
          </a:xfrm>
          <a:prstGeom prst="rect">
            <a:avLst/>
          </a:prstGeom>
          <a:noFill/>
          <a:ln>
            <a:noFill/>
          </a:ln>
        </p:spPr>
        <p:txBody>
          <a:bodyPr spcFirstLastPara="1" wrap="square" lIns="91433" tIns="45700" rIns="91433" bIns="45700" anchor="ctr" anchorCtr="0">
            <a:noAutofit/>
          </a:bodyPr>
          <a:lstStyle/>
          <a:p>
            <a:pPr>
              <a:buClr>
                <a:srgbClr val="000000"/>
              </a:buClr>
              <a:buSzPts val="6000"/>
              <a:buFont typeface="Arial"/>
              <a:buNone/>
            </a:pPr>
            <a:r>
              <a:rPr lang="en" sz="8000" kern="0">
                <a:solidFill>
                  <a:srgbClr val="8FA1CF"/>
                </a:solidFill>
                <a:ea typeface="Arial"/>
                <a:cs typeface="Arial"/>
                <a:sym typeface="Arial"/>
              </a:rPr>
              <a:t>”</a:t>
            </a:r>
            <a:endParaRPr sz="1467" kern="0">
              <a:solidFill>
                <a:srgbClr val="000000"/>
              </a:solidFill>
              <a:ea typeface="Arial"/>
              <a:cs typeface="Arial"/>
              <a:sym typeface="Arial"/>
            </a:endParaRPr>
          </a:p>
        </p:txBody>
      </p:sp>
    </p:spTree>
    <p:extLst>
      <p:ext uri="{BB962C8B-B14F-4D97-AF65-F5344CB8AC3E}">
        <p14:creationId xmlns:p14="http://schemas.microsoft.com/office/powerpoint/2010/main" val="3277686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dirty="0"/>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310104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677335" y="609600"/>
            <a:ext cx="8348000" cy="3022400"/>
          </a:xfrm>
          <a:prstGeom prst="rect">
            <a:avLst/>
          </a:prstGeom>
          <a:noFill/>
          <a:ln>
            <a:noFill/>
          </a:ln>
        </p:spPr>
        <p:txBody>
          <a:bodyPr spcFirstLastPara="1" wrap="square" lIns="68575" tIns="34275" rIns="68575" bIns="34275" anchor="ctr" anchorCtr="0"/>
          <a:lstStyle>
            <a:lvl1pPr marR="0" lvl="0" algn="l">
              <a:lnSpc>
                <a:spcPct val="100000"/>
              </a:lnSpc>
              <a:spcBef>
                <a:spcPts val="0"/>
              </a:spcBef>
              <a:spcAft>
                <a:spcPts val="0"/>
              </a:spcAft>
              <a:buClr>
                <a:srgbClr val="072B62"/>
              </a:buClr>
              <a:buSzPts val="3300"/>
              <a:buFont typeface="Georgia"/>
              <a:buNone/>
              <a:defRPr sz="4400" b="0" i="1"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09" name="Google Shape;109;p18"/>
          <p:cNvSpPr txBox="1">
            <a:spLocks noGrp="1"/>
          </p:cNvSpPr>
          <p:nvPr>
            <p:ph type="body" idx="1"/>
          </p:nvPr>
        </p:nvSpPr>
        <p:spPr>
          <a:xfrm>
            <a:off x="601141" y="3903133"/>
            <a:ext cx="8596800" cy="514000"/>
          </a:xfrm>
          <a:prstGeom prst="rect">
            <a:avLst/>
          </a:prstGeom>
          <a:noFill/>
          <a:ln>
            <a:noFill/>
          </a:ln>
        </p:spPr>
        <p:txBody>
          <a:bodyPr spcFirstLastPara="1" wrap="square" lIns="68575" tIns="34275" rIns="68575" bIns="34275" anchor="b" anchorCtr="0"/>
          <a:lstStyle>
            <a:lvl1pPr marL="609585" marR="0" lvl="0" indent="-304792" algn="r">
              <a:lnSpc>
                <a:spcPct val="100000"/>
              </a:lnSpc>
              <a:spcBef>
                <a:spcPts val="1067"/>
              </a:spcBef>
              <a:spcAft>
                <a:spcPts val="0"/>
              </a:spcAft>
              <a:buClr>
                <a:srgbClr val="D2BD24"/>
              </a:buClr>
              <a:buSzPts val="2400"/>
              <a:buFont typeface="Noto Sans Symbols"/>
              <a:buNone/>
              <a:defRPr sz="3200" b="0" i="0" u="none" strike="noStrike" cap="none">
                <a:solidFill>
                  <a:srgbClr val="3F3F3F"/>
                </a:solidFill>
                <a:latin typeface="Source Sans Pro"/>
                <a:ea typeface="Source Sans Pro"/>
                <a:cs typeface="Source Sans Pro"/>
                <a:sym typeface="Source Sans Pro"/>
              </a:defRPr>
            </a:lvl1pPr>
            <a:lvl2pPr marL="1219170" marR="0" lvl="1" indent="-304792" algn="l">
              <a:lnSpc>
                <a:spcPct val="100000"/>
              </a:lnSpc>
              <a:spcBef>
                <a:spcPts val="1067"/>
              </a:spcBef>
              <a:spcAft>
                <a:spcPts val="0"/>
              </a:spcAft>
              <a:buClr>
                <a:srgbClr val="D2BD24"/>
              </a:buClr>
              <a:buSzPts val="190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828754" marR="0" lvl="2" indent="-304792" algn="l">
              <a:lnSpc>
                <a:spcPct val="100000"/>
              </a:lnSpc>
              <a:spcBef>
                <a:spcPts val="1067"/>
              </a:spcBef>
              <a:spcAft>
                <a:spcPts val="0"/>
              </a:spcAft>
              <a:buClr>
                <a:srgbClr val="D2BD24"/>
              </a:buClr>
              <a:buSzPts val="2100"/>
              <a:buFont typeface="Noto Sans Symbols"/>
              <a:buNone/>
              <a:defRPr sz="2800" b="0" i="0" u="none" strike="noStrike" cap="none">
                <a:solidFill>
                  <a:srgbClr val="3F3F3F"/>
                </a:solidFill>
                <a:latin typeface="Source Sans Pro"/>
                <a:ea typeface="Source Sans Pro"/>
                <a:cs typeface="Source Sans Pro"/>
                <a:sym typeface="Source Sans Pro"/>
              </a:defRPr>
            </a:lvl3pPr>
            <a:lvl4pPr marL="2438339" marR="0" lvl="3" indent="-304792" algn="l">
              <a:lnSpc>
                <a:spcPct val="100000"/>
              </a:lnSpc>
              <a:spcBef>
                <a:spcPts val="1067"/>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4pPr>
            <a:lvl5pPr marL="3047924" marR="0" lvl="4" indent="-304792" algn="l">
              <a:lnSpc>
                <a:spcPct val="100000"/>
              </a:lnSpc>
              <a:spcBef>
                <a:spcPts val="1067"/>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10" name="Google Shape;110;p18"/>
          <p:cNvSpPr txBox="1">
            <a:spLocks noGrp="1"/>
          </p:cNvSpPr>
          <p:nvPr>
            <p:ph type="body" idx="2"/>
          </p:nvPr>
        </p:nvSpPr>
        <p:spPr>
          <a:xfrm>
            <a:off x="677335" y="4527448"/>
            <a:ext cx="8520400" cy="1514000"/>
          </a:xfrm>
          <a:prstGeom prst="rect">
            <a:avLst/>
          </a:prstGeom>
          <a:noFill/>
          <a:ln>
            <a:noFill/>
          </a:ln>
        </p:spPr>
        <p:txBody>
          <a:bodyPr spcFirstLastPara="1" wrap="square" lIns="68575" tIns="34275" rIns="68575" bIns="34275" anchor="t" anchorCtr="0"/>
          <a:lstStyle>
            <a:lvl1pPr marL="609585" marR="0" lvl="0" indent="-304792" algn="r">
              <a:lnSpc>
                <a:spcPct val="100000"/>
              </a:lnSpc>
              <a:spcBef>
                <a:spcPts val="1067"/>
              </a:spcBef>
              <a:spcAft>
                <a:spcPts val="0"/>
              </a:spcAft>
              <a:buClr>
                <a:srgbClr val="D2BD24"/>
              </a:buClr>
              <a:buSzPts val="1800"/>
              <a:buFont typeface="Noto Sans Symbols"/>
              <a:buNone/>
              <a:defRPr sz="2400" b="0" i="0" u="none" strike="noStrike" cap="none">
                <a:solidFill>
                  <a:srgbClr val="7F7F7F"/>
                </a:solidFill>
                <a:latin typeface="Source Sans Pro"/>
                <a:ea typeface="Source Sans Pro"/>
                <a:cs typeface="Source Sans Pro"/>
                <a:sym typeface="Source Sans Pro"/>
              </a:defRPr>
            </a:lvl1pPr>
            <a:lvl2pPr marL="1219170" marR="0" lvl="1" indent="-304792" algn="l">
              <a:lnSpc>
                <a:spcPct val="100000"/>
              </a:lnSpc>
              <a:spcBef>
                <a:spcPts val="1067"/>
              </a:spcBef>
              <a:spcAft>
                <a:spcPts val="0"/>
              </a:spcAft>
              <a:buClr>
                <a:srgbClr val="D2BD24"/>
              </a:buClr>
              <a:buSzPts val="1100"/>
              <a:buFont typeface="Source Sans Pro"/>
              <a:buNone/>
              <a:defRPr sz="1867" b="0" i="0" u="none" strike="noStrike" cap="none">
                <a:solidFill>
                  <a:srgbClr val="888888"/>
                </a:solidFill>
                <a:latin typeface="Source Sans Pro"/>
                <a:ea typeface="Source Sans Pro"/>
                <a:cs typeface="Source Sans Pro"/>
                <a:sym typeface="Source Sans Pro"/>
              </a:defRPr>
            </a:lvl2pPr>
            <a:lvl3pPr marL="1828754" marR="0" lvl="2" indent="-304792" algn="l">
              <a:lnSpc>
                <a:spcPct val="100000"/>
              </a:lnSpc>
              <a:spcBef>
                <a:spcPts val="1067"/>
              </a:spcBef>
              <a:spcAft>
                <a:spcPts val="0"/>
              </a:spcAft>
              <a:buClr>
                <a:srgbClr val="D2BD24"/>
              </a:buClr>
              <a:buSzPts val="12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2438339" marR="0" lvl="3" indent="-304792" algn="l">
              <a:lnSpc>
                <a:spcPct val="100000"/>
              </a:lnSpc>
              <a:spcBef>
                <a:spcPts val="1067"/>
              </a:spcBef>
              <a:spcAft>
                <a:spcPts val="0"/>
              </a:spcAft>
              <a:buClr>
                <a:srgbClr val="D2BD24"/>
              </a:buClr>
              <a:buSzPts val="1100"/>
              <a:buFont typeface="Noto Sans Symbols"/>
              <a:buNone/>
              <a:defRPr sz="1467" b="0" i="0" u="none" strike="noStrike" cap="none">
                <a:solidFill>
                  <a:srgbClr val="888888"/>
                </a:solidFill>
                <a:latin typeface="Source Sans Pro"/>
                <a:ea typeface="Source Sans Pro"/>
                <a:cs typeface="Source Sans Pro"/>
                <a:sym typeface="Source Sans Pro"/>
              </a:defRPr>
            </a:lvl4pPr>
            <a:lvl5pPr marL="3047924" marR="0" lvl="4" indent="-304792" algn="l">
              <a:lnSpc>
                <a:spcPct val="100000"/>
              </a:lnSpc>
              <a:spcBef>
                <a:spcPts val="1067"/>
              </a:spcBef>
              <a:spcAft>
                <a:spcPts val="0"/>
              </a:spcAft>
              <a:buClr>
                <a:srgbClr val="D2BD24"/>
              </a:buClr>
              <a:buSzPts val="1100"/>
              <a:buFont typeface="Noto Sans Symbols"/>
              <a:buNone/>
              <a:defRPr sz="1467" b="0" i="0" u="none" strike="noStrike" cap="none">
                <a:solidFill>
                  <a:srgbClr val="888888"/>
                </a:solidFill>
                <a:latin typeface="Source Sans Pro"/>
                <a:ea typeface="Source Sans Pro"/>
                <a:cs typeface="Source Sans Pro"/>
                <a:sym typeface="Source Sans Pro"/>
              </a:defRPr>
            </a:lvl5pPr>
            <a:lvl6pPr marL="3657509" marR="0" lvl="5"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6pPr>
            <a:lvl7pPr marL="4267093" marR="0" lvl="6"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7pPr>
            <a:lvl8pPr marL="4876678" marR="0" lvl="7"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8pPr>
            <a:lvl9pPr marL="5486263" marR="0" lvl="8"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9pPr>
          </a:lstStyle>
          <a:p>
            <a:endParaRPr/>
          </a:p>
        </p:txBody>
      </p:sp>
      <p:sp>
        <p:nvSpPr>
          <p:cNvPr id="111" name="Google Shape;111;p18"/>
          <p:cNvSpPr txBox="1"/>
          <p:nvPr/>
        </p:nvSpPr>
        <p:spPr>
          <a:xfrm>
            <a:off x="541871" y="790377"/>
            <a:ext cx="609600" cy="584800"/>
          </a:xfrm>
          <a:prstGeom prst="rect">
            <a:avLst/>
          </a:prstGeom>
          <a:noFill/>
          <a:ln>
            <a:noFill/>
          </a:ln>
        </p:spPr>
        <p:txBody>
          <a:bodyPr spcFirstLastPara="1" wrap="square" lIns="91433" tIns="45700" rIns="91433" bIns="45700" anchor="ctr" anchorCtr="0">
            <a:noAutofit/>
          </a:bodyPr>
          <a:lstStyle/>
          <a:p>
            <a:pPr>
              <a:buClr>
                <a:srgbClr val="000000"/>
              </a:buClr>
              <a:buSzPts val="6000"/>
              <a:buFont typeface="Arial"/>
              <a:buNone/>
            </a:pPr>
            <a:r>
              <a:rPr lang="en" sz="8000" kern="0">
                <a:solidFill>
                  <a:srgbClr val="8FA1CF"/>
                </a:solidFill>
                <a:ea typeface="Arial"/>
                <a:cs typeface="Arial"/>
                <a:sym typeface="Arial"/>
              </a:rPr>
              <a:t>“</a:t>
            </a:r>
            <a:endParaRPr sz="1467" kern="0">
              <a:solidFill>
                <a:srgbClr val="000000"/>
              </a:solidFill>
              <a:ea typeface="Arial"/>
              <a:cs typeface="Arial"/>
              <a:sym typeface="Arial"/>
            </a:endParaRPr>
          </a:p>
        </p:txBody>
      </p:sp>
      <p:sp>
        <p:nvSpPr>
          <p:cNvPr id="112" name="Google Shape;112;p18"/>
          <p:cNvSpPr txBox="1"/>
          <p:nvPr/>
        </p:nvSpPr>
        <p:spPr>
          <a:xfrm>
            <a:off x="8893011" y="2886556"/>
            <a:ext cx="609600" cy="584800"/>
          </a:xfrm>
          <a:prstGeom prst="rect">
            <a:avLst/>
          </a:prstGeom>
          <a:noFill/>
          <a:ln>
            <a:noFill/>
          </a:ln>
        </p:spPr>
        <p:txBody>
          <a:bodyPr spcFirstLastPara="1" wrap="square" lIns="91433" tIns="45700" rIns="91433" bIns="45700" anchor="ctr" anchorCtr="0">
            <a:noAutofit/>
          </a:bodyPr>
          <a:lstStyle/>
          <a:p>
            <a:pPr>
              <a:buClr>
                <a:srgbClr val="000000"/>
              </a:buClr>
              <a:buSzPts val="6000"/>
              <a:buFont typeface="Arial"/>
              <a:buNone/>
            </a:pPr>
            <a:r>
              <a:rPr lang="en" sz="8000" kern="0">
                <a:solidFill>
                  <a:srgbClr val="8FA1CF"/>
                </a:solidFill>
                <a:ea typeface="Arial"/>
                <a:cs typeface="Arial"/>
                <a:sym typeface="Arial"/>
              </a:rPr>
              <a:t>”</a:t>
            </a:r>
            <a:endParaRPr sz="1467" kern="0">
              <a:solidFill>
                <a:srgbClr val="000000"/>
              </a:solidFill>
              <a:ea typeface="Arial"/>
              <a:cs typeface="Arial"/>
              <a:sym typeface="Arial"/>
            </a:endParaRPr>
          </a:p>
        </p:txBody>
      </p:sp>
      <p:sp>
        <p:nvSpPr>
          <p:cNvPr id="113" name="Google Shape;113;p18"/>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1913276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677335" y="1931988"/>
            <a:ext cx="8596800" cy="2595600"/>
          </a:xfrm>
          <a:prstGeom prst="rect">
            <a:avLst/>
          </a:prstGeom>
          <a:noFill/>
          <a:ln>
            <a:noFill/>
          </a:ln>
        </p:spPr>
        <p:txBody>
          <a:bodyPr spcFirstLastPara="1" wrap="square" lIns="68575" tIns="34275" rIns="68575" bIns="34275" anchor="b"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16" name="Google Shape;116;p19"/>
          <p:cNvSpPr txBox="1">
            <a:spLocks noGrp="1"/>
          </p:cNvSpPr>
          <p:nvPr>
            <p:ph type="body" idx="1"/>
          </p:nvPr>
        </p:nvSpPr>
        <p:spPr>
          <a:xfrm>
            <a:off x="677335" y="4527448"/>
            <a:ext cx="8596800" cy="1514000"/>
          </a:xfrm>
          <a:prstGeom prst="rect">
            <a:avLst/>
          </a:prstGeom>
          <a:noFill/>
          <a:ln>
            <a:noFill/>
          </a:ln>
        </p:spPr>
        <p:txBody>
          <a:bodyPr spcFirstLastPara="1" wrap="square" lIns="68575" tIns="34275" rIns="68575" bIns="34275" anchor="t" anchorCtr="0"/>
          <a:lstStyle>
            <a:lvl1pPr marL="609585" marR="0" lvl="0" indent="-304792" algn="l">
              <a:lnSpc>
                <a:spcPct val="100000"/>
              </a:lnSpc>
              <a:spcBef>
                <a:spcPts val="1067"/>
              </a:spcBef>
              <a:spcAft>
                <a:spcPts val="0"/>
              </a:spcAft>
              <a:buClr>
                <a:srgbClr val="D2BD24"/>
              </a:buClr>
              <a:buSzPts val="2100"/>
              <a:buFont typeface="Noto Sans Symbols"/>
              <a:buNone/>
              <a:defRPr sz="2800" b="0" i="0" u="none" strike="noStrike" cap="none">
                <a:solidFill>
                  <a:srgbClr val="3F3F3F"/>
                </a:solidFill>
                <a:latin typeface="Source Sans Pro"/>
                <a:ea typeface="Source Sans Pro"/>
                <a:cs typeface="Source Sans Pro"/>
                <a:sym typeface="Source Sans Pro"/>
              </a:defRPr>
            </a:lvl1pPr>
            <a:lvl2pPr marL="1219170" marR="0" lvl="1" indent="-304792" algn="l">
              <a:lnSpc>
                <a:spcPct val="100000"/>
              </a:lnSpc>
              <a:spcBef>
                <a:spcPts val="1067"/>
              </a:spcBef>
              <a:spcAft>
                <a:spcPts val="0"/>
              </a:spcAft>
              <a:buClr>
                <a:srgbClr val="D2BD24"/>
              </a:buClr>
              <a:buSzPts val="1100"/>
              <a:buFont typeface="Source Sans Pro"/>
              <a:buNone/>
              <a:defRPr sz="1867" b="0" i="0" u="none" strike="noStrike" cap="none">
                <a:solidFill>
                  <a:srgbClr val="888888"/>
                </a:solidFill>
                <a:latin typeface="Source Sans Pro"/>
                <a:ea typeface="Source Sans Pro"/>
                <a:cs typeface="Source Sans Pro"/>
                <a:sym typeface="Source Sans Pro"/>
              </a:defRPr>
            </a:lvl2pPr>
            <a:lvl3pPr marL="1828754" marR="0" lvl="2" indent="-304792" algn="l">
              <a:lnSpc>
                <a:spcPct val="100000"/>
              </a:lnSpc>
              <a:spcBef>
                <a:spcPts val="1067"/>
              </a:spcBef>
              <a:spcAft>
                <a:spcPts val="0"/>
              </a:spcAft>
              <a:buClr>
                <a:srgbClr val="D2BD24"/>
              </a:buClr>
              <a:buSzPts val="12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2438339" marR="0" lvl="3" indent="-304792" algn="l">
              <a:lnSpc>
                <a:spcPct val="100000"/>
              </a:lnSpc>
              <a:spcBef>
                <a:spcPts val="1067"/>
              </a:spcBef>
              <a:spcAft>
                <a:spcPts val="0"/>
              </a:spcAft>
              <a:buClr>
                <a:srgbClr val="D2BD24"/>
              </a:buClr>
              <a:buSzPts val="1100"/>
              <a:buFont typeface="Noto Sans Symbols"/>
              <a:buNone/>
              <a:defRPr sz="1467" b="0" i="0" u="none" strike="noStrike" cap="none">
                <a:solidFill>
                  <a:srgbClr val="888888"/>
                </a:solidFill>
                <a:latin typeface="Source Sans Pro"/>
                <a:ea typeface="Source Sans Pro"/>
                <a:cs typeface="Source Sans Pro"/>
                <a:sym typeface="Source Sans Pro"/>
              </a:defRPr>
            </a:lvl4pPr>
            <a:lvl5pPr marL="3047924" marR="0" lvl="4" indent="-304792" algn="l">
              <a:lnSpc>
                <a:spcPct val="100000"/>
              </a:lnSpc>
              <a:spcBef>
                <a:spcPts val="1067"/>
              </a:spcBef>
              <a:spcAft>
                <a:spcPts val="0"/>
              </a:spcAft>
              <a:buClr>
                <a:srgbClr val="D2BD24"/>
              </a:buClr>
              <a:buSzPts val="1100"/>
              <a:buFont typeface="Noto Sans Symbols"/>
              <a:buNone/>
              <a:defRPr sz="1467" b="0" i="0" u="none" strike="noStrike" cap="none">
                <a:solidFill>
                  <a:srgbClr val="888888"/>
                </a:solidFill>
                <a:latin typeface="Source Sans Pro"/>
                <a:ea typeface="Source Sans Pro"/>
                <a:cs typeface="Source Sans Pro"/>
                <a:sym typeface="Source Sans Pro"/>
              </a:defRPr>
            </a:lvl5pPr>
            <a:lvl6pPr marL="3657509" marR="0" lvl="5"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6pPr>
            <a:lvl7pPr marL="4267093" marR="0" lvl="6"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7pPr>
            <a:lvl8pPr marL="4876678" marR="0" lvl="7"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8pPr>
            <a:lvl9pPr marL="5486263" marR="0" lvl="8" indent="-304792" algn="l">
              <a:lnSpc>
                <a:spcPct val="100000"/>
              </a:lnSpc>
              <a:spcBef>
                <a:spcPts val="1067"/>
              </a:spcBef>
              <a:spcAft>
                <a:spcPts val="0"/>
              </a:spcAft>
              <a:buClr>
                <a:schemeClr val="accent1"/>
              </a:buClr>
              <a:buSzPts val="800"/>
              <a:buFont typeface="Noto Sans Symbols"/>
              <a:buNone/>
              <a:defRPr sz="1467" b="0" i="0" u="none" strike="noStrike" cap="none">
                <a:solidFill>
                  <a:srgbClr val="888888"/>
                </a:solidFill>
                <a:latin typeface="Source Sans Pro"/>
                <a:ea typeface="Source Sans Pro"/>
                <a:cs typeface="Source Sans Pro"/>
                <a:sym typeface="Source Sans Pro"/>
              </a:defRPr>
            </a:lvl9pPr>
          </a:lstStyle>
          <a:p>
            <a:endParaRPr/>
          </a:p>
        </p:txBody>
      </p:sp>
      <p:sp>
        <p:nvSpPr>
          <p:cNvPr id="117" name="Google Shape;117;p19"/>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1041288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rot="5400000">
            <a:off x="5994216" y="2582999"/>
            <a:ext cx="5251600" cy="1304800"/>
          </a:xfrm>
          <a:prstGeom prst="rect">
            <a:avLst/>
          </a:prstGeom>
          <a:noFill/>
          <a:ln>
            <a:noFill/>
          </a:ln>
        </p:spPr>
        <p:txBody>
          <a:bodyPr spcFirstLastPara="1" wrap="square" lIns="68575" tIns="34275" rIns="68575" bIns="34275" anchor="ctr" anchorCtr="0"/>
          <a:lstStyle>
            <a:lvl1pPr marR="0" lvl="0" algn="l">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20" name="Google Shape;120;p20"/>
          <p:cNvSpPr txBox="1">
            <a:spLocks noGrp="1"/>
          </p:cNvSpPr>
          <p:nvPr>
            <p:ph type="body" idx="1"/>
          </p:nvPr>
        </p:nvSpPr>
        <p:spPr>
          <a:xfrm rot="5400000">
            <a:off x="1581485" y="-294800"/>
            <a:ext cx="5251600" cy="7060400"/>
          </a:xfrm>
          <a:prstGeom prst="rect">
            <a:avLst/>
          </a:prstGeom>
          <a:noFill/>
          <a:ln>
            <a:noFill/>
          </a:ln>
        </p:spPr>
        <p:txBody>
          <a:bodyPr spcFirstLastPara="1" wrap="square" lIns="68575" tIns="34275" rIns="68575" bIns="34275" anchor="t" anchorCtr="0"/>
          <a:lstStyle>
            <a:lvl1pPr marL="609585" marR="0" lvl="0" indent="-533387" algn="l">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1219170" marR="0" lvl="1" indent="-465655" algn="l">
              <a:lnSpc>
                <a:spcPct val="100000"/>
              </a:lnSpc>
              <a:spcBef>
                <a:spcPts val="1067"/>
              </a:spcBef>
              <a:spcAft>
                <a:spcPts val="0"/>
              </a:spcAft>
              <a:buClr>
                <a:srgbClr val="D2BD24"/>
              </a:buClr>
              <a:buSzPts val="19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828754" marR="0" lvl="2" indent="-482588" algn="l">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2438339" marR="0" lvl="3"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3047924" marR="0" lvl="4" indent="-457189" algn="l">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3657509" marR="0" lvl="5"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4267093" marR="0" lvl="6"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4876678" marR="0" lvl="7"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5486263" marR="0" lvl="8" indent="-364058" algn="l">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21" name="Google Shape;121;p20"/>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908984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KDE Custom Layout">
  <p:cSld name="KDE Custom Layout">
    <p:spTree>
      <p:nvGrpSpPr>
        <p:cNvPr id="1" name="Shape 122"/>
        <p:cNvGrpSpPr/>
        <p:nvPr/>
      </p:nvGrpSpPr>
      <p:grpSpPr>
        <a:xfrm>
          <a:off x="0" y="0"/>
          <a:ext cx="0" cy="0"/>
          <a:chOff x="0" y="0"/>
          <a:chExt cx="0" cy="0"/>
        </a:xfrm>
      </p:grpSpPr>
      <p:pic>
        <p:nvPicPr>
          <p:cNvPr id="123" name="Google Shape;123;p21"/>
          <p:cNvPicPr preferRelativeResize="0"/>
          <p:nvPr/>
        </p:nvPicPr>
        <p:blipFill rotWithShape="1">
          <a:blip r:embed="rId2">
            <a:alphaModFix/>
          </a:blip>
          <a:srcRect/>
          <a:stretch/>
        </p:blipFill>
        <p:spPr>
          <a:xfrm>
            <a:off x="1844343" y="-550863"/>
            <a:ext cx="7232655" cy="7958141"/>
          </a:xfrm>
          <a:prstGeom prst="rect">
            <a:avLst/>
          </a:prstGeom>
          <a:noFill/>
          <a:ln>
            <a:noFill/>
          </a:ln>
        </p:spPr>
      </p:pic>
      <p:sp>
        <p:nvSpPr>
          <p:cNvPr id="124" name="Google Shape;124;p21"/>
          <p:cNvSpPr txBox="1">
            <a:spLocks noGrp="1"/>
          </p:cNvSpPr>
          <p:nvPr>
            <p:ph type="sldNum" idx="12"/>
          </p:nvPr>
        </p:nvSpPr>
        <p:spPr>
          <a:xfrm>
            <a:off x="11409045" y="6333135"/>
            <a:ext cx="731600" cy="524800"/>
          </a:xfrm>
          <a:prstGeom prst="rect">
            <a:avLst/>
          </a:prstGeom>
        </p:spPr>
        <p:txBody>
          <a:bodyPr spcFirstLastPara="1" wrap="square" lIns="68575" tIns="34275" rIns="68575" bIns="34275" anchor="t" anchorCtr="0">
            <a:noAutofit/>
          </a:bodyPr>
          <a:lstStyle>
            <a:lvl1pPr lvl="0">
              <a:buNone/>
              <a:defRPr sz="1733">
                <a:solidFill>
                  <a:srgbClr val="3F3F3F"/>
                </a:solidFill>
              </a:defRPr>
            </a:lvl1pPr>
            <a:lvl2pPr lvl="1">
              <a:buNone/>
              <a:defRPr sz="1733">
                <a:solidFill>
                  <a:srgbClr val="3F3F3F"/>
                </a:solidFill>
              </a:defRPr>
            </a:lvl2pPr>
            <a:lvl3pPr lvl="2">
              <a:buNone/>
              <a:defRPr sz="1733">
                <a:solidFill>
                  <a:srgbClr val="3F3F3F"/>
                </a:solidFill>
              </a:defRPr>
            </a:lvl3pPr>
            <a:lvl4pPr lvl="3">
              <a:buNone/>
              <a:defRPr sz="1733">
                <a:solidFill>
                  <a:srgbClr val="3F3F3F"/>
                </a:solidFill>
              </a:defRPr>
            </a:lvl4pPr>
            <a:lvl5pPr lvl="4">
              <a:buNone/>
              <a:defRPr sz="1733">
                <a:solidFill>
                  <a:srgbClr val="3F3F3F"/>
                </a:solidFill>
              </a:defRPr>
            </a:lvl5pPr>
            <a:lvl6pPr lvl="5">
              <a:buNone/>
              <a:defRPr sz="1733">
                <a:solidFill>
                  <a:srgbClr val="3F3F3F"/>
                </a:solidFill>
              </a:defRPr>
            </a:lvl6pPr>
            <a:lvl7pPr lvl="6">
              <a:buNone/>
              <a:defRPr sz="1733">
                <a:solidFill>
                  <a:srgbClr val="3F3F3F"/>
                </a:solidFill>
              </a:defRPr>
            </a:lvl7pPr>
            <a:lvl8pPr lvl="7">
              <a:buNone/>
              <a:defRPr sz="1733">
                <a:solidFill>
                  <a:srgbClr val="3F3F3F"/>
                </a:solidFill>
              </a:defRPr>
            </a:lvl8pPr>
            <a:lvl9pPr lvl="8">
              <a:buNone/>
              <a:defRPr sz="1733">
                <a:solidFill>
                  <a:srgbClr val="3F3F3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2097628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KDE Custom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016766" y="6309650"/>
            <a:ext cx="683339" cy="365125"/>
          </a:xfrm>
          <a:prstGeom prst="rect">
            <a:avLst/>
          </a:prstGeom>
        </p:spPr>
        <p:txBody>
          <a:bodyPr/>
          <a:lstStyle>
            <a:lvl1pPr algn="r">
              <a:defRPr>
                <a:solidFill>
                  <a:schemeClr val="bg1"/>
                </a:solidFill>
              </a:defRPr>
            </a:lvl1pPr>
          </a:lstStyle>
          <a:p>
            <a:fld id="{91BD7323-49BF-4C97-8773-5EC64C49200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37853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DE Custom Layou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4343" y="-550863"/>
            <a:ext cx="7232650" cy="795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09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1BD7323-49BF-4C97-8773-5EC64C49200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35228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r>
              <a:rPr lang="en-US">
                <a:solidFill>
                  <a:prstClr val="black"/>
                </a:solidFill>
              </a:rPr>
              <a:t>Fall/2019</a:t>
            </a:r>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3E40CA2-436C-EA47-97AB-3BA7B3C8EE3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6047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r>
              <a:rPr lang="en-US">
                <a:solidFill>
                  <a:prstClr val="black"/>
                </a:solidFill>
              </a:rPr>
              <a:t>Fall/2019</a:t>
            </a:r>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3E40CA2-436C-EA47-97AB-3BA7B3C8EE3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55117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r>
              <a:rPr lang="en-US">
                <a:solidFill>
                  <a:prstClr val="black"/>
                </a:solidFill>
              </a:rPr>
              <a:t>Fall/2019</a:t>
            </a:r>
            <a:endParaRPr lang="en-US"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F3E40CA2-436C-EA47-97AB-3BA7B3C8EE3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6807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633" y="311380"/>
            <a:ext cx="8944503" cy="1320800"/>
          </a:xfrm>
        </p:spPr>
        <p:txBody>
          <a:body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
        <p:nvSpPr>
          <p:cNvPr id="6" name="Text Placeholder 5"/>
          <p:cNvSpPr>
            <a:spLocks noGrp="1"/>
          </p:cNvSpPr>
          <p:nvPr>
            <p:ph type="body" sz="quarter" idx="13"/>
          </p:nvPr>
        </p:nvSpPr>
        <p:spPr>
          <a:xfrm>
            <a:off x="581633" y="1801625"/>
            <a:ext cx="4297680" cy="4694708"/>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4"/>
          </p:nvPr>
        </p:nvSpPr>
        <p:spPr>
          <a:xfrm>
            <a:off x="5228456" y="1801625"/>
            <a:ext cx="4297680" cy="4694708"/>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4258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4469" y="1477104"/>
            <a:ext cx="8664694" cy="1646302"/>
          </a:xfrm>
        </p:spPr>
        <p:txBody>
          <a:bodyPr anchor="b">
            <a:noAutofit/>
          </a:bodyPr>
          <a:lstStyle>
            <a:lvl1pPr algn="l">
              <a:defRPr sz="5400">
                <a:solidFill>
                  <a:schemeClr val="bg2">
                    <a:lumMod val="25000"/>
                  </a:schemeClr>
                </a:solidFill>
              </a:defRPr>
            </a:lvl1pPr>
          </a:lstStyle>
          <a:p>
            <a:r>
              <a:rPr lang="en-US" dirty="0"/>
              <a:t>Click to edit Master title style</a:t>
            </a:r>
          </a:p>
        </p:txBody>
      </p:sp>
      <p:sp>
        <p:nvSpPr>
          <p:cNvPr id="3" name="Subtitle 2"/>
          <p:cNvSpPr>
            <a:spLocks noGrp="1"/>
          </p:cNvSpPr>
          <p:nvPr>
            <p:ph type="subTitle" idx="1"/>
          </p:nvPr>
        </p:nvSpPr>
        <p:spPr>
          <a:xfrm>
            <a:off x="1285102" y="3346212"/>
            <a:ext cx="8298206" cy="1096899"/>
          </a:xfrm>
        </p:spPr>
        <p:txBody>
          <a:bodyPr anchor="t">
            <a:normAutofit/>
          </a:bodyPr>
          <a:lstStyle>
            <a:lvl1pPr marL="0" indent="0" algn="r">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3600" dirty="0">
                <a:solidFill>
                  <a:schemeClr val="tx1"/>
                </a:solidFill>
              </a:rPr>
              <a:t>Click to edit Master subtitle style</a:t>
            </a:r>
          </a:p>
        </p:txBody>
      </p:sp>
      <p:grpSp>
        <p:nvGrpSpPr>
          <p:cNvPr id="28" name="Group 27"/>
          <p:cNvGrpSpPr/>
          <p:nvPr userDrawn="1"/>
        </p:nvGrpSpPr>
        <p:grpSpPr>
          <a:xfrm>
            <a:off x="0" y="0"/>
            <a:ext cx="12192000" cy="6866467"/>
            <a:chOff x="0" y="-8467"/>
            <a:chExt cx="12192000" cy="6866467"/>
          </a:xfrm>
        </p:grpSpPr>
        <p:cxnSp>
          <p:nvCxnSpPr>
            <p:cNvPr id="29" name="Straight Connector 28"/>
            <p:cNvCxnSpPr/>
            <p:nvPr/>
          </p:nvCxnSpPr>
          <p:spPr>
            <a:xfrm>
              <a:off x="9169166" y="-8467"/>
              <a:ext cx="1783321" cy="685648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8475260" y="3681413"/>
              <a:ext cx="3713565" cy="316660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p:cNvSpPr/>
            <p:nvPr/>
          </p:nvSpPr>
          <p:spPr>
            <a:xfrm>
              <a:off x="9190612" y="-8467"/>
              <a:ext cx="29982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p:cNvSpPr/>
            <p:nvPr/>
          </p:nvSpPr>
          <p:spPr>
            <a:xfrm>
              <a:off x="0" y="4013200"/>
              <a:ext cx="448733" cy="2844800"/>
            </a:xfrm>
            <a:prstGeom prst="triangle">
              <a:avLst>
                <a:gd name="adj" fmla="val 0"/>
              </a:avLst>
            </a:prstGeom>
            <a:solidFill>
              <a:schemeClr val="bg2">
                <a:lumMod val="2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2" name="Picture 4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7105" y="0"/>
            <a:ext cx="2377440" cy="2377438"/>
          </a:xfrm>
          <a:prstGeom prst="rect">
            <a:avLst/>
          </a:prstGeom>
        </p:spPr>
      </p:pic>
      <p:sp>
        <p:nvSpPr>
          <p:cNvPr id="54" name="Isosceles Triangle 53"/>
          <p:cNvSpPr/>
          <p:nvPr userDrawn="1"/>
        </p:nvSpPr>
        <p:spPr>
          <a:xfrm flipV="1">
            <a:off x="1" y="-2"/>
            <a:ext cx="1177627" cy="5336275"/>
          </a:xfrm>
          <a:prstGeom prst="triangle">
            <a:avLst>
              <a:gd name="adj" fmla="val 0"/>
            </a:avLst>
          </a:prstGeom>
          <a:solidFill>
            <a:srgbClr val="6F81AC">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4" name="Date Placeholder 3"/>
          <p:cNvSpPr>
            <a:spLocks noGrp="1"/>
          </p:cNvSpPr>
          <p:nvPr>
            <p:ph type="dt" sz="half" idx="10"/>
          </p:nvPr>
        </p:nvSpPr>
        <p:spPr>
          <a:xfrm>
            <a:off x="10650823" y="6289723"/>
            <a:ext cx="1416021" cy="387824"/>
          </a:xfrm>
          <a:prstGeom prst="rect">
            <a:avLst/>
          </a:prstGeom>
        </p:spPr>
        <p:txBody>
          <a:bodyPr/>
          <a:lstStyle>
            <a:lvl1pPr algn="r">
              <a:defRPr sz="1600">
                <a:solidFill>
                  <a:schemeClr val="bg1"/>
                </a:solidFill>
              </a:defRPr>
            </a:lvl1pPr>
          </a:lstStyle>
          <a:p>
            <a:r>
              <a:rPr lang="en-US">
                <a:solidFill>
                  <a:prstClr val="white"/>
                </a:solidFill>
              </a:rPr>
              <a:t>Fall/2019</a:t>
            </a:r>
            <a:endParaRPr lang="en-US" dirty="0">
              <a:solidFill>
                <a:prstClr val="white"/>
              </a:solidFill>
            </a:endParaRPr>
          </a:p>
        </p:txBody>
      </p:sp>
    </p:spTree>
    <p:extLst>
      <p:ext uri="{BB962C8B-B14F-4D97-AF65-F5344CB8AC3E}">
        <p14:creationId xmlns:p14="http://schemas.microsoft.com/office/powerpoint/2010/main" val="481865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endParaRPr lang="en-US" dirty="0"/>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00460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1622694"/>
            <a:ext cx="8596668" cy="1826581"/>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3722230"/>
            <a:ext cx="8596668" cy="860400"/>
          </a:xfrm>
        </p:spPr>
        <p:txBody>
          <a:bodyPr anchor="t">
            <a:normAutofit/>
          </a:bodyPr>
          <a:lstStyle>
            <a:lvl1pPr marL="0" indent="0" algn="l">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08468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solidFill>
                  <a:prstClr val="white"/>
                </a:solidFill>
              </a:rPr>
              <a:pPr/>
              <a:t>‹#›</a:t>
            </a:fld>
            <a:endParaRPr lang="en-US" dirty="0">
              <a:solidFill>
                <a:prstClr val="white"/>
              </a:solidFill>
            </a:endParaRPr>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34963841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633" y="311380"/>
            <a:ext cx="8944503" cy="1320800"/>
          </a:xfrm>
        </p:spPr>
        <p:txBody>
          <a:body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
        <p:nvSpPr>
          <p:cNvPr id="6" name="Text Placeholder 5"/>
          <p:cNvSpPr>
            <a:spLocks noGrp="1"/>
          </p:cNvSpPr>
          <p:nvPr>
            <p:ph type="body" sz="quarter" idx="13"/>
          </p:nvPr>
        </p:nvSpPr>
        <p:spPr>
          <a:xfrm>
            <a:off x="581633" y="1801625"/>
            <a:ext cx="4297680" cy="4694708"/>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4"/>
          </p:nvPr>
        </p:nvSpPr>
        <p:spPr>
          <a:xfrm>
            <a:off x="5228456" y="1801625"/>
            <a:ext cx="4297680" cy="4694708"/>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3024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633" y="311380"/>
            <a:ext cx="8944503" cy="1320800"/>
          </a:xfrm>
        </p:spPr>
        <p:txBody>
          <a:body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
        <p:nvSpPr>
          <p:cNvPr id="8" name="Text Placeholder 5"/>
          <p:cNvSpPr>
            <a:spLocks noGrp="1"/>
          </p:cNvSpPr>
          <p:nvPr>
            <p:ph type="body" sz="quarter" idx="14"/>
          </p:nvPr>
        </p:nvSpPr>
        <p:spPr>
          <a:xfrm>
            <a:off x="5228456" y="1801625"/>
            <a:ext cx="4297680" cy="4694708"/>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p:cNvSpPr>
            <a:spLocks noGrp="1"/>
          </p:cNvSpPr>
          <p:nvPr>
            <p:ph type="pic" sz="quarter" idx="15"/>
          </p:nvPr>
        </p:nvSpPr>
        <p:spPr>
          <a:xfrm>
            <a:off x="581025" y="1801813"/>
            <a:ext cx="4481513" cy="4694237"/>
          </a:xfrm>
        </p:spPr>
        <p:txBody>
          <a:bodyPr/>
          <a:lstStyle/>
          <a:p>
            <a:endParaRPr lang="en-US"/>
          </a:p>
        </p:txBody>
      </p:sp>
    </p:spTree>
    <p:extLst>
      <p:ext uri="{BB962C8B-B14F-4D97-AF65-F5344CB8AC3E}">
        <p14:creationId xmlns:p14="http://schemas.microsoft.com/office/powerpoint/2010/main" val="29361312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solidFill>
                  <a:prstClr val="white"/>
                </a:solidFill>
              </a:rPr>
              <a:pPr/>
              <a:t>‹#›</a:t>
            </a:fld>
            <a:endParaRPr lang="en-US" dirty="0">
              <a:solidFill>
                <a:prstClr val="white"/>
              </a:solidFill>
            </a:endParaRPr>
          </a:p>
        </p:txBody>
      </p:sp>
      <p:sp>
        <p:nvSpPr>
          <p:cNvPr id="4" name="Content Placeholder 2"/>
          <p:cNvSpPr>
            <a:spLocks noGrp="1"/>
          </p:cNvSpPr>
          <p:nvPr>
            <p:ph sz="half" idx="1"/>
          </p:nvPr>
        </p:nvSpPr>
        <p:spPr>
          <a:xfrm>
            <a:off x="581633" y="1801625"/>
            <a:ext cx="4297680" cy="4694708"/>
          </a:xfrm>
        </p:spPr>
        <p:txBody>
          <a:bodyPr/>
          <a:lstStyle>
            <a:lvl1pPr marL="0" indent="0">
              <a:buNone/>
              <a:defRPr/>
            </a:lvl1pPr>
          </a:lstStyle>
          <a:p>
            <a:pPr lvl="0"/>
            <a:endParaRPr lang="en-US" dirty="0"/>
          </a:p>
        </p:txBody>
      </p:sp>
      <p:sp>
        <p:nvSpPr>
          <p:cNvPr id="5" name="Content Placeholder 3"/>
          <p:cNvSpPr>
            <a:spLocks noGrp="1"/>
          </p:cNvSpPr>
          <p:nvPr>
            <p:ph sz="half" idx="2"/>
          </p:nvPr>
        </p:nvSpPr>
        <p:spPr>
          <a:xfrm>
            <a:off x="5228456" y="1801625"/>
            <a:ext cx="4297680" cy="4694708"/>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1717484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lvl1pPr>
          </a:lstStyle>
          <a:p>
            <a:r>
              <a:rPr lang="en-US" dirty="0"/>
              <a:t>Click to edit Master title</a:t>
            </a:r>
          </a:p>
        </p:txBody>
      </p:sp>
      <p:sp>
        <p:nvSpPr>
          <p:cNvPr id="3" name="Text Placeholder 2"/>
          <p:cNvSpPr>
            <a:spLocks noGrp="1"/>
          </p:cNvSpPr>
          <p:nvPr>
            <p:ph type="body" idx="1"/>
          </p:nvPr>
        </p:nvSpPr>
        <p:spPr>
          <a:xfrm>
            <a:off x="581633" y="1872852"/>
            <a:ext cx="429767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5228455" y="1872852"/>
            <a:ext cx="429768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Slide Number Placeholder 8"/>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
        <p:nvSpPr>
          <p:cNvPr id="10" name="Content Placeholder 2"/>
          <p:cNvSpPr>
            <a:spLocks noGrp="1"/>
          </p:cNvSpPr>
          <p:nvPr>
            <p:ph sz="half" idx="13"/>
          </p:nvPr>
        </p:nvSpPr>
        <p:spPr>
          <a:xfrm>
            <a:off x="581633" y="2689786"/>
            <a:ext cx="4297680" cy="3806548"/>
          </a:xfrm>
        </p:spPr>
        <p:txBody>
          <a:bodyPr/>
          <a:lstStyle/>
          <a:p>
            <a:pPr lvl="0"/>
            <a:r>
              <a:rPr lang="en-US" dirty="0"/>
              <a:t>Click to edit Master text styles</a:t>
            </a:r>
          </a:p>
          <a:p>
            <a:pPr lvl="1"/>
            <a:r>
              <a:rPr lang="en-US" dirty="0"/>
              <a:t>Second level</a:t>
            </a:r>
          </a:p>
          <a:p>
            <a:pPr lvl="2"/>
            <a:r>
              <a:rPr lang="en-US" dirty="0"/>
              <a:t>Third level</a:t>
            </a:r>
          </a:p>
        </p:txBody>
      </p:sp>
      <p:sp>
        <p:nvSpPr>
          <p:cNvPr id="11" name="Content Placeholder 3"/>
          <p:cNvSpPr>
            <a:spLocks noGrp="1"/>
          </p:cNvSpPr>
          <p:nvPr>
            <p:ph sz="half" idx="2"/>
          </p:nvPr>
        </p:nvSpPr>
        <p:spPr>
          <a:xfrm>
            <a:off x="5228456" y="2689787"/>
            <a:ext cx="4297680" cy="3806546"/>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41131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chor="t"/>
          <a:lstStyle/>
          <a:p>
            <a:r>
              <a:rPr lang="en-US" dirty="0"/>
              <a:t>Click to edit Master title style</a:t>
            </a:r>
          </a:p>
        </p:txBody>
      </p:sp>
      <p:sp>
        <p:nvSpPr>
          <p:cNvPr id="5" name="Slide Number Placeholder 4"/>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64652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48966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633" y="311380"/>
            <a:ext cx="8944503" cy="1320800"/>
          </a:xfrm>
        </p:spPr>
        <p:txBody>
          <a:body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
        <p:nvSpPr>
          <p:cNvPr id="8" name="Text Placeholder 5"/>
          <p:cNvSpPr>
            <a:spLocks noGrp="1"/>
          </p:cNvSpPr>
          <p:nvPr>
            <p:ph type="body" sz="quarter" idx="14"/>
          </p:nvPr>
        </p:nvSpPr>
        <p:spPr>
          <a:xfrm>
            <a:off x="5228456" y="1801625"/>
            <a:ext cx="4297680" cy="4694708"/>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p:cNvSpPr>
            <a:spLocks noGrp="1"/>
          </p:cNvSpPr>
          <p:nvPr>
            <p:ph type="pic" sz="quarter" idx="15"/>
          </p:nvPr>
        </p:nvSpPr>
        <p:spPr>
          <a:xfrm>
            <a:off x="581025" y="1801813"/>
            <a:ext cx="4481513" cy="4694237"/>
          </a:xfrm>
        </p:spPr>
        <p:txBody>
          <a:bodyPr/>
          <a:lstStyle/>
          <a:p>
            <a:endParaRPr lang="en-US"/>
          </a:p>
        </p:txBody>
      </p:sp>
    </p:spTree>
    <p:extLst>
      <p:ext uri="{BB962C8B-B14F-4D97-AF65-F5344CB8AC3E}">
        <p14:creationId xmlns:p14="http://schemas.microsoft.com/office/powerpoint/2010/main" val="365535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7475" y="514924"/>
            <a:ext cx="5766527" cy="6022354"/>
          </a:xfrm>
        </p:spPr>
        <p:txBody>
          <a:bodyPr>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
        <p:nvSpPr>
          <p:cNvPr id="4" name="Picture Placeholder 3"/>
          <p:cNvSpPr>
            <a:spLocks noGrp="1"/>
          </p:cNvSpPr>
          <p:nvPr>
            <p:ph type="pic" sz="quarter" idx="13"/>
          </p:nvPr>
        </p:nvSpPr>
        <p:spPr>
          <a:xfrm>
            <a:off x="573088" y="2629957"/>
            <a:ext cx="2525712" cy="1792288"/>
          </a:xfrm>
        </p:spPr>
        <p:txBody>
          <a:bodyPr/>
          <a:lstStyle/>
          <a:p>
            <a:endParaRPr lang="en-US"/>
          </a:p>
        </p:txBody>
      </p:sp>
      <p:sp>
        <p:nvSpPr>
          <p:cNvPr id="6" name="Picture Placeholder 3"/>
          <p:cNvSpPr>
            <a:spLocks noGrp="1"/>
          </p:cNvSpPr>
          <p:nvPr>
            <p:ph type="pic" sz="quarter" idx="14"/>
          </p:nvPr>
        </p:nvSpPr>
        <p:spPr>
          <a:xfrm>
            <a:off x="573088" y="514924"/>
            <a:ext cx="2525712" cy="1792288"/>
          </a:xfrm>
        </p:spPr>
        <p:txBody>
          <a:bodyPr/>
          <a:lstStyle/>
          <a:p>
            <a:endParaRPr lang="en-US"/>
          </a:p>
        </p:txBody>
      </p:sp>
      <p:sp>
        <p:nvSpPr>
          <p:cNvPr id="8" name="Picture Placeholder 3"/>
          <p:cNvSpPr>
            <a:spLocks noGrp="1"/>
          </p:cNvSpPr>
          <p:nvPr>
            <p:ph type="pic" sz="quarter" idx="15"/>
          </p:nvPr>
        </p:nvSpPr>
        <p:spPr>
          <a:xfrm>
            <a:off x="573088" y="4744990"/>
            <a:ext cx="2525712" cy="1792288"/>
          </a:xfrm>
        </p:spPr>
        <p:txBody>
          <a:bodyPr/>
          <a:lstStyle/>
          <a:p>
            <a:endParaRPr lang="en-US"/>
          </a:p>
        </p:txBody>
      </p:sp>
    </p:spTree>
    <p:extLst>
      <p:ext uri="{BB962C8B-B14F-4D97-AF65-F5344CB8AC3E}">
        <p14:creationId xmlns:p14="http://schemas.microsoft.com/office/powerpoint/2010/main" val="13288345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77334" y="395785"/>
            <a:ext cx="8596668" cy="6059605"/>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03414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4A66AC">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4A66AC">
                    <a:lumMod val="60000"/>
                    <a:lumOff val="40000"/>
                  </a:srgbClr>
                </a:solidFill>
                <a:latin typeface="Arial"/>
              </a:rPr>
              <a:t>”</a:t>
            </a:r>
          </a:p>
        </p:txBody>
      </p:sp>
    </p:spTree>
    <p:extLst>
      <p:ext uri="{BB962C8B-B14F-4D97-AF65-F5344CB8AC3E}">
        <p14:creationId xmlns:p14="http://schemas.microsoft.com/office/powerpoint/2010/main" val="16563889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348133" cy="3022600"/>
          </a:xfrm>
        </p:spPr>
        <p:txBody>
          <a:bodyPr anchor="ctr">
            <a:normAutofit/>
          </a:bodyPr>
          <a:lstStyle>
            <a:lvl1pPr algn="l">
              <a:defRPr sz="4400" b="0" i="1" cap="none"/>
            </a:lvl1pPr>
          </a:lstStyle>
          <a:p>
            <a:r>
              <a:rPr lang="en-US" dirty="0"/>
              <a:t>Click to edit Master title style</a:t>
            </a:r>
          </a:p>
        </p:txBody>
      </p:sp>
      <p:sp>
        <p:nvSpPr>
          <p:cNvPr id="23" name="Text Placeholder 9"/>
          <p:cNvSpPr>
            <a:spLocks noGrp="1"/>
          </p:cNvSpPr>
          <p:nvPr>
            <p:ph type="body" sz="quarter" idx="13"/>
          </p:nvPr>
        </p:nvSpPr>
        <p:spPr>
          <a:xfrm>
            <a:off x="601142" y="3903134"/>
            <a:ext cx="8596669" cy="514248"/>
          </a:xfrm>
        </p:spPr>
        <p:txBody>
          <a:bodyPr anchor="b">
            <a:noAutofit/>
          </a:bodyPr>
          <a:lstStyle>
            <a:lvl1pPr marL="0" indent="0" algn="r">
              <a:buFontTx/>
              <a:buNone/>
              <a:defRPr sz="32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20476" cy="1513914"/>
          </a:xfrm>
        </p:spPr>
        <p:txBody>
          <a:bodyPr anchor="t">
            <a:normAutofit/>
          </a:bodyPr>
          <a:lstStyle>
            <a:lvl1pPr marL="0" indent="0" algn="r">
              <a:buNone/>
              <a:defRPr sz="24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4A66AC">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4A66AC">
                    <a:lumMod val="60000"/>
                    <a:lumOff val="40000"/>
                  </a:srgbClr>
                </a:solidFill>
                <a:latin typeface="Arial"/>
              </a:rPr>
              <a:t>”</a:t>
            </a:r>
          </a:p>
        </p:txBody>
      </p:sp>
      <p:sp>
        <p:nvSpPr>
          <p:cNvPr id="7" name="Slide Number Placeholder 6"/>
          <p:cNvSpPr>
            <a:spLocks noGrp="1"/>
          </p:cNvSpPr>
          <p:nvPr>
            <p:ph type="sldNum" sz="quarter" idx="14"/>
          </p:nvPr>
        </p:nvSpPr>
        <p:spPr/>
        <p:txBody>
          <a:bodyPr/>
          <a:lstStyle/>
          <a:p>
            <a:fld id="{91BD7323-49BF-4C97-8773-5EC64C49200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14332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709450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33582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dirty="0"/>
          </a:p>
        </p:txBody>
      </p:sp>
      <p:sp>
        <p:nvSpPr>
          <p:cNvPr id="4" name="Content Placeholder 2"/>
          <p:cNvSpPr>
            <a:spLocks noGrp="1"/>
          </p:cNvSpPr>
          <p:nvPr>
            <p:ph sz="half" idx="1"/>
          </p:nvPr>
        </p:nvSpPr>
        <p:spPr>
          <a:xfrm>
            <a:off x="581633" y="1801625"/>
            <a:ext cx="4297680" cy="4694708"/>
          </a:xfrm>
        </p:spPr>
        <p:txBody>
          <a:bodyPr/>
          <a:lstStyle>
            <a:lvl1pPr marL="0" indent="0">
              <a:buNone/>
              <a:defRPr/>
            </a:lvl1pPr>
          </a:lstStyle>
          <a:p>
            <a:pPr lvl="0"/>
            <a:endParaRPr lang="en-US" dirty="0"/>
          </a:p>
        </p:txBody>
      </p:sp>
      <p:sp>
        <p:nvSpPr>
          <p:cNvPr id="5" name="Content Placeholder 3"/>
          <p:cNvSpPr>
            <a:spLocks noGrp="1"/>
          </p:cNvSpPr>
          <p:nvPr>
            <p:ph sz="half" idx="2"/>
          </p:nvPr>
        </p:nvSpPr>
        <p:spPr>
          <a:xfrm>
            <a:off x="5228456" y="1801625"/>
            <a:ext cx="4297680" cy="4694708"/>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89706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lvl1pPr>
          </a:lstStyle>
          <a:p>
            <a:r>
              <a:rPr lang="en-US" dirty="0"/>
              <a:t>Click to edit Master title</a:t>
            </a:r>
          </a:p>
        </p:txBody>
      </p:sp>
      <p:sp>
        <p:nvSpPr>
          <p:cNvPr id="3" name="Text Placeholder 2"/>
          <p:cNvSpPr>
            <a:spLocks noGrp="1"/>
          </p:cNvSpPr>
          <p:nvPr>
            <p:ph type="body" idx="1"/>
          </p:nvPr>
        </p:nvSpPr>
        <p:spPr>
          <a:xfrm>
            <a:off x="581633" y="1872852"/>
            <a:ext cx="429767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5228455" y="1872852"/>
            <a:ext cx="429768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Slide Number Placeholder 8"/>
          <p:cNvSpPr>
            <a:spLocks noGrp="1"/>
          </p:cNvSpPr>
          <p:nvPr>
            <p:ph type="sldNum" sz="quarter" idx="12"/>
          </p:nvPr>
        </p:nvSpPr>
        <p:spPr/>
        <p:txBody>
          <a:bodyPr/>
          <a:lstStyle/>
          <a:p>
            <a:fld id="{91BD7323-49BF-4C97-8773-5EC64C492009}" type="slidenum">
              <a:rPr lang="en-US" smtClean="0"/>
              <a:t>‹#›</a:t>
            </a:fld>
            <a:endParaRPr lang="en-US"/>
          </a:p>
        </p:txBody>
      </p:sp>
      <p:sp>
        <p:nvSpPr>
          <p:cNvPr id="10" name="Content Placeholder 2"/>
          <p:cNvSpPr>
            <a:spLocks noGrp="1"/>
          </p:cNvSpPr>
          <p:nvPr>
            <p:ph sz="half" idx="13"/>
          </p:nvPr>
        </p:nvSpPr>
        <p:spPr>
          <a:xfrm>
            <a:off x="581633" y="2689786"/>
            <a:ext cx="4297680" cy="3806548"/>
          </a:xfrm>
        </p:spPr>
        <p:txBody>
          <a:bodyPr/>
          <a:lstStyle/>
          <a:p>
            <a:pPr lvl="0"/>
            <a:r>
              <a:rPr lang="en-US" dirty="0"/>
              <a:t>Click to edit Master text styles</a:t>
            </a:r>
          </a:p>
          <a:p>
            <a:pPr lvl="1"/>
            <a:r>
              <a:rPr lang="en-US" dirty="0"/>
              <a:t>Second level</a:t>
            </a:r>
          </a:p>
          <a:p>
            <a:pPr lvl="2"/>
            <a:r>
              <a:rPr lang="en-US" dirty="0"/>
              <a:t>Third level</a:t>
            </a:r>
          </a:p>
        </p:txBody>
      </p:sp>
      <p:sp>
        <p:nvSpPr>
          <p:cNvPr id="11" name="Content Placeholder 3"/>
          <p:cNvSpPr>
            <a:spLocks noGrp="1"/>
          </p:cNvSpPr>
          <p:nvPr>
            <p:ph sz="half" idx="2"/>
          </p:nvPr>
        </p:nvSpPr>
        <p:spPr>
          <a:xfrm>
            <a:off x="5228456" y="2689787"/>
            <a:ext cx="4297680" cy="3806546"/>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23522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chor="t"/>
          <a:lstStyle/>
          <a:p>
            <a:r>
              <a:rPr lang="en-US" dirty="0"/>
              <a:t>Click to edit Master title style</a:t>
            </a:r>
          </a:p>
        </p:txBody>
      </p:sp>
      <p:sp>
        <p:nvSpPr>
          <p:cNvPr id="5" name="Slide Number Placeholder 4"/>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3311841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t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tif"/><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0"/>
            <a:ext cx="12192000" cy="6866467"/>
            <a:chOff x="0" y="-8467"/>
            <a:chExt cx="12192000" cy="6866467"/>
          </a:xfrm>
        </p:grpSpPr>
        <p:cxnSp>
          <p:nvCxnSpPr>
            <p:cNvPr id="20" name="Straight Connector 19"/>
            <p:cNvCxnSpPr/>
            <p:nvPr/>
          </p:nvCxnSpPr>
          <p:spPr>
            <a:xfrm>
              <a:off x="9169166" y="-8467"/>
              <a:ext cx="1783321" cy="685648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475260" y="3681413"/>
              <a:ext cx="3713565" cy="316660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190612" y="-8467"/>
              <a:ext cx="29982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bg2">
                <a:lumMod val="2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55786" y="257216"/>
            <a:ext cx="8992572"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3012" y="1719618"/>
            <a:ext cx="9035346" cy="49551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2"/>
            <a:endParaRPr lang="en-US" dirty="0"/>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747105" y="0"/>
            <a:ext cx="2377440" cy="2377438"/>
          </a:xfrm>
          <a:prstGeom prst="rect">
            <a:avLst/>
          </a:prstGeom>
        </p:spPr>
      </p:pic>
      <p:sp>
        <p:nvSpPr>
          <p:cNvPr id="6" name="Slide Number Placeholder 5"/>
          <p:cNvSpPr>
            <a:spLocks noGrp="1"/>
          </p:cNvSpPr>
          <p:nvPr>
            <p:ph type="sldNum" sz="quarter" idx="4"/>
          </p:nvPr>
        </p:nvSpPr>
        <p:spPr>
          <a:xfrm>
            <a:off x="11016766" y="6309650"/>
            <a:ext cx="683339" cy="365125"/>
          </a:xfrm>
          <a:prstGeom prst="rect">
            <a:avLst/>
          </a:prstGeom>
        </p:spPr>
        <p:txBody>
          <a:bodyPr vert="horz" lIns="91440" tIns="45720" rIns="91440" bIns="45720" rtlCol="0" anchor="ctr"/>
          <a:lstStyle>
            <a:lvl1pPr algn="r">
              <a:defRPr sz="1800">
                <a:solidFill>
                  <a:schemeClr val="bg1"/>
                </a:solidFill>
                <a:latin typeface="Franklin Gothic Medium" panose="020B0603020102020204" pitchFamily="34" charset="0"/>
              </a:defRPr>
            </a:lvl1p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2214961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8" r:id="rId4"/>
    <p:sldLayoutId id="2147483664" r:id="rId5"/>
    <p:sldLayoutId id="2147483680" r:id="rId6"/>
    <p:sldLayoutId id="2147483679" r:id="rId7"/>
    <p:sldLayoutId id="2147483665" r:id="rId8"/>
    <p:sldLayoutId id="2147483666" r:id="rId9"/>
    <p:sldLayoutId id="2147483667" r:id="rId10"/>
    <p:sldLayoutId id="2147483668" r:id="rId11"/>
    <p:sldLayoutId id="2147483669" r:id="rId12"/>
    <p:sldLayoutId id="2147483671" r:id="rId13"/>
    <p:sldLayoutId id="2147483673" r:id="rId14"/>
    <p:sldLayoutId id="2147483672" r:id="rId15"/>
    <p:sldLayoutId id="2147483676" r:id="rId16"/>
    <p:sldLayoutId id="2147483779" r:id="rId17"/>
  </p:sldLayoutIdLst>
  <p:hf hdr="0" ftr="0" dt="0"/>
  <p:txStyles>
    <p:titleStyle>
      <a:lvl1pPr algn="l" defTabSz="457200" rtl="0" eaLnBrk="1" latinLnBrk="0" hangingPunct="1">
        <a:spcBef>
          <a:spcPct val="0"/>
        </a:spcBef>
        <a:buNone/>
        <a:defRPr sz="440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D2BD24"/>
        </a:buClr>
        <a:buSzPct val="100000"/>
        <a:buFont typeface="Wingdings 3" panose="05040102010807070707" pitchFamily="18" charset="2"/>
        <a:buChar char="}"/>
        <a:defRPr sz="3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D2BD24"/>
        </a:buClr>
        <a:buSzPct val="80000"/>
        <a:buFont typeface="Franklin Gothic Medium" panose="020B0603020102020204" pitchFamily="34" charset="0"/>
        <a:buChar char="●"/>
        <a:defRPr sz="32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D2BD24"/>
        </a:buClr>
        <a:buSzPct val="100000"/>
        <a:buFont typeface="Wingdings 2" panose="05020102010507070707" pitchFamily="18" charset="2"/>
        <a:buChar char=""/>
        <a:defRPr sz="2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0"/>
            <a:ext cx="12192000" cy="6866467"/>
            <a:chOff x="0" y="-8467"/>
            <a:chExt cx="12192000" cy="6866467"/>
          </a:xfrm>
        </p:grpSpPr>
        <p:cxnSp>
          <p:nvCxnSpPr>
            <p:cNvPr id="20" name="Straight Connector 19"/>
            <p:cNvCxnSpPr/>
            <p:nvPr/>
          </p:nvCxnSpPr>
          <p:spPr>
            <a:xfrm>
              <a:off x="9169166" y="-8467"/>
              <a:ext cx="1783321" cy="685648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475260" y="3681413"/>
              <a:ext cx="3713565" cy="316660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190612" y="-8467"/>
              <a:ext cx="29982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bg2">
                <a:lumMod val="2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Isosceles Triangle 16"/>
          <p:cNvSpPr/>
          <p:nvPr userDrawn="1"/>
        </p:nvSpPr>
        <p:spPr>
          <a:xfrm flipV="1">
            <a:off x="1" y="-2"/>
            <a:ext cx="1177627" cy="5336275"/>
          </a:xfrm>
          <a:prstGeom prst="triangle">
            <a:avLst>
              <a:gd name="adj" fmla="val 0"/>
            </a:avLst>
          </a:prstGeom>
          <a:solidFill>
            <a:srgbClr val="6F81AC">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Slide Number Placeholder 5"/>
          <p:cNvSpPr>
            <a:spLocks noGrp="1"/>
          </p:cNvSpPr>
          <p:nvPr>
            <p:ph type="sldNum" sz="quarter" idx="4"/>
          </p:nvPr>
        </p:nvSpPr>
        <p:spPr>
          <a:xfrm>
            <a:off x="11016766" y="6309650"/>
            <a:ext cx="683339" cy="365125"/>
          </a:xfrm>
          <a:prstGeom prst="rect">
            <a:avLst/>
          </a:prstGeom>
        </p:spPr>
        <p:txBody>
          <a:bodyPr/>
          <a:lstStyle>
            <a:lvl1pPr algn="r">
              <a:defRPr>
                <a:solidFill>
                  <a:schemeClr val="bg1"/>
                </a:solidFill>
              </a:defRPr>
            </a:lvl1p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4113510105"/>
      </p:ext>
    </p:extLst>
  </p:cSld>
  <p:clrMap bg1="lt1" tx1="dk1" bg2="lt2" tx2="dk2" accent1="accent1" accent2="accent2" accent3="accent3" accent4="accent4" accent5="accent5" accent6="accent6" hlink="hlink" folHlink="folHlink"/>
  <p:sldLayoutIdLst>
    <p:sldLayoutId id="2147483728" r:id="rId1"/>
    <p:sldLayoutId id="2147483726" r:id="rId2"/>
    <p:sldLayoutId id="2147483729" r:id="rId3"/>
    <p:sldLayoutId id="2147483731" r:id="rId4"/>
    <p:sldLayoutId id="2147483732" r:id="rId5"/>
    <p:sldLayoutId id="2147483778" r:id="rId6"/>
  </p:sldLayoutIdLst>
  <p:hf hdr="0" ftr="0" dt="0"/>
  <p:txStyles>
    <p:titleStyle>
      <a:lvl1pPr algn="l" defTabSz="457200" rtl="0" eaLnBrk="1" latinLnBrk="0" hangingPunct="1">
        <a:spcBef>
          <a:spcPct val="0"/>
        </a:spcBef>
        <a:buNone/>
        <a:defRPr sz="440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D2BD24"/>
        </a:buClr>
        <a:buSzPct val="100000"/>
        <a:buFont typeface="Wingdings 3" panose="05040102010807070707" pitchFamily="18" charset="2"/>
        <a:buChar char="}"/>
        <a:defRPr sz="3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D2BD24"/>
        </a:buClr>
        <a:buSzPct val="80000"/>
        <a:buFont typeface="Franklin Gothic Medium" panose="020B0603020102020204" pitchFamily="34" charset="0"/>
        <a:buChar char="●"/>
        <a:defRPr sz="32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D2BD24"/>
        </a:buClr>
        <a:buSzPct val="100000"/>
        <a:buFont typeface="Wingdings 2" panose="05020102010507070707" pitchFamily="18" charset="2"/>
        <a:buChar char=""/>
        <a:defRPr sz="2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 y="0"/>
            <a:ext cx="12192132" cy="6866567"/>
            <a:chOff x="0" y="-8467"/>
            <a:chExt cx="12192133" cy="6866567"/>
          </a:xfrm>
        </p:grpSpPr>
        <p:cxnSp>
          <p:nvCxnSpPr>
            <p:cNvPr id="7" name="Google Shape;7;p1"/>
            <p:cNvCxnSpPr/>
            <p:nvPr/>
          </p:nvCxnSpPr>
          <p:spPr>
            <a:xfrm>
              <a:off x="9169166" y="-8467"/>
              <a:ext cx="1783200" cy="6856500"/>
            </a:xfrm>
            <a:prstGeom prst="straightConnector1">
              <a:avLst/>
            </a:prstGeom>
            <a:noFill/>
            <a:ln w="9525" cap="flat" cmpd="sng">
              <a:solidFill>
                <a:schemeClr val="accent1">
                  <a:alpha val="69019"/>
                </a:schemeClr>
              </a:solidFill>
              <a:prstDash val="solid"/>
              <a:round/>
              <a:headEnd type="none" w="sm" len="sm"/>
              <a:tailEnd type="none" w="sm" len="sm"/>
            </a:ln>
          </p:spPr>
        </p:cxnSp>
        <p:cxnSp>
          <p:nvCxnSpPr>
            <p:cNvPr id="8" name="Google Shape;8;p1"/>
            <p:cNvCxnSpPr/>
            <p:nvPr/>
          </p:nvCxnSpPr>
          <p:spPr>
            <a:xfrm flipH="1">
              <a:off x="8475125" y="3681413"/>
              <a:ext cx="3713700" cy="3166500"/>
            </a:xfrm>
            <a:prstGeom prst="straightConnector1">
              <a:avLst/>
            </a:prstGeom>
            <a:noFill/>
            <a:ln w="9525" cap="flat" cmpd="sng">
              <a:solidFill>
                <a:schemeClr val="accent1">
                  <a:alpha val="69019"/>
                </a:schemeClr>
              </a:solidFill>
              <a:prstDash val="solid"/>
              <a:round/>
              <a:headEnd type="none" w="sm" len="sm"/>
              <a:tailEnd type="none" w="sm" len="sm"/>
            </a:ln>
          </p:spPr>
        </p:cxnSp>
        <p:sp>
          <p:nvSpPr>
            <p:cNvPr id="9" name="Google Shape;9;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901"/>
              </a:schemeClr>
            </a:solidFill>
            <a:ln>
              <a:noFill/>
            </a:ln>
          </p:spPr>
        </p:sp>
        <p:sp>
          <p:nvSpPr>
            <p:cNvPr id="10" name="Google Shape;10;p1"/>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800" cy="3810000"/>
            </a:xfrm>
            <a:prstGeom prst="triangle">
              <a:avLst>
                <a:gd name="adj" fmla="val 100000"/>
              </a:avLst>
            </a:prstGeom>
            <a:solidFill>
              <a:srgbClr val="374C81">
                <a:alpha val="65098"/>
              </a:srgbClr>
            </a:solidFill>
            <a:ln>
              <a:noFill/>
            </a:ln>
          </p:spPr>
          <p:txBody>
            <a:bodyPr spcFirstLastPara="1" wrap="square" lIns="68575" tIns="68575" rIns="68575" bIns="68575"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12" name="Google Shape;12;p1"/>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019"/>
              </a:srgbClr>
            </a:solidFill>
            <a:ln>
              <a:noFill/>
            </a:ln>
          </p:spPr>
        </p:sp>
        <p:sp>
          <p:nvSpPr>
            <p:cNvPr id="13" name="Google Shape;13;p1"/>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019"/>
              </a:srgbClr>
            </a:solidFill>
            <a:ln>
              <a:noFill/>
            </a:ln>
          </p:spPr>
        </p:sp>
        <p:sp>
          <p:nvSpPr>
            <p:cNvPr id="14" name="Google Shape;14;p1"/>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15" name="Google Shape;15;p1"/>
            <p:cNvSpPr/>
            <p:nvPr/>
          </p:nvSpPr>
          <p:spPr>
            <a:xfrm>
              <a:off x="10371666" y="3589867"/>
              <a:ext cx="1817100" cy="3268200"/>
            </a:xfrm>
            <a:prstGeom prst="triangle">
              <a:avLst>
                <a:gd name="adj" fmla="val 100000"/>
              </a:avLst>
            </a:prstGeom>
            <a:solidFill>
              <a:srgbClr val="374C81">
                <a:alpha val="65098"/>
              </a:srgbClr>
            </a:solidFill>
            <a:ln>
              <a:noFill/>
            </a:ln>
          </p:spPr>
          <p:txBody>
            <a:bodyPr spcFirstLastPara="1" wrap="square" lIns="68575" tIns="68575" rIns="68575" bIns="68575"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16" name="Google Shape;16;p1"/>
            <p:cNvSpPr/>
            <p:nvPr/>
          </p:nvSpPr>
          <p:spPr>
            <a:xfrm>
              <a:off x="0" y="4013200"/>
              <a:ext cx="448800" cy="2844900"/>
            </a:xfrm>
            <a:prstGeom prst="triangle">
              <a:avLst>
                <a:gd name="adj" fmla="val 0"/>
              </a:avLst>
            </a:prstGeom>
            <a:solidFill>
              <a:srgbClr val="072B62">
                <a:alpha val="69019"/>
              </a:srgbClr>
            </a:solidFill>
            <a:ln>
              <a:noFill/>
            </a:ln>
          </p:spPr>
          <p:txBody>
            <a:bodyPr spcFirstLastPara="1" wrap="square" lIns="68575" tIns="68575" rIns="68575" bIns="68575"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grpSp>
      <p:sp>
        <p:nvSpPr>
          <p:cNvPr id="17" name="Google Shape;17;p1"/>
          <p:cNvSpPr txBox="1">
            <a:spLocks noGrp="1"/>
          </p:cNvSpPr>
          <p:nvPr>
            <p:ph type="title"/>
          </p:nvPr>
        </p:nvSpPr>
        <p:spPr>
          <a:xfrm>
            <a:off x="555785" y="257216"/>
            <a:ext cx="8992400" cy="1320800"/>
          </a:xfrm>
          <a:prstGeom prst="rect">
            <a:avLst/>
          </a:prstGeom>
          <a:noFill/>
          <a:ln>
            <a:noFill/>
          </a:ln>
        </p:spPr>
        <p:txBody>
          <a:bodyPr spcFirstLastPara="1" wrap="square" lIns="68575" tIns="34275" rIns="68575" bIns="34275" anchor="t" anchorCtr="0"/>
          <a:lstStyle>
            <a:lvl1pPr marR="0" lvl="0" algn="l" rtl="0">
              <a:lnSpc>
                <a:spcPct val="100000"/>
              </a:lnSpc>
              <a:spcBef>
                <a:spcPts val="0"/>
              </a:spcBef>
              <a:spcAft>
                <a:spcPts val="0"/>
              </a:spcAft>
              <a:buClr>
                <a:srgbClr val="072B62"/>
              </a:buClr>
              <a:buSzPts val="3300"/>
              <a:buFont typeface="Georgia"/>
              <a:buNone/>
              <a:defRPr sz="33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9pPr>
          </a:lstStyle>
          <a:p>
            <a:endParaRPr/>
          </a:p>
        </p:txBody>
      </p:sp>
      <p:sp>
        <p:nvSpPr>
          <p:cNvPr id="18" name="Google Shape;18;p1"/>
          <p:cNvSpPr txBox="1">
            <a:spLocks noGrp="1"/>
          </p:cNvSpPr>
          <p:nvPr>
            <p:ph type="body" idx="1"/>
          </p:nvPr>
        </p:nvSpPr>
        <p:spPr>
          <a:xfrm>
            <a:off x="513012" y="1719617"/>
            <a:ext cx="9035200" cy="4955200"/>
          </a:xfrm>
          <a:prstGeom prst="rect">
            <a:avLst/>
          </a:prstGeom>
          <a:noFill/>
          <a:ln>
            <a:noFill/>
          </a:ln>
        </p:spPr>
        <p:txBody>
          <a:bodyPr spcFirstLastPara="1" wrap="square" lIns="68575" tIns="34275" rIns="68575" bIns="34275" anchor="t" anchorCtr="0"/>
          <a:lstStyle>
            <a:lvl1pPr marL="457200" marR="0" lvl="0" indent="-400050" algn="l" rtl="0">
              <a:lnSpc>
                <a:spcPct val="100000"/>
              </a:lnSpc>
              <a:spcBef>
                <a:spcPts val="800"/>
              </a:spcBef>
              <a:spcAft>
                <a:spcPts val="0"/>
              </a:spcAft>
              <a:buClr>
                <a:srgbClr val="D2BD24"/>
              </a:buClr>
              <a:buSzPts val="2700"/>
              <a:buFont typeface="Noto Sans Symbols"/>
              <a:buChar char="▶"/>
              <a:defRPr sz="2700" b="0" i="0" u="none" strike="noStrike" cap="none">
                <a:solidFill>
                  <a:srgbClr val="3F3F3F"/>
                </a:solidFill>
                <a:latin typeface="Source Sans Pro"/>
                <a:ea typeface="Source Sans Pro"/>
                <a:cs typeface="Source Sans Pro"/>
                <a:sym typeface="Source Sans Pro"/>
              </a:defRPr>
            </a:lvl1pPr>
            <a:lvl2pPr marL="914400" marR="0" lvl="1" indent="-349250" algn="l" rtl="0">
              <a:lnSpc>
                <a:spcPct val="100000"/>
              </a:lnSpc>
              <a:spcBef>
                <a:spcPts val="800"/>
              </a:spcBef>
              <a:spcAft>
                <a:spcPts val="0"/>
              </a:spcAft>
              <a:buClr>
                <a:srgbClr val="D2BD24"/>
              </a:buClr>
              <a:buSzPts val="1900"/>
              <a:buFont typeface="Source Sans Pro"/>
              <a:buChar char="●"/>
              <a:defRPr sz="2400" b="0" i="0" u="none" strike="noStrike" cap="none">
                <a:solidFill>
                  <a:srgbClr val="3F3F3F"/>
                </a:solidFill>
                <a:latin typeface="Source Sans Pro"/>
                <a:ea typeface="Source Sans Pro"/>
                <a:cs typeface="Source Sans Pro"/>
                <a:sym typeface="Source Sans Pro"/>
              </a:defRPr>
            </a:lvl2pPr>
            <a:lvl3pPr marL="1371600" marR="0" lvl="2" indent="-361950" algn="l" rtl="0">
              <a:lnSpc>
                <a:spcPct val="100000"/>
              </a:lnSpc>
              <a:spcBef>
                <a:spcPts val="800"/>
              </a:spcBef>
              <a:spcAft>
                <a:spcPts val="0"/>
              </a:spcAft>
              <a:buClr>
                <a:srgbClr val="D2BD24"/>
              </a:buClr>
              <a:buSzPts val="2100"/>
              <a:buFont typeface="Noto Sans Symbols"/>
              <a:buChar char="✓"/>
              <a:defRPr sz="2100" b="0" i="0" u="none" strike="noStrike" cap="none">
                <a:solidFill>
                  <a:srgbClr val="3F3F3F"/>
                </a:solidFill>
                <a:latin typeface="Source Sans Pro"/>
                <a:ea typeface="Source Sans Pro"/>
                <a:cs typeface="Source Sans Pro"/>
                <a:sym typeface="Source Sans Pro"/>
              </a:defRPr>
            </a:lvl3pPr>
            <a:lvl4pPr marL="1828800" marR="0" lvl="3" indent="-342900" algn="l" rtl="0">
              <a:lnSpc>
                <a:spcPct val="100000"/>
              </a:lnSpc>
              <a:spcBef>
                <a:spcPts val="800"/>
              </a:spcBef>
              <a:spcAft>
                <a:spcPts val="0"/>
              </a:spcAft>
              <a:buClr>
                <a:srgbClr val="D2BD24"/>
              </a:buClr>
              <a:buSzPts val="1800"/>
              <a:buFont typeface="Noto Sans Symbols"/>
              <a:buChar char="▶"/>
              <a:defRPr sz="1800" b="0" i="0" u="none" strike="noStrike" cap="none">
                <a:solidFill>
                  <a:srgbClr val="3F3F3F"/>
                </a:solidFill>
                <a:latin typeface="Source Sans Pro"/>
                <a:ea typeface="Source Sans Pro"/>
                <a:cs typeface="Source Sans Pro"/>
                <a:sym typeface="Source Sans Pro"/>
              </a:defRPr>
            </a:lvl4pPr>
            <a:lvl5pPr marL="2286000" marR="0" lvl="4" indent="-342900" algn="l" rtl="0">
              <a:lnSpc>
                <a:spcPct val="100000"/>
              </a:lnSpc>
              <a:spcBef>
                <a:spcPts val="800"/>
              </a:spcBef>
              <a:spcAft>
                <a:spcPts val="0"/>
              </a:spcAft>
              <a:buClr>
                <a:srgbClr val="D2BD24"/>
              </a:buClr>
              <a:buSzPts val="1800"/>
              <a:buFont typeface="Noto Sans Symbols"/>
              <a:buChar char="▶"/>
              <a:defRPr sz="1800" b="0" i="0" u="none" strike="noStrike" cap="none">
                <a:solidFill>
                  <a:srgbClr val="3F3F3F"/>
                </a:solidFill>
                <a:latin typeface="Source Sans Pro"/>
                <a:ea typeface="Source Sans Pro"/>
                <a:cs typeface="Source Sans Pro"/>
                <a:sym typeface="Source Sans Pro"/>
              </a:defRPr>
            </a:lvl5pPr>
            <a:lvl6pPr marL="2743200" marR="0" lvl="5" indent="-273050" algn="l" rtl="0">
              <a:lnSpc>
                <a:spcPct val="100000"/>
              </a:lnSpc>
              <a:spcBef>
                <a:spcPts val="800"/>
              </a:spcBef>
              <a:spcAft>
                <a:spcPts val="0"/>
              </a:spcAft>
              <a:buClr>
                <a:schemeClr val="accent1"/>
              </a:buClr>
              <a:buSzPts val="700"/>
              <a:buFont typeface="Noto Sans Symbols"/>
              <a:buChar char="▶"/>
              <a:defRPr sz="900" b="0" i="0" u="none" strike="noStrike" cap="none">
                <a:solidFill>
                  <a:srgbClr val="3F3F3F"/>
                </a:solidFill>
                <a:latin typeface="Source Sans Pro"/>
                <a:ea typeface="Source Sans Pro"/>
                <a:cs typeface="Source Sans Pro"/>
                <a:sym typeface="Source Sans Pro"/>
              </a:defRPr>
            </a:lvl6pPr>
            <a:lvl7pPr marL="3200400" marR="0" lvl="6" indent="-273050" algn="l" rtl="0">
              <a:lnSpc>
                <a:spcPct val="100000"/>
              </a:lnSpc>
              <a:spcBef>
                <a:spcPts val="800"/>
              </a:spcBef>
              <a:spcAft>
                <a:spcPts val="0"/>
              </a:spcAft>
              <a:buClr>
                <a:schemeClr val="accent1"/>
              </a:buClr>
              <a:buSzPts val="700"/>
              <a:buFont typeface="Noto Sans Symbols"/>
              <a:buChar char="▶"/>
              <a:defRPr sz="900" b="0" i="0" u="none" strike="noStrike" cap="none">
                <a:solidFill>
                  <a:srgbClr val="3F3F3F"/>
                </a:solidFill>
                <a:latin typeface="Source Sans Pro"/>
                <a:ea typeface="Source Sans Pro"/>
                <a:cs typeface="Source Sans Pro"/>
                <a:sym typeface="Source Sans Pro"/>
              </a:defRPr>
            </a:lvl7pPr>
            <a:lvl8pPr marL="3657600" marR="0" lvl="7" indent="-273050" algn="l" rtl="0">
              <a:lnSpc>
                <a:spcPct val="100000"/>
              </a:lnSpc>
              <a:spcBef>
                <a:spcPts val="800"/>
              </a:spcBef>
              <a:spcAft>
                <a:spcPts val="0"/>
              </a:spcAft>
              <a:buClr>
                <a:schemeClr val="accent1"/>
              </a:buClr>
              <a:buSzPts val="700"/>
              <a:buFont typeface="Noto Sans Symbols"/>
              <a:buChar char="▶"/>
              <a:defRPr sz="900" b="0" i="0" u="none" strike="noStrike" cap="none">
                <a:solidFill>
                  <a:srgbClr val="3F3F3F"/>
                </a:solidFill>
                <a:latin typeface="Source Sans Pro"/>
                <a:ea typeface="Source Sans Pro"/>
                <a:cs typeface="Source Sans Pro"/>
                <a:sym typeface="Source Sans Pro"/>
              </a:defRPr>
            </a:lvl8pPr>
            <a:lvl9pPr marL="4114800" marR="0" lvl="8" indent="-273050" algn="l" rtl="0">
              <a:lnSpc>
                <a:spcPct val="100000"/>
              </a:lnSpc>
              <a:spcBef>
                <a:spcPts val="800"/>
              </a:spcBef>
              <a:spcAft>
                <a:spcPts val="0"/>
              </a:spcAft>
              <a:buClr>
                <a:schemeClr val="accent1"/>
              </a:buClr>
              <a:buSzPts val="700"/>
              <a:buFont typeface="Noto Sans Symbols"/>
              <a:buChar char="▶"/>
              <a:defRPr sz="900" b="0" i="0" u="none" strike="noStrike" cap="none">
                <a:solidFill>
                  <a:srgbClr val="3F3F3F"/>
                </a:solidFill>
                <a:latin typeface="Source Sans Pro"/>
                <a:ea typeface="Source Sans Pro"/>
                <a:cs typeface="Source Sans Pro"/>
                <a:sym typeface="Source Sans Pro"/>
              </a:defRPr>
            </a:lvl9pPr>
          </a:lstStyle>
          <a:p>
            <a:endParaRPr/>
          </a:p>
        </p:txBody>
      </p:sp>
      <p:pic>
        <p:nvPicPr>
          <p:cNvPr id="19" name="Google Shape;19;p1"/>
          <p:cNvPicPr preferRelativeResize="0"/>
          <p:nvPr/>
        </p:nvPicPr>
        <p:blipFill rotWithShape="1">
          <a:blip r:embed="rId22">
            <a:alphaModFix/>
          </a:blip>
          <a:srcRect/>
          <a:stretch/>
        </p:blipFill>
        <p:spPr>
          <a:xfrm>
            <a:off x="9747105" y="0"/>
            <a:ext cx="2377440" cy="2377437"/>
          </a:xfrm>
          <a:prstGeom prst="rect">
            <a:avLst/>
          </a:prstGeom>
          <a:noFill/>
          <a:ln>
            <a:noFill/>
          </a:ln>
        </p:spPr>
      </p:pic>
      <p:sp>
        <p:nvSpPr>
          <p:cNvPr id="20" name="Google Shape;20;p1"/>
          <p:cNvSpPr txBox="1">
            <a:spLocks noGrp="1"/>
          </p:cNvSpPr>
          <p:nvPr>
            <p:ph type="sldNum" idx="12"/>
          </p:nvPr>
        </p:nvSpPr>
        <p:spPr>
          <a:xfrm>
            <a:off x="11016765" y="6309651"/>
            <a:ext cx="6836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kern="0">
                <a:solidFill>
                  <a:srgbClr val="FFFFFF"/>
                </a:solidFill>
              </a:rPr>
              <a:pPr/>
              <a:t>‹#›</a:t>
            </a:fld>
            <a:endParaRPr kern="0">
              <a:solidFill>
                <a:srgbClr val="FFFFFF"/>
              </a:solidFill>
            </a:endParaRPr>
          </a:p>
        </p:txBody>
      </p:sp>
    </p:spTree>
    <p:extLst>
      <p:ext uri="{BB962C8B-B14F-4D97-AF65-F5344CB8AC3E}">
        <p14:creationId xmlns:p14="http://schemas.microsoft.com/office/powerpoint/2010/main" val="3210809575"/>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0"/>
            <a:ext cx="12192000" cy="6866467"/>
            <a:chOff x="0" y="-8467"/>
            <a:chExt cx="12192000" cy="6866467"/>
          </a:xfrm>
        </p:grpSpPr>
        <p:cxnSp>
          <p:nvCxnSpPr>
            <p:cNvPr id="20" name="Straight Connector 19"/>
            <p:cNvCxnSpPr/>
            <p:nvPr/>
          </p:nvCxnSpPr>
          <p:spPr>
            <a:xfrm>
              <a:off x="9169166" y="-8467"/>
              <a:ext cx="1783321" cy="685648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475260" y="3681413"/>
              <a:ext cx="3713565" cy="316660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190612" y="-8467"/>
              <a:ext cx="29982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bg2">
                <a:lumMod val="2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Isosceles Triangle 16"/>
          <p:cNvSpPr/>
          <p:nvPr userDrawn="1"/>
        </p:nvSpPr>
        <p:spPr>
          <a:xfrm flipV="1">
            <a:off x="1" y="-2"/>
            <a:ext cx="1177627" cy="5336275"/>
          </a:xfrm>
          <a:prstGeom prst="triangle">
            <a:avLst>
              <a:gd name="adj" fmla="val 0"/>
            </a:avLst>
          </a:prstGeom>
          <a:solidFill>
            <a:srgbClr val="6F81AC">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Slide Number Placeholder 5"/>
          <p:cNvSpPr>
            <a:spLocks noGrp="1"/>
          </p:cNvSpPr>
          <p:nvPr>
            <p:ph type="sldNum" sz="quarter" idx="4"/>
          </p:nvPr>
        </p:nvSpPr>
        <p:spPr>
          <a:xfrm>
            <a:off x="11016766" y="6309650"/>
            <a:ext cx="683339" cy="365125"/>
          </a:xfrm>
          <a:prstGeom prst="rect">
            <a:avLst/>
          </a:prstGeom>
        </p:spPr>
        <p:txBody>
          <a:bodyPr/>
          <a:lstStyle>
            <a:lvl1pPr algn="r">
              <a:defRPr>
                <a:solidFill>
                  <a:schemeClr val="bg1"/>
                </a:solidFill>
              </a:defRPr>
            </a:lvl1pPr>
          </a:lstStyle>
          <a:p>
            <a:fld id="{91BD7323-49BF-4C97-8773-5EC64C49200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000718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Lst>
  <p:hf hdr="0" ftr="0"/>
  <p:txStyles>
    <p:titleStyle>
      <a:lvl1pPr algn="l" defTabSz="457200" rtl="0" eaLnBrk="1" latinLnBrk="0" hangingPunct="1">
        <a:spcBef>
          <a:spcPct val="0"/>
        </a:spcBef>
        <a:buNone/>
        <a:defRPr sz="440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D2BD24"/>
        </a:buClr>
        <a:buSzPct val="100000"/>
        <a:buFont typeface="Wingdings 3" panose="05040102010807070707" pitchFamily="18" charset="2"/>
        <a:buChar char="}"/>
        <a:defRPr sz="3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D2BD24"/>
        </a:buClr>
        <a:buSzPct val="80000"/>
        <a:buFont typeface="Franklin Gothic Medium" panose="020B0603020102020204" pitchFamily="34" charset="0"/>
        <a:buChar char="●"/>
        <a:defRPr sz="32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D2BD24"/>
        </a:buClr>
        <a:buSzPct val="100000"/>
        <a:buFont typeface="Wingdings 2" panose="05020102010507070707" pitchFamily="18" charset="2"/>
        <a:buChar char=""/>
        <a:defRPr sz="2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0"/>
            <a:ext cx="12192000" cy="6866467"/>
            <a:chOff x="0" y="-8467"/>
            <a:chExt cx="12192000" cy="6866467"/>
          </a:xfrm>
        </p:grpSpPr>
        <p:cxnSp>
          <p:nvCxnSpPr>
            <p:cNvPr id="20" name="Straight Connector 19"/>
            <p:cNvCxnSpPr/>
            <p:nvPr/>
          </p:nvCxnSpPr>
          <p:spPr>
            <a:xfrm>
              <a:off x="9169166" y="-8467"/>
              <a:ext cx="1783321" cy="685648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475260" y="3681413"/>
              <a:ext cx="3713565" cy="316660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190612" y="-8467"/>
              <a:ext cx="29982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bg2">
                <a:lumMod val="2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55786" y="257216"/>
            <a:ext cx="8992572"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3012" y="1719618"/>
            <a:ext cx="9035346" cy="49551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2"/>
            <a:endParaRPr lang="en-US" dirty="0"/>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747105" y="0"/>
            <a:ext cx="2377440" cy="2377438"/>
          </a:xfrm>
          <a:prstGeom prst="rect">
            <a:avLst/>
          </a:prstGeom>
        </p:spPr>
      </p:pic>
      <p:sp>
        <p:nvSpPr>
          <p:cNvPr id="6" name="Slide Number Placeholder 5"/>
          <p:cNvSpPr>
            <a:spLocks noGrp="1"/>
          </p:cNvSpPr>
          <p:nvPr>
            <p:ph type="sldNum" sz="quarter" idx="4"/>
          </p:nvPr>
        </p:nvSpPr>
        <p:spPr>
          <a:xfrm>
            <a:off x="11016766" y="6309650"/>
            <a:ext cx="683339" cy="365125"/>
          </a:xfrm>
          <a:prstGeom prst="rect">
            <a:avLst/>
          </a:prstGeom>
        </p:spPr>
        <p:txBody>
          <a:bodyPr vert="horz" lIns="91440" tIns="45720" rIns="91440" bIns="45720" rtlCol="0" anchor="ctr"/>
          <a:lstStyle>
            <a:lvl1pPr algn="r">
              <a:defRPr sz="1800">
                <a:solidFill>
                  <a:schemeClr val="bg1"/>
                </a:solidFill>
                <a:latin typeface="Franklin Gothic Medium" panose="020B0603020102020204" pitchFamily="34" charset="0"/>
              </a:defRPr>
            </a:lvl1pPr>
          </a:lstStyle>
          <a:p>
            <a:fld id="{91BD7323-49BF-4C97-8773-5EC64C49200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7498533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hf hdr="0" ftr="0"/>
  <p:txStyles>
    <p:titleStyle>
      <a:lvl1pPr algn="l" defTabSz="457200" rtl="0" eaLnBrk="1" latinLnBrk="0" hangingPunct="1">
        <a:spcBef>
          <a:spcPct val="0"/>
        </a:spcBef>
        <a:buNone/>
        <a:defRPr sz="440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D2BD24"/>
        </a:buClr>
        <a:buSzPct val="100000"/>
        <a:buFont typeface="Wingdings 3" panose="05040102010807070707" pitchFamily="18" charset="2"/>
        <a:buChar char="}"/>
        <a:defRPr sz="3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D2BD24"/>
        </a:buClr>
        <a:buSzPct val="80000"/>
        <a:buFont typeface="Franklin Gothic Medium" panose="020B0603020102020204" pitchFamily="34" charset="0"/>
        <a:buChar char="●"/>
        <a:defRPr sz="32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D2BD24"/>
        </a:buClr>
        <a:buSzPct val="100000"/>
        <a:buFont typeface="Wingdings 2" panose="05020102010507070707" pitchFamily="18" charset="2"/>
        <a:buChar char=""/>
        <a:defRPr sz="2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https://www.youtube.com/watch?v=C8lMW0MODF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hyperlink" Target="https://www.afb.org/default.aspx"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afb.org/default.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959aWmNsjU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youtube.com/watch?v=A625NoL9Pps" TargetMode="External"/><Relationship Id="rId5" Type="http://schemas.openxmlformats.org/officeDocument/2006/relationships/hyperlink" Target="https://twitter.com/search?q=#HipHopEd&amp;src=typd" TargetMode="External"/><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nsta.org/publications/download.aspx?id=Z349URi8cV6iwOKB/4DAybVBCHuwSXWj76RMHoZ2RPY="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nsta.org/publications/download.aspx?id=Z349URi8cV6iwOKB/4DAybVBCHuwSXWj76RMHoZ2RPY="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36701" y="1023581"/>
            <a:ext cx="8664694" cy="3698543"/>
          </a:xfrm>
        </p:spPr>
        <p:txBody>
          <a:bodyPr/>
          <a:lstStyle/>
          <a:p>
            <a:r>
              <a:rPr lang="en-US" dirty="0"/>
              <a:t>Supporting Sensemaking Through Diverse Student Perspectives and Experiences</a:t>
            </a:r>
          </a:p>
        </p:txBody>
      </p:sp>
      <p:sp>
        <p:nvSpPr>
          <p:cNvPr id="4" name="Slide Number Placeholder 3"/>
          <p:cNvSpPr>
            <a:spLocks noGrp="1"/>
          </p:cNvSpPr>
          <p:nvPr>
            <p:ph type="sldNum" sz="quarter" idx="4294967295"/>
          </p:nvPr>
        </p:nvSpPr>
        <p:spPr>
          <a:xfrm>
            <a:off x="11509375" y="6310313"/>
            <a:ext cx="682625" cy="365125"/>
          </a:xfrm>
        </p:spPr>
        <p:txBody>
          <a:bodyPr/>
          <a:lstStyle/>
          <a:p>
            <a:fld id="{62A24955-AE2C-7045-8623-676839E8F9CA}" type="slidenum">
              <a:rPr lang="en-US" smtClean="0"/>
              <a:t>1</a:t>
            </a:fld>
            <a:endParaRPr lang="en-US" dirty="0"/>
          </a:p>
        </p:txBody>
      </p:sp>
      <p:sp>
        <p:nvSpPr>
          <p:cNvPr id="7" name="Subtitle 9" descr="Modified from Bell, P., Bang M., Suarez, E., Morrison, D., Tesorlero, G. &amp; Kaupp, L. (2018). Learning to See the Resources Students Bring to Sense-Making. (OER Professional Development Session from the ACESSE Project) Retrieved from http://stemteachingtools.org/"/>
          <p:cNvSpPr txBox="1">
            <a:spLocks/>
          </p:cNvSpPr>
          <p:nvPr/>
        </p:nvSpPr>
        <p:spPr>
          <a:xfrm>
            <a:off x="661013" y="5665610"/>
            <a:ext cx="3975722" cy="109689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rgbClr val="D2BD24"/>
              </a:buClr>
              <a:buSzPct val="100000"/>
              <a:buFont typeface="Wingdings 3" panose="05040102010807070707" pitchFamily="18" charset="2"/>
              <a:buNone/>
              <a:defRPr sz="2800" kern="1200">
                <a:solidFill>
                  <a:schemeClr val="bg1">
                    <a:lumMod val="50000"/>
                  </a:schemeClr>
                </a:solidFill>
                <a:latin typeface="+mn-lt"/>
                <a:ea typeface="+mn-ea"/>
                <a:cs typeface="+mn-cs"/>
              </a:defRPr>
            </a:lvl1pPr>
            <a:lvl2pPr marL="457200" indent="0" algn="ctr" defTabSz="457200" rtl="0" eaLnBrk="1" latinLnBrk="0" hangingPunct="1">
              <a:spcBef>
                <a:spcPts val="1000"/>
              </a:spcBef>
              <a:spcAft>
                <a:spcPts val="0"/>
              </a:spcAft>
              <a:buClr>
                <a:srgbClr val="D2BD24"/>
              </a:buClr>
              <a:buSzPct val="80000"/>
              <a:buFont typeface="Franklin Gothic Medium" panose="020B0603020102020204" pitchFamily="34" charset="0"/>
              <a:buNone/>
              <a:defRPr sz="32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rgbClr val="D2BD24"/>
              </a:buClr>
              <a:buSzPct val="100000"/>
              <a:buFont typeface="Wingdings 2" panose="05020102010507070707" pitchFamily="18" charset="2"/>
              <a:buNone/>
              <a:defRPr sz="28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rgbClr val="D2BD24"/>
              </a:buClr>
              <a:buSzPct val="100000"/>
              <a:buFont typeface="Wingdings 3" panose="05040102010807070707" pitchFamily="18" charset="2"/>
              <a:buNone/>
              <a:defRPr sz="24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rgbClr val="D2BD24"/>
              </a:buClr>
              <a:buSzPct val="100000"/>
              <a:buFont typeface="Wingdings 3" panose="05040102010807070707" pitchFamily="18" charset="2"/>
              <a:buNone/>
              <a:defRPr sz="24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br>
              <a:rPr lang="en-US" sz="1200" dirty="0"/>
            </a:br>
            <a:endParaRPr lang="en-US" sz="1200" dirty="0"/>
          </a:p>
        </p:txBody>
      </p:sp>
      <p:sp>
        <p:nvSpPr>
          <p:cNvPr id="8" name="TextBox 7"/>
          <p:cNvSpPr txBox="1"/>
          <p:nvPr/>
        </p:nvSpPr>
        <p:spPr>
          <a:xfrm>
            <a:off x="520507" y="5746517"/>
            <a:ext cx="3762266" cy="1661993"/>
          </a:xfrm>
          <a:prstGeom prst="rect">
            <a:avLst/>
          </a:prstGeom>
          <a:noFill/>
        </p:spPr>
        <p:txBody>
          <a:bodyPr wrap="square" rtlCol="0">
            <a:spAutoFit/>
          </a:bodyPr>
          <a:lstStyle/>
          <a:p>
            <a:r>
              <a:rPr lang="en-US" sz="1100" dirty="0"/>
              <a:t>Modified from Bell, P., Bang, M., Suarez, E., Morrison, D., </a:t>
            </a:r>
            <a:r>
              <a:rPr lang="en-US" sz="1100" dirty="0" err="1"/>
              <a:t>Tesoriero</a:t>
            </a:r>
            <a:r>
              <a:rPr lang="en-US" sz="1100" dirty="0"/>
              <a:t>, G. &amp; </a:t>
            </a:r>
            <a:r>
              <a:rPr lang="en-US" sz="1100" dirty="0" err="1"/>
              <a:t>Kaupp</a:t>
            </a:r>
            <a:r>
              <a:rPr lang="en-US" sz="1100" dirty="0"/>
              <a:t>, L. (2018). </a:t>
            </a:r>
            <a:r>
              <a:rPr lang="en-US" sz="1100" i="1" dirty="0"/>
              <a:t>Learning to See the Resources Students Bring to Sense-Making</a:t>
            </a:r>
            <a:r>
              <a:rPr lang="en-US" sz="1100" dirty="0"/>
              <a:t>. [OER Professional Development Session from the ACESSE Project] Retrieved from http://stemteachingtools.org/pd/SessionG</a:t>
            </a:r>
          </a:p>
          <a:p>
            <a:br>
              <a:rPr lang="en-US" dirty="0"/>
            </a:br>
            <a:endParaRPr lang="en-US" dirty="0"/>
          </a:p>
        </p:txBody>
      </p:sp>
      <p:pic>
        <p:nvPicPr>
          <p:cNvPr id="9" name="Picture 8" title="decorative"/>
          <p:cNvPicPr>
            <a:picLocks noChangeAspect="1"/>
          </p:cNvPicPr>
          <p:nvPr/>
        </p:nvPicPr>
        <p:blipFill>
          <a:blip r:embed="rId3"/>
          <a:stretch>
            <a:fillRect/>
          </a:stretch>
        </p:blipFill>
        <p:spPr>
          <a:xfrm>
            <a:off x="4161206" y="5746517"/>
            <a:ext cx="951058" cy="902286"/>
          </a:xfrm>
          <a:prstGeom prst="rect">
            <a:avLst/>
          </a:prstGeom>
        </p:spPr>
      </p:pic>
    </p:spTree>
    <p:extLst>
      <p:ext uri="{BB962C8B-B14F-4D97-AF65-F5344CB8AC3E}">
        <p14:creationId xmlns:p14="http://schemas.microsoft.com/office/powerpoint/2010/main" val="3562755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The Potential of the Science &amp; Engineering Practices</a:t>
            </a:r>
          </a:p>
        </p:txBody>
      </p:sp>
      <p:sp>
        <p:nvSpPr>
          <p:cNvPr id="3" name="Content Placeholder 2"/>
          <p:cNvSpPr>
            <a:spLocks noGrp="1"/>
          </p:cNvSpPr>
          <p:nvPr>
            <p:ph type="body" sz="quarter" idx="13"/>
          </p:nvPr>
        </p:nvSpPr>
        <p:spPr/>
        <p:txBody>
          <a:bodyPr>
            <a:noAutofit/>
          </a:bodyPr>
          <a:lstStyle/>
          <a:p>
            <a:pPr marL="0" indent="0">
              <a:spcBef>
                <a:spcPts val="1152"/>
              </a:spcBef>
              <a:buNone/>
            </a:pPr>
            <a:r>
              <a:rPr lang="en-US" dirty="0">
                <a:latin typeface="Lato Regular"/>
                <a:cs typeface="Lato Regular"/>
              </a:rPr>
              <a:t>“</a:t>
            </a:r>
            <a:r>
              <a:rPr lang="en-US" sz="2800" dirty="0">
                <a:latin typeface="Calibri" panose="020F0502020204030204" pitchFamily="34" charset="0"/>
                <a:cs typeface="Calibri" panose="020F0502020204030204" pitchFamily="34" charset="0"/>
              </a:rPr>
              <a:t>Realizing [the] potential of [the practices] is particularly important in relation to students of color, students who speak first languages other than English, and students from low-income communities who, despite numerous waves of reform, have had limited access to high-quality, meaningful opportunities to learn science.” </a:t>
            </a:r>
          </a:p>
          <a:p>
            <a:pPr marL="0" indent="0">
              <a:spcBef>
                <a:spcPts val="1152"/>
              </a:spcBef>
              <a:buNone/>
            </a:pPr>
            <a:r>
              <a:rPr lang="en-US" sz="2800" dirty="0">
                <a:latin typeface="Calibri" panose="020F0502020204030204" pitchFamily="34" charset="0"/>
                <a:cs typeface="Calibri" panose="020F0502020204030204" pitchFamily="34" charset="0"/>
              </a:rPr>
              <a:t>—Bang, Brown, Calabrese Barton,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   Rosebery &amp; Warren (2017, p. 34)</a:t>
            </a:r>
          </a:p>
        </p:txBody>
      </p:sp>
      <p:pic>
        <p:nvPicPr>
          <p:cNvPr id="4" name="Picture 3" descr="practices-book cover" title="practices-book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456" y="4224113"/>
            <a:ext cx="1928048" cy="2492477"/>
          </a:xfrm>
          <a:prstGeom prst="rect">
            <a:avLst/>
          </a:prstGeom>
        </p:spPr>
      </p:pic>
    </p:spTree>
    <p:extLst>
      <p:ext uri="{BB962C8B-B14F-4D97-AF65-F5344CB8AC3E}">
        <p14:creationId xmlns:p14="http://schemas.microsoft.com/office/powerpoint/2010/main" val="2759701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Equity Quick Write</a:t>
            </a:r>
          </a:p>
        </p:txBody>
      </p:sp>
      <p:sp>
        <p:nvSpPr>
          <p:cNvPr id="3" name="Text Placeholder 2"/>
          <p:cNvSpPr>
            <a:spLocks noGrp="1"/>
          </p:cNvSpPr>
          <p:nvPr>
            <p:ph type="body" sz="quarter" idx="13"/>
          </p:nvPr>
        </p:nvSpPr>
        <p:spPr/>
        <p:txBody>
          <a:bodyPr/>
          <a:lstStyle/>
          <a:p>
            <a:pPr marL="0" indent="0" algn="ctr">
              <a:buNone/>
            </a:pPr>
            <a:r>
              <a:rPr lang="en-US" dirty="0"/>
              <a:t> </a:t>
            </a:r>
            <a:r>
              <a:rPr lang="en-US" sz="6000" dirty="0"/>
              <a:t>What is your leading idea or explanation for educational inequity in science?</a:t>
            </a:r>
          </a:p>
        </p:txBody>
      </p:sp>
      <p:sp>
        <p:nvSpPr>
          <p:cNvPr id="4" name="Slide Number Placeholder 3"/>
          <p:cNvSpPr>
            <a:spLocks noGrp="1"/>
          </p:cNvSpPr>
          <p:nvPr>
            <p:ph type="sldNum" sz="quarter" idx="12"/>
          </p:nvPr>
        </p:nvSpPr>
        <p:spPr/>
        <p:txBody>
          <a:bodyPr/>
          <a:lstStyle/>
          <a:p>
            <a:fld id="{91BD7323-49BF-4C97-8773-5EC64C492009}" type="slidenum">
              <a:rPr lang="en-US" smtClean="0"/>
              <a:t>11</a:t>
            </a:fld>
            <a:endParaRPr lang="en-US"/>
          </a:p>
        </p:txBody>
      </p:sp>
    </p:spTree>
    <p:extLst>
      <p:ext uri="{BB962C8B-B14F-4D97-AF65-F5344CB8AC3E}">
        <p14:creationId xmlns:p14="http://schemas.microsoft.com/office/powerpoint/2010/main" val="2521375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Shape 746"/>
          <p:cNvSpPr txBox="1">
            <a:spLocks noGrp="1"/>
          </p:cNvSpPr>
          <p:nvPr>
            <p:ph type="title" idx="4294967295"/>
          </p:nvPr>
        </p:nvSpPr>
        <p:spPr>
          <a:xfrm>
            <a:off x="861008" y="257854"/>
            <a:ext cx="6367202" cy="914400"/>
          </a:xfrm>
          <a:prstGeom prst="rect">
            <a:avLst/>
          </a:prstGeom>
          <a:noFill/>
          <a:ln>
            <a:noFill/>
          </a:ln>
        </p:spPr>
        <p:txBody>
          <a:bodyPr spcFirstLastPara="1" wrap="square" lIns="91425" tIns="45700" rIns="91425" bIns="45700" anchor="ctr" anchorCtr="0">
            <a:noAutofit/>
          </a:bodyPr>
          <a:lstStyle/>
          <a:p>
            <a:pPr algn="ctr">
              <a:spcBef>
                <a:spcPts val="0"/>
              </a:spcBef>
              <a:buClr>
                <a:srgbClr val="2E6240"/>
              </a:buClr>
              <a:buSzPts val="2800"/>
            </a:pPr>
            <a:r>
              <a:rPr lang="en-US" sz="2800" dirty="0">
                <a:solidFill>
                  <a:srgbClr val="2E6240"/>
                </a:solidFill>
                <a:latin typeface="Lato Black"/>
                <a:ea typeface="Lato Black"/>
                <a:cs typeface="Lato Black"/>
                <a:sym typeface="Lato Black"/>
              </a:rPr>
              <a:t>Equitable Science Instruction from NRC </a:t>
            </a:r>
            <a:r>
              <a:rPr lang="en-US" sz="2800" i="1" dirty="0">
                <a:solidFill>
                  <a:srgbClr val="2E6240"/>
                </a:solidFill>
                <a:latin typeface="Lato Black"/>
                <a:ea typeface="Lato Black"/>
                <a:cs typeface="Lato Black"/>
                <a:sym typeface="Lato Black"/>
              </a:rPr>
              <a:t>Framework</a:t>
            </a:r>
            <a:r>
              <a:rPr lang="en-US" sz="2800" dirty="0">
                <a:solidFill>
                  <a:srgbClr val="2E6240"/>
                </a:solidFill>
                <a:latin typeface="Lato Black"/>
                <a:ea typeface="Lato Black"/>
                <a:cs typeface="Lato Black"/>
                <a:sym typeface="Lato Black"/>
              </a:rPr>
              <a:t> Chapter 11</a:t>
            </a:r>
            <a:br>
              <a:rPr lang="en-US" sz="2800" dirty="0">
                <a:solidFill>
                  <a:srgbClr val="2E6240"/>
                </a:solidFill>
                <a:latin typeface="Lato Black"/>
                <a:ea typeface="Lato Black"/>
                <a:cs typeface="Lato Black"/>
                <a:sym typeface="Lato Black"/>
              </a:rPr>
            </a:br>
            <a:endParaRPr sz="2800" dirty="0">
              <a:solidFill>
                <a:srgbClr val="2E6240"/>
              </a:solidFill>
              <a:latin typeface="Lato Black"/>
              <a:ea typeface="Lato Black"/>
              <a:cs typeface="Lato Black"/>
              <a:sym typeface="Lato Black"/>
            </a:endParaRPr>
          </a:p>
        </p:txBody>
      </p:sp>
      <p:pic>
        <p:nvPicPr>
          <p:cNvPr id="747" name="Shape 747" descr="&quot; &quot;"/>
          <p:cNvPicPr preferRelativeResize="0"/>
          <p:nvPr/>
        </p:nvPicPr>
        <p:blipFill rotWithShape="1">
          <a:blip r:embed="rId3">
            <a:alphaModFix/>
          </a:blip>
          <a:srcRect/>
          <a:stretch/>
        </p:blipFill>
        <p:spPr>
          <a:xfrm>
            <a:off x="7669976" y="957735"/>
            <a:ext cx="2327385" cy="2819087"/>
          </a:xfrm>
          <a:prstGeom prst="rect">
            <a:avLst/>
          </a:prstGeom>
          <a:noFill/>
          <a:ln>
            <a:noFill/>
          </a:ln>
        </p:spPr>
      </p:pic>
      <p:sp>
        <p:nvSpPr>
          <p:cNvPr id="748" name="Shape 748"/>
          <p:cNvSpPr txBox="1"/>
          <p:nvPr/>
        </p:nvSpPr>
        <p:spPr>
          <a:xfrm>
            <a:off x="1134190" y="1263592"/>
            <a:ext cx="5950277" cy="5302436"/>
          </a:xfrm>
          <a:prstGeom prst="rect">
            <a:avLst/>
          </a:prstGeom>
          <a:noFill/>
          <a:ln>
            <a:noFill/>
          </a:ln>
        </p:spPr>
        <p:txBody>
          <a:bodyPr spcFirstLastPara="1" wrap="square" lIns="91425" tIns="91425" rIns="91425" bIns="91425" anchor="t" anchorCtr="0">
            <a:noAutofit/>
          </a:bodyPr>
          <a:lstStyle/>
          <a:p>
            <a:pPr marL="458787" indent="-457200" defTabSz="457200">
              <a:buClr>
                <a:srgbClr val="000000"/>
              </a:buClr>
              <a:buSzPts val="2400"/>
              <a:buFont typeface="Calibri"/>
              <a:buAutoNum type="arabicPeriod"/>
            </a:pPr>
            <a:r>
              <a:rPr lang="en-US" sz="2400" dirty="0">
                <a:latin typeface="Lato"/>
                <a:ea typeface="Lato"/>
                <a:cs typeface="Lato"/>
                <a:sym typeface="Lato"/>
              </a:rPr>
              <a:t>Learning is cultural. Instruction should grow out of </a:t>
            </a:r>
            <a:r>
              <a:rPr lang="en-US" sz="2400" b="1" dirty="0">
                <a:latin typeface="Lato"/>
                <a:ea typeface="Lato"/>
                <a:cs typeface="Lato"/>
                <a:sym typeface="Lato"/>
              </a:rPr>
              <a:t>everyday experience </a:t>
            </a:r>
            <a:r>
              <a:rPr lang="en-US" sz="2400" dirty="0">
                <a:latin typeface="Lato"/>
                <a:ea typeface="Lato"/>
                <a:cs typeface="Lato"/>
                <a:sym typeface="Lato"/>
              </a:rPr>
              <a:t>of learners and connect to their </a:t>
            </a:r>
            <a:r>
              <a:rPr lang="en-US" sz="2400" b="1" dirty="0">
                <a:latin typeface="Lato"/>
                <a:ea typeface="Lato"/>
                <a:cs typeface="Lato"/>
                <a:sym typeface="Lato"/>
              </a:rPr>
              <a:t>interests and identities</a:t>
            </a:r>
            <a:r>
              <a:rPr lang="en-US" sz="2400" dirty="0">
                <a:latin typeface="Lato"/>
                <a:ea typeface="Lato"/>
                <a:cs typeface="Lato"/>
                <a:sym typeface="Lato"/>
              </a:rPr>
              <a:t>.</a:t>
            </a:r>
            <a:endParaRPr dirty="0">
              <a:solidFill>
                <a:prstClr val="black"/>
              </a:solidFill>
              <a:latin typeface="Calibri"/>
            </a:endParaRPr>
          </a:p>
          <a:p>
            <a:pPr marL="458787" indent="-457200" defTabSz="457200">
              <a:spcBef>
                <a:spcPts val="1480"/>
              </a:spcBef>
              <a:buClr>
                <a:srgbClr val="000000"/>
              </a:buClr>
              <a:buSzPts val="2400"/>
              <a:buFont typeface="Calibri"/>
              <a:buAutoNum type="arabicPeriod"/>
            </a:pPr>
            <a:r>
              <a:rPr lang="en-US" sz="2400" dirty="0">
                <a:latin typeface="Lato"/>
                <a:ea typeface="Lato"/>
                <a:cs typeface="Lato"/>
                <a:sym typeface="Lato"/>
              </a:rPr>
              <a:t>Instruction should </a:t>
            </a:r>
            <a:r>
              <a:rPr lang="en-US" sz="2400" b="1" dirty="0">
                <a:latin typeface="Lato"/>
                <a:ea typeface="Lato"/>
                <a:cs typeface="Lato"/>
                <a:sym typeface="Lato"/>
              </a:rPr>
              <a:t>leverage science-related values, knowledge, and practices </a:t>
            </a:r>
            <a:r>
              <a:rPr lang="en-US" sz="2400" dirty="0">
                <a:latin typeface="Lato"/>
                <a:ea typeface="Lato"/>
                <a:cs typeface="Lato"/>
                <a:sym typeface="Lato"/>
              </a:rPr>
              <a:t>of students, their families, and cultural communities.</a:t>
            </a:r>
            <a:endParaRPr dirty="0">
              <a:solidFill>
                <a:prstClr val="black"/>
              </a:solidFill>
              <a:latin typeface="Calibri"/>
            </a:endParaRPr>
          </a:p>
          <a:p>
            <a:pPr marL="458787" indent="-457200" defTabSz="457200">
              <a:spcBef>
                <a:spcPts val="1480"/>
              </a:spcBef>
              <a:buClr>
                <a:srgbClr val="000000"/>
              </a:buClr>
              <a:buSzPts val="2400"/>
              <a:buFont typeface="Calibri"/>
              <a:buAutoNum type="arabicPeriod"/>
            </a:pPr>
            <a:r>
              <a:rPr lang="en" sz="2400" dirty="0">
                <a:latin typeface="Lato"/>
                <a:ea typeface="Lato"/>
                <a:cs typeface="Lato"/>
                <a:sym typeface="Lato"/>
              </a:rPr>
              <a:t>Instruction should allow students to bring their </a:t>
            </a:r>
            <a:r>
              <a:rPr lang="en" sz="2400" b="1" dirty="0">
                <a:latin typeface="Lato"/>
                <a:ea typeface="Lato"/>
                <a:cs typeface="Lato"/>
                <a:sym typeface="Lato"/>
              </a:rPr>
              <a:t>full communicative resources </a:t>
            </a:r>
            <a:r>
              <a:rPr lang="en" sz="2400" dirty="0">
                <a:latin typeface="Lato"/>
                <a:ea typeface="Lato"/>
                <a:cs typeface="Lato"/>
                <a:sym typeface="Lato"/>
              </a:rPr>
              <a:t>to bear on the situation</a:t>
            </a:r>
            <a:r>
              <a:rPr lang="en-US" sz="2400" dirty="0">
                <a:latin typeface="Lato"/>
                <a:ea typeface="Lato"/>
                <a:cs typeface="Lato"/>
                <a:sym typeface="Lato"/>
              </a:rPr>
              <a:t>.</a:t>
            </a:r>
            <a:endParaRPr dirty="0">
              <a:solidFill>
                <a:prstClr val="black"/>
              </a:solidFill>
              <a:latin typeface="Calibri"/>
            </a:endParaRPr>
          </a:p>
        </p:txBody>
      </p:sp>
      <p:pic>
        <p:nvPicPr>
          <p:cNvPr id="749" name="Shape 749" descr="STT20-Outdoor-Play-and-Investigations.jpg" title="student explores beach setting"/>
          <p:cNvPicPr preferRelativeResize="0"/>
          <p:nvPr/>
        </p:nvPicPr>
        <p:blipFill rotWithShape="1">
          <a:blip r:embed="rId4">
            <a:alphaModFix/>
          </a:blip>
          <a:srcRect/>
          <a:stretch/>
        </p:blipFill>
        <p:spPr>
          <a:xfrm>
            <a:off x="7669976" y="4160417"/>
            <a:ext cx="2327386" cy="2113502"/>
          </a:xfrm>
          <a:prstGeom prst="rect">
            <a:avLst/>
          </a:prstGeom>
          <a:noFill/>
          <a:ln>
            <a:noFill/>
          </a:ln>
        </p:spPr>
      </p:pic>
    </p:spTree>
    <p:extLst>
      <p:ext uri="{BB962C8B-B14F-4D97-AF65-F5344CB8AC3E}">
        <p14:creationId xmlns:p14="http://schemas.microsoft.com/office/powerpoint/2010/main" val="2234981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Discourse</a:t>
            </a:r>
          </a:p>
        </p:txBody>
      </p:sp>
      <p:sp>
        <p:nvSpPr>
          <p:cNvPr id="3" name="Text Placeholder 2"/>
          <p:cNvSpPr>
            <a:spLocks noGrp="1"/>
          </p:cNvSpPr>
          <p:nvPr>
            <p:ph type="body" sz="quarter" idx="13"/>
          </p:nvPr>
        </p:nvSpPr>
        <p:spPr>
          <a:xfrm>
            <a:off x="259762" y="1286754"/>
            <a:ext cx="9188715" cy="4901324"/>
          </a:xfrm>
        </p:spPr>
        <p:txBody>
          <a:bodyPr>
            <a:normAutofit fontScale="92500" lnSpcReduction="20000"/>
          </a:bodyPr>
          <a:lstStyle/>
          <a:p>
            <a:pPr marL="0" indent="0">
              <a:buNone/>
            </a:pPr>
            <a:r>
              <a:rPr lang="en-US" dirty="0"/>
              <a:t>“While traditional classroom practices have been found to be successful for students whose discourse practices at home resemble those at school…this approach does not work very well for individuals from historically </a:t>
            </a:r>
            <a:r>
              <a:rPr lang="en-US" dirty="0" err="1"/>
              <a:t>nondominant</a:t>
            </a:r>
            <a:r>
              <a:rPr lang="en-US" dirty="0"/>
              <a:t> groups.  For these students, traditional classroom practices function as a gatekeeper, barring them because their community’s sensemaking practices may not be acknowledged.”</a:t>
            </a:r>
          </a:p>
          <a:p>
            <a:pPr marL="0" indent="0">
              <a:buNone/>
            </a:pPr>
            <a:endParaRPr lang="en-US" dirty="0"/>
          </a:p>
          <a:p>
            <a:pPr marL="0" indent="0">
              <a:buNone/>
            </a:pPr>
            <a:r>
              <a:rPr lang="en-US" sz="2600" dirty="0"/>
              <a:t>--NRC 2014, p. 285</a:t>
            </a:r>
          </a:p>
        </p:txBody>
      </p:sp>
      <p:sp>
        <p:nvSpPr>
          <p:cNvPr id="4" name="Slide Number Placeholder 3"/>
          <p:cNvSpPr>
            <a:spLocks noGrp="1"/>
          </p:cNvSpPr>
          <p:nvPr>
            <p:ph type="sldNum" sz="quarter" idx="12"/>
          </p:nvPr>
        </p:nvSpPr>
        <p:spPr/>
        <p:txBody>
          <a:bodyPr/>
          <a:lstStyle/>
          <a:p>
            <a:fld id="{91BD7323-49BF-4C97-8773-5EC64C492009}" type="slidenum">
              <a:rPr lang="en-US" smtClean="0"/>
              <a:t>13</a:t>
            </a:fld>
            <a:endParaRPr lang="en-US"/>
          </a:p>
        </p:txBody>
      </p:sp>
      <p:pic>
        <p:nvPicPr>
          <p:cNvPr id="5" name="Picture 4" descr="&quot; &quot;"/>
          <p:cNvPicPr>
            <a:picLocks noChangeAspect="1"/>
          </p:cNvPicPr>
          <p:nvPr/>
        </p:nvPicPr>
        <p:blipFill>
          <a:blip r:embed="rId2"/>
          <a:stretch>
            <a:fillRect/>
          </a:stretch>
        </p:blipFill>
        <p:spPr>
          <a:xfrm>
            <a:off x="8041905" y="4330444"/>
            <a:ext cx="1636569" cy="1983590"/>
          </a:xfrm>
          <a:prstGeom prst="rect">
            <a:avLst/>
          </a:prstGeom>
        </p:spPr>
      </p:pic>
    </p:spTree>
    <p:extLst>
      <p:ext uri="{BB962C8B-B14F-4D97-AF65-F5344CB8AC3E}">
        <p14:creationId xmlns:p14="http://schemas.microsoft.com/office/powerpoint/2010/main" val="2191910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Reminder: </a:t>
            </a:r>
            <a:br>
              <a:rPr lang="en-US" sz="4000" dirty="0"/>
            </a:br>
            <a:r>
              <a:rPr lang="en-US" sz="4000" dirty="0"/>
              <a:t>All Science Learning is Cultural </a:t>
            </a:r>
          </a:p>
        </p:txBody>
      </p:sp>
      <p:sp>
        <p:nvSpPr>
          <p:cNvPr id="3" name="Content Placeholder 2"/>
          <p:cNvSpPr>
            <a:spLocks noGrp="1"/>
          </p:cNvSpPr>
          <p:nvPr>
            <p:ph type="body" sz="quarter" idx="13"/>
          </p:nvPr>
        </p:nvSpPr>
        <p:spPr/>
        <p:txBody>
          <a:bodyPr>
            <a:noAutofit/>
          </a:bodyPr>
          <a:lstStyle/>
          <a:p>
            <a:pPr marL="0" indent="0">
              <a:spcBef>
                <a:spcPts val="1152"/>
              </a:spcBef>
              <a:buNone/>
            </a:pPr>
            <a:r>
              <a:rPr lang="en-US" sz="2800" dirty="0">
                <a:latin typeface="Lato Regular"/>
                <a:cs typeface="Lato Regular"/>
              </a:rPr>
              <a:t>“Human beings, no matter who we are, where we live, or what language we speak at home, develop our ways of knowing, talking, valuing, and acting as we live our day-to-day lives inside family and community. These ways of living are what is now understood as </a:t>
            </a:r>
            <a:r>
              <a:rPr lang="en-US" sz="2800" i="1" dirty="0">
                <a:latin typeface="Lato Regular"/>
                <a:cs typeface="Lato Regular"/>
              </a:rPr>
              <a:t>culture</a:t>
            </a:r>
            <a:r>
              <a:rPr lang="en-US" sz="2800" dirty="0">
                <a:latin typeface="Lato Regular"/>
                <a:cs typeface="Lato Regular"/>
              </a:rPr>
              <a:t>. Indeed, across communities, human beings make sense of the world in ways that are both similar and different.” </a:t>
            </a:r>
          </a:p>
          <a:p>
            <a:pPr marL="0" indent="0">
              <a:spcBef>
                <a:spcPts val="1152"/>
              </a:spcBef>
              <a:buNone/>
            </a:pPr>
            <a:r>
              <a:rPr lang="en-US" sz="2800" dirty="0">
                <a:latin typeface="Lato Regular"/>
                <a:cs typeface="Lato Regular"/>
              </a:rPr>
              <a:t>—Bang, Brown, Calabrese Barton, </a:t>
            </a:r>
            <a:br>
              <a:rPr lang="en-US" sz="2800" dirty="0">
                <a:latin typeface="Lato Regular"/>
                <a:cs typeface="Lato Regular"/>
              </a:rPr>
            </a:br>
            <a:r>
              <a:rPr lang="en-US" sz="2800" dirty="0">
                <a:latin typeface="Lato Regular"/>
                <a:cs typeface="Lato Regular"/>
              </a:rPr>
              <a:t>   </a:t>
            </a:r>
            <a:r>
              <a:rPr lang="en-US" sz="2800" dirty="0" err="1">
                <a:latin typeface="Lato Regular"/>
                <a:cs typeface="Lato Regular"/>
              </a:rPr>
              <a:t>Rosebery</a:t>
            </a:r>
            <a:r>
              <a:rPr lang="en-US" sz="2800" dirty="0">
                <a:latin typeface="Lato Regular"/>
                <a:cs typeface="Lato Regular"/>
              </a:rPr>
              <a:t> &amp; Warren (2017, p. 35)</a:t>
            </a:r>
          </a:p>
        </p:txBody>
      </p:sp>
      <p:pic>
        <p:nvPicPr>
          <p:cNvPr id="4" name="Picture 3" descr="&quot; &quot;" title="practices-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160" y="4036371"/>
            <a:ext cx="2040930" cy="2638404"/>
          </a:xfrm>
          <a:prstGeom prst="rect">
            <a:avLst/>
          </a:prstGeom>
        </p:spPr>
      </p:pic>
    </p:spTree>
    <p:extLst>
      <p:ext uri="{BB962C8B-B14F-4D97-AF65-F5344CB8AC3E}">
        <p14:creationId xmlns:p14="http://schemas.microsoft.com/office/powerpoint/2010/main" val="873430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Group Discussion</a:t>
            </a:r>
          </a:p>
        </p:txBody>
      </p:sp>
      <p:sp>
        <p:nvSpPr>
          <p:cNvPr id="3" name="Text Placeholder 2"/>
          <p:cNvSpPr>
            <a:spLocks noGrp="1"/>
          </p:cNvSpPr>
          <p:nvPr>
            <p:ph type="body" sz="quarter" idx="13"/>
          </p:nvPr>
        </p:nvSpPr>
        <p:spPr/>
        <p:txBody>
          <a:bodyPr>
            <a:normAutofit/>
          </a:bodyPr>
          <a:lstStyle/>
          <a:p>
            <a:r>
              <a:rPr lang="en-US" sz="4000" dirty="0"/>
              <a:t>What does it </a:t>
            </a:r>
            <a:r>
              <a:rPr lang="en-US" sz="4000" dirty="0">
                <a:solidFill>
                  <a:srgbClr val="6F81AC"/>
                </a:solidFill>
              </a:rPr>
              <a:t>look like </a:t>
            </a:r>
            <a:r>
              <a:rPr lang="en-US" sz="4000" dirty="0"/>
              <a:t>when students make sense of phenomena?  Describe it.</a:t>
            </a:r>
          </a:p>
          <a:p>
            <a:endParaRPr lang="en-US" sz="4000" dirty="0"/>
          </a:p>
          <a:p>
            <a:r>
              <a:rPr lang="en-US" sz="4000" dirty="0"/>
              <a:t>How do </a:t>
            </a:r>
            <a:r>
              <a:rPr lang="en-US" sz="4000" dirty="0">
                <a:solidFill>
                  <a:srgbClr val="6F81AC"/>
                </a:solidFill>
              </a:rPr>
              <a:t>you</a:t>
            </a:r>
            <a:r>
              <a:rPr lang="en-US" sz="4000" dirty="0"/>
              <a:t> make sense of the phenomena in your world?</a:t>
            </a:r>
          </a:p>
        </p:txBody>
      </p:sp>
      <p:sp>
        <p:nvSpPr>
          <p:cNvPr id="4" name="Slide Number Placeholder 3"/>
          <p:cNvSpPr>
            <a:spLocks noGrp="1"/>
          </p:cNvSpPr>
          <p:nvPr>
            <p:ph type="sldNum" sz="quarter" idx="12"/>
          </p:nvPr>
        </p:nvSpPr>
        <p:spPr/>
        <p:txBody>
          <a:bodyPr/>
          <a:lstStyle/>
          <a:p>
            <a:fld id="{91BD7323-49BF-4C97-8773-5EC64C492009}" type="slidenum">
              <a:rPr lang="en-US" smtClean="0"/>
              <a:t>15</a:t>
            </a:fld>
            <a:endParaRPr lang="en-US"/>
          </a:p>
        </p:txBody>
      </p:sp>
    </p:spTree>
    <p:extLst>
      <p:ext uri="{BB962C8B-B14F-4D97-AF65-F5344CB8AC3E}">
        <p14:creationId xmlns:p14="http://schemas.microsoft.com/office/powerpoint/2010/main" val="1458478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whose interests are being served?" title="whose interests are being served?"/>
          <p:cNvPicPr>
            <a:picLocks noChangeAspect="1"/>
          </p:cNvPicPr>
          <p:nvPr/>
        </p:nvPicPr>
        <p:blipFill rotWithShape="1">
          <a:blip r:embed="rId3" cstate="print">
            <a:extLst>
              <a:ext uri="{28A0092B-C50C-407E-A947-70E740481C1C}">
                <a14:useLocalDpi xmlns:a14="http://schemas.microsoft.com/office/drawing/2010/main" val="0"/>
              </a:ext>
            </a:extLst>
          </a:blip>
          <a:srcRect l="12500" r="12500"/>
          <a:stretch/>
        </p:blipFill>
        <p:spPr>
          <a:xfrm rot="5400000">
            <a:off x="2209800" y="0"/>
            <a:ext cx="6858000" cy="6858000"/>
          </a:xfrm>
          <a:prstGeom prst="rect">
            <a:avLst/>
          </a:prstGeom>
        </p:spPr>
      </p:pic>
      <p:sp>
        <p:nvSpPr>
          <p:cNvPr id="2" name="Title 1" hidden="1"/>
          <p:cNvSpPr>
            <a:spLocks noGrp="1"/>
          </p:cNvSpPr>
          <p:nvPr>
            <p:ph type="title"/>
          </p:nvPr>
        </p:nvSpPr>
        <p:spPr/>
        <p:txBody>
          <a:bodyPr/>
          <a:lstStyle/>
          <a:p>
            <a:r>
              <a:rPr lang="en-US" dirty="0"/>
              <a:t>Whose interests are being served?</a:t>
            </a:r>
          </a:p>
        </p:txBody>
      </p:sp>
    </p:spTree>
    <p:extLst>
      <p:ext uri="{BB962C8B-B14F-4D97-AF65-F5344CB8AC3E}">
        <p14:creationId xmlns:p14="http://schemas.microsoft.com/office/powerpoint/2010/main" val="179036057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Shape 758" descr="How can I promote equitable sesemaking by setting expectations for multiple perspectives? http://STEMteachingtools.org/brief/47"/>
          <p:cNvSpPr/>
          <p:nvPr/>
        </p:nvSpPr>
        <p:spPr>
          <a:xfrm>
            <a:off x="1524001" y="0"/>
            <a:ext cx="9144000" cy="6858000"/>
          </a:xfrm>
          <a:prstGeom prst="rect">
            <a:avLst/>
          </a:prstGeom>
          <a:solidFill>
            <a:srgbClr val="709040"/>
          </a:solidFill>
          <a:ln w="9525" cap="flat" cmpd="sng">
            <a:solidFill>
              <a:srgbClr val="3A2B7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a:solidFill>
                <a:srgbClr val="FFFFFF"/>
              </a:solidFill>
              <a:latin typeface="Calibri"/>
              <a:ea typeface="Calibri"/>
              <a:cs typeface="Calibri"/>
              <a:sym typeface="Calibri"/>
            </a:endParaRPr>
          </a:p>
        </p:txBody>
      </p:sp>
      <p:sp>
        <p:nvSpPr>
          <p:cNvPr id="759" name="Shape 759"/>
          <p:cNvSpPr/>
          <p:nvPr/>
        </p:nvSpPr>
        <p:spPr>
          <a:xfrm>
            <a:off x="2116667" y="6009637"/>
            <a:ext cx="7977234" cy="730867"/>
          </a:xfrm>
          <a:prstGeom prst="rect">
            <a:avLst/>
          </a:prstGeom>
          <a:noFill/>
          <a:ln>
            <a:noFill/>
          </a:ln>
        </p:spPr>
        <p:txBody>
          <a:bodyPr spcFirstLastPara="1" wrap="square" lIns="91425" tIns="45700" rIns="91425" bIns="45700" anchor="t" anchorCtr="0">
            <a:noAutofit/>
          </a:bodyPr>
          <a:lstStyle/>
          <a:p>
            <a:pPr algn="ctr">
              <a:buClr>
                <a:srgbClr val="FFFFFF"/>
              </a:buClr>
              <a:buSzPts val="2800"/>
              <a:buFont typeface="Gill Sans"/>
              <a:buNone/>
            </a:pPr>
            <a:r>
              <a:rPr lang="en-US" sz="2800" b="1" dirty="0">
                <a:solidFill>
                  <a:srgbClr val="FFFFFF"/>
                </a:solidFill>
                <a:latin typeface="Gill Sans"/>
                <a:ea typeface="Gill Sans"/>
                <a:cs typeface="Gill Sans"/>
                <a:sym typeface="Gill Sans"/>
              </a:rPr>
              <a:t>http://</a:t>
            </a:r>
            <a:r>
              <a:rPr lang="en-US" sz="2800" b="1" dirty="0" err="1">
                <a:solidFill>
                  <a:srgbClr val="FFFFFF"/>
                </a:solidFill>
                <a:latin typeface="Gill Sans"/>
                <a:ea typeface="Gill Sans"/>
                <a:cs typeface="Gill Sans"/>
                <a:sym typeface="Gill Sans"/>
              </a:rPr>
              <a:t>STEMteachingtools.org</a:t>
            </a:r>
            <a:r>
              <a:rPr lang="en-US" sz="2800" b="1" dirty="0">
                <a:solidFill>
                  <a:srgbClr val="FFFFFF"/>
                </a:solidFill>
                <a:latin typeface="Gill Sans"/>
                <a:ea typeface="Gill Sans"/>
                <a:cs typeface="Gill Sans"/>
                <a:sym typeface="Gill Sans"/>
              </a:rPr>
              <a:t>/brief/47</a:t>
            </a:r>
            <a:endParaRPr sz="2800" dirty="0">
              <a:latin typeface="Calibri"/>
              <a:ea typeface="Calibri"/>
              <a:cs typeface="Calibri"/>
              <a:sym typeface="Calibri"/>
            </a:endParaRPr>
          </a:p>
        </p:txBody>
      </p:sp>
      <p:pic>
        <p:nvPicPr>
          <p:cNvPr id="6" name="Picture 5" descr="STT47-multiple-perspectives-card" title="STT47-multiple-perspectives-ca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198" y="390151"/>
            <a:ext cx="7974935" cy="5229335"/>
          </a:xfrm>
          <a:prstGeom prst="rect">
            <a:avLst/>
          </a:prstGeom>
        </p:spPr>
      </p:pic>
      <p:sp>
        <p:nvSpPr>
          <p:cNvPr id="2" name="Title 1" hidden="1"/>
          <p:cNvSpPr>
            <a:spLocks noGrp="1"/>
          </p:cNvSpPr>
          <p:nvPr>
            <p:ph type="title"/>
          </p:nvPr>
        </p:nvSpPr>
        <p:spPr/>
        <p:txBody>
          <a:bodyPr>
            <a:normAutofit fontScale="90000"/>
          </a:bodyPr>
          <a:lstStyle/>
          <a:p>
            <a:r>
              <a:rPr lang="en-US" dirty="0"/>
              <a:t>How can I promote equitable </a:t>
            </a:r>
            <a:r>
              <a:rPr lang="en-US" dirty="0" err="1"/>
              <a:t>sensemaking</a:t>
            </a:r>
            <a:r>
              <a:rPr lang="en-US" dirty="0"/>
              <a:t> brief</a:t>
            </a:r>
          </a:p>
        </p:txBody>
      </p:sp>
    </p:spTree>
    <p:extLst>
      <p:ext uri="{BB962C8B-B14F-4D97-AF65-F5344CB8AC3E}">
        <p14:creationId xmlns:p14="http://schemas.microsoft.com/office/powerpoint/2010/main" val="9991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1256"/>
            <a:ext cx="8229600" cy="665609"/>
          </a:xfrm>
        </p:spPr>
        <p:txBody>
          <a:bodyPr>
            <a:noAutofit/>
          </a:bodyPr>
          <a:lstStyle/>
          <a:p>
            <a:r>
              <a:rPr lang="en-US" sz="3600" dirty="0"/>
              <a:t>A Major Take-Away</a:t>
            </a:r>
          </a:p>
        </p:txBody>
      </p:sp>
      <p:sp>
        <p:nvSpPr>
          <p:cNvPr id="3" name="Content Placeholder 2"/>
          <p:cNvSpPr>
            <a:spLocks noGrp="1"/>
          </p:cNvSpPr>
          <p:nvPr>
            <p:ph idx="1"/>
          </p:nvPr>
        </p:nvSpPr>
        <p:spPr>
          <a:xfrm>
            <a:off x="622125" y="1212271"/>
            <a:ext cx="8523214" cy="4820606"/>
          </a:xfrm>
        </p:spPr>
        <p:txBody>
          <a:bodyPr>
            <a:noAutofit/>
          </a:bodyPr>
          <a:lstStyle/>
          <a:p>
            <a:pPr marL="0" indent="0">
              <a:spcBef>
                <a:spcPts val="1152"/>
              </a:spcBef>
              <a:buNone/>
            </a:pPr>
            <a:r>
              <a:rPr lang="en-US" dirty="0">
                <a:latin typeface="Lato Regular"/>
                <a:cs typeface="Lato Regular"/>
              </a:rPr>
              <a:t>“Creating equitable learning opportunities depends critically on teachers’ skill in seeing and hearing students’ ideas and reasoning as </a:t>
            </a:r>
            <a:r>
              <a:rPr lang="en-US" i="1" dirty="0">
                <a:latin typeface="Lato Regular"/>
                <a:cs typeface="Lato Regular"/>
              </a:rPr>
              <a:t>connected</a:t>
            </a:r>
            <a:r>
              <a:rPr lang="en-US" dirty="0">
                <a:latin typeface="Lato Regular"/>
                <a:cs typeface="Lato Regular"/>
              </a:rPr>
              <a:t> to science (as opposed to being off topic, or, worse, disruptive).” </a:t>
            </a:r>
          </a:p>
          <a:p>
            <a:pPr marL="0" indent="0">
              <a:spcBef>
                <a:spcPts val="1152"/>
              </a:spcBef>
              <a:buNone/>
            </a:pPr>
            <a:r>
              <a:rPr lang="en-US" dirty="0">
                <a:latin typeface="Lato Regular"/>
                <a:cs typeface="Lato Regular"/>
              </a:rPr>
              <a:t>—Bang, Brown, Calabrese Barton, </a:t>
            </a:r>
            <a:br>
              <a:rPr lang="en-US" dirty="0">
                <a:latin typeface="Lato Regular"/>
                <a:cs typeface="Lato Regular"/>
              </a:rPr>
            </a:br>
            <a:r>
              <a:rPr lang="en-US" dirty="0">
                <a:latin typeface="Lato Regular"/>
                <a:cs typeface="Lato Regular"/>
              </a:rPr>
              <a:t>   Rosebery &amp; Warren (2017, p. 36)</a:t>
            </a:r>
          </a:p>
        </p:txBody>
      </p:sp>
      <p:pic>
        <p:nvPicPr>
          <p:cNvPr id="4" name="Picture 3" descr="&quot; &quot;" title="practices-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771" y="3652070"/>
            <a:ext cx="2251402" cy="2910491"/>
          </a:xfrm>
          <a:prstGeom prst="rect">
            <a:avLst/>
          </a:prstGeom>
        </p:spPr>
      </p:pic>
    </p:spTree>
    <p:extLst>
      <p:ext uri="{BB962C8B-B14F-4D97-AF65-F5344CB8AC3E}">
        <p14:creationId xmlns:p14="http://schemas.microsoft.com/office/powerpoint/2010/main" val="1754672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BD7323-49BF-4C97-8773-5EC64C492009}" type="slidenum">
              <a:rPr lang="en-US" smtClean="0"/>
              <a:t>19</a:t>
            </a:fld>
            <a:endParaRPr lang="en-US"/>
          </a:p>
        </p:txBody>
      </p:sp>
      <p:sp>
        <p:nvSpPr>
          <p:cNvPr id="2" name="Title 1"/>
          <p:cNvSpPr>
            <a:spLocks noGrp="1"/>
          </p:cNvSpPr>
          <p:nvPr>
            <p:ph type="title" idx="4294967295"/>
          </p:nvPr>
        </p:nvSpPr>
        <p:spPr>
          <a:xfrm>
            <a:off x="1533833" y="2477831"/>
            <a:ext cx="8596313" cy="1827213"/>
          </a:xfrm>
        </p:spPr>
        <p:txBody>
          <a:bodyPr/>
          <a:lstStyle/>
          <a:p>
            <a:r>
              <a:rPr lang="en-US" dirty="0"/>
              <a:t>Conceptual Charades!</a:t>
            </a:r>
          </a:p>
        </p:txBody>
      </p:sp>
    </p:spTree>
    <p:extLst>
      <p:ext uri="{BB962C8B-B14F-4D97-AF65-F5344CB8AC3E}">
        <p14:creationId xmlns:p14="http://schemas.microsoft.com/office/powerpoint/2010/main" val="1122038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Sessions in this Module</a:t>
            </a:r>
          </a:p>
        </p:txBody>
      </p:sp>
      <p:sp>
        <p:nvSpPr>
          <p:cNvPr id="3" name="Text Placeholder 2"/>
          <p:cNvSpPr>
            <a:spLocks noGrp="1"/>
          </p:cNvSpPr>
          <p:nvPr>
            <p:ph type="body" sz="quarter" idx="13"/>
          </p:nvPr>
        </p:nvSpPr>
        <p:spPr/>
        <p:txBody>
          <a:bodyPr/>
          <a:lstStyle/>
          <a:p>
            <a:r>
              <a:rPr lang="en-US" dirty="0"/>
              <a:t>Session A:  Equity in Science</a:t>
            </a:r>
          </a:p>
          <a:p>
            <a:r>
              <a:rPr lang="en-US" dirty="0"/>
              <a:t>Session B:  The Principles for Equitable Science Education</a:t>
            </a:r>
          </a:p>
          <a:p>
            <a:r>
              <a:rPr lang="en-US" dirty="0"/>
              <a:t>Session C:  Leverage Expertise from All Students</a:t>
            </a:r>
          </a:p>
        </p:txBody>
      </p:sp>
      <p:sp>
        <p:nvSpPr>
          <p:cNvPr id="4" name="Slide Number Placeholder 3"/>
          <p:cNvSpPr>
            <a:spLocks noGrp="1"/>
          </p:cNvSpPr>
          <p:nvPr>
            <p:ph type="sldNum" sz="quarter" idx="12"/>
          </p:nvPr>
        </p:nvSpPr>
        <p:spPr/>
        <p:txBody>
          <a:bodyPr/>
          <a:lstStyle/>
          <a:p>
            <a:fld id="{91BD7323-49BF-4C97-8773-5EC64C492009}" type="slidenum">
              <a:rPr lang="en-US" smtClean="0"/>
              <a:t>2</a:t>
            </a:fld>
            <a:endParaRPr lang="en-US"/>
          </a:p>
        </p:txBody>
      </p:sp>
    </p:spTree>
    <p:extLst>
      <p:ext uri="{BB962C8B-B14F-4D97-AF65-F5344CB8AC3E}">
        <p14:creationId xmlns:p14="http://schemas.microsoft.com/office/powerpoint/2010/main" val="2870390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Charades</a:t>
            </a:r>
          </a:p>
        </p:txBody>
      </p:sp>
      <p:sp>
        <p:nvSpPr>
          <p:cNvPr id="3" name="Text Placeholder 2"/>
          <p:cNvSpPr>
            <a:spLocks noGrp="1"/>
          </p:cNvSpPr>
          <p:nvPr>
            <p:ph type="body" sz="quarter" idx="13"/>
          </p:nvPr>
        </p:nvSpPr>
        <p:spPr>
          <a:prstGeom prst="rect">
            <a:avLst/>
          </a:prstGeom>
        </p:spPr>
        <p:txBody>
          <a:bodyPr>
            <a:normAutofit/>
          </a:bodyPr>
          <a:lstStyle/>
          <a:p>
            <a:pPr marL="0" indent="0" algn="ctr">
              <a:buNone/>
            </a:pPr>
            <a:r>
              <a:rPr lang="en-US" sz="5400" dirty="0"/>
              <a:t>Ground rule:  Hint-giver may not speak or write in English</a:t>
            </a:r>
          </a:p>
        </p:txBody>
      </p:sp>
      <p:sp>
        <p:nvSpPr>
          <p:cNvPr id="4" name="Slide Number Placeholder 3"/>
          <p:cNvSpPr>
            <a:spLocks noGrp="1"/>
          </p:cNvSpPr>
          <p:nvPr>
            <p:ph type="sldNum" sz="quarter" idx="12"/>
          </p:nvPr>
        </p:nvSpPr>
        <p:spPr/>
        <p:txBody>
          <a:bodyPr/>
          <a:lstStyle/>
          <a:p>
            <a:fld id="{91BD7323-49BF-4C97-8773-5EC64C492009}" type="slidenum">
              <a:rPr lang="en-US" smtClean="0"/>
              <a:t>20</a:t>
            </a:fld>
            <a:endParaRPr lang="en-US"/>
          </a:p>
        </p:txBody>
      </p:sp>
    </p:spTree>
    <p:extLst>
      <p:ext uri="{BB962C8B-B14F-4D97-AF65-F5344CB8AC3E}">
        <p14:creationId xmlns:p14="http://schemas.microsoft.com/office/powerpoint/2010/main" val="426652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Shape 1930"/>
          <p:cNvSpPr/>
          <p:nvPr/>
        </p:nvSpPr>
        <p:spPr>
          <a:xfrm>
            <a:off x="756392" y="2546695"/>
            <a:ext cx="8643900" cy="873300"/>
          </a:xfrm>
          <a:prstGeom prst="rect">
            <a:avLst/>
          </a:prstGeom>
          <a:noFill/>
          <a:ln>
            <a:noFill/>
          </a:ln>
        </p:spPr>
        <p:txBody>
          <a:bodyPr spcFirstLastPara="1" wrap="square" lIns="0" tIns="0" rIns="0" bIns="0" anchor="ctr" anchorCtr="0">
            <a:noAutofit/>
          </a:bodyPr>
          <a:lstStyle/>
          <a:p>
            <a:pPr algn="ctr">
              <a:buClr>
                <a:srgbClr val="191919"/>
              </a:buClr>
              <a:buSzPts val="3700"/>
              <a:buFont typeface="Gill Sans"/>
              <a:buNone/>
            </a:pPr>
            <a:r>
              <a:rPr lang="en-US" sz="4800" b="1" dirty="0">
                <a:solidFill>
                  <a:srgbClr val="191919"/>
                </a:solidFill>
                <a:latin typeface="Gill Sans"/>
                <a:ea typeface="Gill Sans"/>
                <a:cs typeface="Gill Sans"/>
                <a:sym typeface="Gill Sans"/>
              </a:rPr>
              <a:t>Light Reflection</a:t>
            </a:r>
            <a:endParaRPr sz="4800" b="1" dirty="0">
              <a:solidFill>
                <a:srgbClr val="191919"/>
              </a:solidFill>
              <a:latin typeface="Gill Sans"/>
              <a:ea typeface="Gill Sans"/>
              <a:cs typeface="Gill Sans"/>
              <a:sym typeface="Gill Sans"/>
            </a:endParaRPr>
          </a:p>
        </p:txBody>
      </p:sp>
      <p:sp>
        <p:nvSpPr>
          <p:cNvPr id="2" name="Title 1" hidden="1"/>
          <p:cNvSpPr>
            <a:spLocks noGrp="1"/>
          </p:cNvSpPr>
          <p:nvPr>
            <p:ph type="title"/>
          </p:nvPr>
        </p:nvSpPr>
        <p:spPr/>
        <p:txBody>
          <a:bodyPr/>
          <a:lstStyle/>
          <a:p>
            <a:r>
              <a:rPr lang="en-US" dirty="0"/>
              <a:t>Light reflection</a:t>
            </a:r>
          </a:p>
        </p:txBody>
      </p:sp>
    </p:spTree>
    <p:extLst>
      <p:ext uri="{BB962C8B-B14F-4D97-AF65-F5344CB8AC3E}">
        <p14:creationId xmlns:p14="http://schemas.microsoft.com/office/powerpoint/2010/main" val="2500971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127"/>
          <p:cNvSpPr txBox="1">
            <a:spLocks noGrp="1"/>
          </p:cNvSpPr>
          <p:nvPr>
            <p:ph type="title" idx="4294967295"/>
          </p:nvPr>
        </p:nvSpPr>
        <p:spPr>
          <a:xfrm>
            <a:off x="0" y="501650"/>
            <a:ext cx="8445500" cy="6037263"/>
          </a:xfrm>
          <a:prstGeom prst="rect">
            <a:avLst/>
          </a:prstGeom>
          <a:noFill/>
          <a:ln>
            <a:noFill/>
          </a:ln>
        </p:spPr>
        <p:txBody>
          <a:bodyPr spcFirstLastPara="1" wrap="square" lIns="91425" tIns="91425" rIns="91425" bIns="91425" anchor="t" anchorCtr="0">
            <a:noAutofit/>
          </a:bodyPr>
          <a:lstStyle/>
          <a:p>
            <a:pPr algn="ctr">
              <a:spcBef>
                <a:spcPts val="0"/>
              </a:spcBef>
              <a:buClr>
                <a:schemeClr val="lt1"/>
              </a:buClr>
              <a:buSzPts val="4400"/>
            </a:pPr>
            <a:endParaRPr b="1" i="1" dirty="0">
              <a:solidFill>
                <a:schemeClr val="lt1"/>
              </a:solidFill>
              <a:latin typeface="Lato"/>
              <a:ea typeface="Lato"/>
              <a:cs typeface="Lato"/>
              <a:sym typeface="Lato"/>
            </a:endParaRPr>
          </a:p>
          <a:p>
            <a:pPr algn="ctr">
              <a:spcBef>
                <a:spcPts val="0"/>
              </a:spcBef>
              <a:buClr>
                <a:schemeClr val="lt1"/>
              </a:buClr>
              <a:buSzPts val="4400"/>
            </a:pPr>
            <a:endParaRPr b="1" i="1" dirty="0">
              <a:solidFill>
                <a:schemeClr val="lt1"/>
              </a:solidFill>
              <a:latin typeface="Lato"/>
              <a:ea typeface="Lato"/>
              <a:cs typeface="Lato"/>
              <a:sym typeface="Lato"/>
            </a:endParaRPr>
          </a:p>
          <a:p>
            <a:pPr algn="ctr">
              <a:spcBef>
                <a:spcPts val="0"/>
              </a:spcBef>
              <a:buClr>
                <a:schemeClr val="lt1"/>
              </a:buClr>
              <a:buSzPts val="4400"/>
            </a:pPr>
            <a:endParaRPr b="1" i="1" dirty="0">
              <a:solidFill>
                <a:schemeClr val="lt1"/>
              </a:solidFill>
              <a:latin typeface="Lato"/>
              <a:ea typeface="Lato"/>
              <a:cs typeface="Lato"/>
              <a:sym typeface="Lato"/>
            </a:endParaRPr>
          </a:p>
          <a:p>
            <a:pPr algn="ctr">
              <a:spcBef>
                <a:spcPts val="0"/>
              </a:spcBef>
              <a:buClr>
                <a:schemeClr val="lt1"/>
              </a:buClr>
              <a:buSzPts val="4400"/>
            </a:pPr>
            <a:r>
              <a:rPr lang="en-US" b="1" i="1" dirty="0">
                <a:solidFill>
                  <a:schemeClr val="tx1"/>
                </a:solidFill>
                <a:latin typeface="Lato"/>
                <a:ea typeface="Lato"/>
                <a:cs typeface="Lato"/>
                <a:sym typeface="Lato"/>
              </a:rPr>
              <a:t>Charade! </a:t>
            </a:r>
            <a:endParaRPr sz="4000" i="1" dirty="0">
              <a:solidFill>
                <a:schemeClr val="tx1"/>
              </a:solidFill>
              <a:latin typeface="Lato"/>
              <a:ea typeface="Lato"/>
              <a:cs typeface="Lato"/>
              <a:sym typeface="Lato"/>
            </a:endParaRPr>
          </a:p>
        </p:txBody>
      </p:sp>
    </p:spTree>
    <p:extLst>
      <p:ext uri="{BB962C8B-B14F-4D97-AF65-F5344CB8AC3E}">
        <p14:creationId xmlns:p14="http://schemas.microsoft.com/office/powerpoint/2010/main" val="3201416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Shape 1930"/>
          <p:cNvSpPr/>
          <p:nvPr/>
        </p:nvSpPr>
        <p:spPr>
          <a:xfrm>
            <a:off x="741644" y="2251727"/>
            <a:ext cx="8643900" cy="873300"/>
          </a:xfrm>
          <a:prstGeom prst="rect">
            <a:avLst/>
          </a:prstGeom>
          <a:noFill/>
          <a:ln>
            <a:noFill/>
          </a:ln>
        </p:spPr>
        <p:txBody>
          <a:bodyPr spcFirstLastPara="1" wrap="square" lIns="0" tIns="0" rIns="0" bIns="0" anchor="ctr" anchorCtr="0">
            <a:noAutofit/>
          </a:bodyPr>
          <a:lstStyle/>
          <a:p>
            <a:pPr algn="ctr">
              <a:buClr>
                <a:srgbClr val="191919"/>
              </a:buClr>
              <a:buSzPts val="3700"/>
              <a:buFont typeface="Gill Sans"/>
              <a:buNone/>
            </a:pPr>
            <a:r>
              <a:rPr lang="en-US" sz="4800" b="1" dirty="0">
                <a:solidFill>
                  <a:srgbClr val="191919"/>
                </a:solidFill>
                <a:latin typeface="Gill Sans"/>
                <a:ea typeface="Gill Sans"/>
                <a:cs typeface="Gill Sans"/>
                <a:sym typeface="Gill Sans"/>
              </a:rPr>
              <a:t>Photosynthesis</a:t>
            </a:r>
            <a:endParaRPr sz="4800" b="1" dirty="0">
              <a:solidFill>
                <a:srgbClr val="191919"/>
              </a:solidFill>
              <a:latin typeface="Gill Sans"/>
              <a:ea typeface="Gill Sans"/>
              <a:cs typeface="Gill Sans"/>
              <a:sym typeface="Gill Sans"/>
            </a:endParaRPr>
          </a:p>
        </p:txBody>
      </p:sp>
      <p:sp>
        <p:nvSpPr>
          <p:cNvPr id="2" name="Title 1" hidden="1"/>
          <p:cNvSpPr>
            <a:spLocks noGrp="1"/>
          </p:cNvSpPr>
          <p:nvPr>
            <p:ph type="title"/>
          </p:nvPr>
        </p:nvSpPr>
        <p:spPr/>
        <p:txBody>
          <a:bodyPr/>
          <a:lstStyle/>
          <a:p>
            <a:r>
              <a:rPr lang="en-US" dirty="0"/>
              <a:t>Photosynthesis</a:t>
            </a:r>
          </a:p>
        </p:txBody>
      </p:sp>
    </p:spTree>
    <p:extLst>
      <p:ext uri="{BB962C8B-B14F-4D97-AF65-F5344CB8AC3E}">
        <p14:creationId xmlns:p14="http://schemas.microsoft.com/office/powerpoint/2010/main" val="40789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127"/>
          <p:cNvSpPr txBox="1">
            <a:spLocks noGrp="1"/>
          </p:cNvSpPr>
          <p:nvPr>
            <p:ph type="title" idx="4294967295"/>
          </p:nvPr>
        </p:nvSpPr>
        <p:spPr>
          <a:xfrm>
            <a:off x="0" y="501650"/>
            <a:ext cx="8445500" cy="6037263"/>
          </a:xfrm>
          <a:prstGeom prst="rect">
            <a:avLst/>
          </a:prstGeom>
          <a:noFill/>
          <a:ln>
            <a:noFill/>
          </a:ln>
        </p:spPr>
        <p:txBody>
          <a:bodyPr spcFirstLastPara="1" wrap="square" lIns="91425" tIns="91425" rIns="91425" bIns="91425" anchor="t" anchorCtr="0">
            <a:noAutofit/>
          </a:bodyPr>
          <a:lstStyle/>
          <a:p>
            <a:pPr algn="ctr">
              <a:spcBef>
                <a:spcPts val="0"/>
              </a:spcBef>
              <a:buClr>
                <a:schemeClr val="lt1"/>
              </a:buClr>
              <a:buSzPts val="4400"/>
            </a:pPr>
            <a:endParaRPr b="1" i="1" dirty="0">
              <a:solidFill>
                <a:schemeClr val="lt1"/>
              </a:solidFill>
              <a:latin typeface="Lato"/>
              <a:ea typeface="Lato"/>
              <a:cs typeface="Lato"/>
              <a:sym typeface="Lato"/>
            </a:endParaRPr>
          </a:p>
          <a:p>
            <a:pPr algn="ctr">
              <a:spcBef>
                <a:spcPts val="0"/>
              </a:spcBef>
              <a:buClr>
                <a:schemeClr val="lt1"/>
              </a:buClr>
              <a:buSzPts val="4400"/>
            </a:pPr>
            <a:endParaRPr b="1" i="1" dirty="0">
              <a:solidFill>
                <a:schemeClr val="lt1"/>
              </a:solidFill>
              <a:latin typeface="Lato"/>
              <a:ea typeface="Lato"/>
              <a:cs typeface="Lato"/>
              <a:sym typeface="Lato"/>
            </a:endParaRPr>
          </a:p>
          <a:p>
            <a:pPr algn="ctr">
              <a:spcBef>
                <a:spcPts val="0"/>
              </a:spcBef>
              <a:buClr>
                <a:schemeClr val="lt1"/>
              </a:buClr>
              <a:buSzPts val="4400"/>
            </a:pPr>
            <a:endParaRPr b="1" i="1" dirty="0">
              <a:solidFill>
                <a:schemeClr val="lt1"/>
              </a:solidFill>
              <a:latin typeface="Lato"/>
              <a:ea typeface="Lato"/>
              <a:cs typeface="Lato"/>
              <a:sym typeface="Lato"/>
            </a:endParaRPr>
          </a:p>
          <a:p>
            <a:pPr algn="ctr">
              <a:spcBef>
                <a:spcPts val="0"/>
              </a:spcBef>
              <a:buClr>
                <a:schemeClr val="lt1"/>
              </a:buClr>
              <a:buSzPts val="4400"/>
            </a:pPr>
            <a:r>
              <a:rPr lang="en-US" b="1" i="1" dirty="0">
                <a:solidFill>
                  <a:schemeClr val="tx1"/>
                </a:solidFill>
                <a:latin typeface="Lato"/>
                <a:ea typeface="Lato"/>
                <a:cs typeface="Lato"/>
                <a:sym typeface="Lato"/>
              </a:rPr>
              <a:t>Charade! </a:t>
            </a:r>
            <a:endParaRPr sz="4000" i="1" dirty="0">
              <a:solidFill>
                <a:schemeClr val="tx1"/>
              </a:solidFill>
              <a:latin typeface="Lato"/>
              <a:ea typeface="Lato"/>
              <a:cs typeface="Lato"/>
              <a:sym typeface="Lato"/>
            </a:endParaRPr>
          </a:p>
        </p:txBody>
      </p:sp>
    </p:spTree>
    <p:extLst>
      <p:ext uri="{BB962C8B-B14F-4D97-AF65-F5344CB8AC3E}">
        <p14:creationId xmlns:p14="http://schemas.microsoft.com/office/powerpoint/2010/main" val="3190764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Shape 1930"/>
          <p:cNvSpPr/>
          <p:nvPr/>
        </p:nvSpPr>
        <p:spPr>
          <a:xfrm>
            <a:off x="594160" y="2222230"/>
            <a:ext cx="8643900" cy="873300"/>
          </a:xfrm>
          <a:prstGeom prst="rect">
            <a:avLst/>
          </a:prstGeom>
          <a:noFill/>
          <a:ln>
            <a:noFill/>
          </a:ln>
        </p:spPr>
        <p:txBody>
          <a:bodyPr spcFirstLastPara="1" wrap="square" lIns="0" tIns="0" rIns="0" bIns="0" anchor="ctr" anchorCtr="0">
            <a:noAutofit/>
          </a:bodyPr>
          <a:lstStyle/>
          <a:p>
            <a:pPr algn="ctr">
              <a:buClr>
                <a:srgbClr val="191919"/>
              </a:buClr>
              <a:buSzPts val="3700"/>
              <a:buFont typeface="Gill Sans"/>
              <a:buNone/>
            </a:pPr>
            <a:r>
              <a:rPr lang="en-US" sz="4800" b="1" dirty="0">
                <a:solidFill>
                  <a:srgbClr val="191919"/>
                </a:solidFill>
                <a:latin typeface="Gill Sans"/>
                <a:ea typeface="Gill Sans"/>
                <a:cs typeface="Gill Sans"/>
                <a:sym typeface="Gill Sans"/>
              </a:rPr>
              <a:t>Energy Transfer</a:t>
            </a:r>
            <a:endParaRPr sz="4800" b="1" dirty="0">
              <a:solidFill>
                <a:srgbClr val="191919"/>
              </a:solidFill>
              <a:latin typeface="Gill Sans"/>
              <a:ea typeface="Gill Sans"/>
              <a:cs typeface="Gill Sans"/>
              <a:sym typeface="Gill Sans"/>
            </a:endParaRPr>
          </a:p>
        </p:txBody>
      </p:sp>
      <p:sp>
        <p:nvSpPr>
          <p:cNvPr id="2" name="Title 1" hidden="1"/>
          <p:cNvSpPr>
            <a:spLocks noGrp="1"/>
          </p:cNvSpPr>
          <p:nvPr>
            <p:ph type="title"/>
          </p:nvPr>
        </p:nvSpPr>
        <p:spPr/>
        <p:txBody>
          <a:bodyPr/>
          <a:lstStyle/>
          <a:p>
            <a:r>
              <a:rPr lang="en-US" dirty="0"/>
              <a:t>Energy Transfer</a:t>
            </a:r>
          </a:p>
        </p:txBody>
      </p:sp>
    </p:spTree>
    <p:extLst>
      <p:ext uri="{BB962C8B-B14F-4D97-AF65-F5344CB8AC3E}">
        <p14:creationId xmlns:p14="http://schemas.microsoft.com/office/powerpoint/2010/main" val="1187116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127"/>
          <p:cNvSpPr txBox="1">
            <a:spLocks noGrp="1"/>
          </p:cNvSpPr>
          <p:nvPr>
            <p:ph type="title" idx="4294967295"/>
          </p:nvPr>
        </p:nvSpPr>
        <p:spPr>
          <a:xfrm>
            <a:off x="0" y="501650"/>
            <a:ext cx="8445500" cy="6037263"/>
          </a:xfrm>
          <a:prstGeom prst="rect">
            <a:avLst/>
          </a:prstGeom>
          <a:noFill/>
          <a:ln>
            <a:noFill/>
          </a:ln>
        </p:spPr>
        <p:txBody>
          <a:bodyPr spcFirstLastPara="1" wrap="square" lIns="91425" tIns="91425" rIns="91425" bIns="91425" anchor="t" anchorCtr="0">
            <a:noAutofit/>
          </a:bodyPr>
          <a:lstStyle/>
          <a:p>
            <a:pPr algn="ctr">
              <a:spcBef>
                <a:spcPts val="0"/>
              </a:spcBef>
              <a:buClr>
                <a:schemeClr val="lt1"/>
              </a:buClr>
              <a:buSzPts val="4400"/>
            </a:pPr>
            <a:endParaRPr b="1" i="1" dirty="0">
              <a:solidFill>
                <a:schemeClr val="lt1"/>
              </a:solidFill>
              <a:latin typeface="Lato"/>
              <a:ea typeface="Lato"/>
              <a:cs typeface="Lato"/>
              <a:sym typeface="Lato"/>
            </a:endParaRPr>
          </a:p>
          <a:p>
            <a:pPr algn="ctr">
              <a:spcBef>
                <a:spcPts val="0"/>
              </a:spcBef>
              <a:buClr>
                <a:schemeClr val="lt1"/>
              </a:buClr>
              <a:buSzPts val="4400"/>
            </a:pPr>
            <a:endParaRPr b="1" i="1" dirty="0">
              <a:solidFill>
                <a:schemeClr val="lt1"/>
              </a:solidFill>
              <a:latin typeface="Lato"/>
              <a:ea typeface="Lato"/>
              <a:cs typeface="Lato"/>
              <a:sym typeface="Lato"/>
            </a:endParaRPr>
          </a:p>
          <a:p>
            <a:pPr algn="ctr">
              <a:spcBef>
                <a:spcPts val="0"/>
              </a:spcBef>
              <a:buClr>
                <a:schemeClr val="lt1"/>
              </a:buClr>
              <a:buSzPts val="4400"/>
            </a:pPr>
            <a:endParaRPr b="1" i="1" dirty="0">
              <a:solidFill>
                <a:schemeClr val="lt1"/>
              </a:solidFill>
              <a:latin typeface="Lato"/>
              <a:ea typeface="Lato"/>
              <a:cs typeface="Lato"/>
              <a:sym typeface="Lato"/>
            </a:endParaRPr>
          </a:p>
          <a:p>
            <a:pPr algn="ctr">
              <a:spcBef>
                <a:spcPts val="0"/>
              </a:spcBef>
              <a:buClr>
                <a:schemeClr val="lt1"/>
              </a:buClr>
              <a:buSzPts val="4400"/>
            </a:pPr>
            <a:r>
              <a:rPr lang="en-US" b="1" i="1" dirty="0">
                <a:solidFill>
                  <a:schemeClr val="tx1"/>
                </a:solidFill>
                <a:latin typeface="Lato"/>
                <a:ea typeface="Lato"/>
                <a:cs typeface="Lato"/>
                <a:sym typeface="Lato"/>
              </a:rPr>
              <a:t>Charade! </a:t>
            </a:r>
            <a:endParaRPr sz="4000" i="1" dirty="0">
              <a:solidFill>
                <a:schemeClr val="tx1"/>
              </a:solidFill>
              <a:latin typeface="Lato"/>
              <a:ea typeface="Lato"/>
              <a:cs typeface="Lato"/>
              <a:sym typeface="Lato"/>
            </a:endParaRPr>
          </a:p>
        </p:txBody>
      </p:sp>
    </p:spTree>
    <p:extLst>
      <p:ext uri="{BB962C8B-B14F-4D97-AF65-F5344CB8AC3E}">
        <p14:creationId xmlns:p14="http://schemas.microsoft.com/office/powerpoint/2010/main" val="2083239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p>
        </p:txBody>
      </p:sp>
      <p:sp>
        <p:nvSpPr>
          <p:cNvPr id="3" name="Text Placeholder 2"/>
          <p:cNvSpPr>
            <a:spLocks noGrp="1"/>
          </p:cNvSpPr>
          <p:nvPr>
            <p:ph type="body" sz="quarter" idx="13"/>
          </p:nvPr>
        </p:nvSpPr>
        <p:spPr/>
        <p:txBody>
          <a:bodyPr>
            <a:normAutofit/>
          </a:bodyPr>
          <a:lstStyle/>
          <a:p>
            <a:pPr marL="0" indent="0" algn="ctr">
              <a:buNone/>
            </a:pPr>
            <a:r>
              <a:rPr lang="en-US" sz="5400" dirty="0"/>
              <a:t>In this session we’ve explored how students may use different ways of making sense of their world.</a:t>
            </a:r>
          </a:p>
        </p:txBody>
      </p:sp>
      <p:sp>
        <p:nvSpPr>
          <p:cNvPr id="4" name="Slide Number Placeholder 3"/>
          <p:cNvSpPr>
            <a:spLocks noGrp="1"/>
          </p:cNvSpPr>
          <p:nvPr>
            <p:ph type="sldNum" sz="quarter" idx="12"/>
          </p:nvPr>
        </p:nvSpPr>
        <p:spPr/>
        <p:txBody>
          <a:bodyPr/>
          <a:lstStyle/>
          <a:p>
            <a:fld id="{91BD7323-49BF-4C97-8773-5EC64C492009}" type="slidenum">
              <a:rPr lang="en-US" smtClean="0"/>
              <a:t>27</a:t>
            </a:fld>
            <a:endParaRPr lang="en-US"/>
          </a:p>
        </p:txBody>
      </p:sp>
    </p:spTree>
    <p:extLst>
      <p:ext uri="{BB962C8B-B14F-4D97-AF65-F5344CB8AC3E}">
        <p14:creationId xmlns:p14="http://schemas.microsoft.com/office/powerpoint/2010/main" val="3307971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a:t>
            </a:r>
          </a:p>
        </p:txBody>
      </p:sp>
      <p:sp>
        <p:nvSpPr>
          <p:cNvPr id="3" name="Text Placeholder 2"/>
          <p:cNvSpPr>
            <a:spLocks noGrp="1"/>
          </p:cNvSpPr>
          <p:nvPr>
            <p:ph type="body" sz="quarter" idx="13"/>
          </p:nvPr>
        </p:nvSpPr>
        <p:spPr>
          <a:xfrm>
            <a:off x="378805" y="1168767"/>
            <a:ext cx="9188715" cy="4901324"/>
          </a:xfrm>
        </p:spPr>
        <p:txBody>
          <a:bodyPr/>
          <a:lstStyle/>
          <a:p>
            <a:r>
              <a:rPr lang="en-US" dirty="0"/>
              <a:t>Go back to your quick write from earlier in this session.</a:t>
            </a:r>
          </a:p>
          <a:p>
            <a:pPr marL="0" indent="0">
              <a:buNone/>
            </a:pPr>
            <a:endParaRPr lang="en-US" dirty="0"/>
          </a:p>
          <a:p>
            <a:r>
              <a:rPr lang="en-US" dirty="0"/>
              <a:t>How has your leading idea or explanation changed?  Write about it.</a:t>
            </a:r>
          </a:p>
        </p:txBody>
      </p:sp>
      <p:sp>
        <p:nvSpPr>
          <p:cNvPr id="4" name="Slide Number Placeholder 3"/>
          <p:cNvSpPr>
            <a:spLocks noGrp="1"/>
          </p:cNvSpPr>
          <p:nvPr>
            <p:ph type="sldNum" sz="quarter" idx="12"/>
          </p:nvPr>
        </p:nvSpPr>
        <p:spPr/>
        <p:txBody>
          <a:bodyPr/>
          <a:lstStyle/>
          <a:p>
            <a:fld id="{91BD7323-49BF-4C97-8773-5EC64C492009}" type="slidenum">
              <a:rPr lang="en-US" smtClean="0"/>
              <a:t>28</a:t>
            </a:fld>
            <a:endParaRPr lang="en-US"/>
          </a:p>
        </p:txBody>
      </p:sp>
    </p:spTree>
    <p:extLst>
      <p:ext uri="{BB962C8B-B14F-4D97-AF65-F5344CB8AC3E}">
        <p14:creationId xmlns:p14="http://schemas.microsoft.com/office/powerpoint/2010/main" val="97767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507" y="1169044"/>
            <a:ext cx="8753496" cy="2280232"/>
          </a:xfrm>
        </p:spPr>
        <p:txBody>
          <a:bodyPr>
            <a:noAutofit/>
          </a:bodyPr>
          <a:lstStyle/>
          <a:p>
            <a:r>
              <a:rPr lang="en-US" dirty="0"/>
              <a:t>Supporting Sensemaking Through Diverse Student Perspectives and Experiences</a:t>
            </a:r>
          </a:p>
        </p:txBody>
      </p:sp>
      <p:sp>
        <p:nvSpPr>
          <p:cNvPr id="3" name="Text Placeholder 2"/>
          <p:cNvSpPr>
            <a:spLocks noGrp="1"/>
          </p:cNvSpPr>
          <p:nvPr>
            <p:ph type="body" idx="1"/>
          </p:nvPr>
        </p:nvSpPr>
        <p:spPr/>
        <p:txBody>
          <a:bodyPr>
            <a:normAutofit lnSpcReduction="10000"/>
          </a:bodyPr>
          <a:lstStyle/>
          <a:p>
            <a:r>
              <a:rPr lang="en-US" dirty="0"/>
              <a:t>Session B: The Principles for Equitable Science Education</a:t>
            </a:r>
          </a:p>
        </p:txBody>
      </p:sp>
      <p:sp>
        <p:nvSpPr>
          <p:cNvPr id="4" name="Slide Number Placeholder 3"/>
          <p:cNvSpPr>
            <a:spLocks noGrp="1"/>
          </p:cNvSpPr>
          <p:nvPr>
            <p:ph type="sldNum" sz="quarter" idx="12"/>
          </p:nvPr>
        </p:nvSpPr>
        <p:spPr/>
        <p:txBody>
          <a:bodyPr/>
          <a:lstStyle/>
          <a:p>
            <a:fld id="{91BD7323-49BF-4C97-8773-5EC64C492009}" type="slidenum">
              <a:rPr lang="en-US" smtClean="0"/>
              <a:t>29</a:t>
            </a:fld>
            <a:endParaRPr lang="en-US"/>
          </a:p>
        </p:txBody>
      </p:sp>
      <p:sp>
        <p:nvSpPr>
          <p:cNvPr id="5" name="TextBox 4"/>
          <p:cNvSpPr txBox="1"/>
          <p:nvPr/>
        </p:nvSpPr>
        <p:spPr>
          <a:xfrm>
            <a:off x="520507" y="5746517"/>
            <a:ext cx="3762266" cy="1661993"/>
          </a:xfrm>
          <a:prstGeom prst="rect">
            <a:avLst/>
          </a:prstGeom>
          <a:noFill/>
        </p:spPr>
        <p:txBody>
          <a:bodyPr wrap="square" rtlCol="0">
            <a:spAutoFit/>
          </a:bodyPr>
          <a:lstStyle/>
          <a:p>
            <a:r>
              <a:rPr lang="en-US" sz="1100" dirty="0"/>
              <a:t>Modified from Bell, P., Bang, M., Suarez, E., Morrison, D., </a:t>
            </a:r>
            <a:r>
              <a:rPr lang="en-US" sz="1100" dirty="0" err="1"/>
              <a:t>Tesoriero</a:t>
            </a:r>
            <a:r>
              <a:rPr lang="en-US" sz="1100" dirty="0"/>
              <a:t>, G. &amp; </a:t>
            </a:r>
            <a:r>
              <a:rPr lang="en-US" sz="1100" dirty="0" err="1"/>
              <a:t>Kaupp</a:t>
            </a:r>
            <a:r>
              <a:rPr lang="en-US" sz="1100" dirty="0"/>
              <a:t>, L. (2018). </a:t>
            </a:r>
            <a:r>
              <a:rPr lang="en-US" sz="1100" i="1" dirty="0"/>
              <a:t>Learning to See the Resources Students Bring to Sense-Making</a:t>
            </a:r>
            <a:r>
              <a:rPr lang="en-US" sz="1100" dirty="0"/>
              <a:t>. [OER Professional Development Session from the ACESSE Project] Retrieved from http://stemteachingtools.org/pd/SessionG</a:t>
            </a:r>
          </a:p>
          <a:p>
            <a:br>
              <a:rPr lang="en-US" dirty="0"/>
            </a:br>
            <a:endParaRPr lang="en-US" dirty="0"/>
          </a:p>
        </p:txBody>
      </p:sp>
      <p:pic>
        <p:nvPicPr>
          <p:cNvPr id="6" name="Picture 5" title="decorative"/>
          <p:cNvPicPr>
            <a:picLocks noChangeAspect="1"/>
          </p:cNvPicPr>
          <p:nvPr/>
        </p:nvPicPr>
        <p:blipFill>
          <a:blip r:embed="rId2"/>
          <a:stretch>
            <a:fillRect/>
          </a:stretch>
        </p:blipFill>
        <p:spPr>
          <a:xfrm>
            <a:off x="4161206" y="5746517"/>
            <a:ext cx="951058" cy="902286"/>
          </a:xfrm>
          <a:prstGeom prst="rect">
            <a:avLst/>
          </a:prstGeom>
        </p:spPr>
      </p:pic>
    </p:spTree>
    <p:extLst>
      <p:ext uri="{BB962C8B-B14F-4D97-AF65-F5344CB8AC3E}">
        <p14:creationId xmlns:p14="http://schemas.microsoft.com/office/powerpoint/2010/main" val="2404129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922846"/>
          </a:xfrm>
          <a:prstGeom prst="rect">
            <a:avLst/>
          </a:prstGeom>
        </p:spPr>
        <p:txBody>
          <a:bodyPr>
            <a:normAutofit fontScale="90000"/>
          </a:bodyPr>
          <a:lstStyle/>
          <a:p>
            <a:r>
              <a:rPr lang="en-US" dirty="0">
                <a:cs typeface="Lato Heavy"/>
              </a:rPr>
              <a:t>Overview of the Module Goals</a:t>
            </a:r>
            <a:br>
              <a:rPr lang="en-US" dirty="0">
                <a:cs typeface="Lato Heavy"/>
              </a:rPr>
            </a:br>
            <a:endParaRPr lang="en-US" dirty="0"/>
          </a:p>
        </p:txBody>
      </p:sp>
      <p:sp>
        <p:nvSpPr>
          <p:cNvPr id="3" name="Text Placeholder 2"/>
          <p:cNvSpPr>
            <a:spLocks noGrp="1"/>
          </p:cNvSpPr>
          <p:nvPr>
            <p:ph type="body" sz="quarter" idx="13"/>
          </p:nvPr>
        </p:nvSpPr>
        <p:spPr>
          <a:xfrm>
            <a:off x="555786" y="1179871"/>
            <a:ext cx="9188715" cy="5494904"/>
          </a:xfrm>
          <a:prstGeom prst="rect">
            <a:avLst/>
          </a:prstGeom>
        </p:spPr>
        <p:txBody>
          <a:bodyPr>
            <a:normAutofit fontScale="92500" lnSpcReduction="10000"/>
          </a:bodyPr>
          <a:lstStyle/>
          <a:p>
            <a:pPr>
              <a:buFont typeface="Wingdings" panose="05000000000000000000" pitchFamily="2" charset="2"/>
              <a:buChar char="Ø"/>
            </a:pPr>
            <a:r>
              <a:rPr lang="en-US" dirty="0">
                <a:solidFill>
                  <a:prstClr val="black"/>
                </a:solidFill>
                <a:latin typeface="Lato Regular"/>
                <a:cs typeface="Lato Regular"/>
              </a:rPr>
              <a:t>Explore equity dimensions of sensemaking through the science and engineering practices. </a:t>
            </a:r>
          </a:p>
          <a:p>
            <a:pPr>
              <a:buFont typeface="Wingdings" panose="05000000000000000000" pitchFamily="2" charset="2"/>
              <a:buChar char="Ø"/>
            </a:pPr>
            <a:r>
              <a:rPr lang="en-US" dirty="0">
                <a:solidFill>
                  <a:prstClr val="black"/>
                </a:solidFill>
                <a:latin typeface="Lato Regular"/>
                <a:cs typeface="Lato Regular"/>
              </a:rPr>
              <a:t>Learn to see different ways students contribute to making sense of phenomena—and connect to science. </a:t>
            </a:r>
          </a:p>
          <a:p>
            <a:pPr>
              <a:buFont typeface="Wingdings" panose="05000000000000000000" pitchFamily="2" charset="2"/>
              <a:buChar char="Ø"/>
            </a:pPr>
            <a:r>
              <a:rPr lang="en-US" dirty="0">
                <a:solidFill>
                  <a:prstClr val="black"/>
                </a:solidFill>
                <a:latin typeface="Lato Regular"/>
                <a:cs typeface="Lato Regular"/>
              </a:rPr>
              <a:t>Better appreciate that navigating multiple ways of knowing is the basic human condition—not the exception (Bang, 2018). </a:t>
            </a:r>
          </a:p>
          <a:p>
            <a:pPr>
              <a:buFont typeface="Wingdings" panose="05000000000000000000" pitchFamily="2" charset="2"/>
              <a:buChar char="Ø"/>
            </a:pPr>
            <a:r>
              <a:rPr lang="en-US" dirty="0">
                <a:solidFill>
                  <a:prstClr val="black"/>
                </a:solidFill>
                <a:latin typeface="Lato Regular"/>
                <a:cs typeface="Lato Regular"/>
              </a:rPr>
              <a:t>Make a commitment to shape instruction that supports diverse sensemaking. </a:t>
            </a:r>
          </a:p>
        </p:txBody>
      </p:sp>
    </p:spTree>
    <p:extLst>
      <p:ext uri="{BB962C8B-B14F-4D97-AF65-F5344CB8AC3E}">
        <p14:creationId xmlns:p14="http://schemas.microsoft.com/office/powerpoint/2010/main" val="665535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Goals</a:t>
            </a:r>
          </a:p>
        </p:txBody>
      </p:sp>
      <p:sp>
        <p:nvSpPr>
          <p:cNvPr id="3" name="Text Placeholder 2"/>
          <p:cNvSpPr>
            <a:spLocks noGrp="1"/>
          </p:cNvSpPr>
          <p:nvPr>
            <p:ph type="body" sz="quarter" idx="13"/>
          </p:nvPr>
        </p:nvSpPr>
        <p:spPr/>
        <p:txBody>
          <a:bodyPr/>
          <a:lstStyle/>
          <a:p>
            <a:r>
              <a:rPr lang="en-US" dirty="0"/>
              <a:t>Explore the principles for equitable science education.</a:t>
            </a:r>
          </a:p>
          <a:p>
            <a:r>
              <a:rPr lang="en-US" dirty="0"/>
              <a:t>Explore the role of student discourse in equitable science education.</a:t>
            </a:r>
          </a:p>
        </p:txBody>
      </p:sp>
      <p:sp>
        <p:nvSpPr>
          <p:cNvPr id="4" name="Slide Number Placeholder 3"/>
          <p:cNvSpPr>
            <a:spLocks noGrp="1"/>
          </p:cNvSpPr>
          <p:nvPr>
            <p:ph type="sldNum" sz="quarter" idx="12"/>
          </p:nvPr>
        </p:nvSpPr>
        <p:spPr/>
        <p:txBody>
          <a:bodyPr/>
          <a:lstStyle/>
          <a:p>
            <a:fld id="{91BD7323-49BF-4C97-8773-5EC64C492009}" type="slidenum">
              <a:rPr lang="en-US" smtClean="0"/>
              <a:t>30</a:t>
            </a:fld>
            <a:endParaRPr lang="en-US"/>
          </a:p>
        </p:txBody>
      </p:sp>
    </p:spTree>
    <p:extLst>
      <p:ext uri="{BB962C8B-B14F-4D97-AF65-F5344CB8AC3E}">
        <p14:creationId xmlns:p14="http://schemas.microsoft.com/office/powerpoint/2010/main" val="59607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16F1-C152-4635-94BB-56A6AA975131}"/>
              </a:ext>
            </a:extLst>
          </p:cNvPr>
          <p:cNvSpPr>
            <a:spLocks noGrp="1"/>
          </p:cNvSpPr>
          <p:nvPr>
            <p:ph type="title"/>
          </p:nvPr>
        </p:nvSpPr>
        <p:spPr/>
        <p:txBody>
          <a:bodyPr/>
          <a:lstStyle/>
          <a:p>
            <a:r>
              <a:rPr lang="en-US" dirty="0"/>
              <a:t>In the last session</a:t>
            </a:r>
          </a:p>
        </p:txBody>
      </p:sp>
      <p:sp>
        <p:nvSpPr>
          <p:cNvPr id="3" name="Text Placeholder 2">
            <a:extLst>
              <a:ext uri="{FF2B5EF4-FFF2-40B4-BE49-F238E27FC236}">
                <a16:creationId xmlns:a16="http://schemas.microsoft.com/office/drawing/2014/main" id="{4091D51C-68AD-4DE5-84ED-77942C815851}"/>
              </a:ext>
            </a:extLst>
          </p:cNvPr>
          <p:cNvSpPr>
            <a:spLocks noGrp="1"/>
          </p:cNvSpPr>
          <p:nvPr>
            <p:ph type="body" sz="quarter" idx="13"/>
          </p:nvPr>
        </p:nvSpPr>
        <p:spPr>
          <a:xfrm>
            <a:off x="555786" y="1270531"/>
            <a:ext cx="9188715" cy="4901324"/>
          </a:xfrm>
        </p:spPr>
        <p:txBody>
          <a:bodyPr/>
          <a:lstStyle/>
          <a:p>
            <a:r>
              <a:rPr lang="en-US" dirty="0"/>
              <a:t>We explored how students use different ways and experiences to bring sensemaking to their understanding.</a:t>
            </a:r>
          </a:p>
          <a:p>
            <a:endParaRPr lang="en-US" dirty="0"/>
          </a:p>
          <a:p>
            <a:r>
              <a:rPr lang="en-US" dirty="0"/>
              <a:t>Let’s quickly review this idea.</a:t>
            </a:r>
          </a:p>
        </p:txBody>
      </p:sp>
      <p:sp>
        <p:nvSpPr>
          <p:cNvPr id="4" name="Slide Number Placeholder 3">
            <a:extLst>
              <a:ext uri="{FF2B5EF4-FFF2-40B4-BE49-F238E27FC236}">
                <a16:creationId xmlns:a16="http://schemas.microsoft.com/office/drawing/2014/main" id="{63811F52-E631-4B45-B116-D1659F0003B7}"/>
              </a:ext>
            </a:extLst>
          </p:cNvPr>
          <p:cNvSpPr>
            <a:spLocks noGrp="1"/>
          </p:cNvSpPr>
          <p:nvPr>
            <p:ph type="sldNum" sz="quarter" idx="12"/>
          </p:nvPr>
        </p:nvSpPr>
        <p:spPr/>
        <p:txBody>
          <a:bodyPr/>
          <a:lstStyle/>
          <a:p>
            <a:fld id="{91BD7323-49BF-4C97-8773-5EC64C492009}" type="slidenum">
              <a:rPr lang="en-US" smtClean="0"/>
              <a:t>31</a:t>
            </a:fld>
            <a:endParaRPr lang="en-US"/>
          </a:p>
        </p:txBody>
      </p:sp>
    </p:spTree>
    <p:extLst>
      <p:ext uri="{BB962C8B-B14F-4D97-AF65-F5344CB8AC3E}">
        <p14:creationId xmlns:p14="http://schemas.microsoft.com/office/powerpoint/2010/main" val="2590125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p:nvPr>
        </p:nvSpPr>
        <p:spPr/>
        <p:txBody>
          <a:bodyPr/>
          <a:lstStyle/>
          <a:p>
            <a:r>
              <a:rPr lang="en-US" dirty="0"/>
              <a:t>Big Bang Theory Pictionary</a:t>
            </a:r>
          </a:p>
        </p:txBody>
      </p:sp>
      <p:sp>
        <p:nvSpPr>
          <p:cNvPr id="2" name="Slide Number Placeholder 1">
            <a:extLst>
              <a:ext uri="{FF2B5EF4-FFF2-40B4-BE49-F238E27FC236}">
                <a16:creationId xmlns:a16="http://schemas.microsoft.com/office/drawing/2014/main" id="{188A4199-C068-40A3-AEF3-C40C1CADF3A4}"/>
              </a:ext>
            </a:extLst>
          </p:cNvPr>
          <p:cNvSpPr>
            <a:spLocks noGrp="1"/>
          </p:cNvSpPr>
          <p:nvPr>
            <p:ph type="sldNum" sz="quarter" idx="12"/>
          </p:nvPr>
        </p:nvSpPr>
        <p:spPr/>
        <p:txBody>
          <a:bodyPr/>
          <a:lstStyle/>
          <a:p>
            <a:fld id="{91BD7323-49BF-4C97-8773-5EC64C492009}" type="slidenum">
              <a:rPr lang="en-US" smtClean="0"/>
              <a:t>32</a:t>
            </a:fld>
            <a:endParaRPr lang="en-US"/>
          </a:p>
        </p:txBody>
      </p:sp>
      <p:pic>
        <p:nvPicPr>
          <p:cNvPr id="4" name="Picture 3" descr="A scene from the Big Bang Theory where they are playing pictionary">
            <a:extLst>
              <a:ext uri="{FF2B5EF4-FFF2-40B4-BE49-F238E27FC236}">
                <a16:creationId xmlns:a16="http://schemas.microsoft.com/office/drawing/2014/main" id="{695ECB6F-D898-40F0-A7B6-E3D50AB5D7EF}"/>
              </a:ext>
            </a:extLst>
          </p:cNvPr>
          <p:cNvPicPr>
            <a:picLocks noChangeAspect="1"/>
          </p:cNvPicPr>
          <p:nvPr/>
        </p:nvPicPr>
        <p:blipFill rotWithShape="1">
          <a:blip r:embed="rId3"/>
          <a:srcRect l="7750" t="25555" r="42375" b="30000"/>
          <a:stretch/>
        </p:blipFill>
        <p:spPr>
          <a:xfrm>
            <a:off x="944880" y="767156"/>
            <a:ext cx="8654796" cy="4338244"/>
          </a:xfrm>
          <a:prstGeom prst="rect">
            <a:avLst/>
          </a:prstGeom>
        </p:spPr>
      </p:pic>
      <p:sp>
        <p:nvSpPr>
          <p:cNvPr id="5" name="TextBox 4">
            <a:extLst>
              <a:ext uri="{FF2B5EF4-FFF2-40B4-BE49-F238E27FC236}">
                <a16:creationId xmlns:a16="http://schemas.microsoft.com/office/drawing/2014/main" id="{7446455B-75A8-4D4B-B8E2-97CC9653543C}"/>
              </a:ext>
            </a:extLst>
          </p:cNvPr>
          <p:cNvSpPr txBox="1"/>
          <p:nvPr/>
        </p:nvSpPr>
        <p:spPr>
          <a:xfrm>
            <a:off x="2589046" y="5364480"/>
            <a:ext cx="8427720" cy="584775"/>
          </a:xfrm>
          <a:prstGeom prst="rect">
            <a:avLst/>
          </a:prstGeom>
          <a:noFill/>
        </p:spPr>
        <p:txBody>
          <a:bodyPr wrap="square" rtlCol="0">
            <a:spAutoFit/>
          </a:bodyPr>
          <a:lstStyle/>
          <a:p>
            <a:r>
              <a:rPr lang="en-US" sz="3200" dirty="0"/>
              <a:t>Big Bang Theory--Pictionary</a:t>
            </a:r>
          </a:p>
        </p:txBody>
      </p:sp>
      <p:sp>
        <p:nvSpPr>
          <p:cNvPr id="3" name="TextBox 2"/>
          <p:cNvSpPr txBox="1"/>
          <p:nvPr/>
        </p:nvSpPr>
        <p:spPr>
          <a:xfrm>
            <a:off x="2477458" y="5986484"/>
            <a:ext cx="5589639" cy="646331"/>
          </a:xfrm>
          <a:prstGeom prst="rect">
            <a:avLst/>
          </a:prstGeom>
          <a:noFill/>
        </p:spPr>
        <p:txBody>
          <a:bodyPr wrap="square" rtlCol="0">
            <a:spAutoFit/>
          </a:bodyPr>
          <a:lstStyle/>
          <a:p>
            <a:r>
              <a:rPr lang="en-US" dirty="0">
                <a:hlinkClick r:id="rId4"/>
              </a:rPr>
              <a:t>https://www.youtube.com/watch?v=C8lMW0MODFs</a:t>
            </a:r>
            <a:endParaRPr lang="en-US" dirty="0"/>
          </a:p>
          <a:p>
            <a:endParaRPr lang="en-US" dirty="0"/>
          </a:p>
        </p:txBody>
      </p:sp>
    </p:spTree>
    <p:extLst>
      <p:ext uri="{BB962C8B-B14F-4D97-AF65-F5344CB8AC3E}">
        <p14:creationId xmlns:p14="http://schemas.microsoft.com/office/powerpoint/2010/main" val="2689617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from page 14 of Schwarz, C. V., Passmore, C. M., &amp; Reiser, B. J. (2017). Moving beyond “knowing” science to making sense of the world. Helping students make sense of the world using next generation science and engineering practices, 3-21." title="diagram from page 14 of Schwarz, C. V., Passmore, C. M., &amp; Reiser, B. J. (2017). Moving beyond “knowing” science to making sense of the world. Helping students make sense of the world using next generation science and engineering practices, 3-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085" y="962293"/>
            <a:ext cx="5270078" cy="5206241"/>
          </a:xfrm>
          <a:prstGeom prst="rect">
            <a:avLst/>
          </a:prstGeom>
        </p:spPr>
      </p:pic>
      <p:pic>
        <p:nvPicPr>
          <p:cNvPr id="8" name="Picture 7" descr="diagram from page 14 of Schwarz, C. V., Passmore, C. M., &amp; Reiser, B. J. (2017). Moving beyond “knowing” science to making sense of the world. Helping students make sense of the world using next generation science and engineering practices, 3-21." title="from g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1" y="6161249"/>
            <a:ext cx="6172163" cy="696751"/>
          </a:xfrm>
          <a:prstGeom prst="rect">
            <a:avLst/>
          </a:prstGeom>
        </p:spPr>
      </p:pic>
      <p:sp>
        <p:nvSpPr>
          <p:cNvPr id="9" name="Shape 1762"/>
          <p:cNvSpPr/>
          <p:nvPr/>
        </p:nvSpPr>
        <p:spPr>
          <a:xfrm>
            <a:off x="814772" y="105043"/>
            <a:ext cx="8804321" cy="850188"/>
          </a:xfrm>
          <a:prstGeom prst="rect">
            <a:avLst/>
          </a:prstGeom>
          <a:noFill/>
          <a:ln>
            <a:noFill/>
          </a:ln>
        </p:spPr>
        <p:txBody>
          <a:bodyPr wrap="square" lIns="0" tIns="0" rIns="0" bIns="0" anchor="ctr" anchorCtr="0">
            <a:noAutofit/>
          </a:bodyPr>
          <a:lstStyle/>
          <a:p>
            <a:pPr>
              <a:buSzPct val="25000"/>
            </a:pPr>
            <a:r>
              <a:rPr lang="en-US" sz="3200" b="1" dirty="0">
                <a:solidFill>
                  <a:srgbClr val="191919"/>
                </a:solidFill>
                <a:latin typeface="Gill Sans"/>
                <a:ea typeface="Gill Sans"/>
                <a:cs typeface="Gill Sans"/>
                <a:sym typeface="Gill Sans"/>
              </a:rPr>
              <a:t>Learners Make Sense of Phenomena Through Science &amp; Engineering Practices</a:t>
            </a:r>
          </a:p>
        </p:txBody>
      </p:sp>
      <p:pic>
        <p:nvPicPr>
          <p:cNvPr id="10" name="Picture 1" descr="&quot; &quot;" title="Framework cover.jpg"/>
          <p:cNvPicPr>
            <a:picLocks noChangeAspect="1"/>
          </p:cNvPicPr>
          <p:nvPr/>
        </p:nvPicPr>
        <p:blipFill>
          <a:blip r:embed="rId5"/>
          <a:srcRect/>
          <a:stretch>
            <a:fillRect/>
          </a:stretch>
        </p:blipFill>
        <p:spPr bwMode="auto">
          <a:xfrm>
            <a:off x="8764422" y="4595041"/>
            <a:ext cx="1709342" cy="2070471"/>
          </a:xfrm>
          <a:prstGeom prst="rect">
            <a:avLst/>
          </a:prstGeom>
          <a:noFill/>
          <a:ln w="9525">
            <a:noFill/>
            <a:miter lim="800000"/>
            <a:headEnd/>
            <a:tailEnd/>
          </a:ln>
        </p:spPr>
      </p:pic>
      <p:sp>
        <p:nvSpPr>
          <p:cNvPr id="6"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4839369" y="1834450"/>
            <a:ext cx="5332777" cy="3785652"/>
          </a:xfrm>
          <a:prstGeom prst="rect">
            <a:avLst/>
          </a:prstGeom>
          <a:solidFill>
            <a:srgbClr val="FFFF99"/>
          </a:solidFill>
          <a:ln w="9525">
            <a:solidFill>
              <a:srgbClr val="000000"/>
            </a:solidFill>
            <a:miter lim="800000"/>
            <a:headEnd/>
            <a:tailEnd/>
          </a:ln>
        </p:spPr>
        <p:txBody>
          <a:bodyPr wrap="square">
            <a:spAutoFit/>
          </a:bodyPr>
          <a:lstStyle/>
          <a:p>
            <a:r>
              <a:rPr lang="en-US" sz="2400" dirty="0"/>
              <a:t>Curriculum and assessment often promote very narrow views of “what counts” as desired ways of speaking, knowing, acting, and valuing. </a:t>
            </a:r>
          </a:p>
          <a:p>
            <a:endParaRPr lang="en-US" sz="2400" dirty="0"/>
          </a:p>
          <a:p>
            <a:r>
              <a:rPr lang="en-US" sz="2400" dirty="0"/>
              <a:t>We need to broaden what counts as learners make sense of phenomena—especially for multilingual students, students of color, and students from low-income communities. </a:t>
            </a:r>
          </a:p>
        </p:txBody>
      </p:sp>
      <p:sp>
        <p:nvSpPr>
          <p:cNvPr id="2" name="Title 1" hidden="1"/>
          <p:cNvSpPr>
            <a:spLocks noGrp="1"/>
          </p:cNvSpPr>
          <p:nvPr>
            <p:ph type="title"/>
          </p:nvPr>
        </p:nvSpPr>
        <p:spPr/>
        <p:txBody>
          <a:bodyPr/>
          <a:lstStyle/>
          <a:p>
            <a:r>
              <a:rPr lang="en-US" dirty="0"/>
              <a:t>Broadening what counts</a:t>
            </a:r>
          </a:p>
        </p:txBody>
      </p:sp>
    </p:spTree>
    <p:extLst>
      <p:ext uri="{BB962C8B-B14F-4D97-AF65-F5344CB8AC3E}">
        <p14:creationId xmlns:p14="http://schemas.microsoft.com/office/powerpoint/2010/main" val="161216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62A24955-AE2C-7045-8623-676839E8F9CA}" type="slidenum">
              <a:rPr lang="en-US" smtClean="0"/>
              <a:t>34</a:t>
            </a:fld>
            <a:endParaRPr lang="en-US"/>
          </a:p>
        </p:txBody>
      </p:sp>
      <p:sp>
        <p:nvSpPr>
          <p:cNvPr id="3" name="Title 2"/>
          <p:cNvSpPr>
            <a:spLocks noGrp="1"/>
          </p:cNvSpPr>
          <p:nvPr>
            <p:ph type="title" idx="4294967295"/>
          </p:nvPr>
        </p:nvSpPr>
        <p:spPr>
          <a:xfrm>
            <a:off x="356689" y="168685"/>
            <a:ext cx="11700105" cy="1320800"/>
          </a:xfrm>
          <a:prstGeom prst="rect">
            <a:avLst/>
          </a:prstGeom>
        </p:spPr>
        <p:txBody>
          <a:bodyPr>
            <a:normAutofit fontScale="90000"/>
          </a:bodyPr>
          <a:lstStyle/>
          <a:p>
            <a:r>
              <a:rPr lang="en-US" dirty="0"/>
              <a:t>Three principles towards equitable science education</a:t>
            </a:r>
          </a:p>
        </p:txBody>
      </p:sp>
      <p:graphicFrame>
        <p:nvGraphicFramePr>
          <p:cNvPr id="5" name="Diagram 4" descr="Principle 1: Notice sense-making repertoires. Consider students' diverse sense-making as connecting to science practices. Principle 2: Support sense-making. Support students to use their sense-making repertoires and experiences as critical tools in engaging with science practices. Principle 3: Engage diverse sense-making. Students' scientific practices and knowledge are always developing and their community histories, values, and practiceis contribute to scientific understanding and problem solving."/>
          <p:cNvGraphicFramePr/>
          <p:nvPr>
            <p:extLst>
              <p:ext uri="{D42A27DB-BD31-4B8C-83A1-F6EECF244321}">
                <p14:modId xmlns:p14="http://schemas.microsoft.com/office/powerpoint/2010/main" val="152581294"/>
              </p:ext>
            </p:extLst>
          </p:nvPr>
        </p:nvGraphicFramePr>
        <p:xfrm>
          <a:off x="1383070" y="1156352"/>
          <a:ext cx="1067372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529004" y="6093846"/>
            <a:ext cx="6023550" cy="600164"/>
          </a:xfrm>
          <a:prstGeom prst="rect">
            <a:avLst/>
          </a:prstGeom>
          <a:solidFill>
            <a:sysClr val="window" lastClr="FFFFFF">
              <a:lumMod val="85000"/>
            </a:sysClr>
          </a:solidFill>
        </p:spPr>
        <p:txBody>
          <a:bodyPr wrap="square">
            <a:spAutoFit/>
          </a:bodyPr>
          <a:lstStyle/>
          <a:p>
            <a:r>
              <a:rPr lang="en-US" sz="1100" dirty="0">
                <a:solidFill>
                  <a:sysClr val="windowText" lastClr="000000"/>
                </a:solidFill>
                <a:latin typeface="Calibri"/>
              </a:rPr>
              <a:t>From: Bang, Brown, Calabrese Barton, </a:t>
            </a:r>
            <a:r>
              <a:rPr lang="en-US" sz="1100" dirty="0" err="1">
                <a:solidFill>
                  <a:sysClr val="windowText" lastClr="000000"/>
                </a:solidFill>
                <a:latin typeface="Calibri"/>
              </a:rPr>
              <a:t>Rosebery</a:t>
            </a:r>
            <a:r>
              <a:rPr lang="en-US" sz="1100" dirty="0">
                <a:solidFill>
                  <a:sysClr val="windowText" lastClr="000000"/>
                </a:solidFill>
                <a:latin typeface="Calibri"/>
              </a:rPr>
              <a:t> &amp; Warren, Toward more equitable learning in science, In </a:t>
            </a:r>
            <a:r>
              <a:rPr lang="en-US" sz="1100" i="1" dirty="0">
                <a:solidFill>
                  <a:sysClr val="windowText" lastClr="000000"/>
                </a:solidFill>
                <a:latin typeface="Calibri"/>
              </a:rPr>
              <a:t>Helping students make sense of the world using next generation science and engineering practices</a:t>
            </a:r>
            <a:r>
              <a:rPr lang="en-US" sz="1100" dirty="0">
                <a:solidFill>
                  <a:sysClr val="windowText" lastClr="000000"/>
                </a:solidFill>
                <a:latin typeface="Calibri"/>
              </a:rPr>
              <a:t>, NSTA. </a:t>
            </a:r>
            <a:endParaRPr lang="en-US" sz="1100" i="1" dirty="0">
              <a:solidFill>
                <a:sysClr val="windowText" lastClr="000000"/>
              </a:solidFill>
              <a:latin typeface="Calibri"/>
            </a:endParaRPr>
          </a:p>
        </p:txBody>
      </p:sp>
    </p:spTree>
    <p:extLst>
      <p:ext uri="{BB962C8B-B14F-4D97-AF65-F5344CB8AC3E}">
        <p14:creationId xmlns:p14="http://schemas.microsoft.com/office/powerpoint/2010/main" val="101003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Vignette</a:t>
            </a:r>
          </a:p>
        </p:txBody>
      </p:sp>
      <p:sp>
        <p:nvSpPr>
          <p:cNvPr id="3" name="Text Placeholder 2"/>
          <p:cNvSpPr>
            <a:spLocks noGrp="1"/>
          </p:cNvSpPr>
          <p:nvPr>
            <p:ph type="body" sz="quarter" idx="13"/>
          </p:nvPr>
        </p:nvSpPr>
        <p:spPr/>
        <p:txBody>
          <a:bodyPr/>
          <a:lstStyle/>
          <a:p>
            <a:r>
              <a:rPr lang="en-US" dirty="0"/>
              <a:t>Read “But What Would Granny Say?  The Skylight Investigation.”</a:t>
            </a:r>
          </a:p>
          <a:p>
            <a:endParaRPr lang="en-US" dirty="0"/>
          </a:p>
          <a:p>
            <a:r>
              <a:rPr lang="en-US" dirty="0"/>
              <a:t>As you read, think about the three principles we discussed.</a:t>
            </a:r>
          </a:p>
        </p:txBody>
      </p:sp>
      <p:sp>
        <p:nvSpPr>
          <p:cNvPr id="4" name="Slide Number Placeholder 3"/>
          <p:cNvSpPr>
            <a:spLocks noGrp="1"/>
          </p:cNvSpPr>
          <p:nvPr>
            <p:ph type="sldNum" sz="quarter" idx="12"/>
          </p:nvPr>
        </p:nvSpPr>
        <p:spPr/>
        <p:txBody>
          <a:bodyPr/>
          <a:lstStyle/>
          <a:p>
            <a:fld id="{91BD7323-49BF-4C97-8773-5EC64C492009}" type="slidenum">
              <a:rPr lang="en-US" smtClean="0"/>
              <a:t>35</a:t>
            </a:fld>
            <a:endParaRPr lang="en-US"/>
          </a:p>
        </p:txBody>
      </p:sp>
    </p:spTree>
    <p:extLst>
      <p:ext uri="{BB962C8B-B14F-4D97-AF65-F5344CB8AC3E}">
        <p14:creationId xmlns:p14="http://schemas.microsoft.com/office/powerpoint/2010/main" val="2139820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Vignette</a:t>
            </a:r>
          </a:p>
        </p:txBody>
      </p:sp>
      <p:sp>
        <p:nvSpPr>
          <p:cNvPr id="3" name="Text Placeholder 2"/>
          <p:cNvSpPr>
            <a:spLocks noGrp="1"/>
          </p:cNvSpPr>
          <p:nvPr>
            <p:ph type="body" sz="quarter" idx="13"/>
          </p:nvPr>
        </p:nvSpPr>
        <p:spPr/>
        <p:txBody>
          <a:bodyPr/>
          <a:lstStyle/>
          <a:p>
            <a:r>
              <a:rPr lang="en-US" dirty="0"/>
              <a:t>How do you see Principle 3 being demonstrated in this vignette?</a:t>
            </a:r>
          </a:p>
          <a:p>
            <a:endParaRPr lang="en-US" dirty="0"/>
          </a:p>
          <a:p>
            <a:r>
              <a:rPr lang="en-US" dirty="0"/>
              <a:t>Think about your own practice.  How might you incorporate something similar in your own instruction?</a:t>
            </a:r>
          </a:p>
        </p:txBody>
      </p:sp>
      <p:sp>
        <p:nvSpPr>
          <p:cNvPr id="4" name="Slide Number Placeholder 3"/>
          <p:cNvSpPr>
            <a:spLocks noGrp="1"/>
          </p:cNvSpPr>
          <p:nvPr>
            <p:ph type="sldNum" sz="quarter" idx="12"/>
          </p:nvPr>
        </p:nvSpPr>
        <p:spPr/>
        <p:txBody>
          <a:bodyPr/>
          <a:lstStyle/>
          <a:p>
            <a:fld id="{91BD7323-49BF-4C97-8773-5EC64C492009}" type="slidenum">
              <a:rPr lang="en-US" smtClean="0"/>
              <a:t>36</a:t>
            </a:fld>
            <a:endParaRPr lang="en-US"/>
          </a:p>
        </p:txBody>
      </p:sp>
    </p:spTree>
    <p:extLst>
      <p:ext uri="{BB962C8B-B14F-4D97-AF65-F5344CB8AC3E}">
        <p14:creationId xmlns:p14="http://schemas.microsoft.com/office/powerpoint/2010/main" val="2114859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title"/>
          </p:nvPr>
        </p:nvSpPr>
        <p:spPr/>
        <p:txBody>
          <a:bodyPr/>
          <a:lstStyle/>
          <a:p>
            <a:r>
              <a:rPr lang="en-US" dirty="0"/>
              <a:t>Inclusive instructional strategies</a:t>
            </a:r>
          </a:p>
        </p:txBody>
      </p:sp>
      <p:sp>
        <p:nvSpPr>
          <p:cNvPr id="5" name="Slide Number Placeholder 4"/>
          <p:cNvSpPr>
            <a:spLocks noGrp="1"/>
          </p:cNvSpPr>
          <p:nvPr>
            <p:ph type="sldNum" sz="quarter" idx="12"/>
          </p:nvPr>
        </p:nvSpPr>
        <p:spPr/>
        <p:txBody>
          <a:bodyPr/>
          <a:lstStyle/>
          <a:p>
            <a:fld id="{F3E40CA2-436C-EA47-97AB-3BA7B3C8EE3F}" type="slidenum">
              <a:rPr lang="en-US" smtClean="0">
                <a:solidFill>
                  <a:prstClr val="white"/>
                </a:solidFill>
              </a:rPr>
              <a:pPr/>
              <a:t>37</a:t>
            </a:fld>
            <a:endParaRPr lang="en-US" dirty="0">
              <a:solidFill>
                <a:prstClr val="white"/>
              </a:solidFill>
            </a:endParaRPr>
          </a:p>
        </p:txBody>
      </p:sp>
      <p:sp>
        <p:nvSpPr>
          <p:cNvPr id="3" name="Content Placeholder 2"/>
          <p:cNvSpPr>
            <a:spLocks noGrp="1"/>
          </p:cNvSpPr>
          <p:nvPr>
            <p:ph idx="4294967295"/>
          </p:nvPr>
        </p:nvSpPr>
        <p:spPr>
          <a:xfrm>
            <a:off x="0" y="1219200"/>
            <a:ext cx="4241800" cy="4754563"/>
          </a:xfrm>
        </p:spPr>
        <p:txBody>
          <a:bodyPr>
            <a:noAutofit/>
          </a:bodyPr>
          <a:lstStyle/>
          <a:p>
            <a:pPr marL="222250" indent="-6350">
              <a:lnSpc>
                <a:spcPct val="110000"/>
              </a:lnSpc>
              <a:spcBef>
                <a:spcPts val="0"/>
              </a:spcBef>
              <a:buClr>
                <a:schemeClr val="lt1"/>
              </a:buClr>
              <a:buSzPct val="25000"/>
              <a:buNone/>
            </a:pPr>
            <a:r>
              <a:rPr lang="en-US" sz="2400" dirty="0">
                <a:solidFill>
                  <a:schemeClr val="bg2">
                    <a:lumMod val="25000"/>
                  </a:schemeClr>
                </a:solidFill>
                <a:latin typeface="Lato"/>
                <a:ea typeface="Lato"/>
                <a:cs typeface="Lato"/>
                <a:sym typeface="Lato"/>
              </a:rPr>
              <a:t>The </a:t>
            </a:r>
            <a:r>
              <a:rPr lang="en-US" sz="2400" i="1" dirty="0">
                <a:solidFill>
                  <a:schemeClr val="bg2">
                    <a:lumMod val="25000"/>
                  </a:schemeClr>
                </a:solidFill>
                <a:latin typeface="Lato"/>
                <a:ea typeface="Lato"/>
                <a:cs typeface="Lato"/>
                <a:sym typeface="Lato"/>
              </a:rPr>
              <a:t>Framework</a:t>
            </a:r>
            <a:r>
              <a:rPr lang="en-US" sz="2400" dirty="0">
                <a:solidFill>
                  <a:schemeClr val="bg2">
                    <a:lumMod val="25000"/>
                  </a:schemeClr>
                </a:solidFill>
                <a:latin typeface="Lato"/>
                <a:ea typeface="Lato"/>
                <a:cs typeface="Lato"/>
                <a:sym typeface="Lato"/>
              </a:rPr>
              <a:t> stresses the importance of inclusive instructional strategies designed to engage students with diverse interests and backgrounds and points out that these principles should carry over into assessment design as well.</a:t>
            </a:r>
          </a:p>
          <a:p>
            <a:pPr marL="222250" indent="-6350">
              <a:lnSpc>
                <a:spcPct val="110000"/>
              </a:lnSpc>
              <a:spcBef>
                <a:spcPts val="0"/>
              </a:spcBef>
              <a:buClr>
                <a:schemeClr val="lt1"/>
              </a:buClr>
              <a:buSzPct val="25000"/>
              <a:buNone/>
            </a:pPr>
            <a:r>
              <a:rPr lang="en-US" sz="2400" dirty="0">
                <a:solidFill>
                  <a:schemeClr val="bg2">
                    <a:lumMod val="25000"/>
                  </a:schemeClr>
                </a:solidFill>
                <a:latin typeface="Lato"/>
                <a:ea typeface="Lato"/>
                <a:cs typeface="Lato"/>
                <a:sym typeface="Lato"/>
              </a:rPr>
              <a:t>	     —NRC, 2014, p. 222</a:t>
            </a:r>
          </a:p>
        </p:txBody>
      </p:sp>
      <p:sp>
        <p:nvSpPr>
          <p:cNvPr id="2" name="Date Placeholder 1"/>
          <p:cNvSpPr>
            <a:spLocks noGrp="1"/>
          </p:cNvSpPr>
          <p:nvPr>
            <p:ph type="dt" sz="half" idx="4294967295"/>
          </p:nvPr>
        </p:nvSpPr>
        <p:spPr>
          <a:xfrm>
            <a:off x="0" y="6356350"/>
            <a:ext cx="2743200" cy="365125"/>
          </a:xfrm>
          <a:prstGeom prst="rect">
            <a:avLst/>
          </a:prstGeom>
        </p:spPr>
        <p:txBody>
          <a:bodyPr/>
          <a:lstStyle/>
          <a:p>
            <a:r>
              <a:rPr lang="en-US">
                <a:solidFill>
                  <a:prstClr val="black"/>
                </a:solidFill>
              </a:rPr>
              <a:t>Fall/2019</a:t>
            </a:r>
            <a:endParaRPr lang="en-US" dirty="0">
              <a:solidFill>
                <a:prstClr val="black"/>
              </a:solidFill>
            </a:endParaRPr>
          </a:p>
        </p:txBody>
      </p:sp>
      <p:pic>
        <p:nvPicPr>
          <p:cNvPr id="4" name="Shape 944" descr="Cover of Developing Assessments for the Next Generation Science Standards" title="Cover of Developing Assessments for the Next Generation Science Standards"/>
          <p:cNvPicPr preferRelativeResize="0"/>
          <p:nvPr/>
        </p:nvPicPr>
        <p:blipFill rotWithShape="1">
          <a:blip r:embed="rId3">
            <a:alphaModFix/>
          </a:blip>
          <a:srcRect/>
          <a:stretch/>
        </p:blipFill>
        <p:spPr>
          <a:xfrm>
            <a:off x="6220998" y="1219002"/>
            <a:ext cx="3315997" cy="4012356"/>
          </a:xfrm>
          <a:prstGeom prst="rect">
            <a:avLst/>
          </a:prstGeom>
          <a:noFill/>
          <a:ln w="9525" cap="flat" cmpd="sng">
            <a:solidFill>
              <a:srgbClr val="000000"/>
            </a:solidFill>
            <a:prstDash val="solid"/>
            <a:round/>
            <a:headEnd type="none" w="med" len="med"/>
            <a:tailEnd type="none" w="med" len="med"/>
          </a:ln>
        </p:spPr>
      </p:pic>
    </p:spTree>
    <p:extLst>
      <p:ext uri="{BB962C8B-B14F-4D97-AF65-F5344CB8AC3E}">
        <p14:creationId xmlns:p14="http://schemas.microsoft.com/office/powerpoint/2010/main" val="3826895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Expanding Relationships Among Students, Teachers &amp; Science Practices</a:t>
            </a:r>
          </a:p>
        </p:txBody>
      </p:sp>
      <p:sp>
        <p:nvSpPr>
          <p:cNvPr id="3" name="Content Placeholder 2"/>
          <p:cNvSpPr>
            <a:spLocks noGrp="1"/>
          </p:cNvSpPr>
          <p:nvPr>
            <p:ph type="body" sz="quarter" idx="13"/>
          </p:nvPr>
        </p:nvSpPr>
        <p:spPr>
          <a:xfrm>
            <a:off x="259762" y="1448987"/>
            <a:ext cx="9188715" cy="4901324"/>
          </a:xfrm>
        </p:spPr>
        <p:txBody>
          <a:bodyPr>
            <a:noAutofit/>
          </a:bodyPr>
          <a:lstStyle/>
          <a:p>
            <a:pPr marL="0" indent="0">
              <a:spcBef>
                <a:spcPts val="1152"/>
              </a:spcBef>
              <a:buNone/>
            </a:pPr>
            <a:r>
              <a:rPr lang="en-US" dirty="0">
                <a:latin typeface="Lato Regular"/>
                <a:cs typeface="Lato Regular"/>
              </a:rPr>
              <a:t>“The bottom line is, the more you show genuine intellectual and scientific interest in your students’ sensemaking [of phenomena], the more you expand the space of possible relations among you, your students, and science.” </a:t>
            </a:r>
          </a:p>
          <a:p>
            <a:pPr marL="0" indent="0">
              <a:spcBef>
                <a:spcPts val="1152"/>
              </a:spcBef>
              <a:buNone/>
            </a:pPr>
            <a:r>
              <a:rPr lang="en-US" dirty="0">
                <a:latin typeface="Lato Regular"/>
                <a:cs typeface="Lato Regular"/>
              </a:rPr>
              <a:t>—Bang, Brown, Calabrese Barton, </a:t>
            </a:r>
            <a:br>
              <a:rPr lang="en-US" dirty="0">
                <a:latin typeface="Lato Regular"/>
                <a:cs typeface="Lato Regular"/>
              </a:rPr>
            </a:br>
            <a:r>
              <a:rPr lang="en-US" dirty="0">
                <a:latin typeface="Lato Regular"/>
                <a:cs typeface="Lato Regular"/>
              </a:rPr>
              <a:t>   Rosebery &amp; Warren (2017, p. 34)</a:t>
            </a:r>
          </a:p>
        </p:txBody>
      </p:sp>
      <p:pic>
        <p:nvPicPr>
          <p:cNvPr id="4" name="Picture 3" descr="&quot; &quot;" title="practices-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785" y="4447648"/>
            <a:ext cx="1887337" cy="2439848"/>
          </a:xfrm>
          <a:prstGeom prst="rect">
            <a:avLst/>
          </a:prstGeom>
        </p:spPr>
      </p:pic>
    </p:spTree>
    <p:extLst>
      <p:ext uri="{BB962C8B-B14F-4D97-AF65-F5344CB8AC3E}">
        <p14:creationId xmlns:p14="http://schemas.microsoft.com/office/powerpoint/2010/main" val="2420998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Discourse</a:t>
            </a:r>
          </a:p>
        </p:txBody>
      </p:sp>
      <p:sp>
        <p:nvSpPr>
          <p:cNvPr id="3" name="Text Placeholder 2"/>
          <p:cNvSpPr>
            <a:spLocks noGrp="1"/>
          </p:cNvSpPr>
          <p:nvPr>
            <p:ph type="body" sz="quarter" idx="13"/>
          </p:nvPr>
        </p:nvSpPr>
        <p:spPr>
          <a:xfrm>
            <a:off x="259762" y="1286754"/>
            <a:ext cx="9188715" cy="4901324"/>
          </a:xfrm>
        </p:spPr>
        <p:txBody>
          <a:bodyPr>
            <a:normAutofit fontScale="92500" lnSpcReduction="20000"/>
          </a:bodyPr>
          <a:lstStyle/>
          <a:p>
            <a:pPr marL="0" indent="0">
              <a:buNone/>
            </a:pPr>
            <a:r>
              <a:rPr lang="en-US" dirty="0"/>
              <a:t>“While traditional classroom practices have been found to be successful for students whose discourse practices at home resemble those at school…this approach does not work very well for individuals from historically nondominant groups.  For these students, traditional classroom practices function as a gatekeeper, barring them because their community’s sensemaking practices may not be acknowledged.”</a:t>
            </a:r>
          </a:p>
          <a:p>
            <a:pPr marL="0" indent="0">
              <a:buNone/>
            </a:pPr>
            <a:endParaRPr lang="en-US" dirty="0"/>
          </a:p>
          <a:p>
            <a:pPr marL="0" indent="0">
              <a:buNone/>
            </a:pPr>
            <a:r>
              <a:rPr lang="en-US" sz="2600" dirty="0"/>
              <a:t>--NRC 2014, p. 285</a:t>
            </a:r>
          </a:p>
        </p:txBody>
      </p:sp>
      <p:sp>
        <p:nvSpPr>
          <p:cNvPr id="4" name="Slide Number Placeholder 3"/>
          <p:cNvSpPr>
            <a:spLocks noGrp="1"/>
          </p:cNvSpPr>
          <p:nvPr>
            <p:ph type="sldNum" sz="quarter" idx="12"/>
          </p:nvPr>
        </p:nvSpPr>
        <p:spPr/>
        <p:txBody>
          <a:bodyPr/>
          <a:lstStyle/>
          <a:p>
            <a:fld id="{91BD7323-49BF-4C97-8773-5EC64C492009}" type="slidenum">
              <a:rPr lang="en-US" smtClean="0"/>
              <a:t>39</a:t>
            </a:fld>
            <a:endParaRPr lang="en-US"/>
          </a:p>
        </p:txBody>
      </p:sp>
      <p:pic>
        <p:nvPicPr>
          <p:cNvPr id="5" name="Picture 4" descr="&quot; &quot;"/>
          <p:cNvPicPr>
            <a:picLocks noChangeAspect="1"/>
          </p:cNvPicPr>
          <p:nvPr/>
        </p:nvPicPr>
        <p:blipFill>
          <a:blip r:embed="rId2"/>
          <a:stretch>
            <a:fillRect/>
          </a:stretch>
        </p:blipFill>
        <p:spPr>
          <a:xfrm>
            <a:off x="8041905" y="4330444"/>
            <a:ext cx="1636569" cy="1983590"/>
          </a:xfrm>
          <a:prstGeom prst="rect">
            <a:avLst/>
          </a:prstGeom>
        </p:spPr>
      </p:pic>
    </p:spTree>
    <p:extLst>
      <p:ext uri="{BB962C8B-B14F-4D97-AF65-F5344CB8AC3E}">
        <p14:creationId xmlns:p14="http://schemas.microsoft.com/office/powerpoint/2010/main" val="302089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555800" y="257029"/>
            <a:ext cx="8596800" cy="765600"/>
          </a:xfrm>
          <a:prstGeom prst="rect">
            <a:avLst/>
          </a:prstGeom>
        </p:spPr>
        <p:txBody>
          <a:bodyPr spcFirstLastPara="1" wrap="square" lIns="91433" tIns="45700" rIns="91433" bIns="45700" anchor="t" anchorCtr="0">
            <a:noAutofit/>
          </a:bodyPr>
          <a:lstStyle/>
          <a:p>
            <a:r>
              <a:rPr lang="en" sz="4800" dirty="0"/>
              <a:t>Group Norms</a:t>
            </a:r>
            <a:endParaRPr sz="4800" dirty="0"/>
          </a:p>
        </p:txBody>
      </p:sp>
      <p:sp>
        <p:nvSpPr>
          <p:cNvPr id="137" name="Google Shape;137;p23"/>
          <p:cNvSpPr txBox="1">
            <a:spLocks noGrp="1"/>
          </p:cNvSpPr>
          <p:nvPr>
            <p:ph type="body" idx="1"/>
          </p:nvPr>
        </p:nvSpPr>
        <p:spPr>
          <a:xfrm>
            <a:off x="555800" y="1206000"/>
            <a:ext cx="9188800" cy="5652000"/>
          </a:xfrm>
          <a:prstGeom prst="rect">
            <a:avLst/>
          </a:prstGeom>
        </p:spPr>
        <p:txBody>
          <a:bodyPr spcFirstLastPara="1" wrap="square" lIns="91433" tIns="45700" rIns="91433" bIns="45700" anchor="t" anchorCtr="0">
            <a:noAutofit/>
          </a:bodyPr>
          <a:lstStyle/>
          <a:p>
            <a:pPr>
              <a:buFont typeface="Wingdings" panose="05000000000000000000" pitchFamily="2" charset="2"/>
              <a:buChar char="Ø"/>
            </a:pPr>
            <a:r>
              <a:rPr lang="en" sz="3600" dirty="0"/>
              <a:t>Assume positive intentions.</a:t>
            </a:r>
            <a:endParaRPr sz="3600" dirty="0"/>
          </a:p>
          <a:p>
            <a:pPr>
              <a:spcBef>
                <a:spcPts val="0"/>
              </a:spcBef>
              <a:buFont typeface="Wingdings" panose="05000000000000000000" pitchFamily="2" charset="2"/>
              <a:buChar char="Ø"/>
            </a:pPr>
            <a:r>
              <a:rPr lang="en" sz="3600" dirty="0"/>
              <a:t>Listen carefully to one another.</a:t>
            </a:r>
            <a:endParaRPr sz="3600" dirty="0"/>
          </a:p>
          <a:p>
            <a:pPr>
              <a:spcBef>
                <a:spcPts val="0"/>
              </a:spcBef>
              <a:buFont typeface="Wingdings" panose="05000000000000000000" pitchFamily="2" charset="2"/>
              <a:buChar char="Ø"/>
            </a:pPr>
            <a:r>
              <a:rPr lang="en" sz="3600" dirty="0"/>
              <a:t>Be open to new ideas.</a:t>
            </a:r>
            <a:endParaRPr sz="3600" dirty="0"/>
          </a:p>
          <a:p>
            <a:pPr>
              <a:spcBef>
                <a:spcPts val="0"/>
              </a:spcBef>
              <a:buFont typeface="Wingdings" panose="05000000000000000000" pitchFamily="2" charset="2"/>
              <a:buChar char="Ø"/>
            </a:pPr>
            <a:r>
              <a:rPr lang="en" sz="3600" dirty="0"/>
              <a:t>Be open to </a:t>
            </a:r>
            <a:r>
              <a:rPr lang="en-US" sz="3600" dirty="0"/>
              <a:t>productive struggle.</a:t>
            </a:r>
            <a:endParaRPr sz="3600" dirty="0"/>
          </a:p>
          <a:p>
            <a:pPr>
              <a:spcBef>
                <a:spcPts val="0"/>
              </a:spcBef>
              <a:buFont typeface="Wingdings" panose="05000000000000000000" pitchFamily="2" charset="2"/>
              <a:buChar char="Ø"/>
            </a:pPr>
            <a:r>
              <a:rPr lang="en" sz="3600" dirty="0"/>
              <a:t>Ask questions.</a:t>
            </a:r>
            <a:endParaRPr sz="3600" dirty="0"/>
          </a:p>
          <a:p>
            <a:pPr>
              <a:spcBef>
                <a:spcPts val="0"/>
              </a:spcBef>
              <a:buFont typeface="Wingdings" panose="05000000000000000000" pitchFamily="2" charset="2"/>
              <a:buChar char="Ø"/>
            </a:pPr>
            <a:r>
              <a:rPr lang="en" sz="3600" dirty="0"/>
              <a:t>Allow a chance for everyone to participate.</a:t>
            </a:r>
            <a:endParaRPr sz="3600" dirty="0"/>
          </a:p>
        </p:txBody>
      </p:sp>
      <p:sp>
        <p:nvSpPr>
          <p:cNvPr id="138" name="Google Shape;138;p23"/>
          <p:cNvSpPr txBox="1">
            <a:spLocks noGrp="1"/>
          </p:cNvSpPr>
          <p:nvPr>
            <p:ph type="sldNum" idx="12"/>
          </p:nvPr>
        </p:nvSpPr>
        <p:spPr>
          <a:xfrm>
            <a:off x="11030413" y="6314033"/>
            <a:ext cx="683600" cy="365200"/>
          </a:xfrm>
          <a:prstGeom prst="rect">
            <a:avLst/>
          </a:prstGeom>
        </p:spPr>
        <p:txBody>
          <a:bodyPr spcFirstLastPara="1" wrap="square" lIns="91433" tIns="45700" rIns="91433" bIns="45700" anchor="ctr" anchorCtr="0">
            <a:noAutofit/>
          </a:bodyPr>
          <a:lstStyle/>
          <a:p>
            <a:fld id="{00000000-1234-1234-1234-123412341234}" type="slidenum">
              <a:rPr lang="en">
                <a:solidFill>
                  <a:srgbClr val="FFFFFF"/>
                </a:solidFill>
              </a:rPr>
              <a:pPr/>
              <a:t>4</a:t>
            </a:fld>
            <a:endParaRPr>
              <a:solidFill>
                <a:srgbClr val="FFFFFF"/>
              </a:solidFill>
            </a:endParaRPr>
          </a:p>
        </p:txBody>
      </p:sp>
    </p:spTree>
    <p:extLst>
      <p:ext uri="{BB962C8B-B14F-4D97-AF65-F5344CB8AC3E}">
        <p14:creationId xmlns:p14="http://schemas.microsoft.com/office/powerpoint/2010/main" val="2099349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Discourse</a:t>
            </a:r>
          </a:p>
        </p:txBody>
      </p:sp>
      <p:sp>
        <p:nvSpPr>
          <p:cNvPr id="3" name="Text Placeholder 2"/>
          <p:cNvSpPr>
            <a:spLocks noGrp="1"/>
          </p:cNvSpPr>
          <p:nvPr>
            <p:ph type="body" sz="quarter" idx="13"/>
          </p:nvPr>
        </p:nvSpPr>
        <p:spPr>
          <a:xfrm>
            <a:off x="259762" y="1286754"/>
            <a:ext cx="9188715" cy="4901324"/>
          </a:xfrm>
        </p:spPr>
        <p:txBody>
          <a:bodyPr>
            <a:normAutofit fontScale="92500" lnSpcReduction="20000"/>
          </a:bodyPr>
          <a:lstStyle/>
          <a:p>
            <a:pPr marL="0" indent="0">
              <a:buNone/>
            </a:pPr>
            <a:r>
              <a:rPr lang="en-US" dirty="0"/>
              <a:t>“While traditional classroom practices have been found to be successful for students whose discourse practices at home resemble those at school…this approach does not work very well for individuals from historically nondominant groups.  For these students, traditional classroom practices function as a gatekeeper, barring them because their community’s sensemaking practices may not be acknowledged.”</a:t>
            </a:r>
          </a:p>
          <a:p>
            <a:pPr marL="0" indent="0">
              <a:buNone/>
            </a:pPr>
            <a:endParaRPr lang="en-US" dirty="0"/>
          </a:p>
          <a:p>
            <a:pPr marL="0" indent="0">
              <a:buNone/>
            </a:pPr>
            <a:r>
              <a:rPr lang="en-US" sz="2600" dirty="0"/>
              <a:t>--NRC 2014, p. 285</a:t>
            </a:r>
          </a:p>
        </p:txBody>
      </p:sp>
      <p:sp>
        <p:nvSpPr>
          <p:cNvPr id="4" name="Slide Number Placeholder 3"/>
          <p:cNvSpPr>
            <a:spLocks noGrp="1"/>
          </p:cNvSpPr>
          <p:nvPr>
            <p:ph type="sldNum" sz="quarter" idx="12"/>
          </p:nvPr>
        </p:nvSpPr>
        <p:spPr/>
        <p:txBody>
          <a:bodyPr/>
          <a:lstStyle/>
          <a:p>
            <a:fld id="{91BD7323-49BF-4C97-8773-5EC64C492009}" type="slidenum">
              <a:rPr lang="en-US" smtClean="0"/>
              <a:t>40</a:t>
            </a:fld>
            <a:endParaRPr lang="en-US"/>
          </a:p>
        </p:txBody>
      </p:sp>
      <p:pic>
        <p:nvPicPr>
          <p:cNvPr id="5" name="Picture 4" descr="&quot; &quot;"/>
          <p:cNvPicPr>
            <a:picLocks noChangeAspect="1"/>
          </p:cNvPicPr>
          <p:nvPr/>
        </p:nvPicPr>
        <p:blipFill>
          <a:blip r:embed="rId2"/>
          <a:stretch>
            <a:fillRect/>
          </a:stretch>
        </p:blipFill>
        <p:spPr>
          <a:xfrm>
            <a:off x="8041905" y="4330444"/>
            <a:ext cx="1636569" cy="1983590"/>
          </a:xfrm>
          <a:prstGeom prst="rect">
            <a:avLst/>
          </a:prstGeom>
        </p:spPr>
      </p:pic>
    </p:spTree>
    <p:extLst>
      <p:ext uri="{BB962C8B-B14F-4D97-AF65-F5344CB8AC3E}">
        <p14:creationId xmlns:p14="http://schemas.microsoft.com/office/powerpoint/2010/main" val="3304979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3"/>
            <a:ext cx="9575800" cy="665162"/>
          </a:xfrm>
        </p:spPr>
        <p:txBody>
          <a:bodyPr>
            <a:noAutofit/>
          </a:bodyPr>
          <a:lstStyle/>
          <a:p>
            <a:r>
              <a:rPr lang="en-US" sz="3600" dirty="0"/>
              <a:t>A Model for Conversation-Based Formative Assessment</a:t>
            </a:r>
          </a:p>
        </p:txBody>
      </p:sp>
      <p:sp>
        <p:nvSpPr>
          <p:cNvPr id="7" name="Rectangle 6"/>
          <p:cNvSpPr/>
          <p:nvPr/>
        </p:nvSpPr>
        <p:spPr>
          <a:xfrm>
            <a:off x="2493727" y="6044384"/>
            <a:ext cx="7109284" cy="646331"/>
          </a:xfrm>
          <a:prstGeom prst="rect">
            <a:avLst/>
          </a:prstGeom>
        </p:spPr>
        <p:txBody>
          <a:bodyPr wrap="square">
            <a:spAutoFit/>
          </a:bodyPr>
          <a:lstStyle/>
          <a:p>
            <a:r>
              <a:rPr lang="en-US" sz="1200" dirty="0"/>
              <a:t>From: Ruiz-Primo, M. A., &amp; </a:t>
            </a:r>
            <a:r>
              <a:rPr lang="en-US" sz="1200" dirty="0" err="1"/>
              <a:t>Furtak</a:t>
            </a:r>
            <a:r>
              <a:rPr lang="en-US" sz="1200" dirty="0"/>
              <a:t>, E. M. (2007). Exploring teachers’ informal formative assessment practices and students’ understanding in the context of scientific inquiry. </a:t>
            </a:r>
            <a:r>
              <a:rPr lang="en-US" sz="1200" i="1" dirty="0"/>
              <a:t>Journal of Research in Science Teaching</a:t>
            </a:r>
            <a:r>
              <a:rPr lang="en-US" sz="1200" dirty="0"/>
              <a:t>, </a:t>
            </a:r>
            <a:r>
              <a:rPr lang="en-US" sz="1200" i="1" dirty="0"/>
              <a:t>44</a:t>
            </a:r>
            <a:r>
              <a:rPr lang="en-US" sz="1200" dirty="0"/>
              <a:t>(1), 57-84. </a:t>
            </a:r>
          </a:p>
        </p:txBody>
      </p:sp>
      <p:cxnSp>
        <p:nvCxnSpPr>
          <p:cNvPr id="4" name="Straight Arrow Connector 3" title="arrow">
            <a:extLst>
              <a:ext uri="{FF2B5EF4-FFF2-40B4-BE49-F238E27FC236}">
                <a16:creationId xmlns:a16="http://schemas.microsoft.com/office/drawing/2014/main" id="{7A83C50E-8371-034E-80B7-EF9F0B401EFB}"/>
              </a:ext>
            </a:extLst>
          </p:cNvPr>
          <p:cNvCxnSpPr>
            <a:cxnSpLocks/>
          </p:cNvCxnSpPr>
          <p:nvPr/>
        </p:nvCxnSpPr>
        <p:spPr>
          <a:xfrm>
            <a:off x="8341165" y="2282099"/>
            <a:ext cx="0" cy="1729347"/>
          </a:xfrm>
          <a:prstGeom prst="straightConnector1">
            <a:avLst/>
          </a:prstGeom>
          <a:ln w="825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title="arrow">
            <a:extLst>
              <a:ext uri="{FF2B5EF4-FFF2-40B4-BE49-F238E27FC236}">
                <a16:creationId xmlns:a16="http://schemas.microsoft.com/office/drawing/2014/main" id="{B66FA34B-F655-6445-A86B-F47F932E0020}"/>
              </a:ext>
            </a:extLst>
          </p:cNvPr>
          <p:cNvCxnSpPr>
            <a:cxnSpLocks/>
          </p:cNvCxnSpPr>
          <p:nvPr/>
        </p:nvCxnSpPr>
        <p:spPr>
          <a:xfrm flipH="1">
            <a:off x="4666796" y="1827007"/>
            <a:ext cx="2810940" cy="0"/>
          </a:xfrm>
          <a:prstGeom prst="straightConnector1">
            <a:avLst/>
          </a:prstGeom>
          <a:ln w="8255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Straight Arrow Connector 12" title="arrow">
            <a:extLst>
              <a:ext uri="{FF2B5EF4-FFF2-40B4-BE49-F238E27FC236}">
                <a16:creationId xmlns:a16="http://schemas.microsoft.com/office/drawing/2014/main" id="{B5CB56CB-56BE-6243-A8CA-C82A1FE179A9}"/>
              </a:ext>
            </a:extLst>
          </p:cNvPr>
          <p:cNvCxnSpPr>
            <a:cxnSpLocks/>
          </p:cNvCxnSpPr>
          <p:nvPr/>
        </p:nvCxnSpPr>
        <p:spPr>
          <a:xfrm flipH="1">
            <a:off x="4446142" y="4517102"/>
            <a:ext cx="3031594" cy="0"/>
          </a:xfrm>
          <a:prstGeom prst="straightConnector1">
            <a:avLst/>
          </a:prstGeom>
          <a:ln w="8255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6" name="Group 5" descr="A rectangular shape with the following words in each of the four corners and lines with arrows pointing from one to the next corner: Teacher Elicits response, Student responds, teacher recognizes student response, teacher uses student response"/>
          <p:cNvGrpSpPr/>
          <p:nvPr/>
        </p:nvGrpSpPr>
        <p:grpSpPr>
          <a:xfrm>
            <a:off x="335666" y="1413425"/>
            <a:ext cx="11296891" cy="4576850"/>
            <a:chOff x="103215" y="1413425"/>
            <a:chExt cx="11296891" cy="4576850"/>
          </a:xfrm>
        </p:grpSpPr>
        <p:cxnSp>
          <p:nvCxnSpPr>
            <p:cNvPr id="9" name="Straight Arrow Connector 8" title="arrow">
              <a:extLst>
                <a:ext uri="{FF2B5EF4-FFF2-40B4-BE49-F238E27FC236}">
                  <a16:creationId xmlns:a16="http://schemas.microsoft.com/office/drawing/2014/main" id="{784CD2BE-3C38-F749-BFCE-EAF52DF04E56}"/>
                </a:ext>
              </a:extLst>
            </p:cNvPr>
            <p:cNvCxnSpPr>
              <a:cxnSpLocks/>
            </p:cNvCxnSpPr>
            <p:nvPr/>
          </p:nvCxnSpPr>
          <p:spPr>
            <a:xfrm>
              <a:off x="3956722" y="2168190"/>
              <a:ext cx="0" cy="1640515"/>
            </a:xfrm>
            <a:prstGeom prst="straightConnector1">
              <a:avLst/>
            </a:prstGeom>
            <a:ln w="8255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078DAF0-4EA0-A048-9A4C-7FB8490C4B44}"/>
                </a:ext>
              </a:extLst>
            </p:cNvPr>
            <p:cNvSpPr txBox="1"/>
            <p:nvPr/>
          </p:nvSpPr>
          <p:spPr>
            <a:xfrm>
              <a:off x="7544580" y="1413425"/>
              <a:ext cx="1382110" cy="875995"/>
            </a:xfrm>
            <a:prstGeom prst="rect">
              <a:avLst/>
            </a:prstGeom>
            <a:noFill/>
          </p:spPr>
          <p:txBody>
            <a:bodyPr wrap="none" rtlCol="0">
              <a:spAutoFit/>
            </a:bodyPr>
            <a:lstStyle/>
            <a:p>
              <a:pPr algn="ctr"/>
              <a:r>
                <a:rPr lang="en-US" sz="2400" i="1" u="sng" dirty="0">
                  <a:latin typeface="Times" pitchFamily="2" charset="0"/>
                </a:rPr>
                <a:t>S</a:t>
              </a:r>
              <a:r>
                <a:rPr lang="en-US" sz="2400" i="1" dirty="0">
                  <a:latin typeface="Times" pitchFamily="2" charset="0"/>
                </a:rPr>
                <a:t>tudent</a:t>
              </a:r>
            </a:p>
            <a:p>
              <a:pPr algn="ctr"/>
              <a:r>
                <a:rPr lang="en-US" sz="2400" dirty="0">
                  <a:latin typeface="Times" pitchFamily="2" charset="0"/>
                </a:rPr>
                <a:t>Responds</a:t>
              </a:r>
            </a:p>
          </p:txBody>
        </p:sp>
        <p:sp>
          <p:nvSpPr>
            <p:cNvPr id="16" name="TextBox 15">
              <a:extLst>
                <a:ext uri="{FF2B5EF4-FFF2-40B4-BE49-F238E27FC236}">
                  <a16:creationId xmlns:a16="http://schemas.microsoft.com/office/drawing/2014/main" id="{3ED95DC8-3FF5-084B-815E-222D999A7D35}"/>
                </a:ext>
              </a:extLst>
            </p:cNvPr>
            <p:cNvSpPr txBox="1"/>
            <p:nvPr/>
          </p:nvSpPr>
          <p:spPr>
            <a:xfrm>
              <a:off x="7430739" y="3900201"/>
              <a:ext cx="1568058" cy="1654656"/>
            </a:xfrm>
            <a:prstGeom prst="rect">
              <a:avLst/>
            </a:prstGeom>
            <a:noFill/>
          </p:spPr>
          <p:txBody>
            <a:bodyPr wrap="none" rtlCol="0">
              <a:spAutoFit/>
            </a:bodyPr>
            <a:lstStyle/>
            <a:p>
              <a:pPr algn="ctr"/>
              <a:r>
                <a:rPr lang="en-US" sz="2400" dirty="0">
                  <a:latin typeface="Times" pitchFamily="2" charset="0"/>
                </a:rPr>
                <a:t>Teacher</a:t>
              </a:r>
            </a:p>
            <a:p>
              <a:pPr algn="ctr"/>
              <a:r>
                <a:rPr lang="en-US" sz="2400" i="1" u="sng" dirty="0">
                  <a:latin typeface="Times" pitchFamily="2" charset="0"/>
                </a:rPr>
                <a:t>R</a:t>
              </a:r>
              <a:r>
                <a:rPr lang="en-US" sz="2400" i="1" dirty="0">
                  <a:latin typeface="Times" pitchFamily="2" charset="0"/>
                </a:rPr>
                <a:t>ecognizes</a:t>
              </a:r>
            </a:p>
            <a:p>
              <a:pPr algn="ctr"/>
              <a:r>
                <a:rPr lang="en-US" sz="2400" dirty="0">
                  <a:latin typeface="Times" pitchFamily="2" charset="0"/>
                </a:rPr>
                <a:t>Student</a:t>
              </a:r>
            </a:p>
            <a:p>
              <a:pPr algn="ctr"/>
              <a:r>
                <a:rPr lang="en-US" sz="2400" dirty="0">
                  <a:latin typeface="Times" pitchFamily="2" charset="0"/>
                </a:rPr>
                <a:t>Response</a:t>
              </a:r>
            </a:p>
          </p:txBody>
        </p:sp>
        <p:sp>
          <p:nvSpPr>
            <p:cNvPr id="17" name="TextBox 16">
              <a:extLst>
                <a:ext uri="{FF2B5EF4-FFF2-40B4-BE49-F238E27FC236}">
                  <a16:creationId xmlns:a16="http://schemas.microsoft.com/office/drawing/2014/main" id="{AFB39A62-0377-514C-9FB1-173E8F7F6275}"/>
                </a:ext>
              </a:extLst>
            </p:cNvPr>
            <p:cNvSpPr txBox="1"/>
            <p:nvPr/>
          </p:nvSpPr>
          <p:spPr>
            <a:xfrm>
              <a:off x="2766009" y="3920428"/>
              <a:ext cx="1828707" cy="1265326"/>
            </a:xfrm>
            <a:prstGeom prst="rect">
              <a:avLst/>
            </a:prstGeom>
            <a:noFill/>
          </p:spPr>
          <p:txBody>
            <a:bodyPr wrap="none" rtlCol="0">
              <a:spAutoFit/>
            </a:bodyPr>
            <a:lstStyle/>
            <a:p>
              <a:pPr algn="ctr"/>
              <a:r>
                <a:rPr lang="en-US" sz="2400" dirty="0">
                  <a:latin typeface="Times" pitchFamily="2" charset="0"/>
                </a:rPr>
                <a:t>Teacher </a:t>
              </a:r>
              <a:r>
                <a:rPr lang="en-US" sz="2400" i="1" u="sng" dirty="0">
                  <a:latin typeface="Times" pitchFamily="2" charset="0"/>
                </a:rPr>
                <a:t>U</a:t>
              </a:r>
              <a:r>
                <a:rPr lang="en-US" sz="2400" i="1" dirty="0">
                  <a:latin typeface="Times" pitchFamily="2" charset="0"/>
                </a:rPr>
                <a:t>ses</a:t>
              </a:r>
            </a:p>
            <a:p>
              <a:pPr algn="ctr"/>
              <a:r>
                <a:rPr lang="en-US" sz="2400" dirty="0">
                  <a:latin typeface="Times" pitchFamily="2" charset="0"/>
                </a:rPr>
                <a:t>Student</a:t>
              </a:r>
            </a:p>
            <a:p>
              <a:pPr algn="ctr"/>
              <a:r>
                <a:rPr lang="en-US" sz="2400" dirty="0">
                  <a:latin typeface="Times" pitchFamily="2" charset="0"/>
                </a:rPr>
                <a:t>Response</a:t>
              </a:r>
            </a:p>
          </p:txBody>
        </p:sp>
        <p:sp>
          <p:nvSpPr>
            <p:cNvPr id="18" name="TextBox 17">
              <a:extLst>
                <a:ext uri="{FF2B5EF4-FFF2-40B4-BE49-F238E27FC236}">
                  <a16:creationId xmlns:a16="http://schemas.microsoft.com/office/drawing/2014/main" id="{210E5665-B23A-0F40-90E8-59F42D5E4856}"/>
                </a:ext>
              </a:extLst>
            </p:cNvPr>
            <p:cNvSpPr txBox="1"/>
            <p:nvPr/>
          </p:nvSpPr>
          <p:spPr>
            <a:xfrm>
              <a:off x="2699711" y="1413425"/>
              <a:ext cx="2013052" cy="875995"/>
            </a:xfrm>
            <a:prstGeom prst="rect">
              <a:avLst/>
            </a:prstGeom>
            <a:noFill/>
          </p:spPr>
          <p:txBody>
            <a:bodyPr wrap="none" rtlCol="0">
              <a:spAutoFit/>
            </a:bodyPr>
            <a:lstStyle/>
            <a:p>
              <a:pPr algn="ctr"/>
              <a:r>
                <a:rPr lang="en-US" sz="2400" dirty="0">
                  <a:latin typeface="Times" pitchFamily="2" charset="0"/>
                </a:rPr>
                <a:t>Teacher </a:t>
              </a:r>
              <a:r>
                <a:rPr lang="en-US" sz="2400" i="1" u="sng" dirty="0">
                  <a:latin typeface="Times" pitchFamily="2" charset="0"/>
                </a:rPr>
                <a:t>E</a:t>
              </a:r>
              <a:r>
                <a:rPr lang="en-US" sz="2400" i="1" dirty="0">
                  <a:latin typeface="Times" pitchFamily="2" charset="0"/>
                </a:rPr>
                <a:t>licits</a:t>
              </a:r>
            </a:p>
            <a:p>
              <a:pPr algn="ctr"/>
              <a:r>
                <a:rPr lang="en-US" sz="2400" dirty="0">
                  <a:latin typeface="Times" pitchFamily="2" charset="0"/>
                </a:rPr>
                <a:t>Response</a:t>
              </a:r>
            </a:p>
          </p:txBody>
        </p:sp>
        <p:sp>
          <p:nvSpPr>
            <p:cNvPr id="19" name="TextBox 18">
              <a:extLst>
                <a:ext uri="{FF2B5EF4-FFF2-40B4-BE49-F238E27FC236}">
                  <a16:creationId xmlns:a16="http://schemas.microsoft.com/office/drawing/2014/main" id="{E42254FE-3932-0C41-B9E5-AAB61B70760E}"/>
                </a:ext>
              </a:extLst>
            </p:cNvPr>
            <p:cNvSpPr txBox="1"/>
            <p:nvPr/>
          </p:nvSpPr>
          <p:spPr>
            <a:xfrm>
              <a:off x="103215" y="5590165"/>
              <a:ext cx="11296891" cy="400110"/>
            </a:xfrm>
            <a:prstGeom prst="rect">
              <a:avLst/>
            </a:prstGeom>
            <a:noFill/>
          </p:spPr>
          <p:txBody>
            <a:bodyPr wrap="square" rtlCol="0">
              <a:spAutoFit/>
            </a:bodyPr>
            <a:lstStyle/>
            <a:p>
              <a:pPr algn="ctr"/>
              <a:r>
                <a:rPr lang="en-US" sz="2000" dirty="0">
                  <a:latin typeface="Times" pitchFamily="2" charset="0"/>
                </a:rPr>
                <a:t>Figure 1. The Elicit, Student Response, Recognize, Use (ESRU) model of informal formative assessment.</a:t>
              </a:r>
            </a:p>
          </p:txBody>
        </p:sp>
      </p:grpSp>
    </p:spTree>
    <p:extLst>
      <p:ext uri="{BB962C8B-B14F-4D97-AF65-F5344CB8AC3E}">
        <p14:creationId xmlns:p14="http://schemas.microsoft.com/office/powerpoint/2010/main" val="231277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Shape 962" descr="Research Brief: The Informatl Formative Assessment Cycle as a Model for Teacher Practice http://STEMteachingtools.org/brief/16"/>
          <p:cNvSpPr/>
          <p:nvPr/>
        </p:nvSpPr>
        <p:spPr>
          <a:xfrm>
            <a:off x="540153" y="0"/>
            <a:ext cx="9144000" cy="6858000"/>
          </a:xfrm>
          <a:prstGeom prst="rect">
            <a:avLst/>
          </a:prstGeom>
          <a:solidFill>
            <a:srgbClr val="709040"/>
          </a:solidFill>
          <a:ln w="9525" cap="flat" cmpd="sng">
            <a:solidFill>
              <a:srgbClr val="3A2B71"/>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45700" rIns="91425" bIns="45700" anchor="ctr" anchorCtr="0">
            <a:noAutofit/>
          </a:bodyPr>
          <a:lstStyle/>
          <a:p>
            <a:pPr algn="ctr">
              <a:buClr>
                <a:srgbClr val="000000"/>
              </a:buClr>
              <a:buSzPts val="1800"/>
            </a:pPr>
            <a:endParaRPr>
              <a:solidFill>
                <a:srgbClr val="FFFFFF"/>
              </a:solidFill>
              <a:latin typeface="Calibri"/>
              <a:ea typeface="Calibri"/>
              <a:cs typeface="Calibri"/>
              <a:sym typeface="Calibri"/>
            </a:endParaRPr>
          </a:p>
        </p:txBody>
      </p:sp>
      <p:sp>
        <p:nvSpPr>
          <p:cNvPr id="963" name="Shape 963"/>
          <p:cNvSpPr/>
          <p:nvPr/>
        </p:nvSpPr>
        <p:spPr>
          <a:xfrm>
            <a:off x="1524002" y="6226079"/>
            <a:ext cx="9143999" cy="523200"/>
          </a:xfrm>
          <a:prstGeom prst="rect">
            <a:avLst/>
          </a:prstGeom>
          <a:noFill/>
          <a:ln>
            <a:noFill/>
          </a:ln>
        </p:spPr>
        <p:txBody>
          <a:bodyPr spcFirstLastPara="1" wrap="square" lIns="91425" tIns="45700" rIns="91425" bIns="45700" anchor="t" anchorCtr="0">
            <a:noAutofit/>
          </a:bodyPr>
          <a:lstStyle/>
          <a:p>
            <a:pPr algn="ctr">
              <a:buClr>
                <a:srgbClr val="FFFFFF"/>
              </a:buClr>
              <a:buSzPts val="700"/>
            </a:pPr>
            <a:r>
              <a:rPr lang="en-US" sz="2800" b="1" dirty="0">
                <a:solidFill>
                  <a:srgbClr val="FFFFFF"/>
                </a:solidFill>
                <a:latin typeface="Gill Sans"/>
                <a:ea typeface="Gill Sans"/>
                <a:cs typeface="Gill Sans"/>
                <a:sym typeface="Gill Sans"/>
              </a:rPr>
              <a:t>http://</a:t>
            </a:r>
            <a:r>
              <a:rPr lang="en-US" sz="2800" b="1" dirty="0" err="1">
                <a:solidFill>
                  <a:srgbClr val="FFFFFF"/>
                </a:solidFill>
                <a:latin typeface="Gill Sans"/>
                <a:ea typeface="Gill Sans"/>
                <a:cs typeface="Gill Sans"/>
                <a:sym typeface="Gill Sans"/>
              </a:rPr>
              <a:t>STEMteachingtools.org</a:t>
            </a:r>
            <a:r>
              <a:rPr lang="en-US" sz="2800" b="1" dirty="0">
                <a:solidFill>
                  <a:srgbClr val="FFFFFF"/>
                </a:solidFill>
                <a:latin typeface="Gill Sans"/>
                <a:ea typeface="Gill Sans"/>
                <a:cs typeface="Gill Sans"/>
                <a:sym typeface="Gill Sans"/>
              </a:rPr>
              <a:t>/brief/16</a:t>
            </a:r>
            <a:endParaRPr sz="2800" b="1" dirty="0">
              <a:solidFill>
                <a:srgbClr val="FFFFFF"/>
              </a:solidFill>
              <a:latin typeface="Gill Sans"/>
              <a:ea typeface="Gill Sans"/>
              <a:cs typeface="Gill Sans"/>
              <a:sym typeface="Gill Sans"/>
            </a:endParaRPr>
          </a:p>
        </p:txBody>
      </p:sp>
      <p:pic>
        <p:nvPicPr>
          <p:cNvPr id="6" name="Picture 5" descr="&quot; &quot;" title="STT16-Informal-Formal-Assess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288" y="196769"/>
            <a:ext cx="8557730" cy="6029310"/>
          </a:xfrm>
          <a:prstGeom prst="rect">
            <a:avLst/>
          </a:prstGeom>
        </p:spPr>
      </p:pic>
      <p:sp>
        <p:nvSpPr>
          <p:cNvPr id="2" name="Title 1" hidden="1"/>
          <p:cNvSpPr>
            <a:spLocks noGrp="1"/>
          </p:cNvSpPr>
          <p:nvPr>
            <p:ph type="title"/>
          </p:nvPr>
        </p:nvSpPr>
        <p:spPr/>
        <p:txBody>
          <a:bodyPr>
            <a:normAutofit fontScale="90000"/>
          </a:bodyPr>
          <a:lstStyle/>
          <a:p>
            <a:r>
              <a:rPr lang="en-US" dirty="0"/>
              <a:t>The informal formative assessment cycle brief</a:t>
            </a:r>
          </a:p>
        </p:txBody>
      </p:sp>
    </p:spTree>
    <p:extLst>
      <p:ext uri="{BB962C8B-B14F-4D97-AF65-F5344CB8AC3E}">
        <p14:creationId xmlns:p14="http://schemas.microsoft.com/office/powerpoint/2010/main" val="3008450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Reflect on the transcript</a:t>
            </a:r>
          </a:p>
        </p:txBody>
      </p:sp>
      <p:sp>
        <p:nvSpPr>
          <p:cNvPr id="4" name="Slide Number Placeholder 3"/>
          <p:cNvSpPr>
            <a:spLocks noGrp="1"/>
          </p:cNvSpPr>
          <p:nvPr>
            <p:ph type="sldNum" sz="quarter" idx="12"/>
          </p:nvPr>
        </p:nvSpPr>
        <p:spPr/>
        <p:txBody>
          <a:bodyPr/>
          <a:lstStyle/>
          <a:p>
            <a:fld id="{91BD7323-49BF-4C97-8773-5EC64C492009}" type="slidenum">
              <a:rPr lang="en-US" smtClean="0"/>
              <a:t>43</a:t>
            </a:fld>
            <a:endParaRPr lang="en-US"/>
          </a:p>
        </p:txBody>
      </p:sp>
      <p:sp>
        <p:nvSpPr>
          <p:cNvPr id="3" name="Text Placeholder 2"/>
          <p:cNvSpPr>
            <a:spLocks noGrp="1"/>
          </p:cNvSpPr>
          <p:nvPr>
            <p:ph type="body" sz="quarter" idx="4294967295"/>
          </p:nvPr>
        </p:nvSpPr>
        <p:spPr>
          <a:xfrm>
            <a:off x="677334" y="1142338"/>
            <a:ext cx="9188450" cy="5243512"/>
          </a:xfrm>
        </p:spPr>
        <p:txBody>
          <a:bodyPr>
            <a:normAutofit/>
          </a:bodyPr>
          <a:lstStyle/>
          <a:p>
            <a:pPr marL="0" indent="0">
              <a:buNone/>
            </a:pPr>
            <a:r>
              <a:rPr lang="en-US" dirty="0"/>
              <a:t>Reflect on the transcript of the informal conversation presented in the brief.</a:t>
            </a:r>
          </a:p>
          <a:p>
            <a:pPr marL="0" indent="0">
              <a:buNone/>
            </a:pPr>
            <a:endParaRPr lang="en-US" dirty="0"/>
          </a:p>
          <a:p>
            <a:pPr>
              <a:buFont typeface="Wingdings" panose="05000000000000000000" pitchFamily="2" charset="2"/>
              <a:buChar char="Ø"/>
            </a:pPr>
            <a:r>
              <a:rPr lang="en-US" dirty="0"/>
              <a:t>Where do you see the steps of the ESRU cycle in action?</a:t>
            </a:r>
          </a:p>
          <a:p>
            <a:pPr>
              <a:buFont typeface="Wingdings" panose="05000000000000000000" pitchFamily="2" charset="2"/>
              <a:buChar char="Ø"/>
            </a:pPr>
            <a:endParaRPr lang="en-US" dirty="0"/>
          </a:p>
          <a:p>
            <a:pPr>
              <a:buFont typeface="Wingdings" panose="05000000000000000000" pitchFamily="2" charset="2"/>
              <a:buChar char="Ø"/>
            </a:pPr>
            <a:r>
              <a:rPr lang="en-US" dirty="0"/>
              <a:t>What is each step accomplishing for the teacher and for the students?</a:t>
            </a:r>
          </a:p>
        </p:txBody>
      </p:sp>
    </p:spTree>
    <p:extLst>
      <p:ext uri="{BB962C8B-B14F-4D97-AF65-F5344CB8AC3E}">
        <p14:creationId xmlns:p14="http://schemas.microsoft.com/office/powerpoint/2010/main" val="1948922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72"/>
          <p:cNvSpPr txBox="1">
            <a:spLocks noGrp="1"/>
          </p:cNvSpPr>
          <p:nvPr>
            <p:ph type="title" idx="4294967295"/>
          </p:nvPr>
        </p:nvSpPr>
        <p:spPr>
          <a:xfrm>
            <a:off x="1002891" y="2719644"/>
            <a:ext cx="8229600" cy="1344613"/>
          </a:xfrm>
          <a:prstGeom prst="rect">
            <a:avLst/>
          </a:prstGeom>
          <a:noFill/>
          <a:ln>
            <a:noFill/>
          </a:ln>
        </p:spPr>
        <p:txBody>
          <a:bodyPr spcFirstLastPara="1" wrap="square" lIns="91425" tIns="91425" rIns="91425" bIns="91425" anchor="ctr" anchorCtr="0">
            <a:noAutofit/>
          </a:bodyPr>
          <a:lstStyle/>
          <a:p>
            <a:pPr>
              <a:spcBef>
                <a:spcPts val="0"/>
              </a:spcBef>
              <a:buClr>
                <a:srgbClr val="2E6240"/>
              </a:buClr>
              <a:buSzPts val="3200"/>
            </a:pPr>
            <a:r>
              <a:rPr lang="en-US" sz="2900" dirty="0">
                <a:latin typeface="Lato"/>
                <a:ea typeface="Lato"/>
                <a:cs typeface="Lato"/>
                <a:sym typeface="Lato"/>
              </a:rPr>
              <a:t>Assessment is often talked about as an instrumental practice focused on monitoring learning or motivating educational achievement. </a:t>
            </a:r>
            <a:endParaRPr sz="2900" dirty="0">
              <a:latin typeface="Lato"/>
              <a:ea typeface="Lato"/>
              <a:cs typeface="Lato"/>
              <a:sym typeface="Lato"/>
            </a:endParaRPr>
          </a:p>
          <a:p>
            <a:pPr algn="ctr">
              <a:spcBef>
                <a:spcPts val="0"/>
              </a:spcBef>
              <a:buClr>
                <a:srgbClr val="2E6240"/>
              </a:buClr>
              <a:buSzPts val="3200"/>
            </a:pPr>
            <a:endParaRPr sz="2900" dirty="0">
              <a:latin typeface="Lato"/>
              <a:ea typeface="Lato"/>
              <a:cs typeface="Lato"/>
              <a:sym typeface="Lato"/>
            </a:endParaRPr>
          </a:p>
          <a:p>
            <a:pPr algn="ctr">
              <a:spcBef>
                <a:spcPts val="0"/>
              </a:spcBef>
              <a:buClr>
                <a:srgbClr val="2E6240"/>
              </a:buClr>
              <a:buSzPts val="3200"/>
            </a:pPr>
            <a:r>
              <a:rPr lang="en-US" sz="2900" dirty="0">
                <a:latin typeface="Lato"/>
                <a:ea typeface="Lato"/>
                <a:cs typeface="Lato"/>
                <a:sym typeface="Lato"/>
              </a:rPr>
              <a:t>If caring is thought of as a way to make yourself more </a:t>
            </a:r>
            <a:r>
              <a:rPr lang="en-US" sz="2900" i="1" dirty="0">
                <a:latin typeface="Lato"/>
                <a:ea typeface="Lato"/>
                <a:cs typeface="Lato"/>
                <a:sym typeface="Lato"/>
              </a:rPr>
              <a:t>susceptible</a:t>
            </a:r>
            <a:r>
              <a:rPr lang="en-US" sz="2900" dirty="0">
                <a:latin typeface="Lato"/>
                <a:ea typeface="Lato"/>
                <a:cs typeface="Lato"/>
                <a:sym typeface="Lato"/>
              </a:rPr>
              <a:t> to some matters than others, </a:t>
            </a:r>
            <a:r>
              <a:rPr lang="en-US" sz="2900" i="1" dirty="0">
                <a:latin typeface="Lato"/>
                <a:ea typeface="Lato"/>
                <a:cs typeface="Lato"/>
                <a:sym typeface="Lato"/>
              </a:rPr>
              <a:t>assessment can be a caring practice </a:t>
            </a:r>
            <a:r>
              <a:rPr lang="en-US" sz="2900" dirty="0">
                <a:latin typeface="Lato"/>
                <a:ea typeface="Lato"/>
                <a:cs typeface="Lato"/>
                <a:sym typeface="Lato"/>
              </a:rPr>
              <a:t>(Bell, 2018). It is a way to focus instruction on learner voice, knowledge, perspective, and contribution. We can come to be more </a:t>
            </a:r>
            <a:r>
              <a:rPr lang="en-US" sz="2900" i="1" dirty="0">
                <a:latin typeface="Lato"/>
                <a:ea typeface="Lato"/>
                <a:cs typeface="Lato"/>
                <a:sym typeface="Lato"/>
              </a:rPr>
              <a:t>responsible</a:t>
            </a:r>
            <a:r>
              <a:rPr lang="en-US" sz="2900" dirty="0">
                <a:latin typeface="Lato"/>
                <a:ea typeface="Lato"/>
                <a:cs typeface="Lato"/>
                <a:sym typeface="Lato"/>
              </a:rPr>
              <a:t> to diverse learner contributions. In the process, this caring stance can support </a:t>
            </a:r>
            <a:r>
              <a:rPr lang="en-US" sz="2900" i="1" dirty="0">
                <a:latin typeface="Lato"/>
                <a:ea typeface="Lato"/>
                <a:cs typeface="Lato"/>
                <a:sym typeface="Lato"/>
              </a:rPr>
              <a:t>building crucial intellectual relationships with students</a:t>
            </a:r>
            <a:r>
              <a:rPr lang="en-US" sz="2900" dirty="0">
                <a:latin typeface="Lato"/>
                <a:ea typeface="Lato"/>
                <a:cs typeface="Lato"/>
                <a:sym typeface="Lato"/>
              </a:rPr>
              <a:t>. </a:t>
            </a:r>
            <a:endParaRPr sz="2900" dirty="0">
              <a:latin typeface="Lato"/>
              <a:ea typeface="Lato"/>
              <a:cs typeface="Lato"/>
              <a:sym typeface="Lato"/>
            </a:endParaRPr>
          </a:p>
        </p:txBody>
      </p:sp>
    </p:spTree>
    <p:extLst>
      <p:ext uri="{BB962C8B-B14F-4D97-AF65-F5344CB8AC3E}">
        <p14:creationId xmlns:p14="http://schemas.microsoft.com/office/powerpoint/2010/main" val="2386259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Together</a:t>
            </a:r>
          </a:p>
        </p:txBody>
      </p:sp>
      <p:sp>
        <p:nvSpPr>
          <p:cNvPr id="3" name="Text Placeholder 2"/>
          <p:cNvSpPr>
            <a:spLocks noGrp="1"/>
          </p:cNvSpPr>
          <p:nvPr>
            <p:ph type="body" sz="quarter" idx="13"/>
          </p:nvPr>
        </p:nvSpPr>
        <p:spPr>
          <a:xfrm>
            <a:off x="378806" y="1272006"/>
            <a:ext cx="9188715" cy="4901324"/>
          </a:xfrm>
        </p:spPr>
        <p:txBody>
          <a:bodyPr/>
          <a:lstStyle/>
          <a:p>
            <a:r>
              <a:rPr lang="en-US" dirty="0"/>
              <a:t>How does student discourse (the ESRU model) connect to the three principles?</a:t>
            </a:r>
          </a:p>
          <a:p>
            <a:pPr marL="0" indent="0">
              <a:buNone/>
            </a:pPr>
            <a:endParaRPr lang="en-US" dirty="0"/>
          </a:p>
          <a:p>
            <a:r>
              <a:rPr lang="en-US" dirty="0"/>
              <a:t>What does it mean for your practice?</a:t>
            </a:r>
          </a:p>
        </p:txBody>
      </p:sp>
      <p:sp>
        <p:nvSpPr>
          <p:cNvPr id="4" name="Slide Number Placeholder 3"/>
          <p:cNvSpPr>
            <a:spLocks noGrp="1"/>
          </p:cNvSpPr>
          <p:nvPr>
            <p:ph type="sldNum" sz="quarter" idx="12"/>
          </p:nvPr>
        </p:nvSpPr>
        <p:spPr/>
        <p:txBody>
          <a:bodyPr/>
          <a:lstStyle/>
          <a:p>
            <a:fld id="{91BD7323-49BF-4C97-8773-5EC64C492009}" type="slidenum">
              <a:rPr lang="en-US" smtClean="0"/>
              <a:t>45</a:t>
            </a:fld>
            <a:endParaRPr lang="en-US"/>
          </a:p>
        </p:txBody>
      </p:sp>
    </p:spTree>
    <p:extLst>
      <p:ext uri="{BB962C8B-B14F-4D97-AF65-F5344CB8AC3E}">
        <p14:creationId xmlns:p14="http://schemas.microsoft.com/office/powerpoint/2010/main" val="10435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a:t>
            </a:r>
          </a:p>
        </p:txBody>
      </p:sp>
      <p:sp>
        <p:nvSpPr>
          <p:cNvPr id="4" name="Slide Number Placeholder 3"/>
          <p:cNvSpPr>
            <a:spLocks noGrp="1"/>
          </p:cNvSpPr>
          <p:nvPr>
            <p:ph type="sldNum" sz="quarter" idx="12"/>
          </p:nvPr>
        </p:nvSpPr>
        <p:spPr/>
        <p:txBody>
          <a:bodyPr/>
          <a:lstStyle/>
          <a:p>
            <a:fld id="{91BD7323-49BF-4C97-8773-5EC64C492009}" type="slidenum">
              <a:rPr lang="en-US" smtClean="0"/>
              <a:t>46</a:t>
            </a:fld>
            <a:endParaRPr lang="en-US"/>
          </a:p>
        </p:txBody>
      </p:sp>
      <p:sp>
        <p:nvSpPr>
          <p:cNvPr id="5" name="Oval 4" descr="circle">
            <a:extLst>
              <a:ext uri="{FF2B5EF4-FFF2-40B4-BE49-F238E27FC236}">
                <a16:creationId xmlns:a16="http://schemas.microsoft.com/office/drawing/2014/main" id="{FA80E424-BA44-4BB6-9341-4B51C343097C}"/>
              </a:ext>
            </a:extLst>
          </p:cNvPr>
          <p:cNvSpPr/>
          <p:nvPr/>
        </p:nvSpPr>
        <p:spPr>
          <a:xfrm>
            <a:off x="565514" y="172125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descr="triangle">
            <a:extLst>
              <a:ext uri="{FF2B5EF4-FFF2-40B4-BE49-F238E27FC236}">
                <a16:creationId xmlns:a16="http://schemas.microsoft.com/office/drawing/2014/main" id="{6FDD029C-A233-4F66-A552-671D87EA025F}"/>
              </a:ext>
            </a:extLst>
          </p:cNvPr>
          <p:cNvSpPr/>
          <p:nvPr/>
        </p:nvSpPr>
        <p:spPr>
          <a:xfrm>
            <a:off x="515566" y="3190136"/>
            <a:ext cx="914400"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rectangle">
            <a:extLst>
              <a:ext uri="{FF2B5EF4-FFF2-40B4-BE49-F238E27FC236}">
                <a16:creationId xmlns:a16="http://schemas.microsoft.com/office/drawing/2014/main" id="{B5EE576F-6AF5-4303-8810-B6CA48AB3954}"/>
              </a:ext>
            </a:extLst>
          </p:cNvPr>
          <p:cNvSpPr/>
          <p:nvPr/>
        </p:nvSpPr>
        <p:spPr>
          <a:xfrm>
            <a:off x="398834" y="4961107"/>
            <a:ext cx="114786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6A3B71-7E6E-495C-9AC2-A0861CFCCE8D}"/>
              </a:ext>
            </a:extLst>
          </p:cNvPr>
          <p:cNvSpPr txBox="1"/>
          <p:nvPr/>
        </p:nvSpPr>
        <p:spPr>
          <a:xfrm>
            <a:off x="1750979" y="1743720"/>
            <a:ext cx="7401475" cy="954107"/>
          </a:xfrm>
          <a:prstGeom prst="rect">
            <a:avLst/>
          </a:prstGeom>
          <a:noFill/>
        </p:spPr>
        <p:txBody>
          <a:bodyPr wrap="square" rtlCol="0">
            <a:spAutoFit/>
          </a:bodyPr>
          <a:lstStyle/>
          <a:p>
            <a:r>
              <a:rPr lang="en-US" sz="2800" dirty="0"/>
              <a:t>What question(s) is(are) still going around in your head?</a:t>
            </a:r>
          </a:p>
        </p:txBody>
      </p:sp>
      <p:sp>
        <p:nvSpPr>
          <p:cNvPr id="9" name="TextBox 8">
            <a:extLst>
              <a:ext uri="{FF2B5EF4-FFF2-40B4-BE49-F238E27FC236}">
                <a16:creationId xmlns:a16="http://schemas.microsoft.com/office/drawing/2014/main" id="{F23E8C7A-8389-46F6-AEE8-BAD23BC4F0AB}"/>
              </a:ext>
            </a:extLst>
          </p:cNvPr>
          <p:cNvSpPr txBox="1"/>
          <p:nvPr/>
        </p:nvSpPr>
        <p:spPr>
          <a:xfrm>
            <a:off x="1750979" y="3429000"/>
            <a:ext cx="6965004" cy="523220"/>
          </a:xfrm>
          <a:prstGeom prst="rect">
            <a:avLst/>
          </a:prstGeom>
          <a:noFill/>
        </p:spPr>
        <p:txBody>
          <a:bodyPr wrap="square" rtlCol="0">
            <a:spAutoFit/>
          </a:bodyPr>
          <a:lstStyle/>
          <a:p>
            <a:r>
              <a:rPr lang="en-US" sz="2800" dirty="0"/>
              <a:t>Three points I will still remember.</a:t>
            </a:r>
          </a:p>
        </p:txBody>
      </p:sp>
      <p:sp>
        <p:nvSpPr>
          <p:cNvPr id="10" name="TextBox 9">
            <a:extLst>
              <a:ext uri="{FF2B5EF4-FFF2-40B4-BE49-F238E27FC236}">
                <a16:creationId xmlns:a16="http://schemas.microsoft.com/office/drawing/2014/main" id="{96C49FF3-D39C-456F-B4B7-8E971A908EDD}"/>
              </a:ext>
            </a:extLst>
          </p:cNvPr>
          <p:cNvSpPr txBox="1"/>
          <p:nvPr/>
        </p:nvSpPr>
        <p:spPr>
          <a:xfrm>
            <a:off x="1750979" y="5023462"/>
            <a:ext cx="6965004" cy="954107"/>
          </a:xfrm>
          <a:prstGeom prst="rect">
            <a:avLst/>
          </a:prstGeom>
          <a:noFill/>
        </p:spPr>
        <p:txBody>
          <a:bodyPr wrap="square" rtlCol="0">
            <a:spAutoFit/>
          </a:bodyPr>
          <a:lstStyle/>
          <a:p>
            <a:r>
              <a:rPr lang="en-US" sz="2800" dirty="0"/>
              <a:t>Something I learned that squares with my beliefs.</a:t>
            </a:r>
          </a:p>
        </p:txBody>
      </p:sp>
    </p:spTree>
    <p:extLst>
      <p:ext uri="{BB962C8B-B14F-4D97-AF65-F5344CB8AC3E}">
        <p14:creationId xmlns:p14="http://schemas.microsoft.com/office/powerpoint/2010/main" val="1220851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Supporting Sensemaking Through Diverse Student Perspectives and Experiences</a:t>
            </a:r>
          </a:p>
        </p:txBody>
      </p:sp>
      <p:sp>
        <p:nvSpPr>
          <p:cNvPr id="6" name="Subtitle 5"/>
          <p:cNvSpPr>
            <a:spLocks noGrp="1"/>
          </p:cNvSpPr>
          <p:nvPr>
            <p:ph type="body" idx="1"/>
          </p:nvPr>
        </p:nvSpPr>
        <p:spPr/>
        <p:txBody>
          <a:bodyPr>
            <a:normAutofit/>
          </a:bodyPr>
          <a:lstStyle/>
          <a:p>
            <a:r>
              <a:rPr lang="en-US" dirty="0"/>
              <a:t>Session C: Leverage Expertise from All Students</a:t>
            </a:r>
          </a:p>
        </p:txBody>
      </p:sp>
      <p:sp>
        <p:nvSpPr>
          <p:cNvPr id="4" name="Slide Number Placeholder 3"/>
          <p:cNvSpPr>
            <a:spLocks noGrp="1"/>
          </p:cNvSpPr>
          <p:nvPr>
            <p:ph type="sldNum" sz="quarter" idx="12"/>
          </p:nvPr>
        </p:nvSpPr>
        <p:spPr/>
        <p:txBody>
          <a:bodyPr/>
          <a:lstStyle/>
          <a:p>
            <a:fld id="{91BD7323-49BF-4C97-8773-5EC64C492009}" type="slidenum">
              <a:rPr lang="en-US" smtClean="0"/>
              <a:t>47</a:t>
            </a:fld>
            <a:endParaRPr lang="en-US"/>
          </a:p>
        </p:txBody>
      </p:sp>
      <p:sp>
        <p:nvSpPr>
          <p:cNvPr id="5" name="TextBox 4"/>
          <p:cNvSpPr txBox="1"/>
          <p:nvPr/>
        </p:nvSpPr>
        <p:spPr>
          <a:xfrm>
            <a:off x="520507" y="5746517"/>
            <a:ext cx="3762266" cy="1661993"/>
          </a:xfrm>
          <a:prstGeom prst="rect">
            <a:avLst/>
          </a:prstGeom>
          <a:noFill/>
        </p:spPr>
        <p:txBody>
          <a:bodyPr wrap="square" rtlCol="0">
            <a:spAutoFit/>
          </a:bodyPr>
          <a:lstStyle/>
          <a:p>
            <a:r>
              <a:rPr lang="en-US" sz="1100" dirty="0"/>
              <a:t>Modified from Bell, P., Bang, M., Suarez, E., Morrison, D., </a:t>
            </a:r>
            <a:r>
              <a:rPr lang="en-US" sz="1100" dirty="0" err="1"/>
              <a:t>Tesoriero</a:t>
            </a:r>
            <a:r>
              <a:rPr lang="en-US" sz="1100" dirty="0"/>
              <a:t>, G. &amp; </a:t>
            </a:r>
            <a:r>
              <a:rPr lang="en-US" sz="1100" dirty="0" err="1"/>
              <a:t>Kaupp</a:t>
            </a:r>
            <a:r>
              <a:rPr lang="en-US" sz="1100" dirty="0"/>
              <a:t>, L. (2018). </a:t>
            </a:r>
            <a:r>
              <a:rPr lang="en-US" sz="1100" i="1" dirty="0"/>
              <a:t>Learning to See the Resources Students Bring to Sense-Making</a:t>
            </a:r>
            <a:r>
              <a:rPr lang="en-US" sz="1100" dirty="0"/>
              <a:t>. [OER Professional Development Session from the ACESSE Project] Retrieved from http://stemteachingtools.org/pd/SessionG</a:t>
            </a:r>
          </a:p>
          <a:p>
            <a:br>
              <a:rPr lang="en-US" dirty="0"/>
            </a:br>
            <a:endParaRPr lang="en-US" dirty="0"/>
          </a:p>
        </p:txBody>
      </p:sp>
      <p:pic>
        <p:nvPicPr>
          <p:cNvPr id="7" name="Picture 6" title="decorative"/>
          <p:cNvPicPr>
            <a:picLocks noChangeAspect="1"/>
          </p:cNvPicPr>
          <p:nvPr/>
        </p:nvPicPr>
        <p:blipFill>
          <a:blip r:embed="rId2"/>
          <a:stretch>
            <a:fillRect/>
          </a:stretch>
        </p:blipFill>
        <p:spPr>
          <a:xfrm>
            <a:off x="4161206" y="5746517"/>
            <a:ext cx="951058" cy="902286"/>
          </a:xfrm>
          <a:prstGeom prst="rect">
            <a:avLst/>
          </a:prstGeom>
        </p:spPr>
      </p:pic>
    </p:spTree>
    <p:extLst>
      <p:ext uri="{BB962C8B-B14F-4D97-AF65-F5344CB8AC3E}">
        <p14:creationId xmlns:p14="http://schemas.microsoft.com/office/powerpoint/2010/main" val="3263028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previous sessions, we have…</a:t>
            </a:r>
          </a:p>
        </p:txBody>
      </p:sp>
      <p:sp>
        <p:nvSpPr>
          <p:cNvPr id="3" name="Text Placeholder 2"/>
          <p:cNvSpPr>
            <a:spLocks noGrp="1"/>
          </p:cNvSpPr>
          <p:nvPr>
            <p:ph type="body" sz="quarter" idx="13"/>
          </p:nvPr>
        </p:nvSpPr>
        <p:spPr/>
        <p:txBody>
          <a:bodyPr/>
          <a:lstStyle/>
          <a:p>
            <a:r>
              <a:rPr lang="en-US" dirty="0"/>
              <a:t>Learned how students bring experiences to their sensemaking.</a:t>
            </a:r>
          </a:p>
          <a:p>
            <a:r>
              <a:rPr lang="en-US" dirty="0"/>
              <a:t>Identified three principles towards equitable science education.</a:t>
            </a:r>
          </a:p>
          <a:p>
            <a:r>
              <a:rPr lang="en-US" dirty="0"/>
              <a:t>Explored the role of student discourse in informal assessment practices.</a:t>
            </a:r>
          </a:p>
        </p:txBody>
      </p:sp>
      <p:sp>
        <p:nvSpPr>
          <p:cNvPr id="4" name="Slide Number Placeholder 3"/>
          <p:cNvSpPr>
            <a:spLocks noGrp="1"/>
          </p:cNvSpPr>
          <p:nvPr>
            <p:ph type="sldNum" sz="quarter" idx="12"/>
          </p:nvPr>
        </p:nvSpPr>
        <p:spPr/>
        <p:txBody>
          <a:bodyPr/>
          <a:lstStyle/>
          <a:p>
            <a:fld id="{91BD7323-49BF-4C97-8773-5EC64C492009}" type="slidenum">
              <a:rPr lang="en-US" smtClean="0"/>
              <a:t>48</a:t>
            </a:fld>
            <a:endParaRPr lang="en-US"/>
          </a:p>
        </p:txBody>
      </p:sp>
    </p:spTree>
    <p:extLst>
      <p:ext uri="{BB962C8B-B14F-4D97-AF65-F5344CB8AC3E}">
        <p14:creationId xmlns:p14="http://schemas.microsoft.com/office/powerpoint/2010/main" val="299340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Session goals</a:t>
            </a:r>
          </a:p>
        </p:txBody>
      </p:sp>
      <p:sp>
        <p:nvSpPr>
          <p:cNvPr id="5" name="Text Placeholder 4"/>
          <p:cNvSpPr>
            <a:spLocks noGrp="1"/>
          </p:cNvSpPr>
          <p:nvPr>
            <p:ph type="body" sz="quarter" idx="13"/>
          </p:nvPr>
        </p:nvSpPr>
        <p:spPr/>
        <p:txBody>
          <a:bodyPr/>
          <a:lstStyle/>
          <a:p>
            <a:r>
              <a:rPr lang="en-US" dirty="0"/>
              <a:t>Explore the “multiple ways of knowing” students bring to their sensemaking.</a:t>
            </a:r>
          </a:p>
          <a:p>
            <a:endParaRPr lang="en-US" dirty="0"/>
          </a:p>
          <a:p>
            <a:r>
              <a:rPr lang="en-US" dirty="0"/>
              <a:t>Develop a plan of how you might support diverse sensemaking.</a:t>
            </a:r>
          </a:p>
        </p:txBody>
      </p:sp>
    </p:spTree>
    <p:extLst>
      <p:ext uri="{BB962C8B-B14F-4D97-AF65-F5344CB8AC3E}">
        <p14:creationId xmlns:p14="http://schemas.microsoft.com/office/powerpoint/2010/main" val="1490553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spcBef>
                <a:spcPts val="0"/>
              </a:spcBef>
              <a:buClr>
                <a:srgbClr val="2E6240"/>
              </a:buClr>
              <a:buSzPts val="3959"/>
            </a:pPr>
            <a:r>
              <a:rPr lang="en-US" sz="3959" dirty="0"/>
              <a:t>A Few High-Level Reminders...</a:t>
            </a:r>
            <a:endParaRPr sz="3959" dirty="0"/>
          </a:p>
          <a:p>
            <a:pPr algn="ctr">
              <a:spcBef>
                <a:spcPts val="0"/>
              </a:spcBef>
              <a:buClr>
                <a:srgbClr val="2E6240"/>
              </a:buClr>
              <a:buSzPts val="3959"/>
            </a:pPr>
            <a:endParaRPr sz="3959" dirty="0"/>
          </a:p>
        </p:txBody>
      </p:sp>
      <p:sp>
        <p:nvSpPr>
          <p:cNvPr id="607" name="Google Shape;607;p99"/>
          <p:cNvSpPr txBox="1">
            <a:spLocks noGrp="1"/>
          </p:cNvSpPr>
          <p:nvPr>
            <p:ph type="body" sz="quarter" idx="13"/>
          </p:nvPr>
        </p:nvSpPr>
        <p:spPr>
          <a:xfrm>
            <a:off x="408302" y="1224116"/>
            <a:ext cx="9723840" cy="5486399"/>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2400"/>
              </a:spcAft>
              <a:buClr>
                <a:srgbClr val="FFC000"/>
              </a:buClr>
              <a:buSzPts val="3200"/>
              <a:buFont typeface="Wingdings" panose="05000000000000000000" pitchFamily="2" charset="2"/>
              <a:buChar char="Ø"/>
            </a:pPr>
            <a:r>
              <a:rPr lang="en-US" sz="3000" dirty="0">
                <a:solidFill>
                  <a:srgbClr val="000000"/>
                </a:solidFill>
              </a:rPr>
              <a:t>Teaching is as complex as any other profession. Expertise in teaching continues to develop for decades. </a:t>
            </a:r>
            <a:endParaRPr sz="3000" dirty="0">
              <a:solidFill>
                <a:srgbClr val="000000"/>
              </a:solidFill>
            </a:endParaRPr>
          </a:p>
          <a:p>
            <a:pPr>
              <a:lnSpc>
                <a:spcPct val="90000"/>
              </a:lnSpc>
              <a:spcBef>
                <a:spcPts val="0"/>
              </a:spcBef>
              <a:spcAft>
                <a:spcPts val="2400"/>
              </a:spcAft>
              <a:buClr>
                <a:srgbClr val="FFC000"/>
              </a:buClr>
              <a:buSzPts val="3200"/>
              <a:buFont typeface="Wingdings" panose="05000000000000000000" pitchFamily="2" charset="2"/>
              <a:buChar char="Ø"/>
            </a:pPr>
            <a:r>
              <a:rPr lang="en-US" sz="3000" dirty="0">
                <a:solidFill>
                  <a:srgbClr val="000000"/>
                </a:solidFill>
              </a:rPr>
              <a:t>Strategic, incremental shifts in practice—with support and feedback from others—is the best way to refine your teaching. Continue being experimental and collaborative. </a:t>
            </a:r>
          </a:p>
          <a:p>
            <a:pPr>
              <a:lnSpc>
                <a:spcPct val="90000"/>
              </a:lnSpc>
              <a:spcBef>
                <a:spcPts val="0"/>
              </a:spcBef>
              <a:spcAft>
                <a:spcPts val="2400"/>
              </a:spcAft>
              <a:buClr>
                <a:srgbClr val="FFC000"/>
              </a:buClr>
              <a:buSzPts val="3200"/>
              <a:buFont typeface="Wingdings" panose="05000000000000000000" pitchFamily="2" charset="2"/>
              <a:buChar char="Ø"/>
            </a:pPr>
            <a:r>
              <a:rPr lang="en-US" sz="3000" dirty="0">
                <a:solidFill>
                  <a:srgbClr val="000000"/>
                </a:solidFill>
              </a:rPr>
              <a:t>Promoting uniformity (e.g., in curriculum, assessment, instruction,</a:t>
            </a:r>
            <a:r>
              <a:rPr lang="mr-IN" sz="3000" dirty="0">
                <a:solidFill>
                  <a:srgbClr val="000000"/>
                </a:solidFill>
              </a:rPr>
              <a:t>…</a:t>
            </a:r>
            <a:r>
              <a:rPr lang="en-US" sz="3000" dirty="0">
                <a:solidFill>
                  <a:srgbClr val="000000"/>
                </a:solidFill>
              </a:rPr>
              <a:t>) is in </a:t>
            </a:r>
            <a:r>
              <a:rPr lang="en-US" sz="3000" b="1" i="1" dirty="0">
                <a:solidFill>
                  <a:srgbClr val="000000"/>
                </a:solidFill>
              </a:rPr>
              <a:t>direct tension </a:t>
            </a:r>
            <a:r>
              <a:rPr lang="en-US" sz="3000" dirty="0">
                <a:solidFill>
                  <a:srgbClr val="000000"/>
                </a:solidFill>
              </a:rPr>
              <a:t>with fundamental human cultural diversity and geographic specificity. Build capacity to attend to differences! </a:t>
            </a:r>
            <a:endParaRPr sz="3000" dirty="0">
              <a:solidFill>
                <a:srgbClr val="000000"/>
              </a:solidFill>
            </a:endParaRPr>
          </a:p>
        </p:txBody>
      </p:sp>
    </p:spTree>
    <p:extLst>
      <p:ext uri="{BB962C8B-B14F-4D97-AF65-F5344CB8AC3E}">
        <p14:creationId xmlns:p14="http://schemas.microsoft.com/office/powerpoint/2010/main" val="736212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Scenarios</a:t>
            </a:r>
          </a:p>
        </p:txBody>
      </p:sp>
      <p:sp>
        <p:nvSpPr>
          <p:cNvPr id="3" name="Text Placeholder 2"/>
          <p:cNvSpPr>
            <a:spLocks noGrp="1"/>
          </p:cNvSpPr>
          <p:nvPr>
            <p:ph type="body" sz="quarter" idx="13"/>
          </p:nvPr>
        </p:nvSpPr>
        <p:spPr>
          <a:xfrm>
            <a:off x="259762" y="1412710"/>
            <a:ext cx="9188715" cy="4901324"/>
          </a:xfrm>
        </p:spPr>
        <p:txBody>
          <a:bodyPr>
            <a:normAutofit/>
          </a:bodyPr>
          <a:lstStyle/>
          <a:p>
            <a:pPr marL="0" indent="0" algn="ctr">
              <a:buNone/>
            </a:pPr>
            <a:r>
              <a:rPr lang="en-US" sz="5400" dirty="0"/>
              <a:t>What are the sensemaking resources that learners are showing evidence of in each of the following learning scenarios?</a:t>
            </a:r>
          </a:p>
        </p:txBody>
      </p:sp>
      <p:sp>
        <p:nvSpPr>
          <p:cNvPr id="4" name="Slide Number Placeholder 3"/>
          <p:cNvSpPr>
            <a:spLocks noGrp="1"/>
          </p:cNvSpPr>
          <p:nvPr>
            <p:ph type="sldNum" sz="quarter" idx="12"/>
          </p:nvPr>
        </p:nvSpPr>
        <p:spPr/>
        <p:txBody>
          <a:bodyPr/>
          <a:lstStyle/>
          <a:p>
            <a:fld id="{91BD7323-49BF-4C97-8773-5EC64C492009}" type="slidenum">
              <a:rPr lang="en-US" smtClean="0"/>
              <a:t>50</a:t>
            </a:fld>
            <a:endParaRPr lang="en-US"/>
          </a:p>
        </p:txBody>
      </p:sp>
    </p:spTree>
    <p:extLst>
      <p:ext uri="{BB962C8B-B14F-4D97-AF65-F5344CB8AC3E}">
        <p14:creationId xmlns:p14="http://schemas.microsoft.com/office/powerpoint/2010/main" val="1348118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Facilitator Instruction Slide</a:t>
            </a:r>
          </a:p>
        </p:txBody>
      </p:sp>
      <p:sp>
        <p:nvSpPr>
          <p:cNvPr id="3" name="Text Placeholder 2"/>
          <p:cNvSpPr>
            <a:spLocks noGrp="1"/>
          </p:cNvSpPr>
          <p:nvPr>
            <p:ph type="body" sz="quarter" idx="13"/>
          </p:nvPr>
        </p:nvSpPr>
        <p:spPr/>
        <p:txBody>
          <a:bodyPr>
            <a:normAutofit/>
          </a:bodyPr>
          <a:lstStyle/>
          <a:p>
            <a:pPr marL="0" indent="0" algn="ctr">
              <a:buNone/>
            </a:pPr>
            <a:r>
              <a:rPr lang="en-US" sz="4000" dirty="0"/>
              <a:t>You won’t likely have time to work through all of the scenarios included.  You should review the pairs of slides for each scenario and prioritize the ones that fit your purposes by re-ordering them and hiding slides.</a:t>
            </a:r>
          </a:p>
        </p:txBody>
      </p:sp>
      <p:sp>
        <p:nvSpPr>
          <p:cNvPr id="4" name="Slide Number Placeholder 3"/>
          <p:cNvSpPr>
            <a:spLocks noGrp="1"/>
          </p:cNvSpPr>
          <p:nvPr>
            <p:ph type="sldNum" sz="quarter" idx="12"/>
          </p:nvPr>
        </p:nvSpPr>
        <p:spPr/>
        <p:txBody>
          <a:bodyPr/>
          <a:lstStyle/>
          <a:p>
            <a:fld id="{91BD7323-49BF-4C97-8773-5EC64C492009}" type="slidenum">
              <a:rPr lang="en-US" smtClean="0"/>
              <a:t>51</a:t>
            </a:fld>
            <a:endParaRPr lang="en-US"/>
          </a:p>
        </p:txBody>
      </p:sp>
    </p:spTree>
    <p:extLst>
      <p:ext uri="{BB962C8B-B14F-4D97-AF65-F5344CB8AC3E}">
        <p14:creationId xmlns:p14="http://schemas.microsoft.com/office/powerpoint/2010/main" val="2558394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title="Image of modeling by students from : Singer, M., Radinsky, J., &amp; Goldman, S. R. (2008). The Role of Gesture in Meaning Construction. Discourse Processes, 45(4-5), 365-386.">
            <a:extLst>
              <a:ext uri="{FF2B5EF4-FFF2-40B4-BE49-F238E27FC236}">
                <a16:creationId xmlns:a16="http://schemas.microsoft.com/office/drawing/2014/main" id="{FC7A6848-154A-204E-830D-C014B801DFC9}"/>
              </a:ext>
            </a:extLst>
          </p:cNvPr>
          <p:cNvPicPr>
            <a:picLocks noChangeAspect="1"/>
          </p:cNvPicPr>
          <p:nvPr/>
        </p:nvPicPr>
        <p:blipFill>
          <a:blip r:embed="rId3"/>
          <a:stretch>
            <a:fillRect/>
          </a:stretch>
        </p:blipFill>
        <p:spPr>
          <a:xfrm>
            <a:off x="8877907" y="302646"/>
            <a:ext cx="1656047" cy="6433105"/>
          </a:xfrm>
          <a:prstGeom prst="rect">
            <a:avLst/>
          </a:prstGeom>
        </p:spPr>
      </p:pic>
      <p:sp>
        <p:nvSpPr>
          <p:cNvPr id="2" name="Title 1"/>
          <p:cNvSpPr>
            <a:spLocks noGrp="1"/>
          </p:cNvSpPr>
          <p:nvPr>
            <p:ph type="title"/>
          </p:nvPr>
        </p:nvSpPr>
        <p:spPr>
          <a:xfrm>
            <a:off x="1981200" y="91697"/>
            <a:ext cx="8229600" cy="665609"/>
          </a:xfrm>
        </p:spPr>
        <p:txBody>
          <a:bodyPr>
            <a:noAutofit/>
          </a:bodyPr>
          <a:lstStyle/>
          <a:p>
            <a:pPr algn="l"/>
            <a:r>
              <a:rPr lang="en-US" sz="4000" dirty="0"/>
              <a:t>The Plate Tectonics Scenario</a:t>
            </a:r>
          </a:p>
        </p:txBody>
      </p:sp>
      <p:sp>
        <p:nvSpPr>
          <p:cNvPr id="3" name="Content Placeholder 2"/>
          <p:cNvSpPr>
            <a:spLocks noGrp="1"/>
          </p:cNvSpPr>
          <p:nvPr>
            <p:ph idx="4294967295"/>
          </p:nvPr>
        </p:nvSpPr>
        <p:spPr>
          <a:xfrm>
            <a:off x="1981201" y="730338"/>
            <a:ext cx="6792653" cy="4784813"/>
          </a:xfrm>
          <a:prstGeom prst="rect">
            <a:avLst/>
          </a:prstGeom>
        </p:spPr>
        <p:txBody>
          <a:bodyPr>
            <a:noAutofit/>
          </a:bodyPr>
          <a:lstStyle/>
          <a:p>
            <a:pPr marL="0" indent="0">
              <a:spcBef>
                <a:spcPts val="1152"/>
              </a:spcBef>
              <a:buNone/>
            </a:pPr>
            <a:r>
              <a:rPr lang="en-US" sz="2400" dirty="0">
                <a:latin typeface="Lato Regular"/>
                <a:cs typeface="Lato Regular"/>
              </a:rPr>
              <a:t>Sixth grade students are studying plate tectonics using a data visualization tool. As students work to make sense of key concepts — </a:t>
            </a:r>
            <a:r>
              <a:rPr lang="en-US" sz="2400" i="1" dirty="0" err="1">
                <a:latin typeface="Lato Regular"/>
                <a:cs typeface="Lato Regular"/>
              </a:rPr>
              <a:t>subduction</a:t>
            </a:r>
            <a:r>
              <a:rPr lang="en-US" sz="2400" dirty="0">
                <a:latin typeface="Lato Regular"/>
                <a:cs typeface="Lato Regular"/>
              </a:rPr>
              <a:t>, </a:t>
            </a:r>
            <a:r>
              <a:rPr lang="en-US" sz="2400" i="1" dirty="0">
                <a:latin typeface="Lato Regular"/>
                <a:cs typeface="Lato Regular"/>
              </a:rPr>
              <a:t>rift</a:t>
            </a:r>
            <a:r>
              <a:rPr lang="en-US" sz="2400" dirty="0">
                <a:latin typeface="Lato Regular"/>
                <a:cs typeface="Lato Regular"/>
              </a:rPr>
              <a:t>, and </a:t>
            </a:r>
            <a:r>
              <a:rPr lang="en-US" sz="2400" i="1" dirty="0">
                <a:latin typeface="Lato Regular"/>
                <a:cs typeface="Lato Regular"/>
              </a:rPr>
              <a:t>buckling</a:t>
            </a:r>
            <a:r>
              <a:rPr lang="en-US" sz="2400" dirty="0">
                <a:latin typeface="Lato Regular"/>
                <a:cs typeface="Lato Regular"/>
              </a:rPr>
              <a:t> — they use their hands to express their developing conceptual models </a:t>
            </a:r>
            <a:r>
              <a:rPr lang="en-US" sz="2400" i="1" dirty="0">
                <a:latin typeface="Lato Regular"/>
                <a:cs typeface="Lato Regular"/>
              </a:rPr>
              <a:t>before</a:t>
            </a:r>
            <a:r>
              <a:rPr lang="en-US" sz="2400" dirty="0">
                <a:latin typeface="Lato Regular"/>
                <a:cs typeface="Lato Regular"/>
              </a:rPr>
              <a:t> they are able to describe them in speech. Once the models appear in speech, </a:t>
            </a:r>
            <a:r>
              <a:rPr lang="en-US" sz="2400" i="1" dirty="0">
                <a:latin typeface="Lato Regular"/>
                <a:cs typeface="Lato Regular"/>
              </a:rPr>
              <a:t>speech and gesture </a:t>
            </a:r>
            <a:r>
              <a:rPr lang="en-US" sz="2400" dirty="0">
                <a:latin typeface="Lato Regular"/>
                <a:cs typeface="Lato Regular"/>
              </a:rPr>
              <a:t>used together figured prominently in the further elaboration, modification, and refinement of the concepts. Students often compared and negotiated their understanding with their hands. </a:t>
            </a:r>
          </a:p>
          <a:p>
            <a:pPr marL="0" indent="0">
              <a:spcBef>
                <a:spcPts val="1152"/>
              </a:spcBef>
              <a:buNone/>
            </a:pPr>
            <a:endParaRPr lang="en-US" sz="2400" dirty="0">
              <a:latin typeface="Lato Regular"/>
              <a:cs typeface="Lato Regular"/>
            </a:endParaRPr>
          </a:p>
        </p:txBody>
      </p:sp>
      <p:sp>
        <p:nvSpPr>
          <p:cNvPr id="6" name="Rectangle 5"/>
          <p:cNvSpPr/>
          <p:nvPr/>
        </p:nvSpPr>
        <p:spPr>
          <a:xfrm>
            <a:off x="316413" y="6173964"/>
            <a:ext cx="3695148" cy="646331"/>
          </a:xfrm>
          <a:prstGeom prst="rect">
            <a:avLst/>
          </a:prstGeom>
        </p:spPr>
        <p:txBody>
          <a:bodyPr wrap="square">
            <a:spAutoFit/>
          </a:bodyPr>
          <a:lstStyle/>
          <a:p>
            <a:pPr>
              <a:spcBef>
                <a:spcPts val="1152"/>
              </a:spcBef>
            </a:pPr>
            <a:r>
              <a:rPr lang="en-US" sz="1200" dirty="0">
                <a:solidFill>
                  <a:prstClr val="black"/>
                </a:solidFill>
                <a:latin typeface="Lato Regular"/>
                <a:cs typeface="Lato Regular"/>
              </a:rPr>
              <a:t>Singer, M., </a:t>
            </a:r>
            <a:r>
              <a:rPr lang="en-US" sz="1200" dirty="0" err="1">
                <a:solidFill>
                  <a:prstClr val="black"/>
                </a:solidFill>
                <a:latin typeface="Lato Regular"/>
                <a:cs typeface="Lato Regular"/>
              </a:rPr>
              <a:t>Radinsky</a:t>
            </a:r>
            <a:r>
              <a:rPr lang="en-US" sz="1200" dirty="0">
                <a:solidFill>
                  <a:prstClr val="black"/>
                </a:solidFill>
                <a:latin typeface="Lato Regular"/>
                <a:cs typeface="Lato Regular"/>
              </a:rPr>
              <a:t>, J., &amp; Goldman, S. R. (2008). The Role of Gesture in Meaning Construction. </a:t>
            </a:r>
            <a:r>
              <a:rPr lang="en-US" sz="1200" i="1" dirty="0">
                <a:solidFill>
                  <a:prstClr val="black"/>
                </a:solidFill>
                <a:latin typeface="Lato Regular"/>
                <a:cs typeface="Lato Regular"/>
              </a:rPr>
              <a:t>Discourse Processes</a:t>
            </a:r>
            <a:r>
              <a:rPr lang="en-US" sz="1200" dirty="0">
                <a:solidFill>
                  <a:prstClr val="black"/>
                </a:solidFill>
                <a:latin typeface="Lato Regular"/>
                <a:cs typeface="Lato Regular"/>
              </a:rPr>
              <a:t>, </a:t>
            </a:r>
            <a:r>
              <a:rPr lang="en-US" sz="1200" i="1" dirty="0">
                <a:solidFill>
                  <a:prstClr val="black"/>
                </a:solidFill>
                <a:latin typeface="Lato Regular"/>
                <a:cs typeface="Lato Regular"/>
              </a:rPr>
              <a:t>45</a:t>
            </a:r>
            <a:r>
              <a:rPr lang="en-US" sz="1200" dirty="0">
                <a:solidFill>
                  <a:prstClr val="black"/>
                </a:solidFill>
                <a:latin typeface="Lato Regular"/>
                <a:cs typeface="Lato Regular"/>
              </a:rPr>
              <a:t>(4-5), 365-386.</a:t>
            </a:r>
          </a:p>
        </p:txBody>
      </p:sp>
      <p:pic>
        <p:nvPicPr>
          <p:cNvPr id="4" name="Picture 3" title="Image of modeling by students from : Singer, M., Radinsky, J., &amp; Goldman, S. R. (2008). The Role of Gesture in Meaning Construction. Discourse Processes, 45(4-5), 365-386."/>
          <p:cNvPicPr>
            <a:picLocks noChangeAspect="1"/>
          </p:cNvPicPr>
          <p:nvPr/>
        </p:nvPicPr>
        <p:blipFill>
          <a:blip r:embed="rId4"/>
          <a:stretch>
            <a:fillRect/>
          </a:stretch>
        </p:blipFill>
        <p:spPr>
          <a:xfrm>
            <a:off x="3398108" y="4846991"/>
            <a:ext cx="3969129" cy="1386651"/>
          </a:xfrm>
          <a:prstGeom prst="rect">
            <a:avLst/>
          </a:prstGeom>
        </p:spPr>
      </p:pic>
      <p:sp>
        <p:nvSpPr>
          <p:cNvPr id="10"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5301367" y="5033314"/>
            <a:ext cx="4909433" cy="1200328"/>
          </a:xfrm>
          <a:prstGeom prst="rect">
            <a:avLst/>
          </a:prstGeom>
          <a:solidFill>
            <a:srgbClr val="FFFF99"/>
          </a:solidFill>
          <a:ln w="9525">
            <a:solidFill>
              <a:srgbClr val="000000"/>
            </a:solidFill>
            <a:miter lim="800000"/>
            <a:headEnd/>
            <a:tailEnd/>
          </a:ln>
        </p:spPr>
        <p:txBody>
          <a:bodyPr wrap="square">
            <a:spAutoFit/>
          </a:bodyPr>
          <a:lstStyle/>
          <a:p>
            <a:pPr>
              <a:spcBef>
                <a:spcPts val="1152"/>
              </a:spcBef>
            </a:pPr>
            <a:r>
              <a:rPr lang="en-US" sz="2400" dirty="0">
                <a:solidFill>
                  <a:prstClr val="black"/>
                </a:solidFill>
                <a:latin typeface="Lato Regular"/>
                <a:cs typeface="Lato Regular"/>
              </a:rPr>
              <a:t>Hint: Do you always have to use words to represent and communicate a conceptual model?</a:t>
            </a:r>
          </a:p>
        </p:txBody>
      </p:sp>
    </p:spTree>
    <p:extLst>
      <p:ext uri="{BB962C8B-B14F-4D97-AF65-F5344CB8AC3E}">
        <p14:creationId xmlns:p14="http://schemas.microsoft.com/office/powerpoint/2010/main" val="41947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81200" y="91697"/>
            <a:ext cx="8229600" cy="6656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2E6240"/>
                </a:solidFill>
                <a:latin typeface="Lato Heavy"/>
                <a:ea typeface="+mj-ea"/>
                <a:cs typeface="+mj-cs"/>
              </a:defRPr>
            </a:lvl1pPr>
          </a:lstStyle>
          <a:p>
            <a:pPr algn="l"/>
            <a:r>
              <a:rPr lang="en-US" sz="4000" dirty="0">
                <a:solidFill>
                  <a:srgbClr val="6F81AC"/>
                </a:solidFill>
              </a:rPr>
              <a:t>The Plate Tectonics Scenario</a:t>
            </a:r>
          </a:p>
        </p:txBody>
      </p:sp>
      <p:sp>
        <p:nvSpPr>
          <p:cNvPr id="2" name="Title 1" hidden="1"/>
          <p:cNvSpPr>
            <a:spLocks noGrp="1"/>
          </p:cNvSpPr>
          <p:nvPr>
            <p:ph type="title"/>
          </p:nvPr>
        </p:nvSpPr>
        <p:spPr/>
        <p:txBody>
          <a:bodyPr/>
          <a:lstStyle/>
          <a:p>
            <a:r>
              <a:rPr lang="en-US" dirty="0"/>
              <a:t>The Plate Tectonics Scenario</a:t>
            </a:r>
          </a:p>
        </p:txBody>
      </p:sp>
      <p:sp>
        <p:nvSpPr>
          <p:cNvPr id="6" name="Content Placeholder 2"/>
          <p:cNvSpPr>
            <a:spLocks noGrp="1"/>
          </p:cNvSpPr>
          <p:nvPr>
            <p:ph idx="4294967295"/>
          </p:nvPr>
        </p:nvSpPr>
        <p:spPr>
          <a:xfrm>
            <a:off x="0" y="992188"/>
            <a:ext cx="7646988" cy="4784725"/>
          </a:xfrm>
          <a:prstGeom prst="rect">
            <a:avLst/>
          </a:prstGeom>
        </p:spPr>
        <p:txBody>
          <a:bodyPr>
            <a:noAutofit/>
          </a:bodyPr>
          <a:lstStyle/>
          <a:p>
            <a:pPr marL="0" indent="0">
              <a:spcBef>
                <a:spcPts val="1152"/>
              </a:spcBef>
              <a:buNone/>
            </a:pPr>
            <a:r>
              <a:rPr lang="en-US" sz="2400" b="1" dirty="0">
                <a:solidFill>
                  <a:schemeClr val="tx1"/>
                </a:solidFill>
                <a:latin typeface="Lato Regular"/>
                <a:cs typeface="Lato Regular"/>
              </a:rPr>
              <a:t>What resources do you see evidence of? </a:t>
            </a:r>
          </a:p>
          <a:p>
            <a:pPr marL="0" indent="0">
              <a:spcBef>
                <a:spcPts val="1752"/>
              </a:spcBef>
              <a:buNone/>
            </a:pPr>
            <a:r>
              <a:rPr lang="en-US" sz="2400" dirty="0">
                <a:solidFill>
                  <a:srgbClr val="6F81AC"/>
                </a:solidFill>
                <a:latin typeface="Lato Regular"/>
                <a:cs typeface="Lato Regular"/>
              </a:rPr>
              <a:t>Resources for Sensemaking</a:t>
            </a:r>
            <a:r>
              <a:rPr lang="en-US" sz="2400" dirty="0">
                <a:solidFill>
                  <a:srgbClr val="FFFF00"/>
                </a:solidFill>
                <a:latin typeface="Lato Regular"/>
                <a:cs typeface="Lato Regular"/>
              </a:rPr>
              <a:t>: </a:t>
            </a:r>
          </a:p>
          <a:p>
            <a:pPr>
              <a:spcBef>
                <a:spcPts val="300"/>
              </a:spcBef>
            </a:pPr>
            <a:r>
              <a:rPr lang="en-US" sz="2400" dirty="0">
                <a:solidFill>
                  <a:schemeClr val="tx1"/>
                </a:solidFill>
                <a:latin typeface="Lato Regular"/>
                <a:cs typeface="Lato Regular"/>
              </a:rPr>
              <a:t>gestural modeling &amp; revision</a:t>
            </a:r>
          </a:p>
          <a:p>
            <a:pPr>
              <a:spcBef>
                <a:spcPts val="300"/>
              </a:spcBef>
            </a:pPr>
            <a:r>
              <a:rPr lang="en-US" sz="2400" dirty="0">
                <a:solidFill>
                  <a:schemeClr val="tx1"/>
                </a:solidFill>
                <a:latin typeface="Lato Regular"/>
                <a:cs typeface="Lato Regular"/>
              </a:rPr>
              <a:t>gestures used </a:t>
            </a:r>
            <a:r>
              <a:rPr lang="en-US" sz="2400" i="1" dirty="0">
                <a:solidFill>
                  <a:schemeClr val="tx1"/>
                </a:solidFill>
                <a:latin typeface="Lato Regular"/>
                <a:cs typeface="Lato Regular"/>
              </a:rPr>
              <a:t>first </a:t>
            </a:r>
            <a:r>
              <a:rPr lang="en-US" sz="2400" dirty="0">
                <a:solidFill>
                  <a:schemeClr val="tx1"/>
                </a:solidFill>
                <a:latin typeface="Lato Regular"/>
                <a:cs typeface="Lato Regular"/>
              </a:rPr>
              <a:t>and then </a:t>
            </a:r>
            <a:r>
              <a:rPr lang="en-US" sz="2400" i="1" dirty="0">
                <a:solidFill>
                  <a:schemeClr val="tx1"/>
                </a:solidFill>
                <a:latin typeface="Lato Regular"/>
                <a:cs typeface="Lato Regular"/>
              </a:rPr>
              <a:t>with</a:t>
            </a:r>
            <a:r>
              <a:rPr lang="en-US" sz="2400" dirty="0">
                <a:solidFill>
                  <a:schemeClr val="tx1"/>
                </a:solidFill>
                <a:latin typeface="Lato Regular"/>
                <a:cs typeface="Lato Regular"/>
              </a:rPr>
              <a:t> speech</a:t>
            </a:r>
          </a:p>
          <a:p>
            <a:pPr>
              <a:spcBef>
                <a:spcPts val="300"/>
              </a:spcBef>
            </a:pPr>
            <a:r>
              <a:rPr lang="en-US" sz="2400" dirty="0">
                <a:solidFill>
                  <a:schemeClr val="tx1"/>
                </a:solidFill>
                <a:latin typeface="Lato Regular"/>
                <a:cs typeface="Lato Regular"/>
              </a:rPr>
              <a:t>modeling &amp; sensemaking through talk</a:t>
            </a:r>
          </a:p>
          <a:p>
            <a:pPr marL="0" indent="0">
              <a:spcBef>
                <a:spcPts val="1752"/>
              </a:spcBef>
              <a:buNone/>
            </a:pPr>
            <a:r>
              <a:rPr lang="en-US" sz="2400" dirty="0">
                <a:solidFill>
                  <a:srgbClr val="6F81AC"/>
                </a:solidFill>
                <a:latin typeface="Lato Regular"/>
                <a:cs typeface="Lato Regular"/>
              </a:rPr>
              <a:t>Pedagogical Implications</a:t>
            </a:r>
            <a:r>
              <a:rPr lang="en-US" sz="2400" dirty="0">
                <a:solidFill>
                  <a:srgbClr val="FFFF00"/>
                </a:solidFill>
                <a:latin typeface="Lato Regular"/>
                <a:cs typeface="Lato Regular"/>
              </a:rPr>
              <a:t>: </a:t>
            </a:r>
          </a:p>
          <a:p>
            <a:pPr marL="0" indent="0">
              <a:spcBef>
                <a:spcPts val="600"/>
              </a:spcBef>
              <a:buNone/>
            </a:pPr>
            <a:r>
              <a:rPr lang="en-US" sz="2400" dirty="0">
                <a:solidFill>
                  <a:schemeClr val="tx1"/>
                </a:solidFill>
                <a:latin typeface="Lato Regular"/>
                <a:cs typeface="Lato Regular"/>
              </a:rPr>
              <a:t>What phenomena / models lend themselves to gesture? Are some students more practiced? </a:t>
            </a:r>
          </a:p>
        </p:txBody>
      </p:sp>
      <p:sp>
        <p:nvSpPr>
          <p:cNvPr id="8" name="Rectangle 7"/>
          <p:cNvSpPr/>
          <p:nvPr/>
        </p:nvSpPr>
        <p:spPr>
          <a:xfrm>
            <a:off x="421051" y="6010549"/>
            <a:ext cx="2867839" cy="830997"/>
          </a:xfrm>
          <a:prstGeom prst="rect">
            <a:avLst/>
          </a:prstGeom>
        </p:spPr>
        <p:txBody>
          <a:bodyPr wrap="square">
            <a:spAutoFit/>
          </a:bodyPr>
          <a:lstStyle/>
          <a:p>
            <a:pPr>
              <a:spcBef>
                <a:spcPts val="1152"/>
              </a:spcBef>
            </a:pPr>
            <a:r>
              <a:rPr lang="en-US" sz="1200" dirty="0">
                <a:solidFill>
                  <a:prstClr val="black"/>
                </a:solidFill>
                <a:latin typeface="Lato Regular"/>
                <a:cs typeface="Lato Regular"/>
              </a:rPr>
              <a:t>Singer, M., </a:t>
            </a:r>
            <a:r>
              <a:rPr lang="en-US" sz="1200" dirty="0" err="1">
                <a:solidFill>
                  <a:prstClr val="black"/>
                </a:solidFill>
                <a:latin typeface="Lato Regular"/>
                <a:cs typeface="Lato Regular"/>
              </a:rPr>
              <a:t>Radinsky</a:t>
            </a:r>
            <a:r>
              <a:rPr lang="en-US" sz="1200" dirty="0">
                <a:solidFill>
                  <a:prstClr val="black"/>
                </a:solidFill>
                <a:latin typeface="Lato Regular"/>
                <a:cs typeface="Lato Regular"/>
              </a:rPr>
              <a:t>, J., &amp; Goldman, S. R. (2008). The Role of Gesture in Meaning Construction. </a:t>
            </a:r>
            <a:r>
              <a:rPr lang="en-US" sz="1200" i="1" dirty="0">
                <a:solidFill>
                  <a:prstClr val="black"/>
                </a:solidFill>
                <a:latin typeface="Lato Regular"/>
                <a:cs typeface="Lato Regular"/>
              </a:rPr>
              <a:t>Discourse Processes</a:t>
            </a:r>
            <a:r>
              <a:rPr lang="en-US" sz="1200" dirty="0">
                <a:solidFill>
                  <a:prstClr val="black"/>
                </a:solidFill>
                <a:latin typeface="Lato Regular"/>
                <a:cs typeface="Lato Regular"/>
              </a:rPr>
              <a:t>, </a:t>
            </a:r>
            <a:r>
              <a:rPr lang="en-US" sz="1200" i="1" dirty="0">
                <a:solidFill>
                  <a:prstClr val="black"/>
                </a:solidFill>
                <a:latin typeface="Lato Regular"/>
                <a:cs typeface="Lato Regular"/>
              </a:rPr>
              <a:t>45</a:t>
            </a:r>
            <a:r>
              <a:rPr lang="en-US" sz="1200" dirty="0">
                <a:solidFill>
                  <a:prstClr val="black"/>
                </a:solidFill>
                <a:latin typeface="Lato Regular"/>
                <a:cs typeface="Lato Regular"/>
              </a:rPr>
              <a:t>(4-5), 365-386.</a:t>
            </a:r>
          </a:p>
        </p:txBody>
      </p:sp>
      <p:pic>
        <p:nvPicPr>
          <p:cNvPr id="16" name="Picture 15" title="Image of modeling by students from : Singer, M., Radinsky, J., &amp; Goldman, S. R. (2008). The Role of Gesture in Meaning Construction. Discourse Processes, 45(4-5), 365-386.">
            <a:extLst>
              <a:ext uri="{FF2B5EF4-FFF2-40B4-BE49-F238E27FC236}">
                <a16:creationId xmlns:a16="http://schemas.microsoft.com/office/drawing/2014/main" id="{EECB220F-C94B-3744-9207-F9CA92E1C933}"/>
              </a:ext>
            </a:extLst>
          </p:cNvPr>
          <p:cNvPicPr>
            <a:picLocks noChangeAspect="1"/>
          </p:cNvPicPr>
          <p:nvPr/>
        </p:nvPicPr>
        <p:blipFill>
          <a:blip r:embed="rId3"/>
          <a:stretch>
            <a:fillRect/>
          </a:stretch>
        </p:blipFill>
        <p:spPr>
          <a:xfrm>
            <a:off x="9527589" y="681861"/>
            <a:ext cx="1656047" cy="5744186"/>
          </a:xfrm>
          <a:prstGeom prst="rect">
            <a:avLst/>
          </a:prstGeom>
        </p:spPr>
      </p:pic>
      <p:pic>
        <p:nvPicPr>
          <p:cNvPr id="17" name="Picture 16" title="Image of modeling by students from : Singer, M., Radinsky, J., &amp; Goldman, S. R. (2008). The Role of Gesture in Meaning Construction. Discourse Processes, 45(4-5), 365-386.">
            <a:extLst>
              <a:ext uri="{FF2B5EF4-FFF2-40B4-BE49-F238E27FC236}">
                <a16:creationId xmlns:a16="http://schemas.microsoft.com/office/drawing/2014/main" id="{8D9EE209-EC19-CF42-9C04-B961D3F543FF}"/>
              </a:ext>
            </a:extLst>
          </p:cNvPr>
          <p:cNvPicPr>
            <a:picLocks noChangeAspect="1"/>
          </p:cNvPicPr>
          <p:nvPr/>
        </p:nvPicPr>
        <p:blipFill>
          <a:blip r:embed="rId4"/>
          <a:stretch>
            <a:fillRect/>
          </a:stretch>
        </p:blipFill>
        <p:spPr>
          <a:xfrm>
            <a:off x="2922453" y="4625991"/>
            <a:ext cx="3969129" cy="1386651"/>
          </a:xfrm>
          <a:prstGeom prst="rect">
            <a:avLst/>
          </a:prstGeom>
        </p:spPr>
      </p:pic>
    </p:spTree>
    <p:extLst>
      <p:ext uri="{BB962C8B-B14F-4D97-AF65-F5344CB8AC3E}">
        <p14:creationId xmlns:p14="http://schemas.microsoft.com/office/powerpoint/2010/main" val="390189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500"/>
                                        <p:tgtEl>
                                          <p:spTgt spid="6">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dissolve">
                                      <p:cBhvr>
                                        <p:cTn id="2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10"/>
          <p:cNvSpPr txBox="1">
            <a:spLocks noGrp="1"/>
          </p:cNvSpPr>
          <p:nvPr>
            <p:ph type="title"/>
          </p:nvPr>
        </p:nvSpPr>
        <p:spPr>
          <a:xfrm>
            <a:off x="1981200" y="293716"/>
            <a:ext cx="8229600" cy="665700"/>
          </a:xfrm>
          <a:prstGeom prst="rect">
            <a:avLst/>
          </a:prstGeom>
          <a:noFill/>
          <a:ln>
            <a:noFill/>
          </a:ln>
        </p:spPr>
        <p:txBody>
          <a:bodyPr spcFirstLastPara="1" wrap="square" lIns="91425" tIns="45700" rIns="91425" bIns="45700" anchor="ctr" anchorCtr="0">
            <a:noAutofit/>
          </a:bodyPr>
          <a:lstStyle/>
          <a:p>
            <a:pPr>
              <a:spcBef>
                <a:spcPts val="0"/>
              </a:spcBef>
              <a:buClr>
                <a:srgbClr val="2E6240"/>
              </a:buClr>
              <a:buSzPts val="4000"/>
            </a:pPr>
            <a:r>
              <a:rPr lang="en" sz="4000" dirty="0"/>
              <a:t>Observing</a:t>
            </a:r>
            <a:r>
              <a:rPr lang="en-US" sz="4000" dirty="0"/>
              <a:t> With Fingers Scenario</a:t>
            </a:r>
            <a:endParaRPr sz="4000" dirty="0">
              <a:solidFill>
                <a:srgbClr val="2E6240"/>
              </a:solidFill>
              <a:latin typeface="Lato Black"/>
              <a:ea typeface="Lato Black"/>
              <a:cs typeface="Lato Black"/>
              <a:sym typeface="Lato Black"/>
            </a:endParaRPr>
          </a:p>
        </p:txBody>
      </p:sp>
      <p:sp>
        <p:nvSpPr>
          <p:cNvPr id="701" name="Google Shape;701;p110"/>
          <p:cNvSpPr txBox="1">
            <a:spLocks noGrp="1"/>
          </p:cNvSpPr>
          <p:nvPr>
            <p:ph type="body" idx="4294967295"/>
          </p:nvPr>
        </p:nvSpPr>
        <p:spPr>
          <a:xfrm>
            <a:off x="1981200" y="1125898"/>
            <a:ext cx="8229600" cy="4784700"/>
          </a:xfrm>
          <a:prstGeom prst="rect">
            <a:avLst/>
          </a:prstGeom>
          <a:noFill/>
          <a:ln>
            <a:noFill/>
          </a:ln>
        </p:spPr>
        <p:txBody>
          <a:bodyPr spcFirstLastPara="1" wrap="square" lIns="91425" tIns="45700" rIns="91425" bIns="45700" anchor="t" anchorCtr="0">
            <a:noAutofit/>
          </a:bodyPr>
          <a:lstStyle/>
          <a:p>
            <a:pPr marL="0" indent="0">
              <a:lnSpc>
                <a:spcPct val="115000"/>
              </a:lnSpc>
              <a:spcBef>
                <a:spcPts val="0"/>
              </a:spcBef>
              <a:buClr>
                <a:schemeClr val="dk1"/>
              </a:buClr>
              <a:buSzPts val="1100"/>
              <a:buNone/>
            </a:pPr>
            <a:r>
              <a:rPr lang="en-US" sz="2400" dirty="0">
                <a:solidFill>
                  <a:srgbClr val="333333"/>
                </a:solidFill>
              </a:rPr>
              <a:t>Teachers asked t</a:t>
            </a:r>
            <a:r>
              <a:rPr lang="en" sz="2400" dirty="0">
                <a:solidFill>
                  <a:srgbClr val="333333"/>
                </a:solidFill>
              </a:rPr>
              <a:t>he parents of a student</a:t>
            </a:r>
            <a:r>
              <a:rPr lang="en-US" sz="2400" dirty="0">
                <a:solidFill>
                  <a:srgbClr val="333333"/>
                </a:solidFill>
              </a:rPr>
              <a:t> who was blind</a:t>
            </a:r>
            <a:r>
              <a:rPr lang="en" sz="2400" dirty="0">
                <a:solidFill>
                  <a:srgbClr val="333333"/>
                </a:solidFill>
              </a:rPr>
              <a:t> if their child could be excused from the microscope unit. The parents responded that they wanted their daughter included and the teachers should determine how to best include their daughter in the activities. Working together, the teachers came up with appropriate adaptations. Teachers used special paper and markers that produced a raised line to create a drawing for the student to touch. Peers then described the lines as the student experienced them tactually. </a:t>
            </a:r>
            <a:endParaRPr sz="2400" dirty="0">
              <a:solidFill>
                <a:srgbClr val="333333"/>
              </a:solidFill>
            </a:endParaRPr>
          </a:p>
          <a:p>
            <a:pPr marL="0" indent="0">
              <a:spcBef>
                <a:spcPts val="0"/>
              </a:spcBef>
              <a:buClr>
                <a:schemeClr val="dk1"/>
              </a:buClr>
              <a:buSzPts val="2400"/>
              <a:buNone/>
            </a:pPr>
            <a:endParaRPr sz="2400" dirty="0"/>
          </a:p>
          <a:p>
            <a:pPr marL="0" indent="0">
              <a:spcBef>
                <a:spcPts val="1152"/>
              </a:spcBef>
              <a:buClr>
                <a:schemeClr val="dk1"/>
              </a:buClr>
              <a:buSzPts val="2400"/>
              <a:buNone/>
            </a:pPr>
            <a:endParaRPr sz="2400" dirty="0">
              <a:solidFill>
                <a:schemeClr val="dk1"/>
              </a:solidFill>
              <a:latin typeface="Lato"/>
              <a:ea typeface="Lato"/>
              <a:cs typeface="Lato"/>
              <a:sym typeface="Lato"/>
            </a:endParaRPr>
          </a:p>
        </p:txBody>
      </p:sp>
      <p:sp>
        <p:nvSpPr>
          <p:cNvPr id="702" name="Google Shape;702;p110"/>
          <p:cNvSpPr/>
          <p:nvPr/>
        </p:nvSpPr>
        <p:spPr>
          <a:xfrm>
            <a:off x="388374" y="5520502"/>
            <a:ext cx="5540478" cy="1113155"/>
          </a:xfrm>
          <a:prstGeom prst="rect">
            <a:avLst/>
          </a:prstGeom>
          <a:noFill/>
          <a:ln>
            <a:noFill/>
          </a:ln>
        </p:spPr>
        <p:txBody>
          <a:bodyPr spcFirstLastPara="1" wrap="square" lIns="91425" tIns="45700" rIns="91425" bIns="45700" anchor="t" anchorCtr="0">
            <a:noAutofit/>
          </a:bodyPr>
          <a:lstStyle/>
          <a:p>
            <a:pPr>
              <a:lnSpc>
                <a:spcPct val="115000"/>
              </a:lnSpc>
              <a:buClr>
                <a:prstClr val="black"/>
              </a:buClr>
              <a:buSzPts val="1100"/>
            </a:pPr>
            <a:r>
              <a:rPr lang="en" sz="1200" dirty="0">
                <a:solidFill>
                  <a:srgbClr val="333333"/>
                </a:solidFill>
                <a:latin typeface="Lato"/>
                <a:ea typeface="Lato"/>
                <a:cs typeface="Lato"/>
                <a:sym typeface="Lato"/>
              </a:rPr>
              <a:t>Scruggs, T., Mastropieri, M. (1994). Refocusing Microscope Activities for Special Students. </a:t>
            </a:r>
            <a:r>
              <a:rPr lang="en" sz="1200" i="1" dirty="0">
                <a:solidFill>
                  <a:srgbClr val="333333"/>
                </a:solidFill>
                <a:latin typeface="Lato"/>
                <a:ea typeface="Lato"/>
                <a:cs typeface="Lato"/>
                <a:sym typeface="Lato"/>
              </a:rPr>
              <a:t>Science Scope,</a:t>
            </a:r>
            <a:r>
              <a:rPr lang="en" sz="1200" dirty="0">
                <a:solidFill>
                  <a:srgbClr val="333333"/>
                </a:solidFill>
                <a:latin typeface="Lato"/>
                <a:ea typeface="Lato"/>
                <a:cs typeface="Lato"/>
                <a:sym typeface="Lato"/>
              </a:rPr>
              <a:t> </a:t>
            </a:r>
            <a:r>
              <a:rPr lang="en" sz="1200" i="1" dirty="0">
                <a:solidFill>
                  <a:srgbClr val="333333"/>
                </a:solidFill>
                <a:latin typeface="Lato"/>
                <a:ea typeface="Lato"/>
                <a:cs typeface="Lato"/>
                <a:sym typeface="Lato"/>
              </a:rPr>
              <a:t>17</a:t>
            </a:r>
            <a:r>
              <a:rPr lang="en" sz="1200" dirty="0">
                <a:solidFill>
                  <a:srgbClr val="333333"/>
                </a:solidFill>
                <a:latin typeface="Lato"/>
                <a:ea typeface="Lato"/>
                <a:cs typeface="Lato"/>
                <a:sym typeface="Lato"/>
              </a:rPr>
              <a:t>(6), 74-78.</a:t>
            </a:r>
            <a:r>
              <a:rPr lang="en-US" sz="1200" dirty="0">
                <a:solidFill>
                  <a:srgbClr val="333333"/>
                </a:solidFill>
                <a:latin typeface="Lato"/>
                <a:ea typeface="Lato"/>
                <a:cs typeface="Lato"/>
                <a:sym typeface="Lato"/>
              </a:rPr>
              <a:t> AND</a:t>
            </a:r>
            <a:r>
              <a:rPr lang="en" sz="1200" dirty="0">
                <a:solidFill>
                  <a:srgbClr val="333333"/>
                </a:solidFill>
                <a:latin typeface="Lato"/>
                <a:ea typeface="Lato"/>
                <a:cs typeface="Lato"/>
                <a:sym typeface="Lato"/>
              </a:rPr>
              <a:t> Scruggs, T., Mastropieri, M., &amp; Boon, R. (1998). Science Education for Students with Disabilities: A Review of Recent Research. </a:t>
            </a:r>
            <a:r>
              <a:rPr lang="en" sz="1200" i="1" dirty="0">
                <a:solidFill>
                  <a:srgbClr val="333333"/>
                </a:solidFill>
                <a:latin typeface="Lato"/>
                <a:ea typeface="Lato"/>
                <a:cs typeface="Lato"/>
                <a:sym typeface="Lato"/>
              </a:rPr>
              <a:t>Studies in Science Education,</a:t>
            </a:r>
            <a:r>
              <a:rPr lang="en" sz="1200" dirty="0">
                <a:solidFill>
                  <a:srgbClr val="333333"/>
                </a:solidFill>
                <a:latin typeface="Lato"/>
                <a:ea typeface="Lato"/>
                <a:cs typeface="Lato"/>
                <a:sym typeface="Lato"/>
              </a:rPr>
              <a:t> </a:t>
            </a:r>
            <a:r>
              <a:rPr lang="en" sz="1200" i="1" dirty="0">
                <a:solidFill>
                  <a:srgbClr val="333333"/>
                </a:solidFill>
                <a:latin typeface="Lato"/>
                <a:ea typeface="Lato"/>
                <a:cs typeface="Lato"/>
                <a:sym typeface="Lato"/>
              </a:rPr>
              <a:t>32</a:t>
            </a:r>
            <a:r>
              <a:rPr lang="en" sz="1200" dirty="0">
                <a:solidFill>
                  <a:srgbClr val="333333"/>
                </a:solidFill>
                <a:latin typeface="Lato"/>
                <a:ea typeface="Lato"/>
                <a:cs typeface="Lato"/>
                <a:sym typeface="Lato"/>
              </a:rPr>
              <a:t>(1), 21-44.</a:t>
            </a:r>
            <a:endParaRPr sz="1200" dirty="0">
              <a:solidFill>
                <a:srgbClr val="333333"/>
              </a:solidFill>
              <a:latin typeface="Lato"/>
              <a:ea typeface="Lato"/>
              <a:cs typeface="Lato"/>
              <a:sym typeface="Lato"/>
            </a:endParaRPr>
          </a:p>
          <a:p>
            <a:pPr>
              <a:lnSpc>
                <a:spcPct val="115000"/>
              </a:lnSpc>
              <a:buClr>
                <a:prstClr val="black"/>
              </a:buClr>
              <a:buSzPts val="1100"/>
            </a:pPr>
            <a:r>
              <a:rPr lang="en" sz="1200" dirty="0">
                <a:solidFill>
                  <a:srgbClr val="333333"/>
                </a:solidFill>
                <a:latin typeface="Lato"/>
                <a:ea typeface="Lato"/>
                <a:cs typeface="Lato"/>
                <a:sym typeface="Lato"/>
              </a:rPr>
              <a:t>*</a:t>
            </a:r>
            <a:r>
              <a:rPr lang="en-US" sz="1200" dirty="0">
                <a:solidFill>
                  <a:srgbClr val="333333"/>
                </a:solidFill>
                <a:latin typeface="Lato"/>
                <a:ea typeface="Lato"/>
                <a:cs typeface="Lato"/>
                <a:sym typeface="Lato"/>
              </a:rPr>
              <a:t>Resources and guidance are </a:t>
            </a:r>
            <a:r>
              <a:rPr lang="en" sz="1200" dirty="0">
                <a:solidFill>
                  <a:srgbClr val="333333"/>
                </a:solidFill>
                <a:latin typeface="Lato"/>
                <a:ea typeface="Lato"/>
                <a:cs typeface="Lato"/>
                <a:sym typeface="Lato"/>
              </a:rPr>
              <a:t>available from </a:t>
            </a:r>
            <a:r>
              <a:rPr lang="en-US" sz="1200" dirty="0">
                <a:solidFill>
                  <a:srgbClr val="333333"/>
                </a:solidFill>
                <a:latin typeface="Lato"/>
                <a:ea typeface="Lato"/>
                <a:cs typeface="Lato"/>
                <a:sym typeface="Lato"/>
              </a:rPr>
              <a:t>the </a:t>
            </a:r>
            <a:r>
              <a:rPr lang="en" sz="1200" dirty="0">
                <a:solidFill>
                  <a:srgbClr val="333333"/>
                </a:solidFill>
                <a:latin typeface="Lato"/>
                <a:ea typeface="Lato"/>
                <a:cs typeface="Lato"/>
                <a:sym typeface="Lato"/>
                <a:hlinkClick r:id="rId3"/>
              </a:rPr>
              <a:t>American Foundation for the Blind</a:t>
            </a:r>
            <a:endParaRPr sz="1200" dirty="0">
              <a:solidFill>
                <a:srgbClr val="333333"/>
              </a:solidFill>
              <a:latin typeface="Lato"/>
              <a:ea typeface="Lato"/>
              <a:cs typeface="Lato"/>
              <a:sym typeface="Lato"/>
            </a:endParaRPr>
          </a:p>
        </p:txBody>
      </p:sp>
      <p:sp>
        <p:nvSpPr>
          <p:cNvPr id="5"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4185793" y="5105003"/>
            <a:ext cx="6671769" cy="830997"/>
          </a:xfrm>
          <a:prstGeom prst="rect">
            <a:avLst/>
          </a:prstGeom>
          <a:solidFill>
            <a:srgbClr val="FFFF99"/>
          </a:solidFill>
          <a:ln w="9525">
            <a:solidFill>
              <a:srgbClr val="000000"/>
            </a:solidFill>
            <a:miter lim="800000"/>
            <a:headEnd/>
            <a:tailEnd/>
          </a:ln>
        </p:spPr>
        <p:txBody>
          <a:bodyPr wrap="square">
            <a:spAutoFit/>
          </a:bodyPr>
          <a:lstStyle/>
          <a:p>
            <a:pPr>
              <a:spcBef>
                <a:spcPts val="1152"/>
              </a:spcBef>
            </a:pPr>
            <a:r>
              <a:rPr lang="en-US" sz="2400" dirty="0">
                <a:solidFill>
                  <a:prstClr val="black"/>
                </a:solidFill>
                <a:latin typeface="Lato Regular"/>
                <a:cs typeface="Lato Regular"/>
              </a:rPr>
              <a:t>Hint: Do you have to see something in order to observe it? How can others help you observe? </a:t>
            </a:r>
          </a:p>
        </p:txBody>
      </p:sp>
    </p:spTree>
    <p:extLst>
      <p:ext uri="{BB962C8B-B14F-4D97-AF65-F5344CB8AC3E}">
        <p14:creationId xmlns:p14="http://schemas.microsoft.com/office/powerpoint/2010/main" val="23978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568" y="0"/>
            <a:ext cx="8596668" cy="1320800"/>
          </a:xfrm>
        </p:spPr>
        <p:txBody>
          <a:bodyPr/>
          <a:lstStyle/>
          <a:p>
            <a:r>
              <a:rPr lang="en-US" dirty="0"/>
              <a:t>Observing with Fingers Scenario</a:t>
            </a:r>
          </a:p>
        </p:txBody>
      </p:sp>
      <p:sp>
        <p:nvSpPr>
          <p:cNvPr id="6" name="Content Placeholder 2"/>
          <p:cNvSpPr>
            <a:spLocks noGrp="1"/>
          </p:cNvSpPr>
          <p:nvPr>
            <p:ph type="body" sz="quarter" idx="13"/>
          </p:nvPr>
        </p:nvSpPr>
        <p:spPr>
          <a:xfrm>
            <a:off x="275568" y="1109773"/>
            <a:ext cx="9188715" cy="4901324"/>
          </a:xfrm>
        </p:spPr>
        <p:txBody>
          <a:bodyPr>
            <a:noAutofit/>
          </a:bodyPr>
          <a:lstStyle/>
          <a:p>
            <a:pPr marL="0" indent="0">
              <a:spcBef>
                <a:spcPts val="1152"/>
              </a:spcBef>
              <a:buNone/>
            </a:pPr>
            <a:r>
              <a:rPr lang="en-US" sz="2400" b="1" dirty="0">
                <a:solidFill>
                  <a:schemeClr val="tx1"/>
                </a:solidFill>
                <a:latin typeface="Lato Regular"/>
                <a:cs typeface="Lato Regular"/>
              </a:rPr>
              <a:t>What resources do you see evidence of? </a:t>
            </a:r>
          </a:p>
          <a:p>
            <a:pPr marL="0" indent="0">
              <a:spcBef>
                <a:spcPts val="1752"/>
              </a:spcBef>
              <a:buNone/>
            </a:pPr>
            <a:r>
              <a:rPr lang="en-US" sz="2400" dirty="0">
                <a:solidFill>
                  <a:srgbClr val="6F81AC"/>
                </a:solidFill>
                <a:latin typeface="Lato Regular"/>
                <a:cs typeface="Lato Regular"/>
              </a:rPr>
              <a:t>Resources for Sensemaking</a:t>
            </a:r>
            <a:r>
              <a:rPr lang="en-US" sz="2400" dirty="0">
                <a:solidFill>
                  <a:srgbClr val="FFFF00"/>
                </a:solidFill>
                <a:latin typeface="Lato Regular"/>
                <a:cs typeface="Lato Regular"/>
              </a:rPr>
              <a:t>: </a:t>
            </a:r>
          </a:p>
          <a:p>
            <a:pPr>
              <a:spcBef>
                <a:spcPts val="300"/>
              </a:spcBef>
            </a:pPr>
            <a:r>
              <a:rPr lang="en-US" sz="2400" dirty="0">
                <a:solidFill>
                  <a:schemeClr val="tx1"/>
                </a:solidFill>
                <a:latin typeface="Lato Regular"/>
                <a:cs typeface="Lato Regular"/>
              </a:rPr>
              <a:t>touching (a traced image) to observe a pattern</a:t>
            </a:r>
          </a:p>
          <a:p>
            <a:pPr>
              <a:spcBef>
                <a:spcPts val="300"/>
              </a:spcBef>
            </a:pPr>
            <a:r>
              <a:rPr lang="en-US" sz="2400" dirty="0">
                <a:solidFill>
                  <a:schemeClr val="tx1"/>
                </a:solidFill>
                <a:latin typeface="Lato Regular"/>
                <a:cs typeface="Lato Regular"/>
              </a:rPr>
              <a:t>peer verbal descriptions &amp; interactions</a:t>
            </a:r>
          </a:p>
          <a:p>
            <a:pPr marL="0" indent="0">
              <a:spcBef>
                <a:spcPts val="1752"/>
              </a:spcBef>
              <a:buNone/>
            </a:pPr>
            <a:r>
              <a:rPr lang="en-US" sz="2400" dirty="0">
                <a:solidFill>
                  <a:srgbClr val="6F81AC"/>
                </a:solidFill>
                <a:latin typeface="Lato Regular"/>
                <a:cs typeface="Lato Regular"/>
              </a:rPr>
              <a:t>Pedagogical Implications: </a:t>
            </a:r>
          </a:p>
          <a:p>
            <a:pPr>
              <a:spcBef>
                <a:spcPts val="600"/>
              </a:spcBef>
            </a:pPr>
            <a:r>
              <a:rPr lang="en-US" sz="2400" dirty="0">
                <a:solidFill>
                  <a:schemeClr val="tx1"/>
                </a:solidFill>
                <a:latin typeface="Lato Regular"/>
                <a:cs typeface="Lato Regular"/>
              </a:rPr>
              <a:t>How might you have to adapt experiences with phenomena to all students with disabilities to meaningfully participate? </a:t>
            </a:r>
          </a:p>
        </p:txBody>
      </p:sp>
      <p:sp>
        <p:nvSpPr>
          <p:cNvPr id="13" name="Google Shape;702;p110"/>
          <p:cNvSpPr/>
          <p:nvPr/>
        </p:nvSpPr>
        <p:spPr>
          <a:xfrm>
            <a:off x="476865" y="5226898"/>
            <a:ext cx="4685070" cy="1113155"/>
          </a:xfrm>
          <a:prstGeom prst="rect">
            <a:avLst/>
          </a:prstGeom>
          <a:noFill/>
          <a:ln>
            <a:noFill/>
          </a:ln>
        </p:spPr>
        <p:txBody>
          <a:bodyPr spcFirstLastPara="1" wrap="square" lIns="91425" tIns="45700" rIns="91425" bIns="45700" anchor="t" anchorCtr="0">
            <a:noAutofit/>
          </a:bodyPr>
          <a:lstStyle/>
          <a:p>
            <a:pPr>
              <a:lnSpc>
                <a:spcPct val="115000"/>
              </a:lnSpc>
              <a:buClr>
                <a:prstClr val="black"/>
              </a:buClr>
              <a:buSzPts val="1100"/>
            </a:pPr>
            <a:r>
              <a:rPr lang="en" sz="1200" dirty="0">
                <a:solidFill>
                  <a:prstClr val="black"/>
                </a:solidFill>
                <a:latin typeface="Lato"/>
                <a:ea typeface="Lato"/>
                <a:cs typeface="Lato"/>
                <a:sym typeface="Lato"/>
              </a:rPr>
              <a:t>Scruggs, T., Mastropieri, M. (1994). Refocusing Microscope Activities for Special Students. </a:t>
            </a:r>
            <a:r>
              <a:rPr lang="en" sz="1200" i="1" dirty="0">
                <a:solidFill>
                  <a:prstClr val="black"/>
                </a:solidFill>
                <a:latin typeface="Lato"/>
                <a:ea typeface="Lato"/>
                <a:cs typeface="Lato"/>
                <a:sym typeface="Lato"/>
              </a:rPr>
              <a:t>Science Scope,</a:t>
            </a:r>
            <a:r>
              <a:rPr lang="en" sz="1200" dirty="0">
                <a:solidFill>
                  <a:prstClr val="black"/>
                </a:solidFill>
                <a:latin typeface="Lato"/>
                <a:ea typeface="Lato"/>
                <a:cs typeface="Lato"/>
                <a:sym typeface="Lato"/>
              </a:rPr>
              <a:t> </a:t>
            </a:r>
            <a:r>
              <a:rPr lang="en" sz="1200" i="1" dirty="0">
                <a:solidFill>
                  <a:prstClr val="black"/>
                </a:solidFill>
                <a:latin typeface="Lato"/>
                <a:ea typeface="Lato"/>
                <a:cs typeface="Lato"/>
                <a:sym typeface="Lato"/>
              </a:rPr>
              <a:t>17</a:t>
            </a:r>
            <a:r>
              <a:rPr lang="en" sz="1200" dirty="0">
                <a:solidFill>
                  <a:prstClr val="black"/>
                </a:solidFill>
                <a:latin typeface="Lato"/>
                <a:ea typeface="Lato"/>
                <a:cs typeface="Lato"/>
                <a:sym typeface="Lato"/>
              </a:rPr>
              <a:t>(6), 74-78.</a:t>
            </a:r>
            <a:r>
              <a:rPr lang="en-US" sz="1200" dirty="0">
                <a:solidFill>
                  <a:prstClr val="black"/>
                </a:solidFill>
                <a:latin typeface="Lato"/>
                <a:ea typeface="Lato"/>
                <a:cs typeface="Lato"/>
                <a:sym typeface="Lato"/>
              </a:rPr>
              <a:t> AND</a:t>
            </a:r>
            <a:r>
              <a:rPr lang="en" sz="1200" dirty="0">
                <a:solidFill>
                  <a:prstClr val="black"/>
                </a:solidFill>
                <a:latin typeface="Lato"/>
                <a:ea typeface="Lato"/>
                <a:cs typeface="Lato"/>
                <a:sym typeface="Lato"/>
              </a:rPr>
              <a:t> Scruggs, T., Mastropieri, M., &amp; Boon, R. (1998). Science Education for Students with Disabilities: A Review of Recent Research. </a:t>
            </a:r>
            <a:r>
              <a:rPr lang="en" sz="1200" i="1" dirty="0">
                <a:solidFill>
                  <a:prstClr val="black"/>
                </a:solidFill>
                <a:latin typeface="Lato"/>
                <a:ea typeface="Lato"/>
                <a:cs typeface="Lato"/>
                <a:sym typeface="Lato"/>
              </a:rPr>
              <a:t>Studies in Science Education,</a:t>
            </a:r>
            <a:r>
              <a:rPr lang="en" sz="1200" dirty="0">
                <a:solidFill>
                  <a:prstClr val="black"/>
                </a:solidFill>
                <a:latin typeface="Lato"/>
                <a:ea typeface="Lato"/>
                <a:cs typeface="Lato"/>
                <a:sym typeface="Lato"/>
              </a:rPr>
              <a:t> </a:t>
            </a:r>
            <a:r>
              <a:rPr lang="en" sz="1200" i="1" dirty="0">
                <a:solidFill>
                  <a:prstClr val="black"/>
                </a:solidFill>
                <a:latin typeface="Lato"/>
                <a:ea typeface="Lato"/>
                <a:cs typeface="Lato"/>
                <a:sym typeface="Lato"/>
              </a:rPr>
              <a:t>32</a:t>
            </a:r>
            <a:r>
              <a:rPr lang="en" sz="1200" dirty="0">
                <a:solidFill>
                  <a:prstClr val="black"/>
                </a:solidFill>
                <a:latin typeface="Lato"/>
                <a:ea typeface="Lato"/>
                <a:cs typeface="Lato"/>
                <a:sym typeface="Lato"/>
              </a:rPr>
              <a:t>(1), 21-44.</a:t>
            </a:r>
            <a:endParaRPr sz="1200" dirty="0">
              <a:solidFill>
                <a:prstClr val="black"/>
              </a:solidFill>
              <a:latin typeface="Lato"/>
              <a:ea typeface="Lato"/>
              <a:cs typeface="Lato"/>
              <a:sym typeface="Lato"/>
            </a:endParaRPr>
          </a:p>
          <a:p>
            <a:pPr>
              <a:lnSpc>
                <a:spcPct val="115000"/>
              </a:lnSpc>
              <a:buClr>
                <a:prstClr val="black"/>
              </a:buClr>
              <a:buSzPts val="1100"/>
            </a:pPr>
            <a:r>
              <a:rPr lang="en" sz="1200" dirty="0">
                <a:solidFill>
                  <a:prstClr val="black"/>
                </a:solidFill>
                <a:latin typeface="Lato"/>
                <a:ea typeface="Lato"/>
                <a:cs typeface="Lato"/>
                <a:sym typeface="Lato"/>
              </a:rPr>
              <a:t>*</a:t>
            </a:r>
            <a:r>
              <a:rPr lang="en-US" sz="1200" dirty="0">
                <a:solidFill>
                  <a:prstClr val="black"/>
                </a:solidFill>
                <a:latin typeface="Lato"/>
                <a:ea typeface="Lato"/>
                <a:cs typeface="Lato"/>
                <a:sym typeface="Lato"/>
              </a:rPr>
              <a:t>Resources and guidance are </a:t>
            </a:r>
            <a:r>
              <a:rPr lang="en" sz="1200" dirty="0">
                <a:solidFill>
                  <a:prstClr val="black"/>
                </a:solidFill>
                <a:latin typeface="Lato"/>
                <a:ea typeface="Lato"/>
                <a:cs typeface="Lato"/>
                <a:sym typeface="Lato"/>
              </a:rPr>
              <a:t>available from </a:t>
            </a:r>
            <a:r>
              <a:rPr lang="en-US" sz="1200" dirty="0">
                <a:solidFill>
                  <a:prstClr val="black"/>
                </a:solidFill>
                <a:latin typeface="Lato"/>
                <a:ea typeface="Lato"/>
                <a:cs typeface="Lato"/>
                <a:sym typeface="Lato"/>
              </a:rPr>
              <a:t>the </a:t>
            </a:r>
            <a:r>
              <a:rPr lang="en" sz="1200" dirty="0">
                <a:solidFill>
                  <a:prstClr val="black"/>
                </a:solidFill>
                <a:latin typeface="Lato"/>
                <a:ea typeface="Lato"/>
                <a:cs typeface="Lato"/>
                <a:sym typeface="Lato"/>
                <a:hlinkClick r:id="rId3"/>
              </a:rPr>
              <a:t>American Foundation for the Blind</a:t>
            </a:r>
            <a:endParaRPr sz="1200" dirty="0">
              <a:solidFill>
                <a:prstClr val="black"/>
              </a:solidFill>
              <a:latin typeface="Lato"/>
              <a:ea typeface="Lato"/>
              <a:cs typeface="Lato"/>
              <a:sym typeface="Lato"/>
            </a:endParaRPr>
          </a:p>
        </p:txBody>
      </p:sp>
    </p:spTree>
    <p:extLst>
      <p:ext uri="{BB962C8B-B14F-4D97-AF65-F5344CB8AC3E}">
        <p14:creationId xmlns:p14="http://schemas.microsoft.com/office/powerpoint/2010/main" val="324276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ssolve">
                                      <p:cBhvr>
                                        <p:cTn id="23" dur="500"/>
                                        <p:tgtEl>
                                          <p:spTgt spid="6">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2075"/>
            <a:ext cx="8229600" cy="665163"/>
          </a:xfrm>
        </p:spPr>
        <p:txBody>
          <a:bodyPr>
            <a:noAutofit/>
          </a:bodyPr>
          <a:lstStyle/>
          <a:p>
            <a:r>
              <a:rPr lang="en-US" sz="4000" dirty="0"/>
              <a:t>The Walking-at-Recess Scenario</a:t>
            </a:r>
          </a:p>
        </p:txBody>
      </p:sp>
      <p:sp>
        <p:nvSpPr>
          <p:cNvPr id="3" name="Content Placeholder 2"/>
          <p:cNvSpPr>
            <a:spLocks noGrp="1"/>
          </p:cNvSpPr>
          <p:nvPr>
            <p:ph idx="4294967295"/>
          </p:nvPr>
        </p:nvSpPr>
        <p:spPr>
          <a:xfrm>
            <a:off x="929148" y="915510"/>
            <a:ext cx="8188325" cy="5518150"/>
          </a:xfrm>
        </p:spPr>
        <p:txBody>
          <a:bodyPr>
            <a:noAutofit/>
          </a:bodyPr>
          <a:lstStyle/>
          <a:p>
            <a:pPr marL="0" indent="0">
              <a:spcBef>
                <a:spcPts val="1152"/>
              </a:spcBef>
              <a:buNone/>
            </a:pPr>
            <a:r>
              <a:rPr lang="en-US" sz="2400" dirty="0">
                <a:latin typeface="Lato Regular"/>
                <a:cs typeface="Lato Regular"/>
              </a:rPr>
              <a:t>A young Native American boy, second grade, starts at a new school. The teacher calls the parents a few weeks later. She is concerned that the boy isn’t socializing with the other children during recess. </a:t>
            </a:r>
          </a:p>
          <a:p>
            <a:pPr marL="0" indent="0">
              <a:spcBef>
                <a:spcPts val="1152"/>
              </a:spcBef>
              <a:buNone/>
            </a:pPr>
            <a:r>
              <a:rPr lang="en-US" sz="2400" dirty="0">
                <a:latin typeface="Lato Regular"/>
                <a:cs typeface="Lato Regular"/>
              </a:rPr>
              <a:t>The parent asks the teacher what he </a:t>
            </a:r>
            <a:r>
              <a:rPr lang="en-US" sz="2400" i="1" dirty="0">
                <a:latin typeface="Lato Regular"/>
                <a:cs typeface="Lato Regular"/>
              </a:rPr>
              <a:t>is</a:t>
            </a:r>
            <a:r>
              <a:rPr lang="en-US" sz="2400" dirty="0">
                <a:latin typeface="Lato Regular"/>
                <a:cs typeface="Lato Regular"/>
              </a:rPr>
              <a:t> doing—and the teacher says he spends recess slowly walking the perimeter of the school grounds looking at different plants. The parent pauses for a second and then responds: “Oh, I’m not sure you should be worried. He’s probably just meeting his plant and animal relations there in that setting. He’s getting to know </a:t>
            </a:r>
            <a:r>
              <a:rPr lang="en-US" sz="2400" i="1" dirty="0">
                <a:latin typeface="Lato Regular"/>
                <a:cs typeface="Lato Regular"/>
              </a:rPr>
              <a:t>his relations</a:t>
            </a:r>
            <a:r>
              <a:rPr lang="en-US" sz="2400" dirty="0">
                <a:latin typeface="Lato Regular"/>
                <a:cs typeface="Lato Regular"/>
              </a:rPr>
              <a:t>. And he likely knows some of them there already, so he may be feeling most comfortable there. Let’s make sure he does eventually develop relationships with kids, but I think it will be fine.”</a:t>
            </a:r>
          </a:p>
        </p:txBody>
      </p:sp>
      <p:sp>
        <p:nvSpPr>
          <p:cNvPr id="6" name="Rectangle 5"/>
          <p:cNvSpPr/>
          <p:nvPr/>
        </p:nvSpPr>
        <p:spPr>
          <a:xfrm>
            <a:off x="404904" y="6438043"/>
            <a:ext cx="7711518" cy="307777"/>
          </a:xfrm>
          <a:prstGeom prst="rect">
            <a:avLst/>
          </a:prstGeom>
        </p:spPr>
        <p:txBody>
          <a:bodyPr wrap="square">
            <a:spAutoFit/>
          </a:bodyPr>
          <a:lstStyle/>
          <a:p>
            <a:pPr>
              <a:spcBef>
                <a:spcPts val="1152"/>
              </a:spcBef>
            </a:pPr>
            <a:r>
              <a:rPr lang="en-US" sz="1400" dirty="0">
                <a:solidFill>
                  <a:prstClr val="black"/>
                </a:solidFill>
                <a:latin typeface="Lato Regular"/>
                <a:cs typeface="Lato Regular"/>
              </a:rPr>
              <a:t>Megan Bang, personal communication, 2018. </a:t>
            </a:r>
          </a:p>
        </p:txBody>
      </p:sp>
      <p:sp>
        <p:nvSpPr>
          <p:cNvPr id="5"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4260663" y="5015942"/>
            <a:ext cx="6659579" cy="1200328"/>
          </a:xfrm>
          <a:prstGeom prst="rect">
            <a:avLst/>
          </a:prstGeom>
          <a:solidFill>
            <a:srgbClr val="FFFF99"/>
          </a:solidFill>
          <a:ln w="9525">
            <a:solidFill>
              <a:srgbClr val="000000"/>
            </a:solidFill>
            <a:miter lim="800000"/>
            <a:headEnd/>
            <a:tailEnd/>
          </a:ln>
        </p:spPr>
        <p:txBody>
          <a:bodyPr wrap="square">
            <a:spAutoFit/>
          </a:bodyPr>
          <a:lstStyle/>
          <a:p>
            <a:pPr>
              <a:spcBef>
                <a:spcPts val="1152"/>
              </a:spcBef>
            </a:pPr>
            <a:r>
              <a:rPr lang="en-US" sz="2400" dirty="0">
                <a:solidFill>
                  <a:prstClr val="black"/>
                </a:solidFill>
                <a:latin typeface="Lato Regular"/>
                <a:cs typeface="Lato Regular"/>
              </a:rPr>
              <a:t>Hint: What kind of relationship does this young person have with plants? How does “looking slowly” relate to science investigations?</a:t>
            </a:r>
          </a:p>
        </p:txBody>
      </p:sp>
    </p:spTree>
    <p:extLst>
      <p:ext uri="{BB962C8B-B14F-4D97-AF65-F5344CB8AC3E}">
        <p14:creationId xmlns:p14="http://schemas.microsoft.com/office/powerpoint/2010/main" val="392988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noAutofit/>
          </a:bodyPr>
          <a:lstStyle/>
          <a:p>
            <a:r>
              <a:rPr lang="en-US" sz="4000" dirty="0">
                <a:solidFill>
                  <a:schemeClr val="tx1"/>
                </a:solidFill>
              </a:rPr>
              <a:t>The Walking-at-Recess Scenario</a:t>
            </a:r>
          </a:p>
        </p:txBody>
      </p:sp>
      <p:sp>
        <p:nvSpPr>
          <p:cNvPr id="6" name="Content Placeholder 2"/>
          <p:cNvSpPr>
            <a:spLocks noGrp="1"/>
          </p:cNvSpPr>
          <p:nvPr>
            <p:ph type="body" sz="quarter" idx="13"/>
          </p:nvPr>
        </p:nvSpPr>
        <p:spPr>
          <a:xfrm>
            <a:off x="555786" y="917425"/>
            <a:ext cx="9188715" cy="4901324"/>
          </a:xfrm>
        </p:spPr>
        <p:txBody>
          <a:bodyPr>
            <a:noAutofit/>
          </a:bodyPr>
          <a:lstStyle/>
          <a:p>
            <a:pPr marL="0" indent="0">
              <a:spcBef>
                <a:spcPts val="1152"/>
              </a:spcBef>
              <a:buNone/>
            </a:pPr>
            <a:r>
              <a:rPr lang="en-US" sz="2400" b="1" dirty="0">
                <a:solidFill>
                  <a:schemeClr val="tx1"/>
                </a:solidFill>
                <a:latin typeface="Lato Regular"/>
                <a:cs typeface="Lato Regular"/>
              </a:rPr>
              <a:t>What resources do you see evidence of? </a:t>
            </a:r>
          </a:p>
          <a:p>
            <a:pPr marL="0" indent="0">
              <a:spcBef>
                <a:spcPts val="1752"/>
              </a:spcBef>
              <a:buNone/>
            </a:pPr>
            <a:r>
              <a:rPr lang="en-US" sz="2400" dirty="0">
                <a:solidFill>
                  <a:srgbClr val="6F81AC"/>
                </a:solidFill>
                <a:latin typeface="Lato Regular"/>
                <a:cs typeface="Lato Regular"/>
              </a:rPr>
              <a:t>Resources for </a:t>
            </a:r>
            <a:r>
              <a:rPr lang="en-US" sz="2400" dirty="0" err="1">
                <a:solidFill>
                  <a:srgbClr val="6F81AC"/>
                </a:solidFill>
                <a:latin typeface="Lato Regular"/>
                <a:cs typeface="Lato Regular"/>
              </a:rPr>
              <a:t>Sensemaking</a:t>
            </a:r>
            <a:r>
              <a:rPr lang="en-US" sz="2400" dirty="0">
                <a:solidFill>
                  <a:srgbClr val="6F81AC"/>
                </a:solidFill>
                <a:latin typeface="Lato Regular"/>
                <a:cs typeface="Lato Regular"/>
              </a:rPr>
              <a:t>: </a:t>
            </a:r>
          </a:p>
          <a:p>
            <a:pPr>
              <a:spcBef>
                <a:spcPts val="300"/>
              </a:spcBef>
            </a:pPr>
            <a:r>
              <a:rPr lang="en-US" sz="2400" dirty="0">
                <a:solidFill>
                  <a:schemeClr val="tx1"/>
                </a:solidFill>
                <a:latin typeface="Lato Regular"/>
                <a:cs typeface="Lato Regular"/>
              </a:rPr>
              <a:t>use of close observational practice</a:t>
            </a:r>
          </a:p>
          <a:p>
            <a:pPr>
              <a:spcBef>
                <a:spcPts val="300"/>
              </a:spcBef>
            </a:pPr>
            <a:r>
              <a:rPr lang="en-US" sz="2400" dirty="0">
                <a:solidFill>
                  <a:schemeClr val="tx1"/>
                </a:solidFill>
                <a:latin typeface="Lato Regular"/>
                <a:cs typeface="Lato Regular"/>
              </a:rPr>
              <a:t>ecological reasoning / systems thinking</a:t>
            </a:r>
          </a:p>
          <a:p>
            <a:pPr>
              <a:spcBef>
                <a:spcPts val="300"/>
              </a:spcBef>
            </a:pPr>
            <a:r>
              <a:rPr lang="en-US" sz="2400" dirty="0">
                <a:solidFill>
                  <a:schemeClr val="tx1"/>
                </a:solidFill>
                <a:latin typeface="Lato Regular"/>
                <a:cs typeface="Lato Regular"/>
              </a:rPr>
              <a:t>human-nature relations include plant &amp; animal kinships (Indigenous ontology)</a:t>
            </a:r>
          </a:p>
          <a:p>
            <a:pPr marL="0" indent="0">
              <a:spcBef>
                <a:spcPts val="1752"/>
              </a:spcBef>
              <a:buNone/>
            </a:pPr>
            <a:r>
              <a:rPr lang="en-US" sz="2400" dirty="0">
                <a:solidFill>
                  <a:srgbClr val="6F81AC"/>
                </a:solidFill>
                <a:latin typeface="Lato Regular"/>
                <a:cs typeface="Lato Regular"/>
              </a:rPr>
              <a:t>Pedagogical Implications: </a:t>
            </a:r>
          </a:p>
          <a:p>
            <a:pPr>
              <a:spcBef>
                <a:spcPts val="600"/>
              </a:spcBef>
            </a:pPr>
            <a:r>
              <a:rPr lang="en-US" sz="2400" dirty="0">
                <a:solidFill>
                  <a:schemeClr val="tx1"/>
                </a:solidFill>
                <a:latin typeface="Lato Regular"/>
                <a:cs typeface="Lato Regular"/>
              </a:rPr>
              <a:t>His knowledge and practices can be deeply leveraged in science investigations. </a:t>
            </a:r>
          </a:p>
          <a:p>
            <a:pPr>
              <a:spcBef>
                <a:spcPts val="600"/>
              </a:spcBef>
            </a:pPr>
            <a:r>
              <a:rPr lang="en-US" sz="2400" dirty="0">
                <a:solidFill>
                  <a:schemeClr val="tx1"/>
                </a:solidFill>
                <a:latin typeface="Lato Regular"/>
                <a:cs typeface="Lato Regular"/>
              </a:rPr>
              <a:t>But note the incorrect, dominant cultural frame used to interpret social behavior.  </a:t>
            </a:r>
          </a:p>
          <a:p>
            <a:pPr>
              <a:spcBef>
                <a:spcPts val="600"/>
              </a:spcBef>
            </a:pPr>
            <a:r>
              <a:rPr lang="en-US" sz="2400" dirty="0">
                <a:solidFill>
                  <a:schemeClr val="tx1"/>
                </a:solidFill>
                <a:latin typeface="Lato Regular"/>
                <a:cs typeface="Lato Regular"/>
              </a:rPr>
              <a:t>Reflection: Should the teacher have approached the student to learn about his actions? </a:t>
            </a:r>
          </a:p>
        </p:txBody>
      </p:sp>
    </p:spTree>
    <p:extLst>
      <p:ext uri="{BB962C8B-B14F-4D97-AF65-F5344CB8AC3E}">
        <p14:creationId xmlns:p14="http://schemas.microsoft.com/office/powerpoint/2010/main" val="168186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500"/>
                                        <p:tgtEl>
                                          <p:spTgt spid="6">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dissolve">
                                      <p:cBhvr>
                                        <p:cTn id="29" dur="500"/>
                                        <p:tgtEl>
                                          <p:spTgt spid="6">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dissolve">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dissolve">
                                      <p:cBhvr>
                                        <p:cTn id="3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95"/>
          <p:cNvSpPr txBox="1">
            <a:spLocks noGrp="1"/>
          </p:cNvSpPr>
          <p:nvPr>
            <p:ph type="title" idx="4294967295"/>
          </p:nvPr>
        </p:nvSpPr>
        <p:spPr>
          <a:xfrm>
            <a:off x="657174" y="411827"/>
            <a:ext cx="8688387" cy="665163"/>
          </a:xfrm>
          <a:prstGeom prst="rect">
            <a:avLst/>
          </a:prstGeom>
          <a:noFill/>
          <a:ln>
            <a:noFill/>
          </a:ln>
        </p:spPr>
        <p:txBody>
          <a:bodyPr spcFirstLastPara="1" wrap="square" lIns="91425" tIns="45700" rIns="91425" bIns="45700" anchor="ctr" anchorCtr="0">
            <a:noAutofit/>
          </a:bodyPr>
          <a:lstStyle/>
          <a:p>
            <a:pPr algn="ctr">
              <a:spcBef>
                <a:spcPts val="0"/>
              </a:spcBef>
              <a:buClr>
                <a:srgbClr val="2E6240"/>
              </a:buClr>
              <a:buSzPts val="4000"/>
            </a:pPr>
            <a:r>
              <a:rPr lang="en-US" sz="3600" dirty="0"/>
              <a:t>Physics Research Group Scenario: </a:t>
            </a:r>
            <a:r>
              <a:rPr lang="en" sz="3600" dirty="0"/>
              <a:t>"When I come down I'm in the domain state"</a:t>
            </a:r>
            <a:endParaRPr sz="4000" dirty="0"/>
          </a:p>
        </p:txBody>
      </p:sp>
      <p:sp>
        <p:nvSpPr>
          <p:cNvPr id="1181" name="Google Shape;1181;p195"/>
          <p:cNvSpPr txBox="1">
            <a:spLocks noGrp="1"/>
          </p:cNvSpPr>
          <p:nvPr>
            <p:ph type="body" idx="4294967295"/>
          </p:nvPr>
        </p:nvSpPr>
        <p:spPr>
          <a:xfrm>
            <a:off x="652411" y="1330436"/>
            <a:ext cx="8693150" cy="1985963"/>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2400"/>
              <a:buNone/>
            </a:pPr>
            <a:r>
              <a:rPr lang="en" sz="2400" dirty="0"/>
              <a:t>Particle physicists in the lab are theorizing about their phenomena </a:t>
            </a:r>
            <a:r>
              <a:rPr lang="en-US" sz="2400" dirty="0"/>
              <a:t>at the board</a:t>
            </a:r>
            <a:r>
              <a:rPr lang="en" sz="2400" dirty="0"/>
              <a:t>. One of the physicists </a:t>
            </a:r>
            <a:r>
              <a:rPr lang="en-US" sz="2400" dirty="0"/>
              <a:t>metaphorically </a:t>
            </a:r>
            <a:r>
              <a:rPr lang="en" sz="2400" dirty="0"/>
              <a:t>projects himself into the </a:t>
            </a:r>
            <a:r>
              <a:rPr lang="en-US" sz="2400" dirty="0"/>
              <a:t>sketched theoretical </a:t>
            </a:r>
            <a:r>
              <a:rPr lang="en" sz="2400" dirty="0"/>
              <a:t>model of the phenomena—imagining himself to be a particle—as a way to clarify his thinking to others in the research group. </a:t>
            </a:r>
            <a:endParaRPr dirty="0"/>
          </a:p>
        </p:txBody>
      </p:sp>
      <p:sp>
        <p:nvSpPr>
          <p:cNvPr id="1182" name="Google Shape;1182;p195"/>
          <p:cNvSpPr/>
          <p:nvPr/>
        </p:nvSpPr>
        <p:spPr>
          <a:xfrm>
            <a:off x="329273" y="5861142"/>
            <a:ext cx="4417003" cy="996858"/>
          </a:xfrm>
          <a:prstGeom prst="rect">
            <a:avLst/>
          </a:prstGeom>
          <a:noFill/>
          <a:ln>
            <a:noFill/>
          </a:ln>
        </p:spPr>
        <p:txBody>
          <a:bodyPr spcFirstLastPara="1" wrap="square" lIns="91425" tIns="45700" rIns="91425" bIns="45700" anchor="t" anchorCtr="0">
            <a:noAutofit/>
          </a:bodyPr>
          <a:lstStyle/>
          <a:p>
            <a:pPr>
              <a:buClr>
                <a:prstClr val="black"/>
              </a:buClr>
              <a:buSzPts val="1100"/>
            </a:pPr>
            <a:r>
              <a:rPr lang="en" sz="1200" dirty="0">
                <a:solidFill>
                  <a:prstClr val="black"/>
                </a:solidFill>
                <a:latin typeface="Lato"/>
                <a:ea typeface="Lato"/>
                <a:cs typeface="Lato"/>
                <a:sym typeface="Lato"/>
              </a:rPr>
              <a:t>Ochs, E., Gonzales, P., &amp; Jacoby, S. (1996). "When I come down I'm in the domain state...": Grammar and Graphic Representation in the Interpretive Activity of Physicists. In E. Ochs, E. Schegloff, &amp; S. Thompson (Eds.), </a:t>
            </a:r>
            <a:r>
              <a:rPr lang="en" sz="1200" i="1" dirty="0">
                <a:solidFill>
                  <a:prstClr val="black"/>
                </a:solidFill>
                <a:latin typeface="Lato"/>
                <a:ea typeface="Lato"/>
                <a:cs typeface="Lato"/>
                <a:sym typeface="Lato"/>
              </a:rPr>
              <a:t>Interaction and Grammar </a:t>
            </a:r>
            <a:r>
              <a:rPr lang="en" sz="1200" dirty="0">
                <a:solidFill>
                  <a:prstClr val="black"/>
                </a:solidFill>
                <a:latin typeface="Lato"/>
                <a:ea typeface="Lato"/>
                <a:cs typeface="Lato"/>
                <a:sym typeface="Lato"/>
              </a:rPr>
              <a:t>(pp. 328-369). New York: Cambridge.</a:t>
            </a:r>
            <a:endParaRPr sz="1200" dirty="0">
              <a:solidFill>
                <a:prstClr val="black"/>
              </a:solidFill>
              <a:latin typeface="Lato"/>
              <a:ea typeface="Lato"/>
              <a:cs typeface="Lato"/>
              <a:sym typeface="Lato"/>
            </a:endParaRPr>
          </a:p>
          <a:p>
            <a:pPr>
              <a:buClr>
                <a:prstClr val="black"/>
              </a:buClr>
              <a:buSzPts val="1100"/>
            </a:pPr>
            <a:endParaRPr sz="1200" dirty="0">
              <a:solidFill>
                <a:prstClr val="black"/>
              </a:solidFill>
              <a:latin typeface="Lato"/>
              <a:ea typeface="Lato"/>
              <a:cs typeface="Lato"/>
              <a:sym typeface="Lato"/>
            </a:endParaRPr>
          </a:p>
          <a:p>
            <a:pPr>
              <a:buClr>
                <a:srgbClr val="000000"/>
              </a:buClr>
              <a:buSzPts val="1400"/>
            </a:pPr>
            <a:endParaRPr sz="1200" dirty="0">
              <a:solidFill>
                <a:prstClr val="black"/>
              </a:solidFill>
              <a:latin typeface="Lato"/>
              <a:ea typeface="Lato"/>
              <a:cs typeface="Lato"/>
              <a:sym typeface="Lato"/>
            </a:endParaRPr>
          </a:p>
        </p:txBody>
      </p:sp>
      <p:pic>
        <p:nvPicPr>
          <p:cNvPr id="1183" name="Google Shape;1183;p195" descr="Particle physicists are theorizing about their phenomena in the lab" title="Particle physicists are theorizing about their phenomena in the lab"/>
          <p:cNvPicPr preferRelativeResize="0"/>
          <p:nvPr/>
        </p:nvPicPr>
        <p:blipFill>
          <a:blip r:embed="rId3">
            <a:alphaModFix/>
          </a:blip>
          <a:stretch>
            <a:fillRect/>
          </a:stretch>
        </p:blipFill>
        <p:spPr>
          <a:xfrm>
            <a:off x="2126300" y="3283927"/>
            <a:ext cx="3582282" cy="2677800"/>
          </a:xfrm>
          <a:prstGeom prst="rect">
            <a:avLst/>
          </a:prstGeom>
          <a:noFill/>
          <a:ln>
            <a:noFill/>
          </a:ln>
        </p:spPr>
      </p:pic>
      <p:pic>
        <p:nvPicPr>
          <p:cNvPr id="1184" name="Google Shape;1184;p195" descr="Particle physicists are theorizing about their phenomena in the lab" title="Particle physicists are theorizing about their phenomena in the lab"/>
          <p:cNvPicPr preferRelativeResize="0"/>
          <p:nvPr/>
        </p:nvPicPr>
        <p:blipFill>
          <a:blip r:embed="rId4">
            <a:alphaModFix/>
          </a:blip>
          <a:stretch>
            <a:fillRect/>
          </a:stretch>
        </p:blipFill>
        <p:spPr>
          <a:xfrm>
            <a:off x="5930760" y="3316399"/>
            <a:ext cx="3769952" cy="2677800"/>
          </a:xfrm>
          <a:prstGeom prst="rect">
            <a:avLst/>
          </a:prstGeom>
          <a:noFill/>
          <a:ln>
            <a:noFill/>
          </a:ln>
        </p:spPr>
      </p:pic>
      <p:sp>
        <p:nvSpPr>
          <p:cNvPr id="7"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5391990" y="4769630"/>
            <a:ext cx="5625941" cy="1200328"/>
          </a:xfrm>
          <a:prstGeom prst="rect">
            <a:avLst/>
          </a:prstGeom>
          <a:solidFill>
            <a:srgbClr val="FFFF99"/>
          </a:solidFill>
          <a:ln w="9525">
            <a:solidFill>
              <a:srgbClr val="000000"/>
            </a:solidFill>
            <a:miter lim="800000"/>
            <a:headEnd/>
            <a:tailEnd/>
          </a:ln>
        </p:spPr>
        <p:txBody>
          <a:bodyPr wrap="square">
            <a:spAutoFit/>
          </a:bodyPr>
          <a:lstStyle/>
          <a:p>
            <a:pPr>
              <a:spcBef>
                <a:spcPts val="1152"/>
              </a:spcBef>
            </a:pPr>
            <a:r>
              <a:rPr lang="en-US" sz="2400" dirty="0">
                <a:solidFill>
                  <a:prstClr val="black"/>
                </a:solidFill>
                <a:latin typeface="Lato Regular"/>
                <a:cs typeface="Lato Regular"/>
              </a:rPr>
              <a:t>Hint: What intellectual work is being done by the scientist when he “projects” himself into the theory space?</a:t>
            </a:r>
          </a:p>
        </p:txBody>
      </p:sp>
    </p:spTree>
    <p:extLst>
      <p:ext uri="{BB962C8B-B14F-4D97-AF65-F5344CB8AC3E}">
        <p14:creationId xmlns:p14="http://schemas.microsoft.com/office/powerpoint/2010/main" val="223143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4294967295"/>
          </p:nvPr>
        </p:nvSpPr>
        <p:spPr>
          <a:xfrm>
            <a:off x="1194619" y="1352281"/>
            <a:ext cx="8229600" cy="5297488"/>
          </a:xfrm>
        </p:spPr>
        <p:txBody>
          <a:bodyPr>
            <a:noAutofit/>
          </a:bodyPr>
          <a:lstStyle/>
          <a:p>
            <a:pPr marL="0" indent="0">
              <a:spcBef>
                <a:spcPts val="1152"/>
              </a:spcBef>
              <a:buNone/>
            </a:pPr>
            <a:r>
              <a:rPr lang="en-US" sz="2400" b="1" dirty="0">
                <a:solidFill>
                  <a:schemeClr val="tx1"/>
                </a:solidFill>
                <a:latin typeface="Lato Regular"/>
                <a:cs typeface="Lato Regular"/>
              </a:rPr>
              <a:t>What resources do you see evidence of? </a:t>
            </a:r>
          </a:p>
          <a:p>
            <a:pPr marL="0" indent="0">
              <a:spcBef>
                <a:spcPts val="1752"/>
              </a:spcBef>
              <a:buNone/>
            </a:pPr>
            <a:r>
              <a:rPr lang="en-US" sz="2400" dirty="0">
                <a:solidFill>
                  <a:srgbClr val="6F81AC"/>
                </a:solidFill>
                <a:latin typeface="Lato Regular"/>
                <a:cs typeface="Lato Regular"/>
              </a:rPr>
              <a:t>Resources for </a:t>
            </a:r>
            <a:r>
              <a:rPr lang="en-US" sz="2400" dirty="0" err="1">
                <a:solidFill>
                  <a:srgbClr val="6F81AC"/>
                </a:solidFill>
                <a:latin typeface="Lato Regular"/>
                <a:cs typeface="Lato Regular"/>
              </a:rPr>
              <a:t>Sensemaking</a:t>
            </a:r>
            <a:r>
              <a:rPr lang="en-US" sz="2400" dirty="0">
                <a:solidFill>
                  <a:srgbClr val="6F81AC"/>
                </a:solidFill>
                <a:latin typeface="Lato Regular"/>
                <a:cs typeface="Lato Regular"/>
              </a:rPr>
              <a:t>: </a:t>
            </a:r>
          </a:p>
          <a:p>
            <a:pPr>
              <a:spcBef>
                <a:spcPts val="300"/>
              </a:spcBef>
            </a:pPr>
            <a:r>
              <a:rPr lang="en-US" sz="2400" dirty="0">
                <a:solidFill>
                  <a:schemeClr val="tx1"/>
                </a:solidFill>
                <a:latin typeface="Lato Regular"/>
                <a:cs typeface="Lato Regular"/>
              </a:rPr>
              <a:t>imaginative perspective-taking (“becoming the particle”)</a:t>
            </a:r>
          </a:p>
          <a:p>
            <a:pPr>
              <a:spcBef>
                <a:spcPts val="300"/>
              </a:spcBef>
            </a:pPr>
            <a:r>
              <a:rPr lang="en-US" sz="2400" dirty="0">
                <a:solidFill>
                  <a:schemeClr val="tx1"/>
                </a:solidFill>
                <a:latin typeface="Lato Regular"/>
                <a:cs typeface="Lato Regular"/>
              </a:rPr>
              <a:t>creative, collaborative theorizing around a diagram</a:t>
            </a:r>
          </a:p>
          <a:p>
            <a:pPr>
              <a:spcBef>
                <a:spcPts val="300"/>
              </a:spcBef>
            </a:pPr>
            <a:r>
              <a:rPr lang="en-US" sz="2400" dirty="0">
                <a:solidFill>
                  <a:schemeClr val="tx1"/>
                </a:solidFill>
                <a:latin typeface="Lato Regular"/>
                <a:cs typeface="Lato Regular"/>
              </a:rPr>
              <a:t>gestures + talk used for communication</a:t>
            </a:r>
          </a:p>
          <a:p>
            <a:pPr marL="0" indent="0">
              <a:spcBef>
                <a:spcPts val="1752"/>
              </a:spcBef>
              <a:buNone/>
            </a:pPr>
            <a:r>
              <a:rPr lang="en-US" sz="2400" dirty="0">
                <a:solidFill>
                  <a:srgbClr val="6F81AC"/>
                </a:solidFill>
                <a:latin typeface="Lato Regular"/>
                <a:cs typeface="Lato Regular"/>
              </a:rPr>
              <a:t>Pedagogical Implications: </a:t>
            </a:r>
          </a:p>
          <a:p>
            <a:pPr>
              <a:spcBef>
                <a:spcPts val="600"/>
              </a:spcBef>
            </a:pPr>
            <a:r>
              <a:rPr lang="en-US" sz="2400" dirty="0">
                <a:solidFill>
                  <a:schemeClr val="tx1"/>
                </a:solidFill>
                <a:latin typeface="Lato Regular"/>
                <a:cs typeface="Lato Regular"/>
              </a:rPr>
              <a:t>In school, we often focus on “cleaned up” accounts of science investigations—and not on the creative, messy, and ambiguous process used to get there as theoretical ideas and processes get worked out. </a:t>
            </a:r>
          </a:p>
        </p:txBody>
      </p:sp>
      <p:sp>
        <p:nvSpPr>
          <p:cNvPr id="7" name="Google Shape;1180;p195"/>
          <p:cNvSpPr txBox="1">
            <a:spLocks noGrp="1"/>
          </p:cNvSpPr>
          <p:nvPr>
            <p:ph type="title" idx="4294967295"/>
          </p:nvPr>
        </p:nvSpPr>
        <p:spPr>
          <a:xfrm>
            <a:off x="476756" y="367378"/>
            <a:ext cx="8688387" cy="665163"/>
          </a:xfrm>
          <a:prstGeom prst="rect">
            <a:avLst/>
          </a:prstGeom>
          <a:noFill/>
          <a:ln>
            <a:noFill/>
          </a:ln>
        </p:spPr>
        <p:txBody>
          <a:bodyPr spcFirstLastPara="1" wrap="square" lIns="91425" tIns="45700" rIns="91425" bIns="45700" anchor="ctr" anchorCtr="0">
            <a:noAutofit/>
          </a:bodyPr>
          <a:lstStyle/>
          <a:p>
            <a:pPr algn="ctr">
              <a:spcBef>
                <a:spcPts val="0"/>
              </a:spcBef>
              <a:buClr>
                <a:srgbClr val="2E6240"/>
              </a:buClr>
              <a:buSzPts val="4000"/>
            </a:pPr>
            <a:r>
              <a:rPr lang="en-US" sz="3600" dirty="0">
                <a:solidFill>
                  <a:schemeClr val="tx1"/>
                </a:solidFill>
              </a:rPr>
              <a:t>Physics Research Group Scenario: </a:t>
            </a:r>
            <a:r>
              <a:rPr lang="en" sz="3600" dirty="0">
                <a:solidFill>
                  <a:schemeClr val="tx1"/>
                </a:solidFill>
              </a:rPr>
              <a:t>"When I come down I'm in the domain state"</a:t>
            </a:r>
            <a:endParaRPr sz="4000" dirty="0">
              <a:solidFill>
                <a:schemeClr val="tx1"/>
              </a:solidFill>
            </a:endParaRPr>
          </a:p>
        </p:txBody>
      </p:sp>
      <p:sp>
        <p:nvSpPr>
          <p:cNvPr id="11" name="Google Shape;1182;p195"/>
          <p:cNvSpPr/>
          <p:nvPr/>
        </p:nvSpPr>
        <p:spPr>
          <a:xfrm>
            <a:off x="476756" y="5734822"/>
            <a:ext cx="3770780" cy="914947"/>
          </a:xfrm>
          <a:prstGeom prst="rect">
            <a:avLst/>
          </a:prstGeom>
          <a:noFill/>
          <a:ln>
            <a:noFill/>
          </a:ln>
        </p:spPr>
        <p:txBody>
          <a:bodyPr spcFirstLastPara="1" wrap="square" lIns="91425" tIns="45700" rIns="91425" bIns="45700" anchor="t" anchorCtr="0">
            <a:noAutofit/>
          </a:bodyPr>
          <a:lstStyle/>
          <a:p>
            <a:pPr>
              <a:buClr>
                <a:prstClr val="black"/>
              </a:buClr>
              <a:buSzPts val="1100"/>
            </a:pPr>
            <a:r>
              <a:rPr lang="en" sz="1200" dirty="0">
                <a:solidFill>
                  <a:prstClr val="black"/>
                </a:solidFill>
                <a:latin typeface="Lato"/>
                <a:ea typeface="Lato"/>
                <a:cs typeface="Lato"/>
                <a:sym typeface="Lato"/>
              </a:rPr>
              <a:t>Ochs, E., Gonzales, P., &amp; Jacoby, S. (1996). "When I come down I'm in the domain state...": Grammar and Graphic Representation in the Interpretive Activity of Physicists. In E. Ochs, E. Schegloff, &amp; S. Thompson (Eds.), </a:t>
            </a:r>
            <a:r>
              <a:rPr lang="en" sz="1200" i="1" dirty="0">
                <a:solidFill>
                  <a:prstClr val="black"/>
                </a:solidFill>
                <a:latin typeface="Lato"/>
                <a:ea typeface="Lato"/>
                <a:cs typeface="Lato"/>
                <a:sym typeface="Lato"/>
              </a:rPr>
              <a:t>Interaction and Grammar </a:t>
            </a:r>
            <a:r>
              <a:rPr lang="en" sz="1200" dirty="0">
                <a:solidFill>
                  <a:prstClr val="black"/>
                </a:solidFill>
                <a:latin typeface="Lato"/>
                <a:ea typeface="Lato"/>
                <a:cs typeface="Lato"/>
                <a:sym typeface="Lato"/>
              </a:rPr>
              <a:t>(pp. 328-369). New York: Cambridge.</a:t>
            </a:r>
            <a:endParaRPr sz="1200" dirty="0">
              <a:solidFill>
                <a:prstClr val="black"/>
              </a:solidFill>
              <a:latin typeface="Lato"/>
              <a:ea typeface="Lato"/>
              <a:cs typeface="Lato"/>
              <a:sym typeface="Lato"/>
            </a:endParaRPr>
          </a:p>
        </p:txBody>
      </p:sp>
    </p:spTree>
    <p:extLst>
      <p:ext uri="{BB962C8B-B14F-4D97-AF65-F5344CB8AC3E}">
        <p14:creationId xmlns:p14="http://schemas.microsoft.com/office/powerpoint/2010/main" val="140447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500"/>
                                        <p:tgtEl>
                                          <p:spTgt spid="6">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dissolve">
                                      <p:cBhvr>
                                        <p:cTn id="2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1269242"/>
            <a:ext cx="8596668" cy="2452988"/>
          </a:xfrm>
        </p:spPr>
        <p:txBody>
          <a:bodyPr>
            <a:normAutofit fontScale="90000"/>
          </a:bodyPr>
          <a:lstStyle/>
          <a:p>
            <a:pPr>
              <a:buClr>
                <a:srgbClr val="FFFFFF"/>
              </a:buClr>
              <a:buSzPts val="2800"/>
              <a:buFont typeface="Gill Sans"/>
              <a:buNone/>
            </a:pPr>
            <a:r>
              <a:rPr lang="en-US" dirty="0"/>
              <a:t>Supporting Sensemaking Through Diverse Student Perspectives and Experiences</a:t>
            </a:r>
            <a:r>
              <a:rPr lang="en-US" sz="4400" b="1" dirty="0">
                <a:solidFill>
                  <a:srgbClr val="FFFFFF"/>
                </a:solidFill>
                <a:latin typeface="Gill Sans"/>
                <a:ea typeface="Gill Sans"/>
                <a:cs typeface="Gill Sans"/>
                <a:sym typeface="Gill Sans"/>
              </a:rPr>
              <a:t>/STEMteachingtools.org/brief/47</a:t>
            </a:r>
            <a:endParaRPr lang="en-US" sz="4400" dirty="0">
              <a:latin typeface="Calibri"/>
              <a:ea typeface="Calibri"/>
              <a:cs typeface="Calibri"/>
              <a:sym typeface="Calibri"/>
            </a:endParaRPr>
          </a:p>
        </p:txBody>
      </p:sp>
      <p:sp>
        <p:nvSpPr>
          <p:cNvPr id="3" name="Text Placeholder 2"/>
          <p:cNvSpPr>
            <a:spLocks noGrp="1"/>
          </p:cNvSpPr>
          <p:nvPr>
            <p:ph type="body" idx="1"/>
          </p:nvPr>
        </p:nvSpPr>
        <p:spPr/>
        <p:txBody>
          <a:bodyPr/>
          <a:lstStyle/>
          <a:p>
            <a:r>
              <a:rPr lang="en-US" dirty="0"/>
              <a:t>Session A:  Equity in Science</a:t>
            </a:r>
          </a:p>
        </p:txBody>
      </p:sp>
      <p:sp>
        <p:nvSpPr>
          <p:cNvPr id="4" name="Slide Number Placeholder 3"/>
          <p:cNvSpPr>
            <a:spLocks noGrp="1"/>
          </p:cNvSpPr>
          <p:nvPr>
            <p:ph type="sldNum" sz="quarter" idx="12"/>
          </p:nvPr>
        </p:nvSpPr>
        <p:spPr/>
        <p:txBody>
          <a:bodyPr/>
          <a:lstStyle/>
          <a:p>
            <a:fld id="{91BD7323-49BF-4C97-8773-5EC64C492009}" type="slidenum">
              <a:rPr lang="en-US" smtClean="0"/>
              <a:t>6</a:t>
            </a:fld>
            <a:endParaRPr lang="en-US"/>
          </a:p>
        </p:txBody>
      </p:sp>
      <p:sp>
        <p:nvSpPr>
          <p:cNvPr id="5" name="TextBox 4"/>
          <p:cNvSpPr txBox="1"/>
          <p:nvPr/>
        </p:nvSpPr>
        <p:spPr>
          <a:xfrm>
            <a:off x="520507" y="5746517"/>
            <a:ext cx="3762266" cy="1661993"/>
          </a:xfrm>
          <a:prstGeom prst="rect">
            <a:avLst/>
          </a:prstGeom>
          <a:noFill/>
        </p:spPr>
        <p:txBody>
          <a:bodyPr wrap="square" rtlCol="0">
            <a:spAutoFit/>
          </a:bodyPr>
          <a:lstStyle/>
          <a:p>
            <a:r>
              <a:rPr lang="en-US" sz="1100" dirty="0"/>
              <a:t>Modified from Bell, P., Bang, M., Suarez, E., Morrison, D., </a:t>
            </a:r>
            <a:r>
              <a:rPr lang="en-US" sz="1100" dirty="0" err="1"/>
              <a:t>Tesoriero</a:t>
            </a:r>
            <a:r>
              <a:rPr lang="en-US" sz="1100" dirty="0"/>
              <a:t>, G. &amp; </a:t>
            </a:r>
            <a:r>
              <a:rPr lang="en-US" sz="1100" dirty="0" err="1"/>
              <a:t>Kaupp</a:t>
            </a:r>
            <a:r>
              <a:rPr lang="en-US" sz="1100" dirty="0"/>
              <a:t>, L. (2018). </a:t>
            </a:r>
            <a:r>
              <a:rPr lang="en-US" sz="1100" i="1" dirty="0"/>
              <a:t>Learning to See the Resources Students Bring to Sense-Making</a:t>
            </a:r>
            <a:r>
              <a:rPr lang="en-US" sz="1100" dirty="0"/>
              <a:t>. [OER Professional Development Session from the ACESSE Project] Retrieved from http://stemteachingtools.org/pd/SessionG</a:t>
            </a:r>
          </a:p>
          <a:p>
            <a:br>
              <a:rPr lang="en-US" dirty="0"/>
            </a:br>
            <a:endParaRPr lang="en-US" dirty="0"/>
          </a:p>
        </p:txBody>
      </p:sp>
      <p:pic>
        <p:nvPicPr>
          <p:cNvPr id="6" name="Picture 5" title="decorative"/>
          <p:cNvPicPr>
            <a:picLocks noChangeAspect="1"/>
          </p:cNvPicPr>
          <p:nvPr/>
        </p:nvPicPr>
        <p:blipFill>
          <a:blip r:embed="rId2"/>
          <a:stretch>
            <a:fillRect/>
          </a:stretch>
        </p:blipFill>
        <p:spPr>
          <a:xfrm>
            <a:off x="4161206" y="5746517"/>
            <a:ext cx="951058" cy="902286"/>
          </a:xfrm>
          <a:prstGeom prst="rect">
            <a:avLst/>
          </a:prstGeom>
        </p:spPr>
      </p:pic>
    </p:spTree>
    <p:extLst>
      <p:ext uri="{BB962C8B-B14F-4D97-AF65-F5344CB8AC3E}">
        <p14:creationId xmlns:p14="http://schemas.microsoft.com/office/powerpoint/2010/main" val="21188691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The Salt Water Plant Experiment</a:t>
            </a:r>
          </a:p>
        </p:txBody>
      </p:sp>
      <p:sp>
        <p:nvSpPr>
          <p:cNvPr id="3" name="Content Placeholder 2"/>
          <p:cNvSpPr>
            <a:spLocks noGrp="1"/>
          </p:cNvSpPr>
          <p:nvPr>
            <p:ph type="body" sz="quarter" idx="13"/>
          </p:nvPr>
        </p:nvSpPr>
        <p:spPr>
          <a:xfrm>
            <a:off x="259762" y="1183515"/>
            <a:ext cx="9188715" cy="4901324"/>
          </a:xfrm>
        </p:spPr>
        <p:txBody>
          <a:bodyPr>
            <a:noAutofit/>
          </a:bodyPr>
          <a:lstStyle/>
          <a:p>
            <a:pPr marL="0" indent="0">
              <a:spcBef>
                <a:spcPts val="1152"/>
              </a:spcBef>
              <a:buNone/>
            </a:pPr>
            <a:r>
              <a:rPr lang="en-US" sz="2400" dirty="0">
                <a:latin typeface="Lato Regular"/>
                <a:cs typeface="Lato Regular"/>
              </a:rPr>
              <a:t>An elementary school girl in Hawai‘i participated in a science fair and entered her science experiment on the conditions needed to support plant growth. As the result of climate change, ocean salt water is intruding into areas where native crops are grown in her community. She did a controlled comparison showing how taro plants respond to different concentrations of salt water. She received a low score from judges because she used a small number of taro plant samples. However, taro plants are sacred to her as ancestors and living relations of her Native Hawaiian cultural community, so she tried to minimize the number of taro plants that would be injured in her science experiment. She thought the sample size was adequate. </a:t>
            </a:r>
          </a:p>
        </p:txBody>
      </p:sp>
      <p:sp>
        <p:nvSpPr>
          <p:cNvPr id="6" name="Rectangle 5"/>
          <p:cNvSpPr/>
          <p:nvPr/>
        </p:nvSpPr>
        <p:spPr>
          <a:xfrm>
            <a:off x="434400" y="6225911"/>
            <a:ext cx="7711518" cy="276999"/>
          </a:xfrm>
          <a:prstGeom prst="rect">
            <a:avLst/>
          </a:prstGeom>
        </p:spPr>
        <p:txBody>
          <a:bodyPr wrap="square">
            <a:spAutoFit/>
          </a:bodyPr>
          <a:lstStyle/>
          <a:p>
            <a:pPr>
              <a:spcBef>
                <a:spcPts val="1152"/>
              </a:spcBef>
            </a:pPr>
            <a:r>
              <a:rPr lang="en-US" sz="1200" dirty="0">
                <a:solidFill>
                  <a:prstClr val="black"/>
                </a:solidFill>
                <a:latin typeface="Lato Regular"/>
                <a:cs typeface="Lato Regular"/>
              </a:rPr>
              <a:t>Lauren </a:t>
            </a:r>
            <a:r>
              <a:rPr lang="en-US" sz="1200" dirty="0" err="1">
                <a:solidFill>
                  <a:prstClr val="black"/>
                </a:solidFill>
                <a:latin typeface="Lato Regular"/>
                <a:cs typeface="Lato Regular"/>
              </a:rPr>
              <a:t>Kaupp</a:t>
            </a:r>
            <a:r>
              <a:rPr lang="en-US" sz="1200" dirty="0">
                <a:solidFill>
                  <a:prstClr val="black"/>
                </a:solidFill>
                <a:latin typeface="Lato Regular"/>
                <a:cs typeface="Lato Regular"/>
              </a:rPr>
              <a:t>, personal communication, 2018. </a:t>
            </a:r>
          </a:p>
        </p:txBody>
      </p:sp>
      <p:sp>
        <p:nvSpPr>
          <p:cNvPr id="5"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4033888" y="4679335"/>
            <a:ext cx="6659579" cy="1569660"/>
          </a:xfrm>
          <a:prstGeom prst="rect">
            <a:avLst/>
          </a:prstGeom>
          <a:solidFill>
            <a:srgbClr val="FFFF99"/>
          </a:solidFill>
          <a:ln w="9525">
            <a:solidFill>
              <a:srgbClr val="000000"/>
            </a:solidFill>
            <a:miter lim="800000"/>
            <a:headEnd/>
            <a:tailEnd/>
          </a:ln>
        </p:spPr>
        <p:txBody>
          <a:bodyPr wrap="square">
            <a:spAutoFit/>
          </a:bodyPr>
          <a:lstStyle/>
          <a:p>
            <a:pPr>
              <a:spcBef>
                <a:spcPts val="1152"/>
              </a:spcBef>
            </a:pPr>
            <a:r>
              <a:rPr lang="en-US" sz="2400" dirty="0">
                <a:solidFill>
                  <a:prstClr val="black"/>
                </a:solidFill>
                <a:latin typeface="Lato Regular"/>
                <a:cs typeface="Lato Regular"/>
              </a:rPr>
              <a:t>Hint: What can you say about the meaningful purpose she is bringing to her investigation? What plant knowledge does she have access to?</a:t>
            </a:r>
          </a:p>
        </p:txBody>
      </p:sp>
    </p:spTree>
    <p:extLst>
      <p:ext uri="{BB962C8B-B14F-4D97-AF65-F5344CB8AC3E}">
        <p14:creationId xmlns:p14="http://schemas.microsoft.com/office/powerpoint/2010/main" val="292694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noAutofit/>
          </a:bodyPr>
          <a:lstStyle/>
          <a:p>
            <a:r>
              <a:rPr lang="en-US" sz="4000" dirty="0">
                <a:solidFill>
                  <a:schemeClr val="tx1"/>
                </a:solidFill>
              </a:rPr>
              <a:t>The Salt Water Plant Experiment</a:t>
            </a:r>
            <a:endParaRPr lang="en-US" sz="4000" dirty="0">
              <a:solidFill>
                <a:schemeClr val="bg1"/>
              </a:solidFill>
            </a:endParaRPr>
          </a:p>
        </p:txBody>
      </p:sp>
      <p:sp>
        <p:nvSpPr>
          <p:cNvPr id="6" name="Content Placeholder 2"/>
          <p:cNvSpPr>
            <a:spLocks noGrp="1"/>
          </p:cNvSpPr>
          <p:nvPr>
            <p:ph type="body" sz="quarter" idx="13"/>
          </p:nvPr>
        </p:nvSpPr>
        <p:spPr>
          <a:xfrm>
            <a:off x="555786" y="1124522"/>
            <a:ext cx="9188715" cy="4901324"/>
          </a:xfrm>
        </p:spPr>
        <p:txBody>
          <a:bodyPr>
            <a:noAutofit/>
          </a:bodyPr>
          <a:lstStyle/>
          <a:p>
            <a:pPr marL="0" indent="0">
              <a:spcBef>
                <a:spcPts val="1152"/>
              </a:spcBef>
              <a:buNone/>
            </a:pPr>
            <a:r>
              <a:rPr lang="en-US" sz="2400" b="1" dirty="0">
                <a:solidFill>
                  <a:schemeClr val="tx1"/>
                </a:solidFill>
                <a:latin typeface="Lato Regular"/>
                <a:cs typeface="Lato Regular"/>
              </a:rPr>
              <a:t>What resources do you see evidence of? </a:t>
            </a:r>
          </a:p>
          <a:p>
            <a:pPr marL="0" indent="0">
              <a:spcBef>
                <a:spcPts val="1752"/>
              </a:spcBef>
              <a:buNone/>
            </a:pPr>
            <a:r>
              <a:rPr lang="en-US" sz="2400" dirty="0">
                <a:solidFill>
                  <a:srgbClr val="6F81AC"/>
                </a:solidFill>
                <a:latin typeface="Lato Regular"/>
                <a:cs typeface="Lato Regular"/>
              </a:rPr>
              <a:t>Resources for </a:t>
            </a:r>
            <a:r>
              <a:rPr lang="en-US" sz="2400" dirty="0" err="1">
                <a:solidFill>
                  <a:srgbClr val="6F81AC"/>
                </a:solidFill>
                <a:latin typeface="Lato Regular"/>
                <a:cs typeface="Lato Regular"/>
              </a:rPr>
              <a:t>Sensemaking</a:t>
            </a:r>
            <a:r>
              <a:rPr lang="en-US" sz="2400" dirty="0">
                <a:solidFill>
                  <a:srgbClr val="6F81AC"/>
                </a:solidFill>
                <a:latin typeface="Lato Regular"/>
                <a:cs typeface="Lato Regular"/>
              </a:rPr>
              <a:t>: </a:t>
            </a:r>
          </a:p>
          <a:p>
            <a:pPr>
              <a:spcBef>
                <a:spcPts val="300"/>
              </a:spcBef>
            </a:pPr>
            <a:r>
              <a:rPr lang="en-US" sz="2400" dirty="0">
                <a:solidFill>
                  <a:schemeClr val="tx1"/>
                </a:solidFill>
                <a:latin typeface="Lato Regular"/>
                <a:cs typeface="Lato Regular"/>
              </a:rPr>
              <a:t>knowledge of local impacts of climate change / ecological reasoning</a:t>
            </a:r>
          </a:p>
          <a:p>
            <a:pPr>
              <a:spcBef>
                <a:spcPts val="300"/>
              </a:spcBef>
            </a:pPr>
            <a:r>
              <a:rPr lang="en-US" sz="2400" dirty="0">
                <a:solidFill>
                  <a:schemeClr val="tx1"/>
                </a:solidFill>
                <a:latin typeface="Lato Regular"/>
                <a:cs typeface="Lato Regular"/>
              </a:rPr>
              <a:t>planning and conducting an ethical investigation</a:t>
            </a:r>
          </a:p>
          <a:p>
            <a:pPr>
              <a:spcBef>
                <a:spcPts val="300"/>
              </a:spcBef>
            </a:pPr>
            <a:r>
              <a:rPr lang="en-US" sz="2400" dirty="0">
                <a:solidFill>
                  <a:schemeClr val="tx1"/>
                </a:solidFill>
                <a:latin typeface="Lato Regular"/>
                <a:cs typeface="Lato Regular"/>
              </a:rPr>
              <a:t>human-nature relations involving plant &amp; animal kinships (Indigenous ontology)</a:t>
            </a:r>
          </a:p>
          <a:p>
            <a:pPr marL="0" indent="0">
              <a:spcBef>
                <a:spcPts val="1752"/>
              </a:spcBef>
              <a:buNone/>
            </a:pPr>
            <a:r>
              <a:rPr lang="en-US" sz="2400" dirty="0">
                <a:solidFill>
                  <a:srgbClr val="6F81AC"/>
                </a:solidFill>
                <a:latin typeface="Lato Regular"/>
                <a:cs typeface="Lato Regular"/>
              </a:rPr>
              <a:t>Pedagogical Implications: </a:t>
            </a:r>
          </a:p>
          <a:p>
            <a:pPr>
              <a:spcBef>
                <a:spcPts val="600"/>
              </a:spcBef>
            </a:pPr>
            <a:r>
              <a:rPr lang="en-US" sz="2400" dirty="0">
                <a:solidFill>
                  <a:schemeClr val="tx1"/>
                </a:solidFill>
                <a:latin typeface="Lato Regular"/>
                <a:cs typeface="Lato Regular"/>
              </a:rPr>
              <a:t>Her concerns for the ethical treatment of plants relate to a cultural value system that should be respected. </a:t>
            </a:r>
          </a:p>
          <a:p>
            <a:pPr>
              <a:spcBef>
                <a:spcPts val="600"/>
              </a:spcBef>
            </a:pPr>
            <a:r>
              <a:rPr lang="en-US" sz="2400" dirty="0">
                <a:solidFill>
                  <a:schemeClr val="tx1"/>
                </a:solidFill>
                <a:latin typeface="Lato Regular"/>
                <a:cs typeface="Lato Regular"/>
              </a:rPr>
              <a:t>Instruction should be open to multiple scientific ways of knowing. </a:t>
            </a:r>
          </a:p>
        </p:txBody>
      </p:sp>
    </p:spTree>
    <p:extLst>
      <p:ext uri="{BB962C8B-B14F-4D97-AF65-F5344CB8AC3E}">
        <p14:creationId xmlns:p14="http://schemas.microsoft.com/office/powerpoint/2010/main" val="6312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dissolve">
                                      <p:cBhvr>
                                        <p:cTn id="20" dur="500"/>
                                        <p:tgtEl>
                                          <p:spTgt spid="6">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ssolv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dissolve">
                                      <p:cBhvr>
                                        <p:cTn id="28" dur="500"/>
                                        <p:tgtEl>
                                          <p:spTgt spid="6">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dissolve">
                                      <p:cBhvr>
                                        <p:cTn id="31" dur="500"/>
                                        <p:tgtEl>
                                          <p:spTgt spid="6">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dissolve">
                                      <p:cBhvr>
                                        <p:cTn id="3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41013"/>
            <a:ext cx="9144000" cy="665609"/>
          </a:xfrm>
        </p:spPr>
        <p:txBody>
          <a:bodyPr>
            <a:noAutofit/>
          </a:bodyPr>
          <a:lstStyle/>
          <a:p>
            <a:r>
              <a:rPr lang="en-US" sz="4000" dirty="0"/>
              <a:t>Hip Hop Science Explanations</a:t>
            </a:r>
          </a:p>
        </p:txBody>
      </p:sp>
      <p:sp>
        <p:nvSpPr>
          <p:cNvPr id="10" name="Rectangle 1029"/>
          <p:cNvSpPr>
            <a:spLocks noChangeArrowheads="1"/>
          </p:cNvSpPr>
          <p:nvPr/>
        </p:nvSpPr>
        <p:spPr bwMode="auto">
          <a:xfrm>
            <a:off x="5612191" y="1947335"/>
            <a:ext cx="4170635" cy="830997"/>
          </a:xfrm>
          <a:prstGeom prst="rect">
            <a:avLst/>
          </a:prstGeom>
          <a:solidFill>
            <a:srgbClr val="FFFF99"/>
          </a:solidFill>
          <a:ln w="9525">
            <a:solidFill>
              <a:srgbClr val="000000"/>
            </a:solidFill>
            <a:miter lim="800000"/>
            <a:headEnd/>
            <a:tailEnd/>
          </a:ln>
        </p:spPr>
        <p:txBody>
          <a:bodyPr wrap="square">
            <a:spAutoFit/>
          </a:bodyPr>
          <a:lstStyle/>
          <a:p>
            <a:pPr>
              <a:defRPr/>
            </a:pPr>
            <a:r>
              <a:rPr lang="en-US" sz="2400" b="1" dirty="0">
                <a:solidFill>
                  <a:prstClr val="black"/>
                </a:solidFill>
              </a:rPr>
              <a:t>title: </a:t>
            </a:r>
          </a:p>
          <a:p>
            <a:r>
              <a:rPr lang="en-US" sz="2400" dirty="0">
                <a:solidFill>
                  <a:prstClr val="black"/>
                </a:solidFill>
              </a:rPr>
              <a:t>• text</a:t>
            </a:r>
          </a:p>
        </p:txBody>
      </p:sp>
      <p:pic>
        <p:nvPicPr>
          <p:cNvPr id="4" name="Picture 3" descr="Hip Hop Science Explanations" title="Hip Hop Science Explanations">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970935"/>
            <a:ext cx="9144000" cy="5145370"/>
          </a:xfrm>
          <a:prstGeom prst="rect">
            <a:avLst/>
          </a:prstGeom>
        </p:spPr>
      </p:pic>
      <p:sp>
        <p:nvSpPr>
          <p:cNvPr id="8" name="Content Placeholder 2"/>
          <p:cNvSpPr>
            <a:spLocks noGrp="1"/>
          </p:cNvSpPr>
          <p:nvPr>
            <p:ph idx="4294967295"/>
          </p:nvPr>
        </p:nvSpPr>
        <p:spPr>
          <a:xfrm>
            <a:off x="1524000" y="6200362"/>
            <a:ext cx="9144000" cy="588865"/>
          </a:xfrm>
          <a:prstGeom prst="rect">
            <a:avLst/>
          </a:prstGeom>
        </p:spPr>
        <p:txBody>
          <a:bodyPr>
            <a:noAutofit/>
          </a:bodyPr>
          <a:lstStyle/>
          <a:p>
            <a:pPr marL="0" indent="0">
              <a:spcBef>
                <a:spcPts val="1152"/>
              </a:spcBef>
              <a:buNone/>
            </a:pPr>
            <a:r>
              <a:rPr lang="en-US" sz="2400" dirty="0">
                <a:latin typeface="Lato Regular"/>
                <a:cs typeface="Lato Regular"/>
              </a:rPr>
              <a:t>See </a:t>
            </a:r>
            <a:r>
              <a:rPr lang="en-US" sz="2400" dirty="0">
                <a:latin typeface="Lato Regular"/>
                <a:cs typeface="Lato Regular"/>
                <a:hlinkClick r:id="rId5"/>
              </a:rPr>
              <a:t>#HipHopEd on Twitter</a:t>
            </a:r>
            <a:r>
              <a:rPr lang="en-US" sz="2400" dirty="0">
                <a:latin typeface="Lato Regular"/>
                <a:cs typeface="Lato Regular"/>
              </a:rPr>
              <a:t> &amp; </a:t>
            </a:r>
            <a:r>
              <a:rPr lang="en-US" sz="2400" dirty="0">
                <a:latin typeface="Lato Regular"/>
                <a:cs typeface="Lato Regular"/>
                <a:hlinkClick r:id="rId6"/>
              </a:rPr>
              <a:t>NPR Story</a:t>
            </a:r>
            <a:r>
              <a:rPr lang="en-US" sz="2400" dirty="0">
                <a:latin typeface="Lato Regular"/>
                <a:cs typeface="Lato Regular"/>
              </a:rPr>
              <a:t> for more</a:t>
            </a:r>
          </a:p>
          <a:p>
            <a:pPr marL="0" indent="0">
              <a:spcBef>
                <a:spcPts val="1152"/>
              </a:spcBef>
              <a:buNone/>
            </a:pPr>
            <a:endParaRPr lang="en-US" sz="2400" dirty="0">
              <a:latin typeface="Lato Regular"/>
              <a:cs typeface="Lato Regular"/>
            </a:endParaRPr>
          </a:p>
        </p:txBody>
      </p:sp>
      <p:sp>
        <p:nvSpPr>
          <p:cNvPr id="6"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3473146" y="5515150"/>
            <a:ext cx="6910603" cy="1200328"/>
          </a:xfrm>
          <a:prstGeom prst="rect">
            <a:avLst/>
          </a:prstGeom>
          <a:solidFill>
            <a:srgbClr val="FFFF99"/>
          </a:solidFill>
          <a:ln w="9525">
            <a:solidFill>
              <a:srgbClr val="000000"/>
            </a:solidFill>
            <a:miter lim="800000"/>
            <a:headEnd/>
            <a:tailEnd/>
          </a:ln>
        </p:spPr>
        <p:txBody>
          <a:bodyPr wrap="square">
            <a:spAutoFit/>
          </a:bodyPr>
          <a:lstStyle/>
          <a:p>
            <a:pPr>
              <a:spcBef>
                <a:spcPts val="1152"/>
              </a:spcBef>
            </a:pPr>
            <a:r>
              <a:rPr lang="en-US" sz="2400" dirty="0">
                <a:solidFill>
                  <a:prstClr val="black"/>
                </a:solidFill>
                <a:latin typeface="Lato Regular"/>
                <a:cs typeface="Lato Regular"/>
              </a:rPr>
              <a:t>Hint: What kinds of knowledge and expertise are involved with creating a rap that relates the physics principles of kinematics to everyday life?</a:t>
            </a:r>
          </a:p>
        </p:txBody>
      </p:sp>
    </p:spTree>
    <p:extLst>
      <p:ext uri="{BB962C8B-B14F-4D97-AF65-F5344CB8AC3E}">
        <p14:creationId xmlns:p14="http://schemas.microsoft.com/office/powerpoint/2010/main" val="78256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4294967295"/>
          </p:nvPr>
        </p:nvSpPr>
        <p:spPr>
          <a:xfrm>
            <a:off x="550811" y="1081087"/>
            <a:ext cx="8337550" cy="5776913"/>
          </a:xfrm>
        </p:spPr>
        <p:txBody>
          <a:bodyPr>
            <a:noAutofit/>
          </a:bodyPr>
          <a:lstStyle/>
          <a:p>
            <a:pPr marL="0" indent="0">
              <a:spcBef>
                <a:spcPts val="1152"/>
              </a:spcBef>
              <a:buNone/>
            </a:pPr>
            <a:r>
              <a:rPr lang="en-US" sz="2400" b="1" dirty="0">
                <a:solidFill>
                  <a:schemeClr val="tx1"/>
                </a:solidFill>
                <a:latin typeface="Lato Regular"/>
                <a:cs typeface="Lato Regular"/>
              </a:rPr>
              <a:t>What resources do you see evidence of? </a:t>
            </a:r>
          </a:p>
          <a:p>
            <a:pPr marL="0" indent="0">
              <a:spcBef>
                <a:spcPts val="1752"/>
              </a:spcBef>
              <a:buNone/>
            </a:pPr>
            <a:r>
              <a:rPr lang="en-US" sz="2400" dirty="0">
                <a:solidFill>
                  <a:srgbClr val="6F81AC"/>
                </a:solidFill>
                <a:latin typeface="Lato Regular"/>
                <a:cs typeface="Lato Regular"/>
              </a:rPr>
              <a:t>Resources for </a:t>
            </a:r>
            <a:r>
              <a:rPr lang="en-US" sz="2400" dirty="0" err="1">
                <a:solidFill>
                  <a:srgbClr val="6F81AC"/>
                </a:solidFill>
                <a:latin typeface="Lato Regular"/>
                <a:cs typeface="Lato Regular"/>
              </a:rPr>
              <a:t>Sensemaking</a:t>
            </a:r>
            <a:r>
              <a:rPr lang="en-US" sz="2400" dirty="0">
                <a:solidFill>
                  <a:srgbClr val="6F81AC"/>
                </a:solidFill>
                <a:latin typeface="Lato Regular"/>
                <a:cs typeface="Lato Regular"/>
              </a:rPr>
              <a:t>: </a:t>
            </a:r>
          </a:p>
          <a:p>
            <a:pPr>
              <a:spcBef>
                <a:spcPts val="600"/>
              </a:spcBef>
            </a:pPr>
            <a:r>
              <a:rPr lang="en-US" sz="2400" dirty="0">
                <a:solidFill>
                  <a:schemeClr val="tx1"/>
                </a:solidFill>
                <a:latin typeface="Lato Regular"/>
                <a:cs typeface="Lato Regular"/>
              </a:rPr>
              <a:t>musical literacy for communication</a:t>
            </a:r>
          </a:p>
          <a:p>
            <a:pPr>
              <a:spcBef>
                <a:spcPts val="600"/>
              </a:spcBef>
            </a:pPr>
            <a:r>
              <a:rPr lang="en-US" sz="2400" dirty="0">
                <a:solidFill>
                  <a:schemeClr val="tx1"/>
                </a:solidFill>
                <a:latin typeface="Lato Regular"/>
                <a:cs typeface="Lato Regular"/>
              </a:rPr>
              <a:t>conceptual science ideas</a:t>
            </a:r>
          </a:p>
          <a:p>
            <a:pPr>
              <a:spcBef>
                <a:spcPts val="600"/>
              </a:spcBef>
            </a:pPr>
            <a:r>
              <a:rPr lang="en-US" sz="2400" dirty="0">
                <a:solidFill>
                  <a:schemeClr val="tx1"/>
                </a:solidFill>
                <a:latin typeface="Lato Regular"/>
                <a:cs typeface="Lato Regular"/>
              </a:rPr>
              <a:t>everyday reasoning about personal life</a:t>
            </a:r>
          </a:p>
          <a:p>
            <a:pPr marL="0" indent="0">
              <a:spcBef>
                <a:spcPts val="1752"/>
              </a:spcBef>
              <a:buNone/>
            </a:pPr>
            <a:r>
              <a:rPr lang="en-US" sz="2400" dirty="0">
                <a:solidFill>
                  <a:srgbClr val="6F81AC"/>
                </a:solidFill>
                <a:latin typeface="Lato Regular"/>
                <a:cs typeface="Lato Regular"/>
              </a:rPr>
              <a:t>Pedagogical Implications: </a:t>
            </a:r>
          </a:p>
          <a:p>
            <a:pPr>
              <a:spcBef>
                <a:spcPts val="600"/>
              </a:spcBef>
            </a:pPr>
            <a:r>
              <a:rPr lang="en-US" sz="2400" dirty="0">
                <a:solidFill>
                  <a:schemeClr val="tx1"/>
                </a:solidFill>
                <a:latin typeface="Lato Regular"/>
                <a:cs typeface="Lato Regular"/>
              </a:rPr>
              <a:t>What science learning might be involved </a:t>
            </a:r>
            <a:br>
              <a:rPr lang="en-US" sz="2400" dirty="0">
                <a:solidFill>
                  <a:schemeClr val="tx1"/>
                </a:solidFill>
                <a:latin typeface="Lato Regular"/>
                <a:cs typeface="Lato Regular"/>
              </a:rPr>
            </a:br>
            <a:r>
              <a:rPr lang="en-US" sz="2400" dirty="0">
                <a:solidFill>
                  <a:schemeClr val="tx1"/>
                </a:solidFill>
                <a:latin typeface="Lato Regular"/>
                <a:cs typeface="Lato Regular"/>
              </a:rPr>
              <a:t>with communication performances? </a:t>
            </a:r>
          </a:p>
          <a:p>
            <a:pPr>
              <a:spcBef>
                <a:spcPts val="600"/>
              </a:spcBef>
            </a:pPr>
            <a:r>
              <a:rPr lang="en-US" sz="2400" dirty="0">
                <a:solidFill>
                  <a:schemeClr val="tx1"/>
                </a:solidFill>
                <a:latin typeface="Lato Regular"/>
                <a:cs typeface="Lato Regular"/>
              </a:rPr>
              <a:t>How might this support science identity </a:t>
            </a:r>
            <a:br>
              <a:rPr lang="en-US" sz="2400" dirty="0">
                <a:solidFill>
                  <a:schemeClr val="tx1"/>
                </a:solidFill>
                <a:latin typeface="Lato Regular"/>
                <a:cs typeface="Lato Regular"/>
              </a:rPr>
            </a:br>
            <a:r>
              <a:rPr lang="en-US" sz="2400" dirty="0">
                <a:solidFill>
                  <a:schemeClr val="tx1"/>
                </a:solidFill>
                <a:latin typeface="Lato Regular"/>
                <a:cs typeface="Lato Regular"/>
              </a:rPr>
              <a:t>development? </a:t>
            </a:r>
          </a:p>
        </p:txBody>
      </p:sp>
      <p:sp>
        <p:nvSpPr>
          <p:cNvPr id="7" name="Title 1"/>
          <p:cNvSpPr>
            <a:spLocks noGrp="1"/>
          </p:cNvSpPr>
          <p:nvPr>
            <p:ph type="title" idx="4294967295"/>
          </p:nvPr>
        </p:nvSpPr>
        <p:spPr>
          <a:xfrm>
            <a:off x="0" y="141288"/>
            <a:ext cx="9144000" cy="665162"/>
          </a:xfrm>
        </p:spPr>
        <p:txBody>
          <a:bodyPr>
            <a:noAutofit/>
          </a:bodyPr>
          <a:lstStyle/>
          <a:p>
            <a:r>
              <a:rPr lang="en-US" sz="4000" dirty="0">
                <a:solidFill>
                  <a:schemeClr val="tx1"/>
                </a:solidFill>
              </a:rPr>
              <a:t>Hip Hop Science Explanations</a:t>
            </a:r>
          </a:p>
        </p:txBody>
      </p:sp>
      <p:pic>
        <p:nvPicPr>
          <p:cNvPr id="10" name="Picture 9" descr="Emdin-book cover" title="for white folks who teach in the hood book cov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184" y="2444057"/>
            <a:ext cx="2449977" cy="3786327"/>
          </a:xfrm>
          <a:prstGeom prst="rect">
            <a:avLst/>
          </a:prstGeom>
        </p:spPr>
      </p:pic>
    </p:spTree>
    <p:extLst>
      <p:ext uri="{BB962C8B-B14F-4D97-AF65-F5344CB8AC3E}">
        <p14:creationId xmlns:p14="http://schemas.microsoft.com/office/powerpoint/2010/main" val="186197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500"/>
                                        <p:tgtEl>
                                          <p:spTgt spid="6">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dissolve">
                                      <p:cBhvr>
                                        <p:cTn id="29" dur="500"/>
                                        <p:tgtEl>
                                          <p:spTgt spid="6">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dissolve">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The LAN Videogame Party Scenario</a:t>
            </a:r>
          </a:p>
        </p:txBody>
      </p:sp>
      <p:sp>
        <p:nvSpPr>
          <p:cNvPr id="3" name="Content Placeholder 2"/>
          <p:cNvSpPr>
            <a:spLocks noGrp="1"/>
          </p:cNvSpPr>
          <p:nvPr>
            <p:ph type="body" sz="quarter" idx="13"/>
          </p:nvPr>
        </p:nvSpPr>
        <p:spPr>
          <a:xfrm>
            <a:off x="460233" y="1020134"/>
            <a:ext cx="9188715" cy="4901324"/>
          </a:xfrm>
        </p:spPr>
        <p:txBody>
          <a:bodyPr>
            <a:noAutofit/>
          </a:bodyPr>
          <a:lstStyle/>
          <a:p>
            <a:pPr marL="0" indent="0">
              <a:spcBef>
                <a:spcPts val="1152"/>
              </a:spcBef>
              <a:buNone/>
            </a:pPr>
            <a:r>
              <a:rPr lang="en-US" sz="2400" dirty="0">
                <a:latin typeface="Lato Regular"/>
                <a:cs typeface="Lato Regular"/>
              </a:rPr>
              <a:t>It is several days before Steve’s 10</a:t>
            </a:r>
            <a:r>
              <a:rPr lang="en-US" sz="2400" baseline="30000" dirty="0">
                <a:latin typeface="Lato Regular"/>
                <a:cs typeface="Lato Regular"/>
              </a:rPr>
              <a:t>th</a:t>
            </a:r>
            <a:r>
              <a:rPr lang="en-US" sz="2400" dirty="0">
                <a:latin typeface="Lato Regular"/>
                <a:cs typeface="Lato Regular"/>
              </a:rPr>
              <a:t> birthday, and his family will be throwing a “LAN party” for him, his friends, and other family friends where they will play his favorite multiplayer videogame (Halo) against each other. Steve is pouring over the player profiles and analytics of the people coming to the party which are represented through various graphs and statistics. He spends hours analyzing their game-time preferences and stats while developing strategies for how he can beat them during the party. </a:t>
            </a:r>
          </a:p>
        </p:txBody>
      </p:sp>
      <p:pic>
        <p:nvPicPr>
          <p:cNvPr id="5" name="Picture 4" descr="Halo-stats-page" title="video game stats p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0680" y="4228334"/>
            <a:ext cx="4300711" cy="1911681"/>
          </a:xfrm>
          <a:prstGeom prst="rect">
            <a:avLst/>
          </a:prstGeom>
        </p:spPr>
      </p:pic>
      <p:sp>
        <p:nvSpPr>
          <p:cNvPr id="6" name="Rectangle 5"/>
          <p:cNvSpPr/>
          <p:nvPr/>
        </p:nvSpPr>
        <p:spPr>
          <a:xfrm>
            <a:off x="311546" y="6070959"/>
            <a:ext cx="3916374" cy="830997"/>
          </a:xfrm>
          <a:prstGeom prst="rect">
            <a:avLst/>
          </a:prstGeom>
        </p:spPr>
        <p:txBody>
          <a:bodyPr wrap="square">
            <a:spAutoFit/>
          </a:bodyPr>
          <a:lstStyle/>
          <a:p>
            <a:pPr>
              <a:spcBef>
                <a:spcPts val="1152"/>
              </a:spcBef>
            </a:pPr>
            <a:r>
              <a:rPr lang="en-US" sz="1200" dirty="0">
                <a:solidFill>
                  <a:prstClr val="black"/>
                </a:solidFill>
                <a:latin typeface="Lato Regular"/>
                <a:cs typeface="Lato Regular"/>
              </a:rPr>
              <a:t>Bricker, L. A., &amp; Bell, P. (2012). “</a:t>
            </a:r>
            <a:r>
              <a:rPr lang="en-US" sz="1200" dirty="0" err="1">
                <a:solidFill>
                  <a:prstClr val="black"/>
                </a:solidFill>
                <a:latin typeface="Lato Regular"/>
                <a:cs typeface="Lato Regular"/>
              </a:rPr>
              <a:t>GodMode</a:t>
            </a:r>
            <a:r>
              <a:rPr lang="en-US" sz="1200" dirty="0">
                <a:solidFill>
                  <a:prstClr val="black"/>
                </a:solidFill>
                <a:latin typeface="Lato Regular"/>
                <a:cs typeface="Lato Regular"/>
              </a:rPr>
              <a:t> is his video game name”: Situating learning and identity in structures of social practice. </a:t>
            </a:r>
            <a:r>
              <a:rPr lang="en-US" sz="1200" i="1" dirty="0">
                <a:solidFill>
                  <a:prstClr val="black"/>
                </a:solidFill>
                <a:latin typeface="Lato Regular"/>
                <a:cs typeface="Lato Regular"/>
              </a:rPr>
              <a:t>Cultural Studies of Science Education</a:t>
            </a:r>
            <a:r>
              <a:rPr lang="en-US" sz="1200" dirty="0">
                <a:solidFill>
                  <a:prstClr val="black"/>
                </a:solidFill>
                <a:latin typeface="Lato Regular"/>
                <a:cs typeface="Lato Regular"/>
              </a:rPr>
              <a:t>, </a:t>
            </a:r>
            <a:r>
              <a:rPr lang="en-US" sz="1200" i="1" dirty="0">
                <a:solidFill>
                  <a:prstClr val="black"/>
                </a:solidFill>
                <a:latin typeface="Lato Regular"/>
                <a:cs typeface="Lato Regular"/>
              </a:rPr>
              <a:t>7</a:t>
            </a:r>
            <a:r>
              <a:rPr lang="en-US" sz="1200" dirty="0">
                <a:solidFill>
                  <a:prstClr val="black"/>
                </a:solidFill>
                <a:latin typeface="Lato Regular"/>
                <a:cs typeface="Lato Regular"/>
              </a:rPr>
              <a:t>(4), 883-902. </a:t>
            </a:r>
          </a:p>
        </p:txBody>
      </p:sp>
      <p:pic>
        <p:nvPicPr>
          <p:cNvPr id="7" name="Picture 1026" descr="video game image" title="video game halo screen sample"/>
          <p:cNvPicPr>
            <a:picLocks noChangeAspect="1" noChangeArrowheads="1"/>
          </p:cNvPicPr>
          <p:nvPr/>
        </p:nvPicPr>
        <p:blipFill>
          <a:blip r:embed="rId4"/>
          <a:srcRect/>
          <a:stretch>
            <a:fillRect/>
          </a:stretch>
        </p:blipFill>
        <p:spPr bwMode="auto">
          <a:xfrm>
            <a:off x="2502777" y="4230557"/>
            <a:ext cx="2551814" cy="1913861"/>
          </a:xfrm>
          <a:prstGeom prst="rect">
            <a:avLst/>
          </a:prstGeom>
          <a:noFill/>
          <a:ln w="9525">
            <a:noFill/>
            <a:miter lim="800000"/>
            <a:headEnd/>
            <a:tailEnd/>
          </a:ln>
          <a:effectLst/>
        </p:spPr>
      </p:pic>
      <p:sp>
        <p:nvSpPr>
          <p:cNvPr id="8"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4446645" y="4870631"/>
            <a:ext cx="6822008" cy="1200328"/>
          </a:xfrm>
          <a:prstGeom prst="rect">
            <a:avLst/>
          </a:prstGeom>
          <a:solidFill>
            <a:srgbClr val="FFFF99"/>
          </a:solidFill>
          <a:ln w="9525">
            <a:solidFill>
              <a:srgbClr val="000000"/>
            </a:solidFill>
            <a:miter lim="800000"/>
            <a:headEnd/>
            <a:tailEnd/>
          </a:ln>
        </p:spPr>
        <p:txBody>
          <a:bodyPr wrap="square">
            <a:spAutoFit/>
          </a:bodyPr>
          <a:lstStyle/>
          <a:p>
            <a:pPr>
              <a:spcBef>
                <a:spcPts val="1152"/>
              </a:spcBef>
            </a:pPr>
            <a:r>
              <a:rPr lang="en-US" sz="2400" dirty="0">
                <a:solidFill>
                  <a:prstClr val="black"/>
                </a:solidFill>
                <a:latin typeface="Lato Regular"/>
                <a:cs typeface="Lato Regular"/>
              </a:rPr>
              <a:t>Hint: How does fluency with data analysis relate to science investigations? Is he constructing predictive models of human behavior?</a:t>
            </a:r>
          </a:p>
        </p:txBody>
      </p:sp>
    </p:spTree>
    <p:extLst>
      <p:ext uri="{BB962C8B-B14F-4D97-AF65-F5344CB8AC3E}">
        <p14:creationId xmlns:p14="http://schemas.microsoft.com/office/powerpoint/2010/main" val="277507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r>
              <a:rPr lang="en-US" sz="4000" dirty="0">
                <a:solidFill>
                  <a:schemeClr val="tx1"/>
                </a:solidFill>
              </a:rPr>
              <a:t>The LAN Video Game Party Scenario</a:t>
            </a:r>
          </a:p>
        </p:txBody>
      </p:sp>
      <p:sp>
        <p:nvSpPr>
          <p:cNvPr id="6" name="Content Placeholder 2"/>
          <p:cNvSpPr>
            <a:spLocks noGrp="1"/>
          </p:cNvSpPr>
          <p:nvPr>
            <p:ph type="body" sz="quarter" idx="13"/>
          </p:nvPr>
        </p:nvSpPr>
        <p:spPr>
          <a:xfrm>
            <a:off x="552388" y="978960"/>
            <a:ext cx="9188715" cy="4901324"/>
          </a:xfrm>
        </p:spPr>
        <p:txBody>
          <a:bodyPr>
            <a:noAutofit/>
          </a:bodyPr>
          <a:lstStyle/>
          <a:p>
            <a:pPr marL="0" indent="0">
              <a:spcBef>
                <a:spcPts val="1152"/>
              </a:spcBef>
              <a:buNone/>
            </a:pPr>
            <a:r>
              <a:rPr lang="en-US" sz="2400" b="1" dirty="0">
                <a:solidFill>
                  <a:schemeClr val="tx1"/>
                </a:solidFill>
                <a:latin typeface="Lato Regular"/>
                <a:cs typeface="Lato Regular"/>
              </a:rPr>
              <a:t>What resources do you see evidence of? </a:t>
            </a:r>
          </a:p>
          <a:p>
            <a:pPr marL="0" indent="0">
              <a:spcBef>
                <a:spcPts val="1752"/>
              </a:spcBef>
              <a:buNone/>
            </a:pPr>
            <a:r>
              <a:rPr lang="en-US" sz="2400" dirty="0">
                <a:solidFill>
                  <a:srgbClr val="6F81AC"/>
                </a:solidFill>
                <a:latin typeface="Lato Regular"/>
                <a:cs typeface="Lato Regular"/>
              </a:rPr>
              <a:t>Resources for </a:t>
            </a:r>
            <a:r>
              <a:rPr lang="en-US" sz="2400" dirty="0" err="1">
                <a:solidFill>
                  <a:srgbClr val="6F81AC"/>
                </a:solidFill>
                <a:latin typeface="Lato Regular"/>
                <a:cs typeface="Lato Regular"/>
              </a:rPr>
              <a:t>Sensemaking</a:t>
            </a:r>
            <a:r>
              <a:rPr lang="en-US" sz="2400" dirty="0">
                <a:solidFill>
                  <a:srgbClr val="6F81AC"/>
                </a:solidFill>
                <a:latin typeface="Lato Regular"/>
                <a:cs typeface="Lato Regular"/>
              </a:rPr>
              <a:t>: </a:t>
            </a:r>
          </a:p>
          <a:p>
            <a:pPr>
              <a:spcBef>
                <a:spcPts val="300"/>
              </a:spcBef>
            </a:pPr>
            <a:r>
              <a:rPr lang="en-US" sz="2400" dirty="0">
                <a:solidFill>
                  <a:schemeClr val="tx1"/>
                </a:solidFill>
                <a:latin typeface="Lato Regular"/>
                <a:cs typeface="Lato Regular"/>
              </a:rPr>
              <a:t>time-series data analysis</a:t>
            </a:r>
          </a:p>
          <a:p>
            <a:pPr>
              <a:spcBef>
                <a:spcPts val="300"/>
              </a:spcBef>
            </a:pPr>
            <a:r>
              <a:rPr lang="en-US" sz="2400" dirty="0">
                <a:solidFill>
                  <a:schemeClr val="tx1"/>
                </a:solidFill>
                <a:latin typeface="Lato Regular"/>
                <a:cs typeface="Lato Regular"/>
              </a:rPr>
              <a:t>probabilistic reasoning about data trends</a:t>
            </a:r>
          </a:p>
          <a:p>
            <a:pPr>
              <a:spcBef>
                <a:spcPts val="300"/>
              </a:spcBef>
            </a:pPr>
            <a:r>
              <a:rPr lang="en-US" sz="2400" dirty="0">
                <a:solidFill>
                  <a:schemeClr val="tx1"/>
                </a:solidFill>
                <a:latin typeface="Lato Regular"/>
                <a:cs typeface="Lato Regular"/>
              </a:rPr>
              <a:t>predictive modeling with strategic planning</a:t>
            </a:r>
          </a:p>
          <a:p>
            <a:pPr marL="0" indent="0">
              <a:spcBef>
                <a:spcPts val="1752"/>
              </a:spcBef>
              <a:buNone/>
            </a:pPr>
            <a:r>
              <a:rPr lang="en-US" sz="2400" dirty="0">
                <a:solidFill>
                  <a:srgbClr val="6F81AC"/>
                </a:solidFill>
                <a:latin typeface="Lato Regular"/>
                <a:cs typeface="Lato Regular"/>
              </a:rPr>
              <a:t>Pedagogical Implications: </a:t>
            </a:r>
          </a:p>
          <a:p>
            <a:pPr>
              <a:spcBef>
                <a:spcPts val="600"/>
              </a:spcBef>
            </a:pPr>
            <a:r>
              <a:rPr lang="en-US" sz="2400" dirty="0">
                <a:solidFill>
                  <a:schemeClr val="tx1"/>
                </a:solidFill>
                <a:latin typeface="Lato Regular"/>
                <a:cs typeface="Lato Regular"/>
              </a:rPr>
              <a:t>Many youth deeply engage in video gaming with sustained design, analysis, sustained problem solving, and sometimes programming. </a:t>
            </a:r>
          </a:p>
          <a:p>
            <a:pPr>
              <a:spcBef>
                <a:spcPts val="600"/>
              </a:spcBef>
            </a:pPr>
            <a:r>
              <a:rPr lang="en-US" sz="2400" dirty="0">
                <a:solidFill>
                  <a:schemeClr val="tx1"/>
                </a:solidFill>
                <a:latin typeface="Lato Regular"/>
                <a:cs typeface="Lato Regular"/>
              </a:rPr>
              <a:t>How can this expertise be leveraged? </a:t>
            </a:r>
          </a:p>
        </p:txBody>
      </p:sp>
      <p:sp>
        <p:nvSpPr>
          <p:cNvPr id="9" name="Rectangle 8"/>
          <p:cNvSpPr/>
          <p:nvPr/>
        </p:nvSpPr>
        <p:spPr>
          <a:xfrm>
            <a:off x="552388" y="5880284"/>
            <a:ext cx="2839741" cy="938719"/>
          </a:xfrm>
          <a:prstGeom prst="rect">
            <a:avLst/>
          </a:prstGeom>
        </p:spPr>
        <p:txBody>
          <a:bodyPr wrap="square">
            <a:spAutoFit/>
          </a:bodyPr>
          <a:lstStyle/>
          <a:p>
            <a:pPr>
              <a:spcBef>
                <a:spcPts val="1152"/>
              </a:spcBef>
            </a:pPr>
            <a:r>
              <a:rPr lang="en-US" sz="1100" dirty="0">
                <a:solidFill>
                  <a:prstClr val="black"/>
                </a:solidFill>
                <a:latin typeface="Lato Regular"/>
                <a:cs typeface="Lato Regular"/>
              </a:rPr>
              <a:t>Bricker, L. A., &amp; Bell, P. (2012). “</a:t>
            </a:r>
            <a:r>
              <a:rPr lang="en-US" sz="1100" dirty="0" err="1">
                <a:solidFill>
                  <a:prstClr val="black"/>
                </a:solidFill>
                <a:latin typeface="Lato Regular"/>
                <a:cs typeface="Lato Regular"/>
              </a:rPr>
              <a:t>GodMode</a:t>
            </a:r>
            <a:r>
              <a:rPr lang="en-US" sz="1100" dirty="0">
                <a:solidFill>
                  <a:prstClr val="black"/>
                </a:solidFill>
                <a:latin typeface="Lato Regular"/>
                <a:cs typeface="Lato Regular"/>
              </a:rPr>
              <a:t> is his video game name”: Situating learning and identity in structures of social practice. </a:t>
            </a:r>
            <a:r>
              <a:rPr lang="en-US" sz="1100" i="1" dirty="0">
                <a:solidFill>
                  <a:prstClr val="black"/>
                </a:solidFill>
                <a:latin typeface="Lato Regular"/>
                <a:cs typeface="Lato Regular"/>
              </a:rPr>
              <a:t>Cultural Studies of Science Education</a:t>
            </a:r>
            <a:r>
              <a:rPr lang="en-US" sz="1100" dirty="0">
                <a:solidFill>
                  <a:prstClr val="black"/>
                </a:solidFill>
                <a:latin typeface="Lato Regular"/>
                <a:cs typeface="Lato Regular"/>
              </a:rPr>
              <a:t>, </a:t>
            </a:r>
            <a:r>
              <a:rPr lang="en-US" sz="1100" i="1" dirty="0">
                <a:solidFill>
                  <a:prstClr val="black"/>
                </a:solidFill>
                <a:latin typeface="Lato Regular"/>
                <a:cs typeface="Lato Regular"/>
              </a:rPr>
              <a:t>7</a:t>
            </a:r>
            <a:r>
              <a:rPr lang="en-US" sz="1100" dirty="0">
                <a:solidFill>
                  <a:prstClr val="black"/>
                </a:solidFill>
                <a:latin typeface="Lato Regular"/>
                <a:cs typeface="Lato Regular"/>
              </a:rPr>
              <a:t>(4), 883-902. </a:t>
            </a:r>
          </a:p>
        </p:txBody>
      </p:sp>
    </p:spTree>
    <p:extLst>
      <p:ext uri="{BB962C8B-B14F-4D97-AF65-F5344CB8AC3E}">
        <p14:creationId xmlns:p14="http://schemas.microsoft.com/office/powerpoint/2010/main" val="10275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500"/>
                                        <p:tgtEl>
                                          <p:spTgt spid="6">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dissolve">
                                      <p:cBhvr>
                                        <p:cTn id="29" dur="500"/>
                                        <p:tgtEl>
                                          <p:spTgt spid="6">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dissolve">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The Temporal Electricity Scenario</a:t>
            </a:r>
          </a:p>
        </p:txBody>
      </p:sp>
      <p:sp>
        <p:nvSpPr>
          <p:cNvPr id="3" name="Content Placeholder 2"/>
          <p:cNvSpPr>
            <a:spLocks noGrp="1"/>
          </p:cNvSpPr>
          <p:nvPr>
            <p:ph type="body" sz="quarter" idx="13"/>
          </p:nvPr>
        </p:nvSpPr>
        <p:spPr>
          <a:xfrm>
            <a:off x="555786" y="1125679"/>
            <a:ext cx="9188715" cy="4901324"/>
          </a:xfrm>
        </p:spPr>
        <p:txBody>
          <a:bodyPr>
            <a:noAutofit/>
          </a:bodyPr>
          <a:lstStyle/>
          <a:p>
            <a:pPr marL="0" indent="0">
              <a:spcBef>
                <a:spcPts val="1152"/>
              </a:spcBef>
              <a:buNone/>
            </a:pPr>
            <a:r>
              <a:rPr lang="en-US" sz="2400" dirty="0">
                <a:latin typeface="Lato Regular"/>
                <a:cs typeface="Lato Regular"/>
              </a:rPr>
              <a:t>Using conductive ink, fourth grade students were investigating how altering the length and width of a conductor changes its resistance and, therefore, the brightness of a lamp connected to the circuit. </a:t>
            </a:r>
            <a:r>
              <a:rPr lang="en-US" sz="2400" dirty="0" err="1">
                <a:latin typeface="Lato Regular"/>
                <a:cs typeface="Lato Regular"/>
              </a:rPr>
              <a:t>Yesenia</a:t>
            </a:r>
            <a:r>
              <a:rPr lang="en-US" sz="2400" dirty="0">
                <a:latin typeface="Lato Regular"/>
                <a:cs typeface="Lato Regular"/>
              </a:rPr>
              <a:t>, a Latina student who was Spanish-English bilingual, observed that the lamp was brighter when connected to a circuit with wide conductive lines. In her reasoning she used the Spanish verb “</a:t>
            </a:r>
            <a:r>
              <a:rPr lang="en-US" sz="2400" dirty="0" err="1">
                <a:latin typeface="Lato Regular"/>
                <a:cs typeface="Lato Regular"/>
              </a:rPr>
              <a:t>estar</a:t>
            </a:r>
            <a:r>
              <a:rPr lang="en-US" sz="2400" dirty="0">
                <a:latin typeface="Lato Regular"/>
                <a:cs typeface="Lato Regular"/>
              </a:rPr>
              <a:t>”—which refers to a </a:t>
            </a:r>
            <a:r>
              <a:rPr lang="en-US" sz="2400" i="1" dirty="0">
                <a:latin typeface="Lato Regular"/>
                <a:cs typeface="Lato Regular"/>
              </a:rPr>
              <a:t>temporal state of being</a:t>
            </a:r>
            <a:r>
              <a:rPr lang="en-US" sz="2400" dirty="0">
                <a:latin typeface="Lato Regular"/>
                <a:cs typeface="Lato Regular"/>
              </a:rPr>
              <a:t>—to describe what was happening with the electricity as it experienced resistance. She did not use the verb “</a:t>
            </a:r>
            <a:r>
              <a:rPr lang="en-US" sz="2400" dirty="0" err="1">
                <a:latin typeface="Lato Regular"/>
                <a:cs typeface="Lato Regular"/>
              </a:rPr>
              <a:t>ser</a:t>
            </a:r>
            <a:r>
              <a:rPr lang="en-US" sz="2400" dirty="0">
                <a:latin typeface="Lato Regular"/>
                <a:cs typeface="Lato Regular"/>
              </a:rPr>
              <a:t>” which which refers to a permanent state of being. This suggests that </a:t>
            </a:r>
            <a:r>
              <a:rPr lang="en-US" sz="2400" dirty="0" err="1">
                <a:latin typeface="Lato Regular"/>
                <a:cs typeface="Lato Regular"/>
              </a:rPr>
              <a:t>Yesenia</a:t>
            </a:r>
            <a:r>
              <a:rPr lang="en-US" sz="2400" dirty="0">
                <a:latin typeface="Lato Regular"/>
                <a:cs typeface="Lato Regular"/>
              </a:rPr>
              <a:t> was aware of the temporal nature of electrical phenomena, rather than thinking of electricity as a permanent steady-state.</a:t>
            </a:r>
          </a:p>
        </p:txBody>
      </p:sp>
      <p:sp>
        <p:nvSpPr>
          <p:cNvPr id="6" name="Rectangle 5"/>
          <p:cNvSpPr/>
          <p:nvPr/>
        </p:nvSpPr>
        <p:spPr>
          <a:xfrm>
            <a:off x="441000" y="6027003"/>
            <a:ext cx="4278484" cy="830997"/>
          </a:xfrm>
          <a:prstGeom prst="rect">
            <a:avLst/>
          </a:prstGeom>
        </p:spPr>
        <p:txBody>
          <a:bodyPr wrap="square">
            <a:spAutoFit/>
          </a:bodyPr>
          <a:lstStyle/>
          <a:p>
            <a:pPr>
              <a:spcBef>
                <a:spcPts val="1152"/>
              </a:spcBef>
            </a:pPr>
            <a:r>
              <a:rPr lang="en-US" sz="1200" dirty="0" err="1">
                <a:solidFill>
                  <a:prstClr val="black"/>
                </a:solidFill>
                <a:latin typeface="Lato Regular"/>
                <a:cs typeface="Lato Regular"/>
              </a:rPr>
              <a:t>Suárez</a:t>
            </a:r>
            <a:r>
              <a:rPr lang="en-US" sz="1200" dirty="0">
                <a:solidFill>
                  <a:prstClr val="black"/>
                </a:solidFill>
                <a:latin typeface="Lato Regular"/>
                <a:cs typeface="Lato Regular"/>
              </a:rPr>
              <a:t>, E. A. (2017). Designing Science Learning Environments that Support Emerging Bilingual Students to Problematize Electrical Phenomena. (Unpublished doctoral Dissertation). University of Colorado, Boulder, CO.</a:t>
            </a:r>
          </a:p>
        </p:txBody>
      </p:sp>
    </p:spTree>
    <p:extLst>
      <p:ext uri="{BB962C8B-B14F-4D97-AF65-F5344CB8AC3E}">
        <p14:creationId xmlns:p14="http://schemas.microsoft.com/office/powerpoint/2010/main" val="4103975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The Temporal Electricity Scenario</a:t>
            </a:r>
          </a:p>
        </p:txBody>
      </p:sp>
      <p:sp>
        <p:nvSpPr>
          <p:cNvPr id="6" name="Rectangle 5"/>
          <p:cNvSpPr/>
          <p:nvPr/>
        </p:nvSpPr>
        <p:spPr>
          <a:xfrm>
            <a:off x="367259" y="5979245"/>
            <a:ext cx="3305090" cy="938719"/>
          </a:xfrm>
          <a:prstGeom prst="rect">
            <a:avLst/>
          </a:prstGeom>
        </p:spPr>
        <p:txBody>
          <a:bodyPr wrap="square">
            <a:spAutoFit/>
          </a:bodyPr>
          <a:lstStyle/>
          <a:p>
            <a:pPr>
              <a:spcBef>
                <a:spcPts val="1152"/>
              </a:spcBef>
            </a:pPr>
            <a:r>
              <a:rPr lang="en-US" sz="1100" dirty="0">
                <a:solidFill>
                  <a:prstClr val="black"/>
                </a:solidFill>
                <a:latin typeface="Lato Regular"/>
                <a:cs typeface="Lato Regular"/>
              </a:rPr>
              <a:t>Suárez, E. A. (2017). Designing Science Learning Environments that Support Emerging Bilingual Students to Problematize Electrical Phenomena. (Unpublished doctoral Dissertation). University of Colorado, Boulder, CO.</a:t>
            </a:r>
          </a:p>
        </p:txBody>
      </p:sp>
      <p:pic>
        <p:nvPicPr>
          <p:cNvPr id="7" name="Google Shape;1232;p200" descr="A large tube with arrows pointing right with the caption &quot;fast, more space&quot; and a second thinner tube of the same length with arrows pointing left and the caption &quot;slow, less space&quot;"/>
          <p:cNvPicPr preferRelativeResize="0"/>
          <p:nvPr/>
        </p:nvPicPr>
        <p:blipFill rotWithShape="1">
          <a:blip r:embed="rId3">
            <a:alphaModFix/>
          </a:blip>
          <a:srcRect l="15878" t="12067" r="13738" b="13533"/>
          <a:stretch/>
        </p:blipFill>
        <p:spPr>
          <a:xfrm>
            <a:off x="1958594" y="1333185"/>
            <a:ext cx="6435950" cy="5102302"/>
          </a:xfrm>
          <a:prstGeom prst="rect">
            <a:avLst/>
          </a:prstGeom>
          <a:noFill/>
          <a:ln>
            <a:solidFill>
              <a:schemeClr val="tx1"/>
            </a:solidFill>
          </a:ln>
        </p:spPr>
      </p:pic>
      <p:sp>
        <p:nvSpPr>
          <p:cNvPr id="8" name="Rectangle 1029"/>
          <p:cNvSpPr>
            <a:spLocks noChangeArrowheads="1"/>
          </p:cNvSpPr>
          <p:nvPr/>
        </p:nvSpPr>
        <p:spPr bwMode="auto">
          <a:xfrm>
            <a:off x="817446" y="684117"/>
            <a:ext cx="8718246" cy="4685898"/>
          </a:xfrm>
          <a:prstGeom prst="rect">
            <a:avLst/>
          </a:prstGeom>
          <a:solidFill>
            <a:srgbClr val="FFFF99"/>
          </a:solidFill>
          <a:ln w="9525">
            <a:solidFill>
              <a:srgbClr val="000000"/>
            </a:solidFill>
            <a:miter lim="800000"/>
            <a:headEnd/>
            <a:tailEnd/>
          </a:ln>
        </p:spPr>
        <p:txBody>
          <a:bodyPr wrap="square">
            <a:spAutoFit/>
          </a:bodyPr>
          <a:lstStyle/>
          <a:p>
            <a:r>
              <a:rPr lang="en-US" sz="2400" b="1" dirty="0" err="1">
                <a:solidFill>
                  <a:prstClr val="black"/>
                </a:solidFill>
              </a:rPr>
              <a:t>Yesenia’s</a:t>
            </a:r>
            <a:r>
              <a:rPr lang="en-US" sz="2400" b="1" dirty="0">
                <a:solidFill>
                  <a:prstClr val="black"/>
                </a:solidFill>
              </a:rPr>
              <a:t> explanation: </a:t>
            </a:r>
          </a:p>
          <a:p>
            <a:r>
              <a:rPr lang="en-US" sz="2400" dirty="0">
                <a:solidFill>
                  <a:srgbClr val="0070C0"/>
                </a:solidFill>
              </a:rPr>
              <a:t>“La </a:t>
            </a:r>
            <a:r>
              <a:rPr lang="en-US" sz="2400" dirty="0" err="1">
                <a:solidFill>
                  <a:srgbClr val="0070C0"/>
                </a:solidFill>
              </a:rPr>
              <a:t>energía</a:t>
            </a:r>
            <a:r>
              <a:rPr lang="en-US" sz="2400" dirty="0">
                <a:solidFill>
                  <a:srgbClr val="0070C0"/>
                </a:solidFill>
              </a:rPr>
              <a:t> </a:t>
            </a:r>
            <a:r>
              <a:rPr lang="en-US" sz="2400" dirty="0" err="1">
                <a:solidFill>
                  <a:srgbClr val="0070C0"/>
                </a:solidFill>
              </a:rPr>
              <a:t>puede</a:t>
            </a:r>
            <a:r>
              <a:rPr lang="en-US" sz="2400" dirty="0">
                <a:solidFill>
                  <a:srgbClr val="0070C0"/>
                </a:solidFill>
              </a:rPr>
              <a:t> </a:t>
            </a:r>
            <a:r>
              <a:rPr lang="en-US" sz="2400" dirty="0" err="1">
                <a:solidFill>
                  <a:srgbClr val="0070C0"/>
                </a:solidFill>
              </a:rPr>
              <a:t>ir</a:t>
            </a:r>
            <a:r>
              <a:rPr lang="en-US" sz="2400" dirty="0">
                <a:solidFill>
                  <a:srgbClr val="0070C0"/>
                </a:solidFill>
              </a:rPr>
              <a:t> </a:t>
            </a:r>
            <a:r>
              <a:rPr lang="en-US" sz="2400" dirty="0" err="1">
                <a:solidFill>
                  <a:srgbClr val="0070C0"/>
                </a:solidFill>
              </a:rPr>
              <a:t>más</a:t>
            </a:r>
            <a:r>
              <a:rPr lang="en-US" sz="2400" dirty="0">
                <a:solidFill>
                  <a:srgbClr val="0070C0"/>
                </a:solidFill>
              </a:rPr>
              <a:t> </a:t>
            </a:r>
            <a:r>
              <a:rPr lang="en-US" sz="2400" dirty="0" err="1">
                <a:solidFill>
                  <a:srgbClr val="0070C0"/>
                </a:solidFill>
              </a:rPr>
              <a:t>rápido</a:t>
            </a:r>
            <a:r>
              <a:rPr lang="en-US" sz="2400" dirty="0">
                <a:solidFill>
                  <a:srgbClr val="0070C0"/>
                </a:solidFill>
              </a:rPr>
              <a:t> en </a:t>
            </a:r>
            <a:r>
              <a:rPr lang="en-US" sz="2400" dirty="0" err="1">
                <a:solidFill>
                  <a:srgbClr val="0070C0"/>
                </a:solidFill>
              </a:rPr>
              <a:t>este</a:t>
            </a:r>
            <a:r>
              <a:rPr lang="en-US" sz="2400" dirty="0">
                <a:solidFill>
                  <a:srgbClr val="0070C0"/>
                </a:solidFill>
              </a:rPr>
              <a:t> </a:t>
            </a:r>
            <a:r>
              <a:rPr lang="en-US" sz="2400" dirty="0" err="1">
                <a:solidFill>
                  <a:srgbClr val="0070C0"/>
                </a:solidFill>
              </a:rPr>
              <a:t>lado</a:t>
            </a:r>
            <a:r>
              <a:rPr lang="en-US" sz="2400" dirty="0">
                <a:solidFill>
                  <a:srgbClr val="0070C0"/>
                </a:solidFill>
              </a:rPr>
              <a:t> </a:t>
            </a:r>
            <a:r>
              <a:rPr lang="en-US" sz="2400" dirty="0" err="1">
                <a:solidFill>
                  <a:srgbClr val="0070C0"/>
                </a:solidFill>
              </a:rPr>
              <a:t>que</a:t>
            </a:r>
            <a:r>
              <a:rPr lang="en-US" sz="2400" dirty="0">
                <a:solidFill>
                  <a:srgbClr val="0070C0"/>
                </a:solidFill>
              </a:rPr>
              <a:t> en </a:t>
            </a:r>
            <a:r>
              <a:rPr lang="en-US" sz="2400" dirty="0" err="1">
                <a:solidFill>
                  <a:srgbClr val="0070C0"/>
                </a:solidFill>
              </a:rPr>
              <a:t>este</a:t>
            </a:r>
            <a:r>
              <a:rPr lang="en-US" sz="2400" dirty="0">
                <a:solidFill>
                  <a:srgbClr val="0070C0"/>
                </a:solidFill>
              </a:rPr>
              <a:t> </a:t>
            </a:r>
            <a:r>
              <a:rPr lang="en-US" sz="2400" dirty="0" err="1">
                <a:solidFill>
                  <a:srgbClr val="0070C0"/>
                </a:solidFill>
              </a:rPr>
              <a:t>lado</a:t>
            </a:r>
            <a:r>
              <a:rPr lang="en-US" sz="2400" dirty="0">
                <a:solidFill>
                  <a:srgbClr val="0070C0"/>
                </a:solidFill>
              </a:rPr>
              <a:t>… </a:t>
            </a:r>
            <a:r>
              <a:rPr lang="en-US" sz="2400" dirty="0" err="1">
                <a:solidFill>
                  <a:srgbClr val="0070C0"/>
                </a:solidFill>
              </a:rPr>
              <a:t>porque</a:t>
            </a:r>
            <a:r>
              <a:rPr lang="en-US" sz="2400" dirty="0">
                <a:solidFill>
                  <a:srgbClr val="0070C0"/>
                </a:solidFill>
              </a:rPr>
              <a:t> </a:t>
            </a:r>
            <a:r>
              <a:rPr lang="en-US" sz="2400" dirty="0" err="1">
                <a:solidFill>
                  <a:srgbClr val="0070C0"/>
                </a:solidFill>
              </a:rPr>
              <a:t>está</a:t>
            </a:r>
            <a:r>
              <a:rPr lang="en-US" sz="2400" dirty="0">
                <a:solidFill>
                  <a:srgbClr val="0070C0"/>
                </a:solidFill>
              </a:rPr>
              <a:t> </a:t>
            </a:r>
            <a:r>
              <a:rPr lang="en-US" sz="2400" dirty="0" err="1">
                <a:solidFill>
                  <a:srgbClr val="0070C0"/>
                </a:solidFill>
              </a:rPr>
              <a:t>muy</a:t>
            </a:r>
            <a:r>
              <a:rPr lang="en-US" sz="2400" dirty="0">
                <a:solidFill>
                  <a:srgbClr val="0070C0"/>
                </a:solidFill>
              </a:rPr>
              <a:t> </a:t>
            </a:r>
            <a:r>
              <a:rPr lang="en-US" sz="2400" dirty="0" err="1">
                <a:solidFill>
                  <a:srgbClr val="0070C0"/>
                </a:solidFill>
              </a:rPr>
              <a:t>chiquito</a:t>
            </a:r>
            <a:r>
              <a:rPr lang="en-US" sz="2400" dirty="0">
                <a:solidFill>
                  <a:srgbClr val="0070C0"/>
                </a:solidFill>
              </a:rPr>
              <a:t> y hay </a:t>
            </a:r>
            <a:r>
              <a:rPr lang="en-US" sz="2400" dirty="0" err="1">
                <a:solidFill>
                  <a:srgbClr val="0070C0"/>
                </a:solidFill>
              </a:rPr>
              <a:t>menos</a:t>
            </a:r>
            <a:r>
              <a:rPr lang="en-US" sz="2400" dirty="0">
                <a:solidFill>
                  <a:srgbClr val="0070C0"/>
                </a:solidFill>
              </a:rPr>
              <a:t> </a:t>
            </a:r>
            <a:r>
              <a:rPr lang="en-US" sz="2400" dirty="0" err="1">
                <a:solidFill>
                  <a:srgbClr val="0070C0"/>
                </a:solidFill>
              </a:rPr>
              <a:t>espacio</a:t>
            </a:r>
            <a:r>
              <a:rPr lang="en-US" sz="2400" dirty="0">
                <a:solidFill>
                  <a:srgbClr val="0070C0"/>
                </a:solidFill>
              </a:rPr>
              <a:t> </a:t>
            </a:r>
            <a:r>
              <a:rPr lang="en-US" sz="2400" dirty="0" err="1">
                <a:solidFill>
                  <a:srgbClr val="0070C0"/>
                </a:solidFill>
              </a:rPr>
              <a:t>para</a:t>
            </a:r>
            <a:r>
              <a:rPr lang="en-US" sz="2400" dirty="0">
                <a:solidFill>
                  <a:srgbClr val="0070C0"/>
                </a:solidFill>
              </a:rPr>
              <a:t> </a:t>
            </a:r>
            <a:r>
              <a:rPr lang="en-US" sz="2400" dirty="0" err="1">
                <a:solidFill>
                  <a:srgbClr val="0070C0"/>
                </a:solidFill>
              </a:rPr>
              <a:t>que</a:t>
            </a:r>
            <a:r>
              <a:rPr lang="en-US" sz="2400" dirty="0">
                <a:solidFill>
                  <a:srgbClr val="0070C0"/>
                </a:solidFill>
              </a:rPr>
              <a:t> la </a:t>
            </a:r>
            <a:r>
              <a:rPr lang="en-US" sz="2400" dirty="0" err="1">
                <a:solidFill>
                  <a:srgbClr val="0070C0"/>
                </a:solidFill>
              </a:rPr>
              <a:t>electricidad</a:t>
            </a:r>
            <a:r>
              <a:rPr lang="en-US" sz="2400" dirty="0">
                <a:solidFill>
                  <a:srgbClr val="0070C0"/>
                </a:solidFill>
              </a:rPr>
              <a:t> </a:t>
            </a:r>
            <a:r>
              <a:rPr lang="en-US" sz="2400" dirty="0" err="1">
                <a:solidFill>
                  <a:srgbClr val="0070C0"/>
                </a:solidFill>
              </a:rPr>
              <a:t>vaya</a:t>
            </a:r>
            <a:r>
              <a:rPr lang="en-US" sz="2400" dirty="0">
                <a:solidFill>
                  <a:srgbClr val="0070C0"/>
                </a:solidFill>
              </a:rPr>
              <a:t>, y </a:t>
            </a:r>
            <a:r>
              <a:rPr lang="en-US" sz="2400" dirty="0" err="1">
                <a:solidFill>
                  <a:srgbClr val="0070C0"/>
                </a:solidFill>
              </a:rPr>
              <a:t>aquí</a:t>
            </a:r>
            <a:r>
              <a:rPr lang="en-US" sz="2400" dirty="0">
                <a:solidFill>
                  <a:srgbClr val="0070C0"/>
                </a:solidFill>
              </a:rPr>
              <a:t> hay </a:t>
            </a:r>
            <a:r>
              <a:rPr lang="en-US" sz="2400" dirty="0" err="1">
                <a:solidFill>
                  <a:srgbClr val="0070C0"/>
                </a:solidFill>
              </a:rPr>
              <a:t>más</a:t>
            </a:r>
            <a:r>
              <a:rPr lang="en-US" sz="2400" dirty="0">
                <a:solidFill>
                  <a:srgbClr val="0070C0"/>
                </a:solidFill>
              </a:rPr>
              <a:t> </a:t>
            </a:r>
            <a:r>
              <a:rPr lang="en-US" sz="2400" dirty="0" err="1">
                <a:solidFill>
                  <a:srgbClr val="0070C0"/>
                </a:solidFill>
              </a:rPr>
              <a:t>espacio</a:t>
            </a:r>
            <a:r>
              <a:rPr lang="en-US" sz="2400" dirty="0">
                <a:solidFill>
                  <a:srgbClr val="0070C0"/>
                </a:solidFill>
              </a:rPr>
              <a:t>. </a:t>
            </a:r>
            <a:r>
              <a:rPr lang="en-US" sz="2400" dirty="0" err="1">
                <a:solidFill>
                  <a:srgbClr val="0070C0"/>
                </a:solidFill>
              </a:rPr>
              <a:t>Entonces</a:t>
            </a:r>
            <a:r>
              <a:rPr lang="en-US" sz="2400" dirty="0">
                <a:solidFill>
                  <a:srgbClr val="0070C0"/>
                </a:solidFill>
              </a:rPr>
              <a:t> </a:t>
            </a:r>
            <a:r>
              <a:rPr lang="en-US" sz="2400" i="1" dirty="0" err="1">
                <a:solidFill>
                  <a:srgbClr val="0070C0"/>
                </a:solidFill>
              </a:rPr>
              <a:t>está</a:t>
            </a:r>
            <a:r>
              <a:rPr lang="en-US" sz="2400" i="1" dirty="0">
                <a:solidFill>
                  <a:srgbClr val="0070C0"/>
                </a:solidFill>
              </a:rPr>
              <a:t> </a:t>
            </a:r>
            <a:r>
              <a:rPr lang="en-US" sz="2400" i="1" dirty="0" err="1">
                <a:solidFill>
                  <a:srgbClr val="0070C0"/>
                </a:solidFill>
              </a:rPr>
              <a:t>más</a:t>
            </a:r>
            <a:r>
              <a:rPr lang="en-US" sz="2400" i="1" dirty="0">
                <a:solidFill>
                  <a:srgbClr val="0070C0"/>
                </a:solidFill>
              </a:rPr>
              <a:t> </a:t>
            </a:r>
            <a:r>
              <a:rPr lang="en-US" sz="2400" i="1" dirty="0" err="1">
                <a:solidFill>
                  <a:srgbClr val="0070C0"/>
                </a:solidFill>
              </a:rPr>
              <a:t>fácil</a:t>
            </a:r>
            <a:r>
              <a:rPr lang="en-US" sz="2400" i="1" dirty="0">
                <a:solidFill>
                  <a:srgbClr val="0070C0"/>
                </a:solidFill>
              </a:rPr>
              <a:t> </a:t>
            </a:r>
            <a:r>
              <a:rPr lang="en-US" sz="2400" dirty="0" err="1">
                <a:solidFill>
                  <a:srgbClr val="0070C0"/>
                </a:solidFill>
              </a:rPr>
              <a:t>que</a:t>
            </a:r>
            <a:r>
              <a:rPr lang="en-US" sz="2400" dirty="0">
                <a:solidFill>
                  <a:srgbClr val="0070C0"/>
                </a:solidFill>
              </a:rPr>
              <a:t> </a:t>
            </a:r>
            <a:r>
              <a:rPr lang="en-US" sz="2400" dirty="0" err="1">
                <a:solidFill>
                  <a:srgbClr val="0070C0"/>
                </a:solidFill>
              </a:rPr>
              <a:t>vaya</a:t>
            </a:r>
            <a:r>
              <a:rPr lang="en-US" sz="2400" dirty="0">
                <a:solidFill>
                  <a:srgbClr val="0070C0"/>
                </a:solidFill>
              </a:rPr>
              <a:t> </a:t>
            </a:r>
            <a:r>
              <a:rPr lang="en-US" sz="2400" dirty="0" err="1">
                <a:solidFill>
                  <a:srgbClr val="0070C0"/>
                </a:solidFill>
              </a:rPr>
              <a:t>acá</a:t>
            </a:r>
            <a:r>
              <a:rPr lang="en-US" sz="2400" dirty="0">
                <a:solidFill>
                  <a:srgbClr val="0070C0"/>
                </a:solidFill>
              </a:rPr>
              <a:t>; </a:t>
            </a:r>
            <a:r>
              <a:rPr lang="en-US" sz="2400" dirty="0" err="1">
                <a:solidFill>
                  <a:srgbClr val="0070C0"/>
                </a:solidFill>
              </a:rPr>
              <a:t>pero</a:t>
            </a:r>
            <a:r>
              <a:rPr lang="en-US" sz="2400" dirty="0">
                <a:solidFill>
                  <a:srgbClr val="0070C0"/>
                </a:solidFill>
              </a:rPr>
              <a:t> a </a:t>
            </a:r>
            <a:r>
              <a:rPr lang="en-US" sz="2400" dirty="0" err="1">
                <a:solidFill>
                  <a:srgbClr val="0070C0"/>
                </a:solidFill>
              </a:rPr>
              <a:t>veces</a:t>
            </a:r>
            <a:r>
              <a:rPr lang="en-US" sz="2400" dirty="0">
                <a:solidFill>
                  <a:srgbClr val="0070C0"/>
                </a:solidFill>
              </a:rPr>
              <a:t> se </a:t>
            </a:r>
            <a:r>
              <a:rPr lang="en-US" sz="2400" dirty="0" err="1">
                <a:solidFill>
                  <a:srgbClr val="0070C0"/>
                </a:solidFill>
              </a:rPr>
              <a:t>atora</a:t>
            </a:r>
            <a:r>
              <a:rPr lang="en-US" sz="2400" dirty="0">
                <a:solidFill>
                  <a:srgbClr val="0070C0"/>
                </a:solidFill>
              </a:rPr>
              <a:t> </a:t>
            </a:r>
            <a:r>
              <a:rPr lang="en-US" sz="2400" dirty="0" err="1">
                <a:solidFill>
                  <a:srgbClr val="0070C0"/>
                </a:solidFill>
              </a:rPr>
              <a:t>aquí</a:t>
            </a:r>
            <a:r>
              <a:rPr lang="en-US" sz="2400" dirty="0">
                <a:solidFill>
                  <a:srgbClr val="0070C0"/>
                </a:solidFill>
              </a:rPr>
              <a:t> y no </a:t>
            </a:r>
            <a:r>
              <a:rPr lang="en-US" sz="2400" dirty="0" err="1">
                <a:solidFill>
                  <a:srgbClr val="0070C0"/>
                </a:solidFill>
              </a:rPr>
              <a:t>puede</a:t>
            </a:r>
            <a:r>
              <a:rPr lang="en-US" sz="2400" dirty="0">
                <a:solidFill>
                  <a:srgbClr val="0070C0"/>
                </a:solidFill>
              </a:rPr>
              <a:t> </a:t>
            </a:r>
            <a:r>
              <a:rPr lang="en-US" sz="2400" dirty="0" err="1">
                <a:solidFill>
                  <a:srgbClr val="0070C0"/>
                </a:solidFill>
              </a:rPr>
              <a:t>volver</a:t>
            </a:r>
            <a:r>
              <a:rPr lang="en-US" sz="2400" dirty="0">
                <a:solidFill>
                  <a:srgbClr val="0070C0"/>
                </a:solidFill>
              </a:rPr>
              <a:t> a la </a:t>
            </a:r>
            <a:r>
              <a:rPr lang="en-US" sz="2400" dirty="0" err="1">
                <a:solidFill>
                  <a:srgbClr val="0070C0"/>
                </a:solidFill>
              </a:rPr>
              <a:t>batería</a:t>
            </a:r>
            <a:r>
              <a:rPr lang="en-US" sz="2400" dirty="0">
                <a:solidFill>
                  <a:srgbClr val="0070C0"/>
                </a:solidFill>
              </a:rPr>
              <a:t>.” </a:t>
            </a:r>
          </a:p>
          <a:p>
            <a:r>
              <a:rPr lang="en-US" sz="2400" dirty="0">
                <a:solidFill>
                  <a:prstClr val="black"/>
                </a:solidFill>
              </a:rPr>
              <a:t>[The energy can go faster on [wide conductor] than on this side [thin conductor] because it [thin conductor] is very small and there is less space for the electricity to go, and here [wide conductor] there is more space. So, it is easier for it to go here [wide conductor], but sometimes it gets stuck here [thin conductor] and it can’t go back to the battery.]</a:t>
            </a:r>
          </a:p>
        </p:txBody>
      </p:sp>
      <p:sp>
        <p:nvSpPr>
          <p:cNvPr id="9"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3781433" y="5370015"/>
            <a:ext cx="8091904" cy="1200328"/>
          </a:xfrm>
          <a:prstGeom prst="rect">
            <a:avLst/>
          </a:prstGeom>
          <a:solidFill>
            <a:srgbClr val="FFFF99"/>
          </a:solidFill>
          <a:ln w="9525">
            <a:solidFill>
              <a:srgbClr val="000000"/>
            </a:solidFill>
            <a:miter lim="800000"/>
            <a:headEnd/>
            <a:tailEnd/>
          </a:ln>
        </p:spPr>
        <p:txBody>
          <a:bodyPr wrap="square">
            <a:spAutoFit/>
          </a:bodyPr>
          <a:lstStyle/>
          <a:p>
            <a:pPr>
              <a:spcBef>
                <a:spcPts val="1152"/>
              </a:spcBef>
            </a:pPr>
            <a:r>
              <a:rPr lang="en-US" sz="2400" dirty="0">
                <a:solidFill>
                  <a:prstClr val="black"/>
                </a:solidFill>
                <a:latin typeface="Lato Regular"/>
                <a:cs typeface="Lato Regular"/>
              </a:rPr>
              <a:t>Hint: How does the diagram support the representation of her model for the phenomena? Why does it matter that she uses the temporary state of “to be” for electricity?</a:t>
            </a:r>
          </a:p>
        </p:txBody>
      </p:sp>
    </p:spTree>
    <p:extLst>
      <p:ext uri="{BB962C8B-B14F-4D97-AF65-F5344CB8AC3E}">
        <p14:creationId xmlns:p14="http://schemas.microsoft.com/office/powerpoint/2010/main" val="8895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sz="4000" dirty="0">
                <a:solidFill>
                  <a:schemeClr val="tx1"/>
                </a:solidFill>
              </a:rPr>
              <a:t>The Temporal Electricity Scenario</a:t>
            </a:r>
          </a:p>
        </p:txBody>
      </p:sp>
      <p:sp>
        <p:nvSpPr>
          <p:cNvPr id="6" name="Content Placeholder 2"/>
          <p:cNvSpPr>
            <a:spLocks noGrp="1"/>
          </p:cNvSpPr>
          <p:nvPr>
            <p:ph type="body" sz="quarter" idx="13"/>
          </p:nvPr>
        </p:nvSpPr>
        <p:spPr>
          <a:xfrm>
            <a:off x="555786" y="917425"/>
            <a:ext cx="9188715" cy="4901324"/>
          </a:xfrm>
        </p:spPr>
        <p:txBody>
          <a:bodyPr>
            <a:noAutofit/>
          </a:bodyPr>
          <a:lstStyle/>
          <a:p>
            <a:pPr marL="0" indent="0">
              <a:spcBef>
                <a:spcPts val="1152"/>
              </a:spcBef>
              <a:buNone/>
            </a:pPr>
            <a:r>
              <a:rPr lang="en-US" sz="2400" b="1" dirty="0">
                <a:solidFill>
                  <a:schemeClr val="tx1"/>
                </a:solidFill>
                <a:latin typeface="Lato Regular"/>
                <a:cs typeface="Lato Regular"/>
              </a:rPr>
              <a:t>What resources do you see evidence of? </a:t>
            </a:r>
          </a:p>
          <a:p>
            <a:pPr marL="0" indent="0">
              <a:spcBef>
                <a:spcPts val="1752"/>
              </a:spcBef>
              <a:buNone/>
            </a:pPr>
            <a:r>
              <a:rPr lang="en-US" sz="2400" dirty="0">
                <a:solidFill>
                  <a:srgbClr val="6F81AC"/>
                </a:solidFill>
                <a:latin typeface="Lato Regular"/>
                <a:cs typeface="Lato Regular"/>
              </a:rPr>
              <a:t>Resources for </a:t>
            </a:r>
            <a:r>
              <a:rPr lang="en-US" sz="2400" dirty="0" err="1">
                <a:solidFill>
                  <a:srgbClr val="6F81AC"/>
                </a:solidFill>
                <a:latin typeface="Lato Regular"/>
                <a:cs typeface="Lato Regular"/>
              </a:rPr>
              <a:t>Sensemaking</a:t>
            </a:r>
            <a:r>
              <a:rPr lang="en-US" sz="2400" dirty="0">
                <a:solidFill>
                  <a:srgbClr val="6F81AC"/>
                </a:solidFill>
                <a:latin typeface="Lato Regular"/>
                <a:cs typeface="Lato Regular"/>
              </a:rPr>
              <a:t>: </a:t>
            </a:r>
          </a:p>
          <a:p>
            <a:pPr>
              <a:spcBef>
                <a:spcPts val="300"/>
              </a:spcBef>
            </a:pPr>
            <a:r>
              <a:rPr lang="en-US" sz="2400" dirty="0">
                <a:solidFill>
                  <a:schemeClr val="tx1"/>
                </a:solidFill>
                <a:latin typeface="Lato Regular"/>
                <a:cs typeface="Lato Regular"/>
              </a:rPr>
              <a:t>making sense through material construction</a:t>
            </a:r>
          </a:p>
          <a:p>
            <a:pPr>
              <a:spcBef>
                <a:spcPts val="300"/>
              </a:spcBef>
            </a:pPr>
            <a:r>
              <a:rPr lang="en-US" sz="2400" dirty="0">
                <a:solidFill>
                  <a:schemeClr val="tx1"/>
                </a:solidFill>
                <a:latin typeface="Lato Regular"/>
                <a:cs typeface="Lato Regular"/>
              </a:rPr>
              <a:t>conceptual resource in linguistic repertoire</a:t>
            </a:r>
          </a:p>
          <a:p>
            <a:pPr>
              <a:spcBef>
                <a:spcPts val="300"/>
              </a:spcBef>
            </a:pPr>
            <a:r>
              <a:rPr lang="en-US" sz="2400" dirty="0">
                <a:solidFill>
                  <a:schemeClr val="tx1"/>
                </a:solidFill>
                <a:latin typeface="Lato Regular"/>
                <a:cs typeface="Lato Regular"/>
              </a:rPr>
              <a:t>talk + diagrammatic representation of model</a:t>
            </a:r>
          </a:p>
          <a:p>
            <a:pPr marL="0" indent="0">
              <a:spcBef>
                <a:spcPts val="1752"/>
              </a:spcBef>
              <a:buNone/>
            </a:pPr>
            <a:r>
              <a:rPr lang="en-US" sz="2400" dirty="0">
                <a:solidFill>
                  <a:srgbClr val="6F81AC"/>
                </a:solidFill>
                <a:latin typeface="Lato Regular"/>
                <a:cs typeface="Lato Regular"/>
              </a:rPr>
              <a:t>Pedagogical Implications: </a:t>
            </a:r>
          </a:p>
          <a:p>
            <a:pPr>
              <a:spcBef>
                <a:spcPts val="600"/>
              </a:spcBef>
            </a:pPr>
            <a:r>
              <a:rPr lang="en-US" sz="2400" dirty="0">
                <a:solidFill>
                  <a:schemeClr val="tx1"/>
                </a:solidFill>
                <a:latin typeface="Lato Regular"/>
                <a:cs typeface="Lato Regular"/>
              </a:rPr>
              <a:t>How can diagramming be used to support more equitable expression of understanding (e.g., conceptual models)? </a:t>
            </a:r>
          </a:p>
          <a:p>
            <a:pPr>
              <a:spcBef>
                <a:spcPts val="600"/>
              </a:spcBef>
            </a:pPr>
            <a:r>
              <a:rPr lang="en-US" sz="2400" dirty="0">
                <a:solidFill>
                  <a:schemeClr val="tx1"/>
                </a:solidFill>
                <a:latin typeface="Lato Regular"/>
                <a:cs typeface="Lato Regular"/>
              </a:rPr>
              <a:t>How can you support students in using their full linguistic repertoire in their </a:t>
            </a:r>
            <a:r>
              <a:rPr lang="en-US" sz="2400" dirty="0" err="1">
                <a:solidFill>
                  <a:schemeClr val="tx1"/>
                </a:solidFill>
                <a:latin typeface="Lato Regular"/>
                <a:cs typeface="Lato Regular"/>
              </a:rPr>
              <a:t>sensemaking</a:t>
            </a:r>
            <a:r>
              <a:rPr lang="en-US" sz="2400" dirty="0">
                <a:solidFill>
                  <a:schemeClr val="tx1"/>
                </a:solidFill>
                <a:latin typeface="Lato Regular"/>
                <a:cs typeface="Lato Regular"/>
              </a:rPr>
              <a:t>? </a:t>
            </a:r>
          </a:p>
        </p:txBody>
      </p:sp>
      <p:sp>
        <p:nvSpPr>
          <p:cNvPr id="10" name="Rectangle 9"/>
          <p:cNvSpPr/>
          <p:nvPr/>
        </p:nvSpPr>
        <p:spPr>
          <a:xfrm>
            <a:off x="426251" y="5617374"/>
            <a:ext cx="3187103" cy="1723549"/>
          </a:xfrm>
          <a:prstGeom prst="rect">
            <a:avLst/>
          </a:prstGeom>
        </p:spPr>
        <p:txBody>
          <a:bodyPr wrap="square">
            <a:spAutoFit/>
          </a:bodyPr>
          <a:lstStyle/>
          <a:p>
            <a:pPr>
              <a:spcBef>
                <a:spcPts val="1152"/>
              </a:spcBef>
            </a:pPr>
            <a:r>
              <a:rPr lang="en-US" sz="1200" dirty="0">
                <a:solidFill>
                  <a:prstClr val="black"/>
                </a:solidFill>
                <a:latin typeface="Lato Regular"/>
                <a:cs typeface="Lato Regular"/>
              </a:rPr>
              <a:t>Suárez, E. A. (2017). Designing Science Learning Environments that Support Emerging Bilingual Students to Problematize Electrical Phenomena. (Unpublished doctoral Dissertation). University of Colorado, Boulder, CO.</a:t>
            </a:r>
          </a:p>
          <a:p>
            <a:pPr>
              <a:spcBef>
                <a:spcPts val="1152"/>
              </a:spcBef>
            </a:pPr>
            <a:r>
              <a:rPr lang="en-US" sz="1200" dirty="0">
                <a:solidFill>
                  <a:srgbClr val="FFFFFF"/>
                </a:solidFill>
                <a:latin typeface="Lato Regular"/>
                <a:cs typeface="Lato Regular"/>
              </a:rPr>
              <a:t>Dissertation). University of Colorado, Boulder, CO.</a:t>
            </a:r>
          </a:p>
        </p:txBody>
      </p:sp>
    </p:spTree>
    <p:extLst>
      <p:ext uri="{BB962C8B-B14F-4D97-AF65-F5344CB8AC3E}">
        <p14:creationId xmlns:p14="http://schemas.microsoft.com/office/powerpoint/2010/main" val="18714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500"/>
                                        <p:tgtEl>
                                          <p:spTgt spid="6">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dissolve">
                                      <p:cBhvr>
                                        <p:cTn id="29" dur="500"/>
                                        <p:tgtEl>
                                          <p:spTgt spid="6">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dissolve">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10"/>
          <p:cNvSpPr txBox="1">
            <a:spLocks noGrp="1"/>
          </p:cNvSpPr>
          <p:nvPr>
            <p:ph type="title"/>
          </p:nvPr>
        </p:nvSpPr>
        <p:spPr>
          <a:xfrm>
            <a:off x="1981200" y="293716"/>
            <a:ext cx="8229600" cy="665700"/>
          </a:xfrm>
          <a:prstGeom prst="rect">
            <a:avLst/>
          </a:prstGeom>
          <a:noFill/>
          <a:ln>
            <a:noFill/>
          </a:ln>
        </p:spPr>
        <p:txBody>
          <a:bodyPr spcFirstLastPara="1" wrap="square" lIns="91425" tIns="45700" rIns="91425" bIns="45700" anchor="ctr" anchorCtr="0">
            <a:noAutofit/>
          </a:bodyPr>
          <a:lstStyle/>
          <a:p>
            <a:pPr>
              <a:spcBef>
                <a:spcPts val="0"/>
              </a:spcBef>
              <a:buClr>
                <a:srgbClr val="2E6240"/>
              </a:buClr>
              <a:buSzPts val="4000"/>
            </a:pPr>
            <a:r>
              <a:rPr lang="en-US" sz="4000" dirty="0"/>
              <a:t>Expressing Knowledge Through Action Scenario</a:t>
            </a:r>
            <a:endParaRPr sz="4000" dirty="0">
              <a:solidFill>
                <a:srgbClr val="2E6240"/>
              </a:solidFill>
              <a:latin typeface="Lato Black"/>
              <a:ea typeface="Lato Black"/>
              <a:cs typeface="Lato Black"/>
              <a:sym typeface="Lato Black"/>
            </a:endParaRPr>
          </a:p>
        </p:txBody>
      </p:sp>
      <p:sp>
        <p:nvSpPr>
          <p:cNvPr id="701" name="Google Shape;701;p110"/>
          <p:cNvSpPr txBox="1">
            <a:spLocks noGrp="1"/>
          </p:cNvSpPr>
          <p:nvPr>
            <p:ph type="body" idx="4294967295"/>
          </p:nvPr>
        </p:nvSpPr>
        <p:spPr>
          <a:xfrm>
            <a:off x="1868906" y="1396056"/>
            <a:ext cx="4660231" cy="4784700"/>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2400"/>
              <a:buNone/>
            </a:pPr>
            <a:r>
              <a:rPr lang="en-US" sz="2400" dirty="0"/>
              <a:t>A third grade classroom investigated different types of apples with the focal question: “Does the type of apple affect girth?”. Instead of a single tool for measurement, students were provided a tape measure, string, yarn, and different colored pipe cleaners. One student worked with pipe cleaners to developed his own action-centered process and taped the pipe cleaner to paper to create a bar graph. </a:t>
            </a:r>
          </a:p>
        </p:txBody>
      </p:sp>
      <p:sp>
        <p:nvSpPr>
          <p:cNvPr id="702" name="Google Shape;702;p110"/>
          <p:cNvSpPr/>
          <p:nvPr/>
        </p:nvSpPr>
        <p:spPr>
          <a:xfrm>
            <a:off x="624348" y="6387086"/>
            <a:ext cx="3357716" cy="460619"/>
          </a:xfrm>
          <a:prstGeom prst="rect">
            <a:avLst/>
          </a:prstGeom>
          <a:noFill/>
          <a:ln>
            <a:noFill/>
          </a:ln>
        </p:spPr>
        <p:txBody>
          <a:bodyPr spcFirstLastPara="1" wrap="square" lIns="91425" tIns="45700" rIns="91425" bIns="45700" anchor="t" anchorCtr="0">
            <a:noAutofit/>
          </a:bodyPr>
          <a:lstStyle/>
          <a:p>
            <a:pPr>
              <a:lnSpc>
                <a:spcPct val="115000"/>
              </a:lnSpc>
              <a:buClr>
                <a:prstClr val="black"/>
              </a:buClr>
              <a:buSzPts val="1100"/>
            </a:pPr>
            <a:r>
              <a:rPr lang="en-US" sz="1200" dirty="0" err="1">
                <a:solidFill>
                  <a:prstClr val="black"/>
                </a:solidFill>
              </a:rPr>
              <a:t>Britsch</a:t>
            </a:r>
            <a:r>
              <a:rPr lang="en-US" sz="1200" dirty="0">
                <a:solidFill>
                  <a:prstClr val="black"/>
                </a:solidFill>
              </a:rPr>
              <a:t>, S. J., &amp; </a:t>
            </a:r>
            <a:r>
              <a:rPr lang="en-US" sz="1200" dirty="0" err="1">
                <a:solidFill>
                  <a:prstClr val="black"/>
                </a:solidFill>
              </a:rPr>
              <a:t>Heise</a:t>
            </a:r>
            <a:r>
              <a:rPr lang="en-US" sz="1200" dirty="0">
                <a:solidFill>
                  <a:prstClr val="black"/>
                </a:solidFill>
              </a:rPr>
              <a:t>, K. A. (2006). </a:t>
            </a:r>
            <a:r>
              <a:rPr lang="en-US" sz="1200" u="sng" dirty="0">
                <a:solidFill>
                  <a:prstClr val="black"/>
                </a:solidFill>
                <a:hlinkClick r:id="rId3"/>
              </a:rPr>
              <a:t>One Mode Is Not for All</a:t>
            </a:r>
            <a:r>
              <a:rPr lang="en-US" sz="1200" dirty="0">
                <a:solidFill>
                  <a:prstClr val="black"/>
                </a:solidFill>
              </a:rPr>
              <a:t>. </a:t>
            </a:r>
            <a:r>
              <a:rPr lang="en-US" sz="1200" i="1" dirty="0">
                <a:solidFill>
                  <a:prstClr val="black"/>
                </a:solidFill>
              </a:rPr>
              <a:t>Science and Children,</a:t>
            </a:r>
            <a:r>
              <a:rPr lang="en-US" sz="1200" dirty="0">
                <a:solidFill>
                  <a:prstClr val="black"/>
                </a:solidFill>
              </a:rPr>
              <a:t> </a:t>
            </a:r>
            <a:r>
              <a:rPr lang="en-US" sz="1200" i="1" dirty="0">
                <a:solidFill>
                  <a:prstClr val="black"/>
                </a:solidFill>
              </a:rPr>
              <a:t>43</a:t>
            </a:r>
            <a:r>
              <a:rPr lang="en-US" sz="1200" dirty="0">
                <a:solidFill>
                  <a:prstClr val="black"/>
                </a:solidFill>
              </a:rPr>
              <a:t>(4), 26–29.</a:t>
            </a:r>
            <a:endParaRPr sz="1200" dirty="0">
              <a:solidFill>
                <a:srgbClr val="333333"/>
              </a:solidFill>
              <a:latin typeface="Lato"/>
              <a:ea typeface="Lato"/>
              <a:cs typeface="Lato"/>
              <a:sym typeface="Lato"/>
            </a:endParaRPr>
          </a:p>
        </p:txBody>
      </p:sp>
      <p:sp>
        <p:nvSpPr>
          <p:cNvPr id="6" name="Google Shape;701;p110">
            <a:extLst>
              <a:ext uri="{FF2B5EF4-FFF2-40B4-BE49-F238E27FC236}">
                <a16:creationId xmlns:a16="http://schemas.microsoft.com/office/drawing/2014/main" id="{3267762D-0B9E-1F49-8C80-214C02E19B6E}"/>
              </a:ext>
            </a:extLst>
          </p:cNvPr>
          <p:cNvSpPr txBox="1">
            <a:spLocks/>
          </p:cNvSpPr>
          <p:nvPr/>
        </p:nvSpPr>
        <p:spPr>
          <a:xfrm>
            <a:off x="6529137" y="855958"/>
            <a:ext cx="3866147" cy="5593149"/>
          </a:xfrm>
          <a:prstGeom prst="rect">
            <a:avLst/>
          </a:prstGeom>
          <a:noFill/>
          <a:ln>
            <a:solidFill>
              <a:srgbClr val="2E6240"/>
            </a:solid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Lato Medium"/>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Medium"/>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Medium"/>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Medium"/>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Medium"/>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
                <a:prstClr val="black"/>
              </a:buClr>
              <a:buSzPts val="2400"/>
              <a:buFont typeface="Arial"/>
              <a:buNone/>
            </a:pPr>
            <a:r>
              <a:rPr lang="en-US" sz="1600" dirty="0">
                <a:solidFill>
                  <a:prstClr val="black"/>
                </a:solidFill>
              </a:rPr>
              <a:t>I measured the girth of 90 apples. </a:t>
            </a:r>
          </a:p>
          <a:p>
            <a:pPr marL="0" indent="0">
              <a:spcBef>
                <a:spcPts val="0"/>
              </a:spcBef>
              <a:buClr>
                <a:prstClr val="black"/>
              </a:buClr>
              <a:buSzPts val="2400"/>
              <a:buFont typeface="Arial"/>
              <a:buNone/>
            </a:pPr>
            <a:r>
              <a:rPr lang="en-US" sz="1600" dirty="0">
                <a:solidFill>
                  <a:prstClr val="black"/>
                </a:solidFill>
              </a:rPr>
              <a:t>30 Golden Delicious, 30 </a:t>
            </a:r>
            <a:r>
              <a:rPr lang="en-US" sz="1600" dirty="0" err="1">
                <a:solidFill>
                  <a:prstClr val="black"/>
                </a:solidFill>
              </a:rPr>
              <a:t>Johnee</a:t>
            </a:r>
            <a:r>
              <a:rPr lang="en-US" sz="1600" dirty="0">
                <a:solidFill>
                  <a:prstClr val="black"/>
                </a:solidFill>
              </a:rPr>
              <a:t>,  and 30 Empire</a:t>
            </a:r>
          </a:p>
          <a:p>
            <a:pPr marL="0" indent="0">
              <a:spcBef>
                <a:spcPts val="0"/>
              </a:spcBef>
              <a:buClr>
                <a:prstClr val="black"/>
              </a:buClr>
              <a:buSzPts val="2400"/>
              <a:buFont typeface="Arial"/>
              <a:buNone/>
            </a:pPr>
            <a:endParaRPr lang="en-US" sz="1050" dirty="0">
              <a:solidFill>
                <a:prstClr val="black"/>
              </a:solidFill>
            </a:endParaRPr>
          </a:p>
          <a:p>
            <a:pPr marL="0" indent="0">
              <a:spcBef>
                <a:spcPts val="0"/>
              </a:spcBef>
              <a:buClr>
                <a:prstClr val="black"/>
              </a:buClr>
              <a:buSzPts val="2400"/>
              <a:buFont typeface="Arial"/>
              <a:buNone/>
            </a:pPr>
            <a:r>
              <a:rPr lang="en-US" sz="1600" b="1" dirty="0">
                <a:solidFill>
                  <a:prstClr val="black"/>
                </a:solidFill>
              </a:rPr>
              <a:t>Step 1. </a:t>
            </a:r>
            <a:r>
              <a:rPr lang="en-US" sz="1600" dirty="0">
                <a:solidFill>
                  <a:prstClr val="black"/>
                </a:solidFill>
              </a:rPr>
              <a:t>I put tape on the 30 Golden Delicious apples. </a:t>
            </a:r>
          </a:p>
          <a:p>
            <a:pPr marL="0" indent="0">
              <a:spcBef>
                <a:spcPts val="0"/>
              </a:spcBef>
              <a:buClr>
                <a:prstClr val="black"/>
              </a:buClr>
              <a:buSzPts val="2400"/>
              <a:buFont typeface="Arial"/>
              <a:buNone/>
            </a:pPr>
            <a:r>
              <a:rPr lang="en-US" sz="1600" b="1" dirty="0">
                <a:solidFill>
                  <a:prstClr val="black"/>
                </a:solidFill>
              </a:rPr>
              <a:t>Step 2. </a:t>
            </a:r>
            <a:r>
              <a:rPr lang="en-US" sz="1600" dirty="0">
                <a:solidFill>
                  <a:prstClr val="black"/>
                </a:solidFill>
              </a:rPr>
              <a:t>I put the numbers 1–30 on the apples. </a:t>
            </a:r>
          </a:p>
          <a:p>
            <a:pPr marL="0" indent="0">
              <a:spcBef>
                <a:spcPts val="0"/>
              </a:spcBef>
              <a:buClr>
                <a:prstClr val="black"/>
              </a:buClr>
              <a:buSzPts val="2400"/>
              <a:buFont typeface="Arial"/>
              <a:buNone/>
            </a:pPr>
            <a:r>
              <a:rPr lang="en-US" sz="1600" b="1" dirty="0">
                <a:solidFill>
                  <a:prstClr val="black"/>
                </a:solidFill>
              </a:rPr>
              <a:t>Step 3. </a:t>
            </a:r>
            <a:r>
              <a:rPr lang="en-US" sz="1600" dirty="0">
                <a:solidFill>
                  <a:prstClr val="black"/>
                </a:solidFill>
              </a:rPr>
              <a:t>I punched out 30 small apples out of paper. </a:t>
            </a:r>
          </a:p>
          <a:p>
            <a:pPr marL="0" indent="0">
              <a:spcBef>
                <a:spcPts val="0"/>
              </a:spcBef>
              <a:buClr>
                <a:prstClr val="black"/>
              </a:buClr>
              <a:buSzPts val="2400"/>
              <a:buFont typeface="Arial"/>
              <a:buNone/>
            </a:pPr>
            <a:r>
              <a:rPr lang="en-US" sz="1600" b="1" dirty="0">
                <a:solidFill>
                  <a:prstClr val="black"/>
                </a:solidFill>
              </a:rPr>
              <a:t>Step 4. </a:t>
            </a:r>
            <a:r>
              <a:rPr lang="en-US" sz="1600" dirty="0">
                <a:solidFill>
                  <a:prstClr val="black"/>
                </a:solidFill>
              </a:rPr>
              <a:t>I numbered the paper apples 1–30.</a:t>
            </a:r>
          </a:p>
          <a:p>
            <a:pPr marL="0" indent="0">
              <a:spcBef>
                <a:spcPts val="0"/>
              </a:spcBef>
              <a:buClr>
                <a:prstClr val="black"/>
              </a:buClr>
              <a:buSzPts val="2400"/>
              <a:buFont typeface="Arial"/>
              <a:buNone/>
            </a:pPr>
            <a:r>
              <a:rPr lang="en-US" sz="1600" b="1" dirty="0">
                <a:solidFill>
                  <a:prstClr val="black"/>
                </a:solidFill>
              </a:rPr>
              <a:t>Step 5. </a:t>
            </a:r>
            <a:r>
              <a:rPr lang="en-US" sz="1600" dirty="0">
                <a:solidFill>
                  <a:prstClr val="black"/>
                </a:solidFill>
              </a:rPr>
              <a:t>I glued them in a line at the bottom of two pieces of construction paper. </a:t>
            </a:r>
          </a:p>
          <a:p>
            <a:pPr marL="0" indent="0">
              <a:spcBef>
                <a:spcPts val="0"/>
              </a:spcBef>
              <a:buClr>
                <a:prstClr val="black"/>
              </a:buClr>
              <a:buSzPts val="2400"/>
              <a:buFont typeface="Arial"/>
              <a:buNone/>
            </a:pPr>
            <a:r>
              <a:rPr lang="en-US" sz="1600" b="1" dirty="0">
                <a:solidFill>
                  <a:prstClr val="black"/>
                </a:solidFill>
              </a:rPr>
              <a:t>Step 6. </a:t>
            </a:r>
            <a:r>
              <a:rPr lang="en-US" sz="1600" dirty="0">
                <a:solidFill>
                  <a:prstClr val="black"/>
                </a:solidFill>
              </a:rPr>
              <a:t>I taped one end of the pipe cleaner to the apple. I put the pipe cleaner around the middle of the apples like a belt. </a:t>
            </a:r>
          </a:p>
          <a:p>
            <a:pPr marL="0" indent="0">
              <a:spcBef>
                <a:spcPts val="0"/>
              </a:spcBef>
              <a:buClr>
                <a:prstClr val="black"/>
              </a:buClr>
              <a:buSzPts val="2400"/>
              <a:buFont typeface="Arial"/>
              <a:buNone/>
            </a:pPr>
            <a:r>
              <a:rPr lang="en-US" sz="1600" b="1" dirty="0">
                <a:solidFill>
                  <a:prstClr val="black"/>
                </a:solidFill>
              </a:rPr>
              <a:t>Step 7. </a:t>
            </a:r>
            <a:r>
              <a:rPr lang="en-US" sz="1600" dirty="0">
                <a:solidFill>
                  <a:prstClr val="black"/>
                </a:solidFill>
              </a:rPr>
              <a:t>I marked the pipe cleaner where they touched. </a:t>
            </a:r>
          </a:p>
          <a:p>
            <a:pPr marL="0" indent="0">
              <a:spcBef>
                <a:spcPts val="0"/>
              </a:spcBef>
              <a:buClr>
                <a:prstClr val="black"/>
              </a:buClr>
              <a:buSzPts val="2400"/>
              <a:buFont typeface="Arial"/>
              <a:buNone/>
            </a:pPr>
            <a:r>
              <a:rPr lang="en-US" sz="1600" b="1" dirty="0">
                <a:solidFill>
                  <a:prstClr val="black"/>
                </a:solidFill>
              </a:rPr>
              <a:t>Step 8. </a:t>
            </a:r>
            <a:r>
              <a:rPr lang="en-US" sz="1600" dirty="0">
                <a:solidFill>
                  <a:prstClr val="black"/>
                </a:solidFill>
              </a:rPr>
              <a:t>I cut it where they touched. </a:t>
            </a:r>
          </a:p>
          <a:p>
            <a:pPr marL="0" indent="0">
              <a:spcBef>
                <a:spcPts val="0"/>
              </a:spcBef>
              <a:buClr>
                <a:prstClr val="black"/>
              </a:buClr>
              <a:buSzPts val="2400"/>
              <a:buFont typeface="Arial"/>
              <a:buNone/>
            </a:pPr>
            <a:r>
              <a:rPr lang="en-US" sz="1600" b="1" dirty="0">
                <a:solidFill>
                  <a:prstClr val="black"/>
                </a:solidFill>
              </a:rPr>
              <a:t>Step 9</a:t>
            </a:r>
            <a:r>
              <a:rPr lang="en-US" sz="1600" dirty="0">
                <a:solidFill>
                  <a:prstClr val="black"/>
                </a:solidFill>
              </a:rPr>
              <a:t>. I taped cleaners to the chart.</a:t>
            </a:r>
          </a:p>
        </p:txBody>
      </p:sp>
      <p:sp>
        <p:nvSpPr>
          <p:cNvPr id="7"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3781433" y="5370015"/>
            <a:ext cx="6188832" cy="461665"/>
          </a:xfrm>
          <a:prstGeom prst="rect">
            <a:avLst/>
          </a:prstGeom>
          <a:solidFill>
            <a:srgbClr val="FFFF99"/>
          </a:solidFill>
          <a:ln w="9525">
            <a:solidFill>
              <a:srgbClr val="000000"/>
            </a:solidFill>
            <a:miter lim="800000"/>
            <a:headEnd/>
            <a:tailEnd/>
          </a:ln>
        </p:spPr>
        <p:txBody>
          <a:bodyPr wrap="square">
            <a:spAutoFit/>
          </a:bodyPr>
          <a:lstStyle/>
          <a:p>
            <a:pPr>
              <a:spcBef>
                <a:spcPts val="1152"/>
              </a:spcBef>
            </a:pPr>
            <a:r>
              <a:rPr lang="en-US" sz="2400" dirty="0">
                <a:solidFill>
                  <a:prstClr val="black"/>
                </a:solidFill>
                <a:latin typeface="Lato Regular"/>
                <a:cs typeface="Lato Regular"/>
              </a:rPr>
              <a:t>Hint: Is there only one way to collect data?</a:t>
            </a:r>
          </a:p>
        </p:txBody>
      </p:sp>
    </p:spTree>
    <p:extLst>
      <p:ext uri="{BB962C8B-B14F-4D97-AF65-F5344CB8AC3E}">
        <p14:creationId xmlns:p14="http://schemas.microsoft.com/office/powerpoint/2010/main" val="26718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Goals</a:t>
            </a:r>
          </a:p>
        </p:txBody>
      </p:sp>
      <p:sp>
        <p:nvSpPr>
          <p:cNvPr id="3" name="Text Placeholder 2"/>
          <p:cNvSpPr>
            <a:spLocks noGrp="1"/>
          </p:cNvSpPr>
          <p:nvPr>
            <p:ph type="body" sz="quarter" idx="13"/>
          </p:nvPr>
        </p:nvSpPr>
        <p:spPr>
          <a:xfrm>
            <a:off x="555786" y="1227761"/>
            <a:ext cx="9188715" cy="4901324"/>
          </a:xfrm>
        </p:spPr>
        <p:txBody>
          <a:bodyPr/>
          <a:lstStyle/>
          <a:p>
            <a:r>
              <a:rPr lang="en-US" dirty="0"/>
              <a:t>Understand how inequity may unintentionally be made present in science instruction.</a:t>
            </a:r>
          </a:p>
          <a:p>
            <a:r>
              <a:rPr lang="en-US" dirty="0"/>
              <a:t>Experience ways by which students bring experiences to their sensemaking.</a:t>
            </a:r>
          </a:p>
          <a:p>
            <a:r>
              <a:rPr lang="en-US" dirty="0"/>
              <a:t>Explain the role of student discourse in addressing inequity.</a:t>
            </a:r>
          </a:p>
        </p:txBody>
      </p:sp>
      <p:sp>
        <p:nvSpPr>
          <p:cNvPr id="4" name="Slide Number Placeholder 3"/>
          <p:cNvSpPr>
            <a:spLocks noGrp="1"/>
          </p:cNvSpPr>
          <p:nvPr>
            <p:ph type="sldNum" sz="quarter" idx="12"/>
          </p:nvPr>
        </p:nvSpPr>
        <p:spPr/>
        <p:txBody>
          <a:bodyPr/>
          <a:lstStyle/>
          <a:p>
            <a:fld id="{91BD7323-49BF-4C97-8773-5EC64C492009}" type="slidenum">
              <a:rPr lang="en-US" smtClean="0"/>
              <a:t>7</a:t>
            </a:fld>
            <a:endParaRPr lang="en-US"/>
          </a:p>
        </p:txBody>
      </p:sp>
    </p:spTree>
    <p:extLst>
      <p:ext uri="{BB962C8B-B14F-4D97-AF65-F5344CB8AC3E}">
        <p14:creationId xmlns:p14="http://schemas.microsoft.com/office/powerpoint/2010/main" val="3365198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47" y="129595"/>
            <a:ext cx="8596668" cy="1320800"/>
          </a:xfrm>
        </p:spPr>
        <p:txBody>
          <a:bodyPr>
            <a:normAutofit fontScale="90000"/>
          </a:bodyPr>
          <a:lstStyle/>
          <a:p>
            <a:r>
              <a:rPr lang="en-US" dirty="0"/>
              <a:t>Expressing Knowledge Through Action Scenario</a:t>
            </a:r>
          </a:p>
        </p:txBody>
      </p:sp>
      <p:sp>
        <p:nvSpPr>
          <p:cNvPr id="6" name="Content Placeholder 2"/>
          <p:cNvSpPr>
            <a:spLocks noGrp="1"/>
          </p:cNvSpPr>
          <p:nvPr>
            <p:ph type="body" sz="quarter" idx="13"/>
          </p:nvPr>
        </p:nvSpPr>
        <p:spPr>
          <a:xfrm>
            <a:off x="452547" y="1450395"/>
            <a:ext cx="9188715" cy="4901324"/>
          </a:xfrm>
        </p:spPr>
        <p:txBody>
          <a:bodyPr>
            <a:noAutofit/>
          </a:bodyPr>
          <a:lstStyle/>
          <a:p>
            <a:pPr marL="0" indent="0">
              <a:spcBef>
                <a:spcPts val="1152"/>
              </a:spcBef>
              <a:buNone/>
            </a:pPr>
            <a:r>
              <a:rPr lang="en-US" sz="2400" b="1" dirty="0">
                <a:solidFill>
                  <a:schemeClr val="tx1"/>
                </a:solidFill>
                <a:latin typeface="Lato Regular"/>
                <a:cs typeface="Lato Regular"/>
              </a:rPr>
              <a:t>What resources do you see evidence of? </a:t>
            </a:r>
          </a:p>
          <a:p>
            <a:pPr marL="0" indent="0">
              <a:spcBef>
                <a:spcPts val="1752"/>
              </a:spcBef>
              <a:buNone/>
            </a:pPr>
            <a:r>
              <a:rPr lang="en-US" sz="2400" dirty="0">
                <a:solidFill>
                  <a:srgbClr val="6F81AC"/>
                </a:solidFill>
                <a:latin typeface="Lato Regular"/>
                <a:cs typeface="Lato Regular"/>
              </a:rPr>
              <a:t>Resources for </a:t>
            </a:r>
            <a:r>
              <a:rPr lang="en-US" sz="2400" dirty="0" err="1">
                <a:solidFill>
                  <a:srgbClr val="6F81AC"/>
                </a:solidFill>
                <a:latin typeface="Lato Regular"/>
                <a:cs typeface="Lato Regular"/>
              </a:rPr>
              <a:t>Sensemaking</a:t>
            </a:r>
            <a:r>
              <a:rPr lang="en-US" sz="2400" dirty="0">
                <a:solidFill>
                  <a:srgbClr val="6F81AC"/>
                </a:solidFill>
                <a:latin typeface="Lato Regular"/>
                <a:cs typeface="Lato Regular"/>
              </a:rPr>
              <a:t>: </a:t>
            </a:r>
          </a:p>
          <a:p>
            <a:pPr>
              <a:spcBef>
                <a:spcPts val="300"/>
              </a:spcBef>
            </a:pPr>
            <a:r>
              <a:rPr lang="en-US" sz="2400" dirty="0">
                <a:solidFill>
                  <a:schemeClr val="tx1"/>
                </a:solidFill>
                <a:latin typeface="Lato Regular"/>
                <a:cs typeface="Lato Regular"/>
              </a:rPr>
              <a:t>action-centered processes</a:t>
            </a:r>
          </a:p>
          <a:p>
            <a:pPr>
              <a:spcBef>
                <a:spcPts val="300"/>
              </a:spcBef>
            </a:pPr>
            <a:r>
              <a:rPr lang="en-US" sz="2400" dirty="0">
                <a:solidFill>
                  <a:schemeClr val="tx1"/>
                </a:solidFill>
                <a:latin typeface="Lato Regular"/>
                <a:cs typeface="Lato Regular"/>
              </a:rPr>
              <a:t>creative methods of data collection and representation</a:t>
            </a:r>
          </a:p>
          <a:p>
            <a:pPr marL="0" indent="0">
              <a:spcBef>
                <a:spcPts val="300"/>
              </a:spcBef>
              <a:buNone/>
            </a:pPr>
            <a:endParaRPr lang="en-US" sz="2400" dirty="0">
              <a:solidFill>
                <a:srgbClr val="FFFFFF"/>
              </a:solidFill>
              <a:latin typeface="Lato Regular"/>
              <a:cs typeface="Lato Regular"/>
            </a:endParaRPr>
          </a:p>
          <a:p>
            <a:pPr marL="0" indent="0">
              <a:spcBef>
                <a:spcPts val="1752"/>
              </a:spcBef>
              <a:buNone/>
            </a:pPr>
            <a:r>
              <a:rPr lang="en-US" sz="2400" dirty="0">
                <a:solidFill>
                  <a:srgbClr val="6F81AC"/>
                </a:solidFill>
                <a:latin typeface="Lato Regular"/>
                <a:cs typeface="Lato Regular"/>
              </a:rPr>
              <a:t>Pedagogical Implications: </a:t>
            </a:r>
          </a:p>
          <a:p>
            <a:pPr>
              <a:spcBef>
                <a:spcPts val="600"/>
              </a:spcBef>
            </a:pPr>
            <a:r>
              <a:rPr lang="en-US" sz="2400" dirty="0">
                <a:solidFill>
                  <a:schemeClr val="tx1"/>
                </a:solidFill>
                <a:latin typeface="Lato Regular"/>
                <a:cs typeface="Lato Regular"/>
              </a:rPr>
              <a:t>How can you provide flexibility in the data collection, representation and communication process?</a:t>
            </a:r>
          </a:p>
        </p:txBody>
      </p:sp>
      <p:sp>
        <p:nvSpPr>
          <p:cNvPr id="8" name="Google Shape;702;p110">
            <a:extLst>
              <a:ext uri="{FF2B5EF4-FFF2-40B4-BE49-F238E27FC236}">
                <a16:creationId xmlns:a16="http://schemas.microsoft.com/office/drawing/2014/main" id="{6B291037-A86B-604D-9B79-8584ED61A635}"/>
              </a:ext>
            </a:extLst>
          </p:cNvPr>
          <p:cNvSpPr/>
          <p:nvPr/>
        </p:nvSpPr>
        <p:spPr>
          <a:xfrm>
            <a:off x="452547" y="6121409"/>
            <a:ext cx="3475703" cy="460619"/>
          </a:xfrm>
          <a:prstGeom prst="rect">
            <a:avLst/>
          </a:prstGeom>
          <a:noFill/>
          <a:ln>
            <a:noFill/>
          </a:ln>
        </p:spPr>
        <p:txBody>
          <a:bodyPr spcFirstLastPara="1" wrap="square" lIns="91425" tIns="45700" rIns="91425" bIns="45700" anchor="t" anchorCtr="0">
            <a:noAutofit/>
          </a:bodyPr>
          <a:lstStyle/>
          <a:p>
            <a:pPr>
              <a:lnSpc>
                <a:spcPct val="115000"/>
              </a:lnSpc>
              <a:buClr>
                <a:prstClr val="black"/>
              </a:buClr>
              <a:buSzPts val="1100"/>
            </a:pPr>
            <a:r>
              <a:rPr lang="en-US" sz="1200" dirty="0" err="1">
                <a:solidFill>
                  <a:prstClr val="black"/>
                </a:solidFill>
              </a:rPr>
              <a:t>Britsch</a:t>
            </a:r>
            <a:r>
              <a:rPr lang="en-US" sz="1200" dirty="0">
                <a:solidFill>
                  <a:prstClr val="black"/>
                </a:solidFill>
              </a:rPr>
              <a:t>, S. J., &amp; </a:t>
            </a:r>
            <a:r>
              <a:rPr lang="en-US" sz="1200" dirty="0" err="1">
                <a:solidFill>
                  <a:prstClr val="black"/>
                </a:solidFill>
              </a:rPr>
              <a:t>Heise</a:t>
            </a:r>
            <a:r>
              <a:rPr lang="en-US" sz="1200" dirty="0">
                <a:solidFill>
                  <a:prstClr val="black"/>
                </a:solidFill>
              </a:rPr>
              <a:t>, K. A. (2006). </a:t>
            </a:r>
            <a:r>
              <a:rPr lang="en-US" sz="1200" u="sng" dirty="0">
                <a:solidFill>
                  <a:prstClr val="black"/>
                </a:solidFill>
                <a:hlinkClick r:id="rId3">
                  <a:extLst>
                    <a:ext uri="{A12FA001-AC4F-418D-AE19-62706E023703}">
                      <ahyp:hlinkClr xmlns:ahyp="http://schemas.microsoft.com/office/drawing/2018/hyperlinkcolor" val="tx"/>
                    </a:ext>
                  </a:extLst>
                </a:hlinkClick>
              </a:rPr>
              <a:t>One Mode Is Not for All</a:t>
            </a:r>
            <a:r>
              <a:rPr lang="en-US" sz="1200" dirty="0">
                <a:solidFill>
                  <a:prstClr val="black"/>
                </a:solidFill>
              </a:rPr>
              <a:t>. </a:t>
            </a:r>
            <a:r>
              <a:rPr lang="en-US" sz="1200" i="1" dirty="0">
                <a:solidFill>
                  <a:prstClr val="black"/>
                </a:solidFill>
              </a:rPr>
              <a:t>Science and Children,</a:t>
            </a:r>
            <a:r>
              <a:rPr lang="en-US" sz="1200" dirty="0">
                <a:solidFill>
                  <a:prstClr val="black"/>
                </a:solidFill>
              </a:rPr>
              <a:t> </a:t>
            </a:r>
            <a:r>
              <a:rPr lang="en-US" sz="1200" i="1" dirty="0">
                <a:solidFill>
                  <a:prstClr val="black"/>
                </a:solidFill>
              </a:rPr>
              <a:t>43</a:t>
            </a:r>
            <a:r>
              <a:rPr lang="en-US" sz="1200" dirty="0">
                <a:solidFill>
                  <a:prstClr val="black"/>
                </a:solidFill>
              </a:rPr>
              <a:t>(4), 26–29.</a:t>
            </a:r>
            <a:endParaRPr sz="1200" dirty="0">
              <a:solidFill>
                <a:prstClr val="black"/>
              </a:solidFill>
              <a:latin typeface="Lato"/>
              <a:ea typeface="Lato"/>
              <a:cs typeface="Lato"/>
              <a:sym typeface="Lato"/>
            </a:endParaRPr>
          </a:p>
        </p:txBody>
      </p:sp>
    </p:spTree>
    <p:extLst>
      <p:ext uri="{BB962C8B-B14F-4D97-AF65-F5344CB8AC3E}">
        <p14:creationId xmlns:p14="http://schemas.microsoft.com/office/powerpoint/2010/main" val="381988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dissolve">
                                      <p:cBhvr>
                                        <p:cTn id="27" dur="500"/>
                                        <p:tgtEl>
                                          <p:spTgt spid="6">
                                            <p:txEl>
                                              <p:pRg st="5" end="5"/>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dissolve">
                                      <p:cBhvr>
                                        <p:cTn id="3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The Family Robotics Scenario</a:t>
            </a:r>
          </a:p>
        </p:txBody>
      </p:sp>
      <p:sp>
        <p:nvSpPr>
          <p:cNvPr id="3" name="Content Placeholder 2"/>
          <p:cNvSpPr>
            <a:spLocks noGrp="1"/>
          </p:cNvSpPr>
          <p:nvPr>
            <p:ph type="body" sz="quarter" idx="13"/>
          </p:nvPr>
        </p:nvSpPr>
        <p:spPr>
          <a:xfrm>
            <a:off x="364057" y="917425"/>
            <a:ext cx="9188715" cy="4901324"/>
          </a:xfrm>
        </p:spPr>
        <p:txBody>
          <a:bodyPr>
            <a:noAutofit/>
          </a:bodyPr>
          <a:lstStyle/>
          <a:p>
            <a:pPr marL="0" indent="0">
              <a:spcBef>
                <a:spcPts val="0"/>
              </a:spcBef>
              <a:buNone/>
            </a:pPr>
            <a:r>
              <a:rPr lang="en-US" sz="2400" dirty="0">
                <a:latin typeface="Lato Regular"/>
                <a:cs typeface="Lato Regular"/>
              </a:rPr>
              <a:t>A family in a robotics program are designing an animated diorama—using microprocessors, actuators, and sensors—to convey a deeply meaningful family story about when they went camping in a cabin. The five year old daughter does not </a:t>
            </a:r>
            <a:r>
              <a:rPr lang="en-US" sz="2400" i="1" dirty="0">
                <a:latin typeface="Lato Regular"/>
                <a:cs typeface="Lato Regular"/>
              </a:rPr>
              <a:t>appear</a:t>
            </a:r>
            <a:r>
              <a:rPr lang="en-US" sz="2400" dirty="0">
                <a:latin typeface="Lato Regular"/>
                <a:cs typeface="Lato Regular"/>
              </a:rPr>
              <a:t> to be centrally engaged. As they discuss options she puts a cardboard frame on a computer screen showing a galaxy image to help her family conceptualize a </a:t>
            </a:r>
            <a:r>
              <a:rPr lang="en-US" sz="2400" i="1" dirty="0">
                <a:latin typeface="Lato Regular"/>
                <a:cs typeface="Lato Regular"/>
              </a:rPr>
              <a:t>starry night sky </a:t>
            </a:r>
            <a:r>
              <a:rPr lang="en-US" sz="2400" dirty="0">
                <a:latin typeface="Lato Regular"/>
                <a:cs typeface="Lato Regular"/>
              </a:rPr>
              <a:t>element and then starts building pieces of it. Her father starts building a reflective “star cage” using three LEDs to illuminate stars on a large black field (like a Lite Brite). The eight year old son starts programming the LEDs to gently twinkle. </a:t>
            </a:r>
            <a:br>
              <a:rPr lang="en-US" sz="2400" dirty="0">
                <a:latin typeface="Lato Regular"/>
                <a:cs typeface="Lato Regular"/>
              </a:rPr>
            </a:br>
            <a:r>
              <a:rPr lang="en-US" sz="2400" dirty="0">
                <a:latin typeface="Lato Regular"/>
                <a:cs typeface="Lato Regular"/>
              </a:rPr>
              <a:t>They co-develop it across </a:t>
            </a:r>
          </a:p>
          <a:p>
            <a:pPr marL="0" indent="0">
              <a:spcBef>
                <a:spcPts val="0"/>
              </a:spcBef>
              <a:buNone/>
            </a:pPr>
            <a:r>
              <a:rPr lang="en-US" sz="2400" dirty="0" err="1">
                <a:latin typeface="Lato Regular"/>
                <a:cs typeface="Lato Regular"/>
              </a:rPr>
              <a:t>interations</a:t>
            </a:r>
            <a:r>
              <a:rPr lang="en-US" sz="2400" dirty="0">
                <a:latin typeface="Lato Regular"/>
                <a:cs typeface="Lato Regular"/>
              </a:rPr>
              <a:t>.</a:t>
            </a:r>
          </a:p>
        </p:txBody>
      </p:sp>
      <p:sp>
        <p:nvSpPr>
          <p:cNvPr id="6" name="Rectangle 5"/>
          <p:cNvSpPr/>
          <p:nvPr/>
        </p:nvSpPr>
        <p:spPr>
          <a:xfrm>
            <a:off x="485245" y="5796674"/>
            <a:ext cx="3405540" cy="1015663"/>
          </a:xfrm>
          <a:prstGeom prst="rect">
            <a:avLst/>
          </a:prstGeom>
        </p:spPr>
        <p:txBody>
          <a:bodyPr wrap="square">
            <a:spAutoFit/>
          </a:bodyPr>
          <a:lstStyle/>
          <a:p>
            <a:pPr>
              <a:spcBef>
                <a:spcPts val="1152"/>
              </a:spcBef>
            </a:pPr>
            <a:r>
              <a:rPr lang="en-US" sz="1200" dirty="0" err="1">
                <a:solidFill>
                  <a:prstClr val="black"/>
                </a:solidFill>
                <a:latin typeface="Lato Regular"/>
                <a:cs typeface="Lato Regular"/>
              </a:rPr>
              <a:t>Tzou</a:t>
            </a:r>
            <a:r>
              <a:rPr lang="en-US" sz="1200" dirty="0">
                <a:solidFill>
                  <a:prstClr val="black"/>
                </a:solidFill>
                <a:latin typeface="Lato Regular"/>
                <a:cs typeface="Lato Regular"/>
              </a:rPr>
              <a:t>, C., Bang, M. &amp; Bell, P. (2017, April). Tech Tales: Connecting Robotics with Family Storytelling.  Presentation at National Association of Research in Science Teaching (NARST) Annual Conference, San Antonio, TX.</a:t>
            </a:r>
          </a:p>
        </p:txBody>
      </p:sp>
      <p:pic>
        <p:nvPicPr>
          <p:cNvPr id="5" name="Picture 4" descr="A family in a robotics program are designing an animated diorama" title="A family in a robotics program are designing an animated diorama"/>
          <p:cNvPicPr>
            <a:picLocks noChangeAspect="1"/>
          </p:cNvPicPr>
          <p:nvPr/>
        </p:nvPicPr>
        <p:blipFill rotWithShape="1">
          <a:blip r:embed="rId3" cstate="print">
            <a:extLst>
              <a:ext uri="{28A0092B-C50C-407E-A947-70E740481C1C}">
                <a14:useLocalDpi xmlns:a14="http://schemas.microsoft.com/office/drawing/2010/main" val="0"/>
              </a:ext>
            </a:extLst>
          </a:blip>
          <a:srcRect t="19639" b="8200"/>
          <a:stretch/>
        </p:blipFill>
        <p:spPr>
          <a:xfrm>
            <a:off x="5070656" y="4871354"/>
            <a:ext cx="2031024" cy="1099204"/>
          </a:xfrm>
          <a:prstGeom prst="rect">
            <a:avLst/>
          </a:prstGeom>
        </p:spPr>
      </p:pic>
      <p:pic>
        <p:nvPicPr>
          <p:cNvPr id="7" name="Picture 6" descr="A family in a robotics program are designing an animated diorama" title="A family in a robotics program are designing an animated dioram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1996" y="4908331"/>
            <a:ext cx="1825915" cy="1811261"/>
          </a:xfrm>
          <a:prstGeom prst="rect">
            <a:avLst/>
          </a:prstGeom>
        </p:spPr>
      </p:pic>
      <p:sp>
        <p:nvSpPr>
          <p:cNvPr id="8"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3466900" y="4636126"/>
            <a:ext cx="7634151" cy="1569660"/>
          </a:xfrm>
          <a:prstGeom prst="rect">
            <a:avLst/>
          </a:prstGeom>
          <a:solidFill>
            <a:srgbClr val="FFFF99"/>
          </a:solidFill>
          <a:ln w="9525">
            <a:solidFill>
              <a:srgbClr val="000000"/>
            </a:solidFill>
            <a:miter lim="800000"/>
            <a:headEnd/>
            <a:tailEnd/>
          </a:ln>
        </p:spPr>
        <p:txBody>
          <a:bodyPr wrap="square">
            <a:spAutoFit/>
          </a:bodyPr>
          <a:lstStyle/>
          <a:p>
            <a:pPr>
              <a:spcBef>
                <a:spcPts val="1152"/>
              </a:spcBef>
            </a:pPr>
            <a:r>
              <a:rPr lang="en-US" sz="2400" dirty="0">
                <a:solidFill>
                  <a:prstClr val="black"/>
                </a:solidFill>
                <a:latin typeface="Lato Regular"/>
                <a:cs typeface="Lato Regular"/>
              </a:rPr>
              <a:t>Hint: Are most complex projects (e.g., in the workplace) accomplished by individuals or groups? How does that work? How did the daughter shape the final design?</a:t>
            </a:r>
          </a:p>
        </p:txBody>
      </p:sp>
    </p:spTree>
    <p:extLst>
      <p:ext uri="{BB962C8B-B14F-4D97-AF65-F5344CB8AC3E}">
        <p14:creationId xmlns:p14="http://schemas.microsoft.com/office/powerpoint/2010/main" val="73159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r>
              <a:rPr lang="en-US" sz="4000" dirty="0">
                <a:solidFill>
                  <a:schemeClr val="tx1"/>
                </a:solidFill>
              </a:rPr>
              <a:t>The Family Robotics Scenario</a:t>
            </a:r>
          </a:p>
        </p:txBody>
      </p:sp>
      <p:sp>
        <p:nvSpPr>
          <p:cNvPr id="6" name="Content Placeholder 2"/>
          <p:cNvSpPr>
            <a:spLocks noGrp="1"/>
          </p:cNvSpPr>
          <p:nvPr>
            <p:ph type="body" sz="quarter" idx="13"/>
          </p:nvPr>
        </p:nvSpPr>
        <p:spPr>
          <a:xfrm>
            <a:off x="555786" y="1080276"/>
            <a:ext cx="9188715" cy="4901324"/>
          </a:xfrm>
        </p:spPr>
        <p:txBody>
          <a:bodyPr>
            <a:noAutofit/>
          </a:bodyPr>
          <a:lstStyle/>
          <a:p>
            <a:pPr marL="0" indent="0">
              <a:spcBef>
                <a:spcPts val="1152"/>
              </a:spcBef>
              <a:buNone/>
            </a:pPr>
            <a:r>
              <a:rPr lang="en-US" sz="2400" b="1" dirty="0">
                <a:solidFill>
                  <a:schemeClr val="tx1"/>
                </a:solidFill>
                <a:latin typeface="Lato Regular"/>
                <a:cs typeface="Lato Regular"/>
              </a:rPr>
              <a:t>What resources do you see evidence of? </a:t>
            </a:r>
          </a:p>
          <a:p>
            <a:pPr marL="0" indent="0">
              <a:spcBef>
                <a:spcPts val="1752"/>
              </a:spcBef>
              <a:buNone/>
            </a:pPr>
            <a:r>
              <a:rPr lang="en-US" sz="2400" dirty="0">
                <a:solidFill>
                  <a:srgbClr val="6F81AC"/>
                </a:solidFill>
                <a:latin typeface="Lato Regular"/>
                <a:cs typeface="Lato Regular"/>
              </a:rPr>
              <a:t>Resources for </a:t>
            </a:r>
            <a:r>
              <a:rPr lang="en-US" sz="2400" dirty="0" err="1">
                <a:solidFill>
                  <a:srgbClr val="6F81AC"/>
                </a:solidFill>
                <a:latin typeface="Lato Regular"/>
                <a:cs typeface="Lato Regular"/>
              </a:rPr>
              <a:t>Sensemaking</a:t>
            </a:r>
            <a:r>
              <a:rPr lang="en-US" sz="2400" dirty="0">
                <a:solidFill>
                  <a:srgbClr val="6F81AC"/>
                </a:solidFill>
                <a:latin typeface="Lato Regular"/>
                <a:cs typeface="Lato Regular"/>
              </a:rPr>
              <a:t>: </a:t>
            </a:r>
          </a:p>
          <a:p>
            <a:pPr>
              <a:spcBef>
                <a:spcPts val="300"/>
              </a:spcBef>
            </a:pPr>
            <a:r>
              <a:rPr lang="en-US" sz="2400" dirty="0">
                <a:solidFill>
                  <a:schemeClr val="tx1"/>
                </a:solidFill>
                <a:latin typeface="Lato Regular"/>
                <a:cs typeface="Lato Regular"/>
              </a:rPr>
              <a:t>problem framing and exploration</a:t>
            </a:r>
          </a:p>
          <a:p>
            <a:pPr>
              <a:spcBef>
                <a:spcPts val="300"/>
              </a:spcBef>
            </a:pPr>
            <a:r>
              <a:rPr lang="en-US" sz="2400" dirty="0">
                <a:solidFill>
                  <a:schemeClr val="tx1"/>
                </a:solidFill>
                <a:latin typeface="Lato Regular"/>
                <a:cs typeface="Lato Regular"/>
              </a:rPr>
              <a:t>science-based, collaborative design (ideation, negotiation)</a:t>
            </a:r>
          </a:p>
          <a:p>
            <a:pPr>
              <a:spcBef>
                <a:spcPts val="300"/>
              </a:spcBef>
            </a:pPr>
            <a:r>
              <a:rPr lang="en-US" sz="2400" dirty="0">
                <a:solidFill>
                  <a:schemeClr val="tx1"/>
                </a:solidFill>
                <a:latin typeface="Lato Regular"/>
                <a:cs typeface="Lato Regular"/>
              </a:rPr>
              <a:t>developing solutions through iterations and optimizing</a:t>
            </a:r>
          </a:p>
          <a:p>
            <a:pPr marL="0" indent="0">
              <a:spcBef>
                <a:spcPts val="1752"/>
              </a:spcBef>
              <a:buNone/>
            </a:pPr>
            <a:r>
              <a:rPr lang="en-US" sz="2400" dirty="0">
                <a:solidFill>
                  <a:srgbClr val="6F81AC"/>
                </a:solidFill>
                <a:latin typeface="Lato Regular"/>
                <a:cs typeface="Lato Regular"/>
              </a:rPr>
              <a:t>Pedagogical Implications: </a:t>
            </a:r>
          </a:p>
          <a:p>
            <a:pPr>
              <a:spcBef>
                <a:spcPts val="600"/>
              </a:spcBef>
            </a:pPr>
            <a:r>
              <a:rPr lang="en-US" sz="2400" dirty="0">
                <a:solidFill>
                  <a:schemeClr val="tx1"/>
                </a:solidFill>
                <a:latin typeface="Lato Regular"/>
                <a:cs typeface="Lato Regular"/>
              </a:rPr>
              <a:t>How can you support collaborative project work that both leverages learner expertise but also gets them to learn new things over time? </a:t>
            </a:r>
          </a:p>
        </p:txBody>
      </p:sp>
      <p:sp>
        <p:nvSpPr>
          <p:cNvPr id="9" name="Rectangle 8"/>
          <p:cNvSpPr/>
          <p:nvPr/>
        </p:nvSpPr>
        <p:spPr>
          <a:xfrm>
            <a:off x="411503" y="5750692"/>
            <a:ext cx="4160497" cy="1015663"/>
          </a:xfrm>
          <a:prstGeom prst="rect">
            <a:avLst/>
          </a:prstGeom>
        </p:spPr>
        <p:txBody>
          <a:bodyPr wrap="square">
            <a:spAutoFit/>
          </a:bodyPr>
          <a:lstStyle/>
          <a:p>
            <a:pPr>
              <a:spcBef>
                <a:spcPts val="1152"/>
              </a:spcBef>
            </a:pPr>
            <a:r>
              <a:rPr lang="en-US" sz="1200" dirty="0" err="1">
                <a:solidFill>
                  <a:prstClr val="black"/>
                </a:solidFill>
                <a:latin typeface="Lato Regular"/>
                <a:cs typeface="Lato Regular"/>
              </a:rPr>
              <a:t>Tzou</a:t>
            </a:r>
            <a:r>
              <a:rPr lang="en-US" sz="1200" dirty="0">
                <a:solidFill>
                  <a:prstClr val="black"/>
                </a:solidFill>
                <a:latin typeface="Lato Regular"/>
                <a:cs typeface="Lato Regular"/>
              </a:rPr>
              <a:t>, C., Bang, M. &amp; Bell, P. (2017, April). Tech Tales: Connecting Robotics with Family Storytelling.  Presentation at National Association of Research in Science Teaching (NARST) Annual Conference, San Antonio, TX.</a:t>
            </a:r>
          </a:p>
        </p:txBody>
      </p:sp>
    </p:spTree>
    <p:extLst>
      <p:ext uri="{BB962C8B-B14F-4D97-AF65-F5344CB8AC3E}">
        <p14:creationId xmlns:p14="http://schemas.microsoft.com/office/powerpoint/2010/main" val="390516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500"/>
                                        <p:tgtEl>
                                          <p:spTgt spid="6">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dissolve">
                                      <p:cBhvr>
                                        <p:cTn id="2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a:t>
            </a:r>
          </a:p>
        </p:txBody>
      </p:sp>
      <p:sp>
        <p:nvSpPr>
          <p:cNvPr id="3" name="Text Placeholder 2"/>
          <p:cNvSpPr>
            <a:spLocks noGrp="1"/>
          </p:cNvSpPr>
          <p:nvPr>
            <p:ph type="body" sz="quarter" idx="13"/>
          </p:nvPr>
        </p:nvSpPr>
        <p:spPr/>
        <p:txBody>
          <a:bodyPr>
            <a:normAutofit/>
          </a:bodyPr>
          <a:lstStyle/>
          <a:p>
            <a:pPr marL="0" indent="0" algn="ctr">
              <a:buNone/>
            </a:pPr>
            <a:r>
              <a:rPr lang="en-US" sz="4800" dirty="0"/>
              <a:t>How do </a:t>
            </a:r>
            <a:r>
              <a:rPr lang="en-US" sz="4800" dirty="0">
                <a:solidFill>
                  <a:srgbClr val="6F81AC"/>
                </a:solidFill>
              </a:rPr>
              <a:t>your</a:t>
            </a:r>
            <a:r>
              <a:rPr lang="en-US" sz="4800" dirty="0"/>
              <a:t> students spend their time making sense of the phenomena in their world?</a:t>
            </a:r>
          </a:p>
        </p:txBody>
      </p:sp>
      <p:sp>
        <p:nvSpPr>
          <p:cNvPr id="4" name="Slide Number Placeholder 3"/>
          <p:cNvSpPr>
            <a:spLocks noGrp="1"/>
          </p:cNvSpPr>
          <p:nvPr>
            <p:ph type="sldNum" sz="quarter" idx="12"/>
          </p:nvPr>
        </p:nvSpPr>
        <p:spPr/>
        <p:txBody>
          <a:bodyPr/>
          <a:lstStyle/>
          <a:p>
            <a:fld id="{91BD7323-49BF-4C97-8773-5EC64C492009}" type="slidenum">
              <a:rPr lang="en-US" smtClean="0"/>
              <a:t>73</a:t>
            </a:fld>
            <a:endParaRPr lang="en-US"/>
          </a:p>
        </p:txBody>
      </p:sp>
    </p:spTree>
    <p:extLst>
      <p:ext uri="{BB962C8B-B14F-4D97-AF65-F5344CB8AC3E}">
        <p14:creationId xmlns:p14="http://schemas.microsoft.com/office/powerpoint/2010/main" val="5357082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10"/>
          <p:cNvSpPr txBox="1">
            <a:spLocks noGrp="1"/>
          </p:cNvSpPr>
          <p:nvPr>
            <p:ph type="title"/>
          </p:nvPr>
        </p:nvSpPr>
        <p:spPr>
          <a:xfrm>
            <a:off x="1597742" y="264219"/>
            <a:ext cx="8229600" cy="665700"/>
          </a:xfrm>
          <a:prstGeom prst="rect">
            <a:avLst/>
          </a:prstGeom>
          <a:noFill/>
          <a:ln>
            <a:noFill/>
          </a:ln>
        </p:spPr>
        <p:txBody>
          <a:bodyPr spcFirstLastPara="1" wrap="square" lIns="91425" tIns="45700" rIns="91425" bIns="45700" anchor="ctr" anchorCtr="0">
            <a:noAutofit/>
          </a:bodyPr>
          <a:lstStyle/>
          <a:p>
            <a:pPr>
              <a:spcBef>
                <a:spcPts val="0"/>
              </a:spcBef>
              <a:buClr>
                <a:srgbClr val="2E6240"/>
              </a:buClr>
              <a:buSzPts val="4000"/>
            </a:pPr>
            <a:r>
              <a:rPr lang="en-US" sz="4000" dirty="0"/>
              <a:t>Write Your Own Scenario</a:t>
            </a:r>
            <a:endParaRPr sz="4000" dirty="0">
              <a:solidFill>
                <a:srgbClr val="2E6240"/>
              </a:solidFill>
              <a:latin typeface="Lato Black"/>
              <a:ea typeface="Lato Black"/>
              <a:cs typeface="Lato Black"/>
              <a:sym typeface="Lato Black"/>
            </a:endParaRPr>
          </a:p>
        </p:txBody>
      </p:sp>
      <p:sp>
        <p:nvSpPr>
          <p:cNvPr id="701" name="Google Shape;701;p110"/>
          <p:cNvSpPr txBox="1">
            <a:spLocks noGrp="1"/>
          </p:cNvSpPr>
          <p:nvPr>
            <p:ph type="body" idx="1"/>
          </p:nvPr>
        </p:nvSpPr>
        <p:spPr>
          <a:xfrm>
            <a:off x="698091" y="1254384"/>
            <a:ext cx="9242322" cy="4784700"/>
          </a:xfrm>
          <a:prstGeom prst="rect">
            <a:avLst/>
          </a:prstGeom>
          <a:noFill/>
          <a:ln>
            <a:noFill/>
          </a:ln>
        </p:spPr>
        <p:txBody>
          <a:bodyPr spcFirstLastPara="1" wrap="square" lIns="91425" tIns="45700" rIns="91425" bIns="45700" anchor="t" anchorCtr="0">
            <a:noAutofit/>
          </a:bodyPr>
          <a:lstStyle/>
          <a:p>
            <a:pPr marL="0" indent="0">
              <a:lnSpc>
                <a:spcPct val="115000"/>
              </a:lnSpc>
              <a:spcBef>
                <a:spcPts val="0"/>
              </a:spcBef>
              <a:buClr>
                <a:schemeClr val="dk1"/>
              </a:buClr>
              <a:buSzPts val="1100"/>
              <a:buNone/>
            </a:pPr>
            <a:r>
              <a:rPr lang="en-US" sz="2800" i="1" dirty="0">
                <a:solidFill>
                  <a:srgbClr val="333333"/>
                </a:solidFill>
              </a:rPr>
              <a:t>What other learning situation do you know about that helps us understand how students make sense of phenomena in an asset-based way. </a:t>
            </a:r>
          </a:p>
          <a:p>
            <a:pPr marL="0" indent="0">
              <a:lnSpc>
                <a:spcPct val="115000"/>
              </a:lnSpc>
              <a:spcBef>
                <a:spcPts val="0"/>
              </a:spcBef>
              <a:buClr>
                <a:schemeClr val="dk1"/>
              </a:buClr>
              <a:buSzPts val="1100"/>
              <a:buNone/>
            </a:pPr>
            <a:endParaRPr lang="en-US" sz="2800" i="1" dirty="0">
              <a:solidFill>
                <a:srgbClr val="333333"/>
              </a:solidFill>
              <a:latin typeface="Lato"/>
              <a:ea typeface="Lato"/>
              <a:cs typeface="Lato"/>
              <a:sym typeface="Lato"/>
            </a:endParaRPr>
          </a:p>
          <a:p>
            <a:pPr marL="0" indent="0">
              <a:lnSpc>
                <a:spcPct val="115000"/>
              </a:lnSpc>
              <a:spcBef>
                <a:spcPts val="0"/>
              </a:spcBef>
              <a:buClr>
                <a:schemeClr val="dk1"/>
              </a:buClr>
              <a:buSzPts val="1100"/>
              <a:buNone/>
            </a:pPr>
            <a:r>
              <a:rPr lang="en-US" sz="2800" i="1" dirty="0">
                <a:solidFill>
                  <a:srgbClr val="333333"/>
                </a:solidFill>
                <a:latin typeface="Lato"/>
                <a:ea typeface="Lato"/>
                <a:cs typeface="Lato"/>
                <a:sym typeface="Lato"/>
              </a:rPr>
              <a:t>Individually brainstorm some possibilities by thinking of particular situations that were striking to you. </a:t>
            </a:r>
          </a:p>
          <a:p>
            <a:pPr marL="0" indent="0">
              <a:lnSpc>
                <a:spcPct val="115000"/>
              </a:lnSpc>
              <a:spcBef>
                <a:spcPts val="0"/>
              </a:spcBef>
              <a:buClr>
                <a:schemeClr val="dk1"/>
              </a:buClr>
              <a:buSzPts val="1100"/>
              <a:buNone/>
            </a:pPr>
            <a:endParaRPr lang="en-US" sz="2800" i="1" dirty="0">
              <a:solidFill>
                <a:srgbClr val="333333"/>
              </a:solidFill>
              <a:latin typeface="Lato"/>
              <a:ea typeface="Lato"/>
              <a:cs typeface="Lato"/>
              <a:sym typeface="Lato"/>
            </a:endParaRPr>
          </a:p>
          <a:p>
            <a:pPr marL="0" indent="0">
              <a:lnSpc>
                <a:spcPct val="115000"/>
              </a:lnSpc>
              <a:spcBef>
                <a:spcPts val="0"/>
              </a:spcBef>
              <a:buClr>
                <a:schemeClr val="dk1"/>
              </a:buClr>
              <a:buSzPts val="1100"/>
              <a:buNone/>
            </a:pPr>
            <a:r>
              <a:rPr lang="en-US" sz="2800" i="1" dirty="0">
                <a:solidFill>
                  <a:srgbClr val="333333"/>
                </a:solidFill>
                <a:latin typeface="Lato"/>
                <a:ea typeface="Lato"/>
                <a:cs typeface="Lato"/>
                <a:sym typeface="Lato"/>
              </a:rPr>
              <a:t>Working in small groups, share and select one or two to share with the broader group. Write out a brief 4-5 sentence account of it, highlighting or showing evidence of the sense-making process. </a:t>
            </a:r>
            <a:endParaRPr sz="28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10610109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98032"/>
            <a:ext cx="8596668" cy="1320800"/>
          </a:xfrm>
        </p:spPr>
        <p:txBody>
          <a:bodyPr/>
          <a:lstStyle/>
          <a:p>
            <a:r>
              <a:rPr lang="en-US" dirty="0"/>
              <a:t>Write Your Own Scenario</a:t>
            </a:r>
          </a:p>
        </p:txBody>
      </p:sp>
      <p:sp>
        <p:nvSpPr>
          <p:cNvPr id="6" name="Content Placeholder 2"/>
          <p:cNvSpPr>
            <a:spLocks noGrp="1"/>
          </p:cNvSpPr>
          <p:nvPr>
            <p:ph type="body" sz="quarter" idx="13"/>
          </p:nvPr>
        </p:nvSpPr>
        <p:spPr/>
        <p:txBody>
          <a:bodyPr>
            <a:noAutofit/>
          </a:bodyPr>
          <a:lstStyle/>
          <a:p>
            <a:pPr marL="0" indent="0">
              <a:spcBef>
                <a:spcPts val="1152"/>
              </a:spcBef>
              <a:buNone/>
            </a:pPr>
            <a:r>
              <a:rPr lang="en-US" sz="2800" b="1" dirty="0">
                <a:solidFill>
                  <a:schemeClr val="tx1"/>
                </a:solidFill>
                <a:latin typeface="Lato Regular"/>
                <a:cs typeface="Lato Regular"/>
              </a:rPr>
              <a:t>What resources do you see evidence of? </a:t>
            </a:r>
          </a:p>
          <a:p>
            <a:pPr marL="0" indent="0">
              <a:spcBef>
                <a:spcPts val="1752"/>
              </a:spcBef>
              <a:buNone/>
            </a:pPr>
            <a:r>
              <a:rPr lang="en-US" sz="2800" dirty="0">
                <a:solidFill>
                  <a:srgbClr val="6F81AC"/>
                </a:solidFill>
                <a:latin typeface="Lato Regular"/>
                <a:cs typeface="Lato Regular"/>
              </a:rPr>
              <a:t>Resources for </a:t>
            </a:r>
            <a:r>
              <a:rPr lang="en-US" sz="2800" dirty="0" err="1">
                <a:solidFill>
                  <a:srgbClr val="6F81AC"/>
                </a:solidFill>
                <a:latin typeface="Lato Regular"/>
                <a:cs typeface="Lato Regular"/>
              </a:rPr>
              <a:t>Sensemaking</a:t>
            </a:r>
            <a:r>
              <a:rPr lang="en-US" sz="2800" dirty="0">
                <a:solidFill>
                  <a:srgbClr val="6F81AC"/>
                </a:solidFill>
                <a:latin typeface="Lato Regular"/>
                <a:cs typeface="Lato Regular"/>
              </a:rPr>
              <a:t>: </a:t>
            </a:r>
          </a:p>
          <a:p>
            <a:pPr>
              <a:spcBef>
                <a:spcPts val="300"/>
              </a:spcBef>
            </a:pPr>
            <a:r>
              <a:rPr lang="en-US" sz="2800" dirty="0">
                <a:solidFill>
                  <a:schemeClr val="tx1"/>
                </a:solidFill>
                <a:latin typeface="Lato Regular"/>
                <a:cs typeface="Lato Regular"/>
              </a:rPr>
              <a:t>Summarize what features of the sense-making you have evidence of in your scenario.</a:t>
            </a:r>
          </a:p>
          <a:p>
            <a:pPr marL="0" indent="0">
              <a:spcBef>
                <a:spcPts val="1752"/>
              </a:spcBef>
              <a:buNone/>
            </a:pPr>
            <a:r>
              <a:rPr lang="en-US" sz="2800" dirty="0">
                <a:solidFill>
                  <a:srgbClr val="6F81AC"/>
                </a:solidFill>
                <a:latin typeface="Lato Regular"/>
                <a:cs typeface="Lato Regular"/>
              </a:rPr>
              <a:t>Pedagogical Implications: </a:t>
            </a:r>
          </a:p>
          <a:p>
            <a:pPr>
              <a:spcBef>
                <a:spcPts val="600"/>
              </a:spcBef>
            </a:pPr>
            <a:r>
              <a:rPr lang="en-US" sz="2800" dirty="0">
                <a:solidFill>
                  <a:schemeClr val="tx1"/>
                </a:solidFill>
                <a:latin typeface="Lato Regular"/>
                <a:cs typeface="Lato Regular"/>
              </a:rPr>
              <a:t>Describe significant pedagogical implications of your scenario. </a:t>
            </a:r>
          </a:p>
        </p:txBody>
      </p:sp>
    </p:spTree>
    <p:extLst>
      <p:ext uri="{BB962C8B-B14F-4D97-AF65-F5344CB8AC3E}">
        <p14:creationId xmlns:p14="http://schemas.microsoft.com/office/powerpoint/2010/main" val="73120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dissolve">
                                      <p:cBhvr>
                                        <p:cTn id="20" dur="500"/>
                                        <p:tgtEl>
                                          <p:spTgt spid="6">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ssolv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 Plan to Develop Your Interpretive Power	</a:t>
            </a:r>
          </a:p>
        </p:txBody>
      </p:sp>
      <p:sp>
        <p:nvSpPr>
          <p:cNvPr id="3" name="Text Placeholder 2"/>
          <p:cNvSpPr>
            <a:spLocks noGrp="1"/>
          </p:cNvSpPr>
          <p:nvPr>
            <p:ph type="body" idx="1"/>
          </p:nvPr>
        </p:nvSpPr>
        <p:spPr/>
        <p:txBody>
          <a:bodyPr/>
          <a:lstStyle/>
          <a:p>
            <a:r>
              <a:rPr lang="en-US" dirty="0"/>
              <a:t>Leverage Expertise from All Students</a:t>
            </a:r>
          </a:p>
        </p:txBody>
      </p:sp>
      <p:sp>
        <p:nvSpPr>
          <p:cNvPr id="4" name="Slide Number Placeholder 3"/>
          <p:cNvSpPr>
            <a:spLocks noGrp="1"/>
          </p:cNvSpPr>
          <p:nvPr>
            <p:ph type="sldNum" sz="quarter" idx="12"/>
          </p:nvPr>
        </p:nvSpPr>
        <p:spPr/>
        <p:txBody>
          <a:bodyPr/>
          <a:lstStyle/>
          <a:p>
            <a:fld id="{91BD7323-49BF-4C97-8773-5EC64C492009}" type="slidenum">
              <a:rPr lang="en-US" smtClean="0"/>
              <a:t>76</a:t>
            </a:fld>
            <a:endParaRPr lang="en-US"/>
          </a:p>
        </p:txBody>
      </p:sp>
    </p:spTree>
    <p:extLst>
      <p:ext uri="{BB962C8B-B14F-4D97-AF65-F5344CB8AC3E}">
        <p14:creationId xmlns:p14="http://schemas.microsoft.com/office/powerpoint/2010/main" val="23506337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08"/>
          <p:cNvSpPr txBox="1"/>
          <p:nvPr/>
        </p:nvSpPr>
        <p:spPr>
          <a:xfrm>
            <a:off x="774930" y="1091255"/>
            <a:ext cx="8732647" cy="5557029"/>
          </a:xfrm>
          <a:prstGeom prst="rect">
            <a:avLst/>
          </a:prstGeom>
          <a:noFill/>
          <a:ln>
            <a:noFill/>
          </a:ln>
        </p:spPr>
        <p:txBody>
          <a:bodyPr spcFirstLastPara="1" wrap="square" lIns="91350" tIns="45675" rIns="91350" bIns="45675" anchor="t" anchorCtr="0">
            <a:noAutofit/>
          </a:bodyPr>
          <a:lstStyle/>
          <a:p>
            <a:pPr marL="274638" lvl="1">
              <a:buClr>
                <a:schemeClr val="dk1"/>
              </a:buClr>
              <a:buSzPts val="3200"/>
            </a:pPr>
            <a:r>
              <a:rPr lang="en-US" sz="3200" dirty="0">
                <a:solidFill>
                  <a:schemeClr val="dk1"/>
                </a:solidFill>
                <a:latin typeface="Lato"/>
                <a:ea typeface="Lato"/>
                <a:cs typeface="Lato"/>
                <a:sym typeface="Lato"/>
              </a:rPr>
              <a:t>“Interpretive power refers to teachers’ attunement to (a) students’ diverse sensemaking repertoires as intellectually generative in science, and (b) expansive pedagogical practices that encourage, make visible, and intentionally build on students’ ideas, experiences, and perspectives on scientific phenomena” (page 1). </a:t>
            </a:r>
          </a:p>
        </p:txBody>
      </p:sp>
      <p:sp>
        <p:nvSpPr>
          <p:cNvPr id="4" name="Title 1"/>
          <p:cNvSpPr>
            <a:spLocks noGrp="1"/>
          </p:cNvSpPr>
          <p:nvPr>
            <p:ph type="title"/>
          </p:nvPr>
        </p:nvSpPr>
        <p:spPr/>
        <p:txBody>
          <a:bodyPr>
            <a:noAutofit/>
          </a:bodyPr>
          <a:lstStyle/>
          <a:p>
            <a:r>
              <a:rPr lang="en-US" sz="4000" dirty="0"/>
              <a:t>Building Your Interpretive Power</a:t>
            </a:r>
          </a:p>
        </p:txBody>
      </p:sp>
      <p:sp>
        <p:nvSpPr>
          <p:cNvPr id="5" name="TextBox 4"/>
          <p:cNvSpPr txBox="1"/>
          <p:nvPr/>
        </p:nvSpPr>
        <p:spPr>
          <a:xfrm>
            <a:off x="555786" y="5817287"/>
            <a:ext cx="3615333" cy="830997"/>
          </a:xfrm>
          <a:prstGeom prst="rect">
            <a:avLst/>
          </a:prstGeom>
          <a:noFill/>
        </p:spPr>
        <p:txBody>
          <a:bodyPr wrap="square" rtlCol="0">
            <a:spAutoFit/>
          </a:bodyPr>
          <a:lstStyle/>
          <a:p>
            <a:r>
              <a:rPr lang="en-US" sz="1200" dirty="0" err="1"/>
              <a:t>Rosebery</a:t>
            </a:r>
            <a:r>
              <a:rPr lang="en-US" sz="1200" dirty="0"/>
              <a:t>, A., Warren, B., &amp; Tucker-Raymond, E. (2015). Developing interpretive power in science teaching. </a:t>
            </a:r>
            <a:r>
              <a:rPr lang="en-US" sz="1200" i="1" dirty="0"/>
              <a:t>Journal of Research in Science Teaching, 53</a:t>
            </a:r>
            <a:r>
              <a:rPr lang="en-US" sz="1200" dirty="0"/>
              <a:t>(10), 1571-1600.</a:t>
            </a:r>
          </a:p>
        </p:txBody>
      </p:sp>
    </p:spTree>
    <p:extLst>
      <p:ext uri="{BB962C8B-B14F-4D97-AF65-F5344CB8AC3E}">
        <p14:creationId xmlns:p14="http://schemas.microsoft.com/office/powerpoint/2010/main" val="3195606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62A24955-AE2C-7045-8623-676839E8F9CA}" type="slidenum">
              <a:rPr lang="en-US" smtClean="0"/>
              <a:t>78</a:t>
            </a:fld>
            <a:endParaRPr lang="en-US"/>
          </a:p>
        </p:txBody>
      </p:sp>
      <p:sp>
        <p:nvSpPr>
          <p:cNvPr id="3" name="Title 2"/>
          <p:cNvSpPr>
            <a:spLocks noGrp="1"/>
          </p:cNvSpPr>
          <p:nvPr>
            <p:ph type="title" idx="4294967295"/>
          </p:nvPr>
        </p:nvSpPr>
        <p:spPr>
          <a:xfrm>
            <a:off x="356689" y="217"/>
            <a:ext cx="11700105" cy="1320800"/>
          </a:xfrm>
          <a:prstGeom prst="rect">
            <a:avLst/>
          </a:prstGeom>
        </p:spPr>
        <p:txBody>
          <a:bodyPr>
            <a:normAutofit fontScale="90000"/>
          </a:bodyPr>
          <a:lstStyle/>
          <a:p>
            <a:r>
              <a:rPr lang="en-US" dirty="0"/>
              <a:t>Three principles towards equitable science education</a:t>
            </a:r>
          </a:p>
        </p:txBody>
      </p:sp>
      <p:graphicFrame>
        <p:nvGraphicFramePr>
          <p:cNvPr id="5" name="Diagram 4" descr="Principle 1: Notice sense-making repertoires. Consider students' diverse sense-making as connecting to science practices. Principle 2: Support sense-making. Support students to use their sense-making repertoires and experiences as critical tools in engaging with science practices. Principle 3: Engage diverse sense-making. Students' scientific practices and knowledge are always developing and their community histories, values, and practiceis contribute to scientific understanding and problem solving."/>
          <p:cNvGraphicFramePr/>
          <p:nvPr>
            <p:extLst>
              <p:ext uri="{D42A27DB-BD31-4B8C-83A1-F6EECF244321}">
                <p14:modId xmlns:p14="http://schemas.microsoft.com/office/powerpoint/2010/main" val="2606440703"/>
              </p:ext>
            </p:extLst>
          </p:nvPr>
        </p:nvGraphicFramePr>
        <p:xfrm>
          <a:off x="1383070" y="1156352"/>
          <a:ext cx="1067372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529004" y="6093846"/>
            <a:ext cx="6023550" cy="600164"/>
          </a:xfrm>
          <a:prstGeom prst="rect">
            <a:avLst/>
          </a:prstGeom>
          <a:solidFill>
            <a:sysClr val="window" lastClr="FFFFFF">
              <a:lumMod val="85000"/>
            </a:sysClr>
          </a:solidFill>
        </p:spPr>
        <p:txBody>
          <a:bodyPr wrap="square">
            <a:spAutoFit/>
          </a:bodyPr>
          <a:lstStyle/>
          <a:p>
            <a:r>
              <a:rPr lang="en-US" sz="1100" dirty="0">
                <a:solidFill>
                  <a:sysClr val="windowText" lastClr="000000"/>
                </a:solidFill>
                <a:latin typeface="Calibri"/>
              </a:rPr>
              <a:t>From: Bang, Brown, Calabrese Barton, </a:t>
            </a:r>
            <a:r>
              <a:rPr lang="en-US" sz="1100" dirty="0" err="1">
                <a:solidFill>
                  <a:sysClr val="windowText" lastClr="000000"/>
                </a:solidFill>
                <a:latin typeface="Calibri"/>
              </a:rPr>
              <a:t>Rosebery</a:t>
            </a:r>
            <a:r>
              <a:rPr lang="en-US" sz="1100" dirty="0">
                <a:solidFill>
                  <a:sysClr val="windowText" lastClr="000000"/>
                </a:solidFill>
                <a:latin typeface="Calibri"/>
              </a:rPr>
              <a:t> &amp; Warren, Toward more equitable learning in science, In </a:t>
            </a:r>
            <a:r>
              <a:rPr lang="en-US" sz="1100" i="1" dirty="0">
                <a:solidFill>
                  <a:sysClr val="windowText" lastClr="000000"/>
                </a:solidFill>
                <a:latin typeface="Calibri"/>
              </a:rPr>
              <a:t>Helping students make sense of the world using next generation science and engineering practices</a:t>
            </a:r>
            <a:r>
              <a:rPr lang="en-US" sz="1100" dirty="0">
                <a:solidFill>
                  <a:sysClr val="windowText" lastClr="000000"/>
                </a:solidFill>
                <a:latin typeface="Calibri"/>
              </a:rPr>
              <a:t>, NSTA. </a:t>
            </a:r>
            <a:endParaRPr lang="en-US" sz="1100" i="1" dirty="0">
              <a:solidFill>
                <a:sysClr val="windowText" lastClr="000000"/>
              </a:solidFill>
              <a:latin typeface="Calibri"/>
            </a:endParaRPr>
          </a:p>
        </p:txBody>
      </p:sp>
    </p:spTree>
    <p:extLst>
      <p:ext uri="{BB962C8B-B14F-4D97-AF65-F5344CB8AC3E}">
        <p14:creationId xmlns:p14="http://schemas.microsoft.com/office/powerpoint/2010/main" val="10365342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08"/>
          <p:cNvSpPr txBox="1"/>
          <p:nvPr/>
        </p:nvSpPr>
        <p:spPr>
          <a:xfrm>
            <a:off x="147485" y="1135156"/>
            <a:ext cx="10219171" cy="6013441"/>
          </a:xfrm>
          <a:prstGeom prst="rect">
            <a:avLst/>
          </a:prstGeom>
          <a:noFill/>
          <a:ln>
            <a:noFill/>
          </a:ln>
        </p:spPr>
        <p:txBody>
          <a:bodyPr spcFirstLastPara="1" wrap="square" lIns="91350" tIns="45675" rIns="91350" bIns="45675" anchor="t" anchorCtr="0">
            <a:noAutofit/>
          </a:bodyPr>
          <a:lstStyle/>
          <a:p>
            <a:pPr marL="274638" lvl="1">
              <a:buClr>
                <a:schemeClr val="dk1"/>
              </a:buClr>
              <a:buSzPts val="3200"/>
            </a:pPr>
            <a:r>
              <a:rPr lang="en-US" sz="2800" dirty="0">
                <a:solidFill>
                  <a:schemeClr val="dk1"/>
                </a:solidFill>
                <a:latin typeface="Lato"/>
                <a:ea typeface="Lato"/>
                <a:cs typeface="Lato"/>
                <a:sym typeface="Lato"/>
              </a:rPr>
              <a:t>Instruction can be culturally responsive by meaningfully connecting to the cultural lives of youth and their communities—their languages, literacies, knowledge, and practices. </a:t>
            </a:r>
            <a:br>
              <a:rPr lang="en-US" sz="2800" dirty="0">
                <a:solidFill>
                  <a:schemeClr val="dk1"/>
                </a:solidFill>
                <a:latin typeface="Lato"/>
                <a:ea typeface="Lato"/>
                <a:cs typeface="Lato"/>
                <a:sym typeface="Lato"/>
              </a:rPr>
            </a:br>
            <a:br>
              <a:rPr lang="en-US" sz="2800" dirty="0">
                <a:solidFill>
                  <a:schemeClr val="dk1"/>
                </a:solidFill>
                <a:latin typeface="Lato"/>
                <a:ea typeface="Lato"/>
                <a:cs typeface="Lato"/>
                <a:sym typeface="Lato"/>
              </a:rPr>
            </a:br>
            <a:r>
              <a:rPr lang="en-US" sz="2800" dirty="0">
                <a:solidFill>
                  <a:schemeClr val="dk1"/>
                </a:solidFill>
                <a:latin typeface="Lato"/>
                <a:ea typeface="Lato"/>
                <a:cs typeface="Lato"/>
                <a:sym typeface="Lato"/>
              </a:rPr>
              <a:t>It can also be a context for supporting the resurgence of the life-ways of cultural communities—by valuing and centering the languages, literacies, knowledge, practices, and worldviews of cultural communities (Bang &amp; </a:t>
            </a:r>
            <a:r>
              <a:rPr lang="en-US" sz="2800" dirty="0" err="1">
                <a:solidFill>
                  <a:schemeClr val="dk1"/>
                </a:solidFill>
                <a:latin typeface="Lato"/>
                <a:ea typeface="Lato"/>
                <a:cs typeface="Lato"/>
                <a:sym typeface="Lato"/>
              </a:rPr>
              <a:t>Medin</a:t>
            </a:r>
            <a:r>
              <a:rPr lang="en-US" sz="2800" dirty="0">
                <a:solidFill>
                  <a:schemeClr val="dk1"/>
                </a:solidFill>
                <a:latin typeface="Lato"/>
                <a:ea typeface="Lato"/>
                <a:cs typeface="Lato"/>
                <a:sym typeface="Lato"/>
              </a:rPr>
              <a:t>, 2010; Lee &amp; McCarty, 2017). Culturally resurgent pedagogy promotes cultural pluralism in society and promotes the rights of non-dominant communities.</a:t>
            </a:r>
          </a:p>
        </p:txBody>
      </p:sp>
      <p:sp>
        <p:nvSpPr>
          <p:cNvPr id="4" name="Title 1"/>
          <p:cNvSpPr>
            <a:spLocks noGrp="1"/>
          </p:cNvSpPr>
          <p:nvPr>
            <p:ph type="title"/>
          </p:nvPr>
        </p:nvSpPr>
        <p:spPr/>
        <p:txBody>
          <a:bodyPr>
            <a:noAutofit/>
          </a:bodyPr>
          <a:lstStyle/>
          <a:p>
            <a:r>
              <a:rPr lang="en-US" sz="4000" dirty="0"/>
              <a:t>Culturally Resurgent Pedagogy</a:t>
            </a:r>
          </a:p>
        </p:txBody>
      </p:sp>
    </p:spTree>
    <p:extLst>
      <p:ext uri="{BB962C8B-B14F-4D97-AF65-F5344CB8AC3E}">
        <p14:creationId xmlns:p14="http://schemas.microsoft.com/office/powerpoint/2010/main" val="2119537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998" y="680696"/>
            <a:ext cx="11539772" cy="1325563"/>
          </a:xfrm>
        </p:spPr>
        <p:txBody>
          <a:bodyPr/>
          <a:lstStyle/>
          <a:p>
            <a:r>
              <a:rPr lang="en-US" dirty="0">
                <a:latin typeface="Lato"/>
                <a:ea typeface="Lato"/>
                <a:cs typeface="Lato"/>
                <a:sym typeface="Lato"/>
              </a:rPr>
              <a:t>Equity in Science and Engineering</a:t>
            </a:r>
            <a:endParaRPr lang="en-US" dirty="0"/>
          </a:p>
        </p:txBody>
      </p:sp>
      <p:sp>
        <p:nvSpPr>
          <p:cNvPr id="3" name="Content Placeholder 2"/>
          <p:cNvSpPr>
            <a:spLocks noGrp="1"/>
          </p:cNvSpPr>
          <p:nvPr>
            <p:ph idx="1"/>
          </p:nvPr>
        </p:nvSpPr>
        <p:spPr>
          <a:xfrm>
            <a:off x="1895392" y="1777697"/>
            <a:ext cx="5259372" cy="4351338"/>
          </a:xfrm>
        </p:spPr>
        <p:txBody>
          <a:bodyPr>
            <a:noAutofit/>
          </a:bodyPr>
          <a:lstStyle/>
          <a:p>
            <a:pPr marL="0" indent="0">
              <a:lnSpc>
                <a:spcPct val="130000"/>
              </a:lnSpc>
              <a:spcBef>
                <a:spcPts val="0"/>
              </a:spcBef>
              <a:buSzPct val="25000"/>
              <a:buNone/>
            </a:pPr>
            <a:r>
              <a:rPr lang="en-US" sz="2000" dirty="0">
                <a:solidFill>
                  <a:schemeClr val="dk1"/>
                </a:solidFill>
                <a:latin typeface="Lato"/>
                <a:ea typeface="Lato"/>
                <a:cs typeface="Lato"/>
                <a:sym typeface="Lato"/>
              </a:rPr>
              <a:t>A major goal for science education should be to provide all students with the background to systematically investigate issues related to their personal and community priorities. They should be able to frame scientific questions pertinent to their interests, conduct investigations and seek out relevant scientific arguments and data, review and apply those arguments to the situation at hand, and communicate their scientific understanding and arguments to others</a:t>
            </a:r>
            <a:r>
              <a:rPr lang="en-US" sz="2000" dirty="0">
                <a:solidFill>
                  <a:srgbClr val="000000"/>
                </a:solidFill>
                <a:latin typeface="Lato"/>
                <a:ea typeface="Lato"/>
                <a:cs typeface="Lato"/>
                <a:sym typeface="Lato"/>
              </a:rPr>
              <a:t>.”</a:t>
            </a:r>
          </a:p>
          <a:p>
            <a:pPr marL="0" indent="0">
              <a:lnSpc>
                <a:spcPct val="130000"/>
              </a:lnSpc>
              <a:spcBef>
                <a:spcPts val="0"/>
              </a:spcBef>
              <a:buSzPct val="25000"/>
              <a:buNone/>
            </a:pPr>
            <a:r>
              <a:rPr lang="en-US" sz="2000" dirty="0">
                <a:latin typeface="Lato"/>
                <a:ea typeface="Lato"/>
                <a:cs typeface="Lato"/>
                <a:sym typeface="Lato"/>
              </a:rPr>
              <a:t>		— NRC, 2012, </a:t>
            </a:r>
            <a:r>
              <a:rPr lang="en-US" sz="2000" dirty="0">
                <a:solidFill>
                  <a:srgbClr val="000000"/>
                </a:solidFill>
                <a:latin typeface="Lato"/>
                <a:ea typeface="Lato"/>
                <a:cs typeface="Lato"/>
                <a:sym typeface="Lato"/>
              </a:rPr>
              <a:t>p. 278</a:t>
            </a:r>
          </a:p>
        </p:txBody>
      </p:sp>
      <p:pic>
        <p:nvPicPr>
          <p:cNvPr id="4" name="Shape 929" descr="Cover of A Framework for K-12 Science Education" title="Cover of A Framework for K-12 Science Education"/>
          <p:cNvPicPr preferRelativeResize="0"/>
          <p:nvPr/>
        </p:nvPicPr>
        <p:blipFill rotWithShape="1">
          <a:blip r:embed="rId3">
            <a:alphaModFix/>
          </a:blip>
          <a:srcRect/>
          <a:stretch/>
        </p:blipFill>
        <p:spPr>
          <a:xfrm>
            <a:off x="7376158" y="1916334"/>
            <a:ext cx="2992359" cy="3616933"/>
          </a:xfrm>
          <a:prstGeom prst="rect">
            <a:avLst/>
          </a:prstGeom>
          <a:noFill/>
          <a:ln>
            <a:noFill/>
          </a:ln>
        </p:spPr>
      </p:pic>
      <p:sp>
        <p:nvSpPr>
          <p:cNvPr id="5" name="Date Placeholder 4"/>
          <p:cNvSpPr>
            <a:spLocks noGrp="1"/>
          </p:cNvSpPr>
          <p:nvPr>
            <p:ph type="dt" sz="half" idx="10"/>
          </p:nvPr>
        </p:nvSpPr>
        <p:spPr/>
        <p:txBody>
          <a:bodyPr/>
          <a:lstStyle/>
          <a:p>
            <a:r>
              <a:rPr lang="en-US">
                <a:solidFill>
                  <a:prstClr val="black"/>
                </a:solidFill>
              </a:rPr>
              <a:t>Fall/2019</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F3E40CA2-436C-EA47-97AB-3BA7B3C8EE3F}" type="slidenum">
              <a:rPr lang="en-US" smtClean="0">
                <a:solidFill>
                  <a:prstClr val="white"/>
                </a:solidFill>
              </a:rPr>
              <a:pPr/>
              <a:t>8</a:t>
            </a:fld>
            <a:endParaRPr lang="en-US" dirty="0">
              <a:solidFill>
                <a:prstClr val="white"/>
              </a:solidFill>
            </a:endParaRPr>
          </a:p>
        </p:txBody>
      </p:sp>
    </p:spTree>
    <p:extLst>
      <p:ext uri="{BB962C8B-B14F-4D97-AF65-F5344CB8AC3E}">
        <p14:creationId xmlns:p14="http://schemas.microsoft.com/office/powerpoint/2010/main" val="40568260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Personal Reflection</a:t>
            </a:r>
          </a:p>
        </p:txBody>
      </p:sp>
      <p:sp>
        <p:nvSpPr>
          <p:cNvPr id="6" name="Text Placeholder 5"/>
          <p:cNvSpPr>
            <a:spLocks noGrp="1"/>
          </p:cNvSpPr>
          <p:nvPr>
            <p:ph type="body" sz="quarter" idx="13"/>
          </p:nvPr>
        </p:nvSpPr>
        <p:spPr>
          <a:xfrm>
            <a:off x="364057" y="1577825"/>
            <a:ext cx="9188715" cy="4901324"/>
          </a:xfrm>
        </p:spPr>
        <p:txBody>
          <a:bodyPr>
            <a:normAutofit/>
          </a:bodyPr>
          <a:lstStyle/>
          <a:p>
            <a:pPr marL="0" indent="0" algn="ctr">
              <a:buNone/>
            </a:pPr>
            <a:r>
              <a:rPr lang="en-US" sz="4400" dirty="0"/>
              <a:t>What are some specific insights about the resources students bring to sensemaking that occurred to you?  Make a quick list.</a:t>
            </a:r>
          </a:p>
        </p:txBody>
      </p:sp>
    </p:spTree>
    <p:extLst>
      <p:ext uri="{BB962C8B-B14F-4D97-AF65-F5344CB8AC3E}">
        <p14:creationId xmlns:p14="http://schemas.microsoft.com/office/powerpoint/2010/main" val="2027504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516194" y="516194"/>
            <a:ext cx="9291484" cy="6002592"/>
          </a:xfrm>
        </p:spPr>
        <p:txBody>
          <a:bodyPr tIns="91440" bIns="91440" anchor="t">
            <a:noAutofit/>
          </a:bodyPr>
          <a:lstStyle/>
          <a:p>
            <a:pPr algn="l"/>
            <a:r>
              <a:rPr lang="en-US" sz="2800" b="1" dirty="0">
                <a:solidFill>
                  <a:schemeClr val="tx1"/>
                </a:solidFill>
                <a:latin typeface="Lato Regular"/>
                <a:cs typeface="Minion Pro"/>
              </a:rPr>
              <a:t>How can you learn to stop and recognize these different resources in moments of instruction? How can you cultivate a classroom learning community where they are welcome contributions?</a:t>
            </a:r>
            <a:br>
              <a:rPr lang="en-US" sz="2800" b="1" dirty="0">
                <a:solidFill>
                  <a:schemeClr val="tx1"/>
                </a:solidFill>
                <a:latin typeface="Lato Regular"/>
                <a:cs typeface="Minion Pro"/>
              </a:rPr>
            </a:br>
            <a:r>
              <a:rPr lang="en-US" sz="2800" b="1" dirty="0">
                <a:solidFill>
                  <a:srgbClr val="6F81AC"/>
                </a:solidFill>
                <a:latin typeface="Lato Regular"/>
                <a:cs typeface="Minion Pro"/>
              </a:rPr>
              <a:t>Instructional Strategy: Listen closely and “open up” </a:t>
            </a:r>
            <a:r>
              <a:rPr lang="en-US" sz="2800" b="1" i="1" dirty="0">
                <a:solidFill>
                  <a:srgbClr val="6F81AC"/>
                </a:solidFill>
                <a:latin typeface="Lato Regular"/>
                <a:cs typeface="Minion Pro"/>
              </a:rPr>
              <a:t>one</a:t>
            </a:r>
            <a:r>
              <a:rPr lang="en-US" sz="2800" b="1" dirty="0">
                <a:solidFill>
                  <a:srgbClr val="6F81AC"/>
                </a:solidFill>
                <a:latin typeface="Lato Regular"/>
                <a:cs typeface="Minion Pro"/>
              </a:rPr>
              <a:t> student’s thinking deeply. Don’t always popcorn!</a:t>
            </a:r>
            <a:br>
              <a:rPr lang="en-US" sz="2800" b="1" dirty="0">
                <a:solidFill>
                  <a:srgbClr val="6F81AC"/>
                </a:solidFill>
                <a:latin typeface="Lato Regular"/>
                <a:cs typeface="Minion Pro"/>
              </a:rPr>
            </a:br>
            <a:br>
              <a:rPr lang="en-US" sz="2800" b="1" dirty="0">
                <a:solidFill>
                  <a:schemeClr val="bg1"/>
                </a:solidFill>
                <a:latin typeface="Lato Regular"/>
                <a:cs typeface="Minion Pro"/>
              </a:rPr>
            </a:br>
            <a:r>
              <a:rPr lang="en-US" sz="2800" b="1" dirty="0">
                <a:solidFill>
                  <a:schemeClr val="tx1"/>
                </a:solidFill>
                <a:latin typeface="Lato Regular"/>
                <a:cs typeface="Minion Pro"/>
              </a:rPr>
              <a:t>Once you have </a:t>
            </a:r>
            <a:r>
              <a:rPr lang="en-US" sz="2800" b="1" i="1" dirty="0">
                <a:solidFill>
                  <a:schemeClr val="tx1"/>
                </a:solidFill>
                <a:latin typeface="Lato Regular"/>
                <a:cs typeface="Minion Pro"/>
              </a:rPr>
              <a:t>noticed</a:t>
            </a:r>
            <a:r>
              <a:rPr lang="en-US" sz="2800" b="1" dirty="0">
                <a:solidFill>
                  <a:schemeClr val="tx1"/>
                </a:solidFill>
                <a:latin typeface="Lato Regular"/>
                <a:cs typeface="Minion Pro"/>
              </a:rPr>
              <a:t> these kinds of sense-making resources—from the repertoires of students—leverage them in making progress on science investigations  </a:t>
            </a:r>
            <a:br>
              <a:rPr lang="en-US" sz="2800" b="1" dirty="0">
                <a:solidFill>
                  <a:schemeClr val="bg1"/>
                </a:solidFill>
                <a:latin typeface="Lato Regular"/>
                <a:cs typeface="Minion Pro"/>
              </a:rPr>
            </a:br>
            <a:r>
              <a:rPr lang="en-US" sz="2800" b="1" dirty="0">
                <a:solidFill>
                  <a:srgbClr val="6F81AC"/>
                </a:solidFill>
                <a:latin typeface="Lato Regular"/>
                <a:cs typeface="Minion Pro"/>
              </a:rPr>
              <a:t>Principle 1 </a:t>
            </a:r>
            <a:r>
              <a:rPr lang="en-US" sz="2800" b="1" dirty="0">
                <a:solidFill>
                  <a:srgbClr val="6F81AC"/>
                </a:solidFill>
                <a:latin typeface="Lato Regular"/>
                <a:cs typeface="Minion Pro"/>
                <a:sym typeface="Wingdings"/>
              </a:rPr>
              <a:t> Principle 2  Principle 3</a:t>
            </a:r>
            <a:br>
              <a:rPr lang="en-US" sz="2800" b="1" dirty="0">
                <a:solidFill>
                  <a:srgbClr val="6F81AC"/>
                </a:solidFill>
                <a:latin typeface="Lato Regular"/>
                <a:cs typeface="Minion Pro"/>
                <a:sym typeface="Wingdings"/>
              </a:rPr>
            </a:br>
            <a:r>
              <a:rPr lang="en-US" sz="2800" b="1" dirty="0">
                <a:solidFill>
                  <a:srgbClr val="6F81AC"/>
                </a:solidFill>
                <a:latin typeface="Lato Regular"/>
                <a:cs typeface="Minion Pro"/>
                <a:sym typeface="Wingdings"/>
              </a:rPr>
              <a:t>It centers multiple ways of knowing and making.</a:t>
            </a:r>
            <a:endParaRPr lang="en-US" sz="2800" dirty="0">
              <a:solidFill>
                <a:srgbClr val="6F81AC"/>
              </a:solidFill>
              <a:latin typeface="Lato Regular"/>
            </a:endParaRPr>
          </a:p>
        </p:txBody>
      </p:sp>
    </p:spTree>
    <p:extLst>
      <p:ext uri="{BB962C8B-B14F-4D97-AF65-F5344CB8AC3E}">
        <p14:creationId xmlns:p14="http://schemas.microsoft.com/office/powerpoint/2010/main" val="26733185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11150"/>
            <a:ext cx="9517063" cy="665163"/>
          </a:xfrm>
        </p:spPr>
        <p:txBody>
          <a:bodyPr>
            <a:noAutofit/>
          </a:bodyPr>
          <a:lstStyle/>
          <a:p>
            <a:r>
              <a:rPr lang="en-US" sz="3600" dirty="0"/>
              <a:t>Expanding Relationships Among Students, Teachers &amp; Science Practices</a:t>
            </a:r>
          </a:p>
        </p:txBody>
      </p:sp>
      <p:sp>
        <p:nvSpPr>
          <p:cNvPr id="3" name="Content Placeholder 2"/>
          <p:cNvSpPr>
            <a:spLocks noGrp="1"/>
          </p:cNvSpPr>
          <p:nvPr>
            <p:ph idx="4294967295"/>
          </p:nvPr>
        </p:nvSpPr>
        <p:spPr>
          <a:xfrm>
            <a:off x="993775" y="1729249"/>
            <a:ext cx="8523288" cy="4819650"/>
          </a:xfrm>
        </p:spPr>
        <p:txBody>
          <a:bodyPr>
            <a:noAutofit/>
          </a:bodyPr>
          <a:lstStyle/>
          <a:p>
            <a:pPr marL="0" indent="0">
              <a:spcBef>
                <a:spcPts val="1152"/>
              </a:spcBef>
              <a:buNone/>
            </a:pPr>
            <a:r>
              <a:rPr lang="en-US" dirty="0">
                <a:latin typeface="Lato Regular"/>
                <a:cs typeface="Lato Regular"/>
              </a:rPr>
              <a:t>“The bottom line is, the more you show genuine intellectual and scientific interest in your students’ sensemaking [of phenomena], the more you expand the space of possible relations among you, your students, and science.” </a:t>
            </a:r>
          </a:p>
          <a:p>
            <a:pPr marL="0" indent="0">
              <a:spcBef>
                <a:spcPts val="1152"/>
              </a:spcBef>
              <a:buNone/>
            </a:pPr>
            <a:r>
              <a:rPr lang="en-US" dirty="0">
                <a:latin typeface="Lato Regular"/>
                <a:cs typeface="Lato Regular"/>
              </a:rPr>
              <a:t>—Bang, Brown, Calabrese Barton, </a:t>
            </a:r>
            <a:br>
              <a:rPr lang="en-US" dirty="0">
                <a:latin typeface="Lato Regular"/>
                <a:cs typeface="Lato Regular"/>
              </a:rPr>
            </a:br>
            <a:r>
              <a:rPr lang="en-US" dirty="0">
                <a:latin typeface="Lato Regular"/>
                <a:cs typeface="Lato Regular"/>
              </a:rPr>
              <a:t>   Rosebery &amp; Warren (2017, p. 34)</a:t>
            </a:r>
          </a:p>
        </p:txBody>
      </p:sp>
      <p:pic>
        <p:nvPicPr>
          <p:cNvPr id="4" name="Picture 3" descr="&quot; &quot;" title="practices-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5387" y="4404019"/>
            <a:ext cx="1659166" cy="2144880"/>
          </a:xfrm>
          <a:prstGeom prst="rect">
            <a:avLst/>
          </a:prstGeom>
        </p:spPr>
      </p:pic>
    </p:spTree>
    <p:extLst>
      <p:ext uri="{BB962C8B-B14F-4D97-AF65-F5344CB8AC3E}">
        <p14:creationId xmlns:p14="http://schemas.microsoft.com/office/powerpoint/2010/main" val="33793192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2387" y="0"/>
            <a:ext cx="8229600" cy="6666271"/>
          </a:xfrm>
        </p:spPr>
        <p:txBody>
          <a:bodyPr tIns="91440" bIns="91440">
            <a:noAutofit/>
          </a:bodyPr>
          <a:lstStyle/>
          <a:p>
            <a:br>
              <a:rPr lang="en-US" sz="3600" dirty="0">
                <a:solidFill>
                  <a:schemeClr val="tx1"/>
                </a:solidFill>
                <a:latin typeface="Lato Regular"/>
                <a:cs typeface="Lato Regular"/>
              </a:rPr>
            </a:br>
            <a:r>
              <a:rPr lang="en-US" sz="3600" dirty="0">
                <a:solidFill>
                  <a:schemeClr val="tx1"/>
                </a:solidFill>
                <a:latin typeface="Lato Regular"/>
                <a:cs typeface="Lato Regular"/>
              </a:rPr>
              <a:t>Equity-oriented STEM education must promote a </a:t>
            </a:r>
            <a:r>
              <a:rPr lang="en-US" sz="3600" b="1" dirty="0">
                <a:solidFill>
                  <a:schemeClr val="tx1"/>
                </a:solidFill>
                <a:latin typeface="Lato Regular"/>
                <a:cs typeface="Lato Regular"/>
              </a:rPr>
              <a:t>rightful presence </a:t>
            </a:r>
            <a:r>
              <a:rPr lang="en-US" sz="3600" dirty="0">
                <a:solidFill>
                  <a:schemeClr val="tx1"/>
                </a:solidFill>
                <a:latin typeface="Lato Regular"/>
                <a:cs typeface="Lato Regular"/>
              </a:rPr>
              <a:t>for all students across the scales of justice. </a:t>
            </a:r>
            <a:br>
              <a:rPr lang="en-US" sz="3600" dirty="0">
                <a:solidFill>
                  <a:schemeClr val="tx1"/>
                </a:solidFill>
                <a:latin typeface="Lato Regular"/>
                <a:cs typeface="Lato Regular"/>
              </a:rPr>
            </a:br>
            <a:r>
              <a:rPr lang="en-US" sz="3600" dirty="0">
                <a:solidFill>
                  <a:schemeClr val="tx1"/>
                </a:solidFill>
                <a:latin typeface="Lato Regular"/>
                <a:cs typeface="Lato Regular"/>
              </a:rPr>
              <a:t>— Tan &amp; Calabrese Barton (2017)</a:t>
            </a:r>
            <a:br>
              <a:rPr lang="en-US" sz="3600" dirty="0">
                <a:solidFill>
                  <a:schemeClr val="tx1"/>
                </a:solidFill>
                <a:latin typeface="Lato Regular"/>
                <a:cs typeface="Lato Regular"/>
              </a:rPr>
            </a:br>
            <a:br>
              <a:rPr lang="en-US" sz="3600" dirty="0">
                <a:solidFill>
                  <a:schemeClr val="tx1"/>
                </a:solidFill>
                <a:latin typeface="Lato Regular"/>
                <a:cs typeface="Lato Regular"/>
              </a:rPr>
            </a:br>
            <a:r>
              <a:rPr lang="en-US" sz="3600" dirty="0">
                <a:solidFill>
                  <a:schemeClr val="tx1"/>
                </a:solidFill>
                <a:latin typeface="Lato Regular"/>
                <a:cs typeface="Lato Regular"/>
              </a:rPr>
              <a:t>Progress frequently involves </a:t>
            </a:r>
            <a:r>
              <a:rPr lang="en-US" sz="3600" b="1" dirty="0">
                <a:solidFill>
                  <a:schemeClr val="tx1"/>
                </a:solidFill>
                <a:latin typeface="Lato Regular"/>
                <a:cs typeface="Lato Regular"/>
              </a:rPr>
              <a:t>de-settling </a:t>
            </a:r>
            <a:r>
              <a:rPr lang="en-US" sz="3600" dirty="0">
                <a:solidFill>
                  <a:schemeClr val="tx1"/>
                </a:solidFill>
                <a:latin typeface="Lato Regular"/>
                <a:cs typeface="Lato Regular"/>
              </a:rPr>
              <a:t>systems associated with historical inequities (Bang, et al., 2012) — while imagining and resourcing expansive </a:t>
            </a:r>
            <a:r>
              <a:rPr lang="en-US" sz="3600" b="1" dirty="0">
                <a:solidFill>
                  <a:schemeClr val="tx1"/>
                </a:solidFill>
                <a:latin typeface="Lato Regular"/>
                <a:cs typeface="Lato Regular"/>
              </a:rPr>
              <a:t>cultural learning pathways </a:t>
            </a:r>
            <a:br>
              <a:rPr lang="en-US" sz="3600" dirty="0">
                <a:solidFill>
                  <a:schemeClr val="tx1"/>
                </a:solidFill>
                <a:latin typeface="Lato Regular"/>
                <a:cs typeface="Lato Regular"/>
              </a:rPr>
            </a:br>
            <a:r>
              <a:rPr lang="en-US" sz="3600" dirty="0">
                <a:solidFill>
                  <a:schemeClr val="tx1"/>
                </a:solidFill>
                <a:latin typeface="Lato Regular"/>
                <a:cs typeface="Lato Regular"/>
              </a:rPr>
              <a:t>(Bell, et al., 2012). </a:t>
            </a:r>
            <a:endParaRPr lang="en-US" sz="4000" dirty="0">
              <a:solidFill>
                <a:schemeClr val="tx1"/>
              </a:solidFill>
              <a:latin typeface="Lato Regular"/>
              <a:cs typeface="Lato Regular"/>
            </a:endParaRPr>
          </a:p>
        </p:txBody>
      </p:sp>
    </p:spTree>
    <p:extLst>
      <p:ext uri="{BB962C8B-B14F-4D97-AF65-F5344CB8AC3E}">
        <p14:creationId xmlns:p14="http://schemas.microsoft.com/office/powerpoint/2010/main" val="22421290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Shape 863"/>
          <p:cNvSpPr txBox="1"/>
          <p:nvPr/>
        </p:nvSpPr>
        <p:spPr>
          <a:xfrm>
            <a:off x="670241" y="1178546"/>
            <a:ext cx="8642400" cy="5358190"/>
          </a:xfrm>
          <a:prstGeom prst="rect">
            <a:avLst/>
          </a:prstGeom>
          <a:noFill/>
          <a:ln>
            <a:noFill/>
          </a:ln>
        </p:spPr>
        <p:txBody>
          <a:bodyPr spcFirstLastPara="1" wrap="square" lIns="91425" tIns="45700" rIns="91425" bIns="45700" anchor="t" anchorCtr="0">
            <a:noAutofit/>
          </a:bodyPr>
          <a:lstStyle/>
          <a:p>
            <a:pPr lvl="1" indent="-457200">
              <a:buClr>
                <a:srgbClr val="000000"/>
              </a:buClr>
              <a:buSzPts val="2800"/>
              <a:buFont typeface="Arial"/>
              <a:buChar char="•"/>
            </a:pPr>
            <a:r>
              <a:rPr lang="en-US" sz="2800" dirty="0">
                <a:latin typeface="EB Garamond"/>
                <a:ea typeface="EB Garamond"/>
                <a:cs typeface="EB Garamond"/>
                <a:sym typeface="EB Garamond"/>
              </a:rPr>
              <a:t>In terms of </a:t>
            </a:r>
            <a:r>
              <a:rPr lang="en-US" sz="2800" b="1" dirty="0">
                <a:latin typeface="EB Garamond"/>
                <a:ea typeface="EB Garamond"/>
                <a:cs typeface="EB Garamond"/>
                <a:sym typeface="EB Garamond"/>
              </a:rPr>
              <a:t>rightful presence</a:t>
            </a:r>
            <a:r>
              <a:rPr lang="en-US" sz="2800" dirty="0">
                <a:latin typeface="EB Garamond"/>
                <a:ea typeface="EB Garamond"/>
                <a:cs typeface="EB Garamond"/>
                <a:sym typeface="EB Garamond"/>
              </a:rPr>
              <a:t>, we should recognize and legitimize the ways of knowing that learners bring to make sense of phenomena</a:t>
            </a:r>
            <a:endParaRPr sz="2800" dirty="0"/>
          </a:p>
          <a:p>
            <a:pPr lvl="1" indent="-457200">
              <a:spcBef>
                <a:spcPts val="1440"/>
              </a:spcBef>
              <a:buClr>
                <a:srgbClr val="000000"/>
              </a:buClr>
              <a:buSzPts val="2800"/>
              <a:buFont typeface="Arial"/>
              <a:buChar char="•"/>
            </a:pPr>
            <a:r>
              <a:rPr lang="en-US" sz="2800" dirty="0">
                <a:latin typeface="EB Garamond"/>
                <a:ea typeface="EB Garamond"/>
                <a:cs typeface="EB Garamond"/>
                <a:sym typeface="EB Garamond"/>
              </a:rPr>
              <a:t>In terms of </a:t>
            </a:r>
            <a:r>
              <a:rPr lang="en-US" sz="2800" b="1" dirty="0">
                <a:latin typeface="EB Garamond"/>
                <a:ea typeface="EB Garamond"/>
                <a:cs typeface="EB Garamond"/>
                <a:sym typeface="EB Garamond"/>
              </a:rPr>
              <a:t>de-settling</a:t>
            </a:r>
            <a:r>
              <a:rPr lang="en-US" sz="2800" dirty="0">
                <a:latin typeface="EB Garamond"/>
                <a:ea typeface="EB Garamond"/>
                <a:cs typeface="EB Garamond"/>
                <a:sym typeface="EB Garamond"/>
              </a:rPr>
              <a:t>, we want to disrupt narrow ways of speaking, knowing, acting, and valuing when making sense of phenomena (e.g., known-answer questions, strict turn-taking)</a:t>
            </a:r>
          </a:p>
          <a:p>
            <a:pPr lvl="1" indent="-457200">
              <a:spcBef>
                <a:spcPts val="1440"/>
              </a:spcBef>
              <a:buClr>
                <a:srgbClr val="000000"/>
              </a:buClr>
              <a:buSzPts val="2800"/>
              <a:buFont typeface="EB Garamond"/>
              <a:buChar char="•"/>
            </a:pPr>
            <a:r>
              <a:rPr lang="en-US" sz="2800" dirty="0">
                <a:latin typeface="EB Garamond"/>
                <a:ea typeface="EB Garamond"/>
                <a:cs typeface="EB Garamond"/>
                <a:sym typeface="EB Garamond"/>
              </a:rPr>
              <a:t>We can </a:t>
            </a:r>
            <a:r>
              <a:rPr lang="en-US" sz="2800" b="1" dirty="0">
                <a:latin typeface="EB Garamond"/>
                <a:ea typeface="EB Garamond"/>
                <a:cs typeface="EB Garamond"/>
                <a:sym typeface="EB Garamond"/>
              </a:rPr>
              <a:t>extend cultural learning pathways</a:t>
            </a:r>
            <a:r>
              <a:rPr lang="en-US" sz="2800" dirty="0">
                <a:latin typeface="EB Garamond"/>
                <a:ea typeface="EB Garamond"/>
                <a:cs typeface="EB Garamond"/>
                <a:sym typeface="EB Garamond"/>
              </a:rPr>
              <a:t> by leveraging the sense-making resources of youth to help them develop a relationship to science and better identify with the endeavor—promote their sense of belonging</a:t>
            </a:r>
            <a:endParaRPr sz="2800" dirty="0">
              <a:latin typeface="EB Garamond"/>
              <a:ea typeface="EB Garamond"/>
              <a:cs typeface="EB Garamond"/>
              <a:sym typeface="EB Garamond"/>
            </a:endParaRPr>
          </a:p>
        </p:txBody>
      </p:sp>
      <p:sp>
        <p:nvSpPr>
          <p:cNvPr id="864" name="Shape 864"/>
          <p:cNvSpPr/>
          <p:nvPr/>
        </p:nvSpPr>
        <p:spPr>
          <a:xfrm>
            <a:off x="0" y="274226"/>
            <a:ext cx="9144000" cy="595500"/>
          </a:xfrm>
          <a:prstGeom prst="rect">
            <a:avLst/>
          </a:prstGeom>
          <a:noFill/>
          <a:ln>
            <a:noFill/>
          </a:ln>
        </p:spPr>
        <p:txBody>
          <a:bodyPr spcFirstLastPara="1" wrap="square" lIns="0" tIns="0" rIns="0" bIns="0" anchor="ctr" anchorCtr="0">
            <a:noAutofit/>
          </a:bodyPr>
          <a:lstStyle/>
          <a:p>
            <a:pPr algn="ctr">
              <a:buClr>
                <a:srgbClr val="191919"/>
              </a:buClr>
              <a:buSzPts val="3200"/>
            </a:pPr>
            <a:r>
              <a:rPr lang="en-US" sz="3300" b="1" dirty="0">
                <a:solidFill>
                  <a:srgbClr val="191919"/>
                </a:solidFill>
                <a:latin typeface="Gill Sans"/>
                <a:ea typeface="Gill Sans"/>
                <a:cs typeface="Gill Sans"/>
                <a:sym typeface="Gill Sans"/>
              </a:rPr>
              <a:t>The Equity Stance of Seeing The Diverse Sensemaking Resources of Students</a:t>
            </a:r>
            <a:endParaRPr sz="3300" dirty="0">
              <a:solidFill>
                <a:srgbClr val="191919"/>
              </a:solidFill>
              <a:latin typeface="Gill Sans"/>
              <a:ea typeface="Gill Sans"/>
              <a:cs typeface="Gill Sans"/>
              <a:sym typeface="Gill Sans"/>
            </a:endParaRPr>
          </a:p>
        </p:txBody>
      </p:sp>
      <p:sp>
        <p:nvSpPr>
          <p:cNvPr id="2" name="Title 1" hidden="1"/>
          <p:cNvSpPr>
            <a:spLocks noGrp="1"/>
          </p:cNvSpPr>
          <p:nvPr>
            <p:ph type="title"/>
          </p:nvPr>
        </p:nvSpPr>
        <p:spPr/>
        <p:txBody>
          <a:bodyPr>
            <a:normAutofit fontScale="90000"/>
          </a:bodyPr>
          <a:lstStyle/>
          <a:p>
            <a:r>
              <a:rPr lang="en-US" dirty="0"/>
              <a:t>The Equity Stance of Seeing the Diverse Sense-Making Resources of Students</a:t>
            </a:r>
          </a:p>
        </p:txBody>
      </p:sp>
    </p:spTree>
    <p:extLst>
      <p:ext uri="{BB962C8B-B14F-4D97-AF65-F5344CB8AC3E}">
        <p14:creationId xmlns:p14="http://schemas.microsoft.com/office/powerpoint/2010/main" val="33740674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368490" y="1793800"/>
            <a:ext cx="9389659" cy="4763949"/>
          </a:xfrm>
        </p:spPr>
        <p:txBody>
          <a:bodyPr tIns="91440" bIns="91440" anchor="t">
            <a:noAutofit/>
          </a:bodyPr>
          <a:lstStyle/>
          <a:p>
            <a:r>
              <a:rPr lang="en-US" sz="3000" b="1" dirty="0">
                <a:solidFill>
                  <a:schemeClr val="tx1"/>
                </a:solidFill>
                <a:latin typeface="Lato Regular"/>
                <a:cs typeface="Minion Pro"/>
              </a:rPr>
              <a:t>From your list, identify one ‘take-away’ related to how </a:t>
            </a:r>
            <a:r>
              <a:rPr lang="en-US" sz="3000" b="1" i="1" dirty="0">
                <a:solidFill>
                  <a:schemeClr val="tx1"/>
                </a:solidFill>
                <a:latin typeface="Lato Regular"/>
                <a:cs typeface="Minion Pro"/>
              </a:rPr>
              <a:t>you </a:t>
            </a:r>
            <a:r>
              <a:rPr lang="en-US" sz="3000" b="1" dirty="0">
                <a:solidFill>
                  <a:schemeClr val="tx1"/>
                </a:solidFill>
                <a:latin typeface="Lato Regular"/>
                <a:cs typeface="Minion Pro"/>
              </a:rPr>
              <a:t>will respond to students’ contributions.</a:t>
            </a:r>
            <a:br>
              <a:rPr lang="en-US" sz="3000" b="1" dirty="0">
                <a:solidFill>
                  <a:schemeClr val="tx1"/>
                </a:solidFill>
                <a:latin typeface="Lato Regular"/>
                <a:cs typeface="Minion Pro"/>
              </a:rPr>
            </a:br>
            <a:br>
              <a:rPr lang="en-US" sz="3000" b="1" dirty="0">
                <a:solidFill>
                  <a:schemeClr val="tx1"/>
                </a:solidFill>
                <a:latin typeface="Lato Regular"/>
                <a:cs typeface="Minion Pro"/>
              </a:rPr>
            </a:br>
            <a:r>
              <a:rPr lang="en-US" sz="3000" b="1" dirty="0">
                <a:solidFill>
                  <a:schemeClr val="tx1"/>
                </a:solidFill>
                <a:latin typeface="Lato Regular"/>
                <a:cs typeface="Minion Pro"/>
              </a:rPr>
              <a:t>Develop a plan for how you might support diverse sensemaking to support all students’ way of knowing? </a:t>
            </a:r>
            <a:br>
              <a:rPr lang="en-US" sz="3000" b="1" dirty="0">
                <a:solidFill>
                  <a:schemeClr val="tx1"/>
                </a:solidFill>
                <a:latin typeface="Lato Regular"/>
                <a:cs typeface="Minion Pro"/>
              </a:rPr>
            </a:br>
            <a:br>
              <a:rPr lang="en-US" sz="3000" b="1" dirty="0">
                <a:solidFill>
                  <a:schemeClr val="tx1"/>
                </a:solidFill>
                <a:latin typeface="Lato Regular"/>
                <a:cs typeface="Minion Pro"/>
              </a:rPr>
            </a:br>
            <a:r>
              <a:rPr lang="en-US" sz="3000" b="1" dirty="0">
                <a:solidFill>
                  <a:schemeClr val="tx1"/>
                </a:solidFill>
                <a:latin typeface="Lato Regular"/>
                <a:cs typeface="Minion Pro"/>
              </a:rPr>
              <a:t>A possible prompt: “In order to ________, I will work to __________, and I will know I am making progress if ____________.</a:t>
            </a:r>
            <a:endParaRPr lang="en-US" sz="3000" dirty="0">
              <a:solidFill>
                <a:srgbClr val="FFFFFF"/>
              </a:solidFill>
              <a:latin typeface="Lato Regular"/>
            </a:endParaRPr>
          </a:p>
        </p:txBody>
      </p:sp>
      <p:sp>
        <p:nvSpPr>
          <p:cNvPr id="2" name="TextBox 1">
            <a:extLst>
              <a:ext uri="{FF2B5EF4-FFF2-40B4-BE49-F238E27FC236}">
                <a16:creationId xmlns:a16="http://schemas.microsoft.com/office/drawing/2014/main" id="{753768B9-8353-6AD0-1B2D-9D4DA22D89B5}"/>
              </a:ext>
            </a:extLst>
          </p:cNvPr>
          <p:cNvSpPr txBox="1"/>
          <p:nvPr/>
        </p:nvSpPr>
        <p:spPr>
          <a:xfrm>
            <a:off x="368490" y="300251"/>
            <a:ext cx="9880980" cy="2800767"/>
          </a:xfrm>
          <a:prstGeom prst="rect">
            <a:avLst/>
          </a:prstGeom>
          <a:noFill/>
        </p:spPr>
        <p:txBody>
          <a:bodyPr wrap="square" rtlCol="0">
            <a:spAutoFit/>
          </a:bodyPr>
          <a:lstStyle/>
          <a:p>
            <a:r>
              <a:rPr lang="en-US" sz="4400" u="sng" dirty="0">
                <a:solidFill>
                  <a:srgbClr val="44528E"/>
                </a:solidFill>
                <a:latin typeface="+mj-lt"/>
                <a:cs typeface="Minion Pro"/>
              </a:rPr>
              <a:t>How will you support diverse sensemaking?</a:t>
            </a:r>
            <a:br>
              <a:rPr lang="en-US" sz="4400" dirty="0">
                <a:solidFill>
                  <a:srgbClr val="44528E"/>
                </a:solidFill>
                <a:latin typeface="+mj-lt"/>
                <a:cs typeface="Minion Pro"/>
              </a:rPr>
            </a:br>
            <a:br>
              <a:rPr lang="en-US" sz="4400" b="1" dirty="0">
                <a:solidFill>
                  <a:srgbClr val="44528E"/>
                </a:solidFill>
                <a:latin typeface="Georgia Pro Cond Semibold" panose="020F0502020204030204" pitchFamily="18" charset="0"/>
                <a:cs typeface="Minion Pro"/>
              </a:rPr>
            </a:br>
            <a:endParaRPr lang="en-US" sz="4400" dirty="0">
              <a:solidFill>
                <a:srgbClr val="44528E"/>
              </a:solidFill>
              <a:latin typeface="Georgia Pro Cond Semibold" panose="020F0502020204030204" pitchFamily="18" charset="0"/>
            </a:endParaRPr>
          </a:p>
        </p:txBody>
      </p:sp>
    </p:spTree>
    <p:extLst>
      <p:ext uri="{BB962C8B-B14F-4D97-AF65-F5344CB8AC3E}">
        <p14:creationId xmlns:p14="http://schemas.microsoft.com/office/powerpoint/2010/main" val="20084998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528E"/>
                </a:solidFill>
              </a:rPr>
              <a:t>Wrap</a:t>
            </a:r>
            <a:r>
              <a:rPr lang="en-US" dirty="0"/>
              <a:t> up</a:t>
            </a:r>
          </a:p>
        </p:txBody>
      </p:sp>
      <p:sp>
        <p:nvSpPr>
          <p:cNvPr id="3" name="Text Placeholder 2"/>
          <p:cNvSpPr>
            <a:spLocks noGrp="1"/>
          </p:cNvSpPr>
          <p:nvPr>
            <p:ph type="body" sz="quarter" idx="13"/>
          </p:nvPr>
        </p:nvSpPr>
        <p:spPr/>
        <p:txBody>
          <a:bodyPr/>
          <a:lstStyle/>
          <a:p>
            <a:pPr>
              <a:buFont typeface="Wingdings" panose="05000000000000000000" pitchFamily="2" charset="2"/>
              <a:buChar char="Ø"/>
            </a:pPr>
            <a:r>
              <a:rPr lang="en-US" dirty="0"/>
              <a:t>Go back to your quick write from Session A.</a:t>
            </a:r>
          </a:p>
          <a:p>
            <a:pPr>
              <a:buFont typeface="Wingdings" panose="05000000000000000000" pitchFamily="2" charset="2"/>
              <a:buChar char="Ø"/>
            </a:pPr>
            <a:endParaRPr lang="en-US" dirty="0"/>
          </a:p>
          <a:p>
            <a:pPr>
              <a:buFont typeface="Wingdings" panose="05000000000000000000" pitchFamily="2" charset="2"/>
              <a:buChar char="Ø"/>
            </a:pPr>
            <a:r>
              <a:rPr lang="en-US" dirty="0"/>
              <a:t>How has your leading idea or explanation changed?  Write about it.</a:t>
            </a:r>
          </a:p>
        </p:txBody>
      </p:sp>
      <p:sp>
        <p:nvSpPr>
          <p:cNvPr id="4" name="Slide Number Placeholder 3"/>
          <p:cNvSpPr>
            <a:spLocks noGrp="1"/>
          </p:cNvSpPr>
          <p:nvPr>
            <p:ph type="sldNum" sz="quarter" idx="12"/>
          </p:nvPr>
        </p:nvSpPr>
        <p:spPr/>
        <p:txBody>
          <a:bodyPr/>
          <a:lstStyle/>
          <a:p>
            <a:fld id="{91BD7323-49BF-4C97-8773-5EC64C492009}" type="slidenum">
              <a:rPr lang="en-US" smtClean="0"/>
              <a:t>86</a:t>
            </a:fld>
            <a:endParaRPr lang="en-US"/>
          </a:p>
        </p:txBody>
      </p:sp>
    </p:spTree>
    <p:extLst>
      <p:ext uri="{BB962C8B-B14F-4D97-AF65-F5344CB8AC3E}">
        <p14:creationId xmlns:p14="http://schemas.microsoft.com/office/powerpoint/2010/main" val="19474414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module goals</a:t>
            </a:r>
          </a:p>
        </p:txBody>
      </p:sp>
      <p:sp>
        <p:nvSpPr>
          <p:cNvPr id="3" name="Text Placeholder 2"/>
          <p:cNvSpPr>
            <a:spLocks noGrp="1"/>
          </p:cNvSpPr>
          <p:nvPr>
            <p:ph type="body" sz="quarter" idx="13"/>
          </p:nvPr>
        </p:nvSpPr>
        <p:spPr>
          <a:xfrm>
            <a:off x="555786" y="1224116"/>
            <a:ext cx="9188715" cy="5450659"/>
          </a:xfrm>
        </p:spPr>
        <p:txBody>
          <a:bodyPr>
            <a:normAutofit fontScale="92500" lnSpcReduction="10000"/>
          </a:bodyPr>
          <a:lstStyle/>
          <a:p>
            <a:pPr>
              <a:buFont typeface="Wingdings" panose="05000000000000000000" pitchFamily="2" charset="2"/>
              <a:buChar char="Ø"/>
            </a:pPr>
            <a:r>
              <a:rPr lang="en-US" dirty="0">
                <a:solidFill>
                  <a:prstClr val="black"/>
                </a:solidFill>
                <a:latin typeface="Lato Regular"/>
                <a:cs typeface="Lato Regular"/>
              </a:rPr>
              <a:t>Explore equity dimensions of sensemaking through the science and engineering practices. </a:t>
            </a:r>
          </a:p>
          <a:p>
            <a:pPr>
              <a:buFont typeface="Wingdings" panose="05000000000000000000" pitchFamily="2" charset="2"/>
              <a:buChar char="Ø"/>
            </a:pPr>
            <a:r>
              <a:rPr lang="en-US" dirty="0">
                <a:solidFill>
                  <a:prstClr val="black"/>
                </a:solidFill>
                <a:latin typeface="Lato Regular"/>
                <a:cs typeface="Lato Regular"/>
              </a:rPr>
              <a:t>Learn to see different ways students contribute to making sense of phenomena—and connect to science. </a:t>
            </a:r>
          </a:p>
          <a:p>
            <a:pPr>
              <a:buFont typeface="Wingdings" panose="05000000000000000000" pitchFamily="2" charset="2"/>
              <a:buChar char="Ø"/>
            </a:pPr>
            <a:r>
              <a:rPr lang="en-US" dirty="0">
                <a:solidFill>
                  <a:prstClr val="black"/>
                </a:solidFill>
                <a:latin typeface="Lato Regular"/>
                <a:cs typeface="Lato Regular"/>
              </a:rPr>
              <a:t>Better appreciate that navigating multiple ways of knowing is the basic human condition—not the exception (Bang, 2018). </a:t>
            </a:r>
          </a:p>
          <a:p>
            <a:pPr>
              <a:buFont typeface="Wingdings" panose="05000000000000000000" pitchFamily="2" charset="2"/>
              <a:buChar char="Ø"/>
            </a:pPr>
            <a:r>
              <a:rPr lang="en-US" dirty="0">
                <a:solidFill>
                  <a:prstClr val="black"/>
                </a:solidFill>
                <a:latin typeface="Lato Regular"/>
                <a:cs typeface="Lato Regular"/>
              </a:rPr>
              <a:t>Make a commitment to shape instruction that supports diverse sensemaking. </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87</a:t>
            </a:fld>
            <a:endParaRPr lang="en-US"/>
          </a:p>
        </p:txBody>
      </p:sp>
    </p:spTree>
    <p:extLst>
      <p:ext uri="{BB962C8B-B14F-4D97-AF65-F5344CB8AC3E}">
        <p14:creationId xmlns:p14="http://schemas.microsoft.com/office/powerpoint/2010/main" val="381490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from page 14 of Schwarz, C. V., Passmore, C. M., &amp; Reiser, B. J. (2017). Moving beyond “knowing” science to making sense of the world. Helping students make sense of the world using next generation science and engineering practices, 3-21." title="diagram from p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085" y="962293"/>
            <a:ext cx="5270078" cy="5206241"/>
          </a:xfrm>
          <a:prstGeom prst="rect">
            <a:avLst/>
          </a:prstGeom>
        </p:spPr>
      </p:pic>
      <p:pic>
        <p:nvPicPr>
          <p:cNvPr id="8" name="Picture 7" descr="diagram from page 14 of Schwarz, C. V., Passmore, C. M., &amp; Reiser, B. J. (2017). Moving beyond “knowing” science to making sense of the world. Helping students make sense of the world using next generation science and engineering practices, 3-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17" y="5987845"/>
            <a:ext cx="6172163" cy="870156"/>
          </a:xfrm>
          <a:prstGeom prst="rect">
            <a:avLst/>
          </a:prstGeom>
        </p:spPr>
      </p:pic>
      <p:sp>
        <p:nvSpPr>
          <p:cNvPr id="9" name="Shape 1762"/>
          <p:cNvSpPr/>
          <p:nvPr/>
        </p:nvSpPr>
        <p:spPr>
          <a:xfrm>
            <a:off x="976518" y="230092"/>
            <a:ext cx="9214618" cy="850188"/>
          </a:xfrm>
          <a:prstGeom prst="rect">
            <a:avLst/>
          </a:prstGeom>
          <a:noFill/>
          <a:ln>
            <a:noFill/>
          </a:ln>
        </p:spPr>
        <p:txBody>
          <a:bodyPr wrap="square" lIns="0" tIns="0" rIns="0" bIns="0" anchor="ctr" anchorCtr="0">
            <a:noAutofit/>
          </a:bodyPr>
          <a:lstStyle/>
          <a:p>
            <a:pPr>
              <a:buSzPct val="25000"/>
            </a:pPr>
            <a:r>
              <a:rPr lang="en-US" sz="3200" b="1" dirty="0">
                <a:solidFill>
                  <a:srgbClr val="191919"/>
                </a:solidFill>
                <a:latin typeface="Gill Sans"/>
                <a:ea typeface="Gill Sans"/>
                <a:cs typeface="Gill Sans"/>
                <a:sym typeface="Gill Sans"/>
              </a:rPr>
              <a:t>Learners Make Sense of Phenomena Through Science &amp; Engineering Practices</a:t>
            </a:r>
          </a:p>
        </p:txBody>
      </p:sp>
      <p:pic>
        <p:nvPicPr>
          <p:cNvPr id="2" name="Picture 1" descr="&quot; &quot;"/>
          <p:cNvPicPr>
            <a:picLocks noChangeAspect="1"/>
          </p:cNvPicPr>
          <p:nvPr/>
        </p:nvPicPr>
        <p:blipFill>
          <a:blip r:embed="rId5"/>
          <a:stretch>
            <a:fillRect/>
          </a:stretch>
        </p:blipFill>
        <p:spPr>
          <a:xfrm>
            <a:off x="8902847" y="3849329"/>
            <a:ext cx="2053658" cy="2660295"/>
          </a:xfrm>
          <a:prstGeom prst="rect">
            <a:avLst/>
          </a:prstGeom>
        </p:spPr>
      </p:pic>
      <p:sp>
        <p:nvSpPr>
          <p:cNvPr id="3" name="Title 2" hidden="1"/>
          <p:cNvSpPr>
            <a:spLocks noGrp="1"/>
          </p:cNvSpPr>
          <p:nvPr>
            <p:ph type="title"/>
          </p:nvPr>
        </p:nvSpPr>
        <p:spPr/>
        <p:txBody>
          <a:bodyPr>
            <a:normAutofit fontScale="90000"/>
          </a:bodyPr>
          <a:lstStyle/>
          <a:p>
            <a:r>
              <a:rPr lang="en-US" dirty="0"/>
              <a:t>Learners make sense of phenomena through science and engineering practices</a:t>
            </a:r>
          </a:p>
        </p:txBody>
      </p:sp>
    </p:spTree>
    <p:extLst>
      <p:ext uri="{BB962C8B-B14F-4D97-AF65-F5344CB8AC3E}">
        <p14:creationId xmlns:p14="http://schemas.microsoft.com/office/powerpoint/2010/main" val="282018672"/>
      </p:ext>
    </p:extLst>
  </p:cSld>
  <p:clrMapOvr>
    <a:masterClrMapping/>
  </p:clrMapOvr>
</p:sld>
</file>

<file path=ppt/theme/theme1.xml><?xml version="1.0" encoding="utf-8"?>
<a:theme xmlns:a="http://schemas.openxmlformats.org/drawingml/2006/main" name="Theme1">
  <a:themeElements>
    <a:clrScheme name="KDE Templa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KDE Template">
      <a:majorFont>
        <a:latin typeface="Georgia"/>
        <a:ea typeface=""/>
        <a:cs typeface=""/>
      </a:majorFont>
      <a:minorFont>
        <a:latin typeface="Franklin Gothic Medium"/>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1" id="{5BC57F15-1EB7-4B3F-8F8C-D9989F760C07}" vid="{F99D259D-31FA-4B3E-8AAF-593522EED538}"/>
    </a:ext>
  </a:extLst>
</a:theme>
</file>

<file path=ppt/theme/theme2.xml><?xml version="1.0" encoding="utf-8"?>
<a:theme xmlns:a="http://schemas.openxmlformats.org/drawingml/2006/main" name="3_Theme1">
  <a:themeElements>
    <a:clrScheme name="KDE Templa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KDE Template">
      <a:majorFont>
        <a:latin typeface="Georgia"/>
        <a:ea typeface=""/>
        <a:cs typeface=""/>
      </a:majorFont>
      <a:minorFont>
        <a:latin typeface="Franklin Gothic Medium"/>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1" id="{5BC57F15-1EB7-4B3F-8F8C-D9989F760C07}" vid="{F99D259D-31FA-4B3E-8AAF-593522EED538}"/>
    </a:ext>
  </a:extLst>
</a:theme>
</file>

<file path=ppt/theme/theme3.xml><?xml version="1.0" encoding="utf-8"?>
<a:theme xmlns:a="http://schemas.openxmlformats.org/drawingml/2006/main" name="1_Theme1">
  <a:themeElements>
    <a:clrScheme name="KDE Template">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Theme1">
  <a:themeElements>
    <a:clrScheme name="KDE Templa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KDE Template">
      <a:majorFont>
        <a:latin typeface="Georgia"/>
        <a:ea typeface=""/>
        <a:cs typeface=""/>
      </a:majorFont>
      <a:minorFont>
        <a:latin typeface="Franklin Gothic Medium"/>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1" id="{5BC57F15-1EB7-4B3F-8F8C-D9989F760C07}" vid="{F99D259D-31FA-4B3E-8AAF-593522EED538}"/>
    </a:ext>
  </a:extLst>
</a:theme>
</file>

<file path=ppt/theme/theme5.xml><?xml version="1.0" encoding="utf-8"?>
<a:theme xmlns:a="http://schemas.openxmlformats.org/drawingml/2006/main" name="2_Theme1">
  <a:themeElements>
    <a:clrScheme name="KDE Templa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KDE Template">
      <a:majorFont>
        <a:latin typeface="Georgia"/>
        <a:ea typeface=""/>
        <a:cs typeface=""/>
      </a:majorFont>
      <a:minorFont>
        <a:latin typeface="Franklin Gothic Medium"/>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1" id="{5BC57F15-1EB7-4B3F-8F8C-D9989F760C07}" vid="{F99D259D-31FA-4B3E-8AAF-593522EED53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2024-04-08T04:00:00+00:00</Publication_x0020_Date>
    <Audience1 xmlns="3a62de7d-ba57-4f43-9dae-9623ba637be0"/>
    <_dlc_DocId xmlns="3a62de7d-ba57-4f43-9dae-9623ba637be0">KYED-536-2000</_dlc_DocId>
    <_dlc_DocIdUrl xmlns="3a62de7d-ba57-4f43-9dae-9623ba637be0">
      <Url>https://www.education.ky.gov/curriculum/standards/kyacadstand/_layouts/15/DocIdRedir.aspx?ID=KYED-536-2000</Url>
      <Description>KYED-536-2000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A485209-582E-41ED-ADDE-A480BA72E8BD}">
  <ds:schemaRefs>
    <ds:schemaRef ds:uri="http://schemas.microsoft.com/sharepoint/v3/contenttype/forms"/>
  </ds:schemaRefs>
</ds:datastoreItem>
</file>

<file path=customXml/itemProps2.xml><?xml version="1.0" encoding="utf-8"?>
<ds:datastoreItem xmlns:ds="http://schemas.openxmlformats.org/officeDocument/2006/customXml" ds:itemID="{FDCA6597-EE5B-4301-AB53-9FCE48342C3F}"/>
</file>

<file path=customXml/itemProps3.xml><?xml version="1.0" encoding="utf-8"?>
<ds:datastoreItem xmlns:ds="http://schemas.openxmlformats.org/officeDocument/2006/customXml" ds:itemID="{62C23E9A-708A-4488-BC53-5F393D41DE67}">
  <ds:schemaRefs>
    <ds:schemaRef ds:uri="http://purl.org/dc/term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d3961e6e-cc4f-4016-a7ed-a66b4a1cfc25"/>
    <ds:schemaRef ds:uri="http://purl.org/dc/dcmitype/"/>
    <ds:schemaRef ds:uri="http://schemas.microsoft.com/office/infopath/2007/PartnerControls"/>
    <ds:schemaRef ds:uri="f6d6e907-5716-4b03-b16a-6e3c7a4aabf9"/>
    <ds:schemaRef ds:uri="http://www.w3.org/XML/1998/namespace"/>
  </ds:schemaRefs>
</ds:datastoreItem>
</file>

<file path=customXml/itemProps4.xml><?xml version="1.0" encoding="utf-8"?>
<ds:datastoreItem xmlns:ds="http://schemas.openxmlformats.org/officeDocument/2006/customXml" ds:itemID="{4AA1BAC1-9208-4EEC-AFAA-5D7BE441C416}"/>
</file>

<file path=docProps/app.xml><?xml version="1.0" encoding="utf-8"?>
<Properties xmlns="http://schemas.openxmlformats.org/officeDocument/2006/extended-properties" xmlns:vt="http://schemas.openxmlformats.org/officeDocument/2006/docPropsVTypes">
  <Template>Theme1</Template>
  <TotalTime>8368</TotalTime>
  <Words>10136</Words>
  <Application>Microsoft Office PowerPoint</Application>
  <PresentationFormat>Widescreen</PresentationFormat>
  <Paragraphs>812</Paragraphs>
  <Slides>87</Slides>
  <Notes>56</Notes>
  <HiddenSlides>1</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87</vt:i4>
      </vt:variant>
    </vt:vector>
  </HeadingPairs>
  <TitlesOfParts>
    <vt:vector size="109" baseType="lpstr">
      <vt:lpstr>Arial</vt:lpstr>
      <vt:lpstr>Calibri</vt:lpstr>
      <vt:lpstr>EB Garamond</vt:lpstr>
      <vt:lpstr>Franklin Gothic Medium</vt:lpstr>
      <vt:lpstr>Georgia</vt:lpstr>
      <vt:lpstr>Georgia Pro Cond Semibold</vt:lpstr>
      <vt:lpstr>Gill Sans</vt:lpstr>
      <vt:lpstr>Lato</vt:lpstr>
      <vt:lpstr>Lato Black</vt:lpstr>
      <vt:lpstr>Lato Heavy</vt:lpstr>
      <vt:lpstr>Lato Regular</vt:lpstr>
      <vt:lpstr>Noto Sans Symbols</vt:lpstr>
      <vt:lpstr>Source Sans Pro</vt:lpstr>
      <vt:lpstr>Times</vt:lpstr>
      <vt:lpstr>Wingdings</vt:lpstr>
      <vt:lpstr>Wingdings 2</vt:lpstr>
      <vt:lpstr>Wingdings 3</vt:lpstr>
      <vt:lpstr>Theme1</vt:lpstr>
      <vt:lpstr>3_Theme1</vt:lpstr>
      <vt:lpstr>1_Theme1</vt:lpstr>
      <vt:lpstr>4_Theme1</vt:lpstr>
      <vt:lpstr>2_Theme1</vt:lpstr>
      <vt:lpstr>Supporting Sensemaking Through Diverse Student Perspectives and Experiences</vt:lpstr>
      <vt:lpstr>Sessions in this Module</vt:lpstr>
      <vt:lpstr>Overview of the Module Goals </vt:lpstr>
      <vt:lpstr>Group Norms</vt:lpstr>
      <vt:lpstr>A Few High-Level Reminders... </vt:lpstr>
      <vt:lpstr>Supporting Sensemaking Through Diverse Student Perspectives and Experiences/STEMteachingtools.org/brief/47</vt:lpstr>
      <vt:lpstr>Session Goals</vt:lpstr>
      <vt:lpstr>Equity in Science and Engineering</vt:lpstr>
      <vt:lpstr>Learners make sense of phenomena through science and engineering practices</vt:lpstr>
      <vt:lpstr>The Potential of the Science &amp; Engineering Practices</vt:lpstr>
      <vt:lpstr>Equity Quick Write</vt:lpstr>
      <vt:lpstr>Equitable Science Instruction from NRC Framework Chapter 11 </vt:lpstr>
      <vt:lpstr>Youth Discourse</vt:lpstr>
      <vt:lpstr>Reminder:  All Science Learning is Cultural </vt:lpstr>
      <vt:lpstr>Small Group Discussion</vt:lpstr>
      <vt:lpstr>Whose interests are being served?</vt:lpstr>
      <vt:lpstr>How can I promote equitable sensemaking brief</vt:lpstr>
      <vt:lpstr>A Major Take-Away</vt:lpstr>
      <vt:lpstr>Conceptual Charades!</vt:lpstr>
      <vt:lpstr>Conceptual Charades</vt:lpstr>
      <vt:lpstr>Light reflection</vt:lpstr>
      <vt:lpstr>   Charade! </vt:lpstr>
      <vt:lpstr>Photosynthesis</vt:lpstr>
      <vt:lpstr>   Charade! </vt:lpstr>
      <vt:lpstr>Energy Transfer</vt:lpstr>
      <vt:lpstr>   Charade! </vt:lpstr>
      <vt:lpstr>Wrap Up</vt:lpstr>
      <vt:lpstr>Reflection</vt:lpstr>
      <vt:lpstr>Supporting Sensemaking Through Diverse Student Perspectives and Experiences</vt:lpstr>
      <vt:lpstr>Session Goals</vt:lpstr>
      <vt:lpstr>In the last session</vt:lpstr>
      <vt:lpstr>Big Bang Theory Pictionary</vt:lpstr>
      <vt:lpstr>Broadening what counts</vt:lpstr>
      <vt:lpstr>Three principles towards equitable science education</vt:lpstr>
      <vt:lpstr>Vignette</vt:lpstr>
      <vt:lpstr>Vignette</vt:lpstr>
      <vt:lpstr>Inclusive instructional strategies</vt:lpstr>
      <vt:lpstr>Expanding Relationships Among Students, Teachers &amp; Science Practices</vt:lpstr>
      <vt:lpstr>Youth Discourse</vt:lpstr>
      <vt:lpstr>Youth Discourse</vt:lpstr>
      <vt:lpstr>A Model for Conversation-Based Formative Assessment</vt:lpstr>
      <vt:lpstr>The informal formative assessment cycle brief</vt:lpstr>
      <vt:lpstr>Reflect on the transcript</vt:lpstr>
      <vt:lpstr>Assessment is often talked about as an instrumental practice focused on monitoring learning or motivating educational achievement.   If caring is thought of as a way to make yourself more susceptible to some matters than others, assessment can be a caring practice (Bell, 2018). It is a way to focus instruction on learner voice, knowledge, perspective, and contribution. We can come to be more responsible to diverse learner contributions. In the process, this caring stance can support building crucial intellectual relationships with students. </vt:lpstr>
      <vt:lpstr>Putting It Together</vt:lpstr>
      <vt:lpstr>Reflection</vt:lpstr>
      <vt:lpstr>Supporting Sensemaking Through Diverse Student Perspectives and Experiences</vt:lpstr>
      <vt:lpstr>In previous sessions, we have…</vt:lpstr>
      <vt:lpstr>Session goals</vt:lpstr>
      <vt:lpstr>Cultural Scenarios</vt:lpstr>
      <vt:lpstr>Facilitator Instruction Slide</vt:lpstr>
      <vt:lpstr>The Plate Tectonics Scenario</vt:lpstr>
      <vt:lpstr>The Plate Tectonics Scenario</vt:lpstr>
      <vt:lpstr>Observing With Fingers Scenario</vt:lpstr>
      <vt:lpstr>Observing with Fingers Scenario</vt:lpstr>
      <vt:lpstr>The Walking-at-Recess Scenario</vt:lpstr>
      <vt:lpstr>The Walking-at-Recess Scenario</vt:lpstr>
      <vt:lpstr>Physics Research Group Scenario: "When I come down I'm in the domain state"</vt:lpstr>
      <vt:lpstr>Physics Research Group Scenario: "When I come down I'm in the domain state"</vt:lpstr>
      <vt:lpstr>The Salt Water Plant Experiment</vt:lpstr>
      <vt:lpstr>The Salt Water Plant Experiment</vt:lpstr>
      <vt:lpstr>Hip Hop Science Explanations</vt:lpstr>
      <vt:lpstr>Hip Hop Science Explanations</vt:lpstr>
      <vt:lpstr>The LAN Videogame Party Scenario</vt:lpstr>
      <vt:lpstr>The LAN Video Game Party Scenario</vt:lpstr>
      <vt:lpstr>The Temporal Electricity Scenario</vt:lpstr>
      <vt:lpstr>The Temporal Electricity Scenario</vt:lpstr>
      <vt:lpstr>The Temporal Electricity Scenario</vt:lpstr>
      <vt:lpstr>Expressing Knowledge Through Action Scenario</vt:lpstr>
      <vt:lpstr>Expressing Knowledge Through Action Scenario</vt:lpstr>
      <vt:lpstr>The Family Robotics Scenario</vt:lpstr>
      <vt:lpstr>The Family Robotics Scenario</vt:lpstr>
      <vt:lpstr>Reflection</vt:lpstr>
      <vt:lpstr>Write Your Own Scenario</vt:lpstr>
      <vt:lpstr>Write Your Own Scenario</vt:lpstr>
      <vt:lpstr>Making a Plan to Develop Your Interpretive Power </vt:lpstr>
      <vt:lpstr>Building Your Interpretive Power</vt:lpstr>
      <vt:lpstr>Three principles towards equitable science education</vt:lpstr>
      <vt:lpstr>Culturally Resurgent Pedagogy</vt:lpstr>
      <vt:lpstr>Personal Reflection</vt:lpstr>
      <vt:lpstr>How can you learn to stop and recognize these different resources in moments of instruction? How can you cultivate a classroom learning community where they are welcome contributions? Instructional Strategy: Listen closely and “open up” one student’s thinking deeply. Don’t always popcorn!  Once you have noticed these kinds of sense-making resources—from the repertoires of students—leverage them in making progress on science investigations   Principle 1  Principle 2  Principle 3 It centers multiple ways of knowing and making.</vt:lpstr>
      <vt:lpstr>Expanding Relationships Among Students, Teachers &amp; Science Practices</vt:lpstr>
      <vt:lpstr> Equity-oriented STEM education must promote a rightful presence for all students across the scales of justice.  — Tan &amp; Calabrese Barton (2017)  Progress frequently involves de-settling systems associated with historical inequities (Bang, et al., 2012) — while imagining and resourcing expansive cultural learning pathways  (Bell, et al., 2012). </vt:lpstr>
      <vt:lpstr>The Equity Stance of Seeing the Diverse Sense-Making Resources of Students</vt:lpstr>
      <vt:lpstr>From your list, identify one ‘take-away’ related to how you will respond to students’ contributions.  Develop a plan for how you might support diverse sensemaking to support all students’ way of knowing?   A possible prompt: “In order to ________, I will work to __________, and I will know I am making progress if ____________.</vt:lpstr>
      <vt:lpstr>Wrap up</vt:lpstr>
      <vt:lpstr>Review module goals</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Blessing, Rebecca - Director, Division of Communications</dc:creator>
  <cp:lastModifiedBy>Doyle, Maggie - Division of Academic Program Standards</cp:lastModifiedBy>
  <cp:revision>146</cp:revision>
  <cp:lastPrinted>2020-01-09T17:03:11Z</cp:lastPrinted>
  <dcterms:created xsi:type="dcterms:W3CDTF">2016-05-23T03:56:12Z</dcterms:created>
  <dcterms:modified xsi:type="dcterms:W3CDTF">2024-04-08T16:00:59Z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42b6ffc3-16d8-4353-a8b4-6f324d9d2f45</vt:lpwstr>
  </property>
  <property fmtid="{D5CDD505-2E9C-101B-9397-08002B2CF9AE}" pid="4" name="MediaServiceImageTags">
    <vt:lpwstr/>
  </property>
</Properties>
</file>