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8.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71.xml" ContentType="application/vnd.openxmlformats-officedocument.presentationml.notesSlide+xml"/>
  <Override PartName="/ppt/notesSlides/notesSlide69.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70.xml" ContentType="application/vnd.openxmlformats-officedocument.presentationml.notesSlide+xml"/>
  <Override PartName="/ppt/notesSlides/notesSlide28.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Lst>
  <p:notesMasterIdLst>
    <p:notesMasterId r:id="rId87"/>
  </p:notesMasterIdLst>
  <p:sldIdLst>
    <p:sldId id="256" r:id="rId5"/>
    <p:sldId id="338" r:id="rId6"/>
    <p:sldId id="339"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3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7" r:id="rId81"/>
    <p:sldId id="331" r:id="rId82"/>
    <p:sldId id="332" r:id="rId83"/>
    <p:sldId id="333" r:id="rId84"/>
    <p:sldId id="334" r:id="rId85"/>
    <p:sldId id="335" r:id="rId86"/>
  </p:sldIdLst>
  <p:sldSz cx="9144000" cy="5143500" type="screen16x9"/>
  <p:notesSz cx="6858000" cy="9144000"/>
  <p:embeddedFontLst>
    <p:embeddedFont>
      <p:font typeface="Century Gothic" panose="020B0502020202020204" pitchFamily="34" charset="0"/>
      <p:regular r:id="rId88"/>
      <p:bold r:id="rId89"/>
      <p:italic r:id="rId90"/>
      <p:boldItalic r:id="rId91"/>
    </p:embeddedFont>
    <p:embeddedFont>
      <p:font typeface="Franklin Gothic" panose="020B0604020202020204" charset="0"/>
      <p:bold r:id="rId92"/>
    </p:embeddedFont>
    <p:embeddedFont>
      <p:font typeface="Helvetica Neue" panose="020B0604020202020204" charset="0"/>
      <p:regular r:id="rId93"/>
      <p:bold r:id="rId94"/>
      <p:italic r:id="rId95"/>
      <p:boldItalic r:id="rId96"/>
    </p:embeddedFont>
    <p:embeddedFont>
      <p:font typeface="Libre Franklin" pitchFamily="2"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701D2C-6A0E-28A6-91A2-1DD88E0135F9}" name="Tinch, Kristen - Division of Academic Program Standards" initials="TS" userId="S::kristen.tinch@education.ky.gov::6c01d962-f986-4664-8762-cfa5e0c377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eigh Turner" initials="" lastIdx="1" clrIdx="0"/>
  <p:cmAuthor id="1" name="Ray, Micki - Office of Teaching and Learning" initials="MR" lastIdx="7" clrIdx="1">
    <p:extLst>
      <p:ext uri="{19B8F6BF-5375-455C-9EA6-DF929625EA0E}">
        <p15:presenceInfo xmlns:p15="http://schemas.microsoft.com/office/powerpoint/2012/main" userId="S::micki.ray@education.ky.gov::a08fef2d-e290-42a4-abc6-bdc92162ba8c" providerId="AD"/>
      </p:ext>
    </p:extLst>
  </p:cmAuthor>
  <p:cmAuthor id="2" name="Clouse, Thomas - Division of Academic Program Standards" initials="CS" lastIdx="6" clrIdx="2">
    <p:extLst>
      <p:ext uri="{19B8F6BF-5375-455C-9EA6-DF929625EA0E}">
        <p15:presenceInfo xmlns:p15="http://schemas.microsoft.com/office/powerpoint/2012/main" userId="S::thomas.clouse@education.ky.gov::d46703da-1c68-4b07-bf00-3c53a16c37df" providerId="AD"/>
      </p:ext>
    </p:extLst>
  </p:cmAuthor>
  <p:cmAuthor id="3" name="Tinch, Kristen - Division of Academic Program Standards" initials="TS" lastIdx="5" clrIdx="3">
    <p:extLst>
      <p:ext uri="{19B8F6BF-5375-455C-9EA6-DF929625EA0E}">
        <p15:presenceInfo xmlns:p15="http://schemas.microsoft.com/office/powerpoint/2012/main" userId="S::kristen.tinch@education.ky.gov::6c01d962-f986-4664-8762-cfa5e0c377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F3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BD3D93-5328-2C94-3CD7-F3DEB2ED3DFD}" v="3" dt="2024-04-16T20:12:57.503"/>
    <p1510:client id="{3BA2F31F-D9C4-1BDB-B9D2-AC403EE10FAB}" v="5" dt="2024-04-18T14:50:05.983"/>
    <p1510:client id="{56C7C9ED-196D-B90F-B1B0-5750A189033F}" v="719" dt="2024-04-18T16:28:56.649"/>
  </p1510:revLst>
</p1510:revInfo>
</file>

<file path=ppt/tableStyles.xml><?xml version="1.0" encoding="utf-8"?>
<a:tblStyleLst xmlns:a="http://schemas.openxmlformats.org/drawingml/2006/main" def="{13EE55BE-5C94-4FB5-90D6-3344377AB391}">
  <a:tblStyle styleId="{13EE55BE-5C94-4FB5-90D6-3344377AB3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0A43A52-B1BB-437A-9FA5-94BAB3C06C46}"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060" autoAdjust="0"/>
  </p:normalViewPr>
  <p:slideViewPr>
    <p:cSldViewPr snapToGrid="0">
      <p:cViewPr varScale="1">
        <p:scale>
          <a:sx n="115" d="100"/>
          <a:sy n="115" d="100"/>
        </p:scale>
        <p:origin x="79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2.fntdata"/><Relationship Id="rId16" Type="http://schemas.openxmlformats.org/officeDocument/2006/relationships/slide" Target="slides/slide12.xml"/><Relationship Id="rId107" Type="http://schemas.microsoft.com/office/2018/10/relationships/authors" Target="author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108" Type="http://schemas.openxmlformats.org/officeDocument/2006/relationships/customXml" Target="../customXml/item4.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0.fntdata"/><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3.fntdata"/><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7" Type="http://schemas.openxmlformats.org/officeDocument/2006/relationships/hyperlink" Target="https://education.ky.gov/curriculum/standards/kyacadstand/Documents/Kentucky%E2%80%99s_Interdisciplinary_Literacy_Practices_in_Action_Participant_Guide.docx"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mailto:ELATeam@education.ky.gov" TargetMode="External"/><Relationship Id="rId5" Type="http://schemas.openxmlformats.org/officeDocument/2006/relationships/hyperlink" Target="https://kystandards.org/standards-resources/rw-resources/rw-pl-modules/interdisciplinary-literacy-practices-in-action/" TargetMode="External"/><Relationship Id="rId4" Type="http://schemas.openxmlformats.org/officeDocument/2006/relationships/hyperlink" Target="https://www.education.ky.gov/curriculum/standards/kyacadstand/Documents/Curriculum_Based_Professional_Learning_Guidance_Document.pdf"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ducation.ky.gov/curriculum/standards/kyacadstand/Documents/Curriculum_Based_Professional_Learning_Guidance_Document.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kystandards.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mailto:ELATeam@education.ky.gov" TargetMode="External"/><Relationship Id="rId4" Type="http://schemas.openxmlformats.org/officeDocument/2006/relationships/hyperlink" Target="https://www.education.ky.gov/curriculum/standards/kyacadstand/Documents/Curriculum_Based_Professional_Learning_Guidance_Document.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openscied-uploads-production.s3.amazonaws.com/temp-materials-pdf/reading/B.3%20Lesson%205%20Reading%20DNA%20and%20Chromosomes.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kystandards.org/standards-resources/rw-resources/composition-resources/writing-across-discipline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education.ky.gov/curriculum/standards/kyacadstand/Documents/Kindergarten_ILP_Video_Transcript.pdf"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1_ILP_Video_Transcript.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2_ILP_Video_Transcript.pdf"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3_ILP_Video_Transcript.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4_ILP_Video_Transcript.pdf"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ducation.ky.gov/curriculum/standards/kyacadstand/Documents/Characteristics_of_HQPL.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5_ILP_Video_Transcript.pdf"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6_ILP_Video_Transcript.pdf"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7_ILP_Video_Transcript.pdf"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s_9-10_ILP_Video_Transcript.pdf"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s_11-12_ILP_Video_Transcript.pdf"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8" Type="http://schemas.openxmlformats.org/officeDocument/2006/relationships/hyperlink" Target="https://education.ky.gov/curriculum/standards/kyacadstand/Documents/Student_Work_Analysis_Protocol.pdf" TargetMode="External"/><Relationship Id="rId3" Type="http://schemas.openxmlformats.org/officeDocument/2006/relationships/hyperlink" Target="https://education.ky.gov/curriculum/standards/kyacadstand/Documents/Reading_Writing_Unit_Internalization_Protocol.pdf" TargetMode="External"/><Relationship Id="rId7" Type="http://schemas.openxmlformats.org/officeDocument/2006/relationships/hyperlink" Target="https://education.ky.gov/curriculum/standards/kyacadstand/Documents/Text_Talk_Protocol.pdf"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s://education.ky.gov/curriculum/standards/kyacadstand/Documents/Reading_Writing_Lesson_Internalization_Protocol_Notecatcher.docx" TargetMode="External"/><Relationship Id="rId5" Type="http://schemas.openxmlformats.org/officeDocument/2006/relationships/hyperlink" Target="https://education.ky.gov/curriculum/standards/kyacadstand/Documents/Reading_Writing_Lesson_Internalization_Protocol.pdf" TargetMode="External"/><Relationship Id="rId10" Type="http://schemas.openxmlformats.org/officeDocument/2006/relationships/hyperlink" Target="https://www.education.ky.gov/curriculum/standards/kyacadstand/Documents/Curriculum_Based_Professional_Learning_Guidance_Document.pdf" TargetMode="External"/><Relationship Id="rId4" Type="http://schemas.openxmlformats.org/officeDocument/2006/relationships/hyperlink" Target="https://education.ky.gov/curriculum/standards/kyacadstand/Documents/Reading_Writing_Unit_Internalization_Protocol_Notecatcher.docx" TargetMode="External"/><Relationship Id="rId9" Type="http://schemas.openxmlformats.org/officeDocument/2006/relationships/hyperlink" Target="https://education.ky.gov/curriculum/standards/kyacadstand/Documents/Reading_Writing_Unit_Reflection_Protocol.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mailto:kristen.tinch@education.ky.gov"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6dc046c6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6dc046c6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Welcome! Please see the Notes section of slides 2 and 3 for extensive planning and facilitation considerations: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Slide 2: A Note to Facilitators Leading a Group</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Slide 3: A Note to Individuals Completing This Module</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Please contact </a:t>
            </a:r>
            <a:r>
              <a:rPr lang="en" sz="1200" u="sng" dirty="0">
                <a:solidFill>
                  <a:schemeClr val="hlink"/>
                </a:solidFill>
                <a:latin typeface="Helvetica Neue"/>
                <a:ea typeface="Helvetica Neue"/>
                <a:cs typeface="Helvetica Neue"/>
                <a:sym typeface="Helvetica Neue"/>
                <a:hlinkClick r:id="rId3"/>
              </a:rPr>
              <a:t>ELATeam@education.ky.gov</a:t>
            </a:r>
            <a:r>
              <a:rPr lang="en" sz="1200" dirty="0">
                <a:solidFill>
                  <a:schemeClr val="dk1"/>
                </a:solidFill>
                <a:latin typeface="Helvetica Neue"/>
                <a:ea typeface="Helvetica Neue"/>
                <a:cs typeface="Helvetica Neue"/>
                <a:sym typeface="Helvetica Neue"/>
              </a:rPr>
              <a:t> with any questions.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e72e46d4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e72e46d4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In addition to these slides, make sure you have printed or made a copy of the Participant Guide. Note that selected slides will have this yellow circle with a letter to help participants follow along with the notes and activities.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As mentioned, professional learning grounded in local curriculum supported by a high-quality instructional resource supports both teachers and students. Ensure that all participants have access to upcoming lessons or units in their adopted HQIR so that they may make considerations for how the HQIR engages students in the Practices.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6e01427b0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6e01427b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This section allows us to explore what the Interdisciplinary Literacy Practices are by experiencing them as a learner and distinguishing between content area and disciplinary literacy.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8eed6f15d0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8eed6f15d0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Establish that the field of education has traditionally narrowly defined literacy as “reading and writing.” Consider asking participants to share examples of this traditional definition of literacy.</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Direct participants to Part A of the Participant Guide where there is a brief excerpt from the </a:t>
            </a:r>
            <a:r>
              <a:rPr lang="en" sz="1200" i="1">
                <a:solidFill>
                  <a:schemeClr val="dk1"/>
                </a:solidFill>
                <a:latin typeface="Helvetica Neue"/>
                <a:ea typeface="Helvetica Neue"/>
                <a:cs typeface="Helvetica Neue"/>
                <a:sym typeface="Helvetica Neue"/>
              </a:rPr>
              <a:t>KAS for Reading and Writing.</a:t>
            </a: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Point out that the yellow A in the corner of the slide indicates that this material can be found under Part A of the Participant Guide.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c63f73a09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c63f73a09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Allow participants to read and annotate this excerpt for phrases that more broadly define literacy beyond traditional reading and writing.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Then, allow time for participants to share their thinking with their table or partner. If available, you may wish to use annotation tools included with your display technology or virtual platform.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c63f73a09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c63f73a09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Following the discussion of how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more broadly defines literacy, provide 1-2 minutes for participants to Write to Learn in response to these questions. Note there is space on the Participant Guide to record their responses.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Next, prompt participants to pair with a table or shoulder partner to discuss their responses to these questions. Allow 1-2 minutes for discussion.</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Finally, ask partners or tables to share a takeaway from their discussions, focusing on the strengths and assets within the room where participants are already engaging students in the Interdisciplinary Literacy Practices. Establish that many educators and HQIRS are already leveraging the Practices, and today’s learning will provide concrete tools and space to engage students in the ILPs more intentionally.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ba8cbc537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ba8cbc537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While these may be terms we are accustomed to seeing and using, it can be helpful to break down the implications of each word.</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Inter-</a:t>
            </a:r>
            <a:r>
              <a:rPr lang="en" sz="1200">
                <a:solidFill>
                  <a:schemeClr val="dk1"/>
                </a:solidFill>
                <a:latin typeface="Helvetica Neue"/>
                <a:ea typeface="Helvetica Neue"/>
                <a:cs typeface="Helvetica Neue"/>
                <a:sym typeface="Helvetica Neue"/>
              </a:rPr>
              <a:t> implies within AND across disciplines, what we often refer to as content areas. This means that the Practices can be used in any grade-level classroom in any content area. </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-disciplinary</a:t>
            </a:r>
            <a:r>
              <a:rPr lang="en" sz="1200">
                <a:solidFill>
                  <a:schemeClr val="dk1"/>
                </a:solidFill>
                <a:latin typeface="Helvetica Neue"/>
                <a:ea typeface="Helvetica Neue"/>
                <a:cs typeface="Helvetica Neue"/>
                <a:sym typeface="Helvetica Neue"/>
              </a:rPr>
              <a:t> likewise implies that each content area may have its own unique approaches to reading and writing (i.e., reading like a scientist or writing like a historian).</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Literacy: </a:t>
            </a:r>
            <a:r>
              <a:rPr lang="en" sz="1200">
                <a:solidFill>
                  <a:schemeClr val="dk1"/>
                </a:solidFill>
                <a:latin typeface="Helvetica Neue"/>
                <a:ea typeface="Helvetica Neue"/>
                <a:cs typeface="Helvetica Neue"/>
                <a:sym typeface="Helvetica Neue"/>
              </a:rPr>
              <a:t>As we have discussed, reading and writing are paramount skills for students at all grade levels. The Practices support those skills as well as any other specialized communication skills beyond the classroom.</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Practices: </a:t>
            </a:r>
            <a:r>
              <a:rPr lang="en" sz="1200">
                <a:solidFill>
                  <a:schemeClr val="dk1"/>
                </a:solidFill>
                <a:latin typeface="Helvetica Neue"/>
                <a:ea typeface="Helvetica Neue"/>
                <a:cs typeface="Helvetica Neue"/>
                <a:sym typeface="Helvetica Neue"/>
              </a:rPr>
              <a:t>While teachers are tasked with delivering high-quality instruction, the ILPs are genuinely </a:t>
            </a:r>
            <a:r>
              <a:rPr lang="en" sz="1200" b="1">
                <a:solidFill>
                  <a:schemeClr val="dk1"/>
                </a:solidFill>
                <a:latin typeface="Helvetica Neue"/>
                <a:ea typeface="Helvetica Neue"/>
                <a:cs typeface="Helvetica Neue"/>
                <a:sym typeface="Helvetica Neue"/>
              </a:rPr>
              <a:t>STUDENT</a:t>
            </a:r>
            <a:r>
              <a:rPr lang="en" sz="1200">
                <a:solidFill>
                  <a:schemeClr val="dk1"/>
                </a:solidFill>
                <a:latin typeface="Helvetica Neue"/>
                <a:ea typeface="Helvetica Neue"/>
                <a:cs typeface="Helvetica Neue"/>
                <a:sym typeface="Helvetica Neue"/>
              </a:rPr>
              <a:t> practices for deeper learning. Similarly, they are practices and not standards, which will be discussed in subsequent slides.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c63f73a09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c63f73a09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If you have ever used the </a:t>
            </a:r>
            <a:r>
              <a:rPr lang="en" sz="1200" i="1" dirty="0">
                <a:solidFill>
                  <a:schemeClr val="dk1"/>
                </a:solidFill>
                <a:latin typeface="Helvetica Neue"/>
                <a:ea typeface="Helvetica Neue"/>
                <a:cs typeface="Helvetica Neue"/>
                <a:sym typeface="Helvetica Neue"/>
              </a:rPr>
              <a:t>KAS for Reading and Writing</a:t>
            </a:r>
            <a:r>
              <a:rPr lang="en" sz="1200" dirty="0">
                <a:solidFill>
                  <a:schemeClr val="dk1"/>
                </a:solidFill>
                <a:latin typeface="Helvetica Neue"/>
                <a:ea typeface="Helvetica Neue"/>
                <a:cs typeface="Helvetica Neue"/>
                <a:sym typeface="Helvetica Neue"/>
              </a:rPr>
              <a:t>, you have likely noticed that the ILPs appear on every grade level and with every strand: Reading Foundational Skills, Handwriting, Reading Informational Text, Reading Literature, Language and Composition.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Imagine that you are a first grade teacher who is teaching students the center standard on this screenshot, RI.1.1. During that time, students will read a complex informational text from a high-quality instructional resource and then answer explicit questions about key ideas and details. While this represents the </a:t>
            </a:r>
            <a:r>
              <a:rPr lang="en" sz="1200" b="1" dirty="0">
                <a:solidFill>
                  <a:schemeClr val="dk1"/>
                </a:solidFill>
                <a:latin typeface="Helvetica Neue"/>
                <a:ea typeface="Helvetica Neue"/>
                <a:cs typeface="Helvetica Neue"/>
                <a:sym typeface="Helvetica Neue"/>
              </a:rPr>
              <a:t>OUTCOME</a:t>
            </a:r>
            <a:r>
              <a:rPr lang="en" sz="1200" dirty="0">
                <a:solidFill>
                  <a:schemeClr val="dk1"/>
                </a:solidFill>
                <a:latin typeface="Helvetica Neue"/>
                <a:ea typeface="Helvetica Neue"/>
                <a:cs typeface="Helvetica Neue"/>
                <a:sym typeface="Helvetica Neue"/>
              </a:rPr>
              <a:t> of instruction, the Interdisciplinary Literacy Practices represent possible </a:t>
            </a:r>
            <a:r>
              <a:rPr lang="en" sz="1200" b="1" dirty="0">
                <a:solidFill>
                  <a:schemeClr val="dk1"/>
                </a:solidFill>
                <a:latin typeface="Helvetica Neue"/>
                <a:ea typeface="Helvetica Neue"/>
                <a:cs typeface="Helvetica Neue"/>
                <a:sym typeface="Helvetica Neue"/>
              </a:rPr>
              <a:t>VEHICLES</a:t>
            </a:r>
            <a:r>
              <a:rPr lang="en" sz="1200" dirty="0">
                <a:solidFill>
                  <a:schemeClr val="dk1"/>
                </a:solidFill>
                <a:latin typeface="Helvetica Neue"/>
                <a:ea typeface="Helvetica Neue"/>
                <a:cs typeface="Helvetica Neue"/>
                <a:sym typeface="Helvetica Neue"/>
              </a:rPr>
              <a:t> to reach those outcomes.</a:t>
            </a:r>
            <a:endParaRPr sz="12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ba8cbc537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ba8cbc537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You also may not know that the </a:t>
            </a:r>
            <a:r>
              <a:rPr lang="en" sz="1200" i="1">
                <a:solidFill>
                  <a:schemeClr val="dk1"/>
                </a:solidFill>
                <a:latin typeface="Helvetica Neue"/>
                <a:ea typeface="Helvetica Neue"/>
                <a:cs typeface="Helvetica Neue"/>
                <a:sym typeface="Helvetica Neue"/>
              </a:rPr>
              <a:t>KAS for Reading and Writing</a:t>
            </a:r>
            <a:r>
              <a:rPr lang="en" sz="1200">
                <a:solidFill>
                  <a:schemeClr val="dk1"/>
                </a:solidFill>
                <a:latin typeface="Helvetica Neue"/>
                <a:ea typeface="Helvetica Neue"/>
                <a:cs typeface="Helvetica Neue"/>
                <a:sym typeface="Helvetica Neue"/>
              </a:rPr>
              <a:t> also includes an appendix that describes possible teacher actions and possible student actions to engage students in the ILPs.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This link will take you directly to pp. 384-390 where you can access more information about each individual Practice. We will explore these possible actions later in the module.</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ba8cbc537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ba8cbc537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We alluded to this in a previous slide, but the following slides provide further clarification to distinguish between the standards and the ILPs.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While standards are outcomes of each grade individual grade level or grade band, the ILPs are overarching goals that help students reach those individual goals outlined in the standards.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ba8cbc537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ba8cbc537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Likewise, standards are important benchmarks, or targets, for what students should be able to do at the end of a given grade level or grade span; the ILPs speak more broadly to the environment fostered by literacy-rich teaching and learning.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ac5b708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ac5b708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Module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i="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The purpose of this module is to provide Kentucky K-12 educators with clear examples of how the Interdisciplinary Literacy Practices in the </a:t>
            </a:r>
            <a:r>
              <a:rPr lang="en" sz="1200" i="1" dirty="0">
                <a:solidFill>
                  <a:schemeClr val="dk1"/>
                </a:solidFill>
                <a:latin typeface="Helvetica Neue"/>
                <a:ea typeface="Helvetica Neue"/>
                <a:cs typeface="Helvetica Neue"/>
                <a:sym typeface="Helvetica Neue"/>
              </a:rPr>
              <a:t>Kentucky Academic Standards (KAS) for Reading and Writing</a:t>
            </a:r>
            <a:r>
              <a:rPr lang="en" sz="1200" dirty="0">
                <a:solidFill>
                  <a:schemeClr val="dk1"/>
                </a:solidFill>
                <a:latin typeface="Helvetica Neue"/>
                <a:ea typeface="Helvetica Neue"/>
                <a:cs typeface="Helvetica Neue"/>
                <a:sym typeface="Helvetica Neue"/>
              </a:rPr>
              <a:t> might engage students in reading and writing instruction supported by a high-quality instructional resource (HQIR). </a:t>
            </a:r>
            <a:endParaRPr lang="en" sz="1200">
              <a:solidFill>
                <a:schemeClr val="dk1"/>
              </a:solidFill>
              <a:latin typeface="Helvetica Neue"/>
              <a:ea typeface="Helvetica Neue"/>
              <a:cs typeface="Helvetica Neue"/>
              <a:sym typeface="Helvetica Neue"/>
            </a:endParaRPr>
          </a:p>
          <a:p>
            <a:pPr marL="0" indent="0">
              <a:lnSpc>
                <a:spcPct val="115000"/>
              </a:lnSpc>
              <a:buClr>
                <a:schemeClr val="dk1"/>
              </a:buClr>
              <a:buNone/>
            </a:pPr>
            <a:endParaRPr lang="en" sz="1200" b="1" i="1">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 sz="1200" b="1" i="1" dirty="0">
                <a:solidFill>
                  <a:schemeClr val="dk1"/>
                </a:solidFill>
                <a:latin typeface="Helvetica Neue"/>
                <a:ea typeface="Helvetica Neue"/>
                <a:cs typeface="Helvetica Neue"/>
                <a:sym typeface="Helvetica Neue"/>
              </a:rPr>
              <a:t>Kentucky’s Interdisciplinary Literacy Practices in Action</a:t>
            </a:r>
            <a:r>
              <a:rPr lang="en" sz="1200" b="1" dirty="0">
                <a:solidFill>
                  <a:schemeClr val="dk1"/>
                </a:solidFill>
                <a:latin typeface="Helvetica Neue"/>
                <a:ea typeface="Helvetica Neue"/>
                <a:cs typeface="Helvetica Neue"/>
                <a:sym typeface="Helvetica Neue"/>
              </a:rPr>
              <a:t> </a:t>
            </a:r>
            <a:r>
              <a:rPr lang="en" sz="1200" dirty="0">
                <a:solidFill>
                  <a:schemeClr val="dk1"/>
                </a:solidFill>
                <a:latin typeface="Helvetica Neue"/>
                <a:ea typeface="Helvetica Neue"/>
                <a:cs typeface="Helvetica Neue"/>
                <a:sym typeface="Helvetica Neue"/>
              </a:rPr>
              <a:t>is intended to support classrooms across the state in engaging students in meaningful reading and writing across content areas. The duration, scope and sequence of the module sections may be customized to accommodate local needs and conditions. The sections are designed to provide flexibility for districts and schools and, as such, can be viewed as stand-alone lessons or within the progression of the module as written. You are supported in engaging with this module individually, if desired.</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This module will take approximately 3 hours to complete; however, adaptations may be made to accommodate for more or less time.</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lnSpc>
                <a:spcPct val="115000"/>
              </a:lnSpc>
              <a:buNone/>
            </a:pPr>
            <a:r>
              <a:rPr lang="en" sz="1200" b="1" u="sng" dirty="0">
                <a:solidFill>
                  <a:schemeClr val="dk1"/>
                </a:solidFill>
                <a:latin typeface="Helvetica Neue"/>
                <a:ea typeface="Helvetica Neue"/>
                <a:cs typeface="Helvetica Neue"/>
                <a:sym typeface="Helvetica Neue"/>
              </a:rPr>
              <a:t>Module Parts: </a:t>
            </a:r>
            <a:endParaRPr sz="1200" u="sng">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 1: What are the Interdisciplinary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 2: How are Kentucky teachers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 3: How might we engage students in the ILPs in our instruction?</a:t>
            </a:r>
            <a:endParaRPr sz="1200"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Materials Needed:</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These module slides with Guiding Notes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the participants’ high-quality instructional resource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A Note about HQIRs:</a:t>
            </a:r>
            <a:endParaRPr sz="1200" u="sng" dirty="0">
              <a:solidFill>
                <a:schemeClr val="dk1"/>
              </a:solidFill>
              <a:latin typeface="Helvetica Neue"/>
              <a:ea typeface="Helvetica Neue"/>
              <a:cs typeface="Helvetica Neue"/>
              <a:sym typeface="Helvetica Neue"/>
            </a:endParaRPr>
          </a:p>
          <a:p>
            <a:pPr marL="0" indent="0">
              <a:lnSpc>
                <a:spcPct val="115000"/>
              </a:lnSpc>
              <a:buNone/>
            </a:pPr>
            <a:r>
              <a:rPr lang="en" sz="1200" u="sng" dirty="0">
                <a:solidFill>
                  <a:schemeClr val="hlink"/>
                </a:solidFill>
                <a:latin typeface="Helvetica Neue"/>
                <a:ea typeface="Helvetica Neue"/>
                <a:cs typeface="Helvetica Neue"/>
                <a:sym typeface="Helvetica Neue"/>
                <a:hlinkClick r:id="rId3"/>
              </a:rPr>
              <a:t>The Reading and Writing HQIR Consumer Guide</a:t>
            </a:r>
            <a:r>
              <a:rPr lang="en"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the Interdisciplinary Literacy Practices (ILPs), they may not specifically label these tasks, routines or protocols with Kentucky’s ILPs. As such, it is recommended that facilitators continually ground discussions in the texts, tasks and protocols provided in the district-adopted HQIR and prompt participants to make connections between this learning and their upcoming lessons or units.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Another important HQIR consideration for this module:</a:t>
            </a:r>
            <a:r>
              <a:rPr lang="en" sz="1200" dirty="0">
                <a:solidFill>
                  <a:schemeClr val="dk1"/>
                </a:solidFill>
                <a:latin typeface="Helvetica Neue"/>
                <a:ea typeface="Helvetica Neue"/>
                <a:cs typeface="Helvetica Neue"/>
                <a:sym typeface="Helvetica Neue"/>
              </a:rPr>
              <a:t> If your district has adopted an HQIR, consider using a sample lesson from that resource to engage participants in curriculum-based professional learning, especially in Part 1 when participants experience the ILPs as a learner. This module uses a sample lesson from Amplify ELA Grade 6 to demonstrate the ILPs in action; however, you may wish to substitute this sample with a lesson from your locally adopted curriculum supported by an HQIR. To learn more about structuring and supporting teachers with curriculum-based professional learning (CBPL), access </a:t>
            </a:r>
            <a:r>
              <a:rPr lang="en" sz="1200" u="sng" dirty="0">
                <a:solidFill>
                  <a:schemeClr val="hlink"/>
                </a:solidFill>
                <a:latin typeface="Helvetica Neue"/>
                <a:ea typeface="Helvetica Neue"/>
                <a:cs typeface="Helvetica Neue"/>
                <a:sym typeface="Helvetica Neue"/>
                <a:hlinkClick r:id="rId4"/>
              </a:rPr>
              <a:t>KDE’s CBPL Guidance Document.</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module.</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Virtual Training Note:</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If you plan to engage with this module virtually as a group, consider directing participants to the</a:t>
            </a:r>
            <a:r>
              <a:rPr lang="en" sz="1200" i="1" dirty="0">
                <a:solidFill>
                  <a:schemeClr val="dk1"/>
                </a:solidFill>
                <a:latin typeface="Helvetica Neue"/>
                <a:ea typeface="Helvetica Neue"/>
                <a:cs typeface="Helvetica Neue"/>
                <a:sym typeface="Helvetica Neue"/>
              </a:rPr>
              <a:t> Interdisciplinary Literacy Practices in Action</a:t>
            </a:r>
            <a:r>
              <a:rPr lang="en" sz="1200" dirty="0">
                <a:solidFill>
                  <a:schemeClr val="dk1"/>
                </a:solidFill>
                <a:latin typeface="Helvetica Neue"/>
                <a:ea typeface="Helvetica Neue"/>
                <a:cs typeface="Helvetica Neue"/>
                <a:sym typeface="Helvetica Neue"/>
              </a:rPr>
              <a:t> landing page so that you may access the resources used directly from the links provided in the PowerPoint: </a:t>
            </a:r>
            <a:r>
              <a:rPr lang="en" u="sng" dirty="0">
                <a:solidFill>
                  <a:srgbClr val="1155CC"/>
                </a:solidFill>
                <a:latin typeface="Libre Franklin"/>
                <a:ea typeface="Libre Franklin"/>
                <a:cs typeface="Libre Franklin"/>
                <a:sym typeface="Libre Franklin"/>
                <a:hlinkClick r:id="rId5">
                  <a:extLst>
                    <a:ext uri="{A12FA001-AC4F-418D-AE19-62706E023703}">
                      <ahyp:hlinkClr xmlns:ahyp="http://schemas.microsoft.com/office/drawing/2018/hyperlinkcolor" val="tx"/>
                    </a:ext>
                  </a:extLst>
                </a:hlinkClick>
              </a:rPr>
              <a:t>https://kystandards.org/standards-resources/rw-resources/rw-pl-modules/interdisciplinary-literacy-practices-in-action/</a:t>
            </a:r>
            <a:r>
              <a:rPr lang="en" dirty="0">
                <a:solidFill>
                  <a:schemeClr val="dk1"/>
                </a:solidFill>
                <a:latin typeface="Libre Franklin"/>
                <a:ea typeface="Libre Franklin"/>
                <a:cs typeface="Libre Franklin"/>
                <a:sym typeface="Libre Franklin"/>
              </a:rPr>
              <a:t>  </a:t>
            </a:r>
            <a:endParaRPr>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Module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While this module series is designed for a teacher to engage with it individually, it may be implemented with a group of educators led by a facilitator. If this module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Facilitators: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The learning that will take place in this module may cause Kentucky educators to face changes in instructional practices amidst this transition. It is important to realize that while you are the facilitator of these work sessions, you may not have all the answers to the questions asked by participants, which is part of the learning process for all educators at all levels. Throughout the module,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 Please contact </a:t>
            </a:r>
            <a:r>
              <a:rPr lang="en" sz="1200" u="sng" dirty="0">
                <a:solidFill>
                  <a:schemeClr val="hlink"/>
                </a:solidFill>
                <a:latin typeface="Helvetica Neue"/>
                <a:ea typeface="Helvetica Neue"/>
                <a:cs typeface="Helvetica Neue"/>
                <a:sym typeface="Helvetica Neue"/>
                <a:hlinkClick r:id="rId6"/>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Planning Ahead for Facilitators:</a:t>
            </a:r>
            <a:endParaRPr sz="1200" b="1" u="sng"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Determine which stakeholders to invite as participants. In the invitation, describe how the work sessions will benefit them.</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Select which grade level videos or content areas should be a priority for this audience. It is recommended that participants engage with 2-3 of the videos included in the series.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few days before the meeting, you may want to remind participants to be prepared to have their Participant Guide available during the meeting. You may also choose to print these for participants.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Reserve adequate space and equipment, </a:t>
            </a:r>
            <a:r>
              <a:rPr lang="en" sz="1200" u="sng" dirty="0">
                <a:solidFill>
                  <a:schemeClr val="dk1"/>
                </a:solidFill>
                <a:latin typeface="Helvetica Neue"/>
                <a:ea typeface="Helvetica Neue"/>
                <a:cs typeface="Helvetica Neue"/>
                <a:sym typeface="Helvetica Neue"/>
              </a:rPr>
              <a:t>including a projector with clear and audible sound</a:t>
            </a:r>
            <a:r>
              <a:rPr lang="en" sz="1200" dirty="0">
                <a:solidFill>
                  <a:schemeClr val="dk1"/>
                </a:solidFill>
                <a:latin typeface="Helvetica Neue"/>
                <a:ea typeface="Helvetica Neue"/>
                <a:cs typeface="Helvetica Neue"/>
                <a:sym typeface="Helvetica Neue"/>
              </a:rPr>
              <a:t>. Tables or desks should be set up to support small-group discussion. If conducting this module virtually, ensure that your technology platform can support break out rooms to support small group collaboration.</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Ensure that participants have access to the Internet.</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b="1" dirty="0">
                <a:solidFill>
                  <a:schemeClr val="dk1"/>
                </a:solidFill>
                <a:latin typeface="Helvetica Neue"/>
                <a:ea typeface="Helvetica Neue"/>
                <a:cs typeface="Helvetica Neue"/>
                <a:sym typeface="Helvetica Neue"/>
              </a:rPr>
              <a:t> </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hlinkClick r:id="rId7"/>
              </a:rPr>
              <a:t>Participant Guide</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their district-adopted curriculum supported by an HQIR</a:t>
            </a:r>
            <a:endParaRPr sz="1200" dirty="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Supplies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These slides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Technology with projection and sound capability if in person. Technology platform where presenters have sharing ability and breakout room options if virtual.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Guides printed or available virtually</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module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Self-Sticking Notes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Poster paper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Highlighters and/or colored pens/markers (optional)</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Building a Community:</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module. Again, time allotted for community-building will allow participants to have a voice and be engaged as active contributors and learners in the sessions.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Virtual Training Options:</a:t>
            </a:r>
            <a:r>
              <a:rPr lang="en" sz="1200" dirty="0">
                <a:solidFill>
                  <a:schemeClr val="dk1"/>
                </a:solidFill>
                <a:latin typeface="Helvetica Neue"/>
                <a:ea typeface="Helvetica Neue"/>
                <a:cs typeface="Helvetica Neue"/>
                <a:sym typeface="Helvetica Neue"/>
              </a:rPr>
              <a:t> Be sure to conduct continual check-ins throughout the presentation. Build Google documents to continue to collect feedback, such as questions, hopes, and/or concerns to which participants may continually add.</a:t>
            </a:r>
            <a:endParaRPr sz="1200" b="1" u="sng"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ba8cbc537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ba8cbc537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The slides that follow represent an opportunity for us to engage with a grade 6 lesson to experience the ILPs as a learner might.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a:solidFill>
                  <a:schemeClr val="dk1"/>
                </a:solidFill>
                <a:latin typeface="Helvetica Neue"/>
                <a:ea typeface="Helvetica Neue"/>
                <a:cs typeface="Helvetica Neue"/>
                <a:sym typeface="Helvetica Neue"/>
              </a:rPr>
              <a:t>Facilitator Note: </a:t>
            </a:r>
            <a:endParaRPr sz="1200"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As mentioned in the facilitator notes on slide 2, the following lesson excerpt comes from Amplify ELA Grade 6. If facilitating at the district or school level where an HQIR has been adopted, consider replacing this portion with a lesson from your local curriculum (e.g., EL Education, Wit &amp; Wisdom, StudySync, Into Literature, etc.) This would represent curriculum-based professional learning (CBPL), an essential part of the adoption of high-quality resources.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To learn more about structuring and supporting teachers with curriculum-based professional learning (CBPL), access </a:t>
            </a:r>
            <a:r>
              <a:rPr lang="en" sz="1200" u="sng">
                <a:solidFill>
                  <a:schemeClr val="hlink"/>
                </a:solidFill>
                <a:latin typeface="Helvetica Neue"/>
                <a:ea typeface="Helvetica Neue"/>
                <a:cs typeface="Helvetica Neue"/>
                <a:sym typeface="Helvetica Neue"/>
                <a:hlinkClick r:id="rId3"/>
              </a:rPr>
              <a:t>KDE’s CBPL Guidance Document.</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7e72e46d47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7e72e46d4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The resources used here come from </a:t>
            </a:r>
            <a:r>
              <a:rPr lang="en" sz="1200" i="1">
                <a:solidFill>
                  <a:schemeClr val="dk1"/>
                </a:solidFill>
                <a:latin typeface="Helvetica Neue"/>
                <a:ea typeface="Helvetica Neue"/>
                <a:cs typeface="Helvetica Neue"/>
                <a:sym typeface="Helvetica Neue"/>
              </a:rPr>
              <a:t>Amplify ELA</a:t>
            </a:r>
            <a:r>
              <a:rPr lang="en" sz="1200">
                <a:solidFill>
                  <a:schemeClr val="dk1"/>
                </a:solidFill>
                <a:latin typeface="Helvetica Neue"/>
                <a:ea typeface="Helvetica Neue"/>
                <a:cs typeface="Helvetica Neue"/>
                <a:sym typeface="Helvetica Neue"/>
              </a:rPr>
              <a:t> Grade 6, Unit 6B: Subunit 2. This unit is entitled, “Mysteries and Investigations.”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7e72e46d47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7e72e46d4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As mentioned, this ILP module uses the acronym HQIR repeatedly throughout. If your district has not yet adopted a resource for your grade level, you can learn more about the importance of high-quality literacy resources at the </a:t>
            </a:r>
            <a:r>
              <a:rPr lang="en" sz="1200" u="sng">
                <a:solidFill>
                  <a:schemeClr val="hlink"/>
                </a:solidFill>
                <a:latin typeface="Helvetica Neue"/>
                <a:ea typeface="Helvetica Neue"/>
                <a:cs typeface="Helvetica Neue"/>
                <a:sym typeface="Helvetica Neue"/>
                <a:hlinkClick r:id="rId3"/>
              </a:rPr>
              <a:t>HQIR page on KyStandards.org</a:t>
            </a:r>
            <a:r>
              <a:rPr lang="en" sz="1200">
                <a:solidFill>
                  <a:schemeClr val="dk1"/>
                </a:solidFill>
                <a:latin typeface="Helvetica Neue"/>
                <a:ea typeface="Helvetica Neue"/>
                <a:cs typeface="Helvetica Neue"/>
                <a:sym typeface="Helvetica Neue"/>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e72e46d4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7e72e46d4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Take a few moments to read the lesson objectives, which incorporate both the skill that students are learning as well as the knowledge they will be acquiring.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Note that there is both a reading and a writing objective for this sample lesson, indicating that reading and writing are not isolated but complementary subjects.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7e72e46d4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7e72e46d4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Notice that in addition to the knowledge about yellow fever that students will acquire, the objectives are aligned to grade-level expectations detailed in the </a:t>
            </a:r>
            <a:r>
              <a:rPr lang="en" sz="1200" i="1">
                <a:solidFill>
                  <a:schemeClr val="dk1"/>
                </a:solidFill>
                <a:latin typeface="Helvetica Neue"/>
                <a:ea typeface="Helvetica Neue"/>
                <a:cs typeface="Helvetica Neue"/>
                <a:sym typeface="Helvetica Neue"/>
              </a:rPr>
              <a:t>KAS for Reading and Writing</a:t>
            </a:r>
            <a:r>
              <a:rPr lang="en" sz="1200">
                <a:solidFill>
                  <a:schemeClr val="dk1"/>
                </a:solidFill>
                <a:latin typeface="Helvetica Neue"/>
                <a:ea typeface="Helvetica Neue"/>
                <a:cs typeface="Helvetica Neue"/>
                <a:sym typeface="Helvetica Neue"/>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83da8c51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83da8c51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83da8c510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83da8c510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Ensure participants can access the images on the following slides by either projecting them clearly, printing the images for participant tables or giving participants access to the slides.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Direct participants to Letter C in their Participant Guide.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83da8c510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83da8c510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Ensure participants can access the images by either projecting them clearly, printing the images for participant tables or giving participants access to these slides.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Give participants 3 silent minutes to observe and make notes about </a:t>
            </a:r>
            <a:r>
              <a:rPr lang="en" sz="1200" b="1">
                <a:solidFill>
                  <a:schemeClr val="dk1"/>
                </a:solidFill>
                <a:latin typeface="Helvetica Neue"/>
                <a:ea typeface="Helvetica Neue"/>
                <a:cs typeface="Helvetica Neue"/>
                <a:sym typeface="Helvetica Neue"/>
              </a:rPr>
              <a:t>ONE</a:t>
            </a:r>
            <a:r>
              <a:rPr lang="en" sz="1200">
                <a:solidFill>
                  <a:schemeClr val="dk1"/>
                </a:solidFill>
                <a:latin typeface="Helvetica Neue"/>
                <a:ea typeface="Helvetica Neue"/>
                <a:cs typeface="Helvetica Neue"/>
                <a:sym typeface="Helvetica Neue"/>
              </a:rPr>
              <a:t> of the images. They should record their thinking on the Participant Guide. As time permits, allow time for partner, table and/or whole group discussion.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Note this exercise engages participants in the following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 </a:t>
            </a:r>
            <a:r>
              <a:rPr lang="en" sz="1200">
                <a:solidFill>
                  <a:schemeClr val="dk1"/>
                </a:solidFill>
                <a:latin typeface="Helvetica Neue"/>
                <a:ea typeface="Helvetica Neue"/>
                <a:cs typeface="Helvetica Neue"/>
                <a:sym typeface="Helvetica Neue"/>
              </a:rPr>
              <a:t>Recognize that text is anything that communicates a message.</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must decipher the micromessages contained within the visual depictions of yellow fever while also making inferences about the impact of yellow fever on the body and population.</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2: </a:t>
            </a:r>
            <a:r>
              <a:rPr lang="en" sz="1200">
                <a:solidFill>
                  <a:schemeClr val="dk1"/>
                </a:solidFill>
                <a:latin typeface="Helvetica Neue"/>
                <a:ea typeface="Helvetica Neue"/>
                <a:cs typeface="Helvetica Neue"/>
                <a:sym typeface="Helvetica Neue"/>
              </a:rPr>
              <a:t>Employ, develop and refine schema to understand and create text.</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rely on existing knowledge (schema) that they have about illnesses and/or epidemics. This exercise allows them to consolidate prior knowledge with new information depicted about the nature of yellow fever.</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4: </a:t>
            </a:r>
            <a:r>
              <a:rPr lang="en" sz="1200">
                <a:solidFill>
                  <a:schemeClr val="dk1"/>
                </a:solidFill>
                <a:latin typeface="Helvetica Neue"/>
                <a:ea typeface="Helvetica Neue"/>
                <a:cs typeface="Helvetica Neue"/>
                <a:sym typeface="Helvetica Neue"/>
              </a:rPr>
              <a:t>Utilize receptive and expressive language arts to better understand self, others and the world.</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both read/comprehend (receptive) and write/interpret (expressive) their ideas about what was happening in the world during this period.</a:t>
            </a:r>
            <a:endParaRPr sz="1200" i="1">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83da8c510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83da8c510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engage in a paired partner reading of “</a:t>
            </a:r>
            <a:r>
              <a:rPr lang="en" sz="1200" b="1">
                <a:solidFill>
                  <a:schemeClr val="dk1"/>
                </a:solidFill>
                <a:latin typeface="Helvetica Neue"/>
                <a:ea typeface="Helvetica Neue"/>
                <a:cs typeface="Helvetica Neue"/>
                <a:sym typeface="Helvetica Neue"/>
              </a:rPr>
              <a:t>Summer 1899” by Suzanne Jurmain from </a:t>
            </a:r>
            <a:r>
              <a:rPr lang="en" sz="1200" b="1" i="1">
                <a:solidFill>
                  <a:schemeClr val="dk1"/>
                </a:solidFill>
                <a:latin typeface="Helvetica Neue"/>
                <a:ea typeface="Helvetica Neue"/>
                <a:cs typeface="Helvetica Neue"/>
                <a:sym typeface="Helvetica Neue"/>
              </a:rPr>
              <a:t>The Secret of the Yellow Fever</a:t>
            </a:r>
            <a:r>
              <a:rPr lang="en" sz="1200" b="1">
                <a:solidFill>
                  <a:schemeClr val="dk1"/>
                </a:solidFill>
                <a:latin typeface="Helvetica Neue"/>
                <a:ea typeface="Helvetica Neue"/>
                <a:cs typeface="Helvetica Neue"/>
                <a:sym typeface="Helvetica Neue"/>
              </a:rPr>
              <a:t>.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partner reading (called “Say Something”) prompts students to first determine who will be Partner A and who will be Partner B. Partner A then reads a designated portion of the text while Partner B follows along. Once Partner A has read their portion of the text, Partner B should “say something,” which can range from any of the following topics listed in bullets.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The partners should complete their reading in 8-10 minutes and then move immediately into their silent second reading (described on the next slide and under Letter D of the Participant Guide).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Note this exercise engages participants in the following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6: </a:t>
            </a:r>
            <a:r>
              <a:rPr lang="en" sz="1200">
                <a:solidFill>
                  <a:schemeClr val="dk1"/>
                </a:solidFill>
                <a:latin typeface="Helvetica Neue"/>
                <a:ea typeface="Helvetica Neue"/>
                <a:cs typeface="Helvetica Neue"/>
                <a:sym typeface="Helvetica Neue"/>
              </a:rPr>
              <a:t>Collaborate with others to create new meaning.</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alternate reading the passage to monitor comprehension and make meaning of the text.</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2: </a:t>
            </a:r>
            <a:r>
              <a:rPr lang="en" sz="1200">
                <a:solidFill>
                  <a:schemeClr val="dk1"/>
                </a:solidFill>
                <a:latin typeface="Helvetica Neue"/>
                <a:ea typeface="Helvetica Neue"/>
                <a:cs typeface="Helvetica Neue"/>
                <a:sym typeface="Helvetica Neue"/>
              </a:rPr>
              <a:t>Employ, develop and refine schema to understand and create text.</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continue to consolidate their understanding of yellow fever using details from the passage. </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4: </a:t>
            </a:r>
            <a:r>
              <a:rPr lang="en" sz="1200">
                <a:solidFill>
                  <a:schemeClr val="dk1"/>
                </a:solidFill>
                <a:latin typeface="Helvetica Neue"/>
                <a:ea typeface="Helvetica Neue"/>
                <a:cs typeface="Helvetica Neue"/>
                <a:sym typeface="Helvetica Neue"/>
              </a:rPr>
              <a:t>Utilize receptive and expressive language arts to better understand self, others and the world.</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both read/comprehend (receptive) and write/interpret (expressive) their ideas about what was happening in the world during this period.</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5: </a:t>
            </a:r>
            <a:r>
              <a:rPr lang="en" sz="1200">
                <a:solidFill>
                  <a:schemeClr val="dk1"/>
                </a:solidFill>
                <a:latin typeface="Helvetica Neue"/>
                <a:ea typeface="Helvetica Neue"/>
                <a:cs typeface="Helvetica Neue"/>
                <a:sym typeface="Helvetica Neue"/>
              </a:rPr>
              <a:t>Apply strategic practices, with scaffolding and then independently, to approach new literacy tasks.</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work with a partner as a scaffold as they monitor their comprehension and make meaning of the text. This will support their silent second reading of the text.</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45720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83da8c510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83da8c510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Monitor as participants finish their paired partner reading and begin working silently on the second reading.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As they finish reading for the second time, participants should proceed to letter E to complete the writing prompt (on the next slide).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Note this exercise engages participants in the following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8: </a:t>
            </a:r>
            <a:r>
              <a:rPr lang="en" sz="1200">
                <a:solidFill>
                  <a:schemeClr val="dk1"/>
                </a:solidFill>
                <a:latin typeface="Helvetica Neue"/>
                <a:ea typeface="Helvetica Neue"/>
                <a:cs typeface="Helvetica Neue"/>
                <a:sym typeface="Helvetica Neue"/>
              </a:rPr>
              <a:t>Engage in specialized, discipline-specific literacy practices.</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Since the standard RI.6.3 requires students to analyze how authors develop ideas over the course of the text, this exercise demonstrates how re-reading with a specific purpose can help practice and acquire this skill.</a:t>
            </a:r>
            <a:endParaRPr sz="1200" i="1">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9: </a:t>
            </a:r>
            <a:r>
              <a:rPr lang="en" sz="1200">
                <a:solidFill>
                  <a:schemeClr val="dk1"/>
                </a:solidFill>
                <a:latin typeface="Helvetica Neue"/>
                <a:ea typeface="Helvetica Neue"/>
                <a:cs typeface="Helvetica Neue"/>
                <a:sym typeface="Helvetica Neue"/>
              </a:rPr>
              <a:t>Apply high level cognitive processes to think deeply and critically about text.</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During the first reading with a partner, students read for comprehension. In this second silent reading, students are asked to consider the text from the perspective of the author who was developing the idea about the threat of yellow fever using specific details.</a:t>
            </a: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ba8cbc537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ba8cbc537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Module Overview:</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a:solidFill>
                  <a:schemeClr val="dk1"/>
                </a:solidFill>
                <a:latin typeface="Helvetica Neue"/>
                <a:ea typeface="Helvetica Neue"/>
                <a:cs typeface="Helvetica Neue"/>
                <a:sym typeface="Helvetica Neue"/>
              </a:rPr>
              <a:t>This slide is purposefully hidden from participants.</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The purpose of this module is to provide Kentucky K-12 educators with clear examples of how the Interdisciplinary Literacy Practices (ILPs) in the </a:t>
            </a:r>
            <a:r>
              <a:rPr lang="en" sz="1200" i="1">
                <a:solidFill>
                  <a:schemeClr val="dk1"/>
                </a:solidFill>
                <a:latin typeface="Helvetica Neue"/>
                <a:ea typeface="Helvetica Neue"/>
                <a:cs typeface="Helvetica Neue"/>
                <a:sym typeface="Helvetica Neue"/>
              </a:rPr>
              <a:t>Kentucky Academic Standards (KAS) for Reading and Writing</a:t>
            </a:r>
            <a:r>
              <a:rPr lang="en" sz="1200">
                <a:solidFill>
                  <a:schemeClr val="dk1"/>
                </a:solidFill>
                <a:latin typeface="Helvetica Neue"/>
                <a:ea typeface="Helvetica Neue"/>
                <a:cs typeface="Helvetica Neue"/>
                <a:sym typeface="Helvetica Neue"/>
              </a:rPr>
              <a:t> might engage students in reading and writing instruction supported by a high-quality instructional resource (HQIR).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i="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i="1">
                <a:solidFill>
                  <a:schemeClr val="dk1"/>
                </a:solidFill>
                <a:latin typeface="Helvetica Neue"/>
                <a:ea typeface="Helvetica Neue"/>
                <a:cs typeface="Helvetica Neue"/>
                <a:sym typeface="Helvetica Neue"/>
              </a:rPr>
              <a:t>Kentucky’s Interdisciplinary Literacy Practices in Action</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is intended to support classroom’s across the state in engaging students in meaningful reading and writing across content areas. The duration, scope and sequence of the module sections may be customized to accommodate local needs and conditions. The sections are designed to provide flexibility for districts and schools and, as such, can be viewed as stand-alone lessons or within the progression of the module as written. You are supported in engaging with this module individually, if desired.</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a:solidFill>
                  <a:schemeClr val="dk1"/>
                </a:solidFill>
                <a:latin typeface="Helvetica Neue"/>
                <a:ea typeface="Helvetica Neue"/>
                <a:cs typeface="Helvetica Neue"/>
                <a:sym typeface="Helvetica Neue"/>
              </a:rPr>
              <a:t>This module will take approximately 3 hours to complete; however, adaptations may be made to accommodate for more or less time.</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Module Parts: </a:t>
            </a:r>
            <a:endParaRPr sz="1200" u="sng">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 1: What are the Interdisciplinary Literacy Practices?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 2: How are Kentucky teachers engaging students in the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 3: How might we engage students in the ILPs in our instruction?</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Materials Needed:</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These module slides with Guiding Notes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 Participant Guide (provided)</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Access to your high-quality instructional resource (HQIR)</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A Note about HQIRs:</a:t>
            </a:r>
            <a:endParaRPr sz="1200"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u="sng">
                <a:solidFill>
                  <a:schemeClr val="hlink"/>
                </a:solidFill>
                <a:latin typeface="Helvetica Neue"/>
                <a:ea typeface="Helvetica Neue"/>
                <a:cs typeface="Helvetica Neue"/>
                <a:sym typeface="Helvetica Neue"/>
                <a:hlinkClick r:id="rId3"/>
              </a:rPr>
              <a:t>The Reading and Writing HQIR Consumer Guide</a:t>
            </a:r>
            <a:r>
              <a:rPr lang="en" sz="120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written by experts and externally reviewed and validated. While these resources do engage students in the Interdisciplinary Literacy Practices (ILPs), they may not specifically label these tasks, routines or protocols with Kentucky’s ILPs. As such, it is recommended that facilitators continually ground discussions in the texts, tasks and protocols provided in the district-adopted HQIR and prompt participants to make connections between this learning and their upcoming lessons or units.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Another important HQIR consideration for this module:</a:t>
            </a:r>
            <a:r>
              <a:rPr lang="en" sz="1200">
                <a:solidFill>
                  <a:schemeClr val="dk1"/>
                </a:solidFill>
                <a:latin typeface="Helvetica Neue"/>
                <a:ea typeface="Helvetica Neue"/>
                <a:cs typeface="Helvetica Neue"/>
                <a:sym typeface="Helvetica Neue"/>
              </a:rPr>
              <a:t> If your district has adopted an HQIR, consider using a sample lesson from that resource to engage participants in curriculum-based professional learning, especially in Part 1 when participants experience the ILPs as a learner. This module uses a sample lesson from </a:t>
            </a:r>
            <a:r>
              <a:rPr lang="en" sz="1200" i="1">
                <a:solidFill>
                  <a:schemeClr val="dk1"/>
                </a:solidFill>
                <a:latin typeface="Helvetica Neue"/>
                <a:ea typeface="Helvetica Neue"/>
                <a:cs typeface="Helvetica Neue"/>
                <a:sym typeface="Helvetica Neue"/>
              </a:rPr>
              <a:t>Amplify ELA</a:t>
            </a:r>
            <a:r>
              <a:rPr lang="en" sz="1200">
                <a:solidFill>
                  <a:schemeClr val="dk1"/>
                </a:solidFill>
                <a:latin typeface="Helvetica Neue"/>
                <a:ea typeface="Helvetica Neue"/>
                <a:cs typeface="Helvetica Neue"/>
                <a:sym typeface="Helvetica Neue"/>
              </a:rPr>
              <a:t> Grade 6 to demonstrate the ILPs in action; however, you may wish to substitute this sample with a lesson from your locally adopted curriculum supported by an HQIR. To learn more about structuring and supporting teachers with curriculum-based professional learning (CBPL), access </a:t>
            </a:r>
            <a:r>
              <a:rPr lang="en" sz="1200" u="sng">
                <a:solidFill>
                  <a:schemeClr val="hlink"/>
                </a:solidFill>
                <a:latin typeface="Helvetica Neue"/>
                <a:ea typeface="Helvetica Neue"/>
                <a:cs typeface="Helvetica Neue"/>
                <a:sym typeface="Helvetica Neue"/>
                <a:hlinkClick r:id="rId4"/>
              </a:rPr>
              <a:t>KDE’s CBPL Guidance Document.</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module.</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Intended Audiences: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Participants</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Module participants may include, but are not limited to, district leadership, school administrators, instructional specialists/coaches, intervention specialists, department chairs, special educators and classroom teachers.</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Facilitators</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While this module series is designed for a teacher to engage with it individually, it may be implemented with a group of educators led by a facilitator. If this module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Helpful Hint for Completing this Module Individually:</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Throughout the module, you may have questions that you would like to discuss with colleagues or leadership at your school. When that happens, make a note to share or discuss this resource with others. The creators of this module are also available should you have questions or want to discuss the content of the videos. Please contact </a:t>
            </a:r>
            <a:r>
              <a:rPr lang="en" sz="1200" u="sng">
                <a:solidFill>
                  <a:schemeClr val="hlink"/>
                </a:solidFill>
                <a:latin typeface="Helvetica Neue"/>
                <a:ea typeface="Helvetica Neue"/>
                <a:cs typeface="Helvetica Neue"/>
                <a:sym typeface="Helvetica Neue"/>
                <a:hlinkClick r:id="rId5"/>
              </a:rPr>
              <a:t>ELATeam@education.ky.gov</a:t>
            </a:r>
            <a:r>
              <a:rPr lang="en" sz="1200">
                <a:solidFill>
                  <a:schemeClr val="dk1"/>
                </a:solidFill>
                <a:latin typeface="Helvetica Neue"/>
                <a:ea typeface="Helvetica Neue"/>
                <a:cs typeface="Helvetica Neue"/>
                <a:sym typeface="Helvetica Neue"/>
              </a:rPr>
              <a:t> if you have questions or comments.</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Preparation</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 </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Participant Documents Needed:</a:t>
            </a:r>
            <a:endParaRPr sz="1200" b="1">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Participant Guide</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Access to upcoming lessons or units within your district-adopted curriculum supported by an HQIR</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83da8c510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83da8c510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Participants should begin the writing prompt as soon as they finish the second reading of the text.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Note this exercise engages participants in the following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 sz="1200" b="1">
                <a:latin typeface="Helvetica Neue"/>
                <a:ea typeface="Helvetica Neue"/>
                <a:cs typeface="Helvetica Neue"/>
                <a:sym typeface="Helvetica Neue"/>
              </a:rPr>
              <a:t>ILP 3:</a:t>
            </a:r>
            <a:r>
              <a:rPr lang="en" sz="1200">
                <a:latin typeface="Helvetica Neue"/>
                <a:ea typeface="Helvetica Neue"/>
                <a:cs typeface="Helvetica Neue"/>
                <a:sym typeface="Helvetica Neue"/>
              </a:rPr>
              <a:t> View literacy experiences as transactional, interdisciplinary and transformational.</a:t>
            </a:r>
            <a:endParaRPr sz="1200">
              <a:latin typeface="Helvetica Neue"/>
              <a:ea typeface="Helvetica Neue"/>
              <a:cs typeface="Helvetica Neue"/>
              <a:sym typeface="Helvetica Neue"/>
            </a:endParaRPr>
          </a:p>
          <a:p>
            <a:pPr marL="914400" lvl="1" indent="-304800" algn="l" rtl="0">
              <a:spcBef>
                <a:spcPts val="0"/>
              </a:spcBef>
              <a:spcAft>
                <a:spcPts val="0"/>
              </a:spcAft>
              <a:buSzPts val="1200"/>
              <a:buFont typeface="Helvetica Neue"/>
              <a:buChar char="○"/>
            </a:pPr>
            <a:r>
              <a:rPr lang="en" sz="1200" i="1">
                <a:latin typeface="Helvetica Neue"/>
                <a:ea typeface="Helvetica Neue"/>
                <a:cs typeface="Helvetica Neue"/>
                <a:sym typeface="Helvetica Neue"/>
              </a:rPr>
              <a:t>As participants engage with multiple texts (the images and the informational text), they must synthesize their new understanding of yellow fever from both a scientific and historical perspective. They must be aware of how this knowledge has transformed their thinking and then use that thinking to make a defensible claim about their choices.</a:t>
            </a:r>
            <a:endParaRPr sz="1200" i="1">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 sz="1200" b="1">
                <a:latin typeface="Helvetica Neue"/>
                <a:ea typeface="Helvetica Neue"/>
                <a:cs typeface="Helvetica Neue"/>
                <a:sym typeface="Helvetica Neue"/>
              </a:rPr>
              <a:t>ILP 10: </a:t>
            </a:r>
            <a:r>
              <a:rPr lang="en" sz="1200">
                <a:latin typeface="Helvetica Neue"/>
                <a:ea typeface="Helvetica Neue"/>
                <a:cs typeface="Helvetica Neue"/>
                <a:sym typeface="Helvetica Neue"/>
              </a:rPr>
              <a:t>Develop a literacy identity that promotes lifelong learning.</a:t>
            </a:r>
            <a:endParaRPr sz="1200">
              <a:latin typeface="Helvetica Neue"/>
              <a:ea typeface="Helvetica Neue"/>
              <a:cs typeface="Helvetica Neue"/>
              <a:sym typeface="Helvetica Neue"/>
            </a:endParaRPr>
          </a:p>
          <a:p>
            <a:pPr marL="914400" lvl="1" indent="-304800" algn="l" rtl="0">
              <a:spcBef>
                <a:spcPts val="0"/>
              </a:spcBef>
              <a:spcAft>
                <a:spcPts val="0"/>
              </a:spcAft>
              <a:buSzPts val="1200"/>
              <a:buFont typeface="Helvetica Neue"/>
              <a:buChar char="○"/>
            </a:pPr>
            <a:r>
              <a:rPr lang="en" sz="1200" i="1">
                <a:latin typeface="Helvetica Neue"/>
                <a:ea typeface="Helvetica Neue"/>
                <a:cs typeface="Helvetica Neue"/>
                <a:sym typeface="Helvetica Neue"/>
              </a:rPr>
              <a:t>When participants must apply knowledge and skills acquired during a reading to a real-world situation, they experience the cumulative impact of reading and writing on life beyond school. </a:t>
            </a:r>
            <a:endParaRPr sz="1200" i="1">
              <a:latin typeface="Helvetica Neue"/>
              <a:ea typeface="Helvetica Neue"/>
              <a:cs typeface="Helvetica Neue"/>
              <a:sym typeface="Helvetica Neue"/>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7e72e46d47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7e72e46d47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a:solidFill>
                  <a:schemeClr val="dk1"/>
                </a:solidFill>
                <a:latin typeface="Helvetica Neue"/>
                <a:ea typeface="Helvetica Neue"/>
                <a:cs typeface="Helvetica Neue"/>
                <a:sym typeface="Helvetica Neue"/>
              </a:rPr>
              <a:t>Participants will need access to these slides in order to complete this exercise. You may wish to print the slides or provide them with a link.</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a:solidFill>
                  <a:schemeClr val="dk1"/>
                </a:solidFill>
                <a:latin typeface="Helvetica Neue"/>
                <a:ea typeface="Helvetica Neue"/>
                <a:cs typeface="Helvetica Neue"/>
                <a:sym typeface="Helvetica Neue"/>
              </a:rPr>
              <a:t>If working with a group: </a:t>
            </a:r>
            <a:r>
              <a:rPr lang="en" sz="1200">
                <a:solidFill>
                  <a:schemeClr val="dk1"/>
                </a:solidFill>
                <a:latin typeface="Helvetica Neue"/>
                <a:ea typeface="Helvetica Neue"/>
                <a:cs typeface="Helvetica Neue"/>
                <a:sym typeface="Helvetica Neue"/>
              </a:rPr>
              <a:t>Count off 1-10 with each group so that each group has one or two Practice(s) to reflect on from the sample lesson. You may also have cards numbered 1-10 for representatives from each group to draw to determine the Practice(s) they will reflect on. Depending on your group, you also may choose to pre-assign Practices by grade band (e.g., K-2 will reflect on ILPs 1-3, grades 4-5 will reflect on ILPs 4-6, etc.)</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a:solidFill>
                  <a:schemeClr val="dk1"/>
                </a:solidFill>
                <a:latin typeface="Helvetica Neue"/>
                <a:ea typeface="Helvetica Neue"/>
                <a:cs typeface="Helvetica Neue"/>
                <a:sym typeface="Helvetica Neue"/>
              </a:rPr>
              <a:t>If working as an individual on this module: </a:t>
            </a:r>
            <a:r>
              <a:rPr lang="en" sz="1200">
                <a:solidFill>
                  <a:schemeClr val="dk1"/>
                </a:solidFill>
                <a:latin typeface="Helvetica Neue"/>
                <a:ea typeface="Helvetica Neue"/>
                <a:cs typeface="Helvetica Neue"/>
                <a:sym typeface="Helvetica Neue"/>
              </a:rPr>
              <a:t>Select two ILPs that you would like to reflect on from the sample lesson.</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7e72e46d47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7e72e46d47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The image investigation exercise engaged students in ILP 1;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1: </a:t>
            </a:r>
            <a:r>
              <a:rPr lang="en" sz="1200">
                <a:solidFill>
                  <a:schemeClr val="dk1"/>
                </a:solidFill>
                <a:latin typeface="Helvetica Neue"/>
                <a:ea typeface="Helvetica Neue"/>
                <a:cs typeface="Helvetica Neue"/>
                <a:sym typeface="Helvetica Neue"/>
              </a:rPr>
              <a:t>Recognize that text is anything that communicates a message.</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must decipher the micromessages contained within the visual depictions of yellow fever while also making inferences about the impact of yellow fever on the body and population.</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7ed05718a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7ed05718a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The image investigation exercise and the shared partner reading engaged students in ILP 2;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ILP 2: </a:t>
            </a:r>
            <a:r>
              <a:rPr lang="en" sz="1200">
                <a:solidFill>
                  <a:schemeClr val="dk1"/>
                </a:solidFill>
                <a:latin typeface="Helvetica Neue"/>
                <a:ea typeface="Helvetica Neue"/>
                <a:cs typeface="Helvetica Neue"/>
                <a:sym typeface="Helvetica Neue"/>
              </a:rPr>
              <a:t>Recognize that text is anything that communicates a message.</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must decipher the micromessages contained within the visual depictions of yellow fever while also making inferences about the impact of yellow fever on the body and population.</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7ed05718a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7ed05718a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writing prompt engaged students in ILP 3;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3:</a:t>
            </a:r>
            <a:r>
              <a:rPr lang="en" sz="1200">
                <a:solidFill>
                  <a:schemeClr val="dk1"/>
                </a:solidFill>
                <a:latin typeface="Helvetica Neue"/>
                <a:ea typeface="Helvetica Neue"/>
                <a:cs typeface="Helvetica Neue"/>
                <a:sym typeface="Helvetica Neue"/>
              </a:rPr>
              <a:t> View literacy experiences as transactional, interdisciplinary and transformational.</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As participants engage with multiple texts (the images and the informational text), they must synthesize their new understanding of yellow fever from both a scientific and historical perspective. They must be aware of how this knowledge has transformed their thinking and then use that thinking to make a defensible claim about their choices.</a:t>
            </a: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7ed05718a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7ed05718a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image investigation and the shared partner reading engaged participants in ILP 4;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4: </a:t>
            </a:r>
            <a:r>
              <a:rPr lang="en" sz="1200">
                <a:solidFill>
                  <a:schemeClr val="dk1"/>
                </a:solidFill>
                <a:latin typeface="Helvetica Neue"/>
                <a:ea typeface="Helvetica Neue"/>
                <a:cs typeface="Helvetica Neue"/>
                <a:sym typeface="Helvetica Neue"/>
              </a:rPr>
              <a:t>Utilize receptive and expressive language arts to better understand self, others and the world.</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both read/comprehend (receptive) and write/interpret (expressive) their ideas about what was happening in the world during this period.</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both read/comprehend (receptive) and write/interpret (expressive) their ideas about what was happening in the world during this period.</a:t>
            </a:r>
            <a:endParaRPr sz="120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200" i="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7ed05718a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7ed05718a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shared partner reading engaged participants in ILP 5;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5: </a:t>
            </a:r>
            <a:r>
              <a:rPr lang="en" sz="1200">
                <a:solidFill>
                  <a:schemeClr val="dk1"/>
                </a:solidFill>
                <a:latin typeface="Helvetica Neue"/>
                <a:ea typeface="Helvetica Neue"/>
                <a:cs typeface="Helvetica Neue"/>
                <a:sym typeface="Helvetica Neue"/>
              </a:rPr>
              <a:t>Apply strategic practices, with scaffolding and then independently, to approach new literacy tasks.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work with a partner as a scaffold as they monitor their comprehension and make meaning of the text. This will support their silent second reading of the text.</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7ed05718a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7ed05718a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shared partner reading engaged participants in ILP 6;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6: </a:t>
            </a:r>
            <a:r>
              <a:rPr lang="en" sz="1200">
                <a:solidFill>
                  <a:schemeClr val="dk1"/>
                </a:solidFill>
                <a:latin typeface="Helvetica Neue"/>
                <a:ea typeface="Helvetica Neue"/>
                <a:cs typeface="Helvetica Neue"/>
                <a:sym typeface="Helvetica Neue"/>
              </a:rPr>
              <a:t>Collaborate with others to create new meaning.</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alternate reading the passage to monitor comprehension and make meaning of the text.</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7ed05718a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7ed05718a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Depending on the structure of the module delivery, answers may vary. This sample lesson does not necessarily directly engage participants with ILP 7; however, participants may point out their use of devices during the module and/or capacity to collaborate via their devices.</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7ed05718a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7ed05718a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silent reading prompt engaged participants in ILP 8;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8: </a:t>
            </a:r>
            <a:r>
              <a:rPr lang="en" sz="1200">
                <a:solidFill>
                  <a:schemeClr val="dk1"/>
                </a:solidFill>
                <a:latin typeface="Helvetica Neue"/>
                <a:ea typeface="Helvetica Neue"/>
                <a:cs typeface="Helvetica Neue"/>
                <a:sym typeface="Helvetica Neue"/>
              </a:rPr>
              <a:t>Engage in specialized, discipline-specific literacy practices.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Since the standard RI.6.3 requires students to analyze how authors develop ideas over the course of the text, this exercise demonstrates how re-reading with a specific purpose can help practice and acquire this skill.</a:t>
            </a: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da9d1056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da9d1056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This slide provides an overview of the questions today’s learning will address. The links allow you to jump to those sections of the slides: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 1: What are the Interdisciplinary Literacy Practices?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 2: How are Kentucky teachers engaging students in the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 3: How might we engage students in the ILPs in our instruction?</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7ed05718a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7ed05718a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silent reading prompt engaged participants in ILP 9;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ILP 9: </a:t>
            </a:r>
            <a:r>
              <a:rPr lang="en" sz="1200">
                <a:solidFill>
                  <a:schemeClr val="dk1"/>
                </a:solidFill>
                <a:latin typeface="Helvetica Neue"/>
                <a:ea typeface="Helvetica Neue"/>
                <a:cs typeface="Helvetica Neue"/>
                <a:sym typeface="Helvetica Neue"/>
              </a:rPr>
              <a:t>Apply high level cognitive processes to think deeply and critically about text.</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During the first reading with a partner, students read for comprehension. In this second silent reading, students are asked to consider the text from the perspective of the author who was developing the idea about the threat of yellow fever using specific details.</a:t>
            </a: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8d09a2a13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8d09a2a13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writing prompt engaged participants in ILP 10;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10: </a:t>
            </a:r>
            <a:r>
              <a:rPr lang="en" sz="1200">
                <a:solidFill>
                  <a:schemeClr val="dk1"/>
                </a:solidFill>
                <a:latin typeface="Helvetica Neue"/>
                <a:ea typeface="Helvetica Neue"/>
                <a:cs typeface="Helvetica Neue"/>
                <a:sym typeface="Helvetica Neue"/>
              </a:rPr>
              <a:t>Develop a literacy identity that promotes lifelong learning.</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When participants must apply knowledge and skills acquired during a reading to a real-world situation, they experience the cumulative impact of reading and writing on life beyond school. </a:t>
            </a: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c63f73a099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c63f73a099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Provide participants an opportunity to share their reflections on these questions with the group, re-emphasizing the following points: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 ILPs are </a:t>
            </a:r>
            <a:r>
              <a:rPr lang="en" sz="1200" b="1">
                <a:solidFill>
                  <a:schemeClr val="dk1"/>
                </a:solidFill>
                <a:latin typeface="Helvetica Neue"/>
                <a:ea typeface="Helvetica Neue"/>
                <a:cs typeface="Helvetica Neue"/>
                <a:sym typeface="Helvetica Neue"/>
              </a:rPr>
              <a:t>STUDENT (or, in this case, learner)</a:t>
            </a:r>
            <a:r>
              <a:rPr lang="en" sz="1200">
                <a:solidFill>
                  <a:schemeClr val="dk1"/>
                </a:solidFill>
                <a:latin typeface="Helvetica Neue"/>
                <a:ea typeface="Helvetica Neue"/>
                <a:cs typeface="Helvetica Neue"/>
                <a:sym typeface="Helvetica Neue"/>
              </a:rPr>
              <a:t> practices rather than teacher practices.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 ILPS are not additional standards but, instead, deepen student engagement with the skills they are learning. </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 ILPs broaden our understanding of literacy to include but also expand reading and writing skills.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c63f73a09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c63f73a09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It is recommended to take a 8-10 minute break.</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7e72e46d47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7e72e46d47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may be familiar with the Standards for Mathematical Practice from the </a:t>
            </a:r>
            <a:r>
              <a:rPr lang="en" sz="1200" i="1">
                <a:solidFill>
                  <a:schemeClr val="dk1"/>
                </a:solidFill>
                <a:latin typeface="Helvetica Neue"/>
                <a:ea typeface="Helvetica Neue"/>
                <a:cs typeface="Helvetica Neue"/>
                <a:sym typeface="Helvetica Neue"/>
              </a:rPr>
              <a:t>KAS for Mathematics</a:t>
            </a:r>
            <a:r>
              <a:rPr lang="en" sz="1200">
                <a:solidFill>
                  <a:schemeClr val="dk1"/>
                </a:solidFill>
                <a:latin typeface="Helvetica Neue"/>
                <a:ea typeface="Helvetica Neue"/>
                <a:cs typeface="Helvetica Neue"/>
                <a:sym typeface="Helvetica Neue"/>
              </a:rPr>
              <a:t>. These are additional standards that are taught and assessed in mathematics instruction in Kentucky.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is a particularly important distinction if working with participants across content areas or with elementary school educators who may be responsible for and/or familiar with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in multiple content areas.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7e72e46d47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7e72e46d47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Similarly, participants may be familiar with the Science and Engineering Practices in the </a:t>
            </a:r>
            <a:r>
              <a:rPr lang="en" sz="1200" i="1">
                <a:solidFill>
                  <a:schemeClr val="dk1"/>
                </a:solidFill>
                <a:latin typeface="Helvetica Neue"/>
                <a:ea typeface="Helvetica Neue"/>
                <a:cs typeface="Helvetica Neue"/>
                <a:sym typeface="Helvetica Neue"/>
              </a:rPr>
              <a:t>KAS for Science</a:t>
            </a:r>
            <a:r>
              <a:rPr lang="en" sz="1200">
                <a:solidFill>
                  <a:schemeClr val="dk1"/>
                </a:solidFill>
                <a:latin typeface="Helvetica Neue"/>
                <a:ea typeface="Helvetica Neue"/>
                <a:cs typeface="Helvetica Neue"/>
                <a:sym typeface="Helvetica Neue"/>
              </a:rPr>
              <a:t>. These Practices, unlike the ILPs, are attached to specific standards as you can see in this excerpt from the grade 3 science standards.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As with the Standards for Mathematical Practice, this is a particularly important distinction if working with participants across content areas or with elementary school educators who may be responsible for and/or familiar with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in multiple content areas.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7e72e46d47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7e72e46d47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Note that while the ILPs are interdisciplinary and can serve students in all of the subjects they study, there are specific discipline-specific approaches to literacy in each </a:t>
            </a:r>
            <a:r>
              <a:rPr lang="en" sz="1200" i="1">
                <a:solidFill>
                  <a:schemeClr val="dk1"/>
                </a:solidFill>
                <a:latin typeface="Helvetica Neue"/>
                <a:ea typeface="Helvetica Neue"/>
                <a:cs typeface="Helvetica Neue"/>
                <a:sym typeface="Helvetica Neue"/>
              </a:rPr>
              <a:t>KAS </a:t>
            </a:r>
            <a:r>
              <a:rPr lang="en" sz="1200">
                <a:solidFill>
                  <a:schemeClr val="dk1"/>
                </a:solidFill>
                <a:latin typeface="Helvetica Neue"/>
                <a:ea typeface="Helvetica Neue"/>
                <a:cs typeface="Helvetica Neue"/>
                <a:sym typeface="Helvetica Neue"/>
              </a:rPr>
              <a:t>document, a concept these slides will allow you to explore in a few moments.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ba8cbc537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ba8cbc537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definition from Shanahan &amp; Shanahan (2015) comes from </a:t>
            </a:r>
            <a:r>
              <a:rPr lang="en" sz="1200" i="1">
                <a:solidFill>
                  <a:schemeClr val="dk1"/>
                </a:solidFill>
                <a:latin typeface="Helvetica Neue"/>
                <a:ea typeface="Helvetica Neue"/>
                <a:cs typeface="Helvetica Neue"/>
                <a:sym typeface="Helvetica Neue"/>
              </a:rPr>
              <a:t>Fundamentals of Literacy Instruction &amp; Assessment</a:t>
            </a:r>
            <a:r>
              <a:rPr lang="en" sz="1200">
                <a:solidFill>
                  <a:schemeClr val="dk1"/>
                </a:solidFill>
                <a:latin typeface="Helvetica Neue"/>
                <a:ea typeface="Helvetica Neue"/>
                <a:cs typeface="Helvetica Neue"/>
                <a:sym typeface="Helvetica Neue"/>
              </a:rPr>
              <a:t> edited by Martha C. Hougen, Chapter 9: “The What and Why of Disciplinary Literacy.”</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c63f73a09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c63f73a09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rPr>
              <a:t>Note that this list is not an exhaustive list of experts in each discipline. </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c63f73a099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c63f73a099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rPr>
              <a:t>Participants may prefer to access the original version of this document rather than consider the screenshot. The original version can be found at </a:t>
            </a:r>
            <a:r>
              <a:rPr lang="en" u="sng">
                <a:solidFill>
                  <a:schemeClr val="hlink"/>
                </a:solidFill>
                <a:hlinkClick r:id="rId3"/>
              </a:rPr>
              <a:t>OpenSciEd’s High School Biology materials</a:t>
            </a:r>
            <a:r>
              <a:rPr lang="en">
                <a:solidFill>
                  <a:schemeClr val="dk1"/>
                </a:solidFill>
              </a:rPr>
              <a:t>. OpenSciEd is a green-rated HQIR for science.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Answers: </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would need prior knowledge of DNA as it is depicted in the diagrams.</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would need understanding of text features such as captions, diagrams and references. </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would need support with domain-specific vocabulary.</a:t>
            </a:r>
            <a:endParaRPr sz="1200" i="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c63f73a09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c63f73a09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If you work in a middle or high school, you have likely heard the acronym “ILP” before as it refers to career- and self-exploration required by the Individual Learning Plan. You may have even seen this image of Kentucky Career Clusters.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While career exploration is extremely important for Kentucky students, references to “ILPs” in this presentation are not connected to these documents. We shorten Interdisciplinary Literacy Practices to ILPs (or simply, “the Practices”) for convenience.</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c63f73a099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c63f73a09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As discussed in the previous slide, as students read increasingly complex texts across disciplines, they need unique supports to understand the conventions and norms for each genre as well as domain-specific vocabulary when reading or writing.</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c63f73a099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c63f73a09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slide provides examples of disciplinary texts students might read or write. Just as speakers or writers change their tone for various audiences and purposes, disciplinary literacy supports students in navigating these various norms and conventions when reading and writing across all the subjects they study.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c63f73a099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c63f73a099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u="sng">
                <a:solidFill>
                  <a:schemeClr val="hlink"/>
                </a:solidFill>
                <a:latin typeface="Helvetica Neue"/>
                <a:ea typeface="Helvetica Neue"/>
                <a:cs typeface="Helvetica Neue"/>
                <a:sym typeface="Helvetica Neue"/>
                <a:hlinkClick r:id="rId3"/>
              </a:rPr>
              <a:t>Text-Based Writing Across Disciplines</a:t>
            </a:r>
            <a:r>
              <a:rPr lang="en" sz="1200">
                <a:solidFill>
                  <a:schemeClr val="dk1"/>
                </a:solidFill>
                <a:latin typeface="Helvetica Neue"/>
                <a:ea typeface="Helvetica Neue"/>
                <a:cs typeface="Helvetica Neue"/>
                <a:sym typeface="Helvetica Neue"/>
              </a:rPr>
              <a:t> is a comprehensive set of sample reading-writing prompts that treat reading and writing as complementary (not isolated subjects) in the content areas listed on the slide. These provide high-quality examples of how teachers might engage students in disciplinary literacy using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and the ILPs.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7e72e46d47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7e72e46d47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In this exercise, participants will investigate the claim from a previous slide that “other content areas have been charged with incorporating literacy into their own discipline-specific document during the standards revision process.” In other words, they are looking at the interdisciplinary literacy implications of the </a:t>
            </a:r>
            <a:r>
              <a:rPr lang="en" sz="1200" i="1">
                <a:latin typeface="Helvetica Neue"/>
                <a:ea typeface="Helvetica Neue"/>
                <a:cs typeface="Helvetica Neue"/>
                <a:sym typeface="Helvetica Neue"/>
              </a:rPr>
              <a:t>KAS </a:t>
            </a:r>
            <a:r>
              <a:rPr lang="en" sz="1200">
                <a:latin typeface="Helvetica Neue"/>
                <a:ea typeface="Helvetica Neue"/>
                <a:cs typeface="Helvetica Neue"/>
                <a:sym typeface="Helvetica Neue"/>
              </a:rPr>
              <a:t>documents and how knowledge of the ILPs, though not the responsibility of all content area teachers, can support content and skills acquisition. </a:t>
            </a:r>
            <a:endParaRPr sz="1200">
              <a:latin typeface="Helvetica Neue"/>
              <a:ea typeface="Helvetica Neue"/>
              <a:cs typeface="Helvetica Neue"/>
              <a:sym typeface="Helvetica Neue"/>
            </a:endParaRPr>
          </a:p>
          <a:p>
            <a:pPr marL="0" lvl="0" indent="0" algn="l" rtl="0">
              <a:spcBef>
                <a:spcPts val="0"/>
              </a:spcBef>
              <a:spcAft>
                <a:spcPts val="0"/>
              </a:spcAft>
              <a:buNone/>
            </a:pPr>
            <a:endParaRPr sz="1200">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Participants may choose to select a content area or grade level closely aligned with their current role. </a:t>
            </a:r>
            <a:endParaRPr sz="1200">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latin typeface="Helvetica Neue"/>
              <a:ea typeface="Helvetica Neue"/>
              <a:cs typeface="Helvetica Neue"/>
              <a:sym typeface="Helvetica Neue"/>
            </a:endParaRPr>
          </a:p>
          <a:p>
            <a:pPr marL="0" lvl="0" indent="0" algn="l" rtl="0">
              <a:spcBef>
                <a:spcPts val="0"/>
              </a:spcBef>
              <a:spcAft>
                <a:spcPts val="0"/>
              </a:spcAft>
              <a:buNone/>
            </a:pPr>
            <a:endParaRPr sz="1200">
              <a:latin typeface="Helvetica Neue"/>
              <a:ea typeface="Helvetica Neue"/>
              <a:cs typeface="Helvetica Neue"/>
              <a:sym typeface="Helvetica Neue"/>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c6c1d6158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c6c1d6158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Participants will need access to these slides for this exercise. Share the link or print these slides prior to the session.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Note that participants are recording their thinking as they read. You may choose to ask participants to work in partners or small groups.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7e72e46d47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7e72e46d47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Option 1 is a grade 1 standard from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for Mathematics</a:t>
            </a:r>
            <a:r>
              <a:rPr lang="en" sz="1200">
                <a:solidFill>
                  <a:schemeClr val="dk1"/>
                </a:solidFill>
                <a:latin typeface="Helvetica Neue"/>
                <a:ea typeface="Helvetica Neue"/>
                <a:cs typeface="Helvetica Neue"/>
                <a:sym typeface="Helvetica Neue"/>
              </a:rPr>
              <a: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Literacy Connections: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standard requires students to ask and answer questions, using domain-specific language. Students write by organizing and representing data with up to three categories. Students read by interpreting data and making inferences about the data.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ILP Connections: Participants may discuss the following or many other possible connections to the ILPs.</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 Recognize that text is anything that communicates a message.</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interpret, organize and represent data into a table or chart, a discipline-specific text. </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6: Collaborate with others to create new meaning. </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gather data from peers.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8: Engage in specialized, discipline-specific literacy practices.</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work with mathematical texts (charts/tables) and interpret data.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7e72e46d47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7e72e46d47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Option 2 is a grade 5 standard from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for Science</a:t>
            </a:r>
            <a:r>
              <a:rPr lang="en" sz="1200">
                <a:solidFill>
                  <a:schemeClr val="dk1"/>
                </a:solidFill>
                <a:latin typeface="Helvetica Neue"/>
                <a:ea typeface="Helvetica Neue"/>
                <a:cs typeface="Helvetica Neue"/>
                <a:sym typeface="Helvetica Neue"/>
              </a:rPr>
              <a: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Literacy Connections: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standard requires students obtain information from reliable sources and then synthesize what they have learned and apply it to an explanation of a phenomenon or solution to design a problem. Students should have the skills to evaluate sources for reliability as well as know how to apply synthesized information to real-life situations.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Possible ILP Connections: Participants may discuss the following or many other possible connections to the ILPs.</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9: Apply high level cognitive processes to think deeply and critically about text.</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must think critically about the reliability of information and then synthesize information from multiple sources.</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8: Engage in specialized, discipline-specific literacy practices.</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know how to read and evaluate scientific texts. </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10: Develop a literacy identity that promotes lifelong learning.</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apply scientific knowledge and skills to real-world scenarios.</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7e72e46d47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7e72e46d47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Option 3 is a grade 7 standard from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for Social Studies</a:t>
            </a:r>
            <a:r>
              <a:rPr lang="en" sz="1200">
                <a:solidFill>
                  <a:schemeClr val="dk1"/>
                </a:solidFill>
                <a:latin typeface="Helvetica Neue"/>
                <a:ea typeface="Helvetica Neue"/>
                <a:cs typeface="Helvetica Neue"/>
                <a:sym typeface="Helvetica Neue"/>
              </a:rPr>
              <a: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Literacy Connections: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standard requires students to read and analyze multiple sources to answer compelling and supporting questions. They are also expected to construct explanations using reasoning, correct sequence, examples and details with relevant information and data. As students build their arguments, they address local, regional and global problems as well as work deliberately and democratically with others in their discussions.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Possible ILP Connections: Participants may discuss the following or many other possible connections to the ILPs.</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9: Apply high level cognitive processes to think deeply and critically about text.</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must think critically about the reliability of information and then synthesize information from multiple sources. </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6: Collaborate with others to create new meaning. </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work deliberately and democratically with others in their discussions. </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10: Develop a literacy identity that promotes lifelong learning.</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use information obtained from multiple sources and constructed arguments to address local, regional and global problems.</a:t>
            </a:r>
            <a:endParaRPr>
              <a:solidFill>
                <a:schemeClr val="dk1"/>
              </a:solidFill>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7e72e46d47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7e72e46d47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Option 4 is a high school visual arts standard from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for Visual and Performing Arts</a:t>
            </a:r>
            <a:r>
              <a:rPr lang="en" sz="1200">
                <a:solidFill>
                  <a:schemeClr val="dk1"/>
                </a:solidFill>
                <a:latin typeface="Helvetica Neue"/>
                <a:ea typeface="Helvetica Neue"/>
                <a:cs typeface="Helvetica Neue"/>
                <a:sym typeface="Helvetica Neue"/>
              </a:rPr>
              <a: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Literacy Connections: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standard requires students to analyze visual texts and then contextualize them within a culture, tradition or history. They must think critically about the role of a piece of art as it reflects a society.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Possible ILP Connections: Participants may discuss the following or many other possible connections to the ILPs.</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 Recognize that text is anything that communicates a message. </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analyze a visual (non-linguistic) text.</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4:  Utilize receptive and expressive language arts to better understand self, others and the world.</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use art to better understand societal, cultural and historical contexts as well as the present day. </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ILP 9: Apply high level cognitive processes to think deeply and critically about text.</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must use analytical skills to determine how a visual might represent an abstract concept.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7e72e46d47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27e72e46d47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Option 5 is a high school standard from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for Health Education</a:t>
            </a:r>
            <a:r>
              <a:rPr lang="en" sz="1200">
                <a:solidFill>
                  <a:schemeClr val="dk1"/>
                </a:solidFill>
                <a:latin typeface="Helvetica Neue"/>
                <a:ea typeface="Helvetica Neue"/>
                <a:cs typeface="Helvetica Neue"/>
                <a:sym typeface="Helvetica Neue"/>
              </a:rPr>
              <a:t>.</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Literacy Connections: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standard requires students to read and evaluate health information for validity, reliability and accessibility.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Possible ILP Connections: Participants may discuss the following or many other possible connections to the ILPs.</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 Recognize that text is anything that communicates a message.</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While some health information may be presented as linguistic text, others may be products, videos, images or other multimedia.</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2: Employ, develop and refine schema to understand and create text.</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use prior knowledge of validity and reliability to understand health information. </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10: Develop a literacy identity that promotes lifelong learning.</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use critical reading and writing skills to address a lifelong need to maintain health.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c63f73a09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c63f73a09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There are a few other acronyms to be mindful of in this module. The Interdisciplinary Literacy Practices are on every page of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or </a:t>
            </a:r>
            <a:r>
              <a:rPr lang="en" sz="1200" i="1">
                <a:solidFill>
                  <a:schemeClr val="dk1"/>
                </a:solidFill>
                <a:latin typeface="Helvetica Neue"/>
                <a:ea typeface="Helvetica Neue"/>
                <a:cs typeface="Helvetica Neue"/>
                <a:sym typeface="Helvetica Neue"/>
              </a:rPr>
              <a:t>Kentucky Academic Standards, for Reading and Writing</a:t>
            </a:r>
            <a:r>
              <a:rPr lang="en" sz="1200">
                <a:solidFill>
                  <a:schemeClr val="dk1"/>
                </a:solidFill>
                <a:latin typeface="Helvetica Neue"/>
                <a:ea typeface="Helvetica Neue"/>
                <a:cs typeface="Helvetica Neue"/>
                <a:sym typeface="Helvetica Neue"/>
              </a:rPr>
              <a:t>. This module will also prompt you to think about how literacy is a part of other content area </a:t>
            </a:r>
            <a:r>
              <a:rPr lang="en" sz="1200" i="1">
                <a:solidFill>
                  <a:schemeClr val="dk1"/>
                </a:solidFill>
                <a:latin typeface="Helvetica Neue"/>
                <a:ea typeface="Helvetica Neue"/>
                <a:cs typeface="Helvetica Neue"/>
                <a:sym typeface="Helvetica Neue"/>
              </a:rPr>
              <a:t>KAS </a:t>
            </a:r>
            <a:r>
              <a:rPr lang="en" sz="1200">
                <a:solidFill>
                  <a:schemeClr val="dk1"/>
                </a:solidFill>
                <a:latin typeface="Helvetica Neue"/>
                <a:ea typeface="Helvetica Neue"/>
                <a:cs typeface="Helvetica Neue"/>
                <a:sym typeface="Helvetica Neue"/>
              </a:rPr>
              <a:t>documents such as the </a:t>
            </a:r>
            <a:r>
              <a:rPr lang="en" sz="1200" i="1">
                <a:solidFill>
                  <a:schemeClr val="dk1"/>
                </a:solidFill>
                <a:latin typeface="Helvetica Neue"/>
                <a:ea typeface="Helvetica Neue"/>
                <a:cs typeface="Helvetica Neue"/>
                <a:sym typeface="Helvetica Neue"/>
              </a:rPr>
              <a:t>KAS for Mathematics, </a:t>
            </a:r>
            <a:r>
              <a:rPr lang="en" sz="1200">
                <a:solidFill>
                  <a:schemeClr val="dk1"/>
                </a:solidFill>
                <a:latin typeface="Helvetica Neue"/>
                <a:ea typeface="Helvetica Neue"/>
                <a:cs typeface="Helvetica Neue"/>
                <a:sym typeface="Helvetica Neue"/>
              </a:rPr>
              <a:t>the </a:t>
            </a:r>
            <a:r>
              <a:rPr lang="en" sz="1200" i="1">
                <a:solidFill>
                  <a:schemeClr val="dk1"/>
                </a:solidFill>
                <a:latin typeface="Helvetica Neue"/>
                <a:ea typeface="Helvetica Neue"/>
                <a:cs typeface="Helvetica Neue"/>
                <a:sym typeface="Helvetica Neue"/>
              </a:rPr>
              <a:t>KAS for Science, </a:t>
            </a:r>
            <a:r>
              <a:rPr lang="en" sz="1200">
                <a:solidFill>
                  <a:schemeClr val="dk1"/>
                </a:solidFill>
                <a:latin typeface="Helvetica Neue"/>
                <a:ea typeface="Helvetica Neue"/>
                <a:cs typeface="Helvetica Neue"/>
                <a:sym typeface="Helvetica Neue"/>
              </a:rPr>
              <a:t>the </a:t>
            </a:r>
            <a:r>
              <a:rPr lang="en" sz="1200" i="1">
                <a:solidFill>
                  <a:schemeClr val="dk1"/>
                </a:solidFill>
                <a:latin typeface="Helvetica Neue"/>
                <a:ea typeface="Helvetica Neue"/>
                <a:cs typeface="Helvetica Neue"/>
                <a:sym typeface="Helvetica Neue"/>
              </a:rPr>
              <a:t>KAS for Social Studies</a:t>
            </a:r>
            <a:r>
              <a:rPr lang="en" sz="1200">
                <a:solidFill>
                  <a:schemeClr val="dk1"/>
                </a:solidFill>
                <a:latin typeface="Helvetica Neue"/>
                <a:ea typeface="Helvetica Neue"/>
                <a:cs typeface="Helvetica Neue"/>
                <a:sym typeface="Helvetica Neue"/>
              </a:rPr>
              <a:t>, the </a:t>
            </a:r>
            <a:r>
              <a:rPr lang="en" sz="1200" i="1">
                <a:solidFill>
                  <a:schemeClr val="dk1"/>
                </a:solidFill>
                <a:latin typeface="Helvetica Neue"/>
                <a:ea typeface="Helvetica Neue"/>
                <a:cs typeface="Helvetica Neue"/>
                <a:sym typeface="Helvetica Neue"/>
              </a:rPr>
              <a:t>KAS for Visual and Performing Arts</a:t>
            </a:r>
            <a:r>
              <a:rPr lang="en" sz="1200">
                <a:solidFill>
                  <a:schemeClr val="dk1"/>
                </a:solidFill>
                <a:latin typeface="Helvetica Neue"/>
                <a:ea typeface="Helvetica Neue"/>
                <a:cs typeface="Helvetica Neue"/>
                <a:sym typeface="Helvetica Neue"/>
              </a:rPr>
              <a:t> and the </a:t>
            </a:r>
            <a:r>
              <a:rPr lang="en" sz="1200" i="1">
                <a:solidFill>
                  <a:schemeClr val="dk1"/>
                </a:solidFill>
                <a:latin typeface="Helvetica Neue"/>
                <a:ea typeface="Helvetica Neue"/>
                <a:cs typeface="Helvetica Neue"/>
                <a:sym typeface="Helvetica Neue"/>
              </a:rPr>
              <a:t>KAS for Physical Education</a:t>
            </a:r>
            <a:r>
              <a:rPr lang="en" sz="1200">
                <a:solidFill>
                  <a:schemeClr val="dk1"/>
                </a:solidFill>
                <a:latin typeface="Helvetica Neue"/>
                <a:ea typeface="Helvetica Neue"/>
                <a:cs typeface="Helvetica Neue"/>
                <a:sym typeface="Helvetica Neue"/>
              </a:rPr>
              <a:t>.</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Because the Practices are one part of high-quality literacy instruction, the module often contextualizes them within a district-adopted HQIR, or high-quality instructional resource. Some HQIRs themselves even have acronyms. You can see examples of these that may be used throughout the presentation or in the videos.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8457d115d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8457d115d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Direct participants to letter J on their Participant Guide to document their thinking.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Consider taking a break if needed before beginning Part 2.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ba8cbc537b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ba8cbc537b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Now we are going to see some examples of Kentucky teachers from around the Commonwealth who are engaging students in the Interdisciplinary Literacy Practices.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ba8cbc537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ba8cbc537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After learning about and exploring the instructional implications of the Practices, you will have an opportunity to see the Practices in action in Kentucky classrooms.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a:solidFill>
                  <a:schemeClr val="dk1"/>
                </a:solidFill>
                <a:latin typeface="Helvetica Neue"/>
                <a:ea typeface="Helvetica Neue"/>
                <a:cs typeface="Helvetica Neue"/>
                <a:sym typeface="Helvetica Neue"/>
              </a:rPr>
              <a:t>A Note to Facilitators: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Consider informing participants that they will have choice and/or opportunity to watch videos that are relevant to their grade level, content area or resource. While not every subject is represented in each grade level, the videos offer opportunities to learn from a variety of expert Kentucky colleagues.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004961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c6c1d6158f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c6c1d6158f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Depending on the length of the session and the participants attending, you may select 3-4 videos to view and discuss together based on participant:</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grade level</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subject area</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adopted high-quality instructional resource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Each video is 5-6 minutes in length. As facilitators or individuals strategically select videos to watch, make considerations for time to discuss the video content as it applies to the local context. </a:t>
            </a:r>
            <a:endParaRPr sz="12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ba8cbc537b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ba8cbc537b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These questions are available on letter K of the Participant Guide. They are intended to support a variety of levels of educators from classroom teachers to leaders.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Note participants may discuss other considerations or ideas beyond these recommended questions. These are a suggestion to support participant engagement with the video.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8eed6f15d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8eed6f15d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Tabitha Lafferty from Fayette County Public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https://education.ky.gov/curriculum/standards/kyacadstand/Documents/Kindergarten_ILP_Video_Transcript.pdf</a:t>
            </a:r>
            <a:endParaRPr lang="en" sz="1200" dirty="0">
              <a:solidFill>
                <a:schemeClr val="dk1"/>
              </a:solidFill>
              <a:latin typeface="Helvetica Neue"/>
              <a:ea typeface="Helvetica Neue"/>
              <a:cs typeface="Helvetica Neue"/>
            </a:endParaRPr>
          </a:p>
          <a:p>
            <a:pPr marL="0" indent="0">
              <a:buNone/>
            </a:pPr>
            <a:endParaRPr lang="en-US" dirty="0"/>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2:</a:t>
            </a:r>
            <a:r>
              <a:rPr lang="en" sz="1200" dirty="0">
                <a:solidFill>
                  <a:schemeClr val="dk1"/>
                </a:solidFill>
                <a:latin typeface="Helvetica Neue"/>
                <a:ea typeface="Helvetica Neue"/>
                <a:cs typeface="Helvetica Neue"/>
                <a:sym typeface="Helvetica Neue"/>
              </a:rPr>
              <a:t> Employ, develop and refine schema to understand and create text.</a:t>
            </a:r>
            <a:endParaRPr sz="1200" i="1"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7:</a:t>
            </a:r>
            <a:r>
              <a:rPr lang="en" sz="1200" dirty="0">
                <a:solidFill>
                  <a:schemeClr val="dk1"/>
                </a:solidFill>
                <a:latin typeface="Helvetica Neue"/>
                <a:ea typeface="Helvetica Neue"/>
                <a:cs typeface="Helvetica Neue"/>
                <a:sym typeface="Helvetica Neue"/>
              </a:rPr>
              <a:t> Utilize digital resources to learn and share with others.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solidFill>
                <a:schemeClr val="dk1"/>
              </a:solidFill>
              <a:highlight>
                <a:srgbClr val="FFFF00"/>
              </a:highlight>
              <a:latin typeface="Libre Franklin"/>
              <a:ea typeface="Libre Franklin"/>
              <a:cs typeface="Libre Franklin"/>
              <a:sym typeface="Libre Franklin"/>
            </a:endParaRPr>
          </a:p>
          <a:p>
            <a:pPr marL="0" lvl="0" indent="0" algn="l" rtl="0">
              <a:spcBef>
                <a:spcPts val="0"/>
              </a:spcBef>
              <a:spcAft>
                <a:spcPts val="0"/>
              </a:spcAft>
              <a:buNone/>
            </a:pPr>
            <a:endParaRPr>
              <a:solidFill>
                <a:schemeClr val="dk1"/>
              </a:solidFill>
              <a:highlight>
                <a:srgbClr val="FFFF00"/>
              </a:highlight>
              <a:latin typeface="Libre Franklin"/>
              <a:ea typeface="Libre Franklin"/>
              <a:cs typeface="Libre Franklin"/>
              <a:sym typeface="Libre Franklin"/>
            </a:endParaRPr>
          </a:p>
          <a:p>
            <a:pPr marL="0" lvl="0" indent="0" algn="l" rtl="0">
              <a:spcBef>
                <a:spcPts val="0"/>
              </a:spcBef>
              <a:spcAft>
                <a:spcPts val="0"/>
              </a:spcAft>
              <a:buNone/>
            </a:pPr>
            <a:endParaRPr>
              <a:solidFill>
                <a:schemeClr val="dk1"/>
              </a:solidFill>
              <a:highlight>
                <a:srgbClr val="FFFF00"/>
              </a:highlight>
              <a:latin typeface="Libre Franklin"/>
              <a:ea typeface="Libre Franklin"/>
              <a:cs typeface="Libre Franklin"/>
              <a:sym typeface="Libre Franklin"/>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8eed6f15d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8eed6f15d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This video features Melissa Cupp from Fayette County Public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highlight>
                <a:srgbClr val="FFFF00"/>
              </a:highlight>
              <a:latin typeface="Helvetica Neue"/>
              <a:ea typeface="Helvetica Neue"/>
              <a:cs typeface="Helvetica Neue"/>
              <a:sym typeface="Helvetica Neue"/>
            </a:endParaRPr>
          </a:p>
          <a:p>
            <a:pPr marL="0" indent="0">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https://education.ky.gov/curriculum/standards/kyacadstand/Documents/Grade_1_ILP_Video_Transcript.pdf</a:t>
            </a:r>
            <a:endParaRPr sz="1200">
              <a:solidFill>
                <a:schemeClr val="dk1"/>
              </a:solidFill>
              <a:latin typeface="Helvetica Neue"/>
              <a:ea typeface="Helvetica Neue"/>
              <a:cs typeface="Helvetica Neue"/>
            </a:endParaRPr>
          </a:p>
          <a:p>
            <a:pPr marL="0" lvl="0" indent="0" algn="l" rtl="0">
              <a:spcBef>
                <a:spcPts val="0"/>
              </a:spcBef>
              <a:spcAft>
                <a:spcPts val="0"/>
              </a:spcAft>
              <a:buNone/>
            </a:pPr>
            <a:endParaRPr sz="1200">
              <a:solidFill>
                <a:schemeClr val="dk1"/>
              </a:solidFill>
              <a:highlight>
                <a:srgbClr val="FFFF00"/>
              </a:highlight>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2:</a:t>
            </a:r>
            <a:r>
              <a:rPr lang="en" sz="1200" dirty="0">
                <a:solidFill>
                  <a:schemeClr val="dk1"/>
                </a:solidFill>
                <a:latin typeface="Helvetica Neue"/>
                <a:ea typeface="Helvetica Neue"/>
                <a:cs typeface="Helvetica Neue"/>
                <a:sym typeface="Helvetica Neue"/>
              </a:rPr>
              <a:t> Employ, develop and refine schema to understand and create text.</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3: </a:t>
            </a:r>
            <a:r>
              <a:rPr lang="en" sz="1200" dirty="0">
                <a:solidFill>
                  <a:schemeClr val="dk1"/>
                </a:solidFill>
                <a:latin typeface="Helvetica Neue"/>
                <a:ea typeface="Helvetica Neue"/>
                <a:cs typeface="Helvetica Neue"/>
                <a:sym typeface="Helvetica Neue"/>
              </a:rPr>
              <a:t>View literacy experiences as transactional, interdisciplinary and transformational.</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highlight>
                <a:srgbClr val="FFFF00"/>
              </a:highlight>
              <a:latin typeface="Libre Franklin"/>
              <a:ea typeface="Libre Franklin"/>
              <a:cs typeface="Libre Franklin"/>
              <a:sym typeface="Libre Frankli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8eed6f15d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8eed6f15d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Catesby Spears from Madison County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https://education.ky.gov/curriculum/standards/kyacadstand/Documents/Grade_2_ILP_Video_Transcript.pdf</a:t>
            </a:r>
            <a:endParaRPr sz="1200">
              <a:solidFill>
                <a:schemeClr val="dk1"/>
              </a:solidFill>
              <a:latin typeface="Helvetica Neue"/>
              <a:ea typeface="Helvetica Neue"/>
              <a:cs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2:</a:t>
            </a:r>
            <a:r>
              <a:rPr lang="en" sz="1200" dirty="0">
                <a:solidFill>
                  <a:schemeClr val="dk1"/>
                </a:solidFill>
                <a:latin typeface="Helvetica Neue"/>
                <a:ea typeface="Helvetica Neue"/>
                <a:cs typeface="Helvetica Neue"/>
                <a:sym typeface="Helvetica Neue"/>
              </a:rPr>
              <a:t> Employ, develop and refine schema to understand and create text.</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8eed6f15d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8eed6f15d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Wendy Young from Fayette County Public Schools in Kentucky.</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https://education.ky.gov/curriculum/standards/kyacadstand/Documents/Grade_3_ILP_Video_Transcript.pdf</a:t>
            </a:r>
            <a:endParaRPr lang="en" dirty="0">
              <a:solidFill>
                <a:schemeClr val="dk1"/>
              </a:solidFill>
              <a:hlinkClick r:id="rId3"/>
            </a:endParaRPr>
          </a:p>
          <a:p>
            <a:pPr marL="0" indent="0">
              <a:buNone/>
            </a:pPr>
            <a:br>
              <a:rPr lang="en-US" dirty="0">
                <a:sym typeface="Helvetica Neue"/>
              </a:rPr>
            </a:br>
            <a:endParaRPr lang="en-US" dirty="0"/>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2:</a:t>
            </a:r>
            <a:r>
              <a:rPr lang="en" sz="1200" dirty="0">
                <a:solidFill>
                  <a:schemeClr val="dk1"/>
                </a:solidFill>
                <a:latin typeface="Helvetica Neue"/>
                <a:ea typeface="Helvetica Neue"/>
                <a:cs typeface="Helvetica Neue"/>
                <a:sym typeface="Helvetica Neue"/>
              </a:rPr>
              <a:t> Employ, develop and refine schema to understand and create text.</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3: </a:t>
            </a:r>
            <a:r>
              <a:rPr lang="en" sz="1200" dirty="0">
                <a:solidFill>
                  <a:schemeClr val="dk1"/>
                </a:solidFill>
                <a:latin typeface="Helvetica Neue"/>
                <a:ea typeface="Helvetica Neue"/>
                <a:cs typeface="Helvetica Neue"/>
                <a:sym typeface="Helvetica Neue"/>
              </a:rPr>
              <a:t>View literacy experiences as transactional, interdisciplinary and transformational.</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Questions to Promote Discussion:</a:t>
            </a:r>
            <a:endParaRPr sz="1200" b="1" u="sng">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8eed6f15d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8eed6f15d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Jessie Holmes from Model Laboratory School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https://education.ky.gov/curriculum/standards/kyacadstand/Documents/Grade_4_ILP_Video_Transcript.pdf</a:t>
            </a:r>
            <a:endParaRPr lang="en" sz="1200" dirty="0">
              <a:solidFill>
                <a:schemeClr val="dk1"/>
              </a:solidFill>
              <a:latin typeface="Helvetica Neue"/>
              <a:ea typeface="Helvetica Neue"/>
              <a:cs typeface="Helvetica Neue"/>
            </a:endParaRPr>
          </a:p>
          <a:p>
            <a:pPr marL="0" indent="0">
              <a:buNone/>
            </a:pPr>
            <a:endParaRPr lang="en-US" dirty="0"/>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b="1"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ba8cbc537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ba8cbc537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As mentioned, this module is divided into three sections. This slide indicates what you should learn and experience in Part 1.</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Note that an important component of Part 1 is experiencing the ILPs as a learner. The Practices center the student experience as a literacy learner, so it is vital that educators have a symmetrical experience.</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To learn more about how ensuring that high-quality professional learning is symmetrical to a vibrant student experience, access the Kentucky Department of Education’s </a:t>
            </a:r>
            <a:r>
              <a:rPr lang="en" sz="1200" u="sng">
                <a:solidFill>
                  <a:schemeClr val="hlink"/>
                </a:solidFill>
                <a:latin typeface="Helvetica Neue"/>
                <a:ea typeface="Helvetica Neue"/>
                <a:cs typeface="Helvetica Neue"/>
                <a:sym typeface="Helvetica Neue"/>
                <a:hlinkClick r:id="rId3"/>
              </a:rPr>
              <a:t>Characteristics of High-Quality Professional Learning</a:t>
            </a:r>
            <a:r>
              <a:rPr lang="en" sz="1200">
                <a:solidFill>
                  <a:schemeClr val="dk1"/>
                </a:solidFill>
                <a:latin typeface="Helvetica Neue"/>
                <a:ea typeface="Helvetica Neue"/>
                <a:cs typeface="Helvetica Neue"/>
                <a:sym typeface="Helvetica Neue"/>
              </a:rPr>
              <a:t>.</a:t>
            </a:r>
            <a:endParaRPr b="1" u="sng">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8eed6f15d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28eed6f15d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Emily Morrett from Madison County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https://education.ky.gov/curriculum/standards/kyacadstand/Documents/Grade_5_ILP_Video_Transcript.pdf</a:t>
            </a:r>
            <a:endParaRPr lang="en" sz="1200" dirty="0">
              <a:solidFill>
                <a:schemeClr val="dk1"/>
              </a:solidFill>
              <a:latin typeface="Helvetica Neue"/>
              <a:ea typeface="Helvetica Neue"/>
              <a:cs typeface="Helvetica Neue"/>
            </a:endParaRPr>
          </a:p>
          <a:p>
            <a:pPr marL="0" indent="0">
              <a:buNone/>
            </a:pPr>
            <a:endParaRPr lang="en-US" dirty="0"/>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7:</a:t>
            </a:r>
            <a:r>
              <a:rPr lang="en" sz="1200" dirty="0">
                <a:solidFill>
                  <a:schemeClr val="dk1"/>
                </a:solidFill>
                <a:latin typeface="Helvetica Neue"/>
                <a:ea typeface="Helvetica Neue"/>
                <a:cs typeface="Helvetica Neue"/>
                <a:sym typeface="Helvetica Neue"/>
              </a:rPr>
              <a:t> Utilize digital resources to learn and share with others.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8eed6f15d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8eed6f15d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Michael Dennis from Jefferson County Public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buClr>
                <a:schemeClr val="dk1"/>
              </a:buClr>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https://education.ky.gov/curriculum/standards/kyacadstand/Documents/Grade_6_ILP_Video_Transcript.pdf</a:t>
            </a:r>
            <a:endParaRPr lang="en" sz="1200" dirty="0">
              <a:solidFill>
                <a:schemeClr val="dk1"/>
              </a:solidFill>
              <a:latin typeface="Helvetica Neue"/>
              <a:ea typeface="Helvetica Neue"/>
              <a:cs typeface="Helvetica Neue"/>
            </a:endParaRPr>
          </a:p>
          <a:p>
            <a:pPr marL="0" indent="0">
              <a:buNone/>
            </a:pPr>
            <a:endParaRPr lang="en-US" dirty="0"/>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3: </a:t>
            </a:r>
            <a:r>
              <a:rPr lang="en" sz="1200" dirty="0">
                <a:solidFill>
                  <a:schemeClr val="dk1"/>
                </a:solidFill>
                <a:latin typeface="Helvetica Neue"/>
                <a:ea typeface="Helvetica Neue"/>
                <a:cs typeface="Helvetica Neue"/>
                <a:sym typeface="Helvetica Neue"/>
              </a:rPr>
              <a:t>View literacy experiences as transactional, interdisciplinary and transformational.</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8eed6f15d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28eed6f15d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This video features Kennita Ballard from Jefferson County Public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indent="0">
              <a:buClr>
                <a:schemeClr val="dk1"/>
              </a:buClr>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https://education.ky.gov/curriculum/standards/kyacadstand/Documents/Grade_7_ILP_Video_Transcript.pdf</a:t>
            </a:r>
            <a:endParaRPr sz="1200">
              <a:solidFill>
                <a:schemeClr val="dk1"/>
              </a:solidFill>
              <a:latin typeface="Helvetica Neue"/>
              <a:ea typeface="Helvetica Neue"/>
              <a:cs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a:t>
            </a:r>
            <a:r>
              <a:rPr lang="en" sz="1200" dirty="0">
                <a:solidFill>
                  <a:schemeClr val="dk1"/>
                </a:solidFill>
                <a:latin typeface="Helvetica Neue"/>
                <a:ea typeface="Helvetica Neue"/>
                <a:cs typeface="Helvetica Neue"/>
                <a:sym typeface="Helvetica Neue"/>
              </a:rPr>
              <a:t> 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2: </a:t>
            </a:r>
            <a:r>
              <a:rPr lang="en" sz="1200" dirty="0">
                <a:solidFill>
                  <a:schemeClr val="dk1"/>
                </a:solidFill>
                <a:latin typeface="Helvetica Neue"/>
                <a:ea typeface="Helvetica Neue"/>
                <a:cs typeface="Helvetica Neue"/>
                <a:sym typeface="Helvetica Neue"/>
              </a:rPr>
              <a:t>Employ, develop and refine schema to understand and create text.</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3:</a:t>
            </a:r>
            <a:r>
              <a:rPr lang="en" sz="1200" dirty="0">
                <a:solidFill>
                  <a:schemeClr val="dk1"/>
                </a:solidFill>
                <a:latin typeface="Helvetica Neue"/>
                <a:ea typeface="Helvetica Neue"/>
                <a:cs typeface="Helvetica Neue"/>
                <a:sym typeface="Helvetica Neue"/>
              </a:rPr>
              <a:t> View literacy experiences as transactional, interdisciplinary and transformational.</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4: </a:t>
            </a:r>
            <a:r>
              <a:rPr lang="en" sz="1200" dirty="0">
                <a:solidFill>
                  <a:schemeClr val="dk1"/>
                </a:solidFill>
                <a:latin typeface="Helvetica Neue"/>
                <a:ea typeface="Helvetica Neue"/>
                <a:cs typeface="Helvetica Neue"/>
                <a:sym typeface="Helvetica Neue"/>
              </a:rPr>
              <a:t>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6:</a:t>
            </a:r>
            <a:r>
              <a:rPr lang="en" sz="1200" dirty="0">
                <a:solidFill>
                  <a:schemeClr val="dk1"/>
                </a:solidFill>
                <a:latin typeface="Helvetica Neue"/>
                <a:ea typeface="Helvetica Neue"/>
                <a:cs typeface="Helvetica Neue"/>
                <a:sym typeface="Helvetica Neue"/>
              </a:rPr>
              <a:t> 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7:</a:t>
            </a:r>
            <a:r>
              <a:rPr lang="en" sz="1200" dirty="0">
                <a:solidFill>
                  <a:schemeClr val="dk1"/>
                </a:solidFill>
                <a:latin typeface="Helvetica Neue"/>
                <a:ea typeface="Helvetica Neue"/>
                <a:cs typeface="Helvetica Neue"/>
                <a:sym typeface="Helvetica Neue"/>
              </a:rPr>
              <a:t> Utilize digital resources to learn and share with others.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8eed6f15d0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8eed6f15d0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This video features Lauren Moorhead from Fayette County Public Schools in Kentucky.</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indent="0">
              <a:buClr>
                <a:schemeClr val="dk1"/>
              </a:buClr>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rPr>
              <a:t>https://education.ky.gov/curriculum/standards/kyacadstand/Documents/Grade_8_ILP_Video_Transcript.pdf</a:t>
            </a:r>
            <a:endParaRPr sz="1200">
              <a:solidFill>
                <a:schemeClr val="dk1"/>
              </a:solidFill>
              <a:latin typeface="Helvetica Neue"/>
              <a:ea typeface="Helvetica Neue"/>
              <a:cs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2:</a:t>
            </a:r>
            <a:r>
              <a:rPr lang="en" sz="1200" dirty="0">
                <a:solidFill>
                  <a:schemeClr val="dk1"/>
                </a:solidFill>
                <a:latin typeface="Helvetica Neue"/>
                <a:ea typeface="Helvetica Neue"/>
                <a:cs typeface="Helvetica Neue"/>
                <a:sym typeface="Helvetica Neue"/>
              </a:rPr>
              <a:t> Employ, develop and refine schema to understand and create text.</a:t>
            </a:r>
            <a:endParaRPr sz="120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3:</a:t>
            </a:r>
            <a:r>
              <a:rPr lang="en" sz="1200" dirty="0">
                <a:solidFill>
                  <a:schemeClr val="dk1"/>
                </a:solidFill>
                <a:latin typeface="Helvetica Neue"/>
                <a:ea typeface="Helvetica Neue"/>
                <a:cs typeface="Helvetica Neue"/>
                <a:sym typeface="Helvetica Neue"/>
              </a:rPr>
              <a:t> View literacy experiences as transactional, interdisciplinary and transformational.</a:t>
            </a:r>
            <a:endParaRPr sz="120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8eed6f15d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8eed6f15d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Angela Hardin from Model Laboratory School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indent="0">
              <a:buClr>
                <a:schemeClr val="dk1"/>
              </a:buClr>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https://education.ky.gov/curriculum/standards/kyacadstand/Documents/Grades_9-10_ILP_Video_Transcript.pdf</a:t>
            </a:r>
            <a:endParaRPr sz="1200">
              <a:solidFill>
                <a:schemeClr val="dk1"/>
              </a:solidFill>
              <a:latin typeface="Helvetica Neue"/>
              <a:ea typeface="Helvetica Neue"/>
              <a:cs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3: </a:t>
            </a:r>
            <a:r>
              <a:rPr lang="en" sz="1200" dirty="0">
                <a:solidFill>
                  <a:schemeClr val="dk1"/>
                </a:solidFill>
                <a:latin typeface="Helvetica Neue"/>
                <a:ea typeface="Helvetica Neue"/>
                <a:cs typeface="Helvetica Neue"/>
                <a:sym typeface="Helvetica Neue"/>
              </a:rPr>
              <a:t>View literacy experiences as transactional, interdisciplinary and transformational.</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dirty="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u="sng">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8eed6f15d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28eed6f15d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This video features Renee Boss from Woodford County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indent="0">
              <a:buClr>
                <a:schemeClr val="dk1"/>
              </a:buClr>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https://education.ky.gov/curriculum/standards/kyacadstand/Documents/Grades_11-12_ILP_Video_Transcript.pdf</a:t>
            </a:r>
            <a:endParaRPr lang="en" sz="1200" dirty="0">
              <a:solidFill>
                <a:schemeClr val="dk1"/>
              </a:solidFill>
              <a:latin typeface="Helvetica Neue"/>
              <a:ea typeface="Helvetica Neue"/>
              <a:cs typeface="Helvetica Neue"/>
            </a:endParaRPr>
          </a:p>
          <a:p>
            <a:pPr marL="0" indent="0">
              <a:buNone/>
            </a:pPr>
            <a:endParaRPr lang="en-US" dirty="0"/>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2:</a:t>
            </a:r>
            <a:r>
              <a:rPr lang="en" sz="1200" dirty="0">
                <a:solidFill>
                  <a:schemeClr val="dk1"/>
                </a:solidFill>
                <a:latin typeface="Helvetica Neue"/>
                <a:ea typeface="Helvetica Neue"/>
                <a:cs typeface="Helvetica Neue"/>
                <a:sym typeface="Helvetica Neue"/>
              </a:rPr>
              <a:t> Employ, develop and refine schema to understand and create text.</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3: </a:t>
            </a:r>
            <a:r>
              <a:rPr lang="en" sz="1200" dirty="0">
                <a:solidFill>
                  <a:schemeClr val="dk1"/>
                </a:solidFill>
                <a:latin typeface="Helvetica Neue"/>
                <a:ea typeface="Helvetica Neue"/>
                <a:cs typeface="Helvetica Neue"/>
                <a:sym typeface="Helvetica Neue"/>
              </a:rPr>
              <a:t>View literacy experiences as transactional, interdisciplinary and transformational.</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b="1" dirty="0">
              <a:solidFill>
                <a:schemeClr val="dk1"/>
              </a:solidFill>
              <a:latin typeface="Helvetica Neue"/>
              <a:ea typeface="Helvetica Neue"/>
              <a:cs typeface="Helvetica Neue"/>
              <a:sym typeface="Helvetica Neue"/>
            </a:endParaRPr>
          </a:p>
          <a:p>
            <a:pPr marL="45720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ba8cbc537b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2ba8cbc537b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This portion is perhaps the most important as this provides time for participants to consolidate their learning within the context of their local curriculum supported by HQIRs.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Encourage participants to work with grade-level or content area teams to have planning conversations about where this learning applies to their current work.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a8cbc537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a8cbc537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Part 3 provides time and space to consider what was learned in the module and videos and begin planning to engage students in the Practices while leveraging your own HQIR. </a:t>
            </a:r>
            <a:endParaRPr/>
          </a:p>
        </p:txBody>
      </p:sp>
    </p:spTree>
    <p:extLst>
      <p:ext uri="{BB962C8B-B14F-4D97-AF65-F5344CB8AC3E}">
        <p14:creationId xmlns:p14="http://schemas.microsoft.com/office/powerpoint/2010/main" val="36125445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c7050a06c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2c7050a06c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Many teachers are already engaging students in the ILPs. This asset-based assumption exists throughout this module, but is included here for participants to reflect once again as they may have a deeper understanding of the ILPs in practice in various contexts.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Direct participants to reflect on their current practices and provide opportunities to share collaboratively in small groups or with the larger group.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c7050a06c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c7050a06c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This note is incredibly important. HQIRs are externally validated, evidence-based and written by experts who have carefully designed curriculum to comprehensively meet student needs over the course of a year. Make sure that participants do not misinterpret this module or the existence of Kentucky’s ILPs as a prompt to drastically modify their HQIR, even in the name of “enhancement.” Educators may choose to make small adjustments to pacing or individual exercises, but they should do so in consultation with their grade-level or content area teams. Since HQIRs do indeed engage students in protocols and routines that are the ILPs by another name, classroom teachers should have time to see those connections between the Kentucky’s ILP language and the intentional planning of their HQIR.</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The links below are internalization tools to support teachers and leaders in getting to know their HQIR during implementation, including considerations for engaging students in the ILPs: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u="sng">
                <a:solidFill>
                  <a:schemeClr val="hlink"/>
                </a:solidFill>
                <a:latin typeface="Helvetica Neue"/>
                <a:ea typeface="Helvetica Neue"/>
                <a:cs typeface="Helvetica Neue"/>
                <a:sym typeface="Helvetica Neue"/>
                <a:hlinkClick r:id="rId3"/>
              </a:rPr>
              <a:t>Reading and Writing Unit Internalization</a:t>
            </a:r>
            <a:r>
              <a:rPr lang="en" sz="1200">
                <a:solidFill>
                  <a:schemeClr val="dk1"/>
                </a:solidFill>
                <a:latin typeface="Helvetica Neue"/>
                <a:ea typeface="Helvetica Neue"/>
                <a:cs typeface="Helvetica Neue"/>
                <a:sym typeface="Helvetica Neue"/>
              </a:rPr>
              <a:t> and </a:t>
            </a:r>
            <a:r>
              <a:rPr lang="en" sz="1200" u="sng">
                <a:solidFill>
                  <a:schemeClr val="hlink"/>
                </a:solidFill>
                <a:latin typeface="Helvetica Neue"/>
                <a:ea typeface="Helvetica Neue"/>
                <a:cs typeface="Helvetica Neue"/>
                <a:sym typeface="Helvetica Neue"/>
                <a:hlinkClick r:id="rId4"/>
              </a:rPr>
              <a:t>Note Catcher</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u="sng">
                <a:solidFill>
                  <a:schemeClr val="hlink"/>
                </a:solidFill>
                <a:latin typeface="Helvetica Neue"/>
                <a:ea typeface="Helvetica Neue"/>
                <a:cs typeface="Helvetica Neue"/>
                <a:sym typeface="Helvetica Neue"/>
                <a:hlinkClick r:id="rId5"/>
              </a:rPr>
              <a:t>Reading and Writing Lesson Internalization</a:t>
            </a:r>
            <a:r>
              <a:rPr lang="en" sz="1200">
                <a:solidFill>
                  <a:schemeClr val="dk1"/>
                </a:solidFill>
                <a:latin typeface="Helvetica Neue"/>
                <a:ea typeface="Helvetica Neue"/>
                <a:cs typeface="Helvetica Neue"/>
                <a:sym typeface="Helvetica Neue"/>
              </a:rPr>
              <a:t> and </a:t>
            </a:r>
            <a:r>
              <a:rPr lang="en" sz="1200" u="sng">
                <a:solidFill>
                  <a:schemeClr val="hlink"/>
                </a:solidFill>
                <a:latin typeface="Helvetica Neue"/>
                <a:ea typeface="Helvetica Neue"/>
                <a:cs typeface="Helvetica Neue"/>
                <a:sym typeface="Helvetica Neue"/>
                <a:hlinkClick r:id="rId6"/>
              </a:rPr>
              <a:t>Note Catcher</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u="sng">
                <a:solidFill>
                  <a:schemeClr val="hlink"/>
                </a:solidFill>
                <a:latin typeface="Helvetica Neue"/>
                <a:ea typeface="Helvetica Neue"/>
                <a:cs typeface="Helvetica Neue"/>
                <a:sym typeface="Helvetica Neue"/>
                <a:hlinkClick r:id="rId7"/>
              </a:rPr>
              <a:t>Text Talk Protocol</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u="sng">
                <a:solidFill>
                  <a:schemeClr val="hlink"/>
                </a:solidFill>
                <a:latin typeface="Helvetica Neue"/>
                <a:ea typeface="Helvetica Neue"/>
                <a:cs typeface="Helvetica Neue"/>
                <a:sym typeface="Helvetica Neue"/>
                <a:hlinkClick r:id="rId8"/>
              </a:rPr>
              <a:t>Student Work Analysis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u="sng">
                <a:solidFill>
                  <a:schemeClr val="hlink"/>
                </a:solidFill>
                <a:latin typeface="Helvetica Neue"/>
                <a:ea typeface="Helvetica Neue"/>
                <a:cs typeface="Helvetica Neue"/>
                <a:sym typeface="Helvetica Neue"/>
                <a:hlinkClick r:id="rId9"/>
              </a:rPr>
              <a:t>Reading and Writing Unit Reflection Protocol</a:t>
            </a:r>
            <a:endParaRPr sz="120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These and other HQIR implementation tools for mathematics and science are available in the </a:t>
            </a:r>
            <a:r>
              <a:rPr lang="en" sz="1200" u="sng">
                <a:solidFill>
                  <a:schemeClr val="hlink"/>
                </a:solidFill>
                <a:latin typeface="Helvetica Neue"/>
                <a:ea typeface="Helvetica Neue"/>
                <a:cs typeface="Helvetica Neue"/>
                <a:sym typeface="Helvetica Neue"/>
                <a:hlinkClick r:id="rId10"/>
              </a:rPr>
              <a:t>Curriculum-Based Professional Learning (CBPL) Guidance Document</a:t>
            </a:r>
            <a:r>
              <a:rPr lang="en" sz="1200">
                <a:solidFill>
                  <a:schemeClr val="dk1"/>
                </a:solidFill>
                <a:latin typeface="Helvetica Neue"/>
                <a:ea typeface="Helvetica Neue"/>
                <a:cs typeface="Helvetica Neue"/>
                <a:sym typeface="Helvetica Neue"/>
              </a:rPr>
              <a:t>.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ba8cbc537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ba8cbc537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After learning about and exploring the instructional implications of the Practices, you will have an opportunity to see the Practices in action in Kentucky classrooms.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a:solidFill>
                  <a:schemeClr val="dk1"/>
                </a:solidFill>
                <a:latin typeface="Helvetica Neue"/>
                <a:ea typeface="Helvetica Neue"/>
                <a:cs typeface="Helvetica Neue"/>
                <a:sym typeface="Helvetica Neue"/>
              </a:rPr>
              <a:t>A Note to Facilitators: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Consider informing participants that they will have choice and/or opportunity to watch videos that are relevant to their grade level, content area or resource. While not every subject is represented in each grade level, the videos offer opportunities to learn from a variety of expert Kentucky colleagues.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2c7050a06c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2c7050a06c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These guiding questions are on the Participant Guide and provide educators with an opportunity to reflect on their upcoming lessons or units and plan accordingly to leverage the ILPs to deepen student engagement with complex, grade-level texts.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c7050a06c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2c7050a06c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a:t>The linked survey provides valuable feedback to the designers of this module. It also includes a professional development certificate and EILA certificate for 3 hours.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a:t>When possible, allow time for participants to complete this survey during the learning session.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c7050a06c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2c7050a06c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Thank you for completing this module and for your service to Kentucky students!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Contact the Office of Teaching and Learning Division of Program Standards with questions or comments about this module or video series.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u="sng">
                <a:solidFill>
                  <a:schemeClr val="hlink"/>
                </a:solidFill>
                <a:latin typeface="Helvetica Neue"/>
                <a:ea typeface="Helvetica Neue"/>
                <a:cs typeface="Helvetica Neue"/>
                <a:sym typeface="Helvetica Neue"/>
                <a:hlinkClick r:id="rId3"/>
              </a:rPr>
              <a:t>ELATeam@education.ky.gov</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Kristen Tinch (Grades 6-12)</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u="sng">
                <a:solidFill>
                  <a:schemeClr val="hlink"/>
                </a:solidFill>
                <a:latin typeface="Helvetica Neue"/>
                <a:ea typeface="Helvetica Neue"/>
                <a:cs typeface="Helvetica Neue"/>
                <a:sym typeface="Helvetica Neue"/>
                <a:hlinkClick r:id="rId4"/>
              </a:rPr>
              <a:t>kristen.tinch@education.ky.gov</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Leigh Turner (Grades K-5)</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u="sng">
                <a:solidFill>
                  <a:schemeClr val="hlink"/>
                </a:solidFill>
                <a:latin typeface="Helvetica Neue"/>
                <a:ea typeface="Helvetica Neue"/>
                <a:cs typeface="Helvetica Neue"/>
                <a:sym typeface="Helvetica Neue"/>
                <a:hlinkClick r:id="rId4"/>
              </a:rPr>
              <a:t>kristen.tinch@education.ky.gov</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a8cbc537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a8cbc537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Part 3 provides time and space to consider what was learned in the module and videos and begin planning to engage students in the Practices while leveraging your own HQIR.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 name="Google Shape;57;p14"/>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 name="Google Shape;58;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1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rot="5400000">
            <a:off x="3141000" y="-1143131"/>
            <a:ext cx="28620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116"/>
        <p:cNvGrpSpPr/>
        <p:nvPr/>
      </p:nvGrpSpPr>
      <p:grpSpPr>
        <a:xfrm>
          <a:off x="0" y="0"/>
          <a:ext cx="0" cy="0"/>
          <a:chOff x="0" y="0"/>
          <a:chExt cx="0" cy="0"/>
        </a:xfrm>
      </p:grpSpPr>
      <p:sp>
        <p:nvSpPr>
          <p:cNvPr id="117" name="Google Shape;117;p25"/>
          <p:cNvSpPr/>
          <p:nvPr/>
        </p:nvSpPr>
        <p:spPr>
          <a:xfrm>
            <a:off x="0" y="2571750"/>
            <a:ext cx="9144967" cy="2578341"/>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18" name="Google Shape;118;p25" descr="A picture containing object&#10;&#10;Description generated with high confidence"/>
          <p:cNvPicPr preferRelativeResize="0"/>
          <p:nvPr/>
        </p:nvPicPr>
        <p:blipFill rotWithShape="1">
          <a:blip r:embed="rId2">
            <a:alphaModFix/>
          </a:blip>
          <a:srcRect/>
          <a:stretch/>
        </p:blipFill>
        <p:spPr>
          <a:xfrm>
            <a:off x="154000" y="4748081"/>
            <a:ext cx="1332769" cy="315863"/>
          </a:xfrm>
          <a:prstGeom prst="rect">
            <a:avLst/>
          </a:prstGeom>
          <a:noFill/>
          <a:ln>
            <a:noFill/>
          </a:ln>
        </p:spPr>
      </p:pic>
      <p:sp>
        <p:nvSpPr>
          <p:cNvPr id="119" name="Google Shape;119;p25"/>
          <p:cNvSpPr txBox="1">
            <a:spLocks noGrp="1"/>
          </p:cNvSpPr>
          <p:nvPr>
            <p:ph type="title"/>
          </p:nvPr>
        </p:nvSpPr>
        <p:spPr>
          <a:xfrm>
            <a:off x="339635" y="225188"/>
            <a:ext cx="8490600" cy="5718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a:endParaRPr/>
          </a:p>
        </p:txBody>
      </p:sp>
      <p:sp>
        <p:nvSpPr>
          <p:cNvPr id="120" name="Google Shape;120;p25"/>
          <p:cNvSpPr txBox="1">
            <a:spLocks noGrp="1"/>
          </p:cNvSpPr>
          <p:nvPr>
            <p:ph type="body" idx="1"/>
          </p:nvPr>
        </p:nvSpPr>
        <p:spPr>
          <a:xfrm>
            <a:off x="339634" y="1369219"/>
            <a:ext cx="84906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21" name="Google Shape;121;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5"/>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6"/>
          <p:cNvSpPr txBox="1">
            <a:spLocks noGrp="1"/>
          </p:cNvSpPr>
          <p:nvPr>
            <p:ph type="body" idx="1"/>
          </p:nvPr>
        </p:nvSpPr>
        <p:spPr>
          <a:xfrm>
            <a:off x="6286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6"/>
          <p:cNvSpPr txBox="1">
            <a:spLocks noGrp="1"/>
          </p:cNvSpPr>
          <p:nvPr>
            <p:ph type="body" idx="2"/>
          </p:nvPr>
        </p:nvSpPr>
        <p:spPr>
          <a:xfrm>
            <a:off x="46291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ctrTitle"/>
          </p:nvPr>
        </p:nvSpPr>
        <p:spPr>
          <a:xfrm>
            <a:off x="3329319" y="781050"/>
            <a:ext cx="56259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102649"/>
              </a:buClr>
              <a:buSzPts val="4500"/>
              <a:buFont typeface="Libre Franklin Medium"/>
              <a:buNone/>
              <a:defRPr sz="4500">
                <a:solidFill>
                  <a:srgbClr val="102649"/>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7"/>
          <p:cNvSpPr txBox="1">
            <a:spLocks noGrp="1"/>
          </p:cNvSpPr>
          <p:nvPr>
            <p:ph type="subTitle" idx="1"/>
          </p:nvPr>
        </p:nvSpPr>
        <p:spPr>
          <a:xfrm>
            <a:off x="3329319" y="2692206"/>
            <a:ext cx="56259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rgbClr val="007780"/>
              </a:buClr>
              <a:buSzPts val="1800"/>
              <a:buNone/>
              <a:defRPr sz="1800">
                <a:solidFill>
                  <a:srgbClr val="007780"/>
                </a:solidFill>
              </a:defRPr>
            </a:lvl1pPr>
            <a:lvl2pPr lvl="1" algn="ctr">
              <a:lnSpc>
                <a:spcPct val="90000"/>
              </a:lnSpc>
              <a:spcBef>
                <a:spcPts val="400"/>
              </a:spcBef>
              <a:spcAft>
                <a:spcPts val="0"/>
              </a:spcAft>
              <a:buClr>
                <a:srgbClr val="102649"/>
              </a:buClr>
              <a:buSzPts val="1500"/>
              <a:buNone/>
              <a:defRPr sz="1500"/>
            </a:lvl2pPr>
            <a:lvl3pPr lvl="2" algn="ctr">
              <a:lnSpc>
                <a:spcPct val="90000"/>
              </a:lnSpc>
              <a:spcBef>
                <a:spcPts val="400"/>
              </a:spcBef>
              <a:spcAft>
                <a:spcPts val="0"/>
              </a:spcAft>
              <a:buClr>
                <a:srgbClr val="102649"/>
              </a:buClr>
              <a:buSzPts val="1400"/>
              <a:buNone/>
              <a:defRPr sz="1400"/>
            </a:lvl3pPr>
            <a:lvl4pPr lvl="3" algn="ctr">
              <a:lnSpc>
                <a:spcPct val="90000"/>
              </a:lnSpc>
              <a:spcBef>
                <a:spcPts val="400"/>
              </a:spcBef>
              <a:spcAft>
                <a:spcPts val="0"/>
              </a:spcAft>
              <a:buClr>
                <a:srgbClr val="102649"/>
              </a:buClr>
              <a:buSzPts val="1200"/>
              <a:buNone/>
              <a:defRPr sz="1200"/>
            </a:lvl4pPr>
            <a:lvl5pPr lvl="4" algn="ctr">
              <a:lnSpc>
                <a:spcPct val="90000"/>
              </a:lnSpc>
              <a:spcBef>
                <a:spcPts val="400"/>
              </a:spcBef>
              <a:spcAft>
                <a:spcPts val="0"/>
              </a:spcAft>
              <a:buClr>
                <a:srgbClr val="10264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3" name="Google Shape;73;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7"/>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007780"/>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7780"/>
                </a:solidFill>
                <a:latin typeface="Libre Franklin"/>
                <a:ea typeface="Libre Franklin"/>
                <a:cs typeface="Libre Franklin"/>
                <a:sym typeface="Libre Franklin"/>
              </a:defRPr>
            </a:lvl1pPr>
            <a:lvl2pPr marL="0" marR="0" lvl="1" indent="0" algn="l" rtl="0">
              <a:spcBef>
                <a:spcPts val="0"/>
              </a:spcBef>
              <a:buNone/>
              <a:defRPr sz="1400">
                <a:solidFill>
                  <a:srgbClr val="007780"/>
                </a:solidFill>
                <a:latin typeface="Libre Franklin"/>
                <a:ea typeface="Libre Franklin"/>
                <a:cs typeface="Libre Franklin"/>
                <a:sym typeface="Libre Franklin"/>
              </a:defRPr>
            </a:lvl2pPr>
            <a:lvl3pPr marL="0" marR="0" lvl="2" indent="0" algn="l" rtl="0">
              <a:spcBef>
                <a:spcPts val="0"/>
              </a:spcBef>
              <a:buNone/>
              <a:defRPr sz="1400">
                <a:solidFill>
                  <a:srgbClr val="007780"/>
                </a:solidFill>
                <a:latin typeface="Libre Franklin"/>
                <a:ea typeface="Libre Franklin"/>
                <a:cs typeface="Libre Franklin"/>
                <a:sym typeface="Libre Franklin"/>
              </a:defRPr>
            </a:lvl3pPr>
            <a:lvl4pPr marL="0" marR="0" lvl="3" indent="0" algn="l" rtl="0">
              <a:spcBef>
                <a:spcPts val="0"/>
              </a:spcBef>
              <a:buNone/>
              <a:defRPr sz="1400">
                <a:solidFill>
                  <a:srgbClr val="007780"/>
                </a:solidFill>
                <a:latin typeface="Libre Franklin"/>
                <a:ea typeface="Libre Franklin"/>
                <a:cs typeface="Libre Franklin"/>
                <a:sym typeface="Libre Franklin"/>
              </a:defRPr>
            </a:lvl4pPr>
            <a:lvl5pPr marL="0" marR="0" lvl="4" indent="0" algn="l" rtl="0">
              <a:spcBef>
                <a:spcPts val="0"/>
              </a:spcBef>
              <a:buNone/>
              <a:defRPr sz="1400">
                <a:solidFill>
                  <a:srgbClr val="007780"/>
                </a:solidFill>
                <a:latin typeface="Libre Franklin"/>
                <a:ea typeface="Libre Franklin"/>
                <a:cs typeface="Libre Franklin"/>
                <a:sym typeface="Libre Franklin"/>
              </a:defRPr>
            </a:lvl5pPr>
            <a:lvl6pPr marL="0" marR="0" lvl="5" indent="0" algn="l" rtl="0">
              <a:spcBef>
                <a:spcPts val="0"/>
              </a:spcBef>
              <a:buNone/>
              <a:defRPr sz="1400">
                <a:solidFill>
                  <a:srgbClr val="007780"/>
                </a:solidFill>
                <a:latin typeface="Libre Franklin"/>
                <a:ea typeface="Libre Franklin"/>
                <a:cs typeface="Libre Franklin"/>
                <a:sym typeface="Libre Franklin"/>
              </a:defRPr>
            </a:lvl6pPr>
            <a:lvl7pPr marL="0" marR="0" lvl="6" indent="0" algn="l" rtl="0">
              <a:spcBef>
                <a:spcPts val="0"/>
              </a:spcBef>
              <a:buNone/>
              <a:defRPr sz="1400">
                <a:solidFill>
                  <a:srgbClr val="007780"/>
                </a:solidFill>
                <a:latin typeface="Libre Franklin"/>
                <a:ea typeface="Libre Franklin"/>
                <a:cs typeface="Libre Franklin"/>
                <a:sym typeface="Libre Franklin"/>
              </a:defRPr>
            </a:lvl7pPr>
            <a:lvl8pPr marL="0" marR="0" lvl="7" indent="0" algn="l" rtl="0">
              <a:spcBef>
                <a:spcPts val="0"/>
              </a:spcBef>
              <a:buNone/>
              <a:defRPr sz="1400">
                <a:solidFill>
                  <a:srgbClr val="007780"/>
                </a:solidFill>
                <a:latin typeface="Libre Franklin"/>
                <a:ea typeface="Libre Franklin"/>
                <a:cs typeface="Libre Franklin"/>
                <a:sym typeface="Libre Franklin"/>
              </a:defRPr>
            </a:lvl8pPr>
            <a:lvl9pPr marL="0" marR="0" lvl="8" indent="0" algn="l" rtl="0">
              <a:spcBef>
                <a:spcPts val="0"/>
              </a:spcBef>
              <a:buNone/>
              <a:defRPr sz="1400">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9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7780"/>
              </a:buClr>
              <a:buSzPts val="4500"/>
              <a:buFont typeface="Libre Franklin Medium"/>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9" name="Google Shape;79;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8"/>
          <p:cNvSpPr txBox="1">
            <a:spLocks noGrp="1"/>
          </p:cNvSpPr>
          <p:nvPr>
            <p:ph type="ftr" idx="11"/>
          </p:nvPr>
        </p:nvSpPr>
        <p:spPr>
          <a:xfrm>
            <a:off x="3028950" y="4767263"/>
            <a:ext cx="30588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9"/>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5" name="Google Shape;85;p19"/>
          <p:cNvSpPr txBox="1">
            <a:spLocks noGrp="1"/>
          </p:cNvSpPr>
          <p:nvPr>
            <p:ph type="body" idx="2"/>
          </p:nvPr>
        </p:nvSpPr>
        <p:spPr>
          <a:xfrm>
            <a:off x="629841" y="1878806"/>
            <a:ext cx="38682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7" name="Google Shape;87;p19"/>
          <p:cNvSpPr txBox="1">
            <a:spLocks noGrp="1"/>
          </p:cNvSpPr>
          <p:nvPr>
            <p:ph type="body" idx="4"/>
          </p:nvPr>
        </p:nvSpPr>
        <p:spPr>
          <a:xfrm>
            <a:off x="4629150" y="1878806"/>
            <a:ext cx="38874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20"/>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629841" y="741759"/>
            <a:ext cx="2949300" cy="801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3887391" y="1418573"/>
            <a:ext cx="4629000" cy="2977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rgbClr val="102649"/>
              </a:buClr>
              <a:buSzPts val="2400"/>
              <a:buChar char="•"/>
              <a:defRPr sz="2400"/>
            </a:lvl1pPr>
            <a:lvl2pPr marL="914400" lvl="1" indent="-361950" algn="l">
              <a:lnSpc>
                <a:spcPct val="90000"/>
              </a:lnSpc>
              <a:spcBef>
                <a:spcPts val="400"/>
              </a:spcBef>
              <a:spcAft>
                <a:spcPts val="0"/>
              </a:spcAft>
              <a:buClr>
                <a:srgbClr val="102649"/>
              </a:buClr>
              <a:buSzPts val="2100"/>
              <a:buChar char="•"/>
              <a:defRPr sz="2100"/>
            </a:lvl2pPr>
            <a:lvl3pPr marL="1371600" lvl="2" indent="-342900" algn="l">
              <a:lnSpc>
                <a:spcPct val="90000"/>
              </a:lnSpc>
              <a:spcBef>
                <a:spcPts val="400"/>
              </a:spcBef>
              <a:spcAft>
                <a:spcPts val="0"/>
              </a:spcAft>
              <a:buClr>
                <a:srgbClr val="102649"/>
              </a:buClr>
              <a:buSzPts val="1800"/>
              <a:buChar char="•"/>
              <a:defRPr sz="1800"/>
            </a:lvl3pPr>
            <a:lvl4pPr marL="1828800" lvl="3" indent="-323850" algn="l">
              <a:lnSpc>
                <a:spcPct val="90000"/>
              </a:lnSpc>
              <a:spcBef>
                <a:spcPts val="400"/>
              </a:spcBef>
              <a:spcAft>
                <a:spcPts val="0"/>
              </a:spcAft>
              <a:buClr>
                <a:srgbClr val="102649"/>
              </a:buClr>
              <a:buSzPts val="1500"/>
              <a:buChar char="•"/>
              <a:defRPr sz="1500"/>
            </a:lvl4pPr>
            <a:lvl5pPr marL="2286000" lvl="4" indent="-323850" algn="l">
              <a:lnSpc>
                <a:spcPct val="90000"/>
              </a:lnSpc>
              <a:spcBef>
                <a:spcPts val="400"/>
              </a:spcBef>
              <a:spcAft>
                <a:spcPts val="0"/>
              </a:spcAft>
              <a:buClr>
                <a:srgbClr val="102649"/>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6" name="Google Shape;96;p2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7" name="Google Shape;9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1"/>
          <p:cNvSpPr txBox="1">
            <a:spLocks noGrp="1"/>
          </p:cNvSpPr>
          <p:nvPr>
            <p:ph type="ftr" idx="11"/>
          </p:nvPr>
        </p:nvSpPr>
        <p:spPr>
          <a:xfrm>
            <a:off x="3028950" y="4767263"/>
            <a:ext cx="3030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2"/>
          <p:cNvSpPr>
            <a:spLocks noGrp="1"/>
          </p:cNvSpPr>
          <p:nvPr>
            <p:ph type="pic" idx="2"/>
          </p:nvPr>
        </p:nvSpPr>
        <p:spPr>
          <a:xfrm>
            <a:off x="3887391" y="740569"/>
            <a:ext cx="4629000" cy="3477600"/>
          </a:xfrm>
          <a:prstGeom prst="rect">
            <a:avLst/>
          </a:prstGeom>
          <a:noFill/>
          <a:ln>
            <a:noFill/>
          </a:ln>
        </p:spPr>
      </p:sp>
      <p:sp>
        <p:nvSpPr>
          <p:cNvPr id="103" name="Google Shape;103;p22"/>
          <p:cNvSpPr txBox="1">
            <a:spLocks noGrp="1"/>
          </p:cNvSpPr>
          <p:nvPr>
            <p:ph type="body" idx="1"/>
          </p:nvPr>
        </p:nvSpPr>
        <p:spPr>
          <a:xfrm>
            <a:off x="629841" y="1543049"/>
            <a:ext cx="2949300" cy="2675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4" name="Google Shape;104;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2"/>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rtl="0">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Reading_and_Writing.pdf"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Reading_and_Writing.pdf#page=384"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E2%80%99s_Interdisciplinary_Literacy_Practices_in_Action_Participant_Guide.docx"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kystandards.org/standards-resources/inst-mats-align-rubrics/"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E2%80%99s_Interdisciplinary_Literacy_Practices_in_Action_Participant_Guide.docx"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slide" Target="slide76.xml"/><Relationship Id="rId4" Type="http://schemas.openxmlformats.org/officeDocument/2006/relationships/slide" Target="slide6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www.openscied.org/curriculum/high-school/high-school-instructional-materials/"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hyperlink" Target="https://www.education.ky.gov/educational/compschcouns/ILP/Pages/default.aspx"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kystandards.org/standards-resources/rw-resources/composition-resources/writing-across-disciplines/"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hyperlink" Target="https://education.ky.gov/curriculum/standards/kyacadstand/Documents/Kentucky_Academic_Standards_Mathematics.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cience_2022.pdf"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for_Social_Studies.pdf"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Arts_and_Humanities.pdf"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Health%20Education.pdf"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65.xml"/><Relationship Id="rId7" Type="http://schemas.openxmlformats.org/officeDocument/2006/relationships/slide" Target="slide69.xm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slide" Target="slide68.xml"/><Relationship Id="rId5" Type="http://schemas.openxmlformats.org/officeDocument/2006/relationships/slide" Target="slide67.xml"/><Relationship Id="rId4" Type="http://schemas.openxmlformats.org/officeDocument/2006/relationships/slide" Target="slide6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video" Target="https://www.youtube.com/embed/zHhqsr-3h8g?feature=oembed" TargetMode="External"/><Relationship Id="rId5" Type="http://schemas.openxmlformats.org/officeDocument/2006/relationships/image" Target="../media/image23.jpeg"/><Relationship Id="rId4" Type="http://schemas.openxmlformats.org/officeDocument/2006/relationships/hyperlink" Target="https://kystandards.org/interdisciplinary-literacy-in-kindergarten/"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video" Target="https://www.youtube.com/embed/kmmuKlVMQf8?feature=oembed" TargetMode="External"/><Relationship Id="rId6" Type="http://schemas.openxmlformats.org/officeDocument/2006/relationships/image" Target="../media/image25.jpeg"/><Relationship Id="rId5" Type="http://schemas.openxmlformats.org/officeDocument/2006/relationships/hyperlink" Target="https://kystandards.org/interdisciplinary-literacy-in-grade-1/" TargetMode="External"/><Relationship Id="rId4" Type="http://schemas.openxmlformats.org/officeDocument/2006/relationships/image" Target="../media/image2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video" Target="https://www.youtube.com/embed/mXd1Ma76KoY?feature=oembed" TargetMode="External"/><Relationship Id="rId6" Type="http://schemas.openxmlformats.org/officeDocument/2006/relationships/image" Target="../media/image27.jpeg"/><Relationship Id="rId5" Type="http://schemas.openxmlformats.org/officeDocument/2006/relationships/hyperlink" Target="https://kystandards.org/interdisciplinary-literacy-in-grade-2/" TargetMode="External"/><Relationship Id="rId4"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video" Target="https://www.youtube.com/embed/l3YDnlWYWE0?feature=oembed" TargetMode="External"/><Relationship Id="rId6" Type="http://schemas.openxmlformats.org/officeDocument/2006/relationships/image" Target="../media/image29.jpeg"/><Relationship Id="rId5" Type="http://schemas.openxmlformats.org/officeDocument/2006/relationships/hyperlink" Target="https://kystandards.org/interdisciplinary-literacy-in-grade-3/" TargetMode="External"/><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video" Target="https://www.youtube.com/embed/xJyAg_B1MTk?feature=oembed" TargetMode="External"/><Relationship Id="rId6" Type="http://schemas.openxmlformats.org/officeDocument/2006/relationships/image" Target="../media/image30.jpeg"/><Relationship Id="rId5" Type="http://schemas.openxmlformats.org/officeDocument/2006/relationships/hyperlink" Target="https://kystandards.org/interdisciplinary-literacy-in-grade-4/" TargetMode="Externa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video" Target="https://www.youtube.com/embed/YiPAnhqWkBI?feature=oembed" TargetMode="External"/><Relationship Id="rId5" Type="http://schemas.openxmlformats.org/officeDocument/2006/relationships/image" Target="../media/image31.jpeg"/><Relationship Id="rId4" Type="http://schemas.openxmlformats.org/officeDocument/2006/relationships/hyperlink" Target="https://kystandards.org/interdisciplinary-literacy-in-grade-5/" TargetMode="Externa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video" Target="https://www.youtube.com/embed/WZs1us4y0v8?feature=oembed" TargetMode="External"/><Relationship Id="rId6" Type="http://schemas.openxmlformats.org/officeDocument/2006/relationships/image" Target="../media/image33.jpeg"/><Relationship Id="rId5" Type="http://schemas.openxmlformats.org/officeDocument/2006/relationships/hyperlink" Target="https://kystandards.org/interdisciplinary-literacy-in-grade-6/" TargetMode="External"/><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video" Target="https://www.youtube.com/embed/yT0SuVtC_GE?feature=oembed" TargetMode="External"/><Relationship Id="rId6" Type="http://schemas.openxmlformats.org/officeDocument/2006/relationships/image" Target="../media/image34.jpeg"/><Relationship Id="rId5" Type="http://schemas.openxmlformats.org/officeDocument/2006/relationships/hyperlink" Target="https://kystandards.org/interdisciplinary-literacy-in-grade-7/" TargetMode="External"/><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video" Target="https://www.youtube.com/embed/0YZswmiSN28?feature=oembed" TargetMode="External"/><Relationship Id="rId6" Type="http://schemas.openxmlformats.org/officeDocument/2006/relationships/image" Target="../media/image35.jpeg"/><Relationship Id="rId5" Type="http://schemas.openxmlformats.org/officeDocument/2006/relationships/hyperlink" Target="https://kystandards.org/interdisciplinary-literacy-in-grade-8/" TargetMode="External"/><Relationship Id="rId4" Type="http://schemas.openxmlformats.org/officeDocument/2006/relationships/image" Target="../media/image2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video" Target="https://www.youtube.com/embed/_2f6RFJnZ4Q?feature=oembed" TargetMode="External"/><Relationship Id="rId5" Type="http://schemas.openxmlformats.org/officeDocument/2006/relationships/image" Target="../media/image36.jpeg"/><Relationship Id="rId4" Type="http://schemas.openxmlformats.org/officeDocument/2006/relationships/hyperlink" Target="https://kystandards.org/interdisciplinary-literacy-in-grade-9/" TargetMode="Externa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video" Target="https://www.youtube.com/embed/ZoY05qyvN3I?feature=oembed" TargetMode="External"/><Relationship Id="rId5" Type="http://schemas.openxmlformats.org/officeDocument/2006/relationships/image" Target="../media/image37.jpeg"/><Relationship Id="rId4" Type="http://schemas.openxmlformats.org/officeDocument/2006/relationships/hyperlink" Target="https://kystandards.org/interdisciplinary-literacy-in-grade-11-12/"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s://forms.gle/EZSTeQajuAAQ2FKq5" TargetMode="External"/><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333325" y="15775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b="1">
              <a:latin typeface="Libre Franklin"/>
              <a:ea typeface="Libre Franklin"/>
              <a:cs typeface="Libre Franklin"/>
              <a:sym typeface="Libre Franklin"/>
            </a:endParaRPr>
          </a:p>
          <a:p>
            <a:pPr marL="0" lvl="0" indent="0" algn="l" rtl="0">
              <a:spcBef>
                <a:spcPts val="0"/>
              </a:spcBef>
              <a:spcAft>
                <a:spcPts val="0"/>
              </a:spcAft>
              <a:buNone/>
            </a:pPr>
            <a:r>
              <a:rPr lang="en" sz="6000" b="1">
                <a:latin typeface="Franklin Gothic"/>
                <a:ea typeface="Franklin Gothic"/>
                <a:cs typeface="Franklin Gothic"/>
                <a:sym typeface="Franklin Gothic"/>
              </a:rPr>
              <a:t>Kentucky’s Interdisciplinary </a:t>
            </a:r>
            <a:endParaRPr sz="6000" b="1">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Literacy </a:t>
            </a:r>
            <a:endParaRPr sz="6000" b="1">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Practices</a:t>
            </a:r>
            <a:endParaRPr sz="6000" b="1">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in Action</a:t>
            </a:r>
            <a:endParaRPr sz="6000" b="1">
              <a:latin typeface="Franklin Gothic"/>
              <a:ea typeface="Franklin Gothic"/>
              <a:cs typeface="Franklin Gothic"/>
              <a:sym typeface="Franklin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5"/>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Materials Needed:</a:t>
            </a:r>
            <a:endParaRPr b="1">
              <a:latin typeface="Franklin Gothic"/>
              <a:ea typeface="Franklin Gothic"/>
              <a:cs typeface="Franklin Gothic"/>
              <a:sym typeface="Franklin Gothic"/>
            </a:endParaRPr>
          </a:p>
        </p:txBody>
      </p:sp>
      <p:sp>
        <p:nvSpPr>
          <p:cNvPr id="185" name="Google Shape;185;p35"/>
          <p:cNvSpPr txBox="1"/>
          <p:nvPr/>
        </p:nvSpPr>
        <p:spPr>
          <a:xfrm>
            <a:off x="415349" y="872400"/>
            <a:ext cx="7112121" cy="2824846"/>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Participant Guide: </a:t>
            </a:r>
            <a:r>
              <a:rPr lang="en" sz="2300" dirty="0">
                <a:latin typeface="Franklin Gothic"/>
                <a:ea typeface="Franklin Gothic"/>
                <a:cs typeface="Franklin Gothic"/>
                <a:sym typeface="Franklin Gothic"/>
              </a:rPr>
              <a:t>Look for the letters on selected slides to follow along with notes and activities on the Participant Guide.</a:t>
            </a:r>
            <a:endParaRPr sz="2300" dirty="0">
              <a:latin typeface="Franklin Gothic"/>
              <a:ea typeface="Franklin Gothic"/>
              <a:cs typeface="Franklin Gothic"/>
              <a:sym typeface="Franklin Gothic"/>
            </a:endParaRPr>
          </a:p>
          <a:p>
            <a:pPr marL="914400" lvl="0" indent="0" algn="l" rtl="0">
              <a:lnSpc>
                <a:spcPct val="90000"/>
              </a:lnSpc>
              <a:spcBef>
                <a:spcPts val="800"/>
              </a:spcBef>
              <a:spcAft>
                <a:spcPts val="0"/>
              </a:spcAft>
              <a:buNone/>
            </a:pPr>
            <a:r>
              <a:rPr lang="en" sz="2300" dirty="0">
                <a:latin typeface="Franklin Gothic"/>
                <a:ea typeface="Franklin Gothic"/>
                <a:cs typeface="Franklin Gothic"/>
                <a:sym typeface="Franklin Gothic"/>
              </a:rPr>
              <a:t>Example:</a:t>
            </a:r>
            <a:endParaRPr sz="2300" dirty="0">
              <a:latin typeface="Franklin Gothic"/>
              <a:ea typeface="Franklin Gothic"/>
              <a:cs typeface="Franklin Gothic"/>
              <a:sym typeface="Franklin Gothic"/>
            </a:endParaRPr>
          </a:p>
          <a:p>
            <a:pPr marL="0" lvl="0" indent="0" algn="l" rtl="0">
              <a:lnSpc>
                <a:spcPct val="90000"/>
              </a:lnSpc>
              <a:spcBef>
                <a:spcPts val="800"/>
              </a:spcBef>
              <a:spcAft>
                <a:spcPts val="0"/>
              </a:spcAft>
              <a:buNone/>
            </a:pPr>
            <a:endParaRPr sz="2300" dirty="0">
              <a:latin typeface="Franklin Gothic"/>
              <a:ea typeface="Franklin Gothic"/>
              <a:cs typeface="Franklin Gothic"/>
              <a:sym typeface="Franklin Gothic"/>
            </a:endParaRPr>
          </a:p>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Access to upcoming lessons in your district-selected high-quality instructional resource (HQIR)</a:t>
            </a:r>
            <a:endParaRPr sz="2300" dirty="0">
              <a:latin typeface="Franklin Gothic"/>
              <a:ea typeface="Franklin Gothic"/>
              <a:cs typeface="Franklin Gothic"/>
              <a:sym typeface="Franklin Gothic"/>
            </a:endParaRPr>
          </a:p>
        </p:txBody>
      </p:sp>
      <p:sp>
        <p:nvSpPr>
          <p:cNvPr id="2" name="TextBox 1">
            <a:extLst>
              <a:ext uri="{FF2B5EF4-FFF2-40B4-BE49-F238E27FC236}">
                <a16:creationId xmlns:a16="http://schemas.microsoft.com/office/drawing/2014/main" id="{27FD5160-0C80-C5AC-C427-DA368D27379A}"/>
              </a:ext>
            </a:extLst>
          </p:cNvPr>
          <p:cNvSpPr txBox="1"/>
          <p:nvPr/>
        </p:nvSpPr>
        <p:spPr>
          <a:xfrm>
            <a:off x="2872633" y="2029033"/>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6"/>
          <p:cNvSpPr txBox="1">
            <a:spLocks noGrp="1"/>
          </p:cNvSpPr>
          <p:nvPr>
            <p:ph type="title"/>
          </p:nvPr>
        </p:nvSpPr>
        <p:spPr>
          <a:xfrm>
            <a:off x="294550" y="1988075"/>
            <a:ext cx="5799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b="1">
                <a:latin typeface="Franklin Gothic"/>
                <a:ea typeface="Franklin Gothic"/>
                <a:cs typeface="Franklin Gothic"/>
                <a:sym typeface="Franklin Gothic"/>
              </a:rPr>
              <a:t>Part 1: </a:t>
            </a: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a:latin typeface="Franklin Gothic"/>
                <a:ea typeface="Franklin Gothic"/>
                <a:cs typeface="Franklin Gothic"/>
                <a:sym typeface="Franklin Gothic"/>
              </a:rPr>
              <a:t>What are the Interdisciplinary Literacy Practices?</a:t>
            </a:r>
            <a:endParaRPr sz="6000">
              <a:latin typeface="Franklin Gothic"/>
              <a:ea typeface="Franklin Gothic"/>
              <a:cs typeface="Franklin Gothic"/>
              <a:sym typeface="Franklin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7"/>
          <p:cNvSpPr txBox="1">
            <a:spLocks noGrp="1"/>
          </p:cNvSpPr>
          <p:nvPr>
            <p:ph type="title"/>
          </p:nvPr>
        </p:nvSpPr>
        <p:spPr>
          <a:xfrm>
            <a:off x="338563" y="3604"/>
            <a:ext cx="8575573" cy="994200"/>
          </a:xfrm>
          <a:prstGeom prst="rect">
            <a:avLst/>
          </a:prstGeom>
        </p:spPr>
        <p:txBody>
          <a:bodyPr spcFirstLastPara="1" wrap="square" lIns="68575" tIns="34275" rIns="68575" bIns="34275" anchor="ctr" anchorCtr="0">
            <a:normAutofit/>
          </a:bodyPr>
          <a:lstStyle/>
          <a:p>
            <a:r>
              <a:rPr lang="en" sz="3100" b="1" dirty="0">
                <a:latin typeface="Franklin Gothic"/>
                <a:ea typeface="Franklin Gothic"/>
                <a:cs typeface="Franklin Gothic"/>
                <a:sym typeface="Franklin Gothic"/>
              </a:rPr>
              <a:t>Prepare to Learn: Varying definitions of "literacy"</a:t>
            </a:r>
            <a:endParaRPr sz="3100" b="1" dirty="0">
              <a:latin typeface="Franklin Gothic"/>
              <a:ea typeface="Franklin Gothic"/>
              <a:cs typeface="Franklin Gothic"/>
              <a:sym typeface="Franklin Gothic"/>
            </a:endParaRPr>
          </a:p>
        </p:txBody>
      </p:sp>
      <p:sp>
        <p:nvSpPr>
          <p:cNvPr id="197" name="Google Shape;197;p37"/>
          <p:cNvSpPr txBox="1"/>
          <p:nvPr/>
        </p:nvSpPr>
        <p:spPr>
          <a:xfrm>
            <a:off x="343033" y="824376"/>
            <a:ext cx="8187900" cy="390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Franklin Gothic"/>
                <a:ea typeface="Franklin Gothic"/>
                <a:cs typeface="Franklin Gothic"/>
                <a:sym typeface="Franklin Gothic"/>
              </a:rPr>
              <a:t>The field of education has traditionally defined literacy as “reading and writing.”</a:t>
            </a:r>
            <a:endParaRPr sz="2200">
              <a:latin typeface="Franklin Gothic"/>
              <a:ea typeface="Franklin Gothic"/>
              <a:cs typeface="Franklin Gothic"/>
              <a:sym typeface="Franklin Gothic"/>
            </a:endParaRPr>
          </a:p>
          <a:p>
            <a:pPr marL="0" lvl="0" indent="0" algn="l" rtl="0">
              <a:spcBef>
                <a:spcPts val="0"/>
              </a:spcBef>
              <a:spcAft>
                <a:spcPts val="0"/>
              </a:spcAft>
              <a:buNone/>
            </a:pPr>
            <a:endParaRPr sz="2200" b="1">
              <a:latin typeface="Franklin Gothic"/>
              <a:ea typeface="Franklin Gothic"/>
              <a:cs typeface="Franklin Gothic"/>
              <a:sym typeface="Franklin Gothic"/>
            </a:endParaRPr>
          </a:p>
          <a:p>
            <a:pPr marL="0" lvl="0" indent="0" algn="l" rtl="0">
              <a:spcBef>
                <a:spcPts val="0"/>
              </a:spcBef>
              <a:spcAft>
                <a:spcPts val="0"/>
              </a:spcAft>
              <a:buNone/>
            </a:pPr>
            <a:r>
              <a:rPr lang="en" sz="2200">
                <a:latin typeface="Franklin Gothic"/>
                <a:ea typeface="Franklin Gothic"/>
                <a:cs typeface="Franklin Gothic"/>
                <a:sym typeface="Franklin Gothic"/>
              </a:rPr>
              <a:t>Silently read the excerpt from the </a:t>
            </a:r>
            <a:r>
              <a:rPr lang="en" sz="2200" i="1">
                <a:latin typeface="Franklin Gothic"/>
                <a:ea typeface="Franklin Gothic"/>
                <a:cs typeface="Franklin Gothic"/>
                <a:sym typeface="Franklin Gothic"/>
              </a:rPr>
              <a:t>Kentucky Academic Standards (KAS) for Reading and Writing</a:t>
            </a:r>
            <a:r>
              <a:rPr lang="en" sz="2200">
                <a:latin typeface="Franklin Gothic"/>
                <a:ea typeface="Franklin Gothic"/>
                <a:cs typeface="Franklin Gothic"/>
                <a:sym typeface="Franklin Gothic"/>
              </a:rPr>
              <a:t> on the next slide and in your participant guide. </a:t>
            </a:r>
            <a:endParaRPr sz="2200">
              <a:latin typeface="Franklin Gothic"/>
              <a:ea typeface="Franklin Gothic"/>
              <a:cs typeface="Franklin Gothic"/>
              <a:sym typeface="Franklin Gothic"/>
            </a:endParaRPr>
          </a:p>
          <a:p>
            <a:pPr marL="0" lvl="0" indent="0" algn="l" rtl="0">
              <a:spcBef>
                <a:spcPts val="0"/>
              </a:spcBef>
              <a:spcAft>
                <a:spcPts val="0"/>
              </a:spcAft>
              <a:buNone/>
            </a:pPr>
            <a:endParaRPr sz="2200">
              <a:latin typeface="Franklin Gothic"/>
              <a:ea typeface="Franklin Gothic"/>
              <a:cs typeface="Franklin Gothic"/>
              <a:sym typeface="Franklin Gothic"/>
            </a:endParaRPr>
          </a:p>
          <a:p>
            <a:pPr marL="0" lvl="0" indent="0" algn="l" rtl="0">
              <a:spcBef>
                <a:spcPts val="0"/>
              </a:spcBef>
              <a:spcAft>
                <a:spcPts val="0"/>
              </a:spcAft>
              <a:buNone/>
            </a:pPr>
            <a:r>
              <a:rPr lang="en" sz="2200">
                <a:latin typeface="Franklin Gothic"/>
                <a:ea typeface="Franklin Gothic"/>
                <a:cs typeface="Franklin Gothic"/>
                <a:sym typeface="Franklin Gothic"/>
              </a:rPr>
              <a:t>As you read, mark phrases that more broadly define literacy beyond “reading and writing.”</a:t>
            </a:r>
            <a:endParaRPr sz="2200">
              <a:latin typeface="Franklin Gothic"/>
              <a:ea typeface="Franklin Gothic"/>
              <a:cs typeface="Franklin Gothic"/>
              <a:sym typeface="Franklin Gothic"/>
            </a:endParaRPr>
          </a:p>
          <a:p>
            <a:pPr marL="0" lvl="0" indent="0" algn="l" rtl="0">
              <a:spcBef>
                <a:spcPts val="0"/>
              </a:spcBef>
              <a:spcAft>
                <a:spcPts val="0"/>
              </a:spcAft>
              <a:buNone/>
            </a:pPr>
            <a:endParaRPr sz="2200" b="1">
              <a:latin typeface="Franklin Gothic"/>
              <a:ea typeface="Franklin Gothic"/>
              <a:cs typeface="Franklin Gothic"/>
              <a:sym typeface="Franklin Gothic"/>
            </a:endParaRPr>
          </a:p>
          <a:p>
            <a:pPr marL="0" lvl="0" indent="0" algn="l" rtl="0">
              <a:spcBef>
                <a:spcPts val="0"/>
              </a:spcBef>
              <a:spcAft>
                <a:spcPts val="0"/>
              </a:spcAft>
              <a:buNone/>
            </a:pPr>
            <a:endParaRPr sz="22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8"/>
          <p:cNvSpPr txBox="1">
            <a:spLocks noGrp="1"/>
          </p:cNvSpPr>
          <p:nvPr>
            <p:ph type="title"/>
          </p:nvPr>
        </p:nvSpPr>
        <p:spPr>
          <a:xfrm>
            <a:off x="374725" y="133000"/>
            <a:ext cx="70983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Prepare to Learn: What is literacy?</a:t>
            </a:r>
            <a:endParaRPr sz="3100" b="1">
              <a:latin typeface="Franklin Gothic"/>
              <a:ea typeface="Franklin Gothic"/>
              <a:cs typeface="Franklin Gothic"/>
              <a:sym typeface="Franklin Gothic"/>
            </a:endParaRPr>
          </a:p>
        </p:txBody>
      </p:sp>
      <p:sp>
        <p:nvSpPr>
          <p:cNvPr id="204" name="Google Shape;204;p38"/>
          <p:cNvSpPr txBox="1"/>
          <p:nvPr/>
        </p:nvSpPr>
        <p:spPr>
          <a:xfrm>
            <a:off x="265475" y="1103375"/>
            <a:ext cx="86655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Franklin Gothic"/>
                <a:ea typeface="Franklin Gothic"/>
                <a:cs typeface="Franklin Gothic"/>
                <a:sym typeface="Franklin Gothic"/>
              </a:rPr>
              <a:t>Mark phrases that more broadly define literacy beyond “reading and writing.”</a:t>
            </a:r>
            <a:endParaRPr sz="1800" b="1">
              <a:latin typeface="Franklin Gothic"/>
              <a:ea typeface="Franklin Gothic"/>
              <a:cs typeface="Franklin Gothic"/>
              <a:sym typeface="Franklin Gothic"/>
            </a:endParaRPr>
          </a:p>
          <a:p>
            <a:pPr marL="0" lvl="0" indent="0" algn="l" rtl="0">
              <a:spcBef>
                <a:spcPts val="0"/>
              </a:spcBef>
              <a:spcAft>
                <a:spcPts val="0"/>
              </a:spcAft>
              <a:buNone/>
            </a:pPr>
            <a:endParaRPr sz="1800">
              <a:latin typeface="Franklin Gothic"/>
              <a:ea typeface="Franklin Gothic"/>
              <a:cs typeface="Franklin Gothic"/>
              <a:sym typeface="Franklin Gothic"/>
            </a:endParaRPr>
          </a:p>
          <a:p>
            <a:pPr marL="0" lvl="0" indent="0" algn="l" rtl="0">
              <a:spcBef>
                <a:spcPts val="0"/>
              </a:spcBef>
              <a:spcAft>
                <a:spcPts val="0"/>
              </a:spcAft>
              <a:buNone/>
            </a:pPr>
            <a:r>
              <a:rPr lang="en" sz="1800">
                <a:latin typeface="Franklin Gothic"/>
                <a:ea typeface="Franklin Gothic"/>
                <a:cs typeface="Franklin Gothic"/>
                <a:sym typeface="Franklin Gothic"/>
              </a:rPr>
              <a:t>The Interdisciplinary Literacy Practices are built upon a foundation of common understandings — or practices — which provide the overarching goals for literacy instruction for each student across the state. These ten foundational practices are fundamental to fostering an environment that goes beyond teaching and learning isolated skills. This literacy-rich environment focuses on the larger vision and objective of empowering independent, lifelong learners who think deeply and critically about text. The practices should not be confused as additional standards, but they should guide teachers in providing intentional opportunities for students to practice the behaviors of a literate citizen” (p. 10).  </a:t>
            </a:r>
            <a:endParaRPr sz="1800">
              <a:latin typeface="Franklin Gothic"/>
              <a:ea typeface="Franklin Gothic"/>
              <a:cs typeface="Franklin Gothic"/>
              <a:sym typeface="Franklin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9"/>
          <p:cNvSpPr txBox="1">
            <a:spLocks noGrp="1"/>
          </p:cNvSpPr>
          <p:nvPr>
            <p:ph type="title"/>
          </p:nvPr>
        </p:nvSpPr>
        <p:spPr>
          <a:xfrm>
            <a:off x="265475" y="133000"/>
            <a:ext cx="70983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Think-Pair-Share:</a:t>
            </a:r>
            <a:endParaRPr sz="3100" b="1">
              <a:latin typeface="Franklin Gothic"/>
              <a:ea typeface="Franklin Gothic"/>
              <a:cs typeface="Franklin Gothic"/>
              <a:sym typeface="Franklin Gothic"/>
            </a:endParaRPr>
          </a:p>
        </p:txBody>
      </p:sp>
      <p:sp>
        <p:nvSpPr>
          <p:cNvPr id="211" name="Google Shape;211;p39"/>
          <p:cNvSpPr txBox="1"/>
          <p:nvPr/>
        </p:nvSpPr>
        <p:spPr>
          <a:xfrm>
            <a:off x="396450" y="1186725"/>
            <a:ext cx="40326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Helvetica Neue"/>
                <a:ea typeface="Helvetica Neue"/>
                <a:cs typeface="Helvetica Neue"/>
                <a:sym typeface="Helvetica Neue"/>
              </a:rPr>
              <a:t>What from your current instruction and/or local curriculum empowers students to be </a:t>
            </a:r>
            <a:r>
              <a:rPr lang="en" sz="2400" b="1">
                <a:solidFill>
                  <a:schemeClr val="dk1"/>
                </a:solidFill>
                <a:latin typeface="Helvetica Neue"/>
                <a:ea typeface="Helvetica Neue"/>
                <a:cs typeface="Helvetica Neue"/>
                <a:sym typeface="Helvetica Neue"/>
              </a:rPr>
              <a:t>independent, lifelong learners?</a:t>
            </a:r>
            <a:endParaRPr sz="2400" b="1">
              <a:solidFill>
                <a:schemeClr val="dk1"/>
              </a:solidFill>
              <a:latin typeface="Helvetica Neue"/>
              <a:ea typeface="Helvetica Neue"/>
              <a:cs typeface="Helvetica Neue"/>
              <a:sym typeface="Helvetica Neue"/>
            </a:endParaRPr>
          </a:p>
        </p:txBody>
      </p:sp>
      <p:sp>
        <p:nvSpPr>
          <p:cNvPr id="213" name="Google Shape;213;p39"/>
          <p:cNvSpPr txBox="1"/>
          <p:nvPr/>
        </p:nvSpPr>
        <p:spPr>
          <a:xfrm>
            <a:off x="4572000" y="1186725"/>
            <a:ext cx="40326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Helvetica Neue"/>
                <a:ea typeface="Helvetica Neue"/>
                <a:cs typeface="Helvetica Neue"/>
                <a:sym typeface="Helvetica Neue"/>
              </a:rPr>
              <a:t>What are the essential skills that a student might practice in your class to </a:t>
            </a:r>
            <a:r>
              <a:rPr lang="en" sz="2400" b="1">
                <a:solidFill>
                  <a:schemeClr val="dk1"/>
                </a:solidFill>
                <a:latin typeface="Helvetica Neue"/>
                <a:ea typeface="Helvetica Neue"/>
                <a:cs typeface="Helvetica Neue"/>
                <a:sym typeface="Helvetica Neue"/>
              </a:rPr>
              <a:t>become a literate citizen?</a:t>
            </a:r>
            <a:endParaRPr sz="2400" b="1">
              <a:solidFill>
                <a:schemeClr val="dk1"/>
              </a:solidFill>
              <a:latin typeface="Helvetica Neue"/>
              <a:ea typeface="Helvetica Neue"/>
              <a:cs typeface="Helvetica Neue"/>
              <a:sym typeface="Helvetica Neue"/>
            </a:endParaRPr>
          </a:p>
        </p:txBody>
      </p:sp>
      <p:sp>
        <p:nvSpPr>
          <p:cNvPr id="4" name="TextBox 3">
            <a:extLst>
              <a:ext uri="{FF2B5EF4-FFF2-40B4-BE49-F238E27FC236}">
                <a16:creationId xmlns:a16="http://schemas.microsoft.com/office/drawing/2014/main" id="{CE9482EB-8E80-66D8-9131-164B98289AF4}"/>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0"/>
          <p:cNvSpPr txBox="1">
            <a:spLocks noGrp="1"/>
          </p:cNvSpPr>
          <p:nvPr>
            <p:ph type="title"/>
          </p:nvPr>
        </p:nvSpPr>
        <p:spPr>
          <a:xfrm>
            <a:off x="378450" y="2382500"/>
            <a:ext cx="8387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7200">
                <a:latin typeface="Franklin Gothic"/>
                <a:ea typeface="Franklin Gothic"/>
                <a:cs typeface="Franklin Gothic"/>
                <a:sym typeface="Franklin Gothic"/>
              </a:rPr>
              <a:t>Interdisciplinary Literacy Practices</a:t>
            </a:r>
            <a:endParaRPr sz="7200">
              <a:latin typeface="Franklin Gothic"/>
              <a:ea typeface="Franklin Gothic"/>
              <a:cs typeface="Franklin Gothic"/>
              <a:sym typeface="Franklin Gothic"/>
            </a:endParaRPr>
          </a:p>
        </p:txBody>
      </p:sp>
      <p:cxnSp>
        <p:nvCxnSpPr>
          <p:cNvPr id="219" name="Google Shape;219;p40">
            <a:extLst>
              <a:ext uri="{C183D7F6-B498-43B3-948B-1728B52AA6E4}">
                <adec:decorative xmlns:adec="http://schemas.microsoft.com/office/drawing/2017/decorative" val="1"/>
              </a:ext>
            </a:extLst>
          </p:cNvPr>
          <p:cNvCxnSpPr/>
          <p:nvPr/>
        </p:nvCxnSpPr>
        <p:spPr>
          <a:xfrm>
            <a:off x="1028650" y="1617400"/>
            <a:ext cx="1014600" cy="472200"/>
          </a:xfrm>
          <a:prstGeom prst="straightConnector1">
            <a:avLst/>
          </a:prstGeom>
          <a:noFill/>
          <a:ln w="19050" cap="flat" cmpd="sng">
            <a:solidFill>
              <a:schemeClr val="dk2"/>
            </a:solidFill>
            <a:prstDash val="solid"/>
            <a:round/>
            <a:headEnd type="none" w="med" len="med"/>
            <a:tailEnd type="none" w="med" len="med"/>
          </a:ln>
        </p:spPr>
      </p:cxnSp>
      <p:sp>
        <p:nvSpPr>
          <p:cNvPr id="220" name="Google Shape;220;p40"/>
          <p:cNvSpPr txBox="1"/>
          <p:nvPr/>
        </p:nvSpPr>
        <p:spPr>
          <a:xfrm>
            <a:off x="115650" y="4209225"/>
            <a:ext cx="3483000" cy="831300"/>
          </a:xfrm>
          <a:prstGeom prst="rect">
            <a:avLst/>
          </a:prstGeom>
          <a:solidFill>
            <a:schemeClr val="lt2"/>
          </a:solidFill>
          <a:ln w="19050" cap="flat" cmpd="sng">
            <a:solidFill>
              <a:srgbClr val="10264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Franklin Gothic"/>
                <a:ea typeface="Franklin Gothic"/>
                <a:cs typeface="Franklin Gothic"/>
                <a:sym typeface="Franklin Gothic"/>
              </a:rPr>
              <a:t>Traditional reading and writing AND the skills required to be successful beyond the classroom</a:t>
            </a:r>
            <a:endParaRPr>
              <a:solidFill>
                <a:srgbClr val="007780"/>
              </a:solidFill>
              <a:latin typeface="Franklin Gothic"/>
              <a:ea typeface="Franklin Gothic"/>
              <a:cs typeface="Franklin Gothic"/>
              <a:sym typeface="Franklin Gothic"/>
            </a:endParaRPr>
          </a:p>
        </p:txBody>
      </p:sp>
      <p:cxnSp>
        <p:nvCxnSpPr>
          <p:cNvPr id="221" name="Google Shape;221;p40">
            <a:extLst>
              <a:ext uri="{C183D7F6-B498-43B3-948B-1728B52AA6E4}">
                <adec:decorative xmlns:adec="http://schemas.microsoft.com/office/drawing/2017/decorative" val="1"/>
              </a:ext>
            </a:extLst>
          </p:cNvPr>
          <p:cNvCxnSpPr/>
          <p:nvPr/>
        </p:nvCxnSpPr>
        <p:spPr>
          <a:xfrm flipH="1">
            <a:off x="1768275" y="3792525"/>
            <a:ext cx="913800" cy="416700"/>
          </a:xfrm>
          <a:prstGeom prst="straightConnector1">
            <a:avLst/>
          </a:prstGeom>
          <a:noFill/>
          <a:ln w="19050" cap="flat" cmpd="sng">
            <a:solidFill>
              <a:schemeClr val="dk2"/>
            </a:solidFill>
            <a:prstDash val="solid"/>
            <a:round/>
            <a:headEnd type="none" w="med" len="med"/>
            <a:tailEnd type="none" w="med" len="med"/>
          </a:ln>
        </p:spPr>
      </p:cxnSp>
      <p:sp>
        <p:nvSpPr>
          <p:cNvPr id="222" name="Google Shape;222;p40"/>
          <p:cNvSpPr txBox="1"/>
          <p:nvPr/>
        </p:nvSpPr>
        <p:spPr>
          <a:xfrm>
            <a:off x="5459475" y="4209225"/>
            <a:ext cx="3483000" cy="615600"/>
          </a:xfrm>
          <a:prstGeom prst="rect">
            <a:avLst/>
          </a:prstGeom>
          <a:solidFill>
            <a:schemeClr val="lt2"/>
          </a:solidFill>
          <a:ln w="19050" cap="flat" cmpd="sng">
            <a:solidFill>
              <a:srgbClr val="10264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Franklin Gothic"/>
                <a:ea typeface="Franklin Gothic"/>
                <a:cs typeface="Franklin Gothic"/>
                <a:sym typeface="Franklin Gothic"/>
              </a:rPr>
              <a:t>These are </a:t>
            </a:r>
            <a:r>
              <a:rPr lang="en" b="1">
                <a:latin typeface="Franklin Gothic"/>
                <a:ea typeface="Franklin Gothic"/>
                <a:cs typeface="Franklin Gothic"/>
                <a:sym typeface="Franklin Gothic"/>
              </a:rPr>
              <a:t>student practices for deeper learning</a:t>
            </a:r>
            <a:r>
              <a:rPr lang="en">
                <a:latin typeface="Franklin Gothic"/>
                <a:ea typeface="Franklin Gothic"/>
                <a:cs typeface="Franklin Gothic"/>
                <a:sym typeface="Franklin Gothic"/>
              </a:rPr>
              <a:t> and </a:t>
            </a:r>
            <a:r>
              <a:rPr lang="en" b="1">
                <a:latin typeface="Franklin Gothic"/>
                <a:ea typeface="Franklin Gothic"/>
                <a:cs typeface="Franklin Gothic"/>
                <a:sym typeface="Franklin Gothic"/>
              </a:rPr>
              <a:t>not additional standards. </a:t>
            </a:r>
            <a:endParaRPr>
              <a:solidFill>
                <a:srgbClr val="007780"/>
              </a:solidFill>
              <a:latin typeface="Franklin Gothic"/>
              <a:ea typeface="Franklin Gothic"/>
              <a:cs typeface="Franklin Gothic"/>
              <a:sym typeface="Franklin Gothic"/>
            </a:endParaRPr>
          </a:p>
        </p:txBody>
      </p:sp>
      <p:cxnSp>
        <p:nvCxnSpPr>
          <p:cNvPr id="223" name="Google Shape;223;p40">
            <a:extLst>
              <a:ext uri="{C183D7F6-B498-43B3-948B-1728B52AA6E4}">
                <adec:decorative xmlns:adec="http://schemas.microsoft.com/office/drawing/2017/decorative" val="1"/>
              </a:ext>
            </a:extLst>
          </p:cNvPr>
          <p:cNvCxnSpPr/>
          <p:nvPr/>
        </p:nvCxnSpPr>
        <p:spPr>
          <a:xfrm>
            <a:off x="6622025" y="3849325"/>
            <a:ext cx="490200" cy="360000"/>
          </a:xfrm>
          <a:prstGeom prst="straightConnector1">
            <a:avLst/>
          </a:prstGeom>
          <a:noFill/>
          <a:ln w="19050" cap="flat" cmpd="sng">
            <a:solidFill>
              <a:schemeClr val="dk2"/>
            </a:solidFill>
            <a:prstDash val="solid"/>
            <a:round/>
            <a:headEnd type="none" w="med" len="med"/>
            <a:tailEnd type="none" w="med" len="med"/>
          </a:ln>
        </p:spPr>
      </p:cxnSp>
      <p:sp>
        <p:nvSpPr>
          <p:cNvPr id="224" name="Google Shape;224;p40"/>
          <p:cNvSpPr txBox="1"/>
          <p:nvPr/>
        </p:nvSpPr>
        <p:spPr>
          <a:xfrm>
            <a:off x="654800" y="786100"/>
            <a:ext cx="3561300" cy="1046700"/>
          </a:xfrm>
          <a:prstGeom prst="rect">
            <a:avLst/>
          </a:prstGeom>
          <a:solidFill>
            <a:schemeClr val="lt2"/>
          </a:solidFill>
          <a:ln w="19050" cap="flat" cmpd="sng">
            <a:solidFill>
              <a:srgbClr val="10264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Franklin Gothic"/>
                <a:ea typeface="Franklin Gothic"/>
                <a:cs typeface="Franklin Gothic"/>
                <a:sym typeface="Franklin Gothic"/>
              </a:rPr>
              <a:t>Inter- </a:t>
            </a:r>
            <a:r>
              <a:rPr lang="en">
                <a:latin typeface="Franklin Gothic"/>
                <a:ea typeface="Franklin Gothic"/>
                <a:cs typeface="Franklin Gothic"/>
                <a:sym typeface="Franklin Gothic"/>
              </a:rPr>
              <a:t>implies within and across multiple disciplines (content areas), meaning the ILPs can be used in any grade-level classroom in any content area. </a:t>
            </a:r>
            <a:endParaRPr>
              <a:solidFill>
                <a:srgbClr val="007780"/>
              </a:solidFill>
              <a:latin typeface="Franklin Gothic"/>
              <a:ea typeface="Franklin Gothic"/>
              <a:cs typeface="Franklin Gothic"/>
              <a:sym typeface="Franklin Gothic"/>
            </a:endParaRPr>
          </a:p>
        </p:txBody>
      </p:sp>
      <p:cxnSp>
        <p:nvCxnSpPr>
          <p:cNvPr id="226" name="Google Shape;226;p40">
            <a:extLst>
              <a:ext uri="{C183D7F6-B498-43B3-948B-1728B52AA6E4}">
                <adec:decorative xmlns:adec="http://schemas.microsoft.com/office/drawing/2017/decorative" val="1"/>
              </a:ext>
            </a:extLst>
          </p:cNvPr>
          <p:cNvCxnSpPr/>
          <p:nvPr/>
        </p:nvCxnSpPr>
        <p:spPr>
          <a:xfrm flipH="1">
            <a:off x="5696850" y="1764775"/>
            <a:ext cx="626700" cy="370200"/>
          </a:xfrm>
          <a:prstGeom prst="straightConnector1">
            <a:avLst/>
          </a:prstGeom>
          <a:noFill/>
          <a:ln w="19050" cap="flat" cmpd="sng">
            <a:solidFill>
              <a:schemeClr val="dk2"/>
            </a:solidFill>
            <a:prstDash val="solid"/>
            <a:round/>
            <a:headEnd type="none" w="med" len="med"/>
            <a:tailEnd type="none" w="med" len="med"/>
          </a:ln>
        </p:spPr>
      </p:cxnSp>
      <p:sp>
        <p:nvSpPr>
          <p:cNvPr id="227" name="Google Shape;227;p40"/>
          <p:cNvSpPr txBox="1"/>
          <p:nvPr/>
        </p:nvSpPr>
        <p:spPr>
          <a:xfrm>
            <a:off x="5204250" y="718075"/>
            <a:ext cx="3738300" cy="1046700"/>
          </a:xfrm>
          <a:prstGeom prst="rect">
            <a:avLst/>
          </a:prstGeom>
          <a:solidFill>
            <a:schemeClr val="lt2"/>
          </a:solidFill>
          <a:ln w="19050" cap="flat" cmpd="sng">
            <a:solidFill>
              <a:srgbClr val="10264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Franklin Gothic"/>
                <a:ea typeface="Franklin Gothic"/>
                <a:cs typeface="Franklin Gothic"/>
                <a:sym typeface="Franklin Gothic"/>
              </a:rPr>
              <a:t>-disciplinary </a:t>
            </a:r>
            <a:r>
              <a:rPr lang="en">
                <a:latin typeface="Franklin Gothic"/>
                <a:ea typeface="Franklin Gothic"/>
                <a:cs typeface="Franklin Gothic"/>
                <a:sym typeface="Franklin Gothic"/>
              </a:rPr>
              <a:t>likewise</a:t>
            </a:r>
            <a:r>
              <a:rPr lang="en" b="1">
                <a:latin typeface="Franklin Gothic"/>
                <a:ea typeface="Franklin Gothic"/>
                <a:cs typeface="Franklin Gothic"/>
                <a:sym typeface="Franklin Gothic"/>
              </a:rPr>
              <a:t> </a:t>
            </a:r>
            <a:r>
              <a:rPr lang="en">
                <a:latin typeface="Franklin Gothic"/>
                <a:ea typeface="Franklin Gothic"/>
                <a:cs typeface="Franklin Gothic"/>
                <a:sym typeface="Franklin Gothic"/>
              </a:rPr>
              <a:t>implies that each content area may its own unique approaches to reading and writing (i.e., reading like a scientist or writing like a historian).</a:t>
            </a:r>
            <a:endParaRPr>
              <a:solidFill>
                <a:srgbClr val="007780"/>
              </a:solidFill>
              <a:latin typeface="Franklin Gothic"/>
              <a:ea typeface="Franklin Gothic"/>
              <a:cs typeface="Franklin Gothic"/>
              <a:sym typeface="Franklin Gothic"/>
            </a:endParaRPr>
          </a:p>
        </p:txBody>
      </p:sp>
      <p:sp>
        <p:nvSpPr>
          <p:cNvPr id="6" name="TextBox 5">
            <a:extLst>
              <a:ext uri="{FF2B5EF4-FFF2-40B4-BE49-F238E27FC236}">
                <a16:creationId xmlns:a16="http://schemas.microsoft.com/office/drawing/2014/main" id="{23E0B0C7-A139-D1A5-2CB1-07407A46D602}"/>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childTnLst>
                                </p:cTn>
                              </p:par>
                              <p:par>
                                <p:cTn id="8" presetID="10" presetClass="entr" presetSubtype="0"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1000"/>
                                        <p:tgtEl>
                                          <p:spTgt spid="2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1"/>
                                        </p:tgtEl>
                                        <p:attrNameLst>
                                          <p:attrName>style.visibility</p:attrName>
                                        </p:attrNameLst>
                                      </p:cBhvr>
                                      <p:to>
                                        <p:strVal val="visible"/>
                                      </p:to>
                                    </p:set>
                                    <p:animEffect transition="in" filter="fade">
                                      <p:cBhvr>
                                        <p:cTn id="21" dur="1000"/>
                                        <p:tgtEl>
                                          <p:spTgt spid="221"/>
                                        </p:tgtEl>
                                      </p:cBhvr>
                                    </p:animEffect>
                                  </p:childTnLst>
                                </p:cTn>
                              </p:par>
                              <p:par>
                                <p:cTn id="22" presetID="10" presetClass="entr" presetSubtype="0" fill="hold" nodeType="withEffect">
                                  <p:stCondLst>
                                    <p:cond delay="0"/>
                                  </p:stCondLst>
                                  <p:childTnLst>
                                    <p:set>
                                      <p:cBhvr>
                                        <p:cTn id="23" dur="1" fill="hold">
                                          <p:stCondLst>
                                            <p:cond delay="0"/>
                                          </p:stCondLst>
                                        </p:cTn>
                                        <p:tgtEl>
                                          <p:spTgt spid="220"/>
                                        </p:tgtEl>
                                        <p:attrNameLst>
                                          <p:attrName>style.visibility</p:attrName>
                                        </p:attrNameLst>
                                      </p:cBhvr>
                                      <p:to>
                                        <p:strVal val="visible"/>
                                      </p:to>
                                    </p:set>
                                    <p:animEffect transition="in" filter="fade">
                                      <p:cBhvr>
                                        <p:cTn id="24" dur="1000"/>
                                        <p:tgtEl>
                                          <p:spTgt spid="2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3"/>
                                        </p:tgtEl>
                                        <p:attrNameLst>
                                          <p:attrName>style.visibility</p:attrName>
                                        </p:attrNameLst>
                                      </p:cBhvr>
                                      <p:to>
                                        <p:strVal val="visible"/>
                                      </p:to>
                                    </p:set>
                                    <p:animEffect transition="in" filter="fade">
                                      <p:cBhvr>
                                        <p:cTn id="29" dur="1000"/>
                                        <p:tgtEl>
                                          <p:spTgt spid="223"/>
                                        </p:tgtEl>
                                      </p:cBhvr>
                                    </p:animEffect>
                                  </p:childTnLst>
                                </p:cTn>
                              </p:par>
                              <p:par>
                                <p:cTn id="30" presetID="10" presetClass="entr" presetSubtype="0" fill="hold" nodeType="withEffect">
                                  <p:stCondLst>
                                    <p:cond delay="0"/>
                                  </p:stCondLst>
                                  <p:childTnLst>
                                    <p:set>
                                      <p:cBhvr>
                                        <p:cTn id="31" dur="1" fill="hold">
                                          <p:stCondLst>
                                            <p:cond delay="0"/>
                                          </p:stCondLst>
                                        </p:cTn>
                                        <p:tgtEl>
                                          <p:spTgt spid="222"/>
                                        </p:tgtEl>
                                        <p:attrNameLst>
                                          <p:attrName>style.visibility</p:attrName>
                                        </p:attrNameLst>
                                      </p:cBhvr>
                                      <p:to>
                                        <p:strVal val="visible"/>
                                      </p:to>
                                    </p:set>
                                    <p:animEffect transition="in" filter="fade">
                                      <p:cBhvr>
                                        <p:cTn id="32"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1"/>
          <p:cNvSpPr txBox="1">
            <a:spLocks noGrp="1"/>
          </p:cNvSpPr>
          <p:nvPr>
            <p:ph type="title"/>
          </p:nvPr>
        </p:nvSpPr>
        <p:spPr>
          <a:xfrm>
            <a:off x="171075" y="158875"/>
            <a:ext cx="8387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Where can I find the Interdisciplinary Literacy Practices (ILPs)?  </a:t>
            </a:r>
            <a:endParaRPr/>
          </a:p>
        </p:txBody>
      </p:sp>
      <p:sp>
        <p:nvSpPr>
          <p:cNvPr id="233" name="Google Shape;233;p41"/>
          <p:cNvSpPr txBox="1">
            <a:spLocks noGrp="1"/>
          </p:cNvSpPr>
          <p:nvPr>
            <p:ph type="body" idx="1"/>
          </p:nvPr>
        </p:nvSpPr>
        <p:spPr>
          <a:xfrm>
            <a:off x="5247375" y="1153075"/>
            <a:ext cx="3564600" cy="1623600"/>
          </a:xfrm>
          <a:prstGeom prst="rect">
            <a:avLst/>
          </a:prstGeom>
        </p:spPr>
        <p:txBody>
          <a:bodyPr spcFirstLastPara="1" wrap="square" lIns="68575" tIns="34275" rIns="68575" bIns="34275" anchor="t" anchorCtr="0">
            <a:noAutofit/>
          </a:bodyPr>
          <a:lstStyle/>
          <a:p>
            <a:pPr marL="457200" lvl="0" indent="-355600" algn="l" rtl="0">
              <a:lnSpc>
                <a:spcPct val="100000"/>
              </a:lnSpc>
              <a:spcBef>
                <a:spcPts val="0"/>
              </a:spcBef>
              <a:spcAft>
                <a:spcPts val="0"/>
              </a:spcAft>
              <a:buSzPts val="2000"/>
              <a:buChar char="•"/>
            </a:pPr>
            <a:r>
              <a:rPr lang="en" sz="2000" dirty="0">
                <a:solidFill>
                  <a:schemeClr val="dk1"/>
                </a:solidFill>
              </a:rPr>
              <a:t>They are on every grade-level page of the </a:t>
            </a:r>
            <a:r>
              <a:rPr lang="en" sz="2000" i="1" u="sng" dirty="0">
                <a:solidFill>
                  <a:schemeClr val="hlink"/>
                </a:solidFill>
                <a:hlinkClick r:id="rId3"/>
              </a:rPr>
              <a:t>KAS for Reading and Writing</a:t>
            </a:r>
            <a:r>
              <a:rPr lang="en" sz="2000" dirty="0">
                <a:solidFill>
                  <a:schemeClr val="dk1"/>
                </a:solidFill>
              </a:rPr>
              <a:t>.</a:t>
            </a:r>
            <a:endParaRPr sz="2000" dirty="0">
              <a:solidFill>
                <a:schemeClr val="dk1"/>
              </a:solidFill>
            </a:endParaRPr>
          </a:p>
          <a:p>
            <a:pPr marL="457200" lvl="0" indent="0" algn="l" rtl="0">
              <a:lnSpc>
                <a:spcPct val="100000"/>
              </a:lnSpc>
              <a:spcBef>
                <a:spcPts val="0"/>
              </a:spcBef>
              <a:spcAft>
                <a:spcPts val="0"/>
              </a:spcAft>
              <a:buNone/>
            </a:pPr>
            <a:endParaRPr sz="1000" dirty="0">
              <a:solidFill>
                <a:schemeClr val="dk1"/>
              </a:solidFill>
            </a:endParaRPr>
          </a:p>
          <a:p>
            <a:pPr marL="457200" lvl="0" indent="-355600" algn="l" rtl="0">
              <a:lnSpc>
                <a:spcPct val="100000"/>
              </a:lnSpc>
              <a:spcBef>
                <a:spcPts val="0"/>
              </a:spcBef>
              <a:spcAft>
                <a:spcPts val="0"/>
              </a:spcAft>
              <a:buClr>
                <a:schemeClr val="dk1"/>
              </a:buClr>
              <a:buSzPts val="2000"/>
              <a:buChar char="•"/>
            </a:pPr>
            <a:r>
              <a:rPr lang="en" sz="2000" dirty="0">
                <a:solidFill>
                  <a:schemeClr val="dk1"/>
                </a:solidFill>
              </a:rPr>
              <a:t>Standards are </a:t>
            </a:r>
            <a:r>
              <a:rPr lang="en" sz="2000" b="1" dirty="0">
                <a:solidFill>
                  <a:schemeClr val="dk1"/>
                </a:solidFill>
              </a:rPr>
              <a:t>outcomes of instruction</a:t>
            </a:r>
            <a:r>
              <a:rPr lang="en" sz="2000" dirty="0">
                <a:solidFill>
                  <a:schemeClr val="dk1"/>
                </a:solidFill>
              </a:rPr>
              <a:t>.</a:t>
            </a:r>
            <a:endParaRPr sz="2000" dirty="0">
              <a:solidFill>
                <a:schemeClr val="dk1"/>
              </a:solidFill>
            </a:endParaRPr>
          </a:p>
          <a:p>
            <a:pPr marL="457200" lvl="0" indent="0" algn="l" rtl="0">
              <a:lnSpc>
                <a:spcPct val="100000"/>
              </a:lnSpc>
              <a:spcBef>
                <a:spcPts val="0"/>
              </a:spcBef>
              <a:spcAft>
                <a:spcPts val="0"/>
              </a:spcAft>
              <a:buNone/>
            </a:pPr>
            <a:endParaRPr sz="1000" dirty="0">
              <a:solidFill>
                <a:schemeClr val="dk1"/>
              </a:solidFill>
            </a:endParaRPr>
          </a:p>
          <a:p>
            <a:pPr marL="457200" lvl="0" indent="-355600" algn="l" rtl="0">
              <a:lnSpc>
                <a:spcPct val="100000"/>
              </a:lnSpc>
              <a:spcBef>
                <a:spcPts val="0"/>
              </a:spcBef>
              <a:spcAft>
                <a:spcPts val="0"/>
              </a:spcAft>
              <a:buClr>
                <a:schemeClr val="dk1"/>
              </a:buClr>
              <a:buSzPts val="2000"/>
              <a:buChar char="•"/>
            </a:pPr>
            <a:r>
              <a:rPr lang="en" sz="2000" dirty="0">
                <a:solidFill>
                  <a:schemeClr val="dk1"/>
                </a:solidFill>
              </a:rPr>
              <a:t>The Practices are </a:t>
            </a:r>
            <a:r>
              <a:rPr lang="en" sz="2000" b="1" dirty="0">
                <a:solidFill>
                  <a:schemeClr val="dk1"/>
                </a:solidFill>
              </a:rPr>
              <a:t>vehicles to reach those outcomes.</a:t>
            </a:r>
            <a:endParaRPr sz="2000" b="1" dirty="0">
              <a:solidFill>
                <a:schemeClr val="dk1"/>
              </a:solidFill>
            </a:endParaRPr>
          </a:p>
        </p:txBody>
      </p:sp>
      <p:pic>
        <p:nvPicPr>
          <p:cNvPr id="234" name="Google Shape;234;p41" descr="This is a screenshot of the KAS for Reading and Writing to demonstrate that the ILPs appear on each page of the grade level standards."/>
          <p:cNvPicPr preferRelativeResize="0"/>
          <p:nvPr/>
        </p:nvPicPr>
        <p:blipFill>
          <a:blip r:embed="rId4">
            <a:alphaModFix/>
          </a:blip>
          <a:stretch>
            <a:fillRect/>
          </a:stretch>
        </p:blipFill>
        <p:spPr>
          <a:xfrm>
            <a:off x="323850" y="1241175"/>
            <a:ext cx="4771277" cy="3685625"/>
          </a:xfrm>
          <a:prstGeom prst="rect">
            <a:avLst/>
          </a:prstGeom>
          <a:noFill/>
          <a:ln>
            <a:noFill/>
          </a:ln>
          <a:effectLst>
            <a:outerShdw blurRad="57150" dist="19050" dir="5400000" algn="bl" rotWithShape="0">
              <a:srgbClr val="000000">
                <a:alpha val="50000"/>
              </a:srgbClr>
            </a:outerShdw>
          </a:effectLst>
        </p:spPr>
      </p:pic>
      <p:sp>
        <p:nvSpPr>
          <p:cNvPr id="235" name="Google Shape;235;p41">
            <a:extLst>
              <a:ext uri="{C183D7F6-B498-43B3-948B-1728B52AA6E4}">
                <adec:decorative xmlns:adec="http://schemas.microsoft.com/office/drawing/2017/decorative" val="1"/>
              </a:ext>
            </a:extLst>
          </p:cNvPr>
          <p:cNvSpPr/>
          <p:nvPr/>
        </p:nvSpPr>
        <p:spPr>
          <a:xfrm>
            <a:off x="3649750" y="1236875"/>
            <a:ext cx="1445400" cy="3621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3">
                                            <p:txEl>
                                              <p:pRg st="0" end="0"/>
                                            </p:txEl>
                                          </p:spTgt>
                                        </p:tgtEl>
                                        <p:attrNameLst>
                                          <p:attrName>style.visibility</p:attrName>
                                        </p:attrNameLst>
                                      </p:cBhvr>
                                      <p:to>
                                        <p:strVal val="visible"/>
                                      </p:to>
                                    </p:set>
                                    <p:animEffect transition="in" filter="fade">
                                      <p:cBhvr>
                                        <p:cTn id="12" dur="1000"/>
                                        <p:tgtEl>
                                          <p:spTgt spid="2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3">
                                            <p:txEl>
                                              <p:pRg st="1" end="1"/>
                                            </p:txEl>
                                          </p:spTgt>
                                        </p:tgtEl>
                                        <p:attrNameLst>
                                          <p:attrName>style.visibility</p:attrName>
                                        </p:attrNameLst>
                                      </p:cBhvr>
                                      <p:to>
                                        <p:strVal val="visible"/>
                                      </p:to>
                                    </p:set>
                                    <p:animEffect transition="in" filter="fade">
                                      <p:cBhvr>
                                        <p:cTn id="17" dur="1000"/>
                                        <p:tgtEl>
                                          <p:spTgt spid="23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3">
                                            <p:txEl>
                                              <p:pRg st="2" end="2"/>
                                            </p:txEl>
                                          </p:spTgt>
                                        </p:tgtEl>
                                        <p:attrNameLst>
                                          <p:attrName>style.visibility</p:attrName>
                                        </p:attrNameLst>
                                      </p:cBhvr>
                                      <p:to>
                                        <p:strVal val="visible"/>
                                      </p:to>
                                    </p:set>
                                    <p:animEffect transition="in" filter="fade">
                                      <p:cBhvr>
                                        <p:cTn id="22" dur="1000"/>
                                        <p:tgtEl>
                                          <p:spTgt spid="23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3">
                                            <p:txEl>
                                              <p:pRg st="3" end="3"/>
                                            </p:txEl>
                                          </p:spTgt>
                                        </p:tgtEl>
                                        <p:attrNameLst>
                                          <p:attrName>style.visibility</p:attrName>
                                        </p:attrNameLst>
                                      </p:cBhvr>
                                      <p:to>
                                        <p:strVal val="visible"/>
                                      </p:to>
                                    </p:set>
                                    <p:animEffect transition="in" filter="fade">
                                      <p:cBhvr>
                                        <p:cTn id="27" dur="1000"/>
                                        <p:tgtEl>
                                          <p:spTgt spid="23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3">
                                            <p:txEl>
                                              <p:pRg st="4" end="4"/>
                                            </p:txEl>
                                          </p:spTgt>
                                        </p:tgtEl>
                                        <p:attrNameLst>
                                          <p:attrName>style.visibility</p:attrName>
                                        </p:attrNameLst>
                                      </p:cBhvr>
                                      <p:to>
                                        <p:strVal val="visible"/>
                                      </p:to>
                                    </p:set>
                                    <p:animEffect transition="in" filter="fade">
                                      <p:cBhvr>
                                        <p:cTn id="32" dur="1000"/>
                                        <p:tgtEl>
                                          <p:spTgt spid="2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2"/>
          <p:cNvSpPr txBox="1">
            <a:spLocks noGrp="1"/>
          </p:cNvSpPr>
          <p:nvPr>
            <p:ph type="title"/>
          </p:nvPr>
        </p:nvSpPr>
        <p:spPr>
          <a:xfrm>
            <a:off x="171075" y="158875"/>
            <a:ext cx="8387100" cy="994200"/>
          </a:xfrm>
          <a:prstGeom prst="rect">
            <a:avLst/>
          </a:prstGeom>
        </p:spPr>
        <p:txBody>
          <a:bodyPr spcFirstLastPara="1" wrap="square" lIns="68575" tIns="34275" rIns="68575" bIns="34275" anchor="ctr" anchorCtr="0">
            <a:normAutofit/>
          </a:bodyPr>
          <a:lstStyle/>
          <a:p>
            <a:r>
              <a:rPr lang="en" dirty="0"/>
              <a:t>More Resources in the </a:t>
            </a:r>
            <a:r>
              <a:rPr lang="en" i="1" dirty="0"/>
              <a:t>KAS</a:t>
            </a:r>
            <a:endParaRPr lang="en-US" dirty="0"/>
          </a:p>
        </p:txBody>
      </p:sp>
      <p:sp>
        <p:nvSpPr>
          <p:cNvPr id="241" name="Google Shape;241;p42"/>
          <p:cNvSpPr txBox="1">
            <a:spLocks noGrp="1"/>
          </p:cNvSpPr>
          <p:nvPr>
            <p:ph type="body" idx="1"/>
          </p:nvPr>
        </p:nvSpPr>
        <p:spPr>
          <a:xfrm>
            <a:off x="5264050" y="1299600"/>
            <a:ext cx="3730200" cy="1623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sz="2000">
              <a:solidFill>
                <a:schemeClr val="dk1"/>
              </a:solidFill>
            </a:endParaRPr>
          </a:p>
          <a:p>
            <a:pPr marL="457200" lvl="0" indent="-355600" algn="l" rtl="0">
              <a:spcBef>
                <a:spcPts val="800"/>
              </a:spcBef>
              <a:spcAft>
                <a:spcPts val="0"/>
              </a:spcAft>
              <a:buClr>
                <a:schemeClr val="dk1"/>
              </a:buClr>
              <a:buSzPts val="2000"/>
              <a:buChar char="•"/>
            </a:pPr>
            <a:r>
              <a:rPr lang="en" sz="2000">
                <a:solidFill>
                  <a:schemeClr val="dk1"/>
                </a:solidFill>
              </a:rPr>
              <a:t>Additional “look-fors” for </a:t>
            </a:r>
            <a:r>
              <a:rPr lang="en" sz="2000" u="sng">
                <a:solidFill>
                  <a:schemeClr val="hlink"/>
                </a:solidFill>
                <a:hlinkClick r:id="rId3"/>
              </a:rPr>
              <a:t>possible teacher actions and possible student actions</a:t>
            </a:r>
            <a:r>
              <a:rPr lang="en" sz="2000">
                <a:solidFill>
                  <a:schemeClr val="dk1"/>
                </a:solidFill>
              </a:rPr>
              <a:t> are available on. pp. 384-390.</a:t>
            </a:r>
            <a:endParaRPr sz="2000">
              <a:solidFill>
                <a:schemeClr val="dk1"/>
              </a:solidFill>
            </a:endParaRPr>
          </a:p>
        </p:txBody>
      </p:sp>
      <p:pic>
        <p:nvPicPr>
          <p:cNvPr id="244" name="Google Shape;244;p42" descr="This is a screen shot to show that pp. 384-390 of the KAS for Reading and Writing have possible teacher and student actions to engage students in the ILPs. "/>
          <p:cNvPicPr preferRelativeResize="0"/>
          <p:nvPr/>
        </p:nvPicPr>
        <p:blipFill>
          <a:blip r:embed="rId4">
            <a:alphaModFix/>
          </a:blip>
          <a:stretch>
            <a:fillRect/>
          </a:stretch>
        </p:blipFill>
        <p:spPr>
          <a:xfrm>
            <a:off x="312739" y="981121"/>
            <a:ext cx="4945525" cy="3879075"/>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Effect transition="in" filter="fade">
                                      <p:cBhvr>
                                        <p:cTn id="7" dur="1000"/>
                                        <p:tgtEl>
                                          <p:spTgt spid="2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
                                            <p:txEl>
                                              <p:pRg st="1" end="1"/>
                                            </p:txEl>
                                          </p:spTgt>
                                        </p:tgtEl>
                                        <p:attrNameLst>
                                          <p:attrName>style.visibility</p:attrName>
                                        </p:attrNameLst>
                                      </p:cBhvr>
                                      <p:to>
                                        <p:strVal val="visible"/>
                                      </p:to>
                                    </p:set>
                                    <p:animEffect transition="in" filter="fade">
                                      <p:cBhvr>
                                        <p:cTn id="12" dur="1000"/>
                                        <p:tgtEl>
                                          <p:spTgt spid="2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3"/>
          <p:cNvSpPr txBox="1">
            <a:spLocks noGrp="1"/>
          </p:cNvSpPr>
          <p:nvPr>
            <p:ph type="title"/>
          </p:nvPr>
        </p:nvSpPr>
        <p:spPr>
          <a:xfrm>
            <a:off x="241175" y="1091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dirty="0">
                <a:latin typeface="Franklin Gothic"/>
                <a:ea typeface="Franklin Gothic"/>
                <a:cs typeface="Franklin Gothic"/>
                <a:sym typeface="Franklin Gothic"/>
              </a:rPr>
              <a:t>Relationship Status:</a:t>
            </a:r>
            <a:endParaRPr sz="3100" b="1" dirty="0">
              <a:latin typeface="Franklin Gothic"/>
              <a:ea typeface="Franklin Gothic"/>
              <a:cs typeface="Franklin Gothic"/>
              <a:sym typeface="Franklin Gothic"/>
            </a:endParaRPr>
          </a:p>
        </p:txBody>
      </p:sp>
      <p:sp>
        <p:nvSpPr>
          <p:cNvPr id="250" name="Google Shape;250;p43"/>
          <p:cNvSpPr txBox="1"/>
          <p:nvPr/>
        </p:nvSpPr>
        <p:spPr>
          <a:xfrm>
            <a:off x="241175" y="1050275"/>
            <a:ext cx="4017900" cy="207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Franklin Gothic"/>
                <a:ea typeface="Franklin Gothic"/>
                <a:cs typeface="Franklin Gothic"/>
                <a:sym typeface="Franklin Gothic"/>
              </a:rPr>
              <a:t>STANDARDS:</a:t>
            </a:r>
            <a:endParaRPr sz="2700" b="1">
              <a:latin typeface="Franklin Gothic"/>
              <a:ea typeface="Franklin Gothic"/>
              <a:cs typeface="Franklin Gothic"/>
              <a:sym typeface="Franklin Gothic"/>
            </a:endParaRPr>
          </a:p>
          <a:p>
            <a:pPr marL="457200" lvl="0" indent="0" algn="l" rtl="0">
              <a:spcBef>
                <a:spcPts val="0"/>
              </a:spcBef>
              <a:spcAft>
                <a:spcPts val="0"/>
              </a:spcAft>
              <a:buNone/>
            </a:pPr>
            <a:endParaRPr sz="1600">
              <a:latin typeface="Franklin Gothic"/>
              <a:ea typeface="Franklin Gothic"/>
              <a:cs typeface="Franklin Gothic"/>
              <a:sym typeface="Franklin Gothic"/>
            </a:endParaRPr>
          </a:p>
          <a:p>
            <a:pPr marL="457200" lvl="0" indent="-355600" algn="l" rtl="0">
              <a:spcBef>
                <a:spcPts val="0"/>
              </a:spcBef>
              <a:spcAft>
                <a:spcPts val="0"/>
              </a:spcAft>
              <a:buSzPts val="2000"/>
              <a:buFont typeface="Franklin Gothic"/>
              <a:buChar char="●"/>
            </a:pPr>
            <a:r>
              <a:rPr lang="en" sz="2000">
                <a:latin typeface="Franklin Gothic"/>
                <a:ea typeface="Franklin Gothic"/>
                <a:cs typeface="Franklin Gothic"/>
                <a:sym typeface="Franklin Gothic"/>
              </a:rPr>
              <a:t>Represent goals or outcomes of an educational program</a:t>
            </a:r>
            <a:endParaRPr sz="2000">
              <a:latin typeface="Franklin Gothic"/>
              <a:ea typeface="Franklin Gothic"/>
              <a:cs typeface="Franklin Gothic"/>
              <a:sym typeface="Franklin Gothic"/>
            </a:endParaRPr>
          </a:p>
          <a:p>
            <a:pPr marL="457200" lvl="0" indent="-355600" algn="l" rtl="0">
              <a:spcBef>
                <a:spcPts val="0"/>
              </a:spcBef>
              <a:spcAft>
                <a:spcPts val="0"/>
              </a:spcAft>
              <a:buSzPts val="2000"/>
              <a:buFont typeface="Franklin Gothic"/>
              <a:buChar char="●"/>
            </a:pPr>
            <a:r>
              <a:rPr lang="en" sz="2000">
                <a:latin typeface="Franklin Gothic"/>
                <a:ea typeface="Franklin Gothic"/>
                <a:cs typeface="Franklin Gothic"/>
                <a:sym typeface="Franklin Gothic"/>
              </a:rPr>
              <a:t>Are vertically aligned expected outcomes for all students</a:t>
            </a:r>
            <a:endParaRPr sz="3100" b="1">
              <a:latin typeface="Franklin Gothic"/>
              <a:ea typeface="Franklin Gothic"/>
              <a:cs typeface="Franklin Gothic"/>
              <a:sym typeface="Franklin Gothic"/>
            </a:endParaRPr>
          </a:p>
        </p:txBody>
      </p:sp>
      <p:sp>
        <p:nvSpPr>
          <p:cNvPr id="251" name="Google Shape;251;p43"/>
          <p:cNvSpPr txBox="1"/>
          <p:nvPr/>
        </p:nvSpPr>
        <p:spPr>
          <a:xfrm>
            <a:off x="4687950" y="1050275"/>
            <a:ext cx="39546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chemeClr val="dk1"/>
                </a:solidFill>
                <a:latin typeface="Franklin Gothic"/>
                <a:ea typeface="Franklin Gothic"/>
                <a:cs typeface="Franklin Gothic"/>
                <a:sym typeface="Franklin Gothic"/>
              </a:rPr>
              <a:t>ILPs: </a:t>
            </a:r>
            <a:endParaRPr sz="2700" b="1">
              <a:solidFill>
                <a:schemeClr val="dk1"/>
              </a:solidFill>
              <a:latin typeface="Franklin Gothic"/>
              <a:ea typeface="Franklin Gothic"/>
              <a:cs typeface="Franklin Gothic"/>
              <a:sym typeface="Franklin Gothic"/>
            </a:endParaRPr>
          </a:p>
          <a:p>
            <a:pPr marL="457200" lvl="0" indent="0" algn="l" rtl="0">
              <a:spcBef>
                <a:spcPts val="0"/>
              </a:spcBef>
              <a:spcAft>
                <a:spcPts val="0"/>
              </a:spcAft>
              <a:buNone/>
            </a:pPr>
            <a:endParaRPr sz="2000">
              <a:latin typeface="Franklin Gothic"/>
              <a:ea typeface="Franklin Gothic"/>
              <a:cs typeface="Franklin Gothic"/>
              <a:sym typeface="Franklin Gothic"/>
            </a:endParaRPr>
          </a:p>
          <a:p>
            <a:pPr marL="457200" lvl="0" indent="-355600" algn="l" rtl="0">
              <a:spcBef>
                <a:spcPts val="0"/>
              </a:spcBef>
              <a:spcAft>
                <a:spcPts val="0"/>
              </a:spcAft>
              <a:buSzPts val="2000"/>
              <a:buFont typeface="Libre Franklin"/>
              <a:buChar char="●"/>
            </a:pPr>
            <a:r>
              <a:rPr lang="en" sz="2000">
                <a:latin typeface="Franklin Gothic"/>
                <a:ea typeface="Franklin Gothic"/>
                <a:cs typeface="Franklin Gothic"/>
                <a:sym typeface="Franklin Gothic"/>
              </a:rPr>
              <a:t>Are built upon a foundation of common understandings – or practices – which provide the </a:t>
            </a:r>
            <a:r>
              <a:rPr lang="en" sz="2000" b="1">
                <a:latin typeface="Franklin Gothic"/>
                <a:ea typeface="Franklin Gothic"/>
                <a:cs typeface="Franklin Gothic"/>
                <a:sym typeface="Franklin Gothic"/>
              </a:rPr>
              <a:t>overarching goals</a:t>
            </a:r>
            <a:r>
              <a:rPr lang="en" sz="2000">
                <a:latin typeface="Franklin Gothic"/>
                <a:ea typeface="Franklin Gothic"/>
                <a:cs typeface="Franklin Gothic"/>
                <a:sym typeface="Franklin Gothic"/>
              </a:rPr>
              <a:t> for literacy instruction for each student across the state</a:t>
            </a:r>
            <a:endParaRPr sz="2000">
              <a:latin typeface="Franklin Gothic"/>
              <a:ea typeface="Franklin Gothic"/>
              <a:cs typeface="Franklin Gothic"/>
              <a:sym typeface="Franklin Gothic"/>
            </a:endParaRPr>
          </a:p>
          <a:p>
            <a:pPr marL="0" lvl="0" indent="0" algn="l" rtl="0">
              <a:spcBef>
                <a:spcPts val="0"/>
              </a:spcBef>
              <a:spcAft>
                <a:spcPts val="0"/>
              </a:spcAft>
              <a:buNone/>
            </a:pPr>
            <a:endParaRPr sz="1600">
              <a:latin typeface="Franklin Gothic"/>
              <a:ea typeface="Franklin Gothic"/>
              <a:cs typeface="Franklin Gothic"/>
              <a:sym typeface="Franklin Gothic"/>
            </a:endParaRPr>
          </a:p>
          <a:p>
            <a:pPr marL="0" lvl="0" indent="0" algn="l" rtl="0">
              <a:spcBef>
                <a:spcPts val="0"/>
              </a:spcBef>
              <a:spcAft>
                <a:spcPts val="0"/>
              </a:spcAft>
              <a:buNone/>
            </a:pPr>
            <a:endParaRPr sz="2700" b="1">
              <a:latin typeface="Franklin Gothic"/>
              <a:ea typeface="Franklin Gothic"/>
              <a:cs typeface="Franklin Gothic"/>
              <a:sym typeface="Franklin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4"/>
          <p:cNvSpPr txBox="1">
            <a:spLocks noGrp="1"/>
          </p:cNvSpPr>
          <p:nvPr>
            <p:ph type="title"/>
          </p:nvPr>
        </p:nvSpPr>
        <p:spPr>
          <a:xfrm>
            <a:off x="241175" y="109169"/>
            <a:ext cx="7886700" cy="994200"/>
          </a:xfrm>
          <a:prstGeom prst="rect">
            <a:avLst/>
          </a:prstGeom>
        </p:spPr>
        <p:txBody>
          <a:bodyPr spcFirstLastPara="1" wrap="square" lIns="68575" tIns="34275" rIns="68575" bIns="34275" anchor="ctr" anchorCtr="0">
            <a:normAutofit/>
          </a:bodyPr>
          <a:lstStyle/>
          <a:p>
            <a:r>
              <a:rPr lang="en" sz="3100" b="1" dirty="0">
                <a:latin typeface="Franklin Gothic"/>
                <a:ea typeface="Franklin Gothic"/>
                <a:cs typeface="Franklin Gothic"/>
                <a:sym typeface="Franklin Gothic"/>
              </a:rPr>
              <a:t>Relationship Status, continued:</a:t>
            </a:r>
            <a:endParaRPr sz="3100" b="1" dirty="0">
              <a:latin typeface="Franklin Gothic"/>
              <a:ea typeface="Franklin Gothic"/>
              <a:cs typeface="Franklin Gothic"/>
              <a:sym typeface="Franklin Gothic"/>
            </a:endParaRPr>
          </a:p>
        </p:txBody>
      </p:sp>
      <p:sp>
        <p:nvSpPr>
          <p:cNvPr id="257" name="Google Shape;257;p44"/>
          <p:cNvSpPr txBox="1"/>
          <p:nvPr/>
        </p:nvSpPr>
        <p:spPr>
          <a:xfrm>
            <a:off x="316050" y="1001025"/>
            <a:ext cx="4256100" cy="300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Franklin Gothic"/>
                <a:ea typeface="Franklin Gothic"/>
                <a:cs typeface="Franklin Gothic"/>
                <a:sym typeface="Franklin Gothic"/>
              </a:rPr>
              <a:t>STANDARDS:</a:t>
            </a:r>
            <a:endParaRPr sz="2700" b="1">
              <a:latin typeface="Franklin Gothic"/>
              <a:ea typeface="Franklin Gothic"/>
              <a:cs typeface="Franklin Gothic"/>
              <a:sym typeface="Franklin Gothic"/>
            </a:endParaRPr>
          </a:p>
          <a:p>
            <a:pPr marL="457200" lvl="0" indent="0" algn="l" rtl="0">
              <a:spcBef>
                <a:spcPts val="0"/>
              </a:spcBef>
              <a:spcAft>
                <a:spcPts val="0"/>
              </a:spcAft>
              <a:buNone/>
            </a:pPr>
            <a:endParaRPr sz="1600">
              <a:latin typeface="Franklin Gothic"/>
              <a:ea typeface="Franklin Gothic"/>
              <a:cs typeface="Franklin Gothic"/>
              <a:sym typeface="Franklin Gothic"/>
            </a:endParaRPr>
          </a:p>
          <a:p>
            <a:pPr marL="457200" lvl="0" indent="-355600" algn="l" rtl="0">
              <a:spcBef>
                <a:spcPts val="0"/>
              </a:spcBef>
              <a:spcAft>
                <a:spcPts val="0"/>
              </a:spcAft>
              <a:buSzPts val="2000"/>
              <a:buFont typeface="Franklin Gothic"/>
              <a:buChar char="●"/>
            </a:pPr>
            <a:r>
              <a:rPr lang="en" sz="2000">
                <a:latin typeface="Franklin Gothic"/>
                <a:ea typeface="Franklin Gothic"/>
                <a:cs typeface="Franklin Gothic"/>
                <a:sym typeface="Franklin Gothic"/>
              </a:rPr>
              <a:t>Establish a statewide baseline of what students should know and be able to do at the conclusion of a grade or grade-span; the minimum content to be learned in each grade or grade-span</a:t>
            </a:r>
            <a:endParaRPr sz="3100" b="1">
              <a:latin typeface="Franklin Gothic"/>
              <a:ea typeface="Franklin Gothic"/>
              <a:cs typeface="Franklin Gothic"/>
              <a:sym typeface="Franklin Gothic"/>
            </a:endParaRPr>
          </a:p>
        </p:txBody>
      </p:sp>
      <p:sp>
        <p:nvSpPr>
          <p:cNvPr id="258" name="Google Shape;258;p44"/>
          <p:cNvSpPr txBox="1"/>
          <p:nvPr/>
        </p:nvSpPr>
        <p:spPr>
          <a:xfrm>
            <a:off x="4737225" y="1047900"/>
            <a:ext cx="3954600" cy="304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Franklin Gothic"/>
                <a:ea typeface="Franklin Gothic"/>
                <a:cs typeface="Franklin Gothic"/>
                <a:sym typeface="Franklin Gothic"/>
              </a:rPr>
              <a:t>ILPS</a:t>
            </a:r>
            <a:endParaRPr sz="2700" b="1">
              <a:latin typeface="Franklin Gothic"/>
              <a:ea typeface="Franklin Gothic"/>
              <a:cs typeface="Franklin Gothic"/>
              <a:sym typeface="Franklin Gothic"/>
            </a:endParaRPr>
          </a:p>
          <a:p>
            <a:pPr marL="457200" lvl="0" indent="0" algn="l" rtl="0">
              <a:spcBef>
                <a:spcPts val="0"/>
              </a:spcBef>
              <a:spcAft>
                <a:spcPts val="0"/>
              </a:spcAft>
              <a:buNone/>
            </a:pPr>
            <a:endParaRPr sz="1600">
              <a:latin typeface="Franklin Gothic"/>
              <a:ea typeface="Franklin Gothic"/>
              <a:cs typeface="Franklin Gothic"/>
              <a:sym typeface="Franklin Gothic"/>
            </a:endParaRPr>
          </a:p>
          <a:p>
            <a:pPr marL="457200" lvl="0" indent="-355600" algn="l" rtl="0">
              <a:spcBef>
                <a:spcPts val="0"/>
              </a:spcBef>
              <a:spcAft>
                <a:spcPts val="0"/>
              </a:spcAft>
              <a:buSzPts val="2000"/>
              <a:buFont typeface="Libre Franklin"/>
              <a:buChar char="●"/>
            </a:pPr>
            <a:r>
              <a:rPr lang="en" sz="2000">
                <a:latin typeface="Franklin Gothic"/>
                <a:ea typeface="Franklin Gothic"/>
                <a:cs typeface="Franklin Gothic"/>
                <a:sym typeface="Franklin Gothic"/>
              </a:rPr>
              <a:t>Are fundamental to fostering a literacy-rich environment that goes beyond teaching and learning isolated skills </a:t>
            </a:r>
            <a:endParaRPr sz="2000">
              <a:latin typeface="Franklin Gothic"/>
              <a:ea typeface="Franklin Gothic"/>
              <a:cs typeface="Franklin Gothic"/>
              <a:sym typeface="Franklin Gothic"/>
            </a:endParaRPr>
          </a:p>
          <a:p>
            <a:pPr marL="0" lvl="0" indent="0" algn="l" rtl="0">
              <a:spcBef>
                <a:spcPts val="0"/>
              </a:spcBef>
              <a:spcAft>
                <a:spcPts val="0"/>
              </a:spcAft>
              <a:buNone/>
            </a:pPr>
            <a:endParaRPr sz="2000">
              <a:latin typeface="Franklin Gothic"/>
              <a:ea typeface="Franklin Gothic"/>
              <a:cs typeface="Franklin Gothic"/>
              <a:sym typeface="Franklin Gothic"/>
            </a:endParaRPr>
          </a:p>
          <a:p>
            <a:pPr marL="0" lvl="0" indent="0" algn="l" rtl="0">
              <a:spcBef>
                <a:spcPts val="0"/>
              </a:spcBef>
              <a:spcAft>
                <a:spcPts val="0"/>
              </a:spcAft>
              <a:buNone/>
            </a:pPr>
            <a:endParaRPr sz="1600">
              <a:latin typeface="Franklin Gothic"/>
              <a:ea typeface="Franklin Gothic"/>
              <a:cs typeface="Franklin Gothic"/>
              <a:sym typeface="Franklin Gothic"/>
            </a:endParaRPr>
          </a:p>
          <a:p>
            <a:pPr marL="0" lvl="0" indent="0" algn="l" rtl="0">
              <a:spcBef>
                <a:spcPts val="0"/>
              </a:spcBef>
              <a:spcAft>
                <a:spcPts val="0"/>
              </a:spcAft>
              <a:buNone/>
            </a:pPr>
            <a:endParaRPr sz="2700" b="1">
              <a:latin typeface="Franklin Gothic"/>
              <a:ea typeface="Franklin Gothic"/>
              <a:cs typeface="Franklin Gothic"/>
              <a:sym typeface="Franklin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171075" y="-852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a:latin typeface="Franklin Gothic"/>
                <a:ea typeface="Franklin Gothic"/>
                <a:cs typeface="Franklin Gothic"/>
                <a:sym typeface="Franklin Gothic"/>
              </a:rPr>
              <a:t>A Note to Facilitators Leading a Group: </a:t>
            </a:r>
            <a:endParaRPr sz="2900" b="1">
              <a:latin typeface="Franklin Gothic"/>
              <a:ea typeface="Franklin Gothic"/>
              <a:cs typeface="Franklin Gothic"/>
              <a:sym typeface="Franklin Gothic"/>
            </a:endParaRPr>
          </a:p>
        </p:txBody>
      </p:sp>
      <p:sp>
        <p:nvSpPr>
          <p:cNvPr id="132" name="Google Shape;132;p27"/>
          <p:cNvSpPr txBox="1"/>
          <p:nvPr/>
        </p:nvSpPr>
        <p:spPr>
          <a:xfrm>
            <a:off x="403475" y="743153"/>
            <a:ext cx="8030100" cy="29157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102649"/>
              </a:buClr>
              <a:buSzPts val="1700"/>
              <a:buFont typeface="Franklin Gothic"/>
              <a:buChar char="●"/>
            </a:pPr>
            <a:r>
              <a:rPr lang="en" sz="1600" dirty="0">
                <a:solidFill>
                  <a:srgbClr val="102649"/>
                </a:solidFill>
                <a:latin typeface="Franklin Gothic"/>
                <a:ea typeface="Franklin Gothic"/>
                <a:cs typeface="Franklin Gothic"/>
                <a:sym typeface="Franklin Gothic"/>
              </a:rPr>
              <a:t>For complete considerations for facilitators, see the Notes section of this slide.</a:t>
            </a:r>
            <a:endParaRPr lang="en-US" sz="16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 sz="1600" dirty="0">
                <a:solidFill>
                  <a:srgbClr val="102649"/>
                </a:solidFill>
                <a:latin typeface="Franklin Gothic"/>
                <a:ea typeface="Franklin Gothic"/>
                <a:cs typeface="Franklin Gothic"/>
                <a:sym typeface="Franklin Gothic"/>
              </a:rPr>
              <a:t>These slides are adaptable for your grade level, content area and/or allotted learning time. </a:t>
            </a:r>
            <a:endParaRPr sz="1600">
              <a:solidFill>
                <a:srgbClr val="102649"/>
              </a:solidFill>
              <a:latin typeface="Franklin Gothic"/>
              <a:ea typeface="Franklin Gothic"/>
              <a:cs typeface="Franklin Gothic"/>
            </a:endParaRPr>
          </a:p>
          <a:p>
            <a:pPr marL="457200" indent="-342900">
              <a:buSzPts val="1700"/>
              <a:buFont typeface="Franklin Gothic,Sans-Serif"/>
              <a:buChar char="●"/>
            </a:pPr>
            <a:r>
              <a:rPr lang="en" sz="1600" dirty="0">
                <a:solidFill>
                  <a:srgbClr val="102649"/>
                </a:solidFill>
                <a:latin typeface="Franklin Gothic"/>
                <a:ea typeface="Franklin Gothic"/>
                <a:cs typeface="Franklin Gothic"/>
              </a:rPr>
              <a:t>Print or make a digital copy of the </a:t>
            </a:r>
            <a:r>
              <a:rPr lang="en" sz="1600" dirty="0">
                <a:latin typeface="Franklin Gothic"/>
                <a:ea typeface="Franklin Gothic"/>
                <a:cs typeface="Franklin Gothic"/>
                <a:hlinkClick r:id="rId3"/>
              </a:rPr>
              <a:t>Participant Guide</a:t>
            </a:r>
            <a:r>
              <a:rPr lang="en" sz="1600" dirty="0">
                <a:solidFill>
                  <a:srgbClr val="102649"/>
                </a:solidFill>
                <a:latin typeface="Franklin Gothic"/>
                <a:ea typeface="Franklin Gothic"/>
                <a:cs typeface="Franklin Gothic"/>
              </a:rPr>
              <a:t> for participants.</a:t>
            </a:r>
            <a:endParaRPr lang="en-US" sz="1600">
              <a:latin typeface="Franklin Gothic"/>
              <a:ea typeface="Franklin Gothic"/>
              <a:cs typeface="Franklin Gothic"/>
            </a:endParaRPr>
          </a:p>
          <a:p>
            <a:pPr marL="457200" lvl="0" indent="-336550" algn="l" rtl="0">
              <a:spcBef>
                <a:spcPts val="0"/>
              </a:spcBef>
              <a:spcAft>
                <a:spcPts val="0"/>
              </a:spcAft>
              <a:buClr>
                <a:srgbClr val="102649"/>
              </a:buClr>
              <a:buSzPts val="1700"/>
              <a:buFont typeface="Franklin Gothic"/>
              <a:buChar char="●"/>
            </a:pPr>
            <a:r>
              <a:rPr lang="en" sz="1600" dirty="0">
                <a:solidFill>
                  <a:srgbClr val="102649"/>
                </a:solidFill>
                <a:latin typeface="Franklin Gothic"/>
                <a:ea typeface="Franklin Gothic"/>
                <a:cs typeface="Franklin Gothic"/>
                <a:sym typeface="Franklin Gothic"/>
              </a:rPr>
              <a:t>These slides are divided into three sections:</a:t>
            </a:r>
            <a:endParaRPr sz="1600">
              <a:solidFill>
                <a:srgbClr val="102649"/>
              </a:solidFill>
              <a:latin typeface="Franklin Gothic"/>
              <a:ea typeface="Franklin Gothic"/>
              <a:cs typeface="Franklin Gothic"/>
            </a:endParaRPr>
          </a:p>
          <a:p>
            <a:pPr marL="914400" lvl="0" indent="0" algn="l" rtl="0">
              <a:spcBef>
                <a:spcPts val="0"/>
              </a:spcBef>
              <a:spcAft>
                <a:spcPts val="0"/>
              </a:spcAft>
              <a:buNone/>
            </a:pPr>
            <a:r>
              <a:rPr lang="en" sz="1600" b="1" dirty="0">
                <a:solidFill>
                  <a:srgbClr val="102649"/>
                </a:solidFill>
                <a:latin typeface="Franklin Gothic"/>
                <a:ea typeface="Franklin Gothic"/>
                <a:cs typeface="Franklin Gothic"/>
                <a:sym typeface="Franklin Gothic"/>
              </a:rPr>
              <a:t>Part 1: </a:t>
            </a:r>
            <a:r>
              <a:rPr lang="en" sz="1600" dirty="0">
                <a:solidFill>
                  <a:srgbClr val="102649"/>
                </a:solidFill>
                <a:latin typeface="Franklin Gothic"/>
                <a:ea typeface="Franklin Gothic"/>
                <a:cs typeface="Franklin Gothic"/>
                <a:sym typeface="Franklin Gothic"/>
              </a:rPr>
              <a:t>What are the Interdisciplinary Literacy Practices (ILPs)?</a:t>
            </a:r>
            <a:endParaRPr sz="1600">
              <a:solidFill>
                <a:srgbClr val="102649"/>
              </a:solidFill>
              <a:latin typeface="Franklin Gothic"/>
              <a:ea typeface="Franklin Gothic"/>
              <a:cs typeface="Franklin Gothic"/>
            </a:endParaRPr>
          </a:p>
          <a:p>
            <a:pPr marL="457200" lvl="0" indent="457200" algn="l" rtl="0">
              <a:spcBef>
                <a:spcPts val="0"/>
              </a:spcBef>
              <a:spcAft>
                <a:spcPts val="0"/>
              </a:spcAft>
              <a:buNone/>
            </a:pPr>
            <a:r>
              <a:rPr lang="en" sz="1600" b="1" dirty="0">
                <a:solidFill>
                  <a:srgbClr val="102649"/>
                </a:solidFill>
                <a:latin typeface="Franklin Gothic"/>
                <a:ea typeface="Franklin Gothic"/>
                <a:cs typeface="Franklin Gothic"/>
                <a:sym typeface="Franklin Gothic"/>
              </a:rPr>
              <a:t>Part 2: </a:t>
            </a:r>
            <a:r>
              <a:rPr lang="en" sz="1600" dirty="0">
                <a:solidFill>
                  <a:srgbClr val="102649"/>
                </a:solidFill>
                <a:latin typeface="Franklin Gothic"/>
                <a:ea typeface="Franklin Gothic"/>
                <a:cs typeface="Franklin Gothic"/>
                <a:sym typeface="Franklin Gothic"/>
              </a:rPr>
              <a:t>How are Kentucky teachers engaging students in the ILPs?</a:t>
            </a:r>
            <a:endParaRPr sz="1600">
              <a:solidFill>
                <a:srgbClr val="102649"/>
              </a:solidFill>
              <a:latin typeface="Franklin Gothic"/>
              <a:ea typeface="Franklin Gothic"/>
              <a:cs typeface="Franklin Gothic"/>
            </a:endParaRPr>
          </a:p>
          <a:p>
            <a:pPr marL="914400" lvl="0" indent="0" algn="l" rtl="0">
              <a:spcBef>
                <a:spcPts val="0"/>
              </a:spcBef>
              <a:spcAft>
                <a:spcPts val="0"/>
              </a:spcAft>
              <a:buNone/>
            </a:pPr>
            <a:r>
              <a:rPr lang="en" sz="1600" b="1" dirty="0">
                <a:solidFill>
                  <a:srgbClr val="102649"/>
                </a:solidFill>
                <a:latin typeface="Franklin Gothic"/>
                <a:ea typeface="Franklin Gothic"/>
                <a:cs typeface="Franklin Gothic"/>
                <a:sym typeface="Franklin Gothic"/>
              </a:rPr>
              <a:t>Part 3: </a:t>
            </a:r>
            <a:r>
              <a:rPr lang="en" sz="1600" dirty="0">
                <a:solidFill>
                  <a:srgbClr val="102649"/>
                </a:solidFill>
                <a:latin typeface="Franklin Gothic"/>
                <a:ea typeface="Franklin Gothic"/>
                <a:cs typeface="Franklin Gothic"/>
                <a:sym typeface="Franklin Gothic"/>
              </a:rPr>
              <a:t>How might we engage students in the Interdisciplinary Literacy Practices in our instruction?</a:t>
            </a:r>
            <a:endParaRPr sz="1600">
              <a:solidFill>
                <a:srgbClr val="102649"/>
              </a:solidFill>
              <a:latin typeface="Franklin Gothic"/>
              <a:ea typeface="Franklin Gothic"/>
              <a:cs typeface="Franklin Gothic"/>
            </a:endParaRPr>
          </a:p>
          <a:p>
            <a:pPr marL="457200" lvl="0" indent="-336550" algn="l" rtl="0">
              <a:spcBef>
                <a:spcPts val="0"/>
              </a:spcBef>
              <a:spcAft>
                <a:spcPts val="0"/>
              </a:spcAft>
              <a:buClr>
                <a:srgbClr val="102649"/>
              </a:buClr>
              <a:buSzPts val="1700"/>
              <a:buFont typeface="Franklin Gothic"/>
              <a:buChar char="●"/>
            </a:pPr>
            <a:r>
              <a:rPr lang="en" sz="1600" dirty="0">
                <a:solidFill>
                  <a:srgbClr val="102649"/>
                </a:solidFill>
                <a:latin typeface="Franklin Gothic"/>
                <a:ea typeface="Franklin Gothic"/>
                <a:cs typeface="Franklin Gothic"/>
                <a:sym typeface="Franklin Gothic"/>
              </a:rPr>
              <a:t>Use the videos that are relevant to your audience’s grade level or content area.</a:t>
            </a:r>
            <a:endParaRPr sz="160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 sz="1600" dirty="0">
                <a:solidFill>
                  <a:srgbClr val="102649"/>
                </a:solidFill>
                <a:latin typeface="Franklin Gothic"/>
                <a:ea typeface="Franklin Gothic"/>
                <a:cs typeface="Franklin Gothic"/>
                <a:sym typeface="Franklin Gothic"/>
              </a:rPr>
              <a:t>Complete Parts 1-3 and complete this survey to receive 3 hours of professional development/EILA credit. </a:t>
            </a:r>
            <a:endParaRPr sz="1600">
              <a:solidFill>
                <a:srgbClr val="102649"/>
              </a:solidFill>
              <a:latin typeface="Franklin Gothic"/>
              <a:ea typeface="Franklin Gothic"/>
              <a:cs typeface="Franklin Gothic"/>
            </a:endParaRPr>
          </a:p>
        </p:txBody>
      </p:sp>
    </p:spTree>
    <p:extLst>
      <p:ext uri="{BB962C8B-B14F-4D97-AF65-F5344CB8AC3E}">
        <p14:creationId xmlns:p14="http://schemas.microsoft.com/office/powerpoint/2010/main" val="4106732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5"/>
          <p:cNvSpPr txBox="1">
            <a:spLocks noGrp="1"/>
          </p:cNvSpPr>
          <p:nvPr>
            <p:ph type="title"/>
          </p:nvPr>
        </p:nvSpPr>
        <p:spPr>
          <a:xfrm>
            <a:off x="300300" y="179411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3290">
                <a:latin typeface="Franklin Gothic"/>
                <a:ea typeface="Franklin Gothic"/>
                <a:cs typeface="Franklin Gothic"/>
                <a:sym typeface="Franklin Gothic"/>
              </a:rPr>
              <a:t>In order to consider how we might engage students in these practices, we are going to do a reading and writing task so that we can experience the Interdisciplinary Literacy Practices as a learner might.  </a:t>
            </a:r>
            <a:endParaRPr sz="3290">
              <a:latin typeface="Franklin Gothic"/>
              <a:ea typeface="Franklin Gothic"/>
              <a:cs typeface="Franklin Gothic"/>
              <a:sym typeface="Franklin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6"/>
          <p:cNvSpPr txBox="1">
            <a:spLocks noGrp="1"/>
          </p:cNvSpPr>
          <p:nvPr>
            <p:ph type="title"/>
          </p:nvPr>
        </p:nvSpPr>
        <p:spPr>
          <a:xfrm>
            <a:off x="314900" y="20920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The following lesson is adapted from Amplify ELA Grade 6, Unit 6B: Subunit 2. </a:t>
            </a:r>
            <a:endParaRPr b="1">
              <a:latin typeface="Franklin Gothic"/>
              <a:ea typeface="Franklin Gothic"/>
              <a:cs typeface="Franklin Gothic"/>
              <a:sym typeface="Franklin Gothic"/>
            </a:endParaRPr>
          </a:p>
        </p:txBody>
      </p:sp>
      <p:pic>
        <p:nvPicPr>
          <p:cNvPr id="269" name="Google Shape;269;p46" descr="This is a screenshot from Amplify ELA's unit 6B. A man peers through a microscope with a quizzical expression. Below is the title of the unit, &quot;Mysteries and Investigations.&quot;"/>
          <p:cNvPicPr preferRelativeResize="0"/>
          <p:nvPr/>
        </p:nvPicPr>
        <p:blipFill rotWithShape="1">
          <a:blip r:embed="rId3">
            <a:alphaModFix/>
          </a:blip>
          <a:srcRect t="10031" r="882"/>
          <a:stretch/>
        </p:blipFill>
        <p:spPr>
          <a:xfrm>
            <a:off x="0" y="1462806"/>
            <a:ext cx="9144000" cy="3680694"/>
          </a:xfrm>
          <a:prstGeom prst="rect">
            <a:avLst/>
          </a:prstGeom>
          <a:noFill/>
          <a:ln>
            <a:noFill/>
          </a:ln>
        </p:spPr>
      </p:pic>
      <p:sp>
        <p:nvSpPr>
          <p:cNvPr id="3" name="TextBox 2">
            <a:extLst>
              <a:ext uri="{FF2B5EF4-FFF2-40B4-BE49-F238E27FC236}">
                <a16:creationId xmlns:a16="http://schemas.microsoft.com/office/drawing/2014/main" id="{794C1D11-8F30-236C-578F-C480C44586E1}"/>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7"/>
          <p:cNvSpPr txBox="1">
            <a:spLocks noGrp="1"/>
          </p:cNvSpPr>
          <p:nvPr>
            <p:ph type="title"/>
          </p:nvPr>
        </p:nvSpPr>
        <p:spPr>
          <a:xfrm>
            <a:off x="297600" y="236625"/>
            <a:ext cx="8146336" cy="1034446"/>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470">
                <a:latin typeface="Franklin Gothic"/>
                <a:ea typeface="Franklin Gothic"/>
                <a:cs typeface="Franklin Gothic"/>
                <a:sym typeface="Franklin Gothic"/>
              </a:rPr>
              <a:t>Amplify ELA is a green-rated high-quality instructional resource (HQIR). </a:t>
            </a:r>
            <a:endParaRPr sz="2470">
              <a:latin typeface="Franklin Gothic"/>
              <a:ea typeface="Franklin Gothic"/>
              <a:cs typeface="Franklin Gothic"/>
              <a:sym typeface="Franklin Gothic"/>
            </a:endParaRPr>
          </a:p>
          <a:p>
            <a:pPr marL="0" lvl="0" indent="0" algn="l" rtl="0">
              <a:spcBef>
                <a:spcPts val="0"/>
              </a:spcBef>
              <a:spcAft>
                <a:spcPts val="0"/>
              </a:spcAft>
              <a:buSzPts val="990"/>
              <a:buNone/>
            </a:pPr>
            <a:endParaRPr sz="1000"/>
          </a:p>
          <a:p>
            <a:pPr marL="0" lvl="0" indent="0" algn="l" rtl="0">
              <a:spcBef>
                <a:spcPts val="0"/>
              </a:spcBef>
              <a:spcAft>
                <a:spcPts val="0"/>
              </a:spcAft>
              <a:buSzPts val="990"/>
              <a:buNone/>
            </a:pPr>
            <a:r>
              <a:rPr lang="en" sz="2070" b="1" i="1">
                <a:latin typeface="Franklin Gothic"/>
                <a:ea typeface="Franklin Gothic"/>
                <a:cs typeface="Franklin Gothic"/>
                <a:sym typeface="Franklin Gothic"/>
              </a:rPr>
              <a:t>Read more about </a:t>
            </a:r>
            <a:r>
              <a:rPr lang="en" sz="2070" b="1" i="1" u="sng">
                <a:solidFill>
                  <a:schemeClr val="hlink"/>
                </a:solidFill>
                <a:latin typeface="Franklin Gothic"/>
                <a:ea typeface="Franklin Gothic"/>
                <a:cs typeface="Franklin Gothic"/>
                <a:sym typeface="Franklin Gothic"/>
                <a:hlinkClick r:id="rId3"/>
              </a:rPr>
              <a:t>HQIRs</a:t>
            </a:r>
            <a:r>
              <a:rPr lang="en" sz="2070" b="1" i="1">
                <a:latin typeface="Franklin Gothic"/>
                <a:ea typeface="Franklin Gothic"/>
                <a:cs typeface="Franklin Gothic"/>
                <a:sym typeface="Franklin Gothic"/>
              </a:rPr>
              <a:t> like Amplify ELA on KyStandards.org.</a:t>
            </a:r>
            <a:endParaRPr sz="2070" b="1" i="1">
              <a:latin typeface="Franklin Gothic"/>
              <a:ea typeface="Franklin Gothic"/>
              <a:cs typeface="Franklin Gothic"/>
              <a:sym typeface="Franklin Gothic"/>
            </a:endParaRPr>
          </a:p>
        </p:txBody>
      </p:sp>
      <p:pic>
        <p:nvPicPr>
          <p:cNvPr id="276" name="Google Shape;276;p47" descr="This is a screenshot from Amplify ELA's unit 6B. A man peers through a microscope with a quizzical expression. Below is the title of the unit, &quot;Mysteries and Investigations.&quot;"/>
          <p:cNvPicPr preferRelativeResize="0"/>
          <p:nvPr/>
        </p:nvPicPr>
        <p:blipFill rotWithShape="1">
          <a:blip r:embed="rId4">
            <a:alphaModFix/>
          </a:blip>
          <a:srcRect t="10031" r="882"/>
          <a:stretch/>
        </p:blipFill>
        <p:spPr>
          <a:xfrm>
            <a:off x="0" y="1462806"/>
            <a:ext cx="9144000" cy="3680694"/>
          </a:xfrm>
          <a:prstGeom prst="rect">
            <a:avLst/>
          </a:prstGeom>
          <a:noFill/>
          <a:ln>
            <a:noFill/>
          </a:ln>
        </p:spPr>
      </p:pic>
      <p:sp>
        <p:nvSpPr>
          <p:cNvPr id="3" name="TextBox 2">
            <a:extLst>
              <a:ext uri="{FF2B5EF4-FFF2-40B4-BE49-F238E27FC236}">
                <a16:creationId xmlns:a16="http://schemas.microsoft.com/office/drawing/2014/main" id="{C6532D38-0EB5-681D-D48D-F09E95B95842}"/>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8"/>
          <p:cNvSpPr txBox="1">
            <a:spLocks noGrp="1"/>
          </p:cNvSpPr>
          <p:nvPr>
            <p:ph type="title"/>
          </p:nvPr>
        </p:nvSpPr>
        <p:spPr>
          <a:xfrm>
            <a:off x="159043" y="345207"/>
            <a:ext cx="78309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Lesson Objectives from Amplify ELA Grade 6, Unit 6B: Subunit 2. </a:t>
            </a:r>
            <a:endParaRPr b="1">
              <a:latin typeface="Franklin Gothic"/>
              <a:ea typeface="Franklin Gothic"/>
              <a:cs typeface="Franklin Gothic"/>
              <a:sym typeface="Franklin Gothic"/>
            </a:endParaRPr>
          </a:p>
        </p:txBody>
      </p:sp>
      <p:sp>
        <p:nvSpPr>
          <p:cNvPr id="283" name="Google Shape;283;p48">
            <a:extLst>
              <a:ext uri="{C183D7F6-B498-43B3-948B-1728B52AA6E4}">
                <adec:decorative xmlns:adec="http://schemas.microsoft.com/office/drawing/2017/decorative" val="1"/>
              </a:ext>
            </a:extLst>
          </p:cNvPr>
          <p:cNvSpPr/>
          <p:nvPr/>
        </p:nvSpPr>
        <p:spPr>
          <a:xfrm>
            <a:off x="-32300" y="3811200"/>
            <a:ext cx="9176400" cy="13887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4" name="Google Shape;284;p48">
            <a:extLst>
              <a:ext uri="{C183D7F6-B498-43B3-948B-1728B52AA6E4}">
                <adec:decorative xmlns:adec="http://schemas.microsoft.com/office/drawing/2017/decorative" val="1"/>
              </a:ext>
            </a:extLst>
          </p:cNvPr>
          <p:cNvPicPr preferRelativeResize="0"/>
          <p:nvPr/>
        </p:nvPicPr>
        <p:blipFill rotWithShape="1">
          <a:blip r:embed="rId3">
            <a:alphaModFix amt="28000"/>
          </a:blip>
          <a:srcRect t="10031" r="882"/>
          <a:stretch/>
        </p:blipFill>
        <p:spPr>
          <a:xfrm>
            <a:off x="100" y="1551631"/>
            <a:ext cx="9144000" cy="3680694"/>
          </a:xfrm>
          <a:prstGeom prst="rect">
            <a:avLst/>
          </a:prstGeom>
          <a:noFill/>
          <a:ln>
            <a:noFill/>
          </a:ln>
        </p:spPr>
      </p:pic>
      <p:sp>
        <p:nvSpPr>
          <p:cNvPr id="285" name="Google Shape;285;p48"/>
          <p:cNvSpPr txBox="1"/>
          <p:nvPr/>
        </p:nvSpPr>
        <p:spPr>
          <a:xfrm>
            <a:off x="161500" y="1507425"/>
            <a:ext cx="87450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b="1">
              <a:latin typeface="Libre Franklin"/>
              <a:ea typeface="Libre Franklin"/>
              <a:cs typeface="Libre Franklin"/>
            </a:endParaRPr>
          </a:p>
          <a:p>
            <a:pPr marL="0" lvl="0" indent="0" algn="l" rtl="0">
              <a:spcBef>
                <a:spcPts val="0"/>
              </a:spcBef>
              <a:spcAft>
                <a:spcPts val="0"/>
              </a:spcAft>
              <a:buClr>
                <a:schemeClr val="dk1"/>
              </a:buClr>
              <a:buSzPts val="1100"/>
              <a:buFont typeface="Arial"/>
              <a:buNone/>
            </a:pPr>
            <a:r>
              <a:rPr lang="en" sz="1800" b="1" dirty="0">
                <a:latin typeface="Franklin Gothic"/>
                <a:ea typeface="Franklin Gothic"/>
                <a:cs typeface="Franklin Gothic"/>
                <a:sym typeface="Franklin Gothic"/>
              </a:rPr>
              <a:t>Reading: </a:t>
            </a:r>
            <a:r>
              <a:rPr lang="en" sz="1800" dirty="0">
                <a:latin typeface="Franklin Gothic"/>
                <a:ea typeface="Franklin Gothic"/>
                <a:cs typeface="Franklin Gothic"/>
                <a:sym typeface="Franklin Gothic"/>
              </a:rPr>
              <a:t>Students will analyze in detail the techniques, examples and anecdotes that the author uses to introduce and illustrate the topic of yellow fever in T</a:t>
            </a:r>
            <a:r>
              <a:rPr lang="en" sz="1800" i="1" dirty="0">
                <a:latin typeface="Franklin Gothic"/>
                <a:ea typeface="Franklin Gothic"/>
                <a:cs typeface="Franklin Gothic"/>
                <a:sym typeface="Franklin Gothic"/>
              </a:rPr>
              <a:t>he Secret of the Yellow Death: A True Story of Medical Sleuthing</a:t>
            </a:r>
            <a:r>
              <a:rPr lang="en" sz="1800" dirty="0">
                <a:latin typeface="Franklin Gothic"/>
                <a:ea typeface="Franklin Gothic"/>
                <a:cs typeface="Franklin Gothic"/>
                <a:sym typeface="Franklin Gothic"/>
              </a:rPr>
              <a:t>.</a:t>
            </a:r>
            <a:endParaRPr sz="1800" dirty="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b="1">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800" b="1" dirty="0">
                <a:latin typeface="Franklin Gothic"/>
                <a:ea typeface="Franklin Gothic"/>
                <a:cs typeface="Franklin Gothic"/>
                <a:sym typeface="Franklin Gothic"/>
              </a:rPr>
              <a:t>Writing: </a:t>
            </a:r>
            <a:r>
              <a:rPr lang="en" sz="1800" dirty="0">
                <a:latin typeface="Franklin Gothic"/>
                <a:ea typeface="Franklin Gothic"/>
                <a:cs typeface="Franklin Gothic"/>
                <a:sym typeface="Franklin Gothic"/>
              </a:rPr>
              <a:t>Students will use details from the passage to support their claim about whether they would or would not volunteer to investigate the cause of the disease.</a:t>
            </a:r>
            <a:endParaRPr sz="1800" dirty="0">
              <a:latin typeface="Franklin Gothic"/>
              <a:ea typeface="Franklin Gothic"/>
              <a:cs typeface="Franklin Gothic"/>
              <a:sym typeface="Franklin Gothic"/>
            </a:endParaRPr>
          </a:p>
          <a:p>
            <a:pPr marL="0" lvl="0" indent="0" algn="l" rtl="0">
              <a:spcBef>
                <a:spcPts val="0"/>
              </a:spcBef>
              <a:spcAft>
                <a:spcPts val="0"/>
              </a:spcAft>
              <a:buNone/>
            </a:pPr>
            <a:endParaRPr b="1">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EEC287B3-C48C-F850-11D8-5F20037D8C4B}"/>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9"/>
          <p:cNvSpPr txBox="1">
            <a:spLocks noGrp="1"/>
          </p:cNvSpPr>
          <p:nvPr>
            <p:ph type="title"/>
          </p:nvPr>
        </p:nvSpPr>
        <p:spPr>
          <a:xfrm>
            <a:off x="265000" y="417525"/>
            <a:ext cx="85380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Standards Addressed in Amplify ELA Grade 6, Unit 6B: Subunit 2. </a:t>
            </a:r>
            <a:endParaRPr b="1">
              <a:latin typeface="Franklin Gothic"/>
              <a:ea typeface="Franklin Gothic"/>
              <a:cs typeface="Franklin Gothic"/>
              <a:sym typeface="Franklin Gothic"/>
            </a:endParaRPr>
          </a:p>
        </p:txBody>
      </p:sp>
      <p:sp>
        <p:nvSpPr>
          <p:cNvPr id="292" name="Google Shape;292;p49">
            <a:extLst>
              <a:ext uri="{C183D7F6-B498-43B3-948B-1728B52AA6E4}">
                <adec:decorative xmlns:adec="http://schemas.microsoft.com/office/drawing/2017/decorative" val="1"/>
              </a:ext>
            </a:extLst>
          </p:cNvPr>
          <p:cNvSpPr/>
          <p:nvPr/>
        </p:nvSpPr>
        <p:spPr>
          <a:xfrm>
            <a:off x="-32300" y="3811200"/>
            <a:ext cx="9176400" cy="13887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49">
            <a:extLst>
              <a:ext uri="{C183D7F6-B498-43B3-948B-1728B52AA6E4}">
                <adec:decorative xmlns:adec="http://schemas.microsoft.com/office/drawing/2017/decorative" val="1"/>
              </a:ext>
            </a:extLst>
          </p:cNvPr>
          <p:cNvPicPr preferRelativeResize="0"/>
          <p:nvPr/>
        </p:nvPicPr>
        <p:blipFill rotWithShape="1">
          <a:blip r:embed="rId3">
            <a:alphaModFix amt="28000"/>
          </a:blip>
          <a:srcRect t="10031" r="882"/>
          <a:stretch/>
        </p:blipFill>
        <p:spPr>
          <a:xfrm>
            <a:off x="100" y="1551631"/>
            <a:ext cx="9144000" cy="3680694"/>
          </a:xfrm>
          <a:prstGeom prst="rect">
            <a:avLst/>
          </a:prstGeom>
          <a:noFill/>
          <a:ln>
            <a:noFill/>
          </a:ln>
        </p:spPr>
      </p:pic>
      <p:sp>
        <p:nvSpPr>
          <p:cNvPr id="294" name="Google Shape;294;p49"/>
          <p:cNvSpPr txBox="1"/>
          <p:nvPr/>
        </p:nvSpPr>
        <p:spPr>
          <a:xfrm>
            <a:off x="161500" y="1507425"/>
            <a:ext cx="87450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b="1">
              <a:latin typeface="Franklin Gothic"/>
              <a:ea typeface="Franklin Gothic"/>
              <a:cs typeface="Franklin Gothic"/>
            </a:endParaRPr>
          </a:p>
          <a:p>
            <a:pPr marL="0" lvl="0" indent="0" algn="l" rtl="0">
              <a:spcBef>
                <a:spcPts val="0"/>
              </a:spcBef>
              <a:spcAft>
                <a:spcPts val="0"/>
              </a:spcAft>
              <a:buClr>
                <a:schemeClr val="dk1"/>
              </a:buClr>
              <a:buSzPts val="1100"/>
              <a:buFont typeface="Arial"/>
              <a:buNone/>
            </a:pPr>
            <a:r>
              <a:rPr lang="en" sz="1800" b="1" dirty="0">
                <a:latin typeface="Franklin Gothic"/>
                <a:ea typeface="Franklin Gothic"/>
                <a:cs typeface="Franklin Gothic"/>
                <a:sym typeface="Franklin Gothic"/>
              </a:rPr>
              <a:t>RI.6.3 </a:t>
            </a:r>
            <a:r>
              <a:rPr lang="en" sz="1800" dirty="0">
                <a:latin typeface="Franklin Gothic"/>
                <a:ea typeface="Franklin Gothic"/>
                <a:cs typeface="Franklin Gothic"/>
                <a:sym typeface="Franklin Gothic"/>
              </a:rPr>
              <a:t>Analyze in detail how an author develops a key individual, event or idea over the course of a text.</a:t>
            </a:r>
            <a:endParaRPr sz="1800" dirty="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800" b="1" dirty="0">
                <a:latin typeface="Franklin Gothic"/>
                <a:ea typeface="Franklin Gothic"/>
                <a:cs typeface="Franklin Gothic"/>
                <a:sym typeface="Franklin Gothic"/>
              </a:rPr>
              <a:t>C.6.1 </a:t>
            </a:r>
            <a:r>
              <a:rPr lang="en" sz="1800" dirty="0">
                <a:latin typeface="Franklin Gothic"/>
                <a:ea typeface="Franklin Gothic"/>
                <a:cs typeface="Franklin Gothic"/>
                <a:sym typeface="Franklin Gothic"/>
              </a:rPr>
              <a:t>Compose arguments to support claims with clear reasons and relevant evidence.</a:t>
            </a:r>
            <a:endParaRPr sz="1800" dirty="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None/>
            </a:pPr>
            <a:endParaRPr b="1">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8A8683F8-E4D8-8B9B-3543-8FEAC7FEFCD5}"/>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0"/>
          <p:cNvSpPr txBox="1">
            <a:spLocks noGrp="1"/>
          </p:cNvSpPr>
          <p:nvPr>
            <p:ph type="title"/>
          </p:nvPr>
        </p:nvSpPr>
        <p:spPr>
          <a:xfrm>
            <a:off x="315875" y="774200"/>
            <a:ext cx="78309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Introduction to Amplify ELA Grade 6, Unit 6B: Subunit 2. </a:t>
            </a:r>
            <a:endParaRPr b="1">
              <a:latin typeface="Franklin Gothic"/>
              <a:ea typeface="Franklin Gothic"/>
              <a:cs typeface="Franklin Gothic"/>
              <a:sym typeface="Franklin Gothic"/>
            </a:endParaRPr>
          </a:p>
        </p:txBody>
      </p:sp>
      <p:sp>
        <p:nvSpPr>
          <p:cNvPr id="301" name="Google Shape;301;p50"/>
          <p:cNvSpPr txBox="1"/>
          <p:nvPr/>
        </p:nvSpPr>
        <p:spPr>
          <a:xfrm>
            <a:off x="199500" y="1906300"/>
            <a:ext cx="87450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a:solidFill>
                  <a:schemeClr val="dk1"/>
                </a:solidFill>
                <a:latin typeface="Franklin Gothic"/>
                <a:ea typeface="Franklin Gothic"/>
                <a:cs typeface="Franklin Gothic"/>
                <a:sym typeface="Franklin Gothic"/>
              </a:rPr>
              <a:t>Today, we will be reading a text that traces a medical investigation conducted by the U.S. Army, who are hunting for an invisible monster.</a:t>
            </a:r>
            <a:endParaRPr sz="180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Libre Franklin"/>
              <a:ea typeface="Libre Franklin"/>
              <a:cs typeface="Libre Franklin"/>
              <a:sym typeface="Libre Franklin"/>
            </a:endParaRPr>
          </a:p>
          <a:p>
            <a:pPr marL="0" lvl="0" indent="0" algn="l" rtl="0">
              <a:spcBef>
                <a:spcPts val="0"/>
              </a:spcBef>
              <a:spcAft>
                <a:spcPts val="0"/>
              </a:spcAft>
              <a:buClr>
                <a:schemeClr val="dk1"/>
              </a:buClr>
              <a:buSzPts val="1100"/>
              <a:buFont typeface="Arial"/>
              <a:buNone/>
            </a:pPr>
            <a:endParaRPr sz="1800">
              <a:latin typeface="Libre Franklin"/>
              <a:ea typeface="Libre Franklin"/>
              <a:cs typeface="Libre Franklin"/>
              <a:sym typeface="Libre Franklin"/>
            </a:endParaRPr>
          </a:p>
          <a:p>
            <a:pPr marL="0" lvl="0" indent="0" algn="l" rtl="0">
              <a:spcBef>
                <a:spcPts val="0"/>
              </a:spcBef>
              <a:spcAft>
                <a:spcPts val="0"/>
              </a:spcAft>
              <a:buNone/>
            </a:pPr>
            <a:endParaRPr b="1">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BB483345-9943-F391-04BF-8632139B8F08}"/>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8" name="Google Shape;308;p51"/>
          <p:cNvSpPr txBox="1">
            <a:spLocks noGrp="1"/>
          </p:cNvSpPr>
          <p:nvPr>
            <p:ph type="title"/>
          </p:nvPr>
        </p:nvSpPr>
        <p:spPr>
          <a:xfrm>
            <a:off x="351900" y="2781525"/>
            <a:ext cx="7830900" cy="994200"/>
          </a:xfrm>
          <a:prstGeom prst="rect">
            <a:avLst/>
          </a:prstGeom>
        </p:spPr>
        <p:txBody>
          <a:bodyPr spcFirstLastPara="1" wrap="square" lIns="68575" tIns="34275" rIns="68575" bIns="34275" anchor="ctr" anchorCtr="0">
            <a:normAutofit fontScale="90000"/>
          </a:bodyPr>
          <a:lstStyle/>
          <a:p>
            <a:r>
              <a:rPr lang="en" b="1" dirty="0">
                <a:latin typeface="Franklin Gothic"/>
                <a:ea typeface="Franklin Gothic"/>
                <a:cs typeface="Franklin Gothic"/>
                <a:sym typeface="Franklin Gothic"/>
              </a:rPr>
              <a:t>Answer the questions under </a:t>
            </a:r>
            <a:r>
              <a:rPr lang="en-US" sz="4000" b="1" dirty="0">
                <a:solidFill>
                  <a:srgbClr val="000000"/>
                </a:solidFill>
                <a:latin typeface="Franklin Gothic"/>
                <a:ea typeface="Franklin Gothic"/>
                <a:cs typeface="Franklin Gothic"/>
                <a:sym typeface="Franklin Gothic"/>
              </a:rPr>
              <a:t>C</a:t>
            </a:r>
            <a:r>
              <a:rPr lang="en" b="1" dirty="0">
                <a:latin typeface="Franklin Gothic"/>
                <a:ea typeface="Franklin Gothic"/>
                <a:cs typeface="Franklin Gothic"/>
                <a:sym typeface="Franklin Gothic"/>
              </a:rPr>
              <a:t> about ONE of the images. </a:t>
            </a:r>
            <a:endParaRPr b="1">
              <a:latin typeface="Franklin Gothic"/>
              <a:ea typeface="Franklin Gothic"/>
              <a:cs typeface="Franklin Gothic"/>
              <a:sym typeface="Franklin Gothic"/>
            </a:endParaRPr>
          </a:p>
        </p:txBody>
      </p:sp>
      <p:sp>
        <p:nvSpPr>
          <p:cNvPr id="307" name="Google Shape;307;p51"/>
          <p:cNvSpPr txBox="1"/>
          <p:nvPr/>
        </p:nvSpPr>
        <p:spPr>
          <a:xfrm>
            <a:off x="475838" y="485016"/>
            <a:ext cx="77043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a:solidFill>
                  <a:schemeClr val="dk1"/>
                </a:solidFill>
                <a:latin typeface="Franklin Gothic"/>
                <a:ea typeface="Franklin Gothic"/>
                <a:cs typeface="Franklin Gothic"/>
                <a:sym typeface="Franklin Gothic"/>
              </a:rPr>
              <a:t>Examine the images on the following slides. These images were created during the outbreak of a deadly disease known as yellow fever. </a:t>
            </a:r>
            <a:endParaRPr sz="1800">
              <a:latin typeface="Franklin Gothic"/>
              <a:ea typeface="Franklin Gothic"/>
              <a:cs typeface="Franklin Gothic"/>
              <a:sym typeface="Franklin Gothic"/>
            </a:endParaRPr>
          </a:p>
          <a:p>
            <a:pPr marL="0" lvl="0" indent="0" algn="l" rtl="0">
              <a:spcBef>
                <a:spcPts val="0"/>
              </a:spcBef>
              <a:spcAft>
                <a:spcPts val="0"/>
              </a:spcAft>
              <a:buNone/>
            </a:pPr>
            <a:endParaRPr b="1">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B0FADA8A-4DEB-4231-E088-DB0AF5D5A9A7}"/>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a:extLst>
              <a:ext uri="{C183D7F6-B498-43B3-948B-1728B52AA6E4}">
                <adec:decorative xmlns:adec="http://schemas.microsoft.com/office/drawing/2017/decorative" val="1"/>
              </a:ext>
            </a:extLst>
          </p:cNvPr>
          <p:cNvSpPr/>
          <p:nvPr/>
        </p:nvSpPr>
        <p:spPr>
          <a:xfrm>
            <a:off x="-32300" y="3811200"/>
            <a:ext cx="9176400" cy="13887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6" name="Google Shape;316;p52" descr="Amplify ELA has two images for students to analyze before their reading. The first is a drawing of three figures, seemingly the same woman becoming increasingly ill. At the center, she is standing erect reaching for the sky. A second figure depicts her falling to the ground in agony. The erect woman attempts to hold on to her, but she is being pulled down by a skeletal figure with its legs around her waist. "/>
          <p:cNvPicPr preferRelativeResize="0"/>
          <p:nvPr/>
        </p:nvPicPr>
        <p:blipFill>
          <a:blip r:embed="rId3">
            <a:alphaModFix/>
          </a:blip>
          <a:stretch>
            <a:fillRect/>
          </a:stretch>
        </p:blipFill>
        <p:spPr>
          <a:xfrm>
            <a:off x="995800" y="920962"/>
            <a:ext cx="3506967" cy="4227600"/>
          </a:xfrm>
          <a:prstGeom prst="rect">
            <a:avLst/>
          </a:prstGeom>
          <a:noFill/>
          <a:ln>
            <a:noFill/>
          </a:ln>
          <a:effectLst>
            <a:outerShdw blurRad="57150" dist="19050" dir="5400000" algn="bl" rotWithShape="0">
              <a:srgbClr val="000000">
                <a:alpha val="50000"/>
              </a:srgbClr>
            </a:outerShdw>
          </a:effectLst>
        </p:spPr>
      </p:pic>
      <p:pic>
        <p:nvPicPr>
          <p:cNvPr id="317" name="Google Shape;317;p52" descr="Amplify ELA has two images for students to analyze before their reading. The second is another color drawing with a pale young man looking directly at the viewer from his sick bed. He looks in severe pain and has blood around his mouth, on the blankets, on his shirt, and on the pillow. "/>
          <p:cNvPicPr preferRelativeResize="0"/>
          <p:nvPr/>
        </p:nvPicPr>
        <p:blipFill>
          <a:blip r:embed="rId4">
            <a:alphaModFix/>
          </a:blip>
          <a:stretch>
            <a:fillRect/>
          </a:stretch>
        </p:blipFill>
        <p:spPr>
          <a:xfrm>
            <a:off x="5285525" y="948975"/>
            <a:ext cx="3169801" cy="4171574"/>
          </a:xfrm>
          <a:prstGeom prst="rect">
            <a:avLst/>
          </a:prstGeom>
          <a:noFill/>
          <a:ln>
            <a:noFill/>
          </a:ln>
          <a:effectLst>
            <a:outerShdw blurRad="57150" dist="19050" dir="5400000" algn="bl" rotWithShape="0">
              <a:srgbClr val="000000">
                <a:alpha val="50000"/>
              </a:srgbClr>
            </a:outerShdw>
          </a:effectLst>
        </p:spPr>
      </p:pic>
      <p:sp>
        <p:nvSpPr>
          <p:cNvPr id="318" name="Google Shape;318;p52"/>
          <p:cNvSpPr txBox="1">
            <a:spLocks noGrp="1"/>
          </p:cNvSpPr>
          <p:nvPr>
            <p:ph type="title"/>
          </p:nvPr>
        </p:nvSpPr>
        <p:spPr>
          <a:xfrm>
            <a:off x="184800" y="5680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Image Investigation</a:t>
            </a:r>
            <a:endParaRPr b="1">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BFAD6881-054C-1F49-1950-5287E4635CCF}"/>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3"/>
          <p:cNvSpPr txBox="1">
            <a:spLocks noGrp="1"/>
          </p:cNvSpPr>
          <p:nvPr>
            <p:ph type="title"/>
          </p:nvPr>
        </p:nvSpPr>
        <p:spPr>
          <a:xfrm>
            <a:off x="347475" y="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FIRST READ:</a:t>
            </a:r>
            <a:endParaRPr b="1">
              <a:latin typeface="Franklin Gothic"/>
              <a:ea typeface="Franklin Gothic"/>
              <a:cs typeface="Franklin Gothic"/>
              <a:sym typeface="Franklin Gothic"/>
            </a:endParaRPr>
          </a:p>
        </p:txBody>
      </p:sp>
      <p:sp>
        <p:nvSpPr>
          <p:cNvPr id="325" name="Google Shape;325;p53"/>
          <p:cNvSpPr txBox="1"/>
          <p:nvPr/>
        </p:nvSpPr>
        <p:spPr>
          <a:xfrm>
            <a:off x="199500" y="1016900"/>
            <a:ext cx="8745000" cy="29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500" i="1" dirty="0">
                <a:solidFill>
                  <a:schemeClr val="dk1"/>
                </a:solidFill>
                <a:latin typeface="Franklin Gothic"/>
                <a:ea typeface="Franklin Gothic"/>
                <a:cs typeface="Franklin Gothic"/>
                <a:sym typeface="Franklin Gothic"/>
              </a:rPr>
              <a:t>Say Something!</a:t>
            </a:r>
            <a:r>
              <a:rPr lang="en" sz="2500" dirty="0">
                <a:solidFill>
                  <a:schemeClr val="dk1"/>
                </a:solidFill>
                <a:latin typeface="Franklin Gothic"/>
                <a:ea typeface="Franklin Gothic"/>
                <a:cs typeface="Franklin Gothic"/>
                <a:sym typeface="Franklin Gothic"/>
              </a:rPr>
              <a:t> Determine who is Partner A and who is Partner B. Follow along as your partner reads. Once they have finished their portion, your job is to say something:</a:t>
            </a:r>
            <a:endParaRPr sz="2500" dirty="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dirty="0">
                <a:solidFill>
                  <a:schemeClr val="dk1"/>
                </a:solidFill>
                <a:latin typeface="Franklin Gothic"/>
                <a:ea typeface="Franklin Gothic"/>
                <a:cs typeface="Franklin Gothic"/>
                <a:sym typeface="Franklin Gothic"/>
              </a:rPr>
              <a:t>something interesting that you learned, </a:t>
            </a:r>
            <a:endParaRPr sz="2500" dirty="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dirty="0">
                <a:solidFill>
                  <a:schemeClr val="dk1"/>
                </a:solidFill>
                <a:latin typeface="Franklin Gothic"/>
                <a:ea typeface="Franklin Gothic"/>
                <a:cs typeface="Franklin Gothic"/>
                <a:sym typeface="Franklin Gothic"/>
              </a:rPr>
              <a:t>a personal reaction or belief about what is said, </a:t>
            </a:r>
            <a:endParaRPr sz="2500" dirty="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dirty="0">
                <a:solidFill>
                  <a:schemeClr val="dk1"/>
                </a:solidFill>
                <a:latin typeface="Franklin Gothic"/>
                <a:ea typeface="Franklin Gothic"/>
                <a:cs typeface="Franklin Gothic"/>
                <a:sym typeface="Franklin Gothic"/>
              </a:rPr>
              <a:t>a question/wondering, </a:t>
            </a:r>
            <a:endParaRPr sz="2500" dirty="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dirty="0">
                <a:solidFill>
                  <a:schemeClr val="dk1"/>
                </a:solidFill>
                <a:latin typeface="Franklin Gothic"/>
                <a:ea typeface="Franklin Gothic"/>
                <a:cs typeface="Franklin Gothic"/>
                <a:sym typeface="Franklin Gothic"/>
              </a:rPr>
              <a:t>or something you want to learn more about.</a:t>
            </a:r>
            <a:endParaRPr sz="2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dirty="0">
              <a:latin typeface="Franklin Gothic"/>
              <a:ea typeface="Franklin Gothic"/>
              <a:cs typeface="Franklin Gothic"/>
              <a:sym typeface="Franklin Gothic"/>
            </a:endParaRPr>
          </a:p>
          <a:p>
            <a:pPr marL="0" lvl="0" indent="0" algn="l" rtl="0">
              <a:spcBef>
                <a:spcPts val="0"/>
              </a:spcBef>
              <a:spcAft>
                <a:spcPts val="0"/>
              </a:spcAft>
              <a:buNone/>
            </a:pPr>
            <a:endParaRPr b="1" dirty="0">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5484D8DA-913A-5D54-6747-21D3B5CF410B}"/>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4"/>
          <p:cNvSpPr txBox="1">
            <a:spLocks noGrp="1"/>
          </p:cNvSpPr>
          <p:nvPr>
            <p:ph type="title"/>
          </p:nvPr>
        </p:nvSpPr>
        <p:spPr>
          <a:xfrm>
            <a:off x="328750" y="114175"/>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SECOND READ:</a:t>
            </a:r>
            <a:endParaRPr b="1">
              <a:latin typeface="Franklin Gothic"/>
              <a:ea typeface="Franklin Gothic"/>
              <a:cs typeface="Franklin Gothic"/>
              <a:sym typeface="Franklin Gothic"/>
            </a:endParaRPr>
          </a:p>
        </p:txBody>
      </p:sp>
      <p:sp>
        <p:nvSpPr>
          <p:cNvPr id="332" name="Google Shape;332;p54"/>
          <p:cNvSpPr txBox="1"/>
          <p:nvPr/>
        </p:nvSpPr>
        <p:spPr>
          <a:xfrm>
            <a:off x="199500" y="1016900"/>
            <a:ext cx="87450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dk1"/>
                </a:solidFill>
                <a:latin typeface="Franklin Gothic"/>
                <a:ea typeface="Franklin Gothic"/>
                <a:cs typeface="Franklin Gothic"/>
                <a:sym typeface="Franklin Gothic"/>
              </a:rPr>
              <a:t>After you’ve finished reading, re-read the passage silently and highlight two details in the text that stood out to you and helped create a vivid picture of yellow fever.</a:t>
            </a:r>
            <a:endParaRPr sz="2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500" dirty="0">
              <a:solidFill>
                <a:schemeClr val="dk1"/>
              </a:solidFill>
              <a:latin typeface="Franklin Gothic"/>
              <a:ea typeface="Franklin Gothic"/>
              <a:cs typeface="Franklin Gothic"/>
              <a:sym typeface="Franklin Gothic"/>
            </a:endParaRPr>
          </a:p>
          <a:p>
            <a:r>
              <a:rPr lang="en" sz="2500" dirty="0">
                <a:solidFill>
                  <a:schemeClr val="dk1"/>
                </a:solidFill>
                <a:latin typeface="Franklin Gothic"/>
                <a:ea typeface="Franklin Gothic"/>
                <a:cs typeface="Franklin Gothic"/>
                <a:sym typeface="Franklin Gothic"/>
              </a:rPr>
              <a:t>Once you finish, go to </a:t>
            </a:r>
            <a:r>
              <a:rPr lang="en-US" sz="4000" b="1" dirty="0">
                <a:solidFill>
                  <a:schemeClr val="dk1"/>
                </a:solidFill>
                <a:latin typeface="Franklin Gothic"/>
                <a:ea typeface="Franklin Gothic"/>
                <a:cs typeface="Franklin Gothic"/>
                <a:sym typeface="Franklin Gothic"/>
              </a:rPr>
              <a:t>E</a:t>
            </a:r>
            <a:r>
              <a:rPr lang="en" sz="2500" dirty="0">
                <a:solidFill>
                  <a:schemeClr val="dk1"/>
                </a:solidFill>
                <a:latin typeface="Franklin Gothic"/>
                <a:ea typeface="Franklin Gothic"/>
                <a:cs typeface="Franklin Gothic"/>
                <a:sym typeface="Franklin Gothic"/>
              </a:rPr>
              <a:t>  to complete the writing prompt.</a:t>
            </a:r>
            <a:endParaRPr sz="2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dirty="0">
              <a:latin typeface="Libre Franklin"/>
              <a:ea typeface="Libre Franklin"/>
              <a:cs typeface="Libre Franklin"/>
              <a:sym typeface="Libre Franklin"/>
            </a:endParaRPr>
          </a:p>
          <a:p>
            <a:pPr marL="0" lvl="0" indent="0" algn="l" rtl="0">
              <a:spcBef>
                <a:spcPts val="0"/>
              </a:spcBef>
              <a:spcAft>
                <a:spcPts val="0"/>
              </a:spcAft>
              <a:buNone/>
            </a:pPr>
            <a:endParaRPr b="1" dirty="0">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041815E6-F3A5-3EBC-1751-4704534FA44B}"/>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171075" y="67175"/>
            <a:ext cx="8538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a:latin typeface="Franklin Gothic"/>
                <a:ea typeface="Franklin Gothic"/>
                <a:cs typeface="Franklin Gothic"/>
                <a:sym typeface="Franklin Gothic"/>
              </a:rPr>
              <a:t>A Note to Individuals Completing this Module: </a:t>
            </a:r>
            <a:endParaRPr sz="2900" b="1">
              <a:latin typeface="Franklin Gothic"/>
              <a:ea typeface="Franklin Gothic"/>
              <a:cs typeface="Franklin Gothic"/>
              <a:sym typeface="Franklin Gothic"/>
            </a:endParaRPr>
          </a:p>
        </p:txBody>
      </p:sp>
      <p:sp>
        <p:nvSpPr>
          <p:cNvPr id="138" name="Google Shape;138;p28"/>
          <p:cNvSpPr txBox="1"/>
          <p:nvPr/>
        </p:nvSpPr>
        <p:spPr>
          <a:xfrm>
            <a:off x="303798" y="839666"/>
            <a:ext cx="8538000" cy="2915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For complete considerations for complete this module individually, see the Notes section of this slide. Print or make a digital copy of the </a:t>
            </a:r>
            <a:r>
              <a:rPr lang="en" sz="1800" dirty="0">
                <a:solidFill>
                  <a:srgbClr val="102649"/>
                </a:solidFill>
                <a:latin typeface="Franklin Gothic"/>
                <a:ea typeface="Franklin Gothic"/>
                <a:cs typeface="Franklin Gothic"/>
                <a:sym typeface="Franklin Gothic"/>
                <a:hlinkClick r:id="rId3"/>
              </a:rPr>
              <a:t>Participant Guide</a:t>
            </a:r>
            <a:r>
              <a:rPr lang="en" sz="1800" dirty="0">
                <a:solidFill>
                  <a:srgbClr val="102649"/>
                </a:solidFill>
                <a:latin typeface="Franklin Gothic"/>
                <a:ea typeface="Franklin Gothic"/>
                <a:cs typeface="Franklin Gothic"/>
                <a:sym typeface="Franklin Gothic"/>
              </a:rPr>
              <a:t> to capture your thinking.</a:t>
            </a:r>
            <a:endParaRPr lang="en-US" sz="1800" dirty="0">
              <a:solidFill>
                <a:srgbClr val="102649"/>
              </a:solidFill>
              <a:latin typeface="Franklin Gothic"/>
              <a:ea typeface="Franklin Gothic"/>
              <a:cs typeface="Franklin Gothic"/>
            </a:endParaRPr>
          </a:p>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These slides are divided into three sections:</a:t>
            </a:r>
            <a:endParaRPr sz="18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1800" dirty="0">
                <a:solidFill>
                  <a:srgbClr val="102649"/>
                </a:solidFill>
                <a:latin typeface="Franklin Gothic"/>
                <a:ea typeface="Franklin Gothic"/>
                <a:cs typeface="Franklin Gothic"/>
                <a:sym typeface="Franklin Gothic"/>
              </a:rPr>
              <a:t>	</a:t>
            </a:r>
            <a:r>
              <a:rPr lang="en" sz="1800" b="1" dirty="0">
                <a:solidFill>
                  <a:srgbClr val="102649"/>
                </a:solidFill>
                <a:latin typeface="Franklin Gothic"/>
                <a:ea typeface="Franklin Gothic"/>
                <a:cs typeface="Franklin Gothic"/>
                <a:sym typeface="Franklin Gothic"/>
              </a:rPr>
              <a:t>Part 1:</a:t>
            </a:r>
            <a:r>
              <a:rPr lang="en" sz="1800" dirty="0">
                <a:solidFill>
                  <a:srgbClr val="102649"/>
                </a:solidFill>
                <a:latin typeface="Franklin Gothic"/>
                <a:ea typeface="Franklin Gothic"/>
                <a:cs typeface="Franklin Gothic"/>
                <a:sym typeface="Franklin Gothic"/>
              </a:rPr>
              <a:t> What are the Interdisciplinary Literacy Practices?</a:t>
            </a:r>
            <a:endParaRPr sz="1800" dirty="0">
              <a:solidFill>
                <a:srgbClr val="102649"/>
              </a:solidFill>
              <a:latin typeface="Franklin Gothic"/>
              <a:ea typeface="Franklin Gothic"/>
              <a:cs typeface="Franklin Gothic"/>
              <a:sym typeface="Franklin Gothic"/>
            </a:endParaRPr>
          </a:p>
          <a:p>
            <a:pPr marL="457200" lvl="0" indent="457200" algn="l" rtl="0">
              <a:spcBef>
                <a:spcPts val="0"/>
              </a:spcBef>
              <a:spcAft>
                <a:spcPts val="0"/>
              </a:spcAft>
              <a:buNone/>
            </a:pPr>
            <a:r>
              <a:rPr lang="en" sz="1800" b="1" dirty="0">
                <a:solidFill>
                  <a:srgbClr val="102649"/>
                </a:solidFill>
                <a:latin typeface="Franklin Gothic"/>
                <a:ea typeface="Franklin Gothic"/>
                <a:cs typeface="Franklin Gothic"/>
                <a:sym typeface="Franklin Gothic"/>
              </a:rPr>
              <a:t>Part 2: </a:t>
            </a:r>
            <a:r>
              <a:rPr lang="en" sz="1800" dirty="0">
                <a:solidFill>
                  <a:srgbClr val="102649"/>
                </a:solidFill>
                <a:latin typeface="Franklin Gothic"/>
                <a:ea typeface="Franklin Gothic"/>
                <a:cs typeface="Franklin Gothic"/>
                <a:sym typeface="Franklin Gothic"/>
              </a:rPr>
              <a:t>How are Kentucky teachers engaging students in the ILPs?</a:t>
            </a:r>
            <a:endParaRPr sz="1800" dirty="0">
              <a:solidFill>
                <a:srgbClr val="102649"/>
              </a:solidFill>
              <a:latin typeface="Franklin Gothic"/>
              <a:ea typeface="Franklin Gothic"/>
              <a:cs typeface="Franklin Gothic"/>
              <a:sym typeface="Franklin Gothic"/>
            </a:endParaRPr>
          </a:p>
          <a:p>
            <a:pPr marL="457200" indent="457200"/>
            <a:r>
              <a:rPr lang="en" sz="1800" b="1" dirty="0">
                <a:solidFill>
                  <a:srgbClr val="102649"/>
                </a:solidFill>
                <a:latin typeface="Franklin Gothic"/>
                <a:ea typeface="Franklin Gothic"/>
                <a:cs typeface="Franklin Gothic"/>
                <a:sym typeface="Franklin Gothic"/>
              </a:rPr>
              <a:t>Part 3:</a:t>
            </a:r>
            <a:r>
              <a:rPr lang="en" sz="1800" dirty="0">
                <a:solidFill>
                  <a:srgbClr val="102649"/>
                </a:solidFill>
                <a:latin typeface="Franklin Gothic"/>
                <a:ea typeface="Franklin Gothic"/>
                <a:cs typeface="Franklin Gothic"/>
                <a:sym typeface="Franklin Gothic"/>
              </a:rPr>
              <a:t> How might we engage students in the Interdisciplinary </a:t>
            </a:r>
            <a:endParaRPr lang="en" sz="1800">
              <a:solidFill>
                <a:srgbClr val="102649"/>
              </a:solidFill>
              <a:latin typeface="Franklin Gothic"/>
              <a:ea typeface="Franklin Gothic"/>
              <a:cs typeface="Franklin Gothic"/>
              <a:sym typeface="Franklin Gothic"/>
            </a:endParaRPr>
          </a:p>
          <a:p>
            <a:pPr marL="457200" lvl="0" indent="457200" algn="l" rtl="0">
              <a:spcBef>
                <a:spcPts val="0"/>
              </a:spcBef>
              <a:spcAft>
                <a:spcPts val="0"/>
              </a:spcAft>
              <a:buNone/>
            </a:pPr>
            <a:r>
              <a:rPr lang="en" sz="1800" dirty="0">
                <a:solidFill>
                  <a:srgbClr val="102649"/>
                </a:solidFill>
                <a:latin typeface="Franklin Gothic"/>
                <a:ea typeface="Franklin Gothic"/>
                <a:cs typeface="Franklin Gothic"/>
                <a:sym typeface="Franklin Gothic"/>
              </a:rPr>
              <a:t>Literacy Practices in our instruction?</a:t>
            </a:r>
            <a:endParaRPr sz="1800" dirty="0">
              <a:solidFill>
                <a:srgbClr val="102649"/>
              </a:solidFill>
              <a:latin typeface="Franklin Gothic"/>
              <a:ea typeface="Franklin Gothic"/>
              <a:cs typeface="Franklin Gothic"/>
              <a:sym typeface="Franklin Gothic"/>
            </a:endParaRPr>
          </a:p>
          <a:p>
            <a:pPr marL="457200" indent="-342900">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Complete Parts 1-3 and complete this survey to receive 3 hours of professional development/EILA credit. </a:t>
            </a:r>
            <a:endParaRPr sz="1800">
              <a:solidFill>
                <a:srgbClr val="102649"/>
              </a:solidFill>
              <a:latin typeface="Franklin Gothic"/>
              <a:ea typeface="Franklin Gothic"/>
              <a:cs typeface="Franklin Gothic"/>
              <a:sym typeface="Franklin Gothic"/>
            </a:endParaRPr>
          </a:p>
        </p:txBody>
      </p:sp>
    </p:spTree>
    <p:extLst>
      <p:ext uri="{BB962C8B-B14F-4D97-AF65-F5344CB8AC3E}">
        <p14:creationId xmlns:p14="http://schemas.microsoft.com/office/powerpoint/2010/main" val="144376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5"/>
          <p:cNvSpPr txBox="1">
            <a:spLocks noGrp="1"/>
          </p:cNvSpPr>
          <p:nvPr>
            <p:ph type="title"/>
          </p:nvPr>
        </p:nvSpPr>
        <p:spPr>
          <a:xfrm>
            <a:off x="328000" y="18430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WRITING PROMPT</a:t>
            </a:r>
            <a:endParaRPr b="1">
              <a:latin typeface="Franklin Gothic"/>
              <a:ea typeface="Franklin Gothic"/>
              <a:cs typeface="Franklin Gothic"/>
              <a:sym typeface="Franklin Gothic"/>
            </a:endParaRPr>
          </a:p>
        </p:txBody>
      </p:sp>
      <p:sp>
        <p:nvSpPr>
          <p:cNvPr id="340" name="Google Shape;340;p55"/>
          <p:cNvSpPr txBox="1"/>
          <p:nvPr/>
        </p:nvSpPr>
        <p:spPr>
          <a:xfrm>
            <a:off x="199500" y="1178500"/>
            <a:ext cx="87450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1"/>
                </a:solidFill>
                <a:latin typeface="Franklin Gothic"/>
                <a:ea typeface="Franklin Gothic"/>
                <a:cs typeface="Franklin Gothic"/>
                <a:sym typeface="Franklin Gothic"/>
              </a:rPr>
              <a:t>Would you volunteer to travel to a place with yellow fever to investigate the cause of the disease? Describe two details from the text that impact your decision to go or not go.</a:t>
            </a:r>
            <a:endParaRPr sz="30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b="1">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2478999A-E3EA-7D2E-2087-30DE419BAF18}"/>
              </a:ext>
            </a:extLst>
          </p:cNvPr>
          <p:cNvSpPr txBox="1"/>
          <p:nvPr/>
        </p:nvSpPr>
        <p:spPr>
          <a:xfrm>
            <a:off x="8466357" y="185208"/>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6"/>
          <p:cNvSpPr txBox="1">
            <a:spLocks noGrp="1"/>
          </p:cNvSpPr>
          <p:nvPr>
            <p:ph type="title"/>
          </p:nvPr>
        </p:nvSpPr>
        <p:spPr>
          <a:xfrm>
            <a:off x="363750" y="1729950"/>
            <a:ext cx="82641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3100" b="1">
              <a:latin typeface="Libre Franklin"/>
              <a:ea typeface="Libre Franklin"/>
              <a:cs typeface="Libre Franklin"/>
              <a:sym typeface="Libre Franklin"/>
            </a:endParaRPr>
          </a:p>
          <a:p>
            <a:pPr marL="0" lvl="0" indent="0" algn="l" rtl="0">
              <a:spcBef>
                <a:spcPts val="0"/>
              </a:spcBef>
              <a:spcAft>
                <a:spcPts val="0"/>
              </a:spcAft>
              <a:buNone/>
            </a:pPr>
            <a:r>
              <a:rPr lang="en" sz="3650" b="1">
                <a:latin typeface="Franklin Gothic"/>
                <a:ea typeface="Franklin Gothic"/>
                <a:cs typeface="Franklin Gothic"/>
                <a:sym typeface="Franklin Gothic"/>
              </a:rPr>
              <a:t>REFLECTION TASK</a:t>
            </a:r>
            <a:endParaRPr sz="31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1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650" b="1">
                <a:solidFill>
                  <a:schemeClr val="dk1"/>
                </a:solidFill>
                <a:latin typeface="Franklin Gothic"/>
                <a:ea typeface="Franklin Gothic"/>
                <a:cs typeface="Franklin Gothic"/>
                <a:sym typeface="Franklin Gothic"/>
              </a:rPr>
              <a:t>Your facilitator will assign you and your partner 1-2 Practices to reflect on:</a:t>
            </a:r>
            <a:endParaRPr sz="265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65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650">
                <a:solidFill>
                  <a:schemeClr val="dk1"/>
                </a:solidFill>
                <a:latin typeface="Franklin Gothic"/>
                <a:ea typeface="Franklin Gothic"/>
                <a:cs typeface="Franklin Gothic"/>
                <a:sym typeface="Franklin Gothic"/>
              </a:rPr>
              <a:t>As you reflect on the sample lesson we just experienced, use the following slides to determine how both the facilitator (teacher) and the participants (students) engaged in the ILPs.</a:t>
            </a:r>
            <a:endParaRPr sz="265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65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650">
                <a:solidFill>
                  <a:schemeClr val="dk1"/>
                </a:solidFill>
                <a:latin typeface="Franklin Gothic"/>
                <a:ea typeface="Franklin Gothic"/>
                <a:cs typeface="Franklin Gothic"/>
                <a:sym typeface="Franklin Gothic"/>
              </a:rPr>
              <a:t>Record your thinking on the Participant Guide. You will present your findings to the group.</a:t>
            </a:r>
            <a:endParaRPr sz="265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650">
              <a:solidFill>
                <a:schemeClr val="dk1"/>
              </a:solidFill>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728C97D2-D54D-E5E0-6179-34F60D6FA919}"/>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aphicFrame>
        <p:nvGraphicFramePr>
          <p:cNvPr id="353" name="Google Shape;353;p57"/>
          <p:cNvGraphicFramePr/>
          <p:nvPr>
            <p:extLst>
              <p:ext uri="{D42A27DB-BD31-4B8C-83A1-F6EECF244321}">
                <p14:modId xmlns:p14="http://schemas.microsoft.com/office/powerpoint/2010/main" val="2086508438"/>
              </p:ext>
            </p:extLst>
          </p:nvPr>
        </p:nvGraphicFramePr>
        <p:xfrm>
          <a:off x="269575" y="1434141"/>
          <a:ext cx="8693099" cy="1996380"/>
        </p:xfrm>
        <a:graphic>
          <a:graphicData uri="http://schemas.openxmlformats.org/drawingml/2006/table">
            <a:tbl>
              <a:tblPr firstRow="1">
                <a:noFill/>
                <a:tableStyleId>{13EE55BE-5C94-4FB5-90D6-3344377AB391}</a:tableStyleId>
              </a:tblPr>
              <a:tblGrid>
                <a:gridCol w="4301750">
                  <a:extLst>
                    <a:ext uri="{9D8B030D-6E8A-4147-A177-3AD203B41FA5}">
                      <a16:colId xmlns:a16="http://schemas.microsoft.com/office/drawing/2014/main" val="20000"/>
                    </a:ext>
                  </a:extLst>
                </a:gridCol>
                <a:gridCol w="4391349">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1966058980"/>
                  </a:ext>
                </a:extLst>
              </a:tr>
              <a:tr h="381000">
                <a:tc>
                  <a:txBody>
                    <a:bodyPr/>
                    <a:lstStyle/>
                    <a:p>
                      <a:pPr marL="0" lvl="0" indent="0" algn="l" rtl="0">
                        <a:spcBef>
                          <a:spcPts val="0"/>
                        </a:spcBef>
                        <a:spcAft>
                          <a:spcPts val="0"/>
                        </a:spcAft>
                        <a:buNone/>
                      </a:pPr>
                      <a:r>
                        <a:rPr lang="en" sz="1500" dirty="0">
                          <a:latin typeface="Franklin Gothic"/>
                          <a:ea typeface="Franklin Gothic"/>
                          <a:cs typeface="Franklin Gothic"/>
                          <a:sym typeface="Franklin Gothic"/>
                        </a:rPr>
                        <a:t>- Intentionally choose print and non-print interdisciplinary texts to demonstrate the variety of ways in which authors can communicate meaning.</a:t>
                      </a:r>
                      <a:endParaRPr sz="1500" dirty="0">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500" dirty="0">
                          <a:latin typeface="Franklin Gothic"/>
                          <a:ea typeface="Franklin Gothic"/>
                          <a:cs typeface="Franklin Gothic"/>
                          <a:sym typeface="Franklin Gothic"/>
                        </a:rPr>
                        <a:t>- Recognize the author’s perspective and intended meaning in creating the message in both print and non-print text.</a:t>
                      </a:r>
                      <a:r>
                        <a:rPr lang="en" sz="1500" dirty="0">
                          <a:latin typeface="Franklin Gothic"/>
                          <a:ea typeface="Franklin Gothic"/>
                          <a:cs typeface="Franklin Gothic"/>
                        </a:rPr>
                        <a:t>  </a:t>
                      </a:r>
                      <a:endParaRPr sz="1500">
                        <a:latin typeface="Franklin Gothic"/>
                        <a:ea typeface="Franklin Gothic"/>
                        <a:cs typeface="Franklin Gothic"/>
                        <a:sym typeface="Franklin Gothic"/>
                      </a:endParaRPr>
                    </a:p>
                    <a:p>
                      <a:pPr marL="0" lvl="0" indent="0" algn="l" rtl="0">
                        <a:spcBef>
                          <a:spcPts val="0"/>
                        </a:spcBef>
                        <a:spcAft>
                          <a:spcPts val="0"/>
                        </a:spcAft>
                        <a:buNone/>
                      </a:pPr>
                      <a:r>
                        <a:rPr lang="en" sz="1500" dirty="0">
                          <a:latin typeface="Franklin Gothic"/>
                          <a:ea typeface="Franklin Gothic"/>
                          <a:cs typeface="Franklin Gothic"/>
                          <a:sym typeface="Franklin Gothic"/>
                        </a:rPr>
                        <a:t>- Recognize that messages are conveyed with different purposes and through varying forms, whether the text is visual, auditory or digital.</a:t>
                      </a:r>
                      <a:endParaRPr sz="1500" dirty="0">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52" name="Google Shape;352;p57"/>
          <p:cNvSpPr txBox="1">
            <a:spLocks noGrp="1"/>
          </p:cNvSpPr>
          <p:nvPr>
            <p:ph type="title"/>
          </p:nvPr>
        </p:nvSpPr>
        <p:spPr>
          <a:xfrm>
            <a:off x="188100" y="210825"/>
            <a:ext cx="8693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1: Recognize that text is anything that communicates a message.</a:t>
            </a:r>
            <a:endParaRPr sz="3000" b="1">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A8F9B65E-C6C9-6A23-3CE5-A2C0EA77A8F5}"/>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2" name="Table 1">
            <a:extLst>
              <a:ext uri="{FF2B5EF4-FFF2-40B4-BE49-F238E27FC236}">
                <a16:creationId xmlns:a16="http://schemas.microsoft.com/office/drawing/2014/main" id="{1429F0DD-71B8-199B-429B-F7C59A2518B0}"/>
              </a:ext>
            </a:extLst>
          </p:cNvPr>
          <p:cNvGraphicFramePr>
            <a:graphicFrameLocks noGrp="1"/>
          </p:cNvGraphicFramePr>
          <p:nvPr>
            <p:extLst>
              <p:ext uri="{D42A27DB-BD31-4B8C-83A1-F6EECF244321}">
                <p14:modId xmlns:p14="http://schemas.microsoft.com/office/powerpoint/2010/main" val="1766788992"/>
              </p:ext>
            </p:extLst>
          </p:nvPr>
        </p:nvGraphicFramePr>
        <p:xfrm>
          <a:off x="264831" y="3525961"/>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8"/>
          <p:cNvSpPr txBox="1">
            <a:spLocks noGrp="1"/>
          </p:cNvSpPr>
          <p:nvPr>
            <p:ph type="title"/>
          </p:nvPr>
        </p:nvSpPr>
        <p:spPr>
          <a:xfrm>
            <a:off x="188100" y="134625"/>
            <a:ext cx="8897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2: Employ, develop and refine schema to understand and create text.</a:t>
            </a:r>
            <a:endParaRPr sz="3000" b="1">
              <a:latin typeface="Franklin Gothic"/>
              <a:ea typeface="Franklin Gothic"/>
              <a:cs typeface="Franklin Gothic"/>
              <a:sym typeface="Franklin Gothic"/>
            </a:endParaRPr>
          </a:p>
        </p:txBody>
      </p:sp>
      <p:graphicFrame>
        <p:nvGraphicFramePr>
          <p:cNvPr id="360" name="Google Shape;360;p58"/>
          <p:cNvGraphicFramePr/>
          <p:nvPr>
            <p:extLst>
              <p:ext uri="{D42A27DB-BD31-4B8C-83A1-F6EECF244321}">
                <p14:modId xmlns:p14="http://schemas.microsoft.com/office/powerpoint/2010/main" val="1885886272"/>
              </p:ext>
            </p:extLst>
          </p:nvPr>
        </p:nvGraphicFramePr>
        <p:xfrm>
          <a:off x="118613" y="1196915"/>
          <a:ext cx="8897550" cy="2453580"/>
        </p:xfrm>
        <a:graphic>
          <a:graphicData uri="http://schemas.openxmlformats.org/drawingml/2006/table">
            <a:tbl>
              <a:tblPr firstRow="1">
                <a:noFill/>
                <a:tableStyleId>{13EE55BE-5C94-4FB5-90D6-3344377AB391}</a:tableStyleId>
              </a:tblPr>
              <a:tblGrid>
                <a:gridCol w="5266600">
                  <a:extLst>
                    <a:ext uri="{9D8B030D-6E8A-4147-A177-3AD203B41FA5}">
                      <a16:colId xmlns:a16="http://schemas.microsoft.com/office/drawing/2014/main" val="20000"/>
                    </a:ext>
                  </a:extLst>
                </a:gridCol>
                <a:gridCol w="3630950">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4269505103"/>
                  </a:ext>
                </a:extLst>
              </a:tr>
              <a:tr h="381000">
                <a:tc>
                  <a:txBody>
                    <a:bodyPr/>
                    <a:lstStyle/>
                    <a:p>
                      <a:pPr marL="0" lvl="0" indent="0" algn="l" rtl="0">
                        <a:spcBef>
                          <a:spcPts val="0"/>
                        </a:spcBef>
                        <a:spcAft>
                          <a:spcPts val="0"/>
                        </a:spcAft>
                        <a:buClr>
                          <a:schemeClr val="dk1"/>
                        </a:buClr>
                        <a:buSzPts val="1100"/>
                        <a:buFont typeface="Arial"/>
                        <a:buNone/>
                      </a:pPr>
                      <a:r>
                        <a:rPr lang="en" sz="1500" dirty="0">
                          <a:solidFill>
                            <a:schemeClr val="dk1"/>
                          </a:solidFill>
                          <a:latin typeface="Franklin Gothic"/>
                          <a:ea typeface="Franklin Gothic"/>
                          <a:cs typeface="Franklin Gothic"/>
                          <a:sym typeface="Franklin Gothic"/>
                        </a:rPr>
                        <a:t>- Prompt students through questioning, scenarios, simulations or other strategies to activate prior knowledge.</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500" dirty="0">
                          <a:solidFill>
                            <a:schemeClr val="dk1"/>
                          </a:solidFill>
                          <a:latin typeface="Franklin Gothic"/>
                          <a:ea typeface="Franklin Gothic"/>
                          <a:cs typeface="Franklin Gothic"/>
                          <a:sym typeface="Franklin Gothic"/>
                        </a:rPr>
                        <a:t>- Use students’ schema associated with both content (background) knowledge and literacy strategies to break down, approach or create a text.</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500" dirty="0">
                          <a:solidFill>
                            <a:schemeClr val="dk1"/>
                          </a:solidFill>
                          <a:latin typeface="Franklin Gothic"/>
                          <a:ea typeface="Franklin Gothic"/>
                          <a:cs typeface="Franklin Gothic"/>
                          <a:sym typeface="Franklin Gothic"/>
                        </a:rPr>
                        <a:t>- Offer students an opportunity to make connections to texts, interdisciplinary contexts, themselves and the outside world.</a:t>
                      </a:r>
                      <a:endParaRPr sz="1500" dirty="0">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Use the term </a:t>
                      </a:r>
                      <a:r>
                        <a:rPr lang="en" sz="1500" i="1" dirty="0">
                          <a:solidFill>
                            <a:schemeClr val="dk1"/>
                          </a:solidFill>
                          <a:latin typeface="Franklin Gothic"/>
                          <a:ea typeface="Franklin Gothic"/>
                          <a:cs typeface="Franklin Gothic"/>
                          <a:sym typeface="Franklin Gothic"/>
                        </a:rPr>
                        <a:t>schema </a:t>
                      </a:r>
                      <a:r>
                        <a:rPr lang="en" sz="1500" dirty="0">
                          <a:solidFill>
                            <a:schemeClr val="dk1"/>
                          </a:solidFill>
                          <a:latin typeface="Franklin Gothic"/>
                          <a:ea typeface="Franklin Gothic"/>
                          <a:cs typeface="Franklin Gothic"/>
                          <a:sym typeface="Franklin Gothic"/>
                        </a:rPr>
                        <a:t>in describing their existing understanding of terms, concepts and processes.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Apply and refine schema to understand new concepts.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Reflect on interdisciplinary information and understand the impact it has on their learning</a:t>
                      </a:r>
                      <a:endParaRPr sz="1500" dirty="0">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5A3CBD0F-DCB1-9BDE-D785-05E6FCD8E164}"/>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49ADA9B7-C21B-1690-0665-0B0F8A04BCFF}"/>
              </a:ext>
            </a:extLst>
          </p:cNvPr>
          <p:cNvGraphicFramePr>
            <a:graphicFrameLocks noGrp="1"/>
          </p:cNvGraphicFramePr>
          <p:nvPr>
            <p:extLst>
              <p:ext uri="{D42A27DB-BD31-4B8C-83A1-F6EECF244321}">
                <p14:modId xmlns:p14="http://schemas.microsoft.com/office/powerpoint/2010/main" val="2295355858"/>
              </p:ext>
            </p:extLst>
          </p:nvPr>
        </p:nvGraphicFramePr>
        <p:xfrm>
          <a:off x="221699" y="3773970"/>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9"/>
          <p:cNvSpPr txBox="1">
            <a:spLocks noGrp="1"/>
          </p:cNvSpPr>
          <p:nvPr>
            <p:ph type="title"/>
          </p:nvPr>
        </p:nvSpPr>
        <p:spPr>
          <a:xfrm>
            <a:off x="188100" y="287025"/>
            <a:ext cx="87402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3: View literary experiences as transactional, interdisciplinary and transformational.</a:t>
            </a:r>
            <a:endParaRPr sz="3000" b="1">
              <a:latin typeface="Franklin Gothic"/>
              <a:ea typeface="Franklin Gothic"/>
              <a:cs typeface="Franklin Gothic"/>
              <a:sym typeface="Franklin Gothic"/>
            </a:endParaRPr>
          </a:p>
        </p:txBody>
      </p:sp>
      <p:graphicFrame>
        <p:nvGraphicFramePr>
          <p:cNvPr id="367" name="Google Shape;367;p59"/>
          <p:cNvGraphicFramePr/>
          <p:nvPr>
            <p:extLst>
              <p:ext uri="{D42A27DB-BD31-4B8C-83A1-F6EECF244321}">
                <p14:modId xmlns:p14="http://schemas.microsoft.com/office/powerpoint/2010/main" val="1538084331"/>
              </p:ext>
            </p:extLst>
          </p:nvPr>
        </p:nvGraphicFramePr>
        <p:xfrm>
          <a:off x="123225" y="1505000"/>
          <a:ext cx="8897550" cy="1996380"/>
        </p:xfrm>
        <a:graphic>
          <a:graphicData uri="http://schemas.openxmlformats.org/drawingml/2006/table">
            <a:tbl>
              <a:tblPr firstRow="1">
                <a:noFill/>
                <a:tableStyleId>{13EE55BE-5C94-4FB5-90D6-3344377AB391}</a:tableStyleId>
              </a:tblPr>
              <a:tblGrid>
                <a:gridCol w="4448775">
                  <a:extLst>
                    <a:ext uri="{9D8B030D-6E8A-4147-A177-3AD203B41FA5}">
                      <a16:colId xmlns:a16="http://schemas.microsoft.com/office/drawing/2014/main" val="20000"/>
                    </a:ext>
                  </a:extLst>
                </a:gridCol>
                <a:gridCol w="4448775">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275286945"/>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Assist students in understanding that meaning in a text is generated by the transaction between the text itself and the experiences, ideas or perspectives the reader brings.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Use engaging, interdisciplinary texts that prompt student action or inquiry.</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Blend the information provided by multiple texts with schema to provide understanding.</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Use the literary experience to either change or inform an opinion or to take action.</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237BB533-0BFE-22B1-338A-DC9D709CA767}"/>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B28BD9FB-FFB4-3895-AEA9-D12B3BA06813}"/>
              </a:ext>
            </a:extLst>
          </p:cNvPr>
          <p:cNvGraphicFramePr>
            <a:graphicFrameLocks noGrp="1"/>
          </p:cNvGraphicFramePr>
          <p:nvPr>
            <p:extLst>
              <p:ext uri="{D42A27DB-BD31-4B8C-83A1-F6EECF244321}">
                <p14:modId xmlns:p14="http://schemas.microsoft.com/office/powerpoint/2010/main" val="375618269"/>
              </p:ext>
            </p:extLst>
          </p:nvPr>
        </p:nvGraphicFramePr>
        <p:xfrm>
          <a:off x="221699" y="3644574"/>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0"/>
          <p:cNvSpPr txBox="1">
            <a:spLocks noGrp="1"/>
          </p:cNvSpPr>
          <p:nvPr>
            <p:ph type="title"/>
          </p:nvPr>
        </p:nvSpPr>
        <p:spPr>
          <a:xfrm>
            <a:off x="199575" y="225925"/>
            <a:ext cx="8445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4: Utilize receptive and expressive language arts to better understand self, others and the world.</a:t>
            </a:r>
            <a:endParaRPr sz="3000" b="1">
              <a:latin typeface="Franklin Gothic"/>
              <a:ea typeface="Franklin Gothic"/>
              <a:cs typeface="Franklin Gothic"/>
              <a:sym typeface="Franklin Gothic"/>
            </a:endParaRPr>
          </a:p>
        </p:txBody>
      </p:sp>
      <p:graphicFrame>
        <p:nvGraphicFramePr>
          <p:cNvPr id="374" name="Google Shape;374;p60"/>
          <p:cNvGraphicFramePr/>
          <p:nvPr>
            <p:extLst>
              <p:ext uri="{D42A27DB-BD31-4B8C-83A1-F6EECF244321}">
                <p14:modId xmlns:p14="http://schemas.microsoft.com/office/powerpoint/2010/main" val="3340795982"/>
              </p:ext>
            </p:extLst>
          </p:nvPr>
        </p:nvGraphicFramePr>
        <p:xfrm>
          <a:off x="204877" y="1369443"/>
          <a:ext cx="8821199" cy="2103299"/>
        </p:xfrm>
        <a:graphic>
          <a:graphicData uri="http://schemas.openxmlformats.org/drawingml/2006/table">
            <a:tbl>
              <a:tblPr firstRow="1">
                <a:noFill/>
                <a:tableStyleId>{13EE55BE-5C94-4FB5-90D6-3344377AB391}</a:tableStyleId>
              </a:tblPr>
              <a:tblGrid>
                <a:gridCol w="4952549">
                  <a:extLst>
                    <a:ext uri="{9D8B030D-6E8A-4147-A177-3AD203B41FA5}">
                      <a16:colId xmlns:a16="http://schemas.microsoft.com/office/drawing/2014/main" val="20000"/>
                    </a:ext>
                  </a:extLst>
                </a:gridCol>
                <a:gridCol w="3868650">
                  <a:extLst>
                    <a:ext uri="{9D8B030D-6E8A-4147-A177-3AD203B41FA5}">
                      <a16:colId xmlns:a16="http://schemas.microsoft.com/office/drawing/2014/main" val="20001"/>
                    </a:ext>
                  </a:extLst>
                </a:gridCol>
              </a:tblGrid>
              <a:tr h="45514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930627735"/>
                  </a:ext>
                </a:extLst>
              </a:tr>
              <a:tr h="164815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Provide students with connected and relevant literacy instruction so that they read like a writer/write like a reader, or speak like a listener/listen like a speaker, etc.</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Offer varied but related messages from written, auditory</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and/or graphic texts to examine how receptive and expressive texts are interrelated.</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Create a product (using one of the expressive arts) that reflects a deep and critical understanding of content (using the receptive arts).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Engage actively in their listening, reading and viewing experiences.</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4" name="Table 3">
            <a:extLst>
              <a:ext uri="{FF2B5EF4-FFF2-40B4-BE49-F238E27FC236}">
                <a16:creationId xmlns:a16="http://schemas.microsoft.com/office/drawing/2014/main" id="{581B8AD2-F841-21E6-0C0E-1EBF8E422276}"/>
              </a:ext>
            </a:extLst>
          </p:cNvPr>
          <p:cNvGraphicFramePr>
            <a:graphicFrameLocks noGrp="1"/>
          </p:cNvGraphicFramePr>
          <p:nvPr>
            <p:extLst>
              <p:ext uri="{D42A27DB-BD31-4B8C-83A1-F6EECF244321}">
                <p14:modId xmlns:p14="http://schemas.microsoft.com/office/powerpoint/2010/main" val="743744784"/>
              </p:ext>
            </p:extLst>
          </p:nvPr>
        </p:nvGraphicFramePr>
        <p:xfrm>
          <a:off x="264831" y="3525961"/>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
        <p:nvSpPr>
          <p:cNvPr id="3" name="TextBox 2" hidden="1">
            <a:extLst>
              <a:ext uri="{FF2B5EF4-FFF2-40B4-BE49-F238E27FC236}">
                <a16:creationId xmlns:a16="http://schemas.microsoft.com/office/drawing/2014/main" id="{BA344D7C-3EBE-3BC3-BE04-731FCADC2C00}"/>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1"/>
          <p:cNvSpPr txBox="1">
            <a:spLocks noGrp="1"/>
          </p:cNvSpPr>
          <p:nvPr>
            <p:ph type="title"/>
          </p:nvPr>
        </p:nvSpPr>
        <p:spPr>
          <a:xfrm>
            <a:off x="186000" y="338925"/>
            <a:ext cx="82449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5: Apply strategic practices, with scaffolding and then independently, to approach new literacy tasks.</a:t>
            </a:r>
            <a:endParaRPr sz="3000" b="1">
              <a:latin typeface="Franklin Gothic"/>
              <a:ea typeface="Franklin Gothic"/>
              <a:cs typeface="Franklin Gothic"/>
              <a:sym typeface="Franklin Gothic"/>
            </a:endParaRPr>
          </a:p>
        </p:txBody>
      </p:sp>
      <p:graphicFrame>
        <p:nvGraphicFramePr>
          <p:cNvPr id="381" name="Google Shape;381;p61"/>
          <p:cNvGraphicFramePr/>
          <p:nvPr>
            <p:extLst>
              <p:ext uri="{D42A27DB-BD31-4B8C-83A1-F6EECF244321}">
                <p14:modId xmlns:p14="http://schemas.microsoft.com/office/powerpoint/2010/main" val="2676008637"/>
              </p:ext>
            </p:extLst>
          </p:nvPr>
        </p:nvGraphicFramePr>
        <p:xfrm>
          <a:off x="188175" y="1572825"/>
          <a:ext cx="8772000" cy="1539180"/>
        </p:xfrm>
        <a:graphic>
          <a:graphicData uri="http://schemas.openxmlformats.org/drawingml/2006/table">
            <a:tbl>
              <a:tblPr firstRow="1">
                <a:noFill/>
                <a:tableStyleId>{13EE55BE-5C94-4FB5-90D6-3344377AB391}</a:tableStyleId>
              </a:tblPr>
              <a:tblGrid>
                <a:gridCol w="4386000">
                  <a:extLst>
                    <a:ext uri="{9D8B030D-6E8A-4147-A177-3AD203B41FA5}">
                      <a16:colId xmlns:a16="http://schemas.microsoft.com/office/drawing/2014/main" val="20000"/>
                    </a:ext>
                  </a:extLst>
                </a:gridCol>
                <a:gridCol w="43860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700" b="1" dirty="0">
                          <a:latin typeface="Franklin Gothic"/>
                          <a:ea typeface="Franklin Gothic"/>
                          <a:cs typeface="Franklin Gothic"/>
                          <a:sym typeface="Franklin Gothic"/>
                        </a:rPr>
                        <a:t>Possible Teacher Actions</a:t>
                      </a:r>
                      <a:endParaRPr sz="1700" b="1" dirty="0">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sym typeface="Franklin Gothic"/>
                        </a:rPr>
                        <a:t>Possible Student Actions</a:t>
                      </a:r>
                      <a:endParaRPr sz="1700" b="1" dirty="0">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Offer and model various learning strategies for how to approach a new text.</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Provide opportunities for students to self-regulate by choosing appropriate strategies for a new task.</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Use learning strategies to access unfamiliar or new literacy tasks.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Decide which strategy best meets the need for a particular text or task.</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5E59B974-DD29-26B2-E713-1BFF70D10D06}"/>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A6D55BD5-9904-C866-9B92-318FE3A1A387}"/>
              </a:ext>
            </a:extLst>
          </p:cNvPr>
          <p:cNvGraphicFramePr>
            <a:graphicFrameLocks noGrp="1"/>
          </p:cNvGraphicFramePr>
          <p:nvPr>
            <p:extLst>
              <p:ext uri="{D42A27DB-BD31-4B8C-83A1-F6EECF244321}">
                <p14:modId xmlns:p14="http://schemas.microsoft.com/office/powerpoint/2010/main" val="3606902732"/>
              </p:ext>
            </p:extLst>
          </p:nvPr>
        </p:nvGraphicFramePr>
        <p:xfrm>
          <a:off x="221699" y="3331867"/>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2"/>
          <p:cNvSpPr txBox="1">
            <a:spLocks noGrp="1"/>
          </p:cNvSpPr>
          <p:nvPr>
            <p:ph type="title"/>
          </p:nvPr>
        </p:nvSpPr>
        <p:spPr>
          <a:xfrm>
            <a:off x="188100" y="5841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ILP 6: Collaborate with others to create new meaning.</a:t>
            </a:r>
            <a:endParaRPr sz="2600" b="1">
              <a:latin typeface="Franklin Gothic"/>
              <a:ea typeface="Franklin Gothic"/>
              <a:cs typeface="Franklin Gothic"/>
              <a:sym typeface="Franklin Gothic"/>
            </a:endParaRPr>
          </a:p>
        </p:txBody>
      </p:sp>
      <p:graphicFrame>
        <p:nvGraphicFramePr>
          <p:cNvPr id="388" name="Google Shape;388;p62"/>
          <p:cNvGraphicFramePr/>
          <p:nvPr>
            <p:extLst>
              <p:ext uri="{D42A27DB-BD31-4B8C-83A1-F6EECF244321}">
                <p14:modId xmlns:p14="http://schemas.microsoft.com/office/powerpoint/2010/main" val="1871656968"/>
              </p:ext>
            </p:extLst>
          </p:nvPr>
        </p:nvGraphicFramePr>
        <p:xfrm>
          <a:off x="324800" y="1139275"/>
          <a:ext cx="8533050" cy="1767780"/>
        </p:xfrm>
        <a:graphic>
          <a:graphicData uri="http://schemas.openxmlformats.org/drawingml/2006/table">
            <a:tbl>
              <a:tblPr firstRow="1">
                <a:noFill/>
                <a:tableStyleId>{13EE55BE-5C94-4FB5-90D6-3344377AB391}</a:tableStyleId>
              </a:tblPr>
              <a:tblGrid>
                <a:gridCol w="4266525">
                  <a:extLst>
                    <a:ext uri="{9D8B030D-6E8A-4147-A177-3AD203B41FA5}">
                      <a16:colId xmlns:a16="http://schemas.microsoft.com/office/drawing/2014/main" val="20000"/>
                    </a:ext>
                  </a:extLst>
                </a:gridCol>
                <a:gridCol w="4266525">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157990404"/>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Provide multiple opportunities for collaboration on a variety of texts.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Use collaborative exercises to prompt students’ consideration of diverse experiences and perspectives.</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Listen actively and respectfully to one another to refine understanding and broaden perspectives.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Contribute ideas actively and respectfully in order to refine understanding and broaden perspectives.</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1D5D3D1B-EFD9-1834-77D1-840DFB4362C0}"/>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DD4357B4-607B-5310-3257-1416AB3A4447}"/>
              </a:ext>
            </a:extLst>
          </p:cNvPr>
          <p:cNvGraphicFramePr>
            <a:graphicFrameLocks noGrp="1"/>
          </p:cNvGraphicFramePr>
          <p:nvPr>
            <p:extLst>
              <p:ext uri="{D42A27DB-BD31-4B8C-83A1-F6EECF244321}">
                <p14:modId xmlns:p14="http://schemas.microsoft.com/office/powerpoint/2010/main" val="2360037801"/>
              </p:ext>
            </p:extLst>
          </p:nvPr>
        </p:nvGraphicFramePr>
        <p:xfrm>
          <a:off x="329529" y="3224036"/>
          <a:ext cx="8541587" cy="609600"/>
        </p:xfrm>
        <a:graphic>
          <a:graphicData uri="http://schemas.openxmlformats.org/drawingml/2006/table">
            <a:tbl>
              <a:tblPr firstRow="1" bandRow="1">
                <a:tableStyleId>{13EE55BE-5C94-4FB5-90D6-3344377AB391}</a:tableStyleId>
              </a:tblPr>
              <a:tblGrid>
                <a:gridCol w="8541587">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3"/>
          <p:cNvSpPr txBox="1">
            <a:spLocks noGrp="1"/>
          </p:cNvSpPr>
          <p:nvPr>
            <p:ph type="title"/>
          </p:nvPr>
        </p:nvSpPr>
        <p:spPr>
          <a:xfrm>
            <a:off x="217675" y="225925"/>
            <a:ext cx="7998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7: Utilize digital resources to learn and share with others.</a:t>
            </a:r>
            <a:endParaRPr sz="3000" b="1">
              <a:latin typeface="Franklin Gothic"/>
              <a:ea typeface="Franklin Gothic"/>
              <a:cs typeface="Franklin Gothic"/>
              <a:sym typeface="Franklin Gothic"/>
            </a:endParaRPr>
          </a:p>
        </p:txBody>
      </p:sp>
      <p:graphicFrame>
        <p:nvGraphicFramePr>
          <p:cNvPr id="395" name="Google Shape;395;p63"/>
          <p:cNvGraphicFramePr/>
          <p:nvPr>
            <p:extLst>
              <p:ext uri="{D42A27DB-BD31-4B8C-83A1-F6EECF244321}">
                <p14:modId xmlns:p14="http://schemas.microsoft.com/office/powerpoint/2010/main" val="1937209200"/>
              </p:ext>
            </p:extLst>
          </p:nvPr>
        </p:nvGraphicFramePr>
        <p:xfrm>
          <a:off x="217675" y="1466900"/>
          <a:ext cx="8661450" cy="1767780"/>
        </p:xfrm>
        <a:graphic>
          <a:graphicData uri="http://schemas.openxmlformats.org/drawingml/2006/table">
            <a:tbl>
              <a:tblPr firstRow="1">
                <a:noFill/>
                <a:tableStyleId>{13EE55BE-5C94-4FB5-90D6-3344377AB391}</a:tableStyleId>
              </a:tblPr>
              <a:tblGrid>
                <a:gridCol w="4330725">
                  <a:extLst>
                    <a:ext uri="{9D8B030D-6E8A-4147-A177-3AD203B41FA5}">
                      <a16:colId xmlns:a16="http://schemas.microsoft.com/office/drawing/2014/main" val="20000"/>
                    </a:ext>
                  </a:extLst>
                </a:gridCol>
                <a:gridCol w="4330725">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4069596294"/>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Instruct students on the ethical use of technology and credibility of digital sources.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Provide students with multiple opportunities to learn, communicate and create using various digital resources.</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Demonstrate ethical use of technology in learning, communicating and creating.</a:t>
                      </a:r>
                      <a:r>
                        <a:rPr lang="en" sz="1500" dirty="0">
                          <a:solidFill>
                            <a:schemeClr val="dk1"/>
                          </a:solidFill>
                          <a:latin typeface="Franklin Gothic"/>
                          <a:ea typeface="Franklin Gothic"/>
                          <a:cs typeface="Franklin Gothic"/>
                        </a:rPr>
                        <a:t>  </a:t>
                      </a:r>
                      <a:endParaRPr sz="15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Critique digital sources to determine their accuracy and usefulness.</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8F824469-D0A8-C9FF-07CF-B65F8F81ECB2}"/>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DB2507BA-F736-9698-E3DA-B17EF0D39B88}"/>
              </a:ext>
            </a:extLst>
          </p:cNvPr>
          <p:cNvGraphicFramePr>
            <a:graphicFrameLocks noGrp="1"/>
          </p:cNvGraphicFramePr>
          <p:nvPr>
            <p:extLst>
              <p:ext uri="{D42A27DB-BD31-4B8C-83A1-F6EECF244321}">
                <p14:modId xmlns:p14="http://schemas.microsoft.com/office/powerpoint/2010/main" val="3283112466"/>
              </p:ext>
            </p:extLst>
          </p:nvPr>
        </p:nvGraphicFramePr>
        <p:xfrm>
          <a:off x="264831" y="3525961"/>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4"/>
          <p:cNvSpPr txBox="1">
            <a:spLocks noGrp="1"/>
          </p:cNvSpPr>
          <p:nvPr>
            <p:ph type="title"/>
          </p:nvPr>
        </p:nvSpPr>
        <p:spPr>
          <a:xfrm>
            <a:off x="289400" y="22591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8: Engage in specialized, discipline-specific literacy practices.</a:t>
            </a:r>
            <a:endParaRPr sz="3000" b="1">
              <a:latin typeface="Franklin Gothic"/>
              <a:ea typeface="Franklin Gothic"/>
              <a:cs typeface="Franklin Gothic"/>
              <a:sym typeface="Franklin Gothic"/>
            </a:endParaRPr>
          </a:p>
        </p:txBody>
      </p:sp>
      <p:graphicFrame>
        <p:nvGraphicFramePr>
          <p:cNvPr id="402" name="Google Shape;402;p64"/>
          <p:cNvGraphicFramePr/>
          <p:nvPr>
            <p:extLst>
              <p:ext uri="{D42A27DB-BD31-4B8C-83A1-F6EECF244321}">
                <p14:modId xmlns:p14="http://schemas.microsoft.com/office/powerpoint/2010/main" val="1380080376"/>
              </p:ext>
            </p:extLst>
          </p:nvPr>
        </p:nvGraphicFramePr>
        <p:xfrm>
          <a:off x="289400" y="1474275"/>
          <a:ext cx="8565200" cy="1767780"/>
        </p:xfrm>
        <a:graphic>
          <a:graphicData uri="http://schemas.openxmlformats.org/drawingml/2006/table">
            <a:tbl>
              <a:tblPr firstRow="1">
                <a:noFill/>
                <a:tableStyleId>{13EE55BE-5C94-4FB5-90D6-3344377AB391}</a:tableStyleId>
              </a:tblPr>
              <a:tblGrid>
                <a:gridCol w="4282600">
                  <a:extLst>
                    <a:ext uri="{9D8B030D-6E8A-4147-A177-3AD203B41FA5}">
                      <a16:colId xmlns:a16="http://schemas.microsoft.com/office/drawing/2014/main" val="20000"/>
                    </a:ext>
                  </a:extLst>
                </a:gridCol>
                <a:gridCol w="4282600">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2030188718"/>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Provide multiple examples of literary forms (e.g., poetry, prose, drama, etc. in ELA), focusing on the necessary approaches to comprehend the form presented.</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Employ discipline-specific approaches to interpret authentic texts.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Create text according to conventions, processes, information and forms that are valued by the discipline.</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EC9FCD13-60BD-A833-B6C6-6512E5DFA6A8}"/>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7808203D-6A7C-445A-5AC8-CB41BD32FADE}"/>
              </a:ext>
            </a:extLst>
          </p:cNvPr>
          <p:cNvGraphicFramePr>
            <a:graphicFrameLocks noGrp="1"/>
          </p:cNvGraphicFramePr>
          <p:nvPr>
            <p:extLst>
              <p:ext uri="{D42A27DB-BD31-4B8C-83A1-F6EECF244321}">
                <p14:modId xmlns:p14="http://schemas.microsoft.com/office/powerpoint/2010/main" val="3090735549"/>
              </p:ext>
            </p:extLst>
          </p:nvPr>
        </p:nvGraphicFramePr>
        <p:xfrm>
          <a:off x="307963" y="3385782"/>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Module Overview</a:t>
            </a:r>
            <a:endParaRPr b="1">
              <a:latin typeface="Franklin Gothic"/>
              <a:ea typeface="Franklin Gothic"/>
              <a:cs typeface="Franklin Gothic"/>
              <a:sym typeface="Franklin Gothic"/>
            </a:endParaRPr>
          </a:p>
        </p:txBody>
      </p:sp>
      <p:sp>
        <p:nvSpPr>
          <p:cNvPr id="145" name="Google Shape;145;p29" descr="Part 1: What are the Interdisciplinary Literacy Practices (ILPs)? ​&#10;&#10;​&#10;&#10;Part 2: How are Kentucky teachers engaging students in the ILPs?​&#10;&#10;​&#10;&#10;Part 3: How might we engage students in the ILPs in our instruction?​"/>
          <p:cNvSpPr txBox="1"/>
          <p:nvPr/>
        </p:nvSpPr>
        <p:spPr>
          <a:xfrm>
            <a:off x="561125" y="872400"/>
            <a:ext cx="8340000" cy="304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u="sng" dirty="0">
                <a:solidFill>
                  <a:schemeClr val="hlink"/>
                </a:solidFill>
                <a:latin typeface="Franklin Gothic"/>
                <a:ea typeface="Franklin Gothic"/>
                <a:cs typeface="Franklin Gothic"/>
                <a:sym typeface="Franklin Gothic"/>
                <a:hlinkClick r:id="rId3" action="ppaction://hlinksldjump"/>
              </a:rPr>
              <a:t>Part 1</a:t>
            </a:r>
            <a:r>
              <a:rPr lang="en" sz="2700" b="1" dirty="0">
                <a:solidFill>
                  <a:srgbClr val="102649"/>
                </a:solidFill>
                <a:latin typeface="Franklin Gothic"/>
                <a:ea typeface="Franklin Gothic"/>
                <a:cs typeface="Franklin Gothic"/>
                <a:sym typeface="Franklin Gothic"/>
              </a:rPr>
              <a:t>: </a:t>
            </a:r>
            <a:r>
              <a:rPr lang="en" sz="2700" dirty="0">
                <a:solidFill>
                  <a:srgbClr val="102649"/>
                </a:solidFill>
                <a:latin typeface="Franklin Gothic"/>
                <a:ea typeface="Franklin Gothic"/>
                <a:cs typeface="Franklin Gothic"/>
                <a:sym typeface="Franklin Gothic"/>
              </a:rPr>
              <a:t>What are the Interdisciplinary Literacy Practices (ILPs)? </a:t>
            </a:r>
            <a:endParaRPr sz="27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2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700" b="1" u="sng" dirty="0">
                <a:solidFill>
                  <a:schemeClr val="hlink"/>
                </a:solidFill>
                <a:latin typeface="Franklin Gothic"/>
                <a:ea typeface="Franklin Gothic"/>
                <a:cs typeface="Franklin Gothic"/>
                <a:sym typeface="Franklin Gothic"/>
                <a:hlinkClick r:id="rId4" action="ppaction://hlinksldjump"/>
              </a:rPr>
              <a:t>Part 2:</a:t>
            </a:r>
            <a:r>
              <a:rPr lang="en" sz="2700" b="1" dirty="0">
                <a:solidFill>
                  <a:srgbClr val="102649"/>
                </a:solidFill>
                <a:latin typeface="Franklin Gothic"/>
                <a:ea typeface="Franklin Gothic"/>
                <a:cs typeface="Franklin Gothic"/>
                <a:sym typeface="Franklin Gothic"/>
              </a:rPr>
              <a:t> </a:t>
            </a:r>
            <a:r>
              <a:rPr lang="en" sz="2700" dirty="0">
                <a:solidFill>
                  <a:srgbClr val="102649"/>
                </a:solidFill>
                <a:latin typeface="Franklin Gothic"/>
                <a:ea typeface="Franklin Gothic"/>
                <a:cs typeface="Franklin Gothic"/>
                <a:sym typeface="Franklin Gothic"/>
              </a:rPr>
              <a:t>How are Kentucky teachers engaging students in the ILPs?</a:t>
            </a:r>
            <a:endParaRPr sz="27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2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700" b="1" u="sng" dirty="0">
                <a:solidFill>
                  <a:schemeClr val="hlink"/>
                </a:solidFill>
                <a:latin typeface="Franklin Gothic"/>
                <a:ea typeface="Franklin Gothic"/>
                <a:cs typeface="Franklin Gothic"/>
                <a:sym typeface="Franklin Gothic"/>
                <a:hlinkClick r:id="rId5" action="ppaction://hlinksldjump">
                  <a:extLst>
                    <a:ext uri="{A12FA001-AC4F-418D-AE19-62706E023703}">
                      <ahyp:hlinkClr xmlns:ahyp="http://schemas.microsoft.com/office/drawing/2018/hyperlinkcolor" val="tx"/>
                    </a:ext>
                  </a:extLst>
                </a:hlinkClick>
              </a:rPr>
              <a:t>Part 3:</a:t>
            </a:r>
            <a:r>
              <a:rPr lang="en" sz="2700" b="1" dirty="0">
                <a:solidFill>
                  <a:srgbClr val="102649"/>
                </a:solidFill>
                <a:latin typeface="Franklin Gothic"/>
                <a:ea typeface="Franklin Gothic"/>
                <a:cs typeface="Franklin Gothic"/>
                <a:sym typeface="Franklin Gothic"/>
              </a:rPr>
              <a:t> </a:t>
            </a:r>
            <a:r>
              <a:rPr lang="en" sz="2700" dirty="0">
                <a:solidFill>
                  <a:srgbClr val="102649"/>
                </a:solidFill>
                <a:latin typeface="Franklin Gothic"/>
                <a:ea typeface="Franklin Gothic"/>
                <a:cs typeface="Franklin Gothic"/>
                <a:sym typeface="Franklin Gothic"/>
              </a:rPr>
              <a:t>How might we engage students in the ILPs in our instruction?</a:t>
            </a:r>
            <a:endParaRPr sz="2900" b="1" dirty="0">
              <a:latin typeface="Franklin Gothic"/>
              <a:ea typeface="Franklin Gothic"/>
              <a:cs typeface="Franklin Gothic"/>
              <a:sym typeface="Franklin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5"/>
          <p:cNvSpPr txBox="1">
            <a:spLocks noGrp="1"/>
          </p:cNvSpPr>
          <p:nvPr>
            <p:ph type="title"/>
          </p:nvPr>
        </p:nvSpPr>
        <p:spPr>
          <a:xfrm>
            <a:off x="255850" y="13299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9: Apply high level cognitive processes to think deeply and critically about text.</a:t>
            </a:r>
            <a:endParaRPr sz="3000" b="1">
              <a:latin typeface="Franklin Gothic"/>
              <a:ea typeface="Franklin Gothic"/>
              <a:cs typeface="Franklin Gothic"/>
              <a:sym typeface="Franklin Gothic"/>
            </a:endParaRPr>
          </a:p>
        </p:txBody>
      </p:sp>
      <p:graphicFrame>
        <p:nvGraphicFramePr>
          <p:cNvPr id="409" name="Google Shape;409;p65"/>
          <p:cNvGraphicFramePr/>
          <p:nvPr>
            <p:extLst>
              <p:ext uri="{D42A27DB-BD31-4B8C-83A1-F6EECF244321}">
                <p14:modId xmlns:p14="http://schemas.microsoft.com/office/powerpoint/2010/main" val="3086926703"/>
              </p:ext>
            </p:extLst>
          </p:nvPr>
        </p:nvGraphicFramePr>
        <p:xfrm>
          <a:off x="255850" y="1287075"/>
          <a:ext cx="8523150" cy="1996380"/>
        </p:xfrm>
        <a:graphic>
          <a:graphicData uri="http://schemas.openxmlformats.org/drawingml/2006/table">
            <a:tbl>
              <a:tblPr firstRow="1">
                <a:noFill/>
                <a:tableStyleId>{13EE55BE-5C94-4FB5-90D6-3344377AB391}</a:tableStyleId>
              </a:tblPr>
              <a:tblGrid>
                <a:gridCol w="4094050">
                  <a:extLst>
                    <a:ext uri="{9D8B030D-6E8A-4147-A177-3AD203B41FA5}">
                      <a16:colId xmlns:a16="http://schemas.microsoft.com/office/drawing/2014/main" val="20000"/>
                    </a:ext>
                  </a:extLst>
                </a:gridCol>
                <a:gridCol w="4429100">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1682638259"/>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Use direct instruction to model and practice specific thinking processes (e.g., application, synthesis, analysis, creativity, etc.).</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Scaffold instruction to assist students in synthesizing ideas from multiple texts.</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Reflect verbally and/or through written expression on the content of a text.</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Annotate text to interact with and analyze the content.</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Break down a text to determine the use of literary devices/techniques and their effect.</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B8756F5A-4FFD-CC7B-E67C-985DD246FEB7}"/>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2B5DBE8B-28FA-15C3-D8F8-1396806119FC}"/>
              </a:ext>
            </a:extLst>
          </p:cNvPr>
          <p:cNvGraphicFramePr>
            <a:graphicFrameLocks noGrp="1"/>
          </p:cNvGraphicFramePr>
          <p:nvPr>
            <p:extLst>
              <p:ext uri="{D42A27DB-BD31-4B8C-83A1-F6EECF244321}">
                <p14:modId xmlns:p14="http://schemas.microsoft.com/office/powerpoint/2010/main" val="3389485422"/>
              </p:ext>
            </p:extLst>
          </p:nvPr>
        </p:nvGraphicFramePr>
        <p:xfrm>
          <a:off x="264831" y="3525961"/>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6"/>
          <p:cNvSpPr txBox="1">
            <a:spLocks noGrp="1"/>
          </p:cNvSpPr>
          <p:nvPr>
            <p:ph type="title"/>
          </p:nvPr>
        </p:nvSpPr>
        <p:spPr>
          <a:xfrm>
            <a:off x="264300" y="287025"/>
            <a:ext cx="8750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10: Develop a literacy identity that promotes lifelong learning.</a:t>
            </a:r>
            <a:endParaRPr sz="3000" b="1">
              <a:latin typeface="Franklin Gothic"/>
              <a:ea typeface="Franklin Gothic"/>
              <a:cs typeface="Franklin Gothic"/>
              <a:sym typeface="Franklin Gothic"/>
            </a:endParaRPr>
          </a:p>
        </p:txBody>
      </p:sp>
      <p:graphicFrame>
        <p:nvGraphicFramePr>
          <p:cNvPr id="416" name="Google Shape;416;p66"/>
          <p:cNvGraphicFramePr/>
          <p:nvPr>
            <p:extLst>
              <p:ext uri="{D42A27DB-BD31-4B8C-83A1-F6EECF244321}">
                <p14:modId xmlns:p14="http://schemas.microsoft.com/office/powerpoint/2010/main" val="2553738898"/>
              </p:ext>
            </p:extLst>
          </p:nvPr>
        </p:nvGraphicFramePr>
        <p:xfrm>
          <a:off x="312707" y="1434141"/>
          <a:ext cx="8544398" cy="1996380"/>
        </p:xfrm>
        <a:graphic>
          <a:graphicData uri="http://schemas.openxmlformats.org/drawingml/2006/table">
            <a:tbl>
              <a:tblPr firstRow="1">
                <a:noFill/>
                <a:tableStyleId>{13EE55BE-5C94-4FB5-90D6-3344377AB391}</a:tableStyleId>
              </a:tblPr>
              <a:tblGrid>
                <a:gridCol w="4778199">
                  <a:extLst>
                    <a:ext uri="{9D8B030D-6E8A-4147-A177-3AD203B41FA5}">
                      <a16:colId xmlns:a16="http://schemas.microsoft.com/office/drawing/2014/main" val="20000"/>
                    </a:ext>
                  </a:extLst>
                </a:gridCol>
                <a:gridCol w="3766199">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800785060"/>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Discuss the role of an active and engaged reader.</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Provide opportunities for all levels of readers and writers to experience success.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Offer a variety of engaging texts geared toward student interest, demonstrating that multiple reading options exist.</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Utilize a variety of texts for multiple purposes, both inside and outside of the classroom.</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Take risks in applying various strategies and techniques in reading and writing.</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129111D7-2476-D8E6-97B9-77704EAEBF2A}"/>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5BA33E32-A5A8-6D15-4B08-3F38C6E4D25A}"/>
              </a:ext>
            </a:extLst>
          </p:cNvPr>
          <p:cNvGraphicFramePr>
            <a:graphicFrameLocks noGrp="1"/>
          </p:cNvGraphicFramePr>
          <p:nvPr>
            <p:extLst>
              <p:ext uri="{D42A27DB-BD31-4B8C-83A1-F6EECF244321}">
                <p14:modId xmlns:p14="http://schemas.microsoft.com/office/powerpoint/2010/main" val="2213929088"/>
              </p:ext>
            </p:extLst>
          </p:nvPr>
        </p:nvGraphicFramePr>
        <p:xfrm>
          <a:off x="264831" y="3525961"/>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7"/>
          <p:cNvSpPr txBox="1">
            <a:spLocks noGrp="1"/>
          </p:cNvSpPr>
          <p:nvPr>
            <p:ph type="title"/>
          </p:nvPr>
        </p:nvSpPr>
        <p:spPr>
          <a:xfrm>
            <a:off x="264300" y="287025"/>
            <a:ext cx="8750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Share your reflections:</a:t>
            </a:r>
            <a:endParaRPr sz="3000" b="1">
              <a:latin typeface="Franklin Gothic"/>
              <a:ea typeface="Franklin Gothic"/>
              <a:cs typeface="Franklin Gothic"/>
              <a:sym typeface="Franklin Gothic"/>
            </a:endParaRPr>
          </a:p>
        </p:txBody>
      </p:sp>
      <p:sp>
        <p:nvSpPr>
          <p:cNvPr id="425" name="Google Shape;425;p67" descr="How did the sample lesson meaningfully engage you as a learner in the ILPs?​&#10;&#10;​&#10;&#10;How did you perceive the ILPs supporting your progress towards mastery of the standards?​"/>
          <p:cNvSpPr txBox="1"/>
          <p:nvPr/>
        </p:nvSpPr>
        <p:spPr>
          <a:xfrm>
            <a:off x="775225" y="1271325"/>
            <a:ext cx="78939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Libre Franklin"/>
                <a:ea typeface="Libre Franklin"/>
                <a:cs typeface="Libre Franklin"/>
                <a:sym typeface="Libre Franklin"/>
              </a:rPr>
              <a:t>How did the sample lesson meaningfully engage you as a learner in the ILPs?</a:t>
            </a:r>
            <a:endParaRPr sz="2100">
              <a:solidFill>
                <a:srgbClr val="102649"/>
              </a:solidFill>
              <a:latin typeface="Libre Franklin"/>
              <a:ea typeface="Libre Franklin"/>
              <a:cs typeface="Libre Franklin"/>
              <a:sym typeface="Libre Franklin"/>
            </a:endParaRPr>
          </a:p>
          <a:p>
            <a:pPr marL="0" lvl="0" indent="0" algn="l" rtl="0">
              <a:spcBef>
                <a:spcPts val="0"/>
              </a:spcBef>
              <a:spcAft>
                <a:spcPts val="0"/>
              </a:spcAft>
              <a:buNone/>
            </a:pPr>
            <a:endParaRPr sz="2100">
              <a:solidFill>
                <a:srgbClr val="102649"/>
              </a:solidFill>
              <a:latin typeface="Libre Franklin"/>
              <a:ea typeface="Libre Franklin"/>
              <a:cs typeface="Libre Franklin"/>
              <a:sym typeface="Libre Franklin"/>
            </a:endParaRPr>
          </a:p>
          <a:p>
            <a:pPr marL="0" lvl="0" indent="0" algn="l" rtl="0">
              <a:spcBef>
                <a:spcPts val="0"/>
              </a:spcBef>
              <a:spcAft>
                <a:spcPts val="0"/>
              </a:spcAft>
              <a:buNone/>
            </a:pPr>
            <a:r>
              <a:rPr lang="en" sz="2100">
                <a:solidFill>
                  <a:srgbClr val="102649"/>
                </a:solidFill>
                <a:latin typeface="Libre Franklin"/>
                <a:ea typeface="Libre Franklin"/>
                <a:cs typeface="Libre Franklin"/>
                <a:sym typeface="Libre Franklin"/>
              </a:rPr>
              <a:t>How did you perceive the ILPs supporting your progress towards mastery of the standards?</a:t>
            </a:r>
            <a:endParaRPr sz="2100">
              <a:solidFill>
                <a:srgbClr val="102649"/>
              </a:solidFill>
              <a:latin typeface="Libre Franklin"/>
              <a:ea typeface="Libre Franklin"/>
              <a:cs typeface="Libre Franklin"/>
              <a:sym typeface="Libre Franklin"/>
            </a:endParaRPr>
          </a:p>
        </p:txBody>
      </p:sp>
      <p:sp>
        <p:nvSpPr>
          <p:cNvPr id="426" name="Google Shape;426;p67"/>
          <p:cNvSpPr txBox="1"/>
          <p:nvPr/>
        </p:nvSpPr>
        <p:spPr>
          <a:xfrm>
            <a:off x="199500" y="3143625"/>
            <a:ext cx="8745000" cy="1865100"/>
          </a:xfrm>
          <a:prstGeom prst="rect">
            <a:avLst/>
          </a:prstGeom>
          <a:solidFill>
            <a:srgbClr val="E1F3EA"/>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latin typeface="Franklin Gothic"/>
                <a:ea typeface="Franklin Gothic"/>
                <a:cs typeface="Franklin Gothic"/>
                <a:sym typeface="Franklin Gothic"/>
              </a:rPr>
              <a:t>Standards Addressed:</a:t>
            </a:r>
            <a:endParaRPr sz="1800" b="1">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800" b="1">
                <a:latin typeface="Franklin Gothic"/>
                <a:ea typeface="Franklin Gothic"/>
                <a:cs typeface="Franklin Gothic"/>
                <a:sym typeface="Franklin Gothic"/>
              </a:rPr>
              <a:t>RI.6.3 </a:t>
            </a:r>
            <a:r>
              <a:rPr lang="en" sz="1800">
                <a:latin typeface="Franklin Gothic"/>
                <a:ea typeface="Franklin Gothic"/>
                <a:cs typeface="Franklin Gothic"/>
                <a:sym typeface="Franklin Gothic"/>
              </a:rPr>
              <a:t>Analyze in detail how an author develops a key individual, event or idea over the course of a text.</a:t>
            </a:r>
            <a:endParaRPr sz="180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800" b="1">
                <a:latin typeface="Franklin Gothic"/>
                <a:ea typeface="Franklin Gothic"/>
                <a:cs typeface="Franklin Gothic"/>
                <a:sym typeface="Franklin Gothic"/>
              </a:rPr>
              <a:t>C.6.1 </a:t>
            </a:r>
            <a:r>
              <a:rPr lang="en" sz="1800">
                <a:latin typeface="Franklin Gothic"/>
                <a:ea typeface="Franklin Gothic"/>
                <a:cs typeface="Franklin Gothic"/>
                <a:sym typeface="Franklin Gothic"/>
              </a:rPr>
              <a:t>Compose arguments to support claims with clear reasons and relevant evidence.</a:t>
            </a:r>
            <a:endParaRPr sz="180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None/>
            </a:pPr>
            <a:endParaRPr b="1">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4F429386-7556-D6FB-09D9-ACDA0988F8E2}"/>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8"/>
          <p:cNvSpPr txBox="1">
            <a:spLocks noGrp="1"/>
          </p:cNvSpPr>
          <p:nvPr>
            <p:ph type="title"/>
          </p:nvPr>
        </p:nvSpPr>
        <p:spPr>
          <a:xfrm>
            <a:off x="294550" y="1988075"/>
            <a:ext cx="5799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9000" b="1">
                <a:latin typeface="Franklin Gothic"/>
                <a:ea typeface="Franklin Gothic"/>
                <a:cs typeface="Franklin Gothic"/>
                <a:sym typeface="Franklin Gothic"/>
              </a:rPr>
              <a:t>Break</a:t>
            </a:r>
            <a:endParaRPr sz="9000">
              <a:latin typeface="Franklin Gothic"/>
              <a:ea typeface="Franklin Gothic"/>
              <a:cs typeface="Franklin Gothic"/>
              <a:sym typeface="Franklin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9"/>
          <p:cNvSpPr txBox="1">
            <a:spLocks noGrp="1"/>
          </p:cNvSpPr>
          <p:nvPr>
            <p:ph type="title"/>
          </p:nvPr>
        </p:nvSpPr>
        <p:spPr>
          <a:xfrm>
            <a:off x="233675" y="130225"/>
            <a:ext cx="8757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REVIEW: The ILPs Are Not Additional Standards</a:t>
            </a:r>
            <a:endParaRPr sz="3100" b="1">
              <a:latin typeface="Franklin Gothic"/>
              <a:ea typeface="Franklin Gothic"/>
              <a:cs typeface="Franklin Gothic"/>
              <a:sym typeface="Franklin Gothic"/>
            </a:endParaRPr>
          </a:p>
        </p:txBody>
      </p:sp>
      <p:sp>
        <p:nvSpPr>
          <p:cNvPr id="437" name="Google Shape;437;p69"/>
          <p:cNvSpPr txBox="1"/>
          <p:nvPr/>
        </p:nvSpPr>
        <p:spPr>
          <a:xfrm>
            <a:off x="298700" y="883750"/>
            <a:ext cx="8186400" cy="121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Franklin Gothic"/>
                <a:ea typeface="Franklin Gothic"/>
                <a:cs typeface="Franklin Gothic"/>
                <a:sym typeface="Franklin Gothic"/>
              </a:rPr>
              <a:t>Unlike the mathematical practices, the ten literacy practices are NOT additional standards.</a:t>
            </a:r>
            <a:endParaRPr sz="2000">
              <a:latin typeface="Franklin Gothic"/>
              <a:ea typeface="Franklin Gothic"/>
              <a:cs typeface="Franklin Gothic"/>
              <a:sym typeface="Franklin Gothic"/>
            </a:endParaRPr>
          </a:p>
          <a:p>
            <a:pPr marL="0" lvl="0" indent="0" algn="l" rtl="0">
              <a:spcBef>
                <a:spcPts val="0"/>
              </a:spcBef>
              <a:spcAft>
                <a:spcPts val="0"/>
              </a:spcAft>
              <a:buNone/>
            </a:pPr>
            <a:endParaRPr sz="2700" b="1">
              <a:latin typeface="Libre Franklin"/>
              <a:ea typeface="Libre Franklin"/>
              <a:cs typeface="Libre Franklin"/>
              <a:sym typeface="Libre Franklin"/>
            </a:endParaRPr>
          </a:p>
        </p:txBody>
      </p:sp>
      <p:pic>
        <p:nvPicPr>
          <p:cNvPr id="438" name="Google Shape;438;p69" descr="An excerpt from the KAS for Mathematics:&#10;MP.1. Make sense of problems and persevere in solving them.&#10;MP.2. Reason abstractly and quantitatively.&#10;MP.3. Construct viable arguments and critique the reasoning of others.&#10;MP.4. Model with mathematics.&#10;MP.5. Use appropriate tools strategically.&#10;MP.6. Attend to precision.&#10;MP.7. Look for and make use of structure.&#10;MP.8. Look for and express regularity in repeated reasoning."/>
          <p:cNvPicPr preferRelativeResize="0"/>
          <p:nvPr/>
        </p:nvPicPr>
        <p:blipFill>
          <a:blip r:embed="rId3">
            <a:alphaModFix/>
          </a:blip>
          <a:stretch>
            <a:fillRect/>
          </a:stretch>
        </p:blipFill>
        <p:spPr>
          <a:xfrm>
            <a:off x="152400" y="1735938"/>
            <a:ext cx="8839198" cy="951368"/>
          </a:xfrm>
          <a:prstGeom prst="rect">
            <a:avLst/>
          </a:prstGeom>
          <a:noFill/>
          <a:ln>
            <a:noFill/>
          </a:ln>
          <a:effectLst>
            <a:outerShdw blurRad="57150" dist="19050" dir="5400000" algn="bl" rotWithShape="0">
              <a:srgbClr val="000000">
                <a:alpha val="50000"/>
              </a:srgbClr>
            </a:outerShdw>
          </a:effectLst>
        </p:spPr>
      </p:pic>
      <p:sp>
        <p:nvSpPr>
          <p:cNvPr id="439" name="Google Shape;439;p69"/>
          <p:cNvSpPr txBox="1"/>
          <p:nvPr/>
        </p:nvSpPr>
        <p:spPr>
          <a:xfrm>
            <a:off x="384175" y="3149000"/>
            <a:ext cx="8186400" cy="1523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Franklin Gothic"/>
                <a:ea typeface="Franklin Gothic"/>
                <a:cs typeface="Franklin Gothic"/>
                <a:sym typeface="Franklin Gothic"/>
              </a:rPr>
              <a:t>Instead, think of the ILPs as </a:t>
            </a:r>
            <a:r>
              <a:rPr lang="en" sz="2000" b="1">
                <a:latin typeface="Franklin Gothic"/>
                <a:ea typeface="Franklin Gothic"/>
                <a:cs typeface="Franklin Gothic"/>
                <a:sym typeface="Franklin Gothic"/>
              </a:rPr>
              <a:t>levers</a:t>
            </a:r>
            <a:r>
              <a:rPr lang="en" sz="2000">
                <a:latin typeface="Franklin Gothic"/>
                <a:ea typeface="Franklin Gothic"/>
                <a:cs typeface="Franklin Gothic"/>
                <a:sym typeface="Franklin Gothic"/>
              </a:rPr>
              <a:t> to engage students more deeply with knowledge or skills they are accessing via the texts they read and write.</a:t>
            </a:r>
            <a:endParaRPr sz="2000">
              <a:latin typeface="Franklin Gothic"/>
              <a:ea typeface="Franklin Gothic"/>
              <a:cs typeface="Franklin Gothic"/>
              <a:sym typeface="Franklin Gothic"/>
            </a:endParaRPr>
          </a:p>
          <a:p>
            <a:pPr marL="0" lvl="0" indent="0" algn="l" rtl="0">
              <a:spcBef>
                <a:spcPts val="0"/>
              </a:spcBef>
              <a:spcAft>
                <a:spcPts val="0"/>
              </a:spcAft>
              <a:buNone/>
            </a:pPr>
            <a:endParaRPr sz="2700" b="1">
              <a:latin typeface="Libre Franklin"/>
              <a:ea typeface="Libre Franklin"/>
              <a:cs typeface="Libre Franklin"/>
              <a:sym typeface="Libre Frankli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70"/>
          <p:cNvSpPr txBox="1">
            <a:spLocks noGrp="1"/>
          </p:cNvSpPr>
          <p:nvPr>
            <p:ph type="title"/>
          </p:nvPr>
        </p:nvSpPr>
        <p:spPr>
          <a:xfrm>
            <a:off x="134950" y="6739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Not Attached to Specific Standards</a:t>
            </a:r>
            <a:endParaRPr sz="3100" b="1">
              <a:latin typeface="Franklin Gothic"/>
              <a:ea typeface="Franklin Gothic"/>
              <a:cs typeface="Franklin Gothic"/>
              <a:sym typeface="Franklin Gothic"/>
            </a:endParaRPr>
          </a:p>
        </p:txBody>
      </p:sp>
      <p:sp>
        <p:nvSpPr>
          <p:cNvPr id="445" name="Google Shape;445;p70"/>
          <p:cNvSpPr txBox="1"/>
          <p:nvPr/>
        </p:nvSpPr>
        <p:spPr>
          <a:xfrm>
            <a:off x="134950" y="825025"/>
            <a:ext cx="8959200" cy="195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Franklin Gothic"/>
                <a:ea typeface="Franklin Gothic"/>
                <a:cs typeface="Franklin Gothic"/>
                <a:sym typeface="Franklin Gothic"/>
              </a:rPr>
              <a:t>Because ILPs are the overarching goals for creating a literacy-rich environment, they are not attached to specific standards as in the mathematics and science documents. </a:t>
            </a:r>
            <a:r>
              <a:rPr lang="en" sz="1800" b="1">
                <a:solidFill>
                  <a:schemeClr val="dk1"/>
                </a:solidFill>
                <a:latin typeface="Franklin Gothic"/>
                <a:ea typeface="Franklin Gothic"/>
                <a:cs typeface="Franklin Gothic"/>
                <a:sym typeface="Franklin Gothic"/>
              </a:rPr>
              <a:t>Multiple literacy practices are engaged in the application and mastery of each reading and writing standard.</a:t>
            </a:r>
            <a:endParaRPr sz="1800" b="1">
              <a:latin typeface="Franklin Gothic"/>
              <a:ea typeface="Franklin Gothic"/>
              <a:cs typeface="Franklin Gothic"/>
              <a:sym typeface="Franklin Gothic"/>
            </a:endParaRPr>
          </a:p>
          <a:p>
            <a:pPr marL="457200" lvl="0" indent="0" algn="l" rtl="0">
              <a:spcBef>
                <a:spcPts val="0"/>
              </a:spcBef>
              <a:spcAft>
                <a:spcPts val="0"/>
              </a:spcAft>
              <a:buNone/>
            </a:pPr>
            <a:endParaRPr sz="1800">
              <a:latin typeface="Libre Franklin"/>
              <a:ea typeface="Libre Franklin"/>
              <a:cs typeface="Libre Franklin"/>
              <a:sym typeface="Libre Franklin"/>
            </a:endParaRPr>
          </a:p>
          <a:p>
            <a:pPr marL="0" lvl="0" indent="0" algn="l" rtl="0">
              <a:spcBef>
                <a:spcPts val="0"/>
              </a:spcBef>
              <a:spcAft>
                <a:spcPts val="0"/>
              </a:spcAft>
              <a:buNone/>
            </a:pPr>
            <a:endParaRPr sz="2500" b="1">
              <a:latin typeface="Libre Franklin"/>
              <a:ea typeface="Libre Franklin"/>
              <a:cs typeface="Libre Franklin"/>
              <a:sym typeface="Libre Franklin"/>
            </a:endParaRPr>
          </a:p>
        </p:txBody>
      </p:sp>
      <p:pic>
        <p:nvPicPr>
          <p:cNvPr id="446" name="Google Shape;446;p70" descr="An excerpt from the KAS for Science:&#10;&#10;K-ESS3-3. Communcate solutions that will reduce the impact of humans on the land, water, air, and/or other living things in the local environment.&#10;&#10;Clarification Statement:  Examples of human impact on the land could include cutting down trees to produce paper and using resources to&#10;produce bottles. Examples of solutions could include reusing paper and recycling cans and bottles.&#10;&#10;Assessment Boundary: None provided. &#10;&#10;Science and Engineering Practice:&#10;Obtaining, Evaluating, and&#10;Communicating Information&#10;Communicate solutions with others in oral&#10;and/or written forms using models and/or&#10;drawings that provide detail about scientific&#10;ideas.&#10;&#10;Disciplinary Core Idea:&#10;ESS3.C: Human Impacts on Earth Systems&#10;Things that people do to live comfortably can affect the world&#10;around them. But they can make choices that reduce their&#10;impacts on the land, water, air, and other living things.&#10;ETS1.B: Developing Possible Solutions&#10;Designs can be conveyed through sketches, drawings, or physical models. These representations are useful in communicating ideas for a problem’s solutions to other people.&#10;&#10;Crosscutting Concepts: &#10;Cause and Effect&#10;Events have causes that generate&#10;observable patterns.&#10;"/>
          <p:cNvPicPr preferRelativeResize="0"/>
          <p:nvPr/>
        </p:nvPicPr>
        <p:blipFill>
          <a:blip r:embed="rId3">
            <a:alphaModFix/>
          </a:blip>
          <a:stretch>
            <a:fillRect/>
          </a:stretch>
        </p:blipFill>
        <p:spPr>
          <a:xfrm>
            <a:off x="884425" y="2119376"/>
            <a:ext cx="8056851" cy="29867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1"/>
          <p:cNvSpPr txBox="1">
            <a:spLocks noGrp="1"/>
          </p:cNvSpPr>
          <p:nvPr>
            <p:ph type="title"/>
          </p:nvPr>
        </p:nvSpPr>
        <p:spPr>
          <a:xfrm>
            <a:off x="478800" y="3651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Interdisciplinary, But Not Explicit Expectations of Other Disciplines</a:t>
            </a:r>
            <a:endParaRPr sz="3100" b="1">
              <a:latin typeface="Franklin Gothic"/>
              <a:ea typeface="Franklin Gothic"/>
              <a:cs typeface="Franklin Gothic"/>
              <a:sym typeface="Franklin Gothic"/>
            </a:endParaRPr>
          </a:p>
        </p:txBody>
      </p:sp>
      <p:sp>
        <p:nvSpPr>
          <p:cNvPr id="452" name="Google Shape;452;p71"/>
          <p:cNvSpPr txBox="1"/>
          <p:nvPr/>
        </p:nvSpPr>
        <p:spPr>
          <a:xfrm>
            <a:off x="478800" y="897350"/>
            <a:ext cx="8186400" cy="361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latin typeface="Franklin Gothic"/>
              <a:ea typeface="Franklin Gothic"/>
              <a:cs typeface="Franklin Gothic"/>
              <a:sym typeface="Franklin Gothic"/>
            </a:endParaRPr>
          </a:p>
          <a:p>
            <a:pPr marL="457200" lvl="0" indent="0" algn="l" rtl="0">
              <a:spcBef>
                <a:spcPts val="0"/>
              </a:spcBef>
              <a:spcAft>
                <a:spcPts val="0"/>
              </a:spcAft>
              <a:buNone/>
            </a:pPr>
            <a:endParaRPr sz="2000">
              <a:latin typeface="Franklin Gothic"/>
              <a:ea typeface="Franklin Gothic"/>
              <a:cs typeface="Franklin Gothic"/>
              <a:sym typeface="Franklin Gothic"/>
            </a:endParaRPr>
          </a:p>
          <a:p>
            <a:pPr marL="457200" lvl="0" indent="-355600" algn="l" rtl="0">
              <a:spcBef>
                <a:spcPts val="0"/>
              </a:spcBef>
              <a:spcAft>
                <a:spcPts val="0"/>
              </a:spcAft>
              <a:buSzPts val="2000"/>
              <a:buFont typeface="Franklin Gothic"/>
              <a:buChar char="●"/>
            </a:pPr>
            <a:r>
              <a:rPr lang="en" sz="2000">
                <a:latin typeface="Franklin Gothic"/>
                <a:ea typeface="Franklin Gothic"/>
                <a:cs typeface="Franklin Gothic"/>
                <a:sym typeface="Franklin Gothic"/>
              </a:rPr>
              <a:t>The ILPs promote the behaviors of a literate citizen within and across disciplines.</a:t>
            </a:r>
            <a:endParaRPr sz="2000">
              <a:latin typeface="Franklin Gothic"/>
              <a:ea typeface="Franklin Gothic"/>
              <a:cs typeface="Franklin Gothic"/>
              <a:sym typeface="Franklin Gothic"/>
            </a:endParaRPr>
          </a:p>
          <a:p>
            <a:pPr marL="0" lvl="0" indent="0" algn="l" rtl="0">
              <a:spcBef>
                <a:spcPts val="0"/>
              </a:spcBef>
              <a:spcAft>
                <a:spcPts val="0"/>
              </a:spcAft>
              <a:buNone/>
            </a:pPr>
            <a:endParaRPr sz="2000">
              <a:latin typeface="Franklin Gothic"/>
              <a:ea typeface="Franklin Gothic"/>
              <a:cs typeface="Franklin Gothic"/>
              <a:sym typeface="Franklin Gothic"/>
            </a:endParaRPr>
          </a:p>
          <a:p>
            <a:pPr marL="457200" lvl="0" indent="-355600" algn="l" rtl="0">
              <a:spcBef>
                <a:spcPts val="0"/>
              </a:spcBef>
              <a:spcAft>
                <a:spcPts val="0"/>
              </a:spcAft>
              <a:buSzPts val="2000"/>
              <a:buFont typeface="Libre Franklin"/>
              <a:buChar char="●"/>
            </a:pPr>
            <a:r>
              <a:rPr lang="en" sz="2000">
                <a:latin typeface="Franklin Gothic"/>
                <a:ea typeface="Franklin Gothic"/>
                <a:cs typeface="Franklin Gothic"/>
                <a:sym typeface="Franklin Gothic"/>
              </a:rPr>
              <a:t>They are </a:t>
            </a:r>
            <a:r>
              <a:rPr lang="en" sz="2000" u="sng">
                <a:latin typeface="Franklin Gothic"/>
                <a:ea typeface="Franklin Gothic"/>
                <a:cs typeface="Franklin Gothic"/>
                <a:sym typeface="Franklin Gothic"/>
              </a:rPr>
              <a:t>interdisciplinary</a:t>
            </a:r>
            <a:r>
              <a:rPr lang="en" sz="2000">
                <a:latin typeface="Franklin Gothic"/>
                <a:ea typeface="Franklin Gothic"/>
                <a:cs typeface="Franklin Gothic"/>
                <a:sym typeface="Franklin Gothic"/>
              </a:rPr>
              <a:t> literacy practices; however, they are not linked to other disciplines as the </a:t>
            </a:r>
            <a:r>
              <a:rPr lang="en" sz="2000" b="1">
                <a:latin typeface="Franklin Gothic"/>
                <a:ea typeface="Franklin Gothic"/>
                <a:cs typeface="Franklin Gothic"/>
                <a:sym typeface="Franklin Gothic"/>
              </a:rPr>
              <a:t>other content areas have been charged with incorporating literacy into their own discipline-specific document during the standards revision process.  </a:t>
            </a:r>
            <a:endParaRPr sz="2000" b="1">
              <a:latin typeface="Franklin Gothic"/>
              <a:ea typeface="Franklin Gothic"/>
              <a:cs typeface="Franklin Gothic"/>
              <a:sym typeface="Franklin Gothic"/>
            </a:endParaRPr>
          </a:p>
          <a:p>
            <a:pPr marL="457200" lvl="0" indent="0" algn="l" rtl="0">
              <a:spcBef>
                <a:spcPts val="0"/>
              </a:spcBef>
              <a:spcAft>
                <a:spcPts val="0"/>
              </a:spcAft>
              <a:buNone/>
            </a:pPr>
            <a:endParaRPr sz="2000">
              <a:latin typeface="Franklin Gothic"/>
              <a:ea typeface="Franklin Gothic"/>
              <a:cs typeface="Franklin Gothic"/>
              <a:sym typeface="Franklin Gothic"/>
            </a:endParaRPr>
          </a:p>
          <a:p>
            <a:pPr marL="0" lvl="0" indent="0" algn="l" rtl="0">
              <a:spcBef>
                <a:spcPts val="0"/>
              </a:spcBef>
              <a:spcAft>
                <a:spcPts val="0"/>
              </a:spcAft>
              <a:buNone/>
            </a:pPr>
            <a:endParaRPr sz="2700" b="1">
              <a:latin typeface="Franklin Gothic"/>
              <a:ea typeface="Franklin Gothic"/>
              <a:cs typeface="Franklin Gothic"/>
              <a:sym typeface="Franklin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2"/>
          <p:cNvSpPr txBox="1">
            <a:spLocks noGrp="1"/>
          </p:cNvSpPr>
          <p:nvPr>
            <p:ph type="title"/>
          </p:nvPr>
        </p:nvSpPr>
        <p:spPr>
          <a:xfrm>
            <a:off x="277950" y="135025"/>
            <a:ext cx="8588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What is disciplinary literacy?</a:t>
            </a:r>
            <a:endParaRPr sz="3100" b="1">
              <a:latin typeface="Franklin Gothic"/>
              <a:ea typeface="Franklin Gothic"/>
              <a:cs typeface="Franklin Gothic"/>
              <a:sym typeface="Franklin Gothic"/>
            </a:endParaRPr>
          </a:p>
        </p:txBody>
      </p:sp>
      <p:sp>
        <p:nvSpPr>
          <p:cNvPr id="458" name="Google Shape;458;p72"/>
          <p:cNvSpPr txBox="1"/>
          <p:nvPr/>
        </p:nvSpPr>
        <p:spPr>
          <a:xfrm>
            <a:off x="478800" y="944975"/>
            <a:ext cx="8186400" cy="29862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SzPts val="2600"/>
              <a:buFont typeface="Franklin Gothic"/>
              <a:buChar char="●"/>
            </a:pPr>
            <a:r>
              <a:rPr lang="en" sz="2600">
                <a:latin typeface="Franklin Gothic"/>
                <a:ea typeface="Franklin Gothic"/>
                <a:cs typeface="Franklin Gothic"/>
                <a:sym typeface="Franklin Gothic"/>
              </a:rPr>
              <a:t>“The reading and writing practices used within the disciplines (e.g., science, mathematics, social studies, the arts and literature) to create, communicate and evaluate concepts within the disciplines” (Shanahan &amp; Shanahan, 2015).</a:t>
            </a:r>
            <a:endParaRPr sz="260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Char char="●"/>
            </a:pPr>
            <a:r>
              <a:rPr lang="en" sz="2600">
                <a:latin typeface="Franklin Gothic"/>
                <a:ea typeface="Franklin Gothic"/>
                <a:cs typeface="Franklin Gothic"/>
                <a:sym typeface="Franklin Gothic"/>
              </a:rPr>
              <a:t>Teaching students to read and write as disciplinary experts might read and write</a:t>
            </a:r>
            <a:endParaRPr sz="2600">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F0E91A7F-CD1D-019D-6871-BDA2F755B614}"/>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G</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3"/>
          <p:cNvSpPr txBox="1">
            <a:spLocks noGrp="1"/>
          </p:cNvSpPr>
          <p:nvPr>
            <p:ph type="title"/>
          </p:nvPr>
        </p:nvSpPr>
        <p:spPr>
          <a:xfrm>
            <a:off x="367525" y="28075"/>
            <a:ext cx="8588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What is a “disciplinary expert”? </a:t>
            </a:r>
            <a:endParaRPr sz="3100" b="1">
              <a:latin typeface="Franklin Gothic"/>
              <a:ea typeface="Franklin Gothic"/>
              <a:cs typeface="Franklin Gothic"/>
              <a:sym typeface="Franklin Gothic"/>
            </a:endParaRPr>
          </a:p>
        </p:txBody>
      </p:sp>
      <p:graphicFrame>
        <p:nvGraphicFramePr>
          <p:cNvPr id="465" name="Google Shape;465;p73"/>
          <p:cNvGraphicFramePr/>
          <p:nvPr>
            <p:extLst>
              <p:ext uri="{D42A27DB-BD31-4B8C-83A1-F6EECF244321}">
                <p14:modId xmlns:p14="http://schemas.microsoft.com/office/powerpoint/2010/main" val="492156810"/>
              </p:ext>
            </p:extLst>
          </p:nvPr>
        </p:nvGraphicFramePr>
        <p:xfrm>
          <a:off x="413088" y="872263"/>
          <a:ext cx="8317825" cy="2966720"/>
        </p:xfrm>
        <a:graphic>
          <a:graphicData uri="http://schemas.openxmlformats.org/drawingml/2006/table">
            <a:tbl>
              <a:tblPr firstRow="1">
                <a:noFill/>
                <a:tableStyleId>{10A43A52-B1BB-437A-9FA5-94BAB3C06C46}</a:tableStyleId>
              </a:tblPr>
              <a:tblGrid>
                <a:gridCol w="2293975">
                  <a:extLst>
                    <a:ext uri="{9D8B030D-6E8A-4147-A177-3AD203B41FA5}">
                      <a16:colId xmlns:a16="http://schemas.microsoft.com/office/drawing/2014/main" val="20000"/>
                    </a:ext>
                  </a:extLst>
                </a:gridCol>
                <a:gridCol w="6023850">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rPr>
                        <a:t>Reading &amp; Writing</a:t>
                      </a:r>
                      <a:endParaRPr lang="en-US" sz="1700" b="1">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rPr>
                        <a:t>literature scholars, journalists, linguists, writers</a:t>
                      </a:r>
                      <a:endParaRPr lang="en-US" sz="1700">
                        <a:latin typeface="Franklin Gothic"/>
                        <a:ea typeface="Franklin Gothic"/>
                        <a:cs typeface="Franklin Gothic"/>
                        <a:sym typeface="Franklin Gothic"/>
                      </a:endParaRPr>
                    </a:p>
                  </a:txBody>
                  <a:tcPr marL="63500" marR="63500" marT="63500" marB="63500" anchor="ctr">
                    <a:solidFill>
                      <a:srgbClr val="E1F3EA"/>
                    </a:solidFill>
                  </a:tcPr>
                </a:tc>
                <a:extLst>
                  <a:ext uri="{0D108BD9-81ED-4DB2-BD59-A6C34878D82A}">
                    <a16:rowId xmlns:a16="http://schemas.microsoft.com/office/drawing/2014/main" val="985820965"/>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Mathematics</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mathematicians, computer scientists, statisticians, data scientists</a:t>
                      </a:r>
                      <a:endParaRPr sz="1700" dirty="0">
                        <a:latin typeface="Franklin Gothic"/>
                        <a:ea typeface="Franklin Gothic"/>
                        <a:cs typeface="Franklin Gothic"/>
                        <a:sym typeface="Franklin Gothic"/>
                      </a:endParaRPr>
                    </a:p>
                  </a:txBody>
                  <a:tcPr marL="63500" marR="63500" marT="63500" marB="63500" anchor="ct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Science</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earth scientists, meteorologists, chemists, biologists, physicists, medical professionals</a:t>
                      </a:r>
                      <a:endParaRPr sz="1700" dirty="0">
                        <a:latin typeface="Franklin Gothic"/>
                        <a:ea typeface="Franklin Gothic"/>
                        <a:cs typeface="Franklin Gothic"/>
                        <a:sym typeface="Franklin Gothic"/>
                      </a:endParaRPr>
                    </a:p>
                  </a:txBody>
                  <a:tcPr marL="63500" marR="63500" marT="63500" marB="63500" anchor="ctr">
                    <a:solidFill>
                      <a:srgbClr val="E1F3EA"/>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Social Studies</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political scientists, economists, geographers, historians, psychologists</a:t>
                      </a:r>
                      <a:r>
                        <a:rPr lang="en" sz="1700" dirty="0">
                          <a:latin typeface="Franklin Gothic"/>
                          <a:ea typeface="Franklin Gothic"/>
                          <a:cs typeface="Franklin Gothic"/>
                        </a:rPr>
                        <a:t> </a:t>
                      </a:r>
                      <a:endParaRPr sz="1700">
                        <a:latin typeface="Franklin Gothic"/>
                        <a:ea typeface="Franklin Gothic"/>
                        <a:cs typeface="Franklin Gothic"/>
                        <a:sym typeface="Franklin Gothic"/>
                      </a:endParaRPr>
                    </a:p>
                  </a:txBody>
                  <a:tcPr marL="63500" marR="63500" marT="63500" marB="63500" anchor="ct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Visual &amp; Performing Arts</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visual artists, media artists, musicians, curators, performers</a:t>
                      </a:r>
                      <a:endParaRPr sz="1700" dirty="0">
                        <a:latin typeface="Franklin Gothic"/>
                        <a:ea typeface="Franklin Gothic"/>
                        <a:cs typeface="Franklin Gothic"/>
                        <a:sym typeface="Franklin Gothic"/>
                      </a:endParaRPr>
                    </a:p>
                  </a:txBody>
                  <a:tcPr marL="63500" marR="63500" marT="63500" marB="63500" anchor="ctr"/>
                </a:tc>
                <a:extLst>
                  <a:ext uri="{0D108BD9-81ED-4DB2-BD59-A6C34878D82A}">
                    <a16:rowId xmlns:a16="http://schemas.microsoft.com/office/drawing/2014/main" val="10005"/>
                  </a:ext>
                </a:extLst>
              </a:tr>
            </a:tbl>
          </a:graphicData>
        </a:graphic>
      </p:graphicFrame>
      <p:sp>
        <p:nvSpPr>
          <p:cNvPr id="466" name="Google Shape;466;p73"/>
          <p:cNvSpPr txBox="1"/>
          <p:nvPr/>
        </p:nvSpPr>
        <p:spPr>
          <a:xfrm>
            <a:off x="120375" y="4579875"/>
            <a:ext cx="52032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latin typeface="Libre Franklin"/>
                <a:ea typeface="Libre Franklin"/>
                <a:cs typeface="Libre Franklin"/>
                <a:sym typeface="Libre Franklin"/>
              </a:rPr>
              <a:t>*This does not represent an exhaustive list of experts within each discipline. </a:t>
            </a:r>
            <a:endParaRPr>
              <a:solidFill>
                <a:schemeClr val="lt1"/>
              </a:solidFill>
              <a:latin typeface="Libre Franklin"/>
              <a:ea typeface="Libre Franklin"/>
              <a:cs typeface="Libre Franklin"/>
              <a:sym typeface="Libre Franklin"/>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4"/>
          <p:cNvSpPr txBox="1">
            <a:spLocks noGrp="1"/>
          </p:cNvSpPr>
          <p:nvPr>
            <p:ph type="title"/>
          </p:nvPr>
        </p:nvSpPr>
        <p:spPr>
          <a:xfrm>
            <a:off x="201237" y="136732"/>
            <a:ext cx="8588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Why teach students to read and write as disciplinary experts?</a:t>
            </a:r>
            <a:endParaRPr sz="3100" b="1">
              <a:latin typeface="Franklin Gothic"/>
              <a:ea typeface="Franklin Gothic"/>
              <a:cs typeface="Franklin Gothic"/>
              <a:sym typeface="Franklin Gothic"/>
            </a:endParaRPr>
          </a:p>
        </p:txBody>
      </p:sp>
      <p:sp>
        <p:nvSpPr>
          <p:cNvPr id="472" name="Google Shape;472;p74"/>
          <p:cNvSpPr txBox="1"/>
          <p:nvPr/>
        </p:nvSpPr>
        <p:spPr>
          <a:xfrm>
            <a:off x="3411778" y="995070"/>
            <a:ext cx="5607900" cy="16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102649"/>
                </a:solidFill>
                <a:latin typeface="Libre Franklin"/>
                <a:ea typeface="Libre Franklin"/>
                <a:cs typeface="Libre Franklin"/>
                <a:sym typeface="Libre Franklin"/>
              </a:rPr>
              <a:t>Complex texts vary by discipline and have different conventions, purposes and audiences.</a:t>
            </a:r>
            <a:endParaRPr sz="2800">
              <a:solidFill>
                <a:srgbClr val="102649"/>
              </a:solidFill>
              <a:latin typeface="Libre Franklin"/>
              <a:ea typeface="Libre Franklin"/>
              <a:cs typeface="Libre Franklin"/>
              <a:sym typeface="Libre Franklin"/>
            </a:endParaRPr>
          </a:p>
          <a:p>
            <a:pPr marL="0" lvl="0" indent="0" algn="l" rtl="0">
              <a:spcBef>
                <a:spcPts val="0"/>
              </a:spcBef>
              <a:spcAft>
                <a:spcPts val="0"/>
              </a:spcAft>
              <a:buNone/>
            </a:pPr>
            <a:endParaRPr sz="1800" i="1">
              <a:solidFill>
                <a:srgbClr val="007780"/>
              </a:solidFill>
              <a:latin typeface="Libre Franklin"/>
              <a:ea typeface="Libre Franklin"/>
              <a:cs typeface="Libre Franklin"/>
              <a:sym typeface="Libre Franklin"/>
            </a:endParaRPr>
          </a:p>
          <a:p>
            <a:pPr marL="0" lvl="0" indent="0" algn="l" rtl="0">
              <a:spcBef>
                <a:spcPts val="0"/>
              </a:spcBef>
              <a:spcAft>
                <a:spcPts val="0"/>
              </a:spcAft>
              <a:buNone/>
            </a:pPr>
            <a:r>
              <a:rPr lang="en" sz="1800" i="1">
                <a:solidFill>
                  <a:srgbClr val="007780"/>
                </a:solidFill>
                <a:latin typeface="Libre Franklin"/>
                <a:ea typeface="Libre Franklin"/>
                <a:cs typeface="Libre Franklin"/>
                <a:sym typeface="Libre Franklin"/>
              </a:rPr>
              <a:t>Consider this excerpt from </a:t>
            </a:r>
            <a:r>
              <a:rPr lang="en" sz="1800" i="1" u="sng">
                <a:solidFill>
                  <a:schemeClr val="hlink"/>
                </a:solidFill>
                <a:latin typeface="Libre Franklin"/>
                <a:ea typeface="Libre Franklin"/>
                <a:cs typeface="Libre Franklin"/>
                <a:sym typeface="Libre Franklin"/>
                <a:hlinkClick r:id="rId3"/>
              </a:rPr>
              <a:t>OpenSciEd’s high school biology materials</a:t>
            </a:r>
            <a:r>
              <a:rPr lang="en" sz="1800" i="1">
                <a:solidFill>
                  <a:srgbClr val="007780"/>
                </a:solidFill>
                <a:latin typeface="Libre Franklin"/>
                <a:ea typeface="Libre Franklin"/>
                <a:cs typeface="Libre Franklin"/>
                <a:sym typeface="Libre Franklin"/>
              </a:rPr>
              <a:t>.</a:t>
            </a:r>
            <a:r>
              <a:rPr lang="en" sz="1800">
                <a:solidFill>
                  <a:srgbClr val="007780"/>
                </a:solidFill>
                <a:latin typeface="Libre Franklin"/>
                <a:ea typeface="Libre Franklin"/>
                <a:cs typeface="Libre Franklin"/>
                <a:sym typeface="Libre Franklin"/>
              </a:rPr>
              <a:t> </a:t>
            </a:r>
            <a:endParaRPr sz="1800">
              <a:solidFill>
                <a:srgbClr val="007780"/>
              </a:solidFill>
              <a:latin typeface="Libre Franklin"/>
              <a:ea typeface="Libre Franklin"/>
              <a:cs typeface="Libre Franklin"/>
              <a:sym typeface="Libre Franklin"/>
            </a:endParaRPr>
          </a:p>
          <a:p>
            <a:pPr marL="0" lvl="0" indent="0" algn="l" rtl="0">
              <a:spcBef>
                <a:spcPts val="0"/>
              </a:spcBef>
              <a:spcAft>
                <a:spcPts val="0"/>
              </a:spcAft>
              <a:buNone/>
            </a:pPr>
            <a:endParaRPr sz="1800">
              <a:solidFill>
                <a:srgbClr val="007780"/>
              </a:solidFill>
              <a:latin typeface="Libre Franklin"/>
              <a:ea typeface="Libre Franklin"/>
              <a:cs typeface="Libre Franklin"/>
              <a:sym typeface="Libre Franklin"/>
            </a:endParaRPr>
          </a:p>
          <a:p>
            <a:pPr marL="0" lvl="0" indent="0" algn="l" rtl="0">
              <a:spcBef>
                <a:spcPts val="0"/>
              </a:spcBef>
              <a:spcAft>
                <a:spcPts val="0"/>
              </a:spcAft>
              <a:buNone/>
            </a:pPr>
            <a:r>
              <a:rPr lang="en" sz="1800" b="1">
                <a:solidFill>
                  <a:srgbClr val="007780"/>
                </a:solidFill>
                <a:latin typeface="Libre Franklin"/>
                <a:ea typeface="Libre Franklin"/>
                <a:cs typeface="Libre Franklin"/>
                <a:sym typeface="Libre Franklin"/>
              </a:rPr>
              <a:t>What features are specific to this text that students might need support with?</a:t>
            </a:r>
            <a:endParaRPr sz="1800" b="1">
              <a:solidFill>
                <a:srgbClr val="007780"/>
              </a:solidFill>
              <a:latin typeface="Libre Franklin"/>
              <a:ea typeface="Libre Franklin"/>
              <a:cs typeface="Libre Franklin"/>
              <a:sym typeface="Libre Franklin"/>
            </a:endParaRPr>
          </a:p>
          <a:p>
            <a:pPr marL="457200" lvl="0" indent="0" algn="l" rtl="0">
              <a:spcBef>
                <a:spcPts val="0"/>
              </a:spcBef>
              <a:spcAft>
                <a:spcPts val="0"/>
              </a:spcAft>
              <a:buNone/>
            </a:pPr>
            <a:endParaRPr sz="2800">
              <a:solidFill>
                <a:srgbClr val="102649"/>
              </a:solidFill>
              <a:latin typeface="Libre Franklin"/>
              <a:ea typeface="Libre Franklin"/>
              <a:cs typeface="Libre Franklin"/>
              <a:sym typeface="Libre Franklin"/>
            </a:endParaRPr>
          </a:p>
        </p:txBody>
      </p:sp>
      <p:pic>
        <p:nvPicPr>
          <p:cNvPr id="473" name="Google Shape;473;p74" descr="Only certain bases are attracted to each other; we call these complementary. The A is attracted to the T, and&#10;G is attracted to the C. Together, these combinations are known as complementary base pairs. Humans have&#10;more than 3 billion base pairs in the whole genome!&#10;When the chromosomes double during the S phase of mitosis,&#10;the DNA is making a copy of itself. The process of copying DNA is&#10;called DNA replication. As you saw, DNA replication begins when&#10;the DNA strand is unwound and unzipped, exposing the&#10;nucleotides for matching. Then the nucleotides pair with their&#10;complementary base. In our simulation we replicate a section of&#10;DNA that was 24 bases long. When your cells make a copy, they&#10;have to replicate 3.2 billion of these.&#10;Occasionally, there are mistakes in this copying process. These are known as mutations. In the simulation, you&#10;saw evidence of a type of mutation called a substitution. Whenever there are changes to the DNA, there are&#10;changes in the chromosomes that end up in the new cells that form after replication.&#10;References&#10;National Human Genome Research Institute. (n.d.). Introduction to genomics. Genome.gov. Retrieved May 2,&#10;2023, from https://www.genome.gov/About-Genomics/Introduction-to-Genomics&#10;Toledo , C., &amp; Saltsman, K. (2012, June 12). Genetics by the numbers. National Institute of General Medical&#10;Sciences. Retrieved April 12, 2023, from https://nigms.nih.gov/education/Inside-LifeScience/Pages/Genetics-by-theNumbers.aspx#:~:text=3.2%20billion&amp;text=That's%20how%20many%20base%20pairs,day%2C%20for%&#10;20about%2050%20years!"/>
          <p:cNvPicPr preferRelativeResize="0"/>
          <p:nvPr/>
        </p:nvPicPr>
        <p:blipFill>
          <a:blip r:embed="rId4">
            <a:alphaModFix/>
          </a:blip>
          <a:stretch>
            <a:fillRect/>
          </a:stretch>
        </p:blipFill>
        <p:spPr>
          <a:xfrm>
            <a:off x="317602" y="1212109"/>
            <a:ext cx="2864435" cy="3709474"/>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03FBCB9A-B418-791B-F0D1-12AD04296F48}"/>
              </a:ext>
            </a:extLst>
          </p:cNvPr>
          <p:cNvSpPr txBox="1"/>
          <p:nvPr/>
        </p:nvSpPr>
        <p:spPr>
          <a:xfrm>
            <a:off x="8468308" y="136912"/>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210800" y="0"/>
            <a:ext cx="8531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The Acronyms Used in this Learning:</a:t>
            </a:r>
            <a:endParaRPr b="1" dirty="0">
              <a:latin typeface="Franklin Gothic"/>
              <a:ea typeface="Franklin Gothic"/>
              <a:cs typeface="Franklin Gothic"/>
              <a:sym typeface="Franklin Gothic"/>
            </a:endParaRPr>
          </a:p>
        </p:txBody>
      </p:sp>
      <p:sp>
        <p:nvSpPr>
          <p:cNvPr id="152" name="Google Shape;152;p30"/>
          <p:cNvSpPr txBox="1"/>
          <p:nvPr/>
        </p:nvSpPr>
        <p:spPr>
          <a:xfrm>
            <a:off x="210800" y="814425"/>
            <a:ext cx="5047200" cy="32631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Franklin Gothic"/>
              <a:buChar char="●"/>
            </a:pPr>
            <a:r>
              <a:rPr lang="en" sz="2000">
                <a:latin typeface="Franklin Gothic"/>
                <a:ea typeface="Franklin Gothic"/>
                <a:cs typeface="Franklin Gothic"/>
                <a:sym typeface="Franklin Gothic"/>
              </a:rPr>
              <a:t>Kentucky uses the acronym “ILP” more broadly to refer to </a:t>
            </a:r>
            <a:r>
              <a:rPr lang="en" sz="2000" u="sng">
                <a:solidFill>
                  <a:schemeClr val="hlink"/>
                </a:solidFill>
                <a:latin typeface="Franklin Gothic"/>
                <a:ea typeface="Franklin Gothic"/>
                <a:cs typeface="Franklin Gothic"/>
                <a:sym typeface="Franklin Gothic"/>
                <a:hlinkClick r:id="rId3"/>
              </a:rPr>
              <a:t>Individual Learning Plans</a:t>
            </a:r>
            <a:r>
              <a:rPr lang="en" sz="2000">
                <a:latin typeface="Franklin Gothic"/>
                <a:ea typeface="Franklin Gothic"/>
                <a:cs typeface="Franklin Gothic"/>
                <a:sym typeface="Franklin Gothic"/>
              </a:rPr>
              <a:t>, the career and self-exploration tool for middle and high school students. </a:t>
            </a:r>
            <a:endParaRPr sz="2000">
              <a:latin typeface="Franklin Gothic"/>
              <a:ea typeface="Franklin Gothic"/>
              <a:cs typeface="Franklin Gothic"/>
              <a:sym typeface="Franklin Gothic"/>
            </a:endParaRPr>
          </a:p>
          <a:p>
            <a:pPr marL="457200" lvl="0" indent="-355600" algn="l" rtl="0">
              <a:spcBef>
                <a:spcPts val="0"/>
              </a:spcBef>
              <a:spcAft>
                <a:spcPts val="0"/>
              </a:spcAft>
              <a:buSzPts val="2000"/>
              <a:buFont typeface="Franklin Gothic"/>
              <a:buChar char="●"/>
            </a:pPr>
            <a:r>
              <a:rPr lang="en" sz="2000">
                <a:latin typeface="Franklin Gothic"/>
                <a:ea typeface="Franklin Gothic"/>
                <a:cs typeface="Franklin Gothic"/>
                <a:sym typeface="Franklin Gothic"/>
              </a:rPr>
              <a:t>In this context, we will shorten </a:t>
            </a:r>
            <a:r>
              <a:rPr lang="en" sz="2000" b="1">
                <a:latin typeface="Franklin Gothic"/>
                <a:ea typeface="Franklin Gothic"/>
                <a:cs typeface="Franklin Gothic"/>
                <a:sym typeface="Franklin Gothic"/>
              </a:rPr>
              <a:t>Interdisciplinary Literacy Practices </a:t>
            </a:r>
            <a:r>
              <a:rPr lang="en" sz="2000">
                <a:latin typeface="Franklin Gothic"/>
                <a:ea typeface="Franklin Gothic"/>
                <a:cs typeface="Franklin Gothic"/>
                <a:sym typeface="Franklin Gothic"/>
              </a:rPr>
              <a:t>to “ILPs” or “The Practices” for convenience, but they are not explicitly connected to Individual Learning Plans.</a:t>
            </a:r>
            <a:endParaRPr sz="2000">
              <a:latin typeface="Franklin Gothic"/>
              <a:ea typeface="Franklin Gothic"/>
              <a:cs typeface="Franklin Gothic"/>
              <a:sym typeface="Franklin Gothic"/>
            </a:endParaRPr>
          </a:p>
        </p:txBody>
      </p:sp>
      <p:pic>
        <p:nvPicPr>
          <p:cNvPr id="153" name="Google Shape;153;p30" descr="This screenshot from the Office of Career and Technical Education depicts various Kentucky Career Clusters used in Individual Learning Plans. "/>
          <p:cNvPicPr preferRelativeResize="0"/>
          <p:nvPr/>
        </p:nvPicPr>
        <p:blipFill>
          <a:blip r:embed="rId4">
            <a:alphaModFix/>
          </a:blip>
          <a:stretch>
            <a:fillRect/>
          </a:stretch>
        </p:blipFill>
        <p:spPr>
          <a:xfrm>
            <a:off x="5497575" y="1065775"/>
            <a:ext cx="3373100" cy="2760399"/>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5"/>
          <p:cNvSpPr txBox="1">
            <a:spLocks noGrp="1"/>
          </p:cNvSpPr>
          <p:nvPr>
            <p:ph type="title"/>
          </p:nvPr>
        </p:nvSpPr>
        <p:spPr>
          <a:xfrm>
            <a:off x="147000" y="361250"/>
            <a:ext cx="8588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Why teach students to read and write as  disciplinary experts?</a:t>
            </a:r>
            <a:endParaRPr sz="3100" b="1">
              <a:latin typeface="Franklin Gothic"/>
              <a:ea typeface="Franklin Gothic"/>
              <a:cs typeface="Franklin Gothic"/>
              <a:sym typeface="Franklin Gothic"/>
            </a:endParaRPr>
          </a:p>
        </p:txBody>
      </p:sp>
      <p:sp>
        <p:nvSpPr>
          <p:cNvPr id="480" name="Google Shape;480;p75"/>
          <p:cNvSpPr txBox="1"/>
          <p:nvPr/>
        </p:nvSpPr>
        <p:spPr>
          <a:xfrm>
            <a:off x="394200" y="1569775"/>
            <a:ext cx="5905500" cy="16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102649"/>
                </a:solidFill>
                <a:latin typeface="Libre Franklin"/>
                <a:ea typeface="Libre Franklin"/>
                <a:cs typeface="Libre Franklin"/>
                <a:sym typeface="Libre Franklin"/>
              </a:rPr>
              <a:t>Students need unique supports for each genre and its domain-specific vocabulary when reading or writing.</a:t>
            </a:r>
            <a:endParaRPr sz="2800">
              <a:solidFill>
                <a:srgbClr val="102649"/>
              </a:solidFill>
              <a:latin typeface="Libre Franklin"/>
              <a:ea typeface="Libre Franklin"/>
              <a:cs typeface="Libre Franklin"/>
              <a:sym typeface="Libre Franklin"/>
            </a:endParaRPr>
          </a:p>
          <a:p>
            <a:pPr marL="0" lvl="0" indent="0" algn="l" rtl="0">
              <a:spcBef>
                <a:spcPts val="0"/>
              </a:spcBef>
              <a:spcAft>
                <a:spcPts val="0"/>
              </a:spcAft>
              <a:buNone/>
            </a:pPr>
            <a:endParaRPr>
              <a:solidFill>
                <a:srgbClr val="102649"/>
              </a:solidFill>
              <a:latin typeface="Libre Franklin"/>
              <a:ea typeface="Libre Franklin"/>
              <a:cs typeface="Libre Franklin"/>
              <a:sym typeface="Libre Franklin"/>
            </a:endParaRPr>
          </a:p>
          <a:p>
            <a:pPr marL="0" lvl="0" indent="0" algn="r" rtl="0">
              <a:spcBef>
                <a:spcPts val="0"/>
              </a:spcBef>
              <a:spcAft>
                <a:spcPts val="0"/>
              </a:spcAft>
              <a:buClr>
                <a:schemeClr val="dk1"/>
              </a:buClr>
              <a:buSzPts val="1100"/>
              <a:buFont typeface="Arial"/>
              <a:buNone/>
            </a:pPr>
            <a:r>
              <a:rPr lang="en" sz="1800" i="1">
                <a:solidFill>
                  <a:srgbClr val="007780"/>
                </a:solidFill>
                <a:latin typeface="Libre Franklin"/>
                <a:ea typeface="Libre Franklin"/>
                <a:cs typeface="Libre Franklin"/>
                <a:sym typeface="Libre Franklin"/>
              </a:rPr>
              <a:t>Excerpt from the 1765 Stamp Act</a:t>
            </a:r>
            <a:endParaRPr sz="1800">
              <a:solidFill>
                <a:srgbClr val="007780"/>
              </a:solidFill>
              <a:latin typeface="Libre Franklin"/>
              <a:ea typeface="Libre Franklin"/>
              <a:cs typeface="Libre Franklin"/>
              <a:sym typeface="Libre Franklin"/>
            </a:endParaRPr>
          </a:p>
          <a:p>
            <a:pPr marL="0" lvl="0" indent="0" algn="l" rtl="0">
              <a:spcBef>
                <a:spcPts val="0"/>
              </a:spcBef>
              <a:spcAft>
                <a:spcPts val="0"/>
              </a:spcAft>
              <a:buNone/>
            </a:pPr>
            <a:endParaRPr sz="2800">
              <a:solidFill>
                <a:srgbClr val="102649"/>
              </a:solidFill>
              <a:latin typeface="Libre Franklin"/>
              <a:ea typeface="Libre Franklin"/>
              <a:cs typeface="Libre Franklin"/>
              <a:sym typeface="Libre Franklin"/>
            </a:endParaRPr>
          </a:p>
          <a:p>
            <a:pPr marL="0" lvl="0" indent="0" algn="l" rtl="0">
              <a:spcBef>
                <a:spcPts val="0"/>
              </a:spcBef>
              <a:spcAft>
                <a:spcPts val="0"/>
              </a:spcAft>
              <a:buNone/>
            </a:pPr>
            <a:endParaRPr sz="2800">
              <a:solidFill>
                <a:srgbClr val="102649"/>
              </a:solidFill>
              <a:latin typeface="Libre Franklin"/>
              <a:ea typeface="Libre Franklin"/>
              <a:cs typeface="Libre Franklin"/>
              <a:sym typeface="Libre Franklin"/>
            </a:endParaRPr>
          </a:p>
          <a:p>
            <a:pPr marL="0" lvl="0" indent="0" algn="l" rtl="0">
              <a:spcBef>
                <a:spcPts val="0"/>
              </a:spcBef>
              <a:spcAft>
                <a:spcPts val="0"/>
              </a:spcAft>
              <a:buNone/>
            </a:pPr>
            <a:endParaRPr sz="2800">
              <a:solidFill>
                <a:srgbClr val="102649"/>
              </a:solidFill>
              <a:latin typeface="Libre Franklin"/>
              <a:ea typeface="Libre Franklin"/>
              <a:cs typeface="Libre Franklin"/>
              <a:sym typeface="Libre Franklin"/>
            </a:endParaRPr>
          </a:p>
        </p:txBody>
      </p:sp>
      <p:pic>
        <p:nvPicPr>
          <p:cNvPr id="481" name="Google Shape;481;p75" descr="An excerpt from the 1765 Stamp Act"/>
          <p:cNvPicPr preferRelativeResize="0"/>
          <p:nvPr/>
        </p:nvPicPr>
        <p:blipFill>
          <a:blip r:embed="rId3">
            <a:alphaModFix/>
          </a:blip>
          <a:stretch>
            <a:fillRect/>
          </a:stretch>
        </p:blipFill>
        <p:spPr>
          <a:xfrm>
            <a:off x="6656925" y="1098674"/>
            <a:ext cx="1831526" cy="30967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76">
            <a:extLst>
              <a:ext uri="{C183D7F6-B498-43B3-948B-1728B52AA6E4}">
                <adec:decorative xmlns:adec="http://schemas.microsoft.com/office/drawing/2017/decorative" val="1"/>
              </a:ext>
            </a:extLst>
          </p:cNvPr>
          <p:cNvSpPr/>
          <p:nvPr/>
        </p:nvSpPr>
        <p:spPr>
          <a:xfrm>
            <a:off x="3559" y="4232508"/>
            <a:ext cx="9145217" cy="926468"/>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graphicFrame>
        <p:nvGraphicFramePr>
          <p:cNvPr id="487" name="Google Shape;487;p76"/>
          <p:cNvGraphicFramePr/>
          <p:nvPr>
            <p:extLst>
              <p:ext uri="{D42A27DB-BD31-4B8C-83A1-F6EECF244321}">
                <p14:modId xmlns:p14="http://schemas.microsoft.com/office/powerpoint/2010/main" val="2493763028"/>
              </p:ext>
            </p:extLst>
          </p:nvPr>
        </p:nvGraphicFramePr>
        <p:xfrm>
          <a:off x="394025" y="748763"/>
          <a:ext cx="8317825" cy="4003040"/>
        </p:xfrm>
        <a:graphic>
          <a:graphicData uri="http://schemas.openxmlformats.org/drawingml/2006/table">
            <a:tbl>
              <a:tblPr firstRow="1">
                <a:noFill/>
                <a:tableStyleId>{10A43A52-B1BB-437A-9FA5-94BAB3C06C46}</a:tableStyleId>
              </a:tblPr>
              <a:tblGrid>
                <a:gridCol w="2293975">
                  <a:extLst>
                    <a:ext uri="{9D8B030D-6E8A-4147-A177-3AD203B41FA5}">
                      <a16:colId xmlns:a16="http://schemas.microsoft.com/office/drawing/2014/main" val="20000"/>
                    </a:ext>
                  </a:extLst>
                </a:gridCol>
                <a:gridCol w="6023850">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rPr>
                        <a:t>Reading &amp; Writing</a:t>
                      </a:r>
                      <a:endParaRPr lang="en-US" sz="1700" b="1">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rPr>
                        <a:t>literature* (fiction, poetry, drama), narrative nonfiction* (memoir, creative nonfiction), informational texts (articles, images)</a:t>
                      </a:r>
                      <a:endParaRPr lang="en-US" sz="1700">
                        <a:latin typeface="Franklin Gothic"/>
                        <a:ea typeface="Franklin Gothic"/>
                        <a:cs typeface="Franklin Gothic"/>
                        <a:sym typeface="Franklin Gothic"/>
                      </a:endParaRPr>
                    </a:p>
                  </a:txBody>
                  <a:tcPr marL="63500" marR="63500" marT="63500" marB="63500" anchor="ctr">
                    <a:solidFill>
                      <a:srgbClr val="E1F3EA"/>
                    </a:solidFill>
                  </a:tcPr>
                </a:tc>
                <a:extLst>
                  <a:ext uri="{0D108BD9-81ED-4DB2-BD59-A6C34878D82A}">
                    <a16:rowId xmlns:a16="http://schemas.microsoft.com/office/drawing/2014/main" val="2387743256"/>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Mathematics</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word problems, mathematical proofs, journal articles, statistical reports</a:t>
                      </a:r>
                      <a:endParaRPr sz="1700" dirty="0">
                        <a:latin typeface="Franklin Gothic"/>
                        <a:ea typeface="Franklin Gothic"/>
                        <a:cs typeface="Franklin Gothic"/>
                        <a:sym typeface="Franklin Gothic"/>
                      </a:endParaRPr>
                    </a:p>
                  </a:txBody>
                  <a:tcPr marL="63500" marR="63500" marT="63500" marB="63500" anchor="ct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Science</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lab reports, scientific journal articles with experiments and observations</a:t>
                      </a:r>
                      <a:endParaRPr sz="1700" dirty="0">
                        <a:latin typeface="Franklin Gothic"/>
                        <a:ea typeface="Franklin Gothic"/>
                        <a:cs typeface="Franklin Gothic"/>
                        <a:sym typeface="Franklin Gothic"/>
                      </a:endParaRPr>
                    </a:p>
                  </a:txBody>
                  <a:tcPr marL="63500" marR="63500" marT="63500" marB="63500" anchor="ctr">
                    <a:solidFill>
                      <a:srgbClr val="E1F3EA"/>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Social Studies</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primary sources (treaties, newspaper articles, firsthand accounts, legislation, court cases), artifacts (photographs, paintings, tools) and secondary sources</a:t>
                      </a:r>
                      <a:r>
                        <a:rPr lang="en" sz="1700" dirty="0">
                          <a:latin typeface="Franklin Gothic"/>
                          <a:ea typeface="Franklin Gothic"/>
                          <a:cs typeface="Franklin Gothic"/>
                        </a:rPr>
                        <a:t> </a:t>
                      </a:r>
                      <a:endParaRPr sz="1700">
                        <a:latin typeface="Franklin Gothic"/>
                        <a:ea typeface="Franklin Gothic"/>
                        <a:cs typeface="Franklin Gothic"/>
                        <a:sym typeface="Franklin Gothic"/>
                      </a:endParaRPr>
                    </a:p>
                  </a:txBody>
                  <a:tcPr marL="63500" marR="63500" marT="63500" marB="63500" anchor="ct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Visual &amp; Performing Arts</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artists statements, reviews, critiques, interviews, essays, exhibition texts, handbooks, newspaper articles, scholarly journals, websites/blogs, gallery handouts</a:t>
                      </a:r>
                      <a:endParaRPr sz="1700" dirty="0">
                        <a:latin typeface="Franklin Gothic"/>
                        <a:ea typeface="Franklin Gothic"/>
                        <a:cs typeface="Franklin Gothic"/>
                        <a:sym typeface="Franklin Gothic"/>
                      </a:endParaRPr>
                    </a:p>
                  </a:txBody>
                  <a:tcPr marL="63500" marR="63500" marT="63500" marB="63500" anchor="ctr">
                    <a:solidFill>
                      <a:srgbClr val="E1F3EA"/>
                    </a:solidFill>
                  </a:tcPr>
                </a:tc>
                <a:extLst>
                  <a:ext uri="{0D108BD9-81ED-4DB2-BD59-A6C34878D82A}">
                    <a16:rowId xmlns:a16="http://schemas.microsoft.com/office/drawing/2014/main" val="10005"/>
                  </a:ext>
                </a:extLst>
              </a:tr>
            </a:tbl>
          </a:graphicData>
        </a:graphic>
      </p:graphicFrame>
      <p:sp>
        <p:nvSpPr>
          <p:cNvPr id="488" name="Google Shape;488;p76"/>
          <p:cNvSpPr txBox="1"/>
          <p:nvPr/>
        </p:nvSpPr>
        <p:spPr>
          <a:xfrm>
            <a:off x="552438" y="4653764"/>
            <a:ext cx="8001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102649"/>
                </a:solidFill>
                <a:latin typeface="Franklin Gothic"/>
                <a:ea typeface="Franklin Gothic"/>
                <a:cs typeface="Franklin Gothic"/>
                <a:sym typeface="Franklin Gothic"/>
              </a:rPr>
              <a:t>Note that beginning in Grade 8, the </a:t>
            </a:r>
            <a:r>
              <a:rPr lang="en" sz="1000" i="1">
                <a:solidFill>
                  <a:srgbClr val="102649"/>
                </a:solidFill>
                <a:latin typeface="Franklin Gothic"/>
                <a:ea typeface="Franklin Gothic"/>
                <a:cs typeface="Franklin Gothic"/>
                <a:sym typeface="Franklin Gothic"/>
              </a:rPr>
              <a:t>KAS for Reading and Writing</a:t>
            </a:r>
            <a:r>
              <a:rPr lang="en" sz="1000">
                <a:solidFill>
                  <a:srgbClr val="102649"/>
                </a:solidFill>
                <a:latin typeface="Franklin Gothic"/>
                <a:ea typeface="Franklin Gothic"/>
                <a:cs typeface="Franklin Gothic"/>
                <a:sym typeface="Franklin Gothic"/>
              </a:rPr>
              <a:t> specifies that students will use narratives strategically in other modes of writing; therefore, Grade 8-12 students would not be instructed to write a narrative in isolation.</a:t>
            </a:r>
            <a:endParaRPr sz="2100">
              <a:solidFill>
                <a:srgbClr val="102649"/>
              </a:solidFill>
              <a:latin typeface="Libre Franklin"/>
              <a:ea typeface="Libre Franklin"/>
              <a:cs typeface="Libre Franklin"/>
              <a:sym typeface="Libre Franklin"/>
            </a:endParaRPr>
          </a:p>
        </p:txBody>
      </p:sp>
      <p:sp>
        <p:nvSpPr>
          <p:cNvPr id="3" name="Title 2">
            <a:extLst>
              <a:ext uri="{FF2B5EF4-FFF2-40B4-BE49-F238E27FC236}">
                <a16:creationId xmlns:a16="http://schemas.microsoft.com/office/drawing/2014/main" id="{ABBE3016-1773-1C79-A202-C08FD748B985}"/>
              </a:ext>
            </a:extLst>
          </p:cNvPr>
          <p:cNvSpPr>
            <a:spLocks noGrp="1"/>
          </p:cNvSpPr>
          <p:nvPr>
            <p:ph type="title"/>
          </p:nvPr>
        </p:nvSpPr>
        <p:spPr>
          <a:xfrm>
            <a:off x="154197" y="4269"/>
            <a:ext cx="9137530" cy="1004983"/>
          </a:xfrm>
        </p:spPr>
        <p:txBody>
          <a:bodyPr/>
          <a:lstStyle/>
          <a:p>
            <a:r>
              <a:rPr lang="en" sz="3100" b="1" dirty="0">
                <a:latin typeface="Franklin Gothic"/>
              </a:rPr>
              <a:t>Disciplinary Texts Students Might Read or Write</a:t>
            </a:r>
            <a:endParaRPr lang="en-US" sz="3100" dirty="0">
              <a:solidFill>
                <a:srgbClr val="000000"/>
              </a:solidFill>
              <a:latin typeface="Franklin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7"/>
          <p:cNvSpPr txBox="1">
            <a:spLocks noGrp="1"/>
          </p:cNvSpPr>
          <p:nvPr>
            <p:ph type="title"/>
          </p:nvPr>
        </p:nvSpPr>
        <p:spPr>
          <a:xfrm>
            <a:off x="147000" y="361250"/>
            <a:ext cx="8588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For more examples of disciplinary literacy built around complex texts:</a:t>
            </a:r>
            <a:endParaRPr sz="3100" b="1">
              <a:latin typeface="Franklin Gothic"/>
              <a:ea typeface="Franklin Gothic"/>
              <a:cs typeface="Franklin Gothic"/>
              <a:sym typeface="Franklin Gothic"/>
            </a:endParaRPr>
          </a:p>
        </p:txBody>
      </p:sp>
      <p:sp>
        <p:nvSpPr>
          <p:cNvPr id="494" name="Google Shape;494;p77"/>
          <p:cNvSpPr txBox="1"/>
          <p:nvPr/>
        </p:nvSpPr>
        <p:spPr>
          <a:xfrm>
            <a:off x="254175" y="1355450"/>
            <a:ext cx="5363100" cy="16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102649"/>
                </a:solidFill>
                <a:latin typeface="Franklin Gothic"/>
                <a:ea typeface="Franklin Gothic"/>
                <a:cs typeface="Franklin Gothic"/>
                <a:sym typeface="Franklin Gothic"/>
              </a:rPr>
              <a:t>Access the </a:t>
            </a:r>
            <a:r>
              <a:rPr lang="en" sz="2200" u="sng">
                <a:solidFill>
                  <a:schemeClr val="hlink"/>
                </a:solidFill>
                <a:latin typeface="Franklin Gothic"/>
                <a:ea typeface="Franklin Gothic"/>
                <a:cs typeface="Franklin Gothic"/>
                <a:sym typeface="Franklin Gothic"/>
                <a:hlinkClick r:id="rId3"/>
              </a:rPr>
              <a:t>Text-Based Writing Across Disciplines</a:t>
            </a:r>
            <a:r>
              <a:rPr lang="en" sz="2200">
                <a:solidFill>
                  <a:srgbClr val="102649"/>
                </a:solidFill>
                <a:latin typeface="Franklin Gothic"/>
                <a:ea typeface="Franklin Gothic"/>
                <a:cs typeface="Franklin Gothic"/>
                <a:sym typeface="Franklin Gothic"/>
              </a:rPr>
              <a:t> webpage for 40 high-quality reading-writing prompts in:</a:t>
            </a:r>
            <a:endParaRPr sz="2200">
              <a:solidFill>
                <a:srgbClr val="102649"/>
              </a:solidFill>
              <a:latin typeface="Franklin Gothic"/>
              <a:ea typeface="Franklin Gothic"/>
              <a:cs typeface="Franklin Gothic"/>
              <a:sym typeface="Franklin Gothic"/>
            </a:endParaRPr>
          </a:p>
          <a:p>
            <a:pPr marL="457200" lvl="0" indent="-368300" algn="l" rtl="0">
              <a:spcBef>
                <a:spcPts val="0"/>
              </a:spcBef>
              <a:spcAft>
                <a:spcPts val="0"/>
              </a:spcAft>
              <a:buClr>
                <a:srgbClr val="102649"/>
              </a:buClr>
              <a:buSzPts val="2200"/>
              <a:buFont typeface="Franklin Gothic"/>
              <a:buChar char="●"/>
            </a:pPr>
            <a:r>
              <a:rPr lang="en" sz="2200">
                <a:solidFill>
                  <a:srgbClr val="102649"/>
                </a:solidFill>
                <a:latin typeface="Franklin Gothic"/>
                <a:ea typeface="Franklin Gothic"/>
                <a:cs typeface="Franklin Gothic"/>
                <a:sym typeface="Franklin Gothic"/>
              </a:rPr>
              <a:t>Reading and Writing</a:t>
            </a:r>
            <a:endParaRPr sz="2200">
              <a:solidFill>
                <a:srgbClr val="102649"/>
              </a:solidFill>
              <a:latin typeface="Franklin Gothic"/>
              <a:ea typeface="Franklin Gothic"/>
              <a:cs typeface="Franklin Gothic"/>
              <a:sym typeface="Franklin Gothic"/>
            </a:endParaRPr>
          </a:p>
          <a:p>
            <a:pPr marL="457200" lvl="0" indent="-368300" algn="l" rtl="0">
              <a:spcBef>
                <a:spcPts val="0"/>
              </a:spcBef>
              <a:spcAft>
                <a:spcPts val="0"/>
              </a:spcAft>
              <a:buClr>
                <a:srgbClr val="102649"/>
              </a:buClr>
              <a:buSzPts val="2200"/>
              <a:buFont typeface="Franklin Gothic"/>
              <a:buChar char="●"/>
            </a:pPr>
            <a:r>
              <a:rPr lang="en" sz="2200">
                <a:solidFill>
                  <a:srgbClr val="102649"/>
                </a:solidFill>
                <a:latin typeface="Franklin Gothic"/>
                <a:ea typeface="Franklin Gothic"/>
                <a:cs typeface="Franklin Gothic"/>
                <a:sym typeface="Franklin Gothic"/>
              </a:rPr>
              <a:t>Mathematics</a:t>
            </a:r>
            <a:endParaRPr sz="2200">
              <a:solidFill>
                <a:srgbClr val="102649"/>
              </a:solidFill>
              <a:latin typeface="Franklin Gothic"/>
              <a:ea typeface="Franklin Gothic"/>
              <a:cs typeface="Franklin Gothic"/>
              <a:sym typeface="Franklin Gothic"/>
            </a:endParaRPr>
          </a:p>
          <a:p>
            <a:pPr marL="457200" lvl="0" indent="-368300" algn="l" rtl="0">
              <a:spcBef>
                <a:spcPts val="0"/>
              </a:spcBef>
              <a:spcAft>
                <a:spcPts val="0"/>
              </a:spcAft>
              <a:buClr>
                <a:srgbClr val="102649"/>
              </a:buClr>
              <a:buSzPts val="2200"/>
              <a:buFont typeface="Franklin Gothic"/>
              <a:buChar char="●"/>
            </a:pPr>
            <a:r>
              <a:rPr lang="en" sz="2200">
                <a:solidFill>
                  <a:srgbClr val="102649"/>
                </a:solidFill>
                <a:latin typeface="Franklin Gothic"/>
                <a:ea typeface="Franklin Gothic"/>
                <a:cs typeface="Franklin Gothic"/>
                <a:sym typeface="Franklin Gothic"/>
              </a:rPr>
              <a:t>Science </a:t>
            </a:r>
            <a:endParaRPr sz="2200">
              <a:solidFill>
                <a:srgbClr val="102649"/>
              </a:solidFill>
              <a:latin typeface="Franklin Gothic"/>
              <a:ea typeface="Franklin Gothic"/>
              <a:cs typeface="Franklin Gothic"/>
              <a:sym typeface="Franklin Gothic"/>
            </a:endParaRPr>
          </a:p>
          <a:p>
            <a:pPr marL="457200" lvl="0" indent="-368300" algn="l" rtl="0">
              <a:spcBef>
                <a:spcPts val="0"/>
              </a:spcBef>
              <a:spcAft>
                <a:spcPts val="0"/>
              </a:spcAft>
              <a:buClr>
                <a:srgbClr val="102649"/>
              </a:buClr>
              <a:buSzPts val="2200"/>
              <a:buFont typeface="Franklin Gothic"/>
              <a:buChar char="●"/>
            </a:pPr>
            <a:r>
              <a:rPr lang="en" sz="2200">
                <a:solidFill>
                  <a:srgbClr val="102649"/>
                </a:solidFill>
                <a:latin typeface="Franklin Gothic"/>
                <a:ea typeface="Franklin Gothic"/>
                <a:cs typeface="Franklin Gothic"/>
                <a:sym typeface="Franklin Gothic"/>
              </a:rPr>
              <a:t>Social Studies</a:t>
            </a:r>
            <a:endParaRPr sz="2200">
              <a:solidFill>
                <a:srgbClr val="102649"/>
              </a:solidFill>
              <a:latin typeface="Franklin Gothic"/>
              <a:ea typeface="Franklin Gothic"/>
              <a:cs typeface="Franklin Gothic"/>
              <a:sym typeface="Franklin Gothic"/>
            </a:endParaRPr>
          </a:p>
          <a:p>
            <a:pPr marL="457200" lvl="0" indent="-368300" algn="l" rtl="0">
              <a:spcBef>
                <a:spcPts val="0"/>
              </a:spcBef>
              <a:spcAft>
                <a:spcPts val="0"/>
              </a:spcAft>
              <a:buClr>
                <a:srgbClr val="102649"/>
              </a:buClr>
              <a:buSzPts val="2200"/>
              <a:buFont typeface="Franklin Gothic"/>
              <a:buChar char="●"/>
            </a:pPr>
            <a:r>
              <a:rPr lang="en" sz="2200">
                <a:solidFill>
                  <a:srgbClr val="102649"/>
                </a:solidFill>
                <a:latin typeface="Franklin Gothic"/>
                <a:ea typeface="Franklin Gothic"/>
                <a:cs typeface="Franklin Gothic"/>
                <a:sym typeface="Franklin Gothic"/>
              </a:rPr>
              <a:t>Visual &amp; Performing Arts</a:t>
            </a:r>
            <a:endParaRPr sz="22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80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endParaRPr sz="1200">
              <a:solidFill>
                <a:srgbClr val="007780"/>
              </a:solidFill>
              <a:latin typeface="Franklin Gothic"/>
              <a:ea typeface="Franklin Gothic"/>
              <a:cs typeface="Franklin Gothic"/>
              <a:sym typeface="Franklin Gothic"/>
            </a:endParaRPr>
          </a:p>
          <a:p>
            <a:pPr marL="0" lvl="0" indent="0" algn="l" rtl="0">
              <a:spcBef>
                <a:spcPts val="0"/>
              </a:spcBef>
              <a:spcAft>
                <a:spcPts val="0"/>
              </a:spcAft>
              <a:buNone/>
            </a:pPr>
            <a:endParaRPr sz="22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2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200">
              <a:solidFill>
                <a:srgbClr val="102649"/>
              </a:solidFill>
              <a:latin typeface="Franklin Gothic"/>
              <a:ea typeface="Franklin Gothic"/>
              <a:cs typeface="Franklin Gothic"/>
              <a:sym typeface="Franklin Gothic"/>
            </a:endParaRPr>
          </a:p>
        </p:txBody>
      </p:sp>
      <p:pic>
        <p:nvPicPr>
          <p:cNvPr id="495" name="Google Shape;495;p77" descr="The cover of Text-Based Writing Across Disciplines"/>
          <p:cNvPicPr preferRelativeResize="0"/>
          <p:nvPr/>
        </p:nvPicPr>
        <p:blipFill>
          <a:blip r:embed="rId4">
            <a:alphaModFix/>
          </a:blip>
          <a:stretch>
            <a:fillRect/>
          </a:stretch>
        </p:blipFill>
        <p:spPr>
          <a:xfrm>
            <a:off x="5438775" y="1469750"/>
            <a:ext cx="3420800" cy="27256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8"/>
          <p:cNvSpPr txBox="1">
            <a:spLocks noGrp="1"/>
          </p:cNvSpPr>
          <p:nvPr>
            <p:ph type="title"/>
          </p:nvPr>
        </p:nvSpPr>
        <p:spPr>
          <a:xfrm>
            <a:off x="157726" y="330065"/>
            <a:ext cx="8280900" cy="994200"/>
          </a:xfrm>
          <a:prstGeom prst="rect">
            <a:avLst/>
          </a:prstGeom>
        </p:spPr>
        <p:txBody>
          <a:bodyPr spcFirstLastPara="1" wrap="square" lIns="68575" tIns="34275" rIns="68575" bIns="34275" anchor="ctr" anchorCtr="0">
            <a:normAutofit/>
          </a:bodyPr>
          <a:lstStyle/>
          <a:p>
            <a:r>
              <a:rPr lang="en" sz="3100" b="1" dirty="0">
                <a:latin typeface="Franklin Gothic"/>
                <a:ea typeface="Franklin Gothic"/>
                <a:cs typeface="Franklin Gothic"/>
                <a:sym typeface="Franklin Gothic"/>
              </a:rPr>
              <a:t>How is disciplinary literacy represented in the </a:t>
            </a:r>
            <a:r>
              <a:rPr lang="en" sz="3100" b="1" i="1" dirty="0">
                <a:latin typeface="Franklin Gothic"/>
                <a:ea typeface="Franklin Gothic"/>
                <a:cs typeface="Franklin Gothic"/>
                <a:sym typeface="Franklin Gothic"/>
              </a:rPr>
              <a:t>KAS? </a:t>
            </a:r>
            <a:r>
              <a:rPr lang="en" sz="3100" b="1" dirty="0">
                <a:latin typeface="Franklin Gothic"/>
                <a:ea typeface="Franklin Gothic"/>
                <a:cs typeface="Franklin Gothic"/>
                <a:sym typeface="Franklin Gothic"/>
              </a:rPr>
              <a:t>Step 1</a:t>
            </a:r>
            <a:endParaRPr sz="3100" b="1" dirty="0">
              <a:latin typeface="Franklin Gothic"/>
              <a:ea typeface="Franklin Gothic"/>
              <a:cs typeface="Franklin Gothic"/>
              <a:sym typeface="Franklin Gothic"/>
            </a:endParaRPr>
          </a:p>
          <a:p>
            <a:pPr marL="0" lvl="0" indent="0" algn="l" rtl="0">
              <a:spcBef>
                <a:spcPts val="0"/>
              </a:spcBef>
              <a:spcAft>
                <a:spcPts val="0"/>
              </a:spcAft>
              <a:buNone/>
            </a:pPr>
            <a:endParaRPr sz="3100">
              <a:solidFill>
                <a:schemeClr val="dk1"/>
              </a:solidFill>
              <a:latin typeface="Franklin Gothic"/>
              <a:ea typeface="Franklin Gothic"/>
              <a:cs typeface="Franklin Gothic"/>
              <a:sym typeface="Franklin Gothic"/>
            </a:endParaRPr>
          </a:p>
        </p:txBody>
      </p:sp>
      <p:sp>
        <p:nvSpPr>
          <p:cNvPr id="502" name="Google Shape;502;p78"/>
          <p:cNvSpPr txBox="1"/>
          <p:nvPr/>
        </p:nvSpPr>
        <p:spPr>
          <a:xfrm>
            <a:off x="431550" y="1024800"/>
            <a:ext cx="8280900" cy="309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For this exercise, you will select </a:t>
            </a:r>
            <a:r>
              <a:rPr lang="en" sz="2100" b="1" u="sng">
                <a:solidFill>
                  <a:srgbClr val="102649"/>
                </a:solidFill>
                <a:latin typeface="Franklin Gothic"/>
                <a:ea typeface="Franklin Gothic"/>
                <a:cs typeface="Franklin Gothic"/>
                <a:sym typeface="Franklin Gothic"/>
              </a:rPr>
              <a:t>one</a:t>
            </a:r>
            <a:r>
              <a:rPr lang="en" sz="2100">
                <a:solidFill>
                  <a:srgbClr val="102649"/>
                </a:solidFill>
                <a:latin typeface="Franklin Gothic"/>
                <a:ea typeface="Franklin Gothic"/>
                <a:cs typeface="Franklin Gothic"/>
                <a:sym typeface="Franklin Gothic"/>
              </a:rPr>
              <a:t> of the following excerpts from the </a:t>
            </a:r>
            <a:r>
              <a:rPr lang="en" sz="2100" i="1">
                <a:solidFill>
                  <a:srgbClr val="102649"/>
                </a:solidFill>
                <a:latin typeface="Franklin Gothic"/>
                <a:ea typeface="Franklin Gothic"/>
                <a:cs typeface="Franklin Gothic"/>
                <a:sym typeface="Franklin Gothic"/>
              </a:rPr>
              <a:t>KAS </a:t>
            </a:r>
            <a:r>
              <a:rPr lang="en" sz="2100">
                <a:solidFill>
                  <a:srgbClr val="102649"/>
                </a:solidFill>
                <a:latin typeface="Franklin Gothic"/>
                <a:ea typeface="Franklin Gothic"/>
                <a:cs typeface="Franklin Gothic"/>
                <a:sym typeface="Franklin Gothic"/>
              </a:rPr>
              <a:t>on the slides that follow:</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Mathematics - Grade 1</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Science - Grade 5</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Social Studies - Grade 7</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Health Education - High School</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Visual Arts - High School</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	</a:t>
            </a:r>
            <a:endParaRPr sz="2100">
              <a:solidFill>
                <a:srgbClr val="102649"/>
              </a:solidFill>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E3F8C43C-B977-C843-4AF8-D29FE89EFD0C}"/>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9"/>
          <p:cNvSpPr txBox="1">
            <a:spLocks noGrp="1"/>
          </p:cNvSpPr>
          <p:nvPr>
            <p:ph type="title"/>
          </p:nvPr>
        </p:nvSpPr>
        <p:spPr>
          <a:xfrm>
            <a:off x="190075" y="276150"/>
            <a:ext cx="8280900" cy="994200"/>
          </a:xfrm>
          <a:prstGeom prst="rect">
            <a:avLst/>
          </a:prstGeom>
        </p:spPr>
        <p:txBody>
          <a:bodyPr spcFirstLastPara="1" wrap="square" lIns="68575" tIns="34275" rIns="68575" bIns="34275" anchor="ctr" anchorCtr="0">
            <a:normAutofit/>
          </a:bodyPr>
          <a:lstStyle/>
          <a:p>
            <a:r>
              <a:rPr lang="en" sz="3100" b="1" dirty="0">
                <a:latin typeface="Franklin Gothic"/>
                <a:ea typeface="Franklin Gothic"/>
                <a:cs typeface="Franklin Gothic"/>
                <a:sym typeface="Franklin Gothic"/>
              </a:rPr>
              <a:t>How is disciplinary literacy represented in the </a:t>
            </a:r>
            <a:r>
              <a:rPr lang="en" sz="3100" b="1" i="1" dirty="0">
                <a:latin typeface="Franklin Gothic"/>
                <a:ea typeface="Franklin Gothic"/>
                <a:cs typeface="Franklin Gothic"/>
                <a:sym typeface="Franklin Gothic"/>
              </a:rPr>
              <a:t>KAS? </a:t>
            </a:r>
            <a:r>
              <a:rPr lang="en" sz="3100" b="1" dirty="0">
                <a:latin typeface="Franklin Gothic"/>
                <a:ea typeface="Franklin Gothic"/>
                <a:cs typeface="Franklin Gothic"/>
                <a:sym typeface="Franklin Gothic"/>
              </a:rPr>
              <a:t>Step 2</a:t>
            </a:r>
            <a:endParaRPr sz="3100" b="1" dirty="0">
              <a:latin typeface="Franklin Gothic"/>
              <a:ea typeface="Franklin Gothic"/>
              <a:cs typeface="Franklin Gothic"/>
              <a:sym typeface="Franklin Gothic"/>
            </a:endParaRPr>
          </a:p>
          <a:p>
            <a:pPr marL="0" lvl="0" indent="0" algn="l" rtl="0">
              <a:spcBef>
                <a:spcPts val="0"/>
              </a:spcBef>
              <a:spcAft>
                <a:spcPts val="0"/>
              </a:spcAft>
              <a:buNone/>
            </a:pPr>
            <a:endParaRPr sz="3100">
              <a:solidFill>
                <a:schemeClr val="dk1"/>
              </a:solidFill>
              <a:latin typeface="Franklin Gothic"/>
              <a:ea typeface="Franklin Gothic"/>
              <a:cs typeface="Franklin Gothic"/>
              <a:sym typeface="Franklin Gothic"/>
            </a:endParaRPr>
          </a:p>
        </p:txBody>
      </p:sp>
      <p:sp>
        <p:nvSpPr>
          <p:cNvPr id="509" name="Google Shape;509;p79"/>
          <p:cNvSpPr txBox="1"/>
          <p:nvPr/>
        </p:nvSpPr>
        <p:spPr>
          <a:xfrm>
            <a:off x="431550" y="1026700"/>
            <a:ext cx="8280900" cy="328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Once you have located your excerpt from the </a:t>
            </a:r>
            <a:r>
              <a:rPr lang="en" sz="2100" i="1">
                <a:solidFill>
                  <a:srgbClr val="102649"/>
                </a:solidFill>
                <a:latin typeface="Franklin Gothic"/>
                <a:ea typeface="Franklin Gothic"/>
                <a:cs typeface="Franklin Gothic"/>
                <a:sym typeface="Franklin Gothic"/>
              </a:rPr>
              <a:t>KAS</a:t>
            </a:r>
            <a:r>
              <a:rPr lang="en" sz="2100">
                <a:solidFill>
                  <a:srgbClr val="102649"/>
                </a:solidFill>
                <a:latin typeface="Franklin Gothic"/>
                <a:ea typeface="Franklin Gothic"/>
                <a:cs typeface="Franklin Gothic"/>
                <a:sym typeface="Franklin Gothic"/>
              </a:rPr>
              <a:t>, read the excerpt and make notes on the following questions on your Participant Guide:</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457200" lvl="0" indent="-361950" algn="l" rtl="0">
              <a:lnSpc>
                <a:spcPct val="115000"/>
              </a:lnSpc>
              <a:spcBef>
                <a:spcPts val="0"/>
              </a:spcBef>
              <a:spcAft>
                <a:spcPts val="0"/>
              </a:spcAft>
              <a:buClr>
                <a:schemeClr val="dk1"/>
              </a:buClr>
              <a:buSzPts val="2100"/>
              <a:buFont typeface="Franklin Gothic"/>
              <a:buAutoNum type="arabicPeriod"/>
            </a:pPr>
            <a:r>
              <a:rPr lang="en" sz="2100" b="1">
                <a:solidFill>
                  <a:schemeClr val="dk1"/>
                </a:solidFill>
                <a:latin typeface="Franklin Gothic"/>
                <a:ea typeface="Franklin Gothic"/>
                <a:cs typeface="Franklin Gothic"/>
                <a:sym typeface="Franklin Gothic"/>
              </a:rPr>
              <a:t>Where do you see literacy skills embedded within these content area standards?</a:t>
            </a:r>
            <a:endParaRPr sz="2100" b="1">
              <a:solidFill>
                <a:schemeClr val="dk1"/>
              </a:solidFill>
              <a:latin typeface="Franklin Gothic"/>
              <a:ea typeface="Franklin Gothic"/>
              <a:cs typeface="Franklin Gothic"/>
              <a:sym typeface="Franklin Gothic"/>
            </a:endParaRPr>
          </a:p>
          <a:p>
            <a:pPr marL="457200" lvl="0" indent="-361950" algn="l" rtl="0">
              <a:lnSpc>
                <a:spcPct val="115000"/>
              </a:lnSpc>
              <a:spcBef>
                <a:spcPts val="0"/>
              </a:spcBef>
              <a:spcAft>
                <a:spcPts val="0"/>
              </a:spcAft>
              <a:buClr>
                <a:schemeClr val="dk1"/>
              </a:buClr>
              <a:buSzPts val="2100"/>
              <a:buFont typeface="Franklin Gothic"/>
              <a:buAutoNum type="arabicPeriod"/>
            </a:pPr>
            <a:r>
              <a:rPr lang="en" sz="2100" b="1">
                <a:solidFill>
                  <a:schemeClr val="dk1"/>
                </a:solidFill>
                <a:latin typeface="Franklin Gothic"/>
                <a:ea typeface="Franklin Gothic"/>
                <a:cs typeface="Franklin Gothic"/>
                <a:sym typeface="Franklin Gothic"/>
              </a:rPr>
              <a:t>What are the connections you see between these standards and potential engagement with the ILPs?</a:t>
            </a:r>
            <a:r>
              <a:rPr lang="en" sz="2100">
                <a:solidFill>
                  <a:srgbClr val="102649"/>
                </a:solidFill>
                <a:latin typeface="Franklin Gothic"/>
                <a:ea typeface="Franklin Gothic"/>
                <a:cs typeface="Franklin Gothic"/>
                <a:sym typeface="Franklin Gothic"/>
              </a:rPr>
              <a:t> </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	</a:t>
            </a:r>
            <a:endParaRPr sz="2100">
              <a:solidFill>
                <a:srgbClr val="102649"/>
              </a:solidFill>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182679C5-4783-4AB1-128C-1D593D2E9E91}"/>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80"/>
          <p:cNvSpPr txBox="1">
            <a:spLocks noGrp="1"/>
          </p:cNvSpPr>
          <p:nvPr>
            <p:ph type="title"/>
          </p:nvPr>
        </p:nvSpPr>
        <p:spPr>
          <a:xfrm>
            <a:off x="143925" y="174894"/>
            <a:ext cx="78867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3100" b="1">
              <a:latin typeface="Libre Franklin"/>
              <a:ea typeface="Libre Franklin"/>
              <a:cs typeface="Libre Franklin"/>
              <a:sym typeface="Libre Franklin"/>
            </a:endParaRPr>
          </a:p>
          <a:p>
            <a:pPr marL="0" lvl="0" indent="0" algn="l" rtl="0">
              <a:spcBef>
                <a:spcPts val="0"/>
              </a:spcBef>
              <a:spcAft>
                <a:spcPts val="0"/>
              </a:spcAft>
              <a:buNone/>
            </a:pPr>
            <a:r>
              <a:rPr lang="en" sz="3100" b="1">
                <a:latin typeface="Franklin Gothic"/>
                <a:ea typeface="Franklin Gothic"/>
                <a:cs typeface="Franklin Gothic"/>
                <a:sym typeface="Franklin Gothic"/>
              </a:rPr>
              <a:t>OPTION 1:</a:t>
            </a:r>
            <a:endParaRPr sz="3100" b="1">
              <a:latin typeface="Franklin Gothic"/>
              <a:ea typeface="Franklin Gothic"/>
              <a:cs typeface="Franklin Gothic"/>
              <a:sym typeface="Franklin Gothic"/>
            </a:endParaRPr>
          </a:p>
          <a:p>
            <a:pPr marL="0" lvl="0" indent="0" algn="l" rtl="0">
              <a:spcBef>
                <a:spcPts val="0"/>
              </a:spcBef>
              <a:spcAft>
                <a:spcPts val="0"/>
              </a:spcAft>
              <a:buNone/>
            </a:pPr>
            <a:r>
              <a:rPr lang="en" sz="1750" b="1" i="1">
                <a:latin typeface="Franklin Gothic"/>
                <a:ea typeface="Franklin Gothic"/>
                <a:cs typeface="Franklin Gothic"/>
                <a:sym typeface="Franklin Gothic"/>
              </a:rPr>
              <a:t>KAS for Mathematics </a:t>
            </a:r>
            <a:r>
              <a:rPr lang="en" sz="1750" b="1">
                <a:latin typeface="Franklin Gothic"/>
                <a:ea typeface="Franklin Gothic"/>
                <a:cs typeface="Franklin Gothic"/>
                <a:sym typeface="Franklin Gothic"/>
              </a:rPr>
              <a:t>Grade 1: Measurement and Data</a:t>
            </a:r>
            <a:endParaRPr sz="1750" b="1">
              <a:latin typeface="Franklin Gothic"/>
              <a:ea typeface="Franklin Gothic"/>
              <a:cs typeface="Franklin Gothic"/>
              <a:sym typeface="Franklin Gothic"/>
            </a:endParaRPr>
          </a:p>
          <a:p>
            <a:pPr marL="0" lvl="0" indent="0" algn="l" rtl="0">
              <a:spcBef>
                <a:spcPts val="0"/>
              </a:spcBef>
              <a:spcAft>
                <a:spcPts val="0"/>
              </a:spcAft>
              <a:buNone/>
            </a:pPr>
            <a:endParaRPr sz="1750" b="1" i="1">
              <a:latin typeface="Libre Franklin"/>
              <a:ea typeface="Libre Franklin"/>
              <a:cs typeface="Libre Franklin"/>
              <a:sym typeface="Libre Franklin"/>
            </a:endParaRPr>
          </a:p>
          <a:p>
            <a:pPr marL="0" lvl="0" indent="0" algn="l" rtl="0">
              <a:spcBef>
                <a:spcPts val="0"/>
              </a:spcBef>
              <a:spcAft>
                <a:spcPts val="0"/>
              </a:spcAft>
              <a:buNone/>
            </a:pPr>
            <a:endParaRPr sz="3100" b="1">
              <a:solidFill>
                <a:schemeClr val="dk1"/>
              </a:solidFill>
              <a:latin typeface="Libre Franklin"/>
              <a:ea typeface="Libre Franklin"/>
              <a:cs typeface="Libre Franklin"/>
              <a:sym typeface="Libre Franklin"/>
            </a:endParaRPr>
          </a:p>
        </p:txBody>
      </p:sp>
      <p:pic>
        <p:nvPicPr>
          <p:cNvPr id="515" name="Google Shape;515;p80" descr="Measurement and Data&#10;Standards for Mathematical Practice&#10;MP.1. Make sense of problems and persevere in solving them.&#10;MP.2. Reason abstractly and quantitatively.&#10;MP.3. Construct viable arguments and critique the reasoning of others.&#10;MP.4. Model with mathematics.&#10;MP.5. Use appropriate tools strategically.&#10;MP.6. Attend to precision.&#10;MP.7. Look for and make use of structure.&#10;MP.8. Look for and express regularity in repeated reasoning.&#10;&#10;Cluster: Understand and apply the statistics process. &#10;&#10;Standards:&#10;KY.1.MD.4 Investigate questions involving categorical data.&#10;a. Pose a question that can be answered by gathering data.&#10;b. Determine strategy for gathering data from peers.&#10;c. Organize and represent data in a table/chart with up to three&#10;categories.&#10;d. Interpret data to answer questions about the table/chart that&#10;connects to the question posed, including total number of data&#10;points, how many in each category and how many more or less&#10;are in one category than in another.&#10;MP.1, MP.3, MP.4, MP.6&#10;&#10;Attending to the Standards for Mathematical Practice:&#10;Students create carefully worded questions to be answered by their peers and gather data (MP.6). For example, a student may wonder about the&#10;way each classmate gets to school (walk, ride bus, car-rider). In both gathering data and creating a representation of data, students design what&#10;makes sense to them and helps them to answer the question posed (MP.1). Students create a table/chart representing the data collected,&#10;knowing the table/chart provides insights to answer their question (MP.4). Students make observations from the data and listen and critique&#10;other student observations, ultimately explaining what they learned about the question they posed (MP.3). For example, students observe most&#10;students take a bus to school using the data in the table/chart."/>
          <p:cNvPicPr preferRelativeResize="0"/>
          <p:nvPr/>
        </p:nvPicPr>
        <p:blipFill>
          <a:blip r:embed="rId3">
            <a:alphaModFix/>
          </a:blip>
          <a:stretch>
            <a:fillRect/>
          </a:stretch>
        </p:blipFill>
        <p:spPr>
          <a:xfrm>
            <a:off x="2065575" y="1002375"/>
            <a:ext cx="6926924" cy="4006699"/>
          </a:xfrm>
          <a:prstGeom prst="rect">
            <a:avLst/>
          </a:prstGeom>
          <a:noFill/>
          <a:ln>
            <a:noFill/>
          </a:ln>
          <a:effectLst>
            <a:outerShdw blurRad="57150" dist="19050" dir="5400000" algn="bl" rotWithShape="0">
              <a:srgbClr val="000000">
                <a:alpha val="50000"/>
              </a:srgbClr>
            </a:outerShdw>
          </a:effectLst>
        </p:spPr>
      </p:pic>
      <p:sp>
        <p:nvSpPr>
          <p:cNvPr id="516" name="Google Shape;516;p80"/>
          <p:cNvSpPr txBox="1"/>
          <p:nvPr/>
        </p:nvSpPr>
        <p:spPr>
          <a:xfrm>
            <a:off x="270300" y="2048400"/>
            <a:ext cx="1544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Libre Franklin"/>
                <a:ea typeface="Libre Franklin"/>
                <a:cs typeface="Libre Franklin"/>
                <a:sym typeface="Libre Franklin"/>
              </a:rPr>
              <a:t>This comes from p. 42 of the </a:t>
            </a:r>
            <a:r>
              <a:rPr lang="en" i="1" u="sng" dirty="0">
                <a:solidFill>
                  <a:schemeClr val="hlink"/>
                </a:solid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KAS for Mathematics</a:t>
            </a:r>
            <a:r>
              <a:rPr lang="en" i="1" dirty="0">
                <a:latin typeface="Libre Franklin"/>
                <a:ea typeface="Libre Franklin"/>
                <a:cs typeface="Libre Franklin"/>
                <a:sym typeface="Libre Franklin"/>
              </a:rPr>
              <a:t>.</a:t>
            </a:r>
            <a:endParaRPr i="1" dirty="0">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189BD669-DA3B-DB46-040D-25376F194166}"/>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81"/>
          <p:cNvSpPr txBox="1">
            <a:spLocks noGrp="1"/>
          </p:cNvSpPr>
          <p:nvPr>
            <p:ph type="title"/>
          </p:nvPr>
        </p:nvSpPr>
        <p:spPr>
          <a:xfrm>
            <a:off x="143925" y="174894"/>
            <a:ext cx="78867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3100" b="1">
              <a:latin typeface="Libre Franklin"/>
              <a:ea typeface="Libre Franklin"/>
              <a:cs typeface="Libre Franklin"/>
              <a:sym typeface="Libre Franklin"/>
            </a:endParaRPr>
          </a:p>
          <a:p>
            <a:pPr marL="0" lvl="0" indent="0" algn="l" rtl="0">
              <a:spcBef>
                <a:spcPts val="0"/>
              </a:spcBef>
              <a:spcAft>
                <a:spcPts val="0"/>
              </a:spcAft>
              <a:buNone/>
            </a:pPr>
            <a:r>
              <a:rPr lang="en" sz="3100" b="1">
                <a:latin typeface="Franklin Gothic"/>
                <a:ea typeface="Franklin Gothic"/>
                <a:cs typeface="Franklin Gothic"/>
                <a:sym typeface="Franklin Gothic"/>
              </a:rPr>
              <a:t>OPTION 2:</a:t>
            </a:r>
            <a:endParaRPr sz="3100" b="1">
              <a:latin typeface="Franklin Gothic"/>
              <a:ea typeface="Franklin Gothic"/>
              <a:cs typeface="Franklin Gothic"/>
              <a:sym typeface="Franklin Gothic"/>
            </a:endParaRPr>
          </a:p>
          <a:p>
            <a:pPr marL="0" lvl="0" indent="0" algn="l" rtl="0">
              <a:spcBef>
                <a:spcPts val="0"/>
              </a:spcBef>
              <a:spcAft>
                <a:spcPts val="0"/>
              </a:spcAft>
              <a:buNone/>
            </a:pPr>
            <a:r>
              <a:rPr lang="en" sz="1750" b="1" i="1">
                <a:latin typeface="Franklin Gothic"/>
                <a:ea typeface="Franklin Gothic"/>
                <a:cs typeface="Franklin Gothic"/>
                <a:sym typeface="Franklin Gothic"/>
              </a:rPr>
              <a:t>KAS for Science </a:t>
            </a:r>
            <a:r>
              <a:rPr lang="en" sz="1750" b="1">
                <a:latin typeface="Franklin Gothic"/>
                <a:ea typeface="Franklin Gothic"/>
                <a:cs typeface="Franklin Gothic"/>
                <a:sym typeface="Franklin Gothic"/>
              </a:rPr>
              <a:t>Grade 5</a:t>
            </a:r>
            <a:endParaRPr sz="1750" b="1">
              <a:latin typeface="Franklin Gothic"/>
              <a:ea typeface="Franklin Gothic"/>
              <a:cs typeface="Franklin Gothic"/>
              <a:sym typeface="Franklin Gothic"/>
            </a:endParaRPr>
          </a:p>
          <a:p>
            <a:pPr marL="0" lvl="0" indent="0" algn="l" rtl="0">
              <a:spcBef>
                <a:spcPts val="0"/>
              </a:spcBef>
              <a:spcAft>
                <a:spcPts val="0"/>
              </a:spcAft>
              <a:buNone/>
            </a:pPr>
            <a:endParaRPr sz="1750" b="1" i="1">
              <a:latin typeface="Libre Franklin"/>
              <a:ea typeface="Libre Franklin"/>
              <a:cs typeface="Libre Franklin"/>
              <a:sym typeface="Libre Franklin"/>
            </a:endParaRPr>
          </a:p>
          <a:p>
            <a:pPr marL="0" lvl="0" indent="0" algn="l" rtl="0">
              <a:spcBef>
                <a:spcPts val="0"/>
              </a:spcBef>
              <a:spcAft>
                <a:spcPts val="0"/>
              </a:spcAft>
              <a:buNone/>
            </a:pPr>
            <a:endParaRPr sz="3100" b="1">
              <a:solidFill>
                <a:schemeClr val="dk1"/>
              </a:solidFill>
              <a:latin typeface="Libre Franklin"/>
              <a:ea typeface="Libre Franklin"/>
              <a:cs typeface="Libre Franklin"/>
              <a:sym typeface="Libre Franklin"/>
            </a:endParaRPr>
          </a:p>
        </p:txBody>
      </p:sp>
      <p:sp>
        <p:nvSpPr>
          <p:cNvPr id="523" name="Google Shape;523;p81"/>
          <p:cNvSpPr txBox="1"/>
          <p:nvPr/>
        </p:nvSpPr>
        <p:spPr>
          <a:xfrm>
            <a:off x="270300" y="2048400"/>
            <a:ext cx="1544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ibre Franklin"/>
                <a:ea typeface="Libre Franklin"/>
                <a:cs typeface="Libre Franklin"/>
                <a:sym typeface="Libre Franklin"/>
              </a:rPr>
              <a:t>This comes from p. 96 of the </a:t>
            </a:r>
            <a:r>
              <a:rPr lang="en" i="1" u="sng">
                <a:solidFill>
                  <a:schemeClr val="hlink"/>
                </a:solidFill>
                <a:latin typeface="Libre Franklin"/>
                <a:ea typeface="Libre Franklin"/>
                <a:cs typeface="Libre Franklin"/>
                <a:sym typeface="Libre Franklin"/>
                <a:hlinkClick r:id="rId3"/>
              </a:rPr>
              <a:t>KAS for Science</a:t>
            </a:r>
            <a:r>
              <a:rPr lang="en" i="1">
                <a:latin typeface="Libre Franklin"/>
                <a:ea typeface="Libre Franklin"/>
                <a:cs typeface="Libre Franklin"/>
                <a:sym typeface="Libre Franklin"/>
              </a:rPr>
              <a:t>.</a:t>
            </a:r>
            <a:endParaRPr i="1">
              <a:latin typeface="Libre Franklin"/>
              <a:ea typeface="Libre Franklin"/>
              <a:cs typeface="Libre Franklin"/>
              <a:sym typeface="Libre Franklin"/>
            </a:endParaRPr>
          </a:p>
        </p:txBody>
      </p:sp>
      <p:pic>
        <p:nvPicPr>
          <p:cNvPr id="524" name="Google Shape;524;p81" descr="5-ESS3-1. Obtain and combine information about solutions individual communities use to protect the Earth’s resources and environment.*&#10;&#10;Clarification Statement: Examples could include agricultural solutions to prevent fertilizer runoff or using goats to control invasive plant species.&#10;Assessment Boundary: None provided.&#10;&#10;Science and Engineering Practice:&#10;Obtaining, Evaluating, and&#10;Communicating Information&#10;Obtain and combine information&#10;from books and/or other reliable&#10;media to explain phenomena or&#10;solutions to a design problem.&#10;&#10;Disciplinary Core Idea:&#10;ESS3.C: Human Impacts on Earth Systems&#10;Human activities in agriculture, industry, and everyday life have had&#10;major effects on the land, vegetation, streams, oceans, air, and even&#10;outer space. But individuals and communities are doing things to&#10;help protect Earth’s resources and environments.&#10;ETS1.A: Defining and Delimiting Engineering Problems&#10;Possible solutions to a problem are limited by available materials and&#10;resources (constraints). The success of a designed solution is&#10;determined by considering the desired features of a solution&#10;(criteria). Different proposals for solutions can be compared on the&#10;basis of how well each one meets the specified criteria for success or&#10;how well each takes the constraints into account.&#10;&#10;Crosscutting Concepts:&#10;&#10;Systems and System Models&#10;A system can be described in terms&#10;of its components and their&#10;interactions."/>
          <p:cNvPicPr preferRelativeResize="0"/>
          <p:nvPr/>
        </p:nvPicPr>
        <p:blipFill>
          <a:blip r:embed="rId4">
            <a:alphaModFix/>
          </a:blip>
          <a:stretch>
            <a:fillRect/>
          </a:stretch>
        </p:blipFill>
        <p:spPr>
          <a:xfrm>
            <a:off x="1975775" y="1080494"/>
            <a:ext cx="7024801" cy="2982500"/>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9F3CD2E1-AF50-0724-C1FB-0F5ACB9B9ABC}"/>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82"/>
          <p:cNvSpPr txBox="1">
            <a:spLocks noGrp="1"/>
          </p:cNvSpPr>
          <p:nvPr>
            <p:ph type="title"/>
          </p:nvPr>
        </p:nvSpPr>
        <p:spPr>
          <a:xfrm>
            <a:off x="143925" y="174894"/>
            <a:ext cx="78867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3100" b="1">
              <a:latin typeface="Libre Franklin"/>
              <a:ea typeface="Libre Franklin"/>
              <a:cs typeface="Libre Franklin"/>
              <a:sym typeface="Libre Franklin"/>
            </a:endParaRPr>
          </a:p>
          <a:p>
            <a:pPr marL="0" lvl="0" indent="0" algn="l" rtl="0">
              <a:spcBef>
                <a:spcPts val="0"/>
              </a:spcBef>
              <a:spcAft>
                <a:spcPts val="0"/>
              </a:spcAft>
              <a:buNone/>
            </a:pPr>
            <a:r>
              <a:rPr lang="en" sz="3100" b="1">
                <a:latin typeface="Franklin Gothic"/>
                <a:ea typeface="Franklin Gothic"/>
                <a:cs typeface="Franklin Gothic"/>
                <a:sym typeface="Franklin Gothic"/>
              </a:rPr>
              <a:t>OPTION 3:</a:t>
            </a:r>
            <a:endParaRPr sz="3100" b="1">
              <a:latin typeface="Franklin Gothic"/>
              <a:ea typeface="Franklin Gothic"/>
              <a:cs typeface="Franklin Gothic"/>
              <a:sym typeface="Franklin Gothic"/>
            </a:endParaRPr>
          </a:p>
          <a:p>
            <a:pPr marL="0" lvl="0" indent="0" algn="l" rtl="0">
              <a:spcBef>
                <a:spcPts val="0"/>
              </a:spcBef>
              <a:spcAft>
                <a:spcPts val="0"/>
              </a:spcAft>
              <a:buNone/>
            </a:pPr>
            <a:r>
              <a:rPr lang="en" sz="1750" b="1" i="1">
                <a:latin typeface="Franklin Gothic"/>
                <a:ea typeface="Franklin Gothic"/>
                <a:cs typeface="Franklin Gothic"/>
                <a:sym typeface="Franklin Gothic"/>
              </a:rPr>
              <a:t>KAS for Social Studies </a:t>
            </a:r>
            <a:r>
              <a:rPr lang="en" sz="1750" b="1">
                <a:latin typeface="Franklin Gothic"/>
                <a:ea typeface="Franklin Gothic"/>
                <a:cs typeface="Franklin Gothic"/>
                <a:sym typeface="Franklin Gothic"/>
              </a:rPr>
              <a:t>Grade 7</a:t>
            </a:r>
            <a:endParaRPr sz="1750" b="1">
              <a:latin typeface="Franklin Gothic"/>
              <a:ea typeface="Franklin Gothic"/>
              <a:cs typeface="Franklin Gothic"/>
              <a:sym typeface="Franklin Gothic"/>
            </a:endParaRPr>
          </a:p>
          <a:p>
            <a:pPr marL="0" lvl="0" indent="0" algn="l" rtl="0">
              <a:spcBef>
                <a:spcPts val="0"/>
              </a:spcBef>
              <a:spcAft>
                <a:spcPts val="0"/>
              </a:spcAft>
              <a:buNone/>
            </a:pPr>
            <a:endParaRPr sz="1750" b="1" i="1">
              <a:latin typeface="Libre Franklin"/>
              <a:ea typeface="Libre Franklin"/>
              <a:cs typeface="Libre Franklin"/>
              <a:sym typeface="Libre Franklin"/>
            </a:endParaRPr>
          </a:p>
          <a:p>
            <a:pPr marL="0" lvl="0" indent="0" algn="l" rtl="0">
              <a:spcBef>
                <a:spcPts val="0"/>
              </a:spcBef>
              <a:spcAft>
                <a:spcPts val="0"/>
              </a:spcAft>
              <a:buNone/>
            </a:pPr>
            <a:endParaRPr sz="3100" b="1">
              <a:solidFill>
                <a:schemeClr val="dk1"/>
              </a:solidFill>
              <a:latin typeface="Libre Franklin"/>
              <a:ea typeface="Libre Franklin"/>
              <a:cs typeface="Libre Franklin"/>
              <a:sym typeface="Libre Franklin"/>
            </a:endParaRPr>
          </a:p>
        </p:txBody>
      </p:sp>
      <p:sp>
        <p:nvSpPr>
          <p:cNvPr id="531" name="Google Shape;531;p82"/>
          <p:cNvSpPr txBox="1"/>
          <p:nvPr/>
        </p:nvSpPr>
        <p:spPr>
          <a:xfrm>
            <a:off x="521650" y="2048400"/>
            <a:ext cx="1544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Libre Franklin"/>
                <a:ea typeface="Libre Franklin"/>
                <a:cs typeface="Libre Franklin"/>
                <a:sym typeface="Libre Franklin"/>
              </a:rPr>
              <a:t>This comes from p. 117 of the </a:t>
            </a:r>
            <a:r>
              <a:rPr lang="en" i="1" u="sng" dirty="0">
                <a:solidFill>
                  <a:schemeClr val="hlink"/>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KAS for Social Studies</a:t>
            </a:r>
            <a:r>
              <a:rPr lang="en" i="1" dirty="0">
                <a:latin typeface="Libre Franklin"/>
                <a:ea typeface="Libre Franklin"/>
                <a:cs typeface="Libre Franklin"/>
                <a:sym typeface="Libre Franklin"/>
              </a:rPr>
              <a:t>.</a:t>
            </a:r>
            <a:endParaRPr i="1" dirty="0">
              <a:latin typeface="Libre Franklin"/>
              <a:ea typeface="Libre Franklin"/>
              <a:cs typeface="Libre Franklin"/>
              <a:sym typeface="Libre Franklin"/>
            </a:endParaRPr>
          </a:p>
        </p:txBody>
      </p:sp>
      <p:pic>
        <p:nvPicPr>
          <p:cNvPr id="532" name="Google Shape;532;p82">
            <a:extLst>
              <a:ext uri="{C183D7F6-B498-43B3-948B-1728B52AA6E4}">
                <adec:decorative xmlns:adec="http://schemas.microsoft.com/office/drawing/2017/decorative" val="1"/>
              </a:ext>
            </a:extLst>
          </p:cNvPr>
          <p:cNvPicPr preferRelativeResize="0"/>
          <p:nvPr/>
        </p:nvPicPr>
        <p:blipFill rotWithShape="1">
          <a:blip r:embed="rId4">
            <a:alphaModFix/>
          </a:blip>
          <a:srcRect b="94934"/>
          <a:stretch/>
        </p:blipFill>
        <p:spPr>
          <a:xfrm>
            <a:off x="3214575" y="962275"/>
            <a:ext cx="5766001" cy="206825"/>
          </a:xfrm>
          <a:prstGeom prst="rect">
            <a:avLst/>
          </a:prstGeom>
          <a:noFill/>
          <a:ln>
            <a:noFill/>
          </a:ln>
          <a:effectLst>
            <a:outerShdw blurRad="57150" dist="19050" dir="5400000" algn="bl" rotWithShape="0">
              <a:srgbClr val="000000">
                <a:alpha val="50000"/>
              </a:srgbClr>
            </a:outerShdw>
          </a:effectLst>
        </p:spPr>
      </p:pic>
      <p:pic>
        <p:nvPicPr>
          <p:cNvPr id="534" name="Google Shape;534;p82" descr="Concepts and Practice:&#10;&#10;I. Using Evidence&#10;&#10;Standards:&#10;7.I.UE.1 Use multiple sources to develop claims in response to compelling and supporting&#10;questions.&#10;7.I.UE.2 Analyze evidence from multiple perspectives and sources to support claims and refute&#10;opposing claims, noting evidentiary limitations to answer compelling and supporting&#10;questions.&#10;7.I.UE.3 Gather relevant information from multiple sources while using the origin, authority,&#10;structure and context of the sources to guide the selection to answer compelling and&#10;supporting questions.&#10;&#10;I. Communicating Conclusions&#10;&#10;Standards: &#10;7.I.CC.1 Construct explanations, using reasoning, correct sequence, examples and details with&#10;relevant information and data, while acknowledging the strengths and weaknesses of the&#10;explanations concerning the growth and expansion of civilizations.&#10;7.I.CC.2 Construct arguments by drawing on multiple disciplinary lenses to analyze how a specific&#10;problem can manifest itself at local, regional and global levels over time, identifying its&#10;characteristics and causes and the challenges and opportunities faced by those trying to&#10;address the problem.&#10;7.I.CC.3 Evaluate how individuals and groups addressed local, regional and global problems&#10;throughout the growth and expansion of civilizations.&#10;7.I.CC.4 Use a range of deliberative and democratic procedures to discuss current local, regional&#10;and global issues.&#10;7.I.CC.5 Analyze a specific problem from the growth and expansion of civilizations using each of&#10;the social studies disciplines."/>
          <p:cNvPicPr preferRelativeResize="0"/>
          <p:nvPr/>
        </p:nvPicPr>
        <p:blipFill rotWithShape="1">
          <a:blip r:embed="rId4">
            <a:alphaModFix/>
          </a:blip>
          <a:srcRect t="34357"/>
          <a:stretch/>
        </p:blipFill>
        <p:spPr>
          <a:xfrm>
            <a:off x="3214575" y="1231725"/>
            <a:ext cx="5766001" cy="2680049"/>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825090ED-C5A3-4631-18EE-8DA7DE11BB51}"/>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3"/>
          <p:cNvSpPr txBox="1">
            <a:spLocks noGrp="1"/>
          </p:cNvSpPr>
          <p:nvPr>
            <p:ph type="title"/>
          </p:nvPr>
        </p:nvSpPr>
        <p:spPr>
          <a:xfrm>
            <a:off x="143925" y="174894"/>
            <a:ext cx="78867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3100" b="1">
              <a:latin typeface="Libre Franklin"/>
              <a:ea typeface="Libre Franklin"/>
              <a:cs typeface="Libre Franklin"/>
              <a:sym typeface="Libre Franklin"/>
            </a:endParaRPr>
          </a:p>
          <a:p>
            <a:pPr marL="0" lvl="0" indent="0" algn="l" rtl="0">
              <a:spcBef>
                <a:spcPts val="0"/>
              </a:spcBef>
              <a:spcAft>
                <a:spcPts val="0"/>
              </a:spcAft>
              <a:buNone/>
            </a:pPr>
            <a:r>
              <a:rPr lang="en" sz="3100" b="1">
                <a:latin typeface="Franklin Gothic"/>
                <a:ea typeface="Franklin Gothic"/>
                <a:cs typeface="Franklin Gothic"/>
                <a:sym typeface="Franklin Gothic"/>
              </a:rPr>
              <a:t>OPTION 4:</a:t>
            </a:r>
            <a:endParaRPr sz="3100" b="1">
              <a:latin typeface="Franklin Gothic"/>
              <a:ea typeface="Franklin Gothic"/>
              <a:cs typeface="Franklin Gothic"/>
              <a:sym typeface="Franklin Gothic"/>
            </a:endParaRPr>
          </a:p>
          <a:p>
            <a:pPr marL="0" lvl="0" indent="0" algn="l" rtl="0">
              <a:spcBef>
                <a:spcPts val="0"/>
              </a:spcBef>
              <a:spcAft>
                <a:spcPts val="0"/>
              </a:spcAft>
              <a:buNone/>
            </a:pPr>
            <a:r>
              <a:rPr lang="en" sz="1750" b="1" i="1">
                <a:latin typeface="Franklin Gothic"/>
                <a:ea typeface="Franklin Gothic"/>
                <a:cs typeface="Franklin Gothic"/>
                <a:sym typeface="Franklin Gothic"/>
              </a:rPr>
              <a:t>KAS for Visual and Performing Arts </a:t>
            </a:r>
            <a:r>
              <a:rPr lang="en" sz="1750" b="1">
                <a:latin typeface="Franklin Gothic"/>
                <a:ea typeface="Franklin Gothic"/>
                <a:cs typeface="Franklin Gothic"/>
                <a:sym typeface="Franklin Gothic"/>
              </a:rPr>
              <a:t>High School Visual Arts</a:t>
            </a:r>
            <a:endParaRPr sz="1750" b="1">
              <a:latin typeface="Franklin Gothic"/>
              <a:ea typeface="Franklin Gothic"/>
              <a:cs typeface="Franklin Gothic"/>
              <a:sym typeface="Franklin Gothic"/>
            </a:endParaRPr>
          </a:p>
          <a:p>
            <a:pPr marL="0" lvl="0" indent="0" algn="l" rtl="0">
              <a:spcBef>
                <a:spcPts val="0"/>
              </a:spcBef>
              <a:spcAft>
                <a:spcPts val="0"/>
              </a:spcAft>
              <a:buNone/>
            </a:pPr>
            <a:endParaRPr sz="1750" b="1" i="1">
              <a:latin typeface="Libre Franklin"/>
              <a:ea typeface="Libre Franklin"/>
              <a:cs typeface="Libre Franklin"/>
              <a:sym typeface="Libre Franklin"/>
            </a:endParaRPr>
          </a:p>
          <a:p>
            <a:pPr marL="0" lvl="0" indent="0" algn="l" rtl="0">
              <a:spcBef>
                <a:spcPts val="0"/>
              </a:spcBef>
              <a:spcAft>
                <a:spcPts val="0"/>
              </a:spcAft>
              <a:buNone/>
            </a:pPr>
            <a:endParaRPr sz="3100" b="1">
              <a:solidFill>
                <a:schemeClr val="dk1"/>
              </a:solidFill>
              <a:latin typeface="Libre Franklin"/>
              <a:ea typeface="Libre Franklin"/>
              <a:cs typeface="Libre Franklin"/>
              <a:sym typeface="Libre Franklin"/>
            </a:endParaRPr>
          </a:p>
        </p:txBody>
      </p:sp>
      <p:sp>
        <p:nvSpPr>
          <p:cNvPr id="540" name="Google Shape;540;p83" descr="Discipline: Visual Arts&#10;Artistic Process: Connecting&#10;&#10;Anchor Standard 11: Relate artistic ideas and works with societal, cultural, and historical&#10;context to deepen understanding.&#10;Process Component: Relate&#10;Enduring Understanding: People develop ideas and understandings of society, culture, and&#10;history through their interactions with and analysis of art.&#10;Essential Question: How does art help us understand the lives of people of different times,&#10;places, and cultures? How is art used to impact the views of a society? How does art&#10;preserve aspects of life? &#10;"/>
          <p:cNvSpPr txBox="1"/>
          <p:nvPr/>
        </p:nvSpPr>
        <p:spPr>
          <a:xfrm>
            <a:off x="270300" y="2048400"/>
            <a:ext cx="15441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ibre Franklin"/>
                <a:ea typeface="Libre Franklin"/>
                <a:cs typeface="Libre Franklin"/>
                <a:sym typeface="Libre Franklin"/>
              </a:rPr>
              <a:t>This comes from p. 227 of the </a:t>
            </a:r>
            <a:r>
              <a:rPr lang="en" i="1" u="sng">
                <a:solidFill>
                  <a:schemeClr val="hlink"/>
                </a:solidFill>
                <a:latin typeface="Libre Franklin"/>
                <a:ea typeface="Libre Franklin"/>
                <a:cs typeface="Libre Franklin"/>
                <a:sym typeface="Libre Franklin"/>
                <a:hlinkClick r:id="rId3"/>
              </a:rPr>
              <a:t>KAS for Visual and Performing Arts.</a:t>
            </a:r>
            <a:endParaRPr i="1">
              <a:latin typeface="Libre Franklin"/>
              <a:ea typeface="Libre Franklin"/>
              <a:cs typeface="Libre Franklin"/>
              <a:sym typeface="Libre Franklin"/>
            </a:endParaRPr>
          </a:p>
        </p:txBody>
      </p:sp>
      <p:pic>
        <p:nvPicPr>
          <p:cNvPr id="541" name="Google Shape;541;p83" descr="Anchor Standard 11: Relate artisttic ideas and works with societal, cultural, and historical context to deepen understanding. "/>
          <p:cNvPicPr preferRelativeResize="0"/>
          <p:nvPr/>
        </p:nvPicPr>
        <p:blipFill>
          <a:blip r:embed="rId4">
            <a:alphaModFix/>
          </a:blip>
          <a:stretch>
            <a:fillRect/>
          </a:stretch>
        </p:blipFill>
        <p:spPr>
          <a:xfrm>
            <a:off x="2613124" y="1058275"/>
            <a:ext cx="6380124" cy="3995650"/>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03332D19-E89F-9BB6-C23B-E75AB66D7F22}"/>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4"/>
          <p:cNvSpPr txBox="1">
            <a:spLocks noGrp="1"/>
          </p:cNvSpPr>
          <p:nvPr>
            <p:ph type="title"/>
          </p:nvPr>
        </p:nvSpPr>
        <p:spPr>
          <a:xfrm>
            <a:off x="143925" y="174894"/>
            <a:ext cx="78867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3100" b="1">
              <a:latin typeface="Libre Franklin"/>
              <a:ea typeface="Libre Franklin"/>
              <a:cs typeface="Libre Franklin"/>
              <a:sym typeface="Libre Franklin"/>
            </a:endParaRPr>
          </a:p>
          <a:p>
            <a:pPr marL="0" lvl="0" indent="0" algn="l" rtl="0">
              <a:spcBef>
                <a:spcPts val="0"/>
              </a:spcBef>
              <a:spcAft>
                <a:spcPts val="0"/>
              </a:spcAft>
              <a:buNone/>
            </a:pPr>
            <a:r>
              <a:rPr lang="en" sz="3100" b="1">
                <a:latin typeface="Franklin Gothic"/>
                <a:ea typeface="Franklin Gothic"/>
                <a:cs typeface="Franklin Gothic"/>
                <a:sym typeface="Franklin Gothic"/>
              </a:rPr>
              <a:t>OPTION 5:</a:t>
            </a:r>
            <a:endParaRPr sz="3100" b="1">
              <a:latin typeface="Franklin Gothic"/>
              <a:ea typeface="Franklin Gothic"/>
              <a:cs typeface="Franklin Gothic"/>
              <a:sym typeface="Franklin Gothic"/>
            </a:endParaRPr>
          </a:p>
          <a:p>
            <a:pPr marL="0" lvl="0" indent="0" algn="l" rtl="0">
              <a:spcBef>
                <a:spcPts val="0"/>
              </a:spcBef>
              <a:spcAft>
                <a:spcPts val="0"/>
              </a:spcAft>
              <a:buNone/>
            </a:pPr>
            <a:r>
              <a:rPr lang="en" sz="1750" b="1" i="1">
                <a:latin typeface="Franklin Gothic"/>
                <a:ea typeface="Franklin Gothic"/>
                <a:cs typeface="Franklin Gothic"/>
                <a:sym typeface="Franklin Gothic"/>
              </a:rPr>
              <a:t>KAS for Health Education </a:t>
            </a:r>
            <a:r>
              <a:rPr lang="en" sz="1750" b="1">
                <a:latin typeface="Franklin Gothic"/>
                <a:ea typeface="Franklin Gothic"/>
                <a:cs typeface="Franklin Gothic"/>
                <a:sym typeface="Franklin Gothic"/>
              </a:rPr>
              <a:t>High School </a:t>
            </a:r>
            <a:endParaRPr sz="1750" b="1">
              <a:latin typeface="Franklin Gothic"/>
              <a:ea typeface="Franklin Gothic"/>
              <a:cs typeface="Franklin Gothic"/>
              <a:sym typeface="Franklin Gothic"/>
            </a:endParaRPr>
          </a:p>
          <a:p>
            <a:pPr marL="0" lvl="0" indent="0" algn="l" rtl="0">
              <a:spcBef>
                <a:spcPts val="0"/>
              </a:spcBef>
              <a:spcAft>
                <a:spcPts val="0"/>
              </a:spcAft>
              <a:buNone/>
            </a:pPr>
            <a:endParaRPr sz="3100" b="1">
              <a:solidFill>
                <a:schemeClr val="dk1"/>
              </a:solidFill>
              <a:latin typeface="Libre Franklin"/>
              <a:ea typeface="Libre Franklin"/>
              <a:cs typeface="Libre Franklin"/>
              <a:sym typeface="Libre Franklin"/>
            </a:endParaRPr>
          </a:p>
        </p:txBody>
      </p:sp>
      <p:sp>
        <p:nvSpPr>
          <p:cNvPr id="548" name="Google Shape;548;p84" descr="Access valid&#10;information, products&#10;and services to enhance&#10;health.&#10;Access to valid health&#10;information and healthpromoting products and&#10;services is critical in the&#10;prevention, early detection&#10;and treatment of health&#10;problems.&#10;HS.3.1. Evaluate the validity, reliability and accessibility of health&#10;information, products and services.&#10;HS.3.2. Analyze factors that influence opportunities to obtain reliable&#10;resources that support health-enhancing behaviors."/>
          <p:cNvSpPr txBox="1"/>
          <p:nvPr/>
        </p:nvSpPr>
        <p:spPr>
          <a:xfrm>
            <a:off x="180525" y="2124600"/>
            <a:ext cx="15441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ibre Franklin"/>
                <a:ea typeface="Libre Franklin"/>
                <a:cs typeface="Libre Franklin"/>
                <a:sym typeface="Libre Franklin"/>
              </a:rPr>
              <a:t>This comes from p. 49 of the </a:t>
            </a:r>
            <a:r>
              <a:rPr lang="en" i="1" u="sng">
                <a:solidFill>
                  <a:schemeClr val="hlink"/>
                </a:solidFill>
                <a:latin typeface="Libre Franklin"/>
                <a:ea typeface="Libre Franklin"/>
                <a:cs typeface="Libre Franklin"/>
                <a:sym typeface="Libre Franklin"/>
                <a:hlinkClick r:id="rId3"/>
              </a:rPr>
              <a:t>KAS for Health Education</a:t>
            </a:r>
            <a:r>
              <a:rPr lang="en" i="1">
                <a:latin typeface="Libre Franklin"/>
                <a:ea typeface="Libre Franklin"/>
                <a:cs typeface="Libre Franklin"/>
                <a:sym typeface="Libre Franklin"/>
              </a:rPr>
              <a:t>.</a:t>
            </a:r>
            <a:endParaRPr i="1">
              <a:latin typeface="Libre Franklin"/>
              <a:ea typeface="Libre Franklin"/>
              <a:cs typeface="Libre Franklin"/>
              <a:sym typeface="Libre Franklin"/>
            </a:endParaRPr>
          </a:p>
        </p:txBody>
      </p:sp>
      <p:pic>
        <p:nvPicPr>
          <p:cNvPr id="549" name="Google Shape;549;p84" descr="Standard 3: Access valid information, products and services to enhance health. "/>
          <p:cNvPicPr preferRelativeResize="0"/>
          <p:nvPr/>
        </p:nvPicPr>
        <p:blipFill rotWithShape="1">
          <a:blip r:embed="rId4">
            <a:alphaModFix/>
          </a:blip>
          <a:srcRect t="56491"/>
          <a:stretch/>
        </p:blipFill>
        <p:spPr>
          <a:xfrm>
            <a:off x="1551443" y="1619259"/>
            <a:ext cx="7449700" cy="1574574"/>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175C3374-B4C6-1FF7-1BA1-25999F5F0881}"/>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1"/>
          <p:cNvSpPr txBox="1">
            <a:spLocks noGrp="1"/>
          </p:cNvSpPr>
          <p:nvPr>
            <p:ph type="title"/>
          </p:nvPr>
        </p:nvSpPr>
        <p:spPr>
          <a:xfrm>
            <a:off x="210800" y="199325"/>
            <a:ext cx="85311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Other Acronyms Used in this Learning:</a:t>
            </a:r>
            <a:endParaRPr b="1" dirty="0">
              <a:latin typeface="Franklin Gothic"/>
              <a:ea typeface="Franklin Gothic"/>
              <a:cs typeface="Franklin Gothic"/>
              <a:sym typeface="Franklin Gothic"/>
            </a:endParaRPr>
          </a:p>
        </p:txBody>
      </p:sp>
      <p:sp>
        <p:nvSpPr>
          <p:cNvPr id="160" name="Google Shape;160;p31" descr="KAS: Kentucky Academic Standards​&#10;&#10;HQIR: high-quality instructional resource​&#10;&#10;CKLA: Core Knowledge Language Arts​&#10;&#10;EL Education: formerly known as Expeditionary Learning​&#10;&#10;IM: Illustrative Mathematics​"/>
          <p:cNvSpPr txBox="1"/>
          <p:nvPr/>
        </p:nvSpPr>
        <p:spPr>
          <a:xfrm>
            <a:off x="434075" y="1094100"/>
            <a:ext cx="8108700" cy="2678100"/>
          </a:xfrm>
          <a:prstGeom prst="rect">
            <a:avLst/>
          </a:prstGeom>
          <a:noFill/>
          <a:ln>
            <a:noFill/>
          </a:ln>
        </p:spPr>
        <p:txBody>
          <a:bodyPr spcFirstLastPara="1" wrap="square" lIns="91425" tIns="91425" rIns="91425" bIns="91425" anchor="t" anchorCtr="0">
            <a:spAutoFit/>
          </a:bodyPr>
          <a:lstStyle/>
          <a:p>
            <a:pPr marL="457200" lvl="0" indent="-400050" algn="l" rtl="0">
              <a:spcBef>
                <a:spcPts val="0"/>
              </a:spcBef>
              <a:spcAft>
                <a:spcPts val="0"/>
              </a:spcAft>
              <a:buSzPts val="2700"/>
              <a:buFont typeface="Franklin Gothic"/>
              <a:buChar char="●"/>
            </a:pPr>
            <a:r>
              <a:rPr lang="en" sz="2700" b="1" i="1">
                <a:latin typeface="Franklin Gothic"/>
                <a:ea typeface="Franklin Gothic"/>
                <a:cs typeface="Franklin Gothic"/>
                <a:sym typeface="Franklin Gothic"/>
              </a:rPr>
              <a:t>KAS</a:t>
            </a:r>
            <a:r>
              <a:rPr lang="en" sz="2700">
                <a:latin typeface="Franklin Gothic"/>
                <a:ea typeface="Franklin Gothic"/>
                <a:cs typeface="Franklin Gothic"/>
                <a:sym typeface="Franklin Gothic"/>
              </a:rPr>
              <a:t>: </a:t>
            </a:r>
            <a:r>
              <a:rPr lang="en" sz="2700" i="1">
                <a:latin typeface="Franklin Gothic"/>
                <a:ea typeface="Franklin Gothic"/>
                <a:cs typeface="Franklin Gothic"/>
                <a:sym typeface="Franklin Gothic"/>
              </a:rPr>
              <a:t>Kentucky Academic Standards</a:t>
            </a:r>
            <a:endParaRPr sz="2700" i="1">
              <a:latin typeface="Franklin Gothic"/>
              <a:ea typeface="Franklin Gothic"/>
              <a:cs typeface="Franklin Gothic"/>
              <a:sym typeface="Franklin Gothic"/>
            </a:endParaRPr>
          </a:p>
          <a:p>
            <a:pPr marL="457200" lvl="0" indent="-400050" algn="l" rtl="0">
              <a:spcBef>
                <a:spcPts val="0"/>
              </a:spcBef>
              <a:spcAft>
                <a:spcPts val="0"/>
              </a:spcAft>
              <a:buSzPts val="2700"/>
              <a:buFont typeface="Franklin Gothic"/>
              <a:buChar char="●"/>
            </a:pPr>
            <a:r>
              <a:rPr lang="en" sz="2700" b="1">
                <a:latin typeface="Franklin Gothic"/>
                <a:ea typeface="Franklin Gothic"/>
                <a:cs typeface="Franklin Gothic"/>
                <a:sym typeface="Franklin Gothic"/>
              </a:rPr>
              <a:t>HQIR</a:t>
            </a:r>
            <a:r>
              <a:rPr lang="en" sz="2700">
                <a:latin typeface="Franklin Gothic"/>
                <a:ea typeface="Franklin Gothic"/>
                <a:cs typeface="Franklin Gothic"/>
                <a:sym typeface="Franklin Gothic"/>
              </a:rPr>
              <a:t>: high-quality instructional resource</a:t>
            </a:r>
            <a:endParaRPr sz="2700">
              <a:latin typeface="Franklin Gothic"/>
              <a:ea typeface="Franklin Gothic"/>
              <a:cs typeface="Franklin Gothic"/>
              <a:sym typeface="Franklin Gothic"/>
            </a:endParaRPr>
          </a:p>
          <a:p>
            <a:pPr marL="914400" lvl="1" indent="-400050" algn="l" rtl="0">
              <a:spcBef>
                <a:spcPts val="0"/>
              </a:spcBef>
              <a:spcAft>
                <a:spcPts val="0"/>
              </a:spcAft>
              <a:buSzPts val="2700"/>
              <a:buFont typeface="Franklin Gothic"/>
              <a:buChar char="○"/>
            </a:pPr>
            <a:r>
              <a:rPr lang="en" sz="2700" b="1">
                <a:latin typeface="Franklin Gothic"/>
                <a:ea typeface="Franklin Gothic"/>
                <a:cs typeface="Franklin Gothic"/>
                <a:sym typeface="Franklin Gothic"/>
              </a:rPr>
              <a:t>CKLA</a:t>
            </a:r>
            <a:r>
              <a:rPr lang="en" sz="2700">
                <a:latin typeface="Franklin Gothic"/>
                <a:ea typeface="Franklin Gothic"/>
                <a:cs typeface="Franklin Gothic"/>
                <a:sym typeface="Franklin Gothic"/>
              </a:rPr>
              <a:t>: Core Knowledge Language Arts</a:t>
            </a:r>
            <a:endParaRPr sz="2700">
              <a:latin typeface="Franklin Gothic"/>
              <a:ea typeface="Franklin Gothic"/>
              <a:cs typeface="Franklin Gothic"/>
              <a:sym typeface="Franklin Gothic"/>
            </a:endParaRPr>
          </a:p>
          <a:p>
            <a:pPr marL="914400" lvl="1" indent="-400050" algn="l" rtl="0">
              <a:spcBef>
                <a:spcPts val="0"/>
              </a:spcBef>
              <a:spcAft>
                <a:spcPts val="0"/>
              </a:spcAft>
              <a:buSzPts val="2700"/>
              <a:buFont typeface="Franklin Gothic"/>
              <a:buChar char="○"/>
            </a:pPr>
            <a:r>
              <a:rPr lang="en" sz="2700" b="1">
                <a:latin typeface="Franklin Gothic"/>
                <a:ea typeface="Franklin Gothic"/>
                <a:cs typeface="Franklin Gothic"/>
                <a:sym typeface="Franklin Gothic"/>
              </a:rPr>
              <a:t>EL </a:t>
            </a:r>
            <a:r>
              <a:rPr lang="en" sz="2700">
                <a:latin typeface="Franklin Gothic"/>
                <a:ea typeface="Franklin Gothic"/>
                <a:cs typeface="Franklin Gothic"/>
                <a:sym typeface="Franklin Gothic"/>
              </a:rPr>
              <a:t>Education: formerly known as Expeditionary Learning</a:t>
            </a:r>
            <a:endParaRPr sz="2700">
              <a:latin typeface="Franklin Gothic"/>
              <a:ea typeface="Franklin Gothic"/>
              <a:cs typeface="Franklin Gothic"/>
              <a:sym typeface="Franklin Gothic"/>
            </a:endParaRPr>
          </a:p>
          <a:p>
            <a:pPr marL="914400" lvl="1" indent="-400050" algn="l" rtl="0">
              <a:spcBef>
                <a:spcPts val="0"/>
              </a:spcBef>
              <a:spcAft>
                <a:spcPts val="0"/>
              </a:spcAft>
              <a:buSzPts val="2700"/>
              <a:buFont typeface="Franklin Gothic"/>
              <a:buChar char="○"/>
            </a:pPr>
            <a:r>
              <a:rPr lang="en" sz="2700" b="1">
                <a:latin typeface="Franklin Gothic"/>
                <a:ea typeface="Franklin Gothic"/>
                <a:cs typeface="Franklin Gothic"/>
                <a:sym typeface="Franklin Gothic"/>
              </a:rPr>
              <a:t>IM</a:t>
            </a:r>
            <a:r>
              <a:rPr lang="en" sz="2700">
                <a:latin typeface="Franklin Gothic"/>
                <a:ea typeface="Franklin Gothic"/>
                <a:cs typeface="Franklin Gothic"/>
                <a:sym typeface="Franklin Gothic"/>
              </a:rPr>
              <a:t>: Illustrative Mathematics</a:t>
            </a:r>
            <a:endParaRPr sz="27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5"/>
          <p:cNvSpPr txBox="1">
            <a:spLocks noGrp="1"/>
          </p:cNvSpPr>
          <p:nvPr>
            <p:ph type="title"/>
          </p:nvPr>
        </p:nvSpPr>
        <p:spPr>
          <a:xfrm>
            <a:off x="47880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PAUSE</a:t>
            </a:r>
            <a:endParaRPr sz="3100" b="1">
              <a:latin typeface="Franklin Gothic"/>
              <a:ea typeface="Franklin Gothic"/>
              <a:cs typeface="Franklin Gothic"/>
              <a:sym typeface="Franklin Gothic"/>
            </a:endParaRPr>
          </a:p>
        </p:txBody>
      </p:sp>
      <p:sp>
        <p:nvSpPr>
          <p:cNvPr id="556" name="Google Shape;556;p85"/>
          <p:cNvSpPr txBox="1"/>
          <p:nvPr/>
        </p:nvSpPr>
        <p:spPr>
          <a:xfrm>
            <a:off x="478800" y="1268050"/>
            <a:ext cx="8186400" cy="300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latin typeface="Libre Franklin"/>
              <a:ea typeface="Libre Franklin"/>
              <a:cs typeface="Libre Franklin"/>
              <a:sym typeface="Libre Franklin"/>
            </a:endParaRPr>
          </a:p>
          <a:p>
            <a:pPr marL="0" lvl="0" indent="0" algn="l" rtl="0">
              <a:spcBef>
                <a:spcPts val="0"/>
              </a:spcBef>
              <a:spcAft>
                <a:spcPts val="0"/>
              </a:spcAft>
              <a:buNone/>
            </a:pPr>
            <a:r>
              <a:rPr lang="en" sz="3000">
                <a:latin typeface="Franklin Gothic"/>
                <a:ea typeface="Franklin Gothic"/>
                <a:cs typeface="Franklin Gothic"/>
                <a:sym typeface="Franklin Gothic"/>
              </a:rPr>
              <a:t>If you sent a text to a colleague right now explaining your major takeaway about the Interdisciplinary Literacy Practices, what would you say? </a:t>
            </a:r>
            <a:endParaRPr sz="3000">
              <a:latin typeface="Franklin Gothic"/>
              <a:ea typeface="Franklin Gothic"/>
              <a:cs typeface="Franklin Gothic"/>
              <a:sym typeface="Franklin Gothic"/>
            </a:endParaRPr>
          </a:p>
          <a:p>
            <a:pPr marL="457200" lvl="0" indent="0" algn="l" rtl="0">
              <a:spcBef>
                <a:spcPts val="0"/>
              </a:spcBef>
              <a:spcAft>
                <a:spcPts val="0"/>
              </a:spcAft>
              <a:buNone/>
            </a:pPr>
            <a:endParaRPr sz="2000">
              <a:latin typeface="Libre Franklin"/>
              <a:ea typeface="Libre Franklin"/>
              <a:cs typeface="Libre Franklin"/>
              <a:sym typeface="Libre Franklin"/>
            </a:endParaRPr>
          </a:p>
          <a:p>
            <a:pPr marL="0" lvl="0" indent="0" algn="l" rtl="0">
              <a:spcBef>
                <a:spcPts val="0"/>
              </a:spcBef>
              <a:spcAft>
                <a:spcPts val="0"/>
              </a:spcAft>
              <a:buNone/>
            </a:pPr>
            <a:endParaRPr sz="2700" b="1">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257C2179-B632-C126-CEBB-DBF8B9EA72A1}"/>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J</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6"/>
          <p:cNvSpPr txBox="1">
            <a:spLocks noGrp="1"/>
          </p:cNvSpPr>
          <p:nvPr>
            <p:ph type="title"/>
          </p:nvPr>
        </p:nvSpPr>
        <p:spPr>
          <a:xfrm>
            <a:off x="333450" y="2806600"/>
            <a:ext cx="73272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5400" b="1" dirty="0">
                <a:latin typeface="Franklin Gothic"/>
                <a:ea typeface="Franklin Gothic"/>
                <a:cs typeface="Franklin Gothic"/>
                <a:sym typeface="Franklin Gothic"/>
              </a:rPr>
              <a:t>Part 2: </a:t>
            </a:r>
            <a:endParaRPr sz="5400" dirty="0">
              <a:latin typeface="Franklin Gothic"/>
              <a:ea typeface="Franklin Gothic"/>
              <a:cs typeface="Franklin Gothic"/>
              <a:sym typeface="Franklin Gothic"/>
            </a:endParaRPr>
          </a:p>
          <a:p>
            <a:pPr marL="0" lvl="0" indent="0" algn="l" rtl="0">
              <a:spcBef>
                <a:spcPts val="0"/>
              </a:spcBef>
              <a:spcAft>
                <a:spcPts val="0"/>
              </a:spcAft>
              <a:buNone/>
            </a:pPr>
            <a:r>
              <a:rPr lang="en" sz="5400" dirty="0">
                <a:latin typeface="Franklin Gothic"/>
                <a:ea typeface="Franklin Gothic"/>
                <a:cs typeface="Franklin Gothic"/>
                <a:sym typeface="Franklin Gothic"/>
              </a:rPr>
              <a:t>How are Kentucky </a:t>
            </a:r>
            <a:endParaRPr sz="5400" dirty="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5400" dirty="0">
                <a:latin typeface="Franklin Gothic"/>
                <a:ea typeface="Franklin Gothic"/>
                <a:cs typeface="Franklin Gothic"/>
                <a:sym typeface="Franklin Gothic"/>
              </a:rPr>
              <a:t>teachers engaging </a:t>
            </a:r>
            <a:endParaRPr sz="5400" dirty="0">
              <a:latin typeface="Franklin Gothic"/>
              <a:ea typeface="Franklin Gothic"/>
              <a:cs typeface="Franklin Gothic"/>
              <a:sym typeface="Franklin Gothic"/>
            </a:endParaRPr>
          </a:p>
          <a:p>
            <a:pPr marL="0" lvl="0" indent="0" algn="l" rtl="0">
              <a:spcBef>
                <a:spcPts val="0"/>
              </a:spcBef>
              <a:spcAft>
                <a:spcPts val="0"/>
              </a:spcAft>
              <a:buNone/>
            </a:pPr>
            <a:r>
              <a:rPr lang="en" sz="5400" dirty="0">
                <a:latin typeface="Franklin Gothic"/>
                <a:ea typeface="Franklin Gothic"/>
                <a:cs typeface="Franklin Gothic"/>
                <a:sym typeface="Franklin Gothic"/>
              </a:rPr>
              <a:t>students in the </a:t>
            </a:r>
            <a:endParaRPr sz="5400" dirty="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5400" dirty="0">
                <a:latin typeface="Franklin Gothic"/>
                <a:ea typeface="Franklin Gothic"/>
                <a:cs typeface="Franklin Gothic"/>
                <a:sym typeface="Franklin Gothic"/>
              </a:rPr>
              <a:t>ILPs?</a:t>
            </a:r>
            <a:endParaRPr sz="5400" dirty="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5800" dirty="0">
              <a:latin typeface="Franklin Gothic"/>
              <a:ea typeface="Franklin Gothic"/>
              <a:cs typeface="Franklin Gothic"/>
              <a:sym typeface="Franklin Gothic"/>
            </a:endParaRPr>
          </a:p>
          <a:p>
            <a:pPr marL="0" lvl="0" indent="0" algn="l" rtl="0">
              <a:spcBef>
                <a:spcPts val="0"/>
              </a:spcBef>
              <a:spcAft>
                <a:spcPts val="0"/>
              </a:spcAft>
              <a:buNone/>
            </a:pPr>
            <a:endParaRPr sz="5800" dirty="0">
              <a:latin typeface="Franklin Gothic"/>
              <a:ea typeface="Franklin Gothic"/>
              <a:cs typeface="Franklin Gothic"/>
              <a:sym typeface="Franklin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281650" y="103075"/>
            <a:ext cx="74565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Module Objectives, Part 2:</a:t>
            </a:r>
            <a:endParaRPr b="1" dirty="0">
              <a:latin typeface="Franklin Gothic"/>
              <a:ea typeface="Franklin Gothic"/>
              <a:cs typeface="Franklin Gothic"/>
              <a:sym typeface="Franklin Gothic"/>
            </a:endParaRPr>
          </a:p>
        </p:txBody>
      </p:sp>
      <p:sp>
        <p:nvSpPr>
          <p:cNvPr id="172" name="Google Shape;172;p33"/>
          <p:cNvSpPr txBox="1"/>
          <p:nvPr/>
        </p:nvSpPr>
        <p:spPr>
          <a:xfrm>
            <a:off x="521350" y="922925"/>
            <a:ext cx="8255700" cy="2199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2300" b="1">
                <a:latin typeface="Franklin Gothic"/>
                <a:ea typeface="Franklin Gothic"/>
                <a:cs typeface="Franklin Gothic"/>
                <a:sym typeface="Franklin Gothic"/>
              </a:rPr>
              <a:t>Part 2: What do the Interdisciplinary Literacy Practices (ILPs) look and sound like in Kentucky classrooms?</a:t>
            </a:r>
            <a:endParaRPr sz="2300" b="1">
              <a:latin typeface="Franklin Gothic"/>
              <a:ea typeface="Franklin Gothic"/>
              <a:cs typeface="Franklin Gothic"/>
              <a:sym typeface="Franklin Gothic"/>
            </a:endParaRPr>
          </a:p>
          <a:p>
            <a:pPr marL="914400" lvl="0" indent="-374650" algn="l" rtl="0">
              <a:lnSpc>
                <a:spcPct val="90000"/>
              </a:lnSpc>
              <a:spcBef>
                <a:spcPts val="800"/>
              </a:spcBef>
              <a:spcAft>
                <a:spcPts val="0"/>
              </a:spcAft>
              <a:buSzPts val="2300"/>
              <a:buFont typeface="Franklin Gothic"/>
              <a:buChar char="●"/>
            </a:pPr>
            <a:r>
              <a:rPr lang="en" sz="2300">
                <a:latin typeface="Franklin Gothic"/>
                <a:ea typeface="Franklin Gothic"/>
                <a:cs typeface="Franklin Gothic"/>
                <a:sym typeface="Franklin Gothic"/>
              </a:rPr>
              <a:t>Watch 2-3 Kentucky teachers from various grade levels and content areas as they engage students in the ILPs.</a:t>
            </a:r>
            <a:endParaRPr sz="2300">
              <a:latin typeface="Franklin Gothic"/>
              <a:ea typeface="Franklin Gothic"/>
              <a:cs typeface="Franklin Gothic"/>
              <a:sym typeface="Franklin Gothic"/>
            </a:endParaRPr>
          </a:p>
          <a:p>
            <a:pPr marL="914400" lvl="0" indent="-374650" algn="l" rtl="0">
              <a:lnSpc>
                <a:spcPct val="90000"/>
              </a:lnSpc>
              <a:spcBef>
                <a:spcPts val="0"/>
              </a:spcBef>
              <a:spcAft>
                <a:spcPts val="0"/>
              </a:spcAft>
              <a:buSzPts val="2300"/>
              <a:buFont typeface="Franklin Gothic"/>
              <a:buChar char="●"/>
            </a:pPr>
            <a:r>
              <a:rPr lang="en" sz="2300">
                <a:latin typeface="Franklin Gothic"/>
                <a:ea typeface="Franklin Gothic"/>
                <a:cs typeface="Franklin Gothic"/>
                <a:sym typeface="Franklin Gothic"/>
              </a:rPr>
              <a:t>Reflect on how these teachers engage students in the ILPs.</a:t>
            </a:r>
            <a:endParaRPr sz="2300">
              <a:latin typeface="Franklin Gothic"/>
              <a:ea typeface="Franklin Gothic"/>
              <a:cs typeface="Franklin Gothic"/>
              <a:sym typeface="Franklin Gothic"/>
            </a:endParaRPr>
          </a:p>
        </p:txBody>
      </p:sp>
    </p:spTree>
    <p:extLst>
      <p:ext uri="{BB962C8B-B14F-4D97-AF65-F5344CB8AC3E}">
        <p14:creationId xmlns:p14="http://schemas.microsoft.com/office/powerpoint/2010/main" val="2052629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7"/>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Videos Available in this Series</a:t>
            </a:r>
            <a:endParaRPr sz="3100" b="1">
              <a:latin typeface="Franklin Gothic"/>
              <a:ea typeface="Franklin Gothic"/>
              <a:cs typeface="Franklin Gothic"/>
              <a:sym typeface="Franklin Gothic"/>
            </a:endParaRPr>
          </a:p>
        </p:txBody>
      </p:sp>
      <p:graphicFrame>
        <p:nvGraphicFramePr>
          <p:cNvPr id="568" name="Google Shape;568;p87"/>
          <p:cNvGraphicFramePr/>
          <p:nvPr>
            <p:extLst>
              <p:ext uri="{D42A27DB-BD31-4B8C-83A1-F6EECF244321}">
                <p14:modId xmlns:p14="http://schemas.microsoft.com/office/powerpoint/2010/main" val="3389720363"/>
              </p:ext>
            </p:extLst>
          </p:nvPr>
        </p:nvGraphicFramePr>
        <p:xfrm>
          <a:off x="568526" y="1284388"/>
          <a:ext cx="3442248" cy="2651580"/>
        </p:xfrm>
        <a:graphic>
          <a:graphicData uri="http://schemas.openxmlformats.org/drawingml/2006/table">
            <a:tbl>
              <a:tblPr firstRow="1">
                <a:noFill/>
                <a:tableStyleId>{13EE55BE-5C94-4FB5-90D6-3344377AB391}</a:tableStyleId>
              </a:tblPr>
              <a:tblGrid>
                <a:gridCol w="496149">
                  <a:extLst>
                    <a:ext uri="{9D8B030D-6E8A-4147-A177-3AD203B41FA5}">
                      <a16:colId xmlns:a16="http://schemas.microsoft.com/office/drawing/2014/main" val="20000"/>
                    </a:ext>
                  </a:extLst>
                </a:gridCol>
                <a:gridCol w="2946099">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700" b="1" u="sng" dirty="0">
                          <a:solidFill>
                            <a:schemeClr val="hlink"/>
                          </a:solidFill>
                          <a:latin typeface="Franklin Gothic"/>
                          <a:ea typeface="Franklin Gothic"/>
                          <a:cs typeface="Franklin Gothic"/>
                          <a:sym typeface="Franklin Gothic"/>
                          <a:hlinkClick r:id="rId3" action="ppaction://hlinksldjump"/>
                        </a:rPr>
                        <a:t>K</a:t>
                      </a:r>
                      <a:endParaRPr sz="1700" b="1" dirty="0">
                        <a:latin typeface="Franklin Gothic"/>
                        <a:ea typeface="Franklin Gothic"/>
                        <a:cs typeface="Franklin Gothic"/>
                        <a:sym typeface="Franklin Gothic"/>
                      </a:endParaRPr>
                    </a:p>
                  </a:txBody>
                  <a:tcPr marL="91425" marR="91425" marT="91425" marB="91425">
                    <a:lnL w="9525" cap="flat" cmpd="sng">
                      <a:solidFill>
                        <a:schemeClr val="dk1"/>
                      </a:solidFill>
                      <a:prstDash val="solid"/>
                      <a:round/>
                      <a:headEnd type="none" w="sm" len="sm"/>
                      <a:tailEnd type="none" w="sm" len="sm"/>
                    </a:lnL>
                    <a:lnT w="9524" cap="flat" cmpd="sng">
                      <a:solidFill>
                        <a:schemeClr val="dk1"/>
                      </a:solidFill>
                      <a:prstDash val="solid"/>
                      <a:round/>
                      <a:headEnd type="none" w="sm" len="sm"/>
                      <a:tailEnd type="none" w="sm" len="sm"/>
                    </a:lnT>
                    <a:solidFill>
                      <a:srgbClr val="E1F3EA"/>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Reading &amp; Writing</a:t>
                      </a:r>
                      <a:endParaRPr sz="1700" dirty="0">
                        <a:latin typeface="Franklin Gothic"/>
                        <a:ea typeface="Franklin Gothic"/>
                        <a:cs typeface="Franklin Gothic"/>
                        <a:sym typeface="Franklin Gothic"/>
                      </a:endParaRPr>
                    </a:p>
                  </a:txBody>
                  <a:tcPr marL="91425" marR="91425" marT="91425" marB="91425">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solidFill>
                      <a:srgbClr val="E1F3EA"/>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700" b="1" u="sng" dirty="0">
                          <a:solidFill>
                            <a:schemeClr val="hlink"/>
                          </a:solidFill>
                          <a:latin typeface="Franklin Gothic"/>
                          <a:ea typeface="Franklin Gothic"/>
                          <a:cs typeface="Franklin Gothic"/>
                          <a:sym typeface="Franklin Gothic"/>
                          <a:hlinkClick r:id="rId4" action="ppaction://hlinksldjump"/>
                        </a:rPr>
                        <a:t>1</a:t>
                      </a:r>
                      <a:endParaRPr sz="1700" b="1" dirty="0">
                        <a:latin typeface="Franklin Gothic"/>
                        <a:ea typeface="Franklin Gothic"/>
                        <a:cs typeface="Franklin Gothic"/>
                        <a:sym typeface="Franklin Gothic"/>
                      </a:endParaRPr>
                    </a:p>
                  </a:txBody>
                  <a:tcPr marL="91425" marR="91425" marT="91425" marB="91425">
                    <a:lnL w="9525" cap="flat" cmpd="sng">
                      <a:solidFill>
                        <a:schemeClr val="dk1"/>
                      </a:solidFill>
                      <a:prstDash val="solid"/>
                      <a:round/>
                      <a:headEnd type="none" w="sm" len="sm"/>
                      <a:tailEnd type="none" w="sm" len="sm"/>
                    </a:lnL>
                    <a:solidFill>
                      <a:srgbClr val="E1F3EA"/>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Science</a:t>
                      </a:r>
                      <a:endParaRPr sz="1700" dirty="0">
                        <a:latin typeface="Franklin Gothic"/>
                        <a:ea typeface="Franklin Gothic"/>
                        <a:cs typeface="Franklin Gothic"/>
                        <a:sym typeface="Franklin Gothic"/>
                      </a:endParaRPr>
                    </a:p>
                  </a:txBody>
                  <a:tcPr marL="91425" marR="91425" marT="91425" marB="91425">
                    <a:lnR w="9525" cap="flat" cmpd="sng">
                      <a:solidFill>
                        <a:schemeClr val="dk1"/>
                      </a:solidFill>
                      <a:prstDash val="solid"/>
                      <a:round/>
                      <a:headEnd type="none" w="sm" len="sm"/>
                      <a:tailEnd type="none" w="sm" len="sm"/>
                    </a:lnR>
                    <a:solidFill>
                      <a:srgbClr val="E1F3EA"/>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700" b="1" u="sng" dirty="0">
                          <a:solidFill>
                            <a:schemeClr val="hlink"/>
                          </a:solidFill>
                          <a:latin typeface="Franklin Gothic"/>
                          <a:ea typeface="Franklin Gothic"/>
                          <a:cs typeface="Franklin Gothic"/>
                          <a:sym typeface="Franklin Gothic"/>
                          <a:hlinkClick r:id="rId5" action="ppaction://hlinksldjump"/>
                        </a:rPr>
                        <a:t>2</a:t>
                      </a:r>
                      <a:endParaRPr sz="1700" b="1" dirty="0">
                        <a:latin typeface="Franklin Gothic"/>
                        <a:ea typeface="Franklin Gothic"/>
                        <a:cs typeface="Franklin Gothic"/>
                        <a:sym typeface="Franklin Gothic"/>
                      </a:endParaRPr>
                    </a:p>
                  </a:txBody>
                  <a:tcPr marL="91425" marR="91425" marT="91425" marB="91425">
                    <a:lnL w="9525" cap="flat" cmpd="sng">
                      <a:solidFill>
                        <a:schemeClr val="dk1"/>
                      </a:solidFill>
                      <a:prstDash val="solid"/>
                      <a:round/>
                      <a:headEnd type="none" w="sm" len="sm"/>
                      <a:tailEnd type="none" w="sm" len="sm"/>
                    </a:lnL>
                    <a:solidFill>
                      <a:srgbClr val="E1F3EA"/>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Reading &amp; Writing</a:t>
                      </a:r>
                      <a:endParaRPr sz="1700" dirty="0">
                        <a:latin typeface="Franklin Gothic"/>
                        <a:ea typeface="Franklin Gothic"/>
                        <a:cs typeface="Franklin Gothic"/>
                        <a:sym typeface="Franklin Gothic"/>
                      </a:endParaRPr>
                    </a:p>
                  </a:txBody>
                  <a:tcPr marL="91425" marR="91425" marT="91425" marB="91425">
                    <a:lnR w="9525" cap="flat" cmpd="sng">
                      <a:solidFill>
                        <a:schemeClr val="dk1"/>
                      </a:solidFill>
                      <a:prstDash val="solid"/>
                      <a:round/>
                      <a:headEnd type="none" w="sm" len="sm"/>
                      <a:tailEnd type="none" w="sm" len="sm"/>
                    </a:lnR>
                    <a:solidFill>
                      <a:srgbClr val="E1F3EA"/>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700" b="1" u="sng" dirty="0">
                          <a:solidFill>
                            <a:schemeClr val="hlink"/>
                          </a:solidFill>
                          <a:latin typeface="Franklin Gothic"/>
                          <a:ea typeface="Franklin Gothic"/>
                          <a:cs typeface="Franklin Gothic"/>
                          <a:sym typeface="Franklin Gothic"/>
                          <a:hlinkClick r:id="rId6" action="ppaction://hlinksldjump"/>
                        </a:rPr>
                        <a:t>3</a:t>
                      </a:r>
                      <a:endParaRPr sz="1700" b="1" dirty="0">
                        <a:latin typeface="Franklin Gothic"/>
                        <a:ea typeface="Franklin Gothic"/>
                        <a:cs typeface="Franklin Gothic"/>
                        <a:sym typeface="Franklin Gothic"/>
                      </a:endParaRPr>
                    </a:p>
                  </a:txBody>
                  <a:tcPr marL="91425" marR="91425" marT="91425" marB="91425">
                    <a:lnL w="9525" cap="flat" cmpd="sng">
                      <a:solidFill>
                        <a:schemeClr val="dk1"/>
                      </a:solidFill>
                      <a:prstDash val="solid"/>
                      <a:round/>
                      <a:headEnd type="none" w="sm" len="sm"/>
                      <a:tailEnd type="none" w="sm" len="sm"/>
                    </a:lnL>
                    <a:solidFill>
                      <a:srgbClr val="E1F3EA"/>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Reading &amp; Writing</a:t>
                      </a:r>
                      <a:endParaRPr sz="1700" dirty="0">
                        <a:latin typeface="Franklin Gothic"/>
                        <a:ea typeface="Franklin Gothic"/>
                        <a:cs typeface="Franklin Gothic"/>
                        <a:sym typeface="Franklin Gothic"/>
                      </a:endParaRPr>
                    </a:p>
                  </a:txBody>
                  <a:tcPr marL="91425" marR="91425" marT="91425" marB="91425">
                    <a:lnR w="9525" cap="flat" cmpd="sng">
                      <a:solidFill>
                        <a:schemeClr val="dk1"/>
                      </a:solidFill>
                      <a:prstDash val="solid"/>
                      <a:round/>
                      <a:headEnd type="none" w="sm" len="sm"/>
                      <a:tailEnd type="none" w="sm" len="sm"/>
                    </a:lnR>
                    <a:solidFill>
                      <a:srgbClr val="E1F3EA"/>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700" b="1" u="sng" dirty="0">
                          <a:solidFill>
                            <a:schemeClr val="hlink"/>
                          </a:solidFill>
                          <a:latin typeface="Franklin Gothic"/>
                          <a:ea typeface="Franklin Gothic"/>
                          <a:cs typeface="Franklin Gothic"/>
                          <a:sym typeface="Franklin Gothic"/>
                          <a:hlinkClick r:id="rId7" action="ppaction://hlinksldjump"/>
                        </a:rPr>
                        <a:t>4</a:t>
                      </a:r>
                      <a:endParaRPr sz="1700" b="1" dirty="0">
                        <a:latin typeface="Franklin Gothic"/>
                        <a:ea typeface="Franklin Gothic"/>
                        <a:cs typeface="Franklin Gothic"/>
                        <a:sym typeface="Franklin Gothic"/>
                      </a:endParaRPr>
                    </a:p>
                  </a:txBody>
                  <a:tcPr marL="91425" marR="91425" marT="91425" marB="91425">
                    <a:lnL w="9525" cap="flat" cmpd="sng">
                      <a:solidFill>
                        <a:schemeClr val="dk1"/>
                      </a:solidFill>
                      <a:prstDash val="solid"/>
                      <a:round/>
                      <a:headEnd type="none" w="sm" len="sm"/>
                      <a:tailEnd type="none" w="sm" len="sm"/>
                    </a:lnL>
                    <a:solidFill>
                      <a:srgbClr val="E1F3EA"/>
                    </a:solidFill>
                  </a:tcPr>
                </a:tc>
                <a:tc>
                  <a:txBody>
                    <a:bodyPr/>
                    <a:lstStyle/>
                    <a:p>
                      <a:pPr marL="0" lvl="0" indent="0" algn="l" rtl="0">
                        <a:spcBef>
                          <a:spcPts val="0"/>
                        </a:spcBef>
                        <a:spcAft>
                          <a:spcPts val="0"/>
                        </a:spcAft>
                        <a:buNone/>
                      </a:pPr>
                      <a:r>
                        <a:rPr lang="en" sz="1700" dirty="0">
                          <a:solidFill>
                            <a:schemeClr val="dk1"/>
                          </a:solidFill>
                          <a:latin typeface="Franklin Gothic"/>
                          <a:ea typeface="Franklin Gothic"/>
                          <a:cs typeface="Franklin Gothic"/>
                          <a:sym typeface="Franklin Gothic"/>
                        </a:rPr>
                        <a:t>Reading &amp; Writing</a:t>
                      </a:r>
                      <a:endParaRPr sz="1700" dirty="0">
                        <a:latin typeface="Franklin Gothic"/>
                        <a:ea typeface="Franklin Gothic"/>
                        <a:cs typeface="Franklin Gothic"/>
                        <a:sym typeface="Franklin Gothic"/>
                      </a:endParaRPr>
                    </a:p>
                  </a:txBody>
                  <a:tcPr marL="91425" marR="91425" marT="91425" marB="91425">
                    <a:lnR w="9525" cap="flat" cmpd="sng">
                      <a:solidFill>
                        <a:schemeClr val="dk1"/>
                      </a:solidFill>
                      <a:prstDash val="solid"/>
                      <a:round/>
                      <a:headEnd type="none" w="sm" len="sm"/>
                      <a:tailEnd type="none" w="sm" len="sm"/>
                    </a:lnR>
                    <a:solidFill>
                      <a:srgbClr val="E1F3EA"/>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700" b="1" u="sng" dirty="0">
                          <a:solidFill>
                            <a:schemeClr val="hlink"/>
                          </a:solidFill>
                          <a:latin typeface="Franklin Gothic"/>
                          <a:ea typeface="Franklin Gothic"/>
                          <a:cs typeface="Franklin Gothic"/>
                          <a:sym typeface="Franklin Gothic"/>
                          <a:hlinkClick r:id="rId8" action="ppaction://hlinksldjump"/>
                        </a:rPr>
                        <a:t>5</a:t>
                      </a:r>
                      <a:endParaRPr sz="1700" b="1" dirty="0">
                        <a:latin typeface="Franklin Gothic"/>
                        <a:ea typeface="Franklin Gothic"/>
                        <a:cs typeface="Franklin Gothic"/>
                        <a:sym typeface="Franklin Gothic"/>
                      </a:endParaRPr>
                    </a:p>
                  </a:txBody>
                  <a:tcPr marL="91425" marR="91425" marT="91425" marB="91425">
                    <a:lnL w="9525" cap="flat" cmpd="sng">
                      <a:solidFill>
                        <a:schemeClr val="dk1"/>
                      </a:solidFill>
                      <a:prstDash val="solid"/>
                      <a:round/>
                      <a:headEnd type="none" w="sm" len="sm"/>
                      <a:tailEnd type="none" w="sm" len="sm"/>
                    </a:lnL>
                    <a:lnB w="9525" cap="flat" cmpd="sng">
                      <a:solidFill>
                        <a:schemeClr val="dk1"/>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Social Studies</a:t>
                      </a:r>
                      <a:endParaRPr sz="1700" dirty="0">
                        <a:latin typeface="Franklin Gothic"/>
                        <a:ea typeface="Franklin Gothic"/>
                        <a:cs typeface="Franklin Gothic"/>
                        <a:sym typeface="Franklin Gothic"/>
                      </a:endParaRPr>
                    </a:p>
                  </a:txBody>
                  <a:tcPr marL="91425" marR="91425" marT="91425" marB="91425">
                    <a:lnR w="9525" cap="flat" cmpd="sng">
                      <a:solidFill>
                        <a:schemeClr val="dk1"/>
                      </a:solidFill>
                      <a:prstDash val="solid"/>
                      <a:round/>
                      <a:headEnd type="none" w="sm" len="sm"/>
                      <a:tailEnd type="none" w="sm" len="sm"/>
                    </a:lnR>
                    <a:lnB w="9525" cap="flat" cmpd="sng">
                      <a:solidFill>
                        <a:schemeClr val="dk1"/>
                      </a:solidFill>
                      <a:prstDash val="solid"/>
                      <a:round/>
                      <a:headEnd type="none" w="sm" len="sm"/>
                      <a:tailEnd type="none" w="sm" len="sm"/>
                    </a:lnB>
                    <a:solidFill>
                      <a:srgbClr val="E1F3EA"/>
                    </a:solidFill>
                  </a:tcPr>
                </a:tc>
                <a:extLst>
                  <a:ext uri="{0D108BD9-81ED-4DB2-BD59-A6C34878D82A}">
                    <a16:rowId xmlns:a16="http://schemas.microsoft.com/office/drawing/2014/main" val="10006"/>
                  </a:ext>
                </a:extLst>
              </a:tr>
            </a:tbl>
          </a:graphicData>
        </a:graphic>
      </p:graphicFrame>
      <p:sp>
        <p:nvSpPr>
          <p:cNvPr id="569" name="Google Shape;569;p87"/>
          <p:cNvSpPr txBox="1"/>
          <p:nvPr/>
        </p:nvSpPr>
        <p:spPr>
          <a:xfrm>
            <a:off x="109475" y="4479675"/>
            <a:ext cx="5675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latin typeface="Franklin Gothic"/>
                <a:ea typeface="Franklin Gothic"/>
                <a:cs typeface="Franklin Gothic"/>
                <a:sym typeface="Franklin Gothic"/>
              </a:rPr>
              <a:t>*Note that the high school videos available reflect the grade bands used in the </a:t>
            </a:r>
            <a:r>
              <a:rPr lang="en" sz="1300" i="1">
                <a:solidFill>
                  <a:schemeClr val="lt1"/>
                </a:solidFill>
                <a:latin typeface="Franklin Gothic"/>
                <a:ea typeface="Franklin Gothic"/>
                <a:cs typeface="Franklin Gothic"/>
                <a:sym typeface="Franklin Gothic"/>
              </a:rPr>
              <a:t>KAS for Reading and Writing. </a:t>
            </a:r>
            <a:endParaRPr sz="1300" i="1">
              <a:solidFill>
                <a:schemeClr val="lt1"/>
              </a:solidFill>
              <a:latin typeface="Franklin Gothic"/>
              <a:ea typeface="Franklin Gothic"/>
              <a:cs typeface="Franklin Gothic"/>
              <a:sym typeface="Franklin Gothic"/>
            </a:endParaRPr>
          </a:p>
        </p:txBody>
      </p:sp>
      <p:graphicFrame>
        <p:nvGraphicFramePr>
          <p:cNvPr id="3" name="Table 2">
            <a:extLst>
              <a:ext uri="{FF2B5EF4-FFF2-40B4-BE49-F238E27FC236}">
                <a16:creationId xmlns:a16="http://schemas.microsoft.com/office/drawing/2014/main" id="{503B3250-45AE-ED5D-D68B-662AB9495BC9}"/>
              </a:ext>
            </a:extLst>
          </p:cNvPr>
          <p:cNvGraphicFramePr>
            <a:graphicFrameLocks noGrp="1"/>
          </p:cNvGraphicFramePr>
          <p:nvPr>
            <p:extLst>
              <p:ext uri="{D42A27DB-BD31-4B8C-83A1-F6EECF244321}">
                <p14:modId xmlns:p14="http://schemas.microsoft.com/office/powerpoint/2010/main" val="1645608534"/>
              </p:ext>
            </p:extLst>
          </p:nvPr>
        </p:nvGraphicFramePr>
        <p:xfrm>
          <a:off x="4657464" y="1431798"/>
          <a:ext cx="3799984" cy="2013200"/>
        </p:xfrm>
        <a:graphic>
          <a:graphicData uri="http://schemas.openxmlformats.org/drawingml/2006/table">
            <a:tbl>
              <a:tblPr firstRow="1" bandRow="1">
                <a:tableStyleId>{13EE55BE-5C94-4FB5-90D6-3344377AB391}</a:tableStyleId>
              </a:tblPr>
              <a:tblGrid>
                <a:gridCol w="766513">
                  <a:extLst>
                    <a:ext uri="{9D8B030D-6E8A-4147-A177-3AD203B41FA5}">
                      <a16:colId xmlns:a16="http://schemas.microsoft.com/office/drawing/2014/main" val="2929457259"/>
                    </a:ext>
                  </a:extLst>
                </a:gridCol>
                <a:gridCol w="3033471">
                  <a:extLst>
                    <a:ext uri="{9D8B030D-6E8A-4147-A177-3AD203B41FA5}">
                      <a16:colId xmlns:a16="http://schemas.microsoft.com/office/drawing/2014/main" val="3684146085"/>
                    </a:ext>
                  </a:extLst>
                </a:gridCol>
              </a:tblGrid>
              <a:tr h="299152">
                <a:tc>
                  <a:txBody>
                    <a:bodyPr/>
                    <a:lstStyle/>
                    <a:p>
                      <a:pPr lvl="0" algn="l" rtl="0">
                        <a:buNone/>
                      </a:pPr>
                      <a:r>
                        <a:rPr lang="en-US" sz="1700" b="1" i="0" u="sng" dirty="0">
                          <a:solidFill>
                            <a:srgbClr val="0563C1"/>
                          </a:solidFill>
                          <a:effectLst/>
                          <a:highlight>
                            <a:srgbClr val="E7E6E6"/>
                          </a:highlight>
                          <a:latin typeface="Franklin Gothic"/>
                        </a:rPr>
                        <a:t>6</a:t>
                      </a:r>
                      <a:endParaRPr lang="en-US" b="0" i="0">
                        <a:solidFill>
                          <a:srgbClr val="000000"/>
                        </a:solidFill>
                        <a:effectLst/>
                        <a:highlight>
                          <a:srgbClr val="E7E6E6"/>
                        </a:highlight>
                        <a:latin typeface="Franklin Gothic"/>
                      </a:endParaRPr>
                    </a:p>
                  </a:txBody>
                  <a:tcPr marL="71780" marR="71780" marT="71780" marB="71780">
                    <a:lnL w="9525" cap="flat" cmpd="sng" algn="ctr">
                      <a:solidFill>
                        <a:srgbClr val="00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tc>
                  <a:txBody>
                    <a:bodyPr/>
                    <a:lstStyle/>
                    <a:p>
                      <a:pPr lvl="0" algn="l" rtl="0">
                        <a:buNone/>
                      </a:pPr>
                      <a:r>
                        <a:rPr lang="en-US" sz="1700" b="0" i="0" u="none" strike="noStrike" dirty="0">
                          <a:solidFill>
                            <a:srgbClr val="000000"/>
                          </a:solidFill>
                          <a:effectLst/>
                          <a:highlight>
                            <a:srgbClr val="E7E6E6"/>
                          </a:highlight>
                          <a:latin typeface="Franklin Gothic"/>
                        </a:rPr>
                        <a:t>Math</a:t>
                      </a:r>
                      <a:endParaRPr lang="en-US" b="0" i="0">
                        <a:solidFill>
                          <a:srgbClr val="000000"/>
                        </a:solidFill>
                        <a:effectLst/>
                        <a:highlight>
                          <a:srgbClr val="E7E6E6"/>
                        </a:highlight>
                        <a:latin typeface="Franklin Gothic"/>
                      </a:endParaRPr>
                    </a:p>
                  </a:txBody>
                  <a:tcPr marL="71780" marR="71780" marT="71780" marB="71780">
                    <a:lnL w="9525" cap="flat" cmpd="sng" algn="ctr">
                      <a:solidFill>
                        <a:srgbClr val="9E9E9E"/>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extLst>
                  <a:ext uri="{0D108BD9-81ED-4DB2-BD59-A6C34878D82A}">
                    <a16:rowId xmlns:a16="http://schemas.microsoft.com/office/drawing/2014/main" val="4285726742"/>
                  </a:ext>
                </a:extLst>
              </a:tr>
              <a:tr h="299152">
                <a:tc>
                  <a:txBody>
                    <a:bodyPr/>
                    <a:lstStyle/>
                    <a:p>
                      <a:pPr algn="l" rtl="0" fontAlgn="base"/>
                      <a:r>
                        <a:rPr lang="en-US" sz="1700" b="1" i="0" u="sng" dirty="0">
                          <a:solidFill>
                            <a:srgbClr val="0563C1"/>
                          </a:solidFill>
                          <a:effectLst/>
                          <a:highlight>
                            <a:srgbClr val="E7E6E6"/>
                          </a:highlight>
                          <a:latin typeface="Franklin Gothic"/>
                        </a:rPr>
                        <a:t>7</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00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tc>
                  <a:txBody>
                    <a:bodyPr/>
                    <a:lstStyle/>
                    <a:p>
                      <a:pPr algn="l" rtl="0" fontAlgn="base"/>
                      <a:r>
                        <a:rPr lang="en-US" sz="1700" b="0" i="0" u="none" strike="noStrike" dirty="0">
                          <a:solidFill>
                            <a:srgbClr val="000000"/>
                          </a:solidFill>
                          <a:effectLst/>
                          <a:highlight>
                            <a:srgbClr val="E7E6E6"/>
                          </a:highlight>
                          <a:latin typeface="Franklin Gothic"/>
                        </a:rPr>
                        <a:t>Reading &amp; Writing </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9E9E9E"/>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extLst>
                  <a:ext uri="{0D108BD9-81ED-4DB2-BD59-A6C34878D82A}">
                    <a16:rowId xmlns:a16="http://schemas.microsoft.com/office/drawing/2014/main" val="4273459427"/>
                  </a:ext>
                </a:extLst>
              </a:tr>
              <a:tr h="299152">
                <a:tc>
                  <a:txBody>
                    <a:bodyPr/>
                    <a:lstStyle/>
                    <a:p>
                      <a:pPr algn="l" rtl="0" fontAlgn="base"/>
                      <a:r>
                        <a:rPr lang="en-US" sz="1700" b="1" i="0" u="sng" dirty="0">
                          <a:solidFill>
                            <a:srgbClr val="0563C1"/>
                          </a:solidFill>
                          <a:effectLst/>
                          <a:highlight>
                            <a:srgbClr val="E7E6E6"/>
                          </a:highlight>
                          <a:latin typeface="Franklin Gothic"/>
                        </a:rPr>
                        <a:t>8</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00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tc>
                  <a:txBody>
                    <a:bodyPr/>
                    <a:lstStyle/>
                    <a:p>
                      <a:pPr algn="l" rtl="0" fontAlgn="base"/>
                      <a:r>
                        <a:rPr lang="en-US" sz="1700" b="0" i="0" u="none" strike="noStrike" dirty="0">
                          <a:solidFill>
                            <a:srgbClr val="000000"/>
                          </a:solidFill>
                          <a:effectLst/>
                          <a:highlight>
                            <a:srgbClr val="E7E6E6"/>
                          </a:highlight>
                          <a:latin typeface="Franklin Gothic"/>
                        </a:rPr>
                        <a:t>Science</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9E9E9E"/>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extLst>
                  <a:ext uri="{0D108BD9-81ED-4DB2-BD59-A6C34878D82A}">
                    <a16:rowId xmlns:a16="http://schemas.microsoft.com/office/drawing/2014/main" val="4049572125"/>
                  </a:ext>
                </a:extLst>
              </a:tr>
              <a:tr h="299152">
                <a:tc>
                  <a:txBody>
                    <a:bodyPr/>
                    <a:lstStyle/>
                    <a:p>
                      <a:pPr algn="l" rtl="0" fontAlgn="base"/>
                      <a:r>
                        <a:rPr lang="en-US" sz="1700" b="1" i="0" u="sng" dirty="0">
                          <a:solidFill>
                            <a:srgbClr val="0563C1"/>
                          </a:solidFill>
                          <a:effectLst/>
                          <a:highlight>
                            <a:srgbClr val="E7E6E6"/>
                          </a:highlight>
                          <a:latin typeface="Franklin Gothic"/>
                        </a:rPr>
                        <a:t>9-10</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00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tc>
                  <a:txBody>
                    <a:bodyPr/>
                    <a:lstStyle/>
                    <a:p>
                      <a:pPr algn="l" rtl="0" fontAlgn="base"/>
                      <a:r>
                        <a:rPr lang="en-US" sz="1700" b="0" i="0" u="none" strike="noStrike" dirty="0">
                          <a:solidFill>
                            <a:srgbClr val="000000"/>
                          </a:solidFill>
                          <a:effectLst/>
                          <a:highlight>
                            <a:srgbClr val="E7E6E6"/>
                          </a:highlight>
                          <a:latin typeface="Franklin Gothic"/>
                        </a:rPr>
                        <a:t>Reading &amp; Writing</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9E9E9E"/>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extLst>
                  <a:ext uri="{0D108BD9-81ED-4DB2-BD59-A6C34878D82A}">
                    <a16:rowId xmlns:a16="http://schemas.microsoft.com/office/drawing/2014/main" val="1183972197"/>
                  </a:ext>
                </a:extLst>
              </a:tr>
              <a:tr h="299152">
                <a:tc>
                  <a:txBody>
                    <a:bodyPr/>
                    <a:lstStyle/>
                    <a:p>
                      <a:pPr algn="l" rtl="0" fontAlgn="base"/>
                      <a:r>
                        <a:rPr lang="en-US" sz="1700" b="1" i="0" u="sng" dirty="0">
                          <a:solidFill>
                            <a:srgbClr val="0563C1"/>
                          </a:solidFill>
                          <a:effectLst/>
                          <a:highlight>
                            <a:srgbClr val="E7E6E6"/>
                          </a:highlight>
                          <a:latin typeface="Franklin Gothic"/>
                        </a:rPr>
                        <a:t>11-12</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00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6E6"/>
                    </a:solidFill>
                  </a:tcPr>
                </a:tc>
                <a:tc>
                  <a:txBody>
                    <a:bodyPr/>
                    <a:lstStyle/>
                    <a:p>
                      <a:pPr algn="l" rtl="0" fontAlgn="base"/>
                      <a:r>
                        <a:rPr lang="en-US" sz="1700" b="0" i="0" u="none" strike="noStrike" dirty="0">
                          <a:solidFill>
                            <a:srgbClr val="000000"/>
                          </a:solidFill>
                          <a:effectLst/>
                          <a:highlight>
                            <a:srgbClr val="E7E6E6"/>
                          </a:highlight>
                          <a:latin typeface="Franklin Gothic"/>
                        </a:rPr>
                        <a:t>Reading &amp; Writing </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301971500"/>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8"/>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dirty="0">
                <a:latin typeface="Franklin Gothic"/>
                <a:ea typeface="Franklin Gothic"/>
                <a:cs typeface="Franklin Gothic"/>
                <a:sym typeface="Franklin Gothic"/>
              </a:rPr>
              <a:t>Questions to Consider While Viewing</a:t>
            </a:r>
            <a:endParaRPr sz="3100" b="1" dirty="0">
              <a:latin typeface="Franklin Gothic"/>
              <a:ea typeface="Franklin Gothic"/>
              <a:cs typeface="Franklin Gothic"/>
              <a:sym typeface="Franklin Gothic"/>
            </a:endParaRPr>
          </a:p>
        </p:txBody>
      </p:sp>
      <p:graphicFrame>
        <p:nvGraphicFramePr>
          <p:cNvPr id="576" name="Google Shape;576;p88"/>
          <p:cNvGraphicFramePr/>
          <p:nvPr>
            <p:extLst>
              <p:ext uri="{D42A27DB-BD31-4B8C-83A1-F6EECF244321}">
                <p14:modId xmlns:p14="http://schemas.microsoft.com/office/powerpoint/2010/main" val="3222382531"/>
              </p:ext>
            </p:extLst>
          </p:nvPr>
        </p:nvGraphicFramePr>
        <p:xfrm>
          <a:off x="533875" y="1031863"/>
          <a:ext cx="8076250" cy="3098800"/>
        </p:xfrm>
        <a:graphic>
          <a:graphicData uri="http://schemas.openxmlformats.org/drawingml/2006/table">
            <a:tbl>
              <a:tblPr firstRow="1">
                <a:noFill/>
                <a:tableStyleId>{10A43A52-B1BB-437A-9FA5-94BAB3C06C46}</a:tableStyleId>
              </a:tblPr>
              <a:tblGrid>
                <a:gridCol w="4038125">
                  <a:extLst>
                    <a:ext uri="{9D8B030D-6E8A-4147-A177-3AD203B41FA5}">
                      <a16:colId xmlns:a16="http://schemas.microsoft.com/office/drawing/2014/main" val="20000"/>
                    </a:ext>
                  </a:extLst>
                </a:gridCol>
                <a:gridCol w="4038125">
                  <a:extLst>
                    <a:ext uri="{9D8B030D-6E8A-4147-A177-3AD203B41FA5}">
                      <a16:colId xmlns:a16="http://schemas.microsoft.com/office/drawing/2014/main" val="20001"/>
                    </a:ext>
                  </a:extLst>
                </a:gridCol>
              </a:tblGrid>
              <a:tr h="605674">
                <a:tc>
                  <a:txBody>
                    <a:bodyPr/>
                    <a:lstStyle/>
                    <a:p>
                      <a:pPr marL="0" lvl="0" indent="0" algn="ctr" rtl="0">
                        <a:spcBef>
                          <a:spcPts val="0"/>
                        </a:spcBef>
                        <a:spcAft>
                          <a:spcPts val="0"/>
                        </a:spcAft>
                        <a:buNone/>
                      </a:pPr>
                      <a:r>
                        <a:rPr lang="en" sz="1700">
                          <a:latin typeface="Franklin Gothic"/>
                          <a:ea typeface="Franklin Gothic"/>
                          <a:cs typeface="Franklin Gothic"/>
                        </a:rPr>
                        <a:t>How did you see the teacher engaging students in the ILPs?</a:t>
                      </a:r>
                      <a:endParaRPr lang="en-US" sz="1700">
                        <a:latin typeface="Franklin Gothic"/>
                        <a:ea typeface="Franklin Gothic"/>
                        <a:cs typeface="Franklin Gothic"/>
                        <a:sym typeface="Franklin Gothic"/>
                      </a:endParaRPr>
                    </a:p>
                  </a:txBody>
                  <a:tcPr marL="63500" marR="63500" marT="63500" marB="63500">
                    <a:solidFill>
                      <a:srgbClr val="E1F3EA"/>
                    </a:solidFill>
                  </a:tcPr>
                </a:tc>
                <a:tc>
                  <a:txBody>
                    <a:bodyPr/>
                    <a:lstStyle/>
                    <a:p>
                      <a:pPr marL="0" lvl="0" indent="0" algn="ctr" rtl="0">
                        <a:spcBef>
                          <a:spcPts val="0"/>
                        </a:spcBef>
                        <a:spcAft>
                          <a:spcPts val="0"/>
                        </a:spcAft>
                        <a:buNone/>
                      </a:pPr>
                      <a:r>
                        <a:rPr lang="en" sz="1700">
                          <a:latin typeface="Franklin Gothic"/>
                          <a:ea typeface="Franklin Gothic"/>
                          <a:cs typeface="Franklin Gothic"/>
                        </a:rPr>
                        <a:t>What from this video either confirms or challenges your instructional practices?</a:t>
                      </a:r>
                      <a:endParaRPr lang="en-US" sz="1700">
                        <a:latin typeface="Franklin Gothic"/>
                        <a:ea typeface="Franklin Gothic"/>
                        <a:cs typeface="Franklin Gothic"/>
                        <a:sym typeface="Franklin Gothic"/>
                      </a:endParaRPr>
                    </a:p>
                  </a:txBody>
                  <a:tcPr marL="63500" marR="63500" marT="63500" marB="63500">
                    <a:solidFill>
                      <a:srgbClr val="E1F3EA"/>
                    </a:solidFill>
                  </a:tcPr>
                </a:tc>
                <a:extLst>
                  <a:ext uri="{0D108BD9-81ED-4DB2-BD59-A6C34878D82A}">
                    <a16:rowId xmlns:a16="http://schemas.microsoft.com/office/drawing/2014/main" val="1490561618"/>
                  </a:ext>
                </a:extLst>
              </a:tr>
              <a:tr h="829850">
                <a:tc>
                  <a:txBody>
                    <a:bodyPr/>
                    <a:lstStyle/>
                    <a:p>
                      <a:pPr marL="0" lvl="0" indent="0" algn="l" rtl="0">
                        <a:spcBef>
                          <a:spcPts val="0"/>
                        </a:spcBef>
                        <a:spcAft>
                          <a:spcPts val="0"/>
                        </a:spcAft>
                        <a:buNone/>
                      </a:pPr>
                      <a:endParaRPr sz="1700">
                        <a:latin typeface="Franklin Gothic"/>
                        <a:ea typeface="Franklin Gothic"/>
                        <a:cs typeface="Franklin Gothic"/>
                        <a:sym typeface="Franklin Gothic"/>
                      </a:endParaRPr>
                    </a:p>
                    <a:p>
                      <a:pPr marL="0" lvl="0" indent="0" algn="l" rtl="0">
                        <a:spcBef>
                          <a:spcPts val="0"/>
                        </a:spcBef>
                        <a:spcAft>
                          <a:spcPts val="0"/>
                        </a:spcAft>
                        <a:buNone/>
                      </a:pPr>
                      <a:endParaRPr sz="1700">
                        <a:latin typeface="Franklin Gothic"/>
                        <a:ea typeface="Franklin Gothic"/>
                        <a:cs typeface="Franklin Gothic"/>
                        <a:sym typeface="Franklin Gothic"/>
                      </a:endParaRPr>
                    </a:p>
                    <a:p>
                      <a:pPr marL="0" lvl="0" indent="0" algn="l" rtl="0">
                        <a:spcBef>
                          <a:spcPts val="0"/>
                        </a:spcBef>
                        <a:spcAft>
                          <a:spcPts val="0"/>
                        </a:spcAft>
                        <a:buNone/>
                      </a:pPr>
                      <a:endParaRPr sz="1700">
                        <a:latin typeface="Franklin Gothic"/>
                        <a:ea typeface="Franklin Gothic"/>
                        <a:cs typeface="Franklin Gothic"/>
                        <a:sym typeface="Franklin Gothic"/>
                      </a:endParaRPr>
                    </a:p>
                  </a:txBody>
                  <a:tcPr marL="63500" marR="63500" marT="63500" marB="63500"/>
                </a:tc>
                <a:tc>
                  <a:txBody>
                    <a:bodyPr/>
                    <a:lstStyle/>
                    <a:p>
                      <a:pPr marL="0" lvl="0" indent="0" algn="l" rtl="0">
                        <a:spcBef>
                          <a:spcPts val="0"/>
                        </a:spcBef>
                        <a:spcAft>
                          <a:spcPts val="0"/>
                        </a:spcAft>
                        <a:buNone/>
                      </a:pPr>
                      <a:endParaRPr sz="170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1"/>
                  </a:ext>
                </a:extLst>
              </a:tr>
              <a:tr h="605675">
                <a:tc>
                  <a:txBody>
                    <a:bodyPr/>
                    <a:lstStyle/>
                    <a:p>
                      <a:pPr marL="0" lvl="0" indent="0" algn="ctr" rtl="0">
                        <a:spcBef>
                          <a:spcPts val="0"/>
                        </a:spcBef>
                        <a:spcAft>
                          <a:spcPts val="0"/>
                        </a:spcAft>
                        <a:buNone/>
                      </a:pPr>
                      <a:r>
                        <a:rPr lang="en" sz="1700" dirty="0">
                          <a:latin typeface="Franklin Gothic"/>
                          <a:ea typeface="Franklin Gothic"/>
                          <a:cs typeface="Franklin Gothic"/>
                          <a:sym typeface="Franklin Gothic"/>
                        </a:rPr>
                        <a:t>How do you see the teacher leveraging an HQIR in instruction?</a:t>
                      </a:r>
                      <a:endParaRPr sz="1700" dirty="0">
                        <a:latin typeface="Franklin Gothic"/>
                        <a:ea typeface="Franklin Gothic"/>
                        <a:cs typeface="Franklin Gothic"/>
                        <a:sym typeface="Franklin Gothic"/>
                      </a:endParaRPr>
                    </a:p>
                  </a:txBody>
                  <a:tcPr marL="63500" marR="63500" marT="63500" marB="63500">
                    <a:solidFill>
                      <a:srgbClr val="E1F3EA"/>
                    </a:solidFill>
                  </a:tcPr>
                </a:tc>
                <a:tc>
                  <a:txBody>
                    <a:bodyPr/>
                    <a:lstStyle/>
                    <a:p>
                      <a:pPr marL="0" lvl="0" indent="0" algn="ctr" rtl="0">
                        <a:spcBef>
                          <a:spcPts val="0"/>
                        </a:spcBef>
                        <a:spcAft>
                          <a:spcPts val="0"/>
                        </a:spcAft>
                        <a:buNone/>
                      </a:pPr>
                      <a:r>
                        <a:rPr lang="en" sz="1700" dirty="0">
                          <a:latin typeface="Franklin Gothic"/>
                          <a:ea typeface="Franklin Gothic"/>
                          <a:cs typeface="Franklin Gothic"/>
                          <a:sym typeface="Franklin Gothic"/>
                        </a:rPr>
                        <a:t>How might these videos support your leadership/coaching?</a:t>
                      </a:r>
                      <a:endParaRPr sz="1700" dirty="0">
                        <a:latin typeface="Franklin Gothic"/>
                        <a:ea typeface="Franklin Gothic"/>
                        <a:cs typeface="Franklin Gothic"/>
                        <a:sym typeface="Franklin Gothic"/>
                      </a:endParaRPr>
                    </a:p>
                  </a:txBody>
                  <a:tcPr marL="63500" marR="63500" marT="63500" marB="63500">
                    <a:solidFill>
                      <a:srgbClr val="E1F3EA"/>
                    </a:solidFill>
                  </a:tcPr>
                </a:tc>
                <a:extLst>
                  <a:ext uri="{0D108BD9-81ED-4DB2-BD59-A6C34878D82A}">
                    <a16:rowId xmlns:a16="http://schemas.microsoft.com/office/drawing/2014/main" val="10002"/>
                  </a:ext>
                </a:extLst>
              </a:tr>
              <a:tr h="829850">
                <a:tc>
                  <a:txBody>
                    <a:bodyPr/>
                    <a:lstStyle/>
                    <a:p>
                      <a:pPr marL="0" lvl="0" indent="0" algn="l" rtl="0">
                        <a:spcBef>
                          <a:spcPts val="0"/>
                        </a:spcBef>
                        <a:spcAft>
                          <a:spcPts val="0"/>
                        </a:spcAft>
                        <a:buNone/>
                      </a:pPr>
                      <a:endParaRPr sz="1700">
                        <a:latin typeface="Franklin Gothic"/>
                        <a:ea typeface="Franklin Gothic"/>
                        <a:cs typeface="Franklin Gothic"/>
                        <a:sym typeface="Franklin Gothic"/>
                      </a:endParaRPr>
                    </a:p>
                    <a:p>
                      <a:pPr marL="0" lvl="0" indent="0" algn="l" rtl="0">
                        <a:spcBef>
                          <a:spcPts val="0"/>
                        </a:spcBef>
                        <a:spcAft>
                          <a:spcPts val="0"/>
                        </a:spcAft>
                        <a:buNone/>
                      </a:pPr>
                      <a:endParaRPr sz="1700">
                        <a:latin typeface="Franklin Gothic"/>
                        <a:ea typeface="Franklin Gothic"/>
                        <a:cs typeface="Franklin Gothic"/>
                        <a:sym typeface="Franklin Gothic"/>
                      </a:endParaRPr>
                    </a:p>
                    <a:p>
                      <a:pPr marL="0" lvl="0" indent="0" algn="l" rtl="0">
                        <a:spcBef>
                          <a:spcPts val="0"/>
                        </a:spcBef>
                        <a:spcAft>
                          <a:spcPts val="0"/>
                        </a:spcAft>
                        <a:buNone/>
                      </a:pPr>
                      <a:endParaRPr sz="1700">
                        <a:latin typeface="Franklin Gothic"/>
                        <a:ea typeface="Franklin Gothic"/>
                        <a:cs typeface="Franklin Gothic"/>
                        <a:sym typeface="Franklin Gothic"/>
                      </a:endParaRPr>
                    </a:p>
                  </a:txBody>
                  <a:tcPr marL="63500" marR="63500" marT="63500" marB="63500"/>
                </a:tc>
                <a:tc>
                  <a:txBody>
                    <a:bodyPr/>
                    <a:lstStyle/>
                    <a:p>
                      <a:pPr marL="0" lvl="0" indent="0" algn="l" rtl="0">
                        <a:spcBef>
                          <a:spcPts val="0"/>
                        </a:spcBef>
                        <a:spcAft>
                          <a:spcPts val="0"/>
                        </a:spcAft>
                        <a:buNone/>
                      </a:pPr>
                      <a:endParaRPr sz="170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10647E76-39A7-D496-E839-8256DD0FFAB8}"/>
              </a:ext>
            </a:extLst>
          </p:cNvPr>
          <p:cNvSpPr txBox="1"/>
          <p:nvPr/>
        </p:nvSpPr>
        <p:spPr>
          <a:xfrm>
            <a:off x="6972115" y="112764"/>
            <a:ext cx="20357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Franklin Gothic"/>
              </a:rPr>
              <a:t>K   L   M</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9"/>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Kindergarten: Reading and Writing</a:t>
            </a:r>
            <a:endParaRPr sz="3100" b="1">
              <a:latin typeface="Franklin Gothic"/>
              <a:ea typeface="Franklin Gothic"/>
              <a:cs typeface="Franklin Gothic"/>
              <a:sym typeface="Franklin Gothic"/>
            </a:endParaRPr>
          </a:p>
        </p:txBody>
      </p:sp>
      <p:sp>
        <p:nvSpPr>
          <p:cNvPr id="584" name="Google Shape;584;p89"/>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4"/>
              </a:rPr>
              <a:t>kindergarten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sp>
        <p:nvSpPr>
          <p:cNvPr id="585" name="Google Shape;585;p89"/>
          <p:cNvSpPr txBox="1"/>
          <p:nvPr/>
        </p:nvSpPr>
        <p:spPr>
          <a:xfrm>
            <a:off x="6885525" y="112525"/>
            <a:ext cx="3297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Core Knowledge®</a:t>
            </a:r>
            <a:endParaRPr sz="2100">
              <a:solidFill>
                <a:srgbClr val="102649"/>
              </a:solidFill>
              <a:latin typeface="Franklin Gothic"/>
              <a:ea typeface="Franklin Gothic"/>
              <a:cs typeface="Franklin Gothic"/>
              <a:sym typeface="Franklin Gothic"/>
            </a:endParaRPr>
          </a:p>
        </p:txBody>
      </p:sp>
      <p:sp>
        <p:nvSpPr>
          <p:cNvPr id="586" name="Google Shape;586;p89"/>
          <p:cNvSpPr txBox="1"/>
          <p:nvPr/>
        </p:nvSpPr>
        <p:spPr>
          <a:xfrm>
            <a:off x="135175" y="4503200"/>
            <a:ext cx="5036400" cy="3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E1F3EA"/>
                </a:solidFill>
                <a:latin typeface="Libre Franklin"/>
                <a:ea typeface="Libre Franklin"/>
                <a:cs typeface="Libre Franklin"/>
                <a:sym typeface="Libre Franklin"/>
              </a:rPr>
              <a:t>This work is based on an original work of the Core Knowledge ® Foundation made available through licensing under a Creative Commons Attribution-NonCommercial- ShareAlike 4.0 International License. This does not in any way imply that the Core Knowledge Foundation endorses this work.</a:t>
            </a:r>
            <a:endParaRPr sz="800">
              <a:solidFill>
                <a:srgbClr val="E1F3EA"/>
              </a:solidFill>
              <a:latin typeface="Libre Franklin"/>
              <a:ea typeface="Libre Franklin"/>
              <a:cs typeface="Libre Franklin"/>
              <a:sym typeface="Libre Franklin"/>
            </a:endParaRPr>
          </a:p>
        </p:txBody>
      </p:sp>
      <p:pic>
        <p:nvPicPr>
          <p:cNvPr id="2" name="Online Media 1" title="Kentucky’s Interdisciplinary Literacy Practices in Action: Kindergarten Reading &amp; Writing">
            <a:hlinkClick r:id="" action="ppaction://media"/>
            <a:extLst>
              <a:ext uri="{FF2B5EF4-FFF2-40B4-BE49-F238E27FC236}">
                <a16:creationId xmlns:a16="http://schemas.microsoft.com/office/drawing/2014/main" id="{53B6D0CC-A01E-25F4-3A9E-AC5BF800259F}"/>
              </a:ext>
            </a:extLst>
          </p:cNvPr>
          <p:cNvPicPr>
            <a:picLocks noRot="1" noChangeAspect="1"/>
          </p:cNvPicPr>
          <p:nvPr>
            <a:videoFile r:link="rId1"/>
          </p:nvPr>
        </p:nvPicPr>
        <p:blipFill>
          <a:blip r:embed="rId5"/>
          <a:stretch>
            <a:fillRect/>
          </a:stretch>
        </p:blipFill>
        <p:spPr>
          <a:xfrm>
            <a:off x="2289752" y="999259"/>
            <a:ext cx="4521200" cy="2564823"/>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0"/>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1: Science</a:t>
            </a:r>
            <a:endParaRPr sz="3100" b="1">
              <a:latin typeface="Franklin Gothic"/>
              <a:ea typeface="Franklin Gothic"/>
              <a:cs typeface="Franklin Gothic"/>
              <a:sym typeface="Franklin Gothic"/>
            </a:endParaRPr>
          </a:p>
        </p:txBody>
      </p:sp>
      <p:pic>
        <p:nvPicPr>
          <p:cNvPr id="593" name="Google Shape;593;p9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863900" y="119612"/>
            <a:ext cx="2185774" cy="455375"/>
          </a:xfrm>
          <a:prstGeom prst="rect">
            <a:avLst/>
          </a:prstGeom>
          <a:noFill/>
          <a:ln>
            <a:noFill/>
          </a:ln>
          <a:effectLst>
            <a:outerShdw blurRad="57150" dist="19050" dir="5400000" algn="bl" rotWithShape="0">
              <a:srgbClr val="000000">
                <a:alpha val="50000"/>
              </a:srgbClr>
            </a:outerShdw>
          </a:effectLst>
        </p:spPr>
      </p:pic>
      <p:sp>
        <p:nvSpPr>
          <p:cNvPr id="594" name="Google Shape;594;p90"/>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1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1 Science">
            <a:hlinkClick r:id="" action="ppaction://media"/>
            <a:extLst>
              <a:ext uri="{FF2B5EF4-FFF2-40B4-BE49-F238E27FC236}">
                <a16:creationId xmlns:a16="http://schemas.microsoft.com/office/drawing/2014/main" id="{EBD9B9DA-3DDA-4D16-2F3F-9214A82E0ACD}"/>
              </a:ext>
            </a:extLst>
          </p:cNvPr>
          <p:cNvPicPr>
            <a:picLocks noRot="1" noChangeAspect="1"/>
          </p:cNvPicPr>
          <p:nvPr>
            <a:videoFile r:link="rId1"/>
          </p:nvPr>
        </p:nvPicPr>
        <p:blipFill>
          <a:blip r:embed="rId6"/>
          <a:stretch>
            <a:fillRect/>
          </a:stretch>
        </p:blipFill>
        <p:spPr>
          <a:xfrm>
            <a:off x="2038638" y="999259"/>
            <a:ext cx="4668404" cy="262543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1"/>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2: Reading and Writing</a:t>
            </a:r>
            <a:endParaRPr sz="3100" b="1">
              <a:latin typeface="Franklin Gothic"/>
              <a:ea typeface="Franklin Gothic"/>
              <a:cs typeface="Franklin Gothic"/>
              <a:sym typeface="Franklin Gothic"/>
            </a:endParaRPr>
          </a:p>
        </p:txBody>
      </p:sp>
      <p:pic>
        <p:nvPicPr>
          <p:cNvPr id="601" name="Google Shape;601;p91">
            <a:extLst>
              <a:ext uri="{C183D7F6-B498-43B3-948B-1728B52AA6E4}">
                <adec:decorative xmlns:adec="http://schemas.microsoft.com/office/drawing/2017/decorative" val="1"/>
              </a:ext>
            </a:extLst>
          </p:cNvPr>
          <p:cNvPicPr preferRelativeResize="0"/>
          <p:nvPr/>
        </p:nvPicPr>
        <p:blipFill rotWithShape="1">
          <a:blip r:embed="rId4">
            <a:alphaModFix/>
          </a:blip>
          <a:srcRect t="32282" b="33348"/>
          <a:stretch/>
        </p:blipFill>
        <p:spPr>
          <a:xfrm>
            <a:off x="7032225" y="164150"/>
            <a:ext cx="1979350" cy="437325"/>
          </a:xfrm>
          <a:prstGeom prst="rect">
            <a:avLst/>
          </a:prstGeom>
          <a:noFill/>
          <a:ln>
            <a:noFill/>
          </a:ln>
          <a:effectLst>
            <a:outerShdw blurRad="57150" dist="19050" dir="5400000" algn="bl" rotWithShape="0">
              <a:srgbClr val="000000">
                <a:alpha val="50000"/>
              </a:srgbClr>
            </a:outerShdw>
          </a:effectLst>
        </p:spPr>
      </p:pic>
      <p:sp>
        <p:nvSpPr>
          <p:cNvPr id="602" name="Google Shape;602;p91"/>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2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2 Reading &amp; Writing">
            <a:hlinkClick r:id="" action="ppaction://media"/>
            <a:extLst>
              <a:ext uri="{FF2B5EF4-FFF2-40B4-BE49-F238E27FC236}">
                <a16:creationId xmlns:a16="http://schemas.microsoft.com/office/drawing/2014/main" id="{BE1AD570-BE58-67AC-0C94-D115316C8D16}"/>
              </a:ext>
            </a:extLst>
          </p:cNvPr>
          <p:cNvPicPr>
            <a:picLocks noRot="1" noChangeAspect="1"/>
          </p:cNvPicPr>
          <p:nvPr>
            <a:videoFile r:link="rId1"/>
          </p:nvPr>
        </p:nvPicPr>
        <p:blipFill>
          <a:blip r:embed="rId6"/>
          <a:stretch>
            <a:fillRect/>
          </a:stretch>
        </p:blipFill>
        <p:spPr>
          <a:xfrm>
            <a:off x="2125229" y="826077"/>
            <a:ext cx="4893541" cy="2763982"/>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2"/>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3: Reading and Writing</a:t>
            </a:r>
            <a:endParaRPr sz="3100" b="1">
              <a:latin typeface="Franklin Gothic"/>
              <a:ea typeface="Franklin Gothic"/>
              <a:cs typeface="Franklin Gothic"/>
              <a:sym typeface="Franklin Gothic"/>
            </a:endParaRPr>
          </a:p>
        </p:txBody>
      </p:sp>
      <p:pic>
        <p:nvPicPr>
          <p:cNvPr id="609" name="Google Shape;609;p9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661425" y="158320"/>
            <a:ext cx="1362249" cy="512025"/>
          </a:xfrm>
          <a:prstGeom prst="rect">
            <a:avLst/>
          </a:prstGeom>
          <a:noFill/>
          <a:ln>
            <a:noFill/>
          </a:ln>
          <a:effectLst>
            <a:outerShdw blurRad="57150" dist="19050" dir="5400000" algn="bl" rotWithShape="0">
              <a:srgbClr val="000000">
                <a:alpha val="50000"/>
              </a:srgbClr>
            </a:outerShdw>
          </a:effectLst>
        </p:spPr>
      </p:pic>
      <p:sp>
        <p:nvSpPr>
          <p:cNvPr id="610" name="Google Shape;610;p92"/>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3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3 Reading &amp; Writing">
            <a:hlinkClick r:id="" action="ppaction://media"/>
            <a:extLst>
              <a:ext uri="{FF2B5EF4-FFF2-40B4-BE49-F238E27FC236}">
                <a16:creationId xmlns:a16="http://schemas.microsoft.com/office/drawing/2014/main" id="{EC8D8FB4-7B88-714C-CBF0-9300CB0376C0}"/>
              </a:ext>
            </a:extLst>
          </p:cNvPr>
          <p:cNvPicPr>
            <a:picLocks noRot="1" noChangeAspect="1"/>
          </p:cNvPicPr>
          <p:nvPr>
            <a:videoFile r:link="rId1"/>
          </p:nvPr>
        </p:nvPicPr>
        <p:blipFill>
          <a:blip r:embed="rId6"/>
          <a:stretch>
            <a:fillRect/>
          </a:stretch>
        </p:blipFill>
        <p:spPr>
          <a:xfrm>
            <a:off x="2055956" y="886690"/>
            <a:ext cx="5023428" cy="283325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93"/>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4: Reading and Writing</a:t>
            </a:r>
            <a:endParaRPr sz="3100" b="1">
              <a:latin typeface="Franklin Gothic"/>
              <a:ea typeface="Franklin Gothic"/>
              <a:cs typeface="Franklin Gothic"/>
              <a:sym typeface="Franklin Gothic"/>
            </a:endParaRPr>
          </a:p>
        </p:txBody>
      </p:sp>
      <p:pic>
        <p:nvPicPr>
          <p:cNvPr id="617" name="Google Shape;617;p93">
            <a:extLst>
              <a:ext uri="{C183D7F6-B498-43B3-948B-1728B52AA6E4}">
                <adec:decorative xmlns:adec="http://schemas.microsoft.com/office/drawing/2017/decorative" val="1"/>
              </a:ext>
            </a:extLst>
          </p:cNvPr>
          <p:cNvPicPr preferRelativeResize="0"/>
          <p:nvPr/>
        </p:nvPicPr>
        <p:blipFill rotWithShape="1">
          <a:blip r:embed="rId4">
            <a:alphaModFix/>
          </a:blip>
          <a:srcRect t="32282" b="33348"/>
          <a:stretch/>
        </p:blipFill>
        <p:spPr>
          <a:xfrm>
            <a:off x="7032225" y="164150"/>
            <a:ext cx="1979350" cy="437325"/>
          </a:xfrm>
          <a:prstGeom prst="rect">
            <a:avLst/>
          </a:prstGeom>
          <a:noFill/>
          <a:ln>
            <a:noFill/>
          </a:ln>
          <a:effectLst>
            <a:outerShdw blurRad="57150" dist="19050" dir="5400000" algn="bl" rotWithShape="0">
              <a:srgbClr val="000000">
                <a:alpha val="50000"/>
              </a:srgbClr>
            </a:outerShdw>
          </a:effectLst>
        </p:spPr>
      </p:pic>
      <p:sp>
        <p:nvSpPr>
          <p:cNvPr id="618" name="Google Shape;618;p93"/>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4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4 Reading &amp; Writing">
            <a:hlinkClick r:id="" action="ppaction://media"/>
            <a:extLst>
              <a:ext uri="{FF2B5EF4-FFF2-40B4-BE49-F238E27FC236}">
                <a16:creationId xmlns:a16="http://schemas.microsoft.com/office/drawing/2014/main" id="{C45261CB-A583-D05B-CE7F-E7BCE3DAAFB1}"/>
              </a:ext>
            </a:extLst>
          </p:cNvPr>
          <p:cNvPicPr>
            <a:picLocks noRot="1" noChangeAspect="1"/>
          </p:cNvPicPr>
          <p:nvPr>
            <a:videoFile r:link="rId1"/>
          </p:nvPr>
        </p:nvPicPr>
        <p:blipFill>
          <a:blip r:embed="rId6"/>
          <a:stretch>
            <a:fillRect/>
          </a:stretch>
        </p:blipFill>
        <p:spPr>
          <a:xfrm>
            <a:off x="2081934" y="826077"/>
            <a:ext cx="4945496" cy="27899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271975" y="151500"/>
            <a:ext cx="74565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Module Objectives, Part 1:</a:t>
            </a:r>
            <a:endParaRPr b="1" dirty="0">
              <a:latin typeface="Franklin Gothic"/>
              <a:ea typeface="Franklin Gothic"/>
              <a:cs typeface="Franklin Gothic"/>
              <a:sym typeface="Franklin Gothic"/>
            </a:endParaRPr>
          </a:p>
        </p:txBody>
      </p:sp>
      <p:sp>
        <p:nvSpPr>
          <p:cNvPr id="166" name="Google Shape;166;p32"/>
          <p:cNvSpPr txBox="1"/>
          <p:nvPr/>
        </p:nvSpPr>
        <p:spPr>
          <a:xfrm>
            <a:off x="521350" y="1145700"/>
            <a:ext cx="8255700" cy="2836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2300" b="1">
                <a:latin typeface="Franklin Gothic"/>
                <a:ea typeface="Franklin Gothic"/>
                <a:cs typeface="Franklin Gothic"/>
                <a:sym typeface="Franklin Gothic"/>
              </a:rPr>
              <a:t>Part 1: What are the Interdisciplinary Literacy Practices (ILPs)?</a:t>
            </a:r>
            <a:endParaRPr sz="2300" b="1">
              <a:latin typeface="Franklin Gothic"/>
              <a:ea typeface="Franklin Gothic"/>
              <a:cs typeface="Franklin Gothic"/>
              <a:sym typeface="Franklin Gothic"/>
            </a:endParaRPr>
          </a:p>
          <a:p>
            <a:pPr marL="914400" lvl="0" indent="-374650" algn="l" rtl="0">
              <a:lnSpc>
                <a:spcPct val="90000"/>
              </a:lnSpc>
              <a:spcBef>
                <a:spcPts val="800"/>
              </a:spcBef>
              <a:spcAft>
                <a:spcPts val="0"/>
              </a:spcAft>
              <a:buSzPts val="2300"/>
              <a:buFont typeface="Franklin Gothic"/>
              <a:buChar char="●"/>
            </a:pPr>
            <a:r>
              <a:rPr lang="en" sz="2300">
                <a:latin typeface="Franklin Gothic"/>
                <a:ea typeface="Franklin Gothic"/>
                <a:cs typeface="Franklin Gothic"/>
                <a:sym typeface="Franklin Gothic"/>
              </a:rPr>
              <a:t>Understand the purpose of the ILPs in reading and writing instruction.</a:t>
            </a:r>
            <a:endParaRPr sz="2300">
              <a:latin typeface="Franklin Gothic"/>
              <a:ea typeface="Franklin Gothic"/>
              <a:cs typeface="Franklin Gothic"/>
              <a:sym typeface="Franklin Gothic"/>
            </a:endParaRPr>
          </a:p>
          <a:p>
            <a:pPr marL="914400" lvl="0" indent="-374650" algn="l" rtl="0">
              <a:lnSpc>
                <a:spcPct val="90000"/>
              </a:lnSpc>
              <a:spcBef>
                <a:spcPts val="0"/>
              </a:spcBef>
              <a:spcAft>
                <a:spcPts val="0"/>
              </a:spcAft>
              <a:buSzPts val="2300"/>
              <a:buFont typeface="Franklin Gothic"/>
              <a:buChar char="●"/>
            </a:pPr>
            <a:r>
              <a:rPr lang="en" sz="2300">
                <a:latin typeface="Franklin Gothic"/>
                <a:ea typeface="Franklin Gothic"/>
                <a:cs typeface="Franklin Gothic"/>
                <a:sym typeface="Franklin Gothic"/>
              </a:rPr>
              <a:t>Experience the ILPs as a learner might using a sixth grade informational text from a high-quality instructional resource (HQIR). </a:t>
            </a:r>
            <a:endParaRPr sz="2300">
              <a:latin typeface="Franklin Gothic"/>
              <a:ea typeface="Franklin Gothic"/>
              <a:cs typeface="Franklin Gothic"/>
              <a:sym typeface="Franklin Gothic"/>
            </a:endParaRPr>
          </a:p>
          <a:p>
            <a:pPr marL="914400" lvl="0" indent="-374650" algn="l" rtl="0">
              <a:lnSpc>
                <a:spcPct val="90000"/>
              </a:lnSpc>
              <a:spcBef>
                <a:spcPts val="0"/>
              </a:spcBef>
              <a:spcAft>
                <a:spcPts val="0"/>
              </a:spcAft>
              <a:buSzPts val="2300"/>
              <a:buFont typeface="Franklin Gothic"/>
              <a:buChar char="●"/>
            </a:pPr>
            <a:r>
              <a:rPr lang="en" sz="2300">
                <a:solidFill>
                  <a:schemeClr val="dk1"/>
                </a:solidFill>
                <a:latin typeface="Franklin Gothic"/>
                <a:ea typeface="Franklin Gothic"/>
                <a:cs typeface="Franklin Gothic"/>
                <a:sym typeface="Franklin Gothic"/>
              </a:rPr>
              <a:t>Explain the difference between content area literacy and disciplinary literacy.</a:t>
            </a:r>
            <a:endParaRPr sz="2300">
              <a:latin typeface="Franklin Gothic"/>
              <a:ea typeface="Franklin Gothic"/>
              <a:cs typeface="Franklin Gothic"/>
              <a:sym typeface="Franklin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94"/>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5: Social Studies</a:t>
            </a:r>
            <a:endParaRPr sz="3100" b="1">
              <a:latin typeface="Franklin Gothic"/>
              <a:ea typeface="Franklin Gothic"/>
              <a:cs typeface="Franklin Gothic"/>
              <a:sym typeface="Franklin Gothic"/>
            </a:endParaRPr>
          </a:p>
        </p:txBody>
      </p:sp>
      <p:sp>
        <p:nvSpPr>
          <p:cNvPr id="625" name="Google Shape;625;p94"/>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4"/>
              </a:rPr>
              <a:t>grade 5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5 Social Studies">
            <a:hlinkClick r:id="" action="ppaction://media"/>
            <a:extLst>
              <a:ext uri="{FF2B5EF4-FFF2-40B4-BE49-F238E27FC236}">
                <a16:creationId xmlns:a16="http://schemas.microsoft.com/office/drawing/2014/main" id="{91BEE47B-D47F-C9E5-97B0-8EE512A15FF4}"/>
              </a:ext>
            </a:extLst>
          </p:cNvPr>
          <p:cNvPicPr>
            <a:picLocks noRot="1" noChangeAspect="1"/>
          </p:cNvPicPr>
          <p:nvPr>
            <a:videoFile r:link="rId1"/>
          </p:nvPr>
        </p:nvPicPr>
        <p:blipFill>
          <a:blip r:embed="rId5"/>
          <a:stretch>
            <a:fillRect/>
          </a:stretch>
        </p:blipFill>
        <p:spPr>
          <a:xfrm>
            <a:off x="1891434" y="800100"/>
            <a:ext cx="5170632" cy="2919846"/>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5"/>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6: Mathematics</a:t>
            </a:r>
            <a:endParaRPr sz="3100" b="1">
              <a:latin typeface="Franklin Gothic"/>
              <a:ea typeface="Franklin Gothic"/>
              <a:cs typeface="Franklin Gothic"/>
              <a:sym typeface="Franklin Gothic"/>
            </a:endParaRPr>
          </a:p>
        </p:txBody>
      </p:sp>
      <p:pic>
        <p:nvPicPr>
          <p:cNvPr id="632" name="Google Shape;632;p95">
            <a:extLst>
              <a:ext uri="{C183D7F6-B498-43B3-948B-1728B52AA6E4}">
                <adec:decorative xmlns:adec="http://schemas.microsoft.com/office/drawing/2017/decorative" val="1"/>
              </a:ext>
            </a:extLst>
          </p:cNvPr>
          <p:cNvPicPr preferRelativeResize="0"/>
          <p:nvPr/>
        </p:nvPicPr>
        <p:blipFill rotWithShape="1">
          <a:blip r:embed="rId4">
            <a:alphaModFix/>
          </a:blip>
          <a:srcRect t="23490" b="25851"/>
          <a:stretch/>
        </p:blipFill>
        <p:spPr>
          <a:xfrm>
            <a:off x="7112124" y="218250"/>
            <a:ext cx="1867876" cy="473125"/>
          </a:xfrm>
          <a:prstGeom prst="rect">
            <a:avLst/>
          </a:prstGeom>
          <a:noFill/>
          <a:ln>
            <a:noFill/>
          </a:ln>
          <a:effectLst>
            <a:outerShdw blurRad="57150" dist="19050" dir="5400000" algn="bl" rotWithShape="0">
              <a:srgbClr val="000000">
                <a:alpha val="50000"/>
              </a:srgbClr>
            </a:outerShdw>
          </a:effectLst>
        </p:spPr>
      </p:pic>
      <p:sp>
        <p:nvSpPr>
          <p:cNvPr id="633" name="Google Shape;633;p95"/>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6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6 Mathematics">
            <a:hlinkClick r:id="" action="ppaction://media"/>
            <a:extLst>
              <a:ext uri="{FF2B5EF4-FFF2-40B4-BE49-F238E27FC236}">
                <a16:creationId xmlns:a16="http://schemas.microsoft.com/office/drawing/2014/main" id="{681EAD93-C3B3-2CBE-6D1B-6F7E6E5E48BA}"/>
              </a:ext>
            </a:extLst>
          </p:cNvPr>
          <p:cNvPicPr>
            <a:picLocks noRot="1" noChangeAspect="1"/>
          </p:cNvPicPr>
          <p:nvPr>
            <a:videoFile r:link="rId1"/>
          </p:nvPr>
        </p:nvPicPr>
        <p:blipFill>
          <a:blip r:embed="rId6"/>
          <a:stretch>
            <a:fillRect/>
          </a:stretch>
        </p:blipFill>
        <p:spPr>
          <a:xfrm>
            <a:off x="2029980" y="843395"/>
            <a:ext cx="5075382" cy="287655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96"/>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7: Reading and Writing</a:t>
            </a:r>
            <a:endParaRPr sz="3100" b="1">
              <a:latin typeface="Franklin Gothic"/>
              <a:ea typeface="Franklin Gothic"/>
              <a:cs typeface="Franklin Gothic"/>
              <a:sym typeface="Franklin Gothic"/>
            </a:endParaRPr>
          </a:p>
        </p:txBody>
      </p:sp>
      <p:pic>
        <p:nvPicPr>
          <p:cNvPr id="640" name="Google Shape;640;p96">
            <a:extLst>
              <a:ext uri="{C183D7F6-B498-43B3-948B-1728B52AA6E4}">
                <adec:decorative xmlns:adec="http://schemas.microsoft.com/office/drawing/2017/decorative" val="1"/>
              </a:ext>
            </a:extLst>
          </p:cNvPr>
          <p:cNvPicPr preferRelativeResize="0"/>
          <p:nvPr/>
        </p:nvPicPr>
        <p:blipFill rotWithShape="1">
          <a:blip r:embed="rId4">
            <a:alphaModFix/>
          </a:blip>
          <a:srcRect t="32282" b="33348"/>
          <a:stretch/>
        </p:blipFill>
        <p:spPr>
          <a:xfrm>
            <a:off x="7032225" y="164150"/>
            <a:ext cx="1979350" cy="437325"/>
          </a:xfrm>
          <a:prstGeom prst="rect">
            <a:avLst/>
          </a:prstGeom>
          <a:noFill/>
          <a:ln>
            <a:noFill/>
          </a:ln>
          <a:effectLst>
            <a:outerShdw blurRad="57150" dist="19050" dir="5400000" algn="bl" rotWithShape="0">
              <a:srgbClr val="000000">
                <a:alpha val="50000"/>
              </a:srgbClr>
            </a:outerShdw>
          </a:effectLst>
        </p:spPr>
      </p:pic>
      <p:sp>
        <p:nvSpPr>
          <p:cNvPr id="641" name="Google Shape;641;p96"/>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7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7 Reading &amp; Writing">
            <a:hlinkClick r:id="" action="ppaction://media"/>
            <a:extLst>
              <a:ext uri="{FF2B5EF4-FFF2-40B4-BE49-F238E27FC236}">
                <a16:creationId xmlns:a16="http://schemas.microsoft.com/office/drawing/2014/main" id="{E4A75521-9F82-79AF-6913-6DA65EAE3A42}"/>
              </a:ext>
            </a:extLst>
          </p:cNvPr>
          <p:cNvPicPr>
            <a:picLocks noRot="1" noChangeAspect="1"/>
          </p:cNvPicPr>
          <p:nvPr>
            <a:videoFile r:link="rId1"/>
          </p:nvPr>
        </p:nvPicPr>
        <p:blipFill>
          <a:blip r:embed="rId6"/>
          <a:stretch>
            <a:fillRect/>
          </a:stretch>
        </p:blipFill>
        <p:spPr>
          <a:xfrm>
            <a:off x="1952048" y="869373"/>
            <a:ext cx="5040746" cy="2850573"/>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97"/>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8: Science</a:t>
            </a:r>
            <a:endParaRPr sz="3100" b="1">
              <a:latin typeface="Franklin Gothic"/>
              <a:ea typeface="Franklin Gothic"/>
              <a:cs typeface="Franklin Gothic"/>
              <a:sym typeface="Franklin Gothic"/>
            </a:endParaRPr>
          </a:p>
        </p:txBody>
      </p:sp>
      <p:pic>
        <p:nvPicPr>
          <p:cNvPr id="648" name="Google Shape;648;p9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863900" y="137875"/>
            <a:ext cx="2185774" cy="455375"/>
          </a:xfrm>
          <a:prstGeom prst="rect">
            <a:avLst/>
          </a:prstGeom>
          <a:noFill/>
          <a:ln>
            <a:noFill/>
          </a:ln>
          <a:effectLst>
            <a:outerShdw blurRad="57150" dist="19050" dir="5400000" algn="bl" rotWithShape="0">
              <a:srgbClr val="000000">
                <a:alpha val="50000"/>
              </a:srgbClr>
            </a:outerShdw>
          </a:effectLst>
        </p:spPr>
      </p:pic>
      <p:sp>
        <p:nvSpPr>
          <p:cNvPr id="649" name="Google Shape;649;p97"/>
          <p:cNvSpPr txBox="1"/>
          <p:nvPr/>
        </p:nvSpPr>
        <p:spPr>
          <a:xfrm>
            <a:off x="242325" y="3880789"/>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8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8 Science">
            <a:hlinkClick r:id="" action="ppaction://media"/>
            <a:extLst>
              <a:ext uri="{FF2B5EF4-FFF2-40B4-BE49-F238E27FC236}">
                <a16:creationId xmlns:a16="http://schemas.microsoft.com/office/drawing/2014/main" id="{0739C437-6277-C249-8FB1-78B9590C2530}"/>
              </a:ext>
            </a:extLst>
          </p:cNvPr>
          <p:cNvPicPr>
            <a:picLocks noRot="1" noChangeAspect="1"/>
          </p:cNvPicPr>
          <p:nvPr>
            <a:videoFile r:link="rId1"/>
          </p:nvPr>
        </p:nvPicPr>
        <p:blipFill>
          <a:blip r:embed="rId6"/>
          <a:stretch>
            <a:fillRect/>
          </a:stretch>
        </p:blipFill>
        <p:spPr>
          <a:xfrm>
            <a:off x="1995343" y="852054"/>
            <a:ext cx="5274542" cy="297180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98"/>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Grades 9-10: Reading and Writing</a:t>
            </a:r>
            <a:endParaRPr sz="3100" b="1">
              <a:latin typeface="Franklin Gothic"/>
              <a:ea typeface="Franklin Gothic"/>
              <a:cs typeface="Franklin Gothic"/>
              <a:sym typeface="Franklin Gothic"/>
            </a:endParaRPr>
          </a:p>
        </p:txBody>
      </p:sp>
      <p:sp>
        <p:nvSpPr>
          <p:cNvPr id="657" name="Google Shape;657;p98"/>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4"/>
              </a:rPr>
              <a:t>grade 9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9 Reading &amp; Writing">
            <a:hlinkClick r:id="" action="ppaction://media"/>
            <a:extLst>
              <a:ext uri="{FF2B5EF4-FFF2-40B4-BE49-F238E27FC236}">
                <a16:creationId xmlns:a16="http://schemas.microsoft.com/office/drawing/2014/main" id="{15F71D45-2E7A-A750-5031-5124E6ED5992}"/>
              </a:ext>
            </a:extLst>
          </p:cNvPr>
          <p:cNvPicPr>
            <a:picLocks noRot="1" noChangeAspect="1"/>
          </p:cNvPicPr>
          <p:nvPr>
            <a:videoFile r:link="rId1"/>
          </p:nvPr>
        </p:nvPicPr>
        <p:blipFill>
          <a:blip r:embed="rId5"/>
          <a:stretch>
            <a:fillRect/>
          </a:stretch>
        </p:blipFill>
        <p:spPr>
          <a:xfrm>
            <a:off x="2047298" y="869373"/>
            <a:ext cx="5049405" cy="2850573"/>
          </a:xfrm>
          <a:prstGeom prst="rect">
            <a:avLst/>
          </a:prstGeom>
        </p:spPr>
      </p:pic>
      <p:sp>
        <p:nvSpPr>
          <p:cNvPr id="4" name="Google Shape;585;p89">
            <a:extLst>
              <a:ext uri="{FF2B5EF4-FFF2-40B4-BE49-F238E27FC236}">
                <a16:creationId xmlns:a16="http://schemas.microsoft.com/office/drawing/2014/main" id="{FFF3DCC2-B178-9899-2273-F98B9508F73C}"/>
              </a:ext>
            </a:extLst>
          </p:cNvPr>
          <p:cNvSpPr txBox="1"/>
          <p:nvPr/>
        </p:nvSpPr>
        <p:spPr>
          <a:xfrm>
            <a:off x="6885525" y="112525"/>
            <a:ext cx="3297900" cy="507900"/>
          </a:xfrm>
          <a:prstGeom prst="rect">
            <a:avLst/>
          </a:prstGeom>
          <a:noFill/>
          <a:ln>
            <a:noFill/>
          </a:ln>
        </p:spPr>
        <p:txBody>
          <a:bodyPr spcFirstLastPara="1" wrap="square" lIns="91425" tIns="91425" rIns="91425" bIns="91425" anchor="t" anchorCtr="0">
            <a:spAutoFit/>
          </a:bodyPr>
          <a:lstStyle/>
          <a:p>
            <a:r>
              <a:rPr lang="en" sz="2100" dirty="0" err="1">
                <a:solidFill>
                  <a:srgbClr val="102649"/>
                </a:solidFill>
                <a:latin typeface="Franklin Gothic"/>
                <a:ea typeface="Franklin Gothic"/>
                <a:cs typeface="Franklin Gothic"/>
                <a:sym typeface="Franklin Gothic"/>
              </a:rPr>
              <a:t>SpringBoard</a:t>
            </a:r>
            <a:r>
              <a:rPr lang="en" sz="2100" dirty="0">
                <a:solidFill>
                  <a:srgbClr val="102649"/>
                </a:solidFill>
                <a:latin typeface="Franklin Gothic"/>
                <a:ea typeface="Franklin Gothic"/>
                <a:cs typeface="Franklin Gothic"/>
                <a:sym typeface="Franklin Gothic"/>
              </a:rPr>
              <a:t>®</a:t>
            </a:r>
            <a:endParaRPr sz="2100" dirty="0">
              <a:solidFill>
                <a:srgbClr val="102649"/>
              </a:solidFill>
              <a:latin typeface="Franklin Gothic"/>
              <a:ea typeface="Franklin Gothic"/>
              <a:cs typeface="Franklin Gothic"/>
              <a:sym typeface="Franklin Gothic"/>
            </a:endParaRPr>
          </a:p>
        </p:txBody>
      </p:sp>
      <p:sp>
        <p:nvSpPr>
          <p:cNvPr id="5" name="TextBox 4">
            <a:extLst>
              <a:ext uri="{FF2B5EF4-FFF2-40B4-BE49-F238E27FC236}">
                <a16:creationId xmlns:a16="http://schemas.microsoft.com/office/drawing/2014/main" id="{39824A34-9D10-A4BA-63DA-A62617E5D964}"/>
              </a:ext>
            </a:extLst>
          </p:cNvPr>
          <p:cNvSpPr txBox="1"/>
          <p:nvPr/>
        </p:nvSpPr>
        <p:spPr>
          <a:xfrm>
            <a:off x="129396" y="4450690"/>
            <a:ext cx="5309558"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i="1" err="1">
                <a:solidFill>
                  <a:schemeClr val="bg1"/>
                </a:solidFill>
                <a:latin typeface="Franklin Gothic"/>
              </a:rPr>
              <a:t>SpringBoard</a:t>
            </a:r>
            <a:r>
              <a:rPr lang="en-US" sz="600" i="1" dirty="0">
                <a:solidFill>
                  <a:schemeClr val="bg1"/>
                </a:solidFill>
                <a:latin typeface="Franklin Gothic"/>
              </a:rPr>
              <a:t>® is a registered trademark of College Board, which is not affiliated with and does not endorse the institutions represented.</a:t>
            </a:r>
            <a:endParaRPr lang="en-US" sz="600">
              <a:solidFill>
                <a:schemeClr val="bg1"/>
              </a:solidFill>
              <a:latin typeface="Franklin Gothic"/>
            </a:endParaRPr>
          </a:p>
          <a:p>
            <a:br>
              <a:rPr lang="en-US" dirty="0"/>
            </a:br>
            <a:endParaRPr lang="en-US" sz="700">
              <a:solidFill>
                <a:schemeClr val="bg1"/>
              </a:solidFill>
              <a:latin typeface="Franklin Gothic"/>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99"/>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Grades 11-12: Reading and Writing</a:t>
            </a:r>
            <a:endParaRPr sz="3100" b="1">
              <a:latin typeface="Franklin Gothic"/>
              <a:ea typeface="Franklin Gothic"/>
              <a:cs typeface="Franklin Gothic"/>
              <a:sym typeface="Franklin Gothic"/>
            </a:endParaRPr>
          </a:p>
        </p:txBody>
      </p:sp>
      <p:sp>
        <p:nvSpPr>
          <p:cNvPr id="664" name="Google Shape;664;p99"/>
          <p:cNvSpPr txBox="1"/>
          <p:nvPr/>
        </p:nvSpPr>
        <p:spPr>
          <a:xfrm>
            <a:off x="337575" y="3863470"/>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4"/>
              </a:rPr>
              <a:t>grades 11-12</a:t>
            </a:r>
            <a:r>
              <a:rPr lang="en" sz="1200">
                <a:solidFill>
                  <a:srgbClr val="102649"/>
                </a:solidFill>
                <a:latin typeface="Libre Franklin"/>
                <a:ea typeface="Libre Franklin"/>
                <a:cs typeface="Libre Franklin"/>
                <a:sym typeface="Libre Franklin"/>
              </a:rPr>
              <a:t> one-pager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s 11-12  Reading &amp; Writing">
            <a:hlinkClick r:id="" action="ppaction://media"/>
            <a:extLst>
              <a:ext uri="{FF2B5EF4-FFF2-40B4-BE49-F238E27FC236}">
                <a16:creationId xmlns:a16="http://schemas.microsoft.com/office/drawing/2014/main" id="{80555851-045B-BE00-4744-6D5ABCCA1FFF}"/>
              </a:ext>
            </a:extLst>
          </p:cNvPr>
          <p:cNvPicPr>
            <a:picLocks noRot="1" noChangeAspect="1"/>
          </p:cNvPicPr>
          <p:nvPr>
            <a:videoFile r:link="rId1"/>
          </p:nvPr>
        </p:nvPicPr>
        <p:blipFill>
          <a:blip r:embed="rId5"/>
          <a:stretch>
            <a:fillRect/>
          </a:stretch>
        </p:blipFill>
        <p:spPr>
          <a:xfrm>
            <a:off x="2177184" y="904009"/>
            <a:ext cx="4780973" cy="274666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00"/>
          <p:cNvSpPr txBox="1">
            <a:spLocks noGrp="1"/>
          </p:cNvSpPr>
          <p:nvPr>
            <p:ph type="title"/>
          </p:nvPr>
        </p:nvSpPr>
        <p:spPr>
          <a:xfrm>
            <a:off x="294550" y="1988075"/>
            <a:ext cx="5799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b="1">
                <a:latin typeface="Franklin Gothic"/>
                <a:ea typeface="Franklin Gothic"/>
                <a:cs typeface="Franklin Gothic"/>
                <a:sym typeface="Franklin Gothic"/>
              </a:rPr>
              <a:t>Part 3: </a:t>
            </a: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a:latin typeface="Franklin Gothic"/>
                <a:ea typeface="Franklin Gothic"/>
                <a:cs typeface="Franklin Gothic"/>
                <a:sym typeface="Franklin Gothic"/>
              </a:rPr>
              <a:t>How might we engage students in the ILPs in our instruction?</a:t>
            </a:r>
            <a:endParaRPr sz="6000">
              <a:latin typeface="Franklin Gothic"/>
              <a:ea typeface="Franklin Gothic"/>
              <a:cs typeface="Franklin Gothic"/>
              <a:sym typeface="Franklin Gothic"/>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4"/>
          <p:cNvSpPr txBox="1">
            <a:spLocks noGrp="1"/>
          </p:cNvSpPr>
          <p:nvPr>
            <p:ph type="title"/>
          </p:nvPr>
        </p:nvSpPr>
        <p:spPr>
          <a:xfrm>
            <a:off x="281650" y="103075"/>
            <a:ext cx="74565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Module Objectives, Part 3:</a:t>
            </a:r>
            <a:endParaRPr b="1" dirty="0">
              <a:latin typeface="Franklin Gothic"/>
              <a:ea typeface="Franklin Gothic"/>
              <a:cs typeface="Franklin Gothic"/>
              <a:sym typeface="Franklin Gothic"/>
            </a:endParaRPr>
          </a:p>
        </p:txBody>
      </p:sp>
      <p:sp>
        <p:nvSpPr>
          <p:cNvPr id="178" name="Google Shape;178;p34"/>
          <p:cNvSpPr txBox="1"/>
          <p:nvPr/>
        </p:nvSpPr>
        <p:spPr>
          <a:xfrm>
            <a:off x="521350" y="922925"/>
            <a:ext cx="8255700" cy="1880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2300" b="1" dirty="0">
                <a:latin typeface="Franklin Gothic"/>
                <a:ea typeface="Franklin Gothic"/>
                <a:cs typeface="Franklin Gothic"/>
                <a:sym typeface="Franklin Gothic"/>
              </a:rPr>
              <a:t>Part 3: How might we engage students in the Interdisciplinary Literacy Practices in our instruction?</a:t>
            </a:r>
            <a:endParaRPr sz="2300" b="1" dirty="0">
              <a:latin typeface="Franklin Gothic"/>
              <a:ea typeface="Franklin Gothic"/>
              <a:cs typeface="Franklin Gothic"/>
              <a:sym typeface="Franklin Gothic"/>
            </a:endParaRPr>
          </a:p>
          <a:p>
            <a:pPr marL="457200" lvl="0" indent="-374650" algn="l" rtl="0">
              <a:lnSpc>
                <a:spcPct val="90000"/>
              </a:lnSpc>
              <a:spcBef>
                <a:spcPts val="800"/>
              </a:spcBef>
              <a:spcAft>
                <a:spcPts val="0"/>
              </a:spcAft>
              <a:buSzPts val="2300"/>
              <a:buFont typeface="Franklin Gothic"/>
              <a:buChar char="●"/>
            </a:pPr>
            <a:r>
              <a:rPr lang="en" sz="2300" dirty="0">
                <a:latin typeface="Franklin Gothic"/>
                <a:ea typeface="Franklin Gothic"/>
                <a:cs typeface="Franklin Gothic"/>
                <a:sym typeface="Franklin Gothic"/>
              </a:rPr>
              <a:t>Reflect on your own use of the ILPs in your instruction.</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SzPts val="2300"/>
              <a:buFont typeface="Franklin Gothic"/>
              <a:buChar char="●"/>
            </a:pPr>
            <a:r>
              <a:rPr lang="en" sz="2300" dirty="0">
                <a:latin typeface="Franklin Gothic"/>
                <a:ea typeface="Franklin Gothic"/>
                <a:cs typeface="Franklin Gothic"/>
                <a:sym typeface="Franklin Gothic"/>
              </a:rPr>
              <a:t>Plan to engage students in 1-2 ILPs in upcoming instruction. </a:t>
            </a:r>
            <a:endParaRPr sz="2300"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3724382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01"/>
          <p:cNvSpPr txBox="1">
            <a:spLocks noGrp="1"/>
          </p:cNvSpPr>
          <p:nvPr>
            <p:ph type="title"/>
          </p:nvPr>
        </p:nvSpPr>
        <p:spPr>
          <a:xfrm>
            <a:off x="230175" y="133000"/>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Libre Franklin"/>
                <a:ea typeface="Libre Franklin"/>
                <a:cs typeface="Libre Franklin"/>
                <a:sym typeface="Libre Franklin"/>
              </a:rPr>
              <a:t>REFLECT</a:t>
            </a:r>
            <a:endParaRPr b="1">
              <a:latin typeface="Libre Franklin"/>
              <a:ea typeface="Libre Franklin"/>
              <a:cs typeface="Libre Franklin"/>
              <a:sym typeface="Libre Franklin"/>
            </a:endParaRPr>
          </a:p>
        </p:txBody>
      </p:sp>
      <p:sp>
        <p:nvSpPr>
          <p:cNvPr id="676" name="Google Shape;676;p101"/>
          <p:cNvSpPr txBox="1"/>
          <p:nvPr/>
        </p:nvSpPr>
        <p:spPr>
          <a:xfrm>
            <a:off x="331800" y="944000"/>
            <a:ext cx="8480400" cy="307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Libre Franklin"/>
                <a:ea typeface="Libre Franklin"/>
                <a:cs typeface="Libre Franklin"/>
                <a:sym typeface="Libre Franklin"/>
              </a:rPr>
              <a:t>Reflect on your instruction last week.</a:t>
            </a:r>
            <a:endParaRPr sz="2700" b="1">
              <a:latin typeface="Libre Franklin"/>
              <a:ea typeface="Libre Franklin"/>
              <a:cs typeface="Libre Franklin"/>
              <a:sym typeface="Libre Franklin"/>
            </a:endParaRPr>
          </a:p>
          <a:p>
            <a:pPr marL="0" lvl="0" indent="0" algn="l" rtl="0">
              <a:spcBef>
                <a:spcPts val="0"/>
              </a:spcBef>
              <a:spcAft>
                <a:spcPts val="0"/>
              </a:spcAft>
              <a:buNone/>
            </a:pPr>
            <a:endParaRPr sz="1300">
              <a:latin typeface="Libre Franklin"/>
              <a:ea typeface="Libre Franklin"/>
              <a:cs typeface="Libre Franklin"/>
              <a:sym typeface="Libre Franklin"/>
            </a:endParaRPr>
          </a:p>
          <a:p>
            <a:pPr marL="457200" lvl="0" indent="-400050" algn="l" rtl="0">
              <a:spcBef>
                <a:spcPts val="0"/>
              </a:spcBef>
              <a:spcAft>
                <a:spcPts val="0"/>
              </a:spcAft>
              <a:buSzPts val="2700"/>
              <a:buFont typeface="Libre Franklin"/>
              <a:buChar char="●"/>
            </a:pPr>
            <a:r>
              <a:rPr lang="en" sz="2700">
                <a:latin typeface="Libre Franklin"/>
                <a:ea typeface="Libre Franklin"/>
                <a:cs typeface="Libre Franklin"/>
                <a:sym typeface="Libre Franklin"/>
              </a:rPr>
              <a:t>When and where might you already be engaging students in one or more of the ILPs?</a:t>
            </a:r>
            <a:endParaRPr sz="2700">
              <a:latin typeface="Libre Franklin"/>
              <a:ea typeface="Libre Franklin"/>
              <a:cs typeface="Libre Franklin"/>
              <a:sym typeface="Libre Franklin"/>
            </a:endParaRPr>
          </a:p>
          <a:p>
            <a:pPr marL="0" lvl="0" indent="0" algn="l" rtl="0">
              <a:spcBef>
                <a:spcPts val="0"/>
              </a:spcBef>
              <a:spcAft>
                <a:spcPts val="0"/>
              </a:spcAft>
              <a:buNone/>
            </a:pPr>
            <a:endParaRPr sz="1300">
              <a:latin typeface="Libre Franklin"/>
              <a:ea typeface="Libre Franklin"/>
              <a:cs typeface="Libre Franklin"/>
              <a:sym typeface="Libre Franklin"/>
            </a:endParaRPr>
          </a:p>
          <a:p>
            <a:pPr marL="457200" lvl="0" indent="-400050" algn="l" rtl="0">
              <a:spcBef>
                <a:spcPts val="0"/>
              </a:spcBef>
              <a:spcAft>
                <a:spcPts val="0"/>
              </a:spcAft>
              <a:buSzPts val="2700"/>
              <a:buFont typeface="Libre Franklin"/>
              <a:buChar char="●"/>
            </a:pPr>
            <a:r>
              <a:rPr lang="en" sz="2700">
                <a:latin typeface="Libre Franklin"/>
                <a:ea typeface="Libre Franklin"/>
                <a:cs typeface="Libre Franklin"/>
                <a:sym typeface="Libre Franklin"/>
              </a:rPr>
              <a:t>When and where might you have missed an opportunity to engage students in one or more of the ILPs?</a:t>
            </a:r>
            <a:endParaRPr sz="2700">
              <a:latin typeface="Libre Franklin"/>
              <a:ea typeface="Libre Franklin"/>
              <a:cs typeface="Libre Franklin"/>
              <a:sym typeface="Libre Franklin"/>
            </a:endParaRPr>
          </a:p>
        </p:txBody>
      </p:sp>
      <p:sp>
        <p:nvSpPr>
          <p:cNvPr id="4" name="TextBox 3">
            <a:extLst>
              <a:ext uri="{FF2B5EF4-FFF2-40B4-BE49-F238E27FC236}">
                <a16:creationId xmlns:a16="http://schemas.microsoft.com/office/drawing/2014/main" id="{959EC2D3-A977-93B8-4A9D-47DC148C9215}"/>
              </a:ext>
            </a:extLst>
          </p:cNvPr>
          <p:cNvSpPr txBox="1"/>
          <p:nvPr/>
        </p:nvSpPr>
        <p:spPr>
          <a:xfrm>
            <a:off x="8444160" y="130082"/>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M</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102"/>
          <p:cNvSpPr txBox="1">
            <a:spLocks noGrp="1"/>
          </p:cNvSpPr>
          <p:nvPr>
            <p:ph type="title"/>
          </p:nvPr>
        </p:nvSpPr>
        <p:spPr>
          <a:xfrm>
            <a:off x="230175" y="133000"/>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Libre Franklin"/>
                <a:ea typeface="Libre Franklin"/>
                <a:cs typeface="Libre Franklin"/>
                <a:sym typeface="Libre Franklin"/>
              </a:rPr>
              <a:t>PLAN</a:t>
            </a:r>
            <a:endParaRPr b="1">
              <a:latin typeface="Libre Franklin"/>
              <a:ea typeface="Libre Franklin"/>
              <a:cs typeface="Libre Franklin"/>
              <a:sym typeface="Libre Franklin"/>
            </a:endParaRPr>
          </a:p>
        </p:txBody>
      </p:sp>
      <p:sp>
        <p:nvSpPr>
          <p:cNvPr id="683" name="Google Shape;683;p102"/>
          <p:cNvSpPr txBox="1"/>
          <p:nvPr/>
        </p:nvSpPr>
        <p:spPr>
          <a:xfrm>
            <a:off x="331800" y="944000"/>
            <a:ext cx="8480400" cy="33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Libre Franklin"/>
                <a:ea typeface="Libre Franklin"/>
                <a:cs typeface="Libre Franklin"/>
                <a:sym typeface="Libre Franklin"/>
              </a:rPr>
              <a:t>Access your upcoming lessons or units.</a:t>
            </a:r>
            <a:endParaRPr sz="2700" b="1">
              <a:latin typeface="Libre Franklin"/>
              <a:ea typeface="Libre Franklin"/>
              <a:cs typeface="Libre Franklin"/>
              <a:sym typeface="Libre Franklin"/>
            </a:endParaRPr>
          </a:p>
          <a:p>
            <a:pPr marL="0" lvl="0" indent="0" algn="l" rtl="0">
              <a:spcBef>
                <a:spcPts val="0"/>
              </a:spcBef>
              <a:spcAft>
                <a:spcPts val="0"/>
              </a:spcAft>
              <a:buNone/>
            </a:pPr>
            <a:endParaRPr sz="2700">
              <a:latin typeface="Libre Franklin"/>
              <a:ea typeface="Libre Franklin"/>
              <a:cs typeface="Libre Franklin"/>
              <a:sym typeface="Libre Franklin"/>
            </a:endParaRPr>
          </a:p>
          <a:p>
            <a:pPr marL="0" lvl="0" indent="0" algn="l" rtl="0">
              <a:spcBef>
                <a:spcPts val="0"/>
              </a:spcBef>
              <a:spcAft>
                <a:spcPts val="0"/>
              </a:spcAft>
              <a:buNone/>
            </a:pPr>
            <a:r>
              <a:rPr lang="en" sz="2500" i="1">
                <a:latin typeface="Libre Franklin"/>
                <a:ea typeface="Libre Franklin"/>
                <a:cs typeface="Libre Franklin"/>
                <a:sym typeface="Libre Franklin"/>
              </a:rPr>
              <a:t>Note: Like the sample lesson from Part 1, HQIRs already contain student engagement with the ILPs that you can leverage to deepen student literacy experiences. While these protocols or routines may not be labeled with Kentucky language, they are still meaningful engagement with the ILPs.</a:t>
            </a:r>
            <a:endParaRPr sz="2500" i="1">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45E20037-566E-A091-F521-D0489EC1B4A8}"/>
              </a:ext>
            </a:extLst>
          </p:cNvPr>
          <p:cNvSpPr txBox="1"/>
          <p:nvPr/>
        </p:nvSpPr>
        <p:spPr>
          <a:xfrm>
            <a:off x="8478796" y="130082"/>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281650" y="103075"/>
            <a:ext cx="74565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Module Objectives, Part 2:</a:t>
            </a:r>
            <a:endParaRPr b="1" dirty="0">
              <a:latin typeface="Franklin Gothic"/>
              <a:ea typeface="Franklin Gothic"/>
              <a:cs typeface="Franklin Gothic"/>
              <a:sym typeface="Franklin Gothic"/>
            </a:endParaRPr>
          </a:p>
        </p:txBody>
      </p:sp>
      <p:sp>
        <p:nvSpPr>
          <p:cNvPr id="172" name="Google Shape;172;p33"/>
          <p:cNvSpPr txBox="1"/>
          <p:nvPr/>
        </p:nvSpPr>
        <p:spPr>
          <a:xfrm>
            <a:off x="521350" y="922925"/>
            <a:ext cx="8255700" cy="2199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2300" b="1">
                <a:latin typeface="Franklin Gothic"/>
                <a:ea typeface="Franklin Gothic"/>
                <a:cs typeface="Franklin Gothic"/>
                <a:sym typeface="Franklin Gothic"/>
              </a:rPr>
              <a:t>Part 2: What do the Interdisciplinary Literacy Practices (ILPs) look and sound like in Kentucky classrooms?</a:t>
            </a:r>
            <a:endParaRPr sz="2300" b="1">
              <a:latin typeface="Franklin Gothic"/>
              <a:ea typeface="Franklin Gothic"/>
              <a:cs typeface="Franklin Gothic"/>
              <a:sym typeface="Franklin Gothic"/>
            </a:endParaRPr>
          </a:p>
          <a:p>
            <a:pPr marL="914400" lvl="0" indent="-374650" algn="l" rtl="0">
              <a:lnSpc>
                <a:spcPct val="90000"/>
              </a:lnSpc>
              <a:spcBef>
                <a:spcPts val="800"/>
              </a:spcBef>
              <a:spcAft>
                <a:spcPts val="0"/>
              </a:spcAft>
              <a:buSzPts val="2300"/>
              <a:buFont typeface="Franklin Gothic"/>
              <a:buChar char="●"/>
            </a:pPr>
            <a:r>
              <a:rPr lang="en" sz="2300">
                <a:latin typeface="Franklin Gothic"/>
                <a:ea typeface="Franklin Gothic"/>
                <a:cs typeface="Franklin Gothic"/>
                <a:sym typeface="Franklin Gothic"/>
              </a:rPr>
              <a:t>Watch 2-3 Kentucky teachers from various grade levels and content areas as they engage students in the ILPs.</a:t>
            </a:r>
            <a:endParaRPr sz="2300">
              <a:latin typeface="Franklin Gothic"/>
              <a:ea typeface="Franklin Gothic"/>
              <a:cs typeface="Franklin Gothic"/>
              <a:sym typeface="Franklin Gothic"/>
            </a:endParaRPr>
          </a:p>
          <a:p>
            <a:pPr marL="914400" lvl="0" indent="-374650" algn="l" rtl="0">
              <a:lnSpc>
                <a:spcPct val="90000"/>
              </a:lnSpc>
              <a:spcBef>
                <a:spcPts val="0"/>
              </a:spcBef>
              <a:spcAft>
                <a:spcPts val="0"/>
              </a:spcAft>
              <a:buSzPts val="2300"/>
              <a:buFont typeface="Franklin Gothic"/>
              <a:buChar char="●"/>
            </a:pPr>
            <a:r>
              <a:rPr lang="en" sz="2300">
                <a:latin typeface="Franklin Gothic"/>
                <a:ea typeface="Franklin Gothic"/>
                <a:cs typeface="Franklin Gothic"/>
                <a:sym typeface="Franklin Gothic"/>
              </a:rPr>
              <a:t>Reflect on how these teachers engage students in the ILPs.</a:t>
            </a:r>
            <a:endParaRPr sz="2300">
              <a:latin typeface="Franklin Gothic"/>
              <a:ea typeface="Franklin Gothic"/>
              <a:cs typeface="Franklin Gothic"/>
              <a:sym typeface="Franklin Gothic"/>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03"/>
          <p:cNvSpPr txBox="1">
            <a:spLocks noGrp="1"/>
          </p:cNvSpPr>
          <p:nvPr>
            <p:ph type="title"/>
          </p:nvPr>
        </p:nvSpPr>
        <p:spPr>
          <a:xfrm>
            <a:off x="230175" y="133000"/>
            <a:ext cx="7456500" cy="994200"/>
          </a:xfrm>
          <a:prstGeom prst="rect">
            <a:avLst/>
          </a:prstGeom>
        </p:spPr>
        <p:txBody>
          <a:bodyPr spcFirstLastPara="1" wrap="square" lIns="68575" tIns="34275" rIns="68575" bIns="34275" anchor="ctr" anchorCtr="0">
            <a:normAutofit/>
          </a:bodyPr>
          <a:lstStyle/>
          <a:p>
            <a:r>
              <a:rPr lang="en" b="1" dirty="0">
                <a:latin typeface="Libre Franklin"/>
                <a:ea typeface="Libre Franklin"/>
                <a:cs typeface="Libre Franklin"/>
                <a:sym typeface="Libre Franklin"/>
              </a:rPr>
              <a:t>PLAN to Integrate the ILPs:</a:t>
            </a:r>
            <a:endParaRPr b="1" dirty="0">
              <a:latin typeface="Libre Franklin"/>
              <a:ea typeface="Libre Franklin"/>
              <a:cs typeface="Libre Franklin"/>
              <a:sym typeface="Libre Franklin"/>
            </a:endParaRPr>
          </a:p>
        </p:txBody>
      </p:sp>
      <p:sp>
        <p:nvSpPr>
          <p:cNvPr id="690" name="Google Shape;690;p103"/>
          <p:cNvSpPr txBox="1"/>
          <p:nvPr/>
        </p:nvSpPr>
        <p:spPr>
          <a:xfrm>
            <a:off x="331800" y="944000"/>
            <a:ext cx="8480400" cy="329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Libre Franklin"/>
                <a:ea typeface="Libre Franklin"/>
                <a:cs typeface="Libre Franklin"/>
                <a:sym typeface="Libre Franklin"/>
              </a:rPr>
              <a:t>Access your upcoming lessons or units.</a:t>
            </a:r>
            <a:endParaRPr sz="2700" b="1">
              <a:latin typeface="Libre Franklin"/>
              <a:ea typeface="Libre Franklin"/>
              <a:cs typeface="Libre Franklin"/>
              <a:sym typeface="Libre Franklin"/>
            </a:endParaRPr>
          </a:p>
          <a:p>
            <a:pPr marL="0" lvl="0" indent="0" algn="l" rtl="0">
              <a:spcBef>
                <a:spcPts val="0"/>
              </a:spcBef>
              <a:spcAft>
                <a:spcPts val="0"/>
              </a:spcAft>
              <a:buNone/>
            </a:pPr>
            <a:endParaRPr sz="2500">
              <a:latin typeface="Libre Franklin"/>
              <a:ea typeface="Libre Franklin"/>
              <a:cs typeface="Libre Franklin"/>
              <a:sym typeface="Libre Franklin"/>
            </a:endParaRPr>
          </a:p>
          <a:p>
            <a:pPr marL="457200" lvl="0" indent="-387350" algn="l" rtl="0">
              <a:spcBef>
                <a:spcPts val="0"/>
              </a:spcBef>
              <a:spcAft>
                <a:spcPts val="0"/>
              </a:spcAft>
              <a:buSzPts val="2500"/>
              <a:buFont typeface="Libre Franklin"/>
              <a:buChar char="●"/>
            </a:pPr>
            <a:r>
              <a:rPr lang="en" sz="2500">
                <a:latin typeface="Libre Franklin"/>
                <a:ea typeface="Libre Franklin"/>
                <a:cs typeface="Libre Franklin"/>
                <a:sym typeface="Libre Franklin"/>
              </a:rPr>
              <a:t>What reading or writing from the upcoming lessons or unit </a:t>
            </a:r>
            <a:r>
              <a:rPr lang="en" sz="2500" i="1">
                <a:latin typeface="Libre Franklin"/>
                <a:ea typeface="Libre Franklin"/>
                <a:cs typeface="Libre Franklin"/>
                <a:sym typeface="Libre Franklin"/>
              </a:rPr>
              <a:t>already</a:t>
            </a:r>
            <a:r>
              <a:rPr lang="en" sz="2500">
                <a:latin typeface="Libre Franklin"/>
                <a:ea typeface="Libre Franklin"/>
                <a:cs typeface="Libre Franklin"/>
                <a:sym typeface="Libre Franklin"/>
              </a:rPr>
              <a:t> engages students in the ILPs?</a:t>
            </a:r>
            <a:endParaRPr sz="2500">
              <a:latin typeface="Libre Franklin"/>
              <a:ea typeface="Libre Franklin"/>
              <a:cs typeface="Libre Franklin"/>
              <a:sym typeface="Libre Franklin"/>
            </a:endParaRPr>
          </a:p>
          <a:p>
            <a:pPr marL="457200" lvl="0" indent="-387350" algn="l" rtl="0">
              <a:spcBef>
                <a:spcPts val="0"/>
              </a:spcBef>
              <a:spcAft>
                <a:spcPts val="0"/>
              </a:spcAft>
              <a:buSzPts val="2500"/>
              <a:buFont typeface="Libre Franklin"/>
              <a:buChar char="●"/>
            </a:pPr>
            <a:r>
              <a:rPr lang="en" sz="2500">
                <a:latin typeface="Libre Franklin"/>
                <a:ea typeface="Libre Franklin"/>
                <a:cs typeface="Libre Franklin"/>
                <a:sym typeface="Libre Franklin"/>
              </a:rPr>
              <a:t>How can you intentionally plan to deepen student engagement with complex texts using the ILPs?</a:t>
            </a:r>
            <a:endParaRPr sz="2500">
              <a:latin typeface="Libre Franklin"/>
              <a:ea typeface="Libre Franklin"/>
              <a:cs typeface="Libre Franklin"/>
              <a:sym typeface="Libre Franklin"/>
            </a:endParaRPr>
          </a:p>
          <a:p>
            <a:pPr marL="457200" lvl="0" indent="-387350" algn="l" rtl="0">
              <a:spcBef>
                <a:spcPts val="0"/>
              </a:spcBef>
              <a:spcAft>
                <a:spcPts val="0"/>
              </a:spcAft>
              <a:buSzPts val="2500"/>
              <a:buFont typeface="Libre Franklin"/>
              <a:buChar char="●"/>
            </a:pPr>
            <a:r>
              <a:rPr lang="en" sz="2500">
                <a:latin typeface="Libre Franklin"/>
                <a:ea typeface="Libre Franklin"/>
                <a:cs typeface="Libre Franklin"/>
                <a:sym typeface="Libre Franklin"/>
              </a:rPr>
              <a:t>Identify at least one ILP you intend to engage students in in an upcoming lesson.</a:t>
            </a:r>
            <a:endParaRPr sz="2500">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2D77234E-2B5D-6A3A-7154-4DEDE309C031}"/>
              </a:ext>
            </a:extLst>
          </p:cNvPr>
          <p:cNvSpPr txBox="1"/>
          <p:nvPr/>
        </p:nvSpPr>
        <p:spPr>
          <a:xfrm>
            <a:off x="8444160" y="130082"/>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O</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04"/>
          <p:cNvSpPr txBox="1">
            <a:spLocks noGrp="1"/>
          </p:cNvSpPr>
          <p:nvPr>
            <p:ph type="title"/>
          </p:nvPr>
        </p:nvSpPr>
        <p:spPr>
          <a:xfrm>
            <a:off x="628650" y="79396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b="1">
                <a:latin typeface="Franklin Gothic"/>
                <a:ea typeface="Franklin Gothic"/>
                <a:cs typeface="Franklin Gothic"/>
                <a:sym typeface="Franklin Gothic"/>
              </a:rPr>
              <a:t>To receive 3 hours of EILA or PD credit:</a:t>
            </a:r>
            <a:endParaRPr sz="6000">
              <a:latin typeface="Franklin Gothic"/>
              <a:ea typeface="Franklin Gothic"/>
              <a:cs typeface="Franklin Gothic"/>
              <a:sym typeface="Franklin Gothic"/>
            </a:endParaRPr>
          </a:p>
        </p:txBody>
      </p:sp>
      <p:sp>
        <p:nvSpPr>
          <p:cNvPr id="698" name="Google Shape;698;p104"/>
          <p:cNvSpPr txBox="1"/>
          <p:nvPr/>
        </p:nvSpPr>
        <p:spPr>
          <a:xfrm>
            <a:off x="628650" y="2385050"/>
            <a:ext cx="8137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u="sng">
                <a:solidFill>
                  <a:schemeClr val="hlink"/>
                </a:solidFill>
                <a:latin typeface="Franklin Gothic"/>
                <a:ea typeface="Franklin Gothic"/>
                <a:cs typeface="Franklin Gothic"/>
                <a:sym typeface="Franklin Gothic"/>
                <a:hlinkClick r:id="rId3"/>
              </a:rPr>
              <a:t>Survey</a:t>
            </a:r>
            <a:r>
              <a:rPr lang="en" sz="3500">
                <a:solidFill>
                  <a:srgbClr val="102649"/>
                </a:solidFill>
                <a:latin typeface="Franklin Gothic"/>
                <a:ea typeface="Franklin Gothic"/>
                <a:cs typeface="Franklin Gothic"/>
                <a:sym typeface="Franklin Gothic"/>
              </a:rPr>
              <a:t>: Upon completion, you will have access to an EILA and/or PD certificate.  </a:t>
            </a:r>
            <a:endParaRPr sz="3500">
              <a:solidFill>
                <a:srgbClr val="102649"/>
              </a:solidFill>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D417FE71-D975-4DB4-EB49-7B218DE3BD67}"/>
              </a:ext>
            </a:extLst>
          </p:cNvPr>
          <p:cNvSpPr txBox="1"/>
          <p:nvPr/>
        </p:nvSpPr>
        <p:spPr>
          <a:xfrm>
            <a:off x="8444160" y="130082"/>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P</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05"/>
          <p:cNvSpPr txBox="1">
            <a:spLocks noGrp="1"/>
          </p:cNvSpPr>
          <p:nvPr>
            <p:ph type="title"/>
          </p:nvPr>
        </p:nvSpPr>
        <p:spPr>
          <a:xfrm>
            <a:off x="294550" y="1988075"/>
            <a:ext cx="5799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b="1">
                <a:latin typeface="Franklin Gothic"/>
                <a:ea typeface="Franklin Gothic"/>
                <a:cs typeface="Franklin Gothic"/>
                <a:sym typeface="Franklin Gothic"/>
              </a:rPr>
              <a:t>Contact:</a:t>
            </a:r>
            <a:endParaRPr sz="6000" b="1">
              <a:latin typeface="Franklin Gothic"/>
              <a:ea typeface="Franklin Gothic"/>
              <a:cs typeface="Franklin Gothic"/>
              <a:sym typeface="Franklin Gothic"/>
            </a:endParaRPr>
          </a:p>
          <a:p>
            <a:pPr marL="0" lvl="0" indent="0" algn="l" rtl="0">
              <a:spcBef>
                <a:spcPts val="0"/>
              </a:spcBef>
              <a:spcAft>
                <a:spcPts val="0"/>
              </a:spcAft>
              <a:buNone/>
            </a:pPr>
            <a:endParaRPr sz="2400" b="1">
              <a:latin typeface="Franklin Gothic"/>
              <a:ea typeface="Franklin Gothic"/>
              <a:cs typeface="Franklin Gothic"/>
              <a:sym typeface="Franklin Gothic"/>
            </a:endParaRPr>
          </a:p>
          <a:p>
            <a:pPr marL="0" lvl="0" indent="0" algn="l" rtl="0">
              <a:spcBef>
                <a:spcPts val="0"/>
              </a:spcBef>
              <a:spcAft>
                <a:spcPts val="0"/>
              </a:spcAft>
              <a:buNone/>
            </a:pPr>
            <a:r>
              <a:rPr lang="en" sz="2400" b="1">
                <a:solidFill>
                  <a:schemeClr val="dk1"/>
                </a:solidFill>
                <a:latin typeface="Franklin Gothic"/>
                <a:ea typeface="Franklin Gothic"/>
                <a:cs typeface="Franklin Gothic"/>
                <a:sym typeface="Franklin Gothic"/>
              </a:rPr>
              <a:t>The Office of Teaching and Learning</a:t>
            </a:r>
            <a:endParaRPr sz="24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400" b="1">
                <a:solidFill>
                  <a:schemeClr val="dk1"/>
                </a:solidFill>
                <a:latin typeface="Franklin Gothic"/>
                <a:ea typeface="Franklin Gothic"/>
                <a:cs typeface="Franklin Gothic"/>
                <a:sym typeface="Franklin Gothic"/>
              </a:rPr>
              <a:t>Division of Program Standards</a:t>
            </a:r>
            <a:endParaRPr sz="24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400" b="1" u="sng">
                <a:latin typeface="Franklin Gothic"/>
                <a:ea typeface="Franklin Gothic"/>
                <a:cs typeface="Franklin Gothic"/>
                <a:sym typeface="Franklin Gothic"/>
                <a:hlinkClick r:id="rId3"/>
              </a:rPr>
              <a:t>ELATeam@education.ky.gov</a:t>
            </a:r>
            <a:r>
              <a:rPr lang="en" sz="2400" b="1">
                <a:latin typeface="Franklin Gothic"/>
                <a:ea typeface="Franklin Gothic"/>
                <a:cs typeface="Franklin Gothic"/>
                <a:sym typeface="Franklin Gothic"/>
              </a:rPr>
              <a:t> </a:t>
            </a:r>
            <a:endParaRPr sz="2400" b="1">
              <a:latin typeface="Franklin Gothic"/>
              <a:ea typeface="Franklin Gothic"/>
              <a:cs typeface="Franklin Gothic"/>
              <a:sym typeface="Franklin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4"/>
          <p:cNvSpPr txBox="1">
            <a:spLocks noGrp="1"/>
          </p:cNvSpPr>
          <p:nvPr>
            <p:ph type="title"/>
          </p:nvPr>
        </p:nvSpPr>
        <p:spPr>
          <a:xfrm>
            <a:off x="281650" y="103075"/>
            <a:ext cx="74565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Module Objectives, Part 3:</a:t>
            </a:r>
            <a:endParaRPr b="1" dirty="0">
              <a:latin typeface="Franklin Gothic"/>
              <a:ea typeface="Franklin Gothic"/>
              <a:cs typeface="Franklin Gothic"/>
              <a:sym typeface="Franklin Gothic"/>
            </a:endParaRPr>
          </a:p>
        </p:txBody>
      </p:sp>
      <p:sp>
        <p:nvSpPr>
          <p:cNvPr id="178" name="Google Shape;178;p34"/>
          <p:cNvSpPr txBox="1"/>
          <p:nvPr/>
        </p:nvSpPr>
        <p:spPr>
          <a:xfrm>
            <a:off x="521350" y="922925"/>
            <a:ext cx="8255700" cy="1880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2300" b="1" dirty="0">
                <a:latin typeface="Franklin Gothic"/>
                <a:ea typeface="Franklin Gothic"/>
                <a:cs typeface="Franklin Gothic"/>
                <a:sym typeface="Franklin Gothic"/>
              </a:rPr>
              <a:t>Part 3: How might we engage students in the Interdisciplinary Literacy Practices in our instruction?</a:t>
            </a:r>
            <a:endParaRPr sz="2300" b="1" dirty="0">
              <a:latin typeface="Franklin Gothic"/>
              <a:ea typeface="Franklin Gothic"/>
              <a:cs typeface="Franklin Gothic"/>
              <a:sym typeface="Franklin Gothic"/>
            </a:endParaRPr>
          </a:p>
          <a:p>
            <a:pPr marL="457200" lvl="0" indent="-374650" algn="l" rtl="0">
              <a:lnSpc>
                <a:spcPct val="90000"/>
              </a:lnSpc>
              <a:spcBef>
                <a:spcPts val="800"/>
              </a:spcBef>
              <a:spcAft>
                <a:spcPts val="0"/>
              </a:spcAft>
              <a:buSzPts val="2300"/>
              <a:buFont typeface="Franklin Gothic"/>
              <a:buChar char="●"/>
            </a:pPr>
            <a:r>
              <a:rPr lang="en" sz="2300" dirty="0">
                <a:latin typeface="Franklin Gothic"/>
                <a:ea typeface="Franklin Gothic"/>
                <a:cs typeface="Franklin Gothic"/>
                <a:sym typeface="Franklin Gothic"/>
              </a:rPr>
              <a:t>Reflect on your own use of the ILPs in your instruction.</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SzPts val="2300"/>
              <a:buFont typeface="Franklin Gothic"/>
              <a:buChar char="●"/>
            </a:pPr>
            <a:r>
              <a:rPr lang="en" sz="2300" dirty="0">
                <a:latin typeface="Franklin Gothic"/>
                <a:ea typeface="Franklin Gothic"/>
                <a:cs typeface="Franklin Gothic"/>
                <a:sym typeface="Franklin Gothic"/>
              </a:rPr>
              <a:t>Plan to engage students in 1-2 ILPs in upcoming instruction. </a:t>
            </a:r>
            <a:endParaRPr sz="2300" dirty="0">
              <a:latin typeface="Franklin Gothic"/>
              <a:ea typeface="Franklin Gothic"/>
              <a:cs typeface="Franklin Gothic"/>
              <a:sym typeface="Franklin Gothic"/>
            </a:endParaRPr>
          </a:p>
        </p:txBody>
      </p:sp>
    </p:spTree>
  </p:cSld>
  <p:clrMapOvr>
    <a:masterClrMapping/>
  </p:clrMapOvr>
</p:sld>
</file>

<file path=ppt/theme/theme1.xml><?xml version="1.0" encoding="utf-8"?>
<a:theme xmlns:a="http://schemas.openxmlformats.org/drawingml/2006/main" name="KDE Main 202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2024-04-22T18:50:37+00:00</Publication_x0020_Date>
    <Audience1 xmlns="3a62de7d-ba57-4f43-9dae-9623ba637be0"/>
    <_dlc_DocId xmlns="3a62de7d-ba57-4f43-9dae-9623ba637be0">KYED-536-2006</_dlc_DocId>
    <_dlc_DocIdUrl xmlns="3a62de7d-ba57-4f43-9dae-9623ba637be0">
      <Url>https://www.education.ky.gov/curriculum/standards/kyacadstand/_layouts/15/DocIdRedir.aspx?ID=KYED-536-2006</Url>
      <Description>KYED-536-2006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CB38905-A0D3-4B1C-A443-D2FF829C292B}">
  <ds:schemaRefs>
    <ds:schemaRef ds:uri="http://schemas.microsoft.com/sharepoint/v3/contenttype/forms"/>
  </ds:schemaRefs>
</ds:datastoreItem>
</file>

<file path=customXml/itemProps2.xml><?xml version="1.0" encoding="utf-8"?>
<ds:datastoreItem xmlns:ds="http://schemas.openxmlformats.org/officeDocument/2006/customXml" ds:itemID="{AF0CFAC2-17CD-45B2-A0A1-4CAF05173CC1}">
  <ds:schemaRefs>
    <ds:schemaRef ds:uri="http://purl.org/dc/dcmitype/"/>
    <ds:schemaRef ds:uri="http://schemas.microsoft.com/office/2006/documentManagement/types"/>
    <ds:schemaRef ds:uri="cd1a358b-61e7-4e2c-963a-bbcfb053c0f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c0b1e42e-e745-4677-b45a-9176f49c91ef"/>
    <ds:schemaRef ds:uri="http://schemas.microsoft.com/office/2006/metadata/properties"/>
  </ds:schemaRefs>
</ds:datastoreItem>
</file>

<file path=customXml/itemProps3.xml><?xml version="1.0" encoding="utf-8"?>
<ds:datastoreItem xmlns:ds="http://schemas.openxmlformats.org/officeDocument/2006/customXml" ds:itemID="{45FBE98A-02E7-4BBF-8698-DC9C3EEDBCE6}"/>
</file>

<file path=customXml/itemProps4.xml><?xml version="1.0" encoding="utf-8"?>
<ds:datastoreItem xmlns:ds="http://schemas.openxmlformats.org/officeDocument/2006/customXml" ds:itemID="{EDF7A58E-3B95-415C-8979-552588D84491}"/>
</file>

<file path=docProps/app.xml><?xml version="1.0" encoding="utf-8"?>
<Properties xmlns="http://schemas.openxmlformats.org/officeDocument/2006/extended-properties" xmlns:vt="http://schemas.openxmlformats.org/officeDocument/2006/docPropsVTypes">
  <TotalTime>0</TotalTime>
  <Words>14682</Words>
  <Application>Microsoft Office PowerPoint</Application>
  <PresentationFormat>On-screen Show (16:9)</PresentationFormat>
  <Paragraphs>1206</Paragraphs>
  <Slides>82</Slides>
  <Notes>82</Notes>
  <HiddenSlides>2</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KDE Main 2021</vt:lpstr>
      <vt:lpstr> Kentucky’s Interdisciplinary  Literacy  Practices in Action</vt:lpstr>
      <vt:lpstr>A Note to Facilitators Leading a Group: </vt:lpstr>
      <vt:lpstr>A Note to Individuals Completing this Module: </vt:lpstr>
      <vt:lpstr>Module Overview</vt:lpstr>
      <vt:lpstr>The Acronyms Used in this Learning:</vt:lpstr>
      <vt:lpstr>Other Acronyms Used in this Learning:</vt:lpstr>
      <vt:lpstr>Module Objectives, Part 1:</vt:lpstr>
      <vt:lpstr>Module Objectives, Part 2:</vt:lpstr>
      <vt:lpstr>Module Objectives, Part 3:</vt:lpstr>
      <vt:lpstr>Materials Needed:</vt:lpstr>
      <vt:lpstr>Part 1:  What are the Interdisciplinary Literacy Practices?</vt:lpstr>
      <vt:lpstr>Prepare to Learn: Varying definitions of "literacy"</vt:lpstr>
      <vt:lpstr>Prepare to Learn: What is literacy?</vt:lpstr>
      <vt:lpstr>Think-Pair-Share:</vt:lpstr>
      <vt:lpstr>Interdisciplinary Literacy Practices</vt:lpstr>
      <vt:lpstr>Where can I find the Interdisciplinary Literacy Practices (ILPs)?  </vt:lpstr>
      <vt:lpstr>More Resources in the KAS</vt:lpstr>
      <vt:lpstr>Relationship Status:</vt:lpstr>
      <vt:lpstr>Relationship Status, continued:</vt:lpstr>
      <vt:lpstr>In order to consider how we might engage students in these practices, we are going to do a reading and writing task so that we can experience the Interdisciplinary Literacy Practices as a learner might.  </vt:lpstr>
      <vt:lpstr>The following lesson is adapted from Amplify ELA Grade 6, Unit 6B: Subunit 2. </vt:lpstr>
      <vt:lpstr>Amplify ELA is a green-rated high-quality instructional resource (HQIR).   Read more about HQIRs like Amplify ELA on KyStandards.org.</vt:lpstr>
      <vt:lpstr>Lesson Objectives from Amplify ELA Grade 6, Unit 6B: Subunit 2. </vt:lpstr>
      <vt:lpstr>Standards Addressed in Amplify ELA Grade 6, Unit 6B: Subunit 2. </vt:lpstr>
      <vt:lpstr>Introduction to Amplify ELA Grade 6, Unit 6B: Subunit 2. </vt:lpstr>
      <vt:lpstr>Answer the questions under C about ONE of the images. </vt:lpstr>
      <vt:lpstr>Image Investigation</vt:lpstr>
      <vt:lpstr>FIRST READ:</vt:lpstr>
      <vt:lpstr>SECOND READ:</vt:lpstr>
      <vt:lpstr>WRITING PROMPT</vt:lpstr>
      <vt:lpstr> REFLECTION TASK  Your facilitator will assign you and your partner 1-2 Practices to reflect on:  As you reflect on the sample lesson we just experienced, use the following slides to determine how both the facilitator (teacher) and the participants (students) engaged in the ILPs.  Record your thinking on the Participant Guide. You will present your findings to the group. </vt:lpstr>
      <vt:lpstr>ILP 1: Recognize that text is anything that communicates a message.</vt:lpstr>
      <vt:lpstr>ILP 2: Employ, develop and refine schema to understand and create text.</vt:lpstr>
      <vt:lpstr>ILP 3: View literary experiences as transactional, interdisciplinary and transformational.</vt:lpstr>
      <vt:lpstr>ILP 4: Utilize receptive and expressive language arts to better understand self, others and the world.</vt:lpstr>
      <vt:lpstr>ILP 5: Apply strategic practices, with scaffolding and then independently, to approach new literacy tasks.</vt:lpstr>
      <vt:lpstr>ILP 6: Collaborate with others to create new meaning.</vt:lpstr>
      <vt:lpstr>ILP 7: Utilize digital resources to learn and share with others.</vt:lpstr>
      <vt:lpstr>ILP 8: Engage in specialized, discipline-specific literacy practices.</vt:lpstr>
      <vt:lpstr>ILP 9: Apply high level cognitive processes to think deeply and critically about text.</vt:lpstr>
      <vt:lpstr>ILP 10: Develop a literacy identity that promotes lifelong learning.</vt:lpstr>
      <vt:lpstr>Share your reflections:</vt:lpstr>
      <vt:lpstr>Break</vt:lpstr>
      <vt:lpstr>REVIEW: The ILPs Are Not Additional Standards</vt:lpstr>
      <vt:lpstr>Not Attached to Specific Standards</vt:lpstr>
      <vt:lpstr>Interdisciplinary, But Not Explicit Expectations of Other Disciplines</vt:lpstr>
      <vt:lpstr>What is disciplinary literacy?</vt:lpstr>
      <vt:lpstr>What is a “disciplinary expert”? </vt:lpstr>
      <vt:lpstr>Why teach students to read and write as disciplinary experts?</vt:lpstr>
      <vt:lpstr>Why teach students to read and write as  disciplinary experts?</vt:lpstr>
      <vt:lpstr>Disciplinary Texts Students Might Read or Write</vt:lpstr>
      <vt:lpstr>For more examples of disciplinary literacy built around complex texts:</vt:lpstr>
      <vt:lpstr>How is disciplinary literacy represented in the KAS? Step 1 </vt:lpstr>
      <vt:lpstr>How is disciplinary literacy represented in the KAS? Step 2 </vt:lpstr>
      <vt:lpstr> OPTION 1: KAS for Mathematics Grade 1: Measurement and Data  </vt:lpstr>
      <vt:lpstr> OPTION 2: KAS for Science Grade 5  </vt:lpstr>
      <vt:lpstr> OPTION 3: KAS for Social Studies Grade 7  </vt:lpstr>
      <vt:lpstr> OPTION 4: KAS for Visual and Performing Arts High School Visual Arts  </vt:lpstr>
      <vt:lpstr> OPTION 5: KAS for Health Education High School  </vt:lpstr>
      <vt:lpstr>PAUSE</vt:lpstr>
      <vt:lpstr>Part 2:  How are Kentucky  teachers engaging  students in the  ILPs?  </vt:lpstr>
      <vt:lpstr>Module Objectives, Part 2:</vt:lpstr>
      <vt:lpstr>Videos Available in this Series</vt:lpstr>
      <vt:lpstr>Questions to Consider While Viewing</vt:lpstr>
      <vt:lpstr>Kindergarten: Reading and Writing</vt:lpstr>
      <vt:lpstr>Grade 1: Science</vt:lpstr>
      <vt:lpstr>Grade 2: Reading and Writing</vt:lpstr>
      <vt:lpstr>Grade 3: Reading and Writing</vt:lpstr>
      <vt:lpstr>Grade 4: Reading and Writing</vt:lpstr>
      <vt:lpstr>Grade 5: Social Studies</vt:lpstr>
      <vt:lpstr>Grade 6: Mathematics</vt:lpstr>
      <vt:lpstr>Grade 7: Reading and Writing</vt:lpstr>
      <vt:lpstr>Grade 8: Science</vt:lpstr>
      <vt:lpstr>Grades 9-10: Reading and Writing</vt:lpstr>
      <vt:lpstr>Grades 11-12: Reading and Writing</vt:lpstr>
      <vt:lpstr>Part 3:  How might we engage students in the ILPs in our instruction?</vt:lpstr>
      <vt:lpstr>Module Objectives, Part 3:</vt:lpstr>
      <vt:lpstr>REFLECT</vt:lpstr>
      <vt:lpstr>PLAN</vt:lpstr>
      <vt:lpstr>PLAN to Integrate the ILPs:</vt:lpstr>
      <vt:lpstr>To receive 3 hours of EILA or PD credit:</vt:lpstr>
      <vt:lpstr>Contact:  The Office of Teaching and Learning Division of Program Standards  ELATeam@education.ky.gov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Kentucky’s Interdisciplinary  Literacy  Practices in Action</dc:title>
  <cp:lastModifiedBy>Ray, Micki - Office of Teaching and Learning</cp:lastModifiedBy>
  <cp:revision>493</cp:revision>
  <dcterms:modified xsi:type="dcterms:W3CDTF">2024-04-22T18:40:31Z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9fdcc5b2-2da3-43da-8e02-153c47fda5bf</vt:lpwstr>
  </property>
</Properties>
</file>