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2" r:id="rId6"/>
    <p:sldId id="257" r:id="rId7"/>
    <p:sldId id="258" r:id="rId8"/>
    <p:sldId id="266" r:id="rId9"/>
    <p:sldId id="277" r:id="rId10"/>
    <p:sldId id="276" r:id="rId11"/>
    <p:sldId id="268" r:id="rId12"/>
    <p:sldId id="279" r:id="rId13"/>
    <p:sldId id="278" r:id="rId14"/>
    <p:sldId id="275" r:id="rId15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B918E4-EF30-44B6-8BF0-29D9DE0F8969}" v="53" dt="2025-03-31T14:57:53.31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51" autoAdjust="0"/>
    <p:restoredTop sz="94660"/>
  </p:normalViewPr>
  <p:slideViewPr>
    <p:cSldViewPr>
      <p:cViewPr varScale="1">
        <p:scale>
          <a:sx n="51" d="100"/>
          <a:sy n="51" d="100"/>
        </p:scale>
        <p:origin x="187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71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814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331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004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362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80624" y="4110101"/>
            <a:ext cx="0" cy="3956685"/>
          </a:xfrm>
          <a:custGeom>
            <a:avLst/>
            <a:gdLst/>
            <a:ahLst/>
            <a:cxnLst/>
            <a:rect l="l" t="t" r="r" b="b"/>
            <a:pathLst>
              <a:path h="3956684">
                <a:moveTo>
                  <a:pt x="0" y="3956684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577756" y="4110101"/>
            <a:ext cx="0" cy="3956685"/>
          </a:xfrm>
          <a:custGeom>
            <a:avLst/>
            <a:gdLst/>
            <a:ahLst/>
            <a:cxnLst/>
            <a:rect l="l" t="t" r="r" b="b"/>
            <a:pathLst>
              <a:path h="3956684">
                <a:moveTo>
                  <a:pt x="0" y="3956684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456029" y="4186682"/>
            <a:ext cx="0" cy="3931285"/>
          </a:xfrm>
          <a:custGeom>
            <a:avLst/>
            <a:gdLst/>
            <a:ahLst/>
            <a:cxnLst/>
            <a:rect l="l" t="t" r="r" b="b"/>
            <a:pathLst>
              <a:path h="3931284">
                <a:moveTo>
                  <a:pt x="0" y="3931157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353162" y="4186682"/>
            <a:ext cx="0" cy="3931285"/>
          </a:xfrm>
          <a:custGeom>
            <a:avLst/>
            <a:gdLst/>
            <a:ahLst/>
            <a:cxnLst/>
            <a:rect l="l" t="t" r="r" b="b"/>
            <a:pathLst>
              <a:path h="3931284">
                <a:moveTo>
                  <a:pt x="0" y="3931157"/>
                </a:moveTo>
                <a:lnTo>
                  <a:pt x="0" y="0"/>
                </a:lnTo>
              </a:path>
            </a:pathLst>
          </a:custGeom>
          <a:ln w="509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42417" y="4148391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29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417823" y="4212209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30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642417" y="8015731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29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417823" y="8079549"/>
            <a:ext cx="3973829" cy="0"/>
          </a:xfrm>
          <a:custGeom>
            <a:avLst/>
            <a:gdLst/>
            <a:ahLst/>
            <a:cxnLst/>
            <a:rect l="l" t="t" r="r" b="b"/>
            <a:pathLst>
              <a:path w="3973830">
                <a:moveTo>
                  <a:pt x="0" y="0"/>
                </a:moveTo>
                <a:lnTo>
                  <a:pt x="3973546" y="0"/>
                </a:lnTo>
              </a:path>
            </a:pathLst>
          </a:custGeom>
          <a:ln w="510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79374" y="-89027"/>
            <a:ext cx="10100650" cy="146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rgbClr val="F4B3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4633" y="2514726"/>
            <a:ext cx="7758430" cy="5782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4B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702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ACD69-2AD2-BC66-27C4-CD696C607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Partitioning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 dirty="0">
                <a:solidFill>
                  <a:srgbClr val="102649"/>
                </a:solidFill>
                <a:latin typeface="Calibri"/>
              </a:rPr>
              <a:t>2-3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algn="ctr"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 partition rectangles in equal parts of a whole to develop foundations for fractions, area, volume and geometry in later grades.</a:t>
            </a:r>
          </a:p>
          <a:p>
            <a:pPr algn="ctr">
              <a:defRPr/>
            </a:pPr>
            <a:endParaRPr lang="en-US" sz="320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264360" y="6028348"/>
            <a:ext cx="10134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Second Grade Geometry</a:t>
            </a:r>
          </a:p>
          <a:p>
            <a:r>
              <a:rPr lang="en-US" sz="2800" b="1" i="0" u="sng" strike="noStrike" baseline="0" dirty="0">
                <a:solidFill>
                  <a:srgbClr val="102649"/>
                </a:solidFill>
                <a:latin typeface="+mn-lt"/>
              </a:rPr>
              <a:t>KY.2.G.3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Partition circles and rectangles into two, three, or four equal shares; describe the shares using the words halves, thirds, half of, a third of, etc.; and describe the whole as two halves, three thirds, fourths. Recognize that equal shares of identical wholes need not have the same shape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.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10553700" y="6110545"/>
            <a:ext cx="75057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Third Grade Geometry</a:t>
            </a:r>
          </a:p>
          <a:p>
            <a:r>
              <a:rPr lang="en-US" sz="2800" b="1" i="0" u="sng" strike="noStrike" baseline="0" dirty="0">
                <a:solidFill>
                  <a:srgbClr val="102649"/>
                </a:solidFill>
                <a:latin typeface="+mn-lt"/>
              </a:rPr>
              <a:t>KY.3.G.2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Partition shapes into parts with equal areas. Express the area of each part as a unit fraction of the whole.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10553700" y="7846505"/>
            <a:ext cx="7241340" cy="224676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Standards for Mathematical Practice 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MP.3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Construct viable arguments and critique the reasoning of others. </a:t>
            </a:r>
          </a:p>
          <a:p>
            <a:r>
              <a:rPr lang="en-US" sz="2800" b="1" dirty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Attend to precision.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MP.5 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Use appropriate tools strategically. </a:t>
            </a:r>
            <a:endParaRPr lang="en-US" sz="28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9623DB-1203-A8DE-1402-03A440A4C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Partitioning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  <a:r>
              <a:rPr lang="en-US" sz="5400" dirty="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 dirty="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6B0B1DB0-A36F-9BBB-0190-08F21AFC49E8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031BC7-20F6-04AD-40E8-A65244B60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- Instructions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4432667" y="1081912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 dirty="0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 dirty="0">
                <a:solidFill>
                  <a:srgbClr val="102649"/>
                </a:solidFill>
                <a:latin typeface="+mn-lt"/>
              </a:rPr>
              <a:t>One or more players</a:t>
            </a:r>
          </a:p>
          <a:p>
            <a:pPr algn="ctr"/>
            <a:r>
              <a:rPr lang="en-US" sz="2400" b="1" dirty="0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 dirty="0">
                <a:solidFill>
                  <a:srgbClr val="102649"/>
                </a:solidFill>
                <a:latin typeface="+mn-lt"/>
              </a:rPr>
              <a:t>Partition squares into halves, thirds, or fourths. </a:t>
            </a:r>
            <a:endParaRPr lang="en-US" sz="2400" b="1" dirty="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7F05D3-F5BF-818C-772A-55CD83C0C038}"/>
              </a:ext>
            </a:extLst>
          </p:cNvPr>
          <p:cNvSpPr txBox="1"/>
          <p:nvPr/>
        </p:nvSpPr>
        <p:spPr>
          <a:xfrm>
            <a:off x="1399592" y="2125420"/>
            <a:ext cx="904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2800" dirty="0">
                <a:solidFill>
                  <a:srgbClr val="FFC000"/>
                </a:solidFill>
                <a:latin typeface="Arial"/>
                <a:cs typeface="Arial"/>
              </a:rPr>
              <a:t>On-Line Activity Instructions</a:t>
            </a:r>
          </a:p>
        </p:txBody>
      </p:sp>
      <p:pic>
        <p:nvPicPr>
          <p:cNvPr id="13" name="Picture 12" descr="On line Activity Instructions&#10;Families will use the squares on PowerPoint Slides.&#10;Each family member has a PowerPoint slide.&#10;Click on Draw in the top left toolbar and chose a pen in the drawing tools. Use the pen to create a design to divide the square in half. Use color coding to prove they have split the square in half. (Remember, there is more than one way to show half.)&#10;Talk through if they agree with the slide design square splits others have made, are they split in half. &#10;Families can continue to partition squares into 3, 4 or 6 parts next. &#10;">
            <a:extLst>
              <a:ext uri="{FF2B5EF4-FFF2-40B4-BE49-F238E27FC236}">
                <a16:creationId xmlns:a16="http://schemas.microsoft.com/office/drawing/2014/main" id="{7B3FD059-5A42-28C2-BA6C-1B24CABC7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94" y="2571506"/>
            <a:ext cx="7543800" cy="38533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587F81-FE66-FBF2-099F-A38DBF4328CF}"/>
              </a:ext>
            </a:extLst>
          </p:cNvPr>
          <p:cNvSpPr txBox="1"/>
          <p:nvPr/>
        </p:nvSpPr>
        <p:spPr>
          <a:xfrm>
            <a:off x="10782300" y="2095269"/>
            <a:ext cx="518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2800" spc="60" dirty="0">
                <a:solidFill>
                  <a:srgbClr val="FFC000"/>
                </a:solidFill>
                <a:latin typeface="Arial"/>
                <a:cs typeface="Arial"/>
              </a:rPr>
              <a:t>In-person Activity</a:t>
            </a:r>
            <a:r>
              <a:rPr lang="en-US" sz="2800" spc="-17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lang="en-US" sz="2800" spc="-10" dirty="0">
                <a:solidFill>
                  <a:srgbClr val="FFC000"/>
                </a:solidFill>
                <a:latin typeface="Arial"/>
                <a:cs typeface="Arial"/>
              </a:rPr>
              <a:t>Instructions</a:t>
            </a:r>
            <a:endParaRPr lang="en-US" sz="280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pic>
        <p:nvPicPr>
          <p:cNvPr id="7" name="Picture 6" descr="In person Activity Instructions&#10;Give everyone a square and have them fold the paper to create a  design that splits the square in half.&#10;Have students and families exchange their design with one another.&#10;They must decide if they agree that the design splits the square in half. Encourage students to use color coding to prove that they have split the square in half.&#10;They can then talk through if they agree that the square has been split in half.&#10; Third grade students could work on partitioning their squares into halves, thirds, fourths, sixths, eighths. For example, students partition a shape into 6 parts with equal areas and describe the area of each part as 1/6 of the area of the shape.&#10;">
            <a:extLst>
              <a:ext uri="{FF2B5EF4-FFF2-40B4-BE49-F238E27FC236}">
                <a16:creationId xmlns:a16="http://schemas.microsoft.com/office/drawing/2014/main" id="{574099B1-1D12-B3E1-318F-A8E67EC8F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696" y="2387030"/>
            <a:ext cx="8192479" cy="44239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B5456C-87A5-039A-0F1F-4253318F4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4492" y="6913698"/>
            <a:ext cx="2628115" cy="206964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64121-3E7E-E347-0E93-8A92B1BAC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1196" y="7498117"/>
            <a:ext cx="1921808" cy="21846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7B1D293-9E35-116C-345A-108555760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8300" y="7303399"/>
            <a:ext cx="2003938" cy="206963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1405099-2EFA-8E4A-596B-F75FE8DA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11739" y="6841119"/>
            <a:ext cx="2792371" cy="23817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10A28C-B270-650C-4876-5F0A28CF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Family Prompts</a:t>
            </a:r>
          </a:p>
        </p:txBody>
      </p:sp>
      <p:sp>
        <p:nvSpPr>
          <p:cNvPr id="9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EDC09024-EE47-90E0-EF79-17544C6F7579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914900" y="18796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 dirty="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pic>
        <p:nvPicPr>
          <p:cNvPr id="11" name="Picture 10" descr="Family Prompts&#10;How can we partition the rectangle into halves, thirds, fourths?&#10; What fractional part is colored? How do you know? Justify and explain your thinking.&#10; Can you think of a different way to partition the rectangle into equal parts of the whole? How is   's design like/different from yours?&#10;Did you try a method that did not work? Why didn't it work? Would it ever work? Why or why not?&#10;">
            <a:extLst>
              <a:ext uri="{FF2B5EF4-FFF2-40B4-BE49-F238E27FC236}">
                <a16:creationId xmlns:a16="http://schemas.microsoft.com/office/drawing/2014/main" id="{81488AD9-C5A7-FBAF-EFE4-76B022285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2565400"/>
            <a:ext cx="13317568" cy="4648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05096-6571-78F0-B781-EDB9D3953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0CB4-503E-6EB3-305E-D3246229B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1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94377E05-0C46-1E6C-4482-BEC336AD5D9B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996E80D3-F428-84FF-4ADC-550DD63A85D9}"/>
              </a:ext>
            </a:extLst>
          </p:cNvPr>
          <p:cNvSpPr txBox="1"/>
          <p:nvPr/>
        </p:nvSpPr>
        <p:spPr>
          <a:xfrm>
            <a:off x="419099" y="1346200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D226F23C-4241-640B-0CAF-06C4B6B0D511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0A72738D-1AB4-A124-605E-231375395009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AF6E89-F74A-E4FA-BA08-3C65938E36F6}"/>
              </a:ext>
            </a:extLst>
          </p:cNvPr>
          <p:cNvSpPr txBox="1"/>
          <p:nvPr/>
        </p:nvSpPr>
        <p:spPr>
          <a:xfrm>
            <a:off x="2290142" y="7905859"/>
            <a:ext cx="13479114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2944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91DAA-24AE-9014-32A6-C8079FCA3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32BC-12AC-B418-AB77-9FAE33930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2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642B2D45-9128-0880-DD6E-6A61AABE37E7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70A86397-D200-E40C-F915-D911D0CF42FA}"/>
              </a:ext>
            </a:extLst>
          </p:cNvPr>
          <p:cNvSpPr txBox="1"/>
          <p:nvPr/>
        </p:nvSpPr>
        <p:spPr>
          <a:xfrm>
            <a:off x="419099" y="1346200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CD798AB3-B7D6-8605-EB5F-DACECB1B621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ECE4A169-660D-B89F-F3E0-756B150524F2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269AA9-C280-ED96-71DA-4C2800940D1A}"/>
              </a:ext>
            </a:extLst>
          </p:cNvPr>
          <p:cNvSpPr txBox="1"/>
          <p:nvPr/>
        </p:nvSpPr>
        <p:spPr>
          <a:xfrm>
            <a:off x="4485148" y="7975600"/>
            <a:ext cx="9042400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j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j-lt"/>
              </a:rPr>
              <a:t>What fractional part is colored? How do you know? </a:t>
            </a:r>
            <a:endParaRPr lang="en-US" sz="2800" b="0" i="0" u="none" strike="noStrike" baseline="0" dirty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j-lt"/>
              </a:rPr>
              <a:t>Justify and explain your thinking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141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EFEA1-2D4B-EBA3-9534-B4A2EDE94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8CF00-ACBE-2300-864B-5BA47AAC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3</a:t>
            </a:r>
          </a:p>
        </p:txBody>
      </p:sp>
      <p:sp>
        <p:nvSpPr>
          <p:cNvPr id="16" name="object 22" descr="KY Family Math Night - Geometry Activity 1d: Partitioning&#10;">
            <a:extLst>
              <a:ext uri="{FF2B5EF4-FFF2-40B4-BE49-F238E27FC236}">
                <a16:creationId xmlns:a16="http://schemas.microsoft.com/office/drawing/2014/main" id="{934A4773-CC80-177C-3797-35D5668C5020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Half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half. Explain your thinking. &#10;">
            <a:extLst>
              <a:ext uri="{FF2B5EF4-FFF2-40B4-BE49-F238E27FC236}">
                <a16:creationId xmlns:a16="http://schemas.microsoft.com/office/drawing/2014/main" id="{5D45D92D-B238-E33F-522D-EEB390641DFE}"/>
              </a:ext>
            </a:extLst>
          </p:cNvPr>
          <p:cNvSpPr txBox="1"/>
          <p:nvPr/>
        </p:nvSpPr>
        <p:spPr>
          <a:xfrm>
            <a:off x="225558" y="1265635"/>
            <a:ext cx="37341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Click on Draw in the top left toolbar and chose a pen in the drawing tools. Use the pen to create a design to divide the square in half. 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1EDF7C9F-2825-536D-C854-6CBE244C0AA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A41334A7-5090-3E6F-07D3-1693A67F978A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j-lt"/>
                <a:cs typeface="Arial"/>
              </a:rPr>
              <a:t>Squares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6268C5-DC41-7033-F47E-8F0935376B80}"/>
              </a:ext>
            </a:extLst>
          </p:cNvPr>
          <p:cNvSpPr txBox="1"/>
          <p:nvPr/>
        </p:nvSpPr>
        <p:spPr>
          <a:xfrm>
            <a:off x="2310145" y="7986424"/>
            <a:ext cx="13439107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102649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0750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9B2C4-29BD-6F54-D5E7-CFB7CA7AF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950F-DC71-F237-5FE2-93B2CE73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4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4BB763BD-4AB9-98A2-A8C4-3DD3293FF4C8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C0B1CEB4-F11D-6465-C101-303381E764E2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86C4C018-A827-3A7E-C703-0FCC8E3C957C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0B2C7432-D255-82FD-ECA6-BF048E7EB2E0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C40323-9355-0149-52A8-7C8FDCB383CA}"/>
              </a:ext>
            </a:extLst>
          </p:cNvPr>
          <p:cNvSpPr txBox="1"/>
          <p:nvPr/>
        </p:nvSpPr>
        <p:spPr>
          <a:xfrm>
            <a:off x="3880517" y="8128000"/>
            <a:ext cx="1025166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can we partition the rectangle into halves, thirds, fourths?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057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23D9C-838C-BF60-BB44-67C3C433E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F6FA-B5C5-F278-91D8-7DA58A47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5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4E2836B0-F16F-4D30-8432-D18614A2B7DC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B94D87F1-E73E-6909-2F3B-4070A907B5ED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2341E9ED-698B-C599-56E5-4F514C626EF5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3FD5CEFF-A7BA-7A02-E2B4-FF5CAE3D8848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CA7214-360E-2916-A646-03DAA2889777}"/>
              </a:ext>
            </a:extLst>
          </p:cNvPr>
          <p:cNvSpPr txBox="1"/>
          <p:nvPr/>
        </p:nvSpPr>
        <p:spPr>
          <a:xfrm>
            <a:off x="2308478" y="7899400"/>
            <a:ext cx="13442442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Can you think of a different way to partition the rectangle into equal parts of the whole?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How </a:t>
            </a:r>
            <a:r>
              <a:rPr lang="en-US" sz="2800" b="0" i="0" u="none" strike="noStrike" baseline="0" dirty="0" err="1">
                <a:solidFill>
                  <a:srgbClr val="102649"/>
                </a:solidFill>
                <a:latin typeface="+mn-lt"/>
              </a:rPr>
              <a:t>is____’s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design like/different from yours?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5397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BD149-0C3F-3289-48CE-110AF2D25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2D0D-9A4E-5B31-585E-5812C9C7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74" y="-700192"/>
            <a:ext cx="10100650" cy="70019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Partitioning – Make Half Board 6</a:t>
            </a:r>
          </a:p>
        </p:txBody>
      </p:sp>
      <p:sp>
        <p:nvSpPr>
          <p:cNvPr id="16" name="object 22" descr="KY Family Math Night - Geometry Activity 1d: Partitioning&#10;&#10;">
            <a:extLst>
              <a:ext uri="{FF2B5EF4-FFF2-40B4-BE49-F238E27FC236}">
                <a16:creationId xmlns:a16="http://schemas.microsoft.com/office/drawing/2014/main" id="{5154E151-9A97-9F7F-19EE-4C6D6B3C2E2D}"/>
              </a:ext>
            </a:extLst>
          </p:cNvPr>
          <p:cNvSpPr txBox="1">
            <a:spLocks/>
          </p:cNvSpPr>
          <p:nvPr/>
        </p:nvSpPr>
        <p:spPr>
          <a:xfrm>
            <a:off x="-23352" y="-2717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b="1" spc="-95" dirty="0">
                <a:solidFill>
                  <a:schemeClr val="bg1"/>
                </a:solidFill>
                <a:cs typeface="Arial"/>
              </a:rPr>
              <a:t>Partitioning – Make thirds, fourths, or sixths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spc="-1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 descr="Click on Draw in the top left toolbar and chose a pen in the drawing tools. Use the pen to create a design to divide the square in thirds, fourths, or sixths. &#10;Explain your thinking. &#10;&#10;">
            <a:extLst>
              <a:ext uri="{FF2B5EF4-FFF2-40B4-BE49-F238E27FC236}">
                <a16:creationId xmlns:a16="http://schemas.microsoft.com/office/drawing/2014/main" id="{5CF179BC-C2A4-0A21-7774-08CED56482D9}"/>
              </a:ext>
            </a:extLst>
          </p:cNvPr>
          <p:cNvSpPr txBox="1"/>
          <p:nvPr/>
        </p:nvSpPr>
        <p:spPr>
          <a:xfrm>
            <a:off x="56941" y="1143361"/>
            <a:ext cx="417843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Draw in the top left toolbar and chose a pen in the drawing tools. Use the pen to create a design to divide the square in </a:t>
            </a:r>
            <a:r>
              <a:rPr lang="en-US" sz="2200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thirds, fourths, or sixths. </a:t>
            </a:r>
          </a:p>
          <a:p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your thinking. 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9A5D54BE-7FE1-DE3A-F606-A304F6329770}"/>
              </a:ext>
            </a:extLst>
          </p:cNvPr>
          <p:cNvSpPr txBox="1"/>
          <p:nvPr/>
        </p:nvSpPr>
        <p:spPr>
          <a:xfrm>
            <a:off x="5231470" y="2482818"/>
            <a:ext cx="4554220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90" dirty="0">
                <a:solidFill>
                  <a:srgbClr val="F4B300"/>
                </a:solidFill>
                <a:latin typeface="+mj-lt"/>
                <a:cs typeface="Arial"/>
              </a:rPr>
              <a:t>Insert</a:t>
            </a:r>
            <a:r>
              <a:rPr sz="4550" spc="204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dirty="0">
                <a:solidFill>
                  <a:srgbClr val="F4B300"/>
                </a:solidFill>
                <a:latin typeface="+mj-lt"/>
                <a:cs typeface="Arial"/>
              </a:rPr>
              <a:t>your</a:t>
            </a:r>
            <a:r>
              <a:rPr sz="4550" spc="215" dirty="0">
                <a:solidFill>
                  <a:srgbClr val="F4B300"/>
                </a:solidFill>
                <a:latin typeface="+mj-lt"/>
                <a:cs typeface="Arial"/>
              </a:rPr>
              <a:t> </a:t>
            </a:r>
            <a:r>
              <a:rPr sz="4550" spc="85" dirty="0">
                <a:solidFill>
                  <a:srgbClr val="F4B300"/>
                </a:solidFill>
                <a:latin typeface="+mj-lt"/>
                <a:cs typeface="Arial"/>
              </a:rPr>
              <a:t>name</a:t>
            </a:r>
            <a:endParaRPr sz="4550" dirty="0">
              <a:latin typeface="+mj-lt"/>
              <a:cs typeface="Arial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2A1599D7-54C5-A474-E5D8-0A19A0903D03}"/>
              </a:ext>
            </a:extLst>
          </p:cNvPr>
          <p:cNvSpPr txBox="1"/>
          <p:nvPr/>
        </p:nvSpPr>
        <p:spPr>
          <a:xfrm>
            <a:off x="10722331" y="2482818"/>
            <a:ext cx="22053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-10" dirty="0">
                <a:solidFill>
                  <a:srgbClr val="F4B300"/>
                </a:solidFill>
                <a:latin typeface="+mn-lt"/>
                <a:cs typeface="Arial"/>
              </a:rPr>
              <a:t>Squares</a:t>
            </a:r>
            <a:endParaRPr sz="4550" dirty="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B6AA24-B128-756B-4AED-3724BE3954D7}"/>
              </a:ext>
            </a:extLst>
          </p:cNvPr>
          <p:cNvSpPr txBox="1"/>
          <p:nvPr/>
        </p:nvSpPr>
        <p:spPr>
          <a:xfrm>
            <a:off x="4094398" y="7975600"/>
            <a:ext cx="9870602" cy="181588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Did you try a method that did not work? Why didn’t it work?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Would it ever work? Why or why not? </a:t>
            </a:r>
            <a:endParaRPr lang="en-US" sz="2800" b="0" i="0" u="none" strike="noStrike" baseline="0" dirty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79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KYED-497-203</_dlc_DocId>
    <_dlc_DocIdUrl xmlns="3a62de7d-ba57-4f43-9dae-9623ba637be0">
      <Url>https://www.education.ky.gov/curriculum/conpro/_layouts/15/DocIdRedir.aspx?ID=KYED-497-203</Url>
      <Description>KYED-497-203</Description>
    </_dlc_DocIdUrl>
    <Content_x0020_Review_x0020_Status xmlns="3a62de7d-ba57-4f43-9dae-9623ba637be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6a88a2ca388762d2580e552d92e837e6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665d9109ae4532e0af7169d6dfa0db6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Content_x0020_Revie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Review_x0020_Status" ma:index="26" nillable="true" ma:displayName="Content Review Status" ma:description="- Verified: Periodically checked and confirmed to still be accurate and relevant.&#10;- Revise: Identified issues require updates or factual corrections.&#10;- Obsolete: No longer relevant; delete or move to internal archive." ma:format="RadioButtons" ma:internalName="Content_x0020_Review_x0020_Status">
      <xsd:simpleType>
        <xsd:restriction base="dms:Choice">
          <xsd:enumeration value="Verified"/>
          <xsd:enumeration value="Revise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7B9F7A4-062B-408E-9681-DE40460C9F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662EA9-B34B-4FCB-A6BE-4C70EB0792CC}">
  <ds:schemaRefs>
    <ds:schemaRef ds:uri="http://purl.org/dc/elements/1.1/"/>
    <ds:schemaRef ds:uri="29be550e-5ac2-4cd5-b5b7-8a250a579b24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5bc9d522-2386-425a-9f2a-a617cf877ec0"/>
    <ds:schemaRef ds:uri="cd1a358b-61e7-4e2c-963a-bbcfb053c0fe"/>
  </ds:schemaRefs>
</ds:datastoreItem>
</file>

<file path=customXml/itemProps3.xml><?xml version="1.0" encoding="utf-8"?>
<ds:datastoreItem xmlns:ds="http://schemas.openxmlformats.org/officeDocument/2006/customXml" ds:itemID="{AA39808C-D29D-4792-BEBD-66487D30E148}"/>
</file>

<file path=customXml/itemProps4.xml><?xml version="1.0" encoding="utf-8"?>
<ds:datastoreItem xmlns:ds="http://schemas.openxmlformats.org/officeDocument/2006/customXml" ds:itemID="{BF18E5C2-BABB-43F3-A0B1-DA64907BAA7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Words>759</Words>
  <Application>Microsoft Office PowerPoint</Application>
  <PresentationFormat>Custom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Partitioning – Introduction</vt:lpstr>
      <vt:lpstr>Partitioning - Instructions</vt:lpstr>
      <vt:lpstr>Partitioning – Family Prompts</vt:lpstr>
      <vt:lpstr>Partitioning – Make Half Board 1</vt:lpstr>
      <vt:lpstr>Partitioning – Make Half Board 2</vt:lpstr>
      <vt:lpstr>Partitioning – Make Half Board 3</vt:lpstr>
      <vt:lpstr>Partitioning – Make Half Board 4</vt:lpstr>
      <vt:lpstr>Partitioning – Make Half Board 5</vt:lpstr>
      <vt:lpstr>Partitioning – Make Half Board 6</vt:lpstr>
      <vt:lpstr>Partitioning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Partitioning KFMN</dc:title>
  <dc:creator>Waggoner, Debbie - Division of Academic Program Standards</dc:creator>
  <cp:lastModifiedBy>Doyle, Maggie - Division of Academic Program Standards</cp:lastModifiedBy>
  <cp:revision>34</cp:revision>
  <dcterms:created xsi:type="dcterms:W3CDTF">2024-12-24T16:18:44Z</dcterms:created>
  <dcterms:modified xsi:type="dcterms:W3CDTF">2025-04-17T13:43:30Z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2024-12-28T05:17:26Z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6806f12b-d579-420c-b7ba-d9338d8fd321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037e7b9b-b8e4-4541-aca1-4ff489617940</vt:lpwstr>
  </property>
</Properties>
</file>