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72.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99.xml" ContentType="application/vnd.openxmlformats-officedocument.presentationml.slide+xml"/>
  <Override PartName="/ppt/presentation.xml" ContentType="application/vnd.openxmlformats-officedocument.presentationml.presentation.main+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30.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97.xml" ContentType="application/vnd.openxmlformats-officedocument.presentationml.notesSlid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6" r:id="rId5"/>
  </p:sldMasterIdLst>
  <p:notesMasterIdLst>
    <p:notesMasterId r:id="rId11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Lst>
  <p:sldSz cx="12192000" cy="6858000"/>
  <p:notesSz cx="7023100" cy="9309100"/>
  <p:embeddedFontLst>
    <p:embeddedFont>
      <p:font typeface="Georgia" panose="02040502050405020303" pitchFamily="18" charset="0"/>
      <p:regular r:id="rId113"/>
      <p:bold r:id="rId114"/>
      <p:italic r:id="rId115"/>
      <p:boldItalic r:id="rId116"/>
    </p:embeddedFont>
    <p:embeddedFont>
      <p:font typeface="Libre Franklin Medium" pitchFamily="2" charset="0"/>
      <p:regular r:id="rId1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22" roundtripDataSignature="AMtx7mjThVOTMjRTyXRmSXFKX7rznPfYL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C8ADC4-DCA4-43F3-B831-73AF232BAADA}">
  <a:tblStyle styleId="{A4C8ADC4-DCA4-43F3-B831-73AF232BAAD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1"/>
          </a:solidFill>
        </a:fill>
      </a:tcStyle>
    </a:wholeTbl>
    <a:band1H>
      <a:tcTxStyle/>
      <a:tcStyle>
        <a:tcBdr/>
        <a:fill>
          <a:solidFill>
            <a:srgbClr val="CED2E2"/>
          </a:solidFill>
        </a:fill>
      </a:tcStyle>
    </a:band1H>
    <a:band2H>
      <a:tcTxStyle/>
      <a:tcStyle>
        <a:tcBdr/>
      </a:tcStyle>
    </a:band2H>
    <a:band1V>
      <a:tcTxStyle/>
      <a:tcStyle>
        <a:tcBdr/>
        <a:fill>
          <a:solidFill>
            <a:srgbClr val="CED2E2"/>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383" autoAdjust="0"/>
  </p:normalViewPr>
  <p:slideViewPr>
    <p:cSldViewPr snapToGrid="0">
      <p:cViewPr varScale="1">
        <p:scale>
          <a:sx n="64" d="100"/>
          <a:sy n="64" d="100"/>
        </p:scale>
        <p:origin x="72" y="96"/>
      </p:cViewPr>
      <p:guideLst/>
    </p:cSldViewPr>
  </p:slideViewPr>
  <p:outlineViewPr>
    <p:cViewPr>
      <p:scale>
        <a:sx n="33" d="100"/>
        <a:sy n="33" d="100"/>
      </p:scale>
      <p:origin x="0" y="-112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font" Target="fonts/font5.fntdata"/><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notesMaster" Target="notesMasters/notesMaster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font" Target="fonts/font1.fntdata"/><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viewProps" Target="viewProp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font" Target="fonts/font2.fntdata"/><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5"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font" Target="fonts/font3.fntdata"/><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customXml" Target="../customXml/item4.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93300" rIns="93300" bIns="933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93300" rIns="93300" bIns="933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93300" rIns="93300" bIns="933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271" name="Google Shape;271;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0: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34" name="Google Shape;334;p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0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001" name="Google Shape;1001;p10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10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008" name="Google Shape;1008;p10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10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102: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16" name="Google Shape;1016;p10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102</a:t>
            </a:fld>
            <a:endParaRPr sz="1200">
              <a:solidFill>
                <a:schemeClr val="dk1"/>
              </a:solidFill>
              <a:latin typeface="Calibri"/>
              <a:ea typeface="Calibri"/>
              <a:cs typeface="Calibri"/>
              <a:sym typeface="Calibri"/>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0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103: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23" name="Google Shape;1023;p10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103</a:t>
            </a:fld>
            <a:endParaRPr sz="1200">
              <a:solidFill>
                <a:schemeClr val="dk1"/>
              </a:solidFill>
              <a:latin typeface="Calibri"/>
              <a:ea typeface="Calibri"/>
              <a:cs typeface="Calibri"/>
              <a:sym typeface="Calibri"/>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10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104: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31" name="Google Shape;1031;p10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104</a:t>
            </a:fld>
            <a:endParaRPr sz="1200">
              <a:solidFill>
                <a:schemeClr val="dk1"/>
              </a:solidFill>
              <a:latin typeface="Calibri"/>
              <a:ea typeface="Calibri"/>
              <a:cs typeface="Calibri"/>
              <a:sym typeface="Calibri"/>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0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05: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39" name="Google Shape;1039;p10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105</a:t>
            </a:fld>
            <a:endParaRPr sz="1200">
              <a:solidFill>
                <a:schemeClr val="dk1"/>
              </a:solidFill>
              <a:latin typeface="Calibri"/>
              <a:ea typeface="Calibri"/>
              <a:cs typeface="Calibri"/>
              <a:sym typeface="Calibri"/>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0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1046" name="Google Shape;1046;p10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42" name="Google Shape;342;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2: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0" lvl="0" indent="0" algn="l" rtl="0">
              <a:lnSpc>
                <a:spcPct val="100000"/>
              </a:lnSpc>
              <a:spcBef>
                <a:spcPts val="0"/>
              </a:spcBef>
              <a:spcAft>
                <a:spcPts val="0"/>
              </a:spcAft>
              <a:buSzPts val="1400"/>
              <a:buNone/>
            </a:pPr>
            <a:r>
              <a:rPr lang="en-US"/>
              <a:t> </a:t>
            </a:r>
            <a:endParaRPr/>
          </a:p>
        </p:txBody>
      </p:sp>
      <p:sp>
        <p:nvSpPr>
          <p:cNvPr id="349" name="Google Shape;349;p1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58" name="Google Shape;358;p1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65" name="Google Shape;365;p1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72" name="Google Shape;372;p1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79" name="Google Shape;379;p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86" name="Google Shape;386;p1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93" name="Google Shape;393;p1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9: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400" name="Google Shape;400;p1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77" name="Google Shape;277;p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06" name="Google Shape;406;p2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13" name="Google Shape;413;p2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20" name="Google Shape;420;p2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30" name="Google Shape;430;p2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37" name="Google Shape;437;p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45" name="Google Shape;445;p2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2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53" name="Google Shape;453;p2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2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60" name="Google Shape;460;p2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70" name="Google Shape;470;p2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80" name="Google Shape;480;p2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84" name="Google Shape;284;p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490" name="Google Shape;490;p3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00" name="Google Shape;500;p3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10" name="Google Shape;510;p3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3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18" name="Google Shape;518;p3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28" name="Google Shape;528;p3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38" name="Google Shape;538;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48" name="Google Shape;548;p3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3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58" name="Google Shape;558;p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3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68" name="Google Shape;568;p3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3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76" name="Google Shape;576;p3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4: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291" name="Google Shape;291;p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4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83" name="Google Shape;583;p4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4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90" name="Google Shape;590;p4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4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597" name="Google Shape;597;p4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43: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604" name="Google Shape;604;p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10" name="Google Shape;610;p4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4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17" name="Google Shape;617;p4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4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24" name="Google Shape;624;p4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4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31" name="Google Shape;631;p4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4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38" name="Google Shape;638;p4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4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45" name="Google Shape;645;p4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297" name="Google Shape;297;p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52" name="Google Shape;652;p5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5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59" name="Google Shape;659;p5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5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66" name="Google Shape;666;p5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5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53: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74" name="Google Shape;674;p5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53</a:t>
            </a:fld>
            <a:endParaRPr sz="1200">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5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81" name="Google Shape;681;p5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5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688" name="Google Shape;688;p5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6: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695" name="Google Shape;695;p5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5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01" name="Google Shape;701;p5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5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08" name="Google Shape;708;p5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5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15" name="Google Shape;715;p5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6: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05" name="Google Shape;305;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6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22" name="Google Shape;722;p6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29" name="Google Shape;729;p6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6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36" name="Google Shape;736;p6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6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43" name="Google Shape;743;p6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6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50" name="Google Shape;750;p6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6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57" name="Google Shape;757;p6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6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64" name="Google Shape;764;p6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6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70" name="Google Shape;770;p6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6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77" name="Google Shape;777;p6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p6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84" name="Google Shape;784;p6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12" name="Google Shape;312;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91" name="Google Shape;791;p7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7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798" name="Google Shape;798;p7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7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05" name="Google Shape;805;p7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7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15" name="Google Shape;815;p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7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22" name="Google Shape;822;p7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7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29" name="Google Shape;829;p7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76: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836" name="Google Shape;836;p7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42" name="Google Shape;842;p7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7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49" name="Google Shape;849;p7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7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56" name="Google Shape;856;p7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8:notes"/>
          <p:cNvSpPr txBox="1">
            <a:spLocks noGrp="1"/>
          </p:cNvSpPr>
          <p:nvPr>
            <p:ph type="body" idx="1"/>
          </p:nvPr>
        </p:nvSpPr>
        <p:spPr>
          <a:xfrm>
            <a:off x="702310" y="4480004"/>
            <a:ext cx="5618480" cy="3665458"/>
          </a:xfrm>
          <a:prstGeom prst="rect">
            <a:avLst/>
          </a:prstGeom>
          <a:noFill/>
          <a:ln>
            <a:noFill/>
          </a:ln>
        </p:spPr>
        <p:txBody>
          <a:bodyPr spcFirstLastPara="1" wrap="square" lIns="93300" tIns="93300" rIns="93300" bIns="933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20" name="Google Shape;320;p8: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25" rIns="93300" bIns="46625"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8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63" name="Google Shape;863;p8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81: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70" name="Google Shape;870;p8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p8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77" name="Google Shape;877;p8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8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84" name="Google Shape;884;p8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p8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91" name="Google Shape;891;p8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8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898" name="Google Shape;898;p8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8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05" name="Google Shape;905;p8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8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12" name="Google Shape;912;p8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8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19" name="Google Shape;919;p8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8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26" name="Google Shape;926;p8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327" name="Google Shape;327;p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90: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33" name="Google Shape;933;p9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91: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940" name="Google Shape;940;p9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92: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46" name="Google Shape;946;p92: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p93: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53" name="Google Shape;953;p9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94: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60" name="Google Shape;960;p9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95: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67" name="Google Shape;967;p9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96: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74" name="Google Shape;974;p9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97: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81" name="Google Shape;981;p9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98:notes"/>
          <p:cNvSpPr txBox="1">
            <a:spLocks noGrp="1"/>
          </p:cNvSpPr>
          <p:nvPr>
            <p:ph type="body" idx="1"/>
          </p:nvPr>
        </p:nvSpPr>
        <p:spPr>
          <a:xfrm>
            <a:off x="702310" y="4480004"/>
            <a:ext cx="5618480" cy="3665458"/>
          </a:xfrm>
          <a:prstGeom prst="rect">
            <a:avLst/>
          </a:prstGeom>
        </p:spPr>
        <p:txBody>
          <a:bodyPr spcFirstLastPara="1" wrap="square" lIns="93300" tIns="93300" rIns="93300" bIns="93300" anchor="t" anchorCtr="0">
            <a:noAutofit/>
          </a:bodyPr>
          <a:lstStyle/>
          <a:p>
            <a:pPr marL="0" lvl="0" indent="0" algn="l" rtl="0">
              <a:spcBef>
                <a:spcPts val="0"/>
              </a:spcBef>
              <a:spcAft>
                <a:spcPts val="0"/>
              </a:spcAft>
              <a:buNone/>
            </a:pPr>
            <a:endParaRPr/>
          </a:p>
        </p:txBody>
      </p:sp>
      <p:sp>
        <p:nvSpPr>
          <p:cNvPr id="988" name="Google Shape;988;p9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99:notes"/>
          <p:cNvSpPr txBox="1">
            <a:spLocks noGrp="1"/>
          </p:cNvSpPr>
          <p:nvPr>
            <p:ph type="body" idx="1"/>
          </p:nvPr>
        </p:nvSpPr>
        <p:spPr>
          <a:xfrm>
            <a:off x="702310" y="4480005"/>
            <a:ext cx="5618480" cy="3665305"/>
          </a:xfrm>
          <a:prstGeom prst="rect">
            <a:avLst/>
          </a:prstGeom>
          <a:noFill/>
          <a:ln>
            <a:noFill/>
          </a:ln>
        </p:spPr>
        <p:txBody>
          <a:bodyPr spcFirstLastPara="1" wrap="square" lIns="91275" tIns="91275" rIns="91275" bIns="91275" anchor="ctr" anchorCtr="0">
            <a:noAutofit/>
          </a:bodyPr>
          <a:lstStyle/>
          <a:p>
            <a:pPr marL="0" lvl="0" indent="0" algn="l" rtl="0">
              <a:lnSpc>
                <a:spcPct val="100000"/>
              </a:lnSpc>
              <a:spcBef>
                <a:spcPts val="0"/>
              </a:spcBef>
              <a:spcAft>
                <a:spcPts val="0"/>
              </a:spcAft>
              <a:buSzPts val="1400"/>
              <a:buNone/>
            </a:pPr>
            <a:endParaRPr sz="1400"/>
          </a:p>
        </p:txBody>
      </p:sp>
      <p:sp>
        <p:nvSpPr>
          <p:cNvPr id="995" name="Google Shape;995;p99: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5"/>
        <p:cNvGrpSpPr/>
        <p:nvPr/>
      </p:nvGrpSpPr>
      <p:grpSpPr>
        <a:xfrm>
          <a:off x="0" y="0"/>
          <a:ext cx="0" cy="0"/>
          <a:chOff x="0" y="0"/>
          <a:chExt cx="0" cy="0"/>
        </a:xfrm>
      </p:grpSpPr>
      <p:sp>
        <p:nvSpPr>
          <p:cNvPr id="26" name="Google Shape;26;p108"/>
          <p:cNvSpPr txBox="1">
            <a:spLocks noGrp="1"/>
          </p:cNvSpPr>
          <p:nvPr>
            <p:ph type="ctrTitle"/>
          </p:nvPr>
        </p:nvSpPr>
        <p:spPr>
          <a:xfrm>
            <a:off x="874469" y="1477104"/>
            <a:ext cx="8664600" cy="16464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72B62"/>
              </a:buClr>
              <a:buSzPts val="5400"/>
              <a:buFont typeface="Georgia"/>
              <a:buNone/>
              <a:defRPr sz="5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7" name="Google Shape;27;p108"/>
          <p:cNvSpPr txBox="1">
            <a:spLocks noGrp="1"/>
          </p:cNvSpPr>
          <p:nvPr>
            <p:ph type="subTitle" idx="1"/>
          </p:nvPr>
        </p:nvSpPr>
        <p:spPr>
          <a:xfrm>
            <a:off x="1285102" y="3346212"/>
            <a:ext cx="8298300" cy="1096800"/>
          </a:xfrm>
          <a:prstGeom prst="rect">
            <a:avLst/>
          </a:prstGeom>
          <a:noFill/>
          <a:ln>
            <a:noFill/>
          </a:ln>
        </p:spPr>
        <p:txBody>
          <a:bodyPr spcFirstLastPara="1" wrap="square" lIns="91425" tIns="45700" rIns="91425" bIns="45700" anchor="t" anchorCtr="0">
            <a:noAutofit/>
          </a:bodyPr>
          <a:lstStyle>
            <a:lvl1pPr marR="0" lvl="0" algn="r">
              <a:lnSpc>
                <a:spcPct val="100000"/>
              </a:lnSpc>
              <a:spcBef>
                <a:spcPts val="1000"/>
              </a:spcBef>
              <a:spcAft>
                <a:spcPts val="0"/>
              </a:spcAft>
              <a:buClr>
                <a:srgbClr val="D2BD24"/>
              </a:buClr>
              <a:buSzPts val="2800"/>
              <a:buFont typeface="Noto Sans Symbols"/>
              <a:buNone/>
              <a:defRPr sz="2800" b="0" i="0" u="none" strike="noStrike" cap="none">
                <a:solidFill>
                  <a:srgbClr val="7F7F7F"/>
                </a:solidFill>
                <a:latin typeface="Arial"/>
                <a:ea typeface="Arial"/>
                <a:cs typeface="Arial"/>
                <a:sym typeface="Arial"/>
              </a:defRPr>
            </a:lvl1pPr>
            <a:lvl2pPr marR="0" lvl="1" algn="ctr">
              <a:lnSpc>
                <a:spcPct val="100000"/>
              </a:lnSpc>
              <a:spcBef>
                <a:spcPts val="1000"/>
              </a:spcBef>
              <a:spcAft>
                <a:spcPts val="0"/>
              </a:spcAft>
              <a:buClr>
                <a:srgbClr val="D2BD24"/>
              </a:buClr>
              <a:buSzPts val="2560"/>
              <a:buFont typeface="Arial"/>
              <a:buNone/>
              <a:defRPr sz="3200" b="0" i="0" u="none" strike="noStrike" cap="none">
                <a:solidFill>
                  <a:srgbClr val="888888"/>
                </a:solidFill>
                <a:latin typeface="Arial"/>
                <a:ea typeface="Arial"/>
                <a:cs typeface="Arial"/>
                <a:sym typeface="Arial"/>
              </a:defRPr>
            </a:lvl2pPr>
            <a:lvl3pPr marR="0" lvl="2" algn="ctr">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Arial"/>
                <a:ea typeface="Arial"/>
                <a:cs typeface="Arial"/>
                <a:sym typeface="Arial"/>
              </a:defRPr>
            </a:lvl3pPr>
            <a:lvl4pPr marR="0" lvl="3"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4pPr>
            <a:lvl5pPr marR="0" lvl="4"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5pPr>
            <a:lvl6pPr marR="0" lvl="5"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6pPr>
            <a:lvl7pPr marR="0" lvl="6"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7pPr>
            <a:lvl8pPr marR="0" lvl="7"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8pPr>
            <a:lvl9pPr marR="0" lvl="8"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9pPr>
          </a:lstStyle>
          <a:p>
            <a:endParaRPr/>
          </a:p>
        </p:txBody>
      </p:sp>
      <p:grpSp>
        <p:nvGrpSpPr>
          <p:cNvPr id="28" name="Google Shape;28;p108"/>
          <p:cNvGrpSpPr/>
          <p:nvPr/>
        </p:nvGrpSpPr>
        <p:grpSpPr>
          <a:xfrm>
            <a:off x="0" y="0"/>
            <a:ext cx="12192133" cy="6866567"/>
            <a:chOff x="0" y="-8467"/>
            <a:chExt cx="12192133" cy="6866567"/>
          </a:xfrm>
        </p:grpSpPr>
        <p:cxnSp>
          <p:nvCxnSpPr>
            <p:cNvPr id="29" name="Google Shape;29;p108"/>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30" name="Google Shape;30;p108"/>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31" name="Google Shape;31;p10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32" name="Google Shape;32;p10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108"/>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08"/>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35" name="Google Shape;35;p10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36" name="Google Shape;36;p10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37" name="Google Shape;37;p108"/>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08"/>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39" name="Google Shape;39;p108"/>
          <p:cNvPicPr preferRelativeResize="0"/>
          <p:nvPr/>
        </p:nvPicPr>
        <p:blipFill rotWithShape="1">
          <a:blip r:embed="rId2">
            <a:alphaModFix/>
          </a:blip>
          <a:srcRect/>
          <a:stretch/>
        </p:blipFill>
        <p:spPr>
          <a:xfrm>
            <a:off x="9747105" y="0"/>
            <a:ext cx="2377440" cy="2377438"/>
          </a:xfrm>
          <a:prstGeom prst="rect">
            <a:avLst/>
          </a:prstGeom>
          <a:noFill/>
          <a:ln>
            <a:noFill/>
          </a:ln>
        </p:spPr>
      </p:pic>
      <p:sp>
        <p:nvSpPr>
          <p:cNvPr id="40" name="Google Shape;40;p108"/>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08"/>
          <p:cNvSpPr txBox="1">
            <a:spLocks noGrp="1"/>
          </p:cNvSpPr>
          <p:nvPr>
            <p:ph type="dt" idx="10"/>
          </p:nvPr>
        </p:nvSpPr>
        <p:spPr>
          <a:xfrm>
            <a:off x="10650823" y="6289723"/>
            <a:ext cx="1416000" cy="387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76"/>
        <p:cNvGrpSpPr/>
        <p:nvPr/>
      </p:nvGrpSpPr>
      <p:grpSpPr>
        <a:xfrm>
          <a:off x="0" y="0"/>
          <a:ext cx="0" cy="0"/>
          <a:chOff x="0" y="0"/>
          <a:chExt cx="0" cy="0"/>
        </a:xfrm>
      </p:grpSpPr>
      <p:sp>
        <p:nvSpPr>
          <p:cNvPr id="77" name="Google Shape;77;p119"/>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8" name="Google Shape;78;p11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19"/>
          <p:cNvSpPr txBox="1">
            <a:spLocks noGrp="1"/>
          </p:cNvSpPr>
          <p:nvPr>
            <p:ph type="body" idx="1"/>
          </p:nvPr>
        </p:nvSpPr>
        <p:spPr>
          <a:xfrm>
            <a:off x="5228456" y="1801625"/>
            <a:ext cx="4297800" cy="46947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80" name="Google Shape;80;p119"/>
          <p:cNvSpPr>
            <a:spLocks noGrp="1"/>
          </p:cNvSpPr>
          <p:nvPr>
            <p:ph type="pic" idx="2"/>
          </p:nvPr>
        </p:nvSpPr>
        <p:spPr>
          <a:xfrm>
            <a:off x="581025" y="1801813"/>
            <a:ext cx="4481400" cy="4694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1"/>
        <p:cNvGrpSpPr/>
        <p:nvPr/>
      </p:nvGrpSpPr>
      <p:grpSpPr>
        <a:xfrm>
          <a:off x="0" y="0"/>
          <a:ext cx="0" cy="0"/>
          <a:chOff x="0" y="0"/>
          <a:chExt cx="0" cy="0"/>
        </a:xfrm>
      </p:grpSpPr>
      <p:sp>
        <p:nvSpPr>
          <p:cNvPr id="82" name="Google Shape;82;p12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83" name="Google Shape;83;p12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20"/>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85" name="Google Shape;85;p120"/>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6"/>
        <p:cNvGrpSpPr/>
        <p:nvPr/>
      </p:nvGrpSpPr>
      <p:grpSpPr>
        <a:xfrm>
          <a:off x="0" y="0"/>
          <a:ext cx="0" cy="0"/>
          <a:chOff x="0" y="0"/>
          <a:chExt cx="0" cy="0"/>
        </a:xfrm>
      </p:grpSpPr>
      <p:sp>
        <p:nvSpPr>
          <p:cNvPr id="87" name="Google Shape;87;p121"/>
          <p:cNvSpPr txBox="1">
            <a:spLocks noGrp="1"/>
          </p:cNvSpPr>
          <p:nvPr>
            <p:ph type="body" idx="1"/>
          </p:nvPr>
        </p:nvSpPr>
        <p:spPr>
          <a:xfrm>
            <a:off x="3507475" y="514924"/>
            <a:ext cx="5766600" cy="60225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88" name="Google Shape;88;p12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21"/>
          <p:cNvSpPr>
            <a:spLocks noGrp="1"/>
          </p:cNvSpPr>
          <p:nvPr>
            <p:ph type="pic" idx="2"/>
          </p:nvPr>
        </p:nvSpPr>
        <p:spPr>
          <a:xfrm>
            <a:off x="573088" y="2629957"/>
            <a:ext cx="2525700" cy="1792200"/>
          </a:xfrm>
          <a:prstGeom prst="rect">
            <a:avLst/>
          </a:prstGeom>
          <a:noFill/>
          <a:ln>
            <a:noFill/>
          </a:ln>
        </p:spPr>
      </p:sp>
      <p:sp>
        <p:nvSpPr>
          <p:cNvPr id="90" name="Google Shape;90;p121"/>
          <p:cNvSpPr>
            <a:spLocks noGrp="1"/>
          </p:cNvSpPr>
          <p:nvPr>
            <p:ph type="pic" idx="3"/>
          </p:nvPr>
        </p:nvSpPr>
        <p:spPr>
          <a:xfrm>
            <a:off x="573088" y="514924"/>
            <a:ext cx="2525700" cy="1792200"/>
          </a:xfrm>
          <a:prstGeom prst="rect">
            <a:avLst/>
          </a:prstGeom>
          <a:noFill/>
          <a:ln>
            <a:noFill/>
          </a:ln>
        </p:spPr>
      </p:sp>
      <p:sp>
        <p:nvSpPr>
          <p:cNvPr id="91" name="Google Shape;91;p121"/>
          <p:cNvSpPr>
            <a:spLocks noGrp="1"/>
          </p:cNvSpPr>
          <p:nvPr>
            <p:ph type="pic" idx="4"/>
          </p:nvPr>
        </p:nvSpPr>
        <p:spPr>
          <a:xfrm>
            <a:off x="573088" y="4744990"/>
            <a:ext cx="2525700" cy="17922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2"/>
        <p:cNvGrpSpPr/>
        <p:nvPr/>
      </p:nvGrpSpPr>
      <p:grpSpPr>
        <a:xfrm>
          <a:off x="0" y="0"/>
          <a:ext cx="0" cy="0"/>
          <a:chOff x="0" y="0"/>
          <a:chExt cx="0" cy="0"/>
        </a:xfrm>
      </p:grpSpPr>
      <p:sp>
        <p:nvSpPr>
          <p:cNvPr id="93" name="Google Shape;93;p122"/>
          <p:cNvSpPr txBox="1">
            <a:spLocks noGrp="1"/>
          </p:cNvSpPr>
          <p:nvPr>
            <p:ph type="title"/>
          </p:nvPr>
        </p:nvSpPr>
        <p:spPr>
          <a:xfrm>
            <a:off x="931334" y="609600"/>
            <a:ext cx="8094000" cy="30225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4" name="Google Shape;94;p1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22"/>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6" name="Google Shape;96;p122"/>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7"/>
        <p:cNvGrpSpPr/>
        <p:nvPr/>
      </p:nvGrpSpPr>
      <p:grpSpPr>
        <a:xfrm>
          <a:off x="0" y="0"/>
          <a:ext cx="0" cy="0"/>
          <a:chOff x="0" y="0"/>
          <a:chExt cx="0" cy="0"/>
        </a:xfrm>
      </p:grpSpPr>
      <p:sp>
        <p:nvSpPr>
          <p:cNvPr id="98" name="Google Shape;98;p123"/>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99" name="Google Shape;99;p123"/>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a:lnSpc>
                <a:spcPct val="100000"/>
              </a:lnSpc>
              <a:spcBef>
                <a:spcPts val="1000"/>
              </a:spcBef>
              <a:spcAft>
                <a:spcPts val="0"/>
              </a:spcAft>
              <a:buClr>
                <a:srgbClr val="D2BD24"/>
              </a:buClr>
              <a:buSzPts val="3200"/>
              <a:buFont typeface="Noto Sans Symbols"/>
              <a:buNone/>
              <a:defRPr sz="32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3200" b="0"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00" name="Google Shape;100;p123"/>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a:lnSpc>
                <a:spcPct val="100000"/>
              </a:lnSpc>
              <a:spcBef>
                <a:spcPts val="1000"/>
              </a:spcBef>
              <a:spcAft>
                <a:spcPts val="0"/>
              </a:spcAft>
              <a:buClr>
                <a:srgbClr val="D2BD24"/>
              </a:buClr>
              <a:buSzPts val="2400"/>
              <a:buFont typeface="Noto Sans Symbols"/>
              <a:buNone/>
              <a:defRPr sz="2400" b="0" i="0" u="none" strike="noStrike" cap="none">
                <a:solidFill>
                  <a:srgbClr val="7F7F7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44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101" name="Google Shape;101;p123"/>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2" name="Google Shape;102;p123"/>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3" name="Google Shape;103;p12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4"/>
        <p:cNvGrpSpPr/>
        <p:nvPr/>
      </p:nvGrpSpPr>
      <p:grpSpPr>
        <a:xfrm>
          <a:off x="0" y="0"/>
          <a:ext cx="0" cy="0"/>
          <a:chOff x="0" y="0"/>
          <a:chExt cx="0" cy="0"/>
        </a:xfrm>
      </p:grpSpPr>
      <p:sp>
        <p:nvSpPr>
          <p:cNvPr id="105" name="Google Shape;105;p124"/>
          <p:cNvSpPr txBox="1">
            <a:spLocks noGrp="1"/>
          </p:cNvSpPr>
          <p:nvPr>
            <p:ph type="title"/>
          </p:nvPr>
        </p:nvSpPr>
        <p:spPr>
          <a:xfrm>
            <a:off x="677335" y="1931988"/>
            <a:ext cx="8596800" cy="25956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06" name="Google Shape;106;p124"/>
          <p:cNvSpPr txBox="1">
            <a:spLocks noGrp="1"/>
          </p:cNvSpPr>
          <p:nvPr>
            <p:ph type="body" idx="1"/>
          </p:nvPr>
        </p:nvSpPr>
        <p:spPr>
          <a:xfrm>
            <a:off x="677335" y="4527448"/>
            <a:ext cx="8596800" cy="15138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44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6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12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107" name="Google Shape;107;p12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125"/>
          <p:cNvSpPr txBox="1">
            <a:spLocks noGrp="1"/>
          </p:cNvSpPr>
          <p:nvPr>
            <p:ph type="title"/>
          </p:nvPr>
        </p:nvSpPr>
        <p:spPr>
          <a:xfrm rot="5400000">
            <a:off x="5994316" y="2582999"/>
            <a:ext cx="5251500" cy="13047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0" name="Google Shape;110;p125"/>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11" name="Google Shape;111;p12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KDE Custom Layout">
  <p:cSld name="KDE Custom Layout">
    <p:spTree>
      <p:nvGrpSpPr>
        <p:cNvPr id="1" name="Shape 112"/>
        <p:cNvGrpSpPr/>
        <p:nvPr/>
      </p:nvGrpSpPr>
      <p:grpSpPr>
        <a:xfrm>
          <a:off x="0" y="0"/>
          <a:ext cx="0" cy="0"/>
          <a:chOff x="0" y="0"/>
          <a:chExt cx="0" cy="0"/>
        </a:xfrm>
      </p:grpSpPr>
      <p:pic>
        <p:nvPicPr>
          <p:cNvPr id="113" name="Google Shape;113;p126"/>
          <p:cNvPicPr preferRelativeResize="0"/>
          <p:nvPr/>
        </p:nvPicPr>
        <p:blipFill rotWithShape="1">
          <a:blip r:embed="rId2">
            <a:alphaModFix/>
          </a:blip>
          <a:srcRect/>
          <a:stretch/>
        </p:blipFill>
        <p:spPr>
          <a:xfrm>
            <a:off x="1844343" y="-550863"/>
            <a:ext cx="7232652" cy="795814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117"/>
          <p:cNvSpPr txBox="1">
            <a:spLocks noGrp="1"/>
          </p:cNvSpPr>
          <p:nvPr>
            <p:ph type="title"/>
          </p:nvPr>
        </p:nvSpPr>
        <p:spPr>
          <a:xfrm>
            <a:off x="677334" y="609600"/>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32" name="Google Shape;132;p11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33"/>
        <p:cNvGrpSpPr/>
        <p:nvPr/>
      </p:nvGrpSpPr>
      <p:grpSpPr>
        <a:xfrm>
          <a:off x="0" y="0"/>
          <a:ext cx="0" cy="0"/>
          <a:chOff x="0" y="0"/>
          <a:chExt cx="0" cy="0"/>
        </a:xfrm>
      </p:grpSpPr>
      <p:sp>
        <p:nvSpPr>
          <p:cNvPr id="134" name="Google Shape;134;p127"/>
          <p:cNvSpPr txBox="1">
            <a:spLocks noGrp="1"/>
          </p:cNvSpPr>
          <p:nvPr>
            <p:ph type="ctrTitle"/>
          </p:nvPr>
        </p:nvSpPr>
        <p:spPr>
          <a:xfrm>
            <a:off x="874469" y="1477104"/>
            <a:ext cx="8664600" cy="1646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5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35" name="Google Shape;135;p127"/>
          <p:cNvSpPr txBox="1">
            <a:spLocks noGrp="1"/>
          </p:cNvSpPr>
          <p:nvPr>
            <p:ph type="subTitle" idx="1"/>
          </p:nvPr>
        </p:nvSpPr>
        <p:spPr>
          <a:xfrm>
            <a:off x="1285102" y="3346212"/>
            <a:ext cx="8298300" cy="10968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1000"/>
              </a:spcBef>
              <a:spcAft>
                <a:spcPts val="0"/>
              </a:spcAft>
              <a:buClr>
                <a:srgbClr val="D2BD24"/>
              </a:buClr>
              <a:buSzPts val="3600"/>
              <a:buFont typeface="Noto Sans Symbols"/>
              <a:buNone/>
              <a:defRPr sz="2800" b="0" i="0" u="none" strike="noStrike" cap="none">
                <a:solidFill>
                  <a:srgbClr val="7F7F7F"/>
                </a:solidFill>
                <a:latin typeface="Arial"/>
                <a:ea typeface="Arial"/>
                <a:cs typeface="Arial"/>
                <a:sym typeface="Arial"/>
              </a:defRPr>
            </a:lvl1pPr>
            <a:lvl2pPr marR="0" lvl="1" algn="ctr">
              <a:lnSpc>
                <a:spcPct val="100000"/>
              </a:lnSpc>
              <a:spcBef>
                <a:spcPts val="1000"/>
              </a:spcBef>
              <a:spcAft>
                <a:spcPts val="0"/>
              </a:spcAft>
              <a:buClr>
                <a:srgbClr val="D2BD24"/>
              </a:buClr>
              <a:buSzPts val="2560"/>
              <a:buFont typeface="Arial"/>
              <a:buNone/>
              <a:defRPr sz="3200" b="0" i="0" u="none" strike="noStrike" cap="none">
                <a:solidFill>
                  <a:srgbClr val="888888"/>
                </a:solidFill>
                <a:latin typeface="Arial"/>
                <a:ea typeface="Arial"/>
                <a:cs typeface="Arial"/>
                <a:sym typeface="Arial"/>
              </a:defRPr>
            </a:lvl2pPr>
            <a:lvl3pPr marR="0" lvl="2" algn="ctr">
              <a:lnSpc>
                <a:spcPct val="100000"/>
              </a:lnSpc>
              <a:spcBef>
                <a:spcPts val="1000"/>
              </a:spcBef>
              <a:spcAft>
                <a:spcPts val="0"/>
              </a:spcAft>
              <a:buClr>
                <a:srgbClr val="D2BD24"/>
              </a:buClr>
              <a:buSzPts val="2800"/>
              <a:buFont typeface="Noto Sans Symbols"/>
              <a:buNone/>
              <a:defRPr sz="2800" b="0" i="0" u="none" strike="noStrike" cap="none">
                <a:solidFill>
                  <a:srgbClr val="888888"/>
                </a:solidFill>
                <a:latin typeface="Arial"/>
                <a:ea typeface="Arial"/>
                <a:cs typeface="Arial"/>
                <a:sym typeface="Arial"/>
              </a:defRPr>
            </a:lvl3pPr>
            <a:lvl4pPr marR="0" lvl="3"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4pPr>
            <a:lvl5pPr marR="0" lvl="4" algn="ctr">
              <a:lnSpc>
                <a:spcPct val="100000"/>
              </a:lnSpc>
              <a:spcBef>
                <a:spcPts val="1000"/>
              </a:spcBef>
              <a:spcAft>
                <a:spcPts val="0"/>
              </a:spcAft>
              <a:buClr>
                <a:srgbClr val="D2BD24"/>
              </a:buClr>
              <a:buSzPts val="2400"/>
              <a:buFont typeface="Noto Sans Symbols"/>
              <a:buNone/>
              <a:defRPr sz="2400" b="0" i="0" u="none" strike="noStrike" cap="none">
                <a:solidFill>
                  <a:srgbClr val="888888"/>
                </a:solidFill>
                <a:latin typeface="Arial"/>
                <a:ea typeface="Arial"/>
                <a:cs typeface="Arial"/>
                <a:sym typeface="Arial"/>
              </a:defRPr>
            </a:lvl5pPr>
            <a:lvl6pPr marR="0" lvl="5"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6pPr>
            <a:lvl7pPr marR="0" lvl="6"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7pPr>
            <a:lvl8pPr marR="0" lvl="7"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8pPr>
            <a:lvl9pPr marR="0" lvl="8" algn="ctr">
              <a:lnSpc>
                <a:spcPct val="100000"/>
              </a:lnSpc>
              <a:spcBef>
                <a:spcPts val="1000"/>
              </a:spcBef>
              <a:spcAft>
                <a:spcPts val="0"/>
              </a:spcAft>
              <a:buClr>
                <a:schemeClr val="accent1"/>
              </a:buClr>
              <a:buSzPts val="960"/>
              <a:buFont typeface="Noto Sans Symbols"/>
              <a:buNone/>
              <a:defRPr sz="1200" b="0" i="0" u="none" strike="noStrike" cap="none">
                <a:solidFill>
                  <a:srgbClr val="888888"/>
                </a:solidFill>
                <a:latin typeface="Arial"/>
                <a:ea typeface="Arial"/>
                <a:cs typeface="Arial"/>
                <a:sym typeface="Arial"/>
              </a:defRPr>
            </a:lvl9pPr>
          </a:lstStyle>
          <a:p>
            <a:endParaRPr/>
          </a:p>
        </p:txBody>
      </p:sp>
      <p:grpSp>
        <p:nvGrpSpPr>
          <p:cNvPr id="136" name="Google Shape;136;p127"/>
          <p:cNvGrpSpPr/>
          <p:nvPr/>
        </p:nvGrpSpPr>
        <p:grpSpPr>
          <a:xfrm>
            <a:off x="0" y="0"/>
            <a:ext cx="12192142" cy="6866567"/>
            <a:chOff x="0" y="-8467"/>
            <a:chExt cx="12192142" cy="6866567"/>
          </a:xfrm>
        </p:grpSpPr>
        <p:cxnSp>
          <p:nvCxnSpPr>
            <p:cNvPr id="137" name="Google Shape;137;p127"/>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38" name="Google Shape;138;p127"/>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39" name="Google Shape;139;p127"/>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40" name="Google Shape;140;p127"/>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41" name="Google Shape;141;p127"/>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27"/>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1"/>
              </a:srgbClr>
            </a:solidFill>
            <a:ln>
              <a:noFill/>
            </a:ln>
          </p:spPr>
        </p:sp>
        <p:sp>
          <p:nvSpPr>
            <p:cNvPr id="143" name="Google Shape;143;p127"/>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1"/>
              </a:srgbClr>
            </a:solidFill>
            <a:ln>
              <a:noFill/>
            </a:ln>
          </p:spPr>
        </p:sp>
        <p:sp>
          <p:nvSpPr>
            <p:cNvPr id="144" name="Google Shape;144;p127"/>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45" name="Google Shape;145;p127"/>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27"/>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47" name="Google Shape;147;p127"/>
          <p:cNvPicPr preferRelativeResize="0"/>
          <p:nvPr/>
        </p:nvPicPr>
        <p:blipFill rotWithShape="1">
          <a:blip r:embed="rId2">
            <a:alphaModFix/>
          </a:blip>
          <a:srcRect/>
          <a:stretch/>
        </p:blipFill>
        <p:spPr>
          <a:xfrm>
            <a:off x="9747105" y="0"/>
            <a:ext cx="2377500" cy="2377500"/>
          </a:xfrm>
          <a:prstGeom prst="rect">
            <a:avLst/>
          </a:prstGeom>
          <a:noFill/>
          <a:ln>
            <a:noFill/>
          </a:ln>
        </p:spPr>
      </p:pic>
      <p:sp>
        <p:nvSpPr>
          <p:cNvPr id="148" name="Google Shape;148;p127"/>
          <p:cNvSpPr/>
          <p:nvPr/>
        </p:nvSpPr>
        <p:spPr>
          <a:xfrm rot="10800000" flipH="1">
            <a:off x="1" y="-127"/>
            <a:ext cx="1177500" cy="5336400"/>
          </a:xfrm>
          <a:prstGeom prst="triangle">
            <a:avLst>
              <a:gd name="adj" fmla="val 0"/>
            </a:avLst>
          </a:prstGeom>
          <a:solidFill>
            <a:srgbClr val="6F81AC">
              <a:alpha val="8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27"/>
          <p:cNvSpPr txBox="1">
            <a:spLocks noGrp="1"/>
          </p:cNvSpPr>
          <p:nvPr>
            <p:ph type="dt" idx="10"/>
          </p:nvPr>
        </p:nvSpPr>
        <p:spPr>
          <a:xfrm>
            <a:off x="10650823" y="6289723"/>
            <a:ext cx="1416000" cy="3879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2"/>
        <p:cNvGrpSpPr/>
        <p:nvPr/>
      </p:nvGrpSpPr>
      <p:grpSpPr>
        <a:xfrm>
          <a:off x="0" y="0"/>
          <a:ext cx="0" cy="0"/>
          <a:chOff x="0" y="0"/>
          <a:chExt cx="0" cy="0"/>
        </a:xfrm>
      </p:grpSpPr>
      <p:sp>
        <p:nvSpPr>
          <p:cNvPr id="43" name="Google Shape;43;p10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45" name="Google Shape;45;p10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a:lvl1pPr>
            <a:lvl2pPr marL="0" marR="0" lvl="1" indent="0" algn="r">
              <a:lnSpc>
                <a:spcPct val="100000"/>
              </a:lnSpc>
              <a:spcBef>
                <a:spcPts val="0"/>
              </a:spcBef>
              <a:spcAft>
                <a:spcPts val="0"/>
              </a:spcAft>
              <a:buClr>
                <a:srgbClr val="000000"/>
              </a:buClr>
              <a:buSzPts val="1800"/>
              <a:buFont typeface="Arial"/>
              <a:buNone/>
              <a:defRPr/>
            </a:lvl2pPr>
            <a:lvl3pPr marL="0" marR="0" lvl="2" indent="0" algn="r">
              <a:lnSpc>
                <a:spcPct val="100000"/>
              </a:lnSpc>
              <a:spcBef>
                <a:spcPts val="0"/>
              </a:spcBef>
              <a:spcAft>
                <a:spcPts val="0"/>
              </a:spcAft>
              <a:buClr>
                <a:srgbClr val="000000"/>
              </a:buClr>
              <a:buSzPts val="1800"/>
              <a:buFont typeface="Arial"/>
              <a:buNone/>
              <a:defRPr/>
            </a:lvl3pPr>
            <a:lvl4pPr marL="0" marR="0" lvl="3" indent="0" algn="r">
              <a:lnSpc>
                <a:spcPct val="100000"/>
              </a:lnSpc>
              <a:spcBef>
                <a:spcPts val="0"/>
              </a:spcBef>
              <a:spcAft>
                <a:spcPts val="0"/>
              </a:spcAft>
              <a:buClr>
                <a:srgbClr val="000000"/>
              </a:buClr>
              <a:buSzPts val="1800"/>
              <a:buFont typeface="Arial"/>
              <a:buNone/>
              <a:defRPr/>
            </a:lvl4pPr>
            <a:lvl5pPr marL="0" marR="0" lvl="4" indent="0" algn="r">
              <a:lnSpc>
                <a:spcPct val="100000"/>
              </a:lnSpc>
              <a:spcBef>
                <a:spcPts val="0"/>
              </a:spcBef>
              <a:spcAft>
                <a:spcPts val="0"/>
              </a:spcAft>
              <a:buClr>
                <a:srgbClr val="000000"/>
              </a:buClr>
              <a:buSzPts val="1800"/>
              <a:buFont typeface="Arial"/>
              <a:buNone/>
              <a:defRPr/>
            </a:lvl5pPr>
            <a:lvl6pPr marL="0" marR="0" lvl="5" indent="0" algn="r">
              <a:lnSpc>
                <a:spcPct val="100000"/>
              </a:lnSpc>
              <a:spcBef>
                <a:spcPts val="0"/>
              </a:spcBef>
              <a:spcAft>
                <a:spcPts val="0"/>
              </a:spcAft>
              <a:buClr>
                <a:srgbClr val="000000"/>
              </a:buClr>
              <a:buSzPts val="1800"/>
              <a:buFont typeface="Arial"/>
              <a:buNone/>
              <a:defRPr/>
            </a:lvl6pPr>
            <a:lvl7pPr marL="0" marR="0" lvl="6" indent="0" algn="r">
              <a:lnSpc>
                <a:spcPct val="100000"/>
              </a:lnSpc>
              <a:spcBef>
                <a:spcPts val="0"/>
              </a:spcBef>
              <a:spcAft>
                <a:spcPts val="0"/>
              </a:spcAft>
              <a:buClr>
                <a:srgbClr val="000000"/>
              </a:buClr>
              <a:buSzPts val="1800"/>
              <a:buFont typeface="Arial"/>
              <a:buNone/>
              <a:defRPr/>
            </a:lvl7pPr>
            <a:lvl8pPr marL="0" marR="0" lvl="7" indent="0" algn="r">
              <a:lnSpc>
                <a:spcPct val="100000"/>
              </a:lnSpc>
              <a:spcBef>
                <a:spcPts val="0"/>
              </a:spcBef>
              <a:spcAft>
                <a:spcPts val="0"/>
              </a:spcAft>
              <a:buClr>
                <a:srgbClr val="000000"/>
              </a:buClr>
              <a:buSzPts val="1800"/>
              <a:buFont typeface="Arial"/>
              <a:buNone/>
              <a:defRPr/>
            </a:lvl8pPr>
            <a:lvl9pPr marL="0" marR="0" lvl="8" indent="0" algn="r">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0"/>
        <p:cNvGrpSpPr/>
        <p:nvPr/>
      </p:nvGrpSpPr>
      <p:grpSpPr>
        <a:xfrm>
          <a:off x="0" y="0"/>
          <a:ext cx="0" cy="0"/>
          <a:chOff x="0" y="0"/>
          <a:chExt cx="0" cy="0"/>
        </a:xfrm>
      </p:grpSpPr>
      <p:sp>
        <p:nvSpPr>
          <p:cNvPr id="151" name="Google Shape;151;p128"/>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52" name="Google Shape;152;p128"/>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53" name="Google Shape;153;p128"/>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54"/>
        <p:cNvGrpSpPr/>
        <p:nvPr/>
      </p:nvGrpSpPr>
      <p:grpSpPr>
        <a:xfrm>
          <a:off x="0" y="0"/>
          <a:ext cx="0" cy="0"/>
          <a:chOff x="0" y="0"/>
          <a:chExt cx="0" cy="0"/>
        </a:xfrm>
      </p:grpSpPr>
      <p:sp>
        <p:nvSpPr>
          <p:cNvPr id="155" name="Google Shape;155;p12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6"/>
        <p:cNvGrpSpPr/>
        <p:nvPr/>
      </p:nvGrpSpPr>
      <p:grpSpPr>
        <a:xfrm>
          <a:off x="0" y="0"/>
          <a:ext cx="0" cy="0"/>
          <a:chOff x="0" y="0"/>
          <a:chExt cx="0" cy="0"/>
        </a:xfrm>
      </p:grpSpPr>
      <p:sp>
        <p:nvSpPr>
          <p:cNvPr id="157" name="Google Shape;157;p13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8"/>
        <p:cNvGrpSpPr/>
        <p:nvPr/>
      </p:nvGrpSpPr>
      <p:grpSpPr>
        <a:xfrm>
          <a:off x="0" y="0"/>
          <a:ext cx="0" cy="0"/>
          <a:chOff x="0" y="0"/>
          <a:chExt cx="0" cy="0"/>
        </a:xfrm>
      </p:grpSpPr>
      <p:sp>
        <p:nvSpPr>
          <p:cNvPr id="159" name="Google Shape;159;p131"/>
          <p:cNvSpPr txBox="1">
            <a:spLocks noGrp="1"/>
          </p:cNvSpPr>
          <p:nvPr>
            <p:ph type="title"/>
          </p:nvPr>
        </p:nvSpPr>
        <p:spPr>
          <a:xfrm>
            <a:off x="677335" y="1622694"/>
            <a:ext cx="8596800" cy="1826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60" name="Google Shape;160;p131"/>
          <p:cNvSpPr txBox="1">
            <a:spLocks noGrp="1"/>
          </p:cNvSpPr>
          <p:nvPr>
            <p:ph type="body" idx="1"/>
          </p:nvPr>
        </p:nvSpPr>
        <p:spPr>
          <a:xfrm>
            <a:off x="677335" y="3722230"/>
            <a:ext cx="8596800" cy="8604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800" b="0" i="0" u="none" strike="noStrike" cap="none">
                <a:solidFill>
                  <a:schemeClr val="dk1"/>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161" name="Google Shape;161;p13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2"/>
        <p:cNvGrpSpPr/>
        <p:nvPr/>
      </p:nvGrpSpPr>
      <p:grpSpPr>
        <a:xfrm>
          <a:off x="0" y="0"/>
          <a:ext cx="0" cy="0"/>
          <a:chOff x="0" y="0"/>
          <a:chExt cx="0" cy="0"/>
        </a:xfrm>
      </p:grpSpPr>
      <p:sp>
        <p:nvSpPr>
          <p:cNvPr id="163" name="Google Shape;163;p13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64" name="Google Shape;164;p13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5" name="Google Shape;165;p132"/>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6"/>
        <p:cNvGrpSpPr/>
        <p:nvPr/>
      </p:nvGrpSpPr>
      <p:grpSpPr>
        <a:xfrm>
          <a:off x="0" y="0"/>
          <a:ext cx="0" cy="0"/>
          <a:chOff x="0" y="0"/>
          <a:chExt cx="0" cy="0"/>
        </a:xfrm>
      </p:grpSpPr>
      <p:sp>
        <p:nvSpPr>
          <p:cNvPr id="167" name="Google Shape;167;p133"/>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68" name="Google Shape;168;p13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9" name="Google Shape;169;p133"/>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70" name="Google Shape;170;p133"/>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71"/>
        <p:cNvGrpSpPr/>
        <p:nvPr/>
      </p:nvGrpSpPr>
      <p:grpSpPr>
        <a:xfrm>
          <a:off x="0" y="0"/>
          <a:ext cx="0" cy="0"/>
          <a:chOff x="0" y="0"/>
          <a:chExt cx="0" cy="0"/>
        </a:xfrm>
      </p:grpSpPr>
      <p:sp>
        <p:nvSpPr>
          <p:cNvPr id="172" name="Google Shape;172;p134"/>
          <p:cNvSpPr txBox="1">
            <a:spLocks noGrp="1"/>
          </p:cNvSpPr>
          <p:nvPr>
            <p:ph type="title"/>
          </p:nvPr>
        </p:nvSpPr>
        <p:spPr>
          <a:xfrm>
            <a:off x="581633" y="311380"/>
            <a:ext cx="8944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73" name="Google Shape;173;p13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134"/>
          <p:cNvSpPr txBox="1">
            <a:spLocks noGrp="1"/>
          </p:cNvSpPr>
          <p:nvPr>
            <p:ph type="body" idx="1"/>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75" name="Google Shape;175;p134"/>
          <p:cNvSpPr>
            <a:spLocks noGrp="1"/>
          </p:cNvSpPr>
          <p:nvPr>
            <p:ph type="pic" idx="2"/>
          </p:nvPr>
        </p:nvSpPr>
        <p:spPr>
          <a:xfrm>
            <a:off x="581025" y="1801813"/>
            <a:ext cx="4481400" cy="46941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76"/>
        <p:cNvGrpSpPr/>
        <p:nvPr/>
      </p:nvGrpSpPr>
      <p:grpSpPr>
        <a:xfrm>
          <a:off x="0" y="0"/>
          <a:ext cx="0" cy="0"/>
          <a:chOff x="0" y="0"/>
          <a:chExt cx="0" cy="0"/>
        </a:xfrm>
      </p:grpSpPr>
      <p:sp>
        <p:nvSpPr>
          <p:cNvPr id="177" name="Google Shape;177;p135"/>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78" name="Google Shape;178;p13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135"/>
          <p:cNvSpPr txBox="1">
            <a:spLocks noGrp="1"/>
          </p:cNvSpPr>
          <p:nvPr>
            <p:ph type="body" idx="1"/>
          </p:nvPr>
        </p:nvSpPr>
        <p:spPr>
          <a:xfrm>
            <a:off x="581633"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80" name="Google Shape;180;p135"/>
          <p:cNvSpPr txBox="1">
            <a:spLocks noGrp="1"/>
          </p:cNvSpPr>
          <p:nvPr>
            <p:ph type="body" idx="2"/>
          </p:nvPr>
        </p:nvSpPr>
        <p:spPr>
          <a:xfrm>
            <a:off x="5228456" y="1801625"/>
            <a:ext cx="4297800" cy="46947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81"/>
        <p:cNvGrpSpPr/>
        <p:nvPr/>
      </p:nvGrpSpPr>
      <p:grpSpPr>
        <a:xfrm>
          <a:off x="0" y="0"/>
          <a:ext cx="0" cy="0"/>
          <a:chOff x="0" y="0"/>
          <a:chExt cx="0" cy="0"/>
        </a:xfrm>
      </p:grpSpPr>
      <p:sp>
        <p:nvSpPr>
          <p:cNvPr id="182" name="Google Shape;182;p13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83" name="Google Shape;183;p136"/>
          <p:cNvSpPr txBox="1">
            <a:spLocks noGrp="1"/>
          </p:cNvSpPr>
          <p:nvPr>
            <p:ph type="body" idx="1"/>
          </p:nvPr>
        </p:nvSpPr>
        <p:spPr>
          <a:xfrm>
            <a:off x="581633"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184" name="Google Shape;184;p136"/>
          <p:cNvSpPr txBox="1">
            <a:spLocks noGrp="1"/>
          </p:cNvSpPr>
          <p:nvPr>
            <p:ph type="body" idx="2"/>
          </p:nvPr>
        </p:nvSpPr>
        <p:spPr>
          <a:xfrm>
            <a:off x="5228455" y="1872852"/>
            <a:ext cx="4297800" cy="5763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185" name="Google Shape;185;p1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136"/>
          <p:cNvSpPr txBox="1">
            <a:spLocks noGrp="1"/>
          </p:cNvSpPr>
          <p:nvPr>
            <p:ph type="body" idx="3"/>
          </p:nvPr>
        </p:nvSpPr>
        <p:spPr>
          <a:xfrm>
            <a:off x="581633" y="2689786"/>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87" name="Google Shape;187;p136"/>
          <p:cNvSpPr txBox="1">
            <a:spLocks noGrp="1"/>
          </p:cNvSpPr>
          <p:nvPr>
            <p:ph type="body" idx="4"/>
          </p:nvPr>
        </p:nvSpPr>
        <p:spPr>
          <a:xfrm>
            <a:off x="5228456" y="2689787"/>
            <a:ext cx="4297800" cy="38064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88"/>
        <p:cNvGrpSpPr/>
        <p:nvPr/>
      </p:nvGrpSpPr>
      <p:grpSpPr>
        <a:xfrm>
          <a:off x="0" y="0"/>
          <a:ext cx="0" cy="0"/>
          <a:chOff x="0" y="0"/>
          <a:chExt cx="0" cy="0"/>
        </a:xfrm>
      </p:grpSpPr>
      <p:sp>
        <p:nvSpPr>
          <p:cNvPr id="189" name="Google Shape;189;p137"/>
          <p:cNvSpPr txBox="1">
            <a:spLocks noGrp="1"/>
          </p:cNvSpPr>
          <p:nvPr>
            <p:ph type="body" idx="1"/>
          </p:nvPr>
        </p:nvSpPr>
        <p:spPr>
          <a:xfrm>
            <a:off x="3507475" y="514924"/>
            <a:ext cx="5766600" cy="60225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190" name="Google Shape;190;p13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91" name="Google Shape;191;p137"/>
          <p:cNvSpPr>
            <a:spLocks noGrp="1"/>
          </p:cNvSpPr>
          <p:nvPr>
            <p:ph type="pic" idx="2"/>
          </p:nvPr>
        </p:nvSpPr>
        <p:spPr>
          <a:xfrm>
            <a:off x="573088" y="2629957"/>
            <a:ext cx="2525700" cy="1792200"/>
          </a:xfrm>
          <a:prstGeom prst="rect">
            <a:avLst/>
          </a:prstGeom>
          <a:noFill/>
          <a:ln>
            <a:noFill/>
          </a:ln>
        </p:spPr>
      </p:sp>
      <p:sp>
        <p:nvSpPr>
          <p:cNvPr id="192" name="Google Shape;192;p137"/>
          <p:cNvSpPr>
            <a:spLocks noGrp="1"/>
          </p:cNvSpPr>
          <p:nvPr>
            <p:ph type="pic" idx="3"/>
          </p:nvPr>
        </p:nvSpPr>
        <p:spPr>
          <a:xfrm>
            <a:off x="573088" y="514924"/>
            <a:ext cx="2525700" cy="1792200"/>
          </a:xfrm>
          <a:prstGeom prst="rect">
            <a:avLst/>
          </a:prstGeom>
          <a:noFill/>
          <a:ln>
            <a:noFill/>
          </a:ln>
        </p:spPr>
      </p:sp>
      <p:sp>
        <p:nvSpPr>
          <p:cNvPr id="193" name="Google Shape;193;p137"/>
          <p:cNvSpPr>
            <a:spLocks noGrp="1"/>
          </p:cNvSpPr>
          <p:nvPr>
            <p:ph type="pic" idx="4"/>
          </p:nvPr>
        </p:nvSpPr>
        <p:spPr>
          <a:xfrm>
            <a:off x="573088" y="4744990"/>
            <a:ext cx="2525700" cy="1792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sp>
        <p:nvSpPr>
          <p:cNvPr id="47" name="Google Shape;47;p11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 name="Google Shape;48;p11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11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94"/>
        <p:cNvGrpSpPr/>
        <p:nvPr/>
      </p:nvGrpSpPr>
      <p:grpSpPr>
        <a:xfrm>
          <a:off x="0" y="0"/>
          <a:ext cx="0" cy="0"/>
          <a:chOff x="0" y="0"/>
          <a:chExt cx="0" cy="0"/>
        </a:xfrm>
      </p:grpSpPr>
      <p:sp>
        <p:nvSpPr>
          <p:cNvPr id="195" name="Google Shape;195;p138"/>
          <p:cNvSpPr>
            <a:spLocks noGrp="1"/>
          </p:cNvSpPr>
          <p:nvPr>
            <p:ph type="pic" idx="2"/>
          </p:nvPr>
        </p:nvSpPr>
        <p:spPr>
          <a:xfrm>
            <a:off x="677334" y="395785"/>
            <a:ext cx="8596800" cy="6059700"/>
          </a:xfrm>
          <a:prstGeom prst="rect">
            <a:avLst/>
          </a:prstGeom>
          <a:noFill/>
          <a:ln>
            <a:noFill/>
          </a:ln>
        </p:spPr>
      </p:sp>
      <p:sp>
        <p:nvSpPr>
          <p:cNvPr id="196" name="Google Shape;196;p1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97"/>
        <p:cNvGrpSpPr/>
        <p:nvPr/>
      </p:nvGrpSpPr>
      <p:grpSpPr>
        <a:xfrm>
          <a:off x="0" y="0"/>
          <a:ext cx="0" cy="0"/>
          <a:chOff x="0" y="0"/>
          <a:chExt cx="0" cy="0"/>
        </a:xfrm>
      </p:grpSpPr>
      <p:sp>
        <p:nvSpPr>
          <p:cNvPr id="198" name="Google Shape;198;p139"/>
          <p:cNvSpPr txBox="1">
            <a:spLocks noGrp="1"/>
          </p:cNvSpPr>
          <p:nvPr>
            <p:ph type="title"/>
          </p:nvPr>
        </p:nvSpPr>
        <p:spPr>
          <a:xfrm>
            <a:off x="931334" y="609600"/>
            <a:ext cx="80940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199" name="Google Shape;199;p13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0" name="Google Shape;200;p139"/>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01" name="Google Shape;201;p139"/>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02"/>
        <p:cNvGrpSpPr/>
        <p:nvPr/>
      </p:nvGrpSpPr>
      <p:grpSpPr>
        <a:xfrm>
          <a:off x="0" y="0"/>
          <a:ext cx="0" cy="0"/>
          <a:chOff x="0" y="0"/>
          <a:chExt cx="0" cy="0"/>
        </a:xfrm>
      </p:grpSpPr>
      <p:sp>
        <p:nvSpPr>
          <p:cNvPr id="203" name="Google Shape;203;p140"/>
          <p:cNvSpPr txBox="1">
            <a:spLocks noGrp="1"/>
          </p:cNvSpPr>
          <p:nvPr>
            <p:ph type="title"/>
          </p:nvPr>
        </p:nvSpPr>
        <p:spPr>
          <a:xfrm>
            <a:off x="677335" y="609600"/>
            <a:ext cx="8348100" cy="30225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1"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04" name="Google Shape;204;p140"/>
          <p:cNvSpPr txBox="1">
            <a:spLocks noGrp="1"/>
          </p:cNvSpPr>
          <p:nvPr>
            <p:ph type="body" idx="1"/>
          </p:nvPr>
        </p:nvSpPr>
        <p:spPr>
          <a:xfrm>
            <a:off x="601142" y="3903134"/>
            <a:ext cx="8596800" cy="514200"/>
          </a:xfrm>
          <a:prstGeom prst="rect">
            <a:avLst/>
          </a:prstGeom>
          <a:noFill/>
          <a:ln>
            <a:noFill/>
          </a:ln>
        </p:spPr>
        <p:txBody>
          <a:bodyPr spcFirstLastPara="1" wrap="square" lIns="91425" tIns="91425" rIns="91425" bIns="91425" anchor="b" anchorCtr="0">
            <a:noAutofit/>
          </a:bodyPr>
          <a:lstStyle>
            <a:lvl1pPr marL="457200" marR="0" lvl="0" indent="-228600" algn="r">
              <a:lnSpc>
                <a:spcPct val="100000"/>
              </a:lnSpc>
              <a:spcBef>
                <a:spcPts val="1000"/>
              </a:spcBef>
              <a:spcAft>
                <a:spcPts val="0"/>
              </a:spcAft>
              <a:buClr>
                <a:srgbClr val="D2BD24"/>
              </a:buClr>
              <a:buSzPts val="3600"/>
              <a:buFont typeface="Noto Sans Symbols"/>
              <a:buNone/>
              <a:defRPr sz="32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3200" b="0"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2800" b="0"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05" name="Google Shape;205;p140"/>
          <p:cNvSpPr txBox="1">
            <a:spLocks noGrp="1"/>
          </p:cNvSpPr>
          <p:nvPr>
            <p:ph type="body" idx="2"/>
          </p:nvPr>
        </p:nvSpPr>
        <p:spPr>
          <a:xfrm>
            <a:off x="677335" y="4527448"/>
            <a:ext cx="8520600" cy="1513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1000"/>
              </a:spcBef>
              <a:spcAft>
                <a:spcPts val="0"/>
              </a:spcAft>
              <a:buClr>
                <a:srgbClr val="D2BD24"/>
              </a:buClr>
              <a:buSzPts val="3600"/>
              <a:buFont typeface="Noto Sans Symbols"/>
              <a:buNone/>
              <a:defRPr sz="2400" b="0" i="0" u="none" strike="noStrike" cap="none">
                <a:solidFill>
                  <a:srgbClr val="7F7F7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206" name="Google Shape;206;p140"/>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07" name="Google Shape;207;p140"/>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208" name="Google Shape;208;p14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09"/>
        <p:cNvGrpSpPr/>
        <p:nvPr/>
      </p:nvGrpSpPr>
      <p:grpSpPr>
        <a:xfrm>
          <a:off x="0" y="0"/>
          <a:ext cx="0" cy="0"/>
          <a:chOff x="0" y="0"/>
          <a:chExt cx="0" cy="0"/>
        </a:xfrm>
      </p:grpSpPr>
      <p:sp>
        <p:nvSpPr>
          <p:cNvPr id="210" name="Google Shape;210;p141"/>
          <p:cNvSpPr txBox="1">
            <a:spLocks noGrp="1"/>
          </p:cNvSpPr>
          <p:nvPr>
            <p:ph type="title"/>
          </p:nvPr>
        </p:nvSpPr>
        <p:spPr>
          <a:xfrm>
            <a:off x="677335" y="1931988"/>
            <a:ext cx="8596800" cy="25956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11" name="Google Shape;211;p141"/>
          <p:cNvSpPr txBox="1">
            <a:spLocks noGrp="1"/>
          </p:cNvSpPr>
          <p:nvPr>
            <p:ph type="body" idx="1"/>
          </p:nvPr>
        </p:nvSpPr>
        <p:spPr>
          <a:xfrm>
            <a:off x="677335" y="4527448"/>
            <a:ext cx="8596800" cy="151380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1000"/>
              </a:spcBef>
              <a:spcAft>
                <a:spcPts val="0"/>
              </a:spcAft>
              <a:buClr>
                <a:srgbClr val="D2BD24"/>
              </a:buClr>
              <a:buSzPts val="3600"/>
              <a:buFont typeface="Noto Sans Symbols"/>
              <a:buNone/>
              <a:defRPr sz="28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2560"/>
              <a:buFont typeface="Arial"/>
              <a:buNone/>
              <a:defRPr sz="1800" b="0" i="0" u="none" strike="noStrike" cap="none">
                <a:solidFill>
                  <a:srgbClr val="888888"/>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2800"/>
              <a:buFont typeface="Noto Sans Symbols"/>
              <a:buNone/>
              <a:defRPr sz="1600" b="0" i="0" u="none" strike="noStrike" cap="none">
                <a:solidFill>
                  <a:srgbClr val="888888"/>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2400"/>
              <a:buFont typeface="Noto Sans Symbols"/>
              <a:buNone/>
              <a:defRPr sz="1400" b="0" i="0" u="none" strike="noStrike" cap="none">
                <a:solidFill>
                  <a:srgbClr val="888888"/>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960"/>
              <a:buFont typeface="Noto Sans Symbols"/>
              <a:buNone/>
              <a:defRPr sz="1400" b="0" i="0" u="none" strike="noStrike" cap="none">
                <a:solidFill>
                  <a:srgbClr val="888888"/>
                </a:solidFill>
                <a:latin typeface="Arial"/>
                <a:ea typeface="Arial"/>
                <a:cs typeface="Arial"/>
                <a:sym typeface="Arial"/>
              </a:defRPr>
            </a:lvl9pPr>
          </a:lstStyle>
          <a:p>
            <a:endParaRPr/>
          </a:p>
        </p:txBody>
      </p:sp>
      <p:sp>
        <p:nvSpPr>
          <p:cNvPr id="212" name="Google Shape;212;p14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3"/>
        <p:cNvGrpSpPr/>
        <p:nvPr/>
      </p:nvGrpSpPr>
      <p:grpSpPr>
        <a:xfrm>
          <a:off x="0" y="0"/>
          <a:ext cx="0" cy="0"/>
          <a:chOff x="0" y="0"/>
          <a:chExt cx="0" cy="0"/>
        </a:xfrm>
      </p:grpSpPr>
      <p:sp>
        <p:nvSpPr>
          <p:cNvPr id="214" name="Google Shape;214;p142"/>
          <p:cNvSpPr txBox="1">
            <a:spLocks noGrp="1"/>
          </p:cNvSpPr>
          <p:nvPr>
            <p:ph type="title"/>
          </p:nvPr>
        </p:nvSpPr>
        <p:spPr>
          <a:xfrm rot="5400000">
            <a:off x="5994316" y="2582999"/>
            <a:ext cx="5251500" cy="13047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SzPts val="1400"/>
              <a:buNone/>
              <a:defRPr sz="1800" b="0" i="0" u="none" strike="noStrike" cap="none">
                <a:solidFill>
                  <a:schemeClr val="dk2"/>
                </a:solidFill>
              </a:defRPr>
            </a:lvl2pPr>
            <a:lvl3pPr marR="0" lvl="2" algn="l">
              <a:lnSpc>
                <a:spcPct val="100000"/>
              </a:lnSpc>
              <a:spcBef>
                <a:spcPts val="0"/>
              </a:spcBef>
              <a:spcAft>
                <a:spcPts val="0"/>
              </a:spcAft>
              <a:buSzPts val="1400"/>
              <a:buNone/>
              <a:defRPr sz="1800" b="0" i="0" u="none" strike="noStrike" cap="none">
                <a:solidFill>
                  <a:schemeClr val="dk2"/>
                </a:solidFill>
              </a:defRPr>
            </a:lvl3pPr>
            <a:lvl4pPr marR="0" lvl="3" algn="l">
              <a:lnSpc>
                <a:spcPct val="100000"/>
              </a:lnSpc>
              <a:spcBef>
                <a:spcPts val="0"/>
              </a:spcBef>
              <a:spcAft>
                <a:spcPts val="0"/>
              </a:spcAft>
              <a:buSzPts val="1400"/>
              <a:buNone/>
              <a:defRPr sz="1800" b="0" i="0" u="none" strike="noStrike" cap="none">
                <a:solidFill>
                  <a:schemeClr val="dk2"/>
                </a:solidFill>
              </a:defRPr>
            </a:lvl4pPr>
            <a:lvl5pPr marR="0" lvl="4" algn="l">
              <a:lnSpc>
                <a:spcPct val="100000"/>
              </a:lnSpc>
              <a:spcBef>
                <a:spcPts val="0"/>
              </a:spcBef>
              <a:spcAft>
                <a:spcPts val="0"/>
              </a:spcAft>
              <a:buSzPts val="1400"/>
              <a:buNone/>
              <a:defRPr sz="1800" b="0" i="0" u="none" strike="noStrike" cap="none">
                <a:solidFill>
                  <a:schemeClr val="dk2"/>
                </a:solidFill>
              </a:defRPr>
            </a:lvl5pPr>
            <a:lvl6pPr marR="0" lvl="5" algn="l">
              <a:lnSpc>
                <a:spcPct val="100000"/>
              </a:lnSpc>
              <a:spcBef>
                <a:spcPts val="0"/>
              </a:spcBef>
              <a:spcAft>
                <a:spcPts val="0"/>
              </a:spcAft>
              <a:buSzPts val="1400"/>
              <a:buNone/>
              <a:defRPr sz="1800" b="0" i="0" u="none" strike="noStrike" cap="none">
                <a:solidFill>
                  <a:schemeClr val="dk2"/>
                </a:solidFill>
              </a:defRPr>
            </a:lvl6pPr>
            <a:lvl7pPr marR="0" lvl="6" algn="l">
              <a:lnSpc>
                <a:spcPct val="100000"/>
              </a:lnSpc>
              <a:spcBef>
                <a:spcPts val="0"/>
              </a:spcBef>
              <a:spcAft>
                <a:spcPts val="0"/>
              </a:spcAft>
              <a:buSzPts val="1400"/>
              <a:buNone/>
              <a:defRPr sz="1800" b="0" i="0" u="none" strike="noStrike" cap="none">
                <a:solidFill>
                  <a:schemeClr val="dk2"/>
                </a:solidFill>
              </a:defRPr>
            </a:lvl7pPr>
            <a:lvl8pPr marR="0" lvl="7" algn="l">
              <a:lnSpc>
                <a:spcPct val="100000"/>
              </a:lnSpc>
              <a:spcBef>
                <a:spcPts val="0"/>
              </a:spcBef>
              <a:spcAft>
                <a:spcPts val="0"/>
              </a:spcAft>
              <a:buSzPts val="1400"/>
              <a:buNone/>
              <a:defRPr sz="1800" b="0" i="0" u="none" strike="noStrike" cap="none">
                <a:solidFill>
                  <a:schemeClr val="dk2"/>
                </a:solidFill>
              </a:defRPr>
            </a:lvl8pPr>
            <a:lvl9pPr marR="0" lvl="8" algn="l">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215" name="Google Shape;215;p142"/>
          <p:cNvSpPr txBox="1">
            <a:spLocks noGrp="1"/>
          </p:cNvSpPr>
          <p:nvPr>
            <p:ph type="body" idx="1"/>
          </p:nvPr>
        </p:nvSpPr>
        <p:spPr>
          <a:xfrm rot="5400000">
            <a:off x="1581635" y="-294750"/>
            <a:ext cx="5251500" cy="7060200"/>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16" name="Google Shape;216;p1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0"/>
        <p:cNvGrpSpPr/>
        <p:nvPr/>
      </p:nvGrpSpPr>
      <p:grpSpPr>
        <a:xfrm>
          <a:off x="0" y="0"/>
          <a:ext cx="0" cy="0"/>
          <a:chOff x="0" y="0"/>
          <a:chExt cx="0" cy="0"/>
        </a:xfrm>
      </p:grpSpPr>
      <p:sp>
        <p:nvSpPr>
          <p:cNvPr id="51" name="Google Shape;51;p111"/>
          <p:cNvSpPr>
            <a:spLocks noGrp="1"/>
          </p:cNvSpPr>
          <p:nvPr>
            <p:ph type="pic" idx="2"/>
          </p:nvPr>
        </p:nvSpPr>
        <p:spPr>
          <a:xfrm>
            <a:off x="677334" y="395785"/>
            <a:ext cx="8596800" cy="6059700"/>
          </a:xfrm>
          <a:prstGeom prst="rect">
            <a:avLst/>
          </a:prstGeom>
          <a:noFill/>
          <a:ln>
            <a:noFill/>
          </a:ln>
        </p:spPr>
      </p:sp>
      <p:sp>
        <p:nvSpPr>
          <p:cNvPr id="52" name="Google Shape;52;p11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3"/>
        <p:cNvGrpSpPr/>
        <p:nvPr/>
      </p:nvGrpSpPr>
      <p:grpSpPr>
        <a:xfrm>
          <a:off x="0" y="0"/>
          <a:ext cx="0" cy="0"/>
          <a:chOff x="0" y="0"/>
          <a:chExt cx="0" cy="0"/>
        </a:xfrm>
      </p:grpSpPr>
      <p:sp>
        <p:nvSpPr>
          <p:cNvPr id="54" name="Google Shape;54;p112"/>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5" name="Google Shape;55;p112"/>
          <p:cNvSpPr txBox="1">
            <a:spLocks noGrp="1"/>
          </p:cNvSpPr>
          <p:nvPr>
            <p:ph type="body" idx="1"/>
          </p:nvPr>
        </p:nvSpPr>
        <p:spPr>
          <a:xfrm>
            <a:off x="555786" y="1773451"/>
            <a:ext cx="9188715" cy="4901324"/>
          </a:xfrm>
          <a:prstGeom prst="rect">
            <a:avLst/>
          </a:prstGeom>
          <a:noFill/>
          <a:ln>
            <a:noFill/>
          </a:ln>
        </p:spPr>
        <p:txBody>
          <a:bodyPr spcFirstLastPara="1" wrap="square" lIns="91425" tIns="91425" rIns="91425" bIns="91425"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56" name="Google Shape;56;p11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7"/>
        <p:cNvGrpSpPr/>
        <p:nvPr/>
      </p:nvGrpSpPr>
      <p:grpSpPr>
        <a:xfrm>
          <a:off x="0" y="0"/>
          <a:ext cx="0" cy="0"/>
          <a:chOff x="0" y="0"/>
          <a:chExt cx="0" cy="0"/>
        </a:xfrm>
      </p:grpSpPr>
      <p:sp>
        <p:nvSpPr>
          <p:cNvPr id="58" name="Google Shape;58;p11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59" name="Google Shape;59;p113"/>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6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60" name="Google Shape;60;p113"/>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lvl1pPr marL="457200" marR="0" lvl="0" indent="-228600" algn="l">
              <a:lnSpc>
                <a:spcPct val="100000"/>
              </a:lnSpc>
              <a:spcBef>
                <a:spcPts val="1000"/>
              </a:spcBef>
              <a:spcAft>
                <a:spcPts val="0"/>
              </a:spcAft>
              <a:buClr>
                <a:srgbClr val="D2BD24"/>
              </a:buClr>
              <a:buSzPts val="2400"/>
              <a:buFont typeface="Noto Sans Symbols"/>
              <a:buNone/>
              <a:defRPr sz="2400" b="0" i="0" u="none" strike="noStrike" cap="none">
                <a:solidFill>
                  <a:srgbClr val="3F3F3F"/>
                </a:solidFill>
                <a:latin typeface="Arial"/>
                <a:ea typeface="Arial"/>
                <a:cs typeface="Arial"/>
                <a:sym typeface="Arial"/>
              </a:defRPr>
            </a:lvl1pPr>
            <a:lvl2pPr marL="914400" marR="0" lvl="1" indent="-228600" algn="l">
              <a:lnSpc>
                <a:spcPct val="100000"/>
              </a:lnSpc>
              <a:spcBef>
                <a:spcPts val="1000"/>
              </a:spcBef>
              <a:spcAft>
                <a:spcPts val="0"/>
              </a:spcAft>
              <a:buClr>
                <a:srgbClr val="D2BD24"/>
              </a:buClr>
              <a:buSzPts val="16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100000"/>
              </a:lnSpc>
              <a:spcBef>
                <a:spcPts val="1000"/>
              </a:spcBef>
              <a:spcAft>
                <a:spcPts val="0"/>
              </a:spcAft>
              <a:buClr>
                <a:srgbClr val="D2BD24"/>
              </a:buClr>
              <a:buSzPts val="1800"/>
              <a:buFont typeface="Noto Sans Symbols"/>
              <a:buNone/>
              <a:defRPr sz="1800" b="1" i="0" u="none" strike="noStrike" cap="none">
                <a:solidFill>
                  <a:srgbClr val="3F3F3F"/>
                </a:solidFill>
                <a:latin typeface="Arial"/>
                <a:ea typeface="Arial"/>
                <a:cs typeface="Arial"/>
                <a:sym typeface="Arial"/>
              </a:defRPr>
            </a:lvl3pPr>
            <a:lvl4pPr marL="1828800" marR="0" lvl="3"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4pPr>
            <a:lvl5pPr marL="2286000" marR="0" lvl="4" indent="-228600" algn="l">
              <a:lnSpc>
                <a:spcPct val="100000"/>
              </a:lnSpc>
              <a:spcBef>
                <a:spcPts val="1000"/>
              </a:spcBef>
              <a:spcAft>
                <a:spcPts val="0"/>
              </a:spcAft>
              <a:buClr>
                <a:srgbClr val="D2BD24"/>
              </a:buClr>
              <a:buSzPts val="1600"/>
              <a:buFont typeface="Noto Sans Symbols"/>
              <a:buNone/>
              <a:defRPr sz="1600" b="1" i="0" u="none" strike="noStrike" cap="none">
                <a:solidFill>
                  <a:srgbClr val="3F3F3F"/>
                </a:solidFill>
                <a:latin typeface="Arial"/>
                <a:ea typeface="Arial"/>
                <a:cs typeface="Arial"/>
                <a:sym typeface="Arial"/>
              </a:defRPr>
            </a:lvl5pPr>
            <a:lvl6pPr marL="2743200" marR="0" lvl="5"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6pPr>
            <a:lvl7pPr marL="3200400" marR="0" lvl="6"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7pPr>
            <a:lvl8pPr marL="3657600" marR="0" lvl="7"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8pPr>
            <a:lvl9pPr marL="4114800" marR="0" lvl="8" indent="-228600" algn="l">
              <a:lnSpc>
                <a:spcPct val="100000"/>
              </a:lnSpc>
              <a:spcBef>
                <a:spcPts val="1000"/>
              </a:spcBef>
              <a:spcAft>
                <a:spcPts val="0"/>
              </a:spcAft>
              <a:buClr>
                <a:schemeClr val="accent1"/>
              </a:buClr>
              <a:buSzPts val="1280"/>
              <a:buFont typeface="Noto Sans Symbols"/>
              <a:buNone/>
              <a:defRPr sz="1600" b="1" i="0" u="none" strike="noStrike" cap="none">
                <a:solidFill>
                  <a:srgbClr val="3F3F3F"/>
                </a:solidFill>
                <a:latin typeface="Arial"/>
                <a:ea typeface="Arial"/>
                <a:cs typeface="Arial"/>
                <a:sym typeface="Arial"/>
              </a:defRPr>
            </a:lvl9pPr>
          </a:lstStyle>
          <a:p>
            <a:endParaRPr/>
          </a:p>
        </p:txBody>
      </p:sp>
      <p:sp>
        <p:nvSpPr>
          <p:cNvPr id="61" name="Google Shape;61;p11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113"/>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63" name="Google Shape;63;p113"/>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14"/>
          <p:cNvSpPr txBox="1">
            <a:spLocks noGrp="1"/>
          </p:cNvSpPr>
          <p:nvPr>
            <p:ph type="title"/>
          </p:nvPr>
        </p:nvSpPr>
        <p:spPr>
          <a:xfrm>
            <a:off x="677334" y="609600"/>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66" name="Google Shape;66;p11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sp>
        <p:nvSpPr>
          <p:cNvPr id="68" name="Google Shape;68;p11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5"/>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lvl1pPr marL="457200" lvl="0" indent="-457200" algn="l">
              <a:lnSpc>
                <a:spcPct val="100000"/>
              </a:lnSpc>
              <a:spcBef>
                <a:spcPts val="1000"/>
              </a:spcBef>
              <a:spcAft>
                <a:spcPts val="0"/>
              </a:spcAft>
              <a:buSzPts val="3600"/>
              <a:buChar char="▶"/>
              <a:defRPr/>
            </a:lvl1pPr>
            <a:lvl2pPr marL="914400" lvl="1" indent="-391160" algn="l">
              <a:lnSpc>
                <a:spcPct val="100000"/>
              </a:lnSpc>
              <a:spcBef>
                <a:spcPts val="1000"/>
              </a:spcBef>
              <a:spcAft>
                <a:spcPts val="0"/>
              </a:spcAft>
              <a:buSzPts val="2560"/>
              <a:buChar char="●"/>
              <a:defRPr/>
            </a:lvl2pPr>
            <a:lvl3pPr marL="1371600" lvl="2" indent="-406400" algn="l">
              <a:lnSpc>
                <a:spcPct val="100000"/>
              </a:lnSpc>
              <a:spcBef>
                <a:spcPts val="1000"/>
              </a:spcBef>
              <a:spcAft>
                <a:spcPts val="0"/>
              </a:spcAft>
              <a:buSzPts val="2800"/>
              <a:buChar char="✓"/>
              <a:defRPr/>
            </a:lvl3pPr>
            <a:lvl4pPr marL="1828800" lvl="3" indent="-381000" algn="l">
              <a:lnSpc>
                <a:spcPct val="100000"/>
              </a:lnSpc>
              <a:spcBef>
                <a:spcPts val="1000"/>
              </a:spcBef>
              <a:spcAft>
                <a:spcPts val="0"/>
              </a:spcAft>
              <a:buSzPts val="2400"/>
              <a:buChar char="▶"/>
              <a:defRPr/>
            </a:lvl4pPr>
            <a:lvl5pPr marL="2286000" lvl="4" indent="-381000" algn="l">
              <a:lnSpc>
                <a:spcPct val="100000"/>
              </a:lnSpc>
              <a:spcBef>
                <a:spcPts val="1000"/>
              </a:spcBef>
              <a:spcAft>
                <a:spcPts val="0"/>
              </a:spcAft>
              <a:buSzPts val="2400"/>
              <a:buFont typeface="Libre Franklin Medium"/>
              <a:buChar char="●"/>
              <a:defRPr/>
            </a:lvl5pPr>
            <a:lvl6pPr marL="2743200" lvl="5" indent="-289560" algn="l">
              <a:lnSpc>
                <a:spcPct val="100000"/>
              </a:lnSpc>
              <a:spcBef>
                <a:spcPts val="1000"/>
              </a:spcBef>
              <a:spcAft>
                <a:spcPts val="0"/>
              </a:spcAft>
              <a:buSzPts val="960"/>
              <a:buChar char="▶"/>
              <a:defRPr/>
            </a:lvl6pPr>
            <a:lvl7pPr marL="3200400" lvl="6" indent="-289560" algn="l">
              <a:lnSpc>
                <a:spcPct val="100000"/>
              </a:lnSpc>
              <a:spcBef>
                <a:spcPts val="1000"/>
              </a:spcBef>
              <a:spcAft>
                <a:spcPts val="0"/>
              </a:spcAft>
              <a:buSzPts val="960"/>
              <a:buChar char="▶"/>
              <a:defRPr/>
            </a:lvl7pPr>
            <a:lvl8pPr marL="3657600" lvl="7" indent="-289559" algn="l">
              <a:lnSpc>
                <a:spcPct val="100000"/>
              </a:lnSpc>
              <a:spcBef>
                <a:spcPts val="1000"/>
              </a:spcBef>
              <a:spcAft>
                <a:spcPts val="0"/>
              </a:spcAft>
              <a:buSzPts val="960"/>
              <a:buChar char="▶"/>
              <a:defRPr/>
            </a:lvl8pPr>
            <a:lvl9pPr marL="4114800" lvl="8" indent="-289559" algn="l">
              <a:lnSpc>
                <a:spcPct val="100000"/>
              </a:lnSpc>
              <a:spcBef>
                <a:spcPts val="1000"/>
              </a:spcBef>
              <a:spcAft>
                <a:spcPts val="0"/>
              </a:spcAft>
              <a:buSzPts val="960"/>
              <a:buChar char="▶"/>
              <a:defRPr/>
            </a:lvl9pPr>
          </a:lstStyle>
          <a:p>
            <a:endParaRPr/>
          </a:p>
        </p:txBody>
      </p:sp>
      <p:sp>
        <p:nvSpPr>
          <p:cNvPr id="70" name="Google Shape;70;p11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a:lvl1pPr>
            <a:lvl2pPr marL="0" marR="0" lvl="1" indent="0" algn="r">
              <a:lnSpc>
                <a:spcPct val="100000"/>
              </a:lnSpc>
              <a:spcBef>
                <a:spcPts val="0"/>
              </a:spcBef>
              <a:spcAft>
                <a:spcPts val="0"/>
              </a:spcAft>
              <a:buClr>
                <a:srgbClr val="000000"/>
              </a:buClr>
              <a:buSzPts val="1800"/>
              <a:buFont typeface="Arial"/>
              <a:buNone/>
              <a:defRPr/>
            </a:lvl2pPr>
            <a:lvl3pPr marL="0" marR="0" lvl="2" indent="0" algn="r">
              <a:lnSpc>
                <a:spcPct val="100000"/>
              </a:lnSpc>
              <a:spcBef>
                <a:spcPts val="0"/>
              </a:spcBef>
              <a:spcAft>
                <a:spcPts val="0"/>
              </a:spcAft>
              <a:buClr>
                <a:srgbClr val="000000"/>
              </a:buClr>
              <a:buSzPts val="1800"/>
              <a:buFont typeface="Arial"/>
              <a:buNone/>
              <a:defRPr/>
            </a:lvl3pPr>
            <a:lvl4pPr marL="0" marR="0" lvl="3" indent="0" algn="r">
              <a:lnSpc>
                <a:spcPct val="100000"/>
              </a:lnSpc>
              <a:spcBef>
                <a:spcPts val="0"/>
              </a:spcBef>
              <a:spcAft>
                <a:spcPts val="0"/>
              </a:spcAft>
              <a:buClr>
                <a:srgbClr val="000000"/>
              </a:buClr>
              <a:buSzPts val="1800"/>
              <a:buFont typeface="Arial"/>
              <a:buNone/>
              <a:defRPr/>
            </a:lvl4pPr>
            <a:lvl5pPr marL="0" marR="0" lvl="4" indent="0" algn="r">
              <a:lnSpc>
                <a:spcPct val="100000"/>
              </a:lnSpc>
              <a:spcBef>
                <a:spcPts val="0"/>
              </a:spcBef>
              <a:spcAft>
                <a:spcPts val="0"/>
              </a:spcAft>
              <a:buClr>
                <a:srgbClr val="000000"/>
              </a:buClr>
              <a:buSzPts val="1800"/>
              <a:buFont typeface="Arial"/>
              <a:buNone/>
              <a:defRPr/>
            </a:lvl5pPr>
            <a:lvl6pPr marL="0" marR="0" lvl="5" indent="0" algn="r">
              <a:lnSpc>
                <a:spcPct val="100000"/>
              </a:lnSpc>
              <a:spcBef>
                <a:spcPts val="0"/>
              </a:spcBef>
              <a:spcAft>
                <a:spcPts val="0"/>
              </a:spcAft>
              <a:buClr>
                <a:srgbClr val="000000"/>
              </a:buClr>
              <a:buSzPts val="1800"/>
              <a:buFont typeface="Arial"/>
              <a:buNone/>
              <a:defRPr/>
            </a:lvl6pPr>
            <a:lvl7pPr marL="0" marR="0" lvl="6" indent="0" algn="r">
              <a:lnSpc>
                <a:spcPct val="100000"/>
              </a:lnSpc>
              <a:spcBef>
                <a:spcPts val="0"/>
              </a:spcBef>
              <a:spcAft>
                <a:spcPts val="0"/>
              </a:spcAft>
              <a:buClr>
                <a:srgbClr val="000000"/>
              </a:buClr>
              <a:buSzPts val="1800"/>
              <a:buFont typeface="Arial"/>
              <a:buNone/>
              <a:defRPr/>
            </a:lvl7pPr>
            <a:lvl8pPr marL="0" marR="0" lvl="7" indent="0" algn="r">
              <a:lnSpc>
                <a:spcPct val="100000"/>
              </a:lnSpc>
              <a:spcBef>
                <a:spcPts val="0"/>
              </a:spcBef>
              <a:spcAft>
                <a:spcPts val="0"/>
              </a:spcAft>
              <a:buClr>
                <a:srgbClr val="000000"/>
              </a:buClr>
              <a:buSzPts val="1800"/>
              <a:buFont typeface="Arial"/>
              <a:buNone/>
              <a:defRPr/>
            </a:lvl8pPr>
            <a:lvl9pPr marL="0" marR="0" lvl="8" indent="0" algn="r">
              <a:lnSpc>
                <a:spcPct val="100000"/>
              </a:lnSpc>
              <a:spcBef>
                <a:spcPts val="0"/>
              </a:spcBef>
              <a:spcAft>
                <a:spcPts val="0"/>
              </a:spcAft>
              <a:buClr>
                <a:srgbClr val="000000"/>
              </a:buClr>
              <a:buSzPts val="18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1"/>
        <p:cNvGrpSpPr/>
        <p:nvPr/>
      </p:nvGrpSpPr>
      <p:grpSpPr>
        <a:xfrm>
          <a:off x="0" y="0"/>
          <a:ext cx="0" cy="0"/>
          <a:chOff x="0" y="0"/>
          <a:chExt cx="0" cy="0"/>
        </a:xfrm>
      </p:grpSpPr>
      <p:sp>
        <p:nvSpPr>
          <p:cNvPr id="72" name="Google Shape;72;p118"/>
          <p:cNvSpPr txBox="1">
            <a:spLocks noGrp="1"/>
          </p:cNvSpPr>
          <p:nvPr>
            <p:ph type="title"/>
          </p:nvPr>
        </p:nvSpPr>
        <p:spPr>
          <a:xfrm>
            <a:off x="581633" y="311380"/>
            <a:ext cx="89445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3" name="Google Shape;73;p1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118"/>
          <p:cNvSpPr txBox="1">
            <a:spLocks noGrp="1"/>
          </p:cNvSpPr>
          <p:nvPr>
            <p:ph type="body" idx="1"/>
          </p:nvPr>
        </p:nvSpPr>
        <p:spPr>
          <a:xfrm>
            <a:off x="581633" y="1801625"/>
            <a:ext cx="4297800" cy="46947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75" name="Google Shape;75;p118"/>
          <p:cNvSpPr txBox="1">
            <a:spLocks noGrp="1"/>
          </p:cNvSpPr>
          <p:nvPr>
            <p:ph type="body" idx="2"/>
          </p:nvPr>
        </p:nvSpPr>
        <p:spPr>
          <a:xfrm>
            <a:off x="5228456" y="1801625"/>
            <a:ext cx="4297800" cy="46947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a:lnSpc>
                <a:spcPct val="100000"/>
              </a:lnSpc>
              <a:spcBef>
                <a:spcPts val="1000"/>
              </a:spcBef>
              <a:spcAft>
                <a:spcPts val="0"/>
              </a:spcAft>
              <a:buClr>
                <a:srgbClr val="D2BD24"/>
              </a:buClr>
              <a:buSzPts val="2400"/>
              <a:buFont typeface="Arial"/>
              <a:buChar char="●"/>
              <a:defRPr sz="2400" b="0" i="0" u="none" strike="noStrike" cap="none">
                <a:solidFill>
                  <a:srgbClr val="3F3F3F"/>
                </a:solidFill>
                <a:latin typeface="Arial"/>
                <a:ea typeface="Arial"/>
                <a:cs typeface="Arial"/>
                <a:sym typeface="Arial"/>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07"/>
          <p:cNvGrpSpPr/>
          <p:nvPr/>
        </p:nvGrpSpPr>
        <p:grpSpPr>
          <a:xfrm>
            <a:off x="0" y="0"/>
            <a:ext cx="12192133" cy="6866567"/>
            <a:chOff x="0" y="-8467"/>
            <a:chExt cx="12192133" cy="6866567"/>
          </a:xfrm>
        </p:grpSpPr>
        <p:cxnSp>
          <p:nvCxnSpPr>
            <p:cNvPr id="11" name="Google Shape;11;p107"/>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12" name="Google Shape;12;p107"/>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13" name="Google Shape;13;p107"/>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14" name="Google Shape;14;p107"/>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07"/>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07"/>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17" name="Google Shape;17;p107"/>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18" name="Google Shape;18;p107"/>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9" name="Google Shape;19;p107"/>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7"/>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1" name="Google Shape;21;p10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2" name="Google Shape;22;p107"/>
          <p:cNvSpPr txBox="1">
            <a:spLocks noGrp="1"/>
          </p:cNvSpPr>
          <p:nvPr>
            <p:ph type="body" idx="1"/>
          </p:nvPr>
        </p:nvSpPr>
        <p:spPr>
          <a:xfrm>
            <a:off x="513012" y="1719618"/>
            <a:ext cx="9035400" cy="4955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rtl="0">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pic>
        <p:nvPicPr>
          <p:cNvPr id="23" name="Google Shape;23;p107"/>
          <p:cNvPicPr preferRelativeResize="0"/>
          <p:nvPr/>
        </p:nvPicPr>
        <p:blipFill rotWithShape="1">
          <a:blip r:embed="rId19">
            <a:alphaModFix/>
          </a:blip>
          <a:srcRect/>
          <a:stretch/>
        </p:blipFill>
        <p:spPr>
          <a:xfrm>
            <a:off x="9747105" y="0"/>
            <a:ext cx="2377440" cy="2377438"/>
          </a:xfrm>
          <a:prstGeom prst="rect">
            <a:avLst/>
          </a:prstGeom>
          <a:noFill/>
          <a:ln>
            <a:noFill/>
          </a:ln>
        </p:spPr>
      </p:pic>
      <p:sp>
        <p:nvSpPr>
          <p:cNvPr id="24" name="Google Shape;24;p10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grpSp>
        <p:nvGrpSpPr>
          <p:cNvPr id="115" name="Google Shape;115;p116"/>
          <p:cNvGrpSpPr/>
          <p:nvPr/>
        </p:nvGrpSpPr>
        <p:grpSpPr>
          <a:xfrm>
            <a:off x="0" y="0"/>
            <a:ext cx="12192142" cy="6866567"/>
            <a:chOff x="0" y="-8467"/>
            <a:chExt cx="12192142" cy="6866567"/>
          </a:xfrm>
        </p:grpSpPr>
        <p:cxnSp>
          <p:nvCxnSpPr>
            <p:cNvPr id="116" name="Google Shape;116;p116"/>
            <p:cNvCxnSpPr/>
            <p:nvPr/>
          </p:nvCxnSpPr>
          <p:spPr>
            <a:xfrm>
              <a:off x="9169166" y="-8467"/>
              <a:ext cx="1783200" cy="6856500"/>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117" name="Google Shape;117;p116"/>
            <p:cNvCxnSpPr/>
            <p:nvPr/>
          </p:nvCxnSpPr>
          <p:spPr>
            <a:xfrm flipH="1">
              <a:off x="8475125" y="3681413"/>
              <a:ext cx="3713700" cy="31665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18" name="Google Shape;118;p116"/>
            <p:cNvSpPr/>
            <p:nvPr/>
          </p:nvSpPr>
          <p:spPr>
            <a:xfrm>
              <a:off x="9181476" y="-8467"/>
              <a:ext cx="3007200" cy="6866400"/>
            </a:xfrm>
            <a:custGeom>
              <a:avLst/>
              <a:gdLst/>
              <a:ahLst/>
              <a:cxnLst/>
              <a:rect l="l" t="t" r="r" b="b"/>
              <a:pathLst>
                <a:path w="120000" h="120000" extrusionOk="0">
                  <a:moveTo>
                    <a:pt x="81621" y="0"/>
                  </a:moveTo>
                  <a:lnTo>
                    <a:pt x="120000" y="0"/>
                  </a:lnTo>
                  <a:lnTo>
                    <a:pt x="120000" y="119999"/>
                  </a:lnTo>
                  <a:lnTo>
                    <a:pt x="0" y="119999"/>
                  </a:lnTo>
                  <a:lnTo>
                    <a:pt x="81621" y="0"/>
                  </a:lnTo>
                  <a:close/>
                </a:path>
              </a:pathLst>
            </a:custGeom>
            <a:solidFill>
              <a:schemeClr val="accent1">
                <a:alpha val="35686"/>
              </a:schemeClr>
            </a:solidFill>
            <a:ln>
              <a:noFill/>
            </a:ln>
          </p:spPr>
        </p:sp>
        <p:sp>
          <p:nvSpPr>
            <p:cNvPr id="119" name="Google Shape;119;p116"/>
            <p:cNvSpPr/>
            <p:nvPr/>
          </p:nvSpPr>
          <p:spPr>
            <a:xfrm>
              <a:off x="9603442" y="-8467"/>
              <a:ext cx="2588700" cy="6866400"/>
            </a:xfrm>
            <a:custGeom>
              <a:avLst/>
              <a:gdLst/>
              <a:ahLst/>
              <a:cxnLst/>
              <a:rect l="l" t="t" r="r" b="b"/>
              <a:pathLst>
                <a:path w="120000" h="120000" extrusionOk="0">
                  <a:moveTo>
                    <a:pt x="0" y="0"/>
                  </a:moveTo>
                  <a:lnTo>
                    <a:pt x="120000" y="0"/>
                  </a:lnTo>
                  <a:lnTo>
                    <a:pt x="120000" y="119999"/>
                  </a:lnTo>
                  <a:lnTo>
                    <a:pt x="56067" y="119999"/>
                  </a:lnTo>
                  <a:lnTo>
                    <a:pt x="0" y="0"/>
                  </a:lnTo>
                  <a:close/>
                </a:path>
              </a:pathLst>
            </a:custGeom>
            <a:solidFill>
              <a:schemeClr val="accent1">
                <a:alpha val="20000"/>
              </a:schemeClr>
            </a:solidFill>
            <a:ln>
              <a:noFill/>
            </a:ln>
          </p:spPr>
        </p:sp>
        <p:sp>
          <p:nvSpPr>
            <p:cNvPr id="120" name="Google Shape;120;p116"/>
            <p:cNvSpPr/>
            <p:nvPr/>
          </p:nvSpPr>
          <p:spPr>
            <a:xfrm>
              <a:off x="8932333" y="3048000"/>
              <a:ext cx="3259800" cy="38100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16"/>
            <p:cNvSpPr/>
            <p:nvPr/>
          </p:nvSpPr>
          <p:spPr>
            <a:xfrm>
              <a:off x="9190612" y="-8467"/>
              <a:ext cx="2998200" cy="6866400"/>
            </a:xfrm>
            <a:custGeom>
              <a:avLst/>
              <a:gdLst/>
              <a:ahLst/>
              <a:cxnLst/>
              <a:rect l="l" t="t" r="r" b="b"/>
              <a:pathLst>
                <a:path w="120000" h="120000" extrusionOk="0">
                  <a:moveTo>
                    <a:pt x="0" y="0"/>
                  </a:moveTo>
                  <a:lnTo>
                    <a:pt x="120000" y="0"/>
                  </a:lnTo>
                  <a:lnTo>
                    <a:pt x="120000" y="119999"/>
                  </a:lnTo>
                  <a:lnTo>
                    <a:pt x="103873" y="119999"/>
                  </a:lnTo>
                  <a:lnTo>
                    <a:pt x="0" y="0"/>
                  </a:lnTo>
                  <a:close/>
                </a:path>
              </a:pathLst>
            </a:custGeom>
            <a:solidFill>
              <a:srgbClr val="374C81">
                <a:alpha val="49411"/>
              </a:srgbClr>
            </a:solidFill>
            <a:ln>
              <a:noFill/>
            </a:ln>
          </p:spPr>
        </p:sp>
        <p:sp>
          <p:nvSpPr>
            <p:cNvPr id="122" name="Google Shape;122;p116"/>
            <p:cNvSpPr/>
            <p:nvPr/>
          </p:nvSpPr>
          <p:spPr>
            <a:xfrm>
              <a:off x="10898730" y="-8467"/>
              <a:ext cx="1290000" cy="6866400"/>
            </a:xfrm>
            <a:custGeom>
              <a:avLst/>
              <a:gdLst/>
              <a:ahLst/>
              <a:cxnLst/>
              <a:rect l="l" t="t" r="r" b="b"/>
              <a:pathLst>
                <a:path w="120000" h="120000" extrusionOk="0">
                  <a:moveTo>
                    <a:pt x="94852" y="0"/>
                  </a:moveTo>
                  <a:lnTo>
                    <a:pt x="120000" y="0"/>
                  </a:lnTo>
                  <a:lnTo>
                    <a:pt x="120000" y="120000"/>
                  </a:lnTo>
                  <a:lnTo>
                    <a:pt x="0" y="120000"/>
                  </a:lnTo>
                  <a:lnTo>
                    <a:pt x="94852" y="0"/>
                  </a:lnTo>
                  <a:close/>
                </a:path>
              </a:pathLst>
            </a:custGeom>
            <a:solidFill>
              <a:srgbClr val="5963B8">
                <a:alpha val="69411"/>
              </a:srgbClr>
            </a:solidFill>
            <a:ln>
              <a:noFill/>
            </a:ln>
          </p:spPr>
        </p:sp>
        <p:sp>
          <p:nvSpPr>
            <p:cNvPr id="123" name="Google Shape;123;p116"/>
            <p:cNvSpPr/>
            <p:nvPr/>
          </p:nvSpPr>
          <p:spPr>
            <a:xfrm>
              <a:off x="10938999" y="-8467"/>
              <a:ext cx="1249800" cy="6866400"/>
            </a:xfrm>
            <a:custGeom>
              <a:avLst/>
              <a:gdLst/>
              <a:ahLst/>
              <a:cxnLst/>
              <a:rect l="l" t="t" r="r" b="b"/>
              <a:pathLst>
                <a:path w="120000" h="120000" extrusionOk="0">
                  <a:moveTo>
                    <a:pt x="0" y="0"/>
                  </a:moveTo>
                  <a:lnTo>
                    <a:pt x="120000" y="0"/>
                  </a:lnTo>
                  <a:lnTo>
                    <a:pt x="120000" y="120000"/>
                  </a:lnTo>
                  <a:lnTo>
                    <a:pt x="106515" y="120000"/>
                  </a:lnTo>
                  <a:lnTo>
                    <a:pt x="0" y="0"/>
                  </a:lnTo>
                  <a:close/>
                </a:path>
              </a:pathLst>
            </a:custGeom>
            <a:solidFill>
              <a:srgbClr val="8FA1CF"/>
            </a:solidFill>
            <a:ln>
              <a:noFill/>
            </a:ln>
          </p:spPr>
        </p:sp>
        <p:sp>
          <p:nvSpPr>
            <p:cNvPr id="124" name="Google Shape;124;p116"/>
            <p:cNvSpPr/>
            <p:nvPr/>
          </p:nvSpPr>
          <p:spPr>
            <a:xfrm>
              <a:off x="10371666" y="3589867"/>
              <a:ext cx="1817100" cy="3268200"/>
            </a:xfrm>
            <a:prstGeom prst="triangle">
              <a:avLst>
                <a:gd name="adj" fmla="val 100000"/>
              </a:avLst>
            </a:prstGeom>
            <a:solidFill>
              <a:srgbClr val="374C81">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16"/>
            <p:cNvSpPr/>
            <p:nvPr/>
          </p:nvSpPr>
          <p:spPr>
            <a:xfrm>
              <a:off x="0" y="4013200"/>
              <a:ext cx="448800" cy="2844900"/>
            </a:xfrm>
            <a:prstGeom prst="triangle">
              <a:avLst>
                <a:gd name="adj" fmla="val 0"/>
              </a:avLst>
            </a:prstGeom>
            <a:solidFill>
              <a:srgbClr val="072B62">
                <a:alpha val="6941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116"/>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27" name="Google Shape;127;p116"/>
          <p:cNvSpPr txBox="1">
            <a:spLocks noGrp="1"/>
          </p:cNvSpPr>
          <p:nvPr>
            <p:ph type="body" idx="1"/>
          </p:nvPr>
        </p:nvSpPr>
        <p:spPr>
          <a:xfrm>
            <a:off x="513012" y="1719618"/>
            <a:ext cx="9035400" cy="49551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Arial"/>
                <a:ea typeface="Arial"/>
                <a:cs typeface="Arial"/>
                <a:sym typeface="Arial"/>
              </a:defRPr>
            </a:lvl1pPr>
            <a:lvl2pPr marL="914400" marR="0" lvl="1" indent="-391160" algn="l" rtl="0">
              <a:lnSpc>
                <a:spcPct val="100000"/>
              </a:lnSpc>
              <a:spcBef>
                <a:spcPts val="1000"/>
              </a:spcBef>
              <a:spcAft>
                <a:spcPts val="0"/>
              </a:spcAft>
              <a:buClr>
                <a:srgbClr val="D2BD24"/>
              </a:buClr>
              <a:buSzPts val="2560"/>
              <a:buFont typeface="Arial"/>
              <a:buChar char="●"/>
              <a:defRPr sz="3200" b="0" i="0" u="none" strike="noStrike" cap="none">
                <a:solidFill>
                  <a:srgbClr val="3F3F3F"/>
                </a:solidFill>
                <a:latin typeface="Arial"/>
                <a:ea typeface="Arial"/>
                <a:cs typeface="Arial"/>
                <a:sym typeface="Arial"/>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Arial"/>
                <a:ea typeface="Arial"/>
                <a:cs typeface="Arial"/>
                <a:sym typeface="Arial"/>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Arial"/>
                <a:ea typeface="Arial"/>
                <a:cs typeface="Arial"/>
                <a:sym typeface="Arial"/>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pic>
        <p:nvPicPr>
          <p:cNvPr id="128" name="Google Shape;128;p116"/>
          <p:cNvPicPr preferRelativeResize="0"/>
          <p:nvPr/>
        </p:nvPicPr>
        <p:blipFill rotWithShape="1">
          <a:blip r:embed="rId19">
            <a:alphaModFix/>
          </a:blip>
          <a:srcRect/>
          <a:stretch/>
        </p:blipFill>
        <p:spPr>
          <a:xfrm>
            <a:off x="9747105" y="0"/>
            <a:ext cx="2377500" cy="2377500"/>
          </a:xfrm>
          <a:prstGeom prst="rect">
            <a:avLst/>
          </a:prstGeom>
          <a:noFill/>
          <a:ln>
            <a:noFill/>
          </a:ln>
        </p:spPr>
      </p:pic>
      <p:sp>
        <p:nvSpPr>
          <p:cNvPr id="129" name="Google Shape;129;p11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docs.google.com/forms/d/e/1FAIpQLSfLsazhGPKoi5Jc3fUjW3zrdNsCqbcRK_1zsCxhDmdTNYfmyQ/viewform?usp=sf_link" TargetMode="External"/><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dirty="0"/>
              <a:t>Getting to Know the </a:t>
            </a:r>
            <a:br>
              <a:rPr lang="en-US" sz="4000" dirty="0"/>
            </a:br>
            <a:r>
              <a:rPr lang="en-US" sz="4000" i="1" dirty="0"/>
              <a:t>Kentucky Academic Standards for Reading and Writing</a:t>
            </a:r>
            <a:br>
              <a:rPr lang="en-US" sz="4000" dirty="0"/>
            </a:br>
            <a:endParaRPr sz="4000" b="0" i="0" u="none" strike="noStrike" cap="none" dirty="0">
              <a:solidFill>
                <a:srgbClr val="072B62"/>
              </a:solidFill>
              <a:latin typeface="Georgia"/>
              <a:ea typeface="Georgia"/>
              <a:cs typeface="Georgia"/>
              <a:sym typeface="Georgia"/>
            </a:endParaRPr>
          </a:p>
        </p:txBody>
      </p:sp>
      <p:sp>
        <p:nvSpPr>
          <p:cNvPr id="274" name="Google Shape;274;p1"/>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4000" b="0" i="0" u="none" strike="noStrike" cap="none">
                <a:solidFill>
                  <a:srgbClr val="7F7F7F"/>
                </a:solidFill>
                <a:latin typeface="Georgia"/>
                <a:ea typeface="Georgia"/>
                <a:cs typeface="Georgia"/>
                <a:sym typeface="Georgia"/>
              </a:rPr>
              <a:t>Module 1: Section 1A</a:t>
            </a:r>
            <a:endParaRPr/>
          </a:p>
          <a:p>
            <a:pPr marL="0" marR="0" lvl="0" indent="0" algn="r" rtl="0">
              <a:lnSpc>
                <a:spcPct val="100000"/>
              </a:lnSpc>
              <a:spcBef>
                <a:spcPts val="0"/>
              </a:spcBef>
              <a:spcAft>
                <a:spcPts val="0"/>
              </a:spcAft>
              <a:buClr>
                <a:srgbClr val="D2BD24"/>
              </a:buClr>
              <a:buSzPts val="2800"/>
              <a:buFont typeface="Noto Sans Symbols"/>
              <a:buNone/>
            </a:pPr>
            <a:r>
              <a:rPr lang="en-US" sz="4000">
                <a:latin typeface="Georgia"/>
                <a:ea typeface="Georgia"/>
                <a:cs typeface="Georgia"/>
                <a:sym typeface="Georgia"/>
              </a:rPr>
              <a:t>Revision Process Overview</a:t>
            </a: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0" descr="Picture of the Reading Standards for Informational Text - Grade 5 found in the KAS for Reading and Writing; The Strand name and Grade Level, the Interdisciplinary Literacy Practices, the Strand Categories, the Standards Codes and the Standards are pointed out. " title="Grade Level View"/>
          <p:cNvPicPr preferRelativeResize="0">
            <a:picLocks noGrp="1"/>
          </p:cNvPicPr>
          <p:nvPr>
            <p:ph type="pic" idx="2"/>
          </p:nvPr>
        </p:nvPicPr>
        <p:blipFill rotWithShape="1">
          <a:blip r:embed="rId3">
            <a:alphaModFix/>
          </a:blip>
          <a:srcRect l="665" r="664"/>
          <a:stretch/>
        </p:blipFill>
        <p:spPr>
          <a:xfrm>
            <a:off x="121299" y="467139"/>
            <a:ext cx="9668744" cy="6390861"/>
          </a:xfrm>
          <a:prstGeom prst="rect">
            <a:avLst/>
          </a:prstGeom>
          <a:noFill/>
          <a:ln>
            <a:noFill/>
          </a:ln>
        </p:spPr>
      </p:pic>
      <p:sp>
        <p:nvSpPr>
          <p:cNvPr id="337" name="Google Shape;337;p1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Arial"/>
                <a:ea typeface="Arial"/>
                <a:cs typeface="Arial"/>
                <a:sym typeface="Arial"/>
              </a:rPr>
              <a:t>10</a:t>
            </a:fld>
            <a:endParaRPr sz="1800" b="0" i="0" u="none" strike="noStrike" cap="none">
              <a:solidFill>
                <a:srgbClr val="FFFFFF"/>
              </a:solidFill>
              <a:latin typeface="Arial"/>
              <a:ea typeface="Arial"/>
              <a:cs typeface="Arial"/>
              <a:sym typeface="Arial"/>
            </a:endParaRPr>
          </a:p>
        </p:txBody>
      </p:sp>
      <p:sp>
        <p:nvSpPr>
          <p:cNvPr id="338" name="Google Shape;338;p10"/>
          <p:cNvSpPr txBox="1">
            <a:spLocks noGrp="1"/>
          </p:cNvSpPr>
          <p:nvPr>
            <p:ph type="title" idx="4294967295"/>
          </p:nvPr>
        </p:nvSpPr>
        <p:spPr>
          <a:xfrm>
            <a:off x="356616" y="1"/>
            <a:ext cx="8596313" cy="6150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2200" b="0" i="1" u="none" strike="noStrike" cap="none">
                <a:solidFill>
                  <a:srgbClr val="072B62"/>
                </a:solidFill>
                <a:latin typeface="Georgia"/>
                <a:ea typeface="Georgia"/>
                <a:cs typeface="Georgia"/>
                <a:sym typeface="Georgia"/>
              </a:rPr>
              <a:t>Kentucky Academic Standards for Reading and Writing</a:t>
            </a:r>
            <a:endParaRPr sz="2200" b="0" i="1" u="none" strike="noStrike" cap="none">
              <a:solidFill>
                <a:srgbClr val="072B62"/>
              </a:solidFill>
              <a:latin typeface="Georgia"/>
              <a:ea typeface="Georgia"/>
              <a:cs typeface="Georgia"/>
              <a:sym typeface="Georgia"/>
            </a:endParaRPr>
          </a:p>
        </p:txBody>
      </p:sp>
      <p:pic>
        <p:nvPicPr>
          <p:cNvPr id="339" name="Google Shape;339;p10" descr="Image of Reading Standards for Informational Text - Grade 5 &#10;&#10;Image includes the strand name, grade level, strand categories, standard codes, standards and practices. Audio is available for this slide. " title="Grade-Level View"/>
          <p:cNvPicPr preferRelativeResize="0"/>
          <p:nvPr/>
        </p:nvPicPr>
        <p:blipFill rotWithShape="1">
          <a:blip r:embed="rId4">
            <a:alphaModFix/>
          </a:blip>
          <a:srcRect/>
          <a:stretch/>
        </p:blipFill>
        <p:spPr>
          <a:xfrm>
            <a:off x="10529403" y="2645522"/>
            <a:ext cx="487363" cy="48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50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Google Shape;1003;p10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1004" name="Google Shape;1004;p100"/>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1005" name="Google Shape;1005;p10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100</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101"/>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Revision Process Overview Essential Questions</a:t>
            </a:r>
            <a:endParaRPr/>
          </a:p>
        </p:txBody>
      </p:sp>
      <p:sp>
        <p:nvSpPr>
          <p:cNvPr id="1011" name="Google Shape;1011;p101"/>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4400"/>
              <a:t>Why were the standards revised?</a:t>
            </a:r>
            <a:endParaRPr/>
          </a:p>
          <a:p>
            <a:pPr marL="457200" lvl="0" indent="-457200" algn="l" rtl="0">
              <a:lnSpc>
                <a:spcPct val="100000"/>
              </a:lnSpc>
              <a:spcBef>
                <a:spcPts val="1000"/>
              </a:spcBef>
              <a:spcAft>
                <a:spcPts val="0"/>
              </a:spcAft>
              <a:buSzPts val="3600"/>
              <a:buChar char="▶"/>
            </a:pPr>
            <a:r>
              <a:rPr lang="en-US" sz="4400"/>
              <a:t>What was the process for the revision?</a:t>
            </a:r>
            <a:endParaRPr/>
          </a:p>
          <a:p>
            <a:pPr marL="457200" lvl="0" indent="-228600" algn="l" rtl="0">
              <a:lnSpc>
                <a:spcPct val="100000"/>
              </a:lnSpc>
              <a:spcBef>
                <a:spcPts val="1000"/>
              </a:spcBef>
              <a:spcAft>
                <a:spcPts val="0"/>
              </a:spcAft>
              <a:buSzPts val="3600"/>
              <a:buNone/>
            </a:pPr>
            <a:endParaRPr/>
          </a:p>
        </p:txBody>
      </p:sp>
      <p:sp>
        <p:nvSpPr>
          <p:cNvPr id="1012" name="Google Shape;1012;p10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101</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102"/>
          <p:cNvSpPr txBox="1">
            <a:spLocks noGrp="1"/>
          </p:cNvSpPr>
          <p:nvPr>
            <p:ph type="title"/>
          </p:nvPr>
        </p:nvSpPr>
        <p:spPr>
          <a:xfrm>
            <a:off x="151545" y="257025"/>
            <a:ext cx="11934438" cy="856158"/>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4400"/>
              <a:buNone/>
            </a:pPr>
            <a:r>
              <a:rPr lang="en-US"/>
              <a:t>SB1 (2017) Standards Revision Requirements </a:t>
            </a:r>
            <a:endParaRPr/>
          </a:p>
        </p:txBody>
      </p:sp>
      <p:sp>
        <p:nvSpPr>
          <p:cNvPr id="1019" name="Google Shape;1019;p102"/>
          <p:cNvSpPr txBox="1">
            <a:spLocks noGrp="1"/>
          </p:cNvSpPr>
          <p:nvPr>
            <p:ph type="body" idx="1"/>
          </p:nvPr>
        </p:nvSpPr>
        <p:spPr>
          <a:xfrm>
            <a:off x="1" y="1113184"/>
            <a:ext cx="12192000" cy="5744816"/>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Bef>
                <a:spcPts val="1000"/>
              </a:spcBef>
              <a:spcAft>
                <a:spcPts val="0"/>
              </a:spcAft>
              <a:buSzPct val="117647"/>
              <a:buNone/>
            </a:pPr>
            <a:r>
              <a:rPr lang="en-US" i="1"/>
              <a:t>The standards revision to the content standards shall: </a:t>
            </a:r>
            <a:endParaRPr/>
          </a:p>
          <a:p>
            <a:pPr marL="457200" lvl="0" indent="-457200" algn="l" rtl="0">
              <a:lnSpc>
                <a:spcPct val="100000"/>
              </a:lnSpc>
              <a:spcBef>
                <a:spcPts val="1000"/>
              </a:spcBef>
              <a:spcAft>
                <a:spcPts val="0"/>
              </a:spcAft>
              <a:buSzPct val="117647"/>
              <a:buChar char="▶"/>
            </a:pPr>
            <a:r>
              <a:rPr lang="en-US"/>
              <a:t>Focus on critical knowledge, skills, and capacities needed for success in the global economy;</a:t>
            </a:r>
            <a:endParaRPr/>
          </a:p>
          <a:p>
            <a:pPr marL="457200" lvl="0" indent="-457200" algn="l" rtl="0">
              <a:lnSpc>
                <a:spcPct val="100000"/>
              </a:lnSpc>
              <a:spcBef>
                <a:spcPts val="1000"/>
              </a:spcBef>
              <a:spcAft>
                <a:spcPts val="0"/>
              </a:spcAft>
              <a:buSzPct val="117647"/>
              <a:buChar char="▶"/>
            </a:pPr>
            <a:r>
              <a:rPr lang="en-US"/>
              <a:t>Result in fewer, but more in-depth standards to facilitate mastery learning; </a:t>
            </a:r>
            <a:endParaRPr/>
          </a:p>
          <a:p>
            <a:pPr marL="457200" lvl="0" indent="-457200" algn="l" rtl="0">
              <a:lnSpc>
                <a:spcPct val="100000"/>
              </a:lnSpc>
              <a:spcBef>
                <a:spcPts val="1000"/>
              </a:spcBef>
              <a:spcAft>
                <a:spcPts val="0"/>
              </a:spcAft>
              <a:buSzPct val="117647"/>
              <a:buChar char="▶"/>
            </a:pPr>
            <a:r>
              <a:rPr lang="en-US"/>
              <a:t>Communicate expectations more clearly and concisely to teachers, parents, students and citizens;</a:t>
            </a:r>
            <a:endParaRPr/>
          </a:p>
          <a:p>
            <a:pPr marL="457200" lvl="0" indent="-457200" algn="l" rtl="0">
              <a:lnSpc>
                <a:spcPct val="100000"/>
              </a:lnSpc>
              <a:spcBef>
                <a:spcPts val="1000"/>
              </a:spcBef>
              <a:spcAft>
                <a:spcPts val="0"/>
              </a:spcAft>
              <a:buSzPct val="117647"/>
              <a:buChar char="▶"/>
            </a:pPr>
            <a:r>
              <a:rPr lang="en-US"/>
              <a:t>Be based on evidence-based research;</a:t>
            </a:r>
            <a:endParaRPr/>
          </a:p>
          <a:p>
            <a:pPr marL="457200" lvl="0" indent="-457200" algn="l" rtl="0">
              <a:lnSpc>
                <a:spcPct val="100000"/>
              </a:lnSpc>
              <a:spcBef>
                <a:spcPts val="1000"/>
              </a:spcBef>
              <a:spcAft>
                <a:spcPts val="0"/>
              </a:spcAft>
              <a:buSzPct val="117647"/>
              <a:buChar char="▶"/>
            </a:pPr>
            <a:r>
              <a:rPr lang="en-US"/>
              <a:t>Consider international benchmarks; and </a:t>
            </a:r>
            <a:endParaRPr/>
          </a:p>
          <a:p>
            <a:pPr marL="457200" lvl="0" indent="-457200" algn="l" rtl="0">
              <a:lnSpc>
                <a:spcPct val="100000"/>
              </a:lnSpc>
              <a:spcBef>
                <a:spcPts val="1000"/>
              </a:spcBef>
              <a:spcAft>
                <a:spcPts val="0"/>
              </a:spcAft>
              <a:buSzPct val="117647"/>
              <a:buChar char="▶"/>
            </a:pPr>
            <a:r>
              <a:rPr lang="en-US"/>
              <a:t>Ensure that the standards are aligned from elementary to high school to post-secondary education so that students can be successful at each education level. </a:t>
            </a:r>
            <a:endParaRPr/>
          </a:p>
          <a:p>
            <a:pPr marL="457200" lvl="0" indent="-228600" algn="l" rtl="0">
              <a:lnSpc>
                <a:spcPct val="100000"/>
              </a:lnSpc>
              <a:spcBef>
                <a:spcPts val="1000"/>
              </a:spcBef>
              <a:spcAft>
                <a:spcPts val="0"/>
              </a:spcAft>
              <a:buSzPct val="117647"/>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03"/>
          <p:cNvSpPr txBox="1">
            <a:spLocks noGrp="1"/>
          </p:cNvSpPr>
          <p:nvPr>
            <p:ph type="title"/>
          </p:nvPr>
        </p:nvSpPr>
        <p:spPr>
          <a:xfrm>
            <a:off x="555786" y="257025"/>
            <a:ext cx="8596668" cy="8261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Standards Creation Process</a:t>
            </a:r>
            <a:br>
              <a:rPr lang="en-US"/>
            </a:br>
            <a:endParaRPr/>
          </a:p>
        </p:txBody>
      </p:sp>
      <p:sp>
        <p:nvSpPr>
          <p:cNvPr id="1026" name="Google Shape;1026;p103"/>
          <p:cNvSpPr txBox="1">
            <a:spLocks noGrp="1"/>
          </p:cNvSpPr>
          <p:nvPr>
            <p:ph type="body" idx="1"/>
          </p:nvPr>
        </p:nvSpPr>
        <p:spPr>
          <a:xfrm>
            <a:off x="0" y="1083212"/>
            <a:ext cx="9744501" cy="577478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Reading and Writing Standards </a:t>
            </a:r>
            <a:r>
              <a:rPr lang="en-US" sz="3200" b="1"/>
              <a:t>Advisory Panel (AP) </a:t>
            </a:r>
            <a:r>
              <a:rPr lang="en-US" sz="3200"/>
              <a:t>was composed of practicing classroom teachers, public post-secondary professors from institutions of higher education and business/community members. </a:t>
            </a:r>
            <a:endParaRPr/>
          </a:p>
          <a:p>
            <a:pPr marL="914400" lvl="1" indent="-391160" algn="l" rtl="0">
              <a:lnSpc>
                <a:spcPct val="100000"/>
              </a:lnSpc>
              <a:spcBef>
                <a:spcPts val="1000"/>
              </a:spcBef>
              <a:spcAft>
                <a:spcPts val="0"/>
              </a:spcAft>
              <a:buSzPts val="2560"/>
              <a:buChar char="●"/>
            </a:pPr>
            <a:r>
              <a:rPr lang="en-US"/>
              <a:t>The function of the AP was to review the standards and make recommendations for changes to a Review Development Committee (RDC). </a:t>
            </a:r>
            <a:endParaRPr/>
          </a:p>
          <a:p>
            <a:pPr marL="914400" lvl="1" indent="-391160" algn="l" rtl="0">
              <a:lnSpc>
                <a:spcPct val="100000"/>
              </a:lnSpc>
              <a:spcBef>
                <a:spcPts val="1000"/>
              </a:spcBef>
              <a:spcAft>
                <a:spcPts val="0"/>
              </a:spcAft>
              <a:buSzPts val="2560"/>
              <a:buChar char="●"/>
            </a:pPr>
            <a:r>
              <a:rPr lang="en-US"/>
              <a:t>In addition to revising the standards, the AP created a new architectural structure for the standards. </a:t>
            </a:r>
            <a:endParaRPr/>
          </a:p>
          <a:p>
            <a:pPr marL="0" lvl="0" indent="0" algn="l" rtl="0">
              <a:lnSpc>
                <a:spcPct val="100000"/>
              </a:lnSpc>
              <a:spcBef>
                <a:spcPts val="1000"/>
              </a:spcBef>
              <a:spcAft>
                <a:spcPts val="0"/>
              </a:spcAft>
              <a:buSzPts val="3600"/>
              <a:buNone/>
            </a:pPr>
            <a:endParaRPr/>
          </a:p>
        </p:txBody>
      </p:sp>
      <p:sp>
        <p:nvSpPr>
          <p:cNvPr id="1027" name="Google Shape;1027;p10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104"/>
          <p:cNvSpPr txBox="1">
            <a:spLocks noGrp="1"/>
          </p:cNvSpPr>
          <p:nvPr>
            <p:ph type="title"/>
          </p:nvPr>
        </p:nvSpPr>
        <p:spPr>
          <a:xfrm>
            <a:off x="555786" y="257025"/>
            <a:ext cx="8596668" cy="7699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Standards Creation Process</a:t>
            </a:r>
            <a:endParaRPr/>
          </a:p>
        </p:txBody>
      </p:sp>
      <p:sp>
        <p:nvSpPr>
          <p:cNvPr id="1034" name="Google Shape;1034;p104"/>
          <p:cNvSpPr txBox="1">
            <a:spLocks noGrp="1"/>
          </p:cNvSpPr>
          <p:nvPr>
            <p:ph type="body" idx="1"/>
          </p:nvPr>
        </p:nvSpPr>
        <p:spPr>
          <a:xfrm>
            <a:off x="0" y="1026942"/>
            <a:ext cx="10170942" cy="5831058"/>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Reading and Writing Standards </a:t>
            </a:r>
            <a:r>
              <a:rPr lang="en-US" sz="3200" b="1"/>
              <a:t>Review and Development Committee (RDC)</a:t>
            </a:r>
            <a:r>
              <a:rPr lang="en-US" sz="3200"/>
              <a:t> was composed of practicing classroom teachers, public post-secondary professors from institutions of higher education and community members. </a:t>
            </a:r>
            <a:endParaRPr/>
          </a:p>
          <a:p>
            <a:pPr marL="914400" lvl="1" indent="-391160" algn="l" rtl="0">
              <a:lnSpc>
                <a:spcPct val="100000"/>
              </a:lnSpc>
              <a:spcBef>
                <a:spcPts val="1000"/>
              </a:spcBef>
              <a:spcAft>
                <a:spcPts val="0"/>
              </a:spcAft>
              <a:buSzPts val="2560"/>
              <a:buChar char="●"/>
            </a:pPr>
            <a:r>
              <a:rPr lang="en-US" sz="3000"/>
              <a:t>The function of the RDC was to review the work and findings from the AP and make recommendations to revise or replace existing standards. </a:t>
            </a:r>
            <a:endParaRPr/>
          </a:p>
          <a:p>
            <a:pPr marL="457200" lvl="0" indent="-457200" algn="l" rtl="0">
              <a:lnSpc>
                <a:spcPct val="100000"/>
              </a:lnSpc>
              <a:spcBef>
                <a:spcPts val="1000"/>
              </a:spcBef>
              <a:spcAft>
                <a:spcPts val="0"/>
              </a:spcAft>
              <a:buSzPts val="3600"/>
              <a:buChar char="▶"/>
            </a:pPr>
            <a:r>
              <a:rPr lang="en-US" sz="3200"/>
              <a:t>Members of the AP and RDC applied and were selected based on their expertise in English/language arts and the need for statewide representation. </a:t>
            </a:r>
            <a:endParaRPr/>
          </a:p>
          <a:p>
            <a:pPr marL="457200" lvl="0" indent="-228600" algn="l" rtl="0">
              <a:lnSpc>
                <a:spcPct val="100000"/>
              </a:lnSpc>
              <a:spcBef>
                <a:spcPts val="1000"/>
              </a:spcBef>
              <a:spcAft>
                <a:spcPts val="0"/>
              </a:spcAft>
              <a:buSzPts val="3600"/>
              <a:buNone/>
            </a:pPr>
            <a:endParaRPr/>
          </a:p>
        </p:txBody>
      </p:sp>
      <p:sp>
        <p:nvSpPr>
          <p:cNvPr id="1035" name="Google Shape;1035;p10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104</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05"/>
          <p:cNvSpPr txBox="1">
            <a:spLocks noGrp="1"/>
          </p:cNvSpPr>
          <p:nvPr>
            <p:ph type="title"/>
          </p:nvPr>
        </p:nvSpPr>
        <p:spPr>
          <a:xfrm>
            <a:off x="457200" y="257025"/>
            <a:ext cx="11734800" cy="7980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Writers’ Vision</a:t>
            </a:r>
            <a:endParaRPr/>
          </a:p>
        </p:txBody>
      </p:sp>
      <p:sp>
        <p:nvSpPr>
          <p:cNvPr id="1042" name="Google Shape;1042;p105"/>
          <p:cNvSpPr txBox="1">
            <a:spLocks noGrp="1"/>
          </p:cNvSpPr>
          <p:nvPr>
            <p:ph type="body" idx="1"/>
          </p:nvPr>
        </p:nvSpPr>
        <p:spPr>
          <a:xfrm>
            <a:off x="0" y="1195754"/>
            <a:ext cx="12191999" cy="566224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reading and writing standards were created </a:t>
            </a:r>
            <a:r>
              <a:rPr lang="en-US" sz="3200" b="1"/>
              <a:t>by educators for educators </a:t>
            </a:r>
            <a:r>
              <a:rPr lang="en-US" sz="3200"/>
              <a:t>with the purpose of preparing each and every Kentucky student for a productive post high school transition. </a:t>
            </a:r>
            <a:endParaRPr/>
          </a:p>
          <a:p>
            <a:pPr marL="457200" lvl="0" indent="-457200" algn="l" rtl="0">
              <a:lnSpc>
                <a:spcPct val="100000"/>
              </a:lnSpc>
              <a:spcBef>
                <a:spcPts val="2200"/>
              </a:spcBef>
              <a:spcAft>
                <a:spcPts val="0"/>
              </a:spcAft>
              <a:buSzPts val="3600"/>
              <a:buChar char="▶"/>
            </a:pPr>
            <a:r>
              <a:rPr lang="en-US" sz="3200"/>
              <a:t>The standard architecture should be </a:t>
            </a:r>
            <a:r>
              <a:rPr lang="en-US" sz="3200" b="1"/>
              <a:t>useful</a:t>
            </a:r>
            <a:r>
              <a:rPr lang="en-US" sz="3200"/>
              <a:t> and </a:t>
            </a:r>
            <a:r>
              <a:rPr lang="en-US" sz="3200" b="1"/>
              <a:t>practical</a:t>
            </a:r>
            <a:r>
              <a:rPr lang="en-US" sz="3200"/>
              <a:t> for teachers as they consult the standards in their daily work. </a:t>
            </a:r>
            <a:endParaRPr/>
          </a:p>
          <a:p>
            <a:pPr marL="457200" lvl="0" indent="-457200" algn="l" rtl="0">
              <a:lnSpc>
                <a:spcPct val="100000"/>
              </a:lnSpc>
              <a:spcBef>
                <a:spcPts val="2200"/>
              </a:spcBef>
              <a:spcAft>
                <a:spcPts val="0"/>
              </a:spcAft>
              <a:buSzPts val="3600"/>
              <a:buChar char="▶"/>
            </a:pPr>
            <a:r>
              <a:rPr lang="en-US" sz="3200"/>
              <a:t>Standards should be </a:t>
            </a:r>
            <a:r>
              <a:rPr lang="en-US" sz="3200" b="1"/>
              <a:t>clear </a:t>
            </a:r>
            <a:r>
              <a:rPr lang="en-US" sz="3200"/>
              <a:t>and directive, but not prescriptive. They should </a:t>
            </a:r>
            <a:r>
              <a:rPr lang="en-US" sz="3200" b="1"/>
              <a:t>consolidate redundancies</a:t>
            </a:r>
            <a:r>
              <a:rPr lang="en-US" sz="3200"/>
              <a:t>, reflect the current state of </a:t>
            </a:r>
            <a:r>
              <a:rPr lang="en-US" sz="3200" b="1"/>
              <a:t>evidence-based research </a:t>
            </a:r>
            <a:r>
              <a:rPr lang="en-US" sz="3200"/>
              <a:t>and </a:t>
            </a:r>
            <a:r>
              <a:rPr lang="en-US" sz="3200" b="1"/>
              <a:t>align</a:t>
            </a:r>
            <a:r>
              <a:rPr lang="en-US" sz="3200"/>
              <a:t> the incremental expectations among grade-levels. </a:t>
            </a:r>
            <a:endParaRPr/>
          </a:p>
        </p:txBody>
      </p:sp>
      <p:sp>
        <p:nvSpPr>
          <p:cNvPr id="1043" name="Google Shape;1043;p10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105</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10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106</a:t>
            </a:fld>
            <a:endParaRPr/>
          </a:p>
        </p:txBody>
      </p:sp>
      <p:pic>
        <p:nvPicPr>
          <p:cNvPr id="1049" name="Google Shape;1049;p106"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8135529" y="3870158"/>
            <a:ext cx="2061234" cy="2061235"/>
          </a:xfrm>
          <a:prstGeom prst="rect">
            <a:avLst/>
          </a:prstGeom>
          <a:noFill/>
          <a:ln>
            <a:noFill/>
          </a:ln>
        </p:spPr>
      </p:pic>
      <p:sp>
        <p:nvSpPr>
          <p:cNvPr id="1050" name="Google Shape;1050;p106"/>
          <p:cNvSpPr>
            <a:spLocks noGrp="1"/>
          </p:cNvSpPr>
          <p:nvPr>
            <p:ph type="title" idx="4294967295"/>
          </p:nvPr>
        </p:nvSpPr>
        <p:spPr>
          <a:xfrm>
            <a:off x="338808" y="664308"/>
            <a:ext cx="9205805" cy="526297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You have completed Module 1: Section 1A: Standards Revision Process.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Grade-Level Standards View Reflection</a:t>
            </a:r>
            <a:endParaRPr/>
          </a:p>
        </p:txBody>
      </p:sp>
      <p:sp>
        <p:nvSpPr>
          <p:cNvPr id="345" name="Google Shape;345;p1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11</a:t>
            </a:fld>
            <a:endParaRPr/>
          </a:p>
        </p:txBody>
      </p:sp>
      <p:sp>
        <p:nvSpPr>
          <p:cNvPr id="346" name="Google Shape;346;p11"/>
          <p:cNvSpPr txBox="1">
            <a:spLocks noGrp="1"/>
          </p:cNvSpPr>
          <p:nvPr>
            <p:ph type="body" idx="1"/>
          </p:nvPr>
        </p:nvSpPr>
        <p:spPr>
          <a:xfrm>
            <a:off x="581634" y="1796386"/>
            <a:ext cx="9090000" cy="5061613"/>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a:t>Do you understand the coding?</a:t>
            </a:r>
            <a:endParaRPr/>
          </a:p>
          <a:p>
            <a:pPr marL="971550" lvl="0" indent="-742950" algn="l" rtl="0">
              <a:lnSpc>
                <a:spcPct val="100000"/>
              </a:lnSpc>
              <a:spcBef>
                <a:spcPts val="1000"/>
              </a:spcBef>
              <a:spcAft>
                <a:spcPts val="0"/>
              </a:spcAft>
              <a:buSzPts val="3600"/>
              <a:buAutoNum type="arabicPeriod"/>
            </a:pPr>
            <a:r>
              <a:rPr lang="en-US"/>
              <a:t>How would you explain the difference between the standards versus the practices?</a:t>
            </a:r>
            <a:endParaRPr/>
          </a:p>
          <a:p>
            <a:pPr marL="971550" lvl="0" indent="-742950" algn="l" rtl="0">
              <a:lnSpc>
                <a:spcPct val="100000"/>
              </a:lnSpc>
              <a:spcBef>
                <a:spcPts val="1000"/>
              </a:spcBef>
              <a:spcAft>
                <a:spcPts val="0"/>
              </a:spcAft>
              <a:buSzPts val="3600"/>
              <a:buAutoNum type="arabicPeriod"/>
            </a:pPr>
            <a:r>
              <a:rPr lang="en-US"/>
              <a:t>How might this grade level view be useful to you in your role?</a:t>
            </a:r>
            <a:endParaRPr/>
          </a:p>
          <a:p>
            <a:pPr marL="971550" lvl="0" indent="-742950" algn="l" rtl="0">
              <a:lnSpc>
                <a:spcPct val="100000"/>
              </a:lnSpc>
              <a:spcBef>
                <a:spcPts val="1000"/>
              </a:spcBef>
              <a:spcAft>
                <a:spcPts val="0"/>
              </a:spcAft>
              <a:buSzPts val="3600"/>
              <a:buAutoNum type="arabicPeriod"/>
            </a:pPr>
            <a:r>
              <a:rPr lang="en-US"/>
              <a:t>Where might you need additional support?</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50"/>
        <p:cNvGrpSpPr/>
        <p:nvPr/>
      </p:nvGrpSpPr>
      <p:grpSpPr>
        <a:xfrm>
          <a:off x="0" y="0"/>
          <a:ext cx="0" cy="0"/>
          <a:chOff x="0" y="0"/>
          <a:chExt cx="0" cy="0"/>
        </a:xfrm>
      </p:grpSpPr>
      <p:sp>
        <p:nvSpPr>
          <p:cNvPr id="351" name="Google Shape;351;p12"/>
          <p:cNvSpPr txBox="1">
            <a:spLocks noGrp="1"/>
          </p:cNvSpPr>
          <p:nvPr>
            <p:ph type="title"/>
          </p:nvPr>
        </p:nvSpPr>
        <p:spPr>
          <a:xfrm>
            <a:off x="555786" y="257025"/>
            <a:ext cx="8596668" cy="127847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000" b="0" i="1" u="none" strike="noStrike" cap="none">
                <a:solidFill>
                  <a:srgbClr val="072B62"/>
                </a:solidFill>
                <a:latin typeface="Georgia"/>
                <a:ea typeface="Georgia"/>
                <a:cs typeface="Georgia"/>
                <a:sym typeface="Georgia"/>
              </a:rPr>
              <a:t>Kentucky Academic Standards for Reading and Writing</a:t>
            </a:r>
            <a:endParaRPr sz="4000" b="0" i="1" u="none" strike="noStrike" cap="none">
              <a:solidFill>
                <a:srgbClr val="072B62"/>
              </a:solidFill>
              <a:latin typeface="Georgia"/>
              <a:ea typeface="Georgia"/>
              <a:cs typeface="Georgia"/>
              <a:sym typeface="Georgia"/>
            </a:endParaRPr>
          </a:p>
        </p:txBody>
      </p:sp>
      <p:sp>
        <p:nvSpPr>
          <p:cNvPr id="352" name="Google Shape;352;p1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Arial"/>
                <a:ea typeface="Arial"/>
                <a:cs typeface="Arial"/>
                <a:sym typeface="Arial"/>
              </a:rPr>
              <a:t>12</a:t>
            </a:fld>
            <a:endParaRPr sz="1800" b="0" i="0" u="none" strike="noStrike" cap="none">
              <a:solidFill>
                <a:srgbClr val="FFFFFF"/>
              </a:solidFill>
              <a:latin typeface="Arial"/>
              <a:ea typeface="Arial"/>
              <a:cs typeface="Arial"/>
              <a:sym typeface="Arial"/>
            </a:endParaRPr>
          </a:p>
        </p:txBody>
      </p:sp>
      <p:pic>
        <p:nvPicPr>
          <p:cNvPr id="353" name="Google Shape;353;p12" descr="Image of the Breakdown View for RI.5.1 from the KAS for Reading and Writing. The image includes the guiding principle, progression and multidimensionality." title="Breakdown View"/>
          <p:cNvPicPr preferRelativeResize="0"/>
          <p:nvPr/>
        </p:nvPicPr>
        <p:blipFill rotWithShape="1">
          <a:blip r:embed="rId3">
            <a:alphaModFix/>
          </a:blip>
          <a:srcRect/>
          <a:stretch/>
        </p:blipFill>
        <p:spPr>
          <a:xfrm>
            <a:off x="258791" y="1818861"/>
            <a:ext cx="11454961" cy="4144618"/>
          </a:xfrm>
          <a:prstGeom prst="rect">
            <a:avLst/>
          </a:prstGeom>
          <a:noFill/>
          <a:ln>
            <a:noFill/>
          </a:ln>
        </p:spPr>
      </p:pic>
      <p:pic>
        <p:nvPicPr>
          <p:cNvPr id="354" name="Google Shape;354;p12" descr="Image of the breakdown view for RI.5.1 from the KAS for Reading and Writing" title="Breakdown View"/>
          <p:cNvPicPr preferRelativeResize="0"/>
          <p:nvPr/>
        </p:nvPicPr>
        <p:blipFill rotWithShape="1">
          <a:blip r:embed="rId4">
            <a:alphaModFix/>
          </a:blip>
          <a:srcRect/>
          <a:stretch/>
        </p:blipFill>
        <p:spPr>
          <a:xfrm>
            <a:off x="258791" y="1818860"/>
            <a:ext cx="7165739" cy="4075043"/>
          </a:xfrm>
          <a:prstGeom prst="rect">
            <a:avLst/>
          </a:prstGeom>
          <a:noFill/>
          <a:ln>
            <a:noFill/>
          </a:ln>
        </p:spPr>
      </p:pic>
      <p:pic>
        <p:nvPicPr>
          <p:cNvPr id="355" name="Google Shape;355;p12" descr="Image of standard breakdown view with guiding principle, progression, and multidimensionality. Audio is available for this slide. " title="Standard Breakdown View"/>
          <p:cNvPicPr preferRelativeResize="0"/>
          <p:nvPr/>
        </p:nvPicPr>
        <p:blipFill rotWithShape="1">
          <a:blip r:embed="rId5">
            <a:alphaModFix/>
          </a:blip>
          <a:srcRect/>
          <a:stretch/>
        </p:blipFill>
        <p:spPr>
          <a:xfrm>
            <a:off x="10543050" y="652581"/>
            <a:ext cx="487363" cy="487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3"/>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Standards Breakdown View Reflection</a:t>
            </a:r>
            <a:endParaRPr/>
          </a:p>
        </p:txBody>
      </p:sp>
      <p:sp>
        <p:nvSpPr>
          <p:cNvPr id="361" name="Google Shape;361;p13"/>
          <p:cNvSpPr txBox="1">
            <a:spLocks noGrp="1"/>
          </p:cNvSpPr>
          <p:nvPr>
            <p:ph type="body" idx="1"/>
          </p:nvPr>
        </p:nvSpPr>
        <p:spPr>
          <a:xfrm>
            <a:off x="555787" y="1773451"/>
            <a:ext cx="9017872" cy="4901324"/>
          </a:xfrm>
          <a:prstGeom prst="rect">
            <a:avLst/>
          </a:prstGeom>
          <a:noFill/>
          <a:ln>
            <a:noFill/>
          </a:ln>
        </p:spPr>
        <p:txBody>
          <a:bodyPr spcFirstLastPara="1" wrap="square" lIns="91425" tIns="91425" rIns="91425" bIns="91425" anchor="t" anchorCtr="0">
            <a:noAutofit/>
          </a:bodyPr>
          <a:lstStyle/>
          <a:p>
            <a:pPr marL="742950" lvl="0" indent="-742950" algn="l" rtl="0">
              <a:lnSpc>
                <a:spcPct val="100000"/>
              </a:lnSpc>
              <a:spcBef>
                <a:spcPts val="1000"/>
              </a:spcBef>
              <a:spcAft>
                <a:spcPts val="0"/>
              </a:spcAft>
              <a:buSzPts val="3600"/>
              <a:buAutoNum type="arabicPeriod"/>
            </a:pPr>
            <a:r>
              <a:rPr lang="en-US" sz="3400"/>
              <a:t>How might knowing the guiding principle for each standard be useful?</a:t>
            </a:r>
            <a:endParaRPr/>
          </a:p>
          <a:p>
            <a:pPr marL="742950" lvl="0" indent="-742950" algn="l" rtl="0">
              <a:lnSpc>
                <a:spcPct val="100000"/>
              </a:lnSpc>
              <a:spcBef>
                <a:spcPts val="1000"/>
              </a:spcBef>
              <a:spcAft>
                <a:spcPts val="0"/>
              </a:spcAft>
              <a:buSzPts val="3600"/>
              <a:buAutoNum type="arabicPeriod"/>
            </a:pPr>
            <a:r>
              <a:rPr lang="en-US" sz="3400"/>
              <a:t>How will access to the mini-progression be helpful? </a:t>
            </a:r>
            <a:endParaRPr/>
          </a:p>
          <a:p>
            <a:pPr marL="742950" lvl="0" indent="-742950" algn="l" rtl="0">
              <a:lnSpc>
                <a:spcPct val="100000"/>
              </a:lnSpc>
              <a:spcBef>
                <a:spcPts val="1000"/>
              </a:spcBef>
              <a:spcAft>
                <a:spcPts val="0"/>
              </a:spcAft>
              <a:buSzPts val="3600"/>
              <a:buAutoNum type="arabicPeriod"/>
            </a:pPr>
            <a:r>
              <a:rPr lang="en-US" sz="3400"/>
              <a:t>How will the multidimensionality be useful in providing a deconstruction of the standard?</a:t>
            </a:r>
            <a:endParaRPr/>
          </a:p>
          <a:p>
            <a:pPr marL="742950" lvl="0" indent="-742950" algn="l" rtl="0">
              <a:lnSpc>
                <a:spcPct val="100000"/>
              </a:lnSpc>
              <a:spcBef>
                <a:spcPts val="1000"/>
              </a:spcBef>
              <a:spcAft>
                <a:spcPts val="0"/>
              </a:spcAft>
              <a:buSzPts val="3600"/>
              <a:buAutoNum type="arabicPeriod"/>
            </a:pPr>
            <a:r>
              <a:rPr lang="en-US" sz="3400"/>
              <a:t>Where might you need additional support?</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
        <p:nvSpPr>
          <p:cNvPr id="362" name="Google Shape;362;p1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4"/>
          <p:cNvSpPr txBox="1">
            <a:spLocks noGrp="1"/>
          </p:cNvSpPr>
          <p:nvPr>
            <p:ph type="title"/>
          </p:nvPr>
        </p:nvSpPr>
        <p:spPr>
          <a:xfrm>
            <a:off x="0" y="0"/>
            <a:ext cx="9152454" cy="61897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2800"/>
              <a:t>K-12 Standard Progressions</a:t>
            </a:r>
            <a:endParaRPr/>
          </a:p>
        </p:txBody>
      </p:sp>
      <p:sp>
        <p:nvSpPr>
          <p:cNvPr id="368" name="Google Shape;368;p1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14</a:t>
            </a:fld>
            <a:endParaRPr/>
          </a:p>
        </p:txBody>
      </p:sp>
      <p:pic>
        <p:nvPicPr>
          <p:cNvPr id="369" name="Google Shape;369;p14" descr="Image of the RL.1 Progresssion found in the KAS for Reading and Writing" title="K-12 Progressions"/>
          <p:cNvPicPr preferRelativeResize="0"/>
          <p:nvPr/>
        </p:nvPicPr>
        <p:blipFill rotWithShape="1">
          <a:blip r:embed="rId3">
            <a:alphaModFix/>
          </a:blip>
          <a:srcRect/>
          <a:stretch/>
        </p:blipFill>
        <p:spPr>
          <a:xfrm>
            <a:off x="69010" y="534837"/>
            <a:ext cx="9730597" cy="63600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15"/>
          <p:cNvSpPr txBox="1">
            <a:spLocks noGrp="1"/>
          </p:cNvSpPr>
          <p:nvPr>
            <p:ph type="title"/>
          </p:nvPr>
        </p:nvSpPr>
        <p:spPr>
          <a:xfrm>
            <a:off x="555786" y="257025"/>
            <a:ext cx="8596668" cy="13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K-12 Progressions Reflection</a:t>
            </a:r>
            <a:endParaRPr/>
          </a:p>
        </p:txBody>
      </p:sp>
      <p:sp>
        <p:nvSpPr>
          <p:cNvPr id="375" name="Google Shape;375;p15"/>
          <p:cNvSpPr txBox="1">
            <a:spLocks noGrp="1"/>
          </p:cNvSpPr>
          <p:nvPr>
            <p:ph type="body" idx="1"/>
          </p:nvPr>
        </p:nvSpPr>
        <p:spPr>
          <a:xfrm>
            <a:off x="555786" y="1773451"/>
            <a:ext cx="9188715" cy="4901324"/>
          </a:xfrm>
          <a:prstGeom prst="rect">
            <a:avLst/>
          </a:prstGeom>
          <a:noFill/>
          <a:ln>
            <a:noFill/>
          </a:ln>
        </p:spPr>
        <p:txBody>
          <a:bodyPr spcFirstLastPara="1" wrap="square" lIns="91425" tIns="91425" rIns="91425" bIns="91425" anchor="t" anchorCtr="0">
            <a:noAutofit/>
          </a:bodyPr>
          <a:lstStyle/>
          <a:p>
            <a:pPr marL="742950" lvl="0" indent="-742950" algn="l" rtl="0">
              <a:lnSpc>
                <a:spcPct val="100000"/>
              </a:lnSpc>
              <a:spcBef>
                <a:spcPts val="1000"/>
              </a:spcBef>
              <a:spcAft>
                <a:spcPts val="0"/>
              </a:spcAft>
              <a:buSzPts val="3600"/>
              <a:buAutoNum type="arabicPeriod"/>
            </a:pPr>
            <a:r>
              <a:rPr lang="en-US"/>
              <a:t>How might the progressions be useful for vertical alignment? In PLCs? </a:t>
            </a:r>
            <a:endParaRPr/>
          </a:p>
          <a:p>
            <a:pPr marL="742950" lvl="0" indent="-742950" algn="l" rtl="0">
              <a:lnSpc>
                <a:spcPct val="100000"/>
              </a:lnSpc>
              <a:spcBef>
                <a:spcPts val="1000"/>
              </a:spcBef>
              <a:spcAft>
                <a:spcPts val="0"/>
              </a:spcAft>
              <a:buSzPts val="3600"/>
              <a:buAutoNum type="arabicPeriod"/>
            </a:pPr>
            <a:r>
              <a:rPr lang="en-US"/>
              <a:t>Where might you need additional support?</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
        <p:nvSpPr>
          <p:cNvPr id="376" name="Google Shape;376;p1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6"/>
          <p:cNvSpPr txBox="1">
            <a:spLocks noGrp="1"/>
          </p:cNvSpPr>
          <p:nvPr>
            <p:ph type="title"/>
          </p:nvPr>
        </p:nvSpPr>
        <p:spPr>
          <a:xfrm>
            <a:off x="555786" y="257025"/>
            <a:ext cx="8596668" cy="8226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Section 1B Learning Goals</a:t>
            </a:r>
            <a:endParaRPr/>
          </a:p>
        </p:txBody>
      </p:sp>
      <p:sp>
        <p:nvSpPr>
          <p:cNvPr id="382" name="Google Shape;382;p16"/>
          <p:cNvSpPr txBox="1">
            <a:spLocks noGrp="1"/>
          </p:cNvSpPr>
          <p:nvPr>
            <p:ph type="body" idx="1"/>
          </p:nvPr>
        </p:nvSpPr>
        <p:spPr>
          <a:xfrm>
            <a:off x="1" y="1421176"/>
            <a:ext cx="9849080" cy="5436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100"/>
              <a:t>Build a shared understanding of the architecture: </a:t>
            </a:r>
            <a:endParaRPr/>
          </a:p>
          <a:p>
            <a:pPr marL="1200150" lvl="1" indent="-742950" algn="l" rtl="0">
              <a:lnSpc>
                <a:spcPct val="100000"/>
              </a:lnSpc>
              <a:spcBef>
                <a:spcPts val="1000"/>
              </a:spcBef>
              <a:spcAft>
                <a:spcPts val="0"/>
              </a:spcAft>
              <a:buSzPts val="2560"/>
              <a:buFont typeface="Arial"/>
              <a:buAutoNum type="alphaLcPeriod"/>
            </a:pPr>
            <a:r>
              <a:rPr lang="en-US" sz="3000"/>
              <a:t>the overall organizational structure of the document, </a:t>
            </a:r>
            <a:endParaRPr/>
          </a:p>
          <a:p>
            <a:pPr marL="1200150" lvl="1" indent="-742950" algn="l" rtl="0">
              <a:lnSpc>
                <a:spcPct val="100000"/>
              </a:lnSpc>
              <a:spcBef>
                <a:spcPts val="1000"/>
              </a:spcBef>
              <a:spcAft>
                <a:spcPts val="0"/>
              </a:spcAft>
              <a:buSzPts val="2560"/>
              <a:buFont typeface="Arial"/>
              <a:buAutoNum type="alphaLcPeriod"/>
            </a:pPr>
            <a:r>
              <a:rPr lang="en-US" sz="3000"/>
              <a:t>the different ways to view the standards, and </a:t>
            </a:r>
            <a:endParaRPr/>
          </a:p>
          <a:p>
            <a:pPr marL="1200150" lvl="1" indent="-742950" algn="l" rtl="0">
              <a:lnSpc>
                <a:spcPct val="100000"/>
              </a:lnSpc>
              <a:spcBef>
                <a:spcPts val="1000"/>
              </a:spcBef>
              <a:spcAft>
                <a:spcPts val="0"/>
              </a:spcAft>
              <a:buSzPts val="2560"/>
              <a:buFont typeface="Arial"/>
              <a:buAutoNum type="alphaLcPeriod"/>
            </a:pPr>
            <a:r>
              <a:rPr lang="en-US" sz="3000"/>
              <a:t>the design considerations of the specific components within the </a:t>
            </a:r>
            <a:r>
              <a:rPr lang="en-US" sz="3000" i="1"/>
              <a:t>KAS for Reading and Writing</a:t>
            </a:r>
            <a:r>
              <a:rPr lang="en-US" sz="3000"/>
              <a:t>.</a:t>
            </a:r>
            <a:endParaRPr/>
          </a:p>
          <a:p>
            <a:pPr marL="457200" lvl="0" indent="-457200" algn="l" rtl="0">
              <a:lnSpc>
                <a:spcPct val="100000"/>
              </a:lnSpc>
              <a:spcBef>
                <a:spcPts val="1000"/>
              </a:spcBef>
              <a:spcAft>
                <a:spcPts val="0"/>
              </a:spcAft>
              <a:buSzPts val="3600"/>
              <a:buChar char="▶"/>
            </a:pPr>
            <a:r>
              <a:rPr lang="en-US" sz="3100"/>
              <a:t>Strengthen an understanding of the connection between the components of the </a:t>
            </a:r>
            <a:r>
              <a:rPr lang="en-US" sz="3100" i="1"/>
              <a:t>KAS for Reading and Writing </a:t>
            </a:r>
            <a:r>
              <a:rPr lang="en-US" sz="3100"/>
              <a:t>and the way those components support teachers and other stakeholders. </a:t>
            </a:r>
            <a:endParaRPr/>
          </a:p>
        </p:txBody>
      </p:sp>
      <p:sp>
        <p:nvSpPr>
          <p:cNvPr id="383" name="Google Shape;383;p1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7"/>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dirty="0"/>
              <a:t>Coming Up</a:t>
            </a:r>
            <a:endParaRPr dirty="0"/>
          </a:p>
        </p:txBody>
      </p:sp>
      <p:sp>
        <p:nvSpPr>
          <p:cNvPr id="389" name="Google Shape;389;p1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17</a:t>
            </a:fld>
            <a:endParaRPr/>
          </a:p>
        </p:txBody>
      </p:sp>
      <p:sp>
        <p:nvSpPr>
          <p:cNvPr id="390" name="Google Shape;390;p17"/>
          <p:cNvSpPr txBox="1">
            <a:spLocks noGrp="1"/>
          </p:cNvSpPr>
          <p:nvPr>
            <p:ph type="body" idx="1"/>
          </p:nvPr>
        </p:nvSpPr>
        <p:spPr>
          <a:xfrm>
            <a:off x="0" y="1574275"/>
            <a:ext cx="10199077" cy="4739759"/>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1C:  Deeper Dive into the Interdisciplinary 	</a:t>
            </a:r>
            <a:endParaRPr/>
          </a:p>
          <a:p>
            <a:pPr marL="457200" marR="0" lvl="0" indent="0" algn="l" rtl="0">
              <a:lnSpc>
                <a:spcPct val="100000"/>
              </a:lnSpc>
              <a:spcBef>
                <a:spcPts val="0"/>
              </a:spcBef>
              <a:spcAft>
                <a:spcPts val="0"/>
              </a:spcAft>
              <a:buClr>
                <a:srgbClr val="D2BD24"/>
              </a:buClr>
              <a:buSzPts val="3600"/>
              <a:buFont typeface="Noto Sans Symbols"/>
              <a:buNone/>
            </a:pPr>
            <a:r>
              <a:rPr lang="en-US" sz="2800" b="0" i="0" u="none" strike="noStrike" cap="none">
                <a:solidFill>
                  <a:schemeClr val="dk1"/>
                </a:solidFill>
                <a:latin typeface="Arial"/>
                <a:ea typeface="Arial"/>
                <a:cs typeface="Arial"/>
                <a:sym typeface="Arial"/>
              </a:rPr>
              <a:t>			  Literacy Practices</a:t>
            </a:r>
            <a:endParaRPr/>
          </a:p>
          <a:p>
            <a:pPr marL="457200" marR="0" lvl="0" indent="0" algn="l" rtl="0">
              <a:lnSpc>
                <a:spcPct val="100000"/>
              </a:lnSpc>
              <a:spcBef>
                <a:spcPts val="0"/>
              </a:spcBef>
              <a:spcAft>
                <a:spcPts val="0"/>
              </a:spcAft>
              <a:buClr>
                <a:srgbClr val="D2BD24"/>
              </a:buClr>
              <a:buSzPts val="3600"/>
              <a:buFont typeface="Noto Sans Symbols"/>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1D:  Spotlight: Unpacking Multidimensionality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1G:  Wrap up of Module 1 &amp; Next Steps</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Noto Sans Symbols"/>
              <a:buNone/>
            </a:pPr>
            <a:br>
              <a:rPr lang="en-US" sz="10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sp>
        <p:nvSpPr>
          <p:cNvPr id="395" name="Google Shape;395;p1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18</a:t>
            </a:fld>
            <a:endParaRPr/>
          </a:p>
        </p:txBody>
      </p:sp>
      <p:pic>
        <p:nvPicPr>
          <p:cNvPr id="396" name="Google Shape;396;p18"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397" name="Google Shape;397;p18"/>
          <p:cNvSpPr/>
          <p:nvPr/>
        </p:nvSpPr>
        <p:spPr>
          <a:xfrm>
            <a:off x="0" y="0"/>
            <a:ext cx="10326757" cy="67403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dirty="0">
              <a:solidFill>
                <a:srgbClr val="333333"/>
              </a:solidFill>
            </a:endParaRPr>
          </a:p>
          <a:p>
            <a:pPr marL="0" marR="0" lvl="0" indent="0" algn="l" rtl="0">
              <a:lnSpc>
                <a:spcPct val="100000"/>
              </a:lnSpc>
              <a:spcBef>
                <a:spcPts val="0"/>
              </a:spcBef>
              <a:spcAft>
                <a:spcPts val="0"/>
              </a:spcAft>
              <a:buNone/>
            </a:pPr>
            <a:endParaRPr sz="2400" dirty="0">
              <a:solidFill>
                <a:srgbClr val="333333"/>
              </a:solidFill>
            </a:endParaRPr>
          </a:p>
          <a:p>
            <a:pPr marL="0" marR="0" lvl="0" indent="0" algn="l" rtl="0">
              <a:lnSpc>
                <a:spcPct val="100000"/>
              </a:lnSpc>
              <a:spcBef>
                <a:spcPts val="0"/>
              </a:spcBef>
              <a:spcAft>
                <a:spcPts val="0"/>
              </a:spcAft>
              <a:buNone/>
            </a:pPr>
            <a:r>
              <a:rPr lang="en-US" sz="2400" dirty="0">
                <a:solidFill>
                  <a:srgbClr val="333333"/>
                </a:solidFill>
              </a:rPr>
              <a:t>You have completed</a:t>
            </a:r>
            <a:r>
              <a:rPr lang="en-US" sz="2400" b="0" i="0" u="none" strike="noStrike" cap="none" dirty="0">
                <a:solidFill>
                  <a:srgbClr val="333333"/>
                </a:solidFill>
                <a:latin typeface="Arial"/>
                <a:ea typeface="Arial"/>
                <a:cs typeface="Arial"/>
                <a:sym typeface="Arial"/>
              </a:rPr>
              <a:t> Module 1: Section 1B: Understanding the Architecture </a:t>
            </a:r>
            <a:r>
              <a:rPr lang="en-US" sz="2400" b="1" i="0" u="none" strike="noStrike" cap="none" dirty="0">
                <a:solidFill>
                  <a:srgbClr val="333333"/>
                </a:solidFill>
                <a:latin typeface="Arial"/>
                <a:ea typeface="Arial"/>
                <a:cs typeface="Arial"/>
                <a:sym typeface="Arial"/>
              </a:rPr>
              <a:t>only</a:t>
            </a:r>
            <a:r>
              <a:rPr lang="en-US" sz="2400" b="0" i="0" u="none" strike="noStrike" cap="none" dirty="0">
                <a:solidFill>
                  <a:srgbClr val="333333"/>
                </a:solidFill>
                <a:latin typeface="Arial"/>
                <a:ea typeface="Arial"/>
                <a:cs typeface="Arial"/>
                <a:sym typeface="Arial"/>
              </a:rPr>
              <a:t>.  </a:t>
            </a:r>
            <a:r>
              <a:rPr lang="en-US" sz="2400" dirty="0">
                <a:solidFill>
                  <a:srgbClr val="333333"/>
                </a:solidFill>
              </a:rPr>
              <a:t>After you have completed the entire module, you will be prompted to provide your valuable feedback and receive your certificate (PD/EILA) for six (6) hours credit.</a:t>
            </a: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dirty="0">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br>
              <a:rPr lang="en-US" sz="2400" b="0" i="0" u="none" strike="noStrike" cap="none" dirty="0">
                <a:solidFill>
                  <a:srgbClr val="000000"/>
                </a:solidFill>
                <a:latin typeface="Arial"/>
                <a:ea typeface="Arial"/>
                <a:cs typeface="Arial"/>
                <a:sym typeface="Arial"/>
              </a:rPr>
            </a:br>
            <a:r>
              <a:rPr lang="en-US" sz="2400" b="0" i="0" u="none" strike="noStrike" cap="none" dirty="0">
                <a:solidFill>
                  <a:srgbClr val="333333"/>
                </a:solidFill>
                <a:latin typeface="Arial"/>
                <a:ea typeface="Arial"/>
                <a:cs typeface="Arial"/>
                <a:sym typeface="Arial"/>
              </a:rPr>
              <a:t>If you would like to </a:t>
            </a:r>
            <a:r>
              <a:rPr lang="en-US" sz="2400" dirty="0">
                <a:solidFill>
                  <a:srgbClr val="333333"/>
                </a:solidFill>
              </a:rPr>
              <a:t>move to the next </a:t>
            </a:r>
            <a:r>
              <a:rPr lang="en-US" sz="2400" b="0" i="0" u="none" strike="noStrike" cap="none" dirty="0">
                <a:solidFill>
                  <a:srgbClr val="333333"/>
                </a:solidFill>
                <a:latin typeface="Arial"/>
                <a:ea typeface="Arial"/>
                <a:cs typeface="Arial"/>
                <a:sym typeface="Arial"/>
              </a:rPr>
              <a:t>section of Module 1 at this time, continue onto the next slide to begin facilitating Module 1: Section 1C: Deeper Dive into the Interdisciplinary Literacy Practices.   </a:t>
            </a:r>
            <a:endParaRPr sz="2400" b="0" i="0" u="none" strike="noStrike" cap="none" dirty="0">
              <a:solidFill>
                <a:srgbClr val="000000"/>
              </a:solidFill>
              <a:latin typeface="Times New Roman"/>
              <a:ea typeface="Times New Roman"/>
              <a:cs typeface="Times New Roman"/>
              <a:sym typeface="Times New Roman"/>
            </a:endParaRPr>
          </a:p>
        </p:txBody>
      </p:sp>
      <p:sp>
        <p:nvSpPr>
          <p:cNvPr id="2" name="Title 1" hidden="1">
            <a:extLst>
              <a:ext uri="{FF2B5EF4-FFF2-40B4-BE49-F238E27FC236}">
                <a16:creationId xmlns:a16="http://schemas.microsoft.com/office/drawing/2014/main" id="{3A3E3807-A441-BBDB-B6C7-560C7B2F262F}"/>
              </a:ext>
            </a:extLst>
          </p:cNvPr>
          <p:cNvSpPr>
            <a:spLocks noGrp="1"/>
          </p:cNvSpPr>
          <p:nvPr>
            <p:ph type="title"/>
          </p:nvPr>
        </p:nvSpPr>
        <p:spPr/>
        <p:txBody>
          <a:bodyPr/>
          <a:lstStyle/>
          <a:p>
            <a:r>
              <a:rPr lang="en-US" dirty="0"/>
              <a:t>You have completed module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dirty="0"/>
              <a:t>Getting to Know the </a:t>
            </a:r>
            <a:br>
              <a:rPr lang="en-US" sz="4000" dirty="0"/>
            </a:br>
            <a:r>
              <a:rPr lang="en-US" sz="4000" i="1" dirty="0"/>
              <a:t>Kentucky Academic Standards for Reading and Writing</a:t>
            </a:r>
            <a:br>
              <a:rPr lang="en-US" sz="4000" dirty="0"/>
            </a:br>
            <a:endParaRPr sz="4000" b="0" i="0" u="none" strike="noStrike" cap="none" dirty="0">
              <a:solidFill>
                <a:srgbClr val="072B62"/>
              </a:solidFill>
              <a:latin typeface="Georgia"/>
              <a:ea typeface="Georgia"/>
              <a:cs typeface="Georgia"/>
              <a:sym typeface="Georgia"/>
            </a:endParaRPr>
          </a:p>
        </p:txBody>
      </p:sp>
      <p:sp>
        <p:nvSpPr>
          <p:cNvPr id="403" name="Google Shape;403;p19"/>
          <p:cNvSpPr txBox="1">
            <a:spLocks noGrp="1"/>
          </p:cNvSpPr>
          <p:nvPr>
            <p:ph type="subTitle" idx="1"/>
          </p:nvPr>
        </p:nvSpPr>
        <p:spPr>
          <a:xfrm>
            <a:off x="485402" y="4169663"/>
            <a:ext cx="8978088" cy="173537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1C</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a:latin typeface="Georgia"/>
                <a:ea typeface="Georgia"/>
                <a:cs typeface="Georgia"/>
                <a:sym typeface="Georgia"/>
              </a:rPr>
              <a:t>Deeper Dive into the Interdisciplinary Literacy Practices</a:t>
            </a:r>
            <a:endParaRPr sz="3600" b="0" i="0" u="none" strike="noStrike" cap="none">
              <a:solidFill>
                <a:srgbClr val="7F7F7F"/>
              </a:solidFill>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280" name="Google Shape;280;p2"/>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281" name="Google Shape;281;p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20"/>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409" name="Google Shape;409;p20"/>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410" name="Google Shape;410;p2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21"/>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Essential Questions</a:t>
            </a:r>
            <a:endParaRPr/>
          </a:p>
        </p:txBody>
      </p:sp>
      <p:sp>
        <p:nvSpPr>
          <p:cNvPr id="416" name="Google Shape;416;p2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21</a:t>
            </a:fld>
            <a:endParaRPr/>
          </a:p>
        </p:txBody>
      </p:sp>
      <p:sp>
        <p:nvSpPr>
          <p:cNvPr id="417" name="Google Shape;417;p21"/>
          <p:cNvSpPr txBox="1">
            <a:spLocks noGrp="1"/>
          </p:cNvSpPr>
          <p:nvPr>
            <p:ph type="body" idx="1"/>
          </p:nvPr>
        </p:nvSpPr>
        <p:spPr>
          <a:xfrm>
            <a:off x="581634" y="1578115"/>
            <a:ext cx="9090000" cy="5096571"/>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Arial"/>
              <a:buChar char="•"/>
            </a:pPr>
            <a:r>
              <a:rPr lang="en-US" sz="3800"/>
              <a:t>What is the purpose and function of the ten interdisciplinary literacy practices?</a:t>
            </a:r>
            <a:endParaRPr/>
          </a:p>
          <a:p>
            <a:pPr marL="800100" lvl="0" indent="-571500" algn="l" rtl="0">
              <a:lnSpc>
                <a:spcPct val="100000"/>
              </a:lnSpc>
              <a:spcBef>
                <a:spcPts val="1000"/>
              </a:spcBef>
              <a:spcAft>
                <a:spcPts val="0"/>
              </a:spcAft>
              <a:buSzPts val="3600"/>
              <a:buFont typeface="Arial"/>
              <a:buChar char="•"/>
            </a:pPr>
            <a:r>
              <a:rPr lang="en-US" sz="3800"/>
              <a:t>How are the practices different from the reading and writing content standards?</a:t>
            </a:r>
            <a:endParaRPr/>
          </a:p>
          <a:p>
            <a:pPr marL="800100" lvl="0" indent="-571500" algn="l" rtl="0">
              <a:lnSpc>
                <a:spcPct val="100000"/>
              </a:lnSpc>
              <a:spcBef>
                <a:spcPts val="1000"/>
              </a:spcBef>
              <a:spcAft>
                <a:spcPts val="0"/>
              </a:spcAft>
              <a:buSzPts val="3600"/>
              <a:buFont typeface="Arial"/>
              <a:buChar char="•"/>
            </a:pPr>
            <a:r>
              <a:rPr lang="en-US" sz="3800"/>
              <a:t>How does intentional engagement in the practices help to foster literacy and student learning?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sp>
        <p:nvSpPr>
          <p:cNvPr id="422" name="Google Shape;422;p22"/>
          <p:cNvSpPr txBox="1">
            <a:spLocks noGrp="1"/>
          </p:cNvSpPr>
          <p:nvPr>
            <p:ph type="title"/>
          </p:nvPr>
        </p:nvSpPr>
        <p:spPr>
          <a:xfrm>
            <a:off x="555786" y="1"/>
            <a:ext cx="10460980" cy="583894"/>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4400"/>
              <a:buNone/>
            </a:pPr>
            <a:r>
              <a:rPr lang="en-US" sz="3200"/>
              <a:t>Relationship Status</a:t>
            </a:r>
            <a:endParaRPr/>
          </a:p>
        </p:txBody>
      </p:sp>
      <p:sp>
        <p:nvSpPr>
          <p:cNvPr id="423" name="Google Shape;423;p22"/>
          <p:cNvSpPr txBox="1">
            <a:spLocks noGrp="1"/>
          </p:cNvSpPr>
          <p:nvPr>
            <p:ph type="body" idx="1"/>
          </p:nvPr>
        </p:nvSpPr>
        <p:spPr>
          <a:xfrm>
            <a:off x="352799" y="781358"/>
            <a:ext cx="4879433" cy="749132"/>
          </a:xfrm>
          <a:prstGeom prst="rect">
            <a:avLst/>
          </a:prstGeom>
          <a:noFill/>
          <a:ln>
            <a:noFill/>
          </a:ln>
        </p:spPr>
        <p:txBody>
          <a:bodyPr spcFirstLastPara="1" wrap="square" lIns="91425" tIns="45700" rIns="91425" bIns="45700" anchor="b" anchorCtr="0">
            <a:noAutofit/>
          </a:bodyPr>
          <a:lstStyle/>
          <a:p>
            <a:pPr marL="457200" lvl="0" indent="-228600" algn="ctr" rtl="0">
              <a:lnSpc>
                <a:spcPct val="100000"/>
              </a:lnSpc>
              <a:spcBef>
                <a:spcPts val="1000"/>
              </a:spcBef>
              <a:spcAft>
                <a:spcPts val="0"/>
              </a:spcAft>
              <a:buSzPts val="2400"/>
              <a:buNone/>
            </a:pPr>
            <a:r>
              <a:rPr lang="en-US" b="1"/>
              <a:t>Reading and Writing Content Standards</a:t>
            </a:r>
            <a:endParaRPr/>
          </a:p>
        </p:txBody>
      </p:sp>
      <p:sp>
        <p:nvSpPr>
          <p:cNvPr id="424" name="Google Shape;424;p22"/>
          <p:cNvSpPr txBox="1">
            <a:spLocks noGrp="1"/>
          </p:cNvSpPr>
          <p:nvPr>
            <p:ph type="body" idx="2"/>
          </p:nvPr>
        </p:nvSpPr>
        <p:spPr>
          <a:xfrm>
            <a:off x="6462801" y="793214"/>
            <a:ext cx="5023600" cy="749132"/>
          </a:xfrm>
          <a:prstGeom prst="rect">
            <a:avLst/>
          </a:prstGeom>
          <a:noFill/>
          <a:ln>
            <a:noFill/>
          </a:ln>
        </p:spPr>
        <p:txBody>
          <a:bodyPr spcFirstLastPara="1" wrap="square" lIns="91425" tIns="45700" rIns="91425" bIns="45700" anchor="b" anchorCtr="0">
            <a:noAutofit/>
          </a:bodyPr>
          <a:lstStyle/>
          <a:p>
            <a:pPr marL="457200" lvl="0" indent="-228600" algn="ctr" rtl="0">
              <a:lnSpc>
                <a:spcPct val="100000"/>
              </a:lnSpc>
              <a:spcBef>
                <a:spcPts val="1000"/>
              </a:spcBef>
              <a:spcAft>
                <a:spcPts val="0"/>
              </a:spcAft>
              <a:buSzPts val="2400"/>
              <a:buNone/>
            </a:pPr>
            <a:r>
              <a:rPr lang="en-US" b="1"/>
              <a:t>Interdisciplinary Literacy Practices</a:t>
            </a:r>
            <a:endParaRPr/>
          </a:p>
        </p:txBody>
      </p:sp>
      <p:sp>
        <p:nvSpPr>
          <p:cNvPr id="425" name="Google Shape;425;p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22</a:t>
            </a:fld>
            <a:endParaRPr/>
          </a:p>
        </p:txBody>
      </p:sp>
      <p:sp>
        <p:nvSpPr>
          <p:cNvPr id="426" name="Google Shape;426;p22"/>
          <p:cNvSpPr txBox="1">
            <a:spLocks noGrp="1"/>
          </p:cNvSpPr>
          <p:nvPr>
            <p:ph type="body" idx="3"/>
          </p:nvPr>
        </p:nvSpPr>
        <p:spPr>
          <a:xfrm>
            <a:off x="1" y="1450876"/>
            <a:ext cx="5970966" cy="5436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sz="2400"/>
              <a:t>Represent goals or outcomes of an educational program</a:t>
            </a:r>
            <a:endParaRPr/>
          </a:p>
          <a:p>
            <a:pPr marL="457200" lvl="0" indent="-457200" algn="l" rtl="0">
              <a:lnSpc>
                <a:spcPct val="100000"/>
              </a:lnSpc>
              <a:spcBef>
                <a:spcPts val="1000"/>
              </a:spcBef>
              <a:spcAft>
                <a:spcPts val="0"/>
              </a:spcAft>
              <a:buSzPts val="3600"/>
              <a:buFont typeface="Arial"/>
              <a:buChar char="•"/>
            </a:pPr>
            <a:r>
              <a:rPr lang="en-US" sz="2400"/>
              <a:t>Are vertically aligned expected outcomes for all students</a:t>
            </a:r>
            <a:endParaRPr/>
          </a:p>
          <a:p>
            <a:pPr marL="457200" lvl="0" indent="-457200" algn="l" rtl="0">
              <a:lnSpc>
                <a:spcPct val="100000"/>
              </a:lnSpc>
              <a:spcBef>
                <a:spcPts val="1000"/>
              </a:spcBef>
              <a:spcAft>
                <a:spcPts val="0"/>
              </a:spcAft>
              <a:buSzPts val="3600"/>
              <a:buFont typeface="Arial"/>
              <a:buChar char="•"/>
            </a:pPr>
            <a:r>
              <a:rPr lang="en-US" sz="2400"/>
              <a:t>Establish a statewide baseline of what students should know and be able to do at the conclusion of a grade or grade-span; the minimum content to be learned in each grade or grade-span</a:t>
            </a:r>
            <a:endParaRPr/>
          </a:p>
          <a:p>
            <a:pPr marL="457200" lvl="0" indent="-457200" algn="l" rtl="0">
              <a:lnSpc>
                <a:spcPct val="100000"/>
              </a:lnSpc>
              <a:spcBef>
                <a:spcPts val="1000"/>
              </a:spcBef>
              <a:spcAft>
                <a:spcPts val="0"/>
              </a:spcAft>
              <a:buSzPts val="3600"/>
              <a:buFont typeface="Arial"/>
              <a:buChar char="•"/>
            </a:pPr>
            <a:r>
              <a:rPr lang="en-US" sz="2400"/>
              <a:t>Address what is to be learned but do not address how learning experiences are to be designed or what resources should be </a:t>
            </a:r>
            <a:br>
              <a:rPr lang="en-US" sz="2400"/>
            </a:br>
            <a:r>
              <a:rPr lang="en-US" sz="2400"/>
              <a:t>used</a:t>
            </a:r>
            <a:br>
              <a:rPr lang="en-US" sz="2400"/>
            </a:br>
            <a:endParaRPr sz="2400"/>
          </a:p>
        </p:txBody>
      </p:sp>
      <p:sp>
        <p:nvSpPr>
          <p:cNvPr id="427" name="Google Shape;427;p22"/>
          <p:cNvSpPr txBox="1">
            <a:spLocks noGrp="1"/>
          </p:cNvSpPr>
          <p:nvPr>
            <p:ph type="body" idx="4"/>
          </p:nvPr>
        </p:nvSpPr>
        <p:spPr>
          <a:xfrm>
            <a:off x="5970967" y="1450876"/>
            <a:ext cx="6221033" cy="54071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sz="2400"/>
              <a:t>Are built upon a foundation of common understandings – or practices – which provide the overarching goals for literacy instruction for each student across the state.</a:t>
            </a:r>
            <a:endParaRPr/>
          </a:p>
          <a:p>
            <a:pPr marL="457200" lvl="0" indent="-457200" algn="l" rtl="0">
              <a:lnSpc>
                <a:spcPct val="100000"/>
              </a:lnSpc>
              <a:spcBef>
                <a:spcPts val="1000"/>
              </a:spcBef>
              <a:spcAft>
                <a:spcPts val="0"/>
              </a:spcAft>
              <a:buSzPts val="3600"/>
              <a:buFont typeface="Arial"/>
              <a:buChar char="•"/>
            </a:pPr>
            <a:r>
              <a:rPr lang="en-US" sz="2400"/>
              <a:t>Are fundamental to fostering a literacy-rich environment that goes beyond teaching and learning isolated skills. </a:t>
            </a:r>
            <a:endParaRPr/>
          </a:p>
          <a:p>
            <a:pPr marL="457200" lvl="0" indent="-457200" algn="l" rtl="0">
              <a:lnSpc>
                <a:spcPct val="100000"/>
              </a:lnSpc>
              <a:spcBef>
                <a:spcPts val="1000"/>
              </a:spcBef>
              <a:spcAft>
                <a:spcPts val="0"/>
              </a:spcAft>
              <a:buSzPts val="3600"/>
              <a:buFont typeface="Arial"/>
              <a:buChar char="•"/>
            </a:pPr>
            <a:r>
              <a:rPr lang="en-US" sz="2400"/>
              <a:t>Focus on the larger vision and objective of empowering independent, lifelong learners who think deeply and critically about text.</a:t>
            </a:r>
            <a:br>
              <a:rPr lang="en-US" sz="2400"/>
            </a:br>
            <a:endParaRP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431"/>
        <p:cNvGrpSpPr/>
        <p:nvPr/>
      </p:nvGrpSpPr>
      <p:grpSpPr>
        <a:xfrm>
          <a:off x="0" y="0"/>
          <a:ext cx="0" cy="0"/>
          <a:chOff x="0" y="0"/>
          <a:chExt cx="0" cy="0"/>
        </a:xfrm>
      </p:grpSpPr>
      <p:sp>
        <p:nvSpPr>
          <p:cNvPr id="432" name="Google Shape;432;p23"/>
          <p:cNvSpPr txBox="1">
            <a:spLocks noGrp="1"/>
          </p:cNvSpPr>
          <p:nvPr>
            <p:ph type="title"/>
          </p:nvPr>
        </p:nvSpPr>
        <p:spPr>
          <a:xfrm>
            <a:off x="555786" y="0"/>
            <a:ext cx="8992500" cy="7491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dirty="0"/>
              <a:t>Not Additional Standards</a:t>
            </a:r>
            <a:endParaRPr dirty="0"/>
          </a:p>
        </p:txBody>
      </p:sp>
      <p:sp>
        <p:nvSpPr>
          <p:cNvPr id="433" name="Google Shape;433;p2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23</a:t>
            </a:fld>
            <a:endParaRPr/>
          </a:p>
        </p:txBody>
      </p:sp>
      <p:sp>
        <p:nvSpPr>
          <p:cNvPr id="434" name="Google Shape;434;p23"/>
          <p:cNvSpPr txBox="1">
            <a:spLocks noGrp="1"/>
          </p:cNvSpPr>
          <p:nvPr>
            <p:ph type="body" idx="1"/>
          </p:nvPr>
        </p:nvSpPr>
        <p:spPr>
          <a:xfrm>
            <a:off x="0" y="749146"/>
            <a:ext cx="12192000" cy="6108853"/>
          </a:xfrm>
          <a:prstGeom prst="rect">
            <a:avLst/>
          </a:prstGeom>
          <a:noFill/>
          <a:ln>
            <a:noFill/>
          </a:ln>
        </p:spPr>
        <p:txBody>
          <a:bodyPr spcFirstLastPara="1" wrap="square" lIns="91425" tIns="45700" rIns="91425" bIns="45700" anchor="t" anchorCtr="0">
            <a:noAutofit/>
          </a:bodyPr>
          <a:lstStyle/>
          <a:p>
            <a:pPr marL="571500" lvl="0" indent="-342900" algn="l" rtl="0">
              <a:lnSpc>
                <a:spcPct val="100000"/>
              </a:lnSpc>
              <a:spcBef>
                <a:spcPts val="1000"/>
              </a:spcBef>
              <a:spcAft>
                <a:spcPts val="0"/>
              </a:spcAft>
              <a:buSzPts val="3600"/>
              <a:buFont typeface="Arial"/>
              <a:buChar char="•"/>
            </a:pPr>
            <a:r>
              <a:rPr lang="en-US" sz="2800"/>
              <a:t>Unlike the mathematical practices, the ten literacy practices are </a:t>
            </a:r>
            <a:r>
              <a:rPr lang="en-US" sz="2800" b="1"/>
              <a:t>NOT additional standards</a:t>
            </a:r>
            <a:r>
              <a:rPr lang="en-US" sz="2800"/>
              <a:t>.</a:t>
            </a:r>
            <a:endParaRPr/>
          </a:p>
          <a:p>
            <a:pPr marL="571500" lvl="0" indent="-342900" algn="l" rtl="0">
              <a:lnSpc>
                <a:spcPct val="100000"/>
              </a:lnSpc>
              <a:spcBef>
                <a:spcPts val="1000"/>
              </a:spcBef>
              <a:spcAft>
                <a:spcPts val="0"/>
              </a:spcAft>
              <a:buSzPts val="3600"/>
              <a:buFont typeface="Arial"/>
              <a:buChar char="•"/>
            </a:pPr>
            <a:r>
              <a:rPr lang="en-US" sz="2800"/>
              <a:t>Instead, if utilized, they provide intentional opportunities for students to </a:t>
            </a:r>
            <a:r>
              <a:rPr lang="en-US" sz="2800" b="1"/>
              <a:t>practice the behaviors of a literate citizen</a:t>
            </a:r>
            <a:r>
              <a:rPr lang="en-US" sz="2800"/>
              <a:t>. </a:t>
            </a:r>
            <a:endParaRPr/>
          </a:p>
          <a:p>
            <a:pPr marL="571500" lvl="0" indent="-342900" algn="l" rtl="0">
              <a:lnSpc>
                <a:spcPct val="100000"/>
              </a:lnSpc>
              <a:spcBef>
                <a:spcPts val="1000"/>
              </a:spcBef>
              <a:spcAft>
                <a:spcPts val="0"/>
              </a:spcAft>
              <a:buSzPts val="3600"/>
              <a:buFont typeface="Arial"/>
              <a:buChar char="•"/>
            </a:pPr>
            <a:r>
              <a:rPr lang="en-US" sz="2800"/>
              <a:t>Because they are the </a:t>
            </a:r>
            <a:r>
              <a:rPr lang="en-US" sz="2800" b="1"/>
              <a:t>overarching goals for creating a literacy-rich environment</a:t>
            </a:r>
            <a:r>
              <a:rPr lang="en-US" sz="2800"/>
              <a:t>, they are not attached to specific standards as in the mathematics and science documents. Multiple literacy practices are engaged in the application and mastery of each reading and writing standard.</a:t>
            </a:r>
            <a:endParaRPr/>
          </a:p>
          <a:p>
            <a:pPr marL="571500" lvl="0" indent="-342900" algn="l" rtl="0">
              <a:lnSpc>
                <a:spcPct val="100000"/>
              </a:lnSpc>
              <a:spcBef>
                <a:spcPts val="1000"/>
              </a:spcBef>
              <a:spcAft>
                <a:spcPts val="0"/>
              </a:spcAft>
              <a:buSzPts val="3600"/>
              <a:buFont typeface="Arial"/>
              <a:buChar char="•"/>
            </a:pPr>
            <a:r>
              <a:rPr lang="en-US" sz="2800"/>
              <a:t>They are </a:t>
            </a:r>
            <a:r>
              <a:rPr lang="en-US" sz="2800" b="1"/>
              <a:t>interdisciplinary</a:t>
            </a:r>
            <a:r>
              <a:rPr lang="en-US" sz="2800"/>
              <a:t> literacy practices; however, they are also not linked to other disciplines as the other content areas have been charged with incorporating literacy into their own discipline-specific document during the standards revision process.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24</a:t>
            </a:fld>
            <a:endParaRPr/>
          </a:p>
        </p:txBody>
      </p:sp>
      <p:grpSp>
        <p:nvGrpSpPr>
          <p:cNvPr id="440" name="Google Shape;440;p24" descr="Infographic of the 10 practices fitting together like a puzzle around a student brain with houses gears containing the Reading Information Text, Reading Literature, Language and Composition strands" title="Interdisciplinary Literacy Practices Infographic"/>
          <p:cNvGrpSpPr/>
          <p:nvPr/>
        </p:nvGrpSpPr>
        <p:grpSpPr>
          <a:xfrm>
            <a:off x="842870" y="0"/>
            <a:ext cx="9064624" cy="6858000"/>
            <a:chOff x="132" y="0"/>
            <a:chExt cx="5710" cy="4320"/>
          </a:xfrm>
        </p:grpSpPr>
        <p:sp>
          <p:nvSpPr>
            <p:cNvPr id="441" name="Google Shape;441;p24"/>
            <p:cNvSpPr/>
            <p:nvPr/>
          </p:nvSpPr>
          <p:spPr>
            <a:xfrm>
              <a:off x="427" y="0"/>
              <a:ext cx="5415" cy="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42" name="Google Shape;442;p24" descr="Infographic of the 10 practices fitting together like a puzzle around a student brain with houses gears containing the Reading Information Text, Reading Literature, Language and Composition strands. Image found in the KAS for Reading and Writing." title="Interdisciplinary Literacy Practices Infographic"/>
            <p:cNvPicPr preferRelativeResize="0"/>
            <p:nvPr/>
          </p:nvPicPr>
          <p:blipFill rotWithShape="1">
            <a:blip r:embed="rId3">
              <a:alphaModFix/>
            </a:blip>
            <a:srcRect/>
            <a:stretch/>
          </p:blipFill>
          <p:spPr>
            <a:xfrm>
              <a:off x="132" y="0"/>
              <a:ext cx="4589" cy="4320"/>
            </a:xfrm>
            <a:prstGeom prst="rect">
              <a:avLst/>
            </a:prstGeom>
            <a:noFill/>
            <a:ln>
              <a:noFill/>
            </a:ln>
          </p:spPr>
        </p:pic>
      </p:grpSp>
      <p:sp>
        <p:nvSpPr>
          <p:cNvPr id="2" name="Title 1" hidden="1">
            <a:extLst>
              <a:ext uri="{FF2B5EF4-FFF2-40B4-BE49-F238E27FC236}">
                <a16:creationId xmlns:a16="http://schemas.microsoft.com/office/drawing/2014/main" id="{0725D452-6ED1-4B31-85B1-8C49D848F05E}"/>
              </a:ext>
            </a:extLst>
          </p:cNvPr>
          <p:cNvSpPr>
            <a:spLocks noGrp="1"/>
          </p:cNvSpPr>
          <p:nvPr>
            <p:ph type="title"/>
          </p:nvPr>
        </p:nvSpPr>
        <p:spPr>
          <a:xfrm>
            <a:off x="555786" y="-1320900"/>
            <a:ext cx="8992500" cy="1320900"/>
          </a:xfrm>
        </p:spPr>
        <p:txBody>
          <a:bodyPr spcFirstLastPara="1" wrap="square" lIns="91425" tIns="45700" rIns="91425" bIns="45700" anchor="b" anchorCtr="0">
            <a:noAutofit/>
          </a:bodyPr>
          <a:lstStyle/>
          <a:p>
            <a:r>
              <a:rPr lang="en-US" dirty="0"/>
              <a:t>Interdisciplinary Literacy Practices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446"/>
        <p:cNvGrpSpPr/>
        <p:nvPr/>
      </p:nvGrpSpPr>
      <p:grpSpPr>
        <a:xfrm>
          <a:off x="0" y="0"/>
          <a:ext cx="0" cy="0"/>
          <a:chOff x="0" y="0"/>
          <a:chExt cx="0" cy="0"/>
        </a:xfrm>
      </p:grpSpPr>
      <p:sp>
        <p:nvSpPr>
          <p:cNvPr id="447" name="Google Shape;447;p25"/>
          <p:cNvSpPr txBox="1">
            <a:spLocks noGrp="1"/>
          </p:cNvSpPr>
          <p:nvPr>
            <p:ph type="title"/>
          </p:nvPr>
        </p:nvSpPr>
        <p:spPr>
          <a:xfrm>
            <a:off x="0" y="143219"/>
            <a:ext cx="9274134" cy="15643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200" dirty="0"/>
              <a:t>Instructional Application – Where do you see connections to the literacy practices in the instructional process and/or focusing question?</a:t>
            </a:r>
            <a:endParaRPr dirty="0"/>
          </a:p>
        </p:txBody>
      </p:sp>
      <p:sp>
        <p:nvSpPr>
          <p:cNvPr id="448" name="Google Shape;448;p2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25</a:t>
            </a:fld>
            <a:endParaRPr/>
          </a:p>
        </p:txBody>
      </p:sp>
      <p:pic>
        <p:nvPicPr>
          <p:cNvPr id="449" name="Google Shape;449;p25" descr="Image of the TNTP Student Work Task for Grade 8. Students read A Mighty Long Way: My Journey to Justice at Little Rock Central High School by Carlotta Walls Lanier and write an informational essay analyzing historical events, getting the change to fully meet the depth of multiple standards and learn relevant content. The prompt reads: In the events surrounding the Little Rock Nine and the struggle to integrate Central High, the press played a newly powerful role. In what ways did it serve to illuminate events for a national audience, and in what ways did it give an incomplete or even inaccurate picture of events?" title="Grade 8 student work task"/>
          <p:cNvPicPr preferRelativeResize="0"/>
          <p:nvPr/>
        </p:nvPicPr>
        <p:blipFill rotWithShape="1">
          <a:blip r:embed="rId3">
            <a:alphaModFix/>
          </a:blip>
          <a:srcRect/>
          <a:stretch/>
        </p:blipFill>
        <p:spPr>
          <a:xfrm>
            <a:off x="460449" y="1707614"/>
            <a:ext cx="11555959" cy="4771535"/>
          </a:xfrm>
          <a:prstGeom prst="rect">
            <a:avLst/>
          </a:prstGeom>
          <a:noFill/>
          <a:ln>
            <a:noFill/>
          </a:ln>
        </p:spPr>
      </p:pic>
      <p:sp>
        <p:nvSpPr>
          <p:cNvPr id="450" name="Google Shape;450;p25"/>
          <p:cNvSpPr txBox="1"/>
          <p:nvPr/>
        </p:nvSpPr>
        <p:spPr>
          <a:xfrm>
            <a:off x="460449" y="6479149"/>
            <a:ext cx="47064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TNTP Opportunity Myth, Grade 8 Assignments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6"/>
          <p:cNvSpPr txBox="1">
            <a:spLocks noGrp="1"/>
          </p:cNvSpPr>
          <p:nvPr>
            <p:ph type="title"/>
          </p:nvPr>
        </p:nvSpPr>
        <p:spPr>
          <a:xfrm>
            <a:off x="555786" y="0"/>
            <a:ext cx="8992500" cy="7601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Literacy Practices Clarifications</a:t>
            </a:r>
            <a:endParaRPr/>
          </a:p>
        </p:txBody>
      </p:sp>
      <p:sp>
        <p:nvSpPr>
          <p:cNvPr id="456" name="Google Shape;456;p2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26</a:t>
            </a:fld>
            <a:endParaRPr/>
          </a:p>
        </p:txBody>
      </p:sp>
      <p:sp>
        <p:nvSpPr>
          <p:cNvPr id="457" name="Google Shape;457;p26"/>
          <p:cNvSpPr txBox="1">
            <a:spLocks noGrp="1"/>
          </p:cNvSpPr>
          <p:nvPr>
            <p:ph type="body" idx="1"/>
          </p:nvPr>
        </p:nvSpPr>
        <p:spPr>
          <a:xfrm>
            <a:off x="407624" y="892366"/>
            <a:ext cx="9140662" cy="5965634"/>
          </a:xfrm>
          <a:prstGeom prst="rect">
            <a:avLst/>
          </a:prstGeom>
          <a:noFill/>
          <a:ln>
            <a:noFill/>
          </a:ln>
        </p:spPr>
        <p:txBody>
          <a:bodyPr spcFirstLastPara="1" wrap="square" lIns="91425" tIns="45700" rIns="91425" bIns="45700" anchor="t" anchorCtr="0">
            <a:noAutofit/>
          </a:bodyPr>
          <a:lstStyle/>
          <a:p>
            <a:pPr marL="571500" lvl="0" indent="-342900" algn="l" rtl="0">
              <a:lnSpc>
                <a:spcPct val="100000"/>
              </a:lnSpc>
              <a:spcBef>
                <a:spcPts val="1000"/>
              </a:spcBef>
              <a:spcAft>
                <a:spcPts val="0"/>
              </a:spcAft>
              <a:buSzPts val="3600"/>
              <a:buFont typeface="Arial"/>
              <a:buChar char="•"/>
            </a:pPr>
            <a:r>
              <a:rPr lang="en-US" sz="2800"/>
              <a:t>Within the </a:t>
            </a:r>
            <a:r>
              <a:rPr lang="en-US" sz="2800" i="1"/>
              <a:t>KAS</a:t>
            </a:r>
            <a:r>
              <a:rPr lang="en-US" sz="2800"/>
              <a:t> document, the ten Practices are clarified further by possible teacher and student actions. </a:t>
            </a:r>
            <a:endParaRPr/>
          </a:p>
          <a:p>
            <a:pPr marL="571500" lvl="0" indent="-342900" algn="l" rtl="0">
              <a:lnSpc>
                <a:spcPct val="100000"/>
              </a:lnSpc>
              <a:spcBef>
                <a:spcPts val="1000"/>
              </a:spcBef>
              <a:spcAft>
                <a:spcPts val="0"/>
              </a:spcAft>
              <a:buSzPts val="3600"/>
              <a:buFont typeface="Arial"/>
              <a:buChar char="•"/>
            </a:pPr>
            <a:r>
              <a:rPr lang="en-US" sz="2800"/>
              <a:t>These actions illustrate what the teacher and students may be doing in a classroom that employs the Interdisciplinary Literacy Practices. </a:t>
            </a:r>
            <a:endParaRPr/>
          </a:p>
          <a:p>
            <a:pPr marL="571500" lvl="0" indent="-342900" algn="l" rtl="0">
              <a:lnSpc>
                <a:spcPct val="100000"/>
              </a:lnSpc>
              <a:spcBef>
                <a:spcPts val="1000"/>
              </a:spcBef>
              <a:spcAft>
                <a:spcPts val="0"/>
              </a:spcAft>
              <a:buSzPts val="3600"/>
              <a:buFont typeface="Arial"/>
              <a:buChar char="•"/>
            </a:pPr>
            <a:r>
              <a:rPr lang="en-US" sz="2800"/>
              <a:t>While the examples do not provide an exhaustive list, they do demonstrate:</a:t>
            </a:r>
            <a:endParaRPr/>
          </a:p>
          <a:p>
            <a:pPr marL="1028700" lvl="1" indent="-342899" algn="l" rtl="0">
              <a:lnSpc>
                <a:spcPct val="100000"/>
              </a:lnSpc>
              <a:spcBef>
                <a:spcPts val="1000"/>
              </a:spcBef>
              <a:spcAft>
                <a:spcPts val="0"/>
              </a:spcAft>
              <a:buSzPts val="2560"/>
              <a:buFont typeface="Arial"/>
              <a:buChar char="•"/>
            </a:pPr>
            <a:r>
              <a:rPr lang="en-US" sz="2400"/>
              <a:t>How TEACHERS can provide opportunities for students to experience the literacy practices, and  </a:t>
            </a:r>
            <a:endParaRPr/>
          </a:p>
          <a:p>
            <a:pPr marL="1028700" lvl="1" indent="-342899" algn="l" rtl="0">
              <a:lnSpc>
                <a:spcPct val="100000"/>
              </a:lnSpc>
              <a:spcBef>
                <a:spcPts val="1000"/>
              </a:spcBef>
              <a:spcAft>
                <a:spcPts val="0"/>
              </a:spcAft>
              <a:buSzPts val="2560"/>
              <a:buFont typeface="Arial"/>
              <a:buChar char="•"/>
            </a:pPr>
            <a:r>
              <a:rPr lang="en-US" sz="2400"/>
              <a:t>How STUDENTS will apply these practices, so they may become an innate part of life across the disciplines and beyond school. </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2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1: Recognize that text is anything that communicates a message.</a:t>
            </a:r>
            <a:br>
              <a:rPr lang="en-US" sz="3600"/>
            </a:br>
            <a:endParaRPr sz="3600"/>
          </a:p>
        </p:txBody>
      </p:sp>
      <p:sp>
        <p:nvSpPr>
          <p:cNvPr id="463" name="Google Shape;463;p27"/>
          <p:cNvSpPr txBox="1">
            <a:spLocks noGrp="1"/>
          </p:cNvSpPr>
          <p:nvPr>
            <p:ph type="body" idx="1"/>
          </p:nvPr>
        </p:nvSpPr>
        <p:spPr>
          <a:xfrm>
            <a:off x="555786" y="1595703"/>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464" name="Google Shape;464;p27"/>
          <p:cNvSpPr txBox="1">
            <a:spLocks noGrp="1"/>
          </p:cNvSpPr>
          <p:nvPr>
            <p:ph type="body" idx="2"/>
          </p:nvPr>
        </p:nvSpPr>
        <p:spPr>
          <a:xfrm>
            <a:off x="5228456" y="158910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65" name="Google Shape;465;p2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27</a:t>
            </a:fld>
            <a:endParaRPr/>
          </a:p>
        </p:txBody>
      </p:sp>
      <p:sp>
        <p:nvSpPr>
          <p:cNvPr id="466" name="Google Shape;466;p27"/>
          <p:cNvSpPr txBox="1">
            <a:spLocks noGrp="1"/>
          </p:cNvSpPr>
          <p:nvPr>
            <p:ph type="body" idx="3"/>
          </p:nvPr>
        </p:nvSpPr>
        <p:spPr>
          <a:xfrm>
            <a:off x="581633" y="2189590"/>
            <a:ext cx="4297800" cy="430659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Intentionally choose print and non-print interdisciplinary texts to demonstrate the variety of ways in which authors can communicate meaning.</a:t>
            </a:r>
            <a:endParaRPr/>
          </a:p>
        </p:txBody>
      </p:sp>
      <p:sp>
        <p:nvSpPr>
          <p:cNvPr id="467" name="Google Shape;467;p27"/>
          <p:cNvSpPr txBox="1">
            <a:spLocks noGrp="1"/>
          </p:cNvSpPr>
          <p:nvPr>
            <p:ph type="body" idx="4"/>
          </p:nvPr>
        </p:nvSpPr>
        <p:spPr>
          <a:xfrm>
            <a:off x="5228456" y="2172003"/>
            <a:ext cx="4297800" cy="432418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Recognize the author’s perspective and intended meaning in creating the message in both print and non-print text.</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Recognize that messages are conveyed with different purposes and through varying forms, whether the text is visual, auditory or digital.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8"/>
          <p:cNvSpPr txBox="1">
            <a:spLocks noGrp="1"/>
          </p:cNvSpPr>
          <p:nvPr>
            <p:ph type="title"/>
          </p:nvPr>
        </p:nvSpPr>
        <p:spPr>
          <a:xfrm>
            <a:off x="0" y="0"/>
            <a:ext cx="9548286" cy="1167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2: Employ, develop and refine schema to understand and create text. </a:t>
            </a:r>
            <a:endParaRPr/>
          </a:p>
        </p:txBody>
      </p:sp>
      <p:sp>
        <p:nvSpPr>
          <p:cNvPr id="473" name="Google Shape;473;p28"/>
          <p:cNvSpPr txBox="1">
            <a:spLocks noGrp="1"/>
          </p:cNvSpPr>
          <p:nvPr>
            <p:ph type="body" idx="1"/>
          </p:nvPr>
        </p:nvSpPr>
        <p:spPr>
          <a:xfrm>
            <a:off x="476343" y="1057619"/>
            <a:ext cx="4297800" cy="539827"/>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	</a:t>
            </a:r>
            <a:endParaRPr/>
          </a:p>
        </p:txBody>
      </p:sp>
      <p:sp>
        <p:nvSpPr>
          <p:cNvPr id="474" name="Google Shape;474;p28"/>
          <p:cNvSpPr txBox="1">
            <a:spLocks noGrp="1"/>
          </p:cNvSpPr>
          <p:nvPr>
            <p:ph type="body" idx="2"/>
          </p:nvPr>
        </p:nvSpPr>
        <p:spPr>
          <a:xfrm>
            <a:off x="5528531" y="1167788"/>
            <a:ext cx="3920606" cy="429658"/>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75" name="Google Shape;475;p2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28</a:t>
            </a:fld>
            <a:endParaRPr/>
          </a:p>
        </p:txBody>
      </p:sp>
      <p:sp>
        <p:nvSpPr>
          <p:cNvPr id="476" name="Google Shape;476;p28"/>
          <p:cNvSpPr txBox="1">
            <a:spLocks noGrp="1"/>
          </p:cNvSpPr>
          <p:nvPr>
            <p:ph type="body" idx="3"/>
          </p:nvPr>
        </p:nvSpPr>
        <p:spPr>
          <a:xfrm>
            <a:off x="476343" y="1597446"/>
            <a:ext cx="5052188" cy="526055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Prompt students through questioning, scenarios, simulations or other strategies to activate prior knowledge.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students’ schema associated with both content (background) knowledge and literacy strategies to break down, approach or create a text.</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Offer students an opportunity to make connections to texts, interdisciplinary contexts, themselves and the outside world. 	</a:t>
            </a:r>
            <a:endParaRPr/>
          </a:p>
          <a:p>
            <a:pPr marL="457200" lvl="0" indent="-228600" algn="l" rtl="0">
              <a:lnSpc>
                <a:spcPct val="100000"/>
              </a:lnSpc>
              <a:spcBef>
                <a:spcPts val="1000"/>
              </a:spcBef>
              <a:spcAft>
                <a:spcPts val="0"/>
              </a:spcAft>
              <a:buSzPts val="3600"/>
              <a:buFont typeface="Arial"/>
              <a:buNone/>
            </a:pPr>
            <a:endParaRPr sz="2400"/>
          </a:p>
        </p:txBody>
      </p:sp>
      <p:sp>
        <p:nvSpPr>
          <p:cNvPr id="477" name="Google Shape;477;p28"/>
          <p:cNvSpPr txBox="1">
            <a:spLocks noGrp="1"/>
          </p:cNvSpPr>
          <p:nvPr>
            <p:ph type="body" idx="4"/>
          </p:nvPr>
        </p:nvSpPr>
        <p:spPr>
          <a:xfrm>
            <a:off x="5528531" y="1597446"/>
            <a:ext cx="4297800" cy="526055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the term </a:t>
            </a:r>
            <a:r>
              <a:rPr lang="en-US" sz="2400" i="1"/>
              <a:t>schema </a:t>
            </a:r>
            <a:r>
              <a:rPr lang="en-US" sz="2400"/>
              <a:t>in describing their existing understanding of terms, concepts and processes.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Apply and refine schema to understand new concepts.</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Reflect on interdisciplinary information and understand the impact it has on their learning. 	</a:t>
            </a:r>
            <a:endParaRPr/>
          </a:p>
          <a:p>
            <a:pPr marL="457200" lvl="0" indent="-228600" algn="l" rtl="0">
              <a:lnSpc>
                <a:spcPct val="100000"/>
              </a:lnSpc>
              <a:spcBef>
                <a:spcPts val="1000"/>
              </a:spcBef>
              <a:spcAft>
                <a:spcPts val="0"/>
              </a:spcAft>
              <a:buSzPts val="3600"/>
              <a:buFont typeface="Arial"/>
              <a:buNone/>
            </a:pP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9"/>
          <p:cNvSpPr txBox="1">
            <a:spLocks noGrp="1"/>
          </p:cNvSpPr>
          <p:nvPr>
            <p:ph type="title"/>
          </p:nvPr>
        </p:nvSpPr>
        <p:spPr>
          <a:xfrm>
            <a:off x="581632" y="-1"/>
            <a:ext cx="8944623" cy="16322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3: View literary experiences as transactional, interdisciplinary and transformational. </a:t>
            </a:r>
            <a:endParaRPr/>
          </a:p>
        </p:txBody>
      </p:sp>
      <p:sp>
        <p:nvSpPr>
          <p:cNvPr id="483" name="Google Shape;483;p29"/>
          <p:cNvSpPr txBox="1">
            <a:spLocks noGrp="1"/>
          </p:cNvSpPr>
          <p:nvPr>
            <p:ph type="body" idx="1"/>
          </p:nvPr>
        </p:nvSpPr>
        <p:spPr>
          <a:xfrm>
            <a:off x="581632" y="1654234"/>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	</a:t>
            </a:r>
            <a:endParaRPr/>
          </a:p>
        </p:txBody>
      </p:sp>
      <p:sp>
        <p:nvSpPr>
          <p:cNvPr id="484" name="Google Shape;484;p29"/>
          <p:cNvSpPr txBox="1">
            <a:spLocks noGrp="1"/>
          </p:cNvSpPr>
          <p:nvPr>
            <p:ph type="body" idx="2"/>
          </p:nvPr>
        </p:nvSpPr>
        <p:spPr>
          <a:xfrm>
            <a:off x="5228455" y="1654234"/>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85" name="Google Shape;485;p2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29</a:t>
            </a:fld>
            <a:endParaRPr/>
          </a:p>
        </p:txBody>
      </p:sp>
      <p:sp>
        <p:nvSpPr>
          <p:cNvPr id="486" name="Google Shape;486;p29"/>
          <p:cNvSpPr txBox="1">
            <a:spLocks noGrp="1"/>
          </p:cNvSpPr>
          <p:nvPr>
            <p:ph type="body" idx="3"/>
          </p:nvPr>
        </p:nvSpPr>
        <p:spPr>
          <a:xfrm>
            <a:off x="581633" y="2230534"/>
            <a:ext cx="4297800" cy="462746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Assist students in understanding that meaning in a text is generated by the </a:t>
            </a:r>
            <a:r>
              <a:rPr lang="en-US" sz="2400" i="1"/>
              <a:t>transaction </a:t>
            </a:r>
            <a:r>
              <a:rPr lang="en-US" sz="2400"/>
              <a:t>between the text itself and the experiences, ideas or perspectives the reader brings.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engaging, interdisciplinary texts that prompt student action or inquiry. </a:t>
            </a:r>
            <a:endParaRPr/>
          </a:p>
          <a:p>
            <a:pPr marL="0" lvl="0" indent="0" algn="l" rtl="0">
              <a:lnSpc>
                <a:spcPct val="100000"/>
              </a:lnSpc>
              <a:spcBef>
                <a:spcPts val="1000"/>
              </a:spcBef>
              <a:spcAft>
                <a:spcPts val="0"/>
              </a:spcAft>
              <a:buSzPts val="3600"/>
              <a:buNone/>
            </a:pPr>
            <a:r>
              <a:rPr lang="en-US" sz="2400"/>
              <a:t>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487" name="Google Shape;487;p29"/>
          <p:cNvSpPr txBox="1">
            <a:spLocks noGrp="1"/>
          </p:cNvSpPr>
          <p:nvPr>
            <p:ph type="body" idx="4"/>
          </p:nvPr>
        </p:nvSpPr>
        <p:spPr>
          <a:xfrm>
            <a:off x="5228456" y="2230534"/>
            <a:ext cx="4297800" cy="462746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Blend the information provided by multiple texts with schema to provide understanding.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the literary experience to either change or inform an opinion or to take action. </a:t>
            </a:r>
            <a:endParaRPr/>
          </a:p>
          <a:p>
            <a:pPr marL="0" lvl="0" indent="0" algn="l" rtl="0">
              <a:lnSpc>
                <a:spcPct val="100000"/>
              </a:lnSpc>
              <a:spcBef>
                <a:spcPts val="1000"/>
              </a:spcBef>
              <a:spcAft>
                <a:spcPts val="0"/>
              </a:spcAft>
              <a:buSzPts val="3600"/>
              <a:buNone/>
            </a:pPr>
            <a:r>
              <a:rPr lang="en-US" sz="2400"/>
              <a:t>	</a:t>
            </a:r>
            <a:endParaRPr/>
          </a:p>
          <a:p>
            <a:pPr marL="0" lvl="0" indent="0" algn="l" rtl="0">
              <a:lnSpc>
                <a:spcPct val="100000"/>
              </a:lnSpc>
              <a:spcBef>
                <a:spcPts val="1000"/>
              </a:spcBef>
              <a:spcAft>
                <a:spcPts val="0"/>
              </a:spcAft>
              <a:buSzPts val="3600"/>
              <a:buNone/>
            </a:pP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287" name="Google Shape;287;p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a:t>
            </a:fld>
            <a:endParaRPr/>
          </a:p>
        </p:txBody>
      </p:sp>
      <p:sp>
        <p:nvSpPr>
          <p:cNvPr id="288" name="Google Shape;288;p3"/>
          <p:cNvSpPr txBox="1">
            <a:spLocks noGrp="1"/>
          </p:cNvSpPr>
          <p:nvPr>
            <p:ph type="body" idx="1"/>
          </p:nvPr>
        </p:nvSpPr>
        <p:spPr>
          <a:xfrm>
            <a:off x="0" y="1423347"/>
            <a:ext cx="10199077" cy="5601533"/>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1B:  Understanding the Architecture</a:t>
            </a:r>
            <a:endParaRPr/>
          </a:p>
          <a:p>
            <a:pPr marL="457200" marR="0" lvl="0" indent="0" algn="l" rtl="0">
              <a:lnSpc>
                <a:spcPct val="100000"/>
              </a:lnSpc>
              <a:spcBef>
                <a:spcPts val="0"/>
              </a:spcBef>
              <a:spcAft>
                <a:spcPts val="0"/>
              </a:spcAft>
              <a:buClr>
                <a:srgbClr val="D2BD24"/>
              </a:buClr>
              <a:buSzPts val="3600"/>
              <a:buFont typeface="Noto Sans Symbols"/>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1C:  Deeper Dive into the Interdisciplinary 	</a:t>
            </a:r>
            <a:endParaRPr/>
          </a:p>
          <a:p>
            <a:pPr marL="457200" marR="0" lvl="0" indent="0" algn="l" rtl="0">
              <a:lnSpc>
                <a:spcPct val="100000"/>
              </a:lnSpc>
              <a:spcBef>
                <a:spcPts val="0"/>
              </a:spcBef>
              <a:spcAft>
                <a:spcPts val="0"/>
              </a:spcAft>
              <a:buClr>
                <a:srgbClr val="D2BD24"/>
              </a:buClr>
              <a:buSzPts val="3600"/>
              <a:buFont typeface="Noto Sans Symbols"/>
              <a:buNone/>
            </a:pPr>
            <a:r>
              <a:rPr lang="en-US" sz="2800" b="0" i="0" u="none" strike="noStrike" cap="none">
                <a:solidFill>
                  <a:schemeClr val="dk1"/>
                </a:solidFill>
                <a:latin typeface="Arial"/>
                <a:ea typeface="Arial"/>
                <a:cs typeface="Arial"/>
                <a:sym typeface="Arial"/>
              </a:rPr>
              <a:t>			  Literacy Practices</a:t>
            </a:r>
            <a:endParaRPr/>
          </a:p>
          <a:p>
            <a:pPr marL="457200" marR="0" lvl="0" indent="0" algn="l" rtl="0">
              <a:lnSpc>
                <a:spcPct val="100000"/>
              </a:lnSpc>
              <a:spcBef>
                <a:spcPts val="0"/>
              </a:spcBef>
              <a:spcAft>
                <a:spcPts val="0"/>
              </a:spcAft>
              <a:buClr>
                <a:srgbClr val="D2BD24"/>
              </a:buClr>
              <a:buSzPts val="3600"/>
              <a:buFont typeface="Noto Sans Symbols"/>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1D:  Spotlight: Unpacking Multidimensionality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28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2800" b="0" i="0" u="none" strike="noStrike" cap="none">
                <a:solidFill>
                  <a:schemeClr val="dk1"/>
                </a:solidFill>
                <a:latin typeface="Arial"/>
                <a:ea typeface="Arial"/>
                <a:cs typeface="Arial"/>
                <a:sym typeface="Arial"/>
              </a:rPr>
              <a:t>Section 1G:  Wrap up of Module 1 &amp; Next Steps</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Noto Sans Symbols"/>
              <a:buNone/>
            </a:pPr>
            <a:br>
              <a:rPr lang="en-US" sz="10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0"/>
          <p:cNvSpPr txBox="1">
            <a:spLocks noGrp="1"/>
          </p:cNvSpPr>
          <p:nvPr>
            <p:ph type="title"/>
          </p:nvPr>
        </p:nvSpPr>
        <p:spPr>
          <a:xfrm>
            <a:off x="0" y="0"/>
            <a:ext cx="9548286" cy="1578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4: Utilize receptive and expressive language arts to better understand self, others and the world. </a:t>
            </a:r>
            <a:endParaRPr/>
          </a:p>
        </p:txBody>
      </p:sp>
      <p:sp>
        <p:nvSpPr>
          <p:cNvPr id="493" name="Google Shape;493;p30"/>
          <p:cNvSpPr txBox="1">
            <a:spLocks noGrp="1"/>
          </p:cNvSpPr>
          <p:nvPr>
            <p:ph type="body" idx="1"/>
          </p:nvPr>
        </p:nvSpPr>
        <p:spPr>
          <a:xfrm>
            <a:off x="581633" y="169658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494" name="Google Shape;494;p30"/>
          <p:cNvSpPr txBox="1">
            <a:spLocks noGrp="1"/>
          </p:cNvSpPr>
          <p:nvPr>
            <p:ph type="body" idx="2"/>
          </p:nvPr>
        </p:nvSpPr>
        <p:spPr>
          <a:xfrm>
            <a:off x="5228455" y="169658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495" name="Google Shape;495;p3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30</a:t>
            </a:fld>
            <a:endParaRPr/>
          </a:p>
        </p:txBody>
      </p:sp>
      <p:sp>
        <p:nvSpPr>
          <p:cNvPr id="496" name="Google Shape;496;p30"/>
          <p:cNvSpPr txBox="1">
            <a:spLocks noGrp="1"/>
          </p:cNvSpPr>
          <p:nvPr>
            <p:ph type="body" idx="3"/>
          </p:nvPr>
        </p:nvSpPr>
        <p:spPr>
          <a:xfrm>
            <a:off x="121186" y="2272882"/>
            <a:ext cx="4758247" cy="45851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students with connected and relevant literacy instruction so that they read like a writer/write like a reader, or speak like a listener/listen like a speaker, etc.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Offer varied but related messages from written, auditory and/or graphic texts to examine how receptive and expressive texts are interrelated.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497" name="Google Shape;497;p30"/>
          <p:cNvSpPr txBox="1">
            <a:spLocks noGrp="1"/>
          </p:cNvSpPr>
          <p:nvPr>
            <p:ph type="body" idx="4"/>
          </p:nvPr>
        </p:nvSpPr>
        <p:spPr>
          <a:xfrm>
            <a:off x="5228456" y="2272882"/>
            <a:ext cx="4297800" cy="45851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Create a product (using one of the expressive arts) that reflects a deep and critical understanding of content (using the receptive arts).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Engage actively in their listening, reading and viewing experiences.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1"/>
          <p:cNvSpPr txBox="1">
            <a:spLocks noGrp="1"/>
          </p:cNvSpPr>
          <p:nvPr>
            <p:ph type="title"/>
          </p:nvPr>
        </p:nvSpPr>
        <p:spPr>
          <a:xfrm>
            <a:off x="0" y="14844"/>
            <a:ext cx="9915181" cy="16046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5: Apply strategic practices, with scaffolding and then independently, to approach new literacy tasks.</a:t>
            </a:r>
            <a:endParaRPr/>
          </a:p>
        </p:txBody>
      </p:sp>
      <p:sp>
        <p:nvSpPr>
          <p:cNvPr id="503" name="Google Shape;503;p31"/>
          <p:cNvSpPr txBox="1">
            <a:spLocks noGrp="1"/>
          </p:cNvSpPr>
          <p:nvPr>
            <p:ph type="body" idx="1"/>
          </p:nvPr>
        </p:nvSpPr>
        <p:spPr>
          <a:xfrm>
            <a:off x="465328" y="1783021"/>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04" name="Google Shape;504;p31"/>
          <p:cNvSpPr txBox="1">
            <a:spLocks noGrp="1"/>
          </p:cNvSpPr>
          <p:nvPr>
            <p:ph type="body" idx="2"/>
          </p:nvPr>
        </p:nvSpPr>
        <p:spPr>
          <a:xfrm>
            <a:off x="5228456" y="1783021"/>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05" name="Google Shape;505;p3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31</a:t>
            </a:fld>
            <a:endParaRPr/>
          </a:p>
        </p:txBody>
      </p:sp>
      <p:sp>
        <p:nvSpPr>
          <p:cNvPr id="506" name="Google Shape;506;p31"/>
          <p:cNvSpPr txBox="1">
            <a:spLocks noGrp="1"/>
          </p:cNvSpPr>
          <p:nvPr>
            <p:ph type="body" idx="3"/>
          </p:nvPr>
        </p:nvSpPr>
        <p:spPr>
          <a:xfrm>
            <a:off x="581633" y="2522863"/>
            <a:ext cx="4297800" cy="433513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600"/>
              <a:t>Offer and model various learning strategies for how to approach a new text.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600"/>
              <a:t>Provide opportunities for students to self-regulate by choosing appropriate strategies for a new task. </a:t>
            </a:r>
            <a:endParaRPr/>
          </a:p>
        </p:txBody>
      </p:sp>
      <p:sp>
        <p:nvSpPr>
          <p:cNvPr id="507" name="Google Shape;507;p31"/>
          <p:cNvSpPr txBox="1">
            <a:spLocks noGrp="1"/>
          </p:cNvSpPr>
          <p:nvPr>
            <p:ph type="body" idx="4"/>
          </p:nvPr>
        </p:nvSpPr>
        <p:spPr>
          <a:xfrm>
            <a:off x="5228456" y="2522863"/>
            <a:ext cx="4297800" cy="433513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600"/>
              <a:t>Use learning strategies to access unfamiliar or new literacy tasks.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600"/>
              <a:t>Decide which strategy best meets the need for a particular text or task.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511"/>
        <p:cNvGrpSpPr/>
        <p:nvPr/>
      </p:nvGrpSpPr>
      <p:grpSpPr>
        <a:xfrm>
          <a:off x="0" y="0"/>
          <a:ext cx="0" cy="0"/>
          <a:chOff x="0" y="0"/>
          <a:chExt cx="0" cy="0"/>
        </a:xfrm>
      </p:grpSpPr>
      <p:sp>
        <p:nvSpPr>
          <p:cNvPr id="512" name="Google Shape;512;p32"/>
          <p:cNvSpPr txBox="1">
            <a:spLocks noGrp="1"/>
          </p:cNvSpPr>
          <p:nvPr>
            <p:ph type="title"/>
          </p:nvPr>
        </p:nvSpPr>
        <p:spPr>
          <a:xfrm>
            <a:off x="0" y="143219"/>
            <a:ext cx="9274134" cy="15643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200"/>
              <a:t>Instructional Application – Where do you see connections to the literacy practices in the instructional process and/or focusing question?</a:t>
            </a:r>
            <a:endParaRPr/>
          </a:p>
        </p:txBody>
      </p:sp>
      <p:sp>
        <p:nvSpPr>
          <p:cNvPr id="513" name="Google Shape;513;p3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32</a:t>
            </a:fld>
            <a:endParaRPr/>
          </a:p>
        </p:txBody>
      </p:sp>
      <p:pic>
        <p:nvPicPr>
          <p:cNvPr id="514" name="Google Shape;514;p32" descr="Image of the TNTP Student Work Task for Grade 8. Students read A Mighty Long Way: My Journey to Justice at Little Rock Central High School by Carlotta Walls Lanier and write an informational essay analyzing historical events, getting the change to fully meet the depth of multiple standards and learn relevant content. The prompt reads: In the events surrounding the Little Rock Nine and the struggle to integrate Central High, the press played a newly powerful role. In what ways did it serve to illuminate events for a national audience, and in what ways did it give an incomplete or even inaccurate picture of events?" title="Grade 8 Student Work Task"/>
          <p:cNvPicPr preferRelativeResize="0"/>
          <p:nvPr/>
        </p:nvPicPr>
        <p:blipFill rotWithShape="1">
          <a:blip r:embed="rId3">
            <a:alphaModFix/>
          </a:blip>
          <a:srcRect/>
          <a:stretch/>
        </p:blipFill>
        <p:spPr>
          <a:xfrm>
            <a:off x="460449" y="1707614"/>
            <a:ext cx="11555959" cy="4771535"/>
          </a:xfrm>
          <a:prstGeom prst="rect">
            <a:avLst/>
          </a:prstGeom>
          <a:noFill/>
          <a:ln>
            <a:noFill/>
          </a:ln>
        </p:spPr>
      </p:pic>
      <p:sp>
        <p:nvSpPr>
          <p:cNvPr id="515" name="Google Shape;515;p32"/>
          <p:cNvSpPr txBox="1"/>
          <p:nvPr/>
        </p:nvSpPr>
        <p:spPr>
          <a:xfrm>
            <a:off x="460449" y="6479149"/>
            <a:ext cx="47064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TNTP Opportunity Myth, Grade 8 Assignments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Practice 6: Collaborate with others to create meaning.</a:t>
            </a:r>
            <a:endParaRPr/>
          </a:p>
        </p:txBody>
      </p:sp>
      <p:sp>
        <p:nvSpPr>
          <p:cNvPr id="521" name="Google Shape;521;p33"/>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22" name="Google Shape;522;p33"/>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23" name="Google Shape;523;p3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33</a:t>
            </a:fld>
            <a:endParaRPr/>
          </a:p>
        </p:txBody>
      </p:sp>
      <p:sp>
        <p:nvSpPr>
          <p:cNvPr id="524" name="Google Shape;524;p33"/>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multiple opportunities for collaboration on a variety of texts.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collaborative exercises to prompt students’ consideration of diverse experiences and perspectives.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25" name="Google Shape;525;p33"/>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Listen actively and respectfully to one another to refine understanding and broaden perspectives.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Contribute ideas actively and respectfully in order to refine understanding and broaden perspectives.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7: Utilize digital resources to learn and share with others.</a:t>
            </a:r>
            <a:endParaRPr/>
          </a:p>
        </p:txBody>
      </p:sp>
      <p:sp>
        <p:nvSpPr>
          <p:cNvPr id="531" name="Google Shape;531;p34"/>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32" name="Google Shape;532;p34"/>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33" name="Google Shape;533;p3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34</a:t>
            </a:fld>
            <a:endParaRPr/>
          </a:p>
        </p:txBody>
      </p:sp>
      <p:sp>
        <p:nvSpPr>
          <p:cNvPr id="534" name="Google Shape;534;p34"/>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Instruct students on the ethical use of technology and credibility of digital sources.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students with multiple opportunities to learn, communicate and create using various digital resources.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35" name="Google Shape;535;p34"/>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Demonstrate ethical use of technology in learning, communicating and creating.</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Critique digital sources to determine their accuracy and usefulness.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8: Engage in specialized, discipline-specific literacy practices </a:t>
            </a:r>
            <a:endParaRPr/>
          </a:p>
        </p:txBody>
      </p:sp>
      <p:sp>
        <p:nvSpPr>
          <p:cNvPr id="541" name="Google Shape;541;p35"/>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42" name="Google Shape;542;p35"/>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43" name="Google Shape;543;p3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35</a:t>
            </a:fld>
            <a:endParaRPr/>
          </a:p>
        </p:txBody>
      </p:sp>
      <p:sp>
        <p:nvSpPr>
          <p:cNvPr id="544" name="Google Shape;544;p35"/>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multiple examples of literary forms (e.g., poetry, prose, drama, literary nonfiction, etc. in E/LA), focusing on the necessary approaches to comprehend the form presented.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45" name="Google Shape;545;p35"/>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Employ discipline-specific approaches to interpret authentic texts.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Create text according to conventions, processes, information and forms that are valued by the discipline.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6"/>
          <p:cNvSpPr txBox="1">
            <a:spLocks noGrp="1"/>
          </p:cNvSpPr>
          <p:nvPr>
            <p:ph type="title"/>
          </p:nvPr>
        </p:nvSpPr>
        <p:spPr>
          <a:xfrm>
            <a:off x="0" y="0"/>
            <a:ext cx="9548286" cy="15781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9: Apply high level cognitive processes to think deeply and critically about text.</a:t>
            </a:r>
            <a:endParaRPr/>
          </a:p>
        </p:txBody>
      </p:sp>
      <p:sp>
        <p:nvSpPr>
          <p:cNvPr id="551" name="Google Shape;551;p36"/>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52" name="Google Shape;552;p36"/>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53" name="Google Shape;553;p3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36</a:t>
            </a:fld>
            <a:endParaRPr/>
          </a:p>
        </p:txBody>
      </p:sp>
      <p:sp>
        <p:nvSpPr>
          <p:cNvPr id="554" name="Google Shape;554;p36"/>
          <p:cNvSpPr txBox="1">
            <a:spLocks noGrp="1"/>
          </p:cNvSpPr>
          <p:nvPr>
            <p:ph type="body" idx="3"/>
          </p:nvPr>
        </p:nvSpPr>
        <p:spPr>
          <a:xfrm>
            <a:off x="581633" y="2689786"/>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Use direct instruction to model and practice specific thinking processes (e.g., application, synthesis, analysis, creativity, etc.).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Scaffold instruction to assist students in synthesizing ideas from multiple texts.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55" name="Google Shape;555;p36"/>
          <p:cNvSpPr txBox="1">
            <a:spLocks noGrp="1"/>
          </p:cNvSpPr>
          <p:nvPr>
            <p:ph type="body" idx="4"/>
          </p:nvPr>
        </p:nvSpPr>
        <p:spPr>
          <a:xfrm>
            <a:off x="5228456" y="2689786"/>
            <a:ext cx="4297800" cy="416821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Reflect verbally and/or through written expression on the content of a text.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Annotate text to interact with and analyze the content.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Break down a text to determine the use of literary devices/techniques and their effect.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37"/>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Practice 10: Develop a literacy identity that promotes lifelong learning.</a:t>
            </a:r>
            <a:endParaRPr/>
          </a:p>
        </p:txBody>
      </p:sp>
      <p:sp>
        <p:nvSpPr>
          <p:cNvPr id="561" name="Google Shape;561;p37"/>
          <p:cNvSpPr txBox="1">
            <a:spLocks noGrp="1"/>
          </p:cNvSpPr>
          <p:nvPr>
            <p:ph type="body" idx="1"/>
          </p:nvPr>
        </p:nvSpPr>
        <p:spPr>
          <a:xfrm>
            <a:off x="581633"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Teacher Actions</a:t>
            </a:r>
            <a:endParaRPr/>
          </a:p>
        </p:txBody>
      </p:sp>
      <p:sp>
        <p:nvSpPr>
          <p:cNvPr id="562" name="Google Shape;562;p37"/>
          <p:cNvSpPr txBox="1">
            <a:spLocks noGrp="1"/>
          </p:cNvSpPr>
          <p:nvPr>
            <p:ph type="body" idx="2"/>
          </p:nvPr>
        </p:nvSpPr>
        <p:spPr>
          <a:xfrm>
            <a:off x="5228455" y="1872852"/>
            <a:ext cx="4297800" cy="576300"/>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a:t>Possible Student Actions</a:t>
            </a:r>
            <a:endParaRPr/>
          </a:p>
        </p:txBody>
      </p:sp>
      <p:sp>
        <p:nvSpPr>
          <p:cNvPr id="563" name="Google Shape;563;p3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37</a:t>
            </a:fld>
            <a:endParaRPr/>
          </a:p>
        </p:txBody>
      </p:sp>
      <p:sp>
        <p:nvSpPr>
          <p:cNvPr id="564" name="Google Shape;564;p37"/>
          <p:cNvSpPr txBox="1">
            <a:spLocks noGrp="1"/>
          </p:cNvSpPr>
          <p:nvPr>
            <p:ph type="body" idx="3"/>
          </p:nvPr>
        </p:nvSpPr>
        <p:spPr>
          <a:xfrm>
            <a:off x="581633" y="2689786"/>
            <a:ext cx="4297800" cy="416821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Discuss the role of an active and engaged reader.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Provide opportunities for all levels of readers and writers to experience success.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Offer a variety of engaging texts geared toward student interest, demonstrating that multiple reading options exist.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
        <p:nvSpPr>
          <p:cNvPr id="565" name="Google Shape;565;p37"/>
          <p:cNvSpPr txBox="1">
            <a:spLocks noGrp="1"/>
          </p:cNvSpPr>
          <p:nvPr>
            <p:ph type="body" idx="4"/>
          </p:nvPr>
        </p:nvSpPr>
        <p:spPr>
          <a:xfrm>
            <a:off x="5228456" y="2689787"/>
            <a:ext cx="4297800" cy="38064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t>Utilize a variety of texts for multiple purposes, both inside and outside of the classroom.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a:t>Take risks in applying various strategies and techniques in reading and writing. </a:t>
            </a:r>
            <a:endParaRPr/>
          </a:p>
          <a:p>
            <a:pPr marL="457200" marR="0" lvl="0" indent="-228600" algn="l" rtl="0">
              <a:lnSpc>
                <a:spcPct val="100000"/>
              </a:lnSpc>
              <a:spcBef>
                <a:spcPts val="1000"/>
              </a:spcBef>
              <a:spcAft>
                <a:spcPts val="0"/>
              </a:spcAft>
              <a:buClr>
                <a:srgbClr val="D2BD24"/>
              </a:buClr>
              <a:buSzPts val="3600"/>
              <a:buFont typeface="Noto Sans Symbols"/>
              <a:buNone/>
            </a:pP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569"/>
        <p:cNvGrpSpPr/>
        <p:nvPr/>
      </p:nvGrpSpPr>
      <p:grpSpPr>
        <a:xfrm>
          <a:off x="0" y="0"/>
          <a:ext cx="0" cy="0"/>
          <a:chOff x="0" y="0"/>
          <a:chExt cx="0" cy="0"/>
        </a:xfrm>
      </p:grpSpPr>
      <p:sp>
        <p:nvSpPr>
          <p:cNvPr id="570" name="Google Shape;570;p38"/>
          <p:cNvSpPr txBox="1">
            <a:spLocks noGrp="1"/>
          </p:cNvSpPr>
          <p:nvPr>
            <p:ph type="title"/>
          </p:nvPr>
        </p:nvSpPr>
        <p:spPr>
          <a:xfrm>
            <a:off x="0" y="143219"/>
            <a:ext cx="9274134" cy="156439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200"/>
              <a:t>Instructional Application – Where do you see connections to the literacy practices in the instructional process and/or focusing question?</a:t>
            </a:r>
            <a:endParaRPr/>
          </a:p>
        </p:txBody>
      </p:sp>
      <p:sp>
        <p:nvSpPr>
          <p:cNvPr id="571" name="Google Shape;571;p3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38</a:t>
            </a:fld>
            <a:endParaRPr/>
          </a:p>
        </p:txBody>
      </p:sp>
      <p:pic>
        <p:nvPicPr>
          <p:cNvPr id="572" name="Google Shape;572;p38" descr="Image of the TNTP Student Work Task for Grade 8. Students read A Mighty Long Way: My Journey to Justice at Little Rock Central High School by Carlotta Walls Lanier and write an informational essay analyzing historical events, getting the change to fully meet the depth of multiple standards and learn relevant content. The prompt reads: In the events surrounding the Little Rock Nine and the struggle to integrate Central High, the press played a newly powerful role. In what ways did it serve to illuminate events for a national audience, and in what ways did it give an incomplete or even inaccurate picture of events?" title="Grade 8 Student Work Task"/>
          <p:cNvPicPr preferRelativeResize="0"/>
          <p:nvPr/>
        </p:nvPicPr>
        <p:blipFill rotWithShape="1">
          <a:blip r:embed="rId3">
            <a:alphaModFix/>
          </a:blip>
          <a:srcRect/>
          <a:stretch/>
        </p:blipFill>
        <p:spPr>
          <a:xfrm>
            <a:off x="460449" y="1707614"/>
            <a:ext cx="11416811" cy="4771535"/>
          </a:xfrm>
          <a:prstGeom prst="rect">
            <a:avLst/>
          </a:prstGeom>
          <a:noFill/>
          <a:ln>
            <a:noFill/>
          </a:ln>
        </p:spPr>
      </p:pic>
      <p:sp>
        <p:nvSpPr>
          <p:cNvPr id="573" name="Google Shape;573;p38"/>
          <p:cNvSpPr txBox="1"/>
          <p:nvPr/>
        </p:nvSpPr>
        <p:spPr>
          <a:xfrm>
            <a:off x="460449" y="6479149"/>
            <a:ext cx="470646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Source: TNTP Opportunity Myth, Grade 8 Assignments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39"/>
          <p:cNvSpPr txBox="1">
            <a:spLocks noGrp="1"/>
          </p:cNvSpPr>
          <p:nvPr>
            <p:ph type="title"/>
          </p:nvPr>
        </p:nvSpPr>
        <p:spPr>
          <a:xfrm>
            <a:off x="555786" y="257216"/>
            <a:ext cx="8992500" cy="822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Discovery Task:</a:t>
            </a:r>
            <a:endParaRPr/>
          </a:p>
        </p:txBody>
      </p:sp>
      <p:sp>
        <p:nvSpPr>
          <p:cNvPr id="579" name="Google Shape;579;p3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39</a:t>
            </a:fld>
            <a:endParaRPr/>
          </a:p>
        </p:txBody>
      </p:sp>
      <p:sp>
        <p:nvSpPr>
          <p:cNvPr id="580" name="Google Shape;580;p39"/>
          <p:cNvSpPr txBox="1">
            <a:spLocks noGrp="1"/>
          </p:cNvSpPr>
          <p:nvPr>
            <p:ph type="body" idx="1"/>
          </p:nvPr>
        </p:nvSpPr>
        <p:spPr>
          <a:xfrm>
            <a:off x="581634" y="892366"/>
            <a:ext cx="9090000" cy="596563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a:t>For your current lesson plan or entry in a lesson plan book or digital planner: </a:t>
            </a:r>
            <a:endParaRPr/>
          </a:p>
          <a:p>
            <a:pPr marL="971550" lvl="0" indent="-742950" algn="l" rtl="0">
              <a:lnSpc>
                <a:spcPct val="100000"/>
              </a:lnSpc>
              <a:spcBef>
                <a:spcPts val="1000"/>
              </a:spcBef>
              <a:spcAft>
                <a:spcPts val="0"/>
              </a:spcAft>
              <a:buSzPts val="3600"/>
              <a:buAutoNum type="arabicPeriod"/>
            </a:pPr>
            <a:r>
              <a:rPr lang="en-US"/>
              <a:t>Make note of the practices to which you are connecting in either the instructional process or in the student task/assignment. </a:t>
            </a:r>
            <a:endParaRPr/>
          </a:p>
          <a:p>
            <a:pPr marL="971550" lvl="0" indent="-742950" algn="l" rtl="0">
              <a:lnSpc>
                <a:spcPct val="100000"/>
              </a:lnSpc>
              <a:spcBef>
                <a:spcPts val="1000"/>
              </a:spcBef>
              <a:spcAft>
                <a:spcPts val="0"/>
              </a:spcAft>
              <a:buSzPts val="3600"/>
              <a:buAutoNum type="arabicPeriod"/>
            </a:pPr>
            <a:r>
              <a:rPr lang="en-US"/>
              <a:t>Also consider how a practice(s) may need to be more explicitly addressed in the instructional process or student task/assignment. </a:t>
            </a:r>
            <a:endParaRPr/>
          </a:p>
          <a:p>
            <a:pPr marL="457200" marR="0" lvl="0" indent="-228600" algn="l" rtl="0">
              <a:lnSpc>
                <a:spcPct val="100000"/>
              </a:lnSpc>
              <a:spcBef>
                <a:spcPts val="1000"/>
              </a:spcBef>
              <a:spcAft>
                <a:spcPts val="0"/>
              </a:spcAft>
              <a:buClr>
                <a:srgbClr val="D2BD24"/>
              </a:buClr>
              <a:buSzPts val="3600"/>
              <a:buFont typeface="Noto Sans Symbols"/>
              <a:buNone/>
            </a:pP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294" name="Google Shape;294;p4"/>
          <p:cNvSpPr txBox="1">
            <a:spLocks noGrp="1"/>
          </p:cNvSpPr>
          <p:nvPr>
            <p:ph type="subTitle" idx="1"/>
          </p:nvPr>
        </p:nvSpPr>
        <p:spPr>
          <a:xfrm>
            <a:off x="458100" y="4169664"/>
            <a:ext cx="9088236" cy="1261872"/>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4000" b="0" i="0" u="none" strike="noStrike" cap="none">
                <a:solidFill>
                  <a:srgbClr val="7F7F7F"/>
                </a:solidFill>
                <a:latin typeface="Georgia"/>
                <a:ea typeface="Georgia"/>
                <a:cs typeface="Georgia"/>
                <a:sym typeface="Georgia"/>
              </a:rPr>
              <a:t>Module 1: Section 1B</a:t>
            </a:r>
            <a:endParaRPr/>
          </a:p>
          <a:p>
            <a:pPr marL="0" marR="0" lvl="0" indent="0" algn="r" rtl="0">
              <a:lnSpc>
                <a:spcPct val="100000"/>
              </a:lnSpc>
              <a:spcBef>
                <a:spcPts val="0"/>
              </a:spcBef>
              <a:spcAft>
                <a:spcPts val="0"/>
              </a:spcAft>
              <a:buClr>
                <a:srgbClr val="D2BD24"/>
              </a:buClr>
              <a:buSzPts val="2800"/>
              <a:buFont typeface="Noto Sans Symbols"/>
              <a:buNone/>
            </a:pPr>
            <a:r>
              <a:rPr lang="en-US" sz="4000" b="0" i="0" u="none" strike="noStrike" cap="none">
                <a:solidFill>
                  <a:srgbClr val="7F7F7F"/>
                </a:solidFill>
                <a:latin typeface="Georgia"/>
                <a:ea typeface="Georgia"/>
                <a:cs typeface="Georgia"/>
                <a:sym typeface="Georgia"/>
              </a:rPr>
              <a:t>Understanding the Architecture</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40"/>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Reflection – The WHY</a:t>
            </a:r>
            <a:endParaRPr/>
          </a:p>
        </p:txBody>
      </p:sp>
      <p:sp>
        <p:nvSpPr>
          <p:cNvPr id="586" name="Google Shape;586;p4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40</a:t>
            </a:fld>
            <a:endParaRPr/>
          </a:p>
        </p:txBody>
      </p:sp>
      <p:sp>
        <p:nvSpPr>
          <p:cNvPr id="587" name="Google Shape;587;p40"/>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Arial"/>
              <a:buChar char="•"/>
            </a:pPr>
            <a:r>
              <a:rPr lang="en-US" sz="4200"/>
              <a:t>Why will it be important to have intentional instructional links to the practices? </a:t>
            </a:r>
            <a:endParaRPr/>
          </a:p>
          <a:p>
            <a:pPr marL="800100" lvl="0" indent="-571500" algn="l" rtl="0">
              <a:lnSpc>
                <a:spcPct val="100000"/>
              </a:lnSpc>
              <a:spcBef>
                <a:spcPts val="1000"/>
              </a:spcBef>
              <a:spcAft>
                <a:spcPts val="0"/>
              </a:spcAft>
              <a:buSzPts val="3600"/>
              <a:buFont typeface="Arial"/>
              <a:buChar char="•"/>
            </a:pPr>
            <a:r>
              <a:rPr lang="en-US" sz="4200"/>
              <a:t>Why are they important in fostering literacy and student learning?</a:t>
            </a:r>
            <a:endParaRPr/>
          </a:p>
          <a:p>
            <a:pPr marL="457200" marR="0" lvl="0" indent="-228600" algn="l" rtl="0">
              <a:lnSpc>
                <a:spcPct val="100000"/>
              </a:lnSpc>
              <a:spcBef>
                <a:spcPts val="1000"/>
              </a:spcBef>
              <a:spcAft>
                <a:spcPts val="0"/>
              </a:spcAft>
              <a:buClr>
                <a:srgbClr val="D2BD24"/>
              </a:buClr>
              <a:buSzPts val="3600"/>
              <a:buFont typeface="Noto Sans Symbols"/>
              <a:buNone/>
            </a:pPr>
            <a:br>
              <a:rPr lang="en-US"/>
            </a:b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1"/>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593" name="Google Shape;593;p4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41</a:t>
            </a:fld>
            <a:endParaRPr/>
          </a:p>
        </p:txBody>
      </p:sp>
      <p:sp>
        <p:nvSpPr>
          <p:cNvPr id="594" name="Google Shape;594;p41"/>
          <p:cNvSpPr txBox="1">
            <a:spLocks noGrp="1"/>
          </p:cNvSpPr>
          <p:nvPr>
            <p:ph type="body" idx="1"/>
          </p:nvPr>
        </p:nvSpPr>
        <p:spPr>
          <a:xfrm>
            <a:off x="0" y="2038561"/>
            <a:ext cx="10047383" cy="4185761"/>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1D:  Spotlight: Unpacking Multidimensionality</a:t>
            </a:r>
            <a:endParaRPr/>
          </a:p>
          <a:p>
            <a:pPr marL="838200" marR="0" lvl="0" indent="-152400" algn="l" rtl="0">
              <a:lnSpc>
                <a:spcPct val="100000"/>
              </a:lnSpc>
              <a:spcBef>
                <a:spcPts val="0"/>
              </a:spcBef>
              <a:spcAft>
                <a:spcPts val="0"/>
              </a:spcAft>
              <a:buClr>
                <a:srgbClr val="D2BD24"/>
              </a:buClr>
              <a:buSzPts val="3600"/>
              <a:buFont typeface="Arial"/>
              <a:buNone/>
            </a:pPr>
            <a:endParaRPr sz="32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1G:  Wrap up of Module 1 &amp; Next Steps</a:t>
            </a:r>
            <a:endParaRPr sz="3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000"/>
              <a:buFont typeface="Noto Sans Symbols"/>
              <a:buNone/>
            </a:pP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598"/>
        <p:cNvGrpSpPr/>
        <p:nvPr/>
      </p:nvGrpSpPr>
      <p:grpSpPr>
        <a:xfrm>
          <a:off x="0" y="0"/>
          <a:ext cx="0" cy="0"/>
          <a:chOff x="0" y="0"/>
          <a:chExt cx="0" cy="0"/>
        </a:xfrm>
      </p:grpSpPr>
      <p:sp>
        <p:nvSpPr>
          <p:cNvPr id="599" name="Google Shape;599;p4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42</a:t>
            </a:fld>
            <a:endParaRPr/>
          </a:p>
        </p:txBody>
      </p:sp>
      <p:pic>
        <p:nvPicPr>
          <p:cNvPr id="600" name="Google Shape;600;p42"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207703" y="0"/>
            <a:ext cx="2061234" cy="2061235"/>
          </a:xfrm>
          <a:prstGeom prst="rect">
            <a:avLst/>
          </a:prstGeom>
          <a:noFill/>
          <a:ln>
            <a:noFill/>
          </a:ln>
        </p:spPr>
      </p:pic>
      <p:sp>
        <p:nvSpPr>
          <p:cNvPr id="601" name="Google Shape;601;p42"/>
          <p:cNvSpPr/>
          <p:nvPr/>
        </p:nvSpPr>
        <p:spPr>
          <a:xfrm>
            <a:off x="0" y="90083"/>
            <a:ext cx="10207703" cy="64633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a:solidFill>
                  <a:srgbClr val="333333"/>
                </a:solidFill>
              </a:rPr>
              <a:t>You have completed</a:t>
            </a:r>
            <a:r>
              <a:rPr lang="en-US" sz="2400" b="0" i="0" u="none" strike="noStrike" cap="none">
                <a:solidFill>
                  <a:srgbClr val="333333"/>
                </a:solidFill>
                <a:latin typeface="Arial"/>
                <a:ea typeface="Arial"/>
                <a:cs typeface="Arial"/>
                <a:sym typeface="Arial"/>
              </a:rPr>
              <a:t> Module 1: Section 1C: Deeper Dive into the Interdisciplinary Literacy Practice</a:t>
            </a:r>
            <a:r>
              <a:rPr lang="en-US" sz="2400">
                <a:solidFill>
                  <a:srgbClr val="333333"/>
                </a:solidFill>
              </a:rPr>
              <a:t>s</a:t>
            </a:r>
            <a:r>
              <a:rPr lang="en-US" sz="2400" b="0" i="0" u="none" strike="noStrike" cap="none">
                <a:solidFill>
                  <a:srgbClr val="333333"/>
                </a:solidFill>
                <a:latin typeface="Arial"/>
                <a:ea typeface="Arial"/>
                <a:cs typeface="Arial"/>
                <a:sym typeface="Arial"/>
              </a:rPr>
              <a:t>.  </a:t>
            </a:r>
            <a:r>
              <a:rPr lang="en-US" sz="2400">
                <a:solidFill>
                  <a:srgbClr val="333333"/>
                </a:solidFill>
              </a:rPr>
              <a:t> After you have completed the entire module, you will be prompted to provide your valuable feedback and receive your certificate (PD/EILA) for six (6) hours credit.</a:t>
            </a:r>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333333"/>
              </a:solidFill>
              <a:latin typeface="Arial"/>
              <a:ea typeface="Arial"/>
              <a:cs typeface="Arial"/>
              <a:sym typeface="Arial"/>
            </a:endParaRPr>
          </a:p>
          <a:p>
            <a:pPr marL="0" marR="0" lvl="0" indent="0" algn="l" rtl="0">
              <a:lnSpc>
                <a:spcPct val="100000"/>
              </a:lnSpc>
              <a:spcBef>
                <a:spcPts val="0"/>
              </a:spcBef>
              <a:spcAft>
                <a:spcPts val="0"/>
              </a:spcAft>
              <a:buNone/>
            </a:pPr>
            <a:r>
              <a:rPr lang="en-US" sz="2400" b="0" i="0" u="none" strike="noStrike" cap="none">
                <a:solidFill>
                  <a:srgbClr val="333333"/>
                </a:solidFill>
                <a:latin typeface="Arial"/>
                <a:ea typeface="Arial"/>
                <a:cs typeface="Arial"/>
                <a:sym typeface="Arial"/>
              </a:rPr>
              <a:t>If you would like to complete another section of Module 1 at this time, continue onto the next slide to begin facilitating Module 1: Section 1D: Spotlight: Unpacking Multidimensionality.  </a:t>
            </a:r>
            <a:r>
              <a:rPr lang="en-US" sz="3000" b="0" i="0" u="none" strike="noStrike" cap="none">
                <a:solidFill>
                  <a:srgbClr val="333333"/>
                </a:solidFill>
                <a:latin typeface="Arial"/>
                <a:ea typeface="Arial"/>
                <a:cs typeface="Arial"/>
                <a:sym typeface="Arial"/>
              </a:rPr>
              <a:t> </a:t>
            </a:r>
            <a:endParaRPr sz="3000" b="0" i="0" u="none" strike="noStrike" cap="none">
              <a:solidFill>
                <a:srgbClr val="000000"/>
              </a:solidFill>
              <a:latin typeface="Times New Roman"/>
              <a:ea typeface="Times New Roman"/>
              <a:cs typeface="Times New Roman"/>
              <a:sym typeface="Times New Roman"/>
            </a:endParaRPr>
          </a:p>
        </p:txBody>
      </p:sp>
      <p:sp>
        <p:nvSpPr>
          <p:cNvPr id="2" name="Title 1" hidden="1">
            <a:extLst>
              <a:ext uri="{FF2B5EF4-FFF2-40B4-BE49-F238E27FC236}">
                <a16:creationId xmlns:a16="http://schemas.microsoft.com/office/drawing/2014/main" id="{D7C1CEE3-DAC9-122B-FE94-0FB607EB3FDB}"/>
              </a:ext>
            </a:extLst>
          </p:cNvPr>
          <p:cNvSpPr>
            <a:spLocks noGrp="1"/>
          </p:cNvSpPr>
          <p:nvPr>
            <p:ph type="title"/>
          </p:nvPr>
        </p:nvSpPr>
        <p:spPr/>
        <p:txBody>
          <a:bodyPr/>
          <a:lstStyle/>
          <a:p>
            <a:r>
              <a:rPr lang="en-US" dirty="0"/>
              <a:t>You have completed Modul 1: Section 1C</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43"/>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607" name="Google Shape;607;p43"/>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1D</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Unpacking Multidimensionality</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613" name="Google Shape;613;p44"/>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614" name="Google Shape;614;p4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45"/>
          <p:cNvSpPr txBox="1">
            <a:spLocks noGrp="1"/>
          </p:cNvSpPr>
          <p:nvPr>
            <p:ph type="title"/>
          </p:nvPr>
        </p:nvSpPr>
        <p:spPr>
          <a:xfrm>
            <a:off x="555786" y="257216"/>
            <a:ext cx="8992500" cy="7122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Section 1D Learning Goals</a:t>
            </a:r>
            <a:endParaRPr/>
          </a:p>
        </p:txBody>
      </p:sp>
      <p:sp>
        <p:nvSpPr>
          <p:cNvPr id="620" name="Google Shape;620;p4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45</a:t>
            </a:fld>
            <a:endParaRPr/>
          </a:p>
        </p:txBody>
      </p:sp>
      <p:sp>
        <p:nvSpPr>
          <p:cNvPr id="621" name="Google Shape;621;p45"/>
          <p:cNvSpPr txBox="1">
            <a:spLocks noGrp="1"/>
          </p:cNvSpPr>
          <p:nvPr>
            <p:ph type="body" idx="1"/>
          </p:nvPr>
        </p:nvSpPr>
        <p:spPr>
          <a:xfrm>
            <a:off x="0" y="969484"/>
            <a:ext cx="9671634" cy="5888516"/>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a:t>Build an understanding of the multidimensionality of the standards and the way this deconstruction can support teachers in the process of designing standards-aligned instruction and grade-level assignments. </a:t>
            </a:r>
            <a:endParaRPr/>
          </a:p>
          <a:p>
            <a:pPr marL="800100" lvl="0" indent="-571500" algn="l" rtl="0">
              <a:lnSpc>
                <a:spcPct val="100000"/>
              </a:lnSpc>
              <a:spcBef>
                <a:spcPts val="1000"/>
              </a:spcBef>
              <a:spcAft>
                <a:spcPts val="0"/>
              </a:spcAft>
              <a:buSzPts val="3600"/>
              <a:buFont typeface="Noto Sans Symbols"/>
              <a:buChar char="⮚"/>
            </a:pPr>
            <a:r>
              <a:rPr lang="en-US"/>
              <a:t>Experience how the changes in the </a:t>
            </a:r>
            <a:r>
              <a:rPr lang="en-US" i="1"/>
              <a:t>KAS for Reading and Writing</a:t>
            </a:r>
            <a:r>
              <a:rPr lang="en-US"/>
              <a:t> can and will be reflected in student experiences within Kentucky classrooms. </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625"/>
        <p:cNvGrpSpPr/>
        <p:nvPr/>
      </p:nvGrpSpPr>
      <p:grpSpPr>
        <a:xfrm>
          <a:off x="0" y="0"/>
          <a:ext cx="0" cy="0"/>
          <a:chOff x="0" y="0"/>
          <a:chExt cx="0" cy="0"/>
        </a:xfrm>
      </p:grpSpPr>
      <p:sp>
        <p:nvSpPr>
          <p:cNvPr id="626" name="Google Shape;626;p46"/>
          <p:cNvSpPr txBox="1">
            <a:spLocks noGrp="1"/>
          </p:cNvSpPr>
          <p:nvPr>
            <p:ph type="title"/>
          </p:nvPr>
        </p:nvSpPr>
        <p:spPr>
          <a:xfrm>
            <a:off x="555786" y="257217"/>
            <a:ext cx="8992500" cy="6736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Why Multiple Dimensions?</a:t>
            </a:r>
            <a:endParaRPr/>
          </a:p>
        </p:txBody>
      </p:sp>
      <p:sp>
        <p:nvSpPr>
          <p:cNvPr id="627" name="Google Shape;627;p4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46</a:t>
            </a:fld>
            <a:endParaRPr/>
          </a:p>
        </p:txBody>
      </p:sp>
      <p:sp>
        <p:nvSpPr>
          <p:cNvPr id="628" name="Google Shape;628;p46"/>
          <p:cNvSpPr txBox="1">
            <a:spLocks noGrp="1"/>
          </p:cNvSpPr>
          <p:nvPr>
            <p:ph type="body" idx="1"/>
          </p:nvPr>
        </p:nvSpPr>
        <p:spPr>
          <a:xfrm>
            <a:off x="0" y="930876"/>
            <a:ext cx="12056165" cy="5927123"/>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sz="3200"/>
              <a:t>The previous English/language arts standards document lacked a focused dimensional approach; as a result, the perceived depth of a standard may have been limited to comprehension due to interpretation or deconstruction of opaque wording. </a:t>
            </a:r>
            <a:endParaRPr/>
          </a:p>
          <a:p>
            <a:pPr marL="800100" lvl="0" indent="-571500" algn="l" rtl="0">
              <a:lnSpc>
                <a:spcPct val="100000"/>
              </a:lnSpc>
              <a:spcBef>
                <a:spcPts val="1000"/>
              </a:spcBef>
              <a:spcAft>
                <a:spcPts val="0"/>
              </a:spcAft>
              <a:buSzPts val="3600"/>
              <a:buFont typeface="Noto Sans Symbols"/>
              <a:buChar char="⮚"/>
            </a:pPr>
            <a:r>
              <a:rPr lang="en-US" sz="3200"/>
              <a:t>In the new </a:t>
            </a:r>
            <a:r>
              <a:rPr lang="en-US" sz="3200" i="1"/>
              <a:t>KAS for Reading and Writing</a:t>
            </a:r>
            <a:r>
              <a:rPr lang="en-US" sz="3200"/>
              <a:t>, the reading, composition and language standards consist of multiple dimensions or layers. </a:t>
            </a:r>
            <a:endParaRPr/>
          </a:p>
          <a:p>
            <a:pPr marL="800100" lvl="0" indent="-571500" algn="l" rtl="0">
              <a:lnSpc>
                <a:spcPct val="100000"/>
              </a:lnSpc>
              <a:spcBef>
                <a:spcPts val="1000"/>
              </a:spcBef>
              <a:spcAft>
                <a:spcPts val="0"/>
              </a:spcAft>
              <a:buSzPts val="3600"/>
              <a:buFont typeface="Noto Sans Symbols"/>
              <a:buChar char="⮚"/>
            </a:pPr>
            <a:r>
              <a:rPr lang="en-US" sz="3200"/>
              <a:t>By specifying the 3 dimensions separately, this standards document better communicates the intent of each standard so that local instruction and assessment will align to the intended depth and rigor.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7"/>
          <p:cNvSpPr txBox="1">
            <a:spLocks noGrp="1"/>
          </p:cNvSpPr>
          <p:nvPr>
            <p:ph type="title"/>
          </p:nvPr>
        </p:nvSpPr>
        <p:spPr>
          <a:xfrm>
            <a:off x="555786" y="257216"/>
            <a:ext cx="8992500" cy="85489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000"/>
              <a:t>What are the dimensions?</a:t>
            </a:r>
            <a:endParaRPr/>
          </a:p>
        </p:txBody>
      </p:sp>
      <p:sp>
        <p:nvSpPr>
          <p:cNvPr id="634" name="Google Shape;634;p4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47</a:t>
            </a:fld>
            <a:endParaRPr/>
          </a:p>
        </p:txBody>
      </p:sp>
      <p:sp>
        <p:nvSpPr>
          <p:cNvPr id="635" name="Google Shape;635;p47"/>
          <p:cNvSpPr txBox="1">
            <a:spLocks noGrp="1"/>
          </p:cNvSpPr>
          <p:nvPr>
            <p:ph type="body" idx="1"/>
          </p:nvPr>
        </p:nvSpPr>
        <p:spPr>
          <a:xfrm>
            <a:off x="0" y="1112108"/>
            <a:ext cx="9548286" cy="5745891"/>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sz="3500"/>
              <a:t>The writing teams chose to highlight three dimensions for each standard: </a:t>
            </a:r>
            <a:endParaRPr/>
          </a:p>
          <a:p>
            <a:pPr marL="1428750" lvl="1" indent="-742949" algn="l" rtl="0">
              <a:lnSpc>
                <a:spcPct val="100000"/>
              </a:lnSpc>
              <a:spcBef>
                <a:spcPts val="1000"/>
              </a:spcBef>
              <a:spcAft>
                <a:spcPts val="0"/>
              </a:spcAft>
              <a:buSzPts val="2560"/>
              <a:buFont typeface="Arial"/>
              <a:buAutoNum type="alphaLcPeriod"/>
            </a:pPr>
            <a:r>
              <a:rPr lang="en-US"/>
              <a:t>Content</a:t>
            </a:r>
            <a:endParaRPr/>
          </a:p>
          <a:p>
            <a:pPr marL="1428750" lvl="1" indent="-742949" algn="l" rtl="0">
              <a:lnSpc>
                <a:spcPct val="100000"/>
              </a:lnSpc>
              <a:spcBef>
                <a:spcPts val="1000"/>
              </a:spcBef>
              <a:spcAft>
                <a:spcPts val="0"/>
              </a:spcAft>
              <a:buSzPts val="2560"/>
              <a:buFont typeface="Arial"/>
              <a:buAutoNum type="alphaLcPeriod"/>
            </a:pPr>
            <a:r>
              <a:rPr lang="en-US"/>
              <a:t>Comprehension</a:t>
            </a:r>
            <a:endParaRPr/>
          </a:p>
          <a:p>
            <a:pPr marL="1428750" lvl="1" indent="-742949" algn="l" rtl="0">
              <a:lnSpc>
                <a:spcPct val="100000"/>
              </a:lnSpc>
              <a:spcBef>
                <a:spcPts val="1000"/>
              </a:spcBef>
              <a:spcAft>
                <a:spcPts val="0"/>
              </a:spcAft>
              <a:buSzPts val="2560"/>
              <a:buFont typeface="Arial"/>
              <a:buAutoNum type="alphaLcPeriod"/>
            </a:pPr>
            <a:r>
              <a:rPr lang="en-US"/>
              <a:t>Analysis</a:t>
            </a:r>
            <a:endParaRPr/>
          </a:p>
          <a:p>
            <a:pPr marL="800100" lvl="0" indent="-571500" algn="l" rtl="0">
              <a:lnSpc>
                <a:spcPct val="100000"/>
              </a:lnSpc>
              <a:spcBef>
                <a:spcPts val="1000"/>
              </a:spcBef>
              <a:spcAft>
                <a:spcPts val="0"/>
              </a:spcAft>
              <a:buSzPts val="3600"/>
              <a:buFont typeface="Noto Sans Symbols"/>
              <a:buChar char="⮚"/>
            </a:pPr>
            <a:r>
              <a:rPr lang="en-US" sz="3500"/>
              <a:t>The skills and content provide the “what” to help students access concrete and abstract “thinking” needed to practice the “doing” of reading and composing within the discipline.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48"/>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200"/>
              <a:t>How is the multidimensionality coded?</a:t>
            </a:r>
            <a:endParaRPr/>
          </a:p>
        </p:txBody>
      </p:sp>
      <p:sp>
        <p:nvSpPr>
          <p:cNvPr id="641" name="Google Shape;641;p4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48</a:t>
            </a:fld>
            <a:endParaRPr/>
          </a:p>
        </p:txBody>
      </p:sp>
      <p:sp>
        <p:nvSpPr>
          <p:cNvPr id="642" name="Google Shape;642;p48"/>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sz="6000">
                <a:solidFill>
                  <a:srgbClr val="990000"/>
                </a:solidFill>
              </a:rPr>
              <a:t>CONTENT</a:t>
            </a:r>
            <a:r>
              <a:rPr lang="en-US">
                <a:solidFill>
                  <a:srgbClr val="990000"/>
                </a:solidFill>
              </a:rPr>
              <a:t>  - DENOTED BY WORDS IN ALL CAPS AND IN MAROON</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The tools of an author and the objects of literacy woven into the skills students must access and apply when developing comprehension and performing analysis. </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Examples: central idea, theme, tone, structure, syntax</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How is the multidimensionality coded?</a:t>
            </a:r>
            <a:endParaRPr/>
          </a:p>
        </p:txBody>
      </p:sp>
      <p:sp>
        <p:nvSpPr>
          <p:cNvPr id="648" name="Google Shape;648;p4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49</a:t>
            </a:fld>
            <a:endParaRPr/>
          </a:p>
        </p:txBody>
      </p:sp>
      <p:sp>
        <p:nvSpPr>
          <p:cNvPr id="649" name="Google Shape;649;p49"/>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sz="6000" i="1">
                <a:solidFill>
                  <a:srgbClr val="006600"/>
                </a:solidFill>
              </a:rPr>
              <a:t>Comprehension</a:t>
            </a:r>
            <a:r>
              <a:rPr lang="en-US" sz="4400" i="1">
                <a:solidFill>
                  <a:srgbClr val="006600"/>
                </a:solidFill>
              </a:rPr>
              <a:t> – denoted by words in italics and in green</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This concrete dimension requires the objective understanding of a text, topic or convention of language. </a:t>
            </a:r>
            <a:endParaRPr/>
          </a:p>
          <a:p>
            <a:pPr marL="685800" lvl="0" indent="-457200" algn="l" rtl="0">
              <a:lnSpc>
                <a:spcPct val="100000"/>
              </a:lnSpc>
              <a:spcBef>
                <a:spcPts val="1000"/>
              </a:spcBef>
              <a:spcAft>
                <a:spcPts val="0"/>
              </a:spcAft>
              <a:buSzPts val="3600"/>
              <a:buFont typeface="Arial"/>
              <a:buChar char="•"/>
            </a:pPr>
            <a:r>
              <a:rPr lang="en-US" sz="2800">
                <a:solidFill>
                  <a:schemeClr val="dk1"/>
                </a:solidFill>
              </a:rPr>
              <a:t>Examples: decoding language and words in context, being able to effectively summarize or retell what has been read, knowing the grammar rule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5"/>
          <p:cNvSpPr txBox="1">
            <a:spLocks noGrp="1"/>
          </p:cNvSpPr>
          <p:nvPr>
            <p:ph type="title"/>
          </p:nvPr>
        </p:nvSpPr>
        <p:spPr>
          <a:xfrm>
            <a:off x="555786" y="257025"/>
            <a:ext cx="8596668" cy="8226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Section 1B Learning Goals</a:t>
            </a:r>
            <a:endParaRPr/>
          </a:p>
        </p:txBody>
      </p:sp>
      <p:sp>
        <p:nvSpPr>
          <p:cNvPr id="300" name="Google Shape;300;p5"/>
          <p:cNvSpPr txBox="1">
            <a:spLocks noGrp="1"/>
          </p:cNvSpPr>
          <p:nvPr>
            <p:ph type="body" idx="1"/>
          </p:nvPr>
        </p:nvSpPr>
        <p:spPr>
          <a:xfrm>
            <a:off x="1" y="1421176"/>
            <a:ext cx="9849080" cy="5436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100"/>
              <a:t>Build a shared understanding of the architecture: </a:t>
            </a:r>
            <a:endParaRPr/>
          </a:p>
          <a:p>
            <a:pPr marL="1200150" lvl="1" indent="-742950" algn="l" rtl="0">
              <a:lnSpc>
                <a:spcPct val="100000"/>
              </a:lnSpc>
              <a:spcBef>
                <a:spcPts val="1000"/>
              </a:spcBef>
              <a:spcAft>
                <a:spcPts val="0"/>
              </a:spcAft>
              <a:buSzPts val="2560"/>
              <a:buFont typeface="Arial"/>
              <a:buAutoNum type="alphaLcPeriod"/>
            </a:pPr>
            <a:r>
              <a:rPr lang="en-US" sz="3000"/>
              <a:t>the overall organizational structure of the document, </a:t>
            </a:r>
            <a:endParaRPr/>
          </a:p>
          <a:p>
            <a:pPr marL="1200150" lvl="1" indent="-742950" algn="l" rtl="0">
              <a:lnSpc>
                <a:spcPct val="100000"/>
              </a:lnSpc>
              <a:spcBef>
                <a:spcPts val="1000"/>
              </a:spcBef>
              <a:spcAft>
                <a:spcPts val="0"/>
              </a:spcAft>
              <a:buSzPts val="2560"/>
              <a:buFont typeface="Arial"/>
              <a:buAutoNum type="alphaLcPeriod"/>
            </a:pPr>
            <a:r>
              <a:rPr lang="en-US" sz="3000"/>
              <a:t>the different ways to view the standards, and </a:t>
            </a:r>
            <a:endParaRPr/>
          </a:p>
          <a:p>
            <a:pPr marL="1200150" lvl="1" indent="-742950" algn="l" rtl="0">
              <a:lnSpc>
                <a:spcPct val="100000"/>
              </a:lnSpc>
              <a:spcBef>
                <a:spcPts val="1000"/>
              </a:spcBef>
              <a:spcAft>
                <a:spcPts val="0"/>
              </a:spcAft>
              <a:buSzPts val="2560"/>
              <a:buFont typeface="Arial"/>
              <a:buAutoNum type="alphaLcPeriod"/>
            </a:pPr>
            <a:r>
              <a:rPr lang="en-US" sz="3000"/>
              <a:t>the design considerations of the specific components within the </a:t>
            </a:r>
            <a:r>
              <a:rPr lang="en-US" sz="3000" i="1"/>
              <a:t>KAS for Reading and Writing</a:t>
            </a:r>
            <a:r>
              <a:rPr lang="en-US" sz="3000"/>
              <a:t>.</a:t>
            </a:r>
            <a:endParaRPr/>
          </a:p>
          <a:p>
            <a:pPr marL="457200" lvl="0" indent="-457200" algn="l" rtl="0">
              <a:lnSpc>
                <a:spcPct val="100000"/>
              </a:lnSpc>
              <a:spcBef>
                <a:spcPts val="1000"/>
              </a:spcBef>
              <a:spcAft>
                <a:spcPts val="0"/>
              </a:spcAft>
              <a:buSzPts val="3600"/>
              <a:buChar char="▶"/>
            </a:pPr>
            <a:r>
              <a:rPr lang="en-US" sz="3100"/>
              <a:t>Strengthen an understanding of the connection between the components of the </a:t>
            </a:r>
            <a:r>
              <a:rPr lang="en-US" sz="3100" i="1"/>
              <a:t>KAS for Reading and Writing </a:t>
            </a:r>
            <a:r>
              <a:rPr lang="en-US" sz="3100"/>
              <a:t>and the way those components support teachers and other stakeholders. </a:t>
            </a:r>
            <a:endParaRPr/>
          </a:p>
        </p:txBody>
      </p:sp>
      <p:sp>
        <p:nvSpPr>
          <p:cNvPr id="301" name="Google Shape;301;p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0"/>
          <p:cNvSpPr txBox="1">
            <a:spLocks noGrp="1"/>
          </p:cNvSpPr>
          <p:nvPr>
            <p:ph type="title"/>
          </p:nvPr>
        </p:nvSpPr>
        <p:spPr>
          <a:xfrm>
            <a:off x="234892" y="0"/>
            <a:ext cx="9189826" cy="9060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4000"/>
              <a:t>How is the multidimensionality coded?</a:t>
            </a:r>
            <a:endParaRPr/>
          </a:p>
        </p:txBody>
      </p:sp>
      <p:sp>
        <p:nvSpPr>
          <p:cNvPr id="655" name="Google Shape;655;p5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50</a:t>
            </a:fld>
            <a:endParaRPr/>
          </a:p>
        </p:txBody>
      </p:sp>
      <p:sp>
        <p:nvSpPr>
          <p:cNvPr id="656" name="Google Shape;656;p50"/>
          <p:cNvSpPr txBox="1">
            <a:spLocks noGrp="1"/>
          </p:cNvSpPr>
          <p:nvPr>
            <p:ph type="body" idx="1"/>
          </p:nvPr>
        </p:nvSpPr>
        <p:spPr>
          <a:xfrm>
            <a:off x="-1" y="906010"/>
            <a:ext cx="9424719" cy="5951989"/>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sz="5400" b="1">
                <a:solidFill>
                  <a:srgbClr val="7030A0"/>
                </a:solidFill>
              </a:rPr>
              <a:t>Analysis</a:t>
            </a:r>
            <a:r>
              <a:rPr lang="en-US" sz="6000" b="1">
                <a:solidFill>
                  <a:srgbClr val="7030A0"/>
                </a:solidFill>
              </a:rPr>
              <a:t> </a:t>
            </a:r>
            <a:r>
              <a:rPr lang="en-US" sz="4000" b="1">
                <a:solidFill>
                  <a:srgbClr val="7030A0"/>
                </a:solidFill>
              </a:rPr>
              <a:t>– denoted by words in bold and in purple</a:t>
            </a:r>
            <a:endParaRPr/>
          </a:p>
          <a:p>
            <a:pPr marL="800100" lvl="0" indent="-571500" algn="l" rtl="0">
              <a:lnSpc>
                <a:spcPct val="100000"/>
              </a:lnSpc>
              <a:spcBef>
                <a:spcPts val="1000"/>
              </a:spcBef>
              <a:spcAft>
                <a:spcPts val="0"/>
              </a:spcAft>
              <a:buSzPts val="3600"/>
              <a:buFont typeface="Arial"/>
              <a:buChar char="•"/>
            </a:pPr>
            <a:r>
              <a:rPr lang="en-US" sz="2800">
                <a:solidFill>
                  <a:schemeClr val="dk1"/>
                </a:solidFill>
              </a:rPr>
              <a:t>This abstract dimension requires more than objective understanding of main ideas and key details. The ability to read “between or above the lines” is how students become critical thinkers. </a:t>
            </a:r>
            <a:endParaRPr/>
          </a:p>
          <a:p>
            <a:pPr marL="800100" lvl="0" indent="-571500" algn="l" rtl="0">
              <a:lnSpc>
                <a:spcPct val="100000"/>
              </a:lnSpc>
              <a:spcBef>
                <a:spcPts val="1000"/>
              </a:spcBef>
              <a:spcAft>
                <a:spcPts val="0"/>
              </a:spcAft>
              <a:buSzPts val="3600"/>
              <a:buFont typeface="Arial"/>
              <a:buChar char="•"/>
            </a:pPr>
            <a:r>
              <a:rPr lang="en-US" sz="2800">
                <a:solidFill>
                  <a:schemeClr val="dk1"/>
                </a:solidFill>
              </a:rPr>
              <a:t>Examples: critical reading to determine underlying meaning and purpose, determining WHY an author made particular choices, being able to effectively explain inferences and what is implied</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51"/>
          <p:cNvSpPr txBox="1">
            <a:spLocks noGrp="1"/>
          </p:cNvSpPr>
          <p:nvPr>
            <p:ph type="title"/>
          </p:nvPr>
        </p:nvSpPr>
        <p:spPr>
          <a:xfrm>
            <a:off x="555786" y="257216"/>
            <a:ext cx="8992500" cy="8631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Coded Example</a:t>
            </a:r>
            <a:endParaRPr/>
          </a:p>
        </p:txBody>
      </p:sp>
      <p:sp>
        <p:nvSpPr>
          <p:cNvPr id="662" name="Google Shape;662;p51"/>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51</a:t>
            </a:fld>
            <a:endParaRPr/>
          </a:p>
        </p:txBody>
      </p:sp>
      <p:sp>
        <p:nvSpPr>
          <p:cNvPr id="663" name="Google Shape;663;p51"/>
          <p:cNvSpPr txBox="1">
            <a:spLocks noGrp="1"/>
          </p:cNvSpPr>
          <p:nvPr>
            <p:ph type="body" idx="1"/>
          </p:nvPr>
        </p:nvSpPr>
        <p:spPr>
          <a:xfrm>
            <a:off x="581634" y="1120346"/>
            <a:ext cx="9090000" cy="5554341"/>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1000"/>
              </a:spcBef>
              <a:spcAft>
                <a:spcPts val="0"/>
              </a:spcAft>
              <a:buClr>
                <a:srgbClr val="D2BD24"/>
              </a:buClr>
              <a:buSzPts val="3600"/>
              <a:buFont typeface="Noto Sans Symbols"/>
              <a:buNone/>
            </a:pPr>
            <a:r>
              <a:rPr lang="en-US"/>
              <a:t>RI.7.2	</a:t>
            </a:r>
            <a:r>
              <a:rPr lang="en-US" b="1">
                <a:solidFill>
                  <a:srgbClr val="7030A0"/>
                </a:solidFill>
              </a:rPr>
              <a:t>Determine </a:t>
            </a:r>
            <a:r>
              <a:rPr lang="en-US">
                <a:solidFill>
                  <a:srgbClr val="990000"/>
                </a:solidFill>
              </a:rPr>
              <a:t>CENTRAL IDEAS </a:t>
            </a:r>
            <a:r>
              <a:rPr lang="en-US">
                <a:solidFill>
                  <a:schemeClr val="dk1"/>
                </a:solidFill>
              </a:rPr>
              <a:t>of a text and </a:t>
            </a:r>
            <a:r>
              <a:rPr lang="en-US" b="1">
                <a:solidFill>
                  <a:srgbClr val="7030A0"/>
                </a:solidFill>
              </a:rPr>
              <a:t>analyze their development </a:t>
            </a:r>
            <a:r>
              <a:rPr lang="en-US">
                <a:solidFill>
                  <a:schemeClr val="dk1"/>
                </a:solidFill>
              </a:rPr>
              <a:t>through </a:t>
            </a:r>
            <a:r>
              <a:rPr lang="en-US" i="1">
                <a:solidFill>
                  <a:srgbClr val="006600"/>
                </a:solidFill>
              </a:rPr>
              <a:t>citing textual evidence, paraphrasing or summarizing.</a:t>
            </a:r>
            <a:endParaRPr sz="2000" i="1">
              <a:solidFill>
                <a:srgbClr val="006600"/>
              </a:solidFill>
            </a:endParaRPr>
          </a:p>
          <a:p>
            <a:pPr marL="457200" marR="0" lvl="0" indent="-228600" algn="l" rtl="0">
              <a:lnSpc>
                <a:spcPct val="100000"/>
              </a:lnSpc>
              <a:spcBef>
                <a:spcPts val="1000"/>
              </a:spcBef>
              <a:spcAft>
                <a:spcPts val="0"/>
              </a:spcAft>
              <a:buClr>
                <a:srgbClr val="D2BD24"/>
              </a:buClr>
              <a:buSzPts val="3600"/>
              <a:buFont typeface="Noto Sans Symbols"/>
              <a:buNone/>
            </a:pPr>
            <a:endParaRPr sz="1600"/>
          </a:p>
          <a:p>
            <a:pPr marL="571500" lvl="0" indent="-342900" algn="l" rtl="0">
              <a:lnSpc>
                <a:spcPct val="100000"/>
              </a:lnSpc>
              <a:spcBef>
                <a:spcPts val="1000"/>
              </a:spcBef>
              <a:spcAft>
                <a:spcPts val="0"/>
              </a:spcAft>
              <a:buSzPts val="3600"/>
              <a:buFont typeface="Arial"/>
              <a:buChar char="•"/>
            </a:pPr>
            <a:r>
              <a:rPr lang="en-US" sz="2600">
                <a:solidFill>
                  <a:srgbClr val="990000"/>
                </a:solidFill>
              </a:rPr>
              <a:t>CONTENT</a:t>
            </a:r>
            <a:r>
              <a:rPr lang="en-US" sz="2600"/>
              <a:t> – The central idea is the content embedded in the standard. </a:t>
            </a:r>
            <a:endParaRPr/>
          </a:p>
          <a:p>
            <a:pPr marL="571500" lvl="0" indent="-342900" algn="l" rtl="0">
              <a:lnSpc>
                <a:spcPct val="100000"/>
              </a:lnSpc>
              <a:spcBef>
                <a:spcPts val="1000"/>
              </a:spcBef>
              <a:spcAft>
                <a:spcPts val="0"/>
              </a:spcAft>
              <a:buSzPts val="3600"/>
              <a:buFont typeface="Arial"/>
              <a:buChar char="•"/>
            </a:pPr>
            <a:r>
              <a:rPr lang="en-US" sz="2600" i="1">
                <a:solidFill>
                  <a:srgbClr val="006600"/>
                </a:solidFill>
              </a:rPr>
              <a:t>Comprehension </a:t>
            </a:r>
            <a:r>
              <a:rPr lang="en-US" sz="2600" i="1"/>
              <a:t>– </a:t>
            </a:r>
            <a:r>
              <a:rPr lang="en-US" sz="2600"/>
              <a:t>Students must comprehend the text in order to cite, paraphrase or summarize effectively. </a:t>
            </a:r>
            <a:endParaRPr/>
          </a:p>
          <a:p>
            <a:pPr marL="571500" lvl="0" indent="-342900" algn="l" rtl="0">
              <a:lnSpc>
                <a:spcPct val="100000"/>
              </a:lnSpc>
              <a:spcBef>
                <a:spcPts val="1000"/>
              </a:spcBef>
              <a:spcAft>
                <a:spcPts val="0"/>
              </a:spcAft>
              <a:buSzPts val="3600"/>
              <a:buFont typeface="Arial"/>
              <a:buChar char="•"/>
            </a:pPr>
            <a:r>
              <a:rPr lang="en-US" sz="2600" b="1">
                <a:solidFill>
                  <a:srgbClr val="7030A0"/>
                </a:solidFill>
              </a:rPr>
              <a:t>Analysis</a:t>
            </a:r>
            <a:r>
              <a:rPr lang="en-US" sz="2600" b="1"/>
              <a:t> – </a:t>
            </a:r>
            <a:r>
              <a:rPr lang="en-US" sz="2600"/>
              <a:t>Students must think abstractly to determine the central ideas and analyze their development. </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2"/>
          <p:cNvSpPr txBox="1">
            <a:spLocks noGrp="1"/>
          </p:cNvSpPr>
          <p:nvPr>
            <p:ph type="title"/>
          </p:nvPr>
        </p:nvSpPr>
        <p:spPr>
          <a:xfrm>
            <a:off x="555786" y="257216"/>
            <a:ext cx="8992500" cy="7725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Application of Multidimensionality</a:t>
            </a:r>
            <a:endParaRPr/>
          </a:p>
        </p:txBody>
      </p:sp>
      <p:sp>
        <p:nvSpPr>
          <p:cNvPr id="669" name="Google Shape;669;p5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52</a:t>
            </a:fld>
            <a:endParaRPr/>
          </a:p>
        </p:txBody>
      </p:sp>
      <p:sp>
        <p:nvSpPr>
          <p:cNvPr id="670" name="Google Shape;670;p52"/>
          <p:cNvSpPr txBox="1">
            <a:spLocks noGrp="1"/>
          </p:cNvSpPr>
          <p:nvPr>
            <p:ph type="body" idx="1"/>
          </p:nvPr>
        </p:nvSpPr>
        <p:spPr>
          <a:xfrm>
            <a:off x="458286" y="1256560"/>
            <a:ext cx="9090000" cy="4878300"/>
          </a:xfrm>
          <a:prstGeom prst="rect">
            <a:avLst/>
          </a:prstGeom>
          <a:noFill/>
          <a:ln>
            <a:noFill/>
          </a:ln>
        </p:spPr>
        <p:txBody>
          <a:bodyPr spcFirstLastPara="1" wrap="square" lIns="91425" tIns="45700" rIns="91425" bIns="45700" anchor="t" anchorCtr="0">
            <a:noAutofit/>
          </a:bodyPr>
          <a:lstStyle/>
          <a:p>
            <a:pPr marL="800100" lvl="0" indent="-571500" algn="l" rtl="0">
              <a:lnSpc>
                <a:spcPct val="100000"/>
              </a:lnSpc>
              <a:spcBef>
                <a:spcPts val="1000"/>
              </a:spcBef>
              <a:spcAft>
                <a:spcPts val="0"/>
              </a:spcAft>
              <a:buSzPts val="3600"/>
              <a:buFont typeface="Noto Sans Symbols"/>
              <a:buChar char="⮚"/>
            </a:pPr>
            <a:r>
              <a:rPr lang="en-US"/>
              <a:t>In planning and implementing instruction, one will need to know </a:t>
            </a:r>
            <a:r>
              <a:rPr lang="en-US" b="1"/>
              <a:t>when </a:t>
            </a:r>
            <a:r>
              <a:rPr lang="en-US"/>
              <a:t>and </a:t>
            </a:r>
            <a:r>
              <a:rPr lang="en-US" b="1"/>
              <a:t>how </a:t>
            </a:r>
            <a:r>
              <a:rPr lang="en-US"/>
              <a:t>to utilize the interdependence of comprehension and analysis when having students approach text so that students will develop the skills and knowledge to become independent and proficient thinkers.</a:t>
            </a:r>
            <a:endParaRPr/>
          </a:p>
          <a:p>
            <a:pPr marL="457200" marR="0" lvl="0" indent="-228600" algn="l" rtl="0">
              <a:lnSpc>
                <a:spcPct val="100000"/>
              </a:lnSpc>
              <a:spcBef>
                <a:spcPts val="1000"/>
              </a:spcBef>
              <a:spcAft>
                <a:spcPts val="0"/>
              </a:spcAft>
              <a:buClr>
                <a:srgbClr val="D2BD24"/>
              </a:buClr>
              <a:buSzPts val="3600"/>
              <a:buFont typeface="Noto Sans Symbols"/>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675"/>
        <p:cNvGrpSpPr/>
        <p:nvPr/>
      </p:nvGrpSpPr>
      <p:grpSpPr>
        <a:xfrm>
          <a:off x="0" y="0"/>
          <a:ext cx="0" cy="0"/>
          <a:chOff x="0" y="0"/>
          <a:chExt cx="0" cy="0"/>
        </a:xfrm>
      </p:grpSpPr>
      <p:sp>
        <p:nvSpPr>
          <p:cNvPr id="676" name="Google Shape;676;p53"/>
          <p:cNvSpPr txBox="1">
            <a:spLocks noGrp="1"/>
          </p:cNvSpPr>
          <p:nvPr>
            <p:ph type="title"/>
          </p:nvPr>
        </p:nvSpPr>
        <p:spPr>
          <a:xfrm>
            <a:off x="264405" y="0"/>
            <a:ext cx="11927595" cy="11677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sz="3600"/>
              <a:t>Discovery Task: Using Multidimensionality to Check for Standards Alignment</a:t>
            </a:r>
            <a:endParaRPr/>
          </a:p>
        </p:txBody>
      </p:sp>
      <p:sp>
        <p:nvSpPr>
          <p:cNvPr id="677" name="Google Shape;677;p5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53</a:t>
            </a:fld>
            <a:endParaRPr/>
          </a:p>
        </p:txBody>
      </p:sp>
      <p:sp>
        <p:nvSpPr>
          <p:cNvPr id="678" name="Google Shape;678;p53"/>
          <p:cNvSpPr txBox="1">
            <a:spLocks noGrp="1"/>
          </p:cNvSpPr>
          <p:nvPr>
            <p:ph type="body" idx="1"/>
          </p:nvPr>
        </p:nvSpPr>
        <p:spPr>
          <a:xfrm>
            <a:off x="361344" y="1057619"/>
            <a:ext cx="11830655" cy="5800381"/>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sz="3000"/>
              <a:t>Review the identified targeted standards for the grade level sample task. Note the dimensions: </a:t>
            </a:r>
            <a:endParaRPr/>
          </a:p>
          <a:p>
            <a:pPr marL="1200150" lvl="1" indent="-514349" algn="l" rtl="0">
              <a:lnSpc>
                <a:spcPct val="100000"/>
              </a:lnSpc>
              <a:spcBef>
                <a:spcPts val="1000"/>
              </a:spcBef>
              <a:spcAft>
                <a:spcPts val="0"/>
              </a:spcAft>
              <a:buSzPts val="2560"/>
              <a:buFont typeface="Arial"/>
              <a:buAutoNum type="alphaLcParenR"/>
            </a:pPr>
            <a:r>
              <a:rPr lang="en-US" sz="2800"/>
              <a:t>What is the </a:t>
            </a:r>
            <a:r>
              <a:rPr lang="en-US" sz="2800" cap="none">
                <a:solidFill>
                  <a:srgbClr val="990000"/>
                </a:solidFill>
              </a:rPr>
              <a:t>CONTENT</a:t>
            </a:r>
            <a:r>
              <a:rPr lang="en-US" sz="2800"/>
              <a:t> in the standard? </a:t>
            </a:r>
            <a:endParaRPr/>
          </a:p>
          <a:p>
            <a:pPr marL="1200150" lvl="1" indent="-514349" algn="l" rtl="0">
              <a:lnSpc>
                <a:spcPct val="100000"/>
              </a:lnSpc>
              <a:spcBef>
                <a:spcPts val="1000"/>
              </a:spcBef>
              <a:spcAft>
                <a:spcPts val="0"/>
              </a:spcAft>
              <a:buSzPts val="2560"/>
              <a:buFont typeface="Arial"/>
              <a:buAutoNum type="alphaLcParenR"/>
            </a:pPr>
            <a:r>
              <a:rPr lang="en-US" sz="2800"/>
              <a:t>What are the expectations for </a:t>
            </a:r>
            <a:r>
              <a:rPr lang="en-US" sz="2800" i="1">
                <a:solidFill>
                  <a:srgbClr val="006600"/>
                </a:solidFill>
              </a:rPr>
              <a:t>comprehension</a:t>
            </a:r>
            <a:r>
              <a:rPr lang="en-US" sz="2800"/>
              <a:t>? </a:t>
            </a:r>
            <a:endParaRPr/>
          </a:p>
          <a:p>
            <a:pPr marL="1200150" lvl="1" indent="-514349" algn="l" rtl="0">
              <a:lnSpc>
                <a:spcPct val="100000"/>
              </a:lnSpc>
              <a:spcBef>
                <a:spcPts val="1000"/>
              </a:spcBef>
              <a:spcAft>
                <a:spcPts val="0"/>
              </a:spcAft>
              <a:buSzPts val="2560"/>
              <a:buFont typeface="Arial"/>
              <a:buAutoNum type="alphaLcParenR"/>
            </a:pPr>
            <a:r>
              <a:rPr lang="en-US" sz="2800"/>
              <a:t>How are students expected to </a:t>
            </a:r>
            <a:r>
              <a:rPr lang="en-US" sz="2800" b="1">
                <a:solidFill>
                  <a:srgbClr val="7030A0"/>
                </a:solidFill>
              </a:rPr>
              <a:t>analyze</a:t>
            </a:r>
            <a:r>
              <a:rPr lang="en-US" sz="2800"/>
              <a:t>? </a:t>
            </a:r>
            <a:endParaRPr/>
          </a:p>
          <a:p>
            <a:pPr marL="971550" lvl="0" indent="-742950" algn="l" rtl="0">
              <a:lnSpc>
                <a:spcPct val="100000"/>
              </a:lnSpc>
              <a:spcBef>
                <a:spcPts val="1000"/>
              </a:spcBef>
              <a:spcAft>
                <a:spcPts val="0"/>
              </a:spcAft>
              <a:buSzPts val="3600"/>
              <a:buAutoNum type="arabicPeriod"/>
            </a:pPr>
            <a:r>
              <a:rPr lang="en-US" sz="3000"/>
              <a:t>Carefully review the sample task.</a:t>
            </a:r>
            <a:endParaRPr/>
          </a:p>
          <a:p>
            <a:pPr marL="971550" lvl="0" indent="-742950" algn="l" rtl="0">
              <a:lnSpc>
                <a:spcPct val="100000"/>
              </a:lnSpc>
              <a:spcBef>
                <a:spcPts val="1000"/>
              </a:spcBef>
              <a:spcAft>
                <a:spcPts val="0"/>
              </a:spcAft>
              <a:buSzPts val="3600"/>
              <a:buAutoNum type="arabicPeriod"/>
            </a:pPr>
            <a:r>
              <a:rPr lang="en-US" sz="3000"/>
              <a:t>To what degree is the assignment aligned to the standards? Does it meet the depth and rigor of each standard?</a:t>
            </a:r>
            <a:endParaRPr/>
          </a:p>
          <a:p>
            <a:pPr marL="971550" lvl="0" indent="-742950" algn="l" rtl="0">
              <a:lnSpc>
                <a:spcPct val="100000"/>
              </a:lnSpc>
              <a:spcBef>
                <a:spcPts val="1000"/>
              </a:spcBef>
              <a:spcAft>
                <a:spcPts val="0"/>
              </a:spcAft>
              <a:buSzPts val="3600"/>
              <a:buAutoNum type="arabicPeriod"/>
            </a:pPr>
            <a:r>
              <a:rPr lang="en-US" sz="3000"/>
              <a:t>Explain your thinking in the rationale section. </a:t>
            </a:r>
            <a:endParaRPr/>
          </a:p>
          <a:p>
            <a:pPr marL="971550" lvl="0" indent="-742950" algn="l" rtl="0">
              <a:lnSpc>
                <a:spcPct val="100000"/>
              </a:lnSpc>
              <a:spcBef>
                <a:spcPts val="1000"/>
              </a:spcBef>
              <a:spcAft>
                <a:spcPts val="0"/>
              </a:spcAft>
              <a:buSzPts val="3600"/>
              <a:buAutoNum type="arabicPeriod"/>
            </a:pPr>
            <a:r>
              <a:rPr lang="en-US" sz="3000"/>
              <a:t>Follow the same process for sample task 2.</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54"/>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684" name="Google Shape;684;p5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54</a:t>
            </a:fld>
            <a:endParaRPr/>
          </a:p>
        </p:txBody>
      </p:sp>
      <p:sp>
        <p:nvSpPr>
          <p:cNvPr id="685" name="Google Shape;685;p54"/>
          <p:cNvSpPr txBox="1">
            <a:spLocks noGrp="1"/>
          </p:cNvSpPr>
          <p:nvPr>
            <p:ph type="body" idx="1"/>
          </p:nvPr>
        </p:nvSpPr>
        <p:spPr>
          <a:xfrm>
            <a:off x="0" y="1961255"/>
            <a:ext cx="10047383" cy="2769989"/>
          </a:xfrm>
          <a:prstGeom prst="rect">
            <a:avLst/>
          </a:prstGeom>
          <a:noFill/>
          <a:ln>
            <a:noFill/>
          </a:ln>
        </p:spPr>
        <p:txBody>
          <a:bodyPr spcFirstLastPara="1" wrap="square" lIns="91425" tIns="0" rIns="91425" bIns="0" anchor="ctr" anchorCtr="0">
            <a:spAutoFit/>
          </a:bodyPr>
          <a:lstStyle/>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1E:  Spotlight: Early Literacy</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000" b="0" i="0" u="none" strike="noStrike" cap="none">
                <a:solidFill>
                  <a:schemeClr val="dk1"/>
                </a:solidFill>
                <a:latin typeface="Arial"/>
                <a:ea typeface="Arial"/>
                <a:cs typeface="Arial"/>
                <a:sym typeface="Arial"/>
              </a:rPr>
              <a:t>Section 1G:  Wrap Up of Module 1 &amp; Next Steps</a:t>
            </a:r>
            <a:br>
              <a:rPr lang="en-US" sz="3000" b="0" i="0" u="none" strike="noStrike" cap="none">
                <a:solidFill>
                  <a:schemeClr val="dk1"/>
                </a:solidFill>
                <a:latin typeface="Arial"/>
                <a:ea typeface="Arial"/>
                <a:cs typeface="Arial"/>
                <a:sym typeface="Arial"/>
              </a:rPr>
            </a:b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689"/>
        <p:cNvGrpSpPr/>
        <p:nvPr/>
      </p:nvGrpSpPr>
      <p:grpSpPr>
        <a:xfrm>
          <a:off x="0" y="0"/>
          <a:ext cx="0" cy="0"/>
          <a:chOff x="0" y="0"/>
          <a:chExt cx="0" cy="0"/>
        </a:xfrm>
      </p:grpSpPr>
      <p:sp>
        <p:nvSpPr>
          <p:cNvPr id="690" name="Google Shape;690;p5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55</a:t>
            </a:fld>
            <a:endParaRPr/>
          </a:p>
        </p:txBody>
      </p:sp>
      <p:pic>
        <p:nvPicPr>
          <p:cNvPr id="691" name="Google Shape;691;p55"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692" name="Google Shape;692;p55"/>
          <p:cNvSpPr>
            <a:spLocks noGrp="1"/>
          </p:cNvSpPr>
          <p:nvPr>
            <p:ph type="title" idx="4294967295"/>
          </p:nvPr>
        </p:nvSpPr>
        <p:spPr>
          <a:xfrm>
            <a:off x="75038" y="0"/>
            <a:ext cx="10055728" cy="63709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You have completed Module 1: Section 1D: Spotlight: Unpacking Multidimensionality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If you would like to complete another section of Module 1 at this time, continue onto the next slide to begin facilitating Module 1: Section 1E: Spotlight: Early Literacy.   </a:t>
            </a:r>
            <a:endParaRPr kumimoji="0" lang="en-US"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Google Shape;697;p56"/>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698" name="Google Shape;698;p56"/>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1E</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Spotlight: Early Literacy</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5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704" name="Google Shape;704;p57"/>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705" name="Google Shape;705;p5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8"/>
          <p:cNvSpPr txBox="1">
            <a:spLocks noGrp="1"/>
          </p:cNvSpPr>
          <p:nvPr>
            <p:ph type="title"/>
          </p:nvPr>
        </p:nvSpPr>
        <p:spPr>
          <a:xfrm>
            <a:off x="555786" y="257216"/>
            <a:ext cx="8992500" cy="71226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Section 1E Essential Questions</a:t>
            </a:r>
            <a:endParaRPr/>
          </a:p>
        </p:txBody>
      </p:sp>
      <p:sp>
        <p:nvSpPr>
          <p:cNvPr id="711" name="Google Shape;711;p5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58</a:t>
            </a:fld>
            <a:endParaRPr/>
          </a:p>
        </p:txBody>
      </p:sp>
      <p:sp>
        <p:nvSpPr>
          <p:cNvPr id="712" name="Google Shape;712;p58"/>
          <p:cNvSpPr txBox="1">
            <a:spLocks noGrp="1"/>
          </p:cNvSpPr>
          <p:nvPr>
            <p:ph type="body" idx="1"/>
          </p:nvPr>
        </p:nvSpPr>
        <p:spPr>
          <a:xfrm>
            <a:off x="0" y="1620078"/>
            <a:ext cx="9183757" cy="5237922"/>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sz="4000"/>
              <a:t>How will the changes to the K-3 standards impact instruction?</a:t>
            </a:r>
            <a:endParaRPr/>
          </a:p>
          <a:p>
            <a:pPr marL="971550" lvl="0" indent="-742950" algn="l" rtl="0">
              <a:lnSpc>
                <a:spcPct val="100000"/>
              </a:lnSpc>
              <a:spcBef>
                <a:spcPts val="1000"/>
              </a:spcBef>
              <a:spcAft>
                <a:spcPts val="0"/>
              </a:spcAft>
              <a:buSzPts val="3600"/>
              <a:buAutoNum type="arabicPeriod"/>
            </a:pPr>
            <a:r>
              <a:rPr lang="en-US" sz="4000"/>
              <a:t>How will those changes be experienced by students?</a:t>
            </a:r>
            <a:endParaRPr/>
          </a:p>
          <a:p>
            <a:pPr marL="971550" lvl="0" indent="-742950" algn="l" rtl="0">
              <a:lnSpc>
                <a:spcPct val="100000"/>
              </a:lnSpc>
              <a:spcBef>
                <a:spcPts val="1000"/>
              </a:spcBef>
              <a:spcAft>
                <a:spcPts val="0"/>
              </a:spcAft>
              <a:buSzPts val="3600"/>
              <a:buAutoNum type="arabicPeriod"/>
            </a:pPr>
            <a:r>
              <a:rPr lang="en-US" sz="4000"/>
              <a:t>How will grades 4-5 be impacted by the changes to the K-3 progressions?</a:t>
            </a:r>
            <a:br>
              <a:rPr lang="en-US" sz="4000"/>
            </a:br>
            <a:endParaRPr sz="40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9"/>
          <p:cNvSpPr txBox="1">
            <a:spLocks noGrp="1"/>
          </p:cNvSpPr>
          <p:nvPr>
            <p:ph type="title"/>
          </p:nvPr>
        </p:nvSpPr>
        <p:spPr>
          <a:xfrm>
            <a:off x="0" y="1"/>
            <a:ext cx="9548286" cy="7821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Reading and Writing K-5 Standards</a:t>
            </a:r>
            <a:endParaRPr/>
          </a:p>
        </p:txBody>
      </p:sp>
      <p:sp>
        <p:nvSpPr>
          <p:cNvPr id="718" name="Google Shape;718;p5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59</a:t>
            </a:fld>
            <a:endParaRPr/>
          </a:p>
        </p:txBody>
      </p:sp>
      <p:sp>
        <p:nvSpPr>
          <p:cNvPr id="719" name="Google Shape;719;p59"/>
          <p:cNvSpPr txBox="1">
            <a:spLocks noGrp="1"/>
          </p:cNvSpPr>
          <p:nvPr>
            <p:ph type="body" idx="1"/>
          </p:nvPr>
        </p:nvSpPr>
        <p:spPr>
          <a:xfrm>
            <a:off x="0" y="782199"/>
            <a:ext cx="9749928" cy="6075801"/>
          </a:xfrm>
          <a:prstGeom prst="rect">
            <a:avLst/>
          </a:prstGeom>
          <a:noFill/>
          <a:ln>
            <a:noFill/>
          </a:ln>
        </p:spPr>
        <p:txBody>
          <a:bodyPr spcFirstLastPara="1" wrap="square" lIns="91425" tIns="45700" rIns="91425" bIns="45700" anchor="t" anchorCtr="0">
            <a:noAutofit/>
          </a:bodyPr>
          <a:lstStyle/>
          <a:p>
            <a:pPr marL="685800" lvl="0" indent="-457200" algn="l" rtl="0">
              <a:lnSpc>
                <a:spcPct val="100000"/>
              </a:lnSpc>
              <a:spcBef>
                <a:spcPts val="1000"/>
              </a:spcBef>
              <a:spcAft>
                <a:spcPts val="0"/>
              </a:spcAft>
              <a:buSzPts val="3600"/>
              <a:buFont typeface="Arial"/>
              <a:buChar char="•"/>
            </a:pPr>
            <a:r>
              <a:rPr lang="en-US" sz="3200"/>
              <a:t>The K-5 </a:t>
            </a:r>
            <a:r>
              <a:rPr lang="en-US" sz="3200" i="1"/>
              <a:t>Kentucky Academic Standards for Reading and Writing </a:t>
            </a:r>
            <a:r>
              <a:rPr lang="en-US" sz="3200"/>
              <a:t>include expectations for: </a:t>
            </a:r>
            <a:endParaRPr/>
          </a:p>
          <a:p>
            <a:pPr marL="1143000" lvl="1" indent="-457199" algn="l" rtl="0">
              <a:lnSpc>
                <a:spcPct val="100000"/>
              </a:lnSpc>
              <a:spcBef>
                <a:spcPts val="1000"/>
              </a:spcBef>
              <a:spcAft>
                <a:spcPts val="0"/>
              </a:spcAft>
              <a:buSzPts val="2560"/>
              <a:buFont typeface="Arial"/>
              <a:buChar char="•"/>
            </a:pPr>
            <a:r>
              <a:rPr lang="en-US" sz="2800"/>
              <a:t>Reading Foundational Skills applicable across disciplines, </a:t>
            </a:r>
            <a:endParaRPr/>
          </a:p>
          <a:p>
            <a:pPr marL="1143000" lvl="1" indent="-457199" algn="l" rtl="0">
              <a:lnSpc>
                <a:spcPct val="100000"/>
              </a:lnSpc>
              <a:spcBef>
                <a:spcPts val="1000"/>
              </a:spcBef>
              <a:spcAft>
                <a:spcPts val="0"/>
              </a:spcAft>
              <a:buSzPts val="2560"/>
              <a:buFont typeface="Arial"/>
              <a:buChar char="•"/>
            </a:pPr>
            <a:r>
              <a:rPr lang="en-US" sz="2800"/>
              <a:t>Reading Literature and Reading Informational Text, and</a:t>
            </a:r>
            <a:endParaRPr/>
          </a:p>
          <a:p>
            <a:pPr marL="1143000" lvl="1" indent="-457199" algn="l" rtl="0">
              <a:lnSpc>
                <a:spcPct val="100000"/>
              </a:lnSpc>
              <a:spcBef>
                <a:spcPts val="1000"/>
              </a:spcBef>
              <a:spcAft>
                <a:spcPts val="0"/>
              </a:spcAft>
              <a:buSzPts val="2560"/>
              <a:buFont typeface="Arial"/>
              <a:buChar char="•"/>
            </a:pPr>
            <a:r>
              <a:rPr lang="en-US" sz="2800"/>
              <a:t>Handwriting, Composition and Language. </a:t>
            </a:r>
            <a:endParaRPr/>
          </a:p>
          <a:p>
            <a:pPr marL="800100" lvl="0" indent="-571500" algn="l" rtl="0">
              <a:lnSpc>
                <a:spcPct val="100000"/>
              </a:lnSpc>
              <a:spcBef>
                <a:spcPts val="1000"/>
              </a:spcBef>
              <a:spcAft>
                <a:spcPts val="0"/>
              </a:spcAft>
              <a:buSzPts val="3600"/>
              <a:buFont typeface="Arial"/>
              <a:buChar char="•"/>
            </a:pPr>
            <a:r>
              <a:rPr lang="en-US" sz="3200"/>
              <a:t>The revisions to the K-5 standards align with and build upon the early childhood standards, providing a developmentally appropriate progression as students transition from preschool to kindergarten.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6"/>
          <p:cNvSpPr txBox="1">
            <a:spLocks noGrp="1"/>
          </p:cNvSpPr>
          <p:nvPr>
            <p:ph type="title"/>
          </p:nvPr>
        </p:nvSpPr>
        <p:spPr>
          <a:xfrm>
            <a:off x="555786" y="257025"/>
            <a:ext cx="8596668" cy="79805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Organization of the Standards</a:t>
            </a:r>
            <a:endParaRPr/>
          </a:p>
        </p:txBody>
      </p:sp>
      <p:sp>
        <p:nvSpPr>
          <p:cNvPr id="308" name="Google Shape;308;p6"/>
          <p:cNvSpPr txBox="1">
            <a:spLocks noGrp="1"/>
          </p:cNvSpPr>
          <p:nvPr>
            <p:ph type="body" idx="1"/>
          </p:nvPr>
        </p:nvSpPr>
        <p:spPr>
          <a:xfrm>
            <a:off x="173736" y="1195754"/>
            <a:ext cx="9479222" cy="566224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00"/>
              <a:t>The </a:t>
            </a:r>
            <a:r>
              <a:rPr lang="en-US" sz="3000" i="1"/>
              <a:t>KAS for Reading and Writing </a:t>
            </a:r>
            <a:r>
              <a:rPr lang="en-US" sz="3000"/>
              <a:t>consists of 6 strands:</a:t>
            </a:r>
            <a:endParaRPr/>
          </a:p>
          <a:p>
            <a:pPr marL="914400" lvl="1" indent="-391160" algn="l" rtl="0">
              <a:lnSpc>
                <a:spcPct val="100000"/>
              </a:lnSpc>
              <a:spcBef>
                <a:spcPts val="1000"/>
              </a:spcBef>
              <a:spcAft>
                <a:spcPts val="0"/>
              </a:spcAft>
              <a:buSzPts val="2560"/>
              <a:buChar char="●"/>
            </a:pPr>
            <a:r>
              <a:rPr lang="en-US" sz="2600"/>
              <a:t>Reading Foundational Skills (K-5)</a:t>
            </a:r>
            <a:endParaRPr/>
          </a:p>
          <a:p>
            <a:pPr marL="914400" lvl="1" indent="-391160" algn="l" rtl="0">
              <a:lnSpc>
                <a:spcPct val="100000"/>
              </a:lnSpc>
              <a:spcBef>
                <a:spcPts val="1000"/>
              </a:spcBef>
              <a:spcAft>
                <a:spcPts val="0"/>
              </a:spcAft>
              <a:buSzPts val="2560"/>
              <a:buChar char="●"/>
            </a:pPr>
            <a:r>
              <a:rPr lang="en-US" sz="2600"/>
              <a:t>Reading Literature (K-12)</a:t>
            </a:r>
            <a:endParaRPr/>
          </a:p>
          <a:p>
            <a:pPr marL="914400" lvl="1" indent="-391160" algn="l" rtl="0">
              <a:lnSpc>
                <a:spcPct val="100000"/>
              </a:lnSpc>
              <a:spcBef>
                <a:spcPts val="1000"/>
              </a:spcBef>
              <a:spcAft>
                <a:spcPts val="0"/>
              </a:spcAft>
              <a:buSzPts val="2560"/>
              <a:buChar char="●"/>
            </a:pPr>
            <a:r>
              <a:rPr lang="en-US" sz="2600"/>
              <a:t>Reading Informational Text (K-12)</a:t>
            </a:r>
            <a:endParaRPr/>
          </a:p>
          <a:p>
            <a:pPr marL="914400" lvl="1" indent="-391160" algn="l" rtl="0">
              <a:lnSpc>
                <a:spcPct val="100000"/>
              </a:lnSpc>
              <a:spcBef>
                <a:spcPts val="1000"/>
              </a:spcBef>
              <a:spcAft>
                <a:spcPts val="0"/>
              </a:spcAft>
              <a:buSzPts val="2560"/>
              <a:buChar char="●"/>
            </a:pPr>
            <a:r>
              <a:rPr lang="en-US" sz="2600"/>
              <a:t>Handwriting Skills (K-3)</a:t>
            </a:r>
            <a:endParaRPr/>
          </a:p>
          <a:p>
            <a:pPr marL="914400" lvl="1" indent="-391160" algn="l" rtl="0">
              <a:lnSpc>
                <a:spcPct val="100000"/>
              </a:lnSpc>
              <a:spcBef>
                <a:spcPts val="1000"/>
              </a:spcBef>
              <a:spcAft>
                <a:spcPts val="0"/>
              </a:spcAft>
              <a:buSzPts val="2560"/>
              <a:buChar char="●"/>
            </a:pPr>
            <a:r>
              <a:rPr lang="en-US" sz="2600"/>
              <a:t>Composition (K-12)</a:t>
            </a:r>
            <a:endParaRPr/>
          </a:p>
          <a:p>
            <a:pPr marL="914400" lvl="1" indent="-391160" algn="l" rtl="0">
              <a:lnSpc>
                <a:spcPct val="100000"/>
              </a:lnSpc>
              <a:spcBef>
                <a:spcPts val="1000"/>
              </a:spcBef>
              <a:spcAft>
                <a:spcPts val="0"/>
              </a:spcAft>
              <a:buSzPts val="2560"/>
              <a:buChar char="●"/>
            </a:pPr>
            <a:r>
              <a:rPr lang="en-US" sz="2600"/>
              <a:t>Language (K-12)</a:t>
            </a:r>
            <a:endParaRPr sz="1400"/>
          </a:p>
          <a:p>
            <a:pPr marL="457200" lvl="0" indent="-457200" algn="l" rtl="0">
              <a:lnSpc>
                <a:spcPct val="100000"/>
              </a:lnSpc>
              <a:spcBef>
                <a:spcPts val="1000"/>
              </a:spcBef>
              <a:spcAft>
                <a:spcPts val="0"/>
              </a:spcAft>
              <a:buSzPts val="3600"/>
              <a:buChar char="▶"/>
            </a:pPr>
            <a:r>
              <a:rPr lang="en-US" sz="2800"/>
              <a:t>NOTE: To parallel the federal Every Student Succeeds Act, the standards are now entitled </a:t>
            </a:r>
            <a:r>
              <a:rPr lang="en-US" sz="2800" i="1"/>
              <a:t>Kentucky Academic Standards for Reading and Writing</a:t>
            </a:r>
            <a:r>
              <a:rPr lang="en-US" sz="2800"/>
              <a:t> rather than for English/language arts.</a:t>
            </a:r>
            <a:r>
              <a:rPr lang="en-US" sz="3000"/>
              <a:t>  </a:t>
            </a:r>
            <a:endParaRPr/>
          </a:p>
          <a:p>
            <a:pPr marL="0" lvl="0" indent="0" algn="l" rtl="0">
              <a:lnSpc>
                <a:spcPct val="100000"/>
              </a:lnSpc>
              <a:spcBef>
                <a:spcPts val="1000"/>
              </a:spcBef>
              <a:spcAft>
                <a:spcPts val="0"/>
              </a:spcAft>
              <a:buSzPts val="3600"/>
              <a:buNone/>
            </a:pPr>
            <a:endParaRPr sz="3000"/>
          </a:p>
        </p:txBody>
      </p:sp>
      <p:sp>
        <p:nvSpPr>
          <p:cNvPr id="309" name="Google Shape;309;p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723"/>
        <p:cNvGrpSpPr/>
        <p:nvPr/>
      </p:nvGrpSpPr>
      <p:grpSpPr>
        <a:xfrm>
          <a:off x="0" y="0"/>
          <a:ext cx="0" cy="0"/>
          <a:chOff x="0" y="0"/>
          <a:chExt cx="0" cy="0"/>
        </a:xfrm>
      </p:grpSpPr>
      <p:sp>
        <p:nvSpPr>
          <p:cNvPr id="724" name="Google Shape;724;p60"/>
          <p:cNvSpPr txBox="1">
            <a:spLocks noGrp="1"/>
          </p:cNvSpPr>
          <p:nvPr>
            <p:ph type="title"/>
          </p:nvPr>
        </p:nvSpPr>
        <p:spPr>
          <a:xfrm>
            <a:off x="555786" y="1"/>
            <a:ext cx="8596668" cy="76016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sz="4000"/>
              <a:t>Rigorous Grade-Level Expectations</a:t>
            </a:r>
            <a:endParaRPr/>
          </a:p>
        </p:txBody>
      </p:sp>
      <p:sp>
        <p:nvSpPr>
          <p:cNvPr id="725" name="Google Shape;725;p60"/>
          <p:cNvSpPr txBox="1">
            <a:spLocks noGrp="1"/>
          </p:cNvSpPr>
          <p:nvPr>
            <p:ph type="body" idx="1"/>
          </p:nvPr>
        </p:nvSpPr>
        <p:spPr>
          <a:xfrm>
            <a:off x="0" y="876299"/>
            <a:ext cx="12192000" cy="5981701"/>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00"/>
              <a:t>The standards articulate rigorous grade-level expectations essential to developing a strong infrastructure of essential early literacy skills. </a:t>
            </a:r>
            <a:endParaRPr/>
          </a:p>
          <a:p>
            <a:pPr marL="457200" lvl="0" indent="-457200" algn="l" rtl="0">
              <a:lnSpc>
                <a:spcPct val="100000"/>
              </a:lnSpc>
              <a:spcBef>
                <a:spcPts val="1000"/>
              </a:spcBef>
              <a:spcAft>
                <a:spcPts val="0"/>
              </a:spcAft>
              <a:buSzPts val="3600"/>
              <a:buChar char="▶"/>
            </a:pPr>
            <a:r>
              <a:rPr lang="en-US" sz="3000"/>
              <a:t>The reading literature and informational text strands have </a:t>
            </a:r>
            <a:r>
              <a:rPr lang="en-US" sz="3000" b="1"/>
              <a:t>increased rigor with analysis</a:t>
            </a:r>
            <a:r>
              <a:rPr lang="en-US" sz="2700" b="1"/>
              <a:t>. </a:t>
            </a:r>
            <a:endParaRPr/>
          </a:p>
          <a:p>
            <a:pPr marL="914400" lvl="1" indent="-391160" algn="l" rtl="0">
              <a:lnSpc>
                <a:spcPct val="100000"/>
              </a:lnSpc>
              <a:spcBef>
                <a:spcPts val="1000"/>
              </a:spcBef>
              <a:spcAft>
                <a:spcPts val="0"/>
              </a:spcAft>
              <a:buSzPts val="2560"/>
              <a:buChar char="●"/>
            </a:pPr>
            <a:r>
              <a:rPr lang="en-US" sz="2400"/>
              <a:t>For example, kindergarten standards include making inferences to construct meaning rather than waiting until third grade as in the previous standards document. </a:t>
            </a:r>
            <a:endParaRPr/>
          </a:p>
          <a:p>
            <a:pPr marL="457200" lvl="0" indent="-457200" algn="l" rtl="0">
              <a:lnSpc>
                <a:spcPct val="100000"/>
              </a:lnSpc>
              <a:spcBef>
                <a:spcPts val="1000"/>
              </a:spcBef>
              <a:spcAft>
                <a:spcPts val="0"/>
              </a:spcAft>
              <a:buSzPts val="3600"/>
              <a:buChar char="▶"/>
            </a:pPr>
            <a:r>
              <a:rPr lang="en-US" sz="3000"/>
              <a:t>Multiple standards and practices focus on the </a:t>
            </a:r>
            <a:r>
              <a:rPr lang="en-US" sz="3000" b="1"/>
              <a:t>development of schema and building content knowledge.  </a:t>
            </a:r>
            <a:endParaRPr/>
          </a:p>
          <a:p>
            <a:pPr marL="457200" lvl="0" indent="-457200" algn="l" rtl="0">
              <a:lnSpc>
                <a:spcPct val="100000"/>
              </a:lnSpc>
              <a:spcBef>
                <a:spcPts val="1000"/>
              </a:spcBef>
              <a:spcAft>
                <a:spcPts val="0"/>
              </a:spcAft>
              <a:buSzPts val="3600"/>
              <a:buChar char="▶"/>
            </a:pPr>
            <a:r>
              <a:rPr lang="en-US" sz="3000"/>
              <a:t>Standard 10 addresses the need to teach </a:t>
            </a:r>
            <a:r>
              <a:rPr lang="en-US" sz="3000" b="1"/>
              <a:t>comprehension strategies</a:t>
            </a:r>
            <a:r>
              <a:rPr lang="en-US" sz="3000"/>
              <a:t> beginning in kindergarten and continuing through grade 12 because of their importance in aiding comprehension and analysis. </a:t>
            </a:r>
            <a:endParaRPr/>
          </a:p>
          <a:p>
            <a:pPr marL="457200" lvl="0" indent="-228600" algn="l" rtl="0">
              <a:lnSpc>
                <a:spcPct val="100000"/>
              </a:lnSpc>
              <a:spcBef>
                <a:spcPts val="1000"/>
              </a:spcBef>
              <a:spcAft>
                <a:spcPts val="0"/>
              </a:spcAft>
              <a:buSzPts val="3600"/>
              <a:buNone/>
            </a:pPr>
            <a:endParaRPr sz="3200"/>
          </a:p>
          <a:p>
            <a:pPr marL="457200" lvl="0" indent="-228600" algn="l" rtl="0">
              <a:lnSpc>
                <a:spcPct val="100000"/>
              </a:lnSpc>
              <a:spcBef>
                <a:spcPts val="1000"/>
              </a:spcBef>
              <a:spcAft>
                <a:spcPts val="0"/>
              </a:spcAft>
              <a:buSzPts val="3600"/>
              <a:buNone/>
            </a:pPr>
            <a:endParaRPr sz="3200"/>
          </a:p>
        </p:txBody>
      </p:sp>
      <p:sp>
        <p:nvSpPr>
          <p:cNvPr id="726" name="Google Shape;726;p6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730"/>
        <p:cNvGrpSpPr/>
        <p:nvPr/>
      </p:nvGrpSpPr>
      <p:grpSpPr>
        <a:xfrm>
          <a:off x="0" y="0"/>
          <a:ext cx="0" cy="0"/>
          <a:chOff x="0" y="0"/>
          <a:chExt cx="0" cy="0"/>
        </a:xfrm>
      </p:grpSpPr>
      <p:sp>
        <p:nvSpPr>
          <p:cNvPr id="731" name="Google Shape;731;p61"/>
          <p:cNvSpPr txBox="1">
            <a:spLocks noGrp="1"/>
          </p:cNvSpPr>
          <p:nvPr>
            <p:ph type="title"/>
          </p:nvPr>
        </p:nvSpPr>
        <p:spPr>
          <a:xfrm>
            <a:off x="407624" y="1"/>
            <a:ext cx="8978746" cy="7932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sz="4000"/>
              <a:t>Importance of the Standards Revision </a:t>
            </a:r>
            <a:endParaRPr/>
          </a:p>
        </p:txBody>
      </p:sp>
      <p:sp>
        <p:nvSpPr>
          <p:cNvPr id="732" name="Google Shape;732;p61"/>
          <p:cNvSpPr txBox="1">
            <a:spLocks noGrp="1"/>
          </p:cNvSpPr>
          <p:nvPr>
            <p:ph type="body" idx="1"/>
          </p:nvPr>
        </p:nvSpPr>
        <p:spPr>
          <a:xfrm>
            <a:off x="0" y="1053548"/>
            <a:ext cx="12192000" cy="580445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400"/>
              <a:t>Changes to Early Literacy standards provide intentional opportunities for students’ critical thinking skills to begin developing much sooner than before.</a:t>
            </a:r>
            <a:endParaRPr/>
          </a:p>
          <a:p>
            <a:pPr marL="457200" lvl="0" indent="-457200" algn="l" rtl="0">
              <a:lnSpc>
                <a:spcPct val="100000"/>
              </a:lnSpc>
              <a:spcBef>
                <a:spcPts val="1000"/>
              </a:spcBef>
              <a:spcAft>
                <a:spcPts val="0"/>
              </a:spcAft>
              <a:buSzPts val="3600"/>
              <a:buChar char="▶"/>
            </a:pPr>
            <a:r>
              <a:rPr lang="en-US" sz="3400"/>
              <a:t>The changes also promote the activation of those critical thinking skills as students learn to process the meaning of texts through comprehension and analysis in early primary. </a:t>
            </a:r>
            <a:endParaRPr/>
          </a:p>
          <a:p>
            <a:pPr marL="457200" lvl="0" indent="-457200" algn="l" rtl="0">
              <a:lnSpc>
                <a:spcPct val="100000"/>
              </a:lnSpc>
              <a:spcBef>
                <a:spcPts val="1000"/>
              </a:spcBef>
              <a:spcAft>
                <a:spcPts val="0"/>
              </a:spcAft>
              <a:buSzPts val="3600"/>
              <a:buChar char="▶"/>
            </a:pPr>
            <a:r>
              <a:rPr lang="en-US" sz="3400"/>
              <a:t>The ultimate goal is to build a foundation that will equip students with the skills and knowledge critical to being successful in later years and, ultimately, in the transition after high school.</a:t>
            </a:r>
            <a:endParaRPr/>
          </a:p>
          <a:p>
            <a:pPr marL="0" lvl="0" indent="0" algn="l" rtl="0">
              <a:lnSpc>
                <a:spcPct val="100000"/>
              </a:lnSpc>
              <a:spcBef>
                <a:spcPts val="1000"/>
              </a:spcBef>
              <a:spcAft>
                <a:spcPts val="0"/>
              </a:spcAft>
              <a:buSzPts val="3600"/>
              <a:buNone/>
            </a:pPr>
            <a:endParaRPr sz="3200"/>
          </a:p>
        </p:txBody>
      </p:sp>
      <p:sp>
        <p:nvSpPr>
          <p:cNvPr id="733" name="Google Shape;733;p6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6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 for Early Literacy </a:t>
            </a:r>
            <a:endParaRPr/>
          </a:p>
        </p:txBody>
      </p:sp>
      <p:sp>
        <p:nvSpPr>
          <p:cNvPr id="739" name="Google Shape;739;p62"/>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US"/>
              <a:t>Early Literacy Strands:</a:t>
            </a:r>
            <a:endParaRPr/>
          </a:p>
          <a:p>
            <a:pPr marL="457200" lvl="0" indent="-457200" algn="l" rtl="0">
              <a:lnSpc>
                <a:spcPct val="100000"/>
              </a:lnSpc>
              <a:spcBef>
                <a:spcPts val="1000"/>
              </a:spcBef>
              <a:spcAft>
                <a:spcPts val="0"/>
              </a:spcAft>
              <a:buSzPts val="3600"/>
              <a:buChar char="▶"/>
            </a:pPr>
            <a:r>
              <a:rPr lang="en-US"/>
              <a:t>Reading Standards for Foundational Skills</a:t>
            </a:r>
            <a:endParaRPr/>
          </a:p>
          <a:p>
            <a:pPr marL="457200" lvl="0" indent="-457200" algn="l" rtl="0">
              <a:lnSpc>
                <a:spcPct val="100000"/>
              </a:lnSpc>
              <a:spcBef>
                <a:spcPts val="1000"/>
              </a:spcBef>
              <a:spcAft>
                <a:spcPts val="0"/>
              </a:spcAft>
              <a:buSzPts val="3600"/>
              <a:buChar char="▶"/>
            </a:pPr>
            <a:r>
              <a:rPr lang="en-US"/>
              <a:t>Reading Standards for Literature </a:t>
            </a:r>
            <a:endParaRPr/>
          </a:p>
          <a:p>
            <a:pPr marL="457200" lvl="0" indent="-457200" algn="l" rtl="0">
              <a:lnSpc>
                <a:spcPct val="100000"/>
              </a:lnSpc>
              <a:spcBef>
                <a:spcPts val="1000"/>
              </a:spcBef>
              <a:spcAft>
                <a:spcPts val="0"/>
              </a:spcAft>
              <a:buSzPts val="3600"/>
              <a:buChar char="▶"/>
            </a:pPr>
            <a:r>
              <a:rPr lang="en-US"/>
              <a:t>Reading Standards for Informational Text</a:t>
            </a:r>
            <a:endParaRPr/>
          </a:p>
          <a:p>
            <a:pPr marL="457200" lvl="0" indent="-457200" algn="l" rtl="0">
              <a:lnSpc>
                <a:spcPct val="100000"/>
              </a:lnSpc>
              <a:spcBef>
                <a:spcPts val="1000"/>
              </a:spcBef>
              <a:spcAft>
                <a:spcPts val="0"/>
              </a:spcAft>
              <a:buSzPts val="3600"/>
              <a:buChar char="▶"/>
            </a:pPr>
            <a:r>
              <a:rPr lang="en-US"/>
              <a:t>Handwriting Standards</a:t>
            </a:r>
            <a:endParaRPr/>
          </a:p>
          <a:p>
            <a:pPr marL="457200" lvl="0" indent="-457200" algn="l" rtl="0">
              <a:lnSpc>
                <a:spcPct val="100000"/>
              </a:lnSpc>
              <a:spcBef>
                <a:spcPts val="1000"/>
              </a:spcBef>
              <a:spcAft>
                <a:spcPts val="0"/>
              </a:spcAft>
              <a:buSzPts val="3600"/>
              <a:buChar char="▶"/>
            </a:pPr>
            <a:r>
              <a:rPr lang="en-US"/>
              <a:t>Composition Standards</a:t>
            </a:r>
            <a:endParaRPr/>
          </a:p>
          <a:p>
            <a:pPr marL="457200" lvl="0" indent="-457200" algn="l" rtl="0">
              <a:lnSpc>
                <a:spcPct val="100000"/>
              </a:lnSpc>
              <a:spcBef>
                <a:spcPts val="1000"/>
              </a:spcBef>
              <a:spcAft>
                <a:spcPts val="0"/>
              </a:spcAft>
              <a:buSzPts val="3600"/>
              <a:buChar char="▶"/>
            </a:pPr>
            <a:r>
              <a:rPr lang="en-US"/>
              <a:t>Language Standards </a:t>
            </a:r>
            <a:endParaRPr/>
          </a:p>
        </p:txBody>
      </p:sp>
      <p:sp>
        <p:nvSpPr>
          <p:cNvPr id="740" name="Google Shape;740;p6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6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100000"/>
              </a:lnSpc>
              <a:spcBef>
                <a:spcPts val="0"/>
              </a:spcBef>
              <a:spcAft>
                <a:spcPts val="0"/>
              </a:spcAft>
              <a:buClr>
                <a:srgbClr val="072B62"/>
              </a:buClr>
              <a:buSzPct val="111111"/>
              <a:buFont typeface="Georgia"/>
              <a:buNone/>
            </a:pPr>
            <a:r>
              <a:rPr lang="en-US"/>
              <a:t>Spotlight on Revised Standards</a:t>
            </a:r>
            <a:br>
              <a:rPr lang="en-US"/>
            </a:br>
            <a:r>
              <a:rPr lang="en-US"/>
              <a:t>for Early Literacy </a:t>
            </a:r>
            <a:endParaRPr/>
          </a:p>
        </p:txBody>
      </p:sp>
      <p:sp>
        <p:nvSpPr>
          <p:cNvPr id="746" name="Google Shape;746;p6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63</a:t>
            </a:fld>
            <a:endParaRPr/>
          </a:p>
        </p:txBody>
      </p:sp>
      <p:graphicFrame>
        <p:nvGraphicFramePr>
          <p:cNvPr id="747" name="Google Shape;747;p63" descr="RF Standard 1 Print Concepts K-1&#10;&#10;RF Standard 2 Phonological Awareness K-1&#10;&#10;RF Standard 3 Phonics and Word Recognition K-5&#10;&#10;RF Standard 4 Fluency K-5" title="Reading Foundational Skills"/>
          <p:cNvGraphicFramePr/>
          <p:nvPr/>
        </p:nvGraphicFramePr>
        <p:xfrm>
          <a:off x="364264" y="1657760"/>
          <a:ext cx="3000000" cy="3000000"/>
        </p:xfrm>
        <a:graphic>
          <a:graphicData uri="http://schemas.openxmlformats.org/drawingml/2006/table">
            <a:tbl>
              <a:tblPr firstRow="1" bandRow="1">
                <a:noFill/>
                <a:tableStyleId>{A4C8ADC4-DCA4-43F3-B831-73AF232BAADA}</a:tableStyleId>
              </a:tblPr>
              <a:tblGrid>
                <a:gridCol w="2993225">
                  <a:extLst>
                    <a:ext uri="{9D8B030D-6E8A-4147-A177-3AD203B41FA5}">
                      <a16:colId xmlns:a16="http://schemas.microsoft.com/office/drawing/2014/main" val="20000"/>
                    </a:ext>
                  </a:extLst>
                </a:gridCol>
                <a:gridCol w="2993225">
                  <a:extLst>
                    <a:ext uri="{9D8B030D-6E8A-4147-A177-3AD203B41FA5}">
                      <a16:colId xmlns:a16="http://schemas.microsoft.com/office/drawing/2014/main" val="20001"/>
                    </a:ext>
                  </a:extLst>
                </a:gridCol>
                <a:gridCol w="2993225">
                  <a:extLst>
                    <a:ext uri="{9D8B030D-6E8A-4147-A177-3AD203B41FA5}">
                      <a16:colId xmlns:a16="http://schemas.microsoft.com/office/drawing/2014/main" val="20002"/>
                    </a:ext>
                  </a:extLst>
                </a:gridCol>
              </a:tblGrid>
              <a:tr h="1049825">
                <a:tc gridSpan="3">
                  <a:txBody>
                    <a:bodyPr/>
                    <a:lstStyle/>
                    <a:p>
                      <a:pPr marL="0" marR="0" lvl="0" indent="0" algn="ctr" rtl="0">
                        <a:lnSpc>
                          <a:spcPct val="100000"/>
                        </a:lnSpc>
                        <a:spcBef>
                          <a:spcPts val="0"/>
                        </a:spcBef>
                        <a:spcAft>
                          <a:spcPts val="0"/>
                        </a:spcAft>
                        <a:buNone/>
                      </a:pPr>
                      <a:r>
                        <a:rPr lang="en-US" sz="3600" u="none" strike="noStrike" cap="none"/>
                        <a:t>Reading Foundational (RF) Skills</a:t>
                      </a:r>
                      <a:endParaRPr sz="3600" u="none" strike="noStrike" cap="none"/>
                    </a:p>
                  </a:txBody>
                  <a:tcPr marL="91450" marR="91450" marT="45725" marB="457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8225">
                <a:tc>
                  <a:txBody>
                    <a:bodyPr/>
                    <a:lstStyle/>
                    <a:p>
                      <a:pPr marL="0" marR="0" lvl="0" indent="0" algn="ctr" rtl="0">
                        <a:lnSpc>
                          <a:spcPct val="100000"/>
                        </a:lnSpc>
                        <a:spcBef>
                          <a:spcPts val="0"/>
                        </a:spcBef>
                        <a:spcAft>
                          <a:spcPts val="0"/>
                        </a:spcAft>
                        <a:buNone/>
                      </a:pPr>
                      <a:r>
                        <a:rPr lang="en-US" sz="1400" b="1" u="none" strike="noStrike" cap="none"/>
                        <a:t>Standard </a:t>
                      </a:r>
                      <a:endParaRPr sz="1400" b="1" u="none" strike="noStrike" cap="none"/>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Strand Category</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b="1" u="none" strike="noStrike" cap="none"/>
                        <a:t>Focus Grades</a:t>
                      </a:r>
                      <a:endParaRPr sz="1400" b="1" u="none" strike="noStrike" cap="none"/>
                    </a:p>
                  </a:txBody>
                  <a:tcPr marL="91450" marR="91450" marT="45725" marB="45725"/>
                </a:tc>
                <a:extLst>
                  <a:ext uri="{0D108BD9-81ED-4DB2-BD59-A6C34878D82A}">
                    <a16:rowId xmlns:a16="http://schemas.microsoft.com/office/drawing/2014/main" val="10001"/>
                  </a:ext>
                </a:extLst>
              </a:tr>
              <a:tr h="608225">
                <a:tc>
                  <a:txBody>
                    <a:bodyPr/>
                    <a:lstStyle/>
                    <a:p>
                      <a:pPr marL="0" marR="0" lvl="0" indent="0" algn="ctr" rtl="0">
                        <a:lnSpc>
                          <a:spcPct val="100000"/>
                        </a:lnSpc>
                        <a:spcBef>
                          <a:spcPts val="0"/>
                        </a:spcBef>
                        <a:spcAft>
                          <a:spcPts val="0"/>
                        </a:spcAft>
                        <a:buNone/>
                      </a:pPr>
                      <a:r>
                        <a:rPr lang="en-US" sz="1400" u="none" strike="noStrike" cap="none"/>
                        <a:t>RF Standard 1</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Print Concepts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K-1</a:t>
                      </a:r>
                      <a:endParaRPr/>
                    </a:p>
                  </a:txBody>
                  <a:tcPr marL="91450" marR="91450" marT="45725" marB="45725"/>
                </a:tc>
                <a:extLst>
                  <a:ext uri="{0D108BD9-81ED-4DB2-BD59-A6C34878D82A}">
                    <a16:rowId xmlns:a16="http://schemas.microsoft.com/office/drawing/2014/main" val="10002"/>
                  </a:ext>
                </a:extLst>
              </a:tr>
              <a:tr h="608225">
                <a:tc>
                  <a:txBody>
                    <a:bodyPr/>
                    <a:lstStyle/>
                    <a:p>
                      <a:pPr marL="0" marR="0" lvl="0" indent="0" algn="ctr" rtl="0">
                        <a:lnSpc>
                          <a:spcPct val="100000"/>
                        </a:lnSpc>
                        <a:spcBef>
                          <a:spcPts val="0"/>
                        </a:spcBef>
                        <a:spcAft>
                          <a:spcPts val="0"/>
                        </a:spcAft>
                        <a:buNone/>
                      </a:pPr>
                      <a:r>
                        <a:rPr lang="en-US" sz="1400" u="none" strike="noStrike" cap="none"/>
                        <a:t>RF Standard 2</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Phonological Awareness</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K-1</a:t>
                      </a:r>
                      <a:endParaRPr/>
                    </a:p>
                  </a:txBody>
                  <a:tcPr marL="91450" marR="91450" marT="45725" marB="45725"/>
                </a:tc>
                <a:extLst>
                  <a:ext uri="{0D108BD9-81ED-4DB2-BD59-A6C34878D82A}">
                    <a16:rowId xmlns:a16="http://schemas.microsoft.com/office/drawing/2014/main" val="10003"/>
                  </a:ext>
                </a:extLst>
              </a:tr>
              <a:tr h="1049825">
                <a:tc>
                  <a:txBody>
                    <a:bodyPr/>
                    <a:lstStyle/>
                    <a:p>
                      <a:pPr marL="0" marR="0" lvl="0" indent="0" algn="ctr" rtl="0">
                        <a:lnSpc>
                          <a:spcPct val="100000"/>
                        </a:lnSpc>
                        <a:spcBef>
                          <a:spcPts val="0"/>
                        </a:spcBef>
                        <a:spcAft>
                          <a:spcPts val="0"/>
                        </a:spcAft>
                        <a:buNone/>
                      </a:pPr>
                      <a:r>
                        <a:rPr lang="en-US" sz="1400" u="none" strike="noStrike" cap="none"/>
                        <a:t>RF Standard 3</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Phonics and Word Recognition</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K-5</a:t>
                      </a:r>
                      <a:endParaRPr/>
                    </a:p>
                  </a:txBody>
                  <a:tcPr marL="91450" marR="91450" marT="45725" marB="45725"/>
                </a:tc>
                <a:extLst>
                  <a:ext uri="{0D108BD9-81ED-4DB2-BD59-A6C34878D82A}">
                    <a16:rowId xmlns:a16="http://schemas.microsoft.com/office/drawing/2014/main" val="10004"/>
                  </a:ext>
                </a:extLst>
              </a:tr>
              <a:tr h="608225">
                <a:tc>
                  <a:txBody>
                    <a:bodyPr/>
                    <a:lstStyle/>
                    <a:p>
                      <a:pPr marL="0" marR="0" lvl="0" indent="0" algn="ctr" rtl="0">
                        <a:lnSpc>
                          <a:spcPct val="100000"/>
                        </a:lnSpc>
                        <a:spcBef>
                          <a:spcPts val="0"/>
                        </a:spcBef>
                        <a:spcAft>
                          <a:spcPts val="0"/>
                        </a:spcAft>
                        <a:buNone/>
                      </a:pPr>
                      <a:r>
                        <a:rPr lang="en-US" sz="1400" u="none" strike="noStrike" cap="none"/>
                        <a:t>RF Standard 4</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Fluency</a:t>
                      </a:r>
                      <a:endParaRPr/>
                    </a:p>
                  </a:txBody>
                  <a:tcPr marL="91450" marR="91450" marT="45725" marB="45725"/>
                </a:tc>
                <a:tc>
                  <a:txBody>
                    <a:bodyPr/>
                    <a:lstStyle/>
                    <a:p>
                      <a:pPr marL="0" marR="0" lvl="0" indent="0" algn="ctr" rtl="0">
                        <a:lnSpc>
                          <a:spcPct val="100000"/>
                        </a:lnSpc>
                        <a:spcBef>
                          <a:spcPts val="0"/>
                        </a:spcBef>
                        <a:spcAft>
                          <a:spcPts val="0"/>
                        </a:spcAft>
                        <a:buNone/>
                      </a:pPr>
                      <a:r>
                        <a:rPr lang="en-US" sz="1400" u="none" strike="noStrike" cap="none"/>
                        <a:t>K-5</a:t>
                      </a:r>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64"/>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a:t>
            </a:r>
            <a:br>
              <a:rPr lang="en-US"/>
            </a:br>
            <a:r>
              <a:rPr lang="en-US"/>
              <a:t>for Early Literacy </a:t>
            </a:r>
            <a:endParaRPr/>
          </a:p>
        </p:txBody>
      </p:sp>
      <p:sp>
        <p:nvSpPr>
          <p:cNvPr id="753" name="Google Shape;753;p64"/>
          <p:cNvSpPr txBox="1">
            <a:spLocks noGrp="1"/>
          </p:cNvSpPr>
          <p:nvPr>
            <p:ph type="body" idx="1"/>
          </p:nvPr>
        </p:nvSpPr>
        <p:spPr>
          <a:xfrm>
            <a:off x="555787" y="1634247"/>
            <a:ext cx="8918954" cy="504052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3600"/>
              <a:buNone/>
            </a:pPr>
            <a:r>
              <a:rPr lang="en-US" b="1"/>
              <a:t>Reading Foundational Skills:</a:t>
            </a:r>
            <a:endParaRPr/>
          </a:p>
          <a:p>
            <a:pPr marL="457200" lvl="0" indent="-457200" algn="l" rtl="0">
              <a:lnSpc>
                <a:spcPct val="100000"/>
              </a:lnSpc>
              <a:spcBef>
                <a:spcPts val="1000"/>
              </a:spcBef>
              <a:spcAft>
                <a:spcPts val="0"/>
              </a:spcAft>
              <a:buSzPts val="3600"/>
              <a:buChar char="▶"/>
            </a:pPr>
            <a:r>
              <a:rPr lang="en-US"/>
              <a:t>Print Concepts/Standard 1</a:t>
            </a:r>
            <a:endParaRPr/>
          </a:p>
          <a:p>
            <a:pPr marL="914400" lvl="1" indent="-391160" algn="l" rtl="0">
              <a:lnSpc>
                <a:spcPct val="100000"/>
              </a:lnSpc>
              <a:spcBef>
                <a:spcPts val="1000"/>
              </a:spcBef>
              <a:spcAft>
                <a:spcPts val="0"/>
              </a:spcAft>
              <a:buSzPts val="2560"/>
              <a:buChar char="●"/>
            </a:pPr>
            <a:r>
              <a:rPr lang="en-US"/>
              <a:t>Addition of phrase “to aid in comprehension”</a:t>
            </a:r>
            <a:endParaRPr/>
          </a:p>
          <a:p>
            <a:pPr marL="457200" lvl="0" indent="-457200" algn="l" rtl="0">
              <a:lnSpc>
                <a:spcPct val="100000"/>
              </a:lnSpc>
              <a:spcBef>
                <a:spcPts val="1000"/>
              </a:spcBef>
              <a:spcAft>
                <a:spcPts val="0"/>
              </a:spcAft>
              <a:buSzPts val="3600"/>
              <a:buChar char="▶"/>
            </a:pPr>
            <a:r>
              <a:rPr lang="en-US"/>
              <a:t>Phonological Awareness/RF Standard 2</a:t>
            </a:r>
            <a:endParaRPr/>
          </a:p>
          <a:p>
            <a:pPr marL="914400" lvl="1" indent="-391160" algn="l" rtl="0">
              <a:lnSpc>
                <a:spcPct val="100000"/>
              </a:lnSpc>
              <a:spcBef>
                <a:spcPts val="1000"/>
              </a:spcBef>
              <a:spcAft>
                <a:spcPts val="0"/>
              </a:spcAft>
              <a:buSzPts val="2560"/>
              <a:buChar char="●"/>
            </a:pPr>
            <a:r>
              <a:rPr lang="en-US"/>
              <a:t>Some combining of standards </a:t>
            </a:r>
            <a:endParaRPr/>
          </a:p>
          <a:p>
            <a:pPr marL="914400" lvl="1" indent="-391160" algn="l" rtl="0">
              <a:lnSpc>
                <a:spcPct val="100000"/>
              </a:lnSpc>
              <a:spcBef>
                <a:spcPts val="1000"/>
              </a:spcBef>
              <a:spcAft>
                <a:spcPts val="0"/>
              </a:spcAft>
              <a:buSzPts val="2560"/>
              <a:buChar char="●"/>
            </a:pPr>
            <a:r>
              <a:rPr lang="en-US"/>
              <a:t>Best predictor of early reading</a:t>
            </a:r>
            <a:endParaRPr/>
          </a:p>
          <a:p>
            <a:pPr marL="457200" lvl="0" indent="-228600" algn="l" rtl="0">
              <a:lnSpc>
                <a:spcPct val="100000"/>
              </a:lnSpc>
              <a:spcBef>
                <a:spcPts val="1000"/>
              </a:spcBef>
              <a:spcAft>
                <a:spcPts val="0"/>
              </a:spcAft>
              <a:buSzPts val="3600"/>
              <a:buNone/>
            </a:pPr>
            <a:endParaRPr/>
          </a:p>
        </p:txBody>
      </p:sp>
      <p:sp>
        <p:nvSpPr>
          <p:cNvPr id="754" name="Google Shape;754;p6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64</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65"/>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a:t>
            </a:r>
            <a:br>
              <a:rPr lang="en-US"/>
            </a:br>
            <a:r>
              <a:rPr lang="en-US"/>
              <a:t>for Early Literacy </a:t>
            </a:r>
            <a:endParaRPr/>
          </a:p>
        </p:txBody>
      </p:sp>
      <p:sp>
        <p:nvSpPr>
          <p:cNvPr id="760" name="Google Shape;760;p65"/>
          <p:cNvSpPr txBox="1">
            <a:spLocks noGrp="1"/>
          </p:cNvSpPr>
          <p:nvPr>
            <p:ph type="body" idx="1"/>
          </p:nvPr>
        </p:nvSpPr>
        <p:spPr>
          <a:xfrm>
            <a:off x="555787" y="1577824"/>
            <a:ext cx="9114988" cy="5280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b="1"/>
              <a:t>Reading Foundational Skills</a:t>
            </a:r>
            <a:r>
              <a:rPr lang="en-US"/>
              <a:t>:</a:t>
            </a:r>
            <a:endParaRPr/>
          </a:p>
          <a:p>
            <a:pPr marL="457200" lvl="0" indent="-457200" algn="l" rtl="0">
              <a:lnSpc>
                <a:spcPct val="100000"/>
              </a:lnSpc>
              <a:spcBef>
                <a:spcPts val="1000"/>
              </a:spcBef>
              <a:spcAft>
                <a:spcPts val="0"/>
              </a:spcAft>
              <a:buSzPts val="3600"/>
              <a:buChar char="▶"/>
            </a:pPr>
            <a:r>
              <a:rPr lang="en-US" sz="2800"/>
              <a:t>Phonics and Word Recognition/RF Standard 3</a:t>
            </a:r>
            <a:endParaRPr/>
          </a:p>
          <a:p>
            <a:pPr marL="914400" lvl="1" indent="-391160" algn="l" rtl="0">
              <a:lnSpc>
                <a:spcPct val="100000"/>
              </a:lnSpc>
              <a:spcBef>
                <a:spcPts val="1000"/>
              </a:spcBef>
              <a:spcAft>
                <a:spcPts val="0"/>
              </a:spcAft>
              <a:buSzPts val="2560"/>
              <a:buChar char="●"/>
            </a:pPr>
            <a:r>
              <a:rPr lang="en-US" sz="2600"/>
              <a:t>Although the language of “high-frequency words” is only stated in kindergarten, the progression continues into first grade with the next step up in high frequency word recognition, which is decoding regularly spelled one-syllable words. </a:t>
            </a:r>
            <a:endParaRPr/>
          </a:p>
          <a:p>
            <a:pPr marL="914400" lvl="1" indent="-391160" algn="l" rtl="0">
              <a:lnSpc>
                <a:spcPct val="100000"/>
              </a:lnSpc>
              <a:spcBef>
                <a:spcPts val="1000"/>
              </a:spcBef>
              <a:spcAft>
                <a:spcPts val="0"/>
              </a:spcAft>
              <a:buSzPts val="2560"/>
              <a:buChar char="●"/>
            </a:pPr>
            <a:r>
              <a:rPr lang="en-US" sz="2600"/>
              <a:t>Specificity provided with the addition of words/phrases such as  “orally”, “demonstrate” and “identify, decode and know” </a:t>
            </a:r>
            <a:endParaRPr/>
          </a:p>
          <a:p>
            <a:pPr marL="914400" lvl="1" indent="-391160" algn="l" rtl="0">
              <a:lnSpc>
                <a:spcPct val="100000"/>
              </a:lnSpc>
              <a:spcBef>
                <a:spcPts val="1000"/>
              </a:spcBef>
              <a:spcAft>
                <a:spcPts val="0"/>
              </a:spcAft>
              <a:buSzPts val="2560"/>
              <a:buChar char="●"/>
            </a:pPr>
            <a:r>
              <a:rPr lang="en-US" sz="2600"/>
              <a:t>Some combining of standards</a:t>
            </a:r>
            <a:endParaRPr/>
          </a:p>
          <a:p>
            <a:pPr marL="914400" lvl="1" indent="-228600" algn="l" rtl="0">
              <a:lnSpc>
                <a:spcPct val="100000"/>
              </a:lnSpc>
              <a:spcBef>
                <a:spcPts val="1000"/>
              </a:spcBef>
              <a:spcAft>
                <a:spcPts val="0"/>
              </a:spcAft>
              <a:buSzPts val="2560"/>
              <a:buFont typeface="Noto Sans Symbols"/>
              <a:buNone/>
            </a:pPr>
            <a:endParaRPr sz="2400"/>
          </a:p>
        </p:txBody>
      </p:sp>
      <p:sp>
        <p:nvSpPr>
          <p:cNvPr id="761" name="Google Shape;761;p6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6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a:t>Spotlight on Revised Standards</a:t>
            </a:r>
            <a:br>
              <a:rPr lang="en-US"/>
            </a:br>
            <a:r>
              <a:rPr lang="en-US"/>
              <a:t>for Early Literacy </a:t>
            </a:r>
            <a:endParaRPr/>
          </a:p>
        </p:txBody>
      </p:sp>
      <p:sp>
        <p:nvSpPr>
          <p:cNvPr id="767" name="Google Shape;767;p66"/>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b="1"/>
              <a:t>Reading Foundational Skills:</a:t>
            </a:r>
            <a:endParaRPr/>
          </a:p>
          <a:p>
            <a:pPr marL="457200" lvl="0" indent="-457200" algn="l" rtl="0">
              <a:lnSpc>
                <a:spcPct val="100000"/>
              </a:lnSpc>
              <a:spcBef>
                <a:spcPts val="1000"/>
              </a:spcBef>
              <a:spcAft>
                <a:spcPts val="0"/>
              </a:spcAft>
              <a:buSzPts val="3600"/>
              <a:buChar char="▶"/>
            </a:pPr>
            <a:r>
              <a:rPr lang="en-US" sz="2800"/>
              <a:t>Fluency/RF Standard 4</a:t>
            </a:r>
            <a:endParaRPr/>
          </a:p>
          <a:p>
            <a:pPr marL="914400" lvl="1" indent="-391160" algn="l" rtl="0">
              <a:lnSpc>
                <a:spcPct val="100000"/>
              </a:lnSpc>
              <a:spcBef>
                <a:spcPts val="1000"/>
              </a:spcBef>
              <a:spcAft>
                <a:spcPts val="0"/>
              </a:spcAft>
              <a:buSzPts val="2560"/>
              <a:buChar char="●"/>
            </a:pPr>
            <a:r>
              <a:rPr lang="en-US" sz="2800"/>
              <a:t>A statement about reading fluently on grade-level to support comprehension has been added at the beginning of each K-5 fluency standard.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771"/>
        <p:cNvGrpSpPr/>
        <p:nvPr/>
      </p:nvGrpSpPr>
      <p:grpSpPr>
        <a:xfrm>
          <a:off x="0" y="0"/>
          <a:ext cx="0" cy="0"/>
          <a:chOff x="0" y="0"/>
          <a:chExt cx="0" cy="0"/>
        </a:xfrm>
      </p:grpSpPr>
      <p:sp>
        <p:nvSpPr>
          <p:cNvPr id="772" name="Google Shape;772;p67"/>
          <p:cNvSpPr txBox="1">
            <a:spLocks noGrp="1"/>
          </p:cNvSpPr>
          <p:nvPr>
            <p:ph type="title"/>
          </p:nvPr>
        </p:nvSpPr>
        <p:spPr>
          <a:xfrm>
            <a:off x="555786" y="0"/>
            <a:ext cx="10168536" cy="141135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73" name="Google Shape;773;p67"/>
          <p:cNvSpPr txBox="1">
            <a:spLocks noGrp="1"/>
          </p:cNvSpPr>
          <p:nvPr>
            <p:ph type="body" idx="1"/>
          </p:nvPr>
        </p:nvSpPr>
        <p:spPr>
          <a:xfrm>
            <a:off x="0" y="1480932"/>
            <a:ext cx="12192000" cy="53770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sz="3200" b="1"/>
              <a:t>Reading Literature and Reading Informational Text</a:t>
            </a:r>
            <a:r>
              <a:rPr lang="en-US" sz="3200"/>
              <a:t>: </a:t>
            </a:r>
            <a:endParaRPr/>
          </a:p>
          <a:p>
            <a:pPr marL="457200" lvl="0" indent="-457200" algn="l" rtl="0">
              <a:lnSpc>
                <a:spcPct val="100000"/>
              </a:lnSpc>
              <a:spcBef>
                <a:spcPts val="1000"/>
              </a:spcBef>
              <a:spcAft>
                <a:spcPts val="0"/>
              </a:spcAft>
              <a:buSzPts val="3600"/>
              <a:buChar char="▶"/>
            </a:pPr>
            <a:r>
              <a:rPr lang="en-US" sz="3400"/>
              <a:t>RL.1 and RI.1 – Inferencing added to K-3 to improve progression and add what is developmentally appropriate. </a:t>
            </a:r>
            <a:endParaRPr/>
          </a:p>
          <a:p>
            <a:pPr marL="457200" lvl="0" indent="-457200" algn="l" rtl="0">
              <a:lnSpc>
                <a:spcPct val="100000"/>
              </a:lnSpc>
              <a:spcBef>
                <a:spcPts val="1000"/>
              </a:spcBef>
              <a:spcAft>
                <a:spcPts val="0"/>
              </a:spcAft>
              <a:buSzPts val="3600"/>
              <a:buChar char="▶"/>
            </a:pPr>
            <a:r>
              <a:rPr lang="en-US" sz="3400"/>
              <a:t>RL.2 and RI.2 – Significant changes to K-5 to improve progression, add what is developmentally appropriate and address public feedback about the lack of clarity of Standard 2 in the previous </a:t>
            </a:r>
            <a:r>
              <a:rPr lang="en-US" sz="3400" i="1"/>
              <a:t>KAS for ELA</a:t>
            </a:r>
            <a:r>
              <a:rPr lang="en-US" sz="3400"/>
              <a:t>. </a:t>
            </a:r>
            <a:endParaRPr/>
          </a:p>
          <a:p>
            <a:pPr marL="457200" lvl="0" indent="-457200" algn="l" rtl="0">
              <a:lnSpc>
                <a:spcPct val="100000"/>
              </a:lnSpc>
              <a:spcBef>
                <a:spcPts val="1000"/>
              </a:spcBef>
              <a:spcAft>
                <a:spcPts val="0"/>
              </a:spcAft>
              <a:buSzPts val="3600"/>
              <a:buChar char="▶"/>
            </a:pPr>
            <a:r>
              <a:rPr lang="en-US" sz="3400"/>
              <a:t>RL.4 – Changes to the examples of non-literal language included in the grade-level standards </a:t>
            </a:r>
            <a:endParaRPr/>
          </a:p>
          <a:p>
            <a:pPr marL="457200" lvl="0" indent="-228600" algn="l" rtl="0">
              <a:lnSpc>
                <a:spcPct val="100000"/>
              </a:lnSpc>
              <a:spcBef>
                <a:spcPts val="1000"/>
              </a:spcBef>
              <a:spcAft>
                <a:spcPts val="0"/>
              </a:spcAft>
              <a:buSzPts val="3600"/>
              <a:buNone/>
            </a:pPr>
            <a:endParaRPr sz="3200"/>
          </a:p>
        </p:txBody>
      </p:sp>
      <p:sp>
        <p:nvSpPr>
          <p:cNvPr id="774" name="Google Shape;774;p6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67</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778"/>
        <p:cNvGrpSpPr/>
        <p:nvPr/>
      </p:nvGrpSpPr>
      <p:grpSpPr>
        <a:xfrm>
          <a:off x="0" y="0"/>
          <a:ext cx="0" cy="0"/>
          <a:chOff x="0" y="0"/>
          <a:chExt cx="0" cy="0"/>
        </a:xfrm>
      </p:grpSpPr>
      <p:sp>
        <p:nvSpPr>
          <p:cNvPr id="779" name="Google Shape;779;p68"/>
          <p:cNvSpPr txBox="1">
            <a:spLocks noGrp="1"/>
          </p:cNvSpPr>
          <p:nvPr>
            <p:ph type="title"/>
          </p:nvPr>
        </p:nvSpPr>
        <p:spPr>
          <a:xfrm>
            <a:off x="555786" y="1"/>
            <a:ext cx="8596668" cy="1421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80" name="Google Shape;780;p68"/>
          <p:cNvSpPr txBox="1">
            <a:spLocks noGrp="1"/>
          </p:cNvSpPr>
          <p:nvPr>
            <p:ph type="body" idx="1"/>
          </p:nvPr>
        </p:nvSpPr>
        <p:spPr>
          <a:xfrm>
            <a:off x="0" y="1421178"/>
            <a:ext cx="12192000" cy="5436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sz="3200" b="1"/>
              <a:t>Reading Literature and Reading Informational Text</a:t>
            </a:r>
            <a:r>
              <a:rPr lang="en-US" sz="3200"/>
              <a:t>: </a:t>
            </a:r>
            <a:endParaRPr/>
          </a:p>
          <a:p>
            <a:pPr marL="457200" lvl="0" indent="-457200" algn="l" rtl="0">
              <a:lnSpc>
                <a:spcPct val="100000"/>
              </a:lnSpc>
              <a:spcBef>
                <a:spcPts val="1000"/>
              </a:spcBef>
              <a:spcAft>
                <a:spcPts val="0"/>
              </a:spcAft>
              <a:buSzPts val="3600"/>
              <a:buChar char="▶"/>
            </a:pPr>
            <a:r>
              <a:rPr lang="en-US" sz="3200"/>
              <a:t>RL.5 – Major changes to K-5 progression to better align to the guiding principle and address public feedback on the clarity of this standard.</a:t>
            </a:r>
            <a:endParaRPr/>
          </a:p>
          <a:p>
            <a:pPr marL="457200" lvl="0" indent="-457200" algn="l" rtl="0">
              <a:lnSpc>
                <a:spcPct val="100000"/>
              </a:lnSpc>
              <a:spcBef>
                <a:spcPts val="1000"/>
              </a:spcBef>
              <a:spcAft>
                <a:spcPts val="0"/>
              </a:spcAft>
              <a:buSzPts val="3600"/>
              <a:buChar char="▶"/>
            </a:pPr>
            <a:r>
              <a:rPr lang="en-US" sz="3200"/>
              <a:t>RL.6 and RI.6 – Changes to the entire K-12 progression to eliminate confusion found in feedback on point of view versus perspective. Clarity in progression now denotes the depth of this standard and the intended rigor. </a:t>
            </a:r>
            <a:endParaRPr/>
          </a:p>
          <a:p>
            <a:pPr marL="457200" lvl="0" indent="-457200" algn="l" rtl="0">
              <a:lnSpc>
                <a:spcPct val="100000"/>
              </a:lnSpc>
              <a:spcBef>
                <a:spcPts val="1000"/>
              </a:spcBef>
              <a:spcAft>
                <a:spcPts val="0"/>
              </a:spcAft>
              <a:buSzPts val="3600"/>
              <a:buChar char="▶"/>
            </a:pPr>
            <a:r>
              <a:rPr lang="en-US" sz="3200"/>
              <a:t>RI.8 – Addition of claim to K-5 to improve progression and better align with guiding principle and Composition Standard 1.</a:t>
            </a:r>
            <a:endParaRPr/>
          </a:p>
          <a:p>
            <a:pPr marL="0" lvl="0" indent="0" algn="l" rtl="0">
              <a:lnSpc>
                <a:spcPct val="100000"/>
              </a:lnSpc>
              <a:spcBef>
                <a:spcPts val="1000"/>
              </a:spcBef>
              <a:spcAft>
                <a:spcPts val="0"/>
              </a:spcAft>
              <a:buSzPts val="3600"/>
              <a:buNone/>
            </a:pPr>
            <a:endParaRPr sz="2800"/>
          </a:p>
          <a:p>
            <a:pPr marL="457200" lvl="0" indent="-228600" algn="l" rtl="0">
              <a:lnSpc>
                <a:spcPct val="100000"/>
              </a:lnSpc>
              <a:spcBef>
                <a:spcPts val="1000"/>
              </a:spcBef>
              <a:spcAft>
                <a:spcPts val="0"/>
              </a:spcAft>
              <a:buSzPts val="3600"/>
              <a:buNone/>
            </a:pPr>
            <a:endParaRPr sz="3200"/>
          </a:p>
          <a:p>
            <a:pPr marL="457200" lvl="0" indent="-228600" algn="l" rtl="0">
              <a:lnSpc>
                <a:spcPct val="100000"/>
              </a:lnSpc>
              <a:spcBef>
                <a:spcPts val="1000"/>
              </a:spcBef>
              <a:spcAft>
                <a:spcPts val="0"/>
              </a:spcAft>
              <a:buSzPts val="3600"/>
              <a:buNone/>
            </a:pPr>
            <a:endParaRPr sz="3200"/>
          </a:p>
        </p:txBody>
      </p:sp>
      <p:sp>
        <p:nvSpPr>
          <p:cNvPr id="781" name="Google Shape;781;p6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68</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69"/>
          <p:cNvSpPr txBox="1">
            <a:spLocks noGrp="1"/>
          </p:cNvSpPr>
          <p:nvPr>
            <p:ph type="title"/>
          </p:nvPr>
        </p:nvSpPr>
        <p:spPr>
          <a:xfrm>
            <a:off x="555786" y="1"/>
            <a:ext cx="8596668" cy="1421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87" name="Google Shape;787;p69"/>
          <p:cNvSpPr txBox="1">
            <a:spLocks noGrp="1"/>
          </p:cNvSpPr>
          <p:nvPr>
            <p:ph type="body" idx="1"/>
          </p:nvPr>
        </p:nvSpPr>
        <p:spPr>
          <a:xfrm>
            <a:off x="0" y="1421178"/>
            <a:ext cx="9968948" cy="5436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sz="3200" b="1"/>
              <a:t>Reading Literature and Reading Informational Text</a:t>
            </a:r>
            <a:r>
              <a:rPr lang="en-US" sz="3200"/>
              <a:t>: </a:t>
            </a:r>
            <a:endParaRPr/>
          </a:p>
          <a:p>
            <a:pPr marL="457200" lvl="0" indent="-457200" algn="l" rtl="0">
              <a:lnSpc>
                <a:spcPct val="100000"/>
              </a:lnSpc>
              <a:spcBef>
                <a:spcPts val="1000"/>
              </a:spcBef>
              <a:spcAft>
                <a:spcPts val="0"/>
              </a:spcAft>
              <a:buSzPts val="3600"/>
              <a:buChar char="▶"/>
            </a:pPr>
            <a:r>
              <a:rPr lang="en-US" sz="3000"/>
              <a:t>RL.10 and RI.10 – Significant change with the inclusion of comprehension strategies. Students must be able to practice the strategies and apply them on their own in order to read independently and proficiently. </a:t>
            </a:r>
            <a:endParaRPr/>
          </a:p>
          <a:p>
            <a:pPr marL="457200" lvl="0" indent="-457200" algn="l" rtl="0">
              <a:lnSpc>
                <a:spcPct val="100000"/>
              </a:lnSpc>
              <a:spcBef>
                <a:spcPts val="1000"/>
              </a:spcBef>
              <a:spcAft>
                <a:spcPts val="0"/>
              </a:spcAft>
              <a:buSzPts val="3600"/>
              <a:buChar char="▶"/>
            </a:pPr>
            <a:r>
              <a:rPr lang="en-US" sz="3000"/>
              <a:t>RL.10 and RI.10 – Also, notice the inclusion of the word “analyze”: “to read, comprehend </a:t>
            </a:r>
            <a:r>
              <a:rPr lang="en-US" sz="3000" b="1"/>
              <a:t>and analyze </a:t>
            </a:r>
            <a:r>
              <a:rPr lang="en-US" sz="3000"/>
              <a:t>grade-level appropriate, complex literary/informational texts independently and proficiently. </a:t>
            </a:r>
            <a:r>
              <a:rPr lang="en-US" sz="2800"/>
              <a:t>	</a:t>
            </a:r>
            <a:endParaRPr/>
          </a:p>
          <a:p>
            <a:pPr marL="457200" lvl="0" indent="-228600" algn="l" rtl="0">
              <a:lnSpc>
                <a:spcPct val="100000"/>
              </a:lnSpc>
              <a:spcBef>
                <a:spcPts val="1000"/>
              </a:spcBef>
              <a:spcAft>
                <a:spcPts val="0"/>
              </a:spcAft>
              <a:buSzPts val="3600"/>
              <a:buNone/>
            </a:pPr>
            <a:endParaRPr sz="2800"/>
          </a:p>
          <a:p>
            <a:pPr marL="0" lvl="0" indent="0" algn="l" rtl="0">
              <a:lnSpc>
                <a:spcPct val="100000"/>
              </a:lnSpc>
              <a:spcBef>
                <a:spcPts val="1000"/>
              </a:spcBef>
              <a:spcAft>
                <a:spcPts val="0"/>
              </a:spcAft>
              <a:buSzPts val="3600"/>
              <a:buNone/>
            </a:pPr>
            <a:endParaRPr sz="2800"/>
          </a:p>
          <a:p>
            <a:pPr marL="0" lvl="0" indent="0" algn="l" rtl="0">
              <a:lnSpc>
                <a:spcPct val="100000"/>
              </a:lnSpc>
              <a:spcBef>
                <a:spcPts val="1000"/>
              </a:spcBef>
              <a:spcAft>
                <a:spcPts val="0"/>
              </a:spcAft>
              <a:buSzPts val="3600"/>
              <a:buNone/>
            </a:pPr>
            <a:endParaRPr sz="3200"/>
          </a:p>
        </p:txBody>
      </p:sp>
      <p:sp>
        <p:nvSpPr>
          <p:cNvPr id="788" name="Google Shape;788;p6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69</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7"/>
          <p:cNvSpPr txBox="1">
            <a:spLocks noGrp="1"/>
          </p:cNvSpPr>
          <p:nvPr>
            <p:ph type="title"/>
          </p:nvPr>
        </p:nvSpPr>
        <p:spPr>
          <a:xfrm>
            <a:off x="555786" y="257025"/>
            <a:ext cx="8596668" cy="74178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The 6 Strands</a:t>
            </a:r>
            <a:endParaRPr/>
          </a:p>
        </p:txBody>
      </p:sp>
      <p:sp>
        <p:nvSpPr>
          <p:cNvPr id="315" name="Google Shape;315;p7"/>
          <p:cNvSpPr txBox="1">
            <a:spLocks noGrp="1"/>
          </p:cNvSpPr>
          <p:nvPr>
            <p:ph type="body" idx="1"/>
          </p:nvPr>
        </p:nvSpPr>
        <p:spPr>
          <a:xfrm>
            <a:off x="0" y="998806"/>
            <a:ext cx="9744501" cy="585919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00"/>
              <a:t>The strand standards outline what a student should know and be able to do independently by the end of each grade in grades K-8 and each grade band for 9-10 and 11-12. </a:t>
            </a:r>
            <a:endParaRPr/>
          </a:p>
          <a:p>
            <a:pPr marL="457200" lvl="0" indent="-457200" algn="l" rtl="0">
              <a:lnSpc>
                <a:spcPct val="100000"/>
              </a:lnSpc>
              <a:spcBef>
                <a:spcPts val="1000"/>
              </a:spcBef>
              <a:spcAft>
                <a:spcPts val="0"/>
              </a:spcAft>
              <a:buSzPts val="3600"/>
              <a:buChar char="▶"/>
            </a:pPr>
            <a:r>
              <a:rPr lang="en-US" sz="3000"/>
              <a:t>These grade-level specific and grade-banded standards intentionally support the learning progression as they strategically stair step students toward a guiding principle for each standard.  </a:t>
            </a:r>
            <a:endParaRPr/>
          </a:p>
          <a:p>
            <a:pPr marL="457200" lvl="0" indent="-457200" algn="l" rtl="0">
              <a:lnSpc>
                <a:spcPct val="100000"/>
              </a:lnSpc>
              <a:spcBef>
                <a:spcPts val="1000"/>
              </a:spcBef>
              <a:spcAft>
                <a:spcPts val="0"/>
              </a:spcAft>
              <a:buSzPts val="3600"/>
              <a:buChar char="▶"/>
            </a:pPr>
            <a:r>
              <a:rPr lang="en-US" sz="3000"/>
              <a:t>The Speaking and Listening Strand had to be removed due to “essential skills” curriculum legislation; however, we know that they are still essential to best practice instruction.</a:t>
            </a:r>
            <a:endParaRPr/>
          </a:p>
        </p:txBody>
      </p:sp>
      <p:sp>
        <p:nvSpPr>
          <p:cNvPr id="316" name="Google Shape;316;p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70"/>
          <p:cNvSpPr txBox="1">
            <a:spLocks noGrp="1"/>
          </p:cNvSpPr>
          <p:nvPr>
            <p:ph type="title"/>
          </p:nvPr>
        </p:nvSpPr>
        <p:spPr>
          <a:xfrm>
            <a:off x="555786" y="1"/>
            <a:ext cx="8596668" cy="142117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Spotlight on Revised Standards for Early Literacy</a:t>
            </a:r>
            <a:endParaRPr/>
          </a:p>
        </p:txBody>
      </p:sp>
      <p:sp>
        <p:nvSpPr>
          <p:cNvPr id="794" name="Google Shape;794;p70"/>
          <p:cNvSpPr txBox="1">
            <a:spLocks noGrp="1"/>
          </p:cNvSpPr>
          <p:nvPr>
            <p:ph type="body" idx="1"/>
          </p:nvPr>
        </p:nvSpPr>
        <p:spPr>
          <a:xfrm>
            <a:off x="0" y="1421178"/>
            <a:ext cx="9744501" cy="543682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3600"/>
              <a:buNone/>
            </a:pPr>
            <a:r>
              <a:rPr lang="en-US" b="1"/>
              <a:t>Handwriting Standards:</a:t>
            </a:r>
            <a:endParaRPr/>
          </a:p>
          <a:p>
            <a:pPr marL="457200" lvl="0" indent="-457200" algn="l" rtl="0">
              <a:lnSpc>
                <a:spcPct val="100000"/>
              </a:lnSpc>
              <a:spcBef>
                <a:spcPts val="1000"/>
              </a:spcBef>
              <a:spcAft>
                <a:spcPts val="0"/>
              </a:spcAft>
              <a:buSzPts val="3600"/>
              <a:buChar char="▶"/>
            </a:pPr>
            <a:r>
              <a:rPr lang="en-US"/>
              <a:t>4 new standards have been written:</a:t>
            </a:r>
            <a:endParaRPr/>
          </a:p>
          <a:p>
            <a:pPr marL="914400" lvl="1" indent="-391160" algn="l" rtl="0">
              <a:lnSpc>
                <a:spcPct val="100000"/>
              </a:lnSpc>
              <a:spcBef>
                <a:spcPts val="1000"/>
              </a:spcBef>
              <a:spcAft>
                <a:spcPts val="0"/>
              </a:spcAft>
              <a:buSzPts val="2560"/>
              <a:buChar char="●"/>
            </a:pPr>
            <a:r>
              <a:rPr lang="en-US"/>
              <a:t>K-1 apply to printing. </a:t>
            </a:r>
            <a:endParaRPr/>
          </a:p>
          <a:p>
            <a:pPr marL="914400" lvl="1" indent="-391160" algn="l" rtl="0">
              <a:lnSpc>
                <a:spcPct val="100000"/>
              </a:lnSpc>
              <a:spcBef>
                <a:spcPts val="1000"/>
              </a:spcBef>
              <a:spcAft>
                <a:spcPts val="0"/>
              </a:spcAft>
              <a:buSzPts val="2560"/>
              <a:buChar char="●"/>
            </a:pPr>
            <a:r>
              <a:rPr lang="en-US"/>
              <a:t>Grades 2-3 apply to cursive handwriting. </a:t>
            </a:r>
            <a:endParaRPr/>
          </a:p>
          <a:p>
            <a:pPr marL="0" lvl="0" indent="0" algn="l" rtl="0">
              <a:lnSpc>
                <a:spcPct val="100000"/>
              </a:lnSpc>
              <a:spcBef>
                <a:spcPts val="1000"/>
              </a:spcBef>
              <a:spcAft>
                <a:spcPts val="0"/>
              </a:spcAft>
              <a:buSzPts val="3600"/>
              <a:buNone/>
            </a:pPr>
            <a:r>
              <a:rPr lang="en-US" b="1"/>
              <a:t>Composition Standards:</a:t>
            </a:r>
            <a:endParaRPr/>
          </a:p>
          <a:p>
            <a:pPr marL="457200" lvl="0" indent="-457200" algn="l" rtl="0">
              <a:lnSpc>
                <a:spcPct val="100000"/>
              </a:lnSpc>
              <a:spcBef>
                <a:spcPts val="1000"/>
              </a:spcBef>
              <a:spcAft>
                <a:spcPts val="0"/>
              </a:spcAft>
              <a:buSzPts val="3600"/>
              <a:buChar char="▶"/>
            </a:pPr>
            <a:r>
              <a:rPr lang="en-US"/>
              <a:t>The writing process has been incorporated and embedded into all writing modes instead of being an isolated, stand-alone standard. </a:t>
            </a:r>
            <a:endParaRPr/>
          </a:p>
        </p:txBody>
      </p:sp>
      <p:sp>
        <p:nvSpPr>
          <p:cNvPr id="795" name="Google Shape;795;p7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799"/>
        <p:cNvGrpSpPr/>
        <p:nvPr/>
      </p:nvGrpSpPr>
      <p:grpSpPr>
        <a:xfrm>
          <a:off x="0" y="0"/>
          <a:ext cx="0" cy="0"/>
          <a:chOff x="0" y="0"/>
          <a:chExt cx="0" cy="0"/>
        </a:xfrm>
      </p:grpSpPr>
      <p:sp>
        <p:nvSpPr>
          <p:cNvPr id="800" name="Google Shape;800;p71"/>
          <p:cNvSpPr txBox="1">
            <a:spLocks noGrp="1"/>
          </p:cNvSpPr>
          <p:nvPr>
            <p:ph type="title"/>
          </p:nvPr>
        </p:nvSpPr>
        <p:spPr>
          <a:xfrm>
            <a:off x="555786" y="1"/>
            <a:ext cx="8596668" cy="78219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Discovery Task</a:t>
            </a:r>
            <a:endParaRPr/>
          </a:p>
        </p:txBody>
      </p:sp>
      <p:sp>
        <p:nvSpPr>
          <p:cNvPr id="801" name="Google Shape;801;p71"/>
          <p:cNvSpPr txBox="1">
            <a:spLocks noGrp="1"/>
          </p:cNvSpPr>
          <p:nvPr>
            <p:ph type="body" idx="1"/>
          </p:nvPr>
        </p:nvSpPr>
        <p:spPr>
          <a:xfrm>
            <a:off x="0" y="782198"/>
            <a:ext cx="12192000" cy="6075801"/>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200"/>
              <a:t>The coding and structure of the standards may look similar; however, the writing teams made significant revisions/additions.</a:t>
            </a:r>
            <a:endParaRPr/>
          </a:p>
          <a:p>
            <a:pPr marL="457200" lvl="0" indent="-457200" algn="l" rtl="0">
              <a:lnSpc>
                <a:spcPct val="100000"/>
              </a:lnSpc>
              <a:spcBef>
                <a:spcPts val="1000"/>
              </a:spcBef>
              <a:spcAft>
                <a:spcPts val="0"/>
              </a:spcAft>
              <a:buSzPts val="3600"/>
              <a:buChar char="▶"/>
            </a:pPr>
            <a:r>
              <a:rPr lang="en-US" sz="3200"/>
              <a:t>Let’s investigate:</a:t>
            </a:r>
            <a:endParaRPr/>
          </a:p>
          <a:p>
            <a:pPr marL="914400" lvl="1" indent="-391160" algn="l" rtl="0">
              <a:lnSpc>
                <a:spcPct val="100000"/>
              </a:lnSpc>
              <a:spcBef>
                <a:spcPts val="1000"/>
              </a:spcBef>
              <a:spcAft>
                <a:spcPts val="0"/>
              </a:spcAft>
              <a:buSzPts val="2560"/>
              <a:buChar char="●"/>
            </a:pPr>
            <a:r>
              <a:rPr lang="en-US" sz="2700"/>
              <a:t>Select the Reading Literature strand for a specific grade-level (preferably the one being taught if you are a teacher participant).</a:t>
            </a:r>
            <a:endParaRPr/>
          </a:p>
          <a:p>
            <a:pPr marL="914400" lvl="1" indent="-391160" algn="l" rtl="0">
              <a:lnSpc>
                <a:spcPct val="100000"/>
              </a:lnSpc>
              <a:spcBef>
                <a:spcPts val="1000"/>
              </a:spcBef>
              <a:spcAft>
                <a:spcPts val="0"/>
              </a:spcAft>
              <a:buSzPts val="2560"/>
              <a:buChar char="●"/>
            </a:pPr>
            <a:r>
              <a:rPr lang="en-US" sz="2700"/>
              <a:t>Examine the differences between the </a:t>
            </a:r>
            <a:r>
              <a:rPr lang="en-US" sz="2700" i="1"/>
              <a:t>KAS for ELA </a:t>
            </a:r>
            <a:r>
              <a:rPr lang="en-US" sz="2700"/>
              <a:t>and the </a:t>
            </a:r>
            <a:r>
              <a:rPr lang="en-US" sz="2700" i="1"/>
              <a:t>KAS for Reading and Writing </a:t>
            </a:r>
            <a:r>
              <a:rPr lang="en-US" sz="2700"/>
              <a:t>and note the instructional impacts of the new standards</a:t>
            </a:r>
            <a:r>
              <a:rPr lang="en-US" sz="2700" i="1"/>
              <a:t>. </a:t>
            </a:r>
            <a:endParaRPr/>
          </a:p>
          <a:p>
            <a:pPr marL="1371600" lvl="2" indent="-406400" algn="l" rtl="0">
              <a:lnSpc>
                <a:spcPct val="100000"/>
              </a:lnSpc>
              <a:spcBef>
                <a:spcPts val="1000"/>
              </a:spcBef>
              <a:spcAft>
                <a:spcPts val="0"/>
              </a:spcAft>
              <a:buSzPts val="2800"/>
              <a:buChar char="✓"/>
            </a:pPr>
            <a:r>
              <a:rPr lang="en-US" sz="2300"/>
              <a:t>Remember the multidimensionality view is helpful for highlighting the depth and rigor of the standard and for comparing/contrasting each dimension – content, comprehension and analysis – in both documents. </a:t>
            </a:r>
            <a:endParaRPr sz="2300" i="1"/>
          </a:p>
          <a:p>
            <a:pPr marL="914400" lvl="1" indent="-391160" algn="l" rtl="0">
              <a:lnSpc>
                <a:spcPct val="100000"/>
              </a:lnSpc>
              <a:spcBef>
                <a:spcPts val="1000"/>
              </a:spcBef>
              <a:spcAft>
                <a:spcPts val="0"/>
              </a:spcAft>
              <a:buSzPts val="2560"/>
              <a:buChar char="●"/>
            </a:pPr>
            <a:r>
              <a:rPr lang="en-US" sz="2700"/>
              <a:t>As time permits, continue your investigation for Reading Informational Text, Reading Foundational, etc.  </a:t>
            </a:r>
            <a:endParaRPr/>
          </a:p>
          <a:p>
            <a:pPr marL="0" lvl="0" indent="0" algn="l" rtl="0">
              <a:lnSpc>
                <a:spcPct val="100000"/>
              </a:lnSpc>
              <a:spcBef>
                <a:spcPts val="1000"/>
              </a:spcBef>
              <a:spcAft>
                <a:spcPts val="0"/>
              </a:spcAft>
              <a:buSzPts val="3600"/>
              <a:buNone/>
            </a:pPr>
            <a:endParaRPr/>
          </a:p>
        </p:txBody>
      </p:sp>
      <p:sp>
        <p:nvSpPr>
          <p:cNvPr id="802" name="Google Shape;802;p7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71</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806"/>
        <p:cNvGrpSpPr/>
        <p:nvPr/>
      </p:nvGrpSpPr>
      <p:grpSpPr>
        <a:xfrm>
          <a:off x="0" y="0"/>
          <a:ext cx="0" cy="0"/>
          <a:chOff x="0" y="0"/>
          <a:chExt cx="0" cy="0"/>
        </a:xfrm>
      </p:grpSpPr>
      <p:sp>
        <p:nvSpPr>
          <p:cNvPr id="807" name="Google Shape;807;p72"/>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Grade 2 Comparison Example</a:t>
            </a:r>
            <a:endParaRPr/>
          </a:p>
        </p:txBody>
      </p:sp>
      <p:sp>
        <p:nvSpPr>
          <p:cNvPr id="808" name="Google Shape;808;p72"/>
          <p:cNvSpPr txBox="1">
            <a:spLocks noGrp="1"/>
          </p:cNvSpPr>
          <p:nvPr>
            <p:ph type="body" idx="1"/>
          </p:nvPr>
        </p:nvSpPr>
        <p:spPr>
          <a:xfrm>
            <a:off x="1148164" y="1199486"/>
            <a:ext cx="4297800" cy="432362"/>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i="1"/>
              <a:t>KAS for ELA</a:t>
            </a:r>
            <a:endParaRPr/>
          </a:p>
        </p:txBody>
      </p:sp>
      <p:sp>
        <p:nvSpPr>
          <p:cNvPr id="809" name="Google Shape;809;p72"/>
          <p:cNvSpPr txBox="1">
            <a:spLocks noGrp="1"/>
          </p:cNvSpPr>
          <p:nvPr>
            <p:ph type="body" idx="2"/>
          </p:nvPr>
        </p:nvSpPr>
        <p:spPr>
          <a:xfrm>
            <a:off x="6590116" y="1295731"/>
            <a:ext cx="4297800" cy="432361"/>
          </a:xfrm>
          <a:prstGeom prst="rect">
            <a:avLst/>
          </a:prstGeom>
          <a:noFill/>
          <a:ln>
            <a:noFill/>
          </a:ln>
        </p:spPr>
        <p:txBody>
          <a:bodyPr spcFirstLastPara="1" wrap="square" lIns="91425" tIns="45700" rIns="91425" bIns="45700" anchor="b" anchorCtr="0">
            <a:noAutofit/>
          </a:bodyPr>
          <a:lstStyle/>
          <a:p>
            <a:pPr marL="457200" marR="0" lvl="0" indent="-228600" algn="l" rtl="0">
              <a:lnSpc>
                <a:spcPct val="100000"/>
              </a:lnSpc>
              <a:spcBef>
                <a:spcPts val="1000"/>
              </a:spcBef>
              <a:spcAft>
                <a:spcPts val="0"/>
              </a:spcAft>
              <a:buClr>
                <a:srgbClr val="D2BD24"/>
              </a:buClr>
              <a:buSzPts val="2400"/>
              <a:buFont typeface="Noto Sans Symbols"/>
              <a:buNone/>
            </a:pPr>
            <a:r>
              <a:rPr lang="en-US" i="1"/>
              <a:t>KAS for Reading and Writing</a:t>
            </a:r>
            <a:endParaRPr/>
          </a:p>
        </p:txBody>
      </p:sp>
      <p:sp>
        <p:nvSpPr>
          <p:cNvPr id="810" name="Google Shape;810;p7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72</a:t>
            </a:fld>
            <a:endParaRPr/>
          </a:p>
        </p:txBody>
      </p:sp>
      <p:sp>
        <p:nvSpPr>
          <p:cNvPr id="811" name="Google Shape;811;p72"/>
          <p:cNvSpPr txBox="1">
            <a:spLocks noGrp="1"/>
          </p:cNvSpPr>
          <p:nvPr>
            <p:ph type="body" idx="3"/>
          </p:nvPr>
        </p:nvSpPr>
        <p:spPr>
          <a:xfrm>
            <a:off x="0" y="1685581"/>
            <a:ext cx="5764696" cy="517241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b="1"/>
              <a:t>RL.2.2</a:t>
            </a:r>
            <a:r>
              <a:rPr lang="en-US" sz="2400"/>
              <a:t>: Recount stories, including fables and folktales from diverse cultures, and determine their central message, lesson, or moral.</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b="1"/>
              <a:t>RL.2.5:</a:t>
            </a:r>
            <a:r>
              <a:rPr lang="en-US" sz="2400"/>
              <a:t> Describe the overall structure of a story, including describing how the beginning introduces the story and the ending concludes the action.</a:t>
            </a:r>
            <a:endParaRPr/>
          </a:p>
        </p:txBody>
      </p:sp>
      <p:sp>
        <p:nvSpPr>
          <p:cNvPr id="812" name="Google Shape;812;p72"/>
          <p:cNvSpPr txBox="1">
            <a:spLocks noGrp="1"/>
          </p:cNvSpPr>
          <p:nvPr>
            <p:ph type="body" idx="4"/>
          </p:nvPr>
        </p:nvSpPr>
        <p:spPr>
          <a:xfrm>
            <a:off x="5764696" y="1685580"/>
            <a:ext cx="6427304" cy="517241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rgbClr val="D2BD24"/>
              </a:buClr>
              <a:buSzPts val="3600"/>
              <a:buFont typeface="Noto Sans Symbols"/>
              <a:buChar char="▶"/>
            </a:pPr>
            <a:r>
              <a:rPr lang="en-US" sz="2400">
                <a:solidFill>
                  <a:srgbClr val="000000"/>
                </a:solidFill>
                <a:latin typeface="Calibri"/>
                <a:ea typeface="Calibri"/>
                <a:cs typeface="Calibri"/>
                <a:sym typeface="Calibri"/>
              </a:rPr>
              <a:t>RL.2.2: Identify </a:t>
            </a:r>
            <a:r>
              <a:rPr lang="en-US" sz="2400" b="1">
                <a:solidFill>
                  <a:srgbClr val="6F2F9F"/>
                </a:solidFill>
                <a:latin typeface="Calibri"/>
                <a:ea typeface="Calibri"/>
                <a:cs typeface="Calibri"/>
                <a:sym typeface="Calibri"/>
              </a:rPr>
              <a:t>implicit </a:t>
            </a:r>
            <a:r>
              <a:rPr lang="en-US" sz="2400">
                <a:solidFill>
                  <a:srgbClr val="000000"/>
                </a:solidFill>
                <a:latin typeface="Calibri"/>
                <a:ea typeface="Calibri"/>
                <a:cs typeface="Calibri"/>
                <a:sym typeface="Calibri"/>
              </a:rPr>
              <a:t>and </a:t>
            </a:r>
            <a:r>
              <a:rPr lang="en-US" sz="2400" i="1">
                <a:solidFill>
                  <a:srgbClr val="006500"/>
                </a:solidFill>
                <a:latin typeface="Calibri"/>
                <a:ea typeface="Calibri"/>
                <a:cs typeface="Calibri"/>
                <a:sym typeface="Calibri"/>
              </a:rPr>
              <a:t>explicit information from a summary </a:t>
            </a:r>
            <a:r>
              <a:rPr lang="en-US" sz="2400" b="1">
                <a:solidFill>
                  <a:srgbClr val="6F2F9F"/>
                </a:solidFill>
                <a:latin typeface="Calibri"/>
                <a:ea typeface="Calibri"/>
                <a:cs typeface="Calibri"/>
                <a:sym typeface="Calibri"/>
              </a:rPr>
              <a:t>to determine the </a:t>
            </a:r>
            <a:r>
              <a:rPr lang="en-US" sz="2400">
                <a:solidFill>
                  <a:srgbClr val="990000"/>
                </a:solidFill>
                <a:latin typeface="Calibri"/>
                <a:ea typeface="Calibri"/>
                <a:cs typeface="Calibri"/>
                <a:sym typeface="Calibri"/>
              </a:rPr>
              <a:t>AUTHOR’S MESSAGE, LESSON LEARNED AND/OR MORAL</a:t>
            </a:r>
            <a:r>
              <a:rPr lang="en-US" sz="2400">
                <a:solidFill>
                  <a:srgbClr val="000000"/>
                </a:solidFill>
                <a:latin typeface="Calibri"/>
                <a:ea typeface="Calibri"/>
                <a:cs typeface="Calibri"/>
                <a:sym typeface="Calibri"/>
              </a:rPr>
              <a:t>, including but not limited to </a:t>
            </a:r>
            <a:r>
              <a:rPr lang="en-US" sz="2400">
                <a:solidFill>
                  <a:srgbClr val="990000"/>
                </a:solidFill>
                <a:latin typeface="Calibri"/>
                <a:ea typeface="Calibri"/>
                <a:cs typeface="Calibri"/>
                <a:sym typeface="Calibri"/>
              </a:rPr>
              <a:t>FABLES AND FOLKTALES FROM DIVERSE CULTURES</a:t>
            </a:r>
            <a:r>
              <a:rPr lang="en-US" sz="2400">
                <a:solidFill>
                  <a:srgbClr val="000000"/>
                </a:solidFill>
                <a:latin typeface="Calibri"/>
                <a:ea typeface="Calibri"/>
                <a:cs typeface="Calibri"/>
                <a:sym typeface="Calibri"/>
              </a:rPr>
              <a:t>. </a:t>
            </a:r>
            <a:endParaRPr/>
          </a:p>
          <a:p>
            <a:pPr marL="457200" marR="0" lvl="0" indent="-457200" algn="l" rtl="0">
              <a:lnSpc>
                <a:spcPct val="100000"/>
              </a:lnSpc>
              <a:spcBef>
                <a:spcPts val="1000"/>
              </a:spcBef>
              <a:spcAft>
                <a:spcPts val="0"/>
              </a:spcAft>
              <a:buClr>
                <a:srgbClr val="D2BD24"/>
              </a:buClr>
              <a:buSzPts val="3600"/>
              <a:buFont typeface="Noto Sans Symbols"/>
              <a:buChar char="▶"/>
            </a:pPr>
            <a:r>
              <a:rPr lang="en-US" sz="2400" b="1">
                <a:solidFill>
                  <a:schemeClr val="dk1"/>
                </a:solidFill>
                <a:latin typeface="Calibri"/>
                <a:ea typeface="Calibri"/>
                <a:cs typeface="Calibri"/>
                <a:sym typeface="Calibri"/>
              </a:rPr>
              <a:t>RL.2.5: </a:t>
            </a:r>
            <a:r>
              <a:rPr lang="en-US" sz="2400" i="1">
                <a:solidFill>
                  <a:srgbClr val="006500"/>
                </a:solidFill>
                <a:latin typeface="Calibri"/>
                <a:ea typeface="Calibri"/>
                <a:cs typeface="Calibri"/>
                <a:sym typeface="Calibri"/>
              </a:rPr>
              <a:t>Describe </a:t>
            </a:r>
            <a:r>
              <a:rPr lang="en-US" sz="2400" b="1">
                <a:solidFill>
                  <a:srgbClr val="6F2F9F"/>
                </a:solidFill>
                <a:latin typeface="Calibri"/>
                <a:ea typeface="Calibri"/>
                <a:cs typeface="Calibri"/>
                <a:sym typeface="Calibri"/>
              </a:rPr>
              <a:t>how parts of the text contribute to </a:t>
            </a:r>
            <a:r>
              <a:rPr lang="en-US" sz="2400" i="1">
                <a:solidFill>
                  <a:srgbClr val="006500"/>
                </a:solidFill>
                <a:latin typeface="Calibri"/>
                <a:ea typeface="Calibri"/>
                <a:cs typeface="Calibri"/>
                <a:sym typeface="Calibri"/>
              </a:rPr>
              <a:t>the overall </a:t>
            </a:r>
            <a:r>
              <a:rPr lang="en-US" sz="2400">
                <a:solidFill>
                  <a:srgbClr val="990000"/>
                </a:solidFill>
                <a:latin typeface="Calibri"/>
                <a:ea typeface="Calibri"/>
                <a:cs typeface="Calibri"/>
                <a:sym typeface="Calibri"/>
              </a:rPr>
              <a:t>STRUCTURE OF POEMS, STORIES AND DRAMAS</a:t>
            </a:r>
            <a:r>
              <a:rPr lang="en-US" sz="2400">
                <a:latin typeface="Calibri"/>
                <a:ea typeface="Calibri"/>
                <a:cs typeface="Calibri"/>
                <a:sym typeface="Calibri"/>
              </a:rPr>
              <a:t>,</a:t>
            </a:r>
            <a:r>
              <a:rPr lang="en-US" sz="2400">
                <a:solidFill>
                  <a:srgbClr val="FF9932"/>
                </a:solidFill>
                <a:latin typeface="Calibri"/>
                <a:ea typeface="Calibri"/>
                <a:cs typeface="Calibri"/>
                <a:sym typeface="Calibri"/>
              </a:rPr>
              <a:t> </a:t>
            </a:r>
            <a:r>
              <a:rPr lang="en-US" sz="2400">
                <a:solidFill>
                  <a:srgbClr val="000000"/>
                </a:solidFill>
                <a:latin typeface="Calibri"/>
                <a:ea typeface="Calibri"/>
                <a:cs typeface="Calibri"/>
                <a:sym typeface="Calibri"/>
              </a:rPr>
              <a:t>including but not limited to </a:t>
            </a:r>
            <a:r>
              <a:rPr lang="en-US" sz="2400">
                <a:solidFill>
                  <a:srgbClr val="990000"/>
                </a:solidFill>
                <a:latin typeface="Calibri"/>
                <a:ea typeface="Calibri"/>
                <a:cs typeface="Calibri"/>
                <a:sym typeface="Calibri"/>
              </a:rPr>
              <a:t>LINEAR, NONLINEAR AND CIRCULAR STRUCTURES</a:t>
            </a:r>
            <a:r>
              <a:rPr lang="en-US" sz="2400">
                <a:latin typeface="Calibri"/>
                <a:ea typeface="Calibri"/>
                <a:cs typeface="Calibri"/>
                <a:sym typeface="Calibri"/>
              </a:rPr>
              <a:t>. </a:t>
            </a:r>
            <a:endParaRPr/>
          </a:p>
          <a:p>
            <a:pPr marL="0" lvl="0" indent="0" algn="l" rtl="0">
              <a:lnSpc>
                <a:spcPct val="107000"/>
              </a:lnSpc>
              <a:spcBef>
                <a:spcPts val="0"/>
              </a:spcBef>
              <a:spcAft>
                <a:spcPts val="0"/>
              </a:spcAft>
              <a:buSzPts val="3600"/>
              <a:buNone/>
            </a:pPr>
            <a:endParaRPr sz="2400">
              <a:latin typeface="Calibri"/>
              <a:ea typeface="Calibri"/>
              <a:cs typeface="Calibri"/>
              <a:sym typeface="Calibri"/>
            </a:endParaRPr>
          </a:p>
          <a:p>
            <a:pPr marL="0" lvl="0" indent="0" algn="l" rtl="0">
              <a:lnSpc>
                <a:spcPct val="100000"/>
              </a:lnSpc>
              <a:spcBef>
                <a:spcPts val="1800"/>
              </a:spcBef>
              <a:spcAft>
                <a:spcPts val="0"/>
              </a:spcAft>
              <a:buSzPts val="3600"/>
              <a:buNone/>
            </a:pPr>
            <a:endParaRPr sz="240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p7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Reflection</a:t>
            </a:r>
            <a:endParaRPr/>
          </a:p>
        </p:txBody>
      </p:sp>
      <p:sp>
        <p:nvSpPr>
          <p:cNvPr id="818" name="Google Shape;818;p73"/>
          <p:cNvSpPr txBox="1">
            <a:spLocks noGrp="1"/>
          </p:cNvSpPr>
          <p:nvPr>
            <p:ph type="body" idx="1"/>
          </p:nvPr>
        </p:nvSpPr>
        <p:spPr>
          <a:xfrm>
            <a:off x="555786" y="1156771"/>
            <a:ext cx="9188715" cy="551800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What did you notice in your initial comparisons?</a:t>
            </a:r>
            <a:endParaRPr/>
          </a:p>
          <a:p>
            <a:pPr marL="457200" lvl="0" indent="-457200" algn="l" rtl="0">
              <a:lnSpc>
                <a:spcPct val="100000"/>
              </a:lnSpc>
              <a:spcBef>
                <a:spcPts val="1000"/>
              </a:spcBef>
              <a:spcAft>
                <a:spcPts val="0"/>
              </a:spcAft>
              <a:buSzPts val="3600"/>
              <a:buChar char="▶"/>
            </a:pPr>
            <a:r>
              <a:rPr lang="en-US"/>
              <a:t>How will the revisions benefit students?</a:t>
            </a:r>
            <a:endParaRPr/>
          </a:p>
          <a:p>
            <a:pPr marL="457200" lvl="0" indent="-457200" algn="l" rtl="0">
              <a:lnSpc>
                <a:spcPct val="100000"/>
              </a:lnSpc>
              <a:spcBef>
                <a:spcPts val="1000"/>
              </a:spcBef>
              <a:spcAft>
                <a:spcPts val="0"/>
              </a:spcAft>
              <a:buSzPts val="3600"/>
              <a:buChar char="▶"/>
            </a:pPr>
            <a:r>
              <a:rPr lang="en-US"/>
              <a:t>What are some instructional implications of the standards revisions? In other words, how will the new standards impact instruction and student learning experiences?</a:t>
            </a:r>
            <a:endParaRPr/>
          </a:p>
          <a:p>
            <a:pPr marL="457200" lvl="0" indent="-457200" algn="l" rtl="0">
              <a:lnSpc>
                <a:spcPct val="100000"/>
              </a:lnSpc>
              <a:spcBef>
                <a:spcPts val="1000"/>
              </a:spcBef>
              <a:spcAft>
                <a:spcPts val="0"/>
              </a:spcAft>
              <a:buSzPts val="3600"/>
              <a:buChar char="▶"/>
            </a:pPr>
            <a:r>
              <a:rPr lang="en-US"/>
              <a:t>What questions do you have?</a:t>
            </a:r>
            <a:endParaRPr/>
          </a:p>
        </p:txBody>
      </p:sp>
      <p:sp>
        <p:nvSpPr>
          <p:cNvPr id="819" name="Google Shape;819;p7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73</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74"/>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825" name="Google Shape;825;p7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74</a:t>
            </a:fld>
            <a:endParaRPr/>
          </a:p>
        </p:txBody>
      </p:sp>
      <p:sp>
        <p:nvSpPr>
          <p:cNvPr id="826" name="Google Shape;826;p74"/>
          <p:cNvSpPr txBox="1">
            <a:spLocks noGrp="1"/>
          </p:cNvSpPr>
          <p:nvPr>
            <p:ph type="body" idx="1"/>
          </p:nvPr>
        </p:nvSpPr>
        <p:spPr>
          <a:xfrm>
            <a:off x="0" y="2059037"/>
            <a:ext cx="10782300" cy="2554545"/>
          </a:xfrm>
          <a:prstGeom prst="rect">
            <a:avLst/>
          </a:prstGeom>
          <a:noFill/>
          <a:ln>
            <a:noFill/>
          </a:ln>
        </p:spPr>
        <p:txBody>
          <a:bodyPr spcFirstLastPara="1" wrap="square" lIns="91425" tIns="0" rIns="91425" bIns="0" anchor="ctr" anchorCtr="0">
            <a:spAutoFit/>
          </a:bodyPr>
          <a:lstStyle/>
          <a:p>
            <a:pPr marL="457200" marR="0" lvl="0" indent="0" algn="l" rtl="0">
              <a:lnSpc>
                <a:spcPct val="100000"/>
              </a:lnSpc>
              <a:spcBef>
                <a:spcPts val="0"/>
              </a:spcBef>
              <a:spcAft>
                <a:spcPts val="0"/>
              </a:spcAft>
              <a:buClr>
                <a:srgbClr val="D2BD24"/>
              </a:buClr>
              <a:buSzPts val="3600"/>
              <a:buFont typeface="Noto Sans Symbols"/>
              <a:buNone/>
            </a:pPr>
            <a:endParaRPr sz="30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300" b="0" i="0" u="none" strike="noStrike" cap="none">
                <a:solidFill>
                  <a:schemeClr val="dk1"/>
                </a:solidFill>
                <a:latin typeface="Arial"/>
                <a:ea typeface="Arial"/>
                <a:cs typeface="Arial"/>
                <a:sym typeface="Arial"/>
              </a:rPr>
              <a:t>Section 1F:  Additional Instructional Implications</a:t>
            </a:r>
            <a:endParaRPr/>
          </a:p>
          <a:p>
            <a:pPr marL="838200" marR="0" lvl="0" indent="-152400" algn="l" rtl="0">
              <a:lnSpc>
                <a:spcPct val="100000"/>
              </a:lnSpc>
              <a:spcBef>
                <a:spcPts val="0"/>
              </a:spcBef>
              <a:spcAft>
                <a:spcPts val="0"/>
              </a:spcAft>
              <a:buClr>
                <a:srgbClr val="D2BD24"/>
              </a:buClr>
              <a:buSzPts val="3600"/>
              <a:buFont typeface="Arial"/>
              <a:buNone/>
            </a:pPr>
            <a:endParaRPr sz="33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300" b="0" i="0" u="none" strike="noStrike" cap="none">
                <a:solidFill>
                  <a:schemeClr val="dk1"/>
                </a:solidFill>
                <a:latin typeface="Arial"/>
                <a:ea typeface="Arial"/>
                <a:cs typeface="Arial"/>
                <a:sym typeface="Arial"/>
              </a:rPr>
              <a:t>Section 1G:  Wrap up of Module 1 &amp; Next Steps</a:t>
            </a:r>
            <a:br>
              <a:rPr lang="en-US" sz="3400" b="0" i="0" u="none" strike="noStrike" cap="none">
                <a:solidFill>
                  <a:schemeClr val="dk1"/>
                </a:solidFill>
                <a:latin typeface="Arial"/>
                <a:ea typeface="Arial"/>
                <a:cs typeface="Arial"/>
                <a:sym typeface="Arial"/>
              </a:rPr>
            </a:br>
            <a:endParaRPr sz="3400" b="0" i="0" u="none" strike="noStrike" cap="none">
              <a:solidFill>
                <a:schemeClr val="dk1"/>
              </a:solidFill>
              <a:latin typeface="Arial"/>
              <a:ea typeface="Arial"/>
              <a:cs typeface="Arial"/>
              <a:sym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830"/>
        <p:cNvGrpSpPr/>
        <p:nvPr/>
      </p:nvGrpSpPr>
      <p:grpSpPr>
        <a:xfrm>
          <a:off x="0" y="0"/>
          <a:ext cx="0" cy="0"/>
          <a:chOff x="0" y="0"/>
          <a:chExt cx="0" cy="0"/>
        </a:xfrm>
      </p:grpSpPr>
      <p:sp>
        <p:nvSpPr>
          <p:cNvPr id="831" name="Google Shape;831;p7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75</a:t>
            </a:fld>
            <a:endParaRPr/>
          </a:p>
        </p:txBody>
      </p:sp>
      <p:pic>
        <p:nvPicPr>
          <p:cNvPr id="832" name="Google Shape;832;p75"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833" name="Google Shape;833;p75"/>
          <p:cNvSpPr>
            <a:spLocks noGrp="1"/>
          </p:cNvSpPr>
          <p:nvPr>
            <p:ph type="title" idx="4294967295"/>
          </p:nvPr>
        </p:nvSpPr>
        <p:spPr>
          <a:xfrm>
            <a:off x="134673" y="0"/>
            <a:ext cx="9844214" cy="63709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You have completed Module 1: Section 1E: Spotlight: Early Literacy.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If you would like to complete another section of Module 1 at this time, continue onto the next slide to begin facilitating Module 1: Section 1F: Additional Instructional Implications.</a:t>
            </a:r>
            <a:endParaRPr kumimoji="0" lang="en-US"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76"/>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839" name="Google Shape;839;p76"/>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1F</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Additional Instructional Implications</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77"/>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845" name="Google Shape;845;p77"/>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846" name="Google Shape;846;p7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77</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7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Section 1F Learning Goal</a:t>
            </a:r>
            <a:endParaRPr/>
          </a:p>
        </p:txBody>
      </p:sp>
      <p:sp>
        <p:nvSpPr>
          <p:cNvPr id="852" name="Google Shape;852;p78"/>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Consider additional instructional concerns for which planning, collaboration time, and professional learning opportunities may be needed in the implementation process for the new </a:t>
            </a:r>
            <a:r>
              <a:rPr lang="en-US" i="1"/>
              <a:t>KAS for Reading and Writing</a:t>
            </a:r>
            <a:r>
              <a:rPr lang="en-US"/>
              <a:t>.</a:t>
            </a:r>
            <a:endParaRPr/>
          </a:p>
          <a:p>
            <a:pPr marL="0" lvl="0" indent="0" algn="l" rtl="0">
              <a:lnSpc>
                <a:spcPct val="100000"/>
              </a:lnSpc>
              <a:spcBef>
                <a:spcPts val="1000"/>
              </a:spcBef>
              <a:spcAft>
                <a:spcPts val="0"/>
              </a:spcAft>
              <a:buSzPts val="3600"/>
              <a:buNone/>
            </a:pPr>
            <a:endParaRPr/>
          </a:p>
        </p:txBody>
      </p:sp>
      <p:sp>
        <p:nvSpPr>
          <p:cNvPr id="853" name="Google Shape;853;p7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79"/>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Balance of Building Knowledge and Applying Skills and Strategies</a:t>
            </a:r>
            <a:endParaRPr/>
          </a:p>
        </p:txBody>
      </p:sp>
      <p:sp>
        <p:nvSpPr>
          <p:cNvPr id="859" name="Google Shape;859;p79"/>
          <p:cNvSpPr txBox="1">
            <a:spLocks noGrp="1"/>
          </p:cNvSpPr>
          <p:nvPr>
            <p:ph type="body" idx="1"/>
          </p:nvPr>
        </p:nvSpPr>
        <p:spPr>
          <a:xfrm>
            <a:off x="555786" y="1773451"/>
            <a:ext cx="9188715" cy="49013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The standards place equal emphasis on the sophistication of what students read and the skill with which they read. </a:t>
            </a:r>
            <a:endParaRPr/>
          </a:p>
          <a:p>
            <a:pPr marL="914400" lvl="1" indent="-391160" algn="l" rtl="0">
              <a:lnSpc>
                <a:spcPct val="100000"/>
              </a:lnSpc>
              <a:spcBef>
                <a:spcPts val="1000"/>
              </a:spcBef>
              <a:spcAft>
                <a:spcPts val="0"/>
              </a:spcAft>
              <a:buSzPts val="2560"/>
              <a:buChar char="●"/>
            </a:pPr>
            <a:r>
              <a:rPr lang="en-US"/>
              <a:t>For example, RL and RI Standard 10 defines a grade-by-grade “staircase” of increasing text complexity that rises from beginning reading and incorporates the skill of flexibly using a variety of reading strategies as the foundation to comprehension. </a:t>
            </a:r>
            <a:endParaRPr/>
          </a:p>
        </p:txBody>
      </p:sp>
      <p:sp>
        <p:nvSpPr>
          <p:cNvPr id="860" name="Google Shape;860;p7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79</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321"/>
        <p:cNvGrpSpPr/>
        <p:nvPr/>
      </p:nvGrpSpPr>
      <p:grpSpPr>
        <a:xfrm>
          <a:off x="0" y="0"/>
          <a:ext cx="0" cy="0"/>
          <a:chOff x="0" y="0"/>
          <a:chExt cx="0" cy="0"/>
        </a:xfrm>
      </p:grpSpPr>
      <p:sp>
        <p:nvSpPr>
          <p:cNvPr id="322" name="Google Shape;322;p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8</a:t>
            </a:fld>
            <a:endParaRPr/>
          </a:p>
        </p:txBody>
      </p:sp>
      <p:pic>
        <p:nvPicPr>
          <p:cNvPr id="323" name="Google Shape;323;p8" descr="Image of the K-5 Overview found in the KAS for Reading and Writing" title="Grade Level Overviews"/>
          <p:cNvPicPr preferRelativeResize="0">
            <a:picLocks noGrp="1"/>
          </p:cNvPicPr>
          <p:nvPr>
            <p:ph type="pic" idx="2"/>
          </p:nvPr>
        </p:nvPicPr>
        <p:blipFill rotWithShape="1">
          <a:blip r:embed="rId3">
            <a:alphaModFix/>
          </a:blip>
          <a:srcRect t="1219" b="1219"/>
          <a:stretch/>
        </p:blipFill>
        <p:spPr>
          <a:xfrm>
            <a:off x="0" y="621793"/>
            <a:ext cx="10734675" cy="6583870"/>
          </a:xfrm>
          <a:prstGeom prst="rect">
            <a:avLst/>
          </a:prstGeom>
          <a:noFill/>
          <a:ln>
            <a:noFill/>
          </a:ln>
        </p:spPr>
      </p:pic>
      <p:sp>
        <p:nvSpPr>
          <p:cNvPr id="324" name="Google Shape;324;p8"/>
          <p:cNvSpPr txBox="1">
            <a:spLocks noGrp="1"/>
          </p:cNvSpPr>
          <p:nvPr>
            <p:ph type="title" idx="4294967295"/>
          </p:nvPr>
        </p:nvSpPr>
        <p:spPr>
          <a:xfrm>
            <a:off x="606829" y="0"/>
            <a:ext cx="8869679" cy="52322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1" u="none" strike="noStrike" kern="0" cap="none" spc="0" normalizeH="0" baseline="0" noProof="0" dirty="0">
                <a:ln>
                  <a:noFill/>
                </a:ln>
                <a:solidFill>
                  <a:srgbClr val="143F6A"/>
                </a:solidFill>
                <a:effectLst/>
                <a:uLnTx/>
                <a:uFillTx/>
                <a:latin typeface="Georgia"/>
                <a:ea typeface="Georgia"/>
                <a:cs typeface="Georgia"/>
                <a:sym typeface="Georgia"/>
              </a:rPr>
              <a:t>KAS for Reading and Writing </a:t>
            </a:r>
            <a:r>
              <a:rPr kumimoji="0" lang="en-US" sz="2800" b="0" i="0" u="none" strike="noStrike" kern="0" cap="none" spc="0" normalizeH="0" baseline="0" noProof="0" dirty="0">
                <a:ln>
                  <a:noFill/>
                </a:ln>
                <a:solidFill>
                  <a:srgbClr val="143F6A"/>
                </a:solidFill>
                <a:effectLst/>
                <a:uLnTx/>
                <a:uFillTx/>
                <a:latin typeface="Georgia"/>
                <a:ea typeface="Georgia"/>
                <a:cs typeface="Georgia"/>
                <a:sym typeface="Georgia"/>
              </a:rPr>
              <a:t>Grade Level Overviews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Shape 864"/>
        <p:cNvGrpSpPr/>
        <p:nvPr/>
      </p:nvGrpSpPr>
      <p:grpSpPr>
        <a:xfrm>
          <a:off x="0" y="0"/>
          <a:ext cx="0" cy="0"/>
          <a:chOff x="0" y="0"/>
          <a:chExt cx="0" cy="0"/>
        </a:xfrm>
      </p:grpSpPr>
      <p:sp>
        <p:nvSpPr>
          <p:cNvPr id="865" name="Google Shape;865;p80"/>
          <p:cNvSpPr txBox="1">
            <a:spLocks noGrp="1"/>
          </p:cNvSpPr>
          <p:nvPr>
            <p:ph type="title"/>
          </p:nvPr>
        </p:nvSpPr>
        <p:spPr>
          <a:xfrm>
            <a:off x="517686" y="0"/>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Balance of Building Knowledge and Applying Skills and Strategies</a:t>
            </a:r>
            <a:endParaRPr/>
          </a:p>
        </p:txBody>
      </p:sp>
      <p:sp>
        <p:nvSpPr>
          <p:cNvPr id="866" name="Google Shape;866;p80"/>
          <p:cNvSpPr txBox="1">
            <a:spLocks noGrp="1"/>
          </p:cNvSpPr>
          <p:nvPr>
            <p:ph type="body" idx="1"/>
          </p:nvPr>
        </p:nvSpPr>
        <p:spPr>
          <a:xfrm>
            <a:off x="0" y="1419226"/>
            <a:ext cx="12192000" cy="543877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Current research and best practice suggest that students comprehend texts best when they are able to activate schema, make meaning and recognize vocabulary. </a:t>
            </a:r>
            <a:endParaRPr/>
          </a:p>
          <a:p>
            <a:pPr marL="457200" lvl="0" indent="-457200" algn="l" rtl="0">
              <a:lnSpc>
                <a:spcPct val="100000"/>
              </a:lnSpc>
              <a:spcBef>
                <a:spcPts val="1000"/>
              </a:spcBef>
              <a:spcAft>
                <a:spcPts val="0"/>
              </a:spcAft>
              <a:buSzPts val="3600"/>
              <a:buChar char="▶"/>
            </a:pPr>
            <a:r>
              <a:rPr lang="en-US" sz="2800"/>
              <a:t>Exposing students to multiple texts and interdisciplinary content provides opportunities to build knowledge in meaningful ways. </a:t>
            </a:r>
            <a:endParaRPr/>
          </a:p>
          <a:p>
            <a:pPr marL="457200" lvl="0" indent="-457200" algn="l" rtl="0">
              <a:lnSpc>
                <a:spcPct val="100000"/>
              </a:lnSpc>
              <a:spcBef>
                <a:spcPts val="1000"/>
              </a:spcBef>
              <a:spcAft>
                <a:spcPts val="0"/>
              </a:spcAft>
              <a:buSzPts val="3600"/>
              <a:buChar char="▶"/>
            </a:pPr>
            <a:r>
              <a:rPr lang="en-US" sz="2800"/>
              <a:t>Thus, students should be encouraged to read about their interests and curiosities and to see the transference and application of knowledge between English/language arts and other content areas, such as science, social studies and math. </a:t>
            </a:r>
            <a:endParaRPr/>
          </a:p>
          <a:p>
            <a:pPr marL="457200" lvl="0" indent="-457200" algn="l" rtl="0">
              <a:lnSpc>
                <a:spcPct val="100000"/>
              </a:lnSpc>
              <a:spcBef>
                <a:spcPts val="1000"/>
              </a:spcBef>
              <a:spcAft>
                <a:spcPts val="0"/>
              </a:spcAft>
              <a:buSzPts val="3600"/>
              <a:buChar char="▶"/>
            </a:pPr>
            <a:r>
              <a:rPr lang="en-US" sz="2800"/>
              <a:t>They also should further that knowledge by writing about what they are reading and their existing understanding of terms, concepts and processes.</a:t>
            </a:r>
            <a:endParaRPr/>
          </a:p>
          <a:p>
            <a:pPr marL="457200" lvl="0" indent="-228600" algn="l" rtl="0">
              <a:lnSpc>
                <a:spcPct val="100000"/>
              </a:lnSpc>
              <a:spcBef>
                <a:spcPts val="1000"/>
              </a:spcBef>
              <a:spcAft>
                <a:spcPts val="0"/>
              </a:spcAft>
              <a:buSzPts val="3600"/>
              <a:buNone/>
            </a:pPr>
            <a:endParaRPr/>
          </a:p>
        </p:txBody>
      </p:sp>
      <p:sp>
        <p:nvSpPr>
          <p:cNvPr id="867" name="Google Shape;867;p80"/>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81"/>
          <p:cNvSpPr txBox="1">
            <a:spLocks noGrp="1"/>
          </p:cNvSpPr>
          <p:nvPr>
            <p:ph type="title"/>
          </p:nvPr>
        </p:nvSpPr>
        <p:spPr>
          <a:xfrm>
            <a:off x="555786" y="257025"/>
            <a:ext cx="8596668" cy="78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Text Complexity </a:t>
            </a:r>
            <a:endParaRPr/>
          </a:p>
        </p:txBody>
      </p:sp>
      <p:sp>
        <p:nvSpPr>
          <p:cNvPr id="873" name="Google Shape;873;p81"/>
          <p:cNvSpPr txBox="1">
            <a:spLocks noGrp="1"/>
          </p:cNvSpPr>
          <p:nvPr>
            <p:ph type="body" idx="1"/>
          </p:nvPr>
        </p:nvSpPr>
        <p:spPr>
          <a:xfrm>
            <a:off x="0" y="1038224"/>
            <a:ext cx="9667875" cy="581977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To choose grade-level appropriate, complex texts (RL.10, RI.10), use three steps:</a:t>
            </a:r>
            <a:endParaRPr/>
          </a:p>
          <a:p>
            <a:pPr marL="1200150" lvl="1" indent="-742950" algn="l" rtl="0">
              <a:lnSpc>
                <a:spcPct val="100000"/>
              </a:lnSpc>
              <a:spcBef>
                <a:spcPts val="1000"/>
              </a:spcBef>
              <a:spcAft>
                <a:spcPts val="0"/>
              </a:spcAft>
              <a:buSzPts val="2560"/>
              <a:buFont typeface="Arial"/>
              <a:buAutoNum type="arabicPeriod"/>
            </a:pPr>
            <a:r>
              <a:rPr lang="en-US" sz="2800"/>
              <a:t>Use </a:t>
            </a:r>
            <a:r>
              <a:rPr lang="en-US" sz="2800" b="1"/>
              <a:t>quantitative measures</a:t>
            </a:r>
            <a:r>
              <a:rPr lang="en-US" sz="2800"/>
              <a:t>, such as Flesch-Kincaid or The Lexile Framework, to assign a text to a grade band. </a:t>
            </a:r>
            <a:endParaRPr/>
          </a:p>
          <a:p>
            <a:pPr marL="1200150" lvl="1" indent="-742950" algn="l" rtl="0">
              <a:lnSpc>
                <a:spcPct val="100000"/>
              </a:lnSpc>
              <a:spcBef>
                <a:spcPts val="1000"/>
              </a:spcBef>
              <a:spcAft>
                <a:spcPts val="0"/>
              </a:spcAft>
              <a:buSzPts val="2560"/>
              <a:buFont typeface="Arial"/>
              <a:buAutoNum type="arabicPeriod"/>
            </a:pPr>
            <a:r>
              <a:rPr lang="en-US" sz="2800"/>
              <a:t>Use </a:t>
            </a:r>
            <a:r>
              <a:rPr lang="en-US" sz="2800" b="1"/>
              <a:t>qualitative measures </a:t>
            </a:r>
            <a:r>
              <a:rPr lang="en-US" sz="2800"/>
              <a:t>to locate a text within a specific grade band. Qualitative features of text complexity include text structure, language clarity and conventions, knowledge demands and levels of meaning/purpose.</a:t>
            </a:r>
            <a:endParaRPr/>
          </a:p>
          <a:p>
            <a:pPr marL="1200150" lvl="1" indent="-742950" algn="l" rtl="0">
              <a:lnSpc>
                <a:spcPct val="100000"/>
              </a:lnSpc>
              <a:spcBef>
                <a:spcPts val="1000"/>
              </a:spcBef>
              <a:spcAft>
                <a:spcPts val="0"/>
              </a:spcAft>
              <a:buSzPts val="2560"/>
              <a:buFont typeface="Arial"/>
              <a:buAutoNum type="arabicPeriod"/>
            </a:pPr>
            <a:r>
              <a:rPr lang="en-US" sz="2800"/>
              <a:t>Use </a:t>
            </a:r>
            <a:r>
              <a:rPr lang="en-US" sz="2800" b="1"/>
              <a:t>professional judgment </a:t>
            </a:r>
            <a:r>
              <a:rPr lang="en-US" sz="2800"/>
              <a:t>to decide how suited a text is for a specific instructional purpose with a specific set of students. </a:t>
            </a:r>
            <a:endParaRPr/>
          </a:p>
          <a:p>
            <a:pPr marL="1200150" lvl="1" indent="-580390" algn="l" rtl="0">
              <a:lnSpc>
                <a:spcPct val="100000"/>
              </a:lnSpc>
              <a:spcBef>
                <a:spcPts val="1000"/>
              </a:spcBef>
              <a:spcAft>
                <a:spcPts val="0"/>
              </a:spcAft>
              <a:buSzPts val="2560"/>
              <a:buFont typeface="Arial"/>
              <a:buNone/>
            </a:pPr>
            <a:endParaRPr sz="2800"/>
          </a:p>
        </p:txBody>
      </p:sp>
      <p:sp>
        <p:nvSpPr>
          <p:cNvPr id="874" name="Google Shape;874;p81"/>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878"/>
        <p:cNvGrpSpPr/>
        <p:nvPr/>
      </p:nvGrpSpPr>
      <p:grpSpPr>
        <a:xfrm>
          <a:off x="0" y="0"/>
          <a:ext cx="0" cy="0"/>
          <a:chOff x="0" y="0"/>
          <a:chExt cx="0" cy="0"/>
        </a:xfrm>
      </p:grpSpPr>
      <p:sp>
        <p:nvSpPr>
          <p:cNvPr id="879" name="Google Shape;879;p82"/>
          <p:cNvSpPr txBox="1">
            <a:spLocks noGrp="1"/>
          </p:cNvSpPr>
          <p:nvPr>
            <p:ph type="title"/>
          </p:nvPr>
        </p:nvSpPr>
        <p:spPr>
          <a:xfrm>
            <a:off x="555786" y="257025"/>
            <a:ext cx="8596668" cy="8097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Text Distribution and Types</a:t>
            </a:r>
            <a:endParaRPr/>
          </a:p>
        </p:txBody>
      </p:sp>
      <p:sp>
        <p:nvSpPr>
          <p:cNvPr id="880" name="Google Shape;880;p82"/>
          <p:cNvSpPr txBox="1">
            <a:spLocks noGrp="1"/>
          </p:cNvSpPr>
          <p:nvPr>
            <p:ph type="body" idx="1"/>
          </p:nvPr>
        </p:nvSpPr>
        <p:spPr>
          <a:xfrm>
            <a:off x="0" y="1066800"/>
            <a:ext cx="11782425" cy="579120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3050"/>
              <a:t>The Reading and Writing Standards contain both a reading strand for literature and for informational text. Informational texts also are referenced in Composition Research Standards 5 and 6. </a:t>
            </a:r>
            <a:endParaRPr/>
          </a:p>
          <a:p>
            <a:pPr marL="457200" lvl="0" indent="-457200" algn="l" rtl="0">
              <a:lnSpc>
                <a:spcPct val="100000"/>
              </a:lnSpc>
              <a:spcBef>
                <a:spcPts val="1000"/>
              </a:spcBef>
              <a:spcAft>
                <a:spcPts val="0"/>
              </a:spcAft>
              <a:buSzPts val="3600"/>
              <a:buChar char="▶"/>
            </a:pPr>
            <a:r>
              <a:rPr lang="en-US" sz="3050"/>
              <a:t>Literary and informational texts are distinguished in two separate strands due primarily to the varied purposes for which students read different texts and the structural differences that mark the text types. </a:t>
            </a:r>
            <a:endParaRPr/>
          </a:p>
          <a:p>
            <a:pPr marL="457200" lvl="0" indent="-457200" algn="l" rtl="0">
              <a:lnSpc>
                <a:spcPct val="100000"/>
              </a:lnSpc>
              <a:spcBef>
                <a:spcPts val="1000"/>
              </a:spcBef>
              <a:spcAft>
                <a:spcPts val="0"/>
              </a:spcAft>
              <a:buSzPts val="3600"/>
              <a:buChar char="▶"/>
            </a:pPr>
            <a:r>
              <a:rPr lang="en-US" sz="3050"/>
              <a:t>In K-5, the standards follow the National Assessment of Educational Progress (NAEP) Reading Framework (2017) for balancing the reading of literature with the reading of informational texts, including texts in history/social studies, science and technical subjects. </a:t>
            </a:r>
            <a:endParaRPr/>
          </a:p>
        </p:txBody>
      </p:sp>
      <p:sp>
        <p:nvSpPr>
          <p:cNvPr id="881" name="Google Shape;881;p8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885"/>
        <p:cNvGrpSpPr/>
        <p:nvPr/>
      </p:nvGrpSpPr>
      <p:grpSpPr>
        <a:xfrm>
          <a:off x="0" y="0"/>
          <a:ext cx="0" cy="0"/>
          <a:chOff x="0" y="0"/>
          <a:chExt cx="0" cy="0"/>
        </a:xfrm>
      </p:grpSpPr>
      <p:sp>
        <p:nvSpPr>
          <p:cNvPr id="886" name="Google Shape;886;p83"/>
          <p:cNvSpPr txBox="1">
            <a:spLocks noGrp="1"/>
          </p:cNvSpPr>
          <p:nvPr>
            <p:ph type="title"/>
          </p:nvPr>
        </p:nvSpPr>
        <p:spPr>
          <a:xfrm>
            <a:off x="555786" y="0"/>
            <a:ext cx="8596668" cy="809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Text Distribution and Types</a:t>
            </a:r>
            <a:endParaRPr/>
          </a:p>
        </p:txBody>
      </p:sp>
      <p:sp>
        <p:nvSpPr>
          <p:cNvPr id="887" name="Google Shape;887;p83"/>
          <p:cNvSpPr txBox="1">
            <a:spLocks noGrp="1"/>
          </p:cNvSpPr>
          <p:nvPr>
            <p:ph type="body" idx="1"/>
          </p:nvPr>
        </p:nvSpPr>
        <p:spPr>
          <a:xfrm>
            <a:off x="0" y="809626"/>
            <a:ext cx="12192000" cy="604837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In grades 6-12, the standards are in accordance with NAEP’s increased emphasis on informational texts. As a result, in the higher grades, the distribution requires that a significant amount of reading informational texts </a:t>
            </a:r>
            <a:r>
              <a:rPr lang="en-US" sz="2800" b="1"/>
              <a:t>take place in and outside the ELA classroom</a:t>
            </a:r>
            <a:r>
              <a:rPr lang="en-US" sz="2800"/>
              <a:t>. </a:t>
            </a:r>
            <a:endParaRPr/>
          </a:p>
          <a:p>
            <a:pPr marL="457200" lvl="0" indent="-457200" algn="l" rtl="0">
              <a:lnSpc>
                <a:spcPct val="100000"/>
              </a:lnSpc>
              <a:spcBef>
                <a:spcPts val="1000"/>
              </a:spcBef>
              <a:spcAft>
                <a:spcPts val="0"/>
              </a:spcAft>
              <a:buSzPts val="3600"/>
              <a:buChar char="▶"/>
            </a:pPr>
            <a:r>
              <a:rPr lang="en-US" sz="2800"/>
              <a:t>Students should understand that text is anything that communicates a message (Practice 1). Interpreting visuals, charts, and data and analyzing the message conveyed in auditory and digital texts, such as podcasts, provide students with opportunities for understanding the purpose for different media.</a:t>
            </a:r>
            <a:endParaRPr/>
          </a:p>
          <a:p>
            <a:pPr marL="457200" lvl="0" indent="-457200" algn="l" rtl="0">
              <a:lnSpc>
                <a:spcPct val="100000"/>
              </a:lnSpc>
              <a:spcBef>
                <a:spcPts val="1000"/>
              </a:spcBef>
              <a:spcAft>
                <a:spcPts val="0"/>
              </a:spcAft>
              <a:buSzPts val="3600"/>
              <a:buChar char="▶"/>
            </a:pPr>
            <a:r>
              <a:rPr lang="en-US" sz="2800"/>
              <a:t>To ensure transition readiness, all students must be consistently exposed to a wide variety of complex, grade-level texts, paired texts and text sets, so they are equipped to read, comprehend and analyze texts as literate citizens in the 21st century. </a:t>
            </a:r>
            <a:endParaRPr/>
          </a:p>
          <a:p>
            <a:pPr marL="457200" lvl="0" indent="-228600" algn="l" rtl="0">
              <a:lnSpc>
                <a:spcPct val="100000"/>
              </a:lnSpc>
              <a:spcBef>
                <a:spcPts val="1000"/>
              </a:spcBef>
              <a:spcAft>
                <a:spcPts val="0"/>
              </a:spcAft>
              <a:buSzPts val="3600"/>
              <a:buNone/>
            </a:pPr>
            <a:endParaRPr/>
          </a:p>
        </p:txBody>
      </p:sp>
      <p:sp>
        <p:nvSpPr>
          <p:cNvPr id="888" name="Google Shape;888;p8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84"/>
          <p:cNvSpPr txBox="1">
            <a:spLocks noGrp="1"/>
          </p:cNvSpPr>
          <p:nvPr>
            <p:ph type="title"/>
          </p:nvPr>
        </p:nvSpPr>
        <p:spPr>
          <a:xfrm>
            <a:off x="555786" y="257025"/>
            <a:ext cx="8596668" cy="743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21</a:t>
            </a:r>
            <a:r>
              <a:rPr lang="en-US" baseline="30000"/>
              <a:t>st</a:t>
            </a:r>
            <a:r>
              <a:rPr lang="en-US"/>
              <a:t> Century Literacy</a:t>
            </a:r>
            <a:endParaRPr/>
          </a:p>
        </p:txBody>
      </p:sp>
      <p:sp>
        <p:nvSpPr>
          <p:cNvPr id="894" name="Google Shape;894;p84"/>
          <p:cNvSpPr txBox="1">
            <a:spLocks noGrp="1"/>
          </p:cNvSpPr>
          <p:nvPr>
            <p:ph type="body" idx="1"/>
          </p:nvPr>
        </p:nvSpPr>
        <p:spPr>
          <a:xfrm>
            <a:off x="0" y="1209674"/>
            <a:ext cx="9744501" cy="56483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Digital media skills and understandings are embedded throughout the Interdisciplinary Literacy Practices and reading and writing standards rather than addressed in a separate section. </a:t>
            </a:r>
            <a:endParaRPr/>
          </a:p>
          <a:p>
            <a:pPr marL="457200" lvl="0" indent="-457200" algn="l" rtl="0">
              <a:lnSpc>
                <a:spcPct val="100000"/>
              </a:lnSpc>
              <a:spcBef>
                <a:spcPts val="1000"/>
              </a:spcBef>
              <a:spcAft>
                <a:spcPts val="0"/>
              </a:spcAft>
              <a:buSzPts val="3600"/>
              <a:buChar char="▶"/>
            </a:pPr>
            <a:r>
              <a:rPr lang="en-US" sz="2800"/>
              <a:t>The Practices focus on students recognizing digital media as text, and Practice 7 states that students must “[u]tilize digital resources to learn and share with others.” </a:t>
            </a:r>
            <a:endParaRPr/>
          </a:p>
          <a:p>
            <a:pPr marL="457200" lvl="0" indent="-457200" algn="l" rtl="0">
              <a:lnSpc>
                <a:spcPct val="100000"/>
              </a:lnSpc>
              <a:spcBef>
                <a:spcPts val="1000"/>
              </a:spcBef>
              <a:spcAft>
                <a:spcPts val="0"/>
              </a:spcAft>
              <a:buSzPts val="3600"/>
              <a:buChar char="▶"/>
            </a:pPr>
            <a:r>
              <a:rPr lang="en-US" sz="2800"/>
              <a:t>The Composition strand calls for the use of digital resources to create, publish, and update individual or shared products in the writing process and to take advantage of technology’s capacity to link to other information and to display information flexibly and dynamically (C.4). </a:t>
            </a:r>
            <a:endParaRPr/>
          </a:p>
        </p:txBody>
      </p:sp>
      <p:sp>
        <p:nvSpPr>
          <p:cNvPr id="895" name="Google Shape;895;p8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899"/>
        <p:cNvGrpSpPr/>
        <p:nvPr/>
      </p:nvGrpSpPr>
      <p:grpSpPr>
        <a:xfrm>
          <a:off x="0" y="0"/>
          <a:ext cx="0" cy="0"/>
          <a:chOff x="0" y="0"/>
          <a:chExt cx="0" cy="0"/>
        </a:xfrm>
      </p:grpSpPr>
      <p:sp>
        <p:nvSpPr>
          <p:cNvPr id="900" name="Google Shape;900;p85"/>
          <p:cNvSpPr txBox="1">
            <a:spLocks noGrp="1"/>
          </p:cNvSpPr>
          <p:nvPr>
            <p:ph type="title"/>
          </p:nvPr>
        </p:nvSpPr>
        <p:spPr>
          <a:xfrm>
            <a:off x="555786" y="0"/>
            <a:ext cx="8596668" cy="8286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21</a:t>
            </a:r>
            <a:r>
              <a:rPr lang="en-US" baseline="30000"/>
              <a:t>st</a:t>
            </a:r>
            <a:r>
              <a:rPr lang="en-US"/>
              <a:t> Century Literacy</a:t>
            </a:r>
            <a:endParaRPr/>
          </a:p>
        </p:txBody>
      </p:sp>
      <p:sp>
        <p:nvSpPr>
          <p:cNvPr id="901" name="Google Shape;901;p85"/>
          <p:cNvSpPr txBox="1">
            <a:spLocks noGrp="1"/>
          </p:cNvSpPr>
          <p:nvPr>
            <p:ph type="body" idx="1"/>
          </p:nvPr>
        </p:nvSpPr>
        <p:spPr>
          <a:xfrm>
            <a:off x="0" y="828675"/>
            <a:ext cx="11439525" cy="60293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Research standard C.5 requires students to participate in shared research and writing projects and to conduct research projects, drawing on several sources and, by grade 9, synthesizing multiple sources on the subject to demonstrate understanding. </a:t>
            </a:r>
            <a:endParaRPr/>
          </a:p>
          <a:p>
            <a:pPr marL="457200" lvl="0" indent="-457200" algn="l" rtl="0">
              <a:lnSpc>
                <a:spcPct val="100000"/>
              </a:lnSpc>
              <a:spcBef>
                <a:spcPts val="1000"/>
              </a:spcBef>
              <a:spcAft>
                <a:spcPts val="0"/>
              </a:spcAft>
              <a:buSzPts val="3600"/>
              <a:buChar char="▶"/>
            </a:pPr>
            <a:r>
              <a:rPr lang="en-US" sz="2800"/>
              <a:t>In the progression of Research standard C.6, students are expected to gather relevant information from multiple authoritative print and digital sources, assess the credibility and accuracy of each source, and integrate information from the texts, avoiding plagiarism and overreliance on any one source and following a standard format for citation. </a:t>
            </a:r>
            <a:endParaRPr/>
          </a:p>
          <a:p>
            <a:pPr marL="457200" lvl="0" indent="-457200" algn="l" rtl="0">
              <a:lnSpc>
                <a:spcPct val="100000"/>
              </a:lnSpc>
              <a:spcBef>
                <a:spcPts val="1000"/>
              </a:spcBef>
              <a:spcAft>
                <a:spcPts val="0"/>
              </a:spcAft>
              <a:buSzPts val="3600"/>
              <a:buChar char="▶"/>
            </a:pPr>
            <a:r>
              <a:rPr lang="en-US" sz="2800"/>
              <a:t>The demands of the research standards require broader instruction on digital media skills, understandings and responsibilities.   </a:t>
            </a:r>
            <a:endParaRPr/>
          </a:p>
        </p:txBody>
      </p:sp>
      <p:sp>
        <p:nvSpPr>
          <p:cNvPr id="902" name="Google Shape;902;p8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Shape 906"/>
        <p:cNvGrpSpPr/>
        <p:nvPr/>
      </p:nvGrpSpPr>
      <p:grpSpPr>
        <a:xfrm>
          <a:off x="0" y="0"/>
          <a:ext cx="0" cy="0"/>
          <a:chOff x="0" y="0"/>
          <a:chExt cx="0" cy="0"/>
        </a:xfrm>
      </p:grpSpPr>
      <p:sp>
        <p:nvSpPr>
          <p:cNvPr id="907" name="Google Shape;907;p86"/>
          <p:cNvSpPr txBox="1">
            <a:spLocks noGrp="1"/>
          </p:cNvSpPr>
          <p:nvPr>
            <p:ph type="title"/>
          </p:nvPr>
        </p:nvSpPr>
        <p:spPr>
          <a:xfrm>
            <a:off x="555786" y="1"/>
            <a:ext cx="8596668" cy="77152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Writing Program Considerations</a:t>
            </a:r>
            <a:endParaRPr/>
          </a:p>
        </p:txBody>
      </p:sp>
      <p:sp>
        <p:nvSpPr>
          <p:cNvPr id="908" name="Google Shape;908;p86"/>
          <p:cNvSpPr txBox="1">
            <a:spLocks noGrp="1"/>
          </p:cNvSpPr>
          <p:nvPr>
            <p:ph type="body" idx="1"/>
          </p:nvPr>
        </p:nvSpPr>
        <p:spPr>
          <a:xfrm>
            <a:off x="0" y="1085850"/>
            <a:ext cx="11030413" cy="57721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Effective writing programs encompass both writing to learn and writing to demonstrate learning. </a:t>
            </a:r>
            <a:endParaRPr/>
          </a:p>
          <a:p>
            <a:pPr marL="457200" lvl="0" indent="-457200" algn="l" rtl="0">
              <a:lnSpc>
                <a:spcPct val="100000"/>
              </a:lnSpc>
              <a:spcBef>
                <a:spcPts val="1000"/>
              </a:spcBef>
              <a:spcAft>
                <a:spcPts val="0"/>
              </a:spcAft>
              <a:buSzPts val="3600"/>
              <a:buChar char="▶"/>
            </a:pPr>
            <a:r>
              <a:rPr lang="en-US"/>
              <a:t>Students should be writing about or in response to text everyday. </a:t>
            </a:r>
            <a:endParaRPr/>
          </a:p>
          <a:p>
            <a:pPr marL="457200" lvl="0" indent="-457200" algn="l" rtl="0">
              <a:lnSpc>
                <a:spcPct val="100000"/>
              </a:lnSpc>
              <a:spcBef>
                <a:spcPts val="1000"/>
              </a:spcBef>
              <a:spcAft>
                <a:spcPts val="0"/>
              </a:spcAft>
              <a:buSzPts val="3600"/>
              <a:buChar char="▶"/>
            </a:pPr>
            <a:r>
              <a:rPr lang="en-US"/>
              <a:t>Students should have multiple opportunities to develop complex communication skills for a variety of purposes. Isolated “stop and drop” On-Demand practice does not account for multiple opportunities for a variety of purposes.   </a:t>
            </a:r>
            <a:endParaRPr/>
          </a:p>
        </p:txBody>
      </p:sp>
      <p:sp>
        <p:nvSpPr>
          <p:cNvPr id="909" name="Google Shape;909;p8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87"/>
          <p:cNvSpPr txBox="1">
            <a:spLocks noGrp="1"/>
          </p:cNvSpPr>
          <p:nvPr>
            <p:ph type="title"/>
          </p:nvPr>
        </p:nvSpPr>
        <p:spPr>
          <a:xfrm>
            <a:off x="555786" y="1"/>
            <a:ext cx="8596668" cy="828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To Review:</a:t>
            </a:r>
            <a:endParaRPr/>
          </a:p>
        </p:txBody>
      </p:sp>
      <p:sp>
        <p:nvSpPr>
          <p:cNvPr id="915" name="Google Shape;915;p87"/>
          <p:cNvSpPr txBox="1">
            <a:spLocks noGrp="1"/>
          </p:cNvSpPr>
          <p:nvPr>
            <p:ph type="body" idx="1"/>
          </p:nvPr>
        </p:nvSpPr>
        <p:spPr>
          <a:xfrm>
            <a:off x="76200" y="933450"/>
            <a:ext cx="9668301" cy="59245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900"/>
              <a:t>Standards-aligned instruction is a </a:t>
            </a:r>
            <a:r>
              <a:rPr lang="en-US" sz="2900" b="1"/>
              <a:t>balance of building knowledge and applying skills and strategies</a:t>
            </a:r>
            <a:r>
              <a:rPr lang="en-US" sz="2900"/>
              <a:t>. </a:t>
            </a:r>
            <a:endParaRPr/>
          </a:p>
          <a:p>
            <a:pPr marL="457200" lvl="0" indent="-457200" algn="l" rtl="0">
              <a:lnSpc>
                <a:spcPct val="100000"/>
              </a:lnSpc>
              <a:spcBef>
                <a:spcPts val="1000"/>
              </a:spcBef>
              <a:spcAft>
                <a:spcPts val="0"/>
              </a:spcAft>
              <a:buSzPts val="3600"/>
              <a:buChar char="▶"/>
            </a:pPr>
            <a:r>
              <a:rPr lang="en-US" sz="2900"/>
              <a:t>Students must be exposed to and have consistent practice reading </a:t>
            </a:r>
            <a:r>
              <a:rPr lang="en-US" sz="2900" b="1"/>
              <a:t>grade-level appropriate, complex texts</a:t>
            </a:r>
            <a:r>
              <a:rPr lang="en-US" sz="2900"/>
              <a:t>.</a:t>
            </a:r>
            <a:endParaRPr/>
          </a:p>
          <a:p>
            <a:pPr marL="457200" lvl="0" indent="-457200" algn="l" rtl="0">
              <a:lnSpc>
                <a:spcPct val="100000"/>
              </a:lnSpc>
              <a:spcBef>
                <a:spcPts val="1000"/>
              </a:spcBef>
              <a:spcAft>
                <a:spcPts val="0"/>
              </a:spcAft>
              <a:buSzPts val="3600"/>
              <a:buChar char="▶"/>
            </a:pPr>
            <a:r>
              <a:rPr lang="en-US" sz="2900" b="1"/>
              <a:t>Text distribution and types</a:t>
            </a:r>
            <a:r>
              <a:rPr lang="en-US" sz="2900"/>
              <a:t> must align with the expectations of the standards. </a:t>
            </a:r>
            <a:endParaRPr sz="2900" b="1"/>
          </a:p>
          <a:p>
            <a:pPr marL="457200" lvl="0" indent="-457200" algn="l" rtl="0">
              <a:lnSpc>
                <a:spcPct val="100000"/>
              </a:lnSpc>
              <a:spcBef>
                <a:spcPts val="1000"/>
              </a:spcBef>
              <a:spcAft>
                <a:spcPts val="0"/>
              </a:spcAft>
              <a:buSzPts val="3600"/>
              <a:buChar char="▶"/>
            </a:pPr>
            <a:r>
              <a:rPr lang="en-US" sz="2900"/>
              <a:t>Students must be equipped to meet </a:t>
            </a:r>
            <a:r>
              <a:rPr lang="en-US" sz="2900" b="1"/>
              <a:t>the 21st century demands of a literate person</a:t>
            </a:r>
            <a:r>
              <a:rPr lang="en-US" sz="2900"/>
              <a:t>. </a:t>
            </a:r>
            <a:endParaRPr/>
          </a:p>
          <a:p>
            <a:pPr marL="457200" lvl="0" indent="-457200" algn="l" rtl="0">
              <a:lnSpc>
                <a:spcPct val="100000"/>
              </a:lnSpc>
              <a:spcBef>
                <a:spcPts val="1000"/>
              </a:spcBef>
              <a:spcAft>
                <a:spcPts val="0"/>
              </a:spcAft>
              <a:buSzPts val="3600"/>
              <a:buChar char="▶"/>
            </a:pPr>
            <a:r>
              <a:rPr lang="en-US" sz="2900"/>
              <a:t>The standards should be the foundation for not only grade-level appropriate reading and writing classroom instruction, but also for schoolwide </a:t>
            </a:r>
            <a:r>
              <a:rPr lang="en-US" sz="2900" b="1"/>
              <a:t>writing programs</a:t>
            </a:r>
            <a:r>
              <a:rPr lang="en-US" sz="2900"/>
              <a:t>.</a:t>
            </a:r>
            <a:endParaRPr/>
          </a:p>
          <a:p>
            <a:pPr marL="457200" lvl="0" indent="-228600" algn="l" rtl="0">
              <a:lnSpc>
                <a:spcPct val="100000"/>
              </a:lnSpc>
              <a:spcBef>
                <a:spcPts val="1000"/>
              </a:spcBef>
              <a:spcAft>
                <a:spcPts val="0"/>
              </a:spcAft>
              <a:buSzPts val="3600"/>
              <a:buNone/>
            </a:pPr>
            <a:endParaRPr sz="2800"/>
          </a:p>
        </p:txBody>
      </p:sp>
      <p:sp>
        <p:nvSpPr>
          <p:cNvPr id="916" name="Google Shape;916;p87"/>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88"/>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Reflection</a:t>
            </a:r>
            <a:endParaRPr/>
          </a:p>
        </p:txBody>
      </p:sp>
      <p:sp>
        <p:nvSpPr>
          <p:cNvPr id="922" name="Google Shape;922;p88"/>
          <p:cNvSpPr txBox="1">
            <a:spLocks noGrp="1"/>
          </p:cNvSpPr>
          <p:nvPr>
            <p:ph type="body" idx="1"/>
          </p:nvPr>
        </p:nvSpPr>
        <p:spPr>
          <a:xfrm>
            <a:off x="555786" y="1247774"/>
            <a:ext cx="9188715" cy="56102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In light of the additional instructional concerns:</a:t>
            </a:r>
            <a:endParaRPr/>
          </a:p>
          <a:p>
            <a:pPr marL="914400" lvl="1" indent="-391160" algn="l" rtl="0">
              <a:lnSpc>
                <a:spcPct val="100000"/>
              </a:lnSpc>
              <a:spcBef>
                <a:spcPts val="1000"/>
              </a:spcBef>
              <a:spcAft>
                <a:spcPts val="0"/>
              </a:spcAft>
              <a:buSzPts val="2560"/>
              <a:buChar char="●"/>
            </a:pPr>
            <a:r>
              <a:rPr lang="en-US"/>
              <a:t>In what areas might you need to do additional instructional planning and resource development?</a:t>
            </a:r>
            <a:endParaRPr/>
          </a:p>
          <a:p>
            <a:pPr marL="914400" lvl="1" indent="-391160" algn="l" rtl="0">
              <a:lnSpc>
                <a:spcPct val="100000"/>
              </a:lnSpc>
              <a:spcBef>
                <a:spcPts val="1000"/>
              </a:spcBef>
              <a:spcAft>
                <a:spcPts val="0"/>
              </a:spcAft>
              <a:buSzPts val="2560"/>
              <a:buChar char="●"/>
            </a:pPr>
            <a:r>
              <a:rPr lang="en-US"/>
              <a:t>In what areas might collaboration with others be helpful? </a:t>
            </a:r>
            <a:endParaRPr/>
          </a:p>
          <a:p>
            <a:pPr marL="914400" lvl="1" indent="-391160" algn="l" rtl="0">
              <a:lnSpc>
                <a:spcPct val="100000"/>
              </a:lnSpc>
              <a:spcBef>
                <a:spcPts val="1000"/>
              </a:spcBef>
              <a:spcAft>
                <a:spcPts val="0"/>
              </a:spcAft>
              <a:buSzPts val="2560"/>
              <a:buChar char="●"/>
            </a:pPr>
            <a:r>
              <a:rPr lang="en-US"/>
              <a:t>In what areas might professional learning opportunities be needed?</a:t>
            </a:r>
            <a:endParaRPr/>
          </a:p>
          <a:p>
            <a:pPr marL="457200" lvl="0" indent="-228600" algn="l" rtl="0">
              <a:lnSpc>
                <a:spcPct val="100000"/>
              </a:lnSpc>
              <a:spcBef>
                <a:spcPts val="1000"/>
              </a:spcBef>
              <a:spcAft>
                <a:spcPts val="0"/>
              </a:spcAft>
              <a:buSzPts val="3600"/>
              <a:buNone/>
            </a:pPr>
            <a:endParaRPr/>
          </a:p>
        </p:txBody>
      </p:sp>
      <p:sp>
        <p:nvSpPr>
          <p:cNvPr id="923" name="Google Shape;923;p88"/>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88</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89"/>
          <p:cNvSpPr txBox="1">
            <a:spLocks noGrp="1"/>
          </p:cNvSpPr>
          <p:nvPr>
            <p:ph type="title"/>
          </p:nvPr>
        </p:nvSpPr>
        <p:spPr>
          <a:xfrm>
            <a:off x="555786" y="257025"/>
            <a:ext cx="8596668" cy="81212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Coming Up</a:t>
            </a:r>
            <a:endParaRPr/>
          </a:p>
        </p:txBody>
      </p:sp>
      <p:sp>
        <p:nvSpPr>
          <p:cNvPr id="929" name="Google Shape;929;p89"/>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89</a:t>
            </a:fld>
            <a:endParaRPr/>
          </a:p>
        </p:txBody>
      </p:sp>
      <p:sp>
        <p:nvSpPr>
          <p:cNvPr id="930" name="Google Shape;930;p89"/>
          <p:cNvSpPr txBox="1">
            <a:spLocks noGrp="1"/>
          </p:cNvSpPr>
          <p:nvPr>
            <p:ph type="body" idx="1"/>
          </p:nvPr>
        </p:nvSpPr>
        <p:spPr>
          <a:xfrm>
            <a:off x="0" y="2566867"/>
            <a:ext cx="10782300" cy="1538883"/>
          </a:xfrm>
          <a:prstGeom prst="rect">
            <a:avLst/>
          </a:prstGeom>
          <a:noFill/>
          <a:ln>
            <a:noFill/>
          </a:ln>
        </p:spPr>
        <p:txBody>
          <a:bodyPr spcFirstLastPara="1" wrap="square" lIns="91425" tIns="0" rIns="91425" bIns="0" anchor="ctr" anchorCtr="0">
            <a:spAutoFit/>
          </a:bodyPr>
          <a:lstStyle/>
          <a:p>
            <a:pPr marL="457200" marR="0" lvl="0" indent="0" algn="l" rtl="0">
              <a:lnSpc>
                <a:spcPct val="100000"/>
              </a:lnSpc>
              <a:spcBef>
                <a:spcPts val="0"/>
              </a:spcBef>
              <a:spcAft>
                <a:spcPts val="0"/>
              </a:spcAft>
              <a:buClr>
                <a:srgbClr val="D2BD24"/>
              </a:buClr>
              <a:buSzPts val="3600"/>
              <a:buFont typeface="Noto Sans Symbols"/>
              <a:buNone/>
            </a:pPr>
            <a:endParaRPr sz="3300" b="0" i="0" u="none" strike="noStrike" cap="none">
              <a:solidFill>
                <a:schemeClr val="dk1"/>
              </a:solidFill>
              <a:latin typeface="Arial"/>
              <a:ea typeface="Arial"/>
              <a:cs typeface="Arial"/>
              <a:sym typeface="Arial"/>
            </a:endParaRPr>
          </a:p>
          <a:p>
            <a:pPr marL="838200" marR="0" lvl="0" indent="-381000" algn="l" rtl="0">
              <a:lnSpc>
                <a:spcPct val="100000"/>
              </a:lnSpc>
              <a:spcBef>
                <a:spcPts val="0"/>
              </a:spcBef>
              <a:spcAft>
                <a:spcPts val="0"/>
              </a:spcAft>
              <a:buClr>
                <a:srgbClr val="D2BD24"/>
              </a:buClr>
              <a:buSzPts val="3600"/>
              <a:buFont typeface="Arial"/>
              <a:buChar char="•"/>
            </a:pPr>
            <a:r>
              <a:rPr lang="en-US" sz="3300" b="0" i="0" u="none" strike="noStrike" cap="none">
                <a:solidFill>
                  <a:schemeClr val="dk1"/>
                </a:solidFill>
                <a:latin typeface="Arial"/>
                <a:ea typeface="Arial"/>
                <a:cs typeface="Arial"/>
                <a:sym typeface="Arial"/>
              </a:rPr>
              <a:t>Section 1G:  Wrap up of Module 1 &amp; Next Steps</a:t>
            </a:r>
            <a:br>
              <a:rPr lang="en-US" sz="3400" b="0" i="0" u="none" strike="noStrike" cap="none">
                <a:solidFill>
                  <a:schemeClr val="dk1"/>
                </a:solidFill>
                <a:latin typeface="Arial"/>
                <a:ea typeface="Arial"/>
                <a:cs typeface="Arial"/>
                <a:sym typeface="Arial"/>
              </a:rPr>
            </a:br>
            <a:endParaRPr sz="34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9"/>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72B62"/>
              </a:buClr>
              <a:buSzPts val="4400"/>
              <a:buFont typeface="Georgia"/>
              <a:buNone/>
            </a:pPr>
            <a:r>
              <a:rPr lang="en-US"/>
              <a:t>Grade-Level Overview Reflection</a:t>
            </a:r>
            <a:endParaRPr/>
          </a:p>
        </p:txBody>
      </p:sp>
      <p:sp>
        <p:nvSpPr>
          <p:cNvPr id="330" name="Google Shape;330;p9"/>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a:t>
            </a:fld>
            <a:endParaRPr/>
          </a:p>
        </p:txBody>
      </p:sp>
      <p:sp>
        <p:nvSpPr>
          <p:cNvPr id="331" name="Google Shape;331;p9"/>
          <p:cNvSpPr txBox="1">
            <a:spLocks noGrp="1"/>
          </p:cNvSpPr>
          <p:nvPr>
            <p:ph type="body" idx="1"/>
          </p:nvPr>
        </p:nvSpPr>
        <p:spPr>
          <a:xfrm>
            <a:off x="581634" y="1283368"/>
            <a:ext cx="9090000" cy="5574632"/>
          </a:xfrm>
          <a:prstGeom prst="rect">
            <a:avLst/>
          </a:prstGeom>
          <a:noFill/>
          <a:ln>
            <a:noFill/>
          </a:ln>
        </p:spPr>
        <p:txBody>
          <a:bodyPr spcFirstLastPara="1" wrap="square" lIns="91425" tIns="45700" rIns="91425" bIns="45700" anchor="t" anchorCtr="0">
            <a:noAutofit/>
          </a:bodyPr>
          <a:lstStyle/>
          <a:p>
            <a:pPr marL="971550" lvl="0" indent="-742950" algn="l" rtl="0">
              <a:lnSpc>
                <a:spcPct val="100000"/>
              </a:lnSpc>
              <a:spcBef>
                <a:spcPts val="1000"/>
              </a:spcBef>
              <a:spcAft>
                <a:spcPts val="0"/>
              </a:spcAft>
              <a:buSzPts val="3600"/>
              <a:buAutoNum type="arabicPeriod"/>
            </a:pPr>
            <a:r>
              <a:rPr lang="en-US"/>
              <a:t>Read through your grade-level overview, and underline, highlight, circle, etc., elements that impact instruction.</a:t>
            </a:r>
            <a:endParaRPr/>
          </a:p>
          <a:p>
            <a:pPr marL="971550" lvl="0" indent="-742950" algn="l" rtl="0">
              <a:lnSpc>
                <a:spcPct val="100000"/>
              </a:lnSpc>
              <a:spcBef>
                <a:spcPts val="1000"/>
              </a:spcBef>
              <a:spcAft>
                <a:spcPts val="0"/>
              </a:spcAft>
              <a:buSzPts val="3600"/>
              <a:buAutoNum type="arabicPeriod"/>
            </a:pPr>
            <a:r>
              <a:rPr lang="en-US"/>
              <a:t>With these elements in mind, how might the information in the grade-level overview be useful in communicating with different stakeholders (parents, students, teachers, administrators, district leaders)? </a:t>
            </a:r>
            <a:br>
              <a:rPr lang="en-US"/>
            </a:b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Shape 934"/>
        <p:cNvGrpSpPr/>
        <p:nvPr/>
      </p:nvGrpSpPr>
      <p:grpSpPr>
        <a:xfrm>
          <a:off x="0" y="0"/>
          <a:ext cx="0" cy="0"/>
          <a:chOff x="0" y="0"/>
          <a:chExt cx="0" cy="0"/>
        </a:xfrm>
      </p:grpSpPr>
      <p:sp>
        <p:nvSpPr>
          <p:cNvPr id="935" name="Google Shape;935;p90"/>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90</a:t>
            </a:fld>
            <a:endParaRPr/>
          </a:p>
        </p:txBody>
      </p:sp>
      <p:pic>
        <p:nvPicPr>
          <p:cNvPr id="936" name="Google Shape;936;p90"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937" name="Google Shape;937;p90"/>
          <p:cNvSpPr>
            <a:spLocks noGrp="1"/>
          </p:cNvSpPr>
          <p:nvPr>
            <p:ph type="title" idx="4294967295"/>
          </p:nvPr>
        </p:nvSpPr>
        <p:spPr>
          <a:xfrm>
            <a:off x="75038" y="0"/>
            <a:ext cx="10055728" cy="63709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You have completed Module 1: Section 1F: Additional Instructional Implications.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333333"/>
                </a:solidFill>
                <a:effectLst/>
                <a:uLnTx/>
                <a:uFillTx/>
                <a:latin typeface="Arial"/>
                <a:ea typeface="Arial"/>
                <a:cs typeface="Arial"/>
                <a:sym typeface="Arial"/>
              </a:rPr>
              <a:t>If you would like to complete another section of Module 1 at this time, continue onto the next slide to begin facilitating Module 1: Section 1G: Wrap Up of Module 1 &amp; Next Steps.</a:t>
            </a:r>
            <a:endParaRPr kumimoji="0" lang="en-US" sz="24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91"/>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943" name="Google Shape;943;p91"/>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Module 1: Section 1G</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Wrap Up of Module 1 &amp; Next Steps</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92"/>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Group Norms</a:t>
            </a:r>
            <a:endParaRPr/>
          </a:p>
        </p:txBody>
      </p:sp>
      <p:sp>
        <p:nvSpPr>
          <p:cNvPr id="949" name="Google Shape;949;p92"/>
          <p:cNvSpPr txBox="1">
            <a:spLocks noGrp="1"/>
          </p:cNvSpPr>
          <p:nvPr>
            <p:ph type="body" idx="1"/>
          </p:nvPr>
        </p:nvSpPr>
        <p:spPr>
          <a:xfrm>
            <a:off x="555786" y="1224951"/>
            <a:ext cx="9188715" cy="5449824"/>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Font typeface="Arial"/>
              <a:buChar char="•"/>
            </a:pPr>
            <a:r>
              <a:rPr lang="en-US"/>
              <a:t>Assume best intentions.</a:t>
            </a:r>
            <a:endParaRPr/>
          </a:p>
          <a:p>
            <a:pPr marL="457200" lvl="0" indent="-457200" algn="l" rtl="0">
              <a:lnSpc>
                <a:spcPct val="100000"/>
              </a:lnSpc>
              <a:spcBef>
                <a:spcPts val="1000"/>
              </a:spcBef>
              <a:spcAft>
                <a:spcPts val="0"/>
              </a:spcAft>
              <a:buSzPts val="3600"/>
              <a:buFont typeface="Arial"/>
              <a:buChar char="•"/>
            </a:pPr>
            <a:r>
              <a:rPr lang="en-US"/>
              <a:t>Listen carefully to one another.</a:t>
            </a:r>
            <a:endParaRPr/>
          </a:p>
          <a:p>
            <a:pPr marL="457200" lvl="0" indent="-457200" algn="l" rtl="0">
              <a:lnSpc>
                <a:spcPct val="100000"/>
              </a:lnSpc>
              <a:spcBef>
                <a:spcPts val="1000"/>
              </a:spcBef>
              <a:spcAft>
                <a:spcPts val="0"/>
              </a:spcAft>
              <a:buSzPts val="3600"/>
              <a:buFont typeface="Arial"/>
              <a:buChar char="•"/>
            </a:pPr>
            <a:r>
              <a:rPr lang="en-US"/>
              <a:t>Be open to new ideas.</a:t>
            </a:r>
            <a:endParaRPr/>
          </a:p>
          <a:p>
            <a:pPr marL="457200" lvl="0" indent="-457200" algn="l" rtl="0">
              <a:lnSpc>
                <a:spcPct val="100000"/>
              </a:lnSpc>
              <a:spcBef>
                <a:spcPts val="1000"/>
              </a:spcBef>
              <a:spcAft>
                <a:spcPts val="0"/>
              </a:spcAft>
              <a:buSzPts val="3600"/>
              <a:buFont typeface="Arial"/>
              <a:buChar char="•"/>
            </a:pPr>
            <a:r>
              <a:rPr lang="en-US"/>
              <a:t>Be open to working outside your comfort zone.</a:t>
            </a:r>
            <a:endParaRPr/>
          </a:p>
          <a:p>
            <a:pPr marL="457200" lvl="0" indent="-457200" algn="l" rtl="0">
              <a:lnSpc>
                <a:spcPct val="100000"/>
              </a:lnSpc>
              <a:spcBef>
                <a:spcPts val="1000"/>
              </a:spcBef>
              <a:spcAft>
                <a:spcPts val="0"/>
              </a:spcAft>
              <a:buSzPts val="3600"/>
              <a:buFont typeface="Arial"/>
              <a:buChar char="•"/>
            </a:pPr>
            <a:r>
              <a:rPr lang="en-US"/>
              <a:t>Ask questions.</a:t>
            </a:r>
            <a:endParaRPr/>
          </a:p>
          <a:p>
            <a:pPr marL="457200" lvl="0" indent="-457200" algn="l" rtl="0">
              <a:lnSpc>
                <a:spcPct val="100000"/>
              </a:lnSpc>
              <a:spcBef>
                <a:spcPts val="1000"/>
              </a:spcBef>
              <a:spcAft>
                <a:spcPts val="0"/>
              </a:spcAft>
              <a:buSzPts val="3600"/>
              <a:buFont typeface="Arial"/>
              <a:buChar char="•"/>
            </a:pPr>
            <a:r>
              <a:rPr lang="en-US"/>
              <a:t>Allow a chance for everyone to participate.</a:t>
            </a:r>
            <a:endParaRPr/>
          </a:p>
        </p:txBody>
      </p:sp>
      <p:sp>
        <p:nvSpPr>
          <p:cNvPr id="950" name="Google Shape;950;p92"/>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92</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Shape 954"/>
        <p:cNvGrpSpPr/>
        <p:nvPr/>
      </p:nvGrpSpPr>
      <p:grpSpPr>
        <a:xfrm>
          <a:off x="0" y="0"/>
          <a:ext cx="0" cy="0"/>
          <a:chOff x="0" y="0"/>
          <a:chExt cx="0" cy="0"/>
        </a:xfrm>
      </p:grpSpPr>
      <p:sp>
        <p:nvSpPr>
          <p:cNvPr id="955" name="Google Shape;955;p93"/>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Module 1 Goals:</a:t>
            </a:r>
            <a:endParaRPr/>
          </a:p>
        </p:txBody>
      </p:sp>
      <p:sp>
        <p:nvSpPr>
          <p:cNvPr id="956" name="Google Shape;956;p93"/>
          <p:cNvSpPr txBox="1">
            <a:spLocks noGrp="1"/>
          </p:cNvSpPr>
          <p:nvPr>
            <p:ph type="body" idx="1"/>
          </p:nvPr>
        </p:nvSpPr>
        <p:spPr>
          <a:xfrm>
            <a:off x="0" y="1028700"/>
            <a:ext cx="12192000" cy="5829299"/>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900"/>
              <a:t>Build a shared understanding of the KAS for Reading and Writing document.</a:t>
            </a:r>
            <a:endParaRPr/>
          </a:p>
          <a:p>
            <a:pPr marL="457200" lvl="0" indent="-457200" algn="l" rtl="0">
              <a:lnSpc>
                <a:spcPct val="100000"/>
              </a:lnSpc>
              <a:spcBef>
                <a:spcPts val="1000"/>
              </a:spcBef>
              <a:spcAft>
                <a:spcPts val="0"/>
              </a:spcAft>
              <a:buSzPts val="3600"/>
              <a:buChar char="▶"/>
            </a:pPr>
            <a:r>
              <a:rPr lang="en-US" sz="2900"/>
              <a:t>Strengthen the connection between the components of the KAS for Reading and Writing and the way those components can support teachers in the process of designing standards-aligned instruction and grade-level assignments. </a:t>
            </a:r>
            <a:endParaRPr/>
          </a:p>
          <a:p>
            <a:pPr marL="457200" lvl="0" indent="-457200" algn="l" rtl="0">
              <a:lnSpc>
                <a:spcPct val="100000"/>
              </a:lnSpc>
              <a:spcBef>
                <a:spcPts val="1000"/>
              </a:spcBef>
              <a:spcAft>
                <a:spcPts val="0"/>
              </a:spcAft>
              <a:buSzPts val="3600"/>
              <a:buChar char="▶"/>
            </a:pPr>
            <a:r>
              <a:rPr lang="en-US" sz="2900"/>
              <a:t>Experience how the changes in the KAS for Reading and Writing can and will be reflected in student experiences within Kentucky classrooms. </a:t>
            </a:r>
            <a:endParaRPr/>
          </a:p>
          <a:p>
            <a:pPr marL="457200" lvl="0" indent="-457200" algn="l" rtl="0">
              <a:lnSpc>
                <a:spcPct val="100000"/>
              </a:lnSpc>
              <a:spcBef>
                <a:spcPts val="1000"/>
              </a:spcBef>
              <a:spcAft>
                <a:spcPts val="0"/>
              </a:spcAft>
              <a:buSzPts val="3600"/>
              <a:buChar char="▶"/>
            </a:pPr>
            <a:r>
              <a:rPr lang="en-US" sz="2900"/>
              <a:t>Identify and prioritize areas where future professional learning opportunities will be needed in the implementation process with the new KAS for Reading and Writing and discuss plans to address those areas.</a:t>
            </a:r>
            <a:endParaRPr/>
          </a:p>
        </p:txBody>
      </p:sp>
      <p:sp>
        <p:nvSpPr>
          <p:cNvPr id="957" name="Google Shape;957;p93"/>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93</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Shape 961"/>
        <p:cNvGrpSpPr/>
        <p:nvPr/>
      </p:nvGrpSpPr>
      <p:grpSpPr>
        <a:xfrm>
          <a:off x="0" y="0"/>
          <a:ext cx="0" cy="0"/>
          <a:chOff x="0" y="0"/>
          <a:chExt cx="0" cy="0"/>
        </a:xfrm>
      </p:grpSpPr>
      <p:sp>
        <p:nvSpPr>
          <p:cNvPr id="962" name="Google Shape;962;p94"/>
          <p:cNvSpPr txBox="1">
            <a:spLocks noGrp="1"/>
          </p:cNvSpPr>
          <p:nvPr>
            <p:ph type="title"/>
          </p:nvPr>
        </p:nvSpPr>
        <p:spPr>
          <a:xfrm>
            <a:off x="555786" y="1"/>
            <a:ext cx="8596668" cy="80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Module Wrap Up</a:t>
            </a:r>
            <a:endParaRPr/>
          </a:p>
        </p:txBody>
      </p:sp>
      <p:sp>
        <p:nvSpPr>
          <p:cNvPr id="963" name="Google Shape;963;p94"/>
          <p:cNvSpPr txBox="1">
            <a:spLocks noGrp="1"/>
          </p:cNvSpPr>
          <p:nvPr>
            <p:ph type="body" idx="1"/>
          </p:nvPr>
        </p:nvSpPr>
        <p:spPr>
          <a:xfrm>
            <a:off x="0" y="800100"/>
            <a:ext cx="12192000" cy="6057899"/>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sz="2800"/>
              <a:t>Module 1: Getting to Know the</a:t>
            </a:r>
            <a:r>
              <a:rPr lang="en-US" sz="2800" i="1"/>
              <a:t> Kentucky Academic Standards (KAS) for Reading and Writing</a:t>
            </a:r>
            <a:endParaRPr sz="2800"/>
          </a:p>
          <a:p>
            <a:pPr marL="914400" lvl="1" indent="-391160" algn="l" rtl="0">
              <a:lnSpc>
                <a:spcPct val="100000"/>
              </a:lnSpc>
              <a:spcBef>
                <a:spcPts val="1000"/>
              </a:spcBef>
              <a:spcAft>
                <a:spcPts val="0"/>
              </a:spcAft>
              <a:buSzPts val="2560"/>
              <a:buChar char="●"/>
            </a:pPr>
            <a:r>
              <a:rPr lang="en-US" sz="2400"/>
              <a:t>Section 1A:  Revision Process Overview </a:t>
            </a:r>
            <a:endParaRPr/>
          </a:p>
          <a:p>
            <a:pPr marL="914400" lvl="1" indent="-391160" algn="l" rtl="0">
              <a:lnSpc>
                <a:spcPct val="100000"/>
              </a:lnSpc>
              <a:spcBef>
                <a:spcPts val="1000"/>
              </a:spcBef>
              <a:spcAft>
                <a:spcPts val="0"/>
              </a:spcAft>
              <a:buSzPts val="2560"/>
              <a:buChar char="●"/>
            </a:pPr>
            <a:r>
              <a:rPr lang="en-US" sz="2400"/>
              <a:t>Section 1B:  Understanding the Architecture</a:t>
            </a:r>
            <a:endParaRPr/>
          </a:p>
          <a:p>
            <a:pPr marL="914400" lvl="1" indent="-391160" algn="l" rtl="0">
              <a:lnSpc>
                <a:spcPct val="100000"/>
              </a:lnSpc>
              <a:spcBef>
                <a:spcPts val="1000"/>
              </a:spcBef>
              <a:spcAft>
                <a:spcPts val="0"/>
              </a:spcAft>
              <a:buSzPts val="2560"/>
              <a:buChar char="●"/>
            </a:pPr>
            <a:r>
              <a:rPr lang="en-US" sz="2400"/>
              <a:t>Section 1C:  Deeper Dive into the Interdisciplinary Literacy Practices</a:t>
            </a:r>
            <a:endParaRPr/>
          </a:p>
          <a:p>
            <a:pPr marL="914400" lvl="1" indent="-391160" algn="l" rtl="0">
              <a:lnSpc>
                <a:spcPct val="100000"/>
              </a:lnSpc>
              <a:spcBef>
                <a:spcPts val="1000"/>
              </a:spcBef>
              <a:spcAft>
                <a:spcPts val="0"/>
              </a:spcAft>
              <a:buSzPts val="2560"/>
              <a:buChar char="●"/>
            </a:pPr>
            <a:r>
              <a:rPr lang="en-US" sz="2400"/>
              <a:t>Section 1D:  Spotlight: Unpacking Multidimensionality</a:t>
            </a:r>
            <a:endParaRPr/>
          </a:p>
          <a:p>
            <a:pPr marL="914400" lvl="1" indent="-391160" algn="l" rtl="0">
              <a:lnSpc>
                <a:spcPct val="100000"/>
              </a:lnSpc>
              <a:spcBef>
                <a:spcPts val="1000"/>
              </a:spcBef>
              <a:spcAft>
                <a:spcPts val="0"/>
              </a:spcAft>
              <a:buSzPts val="2560"/>
              <a:buChar char="●"/>
            </a:pPr>
            <a:r>
              <a:rPr lang="en-US" sz="2400"/>
              <a:t>Section 1E:  Spotlight: Early Literacy</a:t>
            </a:r>
            <a:endParaRPr/>
          </a:p>
          <a:p>
            <a:pPr marL="914400" lvl="1" indent="-391160" algn="l" rtl="0">
              <a:lnSpc>
                <a:spcPct val="100000"/>
              </a:lnSpc>
              <a:spcBef>
                <a:spcPts val="1000"/>
              </a:spcBef>
              <a:spcAft>
                <a:spcPts val="0"/>
              </a:spcAft>
              <a:buSzPts val="2560"/>
              <a:buChar char="●"/>
            </a:pPr>
            <a:r>
              <a:rPr lang="en-US" sz="2400"/>
              <a:t>Section 1F:  Additional Instructional Implications</a:t>
            </a:r>
            <a:endParaRPr/>
          </a:p>
          <a:p>
            <a:pPr marL="914400" lvl="1" indent="-391160" algn="l" rtl="0">
              <a:lnSpc>
                <a:spcPct val="100000"/>
              </a:lnSpc>
              <a:spcBef>
                <a:spcPts val="1000"/>
              </a:spcBef>
              <a:spcAft>
                <a:spcPts val="0"/>
              </a:spcAft>
              <a:buSzPts val="2560"/>
              <a:buChar char="●"/>
            </a:pPr>
            <a:r>
              <a:rPr lang="en-US" sz="2400"/>
              <a:t>Section 1G:  Wrap up of Module 1 &amp; Next Steps</a:t>
            </a:r>
            <a:endParaRPr/>
          </a:p>
          <a:p>
            <a:pPr marL="457200" lvl="0" indent="-457200" algn="l" rtl="0">
              <a:lnSpc>
                <a:spcPct val="100000"/>
              </a:lnSpc>
              <a:spcBef>
                <a:spcPts val="1000"/>
              </a:spcBef>
              <a:spcAft>
                <a:spcPts val="0"/>
              </a:spcAft>
              <a:buSzPts val="3600"/>
              <a:buChar char="▶"/>
            </a:pPr>
            <a:r>
              <a:rPr lang="en-US" sz="2800"/>
              <a:t>These sessions are intended to support the successful transition to and implementation of the </a:t>
            </a:r>
            <a:r>
              <a:rPr lang="en-US" sz="2800" i="1"/>
              <a:t>Kentucky Academic Standards (KAS) for Reading and Writing</a:t>
            </a:r>
            <a:r>
              <a:rPr lang="en-US" sz="2800"/>
              <a:t> in classrooms across the state. </a:t>
            </a:r>
            <a:endParaRPr/>
          </a:p>
          <a:p>
            <a:pPr marL="0" lvl="0" indent="0" algn="l" rtl="0">
              <a:lnSpc>
                <a:spcPct val="100000"/>
              </a:lnSpc>
              <a:spcBef>
                <a:spcPts val="1000"/>
              </a:spcBef>
              <a:spcAft>
                <a:spcPts val="0"/>
              </a:spcAft>
              <a:buSzPts val="3600"/>
              <a:buNone/>
            </a:pPr>
            <a:endParaRPr sz="2800"/>
          </a:p>
        </p:txBody>
      </p:sp>
      <p:sp>
        <p:nvSpPr>
          <p:cNvPr id="964" name="Google Shape;964;p94"/>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95"/>
          <p:cNvSpPr txBox="1">
            <a:spLocks noGrp="1"/>
          </p:cNvSpPr>
          <p:nvPr>
            <p:ph type="title"/>
          </p:nvPr>
        </p:nvSpPr>
        <p:spPr>
          <a:xfrm>
            <a:off x="555786" y="1"/>
            <a:ext cx="8596668" cy="819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Consider:</a:t>
            </a:r>
            <a:endParaRPr/>
          </a:p>
        </p:txBody>
      </p:sp>
      <p:sp>
        <p:nvSpPr>
          <p:cNvPr id="970" name="Google Shape;970;p95"/>
          <p:cNvSpPr txBox="1">
            <a:spLocks noGrp="1"/>
          </p:cNvSpPr>
          <p:nvPr>
            <p:ph type="body" idx="1"/>
          </p:nvPr>
        </p:nvSpPr>
        <p:spPr>
          <a:xfrm>
            <a:off x="0" y="1009650"/>
            <a:ext cx="9744501" cy="5848350"/>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How effective was Module 1 in meeting its goals? Most effective components? Least?</a:t>
            </a:r>
            <a:endParaRPr/>
          </a:p>
          <a:p>
            <a:pPr marL="457200" lvl="0" indent="-457200" algn="l" rtl="0">
              <a:lnSpc>
                <a:spcPct val="100000"/>
              </a:lnSpc>
              <a:spcBef>
                <a:spcPts val="1000"/>
              </a:spcBef>
              <a:spcAft>
                <a:spcPts val="0"/>
              </a:spcAft>
              <a:buSzPts val="3600"/>
              <a:buChar char="▶"/>
            </a:pPr>
            <a:r>
              <a:rPr lang="en-US"/>
              <a:t>During the implementation process, in what areas do you foresee you/teachers might need additional instructional support? Additional content support?</a:t>
            </a:r>
            <a:endParaRPr/>
          </a:p>
          <a:p>
            <a:pPr marL="457200" lvl="0" indent="-457200" algn="l" rtl="0">
              <a:lnSpc>
                <a:spcPct val="100000"/>
              </a:lnSpc>
              <a:spcBef>
                <a:spcPts val="1000"/>
              </a:spcBef>
              <a:spcAft>
                <a:spcPts val="0"/>
              </a:spcAft>
              <a:buSzPts val="3600"/>
              <a:buChar char="▶"/>
            </a:pPr>
            <a:r>
              <a:rPr lang="en-US"/>
              <a:t>What supports will you/teachers need in your school(s) to make implementation successful? </a:t>
            </a:r>
            <a:endParaRPr/>
          </a:p>
          <a:p>
            <a:pPr marL="457200" lvl="0" indent="-228600" algn="l" rtl="0">
              <a:lnSpc>
                <a:spcPct val="100000"/>
              </a:lnSpc>
              <a:spcBef>
                <a:spcPts val="1000"/>
              </a:spcBef>
              <a:spcAft>
                <a:spcPts val="0"/>
              </a:spcAft>
              <a:buSzPts val="3600"/>
              <a:buNone/>
            </a:pPr>
            <a:endParaRPr/>
          </a:p>
          <a:p>
            <a:pPr marL="457200" lvl="0" indent="-228600" algn="l" rtl="0">
              <a:lnSpc>
                <a:spcPct val="100000"/>
              </a:lnSpc>
              <a:spcBef>
                <a:spcPts val="1000"/>
              </a:spcBef>
              <a:spcAft>
                <a:spcPts val="0"/>
              </a:spcAft>
              <a:buSzPts val="3600"/>
              <a:buNone/>
            </a:pPr>
            <a:endParaRPr/>
          </a:p>
        </p:txBody>
      </p:sp>
      <p:sp>
        <p:nvSpPr>
          <p:cNvPr id="971" name="Google Shape;971;p95"/>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95</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96"/>
          <p:cNvSpPr txBox="1">
            <a:spLocks noGrp="1"/>
          </p:cNvSpPr>
          <p:nvPr>
            <p:ph type="title"/>
          </p:nvPr>
        </p:nvSpPr>
        <p:spPr>
          <a:xfrm>
            <a:off x="555786" y="257025"/>
            <a:ext cx="8596668" cy="1320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4400"/>
              <a:buNone/>
            </a:pPr>
            <a:r>
              <a:rPr lang="en-US"/>
              <a:t>Planning for Next Steps</a:t>
            </a:r>
            <a:endParaRPr/>
          </a:p>
        </p:txBody>
      </p:sp>
      <p:sp>
        <p:nvSpPr>
          <p:cNvPr id="977" name="Google Shape;977;p96"/>
          <p:cNvSpPr txBox="1">
            <a:spLocks noGrp="1"/>
          </p:cNvSpPr>
          <p:nvPr>
            <p:ph type="body" idx="1"/>
          </p:nvPr>
        </p:nvSpPr>
        <p:spPr>
          <a:xfrm>
            <a:off x="276226" y="1352550"/>
            <a:ext cx="9468276" cy="5322225"/>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1000"/>
              </a:spcBef>
              <a:spcAft>
                <a:spcPts val="0"/>
              </a:spcAft>
              <a:buSzPts val="3600"/>
              <a:buChar char="▶"/>
            </a:pPr>
            <a:r>
              <a:rPr lang="en-US"/>
              <a:t>Where do we go from here? </a:t>
            </a:r>
            <a:endParaRPr/>
          </a:p>
          <a:p>
            <a:pPr marL="457200" lvl="0" indent="-457200" algn="l" rtl="0">
              <a:lnSpc>
                <a:spcPct val="100000"/>
              </a:lnSpc>
              <a:spcBef>
                <a:spcPts val="1000"/>
              </a:spcBef>
              <a:spcAft>
                <a:spcPts val="0"/>
              </a:spcAft>
              <a:buSzPts val="3600"/>
              <a:buChar char="▶"/>
            </a:pPr>
            <a:r>
              <a:rPr lang="en-US"/>
              <a:t>The implementation of the </a:t>
            </a:r>
            <a:r>
              <a:rPr lang="en-US" i="1"/>
              <a:t>KAS for Reading and Writing</a:t>
            </a:r>
            <a:r>
              <a:rPr lang="en-US"/>
              <a:t> will mean that there are changes for educators across the state.  </a:t>
            </a:r>
            <a:endParaRPr/>
          </a:p>
          <a:p>
            <a:pPr marL="457200" lvl="0" indent="-457200" algn="l" rtl="0">
              <a:lnSpc>
                <a:spcPct val="100000"/>
              </a:lnSpc>
              <a:spcBef>
                <a:spcPts val="1000"/>
              </a:spcBef>
              <a:spcAft>
                <a:spcPts val="0"/>
              </a:spcAft>
              <a:buSzPts val="3600"/>
              <a:buChar char="▶"/>
            </a:pPr>
            <a:r>
              <a:rPr lang="en-US"/>
              <a:t>Districts and schools will need to prepare and prioritize the next steps in the implementation process.</a:t>
            </a:r>
            <a:endParaRPr/>
          </a:p>
          <a:p>
            <a:pPr marL="457200" lvl="0" indent="-457200" algn="l" rtl="0">
              <a:lnSpc>
                <a:spcPct val="100000"/>
              </a:lnSpc>
              <a:spcBef>
                <a:spcPts val="1000"/>
              </a:spcBef>
              <a:spcAft>
                <a:spcPts val="0"/>
              </a:spcAft>
              <a:buSzPts val="3600"/>
              <a:buChar char="▶"/>
            </a:pPr>
            <a:r>
              <a:rPr lang="en-US"/>
              <a:t>Begin the Pain-Gain Map.</a:t>
            </a:r>
            <a:endParaRPr/>
          </a:p>
        </p:txBody>
      </p:sp>
      <p:sp>
        <p:nvSpPr>
          <p:cNvPr id="978" name="Google Shape;978;p96"/>
          <p:cNvSpPr txBox="1">
            <a:spLocks noGrp="1"/>
          </p:cNvSpPr>
          <p:nvPr>
            <p:ph type="sldNum" idx="12"/>
          </p:nvPr>
        </p:nvSpPr>
        <p:spPr>
          <a:xfrm>
            <a:off x="11030413" y="6314034"/>
            <a:ext cx="683339"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800"/>
              <a:buNone/>
            </a:pPr>
            <a:fld id="{00000000-1234-1234-1234-123412341234}" type="slidenum">
              <a:rPr lang="en-US"/>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Shape 982"/>
        <p:cNvGrpSpPr/>
        <p:nvPr/>
      </p:nvGrpSpPr>
      <p:grpSpPr>
        <a:xfrm>
          <a:off x="0" y="0"/>
          <a:ext cx="0" cy="0"/>
          <a:chOff x="0" y="0"/>
          <a:chExt cx="0" cy="0"/>
        </a:xfrm>
      </p:grpSpPr>
      <p:sp>
        <p:nvSpPr>
          <p:cNvPr id="983" name="Google Shape;983;p97"/>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a:t>97</a:t>
            </a:fld>
            <a:endParaRPr/>
          </a:p>
        </p:txBody>
      </p:sp>
      <p:pic>
        <p:nvPicPr>
          <p:cNvPr id="984" name="Google Shape;984;p97" descr="https://lh4.googleusercontent.com/T8N5UyWlK58lPsBXK5Ci3fgKI2IWUH4Xyan81_udqmjFnbuQnw70kT3wyUX2htf--vKACthcVzMdpO1COcAddj2uCAZ27am6qbhV3OF8VTIaEqlg74rsKYihBSkozXEXYEhNU5uvfEM"/>
          <p:cNvPicPr preferRelativeResize="0"/>
          <p:nvPr/>
        </p:nvPicPr>
        <p:blipFill rotWithShape="1">
          <a:blip r:embed="rId3">
            <a:alphaModFix/>
          </a:blip>
          <a:srcRect/>
          <a:stretch/>
        </p:blipFill>
        <p:spPr>
          <a:xfrm>
            <a:off x="10130766" y="0"/>
            <a:ext cx="2061234" cy="2061235"/>
          </a:xfrm>
          <a:prstGeom prst="rect">
            <a:avLst/>
          </a:prstGeom>
          <a:noFill/>
          <a:ln>
            <a:noFill/>
          </a:ln>
        </p:spPr>
      </p:pic>
      <p:sp>
        <p:nvSpPr>
          <p:cNvPr id="985" name="Google Shape;985;p97"/>
          <p:cNvSpPr>
            <a:spLocks noGrp="1"/>
          </p:cNvSpPr>
          <p:nvPr>
            <p:ph type="title" idx="4294967295"/>
          </p:nvPr>
        </p:nvSpPr>
        <p:spPr>
          <a:xfrm>
            <a:off x="300790" y="1002631"/>
            <a:ext cx="9372600" cy="526297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This is the end of Module 1: Getting to Know the </a:t>
            </a:r>
            <a:r>
              <a:rPr kumimoji="0" lang="en-US" sz="2400" b="0" i="1" u="none" strike="noStrike" kern="0" cap="none" spc="0" normalizeH="0" baseline="0" noProof="0" dirty="0">
                <a:ln>
                  <a:noFill/>
                </a:ln>
                <a:solidFill>
                  <a:srgbClr val="000000"/>
                </a:solidFill>
                <a:effectLst/>
                <a:uLnTx/>
                <a:uFillTx/>
                <a:latin typeface="Calibri"/>
                <a:ea typeface="Calibri"/>
                <a:cs typeface="Calibri"/>
                <a:sym typeface="Calibri"/>
              </a:rPr>
              <a:t>KAS for Reading and Writing</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333333"/>
              </a:solidFill>
              <a:effectLst/>
              <a:uLnTx/>
              <a:uFillTx/>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98"/>
          <p:cNvSpPr txBox="1">
            <a:spLocks noGrp="1"/>
          </p:cNvSpPr>
          <p:nvPr>
            <p:ph type="title"/>
          </p:nvPr>
        </p:nvSpPr>
        <p:spPr>
          <a:xfrm>
            <a:off x="452306" y="422419"/>
            <a:ext cx="8619836" cy="1325563"/>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rgbClr val="072B62"/>
              </a:buClr>
              <a:buSzPts val="1400"/>
              <a:buFont typeface="Georgia"/>
              <a:buNone/>
            </a:pPr>
            <a:r>
              <a:rPr lang="en-US" sz="4000"/>
              <a:t>Certificate of Completion</a:t>
            </a:r>
            <a:endParaRPr/>
          </a:p>
        </p:txBody>
      </p:sp>
      <p:sp>
        <p:nvSpPr>
          <p:cNvPr id="991" name="Google Shape;991;p98"/>
          <p:cNvSpPr txBox="1"/>
          <p:nvPr/>
        </p:nvSpPr>
        <p:spPr>
          <a:xfrm>
            <a:off x="960581" y="1747982"/>
            <a:ext cx="5708100" cy="30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0000"/>
                </a:solidFill>
                <a:latin typeface="Georgia"/>
                <a:ea typeface="Georgia"/>
                <a:cs typeface="Georgia"/>
                <a:sym typeface="Georgia"/>
              </a:rPr>
              <a:t>Thank you for completing this asynchronous module provided by the KDE.  </a:t>
            </a:r>
            <a:endParaRPr/>
          </a:p>
          <a:p>
            <a:pPr marL="0" marR="0" lvl="0" indent="0" algn="l" rtl="0">
              <a:lnSpc>
                <a:spcPct val="100000"/>
              </a:lnSpc>
              <a:spcBef>
                <a:spcPts val="0"/>
              </a:spcBef>
              <a:spcAft>
                <a:spcPts val="0"/>
              </a:spcAft>
              <a:buNone/>
            </a:pPr>
            <a:r>
              <a:rPr lang="en-US" sz="2000" b="0" i="0" u="none" strike="noStrike" cap="none">
                <a:solidFill>
                  <a:srgbClr val="000000"/>
                </a:solidFill>
                <a:latin typeface="Georgia"/>
                <a:ea typeface="Georgia"/>
                <a:cs typeface="Georgia"/>
                <a:sym typeface="Georgia"/>
              </a:rPr>
              <a:t>Please use the link below to provide valuable feedback and obtain your certificate of completion.</a:t>
            </a:r>
            <a:endParaRPr/>
          </a:p>
          <a:p>
            <a:pPr marL="0" marR="0" lvl="0" indent="0" algn="l" rtl="0">
              <a:lnSpc>
                <a:spcPct val="100000"/>
              </a:lnSpc>
              <a:spcBef>
                <a:spcPts val="0"/>
              </a:spcBef>
              <a:spcAft>
                <a:spcPts val="0"/>
              </a:spcAft>
              <a:buNone/>
            </a:pPr>
            <a:endParaRPr sz="24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endParaRPr sz="2000" b="0" i="0"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r>
              <a:rPr lang="en-US" sz="2400" b="0" i="0" u="sng" strike="noStrike" cap="none">
                <a:solidFill>
                  <a:schemeClr val="hlink"/>
                </a:solidFill>
                <a:latin typeface="Georgia"/>
                <a:ea typeface="Georgia"/>
                <a:cs typeface="Georgia"/>
                <a:sym typeface="Georgia"/>
                <a:hlinkClick r:id="rId3"/>
              </a:rPr>
              <a:t>Kentucky Department of Education Professional Learning Modules</a:t>
            </a:r>
            <a:endParaRPr sz="2400" b="0" i="0" u="none" strike="noStrike" cap="none">
              <a:solidFill>
                <a:srgbClr val="000000"/>
              </a:solidFill>
              <a:latin typeface="Georgia"/>
              <a:ea typeface="Georgia"/>
              <a:cs typeface="Georgia"/>
              <a:sym typeface="Georgia"/>
            </a:endParaRPr>
          </a:p>
        </p:txBody>
      </p:sp>
      <p:sp>
        <p:nvSpPr>
          <p:cNvPr id="992" name="Google Shape;992;p98"/>
          <p:cNvSpPr txBox="1"/>
          <p:nvPr/>
        </p:nvSpPr>
        <p:spPr>
          <a:xfrm>
            <a:off x="960581" y="5419918"/>
            <a:ext cx="5135419"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1" u="none" strike="noStrike" cap="none">
                <a:solidFill>
                  <a:srgbClr val="000000"/>
                </a:solidFill>
                <a:latin typeface="Georgia"/>
                <a:ea typeface="Georgia"/>
                <a:cs typeface="Georgia"/>
                <a:sym typeface="Georgia"/>
              </a:rPr>
              <a:t>Educators can use the PLBB to find learning sessions, and it is the local school district who determines if they are acceptable for credit based on their district policies.</a:t>
            </a:r>
            <a:r>
              <a:rPr lang="en-US" sz="1200" b="0" i="1" u="none" strike="noStrike" cap="none">
                <a:solidFill>
                  <a:srgbClr val="1F497D"/>
                </a:solidFill>
                <a:latin typeface="Georgia"/>
                <a:ea typeface="Georgia"/>
                <a:cs typeface="Georgia"/>
                <a:sym typeface="Georgia"/>
              </a:rPr>
              <a:t> </a:t>
            </a:r>
            <a:r>
              <a:rPr lang="en-US" sz="1200" b="0" i="1" u="none" strike="noStrike" cap="none">
                <a:solidFill>
                  <a:srgbClr val="000000"/>
                </a:solidFill>
                <a:latin typeface="Georgia"/>
                <a:ea typeface="Georgia"/>
                <a:cs typeface="Georgia"/>
                <a:sym typeface="Georgia"/>
              </a:rPr>
              <a:t>See 704 KAR 3:035 for more details.  </a:t>
            </a:r>
            <a:endParaRPr sz="1200" b="0" i="1" u="none" strike="noStrike" cap="none">
              <a:solidFill>
                <a:srgbClr val="000000"/>
              </a:solidFill>
              <a:latin typeface="Georgia"/>
              <a:ea typeface="Georgia"/>
              <a:cs typeface="Georgia"/>
              <a:sym typeface="Georgia"/>
            </a:endParaRPr>
          </a:p>
          <a:p>
            <a:pPr marL="0" marR="0" lvl="0" indent="0" algn="l" rtl="0">
              <a:lnSpc>
                <a:spcPct val="100000"/>
              </a:lnSpc>
              <a:spcBef>
                <a:spcPts val="0"/>
              </a:spcBef>
              <a:spcAft>
                <a:spcPts val="0"/>
              </a:spcAft>
              <a:buNone/>
            </a:pPr>
            <a:br>
              <a:rPr lang="en-US" sz="1200" b="0" i="0" u="none" strike="noStrike" cap="none">
                <a:solidFill>
                  <a:srgbClr val="000000"/>
                </a:solidFill>
                <a:latin typeface="Georgia"/>
                <a:ea typeface="Georgia"/>
                <a:cs typeface="Georgia"/>
                <a:sym typeface="Georgia"/>
              </a:rPr>
            </a:br>
            <a:endParaRPr sz="1200" b="0" i="0" u="none" strike="noStrike" cap="none">
              <a:solidFill>
                <a:srgbClr val="000000"/>
              </a:solidFill>
              <a:latin typeface="Georgia"/>
              <a:ea typeface="Georgia"/>
              <a:cs typeface="Georgia"/>
              <a:sym typeface="Georgia"/>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99"/>
          <p:cNvSpPr txBox="1">
            <a:spLocks noGrp="1"/>
          </p:cNvSpPr>
          <p:nvPr>
            <p:ph type="ctrTitle"/>
          </p:nvPr>
        </p:nvSpPr>
        <p:spPr>
          <a:xfrm>
            <a:off x="485401" y="640080"/>
            <a:ext cx="9228600" cy="3035808"/>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72B62"/>
              </a:buClr>
              <a:buSzPts val="4800"/>
              <a:buFont typeface="Georgia"/>
              <a:buNone/>
            </a:pPr>
            <a:r>
              <a:rPr lang="en-US" sz="4000"/>
              <a:t>Getting to Know the </a:t>
            </a:r>
            <a:br>
              <a:rPr lang="en-US" sz="4000"/>
            </a:br>
            <a:r>
              <a:rPr lang="en-US" sz="4000" i="1"/>
              <a:t>Kentucky Academic Standards for Reading and Writing</a:t>
            </a:r>
            <a:br>
              <a:rPr lang="en-US" sz="4000"/>
            </a:br>
            <a:endParaRPr sz="4000" b="0" i="0" u="none" strike="noStrike" cap="none">
              <a:solidFill>
                <a:srgbClr val="072B62"/>
              </a:solidFill>
              <a:latin typeface="Georgia"/>
              <a:ea typeface="Georgia"/>
              <a:cs typeface="Georgia"/>
              <a:sym typeface="Georgia"/>
            </a:endParaRPr>
          </a:p>
        </p:txBody>
      </p:sp>
      <p:sp>
        <p:nvSpPr>
          <p:cNvPr id="998" name="Google Shape;998;p99"/>
          <p:cNvSpPr txBox="1">
            <a:spLocks noGrp="1"/>
          </p:cNvSpPr>
          <p:nvPr>
            <p:ph type="subTitle" idx="1"/>
          </p:nvPr>
        </p:nvSpPr>
        <p:spPr>
          <a:xfrm>
            <a:off x="485402" y="4169663"/>
            <a:ext cx="8978088" cy="13718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Appendix Module 1: Section 1A</a:t>
            </a:r>
            <a:endParaRPr sz="3600">
              <a:latin typeface="Georgia"/>
              <a:ea typeface="Georgia"/>
              <a:cs typeface="Georgia"/>
              <a:sym typeface="Georgia"/>
            </a:endParaRPr>
          </a:p>
          <a:p>
            <a:pPr marL="0" marR="0" lvl="0" indent="0" algn="r" rtl="0">
              <a:lnSpc>
                <a:spcPct val="100000"/>
              </a:lnSpc>
              <a:spcBef>
                <a:spcPts val="0"/>
              </a:spcBef>
              <a:spcAft>
                <a:spcPts val="0"/>
              </a:spcAft>
              <a:buClr>
                <a:srgbClr val="D2BD24"/>
              </a:buClr>
              <a:buSzPts val="2800"/>
              <a:buFont typeface="Noto Sans Symbols"/>
              <a:buNone/>
            </a:pPr>
            <a:r>
              <a:rPr lang="en-US" sz="3600" b="0" i="0" u="none" strike="noStrike" cap="none">
                <a:solidFill>
                  <a:srgbClr val="7F7F7F"/>
                </a:solidFill>
                <a:latin typeface="Georgia"/>
                <a:ea typeface="Georgia"/>
                <a:cs typeface="Georgia"/>
                <a:sym typeface="Georgia"/>
              </a:rPr>
              <a:t>Standards Revision Process</a:t>
            </a:r>
            <a:endParaRPr/>
          </a:p>
          <a:p>
            <a:pPr marL="0" marR="0" lvl="0" indent="0" algn="r" rtl="0">
              <a:lnSpc>
                <a:spcPct val="100000"/>
              </a:lnSpc>
              <a:spcBef>
                <a:spcPts val="0"/>
              </a:spcBef>
              <a:spcAft>
                <a:spcPts val="0"/>
              </a:spcAft>
              <a:buClr>
                <a:srgbClr val="D2BD24"/>
              </a:buClr>
              <a:buSzPts val="2800"/>
              <a:buFont typeface="Noto Sans Symbols"/>
              <a:buNone/>
            </a:pPr>
            <a:endParaRPr sz="4000" b="0" i="0" u="none" strike="noStrike" cap="none">
              <a:solidFill>
                <a:srgbClr val="7F7F7F"/>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KDE Template">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2022-06-23T04:00:00+00:00</Publication_x0020_Date>
    <Audience1 xmlns="3a62de7d-ba57-4f43-9dae-9623ba637be0"/>
    <_dlc_DocId xmlns="3a62de7d-ba57-4f43-9dae-9623ba637be0">KYED-536-1651</_dlc_DocId>
    <_dlc_DocIdUrl xmlns="3a62de7d-ba57-4f43-9dae-9623ba637be0">
      <Url>https://www.education.ky.gov/curriculum/standards/kyacadstand/_layouts/15/DocIdRedir.aspx?ID=KYED-536-1651</Url>
      <Description>KYED-536-1651</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6263804-7C3D-461F-A9CD-90ECDFF5604A}"/>
</file>

<file path=customXml/itemProps2.xml><?xml version="1.0" encoding="utf-8"?>
<ds:datastoreItem xmlns:ds="http://schemas.openxmlformats.org/officeDocument/2006/customXml" ds:itemID="{22C05E31-512F-49A6-877B-40C04AA793E0}">
  <ds:schemaRefs>
    <ds:schemaRef ds:uri="http://schemas.microsoft.com/sharepoint/v3/contenttype/forms"/>
  </ds:schemaRefs>
</ds:datastoreItem>
</file>

<file path=customXml/itemProps3.xml><?xml version="1.0" encoding="utf-8"?>
<ds:datastoreItem xmlns:ds="http://schemas.openxmlformats.org/officeDocument/2006/customXml" ds:itemID="{071852FD-5952-483A-8B8A-3816BD32E07A}">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863AAF51-BBDD-4575-87A0-73FF0FB0D7E4}"/>
</file>

<file path=docProps/app.xml><?xml version="1.0" encoding="utf-8"?>
<Properties xmlns="http://schemas.openxmlformats.org/officeDocument/2006/extended-properties" xmlns:vt="http://schemas.openxmlformats.org/officeDocument/2006/docPropsVTypes">
  <TotalTime>0</TotalTime>
  <Words>6683</Words>
  <Application>Microsoft Office PowerPoint</Application>
  <PresentationFormat>Widescreen</PresentationFormat>
  <Paragraphs>666</Paragraphs>
  <Slides>106</Slides>
  <Notes>106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106</vt:i4>
      </vt:variant>
    </vt:vector>
  </HeadingPairs>
  <TitlesOfParts>
    <vt:vector size="114" baseType="lpstr">
      <vt:lpstr>Noto Sans Symbols</vt:lpstr>
      <vt:lpstr>Georgia</vt:lpstr>
      <vt:lpstr>Times New Roman</vt:lpstr>
      <vt:lpstr>Arial</vt:lpstr>
      <vt:lpstr>Calibri</vt:lpstr>
      <vt:lpstr>Libre Franklin Medium</vt:lpstr>
      <vt:lpstr>Theme1</vt:lpstr>
      <vt:lpstr>Theme1</vt:lpstr>
      <vt:lpstr>Getting to Know the  Kentucky Academic Standards for Reading and Writing </vt:lpstr>
      <vt:lpstr>Group Norms</vt:lpstr>
      <vt:lpstr>Coming Up</vt:lpstr>
      <vt:lpstr>Getting to Know the  Kentucky Academic Standards for Reading and Writing </vt:lpstr>
      <vt:lpstr>Section 1B Learning Goals</vt:lpstr>
      <vt:lpstr>Organization of the Standards</vt:lpstr>
      <vt:lpstr>The 6 Strands</vt:lpstr>
      <vt:lpstr>KAS for Reading and Writing Grade Level Overviews</vt:lpstr>
      <vt:lpstr>Grade-Level Overview Reflection</vt:lpstr>
      <vt:lpstr>Kentucky Academic Standards for Reading and Writing</vt:lpstr>
      <vt:lpstr>Grade-Level Standards View Reflection</vt:lpstr>
      <vt:lpstr>Kentucky Academic Standards for Reading and Writing</vt:lpstr>
      <vt:lpstr>Standards Breakdown View Reflection</vt:lpstr>
      <vt:lpstr>K-12 Standard Progressions</vt:lpstr>
      <vt:lpstr>K-12 Progressions Reflection</vt:lpstr>
      <vt:lpstr>Section 1B Learning Goals</vt:lpstr>
      <vt:lpstr>Coming Up</vt:lpstr>
      <vt:lpstr>You have completed module 1.</vt:lpstr>
      <vt:lpstr>Getting to Know the  Kentucky Academic Standards for Reading and Writing </vt:lpstr>
      <vt:lpstr>Group Norms</vt:lpstr>
      <vt:lpstr>Essential Questions</vt:lpstr>
      <vt:lpstr>Relationship Status</vt:lpstr>
      <vt:lpstr>Not Additional Standards</vt:lpstr>
      <vt:lpstr>Interdisciplinary Literacy Practices </vt:lpstr>
      <vt:lpstr>Instructional Application – Where do you see connections to the literacy practices in the instructional process and/or focusing question?</vt:lpstr>
      <vt:lpstr>Literacy Practices Clarifications</vt:lpstr>
      <vt:lpstr>Practice 1: Recognize that text is anything that communicates a message. </vt:lpstr>
      <vt:lpstr>Practice 2: Employ, develop and refine schema to understand and create text. </vt:lpstr>
      <vt:lpstr>Practice 3: View literary experiences as transactional, interdisciplinary and transformational. </vt:lpstr>
      <vt:lpstr>Practice 4: Utilize receptive and expressive language arts to better understand self, others and the world. </vt:lpstr>
      <vt:lpstr>Practice 5: Apply strategic practices, with scaffolding and then independently, to approach new literacy tasks.</vt:lpstr>
      <vt:lpstr>Instructional Application – Where do you see connections to the literacy practices in the instructional process and/or focusing question?</vt:lpstr>
      <vt:lpstr>Practice 6: Collaborate with others to create meaning.</vt:lpstr>
      <vt:lpstr>Practice 7: Utilize digital resources to learn and share with others.</vt:lpstr>
      <vt:lpstr>Practice 8: Engage in specialized, discipline-specific literacy practices </vt:lpstr>
      <vt:lpstr>Practice 9: Apply high level cognitive processes to think deeply and critically about text.</vt:lpstr>
      <vt:lpstr>Practice 10: Develop a literacy identity that promotes lifelong learning.</vt:lpstr>
      <vt:lpstr>Instructional Application – Where do you see connections to the literacy practices in the instructional process and/or focusing question?</vt:lpstr>
      <vt:lpstr>Discovery Task:</vt:lpstr>
      <vt:lpstr>Reflection – The WHY</vt:lpstr>
      <vt:lpstr>Coming Up</vt:lpstr>
      <vt:lpstr>You have completed Modul 1: Section 1C</vt:lpstr>
      <vt:lpstr>Getting to Know the  Kentucky Academic Standards for Reading and Writing </vt:lpstr>
      <vt:lpstr>Group Norms</vt:lpstr>
      <vt:lpstr>Section 1D Learning Goals</vt:lpstr>
      <vt:lpstr>Why Multiple Dimensions?</vt:lpstr>
      <vt:lpstr>What are the dimensions?</vt:lpstr>
      <vt:lpstr>How is the multidimensionality coded?</vt:lpstr>
      <vt:lpstr>How is the multidimensionality coded?</vt:lpstr>
      <vt:lpstr>How is the multidimensionality coded?</vt:lpstr>
      <vt:lpstr>Coded Example</vt:lpstr>
      <vt:lpstr>Application of Multidimensionality</vt:lpstr>
      <vt:lpstr>Discovery Task: Using Multidimensionality to Check for Standards Alignment</vt:lpstr>
      <vt:lpstr>Coming Up</vt:lpstr>
      <vt:lpstr>  You have completed Module 1: Section 1D: Spotlight: Unpacking Multidimensionality  If you would like to complete another section of Module 1 at this time, continue onto the next slide to begin facilitating Module 1: Section 1E: Spotlight: Early Literacy.   </vt:lpstr>
      <vt:lpstr>Getting to Know the  Kentucky Academic Standards for Reading and Writing </vt:lpstr>
      <vt:lpstr>Group Norms</vt:lpstr>
      <vt:lpstr>Section 1E Essential Questions</vt:lpstr>
      <vt:lpstr>Reading and Writing K-5 Standards</vt:lpstr>
      <vt:lpstr>Rigorous Grade-Level Expectations</vt:lpstr>
      <vt:lpstr>Importance of the Standards Revision </vt:lpstr>
      <vt:lpstr>Spotlight on Revised Standards for Early Literacy </vt:lpstr>
      <vt:lpstr>Spotlight on Revised Standards for Early Literacy </vt:lpstr>
      <vt:lpstr>Spotlight on Revised Standards for Early Literacy </vt:lpstr>
      <vt:lpstr>Spotlight on Revised Standards for Early Literacy </vt:lpstr>
      <vt:lpstr>Spotlight on Revised Standards for Early Literacy </vt:lpstr>
      <vt:lpstr>Spotlight on Revised Standards for Early Literacy</vt:lpstr>
      <vt:lpstr>Spotlight on Revised Standards for Early Literacy</vt:lpstr>
      <vt:lpstr>Spotlight on Revised Standards for Early Literacy</vt:lpstr>
      <vt:lpstr>Spotlight on Revised Standards for Early Literacy</vt:lpstr>
      <vt:lpstr>Discovery Task</vt:lpstr>
      <vt:lpstr>Grade 2 Comparison Example</vt:lpstr>
      <vt:lpstr>Reflection</vt:lpstr>
      <vt:lpstr>Coming Up</vt:lpstr>
      <vt:lpstr>  You have completed Module 1: Section 1E: Spotlight: Early Literacy.     If you would like to complete another section of Module 1 at this time, continue onto the next slide to begin facilitating Module 1: Section 1F: Additional Instructional Implications.</vt:lpstr>
      <vt:lpstr>Getting to Know the  Kentucky Academic Standards for Reading and Writing </vt:lpstr>
      <vt:lpstr>Group Norms</vt:lpstr>
      <vt:lpstr>Section 1F Learning Goal</vt:lpstr>
      <vt:lpstr>Balance of Building Knowledge and Applying Skills and Strategies</vt:lpstr>
      <vt:lpstr>Balance of Building Knowledge and Applying Skills and Strategies</vt:lpstr>
      <vt:lpstr>Text Complexity </vt:lpstr>
      <vt:lpstr>Text Distribution and Types</vt:lpstr>
      <vt:lpstr>Text Distribution and Types</vt:lpstr>
      <vt:lpstr>21st Century Literacy</vt:lpstr>
      <vt:lpstr>21st Century Literacy</vt:lpstr>
      <vt:lpstr>Writing Program Considerations</vt:lpstr>
      <vt:lpstr>To Review:</vt:lpstr>
      <vt:lpstr>Reflection</vt:lpstr>
      <vt:lpstr>Coming Up</vt:lpstr>
      <vt:lpstr> You have completed Module 1: Section 1F: Additional Instructional Implications.     If you would like to complete another section of Module 1 at this time, continue onto the next slide to begin facilitating Module 1: Section 1G: Wrap Up of Module 1 &amp; Next Steps.</vt:lpstr>
      <vt:lpstr>Getting to Know the  Kentucky Academic Standards for Reading and Writing </vt:lpstr>
      <vt:lpstr>Group Norms</vt:lpstr>
      <vt:lpstr>Module 1 Goals:</vt:lpstr>
      <vt:lpstr>Module Wrap Up</vt:lpstr>
      <vt:lpstr>Consider:</vt:lpstr>
      <vt:lpstr>Planning for Next Steps</vt:lpstr>
      <vt:lpstr>This is the end of Module 1: Getting to Know the KAS for Reading and Writing.    </vt:lpstr>
      <vt:lpstr>Certificate of Completion</vt:lpstr>
      <vt:lpstr>Getting to Know the  Kentucky Academic Standards for Reading and Writing </vt:lpstr>
      <vt:lpstr>Group Norms</vt:lpstr>
      <vt:lpstr>Revision Process Overview Essential Questions</vt:lpstr>
      <vt:lpstr>SB1 (2017) Standards Revision Requirements </vt:lpstr>
      <vt:lpstr>Standards Creation Process </vt:lpstr>
      <vt:lpstr>Standards Creation Process</vt:lpstr>
      <vt:lpstr>Writers’ Vision</vt:lpstr>
      <vt:lpstr>You have completed Module 1: Section 1A: Standards Revision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to Know the  Kentucky Academic Standards for Reading and Writing </dc:title>
  <dc:creator>Fraker, Jennifer L - Office of Teaching and Learning</dc:creator>
  <cp:lastModifiedBy>Placido, Tabor - Office of Teaching and Learning</cp:lastModifiedBy>
  <cp:revision>3</cp:revision>
  <dcterms:modified xsi:type="dcterms:W3CDTF">2024-07-12T17:03:23Z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dc81c1a7-5a46-487a-acf8-ef2d5824a008</vt:lpwstr>
  </property>
  <property fmtid="{D5CDD505-2E9C-101B-9397-08002B2CF9AE}" pid="4" name="MSIP_Label_eb544694-0027-44fa-bee4-2648c0363f9d_Enabled">
    <vt:lpwstr>true</vt:lpwstr>
  </property>
  <property fmtid="{D5CDD505-2E9C-101B-9397-08002B2CF9AE}" pid="5" name="MSIP_Label_eb544694-0027-44fa-bee4-2648c0363f9d_SetDate">
    <vt:lpwstr>2024-07-12T17:02:16Z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e0619ea4-6ac2-4590-877a-0208e53c8b3e</vt:lpwstr>
  </property>
  <property fmtid="{D5CDD505-2E9C-101B-9397-08002B2CF9AE}" pid="10" name="MSIP_Label_eb544694-0027-44fa-bee4-2648c0363f9d_ContentBits">
    <vt:lpwstr>0</vt:lpwstr>
  </property>
</Properties>
</file>