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1" r:id="rId6"/>
    <p:sldId id="257" r:id="rId7"/>
    <p:sldId id="258" r:id="rId8"/>
    <p:sldId id="260" r:id="rId9"/>
    <p:sldId id="276" r:id="rId10"/>
    <p:sldId id="277" r:id="rId11"/>
    <p:sldId id="275" r:id="rId12"/>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359E17-D6EA-44E9-92A1-5680EDFC4EDA}" v="7" dt="2025-04-16T17:30:07.88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3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openxmlformats.org/officeDocument/2006/relationships/customXml" Target="../customXml/item4.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300" b="1" i="1">
                <a:solidFill>
                  <a:srgbClr val="527BC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5" name="Holder 5"/>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38616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300" b="1" i="1">
                <a:solidFill>
                  <a:srgbClr val="527BC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5" name="Holder 5"/>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6" name="Holder 6"/>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4" name="Holder 4"/>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3" name="Holder 3"/>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937895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22288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768189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5073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13" Type="http://schemas.openxmlformats.org/officeDocument/2006/relationships/image" Target="../media/image7.jpg"/><Relationship Id="rId18" Type="http://schemas.openxmlformats.org/officeDocument/2006/relationships/image" Target="../media/image12.jpg"/><Relationship Id="rId3" Type="http://schemas.openxmlformats.org/officeDocument/2006/relationships/slideLayout" Target="../slideLayouts/slideLayout3.xml"/><Relationship Id="rId21" Type="http://schemas.openxmlformats.org/officeDocument/2006/relationships/image" Target="../media/image15.jpg"/><Relationship Id="rId7" Type="http://schemas.openxmlformats.org/officeDocument/2006/relationships/image" Target="../media/image1.jpg"/><Relationship Id="rId12" Type="http://schemas.openxmlformats.org/officeDocument/2006/relationships/image" Target="../media/image6.jpg"/><Relationship Id="rId17" Type="http://schemas.openxmlformats.org/officeDocument/2006/relationships/image" Target="../media/image11.jpg"/><Relationship Id="rId2" Type="http://schemas.openxmlformats.org/officeDocument/2006/relationships/slideLayout" Target="../slideLayouts/slideLayout2.xml"/><Relationship Id="rId16" Type="http://schemas.openxmlformats.org/officeDocument/2006/relationships/image" Target="../media/image10.jpg"/><Relationship Id="rId20"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jpg"/><Relationship Id="rId5" Type="http://schemas.openxmlformats.org/officeDocument/2006/relationships/slideLayout" Target="../slideLayouts/slideLayout5.xml"/><Relationship Id="rId15" Type="http://schemas.openxmlformats.org/officeDocument/2006/relationships/image" Target="../media/image9.jpg"/><Relationship Id="rId10" Type="http://schemas.openxmlformats.org/officeDocument/2006/relationships/image" Target="../media/image4.jpg"/><Relationship Id="rId19" Type="http://schemas.openxmlformats.org/officeDocument/2006/relationships/image" Target="../media/image13.jpg"/><Relationship Id="rId4" Type="http://schemas.openxmlformats.org/officeDocument/2006/relationships/slideLayout" Target="../slideLayouts/slideLayout4.xml"/><Relationship Id="rId9" Type="http://schemas.openxmlformats.org/officeDocument/2006/relationships/image" Target="../media/image3.jpg"/><Relationship Id="rId14" Type="http://schemas.openxmlformats.org/officeDocument/2006/relationships/image" Target="../media/image8.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483957" y="995807"/>
            <a:ext cx="7055591" cy="1225296"/>
          </a:xfrm>
          <a:prstGeom prst="rect">
            <a:avLst/>
          </a:prstGeom>
        </p:spPr>
      </p:pic>
      <p:pic>
        <p:nvPicPr>
          <p:cNvPr id="17" name="bg object 17"/>
          <p:cNvPicPr/>
          <p:nvPr/>
        </p:nvPicPr>
        <p:blipFill>
          <a:blip r:embed="rId8" cstate="print"/>
          <a:stretch>
            <a:fillRect/>
          </a:stretch>
        </p:blipFill>
        <p:spPr>
          <a:xfrm>
            <a:off x="662257" y="2450845"/>
            <a:ext cx="2725445" cy="510540"/>
          </a:xfrm>
          <a:prstGeom prst="rect">
            <a:avLst/>
          </a:prstGeom>
        </p:spPr>
      </p:pic>
      <p:pic>
        <p:nvPicPr>
          <p:cNvPr id="18" name="bg object 18"/>
          <p:cNvPicPr/>
          <p:nvPr/>
        </p:nvPicPr>
        <p:blipFill>
          <a:blip r:embed="rId9" cstate="print"/>
          <a:stretch>
            <a:fillRect/>
          </a:stretch>
        </p:blipFill>
        <p:spPr>
          <a:xfrm>
            <a:off x="662257" y="3905884"/>
            <a:ext cx="2878273" cy="485012"/>
          </a:xfrm>
          <a:prstGeom prst="rect">
            <a:avLst/>
          </a:prstGeom>
        </p:spPr>
      </p:pic>
      <p:pic>
        <p:nvPicPr>
          <p:cNvPr id="19" name="bg object 19"/>
          <p:cNvPicPr/>
          <p:nvPr/>
        </p:nvPicPr>
        <p:blipFill>
          <a:blip r:embed="rId10" cstate="print"/>
          <a:stretch>
            <a:fillRect/>
          </a:stretch>
        </p:blipFill>
        <p:spPr>
          <a:xfrm>
            <a:off x="3820717" y="3854830"/>
            <a:ext cx="1044329" cy="587121"/>
          </a:xfrm>
          <a:prstGeom prst="rect">
            <a:avLst/>
          </a:prstGeom>
        </p:spPr>
      </p:pic>
      <p:pic>
        <p:nvPicPr>
          <p:cNvPr id="20" name="bg object 20"/>
          <p:cNvPicPr/>
          <p:nvPr/>
        </p:nvPicPr>
        <p:blipFill>
          <a:blip r:embed="rId11" cstate="print"/>
          <a:stretch>
            <a:fillRect/>
          </a:stretch>
        </p:blipFill>
        <p:spPr>
          <a:xfrm>
            <a:off x="4992404" y="3727196"/>
            <a:ext cx="2547145" cy="842391"/>
          </a:xfrm>
          <a:prstGeom prst="rect">
            <a:avLst/>
          </a:prstGeom>
        </p:spPr>
      </p:pic>
      <p:sp>
        <p:nvSpPr>
          <p:cNvPr id="21" name="bg object 21"/>
          <p:cNvSpPr/>
          <p:nvPr/>
        </p:nvSpPr>
        <p:spPr>
          <a:xfrm>
            <a:off x="458486" y="3739959"/>
            <a:ext cx="4534535" cy="0"/>
          </a:xfrm>
          <a:custGeom>
            <a:avLst/>
            <a:gdLst/>
            <a:ahLst/>
            <a:cxnLst/>
            <a:rect l="l" t="t" r="r" b="b"/>
            <a:pathLst>
              <a:path w="4534535">
                <a:moveTo>
                  <a:pt x="0" y="0"/>
                </a:moveTo>
                <a:lnTo>
                  <a:pt x="4533918" y="0"/>
                </a:lnTo>
              </a:path>
            </a:pathLst>
          </a:custGeom>
          <a:ln w="25526">
            <a:solidFill>
              <a:srgbClr val="000000"/>
            </a:solidFill>
          </a:ln>
        </p:spPr>
        <p:txBody>
          <a:bodyPr wrap="square" lIns="0" tIns="0" rIns="0" bIns="0" rtlCol="0"/>
          <a:lstStyle/>
          <a:p>
            <a:endParaRPr/>
          </a:p>
        </p:txBody>
      </p:sp>
      <p:sp>
        <p:nvSpPr>
          <p:cNvPr id="22" name="bg object 22"/>
          <p:cNvSpPr/>
          <p:nvPr/>
        </p:nvSpPr>
        <p:spPr>
          <a:xfrm>
            <a:off x="458486" y="4544060"/>
            <a:ext cx="4534535" cy="0"/>
          </a:xfrm>
          <a:custGeom>
            <a:avLst/>
            <a:gdLst/>
            <a:ahLst/>
            <a:cxnLst/>
            <a:rect l="l" t="t" r="r" b="b"/>
            <a:pathLst>
              <a:path w="4534535">
                <a:moveTo>
                  <a:pt x="0" y="0"/>
                </a:moveTo>
                <a:lnTo>
                  <a:pt x="4533918" y="0"/>
                </a:lnTo>
              </a:path>
            </a:pathLst>
          </a:custGeom>
          <a:ln w="12763">
            <a:solidFill>
              <a:srgbClr val="000000"/>
            </a:solidFill>
          </a:ln>
        </p:spPr>
        <p:txBody>
          <a:bodyPr wrap="square" lIns="0" tIns="0" rIns="0" bIns="0" rtlCol="0"/>
          <a:lstStyle/>
          <a:p>
            <a:endParaRPr/>
          </a:p>
        </p:txBody>
      </p:sp>
      <p:pic>
        <p:nvPicPr>
          <p:cNvPr id="23" name="bg object 23"/>
          <p:cNvPicPr/>
          <p:nvPr/>
        </p:nvPicPr>
        <p:blipFill>
          <a:blip r:embed="rId12" cstate="print"/>
          <a:stretch>
            <a:fillRect/>
          </a:stretch>
        </p:blipFill>
        <p:spPr>
          <a:xfrm>
            <a:off x="1808472" y="4671695"/>
            <a:ext cx="1604700" cy="306324"/>
          </a:xfrm>
          <a:prstGeom prst="rect">
            <a:avLst/>
          </a:prstGeom>
        </p:spPr>
      </p:pic>
      <p:pic>
        <p:nvPicPr>
          <p:cNvPr id="24" name="bg object 24"/>
          <p:cNvPicPr/>
          <p:nvPr/>
        </p:nvPicPr>
        <p:blipFill>
          <a:blip r:embed="rId13" cstate="print"/>
          <a:stretch>
            <a:fillRect/>
          </a:stretch>
        </p:blipFill>
        <p:spPr>
          <a:xfrm>
            <a:off x="1808472" y="5182234"/>
            <a:ext cx="1579229" cy="331850"/>
          </a:xfrm>
          <a:prstGeom prst="rect">
            <a:avLst/>
          </a:prstGeom>
        </p:spPr>
      </p:pic>
      <p:pic>
        <p:nvPicPr>
          <p:cNvPr id="25" name="bg object 25"/>
          <p:cNvPicPr/>
          <p:nvPr/>
        </p:nvPicPr>
        <p:blipFill>
          <a:blip r:embed="rId14" cstate="print"/>
          <a:stretch>
            <a:fillRect/>
          </a:stretch>
        </p:blipFill>
        <p:spPr>
          <a:xfrm>
            <a:off x="1171686" y="5667247"/>
            <a:ext cx="382071" cy="612648"/>
          </a:xfrm>
          <a:prstGeom prst="rect">
            <a:avLst/>
          </a:prstGeom>
        </p:spPr>
      </p:pic>
      <p:pic>
        <p:nvPicPr>
          <p:cNvPr id="26" name="bg object 26"/>
          <p:cNvPicPr/>
          <p:nvPr/>
        </p:nvPicPr>
        <p:blipFill>
          <a:blip r:embed="rId15" cstate="print"/>
          <a:stretch>
            <a:fillRect/>
          </a:stretch>
        </p:blipFill>
        <p:spPr>
          <a:xfrm>
            <a:off x="1808472" y="5641721"/>
            <a:ext cx="1732059" cy="689228"/>
          </a:xfrm>
          <a:prstGeom prst="rect">
            <a:avLst/>
          </a:prstGeom>
        </p:spPr>
      </p:pic>
      <p:sp>
        <p:nvSpPr>
          <p:cNvPr id="27" name="bg object 27"/>
          <p:cNvSpPr/>
          <p:nvPr/>
        </p:nvSpPr>
        <p:spPr>
          <a:xfrm>
            <a:off x="458486" y="6382004"/>
            <a:ext cx="7081520" cy="0"/>
          </a:xfrm>
          <a:custGeom>
            <a:avLst/>
            <a:gdLst/>
            <a:ahLst/>
            <a:cxnLst/>
            <a:rect l="l" t="t" r="r" b="b"/>
            <a:pathLst>
              <a:path w="7081520">
                <a:moveTo>
                  <a:pt x="0" y="0"/>
                </a:moveTo>
                <a:lnTo>
                  <a:pt x="7081063" y="0"/>
                </a:lnTo>
              </a:path>
            </a:pathLst>
          </a:custGeom>
          <a:ln w="25526">
            <a:solidFill>
              <a:srgbClr val="000000"/>
            </a:solidFill>
          </a:ln>
        </p:spPr>
        <p:txBody>
          <a:bodyPr wrap="square" lIns="0" tIns="0" rIns="0" bIns="0" rtlCol="0"/>
          <a:lstStyle/>
          <a:p>
            <a:endParaRPr/>
          </a:p>
        </p:txBody>
      </p:sp>
      <p:pic>
        <p:nvPicPr>
          <p:cNvPr id="28" name="bg object 28"/>
          <p:cNvPicPr/>
          <p:nvPr/>
        </p:nvPicPr>
        <p:blipFill>
          <a:blip r:embed="rId16" cstate="print"/>
          <a:stretch>
            <a:fillRect/>
          </a:stretch>
        </p:blipFill>
        <p:spPr>
          <a:xfrm>
            <a:off x="5068817" y="4748276"/>
            <a:ext cx="764143" cy="153162"/>
          </a:xfrm>
          <a:prstGeom prst="rect">
            <a:avLst/>
          </a:prstGeom>
        </p:spPr>
      </p:pic>
      <p:pic>
        <p:nvPicPr>
          <p:cNvPr id="29" name="bg object 29"/>
          <p:cNvPicPr/>
          <p:nvPr/>
        </p:nvPicPr>
        <p:blipFill>
          <a:blip r:embed="rId17" cstate="print"/>
          <a:stretch>
            <a:fillRect/>
          </a:stretch>
        </p:blipFill>
        <p:spPr>
          <a:xfrm>
            <a:off x="5068817" y="5258815"/>
            <a:ext cx="967915" cy="178688"/>
          </a:xfrm>
          <a:prstGeom prst="rect">
            <a:avLst/>
          </a:prstGeom>
        </p:spPr>
      </p:pic>
      <p:pic>
        <p:nvPicPr>
          <p:cNvPr id="30" name="bg object 30"/>
          <p:cNvPicPr/>
          <p:nvPr/>
        </p:nvPicPr>
        <p:blipFill>
          <a:blip r:embed="rId18" cstate="print"/>
          <a:stretch>
            <a:fillRect/>
          </a:stretch>
        </p:blipFill>
        <p:spPr>
          <a:xfrm>
            <a:off x="662257" y="7249921"/>
            <a:ext cx="942443" cy="561594"/>
          </a:xfrm>
          <a:prstGeom prst="rect">
            <a:avLst/>
          </a:prstGeom>
        </p:spPr>
      </p:pic>
      <p:pic>
        <p:nvPicPr>
          <p:cNvPr id="31" name="bg object 31"/>
          <p:cNvPicPr/>
          <p:nvPr/>
        </p:nvPicPr>
        <p:blipFill>
          <a:blip r:embed="rId19" cstate="print"/>
          <a:stretch>
            <a:fillRect/>
          </a:stretch>
        </p:blipFill>
        <p:spPr>
          <a:xfrm>
            <a:off x="4992404" y="7173341"/>
            <a:ext cx="2547145" cy="740283"/>
          </a:xfrm>
          <a:prstGeom prst="rect">
            <a:avLst/>
          </a:prstGeom>
        </p:spPr>
      </p:pic>
      <p:sp>
        <p:nvSpPr>
          <p:cNvPr id="32" name="bg object 32"/>
          <p:cNvSpPr/>
          <p:nvPr/>
        </p:nvSpPr>
        <p:spPr>
          <a:xfrm>
            <a:off x="483957" y="7888097"/>
            <a:ext cx="4508500" cy="0"/>
          </a:xfrm>
          <a:custGeom>
            <a:avLst/>
            <a:gdLst/>
            <a:ahLst/>
            <a:cxnLst/>
            <a:rect l="l" t="t" r="r" b="b"/>
            <a:pathLst>
              <a:path w="4508500">
                <a:moveTo>
                  <a:pt x="0" y="0"/>
                </a:moveTo>
                <a:lnTo>
                  <a:pt x="4508446" y="0"/>
                </a:lnTo>
              </a:path>
            </a:pathLst>
          </a:custGeom>
          <a:ln w="25526">
            <a:solidFill>
              <a:srgbClr val="000000"/>
            </a:solidFill>
          </a:ln>
        </p:spPr>
        <p:txBody>
          <a:bodyPr wrap="square" lIns="0" tIns="0" rIns="0" bIns="0" rtlCol="0"/>
          <a:lstStyle/>
          <a:p>
            <a:endParaRPr/>
          </a:p>
        </p:txBody>
      </p:sp>
      <p:pic>
        <p:nvPicPr>
          <p:cNvPr id="33" name="bg object 33"/>
          <p:cNvPicPr/>
          <p:nvPr/>
        </p:nvPicPr>
        <p:blipFill>
          <a:blip r:embed="rId20" cstate="print"/>
          <a:stretch>
            <a:fillRect/>
          </a:stretch>
        </p:blipFill>
        <p:spPr>
          <a:xfrm>
            <a:off x="5068817" y="6611746"/>
            <a:ext cx="1171686" cy="382905"/>
          </a:xfrm>
          <a:prstGeom prst="rect">
            <a:avLst/>
          </a:prstGeom>
        </p:spPr>
      </p:pic>
      <p:pic>
        <p:nvPicPr>
          <p:cNvPr id="34" name="bg object 34"/>
          <p:cNvPicPr/>
          <p:nvPr/>
        </p:nvPicPr>
        <p:blipFill>
          <a:blip r:embed="rId21" cstate="print"/>
          <a:stretch>
            <a:fillRect/>
          </a:stretch>
        </p:blipFill>
        <p:spPr>
          <a:xfrm>
            <a:off x="5068817" y="9394190"/>
            <a:ext cx="713200" cy="153162"/>
          </a:xfrm>
          <a:prstGeom prst="rect">
            <a:avLst/>
          </a:prstGeom>
        </p:spPr>
      </p:pic>
      <p:sp>
        <p:nvSpPr>
          <p:cNvPr id="35" name="bg object 35"/>
          <p:cNvSpPr/>
          <p:nvPr/>
        </p:nvSpPr>
        <p:spPr>
          <a:xfrm>
            <a:off x="3655152" y="5718302"/>
            <a:ext cx="0" cy="587375"/>
          </a:xfrm>
          <a:custGeom>
            <a:avLst/>
            <a:gdLst/>
            <a:ahLst/>
            <a:cxnLst/>
            <a:rect l="l" t="t" r="r" b="b"/>
            <a:pathLst>
              <a:path h="587375">
                <a:moveTo>
                  <a:pt x="0" y="587120"/>
                </a:moveTo>
                <a:lnTo>
                  <a:pt x="0" y="0"/>
                </a:lnTo>
              </a:path>
            </a:pathLst>
          </a:custGeom>
          <a:ln w="38207">
            <a:solidFill>
              <a:srgbClr val="000000"/>
            </a:solidFill>
          </a:ln>
        </p:spPr>
        <p:txBody>
          <a:bodyPr wrap="square" lIns="0" tIns="0" rIns="0" bIns="0" rtlCol="0"/>
          <a:lstStyle/>
          <a:p>
            <a:endParaRPr/>
          </a:p>
        </p:txBody>
      </p:sp>
      <p:sp>
        <p:nvSpPr>
          <p:cNvPr id="36" name="bg object 36"/>
          <p:cNvSpPr/>
          <p:nvPr/>
        </p:nvSpPr>
        <p:spPr>
          <a:xfrm>
            <a:off x="3667888" y="2348738"/>
            <a:ext cx="0" cy="485140"/>
          </a:xfrm>
          <a:custGeom>
            <a:avLst/>
            <a:gdLst/>
            <a:ahLst/>
            <a:cxnLst/>
            <a:rect l="l" t="t" r="r" b="b"/>
            <a:pathLst>
              <a:path h="485139">
                <a:moveTo>
                  <a:pt x="0" y="485012"/>
                </a:moveTo>
                <a:lnTo>
                  <a:pt x="0" y="0"/>
                </a:lnTo>
              </a:path>
            </a:pathLst>
          </a:custGeom>
          <a:ln w="12735">
            <a:solidFill>
              <a:srgbClr val="000000"/>
            </a:solidFill>
          </a:ln>
        </p:spPr>
        <p:txBody>
          <a:bodyPr wrap="square" lIns="0" tIns="0" rIns="0" bIns="0" rtlCol="0"/>
          <a:lstStyle/>
          <a:p>
            <a:endParaRPr/>
          </a:p>
        </p:txBody>
      </p:sp>
      <p:sp>
        <p:nvSpPr>
          <p:cNvPr id="37" name="bg object 37"/>
          <p:cNvSpPr/>
          <p:nvPr/>
        </p:nvSpPr>
        <p:spPr>
          <a:xfrm>
            <a:off x="16403614" y="549084"/>
            <a:ext cx="815340" cy="0"/>
          </a:xfrm>
          <a:custGeom>
            <a:avLst/>
            <a:gdLst/>
            <a:ahLst/>
            <a:cxnLst/>
            <a:rect l="l" t="t" r="r" b="b"/>
            <a:pathLst>
              <a:path w="815340">
                <a:moveTo>
                  <a:pt x="0" y="0"/>
                </a:moveTo>
                <a:lnTo>
                  <a:pt x="815086" y="0"/>
                </a:lnTo>
              </a:path>
            </a:pathLst>
          </a:custGeom>
          <a:ln w="12763">
            <a:solidFill>
              <a:srgbClr val="000000"/>
            </a:solidFill>
          </a:ln>
        </p:spPr>
        <p:txBody>
          <a:bodyPr wrap="square" lIns="0" tIns="0" rIns="0" bIns="0" rtlCol="0"/>
          <a:lstStyle/>
          <a:p>
            <a:endParaRPr/>
          </a:p>
        </p:txBody>
      </p:sp>
      <p:sp>
        <p:nvSpPr>
          <p:cNvPr id="38" name="bg object 38"/>
          <p:cNvSpPr/>
          <p:nvPr/>
        </p:nvSpPr>
        <p:spPr>
          <a:xfrm>
            <a:off x="15664941" y="2067941"/>
            <a:ext cx="662305" cy="0"/>
          </a:xfrm>
          <a:custGeom>
            <a:avLst/>
            <a:gdLst/>
            <a:ahLst/>
            <a:cxnLst/>
            <a:rect l="l" t="t" r="r" b="b"/>
            <a:pathLst>
              <a:path w="662305">
                <a:moveTo>
                  <a:pt x="0" y="0"/>
                </a:moveTo>
                <a:lnTo>
                  <a:pt x="662257" y="0"/>
                </a:lnTo>
              </a:path>
            </a:pathLst>
          </a:custGeom>
          <a:ln w="12763">
            <a:solidFill>
              <a:srgbClr val="000000"/>
            </a:solidFill>
          </a:ln>
        </p:spPr>
        <p:txBody>
          <a:bodyPr wrap="square" lIns="0" tIns="0" rIns="0" bIns="0" rtlCol="0"/>
          <a:lstStyle/>
          <a:p>
            <a:endParaRPr/>
          </a:p>
        </p:txBody>
      </p:sp>
      <p:sp>
        <p:nvSpPr>
          <p:cNvPr id="39" name="bg object 39"/>
          <p:cNvSpPr/>
          <p:nvPr/>
        </p:nvSpPr>
        <p:spPr>
          <a:xfrm>
            <a:off x="458486" y="2284920"/>
            <a:ext cx="7081520" cy="0"/>
          </a:xfrm>
          <a:custGeom>
            <a:avLst/>
            <a:gdLst/>
            <a:ahLst/>
            <a:cxnLst/>
            <a:rect l="l" t="t" r="r" b="b"/>
            <a:pathLst>
              <a:path w="7081520">
                <a:moveTo>
                  <a:pt x="0" y="0"/>
                </a:moveTo>
                <a:lnTo>
                  <a:pt x="7081063" y="0"/>
                </a:lnTo>
              </a:path>
            </a:pathLst>
          </a:custGeom>
          <a:ln w="12763">
            <a:solidFill>
              <a:srgbClr val="000000"/>
            </a:solidFill>
          </a:ln>
        </p:spPr>
        <p:txBody>
          <a:bodyPr wrap="square" lIns="0" tIns="0" rIns="0" bIns="0" rtlCol="0"/>
          <a:lstStyle/>
          <a:p>
            <a:endParaRPr/>
          </a:p>
        </p:txBody>
      </p:sp>
      <p:sp>
        <p:nvSpPr>
          <p:cNvPr id="40" name="bg object 40"/>
          <p:cNvSpPr/>
          <p:nvPr/>
        </p:nvSpPr>
        <p:spPr>
          <a:xfrm>
            <a:off x="1171686" y="3101784"/>
            <a:ext cx="611505" cy="0"/>
          </a:xfrm>
          <a:custGeom>
            <a:avLst/>
            <a:gdLst/>
            <a:ahLst/>
            <a:cxnLst/>
            <a:rect l="l" t="t" r="r" b="b"/>
            <a:pathLst>
              <a:path w="611505">
                <a:moveTo>
                  <a:pt x="0" y="0"/>
                </a:moveTo>
                <a:lnTo>
                  <a:pt x="611314" y="0"/>
                </a:lnTo>
              </a:path>
            </a:pathLst>
          </a:custGeom>
          <a:ln w="38290">
            <a:solidFill>
              <a:srgbClr val="000000"/>
            </a:solidFill>
          </a:ln>
        </p:spPr>
        <p:txBody>
          <a:bodyPr wrap="square" lIns="0" tIns="0" rIns="0" bIns="0" rtlCol="0"/>
          <a:lstStyle/>
          <a:p>
            <a:endParaRPr/>
          </a:p>
        </p:txBody>
      </p:sp>
      <p:sp>
        <p:nvSpPr>
          <p:cNvPr id="41" name="bg object 41"/>
          <p:cNvSpPr/>
          <p:nvPr/>
        </p:nvSpPr>
        <p:spPr>
          <a:xfrm>
            <a:off x="6393333" y="5092890"/>
            <a:ext cx="1146810" cy="0"/>
          </a:xfrm>
          <a:custGeom>
            <a:avLst/>
            <a:gdLst/>
            <a:ahLst/>
            <a:cxnLst/>
            <a:rect l="l" t="t" r="r" b="b"/>
            <a:pathLst>
              <a:path w="1146809">
                <a:moveTo>
                  <a:pt x="0" y="0"/>
                </a:moveTo>
                <a:lnTo>
                  <a:pt x="1146215" y="0"/>
                </a:lnTo>
              </a:path>
            </a:pathLst>
          </a:custGeom>
          <a:ln w="38290">
            <a:solidFill>
              <a:srgbClr val="000000"/>
            </a:solidFill>
          </a:ln>
        </p:spPr>
        <p:txBody>
          <a:bodyPr wrap="square" lIns="0" tIns="0" rIns="0" bIns="0" rtlCol="0"/>
          <a:lstStyle/>
          <a:p>
            <a:endParaRPr/>
          </a:p>
        </p:txBody>
      </p:sp>
      <p:sp>
        <p:nvSpPr>
          <p:cNvPr id="42" name="bg object 42"/>
          <p:cNvSpPr/>
          <p:nvPr/>
        </p:nvSpPr>
        <p:spPr>
          <a:xfrm>
            <a:off x="458486" y="5092890"/>
            <a:ext cx="1095375" cy="0"/>
          </a:xfrm>
          <a:custGeom>
            <a:avLst/>
            <a:gdLst/>
            <a:ahLst/>
            <a:cxnLst/>
            <a:rect l="l" t="t" r="r" b="b"/>
            <a:pathLst>
              <a:path w="1095375">
                <a:moveTo>
                  <a:pt x="0" y="0"/>
                </a:moveTo>
                <a:lnTo>
                  <a:pt x="1095272" y="0"/>
                </a:lnTo>
              </a:path>
            </a:pathLst>
          </a:custGeom>
          <a:ln w="38290">
            <a:solidFill>
              <a:srgbClr val="000000"/>
            </a:solidFill>
          </a:ln>
        </p:spPr>
        <p:txBody>
          <a:bodyPr wrap="square" lIns="0" tIns="0" rIns="0" bIns="0" rtlCol="0"/>
          <a:lstStyle/>
          <a:p>
            <a:endParaRPr/>
          </a:p>
        </p:txBody>
      </p:sp>
      <p:sp>
        <p:nvSpPr>
          <p:cNvPr id="43" name="bg object 43"/>
          <p:cNvSpPr/>
          <p:nvPr/>
        </p:nvSpPr>
        <p:spPr>
          <a:xfrm>
            <a:off x="6648048" y="5565140"/>
            <a:ext cx="891540" cy="0"/>
          </a:xfrm>
          <a:custGeom>
            <a:avLst/>
            <a:gdLst/>
            <a:ahLst/>
            <a:cxnLst/>
            <a:rect l="l" t="t" r="r" b="b"/>
            <a:pathLst>
              <a:path w="891540">
                <a:moveTo>
                  <a:pt x="0" y="0"/>
                </a:moveTo>
                <a:lnTo>
                  <a:pt x="891500" y="0"/>
                </a:lnTo>
              </a:path>
            </a:pathLst>
          </a:custGeom>
          <a:ln w="25526">
            <a:solidFill>
              <a:srgbClr val="000000"/>
            </a:solidFill>
          </a:ln>
        </p:spPr>
        <p:txBody>
          <a:bodyPr wrap="square" lIns="0" tIns="0" rIns="0" bIns="0" rtlCol="0"/>
          <a:lstStyle/>
          <a:p>
            <a:endParaRPr/>
          </a:p>
        </p:txBody>
      </p:sp>
      <p:sp>
        <p:nvSpPr>
          <p:cNvPr id="44" name="bg object 44"/>
          <p:cNvSpPr/>
          <p:nvPr/>
        </p:nvSpPr>
        <p:spPr>
          <a:xfrm>
            <a:off x="6698991" y="8666670"/>
            <a:ext cx="866140" cy="0"/>
          </a:xfrm>
          <a:custGeom>
            <a:avLst/>
            <a:gdLst/>
            <a:ahLst/>
            <a:cxnLst/>
            <a:rect l="l" t="t" r="r" b="b"/>
            <a:pathLst>
              <a:path w="866140">
                <a:moveTo>
                  <a:pt x="0" y="0"/>
                </a:moveTo>
                <a:lnTo>
                  <a:pt x="866029" y="0"/>
                </a:lnTo>
              </a:path>
            </a:pathLst>
          </a:custGeom>
          <a:ln w="38290">
            <a:solidFill>
              <a:srgbClr val="000000"/>
            </a:solidFill>
          </a:ln>
        </p:spPr>
        <p:txBody>
          <a:bodyPr wrap="square" lIns="0" tIns="0" rIns="0" bIns="0" rtlCol="0"/>
          <a:lstStyle/>
          <a:p>
            <a:endParaRPr/>
          </a:p>
        </p:txBody>
      </p:sp>
      <p:sp>
        <p:nvSpPr>
          <p:cNvPr id="45" name="bg object 45"/>
          <p:cNvSpPr/>
          <p:nvPr/>
        </p:nvSpPr>
        <p:spPr>
          <a:xfrm>
            <a:off x="483957" y="9151683"/>
            <a:ext cx="3014980" cy="0"/>
          </a:xfrm>
          <a:custGeom>
            <a:avLst/>
            <a:gdLst/>
            <a:ahLst/>
            <a:cxnLst/>
            <a:rect l="l" t="t" r="r" b="b"/>
            <a:pathLst>
              <a:path w="3014979">
                <a:moveTo>
                  <a:pt x="0" y="0"/>
                </a:moveTo>
                <a:lnTo>
                  <a:pt x="3014840" y="0"/>
                </a:lnTo>
              </a:path>
            </a:pathLst>
          </a:custGeom>
          <a:ln w="25526">
            <a:solidFill>
              <a:srgbClr val="000000"/>
            </a:solidFill>
          </a:ln>
        </p:spPr>
        <p:txBody>
          <a:bodyPr wrap="square" lIns="0" tIns="0" rIns="0" bIns="0" rtlCol="0"/>
          <a:lstStyle/>
          <a:p>
            <a:endParaRPr/>
          </a:p>
        </p:txBody>
      </p:sp>
      <p:sp>
        <p:nvSpPr>
          <p:cNvPr id="46" name="bg object 46"/>
          <p:cNvSpPr/>
          <p:nvPr/>
        </p:nvSpPr>
        <p:spPr>
          <a:xfrm>
            <a:off x="3562476" y="9151683"/>
            <a:ext cx="3977640" cy="0"/>
          </a:xfrm>
          <a:custGeom>
            <a:avLst/>
            <a:gdLst/>
            <a:ahLst/>
            <a:cxnLst/>
            <a:rect l="l" t="t" r="r" b="b"/>
            <a:pathLst>
              <a:path w="3977640">
                <a:moveTo>
                  <a:pt x="0" y="0"/>
                </a:moveTo>
                <a:lnTo>
                  <a:pt x="3977072" y="0"/>
                </a:lnTo>
              </a:path>
            </a:pathLst>
          </a:custGeom>
          <a:ln w="25526">
            <a:solidFill>
              <a:srgbClr val="000000"/>
            </a:solidFill>
          </a:ln>
        </p:spPr>
        <p:txBody>
          <a:bodyPr wrap="square" lIns="0" tIns="0" rIns="0" bIns="0" rtlCol="0"/>
          <a:lstStyle/>
          <a:p>
            <a:endParaRPr/>
          </a:p>
        </p:txBody>
      </p:sp>
      <p:sp>
        <p:nvSpPr>
          <p:cNvPr id="47" name="bg object 47"/>
          <p:cNvSpPr/>
          <p:nvPr/>
        </p:nvSpPr>
        <p:spPr>
          <a:xfrm>
            <a:off x="3498797" y="8967750"/>
            <a:ext cx="64135" cy="616585"/>
          </a:xfrm>
          <a:custGeom>
            <a:avLst/>
            <a:gdLst/>
            <a:ahLst/>
            <a:cxnLst/>
            <a:rect l="l" t="t" r="r" b="b"/>
            <a:pathLst>
              <a:path w="64135" h="616584">
                <a:moveTo>
                  <a:pt x="63678" y="616000"/>
                </a:moveTo>
                <a:lnTo>
                  <a:pt x="0" y="616000"/>
                </a:lnTo>
                <a:lnTo>
                  <a:pt x="0" y="0"/>
                </a:lnTo>
                <a:lnTo>
                  <a:pt x="63678" y="0"/>
                </a:lnTo>
                <a:lnTo>
                  <a:pt x="63678" y="616000"/>
                </a:lnTo>
                <a:close/>
              </a:path>
            </a:pathLst>
          </a:custGeom>
          <a:solidFill>
            <a:srgbClr val="EFF0F0"/>
          </a:solidFill>
        </p:spPr>
        <p:txBody>
          <a:bodyPr wrap="square" lIns="0" tIns="0" rIns="0" bIns="0" rtlCol="0"/>
          <a:lstStyle/>
          <a:p>
            <a:endParaRPr/>
          </a:p>
        </p:txBody>
      </p:sp>
      <p:sp>
        <p:nvSpPr>
          <p:cNvPr id="48" name="bg object 48"/>
          <p:cNvSpPr/>
          <p:nvPr/>
        </p:nvSpPr>
        <p:spPr>
          <a:xfrm>
            <a:off x="3498797" y="9432480"/>
            <a:ext cx="64135" cy="0"/>
          </a:xfrm>
          <a:custGeom>
            <a:avLst/>
            <a:gdLst/>
            <a:ahLst/>
            <a:cxnLst/>
            <a:rect l="l" t="t" r="r" b="b"/>
            <a:pathLst>
              <a:path w="64135">
                <a:moveTo>
                  <a:pt x="0" y="0"/>
                </a:moveTo>
                <a:lnTo>
                  <a:pt x="63678" y="0"/>
                </a:lnTo>
              </a:path>
            </a:pathLst>
          </a:custGeom>
          <a:ln w="12763">
            <a:solidFill>
              <a:srgbClr val="A5BABF"/>
            </a:solidFill>
          </a:ln>
        </p:spPr>
        <p:txBody>
          <a:bodyPr wrap="square" lIns="0" tIns="0" rIns="0" bIns="0" rtlCol="0"/>
          <a:lstStyle/>
          <a:p>
            <a:endParaRPr/>
          </a:p>
        </p:txBody>
      </p:sp>
      <p:sp>
        <p:nvSpPr>
          <p:cNvPr id="2" name="Holder 2"/>
          <p:cNvSpPr>
            <a:spLocks noGrp="1"/>
          </p:cNvSpPr>
          <p:nvPr>
            <p:ph type="title"/>
          </p:nvPr>
        </p:nvSpPr>
        <p:spPr>
          <a:xfrm>
            <a:off x="4224947" y="-25209"/>
            <a:ext cx="10831830" cy="985519"/>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a:xfrm>
            <a:off x="5095637" y="2170112"/>
            <a:ext cx="9475469" cy="6299200"/>
          </a:xfrm>
          <a:prstGeom prst="rect">
            <a:avLst/>
          </a:prstGeom>
        </p:spPr>
        <p:txBody>
          <a:bodyPr wrap="square" lIns="0" tIns="0" rIns="0" bIns="0">
            <a:spAutoFit/>
          </a:bodyPr>
          <a:lstStyle>
            <a:lvl1pPr>
              <a:defRPr sz="2300" b="1" i="1">
                <a:solidFill>
                  <a:srgbClr val="527BC6"/>
                </a:solidFill>
                <a:latin typeface="Arial"/>
                <a:cs typeface="Arial"/>
              </a:defRPr>
            </a:lvl1pPr>
          </a:lstStyle>
          <a:p>
            <a:endParaRPr/>
          </a:p>
        </p:txBody>
      </p:sp>
      <p:sp>
        <p:nvSpPr>
          <p:cNvPr id="4" name="Holder 4"/>
          <p:cNvSpPr>
            <a:spLocks noGrp="1"/>
          </p:cNvSpPr>
          <p:nvPr>
            <p:ph type="ftr" sz="quarter" idx="5"/>
          </p:nvPr>
        </p:nvSpPr>
        <p:spPr>
          <a:xfrm>
            <a:off x="643087" y="9374030"/>
            <a:ext cx="176530" cy="209550"/>
          </a:xfrm>
          <a:prstGeom prst="rect">
            <a:avLst/>
          </a:prstGeom>
        </p:spPr>
        <p:txBody>
          <a:bodyPr wrap="square" lIns="0" tIns="0" rIns="0" bIns="0">
            <a:spAutoFit/>
          </a:bodyPr>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5" name="Holder 5"/>
          <p:cNvSpPr>
            <a:spLocks noGrp="1"/>
          </p:cNvSpPr>
          <p:nvPr>
            <p:ph type="dt" sz="half" idx="6"/>
          </p:nvPr>
        </p:nvSpPr>
        <p:spPr>
          <a:xfrm>
            <a:off x="1812838" y="9504444"/>
            <a:ext cx="696594" cy="237490"/>
          </a:xfrm>
          <a:prstGeom prst="rect">
            <a:avLst/>
          </a:prstGeom>
        </p:spPr>
        <p:txBody>
          <a:bodyPr wrap="square" lIns="0" tIns="0" rIns="0" bIns="0">
            <a:spAutoFit/>
          </a:bodyPr>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27903350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134C898A-A5E3-CCDB-E834-D78DD7519807}"/>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Dinner Time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Dinner Time</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310715"/>
            <a:ext cx="16611600" cy="206210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a:t>
            </a:r>
            <a:r>
              <a:rPr lang="en-US" sz="3200" b="1">
                <a:solidFill>
                  <a:srgbClr val="102649"/>
                </a:solidFill>
                <a:latin typeface="Calibri"/>
              </a:rPr>
              <a:t>4-5</a:t>
            </a: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This game will help your student</a:t>
            </a:r>
            <a:r>
              <a:rPr lang="en-US" sz="3200" b="1">
                <a:solidFill>
                  <a:srgbClr val="102649"/>
                </a:solidFill>
                <a:latin typeface="Calibri"/>
              </a:rPr>
              <a:t> perform operations with decimals to budget for a family meal.</a:t>
            </a: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266700" y="5387332"/>
            <a:ext cx="9372600" cy="3785652"/>
          </a:xfrm>
          <a:prstGeom prst="rect">
            <a:avLst/>
          </a:prstGeom>
          <a:noFill/>
        </p:spPr>
        <p:txBody>
          <a:bodyPr wrap="square" rtlCol="0">
            <a:spAutoFit/>
          </a:bodyPr>
          <a:lstStyle/>
          <a:p>
            <a:pPr algn="l"/>
            <a:r>
              <a:rPr lang="en-US" sz="2400" b="1" i="0" u="none" strike="noStrike" baseline="0">
                <a:solidFill>
                  <a:srgbClr val="102649"/>
                </a:solidFill>
                <a:latin typeface="+mj-lt"/>
              </a:rPr>
              <a:t>Fourth grade Measurement and Data</a:t>
            </a:r>
          </a:p>
          <a:p>
            <a:pPr algn="l"/>
            <a:r>
              <a:rPr lang="en-US" sz="2400" b="1" i="0" u="sng" strike="noStrike" baseline="0">
                <a:solidFill>
                  <a:srgbClr val="102649"/>
                </a:solidFill>
                <a:latin typeface="+mj-lt"/>
              </a:rPr>
              <a:t>KY.4.MD.2 </a:t>
            </a:r>
            <a:r>
              <a:rPr lang="en-US" sz="2400" b="0" i="0" u="none" strike="noStrike" baseline="0">
                <a:solidFill>
                  <a:srgbClr val="102649"/>
                </a:solidFill>
                <a:latin typeface="+mj-lt"/>
              </a:rPr>
              <a:t>Use the four operations to solve word problems involving distances, intervals of time, liquid volumes, masses of objects and money. </a:t>
            </a:r>
          </a:p>
          <a:p>
            <a:pPr algn="l"/>
            <a:r>
              <a:rPr lang="en-US" sz="2400" b="0" i="0" u="none" strike="noStrike" baseline="0">
                <a:solidFill>
                  <a:srgbClr val="102649"/>
                </a:solidFill>
                <a:latin typeface="+mj-lt"/>
              </a:rPr>
              <a:t>a. Solve measurement problems involving whole number, simple fractions or decimals. </a:t>
            </a:r>
          </a:p>
          <a:p>
            <a:pPr algn="l"/>
            <a:r>
              <a:rPr lang="en-US" sz="2400" b="0" i="0" u="none" strike="noStrike" baseline="0">
                <a:solidFill>
                  <a:srgbClr val="102649"/>
                </a:solidFill>
                <a:latin typeface="+mj-lt"/>
              </a:rPr>
              <a:t>b. Solve problems that require converting a given measurement from a larger unit to a smaller unit within a common measurement system, such as 2 km = 2,000 m. </a:t>
            </a:r>
          </a:p>
          <a:p>
            <a:pPr algn="l"/>
            <a:r>
              <a:rPr lang="en-US" sz="2400" b="0" i="0" u="none" strike="noStrike" baseline="0">
                <a:solidFill>
                  <a:srgbClr val="102649"/>
                </a:solidFill>
                <a:latin typeface="+mj-lt"/>
              </a:rPr>
              <a:t>c. Visually display measurement quantities using representations such as number lines that feature a measurement scale. </a:t>
            </a:r>
            <a:endParaRPr kumimoji="0" lang="en-US" sz="2400" b="0" i="0" u="none" strike="noStrike" kern="0" cap="none" spc="0" normalizeH="0" baseline="0" noProof="0">
              <a:ln>
                <a:noFill/>
              </a:ln>
              <a:solidFill>
                <a:srgbClr val="102649"/>
              </a:solidFill>
              <a:effectLst/>
              <a:uLnTx/>
              <a:uFillTx/>
              <a:latin typeface="+mj-lt"/>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9639300" y="5486044"/>
            <a:ext cx="8305800" cy="4031873"/>
          </a:xfrm>
          <a:prstGeom prst="rect">
            <a:avLst/>
          </a:prstGeom>
          <a:noFill/>
        </p:spPr>
        <p:txBody>
          <a:bodyPr wrap="square" rtlCol="0">
            <a:spAutoFit/>
          </a:bodyPr>
          <a:lstStyle/>
          <a:p>
            <a:pPr algn="l"/>
            <a:r>
              <a:rPr lang="en-US" sz="2400" b="1" i="0" u="none" strike="noStrike" baseline="0">
                <a:solidFill>
                  <a:srgbClr val="102649"/>
                </a:solidFill>
                <a:latin typeface="+mj-lt"/>
              </a:rPr>
              <a:t>Fifth grade Number and Operations in Base Ten</a:t>
            </a:r>
          </a:p>
          <a:p>
            <a:pPr marR="2320" algn="l"/>
            <a:r>
              <a:rPr lang="en-US" sz="2400" b="1" i="0" u="sng" strike="noStrike" baseline="0">
                <a:solidFill>
                  <a:srgbClr val="102649"/>
                </a:solidFill>
                <a:latin typeface="+mj-lt"/>
              </a:rPr>
              <a:t>KY.5.NBT.7 </a:t>
            </a:r>
            <a:r>
              <a:rPr lang="en-US" sz="2400" b="0" i="0" u="none" strike="noStrike" baseline="0">
                <a:solidFill>
                  <a:srgbClr val="102649"/>
                </a:solidFill>
                <a:latin typeface="+mj-lt"/>
              </a:rPr>
              <a:t>Operations with decimals to hundredths. </a:t>
            </a:r>
          </a:p>
          <a:p>
            <a:pPr algn="l"/>
            <a:r>
              <a:rPr lang="en-US" sz="2400" b="0" i="0" u="none" strike="noStrike" baseline="0">
                <a:solidFill>
                  <a:srgbClr val="102649"/>
                </a:solidFill>
                <a:latin typeface="+mj-lt"/>
              </a:rPr>
              <a:t>a. Add, subtract, multiply and divide decimals to hundredths using… concrete models or drawings, strategies based on place value, properties of operations, the relationship between addition and subtraction </a:t>
            </a:r>
          </a:p>
          <a:p>
            <a:pPr algn="l"/>
            <a:r>
              <a:rPr lang="en-US" sz="2400" b="0" i="0" u="none" strike="noStrike" baseline="0">
                <a:solidFill>
                  <a:srgbClr val="102649"/>
                </a:solidFill>
                <a:latin typeface="+mj-lt"/>
              </a:rPr>
              <a:t>b. Relate the strategy to a written method and explain the reasoning used</a:t>
            </a:r>
            <a:r>
              <a:rPr lang="en-US" sz="1800" b="0" i="0" u="none" strike="noStrike" baseline="0">
                <a:solidFill>
                  <a:srgbClr val="102649"/>
                </a:solidFill>
                <a:latin typeface="Arial" panose="020B0604020202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a:ln>
                <a:noFill/>
              </a:ln>
              <a:solidFill>
                <a:srgbClr val="102649"/>
              </a:solidFill>
              <a:effectLst/>
              <a:uLnTx/>
              <a:uFillTx/>
              <a:latin typeface="Libre franklin"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6515100" y="8833194"/>
            <a:ext cx="6475126" cy="1292662"/>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MP.1 </a:t>
            </a:r>
            <a:r>
              <a:rPr lang="en-US" sz="1800" b="0" i="0" u="none" strike="noStrike" baseline="0">
                <a:solidFill>
                  <a:srgbClr val="102649"/>
                </a:solidFill>
                <a:latin typeface="Arial" panose="020B0604020202020204" pitchFamily="34" charset="0"/>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MP.2 </a:t>
            </a:r>
            <a:r>
              <a:rPr lang="en-US" sz="1800" b="0" i="0" u="none" strike="noStrike" baseline="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MP.6 </a:t>
            </a:r>
            <a:r>
              <a:rPr lang="en-US" sz="1800" b="0" i="0" u="none" strike="noStrike" baseline="0">
                <a:solidFill>
                  <a:srgbClr val="102649"/>
                </a:solidFill>
                <a:latin typeface="Arial" panose="020B0604020202020204" pitchFamily="34" charset="0"/>
              </a:rPr>
              <a:t>Attend to precision. </a:t>
            </a:r>
            <a:endParaRPr kumimoji="0" lang="en-US" sz="24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F3A823-9B85-FA62-A2C1-817B8136A5FA}"/>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Instructions</a:t>
            </a:r>
          </a:p>
        </p:txBody>
      </p:sp>
      <p:sp>
        <p:nvSpPr>
          <p:cNvPr id="15" name="object 22" descr="KY Family Math Night- Number and Operations in Base Ten Activity 3b: Broken Calculator&#10;&#10;&#10;">
            <a:extLst>
              <a:ext uri="{FF2B5EF4-FFF2-40B4-BE49-F238E27FC236}">
                <a16:creationId xmlns:a16="http://schemas.microsoft.com/office/drawing/2014/main" id="{2B3D767D-624E-1FF4-F5BE-5F356B1A04A5}"/>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 Instructions </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4" name="Picture 13" descr="Activity Instructions&#10; Each family determines a budget for the meal and records it on the budget sheet. This might be based on the number of family members dining out.&#10; Each family member reviews the menus, records his/her selection (# and item) on a plate, and totals the cost for his/her individual meal. Remember to include entrees, any additional sides, and beverages in the total.&#10; Record the cost of each family member's meal on the budget sheet and total the cost for the family.&#10;Did you stay within budget? How much money is left?&#10; Suppose you want to go for ice cream after dinner. Will there be enough money left for ice cream? If not, how might you adjust your dinner choices to leave room for ice cream?&#10;">
            <a:extLst>
              <a:ext uri="{FF2B5EF4-FFF2-40B4-BE49-F238E27FC236}">
                <a16:creationId xmlns:a16="http://schemas.microsoft.com/office/drawing/2014/main" id="{C2488DEC-4365-FCA1-AFCD-9DD14297FB33}"/>
              </a:ext>
            </a:extLst>
          </p:cNvPr>
          <p:cNvPicPr>
            <a:picLocks noChangeAspect="1"/>
          </p:cNvPicPr>
          <p:nvPr/>
        </p:nvPicPr>
        <p:blipFill>
          <a:blip r:embed="rId2"/>
          <a:stretch>
            <a:fillRect/>
          </a:stretch>
        </p:blipFill>
        <p:spPr>
          <a:xfrm>
            <a:off x="647700" y="2032000"/>
            <a:ext cx="9541794" cy="6675943"/>
          </a:xfrm>
          <a:prstGeom prst="rect">
            <a:avLst/>
          </a:prstGeom>
        </p:spPr>
      </p:pic>
      <p:sp>
        <p:nvSpPr>
          <p:cNvPr id="6" name="TextBox 5">
            <a:extLst>
              <a:ext uri="{FF2B5EF4-FFF2-40B4-BE49-F238E27FC236}">
                <a16:creationId xmlns:a16="http://schemas.microsoft.com/office/drawing/2014/main" id="{DD8CBA03-4C57-A829-77EC-5273BB5E4E0D}"/>
              </a:ext>
            </a:extLst>
          </p:cNvPr>
          <p:cNvSpPr txBox="1"/>
          <p:nvPr/>
        </p:nvSpPr>
        <p:spPr>
          <a:xfrm>
            <a:off x="4345432" y="1221224"/>
            <a:ext cx="9054058" cy="830997"/>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r>
              <a:rPr lang="en-US" sz="2400" b="1">
                <a:solidFill>
                  <a:srgbClr val="102649"/>
                </a:solidFill>
                <a:latin typeface="+mn-lt"/>
              </a:rPr>
              <a:t>Goal: </a:t>
            </a:r>
            <a:r>
              <a:rPr lang="en-US" sz="2400">
                <a:solidFill>
                  <a:srgbClr val="102649"/>
                </a:solidFill>
                <a:latin typeface="+mn-lt"/>
              </a:rPr>
              <a:t>Use a menu to budget and plan a family meal</a:t>
            </a:r>
            <a:endParaRPr lang="en-US" sz="2400" b="1">
              <a:solidFill>
                <a:srgbClr val="102649"/>
              </a:solidFill>
              <a:latin typeface="+mn-lt"/>
            </a:endParaRPr>
          </a:p>
        </p:txBody>
      </p:sp>
      <p:sp>
        <p:nvSpPr>
          <p:cNvPr id="3" name="TextBox 2">
            <a:extLst>
              <a:ext uri="{FF2B5EF4-FFF2-40B4-BE49-F238E27FC236}">
                <a16:creationId xmlns:a16="http://schemas.microsoft.com/office/drawing/2014/main" id="{2B1488CE-AC5E-5029-AAA3-7019D799051D}"/>
              </a:ext>
            </a:extLst>
          </p:cNvPr>
          <p:cNvSpPr txBox="1"/>
          <p:nvPr/>
        </p:nvSpPr>
        <p:spPr>
          <a:xfrm>
            <a:off x="11849100" y="2489200"/>
            <a:ext cx="3977371" cy="461665"/>
          </a:xfrm>
          <a:prstGeom prst="rect">
            <a:avLst/>
          </a:prstGeom>
          <a:noFill/>
        </p:spPr>
        <p:txBody>
          <a:bodyPr wrap="none" rtlCol="0">
            <a:spAutoFit/>
          </a:bodyPr>
          <a:lstStyle/>
          <a:p>
            <a:r>
              <a:rPr lang="en-US" sz="2400" b="1">
                <a:latin typeface="+mn-lt"/>
              </a:rPr>
              <a:t>Dinner Time Budget Planning </a:t>
            </a:r>
          </a:p>
        </p:txBody>
      </p:sp>
      <p:pic>
        <p:nvPicPr>
          <p:cNvPr id="2" name="Picture 1"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5D8BDEA8-2D5E-3CCD-E5E3-E891E751AFA9}"/>
              </a:ext>
            </a:extLst>
          </p:cNvPr>
          <p:cNvPicPr>
            <a:picLocks noChangeAspect="1"/>
          </p:cNvPicPr>
          <p:nvPr/>
        </p:nvPicPr>
        <p:blipFill>
          <a:blip r:embed="rId3"/>
          <a:stretch>
            <a:fillRect/>
          </a:stretch>
        </p:blipFill>
        <p:spPr>
          <a:xfrm>
            <a:off x="10401300" y="2870200"/>
            <a:ext cx="7323941" cy="516677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F1998B-B37C-C994-3CCA-951C0F6778D2}"/>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Family Prompts</a:t>
            </a:r>
          </a:p>
        </p:txBody>
      </p:sp>
      <p:sp>
        <p:nvSpPr>
          <p:cNvPr id="10" name="object 22" descr="KY Family Math Night- Number and Operations in Base Ten Activity 3b: Broken Calculator&#10;&#10;&#10;">
            <a:extLst>
              <a:ext uri="{FF2B5EF4-FFF2-40B4-BE49-F238E27FC236}">
                <a16:creationId xmlns:a16="http://schemas.microsoft.com/office/drawing/2014/main" id="{27E6C687-C94E-2B28-3812-1A5AA963FA4C}"/>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 Family Prompts</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5143500" y="1407939"/>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12" name="Picture 11" descr="Family Prompts&#10;Encourage your child to estimate costs prior to selecting menu items.&#10;About how much should an individual meal cost if each family member has an equal share of the budget? (Estimate to whole-dollar amounts.)&#10;About how much money should be estimated for beverages?&#10;Discuss family meal selections. Which is highest in cost? Which is  lowest?&#10;Encourage your child to consider menu options to remain within budget.&#10;How can you check your option to be sure you have enough money?&#10;Although taxes and a server's tip are not included in this activity, you may want to discuss this cost with your child.&#10;Can you explain what you did to figure out your menu?&#10;Would it help to make a diagram or draw a picture?&#10;">
            <a:extLst>
              <a:ext uri="{FF2B5EF4-FFF2-40B4-BE49-F238E27FC236}">
                <a16:creationId xmlns:a16="http://schemas.microsoft.com/office/drawing/2014/main" id="{3AA0DEDD-89D4-CA45-BF6A-3E43207F788E}"/>
              </a:ext>
            </a:extLst>
          </p:cNvPr>
          <p:cNvPicPr>
            <a:picLocks noChangeAspect="1"/>
          </p:cNvPicPr>
          <p:nvPr/>
        </p:nvPicPr>
        <p:blipFill>
          <a:blip r:embed="rId2"/>
          <a:stretch>
            <a:fillRect/>
          </a:stretch>
        </p:blipFill>
        <p:spPr>
          <a:xfrm>
            <a:off x="4000500" y="2260600"/>
            <a:ext cx="10668000" cy="709990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5BE03-62E6-E2BA-D923-C2D08746F93F}"/>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Game Board 1</a:t>
            </a:r>
          </a:p>
        </p:txBody>
      </p:sp>
      <p:sp>
        <p:nvSpPr>
          <p:cNvPr id="6" name="object 22" descr="KY Family Math Night- Number and Operations in Base Ten Activity 3b: Broken Calculator&#10;&#10;&#10;">
            <a:extLst>
              <a:ext uri="{FF2B5EF4-FFF2-40B4-BE49-F238E27FC236}">
                <a16:creationId xmlns:a16="http://schemas.microsoft.com/office/drawing/2014/main" id="{2C554B39-B8A0-15D2-8700-52A1AB895F5E}"/>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9" name="TextBox 8" descr="Click on Draw in the top left toolbar and chose a pen in the drawing tools. Use the pen to complete your Dinner Time Budget Planning MENU.">
            <a:extLst>
              <a:ext uri="{FF2B5EF4-FFF2-40B4-BE49-F238E27FC236}">
                <a16:creationId xmlns:a16="http://schemas.microsoft.com/office/drawing/2014/main" id="{4D9C6884-A39C-9B1F-0F8D-5789932272EE}"/>
              </a:ext>
            </a:extLst>
          </p:cNvPr>
          <p:cNvSpPr txBox="1"/>
          <p:nvPr/>
        </p:nvSpPr>
        <p:spPr>
          <a:xfrm>
            <a:off x="8287073" y="665859"/>
            <a:ext cx="9065302" cy="646331"/>
          </a:xfrm>
          <a:prstGeom prst="rect">
            <a:avLst/>
          </a:prstGeom>
          <a:solidFill>
            <a:srgbClr val="FFFF00"/>
          </a:solidFill>
        </p:spPr>
        <p:txBody>
          <a:bodyPr wrap="square">
            <a:spAutoFit/>
          </a:bodyPr>
          <a:lstStyle/>
          <a:p>
            <a:r>
              <a:rPr lang="en-US" sz="1800" b="1">
                <a:solidFill>
                  <a:schemeClr val="tx1"/>
                </a:solidFill>
              </a:rPr>
              <a:t>Click on Draw in the top left toolbar and chose a pen in the drawing tools. Use the pen to complete your Dinner Time Budget Planning MENU.</a:t>
            </a:r>
            <a:endParaRPr lang="en-US">
              <a:solidFill>
                <a:schemeClr val="tx1"/>
              </a:solidFill>
            </a:endParaRPr>
          </a:p>
        </p:txBody>
      </p:sp>
      <p:sp>
        <p:nvSpPr>
          <p:cNvPr id="10" name="TextBox 9">
            <a:extLst>
              <a:ext uri="{FF2B5EF4-FFF2-40B4-BE49-F238E27FC236}">
                <a16:creationId xmlns:a16="http://schemas.microsoft.com/office/drawing/2014/main" id="{A747F103-C23D-79DA-BD52-54045A3B84DD}"/>
              </a:ext>
            </a:extLst>
          </p:cNvPr>
          <p:cNvSpPr txBox="1"/>
          <p:nvPr/>
        </p:nvSpPr>
        <p:spPr>
          <a:xfrm>
            <a:off x="7919803" y="7177210"/>
            <a:ext cx="10135225" cy="2600712"/>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pPr marL="342900" indent="-342900">
              <a:buFont typeface="Arial" panose="020B0604020202020204" pitchFamily="34" charset="0"/>
              <a:buChar char="•"/>
            </a:pPr>
            <a:r>
              <a:rPr lang="en-US" sz="2700" b="0" i="0" u="none" strike="noStrike" baseline="0">
                <a:solidFill>
                  <a:srgbClr val="102649"/>
                </a:solidFill>
                <a:latin typeface="+mn-lt"/>
              </a:rPr>
              <a:t>Discuss family meal selections. Which is highest in cost? Which is lowest?</a:t>
            </a:r>
          </a:p>
          <a:p>
            <a:pPr marL="342900" indent="-342900">
              <a:buFont typeface="Arial" panose="020B0604020202020204" pitchFamily="34" charset="0"/>
              <a:buChar char="•"/>
            </a:pPr>
            <a:r>
              <a:rPr lang="en-US" sz="2700" b="0" i="0" u="none" strike="noStrike" baseline="0">
                <a:solidFill>
                  <a:srgbClr val="102649"/>
                </a:solidFill>
                <a:latin typeface="+mn-lt"/>
              </a:rPr>
              <a:t>Encourage your child to consider menu options to remain within budget. </a:t>
            </a:r>
          </a:p>
          <a:p>
            <a:pPr marL="342900" indent="-342900">
              <a:buFont typeface="Arial" panose="020B0604020202020204" pitchFamily="34" charset="0"/>
              <a:buChar char="•"/>
            </a:pPr>
            <a:r>
              <a:rPr lang="en-US" sz="2700" b="0" i="0" u="none" strike="noStrike" baseline="0">
                <a:solidFill>
                  <a:srgbClr val="102649"/>
                </a:solidFill>
                <a:latin typeface="+mn-lt"/>
              </a:rPr>
              <a:t>How can you check your option to be sure you have enough money?</a:t>
            </a:r>
          </a:p>
        </p:txBody>
      </p:sp>
      <p:pic>
        <p:nvPicPr>
          <p:cNvPr id="5" name="Picture 4" descr="A sample menu with different types of food and the cost for each item. ">
            <a:extLst>
              <a:ext uri="{FF2B5EF4-FFF2-40B4-BE49-F238E27FC236}">
                <a16:creationId xmlns:a16="http://schemas.microsoft.com/office/drawing/2014/main" id="{DA668129-6098-C228-D913-E1322B5799D6}"/>
              </a:ext>
            </a:extLst>
          </p:cNvPr>
          <p:cNvPicPr>
            <a:picLocks noChangeAspect="1"/>
          </p:cNvPicPr>
          <p:nvPr/>
        </p:nvPicPr>
        <p:blipFill>
          <a:blip r:embed="rId2"/>
          <a:stretch>
            <a:fillRect/>
          </a:stretch>
        </p:blipFill>
        <p:spPr>
          <a:xfrm>
            <a:off x="147403" y="696198"/>
            <a:ext cx="7772400" cy="9431145"/>
          </a:xfrm>
          <a:prstGeom prst="rect">
            <a:avLst/>
          </a:prstGeom>
        </p:spPr>
      </p:pic>
      <p:pic>
        <p:nvPicPr>
          <p:cNvPr id="3" name="Picture 2"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027648B4-47BE-5089-89C6-D85D1215212F}"/>
              </a:ext>
            </a:extLst>
          </p:cNvPr>
          <p:cNvPicPr>
            <a:picLocks noChangeAspect="1"/>
          </p:cNvPicPr>
          <p:nvPr/>
        </p:nvPicPr>
        <p:blipFill>
          <a:blip r:embed="rId3"/>
          <a:stretch>
            <a:fillRect/>
          </a:stretch>
        </p:blipFill>
        <p:spPr>
          <a:xfrm>
            <a:off x="8857324" y="1438159"/>
            <a:ext cx="7924799" cy="5590654"/>
          </a:xfrm>
          <a:prstGeom prst="rect">
            <a:avLst/>
          </a:prstGeom>
        </p:spPr>
      </p:pic>
    </p:spTree>
    <p:extLst>
      <p:ext uri="{BB962C8B-B14F-4D97-AF65-F5344CB8AC3E}">
        <p14:creationId xmlns:p14="http://schemas.microsoft.com/office/powerpoint/2010/main" val="426633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5C7E0-F797-3E3F-0F2F-B4FC20182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9B35E-5AB1-3F4A-E0B9-74342B9F3BBE}"/>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Game Board 2</a:t>
            </a:r>
          </a:p>
        </p:txBody>
      </p:sp>
      <p:sp>
        <p:nvSpPr>
          <p:cNvPr id="6" name="object 22" descr="KY Family Math Night- Number and Operations in Base Ten Activity 3b: Broken Calculator&#10;&#10;&#10;">
            <a:extLst>
              <a:ext uri="{FF2B5EF4-FFF2-40B4-BE49-F238E27FC236}">
                <a16:creationId xmlns:a16="http://schemas.microsoft.com/office/drawing/2014/main" id="{2B694A1C-CD77-ED7C-CCF3-7539A7067752}"/>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9" name="TextBox 8" descr="Click on Draw in the top left toolbar and chose a pen in the drawing tools. Use the pen to complete your Dinner Time Budget Planning MENU.">
            <a:extLst>
              <a:ext uri="{FF2B5EF4-FFF2-40B4-BE49-F238E27FC236}">
                <a16:creationId xmlns:a16="http://schemas.microsoft.com/office/drawing/2014/main" id="{4C6E6725-7AF4-1A8C-82B7-EE9EDC8013CC}"/>
              </a:ext>
            </a:extLst>
          </p:cNvPr>
          <p:cNvSpPr txBox="1"/>
          <p:nvPr/>
        </p:nvSpPr>
        <p:spPr>
          <a:xfrm>
            <a:off x="8877300" y="668225"/>
            <a:ext cx="8458200" cy="646331"/>
          </a:xfrm>
          <a:prstGeom prst="rect">
            <a:avLst/>
          </a:prstGeom>
          <a:solidFill>
            <a:srgbClr val="FFFF00"/>
          </a:solidFill>
        </p:spPr>
        <p:txBody>
          <a:bodyPr wrap="square">
            <a:spAutoFit/>
          </a:bodyPr>
          <a:lstStyle/>
          <a:p>
            <a:r>
              <a:rPr lang="en-US" sz="1800" b="1">
                <a:solidFill>
                  <a:schemeClr val="tx1"/>
                </a:solidFill>
              </a:rPr>
              <a:t>Click on Draw in the top left toolbar and chose a pen in the drawing tools. Use the pen to complete your Dinner Time Budget Planning MENU.</a:t>
            </a:r>
            <a:endParaRPr lang="en-US">
              <a:solidFill>
                <a:schemeClr val="tx1"/>
              </a:solidFill>
            </a:endParaRPr>
          </a:p>
        </p:txBody>
      </p:sp>
      <p:sp>
        <p:nvSpPr>
          <p:cNvPr id="10" name="TextBox 9">
            <a:extLst>
              <a:ext uri="{FF2B5EF4-FFF2-40B4-BE49-F238E27FC236}">
                <a16:creationId xmlns:a16="http://schemas.microsoft.com/office/drawing/2014/main" id="{34D5FE3C-6DCE-F0E1-F440-29304E791408}"/>
              </a:ext>
            </a:extLst>
          </p:cNvPr>
          <p:cNvSpPr txBox="1"/>
          <p:nvPr/>
        </p:nvSpPr>
        <p:spPr>
          <a:xfrm>
            <a:off x="8343899" y="7070604"/>
            <a:ext cx="9601200" cy="3108543"/>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pPr marL="342900" indent="-342900">
              <a:buFont typeface="Arial" panose="020B0604020202020204" pitchFamily="34" charset="0"/>
              <a:buChar char="•"/>
            </a:pPr>
            <a:r>
              <a:rPr lang="en-US" sz="2800" b="0" i="0" u="none" strike="noStrike" baseline="0">
                <a:solidFill>
                  <a:srgbClr val="102649"/>
                </a:solidFill>
                <a:latin typeface="+mn-lt"/>
              </a:rPr>
              <a:t>Encourage your child to estimate costs prior to selecting menu items.</a:t>
            </a:r>
          </a:p>
          <a:p>
            <a:pPr marL="342900" indent="-342900">
              <a:buFont typeface="Arial" panose="020B0604020202020204" pitchFamily="34" charset="0"/>
              <a:buChar char="•"/>
            </a:pPr>
            <a:r>
              <a:rPr lang="en-US" sz="2800" b="0" i="0" u="none" strike="noStrike" baseline="0">
                <a:solidFill>
                  <a:srgbClr val="102649"/>
                </a:solidFill>
                <a:latin typeface="+mn-lt"/>
              </a:rPr>
              <a:t>About how much should an individual meal cost if each family member has an equal share of the budget? (Estimate to whole-dollar amounts.)</a:t>
            </a:r>
          </a:p>
          <a:p>
            <a:pPr marL="342900" indent="-342900">
              <a:buFont typeface="Arial" panose="020B0604020202020204" pitchFamily="34" charset="0"/>
              <a:buChar char="•"/>
            </a:pPr>
            <a:r>
              <a:rPr lang="en-US" sz="2800" b="0" i="0" u="none" strike="noStrike" baseline="0">
                <a:solidFill>
                  <a:srgbClr val="102649"/>
                </a:solidFill>
                <a:latin typeface="+mn-lt"/>
              </a:rPr>
              <a:t>About how much money should be estimated for beverages?</a:t>
            </a:r>
          </a:p>
        </p:txBody>
      </p:sp>
      <p:pic>
        <p:nvPicPr>
          <p:cNvPr id="5" name="Picture 4" descr="A sample menu with different types of food and the cost for each item. ">
            <a:extLst>
              <a:ext uri="{FF2B5EF4-FFF2-40B4-BE49-F238E27FC236}">
                <a16:creationId xmlns:a16="http://schemas.microsoft.com/office/drawing/2014/main" id="{4844555E-DBA1-3717-C57C-EC901AF493C2}"/>
              </a:ext>
            </a:extLst>
          </p:cNvPr>
          <p:cNvPicPr>
            <a:picLocks noChangeAspect="1"/>
          </p:cNvPicPr>
          <p:nvPr/>
        </p:nvPicPr>
        <p:blipFill>
          <a:blip r:embed="rId2"/>
          <a:stretch>
            <a:fillRect/>
          </a:stretch>
        </p:blipFill>
        <p:spPr>
          <a:xfrm>
            <a:off x="419100" y="631582"/>
            <a:ext cx="7772400" cy="9431145"/>
          </a:xfrm>
          <a:prstGeom prst="rect">
            <a:avLst/>
          </a:prstGeom>
        </p:spPr>
      </p:pic>
      <p:pic>
        <p:nvPicPr>
          <p:cNvPr id="3" name="Picture 2"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EEBDD92F-E289-7CE8-CAD0-89237E1DEE28}"/>
              </a:ext>
            </a:extLst>
          </p:cNvPr>
          <p:cNvPicPr>
            <a:picLocks noChangeAspect="1"/>
          </p:cNvPicPr>
          <p:nvPr/>
        </p:nvPicPr>
        <p:blipFill>
          <a:blip r:embed="rId3"/>
          <a:stretch>
            <a:fillRect/>
          </a:stretch>
        </p:blipFill>
        <p:spPr>
          <a:xfrm>
            <a:off x="9182100" y="1442891"/>
            <a:ext cx="7924799" cy="5590654"/>
          </a:xfrm>
          <a:prstGeom prst="rect">
            <a:avLst/>
          </a:prstGeom>
        </p:spPr>
      </p:pic>
    </p:spTree>
    <p:extLst>
      <p:ext uri="{BB962C8B-B14F-4D97-AF65-F5344CB8AC3E}">
        <p14:creationId xmlns:p14="http://schemas.microsoft.com/office/powerpoint/2010/main" val="263938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F1C66-6271-4091-48A7-D0540618A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B4684-AEB4-9B74-6128-C9DC1D99A26A}"/>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Game Board 3</a:t>
            </a:r>
          </a:p>
        </p:txBody>
      </p:sp>
      <p:sp>
        <p:nvSpPr>
          <p:cNvPr id="6" name="object 22" descr="KY Family Math Night- Number and Operations in Base Ten Activity 3b: Broken Calculator&#10;&#10;&#10;">
            <a:extLst>
              <a:ext uri="{FF2B5EF4-FFF2-40B4-BE49-F238E27FC236}">
                <a16:creationId xmlns:a16="http://schemas.microsoft.com/office/drawing/2014/main" id="{84C67AFF-1E6F-F0E0-7CB3-1457DF820452}"/>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9" name="TextBox 8" descr="Click on Draw in the top left toolbar and chose a pen in the drawing tools. Use the pen to complete your Dinner Time Budget Planning MENU.">
            <a:extLst>
              <a:ext uri="{FF2B5EF4-FFF2-40B4-BE49-F238E27FC236}">
                <a16:creationId xmlns:a16="http://schemas.microsoft.com/office/drawing/2014/main" id="{8588004D-0ADB-3DA1-2B50-01EFD47E8F80}"/>
              </a:ext>
            </a:extLst>
          </p:cNvPr>
          <p:cNvSpPr txBox="1"/>
          <p:nvPr/>
        </p:nvSpPr>
        <p:spPr>
          <a:xfrm>
            <a:off x="9182100" y="668225"/>
            <a:ext cx="8153400" cy="646331"/>
          </a:xfrm>
          <a:prstGeom prst="rect">
            <a:avLst/>
          </a:prstGeom>
          <a:solidFill>
            <a:srgbClr val="FFFF00"/>
          </a:solidFill>
        </p:spPr>
        <p:txBody>
          <a:bodyPr wrap="square">
            <a:spAutoFit/>
          </a:bodyPr>
          <a:lstStyle/>
          <a:p>
            <a:r>
              <a:rPr lang="en-US" sz="1800" b="1">
                <a:solidFill>
                  <a:schemeClr val="tx1"/>
                </a:solidFill>
              </a:rPr>
              <a:t>Click on Draw in the top left toolbar and chose a pen in the drawing tools. Use the pen to complete your Dinner Time Budget Planning MENU.</a:t>
            </a:r>
            <a:endParaRPr lang="en-US">
              <a:solidFill>
                <a:schemeClr val="tx1"/>
              </a:solidFill>
            </a:endParaRPr>
          </a:p>
        </p:txBody>
      </p:sp>
      <p:sp>
        <p:nvSpPr>
          <p:cNvPr id="10" name="TextBox 9">
            <a:extLst>
              <a:ext uri="{FF2B5EF4-FFF2-40B4-BE49-F238E27FC236}">
                <a16:creationId xmlns:a16="http://schemas.microsoft.com/office/drawing/2014/main" id="{06A6ECB8-0A64-C8F1-855F-E2F2EFB9BB92}"/>
              </a:ext>
            </a:extLst>
          </p:cNvPr>
          <p:cNvSpPr txBox="1"/>
          <p:nvPr/>
        </p:nvSpPr>
        <p:spPr>
          <a:xfrm>
            <a:off x="8744857" y="7148972"/>
            <a:ext cx="9027884" cy="2246769"/>
          </a:xfrm>
          <a:prstGeom prst="rect">
            <a:avLst/>
          </a:prstGeom>
          <a:noFill/>
        </p:spPr>
        <p:txBody>
          <a:bodyPr wrap="square">
            <a:spAutoFit/>
          </a:bodyPr>
          <a:lstStyle/>
          <a:p>
            <a:pPr algn="ctr"/>
            <a:r>
              <a:rPr lang="en-US" sz="2800" b="1" i="0" u="none" strike="noStrike" baseline="0">
                <a:solidFill>
                  <a:srgbClr val="102649"/>
                </a:solidFill>
                <a:latin typeface="+mn-lt"/>
              </a:rPr>
              <a:t>Family Prompts</a:t>
            </a:r>
            <a:endParaRPr lang="en-US" sz="2800" b="1" i="0" u="none" strike="noStrike" baseline="0">
              <a:solidFill>
                <a:srgbClr val="102649"/>
              </a:solidFill>
              <a:latin typeface="Arial" panose="020B0604020202020204" pitchFamily="34" charset="0"/>
            </a:endParaRPr>
          </a:p>
          <a:p>
            <a:pPr marL="342900" indent="-342900">
              <a:buFont typeface="Arial" panose="020B0604020202020204" pitchFamily="34" charset="0"/>
              <a:buChar char="•"/>
            </a:pPr>
            <a:r>
              <a:rPr lang="en-US" sz="2800" b="0" i="0" u="none" strike="noStrike" baseline="0">
                <a:solidFill>
                  <a:srgbClr val="102649"/>
                </a:solidFill>
                <a:latin typeface="+mn-lt"/>
              </a:rPr>
              <a:t>Although taxes and a server’s tip are not included in this activity, you may want to discuss this cost with your child.</a:t>
            </a:r>
          </a:p>
          <a:p>
            <a:pPr marL="342900" indent="-342900">
              <a:buFont typeface="Arial" panose="020B0604020202020204" pitchFamily="34" charset="0"/>
              <a:buChar char="•"/>
            </a:pPr>
            <a:r>
              <a:rPr lang="en-US" sz="2800" b="0" i="0" u="none" strike="noStrike" baseline="0">
                <a:solidFill>
                  <a:srgbClr val="102649"/>
                </a:solidFill>
                <a:latin typeface="+mn-lt"/>
              </a:rPr>
              <a:t>Can you explain what you did to figure out your menu?</a:t>
            </a:r>
          </a:p>
          <a:p>
            <a:pPr marL="342900" indent="-342900">
              <a:buFont typeface="Arial" panose="020B0604020202020204" pitchFamily="34" charset="0"/>
              <a:buChar char="•"/>
            </a:pPr>
            <a:r>
              <a:rPr lang="en-US" sz="2800" b="0" i="0" u="none" strike="noStrike" baseline="0">
                <a:solidFill>
                  <a:srgbClr val="102649"/>
                </a:solidFill>
                <a:latin typeface="+mn-lt"/>
              </a:rPr>
              <a:t>Would it help to make a diagram or draw a picture? </a:t>
            </a:r>
          </a:p>
        </p:txBody>
      </p:sp>
      <p:pic>
        <p:nvPicPr>
          <p:cNvPr id="5" name="Picture 4" descr="A sample menu with different types of food and the cost for each item. ">
            <a:extLst>
              <a:ext uri="{FF2B5EF4-FFF2-40B4-BE49-F238E27FC236}">
                <a16:creationId xmlns:a16="http://schemas.microsoft.com/office/drawing/2014/main" id="{D17C72BC-499C-43CA-FB30-9DE68074D76A}"/>
              </a:ext>
            </a:extLst>
          </p:cNvPr>
          <p:cNvPicPr>
            <a:picLocks noChangeAspect="1"/>
          </p:cNvPicPr>
          <p:nvPr/>
        </p:nvPicPr>
        <p:blipFill>
          <a:blip r:embed="rId2"/>
          <a:stretch>
            <a:fillRect/>
          </a:stretch>
        </p:blipFill>
        <p:spPr>
          <a:xfrm>
            <a:off x="342900" y="696198"/>
            <a:ext cx="7772400" cy="9431145"/>
          </a:xfrm>
          <a:prstGeom prst="rect">
            <a:avLst/>
          </a:prstGeom>
        </p:spPr>
      </p:pic>
      <p:pic>
        <p:nvPicPr>
          <p:cNvPr id="3" name="Picture 2"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25212FE5-9387-4BAF-CDA7-BF333D98E08B}"/>
              </a:ext>
            </a:extLst>
          </p:cNvPr>
          <p:cNvPicPr>
            <a:picLocks noChangeAspect="1"/>
          </p:cNvPicPr>
          <p:nvPr/>
        </p:nvPicPr>
        <p:blipFill>
          <a:blip r:embed="rId3"/>
          <a:stretch>
            <a:fillRect/>
          </a:stretch>
        </p:blipFill>
        <p:spPr>
          <a:xfrm>
            <a:off x="9296400" y="1442891"/>
            <a:ext cx="7924799" cy="5590654"/>
          </a:xfrm>
          <a:prstGeom prst="rect">
            <a:avLst/>
          </a:prstGeom>
        </p:spPr>
      </p:pic>
    </p:spTree>
    <p:extLst>
      <p:ext uri="{BB962C8B-B14F-4D97-AF65-F5344CB8AC3E}">
        <p14:creationId xmlns:p14="http://schemas.microsoft.com/office/powerpoint/2010/main" val="3798285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31932632-652C-0BFA-10C5-0EBAC75144B5}"/>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Dinner Time – Closing</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Dinner Time</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hlinkClick r:id="rId2"/>
              </a:rPr>
              <a:t>https://www.education.ky.gov/curriculum/conpro/Pages/family_math_games.aspx</a:t>
            </a:r>
            <a:endParaRPr lang="en-US" sz="540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 </a:t>
            </a: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KYED-497-197</_dlc_DocId>
    <_dlc_DocIdUrl xmlns="3a62de7d-ba57-4f43-9dae-9623ba637be0">
      <Url>https://www.education.ky.gov/curriculum/conpro/_layouts/15/DocIdRedir.aspx?ID=KYED-497-197</Url>
      <Description>KYED-497-197</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83380506b29855ec6f8b0760bdb1bc8b">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2d3e8473825ed96e8d6e0426e3a16d1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EFCFD36-003B-4E61-954C-595F8BCB18F2}">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176F458-A490-4B68-A924-4ABEEE86BC4B}"/>
</file>

<file path=customXml/itemProps3.xml><?xml version="1.0" encoding="utf-8"?>
<ds:datastoreItem xmlns:ds="http://schemas.openxmlformats.org/officeDocument/2006/customXml" ds:itemID="{6D2489D2-0D38-48E6-A670-11CB3999D6D0}">
  <ds:schemaRefs>
    <ds:schemaRef ds:uri="http://schemas.microsoft.com/sharepoint/v3/contenttype/forms"/>
  </ds:schemaRefs>
</ds:datastoreItem>
</file>

<file path=customXml/itemProps4.xml><?xml version="1.0" encoding="utf-8"?>
<ds:datastoreItem xmlns:ds="http://schemas.openxmlformats.org/officeDocument/2006/customXml" ds:itemID="{AF6E126F-90E7-4CDB-90B4-B97407FC8FC0}"/>
</file>

<file path=docProps/app.xml><?xml version="1.0" encoding="utf-8"?>
<Properties xmlns="http://schemas.openxmlformats.org/officeDocument/2006/extended-properties" xmlns:vt="http://schemas.openxmlformats.org/officeDocument/2006/docPropsVTypes">
  <Template/>
  <TotalTime>0</TotalTime>
  <Words>600</Words>
  <Application>Microsoft Office PowerPoint</Application>
  <PresentationFormat>Custom</PresentationFormat>
  <Paragraphs>59</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Libre franklin</vt:lpstr>
      <vt:lpstr>Times New Roman</vt:lpstr>
      <vt:lpstr>Office Theme</vt:lpstr>
      <vt:lpstr>1_Office Theme</vt:lpstr>
      <vt:lpstr>Dinner Time - Introduction</vt:lpstr>
      <vt:lpstr>Dinner Time - Instructions</vt:lpstr>
      <vt:lpstr>Dinner Time – Family Prompts</vt:lpstr>
      <vt:lpstr>Dinner Time – Game Board 1</vt:lpstr>
      <vt:lpstr>Dinner Time – Game Board 2</vt:lpstr>
      <vt:lpstr>Dinner Time – Game Board 3</vt:lpstr>
      <vt:lpstr>Dinner Time – Closing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Dinner Time KFMN</dc:title>
  <dc:creator>Waggoner, Debbie - Division of Academic Program Standards</dc:creator>
  <cp:lastModifiedBy>Doyle, Maggie - Division of Academic Program Standards</cp:lastModifiedBy>
  <cp:revision>2</cp:revision>
  <dcterms:created xsi:type="dcterms:W3CDTF">2024-12-24T16:28:56Z</dcterms:created>
  <dcterms:modified xsi:type="dcterms:W3CDTF">2025-04-17T12:54:40Z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2024-12-29T01:12:00Z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166fffc3-6ff5-4f9f-afcf-4159b24e2c97</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df4f697d-e991-4b64-9e47-fa8337c2248a</vt:lpwstr>
  </property>
</Properties>
</file>