
<file path=[Content_Types].xml><?xml version="1.0" encoding="utf-8"?>
<Types xmlns="http://schemas.openxmlformats.org/package/2006/content-types">
  <Default Extension="svg" ContentType="image/svg+xml"/>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s/slide4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8.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notesSlides/notesSlide38.xml" ContentType="application/vnd.openxmlformats-officedocument.presentationml.notesSlide+xml"/>
  <Override PartName="/ppt/slideLayouts/slideLayout2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27.xml" ContentType="application/vnd.openxmlformats-officedocument.presentationml.notesSlide+xml"/>
  <Override PartName="/ppt/slideLayouts/slideLayout7.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authors.xml" ContentType="application/vnd.ms-powerpoint.author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47"/>
  </p:notesMasterIdLst>
  <p:handoutMasterIdLst>
    <p:handoutMasterId r:id="rId48"/>
  </p:handoutMasterIdLst>
  <p:sldIdLst>
    <p:sldId id="312" r:id="rId5"/>
    <p:sldId id="705" r:id="rId6"/>
    <p:sldId id="325" r:id="rId7"/>
    <p:sldId id="976" r:id="rId8"/>
    <p:sldId id="1001" r:id="rId9"/>
    <p:sldId id="1014" r:id="rId10"/>
    <p:sldId id="980" r:id="rId11"/>
    <p:sldId id="1036" r:id="rId12"/>
    <p:sldId id="981" r:id="rId13"/>
    <p:sldId id="1037" r:id="rId14"/>
    <p:sldId id="1000" r:id="rId15"/>
    <p:sldId id="319" r:id="rId16"/>
    <p:sldId id="986" r:id="rId17"/>
    <p:sldId id="734" r:id="rId18"/>
    <p:sldId id="1027" r:id="rId19"/>
    <p:sldId id="1015" r:id="rId20"/>
    <p:sldId id="991" r:id="rId21"/>
    <p:sldId id="1028" r:id="rId22"/>
    <p:sldId id="1017" r:id="rId23"/>
    <p:sldId id="994" r:id="rId24"/>
    <p:sldId id="1029" r:id="rId25"/>
    <p:sldId id="1019" r:id="rId26"/>
    <p:sldId id="996" r:id="rId27"/>
    <p:sldId id="998" r:id="rId28"/>
    <p:sldId id="999" r:id="rId29"/>
    <p:sldId id="1039" r:id="rId30"/>
    <p:sldId id="1040" r:id="rId31"/>
    <p:sldId id="1031" r:id="rId32"/>
    <p:sldId id="1041" r:id="rId33"/>
    <p:sldId id="1025" r:id="rId34"/>
    <p:sldId id="1032" r:id="rId35"/>
    <p:sldId id="1033" r:id="rId36"/>
    <p:sldId id="1042" r:id="rId37"/>
    <p:sldId id="1043" r:id="rId38"/>
    <p:sldId id="1044" r:id="rId39"/>
    <p:sldId id="1045" r:id="rId40"/>
    <p:sldId id="1046" r:id="rId41"/>
    <p:sldId id="1047" r:id="rId42"/>
    <p:sldId id="1048" r:id="rId43"/>
    <p:sldId id="748" r:id="rId44"/>
    <p:sldId id="1049" r:id="rId45"/>
    <p:sldId id="73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FEC27-3BDE-0E72-18C0-3BBE6A1D3CC2}" name="Wendy Moore" initials="WM" userId="S::wmoore@wested.org::aba8a7fa-9035-40ce-8e2e-aed1955f065e" providerId="AD"/>
  <p188:author id="{D6951431-C8AB-793B-88AB-54A72DE3E4D2}" name="Thomas Clouse" initials="TC" userId="VwEmAgul0NU4yqF9uqYsTmFsP6Gdz0j6hCVcOYUDDos=" providerId="None"/>
  <p188:author id="{66B77D4D-9B29-7C3D-58D0-B5FCB8E54FF3}" name="Jessica Arnold" initials="JA" userId="S::jarnold@wested.org::df342c04-ef47-457a-88b6-781e59fb415c" providerId="AD"/>
  <p188:author id="{F1120FFA-FB1D-54BE-3426-7B502229E827}" name="Meghan Bell" initials="MB" userId="S::mbell@wested.org::b86295b9-47e3-4e95-a2ef-e4b309a45d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ghan Bell" initials="MB" lastIdx="65" clrIdx="6">
    <p:extLst/>
  </p:cmAuthor>
  <p:cmAuthor id="1" name="Chelsea Talakoub" initials="CT" lastIdx="27" clrIdx="0">
    <p:extLst/>
  </p:cmAuthor>
  <p:cmAuthor id="8" name="Wendy Moore" initials="WM" lastIdx="29" clrIdx="7">
    <p:extLst/>
  </p:cmAuthor>
  <p:cmAuthor id="2" name="Christina Johnson" initials="COJ" lastIdx="19" clrIdx="1">
    <p:extLst/>
  </p:cmAuthor>
  <p:cmAuthor id="9" name="Thomas Clouse" initials="TC" lastIdx="20" clrIdx="8">
    <p:extLst/>
  </p:cmAuthor>
  <p:cmAuthor id="3" name="Jessica Arnold" initials="JA" lastIdx="237" clrIdx="2">
    <p:extLst/>
  </p:cmAuthor>
  <p:cmAuthor id="10" name="Evan Hulka" initials="EH" lastIdx="41" clrIdx="9">
    <p:extLst/>
  </p:cmAuthor>
  <p:cmAuthor id="4" name="Bryan Hemberg" initials="BH" lastIdx="103"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396"/>
    <a:srgbClr val="A37D2C"/>
    <a:srgbClr val="CDA728"/>
    <a:srgbClr val="D2BD28"/>
    <a:srgbClr val="D0A728"/>
    <a:srgbClr val="D0A828"/>
    <a:srgbClr val="DAB12C"/>
    <a:srgbClr val="FEF0CA"/>
    <a:srgbClr val="0C4A8A"/>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81" autoAdjust="0"/>
    <p:restoredTop sz="45536" autoAdjust="0"/>
  </p:normalViewPr>
  <p:slideViewPr>
    <p:cSldViewPr snapToGrid="0">
      <p:cViewPr varScale="1">
        <p:scale>
          <a:sx n="53" d="100"/>
          <a:sy n="53" d="100"/>
        </p:scale>
        <p:origin x="280" y="184"/>
      </p:cViewPr>
      <p:guideLst/>
    </p:cSldViewPr>
  </p:slideViewPr>
  <p:outlineViewPr>
    <p:cViewPr>
      <p:scale>
        <a:sx n="33" d="100"/>
        <a:sy n="33" d="100"/>
      </p:scale>
      <p:origin x="0" y="0"/>
    </p:cViewPr>
  </p:outlineViewPr>
  <p:notesTextViewPr>
    <p:cViewPr>
      <p:scale>
        <a:sx n="120" d="100"/>
        <a:sy n="120" d="100"/>
      </p:scale>
      <p:origin x="0" y="0"/>
    </p:cViewPr>
  </p:notesTextViewPr>
  <p:notesViewPr>
    <p:cSldViewPr snapToGrid="0">
      <p:cViewPr varScale="1">
        <p:scale>
          <a:sx n="109" d="100"/>
          <a:sy n="109" d="100"/>
        </p:scale>
        <p:origin x="3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26" Type="http://schemas.openxmlformats.org/officeDocument/2006/relationships/slide" Target="slides/slide22.xml"/><Relationship Id="rId50" Type="http://schemas.openxmlformats.org/officeDocument/2006/relationships/presProps" Target="presProps.xml"/><Relationship Id="rId42" Type="http://schemas.openxmlformats.org/officeDocument/2006/relationships/slide" Target="slides/slide38.xml"/><Relationship Id="rId47" Type="http://schemas.openxmlformats.org/officeDocument/2006/relationships/notesMaster" Target="notesMasters/notesMaster1.xml"/><Relationship Id="rId34" Type="http://schemas.openxmlformats.org/officeDocument/2006/relationships/slide" Target="slides/slide30.xml"/><Relationship Id="rId21" Type="http://schemas.openxmlformats.org/officeDocument/2006/relationships/slide" Target="slides/slide17.xml"/><Relationship Id="rId55" Type="http://schemas.openxmlformats.org/officeDocument/2006/relationships/customXml" Target="../customXml/item4.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tableStyles" Target="tableStyles.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19" Type="http://schemas.openxmlformats.org/officeDocument/2006/relationships/slide" Target="slides/slide15.xml"/><Relationship Id="rId52" Type="http://schemas.openxmlformats.org/officeDocument/2006/relationships/theme" Target="theme/theme1.xml"/><Relationship Id="rId44" Type="http://schemas.openxmlformats.org/officeDocument/2006/relationships/slide" Target="slides/slide40.xml"/><Relationship Id="rId31" Type="http://schemas.openxmlformats.org/officeDocument/2006/relationships/slide" Target="slides/slide27.xml"/><Relationship Id="rId10" Type="http://schemas.openxmlformats.org/officeDocument/2006/relationships/slide" Target="slides/slide6.xml"/><Relationship Id="rId14" Type="http://schemas.openxmlformats.org/officeDocument/2006/relationships/slide" Target="slides/slide10.xml"/><Relationship Id="rId43" Type="http://schemas.openxmlformats.org/officeDocument/2006/relationships/slide" Target="slides/slide39.xml"/><Relationship Id="rId48"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51"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microsoft.com/office/2018/10/relationships/authors" Target="authors.xml"/><Relationship Id="rId41" Type="http://schemas.openxmlformats.org/officeDocument/2006/relationships/slide" Target="slides/slide37.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49" Type="http://schemas.openxmlformats.org/officeDocument/2006/relationships/commentAuthors" Target="commentAuthors.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8/12/21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816599" y="0"/>
            <a:ext cx="1039813" cy="458786"/>
          </a:xfrm>
          <a:prstGeom prst="rect">
            <a:avLst/>
          </a:prstGeom>
        </p:spPr>
        <p:txBody>
          <a:bodyPr vert="horz" lIns="91440" tIns="45720" rIns="91440" bIns="45720" rtlCol="0"/>
          <a:lstStyle>
            <a:lvl1pPr algn="r">
              <a:defRPr sz="1200"/>
            </a:lvl1pPr>
          </a:lstStyle>
          <a:p>
            <a:fld id="{5AB65A15-DD0D-4C4E-8FD9-C5CB5617D18A}" type="datetimeFigureOut">
              <a:rPr lang="en-US" smtClean="0"/>
              <a:t>8/12/21</a:t>
            </a:fld>
            <a:endParaRPr lang="en-US"/>
          </a:p>
        </p:txBody>
      </p:sp>
      <p:sp>
        <p:nvSpPr>
          <p:cNvPr id="4" name="Slide Image Placeholder 3"/>
          <p:cNvSpPr>
            <a:spLocks noGrp="1" noRot="1" noChangeAspect="1"/>
          </p:cNvSpPr>
          <p:nvPr>
            <p:ph type="sldImg" idx="2"/>
          </p:nvPr>
        </p:nvSpPr>
        <p:spPr>
          <a:xfrm>
            <a:off x="685800" y="630237"/>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7" name="Slide Number Placeholder 6"/>
          <p:cNvSpPr>
            <a:spLocks noGrp="1"/>
          </p:cNvSpPr>
          <p:nvPr>
            <p:ph type="sldNum" sz="quarter" idx="5"/>
          </p:nvPr>
        </p:nvSpPr>
        <p:spPr>
          <a:xfrm>
            <a:off x="5562599" y="8685214"/>
            <a:ext cx="1293813" cy="458786"/>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
        <p:nvSpPr>
          <p:cNvPr id="8" name="Notes Placeholder 7">
            <a:extLst>
              <a:ext uri="{FF2B5EF4-FFF2-40B4-BE49-F238E27FC236}">
                <a16:creationId xmlns:a16="http://schemas.microsoft.com/office/drawing/2014/main" xmlns="" id="{6CF55D6E-F6B2-374A-9B77-C9A9ABE8B22E}"/>
              </a:ext>
            </a:extLst>
          </p:cNvPr>
          <p:cNvSpPr>
            <a:spLocks noGrp="1"/>
          </p:cNvSpPr>
          <p:nvPr>
            <p:ph type="body" sz="quarter" idx="3"/>
          </p:nvPr>
        </p:nvSpPr>
        <p:spPr>
          <a:xfrm>
            <a:off x="685800" y="3887788"/>
            <a:ext cx="5486400" cy="411321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kystandards.org/standards-resources/model-curriculum-framework/"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87785"/>
            <a:ext cx="5486400" cy="4625977"/>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96433"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 need to attend to four key areas that can serve as guides to effective assessment leadership. The four areas listed on this slide reflect core competencies for leading a focus on comprehensive, balanced systems of assessment and effective formative assessment. Whether focusing on comprehensive, balanced systems of assessment and formative assessment in parallel or targeting one process at a time, leaders have four key areas to focus on to ensure success. The Toolkit provides resources that can offer support in each area.</a:t>
            </a:r>
          </a:p>
          <a:p>
            <a:endParaRPr lang="en-US" dirty="0"/>
          </a:p>
          <a:p>
            <a:r>
              <a:rPr lang="en-US" dirty="0"/>
              <a:t>Walk through the content on the slide. </a:t>
            </a:r>
          </a:p>
          <a:p>
            <a:endParaRPr lang="en-US" dirty="0"/>
          </a:p>
          <a:p>
            <a:r>
              <a:rPr lang="en-US" b="1" dirty="0"/>
              <a:t>Facilitator Note:</a:t>
            </a:r>
          </a:p>
          <a:p>
            <a:r>
              <a:rPr lang="en-US" dirty="0"/>
              <a:t>If participants have engaged in Modules 1 and 2 in this series, they will have already seen the activities listed in each of the four areas on this slide. This particular slide groups the activities in Modules 1 and 2 to demonstrate the common process and approach.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76513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The tools in the Toolkit are organized into two sections: </a:t>
            </a:r>
          </a:p>
          <a:p>
            <a:pPr marL="457200" indent="-228600">
              <a:spcAft>
                <a:spcPts val="400"/>
              </a:spcAft>
              <a:buFont typeface="Arial" panose="020B0604020202020204" pitchFamily="34" charset="0"/>
              <a:buChar char="•"/>
            </a:pPr>
            <a:r>
              <a:rPr lang="en-US" dirty="0"/>
              <a:t>Section 1 offers tools and processes designed to support building and sustaining a comprehensive, balanced system of assessment.</a:t>
            </a:r>
          </a:p>
          <a:p>
            <a:pPr marL="457200" indent="-228600">
              <a:buFont typeface="Arial" panose="020B0604020202020204" pitchFamily="34" charset="0"/>
              <a:buChar char="•"/>
            </a:pPr>
            <a:r>
              <a:rPr lang="en-US" dirty="0"/>
              <a:t>Section 2 focuses on effective implementation of formative assessment.</a:t>
            </a:r>
          </a:p>
          <a:p>
            <a:endParaRPr lang="en-US" dirty="0"/>
          </a:p>
          <a:p>
            <a:r>
              <a:rPr lang="en-US" dirty="0"/>
              <a:t>In this next section, we will focus on tools related to a comprehensive, balanced system of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91100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r>
              <a:rPr lang="en-US" b="1" kern="1200" dirty="0">
                <a:solidFill>
                  <a:schemeClr val="tx1"/>
                </a:solidFill>
                <a:effectLst/>
                <a:latin typeface="+mn-lt"/>
                <a:ea typeface="+mn-ea"/>
                <a:cs typeface="+mn-cs"/>
              </a:rPr>
              <a:t>Introduce the content on the slide by providing the following information.</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A comprehensive and balanced system of assessment is one that is designed to provide evidence that meets the needs of a variety of stakeholders and the different decisions they need to make about student learning and program improvement. Stakeholders include students and families, teachers, and local educational leaders. </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Either read or ask participants to read to themselves this definition for a comprehensive, balanced system of assessment. </a:t>
            </a:r>
          </a:p>
          <a:p>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Ask participants to react to the definition by identifying key words that jump out. </a:t>
            </a:r>
            <a:r>
              <a:rPr lang="en-US" kern="1200" dirty="0">
                <a:solidFill>
                  <a:schemeClr val="tx1"/>
                </a:solidFill>
                <a:effectLst/>
                <a:latin typeface="+mn-lt"/>
                <a:ea typeface="+mn-ea"/>
                <a:cs typeface="+mn-cs"/>
              </a:rPr>
              <a:t>Facilitators may want to have some key words and thoughts ready to prompt discussion. For example, “I like the combination of the terms ‘comprehensive,’ ‘coherent,’ and ‘continuous’ because they really illustrate what it looks like for assessment tools and strategies to work together as part of a system.”</a:t>
            </a:r>
          </a:p>
        </p:txBody>
      </p:sp>
      <p:sp>
        <p:nvSpPr>
          <p:cNvPr id="4" name="Slide Number Placeholder 3"/>
          <p:cNvSpPr>
            <a:spLocks noGrp="1"/>
          </p:cNvSpPr>
          <p:nvPr>
            <p:ph type="sldNum" sz="quarter" idx="5"/>
          </p:nvPr>
        </p:nvSpPr>
        <p:spPr/>
        <p:txBody>
          <a:bodyPr/>
          <a:lstStyle/>
          <a:p>
            <a:fld id="{5F085DC6-3276-7043-866B-AAE2820669F7}" type="slidenum">
              <a:rPr lang="en-US" smtClean="0"/>
              <a:t>12</a:t>
            </a:fld>
            <a:endParaRPr lang="en-US"/>
          </a:p>
        </p:txBody>
      </p:sp>
    </p:spTree>
    <p:extLst>
      <p:ext uri="{BB962C8B-B14F-4D97-AF65-F5344CB8AC3E}">
        <p14:creationId xmlns:p14="http://schemas.microsoft.com/office/powerpoint/2010/main" val="229255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The Toolkit articulates a suggested process for partnering with stakeholders to plan, implement, and monitor a comprehensive, balanced system of assessment. This process is simply a suggestion, and leaders are encouraged to adapt it to meet local needs. Additionally, this process is iterative and may move forward and backward along the cycle presented in this figure as communities move toward a comprehensive, balanced system of assessment. As noted previously, authentic stakeholder engagement is essential at each stage of the process. </a:t>
            </a:r>
          </a:p>
          <a:p>
            <a:endParaRPr lang="en-US" dirty="0"/>
          </a:p>
          <a:p>
            <a:pPr marL="457200" indent="-228600">
              <a:buFont typeface="Arial" panose="020B0604020202020204" pitchFamily="34" charset="0"/>
              <a:buChar char="•"/>
            </a:pPr>
            <a:r>
              <a:rPr lang="en-US" b="1" dirty="0"/>
              <a:t>1.1 Draft: </a:t>
            </a:r>
            <a:r>
              <a:rPr lang="en-US" dirty="0"/>
              <a:t>Establish a Common Vision for Assessment.</a:t>
            </a:r>
          </a:p>
          <a:p>
            <a:pPr marL="457200" indent="-228600">
              <a:buFont typeface="Arial" panose="020B0604020202020204" pitchFamily="34" charset="0"/>
              <a:buChar char="•"/>
            </a:pPr>
            <a:endParaRPr lang="en-US" dirty="0"/>
          </a:p>
          <a:p>
            <a:pPr marL="457200" indent="-228600">
              <a:buFont typeface="Arial" panose="020B0604020202020204" pitchFamily="34" charset="0"/>
              <a:buChar char="•"/>
            </a:pPr>
            <a:r>
              <a:rPr lang="en-US" b="1" dirty="0"/>
              <a:t>1.2 Gather Data: </a:t>
            </a:r>
            <a:r>
              <a:rPr lang="en-US" dirty="0"/>
              <a:t>Collect information that can provide contextual information to inform decision-making. This may include conducting an assessment inventory to understand the current status of assessment and an educator beliefs survey to learn about educators’ current beliefs, values, and experiences related to assessment of student learning. </a:t>
            </a:r>
          </a:p>
          <a:p>
            <a:pPr marL="457200" indent="-228600">
              <a:buFont typeface="Arial" panose="020B0604020202020204" pitchFamily="34" charset="0"/>
              <a:buChar char="•"/>
            </a:pPr>
            <a:endParaRPr lang="en-US" dirty="0"/>
          </a:p>
          <a:p>
            <a:pPr marL="457200" indent="-228600">
              <a:buFont typeface="Arial" panose="020B0604020202020204" pitchFamily="34" charset="0"/>
              <a:buChar char="•"/>
            </a:pPr>
            <a:r>
              <a:rPr lang="en-US" b="1" dirty="0"/>
              <a:t>1.3 Analyze and Interpret: </a:t>
            </a:r>
            <a:r>
              <a:rPr lang="en-US" dirty="0"/>
              <a:t>Engage with stakeholders to make sense of data, particularly looking for patterns, and use that information to inform recommendations about policies and practices. </a:t>
            </a:r>
          </a:p>
          <a:p>
            <a:pPr marL="457200" indent="-228600">
              <a:buFont typeface="Arial" panose="020B0604020202020204" pitchFamily="34" charset="0"/>
              <a:buChar char="•"/>
            </a:pPr>
            <a:endParaRPr lang="en-US" dirty="0"/>
          </a:p>
          <a:p>
            <a:pPr marL="457200" indent="-228600">
              <a:buFont typeface="Arial" panose="020B0604020202020204" pitchFamily="34" charset="0"/>
              <a:buChar char="•"/>
            </a:pPr>
            <a:r>
              <a:rPr lang="en-US" b="1" dirty="0"/>
              <a:t>1.4 Refine: </a:t>
            </a:r>
            <a:r>
              <a:rPr lang="en-US" b="0" dirty="0"/>
              <a:t>This step involves revisiting the Vision and plans to ensure that they reflect current shared commitments that can be used to guide implementation. Note that these updated plans should not remain static documents. They should be revisited as part of continuous improvement efforts carried out in the Implement and Monitor phase. </a:t>
            </a:r>
          </a:p>
          <a:p>
            <a:pPr marL="457200" indent="-228600">
              <a:buFont typeface="Arial" panose="020B0604020202020204" pitchFamily="34" charset="0"/>
              <a:buChar char="•"/>
            </a:pPr>
            <a:endParaRPr lang="en-US" b="0" dirty="0"/>
          </a:p>
          <a:p>
            <a:pPr marL="457200" indent="-228600">
              <a:buFont typeface="Arial" panose="020B0604020202020204" pitchFamily="34" charset="0"/>
              <a:buChar char="•"/>
            </a:pPr>
            <a:r>
              <a:rPr lang="en-US" b="1" dirty="0"/>
              <a:t>1.5 Implement and Monitor: </a:t>
            </a:r>
            <a:r>
              <a:rPr lang="en-US" b="0" dirty="0"/>
              <a:t>This step involves ongoing efforts to i</a:t>
            </a:r>
            <a:r>
              <a:rPr lang="en-US" dirty="0"/>
              <a:t>mplement plans that will make assessment systems more comprehensive and balanced. This also includes developing and improving supports that will help achieve the articulated Vision. Finally, this process should include specific attention to professional learning supports that build a common understanding of assessment literacy, including assessment and data use practices. </a:t>
            </a: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46799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A vision statement is a brief, compelling, and inspirational description of the ideal state that an organization strives to achieve in the near future. It balances dreams and aspirations with what is feasible and attainable.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To borrow from the language of formative assessment, a vision establishes the answer to the question, “Where are we going?”</a:t>
            </a:r>
          </a:p>
          <a:p>
            <a:endParaRPr lang="en-US" dirty="0"/>
          </a:p>
          <a:p>
            <a:r>
              <a:rPr lang="en-US" b="1" dirty="0"/>
              <a:t>Anchored in shared vision for teaching and learning</a:t>
            </a:r>
            <a:r>
              <a:rPr lang="en-US" dirty="0"/>
              <a:t>: Assessment is valuable only to the extent it supports decision-making that improves learning and other priority outcomes. Because assessment is the measurement of student learning, any vision for assessment that is developed should be directly aligned with stated goals and a shared model of student learning. </a:t>
            </a:r>
          </a:p>
          <a:p>
            <a:endParaRPr lang="en-US" dirty="0"/>
          </a:p>
          <a:p>
            <a:r>
              <a:rPr lang="en-US" dirty="0"/>
              <a:t>Most schools and districts have articulated mission statements, value and belief statements, and/or publicly communicated goals that can serve as a foundation for a vision for assessment. </a:t>
            </a:r>
          </a:p>
          <a:p>
            <a:endParaRPr lang="en-US" dirty="0"/>
          </a:p>
          <a:p>
            <a:r>
              <a:rPr lang="en-US" b="1" dirty="0"/>
              <a:t>Serve as a “north star”: </a:t>
            </a:r>
            <a:r>
              <a:rPr lang="en-US" b="0" dirty="0"/>
              <a:t>This is a </a:t>
            </a:r>
            <a:r>
              <a:rPr lang="en-US" dirty="0"/>
              <a:t>common vision for assessment, informed and supported by the stakeholders who will be implementing it; it should guide both the process of developing and sustaining a comprehensive, balanced system of assessment and the process of supporting effective formative assessment. </a:t>
            </a:r>
          </a:p>
          <a:p>
            <a:endParaRPr lang="en-US" dirty="0"/>
          </a:p>
          <a:p>
            <a:r>
              <a:rPr lang="en-US" b="1" dirty="0"/>
              <a:t>Be a “living document”: </a:t>
            </a:r>
            <a:r>
              <a:rPr lang="en-US" b="0" dirty="0"/>
              <a:t>To be meaningful, like most guiding documents, the Vision for assessment must be regularly revisited and revised to reflect changes in priorities, new learning, and context. This should be an iterative process in which continuous improvement informs updates to the Vision to ensure its relevance.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schools and districts that have not established the shared vision for teaching and learning that should guide all decision-making, including the compelling vision for formative assessment, the </a:t>
            </a:r>
            <a:r>
              <a:rPr lang="en-US" b="0" i="1" dirty="0"/>
              <a:t>Kentucky Model Curriculum Framework </a:t>
            </a:r>
            <a:r>
              <a:rPr lang="en-US" b="0" dirty="0"/>
              <a:t>document provides guidance on establishing a philosophy of teaching and learning </a:t>
            </a:r>
            <a:r>
              <a:rPr lang="en-US" b="0" i="0" dirty="0"/>
              <a:t>(“Step 3: Articulate a K–12 Program Philosophy”</a:t>
            </a:r>
            <a:r>
              <a:rPr lang="en-US" b="0" dirty="0"/>
              <a:t>): https://kystandards.org/standards-resources/model-curriculum-framework/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8382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This tool is intended to walk you through a structured process for engaging key stakeholders to develop a vision for assessment that reflects the most important shared values about teaching and learning. </a:t>
            </a:r>
          </a:p>
          <a:p>
            <a:endParaRPr lang="en-US" dirty="0"/>
          </a:p>
          <a:p>
            <a:r>
              <a:rPr lang="en-US" dirty="0"/>
              <a:t>This process guides a group to consider guiding documents that provide clarity about common values for teaching and learning, build consensus about how assessment supports those values, and articulate a compelling vision statement that can guide ongoing work to establish a comprehensive, balanced system of assessment. This tool is intended to be revisited frequently as part of the implementation and monitoring of both a comprehensive, balanced system of assessment and effective formative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68385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that this tool is intended to support them, it can be used as is or could serve as a jumping off point for schools and districts that want to develop their own tools and processes. As they review the tool, participants should think about whether and how this tool might support establishing a common vision for assessment at their school or in their district. </a:t>
            </a:r>
          </a:p>
          <a:p>
            <a:endParaRPr lang="en-US" dirty="0"/>
          </a:p>
          <a:p>
            <a:r>
              <a:rPr lang="en-US" dirty="0"/>
              <a:t>Ask participants to navigate to this tool and prompt them to independently read it over, making notes in their note-taking guides about their reactions, questions, and connections. </a:t>
            </a:r>
          </a:p>
          <a:p>
            <a:endParaRPr lang="en-US" dirty="0"/>
          </a:p>
          <a:p>
            <a:r>
              <a:rPr lang="en-US" dirty="0"/>
              <a:t>Next, ask participants to discuss the tool in pairs or small groups, with a particular focus on their thoughts about the relevance and application of this tool in their local contexts. Then engage in a whole group discussion where participants share their reactions to and ideas about this tool with the whole group. </a:t>
            </a:r>
          </a:p>
          <a:p>
            <a:endParaRPr lang="en-US" dirty="0"/>
          </a:p>
          <a:p>
            <a:r>
              <a:rPr lang="en-US" dirty="0"/>
              <a:t>Ask participants to make any final notes about this tool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48828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While a vision for assessment establishes a shared goal that can serve as a north star in this process, the activities in the Gather Data step answer the question, “Where are we now?” They are designed to provide clarity about the current assessment landscape, capturing both what’s happening “on paper” and the reality of the lived experiences of those who engage with the assessment system, including teachers, students, and families who receive data about their students’ learning. </a:t>
            </a:r>
          </a:p>
          <a:p>
            <a:endParaRPr lang="en-US" dirty="0"/>
          </a:p>
          <a:p>
            <a:r>
              <a:rPr lang="en-US" dirty="0"/>
              <a:t>The questions on the slide reflect some of the key information needed to try to understand the current status and determine what steps should be taken to move the system toward what is described in the vision for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23563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The suite of tools listed on this slide is intended to support schools and districts to gather and organize data that can inform decision-making about a comprehensive, balanced system of assessment by offering information about the current status of local assessment. </a:t>
            </a:r>
          </a:p>
          <a:p>
            <a:endParaRPr lang="en-US" dirty="0"/>
          </a:p>
          <a:p>
            <a:r>
              <a:rPr lang="en-US" b="1" dirty="0"/>
              <a:t>Assessment Inventory Surveys</a:t>
            </a:r>
            <a:r>
              <a:rPr lang="en-US" dirty="0"/>
              <a:t>: The three assessment inventories are designed to capture information about the assessments that are currently in place and how they are implemented. There are separate tools (1.2a–c) for Tiers 1, 2, and 3 assessments. Schools and districts may want to start with, or focus their efforts wholly on, Tier 1, or they may want to look more broadly at assessments that students receiving intervention services might experience. Schools and districts using these tools should consider conducting the assessment inventory as a first step. Note that Tool 1.2d combines the three assessment inventory tools </a:t>
            </a:r>
            <a:r>
              <a:rPr lang="en-US" kern="1200" dirty="0">
                <a:solidFill>
                  <a:schemeClr val="tx1"/>
                </a:solidFill>
                <a:effectLst/>
                <a:latin typeface="+mn-lt"/>
                <a:ea typeface="+mn-ea"/>
                <a:cs typeface="+mn-cs"/>
              </a:rPr>
              <a:t>into a single Excel file for those that prefer to use Excel to gather and analyze data.</a:t>
            </a:r>
            <a:endParaRPr lang="en-US" dirty="0"/>
          </a:p>
          <a:p>
            <a:endParaRPr lang="en-US" dirty="0"/>
          </a:p>
          <a:p>
            <a:r>
              <a:rPr lang="en-US" b="1" dirty="0"/>
              <a:t>Educator Assessment Beliefs Survey: </a:t>
            </a:r>
            <a:r>
              <a:rPr lang="en-US" dirty="0"/>
              <a:t>This survey offers questions that can be used to gather information from teachers about how they are experiencing the assessments currently in place. These questions elicit information about how they use assessments and the data they yield and their beliefs about specific assessments and about assessment generally. This information can help provide a more complete picture of the current assessment landscape and provide information about the current culture regarding assessments and how well they align to the vision statements to inform communication, professional learning, and support efforts. </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69167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that these tools are intended to support them; they can be used as is or can serve as a jumping-off point for schools and districts that want to develop their own tools and processes. As they review each tool, participants should think about whether and how the tool might support data gathering at their school or in their district. </a:t>
            </a:r>
          </a:p>
          <a:p>
            <a:endParaRPr lang="en-US" dirty="0"/>
          </a:p>
          <a:p>
            <a:r>
              <a:rPr lang="en-US" dirty="0"/>
              <a:t>Ask participants to navigate to these tools and prompt them to independently read them over, making notes in their note-taking guides about their reactions, questions, and connections. </a:t>
            </a:r>
          </a:p>
          <a:p>
            <a:endParaRPr lang="en-US" dirty="0"/>
          </a:p>
          <a:p>
            <a:r>
              <a:rPr lang="en-US" dirty="0"/>
              <a:t>Next, ask participants to discuss the tools with a partner or in small groups, with a particular focus on their thoughts about the relevance and application of these tools in their local contexts. Then, engage in a whole group discussion where participants share their reactions to and ideas about these tools. </a:t>
            </a:r>
          </a:p>
          <a:p>
            <a:endParaRPr lang="en-US" dirty="0"/>
          </a:p>
          <a:p>
            <a:r>
              <a:rPr lang="en-US" dirty="0"/>
              <a:t>Ask participants to make any final notes about this tool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9108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a:spcAft>
                <a:spcPts val="600"/>
              </a:spcAft>
            </a:pPr>
            <a:r>
              <a:rPr lang="en-US" b="1" kern="1200" dirty="0">
                <a:solidFill>
                  <a:schemeClr val="tx1"/>
                </a:solidFill>
                <a:effectLst/>
                <a:latin typeface="+mn-lt"/>
                <a:ea typeface="+mn-ea"/>
                <a:cs typeface="+mn-cs"/>
              </a:rPr>
              <a:t>Introduce the content on the slide by providing the following information.</a:t>
            </a:r>
            <a:endParaRPr lang="en-US" kern="1200" dirty="0">
              <a:solidFill>
                <a:schemeClr val="tx1"/>
              </a:solidFill>
              <a:effectLst/>
              <a:latin typeface="+mn-lt"/>
              <a:ea typeface="+mn-ea"/>
              <a:cs typeface="+mn-cs"/>
            </a:endParaRPr>
          </a:p>
          <a:p>
            <a:pPr lvl="0"/>
            <a:r>
              <a:rPr lang="en-US" i="0" kern="1200" dirty="0">
                <a:solidFill>
                  <a:schemeClr val="tx1"/>
                </a:solidFill>
                <a:effectLst/>
                <a:latin typeface="+mn-lt"/>
                <a:ea typeface="+mn-ea"/>
                <a:cs typeface="+mn-cs"/>
              </a:rPr>
              <a:t>Just as with students in K–12 classrooms, being clear about where we are headed in our learning and how we will know if we are successful is essential. </a:t>
            </a:r>
          </a:p>
          <a:p>
            <a:pPr lvl="0"/>
            <a:endParaRPr lang="en-US" i="0" kern="1200" dirty="0">
              <a:solidFill>
                <a:schemeClr val="tx1"/>
              </a:solidFill>
              <a:effectLst/>
              <a:latin typeface="+mn-lt"/>
              <a:ea typeface="+mn-ea"/>
              <a:cs typeface="+mn-cs"/>
            </a:endParaRPr>
          </a:p>
          <a:p>
            <a:pPr lvl="0"/>
            <a:r>
              <a:rPr lang="en-US" i="0" kern="1200" dirty="0">
                <a:solidFill>
                  <a:schemeClr val="tx1"/>
                </a:solidFill>
                <a:effectLst/>
                <a:latin typeface="+mn-lt"/>
                <a:ea typeface="+mn-ea"/>
                <a:cs typeface="+mn-cs"/>
              </a:rPr>
              <a:t>These are our Learning Goals for today. </a:t>
            </a:r>
            <a:endParaRPr lang="en-US" i="0" dirty="0"/>
          </a:p>
          <a:p>
            <a:pPr lvl="0"/>
            <a:endParaRPr lang="en-US" b="1" kern="1200" dirty="0">
              <a:solidFill>
                <a:schemeClr val="tx1"/>
              </a:solidFill>
              <a:effectLst/>
              <a:latin typeface="+mn-lt"/>
              <a:ea typeface="+mn-ea"/>
              <a:cs typeface="+mn-cs"/>
            </a:endParaRPr>
          </a:p>
          <a:p>
            <a:pPr lvl="0"/>
            <a:r>
              <a:rPr lang="en-US" b="1"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96433"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Gathering data about the current landscape of assessment is only relevant if that information is used to understand the current context and inform next steps.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step in the process requires collaborative sense-making about data collected and identifying areas where additional data are needed. The process of analyzing and interpreting data requires using the understandings about data to make recommendations to improve your current system of assessments. This may mean discontinuing use of a particular assessment or retaining another assessment but providing more support to ensure that it is providing useful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the formative assessment language introduced previously, analyzing and interpreting the data identified in the previous step allows you to answer the very important question, “Where to next?”</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70384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ea typeface="+mn-ea"/>
                <a:cs typeface="+mn-cs"/>
              </a:rPr>
              <a:t>Introduce the content on the slide by providing the following information.</a:t>
            </a:r>
          </a:p>
          <a:p>
            <a:r>
              <a:rPr lang="en-US" dirty="0"/>
              <a:t>The tools listed on this slide are all intended to support groups in the process of converting data about the current assessment system into actionable next steps to begin shifting your system to one that is more balanced and comprehensive. </a:t>
            </a:r>
          </a:p>
          <a:p>
            <a:endParaRPr lang="en-US" dirty="0"/>
          </a:p>
          <a:p>
            <a:r>
              <a:rPr lang="en-US" dirty="0"/>
              <a:t>The vision for assessment should serve as a guide for this analysis and interpretation process, and, at the same time, new ideas and learning that emerge through this process can inform necessary revisions to the assessment vision statement. As with other stages in this process, authentic engagement of stakeholders, particularly teachers, is essential in the process of making sense of and responding to these data. </a:t>
            </a:r>
          </a:p>
          <a:p>
            <a:endParaRPr lang="en-US" dirty="0"/>
          </a:p>
          <a:p>
            <a:r>
              <a:rPr lang="en-US" b="1" dirty="0"/>
              <a:t>Assessment Inventory Data Analysis</a:t>
            </a:r>
            <a:r>
              <a:rPr lang="en-US" dirty="0"/>
              <a:t>: This tool provides a structure to support groups in identifying trends that emerge in the assessment inventory data. This tool includes some guiding questions to support thoughtful review of the current assessment tools in place in the district and guide reflection on the relative value and drawbacks of each assessment, as well as their place in the system of assessment as a whole. </a:t>
            </a:r>
          </a:p>
          <a:p>
            <a:endParaRPr lang="en-US" dirty="0"/>
          </a:p>
          <a:p>
            <a:r>
              <a:rPr lang="en-US" b="1" dirty="0"/>
              <a:t>Educator Beliefs Data Analysis: </a:t>
            </a:r>
            <a:r>
              <a:rPr lang="en-US" b="0" dirty="0"/>
              <a:t>This tool provides a similar structure to support groups in making sense of the data yielded by the educator beliefs survey. By offering guiding questions and places to capture thinking, this tool can support the identification of trends in the educator beliefs data that speak to both the actual use of assessment tools and contextual information about staff ideas, values, and understandings in relation to specific assessments and to the practice of assessment generally. These data can highlight the extent to which current beliefs and values are in line with the stated vision for assessment, in order to inform decisions about professional learning, communication, and support. </a:t>
            </a:r>
            <a:endParaRPr lang="en-US" b="1" dirty="0"/>
          </a:p>
          <a:p>
            <a:endParaRPr lang="en-US" b="1" dirty="0"/>
          </a:p>
          <a:p>
            <a:r>
              <a:rPr lang="en-US" b="1" dirty="0"/>
              <a:t>Assessment Plan Recommendations: </a:t>
            </a:r>
            <a:r>
              <a:rPr lang="en-US" b="0" dirty="0"/>
              <a:t>This tool provides a structure to support groups to make decisions about the current assessment system, grounded in learning provided through the assessment inventory and educator beliefs surveys, that move the system toward being more comprehensive and balanced. This tool helps groups make decisions about specific assessment tools</a:t>
            </a:r>
            <a:r>
              <a:rPr lang="en-US" b="0" dirty="0">
                <a:cs typeface="Arial" panose="020B0604020202020204" pitchFamily="34" charset="0"/>
              </a:rPr>
              <a:t>—</a:t>
            </a:r>
            <a:r>
              <a:rPr lang="en-US" b="0" dirty="0"/>
              <a:t>for example, to stop using tools that aren’t adding sufficient value or that may be redundant, to identify new tools to address gaps or offer improvements, or to modify the use of existing tools. The plans made using this tool are the drivers of implementation of a comprehensive, balanced system of assessment. </a:t>
            </a:r>
            <a:endParaRPr lang="en-US" dirty="0"/>
          </a:p>
          <a:p>
            <a:endParaRPr lang="en-US" b="1" dirty="0"/>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55634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to view these tools through the perspective of their school or district, reflecting on the tools’ utility and possible modifications that may make them more relevant and useful. </a:t>
            </a:r>
          </a:p>
          <a:p>
            <a:endParaRPr lang="en-US" dirty="0"/>
          </a:p>
          <a:p>
            <a:r>
              <a:rPr lang="en-US" dirty="0"/>
              <a:t>Ask participants to navigate to these tools and prompt them to independently read the tools over, making notes in their note-taking guides about their reactions, questions, and connections. </a:t>
            </a:r>
          </a:p>
          <a:p>
            <a:endParaRPr lang="en-US" dirty="0"/>
          </a:p>
          <a:p>
            <a:r>
              <a:rPr lang="en-US" dirty="0"/>
              <a:t>Next, ask participants to discuss the tools in pairs or small groups, with a particular focus on their thoughts about the relevance and application of these tools in their local contexts. Then, engage in a whole group discussion where participants share their reactions to and ideas about these tools. </a:t>
            </a:r>
          </a:p>
          <a:p>
            <a:endParaRPr lang="en-US" dirty="0"/>
          </a:p>
          <a:p>
            <a:r>
              <a:rPr lang="en-US" dirty="0"/>
              <a:t>Ask participants to make any final notes about these tools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68685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These last two steps, Refining the Vision and Implementing and Monitoring, are key to taking a continuous improvement approach to your system of assessment. </a:t>
            </a:r>
          </a:p>
          <a:p>
            <a:endParaRPr lang="en-US" dirty="0"/>
          </a:p>
          <a:p>
            <a:r>
              <a:rPr lang="en-US" dirty="0"/>
              <a:t>A comprehensive, balanced system of assessment must be not only designed but also sustained and improved over time. </a:t>
            </a:r>
          </a:p>
          <a:p>
            <a:endParaRPr lang="en-US" dirty="0"/>
          </a:p>
          <a:p>
            <a:r>
              <a:rPr lang="en-US" dirty="0"/>
              <a:t>Based on the efforts already undertaken toward a more comprehensive and balanced system of assessment (developing a Vision, gathering data, analyzing data, and making recommended changes), groups engaged in this process should do the following:</a:t>
            </a:r>
          </a:p>
          <a:p>
            <a:endParaRPr lang="en-US" dirty="0"/>
          </a:p>
          <a:p>
            <a:pPr marL="457200" indent="-228600">
              <a:buFont typeface="Arial" panose="020B0604020202020204" pitchFamily="34" charset="0"/>
              <a:buChar char="•"/>
            </a:pPr>
            <a:r>
              <a:rPr lang="en-US" b="1" dirty="0"/>
              <a:t>Refine the vision for assessment </a:t>
            </a:r>
            <a:r>
              <a:rPr lang="en-US" b="0" dirty="0"/>
              <a:t>to ensure that the draft </a:t>
            </a:r>
            <a:r>
              <a:rPr lang="en-US" dirty="0"/>
              <a:t>reflects any new ideas, learning, and consensus that emerged throughout the process. This Vision will not be ”final,” in the sense that it should be a living document, reflecting relevant changes in your school or district community, but it will serve as an ongoing guide to implementation, monitoring, and improvement of your system of assessment. </a:t>
            </a:r>
          </a:p>
          <a:p>
            <a:pPr marL="457200" indent="-228600">
              <a:buFont typeface="Arial" panose="020B0604020202020204" pitchFamily="34" charset="0"/>
              <a:buChar char="•"/>
            </a:pPr>
            <a:endParaRPr lang="en-US" dirty="0"/>
          </a:p>
          <a:p>
            <a:pPr marL="457200" indent="-228600">
              <a:buFont typeface="Arial" panose="020B0604020202020204" pitchFamily="34" charset="0"/>
              <a:buChar char="•"/>
            </a:pPr>
            <a:r>
              <a:rPr lang="en-US" b="1" dirty="0"/>
              <a:t>Implement recommendations and monitor their impact</a:t>
            </a:r>
            <a:r>
              <a:rPr lang="en-US" dirty="0"/>
              <a:t> with regular opportunities for a group of stakeholders to meet and reflect on what is going well and where things can be improved. Engaging educators in this process will surface places where the plan and the lived reality in classrooms do not line up as intended and will present pathways to improve assessment tools, support to teachers to use them effectively, and communication about student learning.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Facilitator Note: </a:t>
            </a:r>
          </a:p>
          <a:p>
            <a:pPr marL="0" indent="0">
              <a:buFont typeface="Arial" panose="020B0604020202020204" pitchFamily="34" charset="0"/>
              <a:buNone/>
            </a:pPr>
            <a:r>
              <a:rPr lang="en-US" dirty="0"/>
              <a:t>The Toolkit does not offer specific tools to support these stages. To support finalizing a Vision assessment, participants should revisit </a:t>
            </a:r>
            <a:r>
              <a:rPr lang="en-US" b="1" dirty="0"/>
              <a:t>Tool 1.1a</a:t>
            </a:r>
            <a:r>
              <a:rPr lang="en-US" dirty="0"/>
              <a:t>, which supports iterative review and revision of the vision. Implementing and monitoring any effort is essential to its success. The </a:t>
            </a:r>
            <a:r>
              <a:rPr lang="en-US" i="1" dirty="0"/>
              <a:t>Kentucky Model Curriculum Framework </a:t>
            </a:r>
            <a:r>
              <a:rPr lang="en-US" dirty="0"/>
              <a:t>provides support to leaders on implementation, monitoring, and continuous improvement; </a:t>
            </a:r>
            <a:r>
              <a:rPr lang="en-US" kern="1200" dirty="0">
                <a:solidFill>
                  <a:schemeClr val="tx1"/>
                </a:solidFill>
                <a:effectLst/>
                <a:latin typeface="+mn-lt"/>
                <a:ea typeface="+mn-ea"/>
                <a:cs typeface="+mn-cs"/>
              </a:rPr>
              <a:t>the section “</a:t>
            </a:r>
            <a:r>
              <a:rPr lang="en-US" i="0" kern="1200" dirty="0">
                <a:solidFill>
                  <a:schemeClr val="tx1"/>
                </a:solidFill>
                <a:effectLst/>
                <a:latin typeface="+mn-lt"/>
                <a:ea typeface="+mn-ea"/>
                <a:cs typeface="+mn-cs"/>
              </a:rPr>
              <a:t>Phase 4: Implementing and Monitoring the Curriculum”</a:t>
            </a:r>
            <a:r>
              <a:rPr lang="en-US" kern="1200" dirty="0">
                <a:solidFill>
                  <a:schemeClr val="tx1"/>
                </a:solidFill>
                <a:effectLst/>
                <a:latin typeface="+mn-lt"/>
                <a:ea typeface="+mn-ea"/>
                <a:cs typeface="+mn-cs"/>
              </a:rPr>
              <a:t> provides relevant guidance. https://</a:t>
            </a:r>
            <a:r>
              <a:rPr lang="en-US" kern="1200" dirty="0" err="1">
                <a:solidFill>
                  <a:schemeClr val="tx1"/>
                </a:solidFill>
                <a:effectLst/>
                <a:latin typeface="+mn-lt"/>
                <a:ea typeface="+mn-ea"/>
                <a:cs typeface="+mn-cs"/>
              </a:rPr>
              <a:t>kystandards.org</a:t>
            </a:r>
            <a:r>
              <a:rPr lang="en-US" kern="1200" dirty="0">
                <a:solidFill>
                  <a:schemeClr val="tx1"/>
                </a:solidFill>
                <a:effectLst/>
                <a:latin typeface="+mn-lt"/>
                <a:ea typeface="+mn-ea"/>
                <a:cs typeface="+mn-cs"/>
              </a:rPr>
              <a:t>/standards-resources/model-curriculum-framework/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287268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After reviewing a number of tools, let’s take a moment to step back and reflect on what is most relevant to you as a leader and to your school or district. </a:t>
            </a:r>
          </a:p>
          <a:p>
            <a:endParaRPr lang="en-US" dirty="0"/>
          </a:p>
          <a:p>
            <a:r>
              <a:rPr lang="en-US" dirty="0"/>
              <a:t>Next, facilitate a discussion that allows participants to reflect on their own priorities for their local assessment system and how they might go about using these tools, including adapted versions of the tools, to support them. </a:t>
            </a:r>
          </a:p>
          <a:p>
            <a:endParaRPr lang="en-US" dirty="0"/>
          </a:p>
          <a:p>
            <a:r>
              <a:rPr lang="en-US" b="1" dirty="0"/>
              <a:t>Facilitator Note: </a:t>
            </a:r>
          </a:p>
          <a:p>
            <a:r>
              <a:rPr lang="en-US" dirty="0"/>
              <a:t>Determine the best structure for this discussion, based on the needs of the group. If participants have sampled tools in the same small groups, it may be useful to mix things up, perhaps by organizing participants into different groups or engaging in a whole group discussion or other structure. </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4112812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In this next section, we will focus on tools related to leading for formative assessment. Keep in mind that effective formative assessment is an important part of a comprehensive and balanced system of assessment, so the processes supported by the tools presented in the previous section can serve as a foundation and guide for these targeted efforts to support effective formative assessment.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811271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723105" y="3887787"/>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is formative assessment a key element of a comprehensive and balanced system of assessment, but it is also the type of assessment most proximal to students and has the most immediate impact on student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formative assessment happens in the classroom and in the interactions between teachers and students, leaders play a key role in inspiring and supporting educators to reflect on and improve their formative assessment practice in ways that impact student learning and empower students to become self-directed learners. Leaders are essential for implementing and scaling formative assessment across schools and districts. Note that your school or district may engage in the process of implementing effective formative assessment in parallel with efforts to build a more comprehensive and balanced system of assessment, or may address these two strands separately.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r>
              <a:rPr lang="en-US" dirty="0"/>
              <a:t>Leading for effective formative assessment involves four key steps:</a:t>
            </a:r>
          </a:p>
          <a:p>
            <a:pPr marL="365760" lvl="1" indent="-182880">
              <a:spcAft>
                <a:spcPts val="400"/>
              </a:spcAft>
              <a:buFont typeface="Arial" panose="020B0604020202020204" pitchFamily="34" charset="0"/>
              <a:buChar char="•"/>
            </a:pPr>
            <a:r>
              <a:rPr lang="en-US" dirty="0"/>
              <a:t>establishing a compelling case for formative assessment,</a:t>
            </a:r>
          </a:p>
          <a:p>
            <a:pPr marL="365760" lvl="1" indent="-182880">
              <a:spcAft>
                <a:spcPts val="400"/>
              </a:spcAft>
              <a:buFont typeface="Arial" panose="020B0604020202020204" pitchFamily="34" charset="0"/>
              <a:buChar char="•"/>
            </a:pPr>
            <a:r>
              <a:rPr lang="en-US" dirty="0"/>
              <a:t>reviewing and aligning policies and practices to ensure that they are supportive of the vision for formative assessment,</a:t>
            </a:r>
          </a:p>
          <a:p>
            <a:pPr marL="365760" lvl="1" indent="-182880">
              <a:spcAft>
                <a:spcPts val="400"/>
              </a:spcAft>
              <a:buFont typeface="Arial" panose="020B0604020202020204" pitchFamily="34" charset="0"/>
              <a:buChar char="•"/>
            </a:pPr>
            <a:r>
              <a:rPr lang="en-US" dirty="0"/>
              <a:t>ensuring that educators have a common understanding of the key elements of formative assessment, and</a:t>
            </a:r>
          </a:p>
          <a:p>
            <a:pPr marL="365760" lvl="1" indent="-182880">
              <a:buFont typeface="Arial" panose="020B0604020202020204" pitchFamily="34" charset="0"/>
              <a:buChar char="•"/>
            </a:pPr>
            <a:r>
              <a:rPr lang="en-US" dirty="0"/>
              <a:t>building a culture of learning that supports educators to take risks, reflect on their learning, and share their experiences. </a:t>
            </a:r>
          </a:p>
          <a:p>
            <a:pPr marL="365760" lvl="1" indent="-182880">
              <a:buFont typeface="Arial" panose="020B0604020202020204" pitchFamily="34" charset="0"/>
              <a:buChar char="•"/>
            </a:pPr>
            <a:endParaRPr lang="en-US" dirty="0">
              <a:highlight>
                <a:srgbClr val="FFFF00"/>
              </a:highlight>
            </a:endParaRPr>
          </a:p>
          <a:p>
            <a:pPr marL="0" lvl="0" indent="0">
              <a:buFont typeface="Arial" panose="020B0604020202020204" pitchFamily="34" charset="0"/>
              <a:buNone/>
            </a:pPr>
            <a:r>
              <a:rPr lang="en-US" kern="1200" dirty="0">
                <a:solidFill>
                  <a:schemeClr val="tx1"/>
                </a:solidFill>
                <a:effectLst/>
                <a:latin typeface="+mn-lt"/>
                <a:ea typeface="+mn-ea"/>
                <a:cs typeface="+mn-cs"/>
              </a:rPr>
              <a:t>While these steps are depicted separately on this slide, they influence one another and may benefit from being addressed in a coordinated way. The process of supporting formative assessment is not completely linear; these activities may be addressed one at a time, but this will require circling back to previous activities to ensure that decisions made are reflected throughout to produce a coherent formative assessment action plan.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322418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A compelling case for formative assessment should be closely linked to the articulated vision statement for assessment. For formative assessment to be successful, the entire community, particularly teachers, needs to understand what formative assessment is and why it matters. A compelling vision for formative assessment should motivate educators about both the “why” and the “how” of formative assessment. </a:t>
            </a:r>
          </a:p>
          <a:p>
            <a:endParaRPr lang="en-US" dirty="0"/>
          </a:p>
          <a:p>
            <a:r>
              <a:rPr lang="en-US" dirty="0"/>
              <a:t>Leaders should craft and consistently communicate a vision that persuades educators to make the significant effort to improve their formative assessment practice. A compelling case should tell educators the following:</a:t>
            </a:r>
          </a:p>
          <a:p>
            <a:endParaRPr lang="en-US" dirty="0"/>
          </a:p>
          <a:p>
            <a:pPr marL="365760" indent="-182880">
              <a:buFont typeface="Arial" panose="020B0604020202020204" pitchFamily="34" charset="0"/>
              <a:buChar char="•"/>
            </a:pPr>
            <a:r>
              <a:rPr lang="en-US" b="1" dirty="0"/>
              <a:t>How formative assessment will improve learning: </a:t>
            </a:r>
            <a:r>
              <a:rPr lang="en-US" dirty="0"/>
              <a:t>In other words, why formative assessment matters, in language that reflects what is most important for teachers. </a:t>
            </a:r>
          </a:p>
          <a:p>
            <a:pPr marL="365760" indent="-182880">
              <a:buFont typeface="Arial" panose="020B0604020202020204" pitchFamily="34" charset="0"/>
              <a:buChar char="•"/>
            </a:pPr>
            <a:endParaRPr lang="en-US" dirty="0"/>
          </a:p>
          <a:p>
            <a:pPr marL="365760" indent="-182880">
              <a:buFont typeface="Arial" panose="020B0604020202020204" pitchFamily="34" charset="0"/>
              <a:buChar char="•"/>
            </a:pPr>
            <a:r>
              <a:rPr lang="en-US" b="1" dirty="0"/>
              <a:t>How formative assessment aligns to shared goals for teaching and learning</a:t>
            </a:r>
            <a:r>
              <a:rPr lang="en-US" dirty="0"/>
              <a:t>: This includes both the goals articulated in local mission and vision documents and those implicit in school values and culture, and this should reflect a shared model of student learning. </a:t>
            </a:r>
          </a:p>
          <a:p>
            <a:pPr marL="365760" indent="-182880">
              <a:buFont typeface="Arial" panose="020B0604020202020204" pitchFamily="34" charset="0"/>
              <a:buChar char="•"/>
            </a:pPr>
            <a:endParaRPr lang="en-US" dirty="0"/>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 clear picture of what will look different when formative assessment is established:</a:t>
            </a:r>
            <a:r>
              <a:rPr lang="en-US" dirty="0"/>
              <a:t> This includes articulating not only what learning will look like in a classroom that is engaged in effective formative assessment, but also explicit information about the shifts in teacher and student roles in the classroom.</a:t>
            </a:r>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36576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priority of formative assessment among educator expectations: </a:t>
            </a:r>
            <a:r>
              <a:rPr lang="en-US" b="0" dirty="0"/>
              <a:t>Teachers need to know that, among the wide variety of initiatives and expectations they are bringing to their work in the classroom, formative assessment is a priority. This means consistently signaling the importance of formative assessment, articulating the alignment between formative assessment and other expectations, and eliminating expectations that might run counter to effective formative assessment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For schools and districts that have not established the shared vision for teaching and learning that should guide all decision-making, including the compelling vision for formative assessment, the </a:t>
            </a:r>
            <a:r>
              <a:rPr lang="en-US" b="0" i="1" dirty="0"/>
              <a:t>Kentucky Model Curriculum Framework </a:t>
            </a:r>
            <a:r>
              <a:rPr lang="en-US" b="0" dirty="0"/>
              <a:t>document provides guidance on establishing a philosophy of teaching and learning </a:t>
            </a:r>
            <a:r>
              <a:rPr lang="en-US" b="0" i="0" dirty="0"/>
              <a:t>(“Step 3: Articulate a K–12 Program Philosophy”</a:t>
            </a:r>
            <a:r>
              <a:rPr lang="en-US" b="0" dirty="0"/>
              <a:t>): </a:t>
            </a:r>
            <a:r>
              <a:rPr lang="en-US" u="sng" kern="1200" dirty="0">
                <a:solidFill>
                  <a:schemeClr val="tx1"/>
                </a:solidFill>
                <a:effectLst/>
                <a:latin typeface="+mn-lt"/>
                <a:ea typeface="+mn-ea"/>
                <a:cs typeface="+mn-cs"/>
                <a:hlinkClick r:id="rId3"/>
              </a:rPr>
              <a:t>https://kystandards.org/standards-resources/model-curriculum-framework/</a:t>
            </a:r>
            <a:r>
              <a:rPr lang="en-US"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2382527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The tools listed on this slide are designed to support the establishment of a compelling case for formative assessment. The tools not only support the development of a case, but they also support schools and districts to elicit information about the current school climate. These school climate tools provide information about key stakeholders, which should be taken into account in the development of a compelling case, and which will also inform the additional steps in the process. The data and other information garnered from educators and students can ensure that activities in this process reflect the experiences of teachers and learners. </a:t>
            </a:r>
          </a:p>
          <a:p>
            <a:endParaRPr lang="en-US" dirty="0"/>
          </a:p>
          <a:p>
            <a:r>
              <a:rPr lang="en-US" dirty="0"/>
              <a:t>Note that data can be gathered and analyzed alongside the assessment inventories and educator beliefs surveys discussed in the previous section. Additionally, Tools 2.1b and 2.1c were designed to provide flexible ways to gather data from students. If using these tools, select one to use with students, but do not administer both to the same students. </a:t>
            </a:r>
          </a:p>
          <a:p>
            <a:endParaRPr lang="en-US" dirty="0"/>
          </a:p>
          <a:p>
            <a:r>
              <a:rPr lang="en-US" b="1" dirty="0"/>
              <a:t>Establishing a Compelling Case: </a:t>
            </a:r>
            <a:r>
              <a:rPr lang="en-US" b="0" dirty="0"/>
              <a:t>This tool helps leaders engage with key stakeholders in a process to establish a compelling case for formative assessment that will resonate with the school or district community. This tool uses guiding questions to generate ideas that ultimately inform an articulated case for formative assessment. </a:t>
            </a:r>
            <a:endParaRPr lang="en-US" b="1" dirty="0"/>
          </a:p>
          <a:p>
            <a:endParaRPr lang="en-US" b="1" dirty="0"/>
          </a:p>
          <a:p>
            <a:r>
              <a:rPr lang="en-US" b="1" dirty="0"/>
              <a:t>Formative Assessment Climate Surveys (2.1b–d): </a:t>
            </a:r>
            <a:r>
              <a:rPr lang="en-US" b="0" dirty="0"/>
              <a:t>These </a:t>
            </a:r>
            <a:r>
              <a:rPr lang="en-US" kern="1200" dirty="0">
                <a:solidFill>
                  <a:schemeClr val="tx1"/>
                </a:solidFill>
                <a:effectLst/>
                <a:latin typeface="+mn-lt"/>
                <a:ea typeface="+mn-ea"/>
                <a:cs typeface="+mn-cs"/>
              </a:rPr>
              <a:t>tools are designed to gather information that can be used to inform your formative assessment action plan, including policy and practice decisions, investing in professional learning, and building a culture of learning. This set includes two different options for student survey collection: an individual student survey (2.1b) for students in 5</a:t>
            </a:r>
            <a:r>
              <a:rPr lang="en-US" kern="1200" baseline="0" dirty="0">
                <a:solidFill>
                  <a:schemeClr val="tx1"/>
                </a:solidFill>
                <a:effectLst/>
                <a:latin typeface="+mn-lt"/>
                <a:ea typeface="+mn-ea"/>
                <a:cs typeface="+mn-cs"/>
              </a:rPr>
              <a:t>th</a:t>
            </a:r>
            <a:r>
              <a:rPr lang="en-US" kern="1200" dirty="0">
                <a:solidFill>
                  <a:schemeClr val="tx1"/>
                </a:solidFill>
                <a:effectLst/>
                <a:latin typeface="+mn-lt"/>
                <a:ea typeface="+mn-ea"/>
                <a:cs typeface="+mn-cs"/>
              </a:rPr>
              <a:t> grade or older and a classroom or small group student survey (2.1.c). </a:t>
            </a:r>
            <a:endParaRPr lang="en-US" b="1" dirty="0"/>
          </a:p>
          <a:p>
            <a:endParaRPr lang="en-US" dirty="0"/>
          </a:p>
          <a:p>
            <a:r>
              <a:rPr lang="en-US" b="1" dirty="0"/>
              <a:t>Climate Survey Data Analysis Guide: </a:t>
            </a:r>
            <a:r>
              <a:rPr lang="en-US" kern="1200" dirty="0">
                <a:solidFill>
                  <a:schemeClr val="tx1"/>
                </a:solidFill>
                <a:effectLst/>
                <a:latin typeface="+mn-lt"/>
                <a:ea typeface="+mn-ea"/>
                <a:cs typeface="+mn-cs"/>
              </a:rPr>
              <a:t>This guide is designed to help facilitate discussions about data from the </a:t>
            </a:r>
            <a:r>
              <a:rPr lang="en-US" b="0" i="1" kern="1200" dirty="0">
                <a:solidFill>
                  <a:schemeClr val="tx1"/>
                </a:solidFill>
                <a:effectLst/>
                <a:latin typeface="+mn-lt"/>
                <a:ea typeface="+mn-ea"/>
                <a:cs typeface="+mn-cs"/>
              </a:rPr>
              <a:t>Student, Classroom, and Teacher Formative Assessment Climate Surveys</a:t>
            </a:r>
            <a:r>
              <a:rPr lang="en-US" kern="1200" dirty="0">
                <a:solidFill>
                  <a:schemeClr val="tx1"/>
                </a:solidFill>
                <a:effectLst/>
                <a:latin typeface="+mn-lt"/>
                <a:ea typeface="+mn-ea"/>
                <a:cs typeface="+mn-cs"/>
              </a:rPr>
              <a:t>. This tool supports analysis, interpretation, and use of these data to support implementation of effective formative assessment in a school or district. </a:t>
            </a:r>
            <a:endParaRPr lang="en-US" b="1" dirty="0"/>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92093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that these tools are intended to support them; they can be used as is or can serve as a jumping-off point for schools and districts that want to develop their own tools and processes. As they review the tools, participants should think about whether and how these tools might support establishing a compelling case for formative assessment at their school or in their district. </a:t>
            </a:r>
          </a:p>
          <a:p>
            <a:endParaRPr lang="en-US" dirty="0"/>
          </a:p>
          <a:p>
            <a:r>
              <a:rPr lang="en-US" dirty="0"/>
              <a:t>Ask participants to navigate to these tools and prompt them to independently read them over, making notes in their note-taking guides about their reactions, questions, and connections. </a:t>
            </a:r>
          </a:p>
          <a:p>
            <a:endParaRPr lang="en-US" dirty="0"/>
          </a:p>
          <a:p>
            <a:r>
              <a:rPr lang="en-US" dirty="0"/>
              <a:t>Next, ask participants to discuss the tools in pairs or in small groups, with a particular focus on their thoughts about the relevance and application of these tools in their local contexts. Then engage in a whole group discussion where participants share their reactions to and ideas about these tools with the whole group. </a:t>
            </a:r>
          </a:p>
          <a:p>
            <a:endParaRPr lang="en-US" dirty="0"/>
          </a:p>
          <a:p>
            <a:r>
              <a:rPr lang="en-US" dirty="0"/>
              <a:t>Ask participants to make any final notes about these tools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209508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pPr>
              <a:spcAft>
                <a:spcPts val="300"/>
              </a:spcAft>
            </a:pPr>
            <a:r>
              <a:rPr lang="en-US" sz="1200" kern="1200" dirty="0">
                <a:solidFill>
                  <a:schemeClr val="tx1"/>
                </a:solidFill>
                <a:effectLst/>
                <a:latin typeface="+mn-lt"/>
                <a:ea typeface="+mn-ea"/>
                <a:cs typeface="+mn-cs"/>
              </a:rPr>
              <a:t>At the end of this learning sequence, you should be able to </a:t>
            </a:r>
          </a:p>
          <a:p>
            <a:pPr marL="457200" lvl="0" indent="-228600">
              <a:spcAft>
                <a:spcPts val="300"/>
              </a:spcAft>
              <a:buFont typeface="Arial" panose="020B0604020202020204" pitchFamily="34" charset="0"/>
              <a:buChar char="•"/>
            </a:pPr>
            <a:r>
              <a:rPr lang="en-US" sz="1200" dirty="0"/>
              <a:t>identify relevant tools and adapt them for local use, and</a:t>
            </a:r>
          </a:p>
          <a:p>
            <a:pPr marL="457200" lvl="0" indent="-228600">
              <a:spcAft>
                <a:spcPts val="300"/>
              </a:spcAft>
              <a:buFont typeface="Arial" panose="020B0604020202020204" pitchFamily="34" charset="0"/>
              <a:buChar char="•"/>
            </a:pPr>
            <a:r>
              <a:rPr lang="en-US" sz="1200" dirty="0"/>
              <a:t>develop and implement a site-appropriate action plan to lead a comprehensive, balanced assessment system and support formative assessment.</a:t>
            </a:r>
          </a:p>
          <a:p>
            <a:endParaRPr lang="en-US" sz="1200" dirty="0"/>
          </a:p>
          <a:p>
            <a:r>
              <a:rPr lang="en-US" sz="1200" dirty="0"/>
              <a:t>Facilitators may want to note that participants will not develop a full action plan during this session, but they will be successful if they feel prepared to engage in this process locally in partnership with stakeholders.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A compelling case for formative assessment means nothing if the conditions in which teachers work do not support formative assessment. Misalignment between stated goals for formative assessment and actual policies and practices not only sends a clear signal about the irrelevance of messages about formative assessment, but it also serves as a roadblock to the actual work of engaging in and improving formative assessment practices. </a:t>
            </a:r>
          </a:p>
          <a:p>
            <a:endParaRPr lang="en-US" dirty="0"/>
          </a:p>
          <a:p>
            <a:r>
              <a:rPr lang="en-US" dirty="0"/>
              <a:t>Leaders must review their policy and practice landscapes to identify and revise policies and practices that conflict with effective formative assessment practices. An essential element of this process is engaging teachers, to ensure that the leader’s evaluation is consistent with the lived experience of teachers, so that policies and practices support, and do not hinder, educators in developing their formative assessment practice. </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4136392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some areas of policy and practice to consider when evaluating how your school or district supports or obstructs effective formative assessment. Note that these are just a few examples of areas to consider—formative assessment, which requires fundamental shifts in teaching and learning, can be impacted by policies and practices in many areas. </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71777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tool presented here offers a structure that can support collective review and decision-making about current policies and practices in the context of formative assessment. For this tool to yield meaningful decisions, the discussions should be grounded in </a:t>
            </a:r>
            <a:r>
              <a:rPr lang="en-US" dirty="0"/>
              <a:t>the context of honest information from stakeholders, particularly teachers and students, about how they experience current policies and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organizing a stakeholder group to engage with this tool, leaders should be thoughtful about including teachers and, where feasible, students; they should be provided with a safe space to share their experience and ideas, even when they may be critical of current policies and practices. Information provided by the stakeholder surveys introduced earlier in this module may be useful in this part of the process, along with other information gathered from stakeholders.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1270817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that this tool is intended to support them; it can be used as is or can serve as a jumping-off point for schools and districts that want to develop their own tools and processes. As they review the tool, participants should think about whether and how this tool might support aligning policies and practices at their school or in their district. </a:t>
            </a:r>
          </a:p>
          <a:p>
            <a:endParaRPr lang="en-US" dirty="0"/>
          </a:p>
          <a:p>
            <a:r>
              <a:rPr lang="en-US" dirty="0"/>
              <a:t>Ask participants to navigate to this tool and prompt them to independently read it over, making notes in their note-taking guides about their reactions, questions, and connections. </a:t>
            </a:r>
          </a:p>
          <a:p>
            <a:endParaRPr lang="en-US" dirty="0"/>
          </a:p>
          <a:p>
            <a:r>
              <a:rPr lang="en-US" dirty="0"/>
              <a:t>Next, ask participants to discuss the tool in pairs or small groups, with a particular focus on their thoughts about the relevance and application of this tool in their local contexts. Then engage in a whole group discussion where participants share their reactions to and ideas about this tool with the whole group. </a:t>
            </a:r>
          </a:p>
          <a:p>
            <a:endParaRPr lang="en-US" dirty="0"/>
          </a:p>
          <a:p>
            <a:r>
              <a:rPr lang="en-US" dirty="0"/>
              <a:t>Ask participants to make any final notes about this tool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524750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While formative assessment does require specific technical expertise, successful implementation of formative assessment requires a lot more than just technical know-how. It is, at its heart, an adaptive change that requires a significant shift in teaching and learning. </a:t>
            </a:r>
          </a:p>
          <a:p>
            <a:endParaRPr lang="en-US" dirty="0"/>
          </a:p>
          <a:p>
            <a:r>
              <a:rPr lang="en-US" dirty="0"/>
              <a:t>This means that teachers need an accurate, shared understanding of the technical aspects of formative assessment—what it is and what it isn’t—as well as opportunities to internalize and practice the shifts needed for authentic formative assessment practice. Data collection and analysis processes discussed on the previous slides should be used to help identify and prioritize professional learning needs. </a:t>
            </a:r>
          </a:p>
          <a:p>
            <a:endParaRPr lang="en-US" dirty="0"/>
          </a:p>
          <a:p>
            <a:r>
              <a:rPr lang="en-US" dirty="0"/>
              <a:t>Professional learning that can support teacher communities to implement formative assessment should do the following:</a:t>
            </a:r>
          </a:p>
          <a:p>
            <a:endParaRPr lang="en-US" dirty="0"/>
          </a:p>
          <a:p>
            <a:pPr marL="365760" indent="-182880">
              <a:buFont typeface="Arial" panose="020B0604020202020204" pitchFamily="34" charset="0"/>
              <a:buChar char="•"/>
            </a:pPr>
            <a:r>
              <a:rPr lang="en-US" b="1" dirty="0"/>
              <a:t>Build a common understanding of the key aspects of formative assessment</a:t>
            </a:r>
            <a:r>
              <a:rPr lang="en-US" dirty="0"/>
              <a:t>, including things like the key elements of the formative assessment cycle, the role of the student and teacher, and how classroom culture can foster the formative assessment process. </a:t>
            </a:r>
          </a:p>
          <a:p>
            <a:pPr marL="365760" indent="-182880">
              <a:buFont typeface="Arial" panose="020B0604020202020204" pitchFamily="34" charset="0"/>
              <a:buChar char="•"/>
            </a:pPr>
            <a:endParaRPr lang="en-US" b="1" dirty="0"/>
          </a:p>
          <a:p>
            <a:pPr marL="365760" indent="-182880">
              <a:buFont typeface="Arial" panose="020B0604020202020204" pitchFamily="34" charset="0"/>
              <a:buChar char="•"/>
            </a:pPr>
            <a:r>
              <a:rPr lang="en-US" b="1" dirty="0"/>
              <a:t>Provide reflection opportunities:</a:t>
            </a:r>
            <a:r>
              <a:rPr lang="en-US" dirty="0"/>
              <a:t> As teachers build their understanding of formative assessment, they need safe opportunities to reflect on the changes that authentic implementation of formative assessment entails. They need supportive environments that encourage them to examine their currently held beliefs and values, as well as their strategies and approaches in the classroom, in the context of formative assessment.</a:t>
            </a:r>
          </a:p>
          <a:p>
            <a:pPr marL="365760" indent="-182880">
              <a:buFont typeface="Arial" panose="020B0604020202020204" pitchFamily="34" charset="0"/>
              <a:buChar char="•"/>
            </a:pPr>
            <a:endParaRPr lang="en-US" dirty="0"/>
          </a:p>
          <a:p>
            <a:pPr marL="365760" indent="-182880">
              <a:buFont typeface="Arial" panose="020B0604020202020204" pitchFamily="34" charset="0"/>
              <a:buChar char="•"/>
            </a:pPr>
            <a:r>
              <a:rPr lang="en-US" b="1" dirty="0"/>
              <a:t>Reflect formative assessment:</a:t>
            </a:r>
            <a:r>
              <a:rPr lang="en-US" dirty="0"/>
              <a:t> Professional learning about formative assessment can be particularly powerful when it models for adult learners the experiences of learner agency, self-assessment, and attention to each learner’s progression of learning, which are at the core of the formative assessment process. </a:t>
            </a:r>
          </a:p>
          <a:p>
            <a:pPr marL="365760" indent="-182880">
              <a:buFont typeface="Arial" panose="020B0604020202020204" pitchFamily="34" charset="0"/>
              <a:buChar char="•"/>
            </a:pPr>
            <a:endParaRPr lang="en-US" dirty="0"/>
          </a:p>
          <a:p>
            <a:pPr marL="365760" indent="-182880">
              <a:buFont typeface="Arial" panose="020B0604020202020204" pitchFamily="34" charset="0"/>
              <a:buChar char="•"/>
            </a:pPr>
            <a:r>
              <a:rPr lang="en-US" b="1" dirty="0"/>
              <a:t>Provide modeling and coaching:</a:t>
            </a:r>
            <a:r>
              <a:rPr lang="en-US" dirty="0"/>
              <a:t> Teachers need opportunities to see what formative assessment looks like and feedback on their emergent formative assessment practice to help them identify specific ways to improve their formative assessment and better support student learning. </a:t>
            </a:r>
          </a:p>
          <a:p>
            <a:pPr marL="365760" indent="-182880">
              <a:buFont typeface="Arial" panose="020B0604020202020204" pitchFamily="34" charset="0"/>
              <a:buChar char="•"/>
            </a:pPr>
            <a:endParaRPr lang="en-US" dirty="0"/>
          </a:p>
          <a:p>
            <a:pPr marL="365760" indent="-182880">
              <a:buFont typeface="Arial" panose="020B0604020202020204" pitchFamily="34" charset="0"/>
              <a:buChar char="•"/>
            </a:pPr>
            <a:r>
              <a:rPr lang="en-US" b="1" dirty="0"/>
              <a:t>Provide collaboration and peer support:</a:t>
            </a:r>
            <a:r>
              <a:rPr lang="en-US" dirty="0"/>
              <a:t> Finally, as teachers engage in the formative assessment process, they need opportunities, such as PLCs, where they can collaborate, share their learning, and provide feedback. </a:t>
            </a:r>
          </a:p>
          <a:p>
            <a:pPr marL="365760" indent="-18288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More information on high-quality professional learning can be found by accessing this link: </a:t>
            </a:r>
            <a:r>
              <a:rPr lang="en-US" kern="1200" dirty="0">
                <a:solidFill>
                  <a:schemeClr val="tx1"/>
                </a:solidFill>
                <a:effectLst/>
                <a:latin typeface="+mn-lt"/>
                <a:ea typeface="+mn-ea"/>
                <a:cs typeface="+mn-cs"/>
              </a:rPr>
              <a:t>https://education.ky.gov/curriculum/standards/kyacadstand/Documents/Characteristics_of_HQPL.pdf</a:t>
            </a: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326070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96433"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These tools provide a structure to support groups to engage in discussion and decision-making about their current system of professional learning and how it can be improved to better support formative assessment. This process should engage teachers and ensure that teachers’ voices are centered in the decision-making process. This means including teachers in the group engaging with these tools and gathering data (through the climate surveys and/or other mechanisms) about teachers’ experiences with and ideas about their own professional learning. </a:t>
            </a:r>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762935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As participants review these tools, ask them to consider how they might use, adapt, expand, or connect these tools to serve the needs of their school or district. </a:t>
            </a:r>
          </a:p>
          <a:p>
            <a:endParaRPr lang="en-US" dirty="0"/>
          </a:p>
          <a:p>
            <a:r>
              <a:rPr lang="en-US" dirty="0"/>
              <a:t>Ask participants to navigate to these tools and prompt them to independently read or scan them over, making notes in their note-taking guides about their reactions, questions, and connections. </a:t>
            </a:r>
          </a:p>
          <a:p>
            <a:endParaRPr lang="en-US" dirty="0"/>
          </a:p>
          <a:p>
            <a:r>
              <a:rPr lang="en-US" dirty="0"/>
              <a:t>Next, ask participants to discuss the tools in pairs or small groups, with a particular focus on their thoughts about the relevance and application of these tools in their local contexts. Then engage in a whole group discussion where participants share their reactions to and ideas about these tools with the whole group. </a:t>
            </a:r>
          </a:p>
          <a:p>
            <a:endParaRPr lang="en-US" dirty="0"/>
          </a:p>
          <a:p>
            <a:r>
              <a:rPr lang="en-US" dirty="0"/>
              <a:t>Ask participants to make any final notes about these tools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4016984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latin typeface="+mn-lt"/>
                <a:ea typeface="+mn-ea"/>
                <a:cs typeface="+mn-cs"/>
              </a:rPr>
              <a:t>In the classroom, teachers need to create a culture in which students can safely start making the shifts that allow them to begin managing their own learning. In the same way, teachers, for whom authentic implementation of formative assessment practice represents a significant shift from their traditional roles and responsibilities in the classroom, need a school culture that supports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latin typeface="+mn-lt"/>
                <a:ea typeface="+mn-ea"/>
                <a:cs typeface="+mn-cs"/>
              </a:rPr>
              <a:t>A culture of learning is one that embraces a growth mindset, creates opportunities to try new things, and provides opportunities to learn when things don’t go as planned. </a:t>
            </a:r>
            <a:r>
              <a:rPr lang="en-US" dirty="0"/>
              <a:t>Leaders need to build a culture that centers teacher and student learning. This list is not exhaustive but reflects some key qualities of a professional culture of learning. </a:t>
            </a:r>
          </a:p>
          <a:p>
            <a:endParaRPr lang="en-US" dirty="0"/>
          </a:p>
          <a:p>
            <a:r>
              <a:rPr lang="en-US" dirty="0"/>
              <a:t>Leaders should</a:t>
            </a:r>
          </a:p>
          <a:p>
            <a:pPr marL="365760" indent="-182880">
              <a:spcAft>
                <a:spcPts val="300"/>
              </a:spcAft>
              <a:buFont typeface="Arial" panose="020B0604020202020204" pitchFamily="34" charset="0"/>
              <a:buChar char="•"/>
            </a:pPr>
            <a:r>
              <a:rPr lang="en-US" dirty="0"/>
              <a:t>foster risk-taking and learning from failure,</a:t>
            </a:r>
          </a:p>
          <a:p>
            <a:pPr marL="365760" indent="-182880">
              <a:spcAft>
                <a:spcPts val="300"/>
              </a:spcAft>
              <a:buFont typeface="Arial" panose="020B0604020202020204" pitchFamily="34" charset="0"/>
              <a:buChar char="•"/>
            </a:pPr>
            <a:r>
              <a:rPr lang="en-US" dirty="0"/>
              <a:t>provide opportunities for teachers to be vulnerable without fear of negative consequences, and</a:t>
            </a:r>
          </a:p>
          <a:p>
            <a:pPr marL="365760" indent="-182880">
              <a:spcAft>
                <a:spcPts val="300"/>
              </a:spcAft>
              <a:buFont typeface="Arial" panose="020B0604020202020204" pitchFamily="34" charset="0"/>
              <a:buChar char="•"/>
            </a:pPr>
            <a:r>
              <a:rPr lang="en-US" dirty="0"/>
              <a:t>offer concrete feedback on strengths and how to improve, instead of accountability based on compliance (such as through instructional coaching or modeling). </a:t>
            </a: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4200966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The tool listed on this slide is intended to support groups reflecting on their culture and the extent to which it is supportive of or detrimental to effective formative assessment practice. The reflection questions in this tool are designed to guide shared evaluation and decision-making about school culture. </a:t>
            </a:r>
          </a:p>
          <a:p>
            <a:endParaRPr lang="en-US" dirty="0"/>
          </a:p>
          <a:p>
            <a:r>
              <a:rPr lang="en-US" dirty="0"/>
              <a:t>Changes to school culture are not easy and take sustained and authentic effort, but an honest discussion that authentically involves teachers, in a space in which they feel confident sharing their candid perceptions, is a fundamental first step. </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10626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r>
              <a:rPr lang="en-US" dirty="0"/>
              <a:t>Remind participants that this tool is intended to support them; it can be used as is or can serve as a jumping-off point for schools and districts that want to develop their own tools and processes. As they review the tool, participants should think about whether and how this tool might support establishing a culture of learning. </a:t>
            </a:r>
          </a:p>
          <a:p>
            <a:endParaRPr lang="en-US" dirty="0"/>
          </a:p>
          <a:p>
            <a:r>
              <a:rPr lang="en-US" dirty="0"/>
              <a:t>Ask participants to navigate to this tool and prompt them to independently read it over, making notes in their note-taking guides about their reactions, questions, and connections. </a:t>
            </a:r>
          </a:p>
          <a:p>
            <a:endParaRPr lang="en-US" dirty="0"/>
          </a:p>
          <a:p>
            <a:r>
              <a:rPr lang="en-US" dirty="0"/>
              <a:t>Next, ask participants to discuss the tool in pairs or small groups, with a particular focus on their thoughts about the relevance and application of this tool in their local contexts. Then engage in a whole group discussion where participants share their reactions to and ideas about this tool with the whole group. </a:t>
            </a:r>
          </a:p>
          <a:p>
            <a:endParaRPr lang="en-US" dirty="0"/>
          </a:p>
          <a:p>
            <a:r>
              <a:rPr lang="en-US" dirty="0"/>
              <a:t>Ask participants to make any final notes about this tool in their note-taking guides. </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39034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In this section, we will orient you to the </a:t>
            </a:r>
            <a:r>
              <a:rPr lang="en-US" i="1" dirty="0"/>
              <a:t>Kentucky Department of Education Assessment Leadership Module Toolkit</a:t>
            </a:r>
            <a:r>
              <a:rPr lang="en-US" dirty="0"/>
              <a:t> and how you can make use of the tools provided to support effective assessment in your school or district. </a:t>
            </a: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4107373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r>
              <a:rPr lang="en-US" b="1" kern="1200" dirty="0">
                <a:solidFill>
                  <a:schemeClr val="tx1"/>
                </a:solidFill>
                <a:effectLst/>
                <a:latin typeface="+mn-lt"/>
                <a:ea typeface="+mn-ea"/>
                <a:cs typeface="+mn-cs"/>
              </a:rPr>
              <a:t>Facilitate a discussion that helps participants reflect on their learning and make connections to their own practice. </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Ask participants to reflect and share ideas in response to the questions on the slide.</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Facilitators may wish to pose different reflection questions. Additionally, as participants are considering their next steps, facilitators should help them determine whether they intend to start by focusing on comprehensive, balanced systems of assessment; formative assessment; or both in tandem. </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3417434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549039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3887785"/>
            <a:ext cx="5486400" cy="4625977"/>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12094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630238"/>
            <a:ext cx="5486400" cy="3086100"/>
          </a:xfrm>
        </p:spPr>
      </p:sp>
      <p:sp>
        <p:nvSpPr>
          <p:cNvPr id="3" name="Notes Placeholder 2"/>
          <p:cNvSpPr>
            <a:spLocks noGrp="1"/>
          </p:cNvSpPr>
          <p:nvPr>
            <p:ph type="body" idx="1"/>
          </p:nvPr>
        </p:nvSpPr>
        <p:spPr>
          <a:xfrm>
            <a:off x="685801" y="3802725"/>
            <a:ext cx="5486400" cy="5341275"/>
          </a:xfrm>
          <a:prstGeom prst="rect">
            <a:avLst/>
          </a:prstGeom>
        </p:spPr>
        <p:txBody>
          <a:bodyPr/>
          <a:lstStyle/>
          <a:p>
            <a:pPr marL="0" marR="0" lvl="0" indent="0" algn="l" defTabSz="914400" rtl="0" eaLnBrk="1" fontAlgn="auto" latinLnBrk="0" hangingPunct="1">
              <a:spcBef>
                <a:spcPts val="0"/>
              </a:spcBef>
              <a:spcAft>
                <a:spcPts val="40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The content in this module is closely connected to several key resources provided by the Kentucky Department of Education. This module is designed to build on and extend the ideas covered in Assessment Leadership Modules 1 and 2 by focusing on implementation. Additionally, this module will refer to resources and information provided in the </a:t>
            </a:r>
            <a:r>
              <a:rPr lang="en-US" i="1" dirty="0"/>
              <a:t>Kentucky Model Curriculum Framework </a:t>
            </a:r>
            <a:r>
              <a:rPr lang="en-US" dirty="0"/>
              <a:t>to support planning for implementation of assessment leadership strategies.</a:t>
            </a:r>
          </a:p>
          <a:p>
            <a:endParaRPr lang="en-US" sz="800" dirty="0"/>
          </a:p>
          <a:p>
            <a:r>
              <a:rPr lang="en-US" dirty="0"/>
              <a:t>Next, orient participants to what each of these resources is and how they can access them for reference during the session.</a:t>
            </a:r>
          </a:p>
          <a:p>
            <a:r>
              <a:rPr lang="en-US" dirty="0"/>
              <a:t> </a:t>
            </a:r>
            <a:endParaRPr lang="en-US" b="1" dirty="0"/>
          </a:p>
          <a:p>
            <a:pPr>
              <a:spcAft>
                <a:spcPts val="400"/>
              </a:spcAft>
            </a:pPr>
            <a:r>
              <a:rPr lang="en-US" b="1" dirty="0"/>
              <a:t>Facilitation Note:</a:t>
            </a:r>
          </a:p>
          <a:p>
            <a:pPr>
              <a:spcAft>
                <a:spcPts val="400"/>
              </a:spcAft>
            </a:pPr>
            <a:r>
              <a:rPr lang="en-US" dirty="0"/>
              <a:t>This professional learning module presumes that participants have engaged with Assessment Leadership Modules 1 and 2 prior to participating in this module. If participants have not engaged with Assessment Leadership Modules 1 and 2 prior to this professional learning experience, it may be worthwhile to facilitate that content before focusing on using the tools. </a:t>
            </a:r>
          </a:p>
          <a:p>
            <a:pPr>
              <a:spcAft>
                <a:spcPts val="400"/>
              </a:spcAft>
            </a:pPr>
            <a:endParaRPr lang="en-US" sz="800" dirty="0"/>
          </a:p>
          <a:p>
            <a:pPr>
              <a:spcAft>
                <a:spcPts val="400"/>
              </a:spcAft>
            </a:pPr>
            <a:r>
              <a:rPr lang="en-US" dirty="0"/>
              <a:t>This module also assumes that participants have some level of familiarity with the </a:t>
            </a:r>
            <a:r>
              <a:rPr lang="en-US" i="1" dirty="0"/>
              <a:t>Kentucky Model Curriculum Framework</a:t>
            </a:r>
            <a:r>
              <a:rPr lang="en-US" dirty="0"/>
              <a:t>. If this is not the case, facilitators may want to invest additional time in familiarizing participants to this resource. </a:t>
            </a:r>
          </a:p>
          <a:p>
            <a:pPr>
              <a:spcAft>
                <a:spcPts val="400"/>
              </a:spcAft>
            </a:pPr>
            <a:endParaRPr lang="en-US" sz="800" dirty="0"/>
          </a:p>
          <a:p>
            <a:pPr>
              <a:spcAft>
                <a:spcPts val="400"/>
              </a:spcAft>
            </a:pPr>
            <a:r>
              <a:rPr lang="en-US" dirty="0"/>
              <a:t>Links to each resource are provided below:</a:t>
            </a:r>
          </a:p>
          <a:p>
            <a:pPr marL="171450" indent="-171450">
              <a:spcAft>
                <a:spcPts val="400"/>
              </a:spcAft>
              <a:buFont typeface="Arial" panose="020B0604020202020204" pitchFamily="34" charset="0"/>
              <a:buChar char="•"/>
            </a:pPr>
            <a:r>
              <a:rPr lang="en-US" dirty="0"/>
              <a:t>Assessment Leadership Module 1 and Assessment Leadership Module 2: https://kystandards.org/standards-resources/pl-mods/</a:t>
            </a:r>
            <a:r>
              <a:rPr lang="en-US" dirty="0" err="1"/>
              <a:t>cdig</a:t>
            </a:r>
            <a:r>
              <a:rPr lang="en-US" dirty="0"/>
              <a:t>/</a:t>
            </a:r>
            <a:endParaRPr lang="en-US" i="1" dirty="0"/>
          </a:p>
          <a:p>
            <a:pPr marL="171450" indent="-171450">
              <a:spcAft>
                <a:spcPts val="400"/>
              </a:spcAft>
              <a:buFont typeface="Arial" panose="020B0604020202020204" pitchFamily="34" charset="0"/>
              <a:buChar char="•"/>
            </a:pPr>
            <a:r>
              <a:rPr lang="en-US" i="1" dirty="0"/>
              <a:t>Model Curriculum Framework</a:t>
            </a:r>
            <a:r>
              <a:rPr lang="en-US" dirty="0"/>
              <a:t>: https://kystandards.org/standards-resources/model-curriculum-framework/</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29441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This module is designed as a guide to help you understand how the tools and resources in the </a:t>
            </a:r>
            <a:r>
              <a:rPr lang="en-US" i="1" dirty="0"/>
              <a:t>Kentucky Assessment Leadership Module Toolkit </a:t>
            </a:r>
            <a:r>
              <a:rPr lang="en-US" dirty="0"/>
              <a:t>can support you in implementing a comprehensive, balanced local system of assessment and to support effective implementation of formative assessment as part of that system of assessment. </a:t>
            </a:r>
          </a:p>
          <a:p>
            <a:endParaRPr lang="en-US" dirty="0"/>
          </a:p>
          <a:p>
            <a:r>
              <a:rPr lang="en-US" dirty="0"/>
              <a:t>We will use our time in this session to orient you to the tools in the Toolkit, help you understand their purpose and how they can work together to support assessment leadership, and give you opportunities to reflect on their relevance to your school or district. </a:t>
            </a:r>
          </a:p>
          <a:p>
            <a:endParaRPr lang="en-US" dirty="0"/>
          </a:p>
          <a:p>
            <a:r>
              <a:rPr lang="en-US" dirty="0"/>
              <a:t>Next, take a moment to orient participants to the </a:t>
            </a:r>
            <a:r>
              <a:rPr lang="en-US" i="1" dirty="0"/>
              <a:t>Assessment Leadership Module Toolkit </a:t>
            </a:r>
            <a:r>
              <a:rPr lang="en-US" dirty="0"/>
              <a:t>document and how they can access it during the training. It may be helpful to give participants some direction about how the Toolkit is organized. </a:t>
            </a:r>
          </a:p>
          <a:p>
            <a:endParaRPr lang="en-US" dirty="0"/>
          </a:p>
          <a:p>
            <a:r>
              <a:rPr lang="en-US" b="1" dirty="0"/>
              <a:t>Facilitator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participants will need access to the </a:t>
            </a:r>
            <a:r>
              <a:rPr lang="en-US" i="1" dirty="0"/>
              <a:t>Assessment Leadership Module Toolkit </a:t>
            </a:r>
            <a:r>
              <a:rPr lang="en-US" dirty="0"/>
              <a:t>and the hyperlinked tools (digital or print) during this training.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73464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707066"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latin typeface="+mn-lt"/>
                <a:ea typeface="+mn-ea"/>
                <a:cs typeface="+mn-cs"/>
              </a:rPr>
              <a:t>The </a:t>
            </a:r>
            <a:r>
              <a:rPr lang="en-US" b="0" i="1" kern="1200" dirty="0">
                <a:solidFill>
                  <a:schemeClr val="tx1"/>
                </a:solidFill>
                <a:effectLst/>
                <a:latin typeface="+mn-lt"/>
                <a:ea typeface="+mn-ea"/>
                <a:cs typeface="+mn-cs"/>
              </a:rPr>
              <a:t>Assessment Leadership Module Toolkit </a:t>
            </a:r>
            <a:r>
              <a:rPr lang="en-US" b="0" kern="1200" dirty="0">
                <a:solidFill>
                  <a:schemeClr val="tx1"/>
                </a:solidFill>
                <a:effectLst/>
                <a:latin typeface="+mn-lt"/>
                <a:ea typeface="+mn-ea"/>
                <a:cs typeface="+mn-cs"/>
              </a:rPr>
              <a:t>was designed to focus on the local assessment system; this means that participants should focus on the assessment tools and practices that are in their local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latin typeface="+mn-lt"/>
                <a:ea typeface="+mn-ea"/>
                <a:cs typeface="+mn-cs"/>
              </a:rPr>
              <a:t>Additionally, please keep in mind that all of the tools and processes provided in the Toolkit are intended to serve as a starting point. Schools and districts are strongly encouraged to consider each tool and how they work together but also reflect on their relevance in the local context. Schools and districts can use some or all of these tools and resources, and they can use the tools as is or modify them to meet local needs. These tools are designed with maximum flexibility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latin typeface="+mn-lt"/>
                <a:ea typeface="+mn-ea"/>
                <a:cs typeface="+mn-cs"/>
              </a:rPr>
              <a:t>Finally, these tools are not designed as a single-use checklist. Instead, they are intended to support a continuous improvement approach to the local assessment system. This means that the processes offered through these tools should be part of ongoing reflection and action cycles.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29429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79742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As we walk through tools and processes that can support assessment leadership at your school or in your district, there are several key considerations that serve as </a:t>
            </a:r>
            <a:r>
              <a:rPr lang="en-US" dirty="0" err="1"/>
              <a:t>throughlines</a:t>
            </a:r>
            <a:r>
              <a:rPr lang="en-US" dirty="0"/>
              <a:t> across every tool. At every stage in the process, developing and implementing a plan to support the considerations on this slide should be top of mind when making decisions. </a:t>
            </a:r>
          </a:p>
          <a:p>
            <a:endParaRPr lang="en-US" dirty="0"/>
          </a:p>
          <a:p>
            <a:pPr marL="457200" indent="-228600">
              <a:buFont typeface="Arial" panose="020B0604020202020204" pitchFamily="34" charset="0"/>
              <a:buChar char="•"/>
            </a:pPr>
            <a:r>
              <a:rPr lang="en-US" b="1" dirty="0"/>
              <a:t>Authentic stakeholder engagement </a:t>
            </a:r>
            <a:r>
              <a:rPr lang="en-US" dirty="0"/>
              <a:t>is essential to effective assessment leadership. This is not a process that can be done in isolation by a determined leader. Instead, successful efforts to implement a comprehensive, balanced system of assessment and to support effective formative assessment at scale across a school or district rely on authentic engagement of the stakeholders who need to make it happen. This means considering who should be included and reflecting on important voices who aren’t always authentically engaged in important school- and district-level decision-making, including students and families. </a:t>
            </a:r>
          </a:p>
          <a:p>
            <a:pPr marL="228600" indent="0">
              <a:buFont typeface="Arial" panose="020B0604020202020204" pitchFamily="34" charset="0"/>
              <a:buNone/>
            </a:pPr>
            <a:endParaRPr lang="en-US" dirty="0"/>
          </a:p>
          <a:p>
            <a:pPr marL="457200" indent="-228600">
              <a:buFont typeface="Arial" panose="020B0604020202020204" pitchFamily="34" charset="0"/>
              <a:buChar char="•"/>
            </a:pPr>
            <a:r>
              <a:rPr lang="en-US" b="1" dirty="0"/>
              <a:t>Gathering and making sense of evidence </a:t>
            </a:r>
            <a:r>
              <a:rPr lang="en-US" dirty="0"/>
              <a:t>that can inform decision-making is also important at all stages of the process, because no one person in any school or district has a complete picture of teaching, learning, assessment, school culture, and professional learning. Implementing and sustaining comprehensive, balanced systems of assessment and effective formative assessment requires accurate information at all stages of the process. Relevant data is essential to inform planning, guide implementation, and support continuous improvement. </a:t>
            </a:r>
          </a:p>
          <a:p>
            <a:pPr marL="457200" indent="-228600">
              <a:buFont typeface="Arial" panose="020B0604020202020204" pitchFamily="34" charset="0"/>
              <a:buChar char="•"/>
            </a:pPr>
            <a:endParaRPr lang="en-US" dirty="0"/>
          </a:p>
          <a:p>
            <a:pPr marL="457200" indent="-228600">
              <a:buFont typeface="Arial" panose="020B0604020202020204" pitchFamily="34" charset="0"/>
              <a:buChar char="•"/>
            </a:pPr>
            <a:r>
              <a:rPr lang="en-US" b="1" dirty="0"/>
              <a:t>Communication and capacity building </a:t>
            </a:r>
            <a:r>
              <a:rPr lang="en-US" dirty="0"/>
              <a:t>for plans and activities must also be considered and planned for at all stages of the process. All stakeholders need to understand plans and see their relevance to their own goals and priorities in order for efforts to be successful.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Ask participants to keep these ideas in mind as they reflect on each of the tools and consider a process that would be appropriate in their schools or districts.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362608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87785"/>
            <a:ext cx="5486400" cy="462597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dirty="0">
                <a:solidFill>
                  <a:schemeClr val="tx1"/>
                </a:solidFill>
                <a:effectLst/>
                <a:latin typeface="+mn-lt"/>
                <a:ea typeface="+mn-ea"/>
                <a:cs typeface="+mn-cs"/>
              </a:rPr>
              <a:t>Introduce the content on the slide by providing the following information.</a:t>
            </a:r>
            <a:endParaRPr lang="en-US" dirty="0"/>
          </a:p>
          <a:p>
            <a:r>
              <a:rPr lang="en-US" dirty="0"/>
              <a:t>For most of our time together, we will get familiar with the tools in the Toolkit and reflect on their relevance.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96494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6" name="Picture 8"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3CE122D8-A22D-7344-8CE8-BD46FCBD28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4162" y="249404"/>
            <a:ext cx="1565208" cy="1316736"/>
          </a:xfrm>
          <a:prstGeom prst="rect">
            <a:avLst/>
          </a:prstGeom>
        </p:spPr>
      </p:pic>
    </p:spTree>
    <p:extLst>
      <p:ext uri="{BB962C8B-B14F-4D97-AF65-F5344CB8AC3E}">
        <p14:creationId xmlns:p14="http://schemas.microsoft.com/office/powerpoint/2010/main" val="321920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6" name="Picture 8"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3CE122D8-A22D-7344-8CE8-BD46FCBD28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4162" y="249404"/>
            <a:ext cx="1565208" cy="1316736"/>
          </a:xfrm>
          <a:prstGeom prst="rect">
            <a:avLst/>
          </a:prstGeom>
        </p:spPr>
      </p:pic>
      <p:pic>
        <p:nvPicPr>
          <p:cNvPr id="7" name="Content Placeholder 5" descr="Diagram&#10;&#10;Description automatically generated">
            <a:extLst>
              <a:ext uri="{FF2B5EF4-FFF2-40B4-BE49-F238E27FC236}">
                <a16:creationId xmlns:a16="http://schemas.microsoft.com/office/drawing/2014/main" xmlns="" id="{A3E93307-F3D3-4246-8696-85FED2664A76}"/>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49573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ontent Placeholder 5" descr="Diagram&#10;&#10;Description automatically generated">
            <a:extLst>
              <a:ext uri="{FF2B5EF4-FFF2-40B4-BE49-F238E27FC236}">
                <a16:creationId xmlns:a16="http://schemas.microsoft.com/office/drawing/2014/main" xmlns="" id="{8F8BFEEB-DFC6-2B47-A186-EFC0563A0EB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48009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pic>
        <p:nvPicPr>
          <p:cNvPr id="14" name="Content Placeholder 5" descr="Diagram&#10;&#10;Description automatically generated">
            <a:extLst>
              <a:ext uri="{FF2B5EF4-FFF2-40B4-BE49-F238E27FC236}">
                <a16:creationId xmlns:a16="http://schemas.microsoft.com/office/drawing/2014/main" xmlns="" id="{C3877159-2246-5140-95BF-E79B44E3B58C}"/>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0260636" y="245340"/>
            <a:ext cx="1563624" cy="1289304"/>
          </a:xfrm>
          <a:prstGeom prst="rect">
            <a:avLst/>
          </a:prstGeom>
        </p:spPr>
      </p:pic>
    </p:spTree>
    <p:extLst>
      <p:ext uri="{BB962C8B-B14F-4D97-AF65-F5344CB8AC3E}">
        <p14:creationId xmlns:p14="http://schemas.microsoft.com/office/powerpoint/2010/main" val="289225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3420351"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4681295" y="1794080"/>
            <a:ext cx="3113088"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903678" y="1794080"/>
            <a:ext cx="2852554" cy="4694708"/>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915296"/>
            <a:ext cx="4297680" cy="4576915"/>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915295"/>
            <a:ext cx="4297680" cy="4581037"/>
          </a:xfrm>
          <a:prstGeom prst="rect">
            <a:avLst/>
          </a:prstGeom>
        </p:spPr>
        <p:txBody>
          <a:bodyPr/>
          <a:lstStyle>
            <a:lvl1pPr marL="0" indent="0">
              <a:buNone/>
              <a:defRPr/>
            </a:lvl1pPr>
          </a:lstStyle>
          <a:p>
            <a:pPr lvl="0"/>
            <a:endParaRPr lang="en-US" dirty="0"/>
          </a:p>
        </p:txBody>
      </p:sp>
      <p:sp>
        <p:nvSpPr>
          <p:cNvPr id="6" name="Picture Placeholder 3">
            <a:extLst>
              <a:ext uri="{FF2B5EF4-FFF2-40B4-BE49-F238E27FC236}">
                <a16:creationId xmlns:a16="http://schemas.microsoft.com/office/drawing/2014/main" xmlns="" id="{40CCF86B-8279-4608-AC42-F5B1B712C352}"/>
              </a:ext>
            </a:extLst>
          </p:cNvPr>
          <p:cNvSpPr>
            <a:spLocks noGrp="1"/>
          </p:cNvSpPr>
          <p:nvPr>
            <p:ph type="pic" sz="quarter" idx="14"/>
          </p:nvPr>
        </p:nvSpPr>
        <p:spPr>
          <a:xfrm>
            <a:off x="10153650" y="178841"/>
            <a:ext cx="1928813" cy="1894433"/>
          </a:xfrm>
          <a:prstGeom prst="rect">
            <a:avLst/>
          </a:prstGeom>
        </p:spPr>
        <p:txBody>
          <a:bodyPr/>
          <a:lstStyle/>
          <a:p>
            <a:endParaRPr lang="en-US" dirty="0"/>
          </a:p>
        </p:txBody>
      </p:sp>
      <p:sp>
        <p:nvSpPr>
          <p:cNvPr id="7" name="Picture Placeholder 9">
            <a:extLst>
              <a:ext uri="{FF2B5EF4-FFF2-40B4-BE49-F238E27FC236}">
                <a16:creationId xmlns:a16="http://schemas.microsoft.com/office/drawing/2014/main" xmlns="" id="{6450755A-CEE9-443B-B469-AE08C058FC63}"/>
              </a:ext>
            </a:extLst>
          </p:cNvPr>
          <p:cNvSpPr>
            <a:spLocks noGrp="1"/>
          </p:cNvSpPr>
          <p:nvPr>
            <p:ph type="pic" sz="quarter" idx="15"/>
          </p:nvPr>
        </p:nvSpPr>
        <p:spPr>
          <a:xfrm>
            <a:off x="10153650" y="2182813"/>
            <a:ext cx="1928813" cy="1246187"/>
          </a:xfrm>
          <a:prstGeom prst="rect">
            <a:avLst/>
          </a:prstGeom>
        </p:spPr>
        <p:txBody>
          <a:bodyPr/>
          <a:lstStyle/>
          <a:p>
            <a:endParaRPr lang="en-US"/>
          </a:p>
        </p:txBody>
      </p:sp>
    </p:spTree>
    <p:extLst>
      <p:ext uri="{BB962C8B-B14F-4D97-AF65-F5344CB8AC3E}">
        <p14:creationId xmlns:p14="http://schemas.microsoft.com/office/powerpoint/2010/main" val="3745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DACCE4B-B214-BD46-BAFC-F89F571DBCED}"/>
              </a:ext>
            </a:extLst>
          </p:cNvPr>
          <p:cNvSpPr>
            <a:spLocks noGrp="1"/>
          </p:cNvSpPr>
          <p:nvPr>
            <p:ph type="title"/>
          </p:nvPr>
        </p:nvSpPr>
        <p:spPr>
          <a:xfrm>
            <a:off x="838200" y="-1325563"/>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4356130" y="1535037"/>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7813335" y="2657038"/>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560827" y="4646197"/>
            <a:ext cx="605389"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672653" y="4692857"/>
            <a:ext cx="683340"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2557246" y="4646198"/>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4777072" y="5593180"/>
            <a:ext cx="1318928" cy="454489"/>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6458901" y="2059823"/>
            <a:ext cx="1998094" cy="42028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6468269" y="4718697"/>
            <a:ext cx="1998094" cy="1893963"/>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959C9BF5-6186-4F5D-BC30-C6CB9C83F44C}"/>
              </a:ext>
            </a:extLst>
          </p:cNvPr>
          <p:cNvSpPr>
            <a:spLocks noGrp="1"/>
          </p:cNvSpPr>
          <p:nvPr>
            <p:ph sz="half" idx="18"/>
          </p:nvPr>
        </p:nvSpPr>
        <p:spPr>
          <a:xfrm>
            <a:off x="1381523" y="2521812"/>
            <a:ext cx="1998095" cy="1893963"/>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1A690723-E9FA-4766-9371-A1DF4F5E6702}"/>
              </a:ext>
            </a:extLst>
          </p:cNvPr>
          <p:cNvSpPr>
            <a:spLocks noGrp="1"/>
          </p:cNvSpPr>
          <p:nvPr>
            <p:ph sz="half" idx="19"/>
          </p:nvPr>
        </p:nvSpPr>
        <p:spPr>
          <a:xfrm>
            <a:off x="2261862" y="1964659"/>
            <a:ext cx="1998094" cy="42028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56121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
        <p:nvSpPr>
          <p:cNvPr id="14" name="Picture Placeholder 3">
            <a:extLst>
              <a:ext uri="{FF2B5EF4-FFF2-40B4-BE49-F238E27FC236}">
                <a16:creationId xmlns:a16="http://schemas.microsoft.com/office/drawing/2014/main" xmlns="" id="{36FE4DDF-C07D-4966-9743-9355E391F180}"/>
              </a:ext>
            </a:extLst>
          </p:cNvPr>
          <p:cNvSpPr>
            <a:spLocks noGrp="1"/>
          </p:cNvSpPr>
          <p:nvPr>
            <p:ph type="pic" sz="quarter" idx="18"/>
          </p:nvPr>
        </p:nvSpPr>
        <p:spPr>
          <a:xfrm>
            <a:off x="10153650" y="178841"/>
            <a:ext cx="1928813" cy="1894433"/>
          </a:xfrm>
          <a:prstGeom prst="rect">
            <a:avLst/>
          </a:prstGeom>
        </p:spPr>
        <p:txBody>
          <a:bodyPr/>
          <a:lstStyle/>
          <a:p>
            <a:endParaRPr lang="en-US" dirty="0"/>
          </a:p>
        </p:txBody>
      </p:sp>
      <p:sp>
        <p:nvSpPr>
          <p:cNvPr id="15" name="Picture Placeholder 9">
            <a:extLst>
              <a:ext uri="{FF2B5EF4-FFF2-40B4-BE49-F238E27FC236}">
                <a16:creationId xmlns:a16="http://schemas.microsoft.com/office/drawing/2014/main" xmlns="" id="{42D868E3-1503-481A-ABE6-0F0BEB131193}"/>
              </a:ext>
            </a:extLst>
          </p:cNvPr>
          <p:cNvSpPr>
            <a:spLocks noGrp="1"/>
          </p:cNvSpPr>
          <p:nvPr>
            <p:ph type="pic" sz="quarter" idx="19"/>
          </p:nvPr>
        </p:nvSpPr>
        <p:spPr>
          <a:xfrm>
            <a:off x="10153650" y="2182813"/>
            <a:ext cx="1928813" cy="1246187"/>
          </a:xfrm>
          <a:prstGeom prst="rect">
            <a:avLst/>
          </a:prstGeom>
        </p:spPr>
        <p:txBody>
          <a:bodyPr/>
          <a:lstStyle/>
          <a:p>
            <a:endParaRPr lang="en-US"/>
          </a:p>
        </p:txBody>
      </p:sp>
    </p:spTree>
    <p:extLst>
      <p:ext uri="{BB962C8B-B14F-4D97-AF65-F5344CB8AC3E}">
        <p14:creationId xmlns:p14="http://schemas.microsoft.com/office/powerpoint/2010/main" val="9196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box with side pic">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pic>
        <p:nvPicPr>
          <p:cNvPr id="21" name="Picture 8"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8A32F852-F246-46E6-BAC6-1CDD47C05A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4162" y="249404"/>
            <a:ext cx="1565208" cy="1316736"/>
          </a:xfrm>
          <a:prstGeom prst="rect">
            <a:avLst/>
          </a:prstGeom>
        </p:spPr>
      </p:pic>
    </p:spTree>
    <p:extLst>
      <p:ext uri="{BB962C8B-B14F-4D97-AF65-F5344CB8AC3E}">
        <p14:creationId xmlns:p14="http://schemas.microsoft.com/office/powerpoint/2010/main" val="2048286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847571" cy="1320800"/>
          </a:xfrm>
          <a:prstGeom prst="rect">
            <a:avLst/>
          </a:prstGeom>
        </p:spPr>
        <p:txBody>
          <a:bodyPr/>
          <a:lstStyle>
            <a:lvl1pPr>
              <a:defRPr sz="5400"/>
            </a:lvl1pPr>
          </a:lstStyle>
          <a:p>
            <a:r>
              <a:rPr lang="en-US" dirty="0"/>
              <a:t>Click to edit Master title style</a:t>
            </a:r>
          </a:p>
        </p:txBody>
      </p:sp>
      <p:sp>
        <p:nvSpPr>
          <p:cNvPr id="9" name="Content Placeholder 8"/>
          <p:cNvSpPr>
            <a:spLocks noGrp="1"/>
          </p:cNvSpPr>
          <p:nvPr>
            <p:ph sz="quarter" idx="12"/>
          </p:nvPr>
        </p:nvSpPr>
        <p:spPr>
          <a:xfrm>
            <a:off x="1137677" y="1977081"/>
            <a:ext cx="8847571" cy="4697694"/>
          </a:xfrm>
          <a:prstGeom prst="rect">
            <a:avLst/>
          </a:prstGeom>
        </p:spPr>
        <p:txBody>
          <a:bodyPr/>
          <a:lstStyle>
            <a:lvl1pPr marL="0" indent="0">
              <a:buNone/>
              <a:defRPr/>
            </a:lvl1pPr>
          </a:lstStyle>
          <a:p>
            <a:pPr lvl="0"/>
            <a:endParaRPr lang="en-US" dirty="0"/>
          </a:p>
        </p:txBody>
      </p:sp>
      <p:sp>
        <p:nvSpPr>
          <p:cNvPr id="5" name="Picture Placeholder 3">
            <a:extLst>
              <a:ext uri="{FF2B5EF4-FFF2-40B4-BE49-F238E27FC236}">
                <a16:creationId xmlns:a16="http://schemas.microsoft.com/office/drawing/2014/main" xmlns="" id="{6D1F7903-D86B-42FA-B5A0-E9DDB424A83B}"/>
              </a:ext>
            </a:extLst>
          </p:cNvPr>
          <p:cNvSpPr>
            <a:spLocks noGrp="1"/>
          </p:cNvSpPr>
          <p:nvPr>
            <p:ph type="pic" sz="quarter" idx="14"/>
          </p:nvPr>
        </p:nvSpPr>
        <p:spPr>
          <a:xfrm>
            <a:off x="10153650" y="178841"/>
            <a:ext cx="1928813" cy="1894433"/>
          </a:xfrm>
          <a:prstGeom prst="rect">
            <a:avLst/>
          </a:prstGeom>
        </p:spPr>
        <p:txBody>
          <a:bodyPr/>
          <a:lstStyle/>
          <a:p>
            <a:endParaRPr lang="en-US" dirty="0"/>
          </a:p>
        </p:txBody>
      </p:sp>
      <p:sp>
        <p:nvSpPr>
          <p:cNvPr id="6" name="Picture Placeholder 9">
            <a:extLst>
              <a:ext uri="{FF2B5EF4-FFF2-40B4-BE49-F238E27FC236}">
                <a16:creationId xmlns:a16="http://schemas.microsoft.com/office/drawing/2014/main" xmlns="" id="{71C6490F-7BD8-4330-9AF2-43240976437F}"/>
              </a:ext>
            </a:extLst>
          </p:cNvPr>
          <p:cNvSpPr>
            <a:spLocks noGrp="1"/>
          </p:cNvSpPr>
          <p:nvPr>
            <p:ph type="pic" sz="quarter" idx="15"/>
          </p:nvPr>
        </p:nvSpPr>
        <p:spPr>
          <a:xfrm>
            <a:off x="10153650" y="2182813"/>
            <a:ext cx="1928813" cy="1246187"/>
          </a:xfrm>
          <a:prstGeom prst="rect">
            <a:avLst/>
          </a:prstGeom>
        </p:spPr>
        <p:txBody>
          <a:bodyPr/>
          <a:lstStyle/>
          <a:p>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09831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pic>
        <p:nvPicPr>
          <p:cNvPr id="5" name="Content Placeholder 8" descr="Diagram&#10;&#10;Description automatically generated">
            <a:extLst>
              <a:ext uri="{FF2B5EF4-FFF2-40B4-BE49-F238E27FC236}">
                <a16:creationId xmlns:a16="http://schemas.microsoft.com/office/drawing/2014/main" xmlns="" id="{ECF1B730-2E9E-A94E-ABA0-30F5FDDDCD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1507" y="254742"/>
            <a:ext cx="1565631" cy="1320800"/>
          </a:xfrm>
          <a:prstGeom prst="rect">
            <a:avLst/>
          </a:prstGeom>
        </p:spPr>
      </p:pic>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84399483"/>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54" r:id="rId8"/>
    <p:sldLayoutId id="2147483748" r:id="rId9"/>
    <p:sldLayoutId id="2147483749" r:id="rId10"/>
    <p:sldLayoutId id="2147483750" r:id="rId11"/>
    <p:sldLayoutId id="2147483751" r:id="rId12"/>
    <p:sldLayoutId id="2147483752" r:id="rId13"/>
    <p:sldLayoutId id="2147483733" r:id="rId14"/>
    <p:sldLayoutId id="2147483732" r:id="rId15"/>
    <p:sldLayoutId id="2147483664" r:id="rId16"/>
    <p:sldLayoutId id="2147483680" r:id="rId17"/>
    <p:sldLayoutId id="2147483679" r:id="rId18"/>
    <p:sldLayoutId id="2147483755" r:id="rId19"/>
    <p:sldLayoutId id="2147483734" r:id="rId20"/>
    <p:sldLayoutId id="2147483736" r:id="rId21"/>
    <p:sldLayoutId id="2147483738" r:id="rId22"/>
    <p:sldLayoutId id="2147483757" r:id="rId23"/>
    <p:sldLayoutId id="2147483737" r:id="rId24"/>
    <p:sldLayoutId id="2147483756" r:id="rId25"/>
    <p:sldLayoutId id="2147483747" r:id="rId26"/>
    <p:sldLayoutId id="2147483753" r:id="rId27"/>
    <p:sldLayoutId id="2147483744" r:id="rId28"/>
    <p:sldLayoutId id="2147483735" r:id="rId29"/>
    <p:sldLayoutId id="2147483665" r:id="rId30"/>
    <p:sldLayoutId id="2147483668" r:id="rId31"/>
    <p:sldLayoutId id="2147483669" r:id="rId32"/>
    <p:sldLayoutId id="2147483671" r:id="rId33"/>
    <p:sldLayoutId id="2147483739" r:id="rId34"/>
    <p:sldLayoutId id="2147483741" r:id="rId35"/>
    <p:sldLayoutId id="2147483742" r:id="rId3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sv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sv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sv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9.sv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9.sv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9.sv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sv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sv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svg"/><Relationship Id="rId5"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3.sv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6.svg"/><Relationship Id="rId5" Type="http://schemas.openxmlformats.org/officeDocument/2006/relationships/image" Target="../media/image29.png"/><Relationship Id="rId6" Type="http://schemas.openxmlformats.org/officeDocument/2006/relationships/image" Target="../media/image38.svg"/><Relationship Id="rId7" Type="http://schemas.openxmlformats.org/officeDocument/2006/relationships/image" Target="../media/image30.png"/><Relationship Id="rId8" Type="http://schemas.openxmlformats.org/officeDocument/2006/relationships/image" Target="../media/image40.svg"/><Relationship Id="rId9" Type="http://schemas.openxmlformats.org/officeDocument/2006/relationships/image" Target="../media/image31.png"/><Relationship Id="rId10" Type="http://schemas.openxmlformats.org/officeDocument/2006/relationships/image" Target="../media/image42.svg"/><Relationship Id="rId11" Type="http://schemas.openxmlformats.org/officeDocument/2006/relationships/image" Target="../media/image32.png"/><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4.png"/><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docs.google.com/forms/d/e/1FAIpQLSeIVo_OqA5bgbgWMdqnJbf3u-uluheTEW1HiIKQrMv5KXCOoQ/viewfor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4.png"/><Relationship Id="rId6" Type="http://schemas.openxmlformats.org/officeDocument/2006/relationships/image" Target="../media/image16.svg"/><Relationship Id="rId7" Type="http://schemas.openxmlformats.org/officeDocument/2006/relationships/image" Target="../media/image15.png"/><Relationship Id="rId8" Type="http://schemas.openxmlformats.org/officeDocument/2006/relationships/image" Target="../media/image18.svg"/><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874469" y="2029200"/>
            <a:ext cx="8664694" cy="1646302"/>
          </a:xfrm>
        </p:spPr>
        <p:txBody>
          <a:bodyPr/>
          <a:lstStyle/>
          <a:p>
            <a:r>
              <a:rPr lang="en-US" dirty="0"/>
              <a:t>Module 3: </a:t>
            </a:r>
            <a:br>
              <a:rPr lang="en-US" dirty="0"/>
            </a:br>
            <a:r>
              <a:rPr lang="en-US" dirty="0"/>
              <a:t>Leveraging Tools for Assessment Leadership</a:t>
            </a:r>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85102" y="3932814"/>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1088B81-2854-394D-B7B7-88E8A8E0F6F1}"/>
              </a:ext>
            </a:extLst>
          </p:cNvPr>
          <p:cNvSpPr>
            <a:spLocks noGrp="1"/>
          </p:cNvSpPr>
          <p:nvPr>
            <p:ph type="title"/>
          </p:nvPr>
        </p:nvSpPr>
        <p:spPr>
          <a:xfrm>
            <a:off x="1149552" y="210834"/>
            <a:ext cx="8992572" cy="1320800"/>
          </a:xfrm>
        </p:spPr>
        <p:txBody>
          <a:bodyPr/>
          <a:lstStyle/>
          <a:p>
            <a:r>
              <a:rPr lang="en-US" sz="4400" dirty="0"/>
              <a:t>Assessment Leadership Competencies</a:t>
            </a:r>
          </a:p>
        </p:txBody>
      </p:sp>
      <p:pic>
        <p:nvPicPr>
          <p:cNvPr id="55" name="Content Placeholder 54" descr="Icon of a map">
            <a:extLst>
              <a:ext uri="{FF2B5EF4-FFF2-40B4-BE49-F238E27FC236}">
                <a16:creationId xmlns:a16="http://schemas.microsoft.com/office/drawing/2014/main" xmlns="" id="{E4B613CD-00EA-4C18-B9BC-72D45573E2B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55909" y="1803413"/>
            <a:ext cx="965198" cy="914400"/>
          </a:xfrm>
          <a:prstGeom prst="ellipse">
            <a:avLst/>
          </a:prstGeom>
          <a:ln w="38100">
            <a:solidFill>
              <a:srgbClr val="A37D2C"/>
            </a:solidFill>
          </a:ln>
        </p:spPr>
      </p:pic>
      <p:sp>
        <p:nvSpPr>
          <p:cNvPr id="13" name="Content Placeholder 12">
            <a:extLst>
              <a:ext uri="{FF2B5EF4-FFF2-40B4-BE49-F238E27FC236}">
                <a16:creationId xmlns:a16="http://schemas.microsoft.com/office/drawing/2014/main" xmlns="" id="{911B12CA-F201-4435-96FF-5D42A1DEF2FD}"/>
              </a:ext>
            </a:extLst>
          </p:cNvPr>
          <p:cNvSpPr>
            <a:spLocks noGrp="1"/>
          </p:cNvSpPr>
          <p:nvPr>
            <p:ph sz="half" idx="16"/>
          </p:nvPr>
        </p:nvSpPr>
        <p:spPr>
          <a:xfrm>
            <a:off x="2432890" y="1766066"/>
            <a:ext cx="7404471" cy="1005840"/>
          </a:xfrm>
          <a:prstGeom prst="rect">
            <a:avLst/>
          </a:prstGeom>
          <a:noFill/>
          <a:effectLst/>
        </p:spPr>
        <p:style>
          <a:lnRef idx="0">
            <a:schemeClr val="accent1"/>
          </a:lnRef>
          <a:fillRef idx="3">
            <a:schemeClr val="accent1"/>
          </a:fillRef>
          <a:effectRef idx="3">
            <a:schemeClr val="accent1"/>
          </a:effectRef>
          <a:fontRef idx="minor">
            <a:schemeClr val="lt1"/>
          </a:fontRef>
        </p:style>
        <p:txBody>
          <a:bodyPr anchor="ctr"/>
          <a:lstStyle/>
          <a:p>
            <a:pPr>
              <a:lnSpc>
                <a:spcPct val="80000"/>
              </a:lnSpc>
              <a:spcBef>
                <a:spcPts val="300"/>
              </a:spcBef>
              <a:spcAft>
                <a:spcPts val="300"/>
              </a:spcAft>
            </a:pPr>
            <a:r>
              <a:rPr lang="en-US" sz="2800" b="1" dirty="0">
                <a:solidFill>
                  <a:schemeClr val="tx1">
                    <a:lumMod val="75000"/>
                    <a:lumOff val="25000"/>
                  </a:schemeClr>
                </a:solidFill>
              </a:rPr>
              <a:t>Develop a Road Map</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Articulate a vision for assessment</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Establish a case for formative assessment</a:t>
            </a:r>
            <a:endParaRPr lang="en-US" sz="1800" dirty="0">
              <a:solidFill>
                <a:schemeClr val="tx1">
                  <a:lumMod val="75000"/>
                  <a:lumOff val="25000"/>
                </a:schemeClr>
              </a:solidFill>
            </a:endParaRPr>
          </a:p>
        </p:txBody>
      </p:sp>
      <p:pic>
        <p:nvPicPr>
          <p:cNvPr id="56" name="Content Placeholder 55" descr="Icon of a bridge over water">
            <a:extLst>
              <a:ext uri="{FF2B5EF4-FFF2-40B4-BE49-F238E27FC236}">
                <a16:creationId xmlns:a16="http://schemas.microsoft.com/office/drawing/2014/main" xmlns="" id="{FB9081C2-49D1-4838-AEA7-3C862486BA4A}"/>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258334" y="3031066"/>
            <a:ext cx="960349" cy="914400"/>
          </a:xfrm>
          <a:prstGeom prst="ellipse">
            <a:avLst/>
          </a:prstGeom>
          <a:ln w="38100">
            <a:solidFill>
              <a:srgbClr val="A37D2C"/>
            </a:solidFill>
          </a:ln>
        </p:spPr>
      </p:pic>
      <p:sp>
        <p:nvSpPr>
          <p:cNvPr id="10" name="Content Placeholder 9">
            <a:extLst>
              <a:ext uri="{FF2B5EF4-FFF2-40B4-BE49-F238E27FC236}">
                <a16:creationId xmlns:a16="http://schemas.microsoft.com/office/drawing/2014/main" xmlns="" id="{EE7BE84F-5850-4871-A0ED-5891024FF1CD}"/>
              </a:ext>
            </a:extLst>
          </p:cNvPr>
          <p:cNvSpPr>
            <a:spLocks noGrp="1"/>
          </p:cNvSpPr>
          <p:nvPr>
            <p:ph sz="half" idx="13"/>
          </p:nvPr>
        </p:nvSpPr>
        <p:spPr>
          <a:xfrm>
            <a:off x="2432890" y="2965188"/>
            <a:ext cx="7404471" cy="1005840"/>
          </a:xfrm>
          <a:prstGeom prst="rect">
            <a:avLst/>
          </a:prstGeom>
          <a:noFill/>
          <a:effectLst/>
        </p:spPr>
        <p:style>
          <a:lnRef idx="0">
            <a:schemeClr val="accent1"/>
          </a:lnRef>
          <a:fillRef idx="3">
            <a:schemeClr val="accent1"/>
          </a:fillRef>
          <a:effectRef idx="3">
            <a:schemeClr val="accent1"/>
          </a:effectRef>
          <a:fontRef idx="minor">
            <a:schemeClr val="lt1"/>
          </a:fontRef>
        </p:style>
        <p:txBody>
          <a:bodyPr anchor="ctr"/>
          <a:lstStyle/>
          <a:p>
            <a:pPr>
              <a:lnSpc>
                <a:spcPct val="80000"/>
              </a:lnSpc>
              <a:spcBef>
                <a:spcPts val="300"/>
              </a:spcBef>
              <a:spcAft>
                <a:spcPts val="300"/>
              </a:spcAft>
            </a:pPr>
            <a:r>
              <a:rPr lang="en-US" sz="2800" b="1" dirty="0">
                <a:solidFill>
                  <a:schemeClr val="tx1">
                    <a:lumMod val="75000"/>
                    <a:lumOff val="25000"/>
                  </a:schemeClr>
                </a:solidFill>
              </a:rPr>
              <a:t>Make Structural Changes</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Establish a comprehensive, balanced local assessment system</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Align policies and practices</a:t>
            </a:r>
          </a:p>
        </p:txBody>
      </p:sp>
      <p:pic>
        <p:nvPicPr>
          <p:cNvPr id="57" name="Content Placeholder 56" descr="Icon of a triangle of people stacked on top of each other">
            <a:extLst>
              <a:ext uri="{FF2B5EF4-FFF2-40B4-BE49-F238E27FC236}">
                <a16:creationId xmlns:a16="http://schemas.microsoft.com/office/drawing/2014/main" xmlns="" id="{ABA20F00-A67D-4B99-88BC-2195B60AA44F}"/>
              </a:ext>
            </a:extLst>
          </p:cNvPr>
          <p:cNvPicPr>
            <a:picLocks noGrp="1" noChangeAspect="1"/>
          </p:cNvPicPr>
          <p:nvPr>
            <p:ph sz="half" idx="11"/>
          </p:nvPr>
        </p:nvPicPr>
        <p:blipFill>
          <a:blip r:embed="rId5" cstate="email">
            <a:extLst>
              <a:ext uri="{28A0092B-C50C-407E-A947-70E740481C1C}">
                <a14:useLocalDpi xmlns:a14="http://schemas.microsoft.com/office/drawing/2010/main"/>
              </a:ext>
            </a:extLst>
          </a:blip>
          <a:stretch>
            <a:fillRect/>
          </a:stretch>
        </p:blipFill>
        <p:spPr>
          <a:xfrm>
            <a:off x="1253486" y="4258719"/>
            <a:ext cx="948364" cy="1005840"/>
          </a:xfrm>
          <a:prstGeom prst="ellipse">
            <a:avLst/>
          </a:prstGeom>
          <a:ln w="38100">
            <a:solidFill>
              <a:srgbClr val="A37D2C"/>
            </a:solidFill>
          </a:ln>
        </p:spPr>
      </p:pic>
      <p:sp>
        <p:nvSpPr>
          <p:cNvPr id="11" name="Content Placeholder 10">
            <a:extLst>
              <a:ext uri="{FF2B5EF4-FFF2-40B4-BE49-F238E27FC236}">
                <a16:creationId xmlns:a16="http://schemas.microsoft.com/office/drawing/2014/main" xmlns="" id="{ECFBCEC5-101B-477F-92A2-240B87A94F98}"/>
              </a:ext>
            </a:extLst>
          </p:cNvPr>
          <p:cNvSpPr>
            <a:spLocks noGrp="1"/>
          </p:cNvSpPr>
          <p:nvPr>
            <p:ph sz="half" idx="14"/>
          </p:nvPr>
        </p:nvSpPr>
        <p:spPr>
          <a:xfrm>
            <a:off x="2432890" y="4255387"/>
            <a:ext cx="7404471" cy="1005840"/>
          </a:xfrm>
          <a:prstGeom prst="rect">
            <a:avLst/>
          </a:prstGeom>
          <a:noFill/>
          <a:effectLst/>
        </p:spPr>
        <p:style>
          <a:lnRef idx="0">
            <a:schemeClr val="accent1"/>
          </a:lnRef>
          <a:fillRef idx="3">
            <a:schemeClr val="accent1"/>
          </a:fillRef>
          <a:effectRef idx="3">
            <a:schemeClr val="accent1"/>
          </a:effectRef>
          <a:fontRef idx="minor">
            <a:schemeClr val="lt1"/>
          </a:fontRef>
        </p:style>
        <p:txBody>
          <a:bodyPr anchor="ctr"/>
          <a:lstStyle/>
          <a:p>
            <a:pPr>
              <a:lnSpc>
                <a:spcPct val="80000"/>
              </a:lnSpc>
              <a:spcBef>
                <a:spcPts val="300"/>
              </a:spcBef>
              <a:spcAft>
                <a:spcPts val="300"/>
              </a:spcAft>
            </a:pPr>
            <a:r>
              <a:rPr lang="en-US" sz="2800" b="1" dirty="0">
                <a:solidFill>
                  <a:schemeClr val="tx1">
                    <a:lumMod val="75000"/>
                    <a:lumOff val="25000"/>
                  </a:schemeClr>
                </a:solidFill>
              </a:rPr>
              <a:t>Build Supportive Culture</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Support a culture of assessment literacy</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Build a culture of learning to support formative assessment</a:t>
            </a:r>
          </a:p>
        </p:txBody>
      </p:sp>
      <p:pic>
        <p:nvPicPr>
          <p:cNvPr id="60" name="Content Placeholder 59" descr="Icon of a teacher pointing to a board with three children below">
            <a:extLst>
              <a:ext uri="{FF2B5EF4-FFF2-40B4-BE49-F238E27FC236}">
                <a16:creationId xmlns:a16="http://schemas.microsoft.com/office/drawing/2014/main" xmlns="" id="{56EAA044-B7DC-4252-92B8-9684F000538E}"/>
              </a:ext>
            </a:extLst>
          </p:cNvPr>
          <p:cNvPicPr>
            <a:picLocks noGrp="1" noChangeAspect="1"/>
          </p:cNvPicPr>
          <p:nvPr>
            <p:ph sz="half" idx="15"/>
          </p:nvPr>
        </p:nvPicPr>
        <p:blipFill>
          <a:blip r:embed="rId6" cstate="email">
            <a:extLst>
              <a:ext uri="{28A0092B-C50C-407E-A947-70E740481C1C}">
                <a14:useLocalDpi xmlns:a14="http://schemas.microsoft.com/office/drawing/2010/main"/>
              </a:ext>
            </a:extLst>
          </a:blip>
          <a:stretch>
            <a:fillRect/>
          </a:stretch>
        </p:blipFill>
        <p:spPr>
          <a:xfrm>
            <a:off x="1253485" y="5577812"/>
            <a:ext cx="914400" cy="914400"/>
          </a:xfrm>
          <a:prstGeom prst="ellipse">
            <a:avLst/>
          </a:prstGeom>
          <a:ln w="38100">
            <a:solidFill>
              <a:srgbClr val="A37D2C"/>
            </a:solidFill>
          </a:ln>
        </p:spPr>
      </p:pic>
      <p:sp>
        <p:nvSpPr>
          <p:cNvPr id="14" name="Content Placeholder 13">
            <a:extLst>
              <a:ext uri="{FF2B5EF4-FFF2-40B4-BE49-F238E27FC236}">
                <a16:creationId xmlns:a16="http://schemas.microsoft.com/office/drawing/2014/main" xmlns="" id="{D0CC3054-1430-477F-ABF1-8AE3C338DE58}"/>
              </a:ext>
            </a:extLst>
          </p:cNvPr>
          <p:cNvSpPr>
            <a:spLocks noGrp="1"/>
          </p:cNvSpPr>
          <p:nvPr>
            <p:ph sz="half" idx="17"/>
          </p:nvPr>
        </p:nvSpPr>
        <p:spPr>
          <a:xfrm>
            <a:off x="2432890" y="5577812"/>
            <a:ext cx="7404471" cy="1005840"/>
          </a:xfrm>
          <a:prstGeom prst="rect">
            <a:avLst/>
          </a:prstGeom>
          <a:noFill/>
          <a:effectLst/>
        </p:spPr>
        <p:style>
          <a:lnRef idx="0">
            <a:schemeClr val="accent1"/>
          </a:lnRef>
          <a:fillRef idx="3">
            <a:schemeClr val="accent1"/>
          </a:fillRef>
          <a:effectRef idx="3">
            <a:schemeClr val="accent1"/>
          </a:effectRef>
          <a:fontRef idx="minor">
            <a:schemeClr val="lt1"/>
          </a:fontRef>
        </p:style>
        <p:txBody>
          <a:bodyPr anchor="ctr"/>
          <a:lstStyle/>
          <a:p>
            <a:pPr>
              <a:lnSpc>
                <a:spcPct val="80000"/>
              </a:lnSpc>
              <a:spcBef>
                <a:spcPts val="300"/>
              </a:spcBef>
              <a:spcAft>
                <a:spcPts val="300"/>
              </a:spcAft>
            </a:pPr>
            <a:r>
              <a:rPr lang="en-US" sz="2800" b="1" dirty="0">
                <a:solidFill>
                  <a:schemeClr val="tx1">
                    <a:lumMod val="75000"/>
                    <a:lumOff val="25000"/>
                  </a:schemeClr>
                </a:solidFill>
              </a:rPr>
              <a:t>Invest in Ongoing Professional Learning and Continuous Improvement</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Assessment and data literacy; formative assessment practice</a:t>
            </a:r>
          </a:p>
          <a:p>
            <a:pPr marL="285750" indent="-285750">
              <a:lnSpc>
                <a:spcPct val="80000"/>
              </a:lnSpc>
              <a:spcBef>
                <a:spcPts val="300"/>
              </a:spcBef>
              <a:spcAft>
                <a:spcPts val="300"/>
              </a:spcAft>
              <a:buFont typeface="Arial" panose="020B0604020202020204" pitchFamily="34" charset="0"/>
              <a:buChar char="•"/>
            </a:pPr>
            <a:r>
              <a:rPr lang="en-US" sz="1600" dirty="0">
                <a:solidFill>
                  <a:schemeClr val="tx1">
                    <a:lumMod val="75000"/>
                    <a:lumOff val="25000"/>
                  </a:schemeClr>
                </a:solidFill>
              </a:rPr>
              <a:t>Professional Learning Communities</a:t>
            </a:r>
          </a:p>
        </p:txBody>
      </p:sp>
      <p:sp>
        <p:nvSpPr>
          <p:cNvPr id="12" name="Slide Number Placeholder 2">
            <a:extLst>
              <a:ext uri="{FF2B5EF4-FFF2-40B4-BE49-F238E27FC236}">
                <a16:creationId xmlns:a16="http://schemas.microsoft.com/office/drawing/2014/main" xmlns="" id="{9CA9B58C-1E7B-4086-9D25-2C7ACE8FA13E}"/>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10</a:t>
            </a:fld>
            <a:endParaRPr lang="en-US"/>
          </a:p>
        </p:txBody>
      </p:sp>
    </p:spTree>
    <p:extLst>
      <p:ext uri="{BB962C8B-B14F-4D97-AF65-F5344CB8AC3E}">
        <p14:creationId xmlns:p14="http://schemas.microsoft.com/office/powerpoint/2010/main" val="23138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17CD6336-6896-EC46-84A4-F5A084919FAF}"/>
              </a:ext>
            </a:extLst>
          </p:cNvPr>
          <p:cNvSpPr>
            <a:spLocks noGrp="1"/>
          </p:cNvSpPr>
          <p:nvPr>
            <p:ph type="title"/>
          </p:nvPr>
        </p:nvSpPr>
        <p:spPr>
          <a:xfrm>
            <a:off x="710165" y="3273549"/>
            <a:ext cx="8992572" cy="2195598"/>
          </a:xfrm>
        </p:spPr>
        <p:txBody>
          <a:bodyPr/>
          <a:lstStyle/>
          <a:p>
            <a:r>
              <a:rPr lang="en-US" dirty="0"/>
              <a:t>Tools to Support Leadership of a  Comprehensive, Balanced System of Assessment</a:t>
            </a:r>
          </a:p>
        </p:txBody>
      </p:sp>
      <p:sp>
        <p:nvSpPr>
          <p:cNvPr id="3" name="Slide Number Placeholder 2">
            <a:extLst>
              <a:ext uri="{FF2B5EF4-FFF2-40B4-BE49-F238E27FC236}">
                <a16:creationId xmlns:a16="http://schemas.microsoft.com/office/drawing/2014/main" xmlns="" id="{4A4B6F38-6E12-0945-AEC3-DCB952A554BC}"/>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297897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DCFA9A-3000-3C4B-9D75-D84A30463034}"/>
              </a:ext>
            </a:extLst>
          </p:cNvPr>
          <p:cNvSpPr>
            <a:spLocks noGrp="1"/>
          </p:cNvSpPr>
          <p:nvPr>
            <p:ph type="title"/>
          </p:nvPr>
        </p:nvSpPr>
        <p:spPr/>
        <p:txBody>
          <a:bodyPr/>
          <a:lstStyle/>
          <a:p>
            <a:r>
              <a:rPr lang="en-US" sz="4400" dirty="0"/>
              <a:t>Comprehensive, Balanced </a:t>
            </a:r>
            <a:br>
              <a:rPr lang="en-US" sz="4400" dirty="0"/>
            </a:br>
            <a:r>
              <a:rPr lang="en-US" sz="4400" dirty="0"/>
              <a:t>System of Assessment</a:t>
            </a:r>
          </a:p>
        </p:txBody>
      </p:sp>
      <p:sp>
        <p:nvSpPr>
          <p:cNvPr id="6" name="Content Placeholder 5">
            <a:extLst>
              <a:ext uri="{FF2B5EF4-FFF2-40B4-BE49-F238E27FC236}">
                <a16:creationId xmlns:a16="http://schemas.microsoft.com/office/drawing/2014/main" xmlns="" id="{DBCDF572-6DB3-7943-B004-E812D3CB646C}"/>
              </a:ext>
            </a:extLst>
          </p:cNvPr>
          <p:cNvSpPr>
            <a:spLocks noGrp="1"/>
          </p:cNvSpPr>
          <p:nvPr>
            <p:ph type="body" sz="quarter" idx="13"/>
          </p:nvPr>
        </p:nvSpPr>
        <p:spPr>
          <a:xfrm>
            <a:off x="1147832" y="2071689"/>
            <a:ext cx="8796267" cy="4786312"/>
          </a:xfrm>
        </p:spPr>
        <p:txBody>
          <a:bodyPr/>
          <a:lstStyle/>
          <a:p>
            <a:pPr marL="0" indent="0">
              <a:buNone/>
            </a:pPr>
            <a:r>
              <a:rPr lang="en-US" sz="2800" dirty="0"/>
              <a:t>Assessments at all levels—from classroom to state—will work together in a system that is comprehensive, coherent, and continuous. In such a system, assessments would provide a variety of evidence to support educational decision making. Assessment at all levels would be linked back to the same underlying model of student learning and would provide indication of student growth over time.</a:t>
            </a:r>
            <a:endParaRPr lang="en-US" sz="1200" dirty="0"/>
          </a:p>
          <a:p>
            <a:pPr marL="0" indent="0">
              <a:buNone/>
            </a:pPr>
            <a:endParaRPr lang="en-US" sz="1200" dirty="0"/>
          </a:p>
          <a:p>
            <a:pPr marL="0" indent="0">
              <a:buNone/>
            </a:pPr>
            <a:r>
              <a:rPr lang="en-US" sz="2000" dirty="0"/>
              <a:t>Knowing What Students Know: The Science and Design of Educational Assessment (National Research Council, 2001, p. 9) </a:t>
            </a:r>
          </a:p>
          <a:p>
            <a:endParaRPr lang="en-US" sz="2400" dirty="0"/>
          </a:p>
        </p:txBody>
      </p:sp>
      <p:sp>
        <p:nvSpPr>
          <p:cNvPr id="3" name="Slide Number Placeholder 2">
            <a:extLst>
              <a:ext uri="{FF2B5EF4-FFF2-40B4-BE49-F238E27FC236}">
                <a16:creationId xmlns:a16="http://schemas.microsoft.com/office/drawing/2014/main" xmlns="" id="{D150160B-777A-D74A-AA0C-CB2C2038885B}"/>
              </a:ext>
            </a:extLst>
          </p:cNvPr>
          <p:cNvSpPr>
            <a:spLocks noGrp="1"/>
          </p:cNvSpPr>
          <p:nvPr>
            <p:ph type="sldNum" sz="quarter" idx="12"/>
          </p:nvPr>
        </p:nvSpPr>
        <p:spPr/>
        <p:txBody>
          <a:bodyPr/>
          <a:lstStyle/>
          <a:p>
            <a:fld id="{BB740369-ADDF-1D46-A862-50873F10EBB7}" type="slidenum">
              <a:rPr lang="en-US" smtClean="0"/>
              <a:pPr/>
              <a:t>12</a:t>
            </a:fld>
            <a:endParaRPr lang="en-US"/>
          </a:p>
        </p:txBody>
      </p:sp>
    </p:spTree>
    <p:extLst>
      <p:ext uri="{BB962C8B-B14F-4D97-AF65-F5344CB8AC3E}">
        <p14:creationId xmlns:p14="http://schemas.microsoft.com/office/powerpoint/2010/main" val="117930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70EAB-72BD-864D-834F-59BC0383AF73}"/>
              </a:ext>
            </a:extLst>
          </p:cNvPr>
          <p:cNvSpPr>
            <a:spLocks noGrp="1"/>
          </p:cNvSpPr>
          <p:nvPr>
            <p:ph type="title"/>
          </p:nvPr>
        </p:nvSpPr>
        <p:spPr>
          <a:xfrm>
            <a:off x="1137677" y="292842"/>
            <a:ext cx="8992572" cy="1320800"/>
          </a:xfrm>
        </p:spPr>
        <p:txBody>
          <a:bodyPr/>
          <a:lstStyle/>
          <a:p>
            <a:r>
              <a:rPr lang="en-US" sz="3600" dirty="0"/>
              <a:t>Process for Establishing a Comprehensive, Balanced System of Assessment</a:t>
            </a:r>
          </a:p>
        </p:txBody>
      </p:sp>
      <p:pic>
        <p:nvPicPr>
          <p:cNvPr id="53" name="Content Placeholder 52" descr="Diagram of a process for building a comprehensive, balanced local system of assessment. 1.1 Draft: Establish a Common Vision for Assessment. 1.2 Gather Data: Assessment Inventory; Educator Assessment Beliefs Survey. 1.3 Analyze and Interpret:&#10;Identify patterns in data; Make assessment plan recommendations. 1.4 Refine: Ensure alignment among Common Vision for Assessment, Assessment plan, and Implementation plan. 1.5. Implement and Monitor: Build and sustain assessment literacy and develop supports to achieve vision.">
            <a:extLst>
              <a:ext uri="{FF2B5EF4-FFF2-40B4-BE49-F238E27FC236}">
                <a16:creationId xmlns:a16="http://schemas.microsoft.com/office/drawing/2014/main" xmlns="" id="{26E8F4ED-2D4B-4A5C-9A36-7A96BB24B03C}"/>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2334012" y="1543092"/>
            <a:ext cx="5764960" cy="5314907"/>
          </a:xfrm>
        </p:spPr>
      </p:pic>
      <p:sp>
        <p:nvSpPr>
          <p:cNvPr id="3" name="Slide Number Placeholder 2">
            <a:extLst>
              <a:ext uri="{FF2B5EF4-FFF2-40B4-BE49-F238E27FC236}">
                <a16:creationId xmlns:a16="http://schemas.microsoft.com/office/drawing/2014/main" xmlns="" id="{03C238EA-D05C-5E41-844A-102A41E29D84}"/>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59355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BF3674-4023-B54C-9B7C-337C4BE69DE8}"/>
              </a:ext>
            </a:extLst>
          </p:cNvPr>
          <p:cNvSpPr>
            <a:spLocks noGrp="1"/>
          </p:cNvSpPr>
          <p:nvPr>
            <p:ph type="title"/>
          </p:nvPr>
        </p:nvSpPr>
        <p:spPr/>
        <p:txBody>
          <a:bodyPr/>
          <a:lstStyle/>
          <a:p>
            <a:r>
              <a:rPr lang="en-US" sz="4400" dirty="0"/>
              <a:t>Establish a Common Vision for Assessment</a:t>
            </a:r>
          </a:p>
        </p:txBody>
      </p:sp>
      <p:sp>
        <p:nvSpPr>
          <p:cNvPr id="5" name="Content Placeholder 4">
            <a:extLst>
              <a:ext uri="{FF2B5EF4-FFF2-40B4-BE49-F238E27FC236}">
                <a16:creationId xmlns:a16="http://schemas.microsoft.com/office/drawing/2014/main" xmlns="" id="{2DF4768F-2A54-FE4D-98B3-674D714DDCFC}"/>
              </a:ext>
            </a:extLst>
          </p:cNvPr>
          <p:cNvSpPr>
            <a:spLocks noGrp="1"/>
          </p:cNvSpPr>
          <p:nvPr>
            <p:ph sz="quarter" idx="12"/>
          </p:nvPr>
        </p:nvSpPr>
        <p:spPr/>
        <p:txBody>
          <a:bodyPr/>
          <a:lstStyle/>
          <a:p>
            <a:r>
              <a:rPr lang="en-US" sz="3200" dirty="0"/>
              <a:t>A common understanding of the role of assessment should</a:t>
            </a:r>
          </a:p>
          <a:p>
            <a:pPr marL="457200" indent="-457200">
              <a:buFont typeface="Wingdings 3" panose="05040102010807070707" pitchFamily="18" charset="2"/>
              <a:buChar char="}"/>
            </a:pPr>
            <a:r>
              <a:rPr lang="en-US" sz="2800" dirty="0"/>
              <a:t>be anchored in a shared vision for teaching and learning,</a:t>
            </a:r>
          </a:p>
          <a:p>
            <a:pPr marL="457200" indent="-457200">
              <a:buFont typeface="Wingdings 3" panose="05040102010807070707" pitchFamily="18" charset="2"/>
              <a:buChar char="}"/>
            </a:pPr>
            <a:r>
              <a:rPr lang="en-US" sz="2800" dirty="0"/>
              <a:t>serve as a “north star,” and</a:t>
            </a:r>
          </a:p>
          <a:p>
            <a:pPr marL="457200" indent="-457200">
              <a:buFont typeface="Wingdings 3" panose="05040102010807070707" pitchFamily="18" charset="2"/>
              <a:buChar char="}"/>
            </a:pPr>
            <a:r>
              <a:rPr lang="en-US" sz="2800" dirty="0"/>
              <a:t>be a “living document.”</a:t>
            </a:r>
          </a:p>
        </p:txBody>
      </p:sp>
      <p:pic>
        <p:nvPicPr>
          <p:cNvPr id="23" name="Picture Placeholder 22" descr="Graphic of a Comprehensive, Balanced System of Assessment with Draft phase highlighted. ">
            <a:extLst>
              <a:ext uri="{FF2B5EF4-FFF2-40B4-BE49-F238E27FC236}">
                <a16:creationId xmlns:a16="http://schemas.microsoft.com/office/drawing/2014/main" xmlns="" id="{1C506D9C-8CD2-4CA1-8A48-1B1CD3CF1B1F}"/>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sp>
        <p:nvSpPr>
          <p:cNvPr id="3" name="Slide Number Placeholder 2">
            <a:extLst>
              <a:ext uri="{FF2B5EF4-FFF2-40B4-BE49-F238E27FC236}">
                <a16:creationId xmlns:a16="http://schemas.microsoft.com/office/drawing/2014/main" xmlns="" id="{6085F60B-1F03-2D42-BB09-F33A47E3658B}"/>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181585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Tool: Establishing a Common Vision</a:t>
            </a:r>
          </a:p>
        </p:txBody>
      </p:sp>
      <p:sp>
        <p:nvSpPr>
          <p:cNvPr id="8" name="Text Placeholder 7">
            <a:extLst>
              <a:ext uri="{FF2B5EF4-FFF2-40B4-BE49-F238E27FC236}">
                <a16:creationId xmlns:a16="http://schemas.microsoft.com/office/drawing/2014/main" xmlns="" id="{8A1F4374-EE08-A14F-A2A3-1C3E308E0C5D}"/>
              </a:ext>
            </a:extLst>
          </p:cNvPr>
          <p:cNvSpPr>
            <a:spLocks noGrp="1"/>
          </p:cNvSpPr>
          <p:nvPr>
            <p:ph sz="half" idx="1"/>
          </p:nvPr>
        </p:nvSpPr>
        <p:spPr>
          <a:prstGeom prst="rect">
            <a:avLst/>
          </a:prstGeom>
        </p:spPr>
        <p:txBody>
          <a:bodyPr/>
          <a:lstStyle/>
          <a:p>
            <a:pPr marL="0" indent="0">
              <a:buNone/>
            </a:pPr>
            <a:r>
              <a:rPr lang="en-US" sz="3200" dirty="0"/>
              <a:t>Tool:</a:t>
            </a:r>
          </a:p>
          <a:p>
            <a:pPr marL="457200" indent="-457200">
              <a:buFont typeface="Wingdings 3" panose="05040102010807070707" pitchFamily="18" charset="2"/>
              <a:buChar char="}"/>
            </a:pPr>
            <a:r>
              <a:rPr lang="en-US" sz="2800" dirty="0"/>
              <a:t>1.1a—A Process for Establishing a Common Vision for Assessment</a:t>
            </a:r>
          </a:p>
          <a:p>
            <a:endParaRPr lang="en-US" dirty="0"/>
          </a:p>
        </p:txBody>
      </p:sp>
      <p:sp>
        <p:nvSpPr>
          <p:cNvPr id="7" name="Text Placeholder 6">
            <a:extLst>
              <a:ext uri="{FF2B5EF4-FFF2-40B4-BE49-F238E27FC236}">
                <a16:creationId xmlns:a16="http://schemas.microsoft.com/office/drawing/2014/main" xmlns="" id="{99974ADF-C199-1F4A-AAD8-794E15AED8E4}"/>
              </a:ext>
            </a:extLst>
          </p:cNvPr>
          <p:cNvSpPr>
            <a:spLocks noGrp="1"/>
          </p:cNvSpPr>
          <p:nvPr>
            <p:ph sz="half" idx="2"/>
          </p:nvPr>
        </p:nvSpPr>
        <p:spPr>
          <a:xfrm>
            <a:off x="5654528" y="1911174"/>
            <a:ext cx="4297680" cy="4581037"/>
          </a:xfrm>
        </p:spPr>
        <p:txBody>
          <a:bodyPr/>
          <a:lstStyle/>
          <a:p>
            <a:pPr marL="0" indent="0">
              <a:buNone/>
            </a:pPr>
            <a:r>
              <a:rPr lang="en-US" sz="3200" dirty="0"/>
              <a:t>Purpose:</a:t>
            </a:r>
          </a:p>
          <a:p>
            <a:pPr marL="457200" indent="-457200">
              <a:buFont typeface="Wingdings 3" panose="05040102010807070707" pitchFamily="18" charset="2"/>
              <a:buChar char="}"/>
            </a:pPr>
            <a:r>
              <a:rPr lang="en-US" sz="2800" dirty="0"/>
              <a:t>This tool is designed to help you engage stakeholders to establish, draft, and revise a statement of a vision for assessment. </a:t>
            </a:r>
          </a:p>
          <a:p>
            <a:endParaRPr lang="en-US" dirty="0"/>
          </a:p>
        </p:txBody>
      </p:sp>
      <p:pic>
        <p:nvPicPr>
          <p:cNvPr id="10" name="Picture Placeholder 9" descr="Graphic of a Comprehensive, Balanced System of Assessment with Draft phase highlighted. ">
            <a:extLst>
              <a:ext uri="{FF2B5EF4-FFF2-40B4-BE49-F238E27FC236}">
                <a16:creationId xmlns:a16="http://schemas.microsoft.com/office/drawing/2014/main" xmlns="" id="{F1BF4F72-09BB-454A-8383-028C100DC430}"/>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pic>
        <p:nvPicPr>
          <p:cNvPr id="13" name="Picture Placeholder 12" descr="Graphic of wrench and screw driver with word &quot;Tool&quot; below. ">
            <a:extLst>
              <a:ext uri="{FF2B5EF4-FFF2-40B4-BE49-F238E27FC236}">
                <a16:creationId xmlns:a16="http://schemas.microsoft.com/office/drawing/2014/main" xmlns="" id="{9D3391D5-612F-4BE8-94AB-A77B5263B012}"/>
              </a:ext>
            </a:extLst>
          </p:cNvPr>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402783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 1.1a</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p:txBody>
          <a:bodyPr/>
          <a:lstStyle/>
          <a:p>
            <a:pPr marL="571500" indent="-571500">
              <a:buFont typeface="Wingdings 3" panose="05040102010807070707" pitchFamily="18" charset="2"/>
              <a:buChar char="}"/>
            </a:pPr>
            <a:r>
              <a:rPr lang="en-US" sz="2800" i="1" dirty="0"/>
              <a:t>How might a well-crafted vision statement about assessment contribute to improved teaching and learning in your school or district?</a:t>
            </a:r>
          </a:p>
          <a:p>
            <a:pPr marL="571500" indent="-571500">
              <a:buFont typeface="Wingdings 3" panose="05040102010807070707" pitchFamily="18" charset="2"/>
              <a:buChar char="}"/>
            </a:pPr>
            <a:r>
              <a:rPr lang="en-US" sz="2800" i="1" dirty="0"/>
              <a:t>What core values do you feel are essential in a meaningful vision statement in your context?</a:t>
            </a:r>
          </a:p>
          <a:p>
            <a:pPr marL="571500" indent="-571500">
              <a:buFont typeface="Wingdings 3" panose="05040102010807070707" pitchFamily="18" charset="2"/>
              <a:buChar char="}"/>
            </a:pPr>
            <a:r>
              <a:rPr lang="en-US" sz="2800" i="1" dirty="0"/>
              <a:t>What do you notice and wonder about this tool?</a:t>
            </a:r>
          </a:p>
          <a:p>
            <a:pPr marL="571500" indent="-571500">
              <a:buFont typeface="Wingdings 3" panose="05040102010807070707" pitchFamily="18" charset="2"/>
              <a:buChar char="}"/>
            </a:pPr>
            <a:r>
              <a:rPr lang="en-US" sz="2800" i="1" dirty="0"/>
              <a:t>How might you use this tool in your local context?</a:t>
            </a:r>
          </a:p>
        </p:txBody>
      </p:sp>
      <p:pic>
        <p:nvPicPr>
          <p:cNvPr id="8" name="Picture Placeholder 7" descr="Graphic of a Comprehensive, Balanced System of Assessment with Draft phase highlighted. ">
            <a:extLst>
              <a:ext uri="{FF2B5EF4-FFF2-40B4-BE49-F238E27FC236}">
                <a16:creationId xmlns:a16="http://schemas.microsoft.com/office/drawing/2014/main" xmlns="" id="{A3185310-3BF4-41A9-A02B-A2EAA40861C0}"/>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pic>
        <p:nvPicPr>
          <p:cNvPr id="9" name="Picture Placeholder 8" descr="Graphic of a magnifying glass with word &quot;Explore&quot; below. ">
            <a:extLst>
              <a:ext uri="{FF2B5EF4-FFF2-40B4-BE49-F238E27FC236}">
                <a16:creationId xmlns:a16="http://schemas.microsoft.com/office/drawing/2014/main" xmlns="" id="{AAA0EC2E-C634-4334-9BA0-76C53DA3BF2A}"/>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16</a:t>
            </a:fld>
            <a:endParaRPr lang="en-US"/>
          </a:p>
        </p:txBody>
      </p:sp>
    </p:spTree>
    <p:extLst>
      <p:ext uri="{BB962C8B-B14F-4D97-AF65-F5344CB8AC3E}">
        <p14:creationId xmlns:p14="http://schemas.microsoft.com/office/powerpoint/2010/main" val="382887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A2045-3E98-1645-AFEF-901CE4613B46}"/>
              </a:ext>
            </a:extLst>
          </p:cNvPr>
          <p:cNvSpPr>
            <a:spLocks noGrp="1"/>
          </p:cNvSpPr>
          <p:nvPr>
            <p:ph type="title"/>
          </p:nvPr>
        </p:nvSpPr>
        <p:spPr/>
        <p:txBody>
          <a:bodyPr/>
          <a:lstStyle/>
          <a:p>
            <a:r>
              <a:rPr lang="en-US" sz="4400" dirty="0"/>
              <a:t>Gather Data</a:t>
            </a:r>
          </a:p>
        </p:txBody>
      </p:sp>
      <p:sp>
        <p:nvSpPr>
          <p:cNvPr id="4" name="Content Placeholder 3">
            <a:extLst>
              <a:ext uri="{FF2B5EF4-FFF2-40B4-BE49-F238E27FC236}">
                <a16:creationId xmlns:a16="http://schemas.microsoft.com/office/drawing/2014/main" xmlns="" id="{38CC0A84-AF60-674A-BED1-38EC714466B2}"/>
              </a:ext>
            </a:extLst>
          </p:cNvPr>
          <p:cNvSpPr>
            <a:spLocks noGrp="1"/>
          </p:cNvSpPr>
          <p:nvPr>
            <p:ph sz="quarter" idx="12"/>
          </p:nvPr>
        </p:nvSpPr>
        <p:spPr>
          <a:xfrm>
            <a:off x="969275" y="1368639"/>
            <a:ext cx="8847571" cy="5061133"/>
          </a:xfrm>
        </p:spPr>
        <p:txBody>
          <a:bodyPr/>
          <a:lstStyle/>
          <a:p>
            <a:r>
              <a:rPr lang="en-US" sz="3200" dirty="0"/>
              <a:t>Improving your system of assessment requires a full understanding of the current assessment landscape:</a:t>
            </a:r>
          </a:p>
          <a:p>
            <a:pPr marL="571500" indent="-571500">
              <a:buFont typeface="Wingdings 3" panose="05040102010807070707" pitchFamily="18" charset="2"/>
              <a:buChar char="}"/>
            </a:pPr>
            <a:r>
              <a:rPr lang="en-US" sz="2800" dirty="0"/>
              <a:t>What assessment tools are currently in place?</a:t>
            </a:r>
          </a:p>
          <a:p>
            <a:pPr marL="571500" indent="-571500">
              <a:buFont typeface="Wingdings 3" panose="05040102010807070707" pitchFamily="18" charset="2"/>
              <a:buChar char="}"/>
            </a:pPr>
            <a:r>
              <a:rPr lang="en-US" sz="2800" dirty="0"/>
              <a:t>How are the current assessments being used to support teaching and learning?</a:t>
            </a:r>
          </a:p>
          <a:p>
            <a:pPr marL="571500" indent="-571500">
              <a:buFont typeface="Wingdings 3" panose="05040102010807070707" pitchFamily="18" charset="2"/>
              <a:buChar char="}"/>
            </a:pPr>
            <a:r>
              <a:rPr lang="en-US" sz="2800" dirty="0"/>
              <a:t>How do your stakeholders experience these assessments?</a:t>
            </a:r>
          </a:p>
          <a:p>
            <a:pPr marL="571500" indent="-571500">
              <a:buFont typeface="Wingdings 3" panose="05040102010807070707" pitchFamily="18" charset="2"/>
              <a:buChar char="}"/>
            </a:pPr>
            <a:r>
              <a:rPr lang="en-US" sz="2800" dirty="0"/>
              <a:t>What are your stakeholders' beliefs about specific assessments and about assessment broadly?</a:t>
            </a:r>
          </a:p>
        </p:txBody>
      </p:sp>
      <p:pic>
        <p:nvPicPr>
          <p:cNvPr id="10" name="Picture Placeholder 9" descr="Graphic of a Comprehensive, Balanced System of Assessment with Gather Data phase highlighted. ">
            <a:extLst>
              <a:ext uri="{FF2B5EF4-FFF2-40B4-BE49-F238E27FC236}">
                <a16:creationId xmlns:a16="http://schemas.microsoft.com/office/drawing/2014/main" xmlns="" id="{D3CF99C3-3E3C-4726-BC34-8F563F6FD0F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sp>
        <p:nvSpPr>
          <p:cNvPr id="3" name="Slide Number Placeholder 2">
            <a:extLst>
              <a:ext uri="{FF2B5EF4-FFF2-40B4-BE49-F238E27FC236}">
                <a16:creationId xmlns:a16="http://schemas.microsoft.com/office/drawing/2014/main" xmlns="" id="{0E32683A-A6E5-A44B-91E9-FA0B2AEBCD1A}"/>
              </a:ext>
            </a:extLst>
          </p:cNvPr>
          <p:cNvSpPr>
            <a:spLocks noGrp="1"/>
          </p:cNvSpPr>
          <p:nvPr>
            <p:ph type="sldNum" sz="quarter" idx="10"/>
          </p:nvPr>
        </p:nvSpPr>
        <p:spPr/>
        <p:txBody>
          <a:bodyPr/>
          <a:lstStyle/>
          <a:p>
            <a:fld id="{91BD7323-49BF-4C97-8773-5EC64C492009}" type="slidenum">
              <a:rPr lang="en-US" smtClean="0"/>
              <a:pPr/>
              <a:t>17</a:t>
            </a:fld>
            <a:endParaRPr lang="en-US"/>
          </a:p>
        </p:txBody>
      </p:sp>
    </p:spTree>
    <p:extLst>
      <p:ext uri="{BB962C8B-B14F-4D97-AF65-F5344CB8AC3E}">
        <p14:creationId xmlns:p14="http://schemas.microsoft.com/office/powerpoint/2010/main" val="292441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Tools: Gather Data</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half" idx="1"/>
          </p:nvPr>
        </p:nvSpPr>
        <p:spPr/>
        <p:txBody>
          <a:bodyPr/>
          <a:lstStyle/>
          <a:p>
            <a:pPr marL="0" indent="0">
              <a:buNone/>
            </a:pPr>
            <a:r>
              <a:rPr lang="en-US" sz="3200" dirty="0"/>
              <a:t>Tools: </a:t>
            </a:r>
          </a:p>
          <a:p>
            <a:pPr marL="457200" indent="-457200">
              <a:buFont typeface="Wingdings 3" panose="05040102010807070707" pitchFamily="18" charset="2"/>
              <a:buChar char="}"/>
            </a:pPr>
            <a:r>
              <a:rPr lang="en-US" sz="2800" dirty="0"/>
              <a:t>1.2a, b, c—Assessment Inventory Surveys </a:t>
            </a:r>
          </a:p>
          <a:p>
            <a:pPr marL="457200" indent="-457200">
              <a:buFont typeface="Wingdings 3" panose="05040102010807070707" pitchFamily="18" charset="2"/>
              <a:buChar char="}"/>
            </a:pPr>
            <a:r>
              <a:rPr lang="en-US" sz="2800" dirty="0"/>
              <a:t>1.2d—Excel Assessment Inventory Survey</a:t>
            </a:r>
          </a:p>
          <a:p>
            <a:pPr marL="457200" indent="-457200">
              <a:buFont typeface="Wingdings 3" panose="05040102010807070707" pitchFamily="18" charset="2"/>
              <a:buChar char="}"/>
            </a:pPr>
            <a:r>
              <a:rPr lang="en-US" sz="2800" dirty="0"/>
              <a:t>1.2e</a:t>
            </a:r>
            <a:r>
              <a:rPr lang="en-US" sz="2800" b="1" dirty="0"/>
              <a:t>—</a:t>
            </a:r>
            <a:r>
              <a:rPr lang="en-US" sz="2800" dirty="0"/>
              <a:t>Educator Assessment Beliefs Survey</a:t>
            </a:r>
          </a:p>
          <a:p>
            <a:endParaRPr lang="en-US" dirty="0"/>
          </a:p>
        </p:txBody>
      </p:sp>
      <p:sp>
        <p:nvSpPr>
          <p:cNvPr id="5" name="Text Placeholder 4">
            <a:extLst>
              <a:ext uri="{FF2B5EF4-FFF2-40B4-BE49-F238E27FC236}">
                <a16:creationId xmlns:a16="http://schemas.microsoft.com/office/drawing/2014/main" xmlns="" id="{49B733FB-4FAF-0049-AA34-F3158704E856}"/>
              </a:ext>
            </a:extLst>
          </p:cNvPr>
          <p:cNvSpPr>
            <a:spLocks noGrp="1"/>
          </p:cNvSpPr>
          <p:nvPr>
            <p:ph sz="half" idx="2"/>
          </p:nvPr>
        </p:nvSpPr>
        <p:spPr>
          <a:xfrm>
            <a:off x="5262466" y="1915295"/>
            <a:ext cx="4721290" cy="4581037"/>
          </a:xfrm>
        </p:spPr>
        <p:txBody>
          <a:bodyPr/>
          <a:lstStyle/>
          <a:p>
            <a:pPr marL="0" indent="0">
              <a:buNone/>
            </a:pPr>
            <a:r>
              <a:rPr lang="en-US" sz="3200" dirty="0"/>
              <a:t>Purpose: </a:t>
            </a:r>
          </a:p>
          <a:p>
            <a:pPr marL="457200" indent="-457200">
              <a:buFont typeface="Wingdings 3" panose="05040102010807070707" pitchFamily="18" charset="2"/>
              <a:buChar char="}"/>
            </a:pPr>
            <a:r>
              <a:rPr lang="en-US" sz="2800" dirty="0"/>
              <a:t>These tools are designed to support you in gathering usable data about your current system of assessment and how different stakeholders experience it. </a:t>
            </a:r>
          </a:p>
          <a:p>
            <a:endParaRPr lang="en-US" dirty="0"/>
          </a:p>
        </p:txBody>
      </p:sp>
      <p:pic>
        <p:nvPicPr>
          <p:cNvPr id="8" name="Picture Placeholder 7" descr="Graphic of a Comprehensive, Balanced System of Assessment with Gather Data phase highlighted. ">
            <a:extLst>
              <a:ext uri="{FF2B5EF4-FFF2-40B4-BE49-F238E27FC236}">
                <a16:creationId xmlns:a16="http://schemas.microsoft.com/office/drawing/2014/main" xmlns="" id="{5761073B-1943-4333-85D4-466C132EE98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pic>
        <p:nvPicPr>
          <p:cNvPr id="9" name="Picture Placeholder 8" descr="Graphic of wrench and screw driver with word &quot;Tool&quot; below. ">
            <a:extLst>
              <a:ext uri="{FF2B5EF4-FFF2-40B4-BE49-F238E27FC236}">
                <a16:creationId xmlns:a16="http://schemas.microsoft.com/office/drawing/2014/main" xmlns="" id="{DDD6C2BB-BD2F-44C9-971E-AE6EF61E8CF9}"/>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390547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Tools 1.2a–e</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a:xfrm>
            <a:off x="1137677" y="1611956"/>
            <a:ext cx="8715450" cy="4697694"/>
          </a:xfrm>
        </p:spPr>
        <p:txBody>
          <a:bodyPr/>
          <a:lstStyle/>
          <a:p>
            <a:pPr marL="571500" indent="-571500">
              <a:buFont typeface="Wingdings 3" panose="05040102010807070707" pitchFamily="18" charset="2"/>
              <a:buChar char="}"/>
            </a:pPr>
            <a:r>
              <a:rPr lang="en-US" sz="2800" i="1" dirty="0"/>
              <a:t>What are your most pressing questions about your current local assessment system?</a:t>
            </a:r>
          </a:p>
          <a:p>
            <a:pPr marL="571500" indent="-571500">
              <a:buFont typeface="Wingdings 3" panose="05040102010807070707" pitchFamily="18" charset="2"/>
              <a:buChar char="}"/>
            </a:pPr>
            <a:r>
              <a:rPr lang="en-US" sz="2800" i="1" dirty="0"/>
              <a:t>What do you most want to know from your educators to inform your thinking and planning about your local assessment system?</a:t>
            </a:r>
          </a:p>
          <a:p>
            <a:pPr marL="571500" indent="-571500">
              <a:buFont typeface="Wingdings 3" panose="05040102010807070707" pitchFamily="18" charset="2"/>
              <a:buChar char="}"/>
            </a:pPr>
            <a:r>
              <a:rPr lang="en-US" sz="2800" i="1" dirty="0"/>
              <a:t>What do you notice and wonder about these tools?</a:t>
            </a:r>
          </a:p>
          <a:p>
            <a:pPr marL="571500" indent="-571500">
              <a:buFont typeface="Wingdings 3" panose="05040102010807070707" pitchFamily="18" charset="2"/>
              <a:buChar char="}"/>
            </a:pPr>
            <a:r>
              <a:rPr lang="en-US" sz="2800" i="1" dirty="0"/>
              <a:t>How might you use these tools in your local context?</a:t>
            </a:r>
          </a:p>
          <a:p>
            <a:pPr marL="571500" indent="-571500">
              <a:buFont typeface="Wingdings 3" panose="05040102010807070707" pitchFamily="18" charset="2"/>
              <a:buChar char="}"/>
            </a:pPr>
            <a:r>
              <a:rPr lang="en-US" sz="2800" i="1" dirty="0"/>
              <a:t>What strategies might support educator participation in these data-gathering activities?</a:t>
            </a:r>
          </a:p>
        </p:txBody>
      </p:sp>
      <p:pic>
        <p:nvPicPr>
          <p:cNvPr id="7" name="Picture Placeholder 6" descr="Graphic of a Comprehensive, Balanced System of Assessment with Gather Data phase highlighted. ">
            <a:extLst>
              <a:ext uri="{FF2B5EF4-FFF2-40B4-BE49-F238E27FC236}">
                <a16:creationId xmlns:a16="http://schemas.microsoft.com/office/drawing/2014/main" xmlns="" id="{8416ACD1-1C54-491B-855E-519E5F6D8D98}"/>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762" b="2762"/>
          <a:stretch/>
        </p:blipFill>
        <p:spPr>
          <a:xfrm>
            <a:off x="10153650" y="178841"/>
            <a:ext cx="1928813" cy="1894433"/>
          </a:xfrm>
          <a:prstGeom prst="rect">
            <a:avLst/>
          </a:prstGeom>
        </p:spPr>
      </p:pic>
      <p:pic>
        <p:nvPicPr>
          <p:cNvPr id="8" name="Picture Placeholder 7" descr="Graphic of a magnifying glass with word &quot;Explore&quot; below. ">
            <a:extLst>
              <a:ext uri="{FF2B5EF4-FFF2-40B4-BE49-F238E27FC236}">
                <a16:creationId xmlns:a16="http://schemas.microsoft.com/office/drawing/2014/main" xmlns="" id="{BD53CDF0-00E0-4EBA-B8BE-AC55ADF0C26E}"/>
              </a:ext>
            </a:extLst>
          </p:cNvPr>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184766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p:txBody>
          <a:bodyPr/>
          <a:lstStyle/>
          <a:p>
            <a:r>
              <a:rPr lang="en-US" sz="4400" dirty="0"/>
              <a:t>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1147834" y="1777835"/>
            <a:ext cx="8596668" cy="4901324"/>
          </a:xfrm>
        </p:spPr>
        <p:txBody>
          <a:bodyPr/>
          <a:lstStyle/>
          <a:p>
            <a:pPr marL="0" indent="0">
              <a:buNone/>
            </a:pPr>
            <a:r>
              <a:rPr lang="en-US" sz="3200" dirty="0"/>
              <a:t>Participants will understand</a:t>
            </a:r>
          </a:p>
          <a:p>
            <a:pPr lvl="0"/>
            <a:r>
              <a:rPr lang="en-US" sz="2800" dirty="0"/>
              <a:t>a process for building a comprehensive, balanced assessment system and supporting formative assessment, and</a:t>
            </a:r>
          </a:p>
          <a:p>
            <a:pPr lvl="0"/>
            <a:r>
              <a:rPr lang="en-US" sz="2800" dirty="0"/>
              <a:t>the purpose of the specific tools in the </a:t>
            </a:r>
            <a:r>
              <a:rPr lang="en-US" sz="2800" i="1" dirty="0"/>
              <a:t>Assessment Leadership Module Toolkit</a:t>
            </a:r>
            <a:r>
              <a:rPr lang="en-US" sz="2800" dirty="0"/>
              <a:t> and how the tools work together. </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4AE6D-C457-1B4D-AB02-1E9478D583A7}"/>
              </a:ext>
            </a:extLst>
          </p:cNvPr>
          <p:cNvSpPr>
            <a:spLocks noGrp="1"/>
          </p:cNvSpPr>
          <p:nvPr>
            <p:ph type="title"/>
          </p:nvPr>
        </p:nvSpPr>
        <p:spPr/>
        <p:txBody>
          <a:bodyPr/>
          <a:lstStyle/>
          <a:p>
            <a:r>
              <a:rPr lang="en-US" sz="4400" dirty="0"/>
              <a:t>Analyze and Interpret Data</a:t>
            </a:r>
          </a:p>
        </p:txBody>
      </p:sp>
      <p:sp>
        <p:nvSpPr>
          <p:cNvPr id="4" name="Content Placeholder 3">
            <a:extLst>
              <a:ext uri="{FF2B5EF4-FFF2-40B4-BE49-F238E27FC236}">
                <a16:creationId xmlns:a16="http://schemas.microsoft.com/office/drawing/2014/main" xmlns="" id="{8318A879-7B6B-4B45-817B-68496B91B6C1}"/>
              </a:ext>
            </a:extLst>
          </p:cNvPr>
          <p:cNvSpPr>
            <a:spLocks noGrp="1"/>
          </p:cNvSpPr>
          <p:nvPr>
            <p:ph sz="quarter" idx="12"/>
          </p:nvPr>
        </p:nvSpPr>
        <p:spPr/>
        <p:txBody>
          <a:bodyPr/>
          <a:lstStyle/>
          <a:p>
            <a:r>
              <a:rPr lang="en-US" sz="3200" dirty="0"/>
              <a:t>Partnering with stakeholders to make sense of data in order to inform next steps is a key step toward a more comprehensive, balanced assessment system.</a:t>
            </a:r>
          </a:p>
          <a:p>
            <a:pPr marL="571500" indent="-571500">
              <a:buFont typeface="Wingdings 3" panose="05040102010807070707" pitchFamily="18" charset="2"/>
              <a:buChar char="}"/>
            </a:pPr>
            <a:r>
              <a:rPr lang="en-US" sz="2800" dirty="0"/>
              <a:t>What do the data we gathered tell us?</a:t>
            </a:r>
          </a:p>
          <a:p>
            <a:pPr marL="571500" indent="-571500">
              <a:buFont typeface="Wingdings 3" panose="05040102010807070707" pitchFamily="18" charset="2"/>
              <a:buChar char="}"/>
            </a:pPr>
            <a:r>
              <a:rPr lang="en-US" sz="2800" dirty="0"/>
              <a:t>What additional information do we need?</a:t>
            </a:r>
          </a:p>
          <a:p>
            <a:pPr marL="571500" indent="-571500">
              <a:buFont typeface="Wingdings 3" panose="05040102010807070707" pitchFamily="18" charset="2"/>
              <a:buChar char="}"/>
            </a:pPr>
            <a:r>
              <a:rPr lang="en-US" sz="2800" dirty="0"/>
              <a:t>What recommendations will we make based on our data?</a:t>
            </a:r>
          </a:p>
        </p:txBody>
      </p:sp>
      <p:pic>
        <p:nvPicPr>
          <p:cNvPr id="7" name="Picture Placeholder 6" descr="Graphic of a Comprehensive, Balanced System of Assessment with Analyze and Interpret phase highlighted. ">
            <a:extLst>
              <a:ext uri="{FF2B5EF4-FFF2-40B4-BE49-F238E27FC236}">
                <a16:creationId xmlns:a16="http://schemas.microsoft.com/office/drawing/2014/main" xmlns="" id="{9C89B8C4-2B70-4855-AEAA-3229D14DC70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303" b="2303"/>
          <a:stretch/>
        </p:blipFill>
        <p:spPr>
          <a:xfrm>
            <a:off x="10153650" y="178841"/>
            <a:ext cx="1928813" cy="1894433"/>
          </a:xfrm>
          <a:prstGeom prst="rect">
            <a:avLst/>
          </a:prstGeom>
        </p:spPr>
      </p:pic>
      <p:sp>
        <p:nvSpPr>
          <p:cNvPr id="3" name="Slide Number Placeholder 2">
            <a:extLst>
              <a:ext uri="{FF2B5EF4-FFF2-40B4-BE49-F238E27FC236}">
                <a16:creationId xmlns:a16="http://schemas.microsoft.com/office/drawing/2014/main" xmlns="" id="{41E3D751-853D-B34F-908B-0AE1DC60BE01}"/>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33499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Tools: Analyze and Interpret</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half" idx="1"/>
          </p:nvPr>
        </p:nvSpPr>
        <p:spPr/>
        <p:txBody>
          <a:bodyPr/>
          <a:lstStyle/>
          <a:p>
            <a:pPr marL="0" indent="0">
              <a:buNone/>
            </a:pPr>
            <a:r>
              <a:rPr lang="en-US" sz="3200" dirty="0"/>
              <a:t>Tools: </a:t>
            </a:r>
          </a:p>
          <a:p>
            <a:pPr marL="457200" indent="-457200">
              <a:buFont typeface="Wingdings 3" panose="05040102010807070707" pitchFamily="18" charset="2"/>
              <a:buChar char="}"/>
            </a:pPr>
            <a:r>
              <a:rPr lang="en-US" sz="2800" dirty="0"/>
              <a:t>1.3a—Data Analysis for Assessment Inventory Survey</a:t>
            </a:r>
          </a:p>
          <a:p>
            <a:pPr marL="457200" indent="-457200">
              <a:buFont typeface="Wingdings 3" panose="05040102010807070707" pitchFamily="18" charset="2"/>
              <a:buChar char="}"/>
            </a:pPr>
            <a:r>
              <a:rPr lang="en-US" sz="2800" dirty="0"/>
              <a:t>1.3b—Data Analysis for Educator Assessment Beliefs Survey</a:t>
            </a:r>
          </a:p>
          <a:p>
            <a:pPr marL="457200" indent="-457200">
              <a:buFont typeface="Wingdings 3" panose="05040102010807070707" pitchFamily="18" charset="2"/>
              <a:buChar char="}"/>
            </a:pPr>
            <a:r>
              <a:rPr lang="en-US" sz="2800" dirty="0"/>
              <a:t>1.3c—Assessment Plan Recommendations </a:t>
            </a:r>
          </a:p>
        </p:txBody>
      </p:sp>
      <p:sp>
        <p:nvSpPr>
          <p:cNvPr id="5" name="Text Placeholder 4">
            <a:extLst>
              <a:ext uri="{FF2B5EF4-FFF2-40B4-BE49-F238E27FC236}">
                <a16:creationId xmlns:a16="http://schemas.microsoft.com/office/drawing/2014/main" xmlns="" id="{B3FBECAA-FD28-5A47-B4BD-94A491516289}"/>
              </a:ext>
            </a:extLst>
          </p:cNvPr>
          <p:cNvSpPr>
            <a:spLocks noGrp="1"/>
          </p:cNvSpPr>
          <p:nvPr>
            <p:ph sz="half" idx="2"/>
          </p:nvPr>
        </p:nvSpPr>
        <p:spPr>
          <a:xfrm>
            <a:off x="5598367" y="1915295"/>
            <a:ext cx="4297681" cy="4581037"/>
          </a:xfrm>
        </p:spPr>
        <p:txBody>
          <a:bodyPr/>
          <a:lstStyle/>
          <a:p>
            <a:pPr marL="0" indent="0">
              <a:buNone/>
            </a:pPr>
            <a:r>
              <a:rPr lang="en-US" sz="3200" dirty="0"/>
              <a:t>Purpose: </a:t>
            </a:r>
          </a:p>
          <a:p>
            <a:pPr marL="457200" indent="-457200">
              <a:buFont typeface="Wingdings 3" panose="05040102010807070707" pitchFamily="18" charset="2"/>
              <a:buChar char="}"/>
            </a:pPr>
            <a:r>
              <a:rPr lang="en-US" sz="2800" dirty="0"/>
              <a:t>These tools are designed to support groups making sense of data about the current system of assessment and using that data to make actionable recommendations. </a:t>
            </a:r>
          </a:p>
          <a:p>
            <a:endParaRPr lang="en-US" dirty="0"/>
          </a:p>
        </p:txBody>
      </p:sp>
      <p:pic>
        <p:nvPicPr>
          <p:cNvPr id="8" name="Picture Placeholder 7" descr="Graphic of a Comprehensive, Balanced System of Assessment with Analyze and Interpret phase highlighted. ">
            <a:extLst>
              <a:ext uri="{FF2B5EF4-FFF2-40B4-BE49-F238E27FC236}">
                <a16:creationId xmlns:a16="http://schemas.microsoft.com/office/drawing/2014/main" xmlns="" id="{9DFB8DF5-1B27-456B-AACC-29AFEEFAD74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303" b="2303"/>
          <a:stretch/>
        </p:blipFill>
        <p:spPr>
          <a:xfrm>
            <a:off x="10153650" y="178841"/>
            <a:ext cx="1928813" cy="1894433"/>
          </a:xfrm>
          <a:prstGeom prst="rect">
            <a:avLst/>
          </a:prstGeom>
        </p:spPr>
      </p:pic>
      <p:pic>
        <p:nvPicPr>
          <p:cNvPr id="11" name="Picture Placeholder 10" descr="Graphic of wrench and screw driver with word &quot;Tool&quot; below. ">
            <a:extLst>
              <a:ext uri="{FF2B5EF4-FFF2-40B4-BE49-F238E27FC236}">
                <a16:creationId xmlns:a16="http://schemas.microsoft.com/office/drawing/2014/main" xmlns="" id="{0509AAE2-8C2B-42F8-B7D3-AC0EE124909F}"/>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267690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Tools 1.3a</a:t>
            </a:r>
            <a:r>
              <a:rPr lang="en-US" sz="4400" dirty="0">
                <a:latin typeface="Arial" panose="020B0604020202020204" pitchFamily="34" charset="0"/>
                <a:cs typeface="Arial" panose="020B0604020202020204" pitchFamily="34" charset="0"/>
              </a:rPr>
              <a:t>–</a:t>
            </a:r>
            <a:r>
              <a:rPr lang="en-US" sz="4400" dirty="0"/>
              <a:t>c</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p:txBody>
          <a:bodyPr/>
          <a:lstStyle/>
          <a:p>
            <a:pPr marL="457200" indent="-457200">
              <a:buFont typeface="Wingdings 3" panose="05040102010807070707" pitchFamily="18" charset="2"/>
              <a:buChar char="}"/>
            </a:pPr>
            <a:r>
              <a:rPr lang="en-US" sz="2800" i="1" dirty="0"/>
              <a:t>How have you traditionally engaged key stakeholders in data analysis?</a:t>
            </a:r>
          </a:p>
          <a:p>
            <a:pPr marL="457200" indent="-457200">
              <a:buFont typeface="Wingdings 3" panose="05040102010807070707" pitchFamily="18" charset="2"/>
              <a:buChar char="}"/>
            </a:pPr>
            <a:r>
              <a:rPr lang="en-US" sz="2800" i="1" dirty="0"/>
              <a:t>Which specific stakeholders could best support data analysis and the process of using data to make decisions? If these are different groups, how can information and ownership be shared among groups?</a:t>
            </a:r>
          </a:p>
          <a:p>
            <a:pPr marL="457200" indent="-457200">
              <a:buFont typeface="Wingdings 3" panose="05040102010807070707" pitchFamily="18" charset="2"/>
              <a:buChar char="}"/>
            </a:pPr>
            <a:r>
              <a:rPr lang="en-US" sz="2800" i="1" dirty="0"/>
              <a:t>What do you notice and wonder about these tools?</a:t>
            </a:r>
          </a:p>
          <a:p>
            <a:pPr marL="457200" indent="-457200">
              <a:buFont typeface="Wingdings 3" panose="05040102010807070707" pitchFamily="18" charset="2"/>
              <a:buChar char="}"/>
            </a:pPr>
            <a:r>
              <a:rPr lang="en-US" sz="2800" i="1" dirty="0"/>
              <a:t>How might you use these tools in your local context?</a:t>
            </a:r>
          </a:p>
          <a:p>
            <a:endParaRPr lang="en-US" dirty="0"/>
          </a:p>
        </p:txBody>
      </p:sp>
      <p:pic>
        <p:nvPicPr>
          <p:cNvPr id="7" name="Picture Placeholder 6" descr="Graphic of a Comprehensive, Balanced System of Assessment with Analyze and Interpret phase highlighted. ">
            <a:extLst>
              <a:ext uri="{FF2B5EF4-FFF2-40B4-BE49-F238E27FC236}">
                <a16:creationId xmlns:a16="http://schemas.microsoft.com/office/drawing/2014/main" xmlns="" id="{9851081C-645F-457E-8753-C17FA4D08DD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303" b="2303"/>
          <a:stretch/>
        </p:blipFill>
        <p:spPr>
          <a:xfrm>
            <a:off x="10153650" y="178841"/>
            <a:ext cx="1928813" cy="1894433"/>
          </a:xfrm>
          <a:prstGeom prst="rect">
            <a:avLst/>
          </a:prstGeom>
        </p:spPr>
      </p:pic>
      <p:pic>
        <p:nvPicPr>
          <p:cNvPr id="8" name="Picture Placeholder 7" descr="Graphic of a magnifying glass with word &quot;Explore&quot; below. ">
            <a:extLst>
              <a:ext uri="{FF2B5EF4-FFF2-40B4-BE49-F238E27FC236}">
                <a16:creationId xmlns:a16="http://schemas.microsoft.com/office/drawing/2014/main" xmlns="" id="{64F44399-B324-4CD7-AB67-2ADA41DDAC8B}"/>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12729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E7222-09E6-EF4B-B1C5-70FA37F785F9}"/>
              </a:ext>
            </a:extLst>
          </p:cNvPr>
          <p:cNvSpPr>
            <a:spLocks noGrp="1"/>
          </p:cNvSpPr>
          <p:nvPr>
            <p:ph type="title"/>
          </p:nvPr>
        </p:nvSpPr>
        <p:spPr/>
        <p:txBody>
          <a:bodyPr/>
          <a:lstStyle/>
          <a:p>
            <a:r>
              <a:rPr lang="en-US" sz="4400" dirty="0"/>
              <a:t>Refine Vision</a:t>
            </a:r>
            <a:br>
              <a:rPr lang="en-US" sz="4400" dirty="0"/>
            </a:br>
            <a:r>
              <a:rPr lang="en-US" sz="4400" dirty="0"/>
              <a:t>Implement and Monitor</a:t>
            </a:r>
          </a:p>
        </p:txBody>
      </p:sp>
      <p:sp>
        <p:nvSpPr>
          <p:cNvPr id="4" name="Content Placeholder 3">
            <a:extLst>
              <a:ext uri="{FF2B5EF4-FFF2-40B4-BE49-F238E27FC236}">
                <a16:creationId xmlns:a16="http://schemas.microsoft.com/office/drawing/2014/main" xmlns="" id="{D893F6B2-675D-894D-8A7B-A74483AE6E97}"/>
              </a:ext>
            </a:extLst>
          </p:cNvPr>
          <p:cNvSpPr>
            <a:spLocks noGrp="1"/>
          </p:cNvSpPr>
          <p:nvPr>
            <p:ph sz="quarter" idx="12"/>
          </p:nvPr>
        </p:nvSpPr>
        <p:spPr/>
        <p:txBody>
          <a:bodyPr/>
          <a:lstStyle/>
          <a:p>
            <a:r>
              <a:rPr lang="en-US" sz="3200" dirty="0"/>
              <a:t>Sustaining a comprehensive, balanced system of assessment requires continuous improvement:</a:t>
            </a:r>
          </a:p>
          <a:p>
            <a:pPr marL="571500" indent="-571500">
              <a:buFont typeface="Wingdings 3" panose="05040102010807070707" pitchFamily="18" charset="2"/>
              <a:buChar char="}"/>
            </a:pPr>
            <a:r>
              <a:rPr lang="en-US" sz="2800" dirty="0"/>
              <a:t>Revisit and refine the vision for assessment to guide implementation, but treat it as a living document.</a:t>
            </a:r>
          </a:p>
          <a:p>
            <a:pPr marL="571500" indent="-571500">
              <a:buFont typeface="Wingdings 3" panose="05040102010807070707" pitchFamily="18" charset="2"/>
              <a:buChar char="}"/>
            </a:pPr>
            <a:r>
              <a:rPr lang="en-US" sz="2800" dirty="0"/>
              <a:t>Implement your plans and build strategies to monitor and improve your system of assessment.</a:t>
            </a:r>
          </a:p>
        </p:txBody>
      </p:sp>
      <p:pic>
        <p:nvPicPr>
          <p:cNvPr id="9" name="Picture Placeholder 8" descr="Graphic of a Comprehensive, Balanced System of Assessment with Refine and Implement and Monitor phases highlighted. ">
            <a:extLst>
              <a:ext uri="{FF2B5EF4-FFF2-40B4-BE49-F238E27FC236}">
                <a16:creationId xmlns:a16="http://schemas.microsoft.com/office/drawing/2014/main" xmlns="" id="{2C1655B4-C255-4628-AEF3-51E943C63C3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2455" b="2455"/>
          <a:stretch/>
        </p:blipFill>
        <p:spPr>
          <a:xfrm>
            <a:off x="10153650" y="178841"/>
            <a:ext cx="1928813" cy="1894433"/>
          </a:xfrm>
          <a:prstGeom prst="rect">
            <a:avLst/>
          </a:prstGeom>
        </p:spPr>
      </p:pic>
      <p:sp>
        <p:nvSpPr>
          <p:cNvPr id="3" name="Slide Number Placeholder 2">
            <a:extLst>
              <a:ext uri="{FF2B5EF4-FFF2-40B4-BE49-F238E27FC236}">
                <a16:creationId xmlns:a16="http://schemas.microsoft.com/office/drawing/2014/main" xmlns="" id="{0881024C-B08B-5C4C-A744-F866C94CFF4D}"/>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212699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D6279-4C97-B94F-8597-6B83A743C642}"/>
              </a:ext>
            </a:extLst>
          </p:cNvPr>
          <p:cNvSpPr>
            <a:spLocks noGrp="1"/>
          </p:cNvSpPr>
          <p:nvPr>
            <p:ph type="title"/>
          </p:nvPr>
        </p:nvSpPr>
        <p:spPr/>
        <p:txBody>
          <a:bodyPr/>
          <a:lstStyle/>
          <a:p>
            <a:r>
              <a:rPr lang="en-US" sz="4400" dirty="0"/>
              <a:t>Reflection Questions</a:t>
            </a:r>
          </a:p>
        </p:txBody>
      </p:sp>
      <p:sp>
        <p:nvSpPr>
          <p:cNvPr id="4" name="Content Placeholder 3">
            <a:extLst>
              <a:ext uri="{FF2B5EF4-FFF2-40B4-BE49-F238E27FC236}">
                <a16:creationId xmlns:a16="http://schemas.microsoft.com/office/drawing/2014/main" xmlns="" id="{18508972-DA19-B74F-B9E8-93F08F78A1A9}"/>
              </a:ext>
            </a:extLst>
          </p:cNvPr>
          <p:cNvSpPr>
            <a:spLocks noGrp="1"/>
          </p:cNvSpPr>
          <p:nvPr>
            <p:ph sz="quarter" idx="12"/>
          </p:nvPr>
        </p:nvSpPr>
        <p:spPr/>
        <p:txBody>
          <a:bodyPr/>
          <a:lstStyle/>
          <a:p>
            <a:pPr marL="571500" indent="-571500">
              <a:buFont typeface="Wingdings 3" panose="05040102010807070707" pitchFamily="18" charset="2"/>
              <a:buChar char="}"/>
            </a:pPr>
            <a:r>
              <a:rPr lang="en-US" sz="2800" dirty="0"/>
              <a:t>What are your highest priorities for your local assessment system?</a:t>
            </a:r>
          </a:p>
          <a:p>
            <a:pPr marL="571500" indent="-571500">
              <a:buFont typeface="Wingdings 3" panose="05040102010807070707" pitchFamily="18" charset="2"/>
              <a:buChar char="}"/>
            </a:pPr>
            <a:r>
              <a:rPr lang="en-US" sz="2800" dirty="0"/>
              <a:t>How might these tools support your work?</a:t>
            </a:r>
          </a:p>
          <a:p>
            <a:pPr marL="571500" indent="-571500">
              <a:buFont typeface="Wingdings 3" panose="05040102010807070707" pitchFamily="18" charset="2"/>
              <a:buChar char="}"/>
            </a:pPr>
            <a:r>
              <a:rPr lang="en-US" sz="2800" dirty="0"/>
              <a:t>Who might you enlist to support you in leveraging these tools to make your system more comprehensive and balanced?</a:t>
            </a:r>
          </a:p>
        </p:txBody>
      </p:sp>
      <p:sp>
        <p:nvSpPr>
          <p:cNvPr id="3" name="Slide Number Placeholder 2">
            <a:extLst>
              <a:ext uri="{FF2B5EF4-FFF2-40B4-BE49-F238E27FC236}">
                <a16:creationId xmlns:a16="http://schemas.microsoft.com/office/drawing/2014/main" xmlns="" id="{CF778455-7AD3-7F41-8ED8-3F541DB29BBF}"/>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4065105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176E9B3-F298-B84E-8240-EF904848D3BB}"/>
              </a:ext>
            </a:extLst>
          </p:cNvPr>
          <p:cNvSpPr>
            <a:spLocks noGrp="1"/>
          </p:cNvSpPr>
          <p:nvPr>
            <p:ph type="title"/>
          </p:nvPr>
        </p:nvSpPr>
        <p:spPr/>
        <p:txBody>
          <a:bodyPr/>
          <a:lstStyle/>
          <a:p>
            <a:r>
              <a:rPr lang="en-US" dirty="0"/>
              <a:t>Tools to Support Leading for Formative Assessment</a:t>
            </a:r>
          </a:p>
        </p:txBody>
      </p:sp>
      <p:sp>
        <p:nvSpPr>
          <p:cNvPr id="3" name="Slide Number Placeholder 2">
            <a:extLst>
              <a:ext uri="{FF2B5EF4-FFF2-40B4-BE49-F238E27FC236}">
                <a16:creationId xmlns:a16="http://schemas.microsoft.com/office/drawing/2014/main" xmlns="" id="{7F4BC3D0-50B8-2D4D-86E8-AF9FCA5AEE18}"/>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7955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575BD2B-1BDA-9445-9351-EEE3A2F3E925}"/>
              </a:ext>
            </a:extLst>
          </p:cNvPr>
          <p:cNvSpPr>
            <a:spLocks noGrp="1"/>
          </p:cNvSpPr>
          <p:nvPr>
            <p:ph type="title"/>
          </p:nvPr>
        </p:nvSpPr>
        <p:spPr/>
        <p:txBody>
          <a:bodyPr/>
          <a:lstStyle/>
          <a:p>
            <a:r>
              <a:rPr lang="en-US" sz="4400" dirty="0"/>
              <a:t>Steps in Leading for Formative Assessment</a:t>
            </a:r>
          </a:p>
        </p:txBody>
      </p:sp>
      <p:pic>
        <p:nvPicPr>
          <p:cNvPr id="26" name="Content Placeholder 25" descr="Steps in the formative assessment action plan. 2.1 Establish a compelling case. 2.2 Align policies and practices to support formative assessment. 2.3 Invest in professional learning to support implementation. 2.4 Build a culture of learning to support implementation. ">
            <a:extLst>
              <a:ext uri="{FF2B5EF4-FFF2-40B4-BE49-F238E27FC236}">
                <a16:creationId xmlns:a16="http://schemas.microsoft.com/office/drawing/2014/main" xmlns="" id="{52529A9B-191B-D249-9D4E-48C3BE9B71BF}"/>
              </a:ext>
            </a:extLst>
          </p:cNvPr>
          <p:cNvPicPr>
            <a:picLocks noGrp="1"/>
          </p:cNvPicPr>
          <p:nvPr>
            <p:ph sz="half" idx="14"/>
          </p:nvPr>
        </p:nvPicPr>
        <p:blipFill rotWithShape="1">
          <a:blip r:embed="rId3" cstate="email">
            <a:extLst>
              <a:ext uri="{28A0092B-C50C-407E-A947-70E740481C1C}">
                <a14:useLocalDpi xmlns:a14="http://schemas.microsoft.com/office/drawing/2010/main"/>
              </a:ext>
            </a:extLst>
          </a:blip>
          <a:srcRect/>
          <a:stretch/>
        </p:blipFill>
        <p:spPr>
          <a:xfrm>
            <a:off x="836011" y="1912796"/>
            <a:ext cx="8813162" cy="3795449"/>
          </a:xfrm>
          <a:prstGeom prst="rect">
            <a:avLst/>
          </a:prstGeom>
        </p:spPr>
      </p:pic>
      <p:sp>
        <p:nvSpPr>
          <p:cNvPr id="3" name="Slide Number Placeholder 2">
            <a:extLst>
              <a:ext uri="{FF2B5EF4-FFF2-40B4-BE49-F238E27FC236}">
                <a16:creationId xmlns:a16="http://schemas.microsoft.com/office/drawing/2014/main" xmlns="" id="{06B40B2F-CA68-AB47-B99D-A5567AB3B0D8}"/>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418996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2D763-38F3-7B46-812C-3F12E3C3F6A6}"/>
              </a:ext>
            </a:extLst>
          </p:cNvPr>
          <p:cNvSpPr>
            <a:spLocks noGrp="1"/>
          </p:cNvSpPr>
          <p:nvPr>
            <p:ph type="title"/>
          </p:nvPr>
        </p:nvSpPr>
        <p:spPr/>
        <p:txBody>
          <a:bodyPr anchor="t">
            <a:noAutofit/>
          </a:bodyPr>
          <a:lstStyle/>
          <a:p>
            <a:r>
              <a:rPr lang="en-US" sz="4400" dirty="0"/>
              <a:t>Establish a Compelling Case for Formative Assessment</a:t>
            </a:r>
          </a:p>
        </p:txBody>
      </p:sp>
      <p:pic>
        <p:nvPicPr>
          <p:cNvPr id="16" name="Content Placeholder 15" descr="Image of a head with gears">
            <a:extLst>
              <a:ext uri="{FF2B5EF4-FFF2-40B4-BE49-F238E27FC236}">
                <a16:creationId xmlns:a16="http://schemas.microsoft.com/office/drawing/2014/main" xmlns="" id="{4BF06D8A-832D-9A4B-891D-4533CDB2ED2A}"/>
              </a:ext>
            </a:extLst>
          </p:cNvPr>
          <p:cNvPicPr>
            <a:picLocks noGrp="1"/>
          </p:cNvPicPr>
          <p:nvPr>
            <p:ph sz="half"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80592" y="2073274"/>
            <a:ext cx="914400" cy="914400"/>
          </a:xfrm>
        </p:spPr>
      </p:pic>
      <p:sp>
        <p:nvSpPr>
          <p:cNvPr id="7" name="Content Placeholder 6">
            <a:extLst>
              <a:ext uri="{FF2B5EF4-FFF2-40B4-BE49-F238E27FC236}">
                <a16:creationId xmlns:a16="http://schemas.microsoft.com/office/drawing/2014/main" xmlns="" id="{E18B7517-204A-054B-963B-A8EF797444D0}"/>
              </a:ext>
            </a:extLst>
          </p:cNvPr>
          <p:cNvSpPr>
            <a:spLocks noGrp="1"/>
          </p:cNvSpPr>
          <p:nvPr>
            <p:ph sz="half" idx="11"/>
          </p:nvPr>
        </p:nvSpPr>
        <p:spPr>
          <a:xfrm>
            <a:off x="2245520" y="2056199"/>
            <a:ext cx="7757456" cy="914400"/>
          </a:xfrm>
          <a:prstGeom prst="roundRect">
            <a:avLst/>
          </a:prstGeom>
          <a:noFill/>
        </p:spPr>
        <p:txBody>
          <a:bodyPr anchor="ctr"/>
          <a:lstStyle/>
          <a:p>
            <a:r>
              <a:rPr lang="en-US" sz="2800" dirty="0"/>
              <a:t>How formative assessment will improve learning</a:t>
            </a:r>
          </a:p>
        </p:txBody>
      </p:sp>
      <p:pic>
        <p:nvPicPr>
          <p:cNvPr id="20" name="Content Placeholder 19" descr="Image of person next to a whiteboard">
            <a:extLst>
              <a:ext uri="{FF2B5EF4-FFF2-40B4-BE49-F238E27FC236}">
                <a16:creationId xmlns:a16="http://schemas.microsoft.com/office/drawing/2014/main" xmlns="" id="{C9448D8E-8D23-1D41-AA8D-1CEFC65FBC49}"/>
              </a:ext>
            </a:extLst>
          </p:cNvPr>
          <p:cNvPicPr>
            <a:picLocks noGrp="1" noChangeAspect="1"/>
          </p:cNvPicPr>
          <p:nvPr>
            <p:ph sz="half" idx="16"/>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088936" y="3137592"/>
            <a:ext cx="914400" cy="914400"/>
          </a:xfrm>
        </p:spPr>
      </p:pic>
      <p:sp>
        <p:nvSpPr>
          <p:cNvPr id="9" name="Content Placeholder 8">
            <a:extLst>
              <a:ext uri="{FF2B5EF4-FFF2-40B4-BE49-F238E27FC236}">
                <a16:creationId xmlns:a16="http://schemas.microsoft.com/office/drawing/2014/main" xmlns="" id="{7A2C1891-9F61-EF4D-92CB-54C20DAD565F}"/>
              </a:ext>
            </a:extLst>
          </p:cNvPr>
          <p:cNvSpPr>
            <a:spLocks noGrp="1"/>
          </p:cNvSpPr>
          <p:nvPr>
            <p:ph sz="half" idx="14"/>
          </p:nvPr>
        </p:nvSpPr>
        <p:spPr>
          <a:xfrm>
            <a:off x="2245521" y="3119992"/>
            <a:ext cx="7169346" cy="946982"/>
          </a:xfrm>
          <a:prstGeom prst="roundRect">
            <a:avLst/>
          </a:prstGeom>
          <a:noFill/>
        </p:spPr>
        <p:txBody>
          <a:bodyPr/>
          <a:lstStyle/>
          <a:p>
            <a:r>
              <a:rPr lang="en-US" sz="2800" dirty="0"/>
              <a:t>How formative assessment aligns to shared goals for teaching and learning</a:t>
            </a:r>
          </a:p>
        </p:txBody>
      </p:sp>
      <p:pic>
        <p:nvPicPr>
          <p:cNvPr id="22" name="Content Placeholder 21" descr="Image of a pair of glasses">
            <a:extLst>
              <a:ext uri="{FF2B5EF4-FFF2-40B4-BE49-F238E27FC236}">
                <a16:creationId xmlns:a16="http://schemas.microsoft.com/office/drawing/2014/main" xmlns="" id="{52E92339-0017-E447-9DA9-1AEB954AF86F}"/>
              </a:ext>
            </a:extLst>
          </p:cNvPr>
          <p:cNvPicPr>
            <a:picLocks noGrp="1" noChangeAspect="1"/>
          </p:cNvPicPr>
          <p:nvPr>
            <p:ph sz="half" idx="2"/>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49552" y="4451045"/>
            <a:ext cx="914400" cy="914400"/>
          </a:xfrm>
        </p:spPr>
      </p:pic>
      <p:sp>
        <p:nvSpPr>
          <p:cNvPr id="10" name="Content Placeholder 9">
            <a:extLst>
              <a:ext uri="{FF2B5EF4-FFF2-40B4-BE49-F238E27FC236}">
                <a16:creationId xmlns:a16="http://schemas.microsoft.com/office/drawing/2014/main" xmlns="" id="{F3EBB948-A668-8443-B628-E63CA1194567}"/>
              </a:ext>
            </a:extLst>
          </p:cNvPr>
          <p:cNvSpPr>
            <a:spLocks noGrp="1"/>
          </p:cNvSpPr>
          <p:nvPr>
            <p:ph sz="half" idx="15"/>
          </p:nvPr>
        </p:nvSpPr>
        <p:spPr>
          <a:xfrm>
            <a:off x="2245520" y="4322475"/>
            <a:ext cx="7618308" cy="1183043"/>
          </a:xfrm>
          <a:prstGeom prst="roundRect">
            <a:avLst/>
          </a:prstGeom>
          <a:noFill/>
        </p:spPr>
        <p:txBody>
          <a:bodyPr/>
          <a:lstStyle/>
          <a:p>
            <a:r>
              <a:rPr lang="en-US" sz="2800" dirty="0"/>
              <a:t>A clear picture of what will look different when formative assessment is established</a:t>
            </a:r>
          </a:p>
        </p:txBody>
      </p:sp>
      <p:pic>
        <p:nvPicPr>
          <p:cNvPr id="26" name="Content Placeholder 25" descr="Image of a clipboard with a checklist">
            <a:extLst>
              <a:ext uri="{FF2B5EF4-FFF2-40B4-BE49-F238E27FC236}">
                <a16:creationId xmlns:a16="http://schemas.microsoft.com/office/drawing/2014/main" xmlns="" id="{C70CC0C3-F3F8-D349-9E6C-AAE63F2065DA}"/>
              </a:ext>
            </a:extLst>
          </p:cNvPr>
          <p:cNvPicPr>
            <a:picLocks noGrp="1" noChangeAspect="1"/>
          </p:cNvPicPr>
          <p:nvPr>
            <p:ph sz="half" idx="13"/>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1149552" y="5625492"/>
            <a:ext cx="914400" cy="914400"/>
          </a:xfrm>
        </p:spPr>
      </p:pic>
      <p:sp>
        <p:nvSpPr>
          <p:cNvPr id="12" name="Content Placeholder 11">
            <a:extLst>
              <a:ext uri="{FF2B5EF4-FFF2-40B4-BE49-F238E27FC236}">
                <a16:creationId xmlns:a16="http://schemas.microsoft.com/office/drawing/2014/main" xmlns="" id="{087CD734-4B3D-4446-AA94-01BE48853DF9}"/>
              </a:ext>
            </a:extLst>
          </p:cNvPr>
          <p:cNvSpPr>
            <a:spLocks noGrp="1"/>
          </p:cNvSpPr>
          <p:nvPr>
            <p:ph sz="half" idx="17"/>
          </p:nvPr>
        </p:nvSpPr>
        <p:spPr>
          <a:xfrm>
            <a:off x="2245520" y="5609201"/>
            <a:ext cx="7169346" cy="946982"/>
          </a:xfrm>
          <a:prstGeom prst="roundRect">
            <a:avLst/>
          </a:prstGeom>
          <a:noFill/>
        </p:spPr>
        <p:txBody>
          <a:bodyPr/>
          <a:lstStyle/>
          <a:p>
            <a:r>
              <a:rPr lang="en-US" sz="2800" dirty="0"/>
              <a:t>The priority of formative assessment among educator expectations</a:t>
            </a:r>
          </a:p>
        </p:txBody>
      </p:sp>
      <p:pic>
        <p:nvPicPr>
          <p:cNvPr id="8" name="Picture Placeholder 7" descr="Icon of a mallet with title &quot;Establishing a Compelling Case&quot;">
            <a:extLst>
              <a:ext uri="{FF2B5EF4-FFF2-40B4-BE49-F238E27FC236}">
                <a16:creationId xmlns:a16="http://schemas.microsoft.com/office/drawing/2014/main" xmlns="" id="{A49DB026-A8CB-4750-877F-626D99F9579E}"/>
              </a:ext>
            </a:extLst>
          </p:cNvPr>
          <p:cNvPicPr>
            <a:picLocks noGrp="1" noChangeAspect="1"/>
          </p:cNvPicPr>
          <p:nvPr>
            <p:ph type="pic" sz="quarter" idx="18"/>
          </p:nvPr>
        </p:nvPicPr>
        <p:blipFill>
          <a:blip r:embed="rId11"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E1CBE21B-A1BC-A443-8E58-A70C61988B87}"/>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27</a:t>
            </a:fld>
            <a:endParaRPr lang="en-US"/>
          </a:p>
        </p:txBody>
      </p:sp>
    </p:spTree>
    <p:extLst>
      <p:ext uri="{BB962C8B-B14F-4D97-AF65-F5344CB8AC3E}">
        <p14:creationId xmlns:p14="http://schemas.microsoft.com/office/powerpoint/2010/main" val="344984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07EF1-923A-A44A-B72A-6AD68D6E2937}"/>
              </a:ext>
            </a:extLst>
          </p:cNvPr>
          <p:cNvSpPr>
            <a:spLocks noGrp="1"/>
          </p:cNvSpPr>
          <p:nvPr>
            <p:ph type="title"/>
          </p:nvPr>
        </p:nvSpPr>
        <p:spPr/>
        <p:txBody>
          <a:bodyPr/>
          <a:lstStyle/>
          <a:p>
            <a:r>
              <a:rPr lang="en-US" sz="4400" dirty="0"/>
              <a:t>Tools: Establishing a Compelling Case</a:t>
            </a:r>
          </a:p>
        </p:txBody>
      </p:sp>
      <p:sp>
        <p:nvSpPr>
          <p:cNvPr id="4" name="Content Placeholder 3">
            <a:extLst>
              <a:ext uri="{FF2B5EF4-FFF2-40B4-BE49-F238E27FC236}">
                <a16:creationId xmlns:a16="http://schemas.microsoft.com/office/drawing/2014/main" xmlns="" id="{3720ADD0-C965-B141-B3F5-7AE49B9A0927}"/>
              </a:ext>
            </a:extLst>
          </p:cNvPr>
          <p:cNvSpPr>
            <a:spLocks noGrp="1"/>
          </p:cNvSpPr>
          <p:nvPr>
            <p:ph sz="half" idx="1"/>
          </p:nvPr>
        </p:nvSpPr>
        <p:spPr>
          <a:xfrm>
            <a:off x="1149551" y="1915296"/>
            <a:ext cx="4338483" cy="4576915"/>
          </a:xfrm>
        </p:spPr>
        <p:txBody>
          <a:bodyPr/>
          <a:lstStyle/>
          <a:p>
            <a:pPr marL="0" indent="0">
              <a:buNone/>
            </a:pPr>
            <a:r>
              <a:rPr lang="en-US" sz="2800" dirty="0"/>
              <a:t>Tools: </a:t>
            </a:r>
          </a:p>
          <a:p>
            <a:pPr marL="342900" indent="-342900">
              <a:buFont typeface="Wingdings 3" panose="05040102010807070707" pitchFamily="18" charset="2"/>
              <a:buChar char="}"/>
            </a:pPr>
            <a:r>
              <a:rPr lang="en-US" sz="2400" dirty="0"/>
              <a:t>2.1a—Establishing a Compelling Case for Formative Assessment</a:t>
            </a:r>
          </a:p>
          <a:p>
            <a:pPr marL="342900" indent="-342900">
              <a:buFont typeface="Wingdings 3" panose="05040102010807070707" pitchFamily="18" charset="2"/>
              <a:buChar char="}"/>
            </a:pPr>
            <a:r>
              <a:rPr lang="en-US" sz="2400" dirty="0"/>
              <a:t>2.1b, 2.1c—Student and Classroom Formative Assessment Climate Surveys</a:t>
            </a:r>
          </a:p>
          <a:p>
            <a:pPr marL="342900" indent="-342900">
              <a:buFont typeface="Wingdings 3" panose="05040102010807070707" pitchFamily="18" charset="2"/>
              <a:buChar char="}"/>
            </a:pPr>
            <a:r>
              <a:rPr lang="en-US" sz="2400" dirty="0"/>
              <a:t>2.1d—Teacher Formative Assessment Climate Survey</a:t>
            </a:r>
          </a:p>
          <a:p>
            <a:pPr marL="342900" indent="-342900">
              <a:buFont typeface="Wingdings 3" panose="05040102010807070707" pitchFamily="18" charset="2"/>
              <a:buChar char="}"/>
            </a:pPr>
            <a:r>
              <a:rPr lang="en-US" sz="2400" dirty="0"/>
              <a:t>2.1e—Climate Survey Data Analysis Guide</a:t>
            </a:r>
            <a:endParaRPr lang="en-US" sz="2200" dirty="0"/>
          </a:p>
          <a:p>
            <a:endParaRPr lang="en-US" dirty="0"/>
          </a:p>
        </p:txBody>
      </p:sp>
      <p:sp>
        <p:nvSpPr>
          <p:cNvPr id="6" name="Text Placeholder 5">
            <a:extLst>
              <a:ext uri="{FF2B5EF4-FFF2-40B4-BE49-F238E27FC236}">
                <a16:creationId xmlns:a16="http://schemas.microsoft.com/office/drawing/2014/main" xmlns="" id="{689837DA-E6A9-8044-9660-B12BBB88DCA3}"/>
              </a:ext>
            </a:extLst>
          </p:cNvPr>
          <p:cNvSpPr>
            <a:spLocks noGrp="1"/>
          </p:cNvSpPr>
          <p:nvPr>
            <p:ph sz="half" idx="2"/>
          </p:nvPr>
        </p:nvSpPr>
        <p:spPr>
          <a:xfrm>
            <a:off x="5499561" y="1915295"/>
            <a:ext cx="4338484" cy="4581037"/>
          </a:xfrm>
        </p:spPr>
        <p:txBody>
          <a:bodyPr/>
          <a:lstStyle/>
          <a:p>
            <a:pPr marL="0" indent="0">
              <a:buNone/>
            </a:pPr>
            <a:r>
              <a:rPr lang="en-US" sz="2800" dirty="0"/>
              <a:t>Purpose: </a:t>
            </a:r>
          </a:p>
          <a:p>
            <a:pPr marL="457200" indent="-457200">
              <a:buFont typeface="Wingdings 3" panose="05040102010807070707" pitchFamily="18" charset="2"/>
              <a:buChar char="}"/>
            </a:pPr>
            <a:r>
              <a:rPr lang="en-US" sz="2400" dirty="0"/>
              <a:t>These tools are designed to support the articulation of a compelling case for formative assessment by eliciting stakeholder perception data and supporting the analysis of those data to inform clear messages about formative assessment. </a:t>
            </a:r>
          </a:p>
          <a:p>
            <a:endParaRPr lang="en-US" dirty="0"/>
          </a:p>
        </p:txBody>
      </p:sp>
      <p:pic>
        <p:nvPicPr>
          <p:cNvPr id="9" name="Picture Placeholder 8" descr="Icon of a mallet with title &quot;Establishing a Compelling Case&quot;">
            <a:extLst>
              <a:ext uri="{FF2B5EF4-FFF2-40B4-BE49-F238E27FC236}">
                <a16:creationId xmlns:a16="http://schemas.microsoft.com/office/drawing/2014/main" xmlns="" id="{FB375C14-C4DB-4D0E-B77F-2B20D93FBEB0}"/>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10" name="Picture Placeholder 9" descr="Graphic of wrench and screw driver with word &quot;Tool&quot; below. ">
            <a:extLst>
              <a:ext uri="{FF2B5EF4-FFF2-40B4-BE49-F238E27FC236}">
                <a16:creationId xmlns:a16="http://schemas.microsoft.com/office/drawing/2014/main" xmlns="" id="{A4672ECE-52B9-48BE-90A5-75F216877715}"/>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7DA60A04-4488-ED4F-842A-8CC3C0AF2B89}"/>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5592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Tools 2.1a</a:t>
            </a:r>
            <a:r>
              <a:rPr lang="en-US" sz="4400" dirty="0">
                <a:latin typeface="Arial" panose="020B0604020202020204" pitchFamily="34" charset="0"/>
                <a:cs typeface="Arial" panose="020B0604020202020204" pitchFamily="34" charset="0"/>
              </a:rPr>
              <a:t>–</a:t>
            </a:r>
            <a:r>
              <a:rPr lang="en-US" sz="4400" dirty="0"/>
              <a:t>e</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a:xfrm>
            <a:off x="969275" y="1431079"/>
            <a:ext cx="8847571" cy="5061133"/>
          </a:xfrm>
        </p:spPr>
        <p:txBody>
          <a:bodyPr/>
          <a:lstStyle/>
          <a:p>
            <a:pPr marL="457200" indent="-457200">
              <a:buFont typeface="Wingdings 3" panose="05040102010807070707" pitchFamily="18" charset="2"/>
              <a:buChar char="}"/>
            </a:pPr>
            <a:r>
              <a:rPr lang="en-US" sz="2800" i="1" dirty="0"/>
              <a:t>How can understanding the experiences of teachers and students help you lead effective implementation of formative assessment?</a:t>
            </a:r>
          </a:p>
          <a:p>
            <a:pPr marL="457200" indent="-457200">
              <a:buFont typeface="Wingdings 3" panose="05040102010807070707" pitchFamily="18" charset="2"/>
              <a:buChar char="}"/>
            </a:pPr>
            <a:r>
              <a:rPr lang="en-US" sz="2800" i="1" dirty="0"/>
              <a:t>What information do you most need to help you build support for formative assessment?</a:t>
            </a:r>
          </a:p>
          <a:p>
            <a:pPr marL="457200" indent="-457200">
              <a:buFont typeface="Wingdings 3" panose="05040102010807070707" pitchFamily="18" charset="2"/>
              <a:buChar char="}"/>
            </a:pPr>
            <a:r>
              <a:rPr lang="en-US" sz="2800" i="1" dirty="0"/>
              <a:t>How do these data collection and analysis tools resonate with those presented to support comprehensive, balanced assessment systems?</a:t>
            </a:r>
          </a:p>
          <a:p>
            <a:pPr marL="457200" indent="-457200">
              <a:buFont typeface="Wingdings 3" panose="05040102010807070707" pitchFamily="18" charset="2"/>
              <a:buChar char="}"/>
            </a:pPr>
            <a:r>
              <a:rPr lang="en-US" sz="2800" i="1" dirty="0"/>
              <a:t>What do you notice and wonder about these tools?</a:t>
            </a:r>
          </a:p>
          <a:p>
            <a:pPr marL="457200" indent="-457200">
              <a:buFont typeface="Wingdings 3" panose="05040102010807070707" pitchFamily="18" charset="2"/>
              <a:buChar char="}"/>
            </a:pPr>
            <a:r>
              <a:rPr lang="en-US" sz="2800" i="1" dirty="0"/>
              <a:t>How might you use these tools in your local context?</a:t>
            </a:r>
          </a:p>
          <a:p>
            <a:endParaRPr lang="en-US" dirty="0"/>
          </a:p>
        </p:txBody>
      </p:sp>
      <p:pic>
        <p:nvPicPr>
          <p:cNvPr id="8" name="Picture Placeholder 7" descr="Icon of a mallet with title &quot;Establishing a Compelling Case&quot;">
            <a:extLst>
              <a:ext uri="{FF2B5EF4-FFF2-40B4-BE49-F238E27FC236}">
                <a16:creationId xmlns:a16="http://schemas.microsoft.com/office/drawing/2014/main" xmlns="" id="{B808553A-2B1F-4C01-9A7D-CC976BE2DF53}"/>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9" name="Picture Placeholder 8" descr="Image of hand lens with the word &quot;Explore&quot;">
            <a:extLst>
              <a:ext uri="{FF2B5EF4-FFF2-40B4-BE49-F238E27FC236}">
                <a16:creationId xmlns:a16="http://schemas.microsoft.com/office/drawing/2014/main" xmlns="" id="{BFC52674-4E13-4CBE-9E61-ACC2D67BF515}"/>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69845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p:txBody>
          <a:bodyPr/>
          <a:lstStyle/>
          <a:p>
            <a:r>
              <a:rPr lang="en-US" sz="4400"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4" y="1777835"/>
            <a:ext cx="8263796" cy="4901324"/>
          </a:xfrm>
        </p:spPr>
        <p:txBody>
          <a:bodyPr/>
          <a:lstStyle/>
          <a:p>
            <a:pPr marL="0" indent="0">
              <a:buNone/>
            </a:pPr>
            <a:r>
              <a:rPr lang="en-US" sz="3200" dirty="0"/>
              <a:t>Participants will be able to</a:t>
            </a:r>
          </a:p>
          <a:p>
            <a:pPr lvl="0"/>
            <a:r>
              <a:rPr lang="en-US" sz="2800" dirty="0"/>
              <a:t>identify relevant tools and adapt them for local use, and</a:t>
            </a:r>
          </a:p>
          <a:p>
            <a:pPr lvl="0"/>
            <a:r>
              <a:rPr lang="en-US" sz="2800" dirty="0"/>
              <a:t>develop and implement a site-appropriate action plan to lead a comprehensive, balanced assessment system and support formative assessment.</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68603-11D2-CF4D-8C9F-B05585510FDD}"/>
              </a:ext>
            </a:extLst>
          </p:cNvPr>
          <p:cNvSpPr>
            <a:spLocks noGrp="1"/>
          </p:cNvSpPr>
          <p:nvPr>
            <p:ph type="title"/>
          </p:nvPr>
        </p:nvSpPr>
        <p:spPr/>
        <p:txBody>
          <a:bodyPr>
            <a:normAutofit/>
          </a:bodyPr>
          <a:lstStyle/>
          <a:p>
            <a:r>
              <a:rPr lang="en-US" sz="4400" dirty="0"/>
              <a:t>Align Policies and Practices</a:t>
            </a:r>
          </a:p>
        </p:txBody>
      </p:sp>
      <p:sp>
        <p:nvSpPr>
          <p:cNvPr id="12" name="Content Placeholder 7">
            <a:extLst>
              <a:ext uri="{FF2B5EF4-FFF2-40B4-BE49-F238E27FC236}">
                <a16:creationId xmlns:a16="http://schemas.microsoft.com/office/drawing/2014/main" xmlns="" id="{33C5248E-12C8-0E43-B236-9061A2E212AD}"/>
              </a:ext>
            </a:extLst>
          </p:cNvPr>
          <p:cNvSpPr>
            <a:spLocks noGrp="1"/>
          </p:cNvSpPr>
          <p:nvPr>
            <p:ph sz="quarter" idx="12"/>
          </p:nvPr>
        </p:nvSpPr>
        <p:spPr/>
        <p:txBody>
          <a:bodyPr>
            <a:normAutofit/>
          </a:bodyPr>
          <a:lstStyle/>
          <a:p>
            <a:pPr marL="571500" indent="-571500">
              <a:buFont typeface="Wingdings 3" panose="05040102010807070707" pitchFamily="18" charset="2"/>
              <a:buChar char="}"/>
            </a:pPr>
            <a:r>
              <a:rPr lang="en-US" sz="2800" dirty="0"/>
              <a:t>Evaluate alignment between policies and practices and the formative assessment process</a:t>
            </a:r>
          </a:p>
          <a:p>
            <a:pPr marL="571500" indent="-571500">
              <a:buFont typeface="Wingdings 3" panose="05040102010807070707" pitchFamily="18" charset="2"/>
              <a:buChar char="}"/>
            </a:pPr>
            <a:r>
              <a:rPr lang="en-US" sz="2800" dirty="0"/>
              <a:t>Engage teachers</a:t>
            </a:r>
          </a:p>
          <a:p>
            <a:pPr marL="571500" indent="-571500">
              <a:buFont typeface="Wingdings 3" panose="05040102010807070707" pitchFamily="18" charset="2"/>
              <a:buChar char="}"/>
            </a:pPr>
            <a:r>
              <a:rPr lang="en-US" sz="2800" dirty="0"/>
              <a:t>Revise policies and practices to help, not hinder, the formative assessment process</a:t>
            </a:r>
          </a:p>
        </p:txBody>
      </p:sp>
      <p:pic>
        <p:nvPicPr>
          <p:cNvPr id="7" name="Picture Placeholder 6" descr="Icon of a clipboard and list with title &quot;Align Policies &amp; Practices&quot;">
            <a:extLst>
              <a:ext uri="{FF2B5EF4-FFF2-40B4-BE49-F238E27FC236}">
                <a16:creationId xmlns:a16="http://schemas.microsoft.com/office/drawing/2014/main" xmlns="" id="{7A4B9188-0BA9-4354-A78E-4B45A8F2B58C}"/>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6" name="Slide Number Placeholder 2">
            <a:extLst>
              <a:ext uri="{FF2B5EF4-FFF2-40B4-BE49-F238E27FC236}">
                <a16:creationId xmlns:a16="http://schemas.microsoft.com/office/drawing/2014/main" xmlns="" id="{BFDEF02E-148A-4CBF-B231-23A0142584A6}"/>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30</a:t>
            </a:fld>
            <a:endParaRPr lang="en-US"/>
          </a:p>
        </p:txBody>
      </p:sp>
    </p:spTree>
    <p:extLst>
      <p:ext uri="{BB962C8B-B14F-4D97-AF65-F5344CB8AC3E}">
        <p14:creationId xmlns:p14="http://schemas.microsoft.com/office/powerpoint/2010/main" val="2212034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E515F84-11DD-F84F-AE8C-BFE16B3D6C53}"/>
              </a:ext>
            </a:extLst>
          </p:cNvPr>
          <p:cNvSpPr>
            <a:spLocks noGrp="1"/>
          </p:cNvSpPr>
          <p:nvPr>
            <p:ph type="title"/>
          </p:nvPr>
        </p:nvSpPr>
        <p:spPr>
          <a:xfrm>
            <a:off x="1137677" y="292842"/>
            <a:ext cx="8379547" cy="1320800"/>
          </a:xfrm>
        </p:spPr>
        <p:txBody>
          <a:bodyPr/>
          <a:lstStyle/>
          <a:p>
            <a:r>
              <a:rPr lang="en-US" sz="4400" dirty="0"/>
              <a:t>Policies and Practices to Consider</a:t>
            </a:r>
          </a:p>
        </p:txBody>
      </p:sp>
      <p:sp>
        <p:nvSpPr>
          <p:cNvPr id="8" name="Content Placeholder 7">
            <a:extLst>
              <a:ext uri="{FF2B5EF4-FFF2-40B4-BE49-F238E27FC236}">
                <a16:creationId xmlns:a16="http://schemas.microsoft.com/office/drawing/2014/main" xmlns="" id="{1BB331E5-25D6-D14B-8548-E17973AE923A}"/>
              </a:ext>
            </a:extLst>
          </p:cNvPr>
          <p:cNvSpPr>
            <a:spLocks noGrp="1"/>
          </p:cNvSpPr>
          <p:nvPr>
            <p:ph sz="quarter" idx="12"/>
          </p:nvPr>
        </p:nvSpPr>
        <p:spPr>
          <a:xfrm>
            <a:off x="1137677" y="1977081"/>
            <a:ext cx="8847571" cy="4697694"/>
          </a:xfrm>
        </p:spPr>
        <p:txBody>
          <a:bodyPr/>
          <a:lstStyle/>
          <a:p>
            <a:pPr marL="571500" lvl="0" indent="-571500">
              <a:buFont typeface="Wingdings 3" panose="05040102010807070707" pitchFamily="18" charset="2"/>
              <a:buChar char="}"/>
            </a:pPr>
            <a:r>
              <a:rPr lang="en-US" sz="2800" dirty="0"/>
              <a:t>Scope and sequence or pacing guide policies</a:t>
            </a:r>
          </a:p>
          <a:p>
            <a:pPr marL="571500" lvl="0" indent="-571500">
              <a:buFont typeface="Wingdings 3" panose="05040102010807070707" pitchFamily="18" charset="2"/>
              <a:buChar char="}"/>
            </a:pPr>
            <a:r>
              <a:rPr lang="en-US" sz="2800" dirty="0"/>
              <a:t>Assessment and data practices</a:t>
            </a:r>
          </a:p>
          <a:p>
            <a:pPr marL="571500" lvl="0" indent="-571500">
              <a:buFont typeface="Wingdings 3" panose="05040102010807070707" pitchFamily="18" charset="2"/>
              <a:buChar char="}"/>
            </a:pPr>
            <a:r>
              <a:rPr lang="en-US" sz="2800" dirty="0"/>
              <a:t>Grading policies</a:t>
            </a:r>
          </a:p>
          <a:p>
            <a:pPr marL="571500" lvl="0" indent="-571500">
              <a:buFont typeface="Wingdings 3" panose="05040102010807070707" pitchFamily="18" charset="2"/>
              <a:buChar char="}"/>
            </a:pPr>
            <a:r>
              <a:rPr lang="en-US" sz="2800" dirty="0"/>
              <a:t>Time and opportunities for professional learning</a:t>
            </a:r>
          </a:p>
          <a:p>
            <a:pPr marL="571500" lvl="0" indent="-571500">
              <a:buFont typeface="Wingdings 3" panose="05040102010807070707" pitchFamily="18" charset="2"/>
              <a:buChar char="}"/>
            </a:pPr>
            <a:r>
              <a:rPr lang="en-US" sz="2800" dirty="0"/>
              <a:t>Teacher observation and evaluation</a:t>
            </a:r>
          </a:p>
          <a:p>
            <a:endParaRPr lang="en-US" dirty="0"/>
          </a:p>
        </p:txBody>
      </p:sp>
      <p:pic>
        <p:nvPicPr>
          <p:cNvPr id="11" name="Picture Placeholder 10" descr="Icon of a clipboard and list with title &quot;Align Policies &amp; Practices&quot;">
            <a:extLst>
              <a:ext uri="{FF2B5EF4-FFF2-40B4-BE49-F238E27FC236}">
                <a16:creationId xmlns:a16="http://schemas.microsoft.com/office/drawing/2014/main" xmlns="" id="{DBC29363-8749-41EF-B417-9EF73762A97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7BC22515-2E85-A749-8F44-31585715409E}"/>
              </a:ext>
            </a:extLst>
          </p:cNvPr>
          <p:cNvSpPr>
            <a:spLocks noGrp="1"/>
          </p:cNvSpPr>
          <p:nvPr>
            <p:ph type="sldNum" sz="quarter" idx="10"/>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170412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07EF1-923A-A44A-B72A-6AD68D6E2937}"/>
              </a:ext>
            </a:extLst>
          </p:cNvPr>
          <p:cNvSpPr>
            <a:spLocks noGrp="1"/>
          </p:cNvSpPr>
          <p:nvPr>
            <p:ph type="title"/>
          </p:nvPr>
        </p:nvSpPr>
        <p:spPr/>
        <p:txBody>
          <a:bodyPr/>
          <a:lstStyle/>
          <a:p>
            <a:r>
              <a:rPr lang="en-US" sz="4400" dirty="0"/>
              <a:t>Tool: Align Policies and Practices</a:t>
            </a:r>
          </a:p>
        </p:txBody>
      </p:sp>
      <p:sp>
        <p:nvSpPr>
          <p:cNvPr id="4" name="Content Placeholder 3">
            <a:extLst>
              <a:ext uri="{FF2B5EF4-FFF2-40B4-BE49-F238E27FC236}">
                <a16:creationId xmlns:a16="http://schemas.microsoft.com/office/drawing/2014/main" xmlns="" id="{3720ADD0-C965-B141-B3F5-7AE49B9A0927}"/>
              </a:ext>
            </a:extLst>
          </p:cNvPr>
          <p:cNvSpPr>
            <a:spLocks noGrp="1"/>
          </p:cNvSpPr>
          <p:nvPr>
            <p:ph sz="half" idx="1"/>
          </p:nvPr>
        </p:nvSpPr>
        <p:spPr/>
        <p:txBody>
          <a:bodyPr/>
          <a:lstStyle/>
          <a:p>
            <a:pPr marL="0" lvl="0" indent="0">
              <a:buNone/>
            </a:pPr>
            <a:r>
              <a:rPr lang="en-US" sz="3200" dirty="0"/>
              <a:t>Tool: </a:t>
            </a:r>
          </a:p>
          <a:p>
            <a:pPr marL="457200" lvl="0" indent="-457200">
              <a:buFont typeface="Wingdings 3" panose="05040102010807070707" pitchFamily="18" charset="2"/>
              <a:buChar char="}"/>
            </a:pPr>
            <a:r>
              <a:rPr lang="en-US" sz="2800" dirty="0"/>
              <a:t>2.2a—Policy and Practice Decision Log</a:t>
            </a:r>
          </a:p>
        </p:txBody>
      </p:sp>
      <p:sp>
        <p:nvSpPr>
          <p:cNvPr id="6" name="Text Placeholder 5">
            <a:extLst>
              <a:ext uri="{FF2B5EF4-FFF2-40B4-BE49-F238E27FC236}">
                <a16:creationId xmlns:a16="http://schemas.microsoft.com/office/drawing/2014/main" xmlns="" id="{C194B496-0393-5246-9355-5191E765BBF0}"/>
              </a:ext>
            </a:extLst>
          </p:cNvPr>
          <p:cNvSpPr>
            <a:spLocks noGrp="1"/>
          </p:cNvSpPr>
          <p:nvPr>
            <p:ph sz="half" idx="2"/>
          </p:nvPr>
        </p:nvSpPr>
        <p:spPr>
          <a:xfrm>
            <a:off x="5458758" y="1915295"/>
            <a:ext cx="4500788" cy="4581037"/>
          </a:xfrm>
        </p:spPr>
        <p:txBody>
          <a:bodyPr/>
          <a:lstStyle/>
          <a:p>
            <a:pPr marL="0" indent="0">
              <a:buNone/>
            </a:pPr>
            <a:r>
              <a:rPr lang="en-US" sz="3200" dirty="0"/>
              <a:t>Purpose: </a:t>
            </a:r>
          </a:p>
          <a:p>
            <a:pPr marL="457200" indent="-457200">
              <a:buFont typeface="Wingdings 3" panose="05040102010807070707" pitchFamily="18" charset="2"/>
              <a:buChar char="}"/>
            </a:pPr>
            <a:r>
              <a:rPr lang="en-US" sz="2800" dirty="0"/>
              <a:t>This tool is designed to support groups to reflect on and make decisions about policies and practices that will have an impact on formative assessment. </a:t>
            </a:r>
            <a:endParaRPr lang="en-US" sz="4000" dirty="0"/>
          </a:p>
        </p:txBody>
      </p:sp>
      <p:pic>
        <p:nvPicPr>
          <p:cNvPr id="10" name="Picture Placeholder 9" descr="Icon of a clipboard and list with title &quot;Align Policies &amp; Practices&quot;">
            <a:extLst>
              <a:ext uri="{FF2B5EF4-FFF2-40B4-BE49-F238E27FC236}">
                <a16:creationId xmlns:a16="http://schemas.microsoft.com/office/drawing/2014/main" xmlns="" id="{72AA64E4-B90C-4B3D-97D7-871DB94C8867}"/>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11" name="Picture Placeholder 10" descr="Graphic of wrench and screw driver with word &quot;Tool&quot; below. ">
            <a:extLst>
              <a:ext uri="{FF2B5EF4-FFF2-40B4-BE49-F238E27FC236}">
                <a16:creationId xmlns:a16="http://schemas.microsoft.com/office/drawing/2014/main" xmlns="" id="{0B51ADDE-E881-4A02-BE75-5245AC53F87D}"/>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7DA60A04-4488-ED4F-842A-8CC3C0AF2B89}"/>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3132343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 2.2a</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a:xfrm>
            <a:off x="1137676" y="1613642"/>
            <a:ext cx="8847571" cy="4697694"/>
          </a:xfrm>
        </p:spPr>
        <p:txBody>
          <a:bodyPr/>
          <a:lstStyle/>
          <a:p>
            <a:pPr marL="457200" indent="-457200">
              <a:buFont typeface="Wingdings 3" panose="05040102010807070707" pitchFamily="18" charset="2"/>
              <a:buChar char="}"/>
            </a:pPr>
            <a:r>
              <a:rPr lang="en-US" sz="2800" i="1" dirty="0"/>
              <a:t>How comfortable are you facilitating an honest evaluation of your school or district policies and practices in the context of formative assessment?</a:t>
            </a:r>
          </a:p>
          <a:p>
            <a:pPr marL="457200" indent="-457200">
              <a:buFont typeface="Wingdings 3" panose="05040102010807070707" pitchFamily="18" charset="2"/>
              <a:buChar char="}"/>
            </a:pPr>
            <a:r>
              <a:rPr lang="en-US" sz="2800" i="1" dirty="0"/>
              <a:t>Are there any policies and practices that you feel are off limits?</a:t>
            </a:r>
          </a:p>
          <a:p>
            <a:pPr marL="457200" indent="-457200">
              <a:buFont typeface="Wingdings 3" panose="05040102010807070707" pitchFamily="18" charset="2"/>
              <a:buChar char="}"/>
            </a:pPr>
            <a:r>
              <a:rPr lang="en-US" sz="2800" i="1" dirty="0"/>
              <a:t>What voices are needed in this conversation?</a:t>
            </a:r>
          </a:p>
          <a:p>
            <a:pPr marL="457200" indent="-457200">
              <a:buFont typeface="Wingdings 3" panose="05040102010807070707" pitchFamily="18" charset="2"/>
              <a:buChar char="}"/>
            </a:pPr>
            <a:r>
              <a:rPr lang="en-US" sz="2800" i="1" dirty="0"/>
              <a:t>What do you notice and wonder about this tool?</a:t>
            </a:r>
          </a:p>
          <a:p>
            <a:pPr marL="457200" indent="-457200">
              <a:buFont typeface="Wingdings 3" panose="05040102010807070707" pitchFamily="18" charset="2"/>
              <a:buChar char="}"/>
            </a:pPr>
            <a:r>
              <a:rPr lang="en-US" sz="2800" i="1" dirty="0"/>
              <a:t>How might you use this tool in your local context?</a:t>
            </a:r>
            <a:endParaRPr lang="en-US" sz="3000" i="1" dirty="0"/>
          </a:p>
        </p:txBody>
      </p:sp>
      <p:pic>
        <p:nvPicPr>
          <p:cNvPr id="7" name="Picture Placeholder 6" descr="Icon of a clipboard and list with title &quot;Align Policies &amp; Practices&quot;">
            <a:extLst>
              <a:ext uri="{FF2B5EF4-FFF2-40B4-BE49-F238E27FC236}">
                <a16:creationId xmlns:a16="http://schemas.microsoft.com/office/drawing/2014/main" xmlns="" id="{81431655-BE4E-430B-AA3A-E36ABB1F818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10" name="Picture Placeholder 9" descr="Image of hand lens with the word &quot;Explore&quot;">
            <a:extLst>
              <a:ext uri="{FF2B5EF4-FFF2-40B4-BE49-F238E27FC236}">
                <a16:creationId xmlns:a16="http://schemas.microsoft.com/office/drawing/2014/main" xmlns="" id="{38883DE1-B62D-496F-A1AD-54C04ABBDEEF}"/>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33</a:t>
            </a:fld>
            <a:endParaRPr lang="en-US"/>
          </a:p>
        </p:txBody>
      </p:sp>
    </p:spTree>
    <p:extLst>
      <p:ext uri="{BB962C8B-B14F-4D97-AF65-F5344CB8AC3E}">
        <p14:creationId xmlns:p14="http://schemas.microsoft.com/office/powerpoint/2010/main" val="948700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8FA62-D0A5-F94E-964A-D8318FDD6009}"/>
              </a:ext>
            </a:extLst>
          </p:cNvPr>
          <p:cNvSpPr>
            <a:spLocks noGrp="1"/>
          </p:cNvSpPr>
          <p:nvPr>
            <p:ph type="title"/>
          </p:nvPr>
        </p:nvSpPr>
        <p:spPr/>
        <p:txBody>
          <a:bodyPr/>
          <a:lstStyle/>
          <a:p>
            <a:r>
              <a:rPr lang="en-US" sz="4400" dirty="0"/>
              <a:t>Invest in Professional Learning </a:t>
            </a:r>
          </a:p>
        </p:txBody>
      </p:sp>
      <p:sp>
        <p:nvSpPr>
          <p:cNvPr id="4" name="Content Placeholder 3">
            <a:extLst>
              <a:ext uri="{FF2B5EF4-FFF2-40B4-BE49-F238E27FC236}">
                <a16:creationId xmlns:a16="http://schemas.microsoft.com/office/drawing/2014/main" xmlns="" id="{77CB54B1-0F65-4E40-B763-526E059B3104}"/>
              </a:ext>
            </a:extLst>
          </p:cNvPr>
          <p:cNvSpPr>
            <a:spLocks noGrp="1"/>
          </p:cNvSpPr>
          <p:nvPr>
            <p:ph sz="quarter" idx="12"/>
          </p:nvPr>
        </p:nvSpPr>
        <p:spPr>
          <a:xfrm>
            <a:off x="1137676" y="1611956"/>
            <a:ext cx="8847571" cy="4697694"/>
          </a:xfrm>
        </p:spPr>
        <p:txBody>
          <a:bodyPr/>
          <a:lstStyle/>
          <a:p>
            <a:r>
              <a:rPr lang="en-US" sz="3200" dirty="0"/>
              <a:t>Professional learning should provide</a:t>
            </a:r>
          </a:p>
          <a:p>
            <a:pPr marL="457200" indent="-457200">
              <a:buFont typeface="Wingdings 3" panose="05040102010807070707" pitchFamily="18" charset="2"/>
              <a:buChar char="}"/>
            </a:pPr>
            <a:r>
              <a:rPr lang="en-US" sz="2800" dirty="0"/>
              <a:t>a common understanding of formative assessment;</a:t>
            </a:r>
          </a:p>
          <a:p>
            <a:pPr marL="457200" indent="-457200">
              <a:buFont typeface="Wingdings 3" panose="05040102010807070707" pitchFamily="18" charset="2"/>
              <a:buChar char="}"/>
            </a:pPr>
            <a:r>
              <a:rPr lang="en-US" sz="2800" dirty="0"/>
              <a:t>opportunities to reflect on beliefs, values, and practices related to teaching and learning;</a:t>
            </a:r>
          </a:p>
          <a:p>
            <a:pPr marL="457200" indent="-457200">
              <a:buFont typeface="Wingdings 3" panose="05040102010807070707" pitchFamily="18" charset="2"/>
              <a:buChar char="}"/>
            </a:pPr>
            <a:r>
              <a:rPr lang="en-US" sz="2800" dirty="0"/>
              <a:t>learning experiences that reflect the formative assessment process for adult learners;</a:t>
            </a:r>
          </a:p>
          <a:p>
            <a:pPr marL="457200" indent="-457200">
              <a:buFont typeface="Wingdings 3" panose="05040102010807070707" pitchFamily="18" charset="2"/>
              <a:buChar char="}"/>
            </a:pPr>
            <a:r>
              <a:rPr lang="en-US" sz="2800" dirty="0"/>
              <a:t>modeling and coaching; and</a:t>
            </a:r>
          </a:p>
          <a:p>
            <a:pPr marL="457200" indent="-457200">
              <a:buFont typeface="Wingdings 3" panose="05040102010807070707" pitchFamily="18" charset="2"/>
              <a:buChar char="}"/>
            </a:pPr>
            <a:r>
              <a:rPr lang="en-US" sz="2800" dirty="0"/>
              <a:t>collaboration and peer support.</a:t>
            </a:r>
          </a:p>
          <a:p>
            <a:pPr marL="571500" indent="-571500">
              <a:buFont typeface="Arial" panose="020B0604020202020204" pitchFamily="34" charset="0"/>
              <a:buChar char="•"/>
            </a:pPr>
            <a:endParaRPr lang="en-US" dirty="0"/>
          </a:p>
        </p:txBody>
      </p:sp>
      <p:pic>
        <p:nvPicPr>
          <p:cNvPr id="8" name="Picture Placeholder 7" descr="Icon of a light on in a head with title &quot;Invest in Professional Learning&quot;">
            <a:extLst>
              <a:ext uri="{FF2B5EF4-FFF2-40B4-BE49-F238E27FC236}">
                <a16:creationId xmlns:a16="http://schemas.microsoft.com/office/drawing/2014/main" xmlns="" id="{B2EF51F2-D503-4A73-8542-55CE441100D6}"/>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DA8F072A-45D0-114D-8A1D-F0C0F205DD9D}"/>
              </a:ext>
            </a:extLst>
          </p:cNvPr>
          <p:cNvSpPr>
            <a:spLocks noGrp="1"/>
          </p:cNvSpPr>
          <p:nvPr>
            <p:ph type="sldNum" sz="quarter" idx="10"/>
          </p:nvPr>
        </p:nvSpPr>
        <p:spPr/>
        <p:txBody>
          <a:bodyPr/>
          <a:lstStyle/>
          <a:p>
            <a:fld id="{91BD7323-49BF-4C97-8773-5EC64C492009}" type="slidenum">
              <a:rPr lang="en-US" smtClean="0"/>
              <a:pPr/>
              <a:t>34</a:t>
            </a:fld>
            <a:endParaRPr lang="en-US"/>
          </a:p>
        </p:txBody>
      </p:sp>
    </p:spTree>
    <p:extLst>
      <p:ext uri="{BB962C8B-B14F-4D97-AF65-F5344CB8AC3E}">
        <p14:creationId xmlns:p14="http://schemas.microsoft.com/office/powerpoint/2010/main" val="331313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07EF1-923A-A44A-B72A-6AD68D6E2937}"/>
              </a:ext>
            </a:extLst>
          </p:cNvPr>
          <p:cNvSpPr>
            <a:spLocks noGrp="1"/>
          </p:cNvSpPr>
          <p:nvPr>
            <p:ph type="title"/>
          </p:nvPr>
        </p:nvSpPr>
        <p:spPr/>
        <p:txBody>
          <a:bodyPr/>
          <a:lstStyle/>
          <a:p>
            <a:r>
              <a:rPr lang="en-US" sz="4400" dirty="0"/>
              <a:t>Tools: Invest in Professional Learning</a:t>
            </a:r>
          </a:p>
        </p:txBody>
      </p:sp>
      <p:sp>
        <p:nvSpPr>
          <p:cNvPr id="4" name="Content Placeholder 3">
            <a:extLst>
              <a:ext uri="{FF2B5EF4-FFF2-40B4-BE49-F238E27FC236}">
                <a16:creationId xmlns:a16="http://schemas.microsoft.com/office/drawing/2014/main" xmlns="" id="{3720ADD0-C965-B141-B3F5-7AE49B9A0927}"/>
              </a:ext>
            </a:extLst>
          </p:cNvPr>
          <p:cNvSpPr>
            <a:spLocks noGrp="1"/>
          </p:cNvSpPr>
          <p:nvPr>
            <p:ph sz="half" idx="1"/>
          </p:nvPr>
        </p:nvSpPr>
        <p:spPr>
          <a:xfrm>
            <a:off x="1149552" y="1915296"/>
            <a:ext cx="3782666" cy="4576915"/>
          </a:xfrm>
        </p:spPr>
        <p:txBody>
          <a:bodyPr/>
          <a:lstStyle/>
          <a:p>
            <a:pPr marL="0" lvl="0" indent="0">
              <a:buNone/>
            </a:pPr>
            <a:r>
              <a:rPr lang="en-US" sz="3200" dirty="0"/>
              <a:t>Tool: </a:t>
            </a:r>
          </a:p>
          <a:p>
            <a:pPr marL="457200" lvl="0" indent="-457200">
              <a:buFont typeface="Wingdings 3" panose="05040102010807070707" pitchFamily="18" charset="2"/>
              <a:buChar char="}"/>
            </a:pPr>
            <a:r>
              <a:rPr lang="en-US" sz="2800" dirty="0"/>
              <a:t>2.3a—Investing in Professional Learning</a:t>
            </a:r>
          </a:p>
          <a:p>
            <a:pPr marL="457200" lvl="0" indent="-457200">
              <a:buFont typeface="Wingdings 3" panose="05040102010807070707" pitchFamily="18" charset="2"/>
              <a:buChar char="}"/>
            </a:pPr>
            <a:r>
              <a:rPr lang="en-US" sz="2800" dirty="0"/>
              <a:t>2.3b—Kentucky Formative Assessment Observation &amp; Self-Reflection Rubrics </a:t>
            </a:r>
            <a:endParaRPr lang="en-US" sz="3200" dirty="0"/>
          </a:p>
          <a:p>
            <a:endParaRPr lang="en-US" dirty="0"/>
          </a:p>
        </p:txBody>
      </p:sp>
      <p:sp>
        <p:nvSpPr>
          <p:cNvPr id="6" name="Text Placeholder 5">
            <a:extLst>
              <a:ext uri="{FF2B5EF4-FFF2-40B4-BE49-F238E27FC236}">
                <a16:creationId xmlns:a16="http://schemas.microsoft.com/office/drawing/2014/main" xmlns="" id="{12AC0517-45E5-7B44-B095-99CF2E5D5985}"/>
              </a:ext>
            </a:extLst>
          </p:cNvPr>
          <p:cNvSpPr>
            <a:spLocks noGrp="1"/>
          </p:cNvSpPr>
          <p:nvPr>
            <p:ph sz="half" idx="2"/>
          </p:nvPr>
        </p:nvSpPr>
        <p:spPr>
          <a:xfrm>
            <a:off x="4641795" y="1911174"/>
            <a:ext cx="5235977" cy="4581037"/>
          </a:xfrm>
        </p:spPr>
        <p:txBody>
          <a:bodyPr/>
          <a:lstStyle/>
          <a:p>
            <a:pPr marL="0" indent="0">
              <a:buNone/>
            </a:pPr>
            <a:r>
              <a:rPr lang="en-US" sz="3200" dirty="0"/>
              <a:t>Purpose: </a:t>
            </a:r>
          </a:p>
          <a:p>
            <a:pPr marL="457200" indent="-457200">
              <a:buFont typeface="Wingdings 3" panose="05040102010807070707" pitchFamily="18" charset="2"/>
              <a:buChar char="}"/>
            </a:pPr>
            <a:r>
              <a:rPr lang="en-US" sz="2800" dirty="0"/>
              <a:t>These tools are designed to support groups as they reflect on their current system of professional learning and to identify opportunities and improvements that can support effective implementation of formative assessment. </a:t>
            </a:r>
          </a:p>
          <a:p>
            <a:endParaRPr lang="en-US" dirty="0"/>
          </a:p>
        </p:txBody>
      </p:sp>
      <p:pic>
        <p:nvPicPr>
          <p:cNvPr id="10" name="Picture Placeholder 9" descr="Icon of a light on in a head with title &quot;Invest in Professional Learning&quot;">
            <a:extLst>
              <a:ext uri="{FF2B5EF4-FFF2-40B4-BE49-F238E27FC236}">
                <a16:creationId xmlns:a16="http://schemas.microsoft.com/office/drawing/2014/main" xmlns="" id="{5C37B55A-47AB-4C5E-ABD8-8C394CFE0F1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0153650" y="183225"/>
            <a:ext cx="1928813" cy="1894433"/>
          </a:xfrm>
          <a:prstGeom prst="rect">
            <a:avLst/>
          </a:prstGeom>
        </p:spPr>
      </p:pic>
      <p:pic>
        <p:nvPicPr>
          <p:cNvPr id="11" name="Picture Placeholder 10" descr="Image of a wrench and screw driver with word &quot;Tool&quot; below. ">
            <a:extLst>
              <a:ext uri="{FF2B5EF4-FFF2-40B4-BE49-F238E27FC236}">
                <a16:creationId xmlns:a16="http://schemas.microsoft.com/office/drawing/2014/main" xmlns="" id="{A169B35F-2974-4B61-9EDE-2FC531C8BFF8}"/>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7DA60A04-4488-ED4F-842A-8CC3C0AF2B89}"/>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182402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Tools 2.3a</a:t>
            </a:r>
            <a:r>
              <a:rPr lang="en-US" sz="4400" dirty="0">
                <a:latin typeface="Arial" panose="020B0604020202020204" pitchFamily="34" charset="0"/>
                <a:cs typeface="Arial" panose="020B0604020202020204" pitchFamily="34" charset="0"/>
              </a:rPr>
              <a:t>–</a:t>
            </a:r>
            <a:r>
              <a:rPr lang="en-US" sz="4400" dirty="0"/>
              <a:t>b</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a:xfrm>
            <a:off x="1137676" y="1248517"/>
            <a:ext cx="8847571" cy="5061133"/>
          </a:xfrm>
        </p:spPr>
        <p:txBody>
          <a:bodyPr/>
          <a:lstStyle/>
          <a:p>
            <a:pPr marL="457200" indent="-457200">
              <a:buFont typeface="Wingdings 3" panose="05040102010807070707" pitchFamily="18" charset="2"/>
              <a:buChar char="}"/>
            </a:pPr>
            <a:r>
              <a:rPr lang="en-US" sz="2800" i="1" dirty="0"/>
              <a:t>What professional development infrastructure do you already have in place at your school or in your district, and how effective might it be in supporting effective formative assessment?</a:t>
            </a:r>
          </a:p>
          <a:p>
            <a:pPr marL="457200" indent="-457200">
              <a:buFont typeface="Wingdings 3" panose="05040102010807070707" pitchFamily="18" charset="2"/>
              <a:buChar char="}"/>
            </a:pPr>
            <a:r>
              <a:rPr lang="en-US" sz="2800" i="1" dirty="0"/>
              <a:t>How can PLCs be engaged to support formative assessment?</a:t>
            </a:r>
          </a:p>
          <a:p>
            <a:pPr marL="457200" indent="-457200">
              <a:buFont typeface="Wingdings 3" panose="05040102010807070707" pitchFamily="18" charset="2"/>
              <a:buChar char="}"/>
            </a:pPr>
            <a:r>
              <a:rPr lang="en-US" sz="2800" i="1" dirty="0"/>
              <a:t>How can you support the professional learning of leaders in your school or district?</a:t>
            </a:r>
          </a:p>
          <a:p>
            <a:pPr marL="457200" indent="-457200">
              <a:buFont typeface="Wingdings 3" panose="05040102010807070707" pitchFamily="18" charset="2"/>
              <a:buChar char="}"/>
            </a:pPr>
            <a:r>
              <a:rPr lang="en-US" sz="2800" i="1" dirty="0"/>
              <a:t>What do you notice and wonder about these tools?</a:t>
            </a:r>
          </a:p>
          <a:p>
            <a:pPr marL="457200" indent="-457200">
              <a:buFont typeface="Wingdings 3" panose="05040102010807070707" pitchFamily="18" charset="2"/>
              <a:buChar char="}"/>
            </a:pPr>
            <a:r>
              <a:rPr lang="en-US" sz="2800" i="1" dirty="0"/>
              <a:t>How might you use these tools in your local context?</a:t>
            </a:r>
          </a:p>
          <a:p>
            <a:endParaRPr lang="en-US" dirty="0"/>
          </a:p>
        </p:txBody>
      </p:sp>
      <p:pic>
        <p:nvPicPr>
          <p:cNvPr id="9" name="Picture Placeholder 8" descr="Icon of a light on in a head with title &quot;Invest in Professional Learning&quot;">
            <a:extLst>
              <a:ext uri="{FF2B5EF4-FFF2-40B4-BE49-F238E27FC236}">
                <a16:creationId xmlns:a16="http://schemas.microsoft.com/office/drawing/2014/main" xmlns="" id="{8DAB5CDD-7447-4EF6-A0B3-94BBC2CC407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10153650" y="183225"/>
            <a:ext cx="1928813" cy="1894433"/>
          </a:xfrm>
          <a:prstGeom prst="rect">
            <a:avLst/>
          </a:prstGeom>
        </p:spPr>
      </p:pic>
      <p:pic>
        <p:nvPicPr>
          <p:cNvPr id="10" name="Picture Placeholder 9" descr="Image of hand lens with the word &quot;Explore&quot;">
            <a:extLst>
              <a:ext uri="{FF2B5EF4-FFF2-40B4-BE49-F238E27FC236}">
                <a16:creationId xmlns:a16="http://schemas.microsoft.com/office/drawing/2014/main" xmlns="" id="{6A73CFE6-2936-4F1A-BBE9-730FCCAFA02C}"/>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36</a:t>
            </a:fld>
            <a:endParaRPr lang="en-US"/>
          </a:p>
        </p:txBody>
      </p:sp>
    </p:spTree>
    <p:extLst>
      <p:ext uri="{BB962C8B-B14F-4D97-AF65-F5344CB8AC3E}">
        <p14:creationId xmlns:p14="http://schemas.microsoft.com/office/powerpoint/2010/main" val="260864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2065E-91CC-9D48-AF19-F0FB6244F167}"/>
              </a:ext>
            </a:extLst>
          </p:cNvPr>
          <p:cNvSpPr>
            <a:spLocks noGrp="1"/>
          </p:cNvSpPr>
          <p:nvPr>
            <p:ph type="title"/>
          </p:nvPr>
        </p:nvSpPr>
        <p:spPr/>
        <p:txBody>
          <a:bodyPr/>
          <a:lstStyle/>
          <a:p>
            <a:r>
              <a:rPr lang="en-US" sz="4400" dirty="0"/>
              <a:t>Build a Culture of Learning</a:t>
            </a:r>
          </a:p>
        </p:txBody>
      </p:sp>
      <p:sp>
        <p:nvSpPr>
          <p:cNvPr id="4" name="Content Placeholder 3">
            <a:extLst>
              <a:ext uri="{FF2B5EF4-FFF2-40B4-BE49-F238E27FC236}">
                <a16:creationId xmlns:a16="http://schemas.microsoft.com/office/drawing/2014/main" xmlns="" id="{8E230BB4-670F-4548-B722-53E1BFBA0BCB}"/>
              </a:ext>
            </a:extLst>
          </p:cNvPr>
          <p:cNvSpPr>
            <a:spLocks noGrp="1"/>
          </p:cNvSpPr>
          <p:nvPr>
            <p:ph sz="quarter" idx="12"/>
          </p:nvPr>
        </p:nvSpPr>
        <p:spPr>
          <a:xfrm>
            <a:off x="1137676" y="1613642"/>
            <a:ext cx="8847571" cy="4697694"/>
          </a:xfrm>
        </p:spPr>
        <p:txBody>
          <a:bodyPr/>
          <a:lstStyle/>
          <a:p>
            <a:r>
              <a:rPr lang="en-US" sz="3200" dirty="0"/>
              <a:t>Leaders can support a culture of learning by</a:t>
            </a:r>
            <a:endParaRPr lang="en-US" sz="3000" dirty="0"/>
          </a:p>
          <a:p>
            <a:pPr marL="365760" indent="-365760">
              <a:buFont typeface="Wingdings 3" panose="05040102010807070707" pitchFamily="18" charset="2"/>
              <a:buChar char="}"/>
            </a:pPr>
            <a:r>
              <a:rPr lang="en-US" sz="2800" dirty="0"/>
              <a:t>fostering risk-taking and learning from failure,</a:t>
            </a:r>
          </a:p>
          <a:p>
            <a:pPr marL="365760" indent="-365760">
              <a:buFont typeface="Wingdings 3" panose="05040102010807070707" pitchFamily="18" charset="2"/>
              <a:buChar char="}"/>
            </a:pPr>
            <a:r>
              <a:rPr lang="en-US" sz="2800" dirty="0"/>
              <a:t>providing opportunities for teachers to be vulnerable without fear of negative consequences,</a:t>
            </a:r>
          </a:p>
          <a:p>
            <a:pPr marL="365760" indent="-365760">
              <a:buFont typeface="Wingdings 3" panose="05040102010807070707" pitchFamily="18" charset="2"/>
              <a:buChar char="}"/>
            </a:pPr>
            <a:r>
              <a:rPr lang="en-US" sz="2800" dirty="0"/>
              <a:t>modeling learning orientation by being transparent about their own learning, and</a:t>
            </a:r>
          </a:p>
          <a:p>
            <a:pPr marL="365760" indent="-365760">
              <a:buFont typeface="Wingdings 3" panose="05040102010807070707" pitchFamily="18" charset="2"/>
              <a:buChar char="}"/>
            </a:pPr>
            <a:r>
              <a:rPr lang="en-US" sz="2800" dirty="0"/>
              <a:t>offering concrete feedback on strengths and how to improve in ways that build trust instead of accountability based on compliance.</a:t>
            </a:r>
          </a:p>
        </p:txBody>
      </p:sp>
      <p:pic>
        <p:nvPicPr>
          <p:cNvPr id="8" name="Picture Placeholder 7" descr="Icon of four people with hands up with title &quot;Build a Culture of Learning&quot;">
            <a:extLst>
              <a:ext uri="{FF2B5EF4-FFF2-40B4-BE49-F238E27FC236}">
                <a16:creationId xmlns:a16="http://schemas.microsoft.com/office/drawing/2014/main" xmlns="" id="{A19C9E5D-9661-489E-8416-A042DBB13D6F}"/>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490A0634-1FA1-C342-9C7A-C23BD5B59A8E}"/>
              </a:ext>
            </a:extLst>
          </p:cNvPr>
          <p:cNvSpPr>
            <a:spLocks noGrp="1"/>
          </p:cNvSpPr>
          <p:nvPr>
            <p:ph type="sldNum" sz="quarter" idx="10"/>
          </p:nvPr>
        </p:nvSpPr>
        <p:spPr/>
        <p:txBody>
          <a:bodyPr/>
          <a:lstStyle/>
          <a:p>
            <a:fld id="{91BD7323-49BF-4C97-8773-5EC64C492009}" type="slidenum">
              <a:rPr lang="en-US" smtClean="0"/>
              <a:pPr/>
              <a:t>37</a:t>
            </a:fld>
            <a:endParaRPr lang="en-US"/>
          </a:p>
        </p:txBody>
      </p:sp>
    </p:spTree>
    <p:extLst>
      <p:ext uri="{BB962C8B-B14F-4D97-AF65-F5344CB8AC3E}">
        <p14:creationId xmlns:p14="http://schemas.microsoft.com/office/powerpoint/2010/main" val="1563555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07EF1-923A-A44A-B72A-6AD68D6E2937}"/>
              </a:ext>
            </a:extLst>
          </p:cNvPr>
          <p:cNvSpPr>
            <a:spLocks noGrp="1"/>
          </p:cNvSpPr>
          <p:nvPr>
            <p:ph type="title"/>
          </p:nvPr>
        </p:nvSpPr>
        <p:spPr/>
        <p:txBody>
          <a:bodyPr/>
          <a:lstStyle/>
          <a:p>
            <a:r>
              <a:rPr lang="en-US" sz="4400" dirty="0"/>
              <a:t>Tool: Culture of Learning</a:t>
            </a:r>
          </a:p>
        </p:txBody>
      </p:sp>
      <p:sp>
        <p:nvSpPr>
          <p:cNvPr id="4" name="Content Placeholder 3">
            <a:extLst>
              <a:ext uri="{FF2B5EF4-FFF2-40B4-BE49-F238E27FC236}">
                <a16:creationId xmlns:a16="http://schemas.microsoft.com/office/drawing/2014/main" xmlns="" id="{3720ADD0-C965-B141-B3F5-7AE49B9A0927}"/>
              </a:ext>
            </a:extLst>
          </p:cNvPr>
          <p:cNvSpPr>
            <a:spLocks noGrp="1"/>
          </p:cNvSpPr>
          <p:nvPr>
            <p:ph sz="half" idx="1"/>
          </p:nvPr>
        </p:nvSpPr>
        <p:spPr>
          <a:xfrm>
            <a:off x="1149552" y="1566140"/>
            <a:ext cx="3273158" cy="4576915"/>
          </a:xfrm>
        </p:spPr>
        <p:txBody>
          <a:bodyPr/>
          <a:lstStyle/>
          <a:p>
            <a:pPr marL="0" indent="0">
              <a:buNone/>
            </a:pPr>
            <a:r>
              <a:rPr lang="en-US" sz="3200" dirty="0"/>
              <a:t>Tool: </a:t>
            </a:r>
          </a:p>
          <a:p>
            <a:pPr marL="457200" indent="-457200">
              <a:buFont typeface="Wingdings 3" panose="05040102010807070707" pitchFamily="18" charset="2"/>
              <a:buChar char="}"/>
            </a:pPr>
            <a:r>
              <a:rPr lang="en-US" sz="2800" dirty="0"/>
              <a:t>2.4a—Build a Culture of Learning </a:t>
            </a:r>
          </a:p>
          <a:p>
            <a:endParaRPr lang="en-US" sz="3200" dirty="0"/>
          </a:p>
          <a:p>
            <a:endParaRPr lang="en-US" dirty="0"/>
          </a:p>
        </p:txBody>
      </p:sp>
      <p:sp>
        <p:nvSpPr>
          <p:cNvPr id="5" name="Text Placeholder 4">
            <a:extLst>
              <a:ext uri="{FF2B5EF4-FFF2-40B4-BE49-F238E27FC236}">
                <a16:creationId xmlns:a16="http://schemas.microsoft.com/office/drawing/2014/main" xmlns="" id="{2528B3A0-EA52-6144-AEED-9EDD0145DCF4}"/>
              </a:ext>
            </a:extLst>
          </p:cNvPr>
          <p:cNvSpPr>
            <a:spLocks noGrp="1"/>
          </p:cNvSpPr>
          <p:nvPr>
            <p:ph sz="half" idx="2"/>
          </p:nvPr>
        </p:nvSpPr>
        <p:spPr>
          <a:xfrm>
            <a:off x="4268102" y="1564079"/>
            <a:ext cx="5213617" cy="4581037"/>
          </a:xfrm>
        </p:spPr>
        <p:txBody>
          <a:bodyPr/>
          <a:lstStyle/>
          <a:p>
            <a:pPr marL="0" indent="0">
              <a:buNone/>
            </a:pPr>
            <a:r>
              <a:rPr lang="en-US" sz="3200" dirty="0"/>
              <a:t>Purpose: </a:t>
            </a:r>
          </a:p>
          <a:p>
            <a:pPr marL="457200" indent="-457200">
              <a:buFont typeface="Wingdings 3" panose="05040102010807070707" pitchFamily="18" charset="2"/>
              <a:buChar char="}"/>
            </a:pPr>
            <a:r>
              <a:rPr lang="en-US" sz="2800" dirty="0"/>
              <a:t>This tool is intended to guide groups to reflect how their current culture supports learning and how to shift the culture to better support formative assessment. Data from the previously described school culture surveys will be useful inputs for this step.  </a:t>
            </a:r>
          </a:p>
          <a:p>
            <a:endParaRPr lang="en-US" dirty="0"/>
          </a:p>
        </p:txBody>
      </p:sp>
      <p:pic>
        <p:nvPicPr>
          <p:cNvPr id="10" name="Picture Placeholder 9" descr="Icon of four people with hands up with title &quot;Build a Culture of Learning&quot;">
            <a:extLst>
              <a:ext uri="{FF2B5EF4-FFF2-40B4-BE49-F238E27FC236}">
                <a16:creationId xmlns:a16="http://schemas.microsoft.com/office/drawing/2014/main" xmlns="" id="{C2E131B2-D960-4CD3-97B2-ABC274E69240}"/>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11" name="Picture Placeholder 10" descr="Image of a wrench and screw driver with word &quot;Tool&quot; below. ">
            <a:extLst>
              <a:ext uri="{FF2B5EF4-FFF2-40B4-BE49-F238E27FC236}">
                <a16:creationId xmlns:a16="http://schemas.microsoft.com/office/drawing/2014/main" xmlns="" id="{0E236F86-55E7-4045-B13C-2903B4538B58}"/>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7DA60A04-4488-ED4F-842A-8CC3C0AF2B89}"/>
              </a:ext>
            </a:extLst>
          </p:cNvPr>
          <p:cNvSpPr>
            <a:spLocks noGrp="1"/>
          </p:cNvSpPr>
          <p:nvPr>
            <p:ph type="sldNum" sz="quarter" idx="10"/>
          </p:nvPr>
        </p:nvSpPr>
        <p:spPr/>
        <p:txBody>
          <a:bodyPr/>
          <a:lstStyle/>
          <a:p>
            <a:fld id="{91BD7323-49BF-4C97-8773-5EC64C492009}" type="slidenum">
              <a:rPr lang="en-US" smtClean="0"/>
              <a:pPr/>
              <a:t>38</a:t>
            </a:fld>
            <a:endParaRPr lang="en-US" dirty="0"/>
          </a:p>
        </p:txBody>
      </p:sp>
    </p:spTree>
    <p:extLst>
      <p:ext uri="{BB962C8B-B14F-4D97-AF65-F5344CB8AC3E}">
        <p14:creationId xmlns:p14="http://schemas.microsoft.com/office/powerpoint/2010/main" val="2173971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83211-0D13-4345-85F1-B456645F7684}"/>
              </a:ext>
            </a:extLst>
          </p:cNvPr>
          <p:cNvSpPr>
            <a:spLocks noGrp="1"/>
          </p:cNvSpPr>
          <p:nvPr>
            <p:ph type="title"/>
          </p:nvPr>
        </p:nvSpPr>
        <p:spPr/>
        <p:txBody>
          <a:bodyPr/>
          <a:lstStyle/>
          <a:p>
            <a:r>
              <a:rPr lang="en-US" sz="4400" dirty="0"/>
              <a:t>Explore Tool 2.4a</a:t>
            </a:r>
          </a:p>
        </p:txBody>
      </p:sp>
      <p:sp>
        <p:nvSpPr>
          <p:cNvPr id="4" name="Content Placeholder 3">
            <a:extLst>
              <a:ext uri="{FF2B5EF4-FFF2-40B4-BE49-F238E27FC236}">
                <a16:creationId xmlns:a16="http://schemas.microsoft.com/office/drawing/2014/main" xmlns="" id="{153314AD-8510-164B-9890-19B63443DFBC}"/>
              </a:ext>
            </a:extLst>
          </p:cNvPr>
          <p:cNvSpPr>
            <a:spLocks noGrp="1"/>
          </p:cNvSpPr>
          <p:nvPr>
            <p:ph sz="quarter" idx="12"/>
          </p:nvPr>
        </p:nvSpPr>
        <p:spPr>
          <a:xfrm>
            <a:off x="1137677" y="1804086"/>
            <a:ext cx="8847571" cy="4870689"/>
          </a:xfrm>
        </p:spPr>
        <p:txBody>
          <a:bodyPr/>
          <a:lstStyle/>
          <a:p>
            <a:pPr marL="457200" indent="-457200">
              <a:buFont typeface="Wingdings 3" panose="05040102010807070707" pitchFamily="18" charset="2"/>
              <a:buChar char="}"/>
            </a:pPr>
            <a:r>
              <a:rPr lang="en-US" sz="2800" i="1" dirty="0"/>
              <a:t>What information would help you better understand your current culture and how it authentically supports learning?</a:t>
            </a:r>
          </a:p>
          <a:p>
            <a:pPr marL="457200" indent="-457200">
              <a:buFont typeface="Wingdings 3" panose="05040102010807070707" pitchFamily="18" charset="2"/>
              <a:buChar char="}"/>
            </a:pPr>
            <a:r>
              <a:rPr lang="en-US" sz="2800" i="1" dirty="0"/>
              <a:t>What barriers do you anticipate in making shifts to strengthen your learning culture?</a:t>
            </a:r>
          </a:p>
          <a:p>
            <a:pPr marL="457200" indent="-457200">
              <a:buFont typeface="Wingdings 3" panose="05040102010807070707" pitchFamily="18" charset="2"/>
              <a:buChar char="}"/>
            </a:pPr>
            <a:r>
              <a:rPr lang="en-US" sz="2800" i="1" dirty="0"/>
              <a:t>What do you notice and wonder about this tool?</a:t>
            </a:r>
          </a:p>
          <a:p>
            <a:pPr marL="457200" indent="-457200">
              <a:buFont typeface="Wingdings 3" panose="05040102010807070707" pitchFamily="18" charset="2"/>
              <a:buChar char="}"/>
            </a:pPr>
            <a:r>
              <a:rPr lang="en-US" sz="2800" i="1" dirty="0"/>
              <a:t>How might you use this tool in your local context?</a:t>
            </a:r>
          </a:p>
          <a:p>
            <a:endParaRPr lang="en-US" dirty="0"/>
          </a:p>
        </p:txBody>
      </p:sp>
      <p:pic>
        <p:nvPicPr>
          <p:cNvPr id="12" name="Picture Placeholder 11" descr="Icon of four people with hands up with title &quot;Build a Culture of Learning&quot;">
            <a:extLst>
              <a:ext uri="{FF2B5EF4-FFF2-40B4-BE49-F238E27FC236}">
                <a16:creationId xmlns:a16="http://schemas.microsoft.com/office/drawing/2014/main" xmlns="" id="{B0EB5340-4DDA-489E-BD77-9F2467C1C4C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13" name="Picture Placeholder 12" descr="Image of hand lens with the word &quot;Explore&quot;">
            <a:extLst>
              <a:ext uri="{FF2B5EF4-FFF2-40B4-BE49-F238E27FC236}">
                <a16:creationId xmlns:a16="http://schemas.microsoft.com/office/drawing/2014/main" xmlns="" id="{8A6FD312-6F88-462A-8D5B-84FE1EA04019}"/>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sp>
        <p:nvSpPr>
          <p:cNvPr id="3" name="Slide Number Placeholder 2">
            <a:extLst>
              <a:ext uri="{FF2B5EF4-FFF2-40B4-BE49-F238E27FC236}">
                <a16:creationId xmlns:a16="http://schemas.microsoft.com/office/drawing/2014/main" xmlns="" id="{10789AA2-299D-3440-AF16-644225EF227C}"/>
              </a:ext>
            </a:extLst>
          </p:cNvPr>
          <p:cNvSpPr>
            <a:spLocks noGrp="1"/>
          </p:cNvSpPr>
          <p:nvPr>
            <p:ph type="sldNum" sz="quarter" idx="10"/>
          </p:nvPr>
        </p:nvSpPr>
        <p:spPr/>
        <p:txBody>
          <a:bodyPr/>
          <a:lstStyle/>
          <a:p>
            <a:fld id="{91BD7323-49BF-4C97-8773-5EC64C492009}" type="slidenum">
              <a:rPr lang="en-US" smtClean="0"/>
              <a:pPr/>
              <a:t>39</a:t>
            </a:fld>
            <a:endParaRPr lang="en-US" dirty="0"/>
          </a:p>
        </p:txBody>
      </p:sp>
    </p:spTree>
    <p:extLst>
      <p:ext uri="{BB962C8B-B14F-4D97-AF65-F5344CB8AC3E}">
        <p14:creationId xmlns:p14="http://schemas.microsoft.com/office/powerpoint/2010/main" val="405722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5CC6C-4C3E-EC4F-B77D-33F7A1562F17}"/>
              </a:ext>
            </a:extLst>
          </p:cNvPr>
          <p:cNvSpPr>
            <a:spLocks noGrp="1"/>
          </p:cNvSpPr>
          <p:nvPr>
            <p:ph type="title"/>
          </p:nvPr>
        </p:nvSpPr>
        <p:spPr/>
        <p:txBody>
          <a:bodyPr/>
          <a:lstStyle/>
          <a:p>
            <a:r>
              <a:rPr lang="en-US" dirty="0"/>
              <a:t>Key Considerations for Using the Assessment Leadership Module Toolkit</a:t>
            </a:r>
          </a:p>
        </p:txBody>
      </p:sp>
      <p:sp>
        <p:nvSpPr>
          <p:cNvPr id="3" name="Slide Number Placeholder 2">
            <a:extLst>
              <a:ext uri="{FF2B5EF4-FFF2-40B4-BE49-F238E27FC236}">
                <a16:creationId xmlns:a16="http://schemas.microsoft.com/office/drawing/2014/main" xmlns="" id="{2CA74F41-D259-D446-90F4-6DEF7CB57B91}"/>
              </a:ext>
            </a:extLst>
          </p:cNvPr>
          <p:cNvSpPr>
            <a:spLocks noGrp="1"/>
          </p:cNvSpPr>
          <p:nvPr>
            <p:ph type="sldNum" sz="quarter" idx="10"/>
          </p:nvPr>
        </p:nvSpPr>
        <p:spPr/>
        <p:txBody>
          <a:bodyPr/>
          <a:lstStyle/>
          <a:p>
            <a:fld id="{91BD7323-49BF-4C97-8773-5EC64C492009}" type="slidenum">
              <a:rPr lang="en-US" smtClean="0"/>
              <a:pPr/>
              <a:t>4</a:t>
            </a:fld>
            <a:endParaRPr lang="en-US"/>
          </a:p>
        </p:txBody>
      </p:sp>
    </p:spTree>
    <p:extLst>
      <p:ext uri="{BB962C8B-B14F-4D97-AF65-F5344CB8AC3E}">
        <p14:creationId xmlns:p14="http://schemas.microsoft.com/office/powerpoint/2010/main" val="1659121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90E14-AD24-BA48-89A4-CA3D16CD47D5}"/>
              </a:ext>
            </a:extLst>
          </p:cNvPr>
          <p:cNvSpPr>
            <a:spLocks noGrp="1"/>
          </p:cNvSpPr>
          <p:nvPr>
            <p:ph type="title"/>
          </p:nvPr>
        </p:nvSpPr>
        <p:spPr/>
        <p:txBody>
          <a:bodyPr>
            <a:normAutofit/>
          </a:bodyPr>
          <a:lstStyle/>
          <a:p>
            <a:r>
              <a:rPr lang="en-US" sz="4400" dirty="0"/>
              <a:t>Module Reflection</a:t>
            </a:r>
          </a:p>
        </p:txBody>
      </p:sp>
      <p:sp>
        <p:nvSpPr>
          <p:cNvPr id="11" name="Content Placeholder 10">
            <a:extLst>
              <a:ext uri="{FF2B5EF4-FFF2-40B4-BE49-F238E27FC236}">
                <a16:creationId xmlns:a16="http://schemas.microsoft.com/office/drawing/2014/main" xmlns="" id="{B059FC66-04B6-0547-A966-E0FE52257FE8}"/>
              </a:ext>
            </a:extLst>
          </p:cNvPr>
          <p:cNvSpPr>
            <a:spLocks noGrp="1"/>
          </p:cNvSpPr>
          <p:nvPr>
            <p:ph type="body" sz="quarter" idx="13"/>
          </p:nvPr>
        </p:nvSpPr>
        <p:spPr>
          <a:prstGeom prst="rect">
            <a:avLst/>
          </a:prstGeom>
        </p:spPr>
        <p:txBody>
          <a:bodyPr/>
          <a:lstStyle/>
          <a:p>
            <a:pPr marL="365760" indent="-365760"/>
            <a:r>
              <a:rPr lang="en-US" sz="2800" dirty="0"/>
              <a:t>What new ideas and/or learning resonated with you?</a:t>
            </a:r>
          </a:p>
          <a:p>
            <a:pPr marL="365760" indent="-365760"/>
            <a:r>
              <a:rPr lang="en-US" sz="2800" dirty="0"/>
              <a:t>What do you want to learn more about?</a:t>
            </a:r>
          </a:p>
          <a:p>
            <a:pPr marL="365760" indent="-365760"/>
            <a:r>
              <a:rPr lang="en-US" sz="2800" dirty="0"/>
              <a:t>How will this support your school or district in reaching goals outlined in your CSIP and CDIP?</a:t>
            </a:r>
          </a:p>
          <a:p>
            <a:pPr marL="365760" indent="-365760"/>
            <a:r>
              <a:rPr lang="en-US" sz="2800" dirty="0"/>
              <a:t>What next steps might you take as a leader as a result of your learning?</a:t>
            </a:r>
          </a:p>
        </p:txBody>
      </p:sp>
      <p:sp>
        <p:nvSpPr>
          <p:cNvPr id="6" name="Slide Number Placeholder 2">
            <a:extLst>
              <a:ext uri="{FF2B5EF4-FFF2-40B4-BE49-F238E27FC236}">
                <a16:creationId xmlns:a16="http://schemas.microsoft.com/office/drawing/2014/main" xmlns="" id="{23CEC3B6-381C-472F-8126-CA13DC4DF60C}"/>
              </a:ext>
            </a:extLst>
          </p:cNvPr>
          <p:cNvSpPr txBox="1">
            <a:spLocks/>
          </p:cNvSpPr>
          <p:nvPr/>
        </p:nvSpPr>
        <p:spPr>
          <a:xfrm>
            <a:off x="11016766" y="6309650"/>
            <a:ext cx="68333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1477682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90E14-AD24-BA48-89A4-CA3D16CD47D5}"/>
              </a:ext>
            </a:extLst>
          </p:cNvPr>
          <p:cNvSpPr>
            <a:spLocks noGrp="1"/>
          </p:cNvSpPr>
          <p:nvPr>
            <p:ph type="title"/>
          </p:nvPr>
        </p:nvSpPr>
        <p:spPr/>
        <p:txBody>
          <a:bodyPr>
            <a:normAutofit/>
          </a:bodyPr>
          <a:lstStyle/>
          <a:p>
            <a:r>
              <a:rPr lang="en-US" sz="4400" dirty="0" smtClean="0"/>
              <a:t>Module Feedback</a:t>
            </a:r>
            <a:endParaRPr lang="en-US" sz="4400" dirty="0"/>
          </a:p>
        </p:txBody>
      </p:sp>
      <p:sp>
        <p:nvSpPr>
          <p:cNvPr id="11" name="Content Placeholder 10">
            <a:extLst>
              <a:ext uri="{FF2B5EF4-FFF2-40B4-BE49-F238E27FC236}">
                <a16:creationId xmlns:a16="http://schemas.microsoft.com/office/drawing/2014/main" xmlns="" id="{B059FC66-04B6-0547-A966-E0FE52257FE8}"/>
              </a:ext>
            </a:extLst>
          </p:cNvPr>
          <p:cNvSpPr>
            <a:spLocks noGrp="1"/>
          </p:cNvSpPr>
          <p:nvPr>
            <p:ph type="body" sz="quarter" idx="13"/>
          </p:nvPr>
        </p:nvSpPr>
        <p:spPr>
          <a:prstGeom prst="rect">
            <a:avLst/>
          </a:prstGeom>
        </p:spPr>
        <p:txBody>
          <a:bodyPr/>
          <a:lstStyle/>
          <a:p>
            <a:pPr marL="365760" indent="-365760"/>
            <a:r>
              <a:rPr lang="en-US" sz="2800" dirty="0" smtClean="0"/>
              <a:t>Please take a few minutes to complete this brief survey and provide feedback on the module. EILA credit is available upon completion of the survey.</a:t>
            </a:r>
          </a:p>
          <a:p>
            <a:pPr marL="365760" indent="-365760"/>
            <a:r>
              <a:rPr lang="en-US" sz="2800" dirty="0">
                <a:hlinkClick r:id="rId3"/>
              </a:rPr>
              <a:t>https://</a:t>
            </a:r>
            <a:r>
              <a:rPr lang="en-US" sz="2800" dirty="0" err="1">
                <a:hlinkClick r:id="rId3"/>
              </a:rPr>
              <a:t>docs.google.com</a:t>
            </a:r>
            <a:r>
              <a:rPr lang="en-US" sz="2800" dirty="0">
                <a:hlinkClick r:id="rId3"/>
              </a:rPr>
              <a:t>/forms/d/e/1FAIpQLSeIVo_OqA5bgbgWMdqnJbf3u-uluheTEW1HiIKQrMv5KXCOoQ/</a:t>
            </a:r>
            <a:r>
              <a:rPr lang="en-US" sz="2800" dirty="0" err="1">
                <a:hlinkClick r:id="rId3"/>
              </a:rPr>
              <a:t>viewform</a:t>
            </a:r>
            <a:endParaRPr lang="en-US" sz="2800" dirty="0" smtClean="0"/>
          </a:p>
          <a:p>
            <a:pPr marL="365760" indent="-365760"/>
            <a:endParaRPr lang="en-US" sz="2800" dirty="0"/>
          </a:p>
          <a:p>
            <a:pPr marL="365760" indent="-365760"/>
            <a:endParaRPr lang="en-US" sz="2800" dirty="0"/>
          </a:p>
        </p:txBody>
      </p:sp>
      <p:sp>
        <p:nvSpPr>
          <p:cNvPr id="6" name="Slide Number Placeholder 2">
            <a:extLst>
              <a:ext uri="{FF2B5EF4-FFF2-40B4-BE49-F238E27FC236}">
                <a16:creationId xmlns:a16="http://schemas.microsoft.com/office/drawing/2014/main" xmlns="" id="{23CEC3B6-381C-472F-8126-CA13DC4DF60C}"/>
              </a:ext>
            </a:extLst>
          </p:cNvPr>
          <p:cNvSpPr txBox="1">
            <a:spLocks/>
          </p:cNvSpPr>
          <p:nvPr/>
        </p:nvSpPr>
        <p:spPr>
          <a:xfrm>
            <a:off x="11016766" y="6309650"/>
            <a:ext cx="68333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1942057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D020F-F9D5-1043-8DC1-F59E32027CB0}"/>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403575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87B4827-9F9B-9644-80A8-4F9BC4C0C830}"/>
              </a:ext>
            </a:extLst>
          </p:cNvPr>
          <p:cNvSpPr>
            <a:spLocks noGrp="1"/>
          </p:cNvSpPr>
          <p:nvPr>
            <p:ph type="title"/>
          </p:nvPr>
        </p:nvSpPr>
        <p:spPr/>
        <p:txBody>
          <a:bodyPr>
            <a:normAutofit/>
          </a:bodyPr>
          <a:lstStyle/>
          <a:p>
            <a:r>
              <a:rPr lang="en-US" sz="4400" dirty="0"/>
              <a:t>Foundational Resources</a:t>
            </a:r>
          </a:p>
        </p:txBody>
      </p:sp>
      <p:pic>
        <p:nvPicPr>
          <p:cNvPr id="28" name="Content Placeholder 27" descr="Icon of a pencil, ruler, and pen">
            <a:extLst>
              <a:ext uri="{FF2B5EF4-FFF2-40B4-BE49-F238E27FC236}">
                <a16:creationId xmlns:a16="http://schemas.microsoft.com/office/drawing/2014/main" xmlns="" id="{77AEE501-BDFB-48DB-8C37-CBC02A26140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148206" y="1776946"/>
            <a:ext cx="1155801" cy="1188720"/>
          </a:xfrm>
          <a:prstGeom prst="rect">
            <a:avLst/>
          </a:prstGeom>
        </p:spPr>
      </p:pic>
      <p:sp>
        <p:nvSpPr>
          <p:cNvPr id="19" name="Content Placeholder 18">
            <a:extLst>
              <a:ext uri="{FF2B5EF4-FFF2-40B4-BE49-F238E27FC236}">
                <a16:creationId xmlns:a16="http://schemas.microsoft.com/office/drawing/2014/main" xmlns="" id="{9CD40D1E-19E6-42FB-AF4E-985B25C97EC1}"/>
              </a:ext>
            </a:extLst>
          </p:cNvPr>
          <p:cNvSpPr>
            <a:spLocks noGrp="1"/>
          </p:cNvSpPr>
          <p:nvPr>
            <p:ph sz="half" idx="2"/>
          </p:nvPr>
        </p:nvSpPr>
        <p:spPr>
          <a:xfrm>
            <a:off x="2371240" y="1893537"/>
            <a:ext cx="7911095" cy="955538"/>
          </a:xfrm>
        </p:spPr>
        <p:txBody>
          <a:bodyPr/>
          <a:lstStyle/>
          <a:p>
            <a:pPr>
              <a:spcBef>
                <a:spcPts val="0"/>
              </a:spcBef>
            </a:pPr>
            <a:r>
              <a:rPr lang="en-US" sz="2800" dirty="0"/>
              <a:t>Assessment Leadership Module 1: </a:t>
            </a:r>
          </a:p>
          <a:p>
            <a:pPr>
              <a:spcBef>
                <a:spcPts val="0"/>
              </a:spcBef>
            </a:pPr>
            <a:r>
              <a:rPr lang="en-US" sz="2800" dirty="0"/>
              <a:t>Comprehensive, Balanced Systems of Assessment</a:t>
            </a:r>
          </a:p>
          <a:p>
            <a:endParaRPr lang="en-US" dirty="0"/>
          </a:p>
        </p:txBody>
      </p:sp>
      <p:pic>
        <p:nvPicPr>
          <p:cNvPr id="18" name="Content Placeholder 17" descr="Icon of a person a podium in front of a board">
            <a:extLst>
              <a:ext uri="{FF2B5EF4-FFF2-40B4-BE49-F238E27FC236}">
                <a16:creationId xmlns:a16="http://schemas.microsoft.com/office/drawing/2014/main" xmlns="" id="{81F9F26F-54B6-43DB-A322-0FCD2CEE9A6D}"/>
              </a:ext>
            </a:extLst>
          </p:cNvPr>
          <p:cNvPicPr>
            <a:picLocks noGrp="1" noChangeAspect="1"/>
          </p:cNvPicPr>
          <p:nvPr>
            <p:ph sz="half" idx="13"/>
          </p:nvPr>
        </p:nvPicPr>
        <p:blipFill>
          <a:blip r:embed="rId4" cstate="email">
            <a:extLst>
              <a:ext uri="{28A0092B-C50C-407E-A947-70E740481C1C}">
                <a14:useLocalDpi xmlns:a14="http://schemas.microsoft.com/office/drawing/2010/main"/>
              </a:ext>
            </a:extLst>
          </a:blip>
          <a:stretch>
            <a:fillRect/>
          </a:stretch>
        </p:blipFill>
        <p:spPr>
          <a:xfrm>
            <a:off x="1148206" y="3297975"/>
            <a:ext cx="1152143" cy="1188720"/>
          </a:xfrm>
          <a:prstGeom prst="rect">
            <a:avLst/>
          </a:prstGeom>
        </p:spPr>
      </p:pic>
      <p:sp>
        <p:nvSpPr>
          <p:cNvPr id="20" name="Content Placeholder 19">
            <a:extLst>
              <a:ext uri="{FF2B5EF4-FFF2-40B4-BE49-F238E27FC236}">
                <a16:creationId xmlns:a16="http://schemas.microsoft.com/office/drawing/2014/main" xmlns="" id="{9723E930-1AD1-4F56-8956-EE10841D5903}"/>
              </a:ext>
            </a:extLst>
          </p:cNvPr>
          <p:cNvSpPr>
            <a:spLocks noGrp="1"/>
          </p:cNvSpPr>
          <p:nvPr>
            <p:ph sz="half" idx="11"/>
          </p:nvPr>
        </p:nvSpPr>
        <p:spPr>
          <a:xfrm>
            <a:off x="2371240" y="3422822"/>
            <a:ext cx="7547675" cy="977490"/>
          </a:xfrm>
        </p:spPr>
        <p:txBody>
          <a:bodyPr/>
          <a:lstStyle/>
          <a:p>
            <a:pPr>
              <a:spcBef>
                <a:spcPts val="0"/>
              </a:spcBef>
            </a:pPr>
            <a:r>
              <a:rPr lang="en-US" sz="2800" dirty="0"/>
              <a:t>Assessment Leadership Module 2: </a:t>
            </a:r>
          </a:p>
          <a:p>
            <a:pPr>
              <a:spcBef>
                <a:spcPts val="0"/>
              </a:spcBef>
            </a:pPr>
            <a:r>
              <a:rPr lang="en-US" sz="2800" dirty="0"/>
              <a:t>Leading for Formative Assessment</a:t>
            </a:r>
          </a:p>
        </p:txBody>
      </p:sp>
      <p:pic>
        <p:nvPicPr>
          <p:cNvPr id="24" name="Content Placeholder 23" descr="Icon of a clipboard">
            <a:extLst>
              <a:ext uri="{FF2B5EF4-FFF2-40B4-BE49-F238E27FC236}">
                <a16:creationId xmlns:a16="http://schemas.microsoft.com/office/drawing/2014/main" xmlns="" id="{D378BD53-3B7E-4506-9D09-031F899B0C1D}"/>
              </a:ext>
            </a:extLst>
          </p:cNvPr>
          <p:cNvPicPr>
            <a:picLocks noGrp="1" noChangeAspect="1"/>
          </p:cNvPicPr>
          <p:nvPr>
            <p:ph sz="half" idx="14"/>
          </p:nvPr>
        </p:nvPicPr>
        <p:blipFill>
          <a:blip r:embed="rId5" cstate="email">
            <a:extLst>
              <a:ext uri="{28A0092B-C50C-407E-A947-70E740481C1C}">
                <a14:useLocalDpi xmlns:a14="http://schemas.microsoft.com/office/drawing/2010/main"/>
              </a:ext>
            </a:extLst>
          </a:blip>
          <a:stretch>
            <a:fillRect/>
          </a:stretch>
        </p:blipFill>
        <p:spPr>
          <a:xfrm>
            <a:off x="1148206" y="4819004"/>
            <a:ext cx="1148610" cy="1188720"/>
          </a:xfrm>
          <a:prstGeom prst="rect">
            <a:avLst/>
          </a:prstGeom>
        </p:spPr>
      </p:pic>
      <p:sp>
        <p:nvSpPr>
          <p:cNvPr id="23" name="Content Placeholder 22">
            <a:extLst>
              <a:ext uri="{FF2B5EF4-FFF2-40B4-BE49-F238E27FC236}">
                <a16:creationId xmlns:a16="http://schemas.microsoft.com/office/drawing/2014/main" xmlns="" id="{4721511F-4FCF-41F9-A0C1-58294512BDAE}"/>
              </a:ext>
            </a:extLst>
          </p:cNvPr>
          <p:cNvSpPr>
            <a:spLocks noGrp="1"/>
          </p:cNvSpPr>
          <p:nvPr>
            <p:ph sz="half" idx="15"/>
          </p:nvPr>
        </p:nvSpPr>
        <p:spPr>
          <a:xfrm>
            <a:off x="2371240" y="5119387"/>
            <a:ext cx="7770883" cy="977491"/>
          </a:xfrm>
        </p:spPr>
        <p:txBody>
          <a:bodyPr/>
          <a:lstStyle/>
          <a:p>
            <a:r>
              <a:rPr lang="en-US" sz="2800" dirty="0"/>
              <a:t>Kentucky Model Curriculum Framework</a:t>
            </a:r>
          </a:p>
        </p:txBody>
      </p:sp>
      <p:sp>
        <p:nvSpPr>
          <p:cNvPr id="11" name="Slide Number Placeholder 2">
            <a:extLst>
              <a:ext uri="{FF2B5EF4-FFF2-40B4-BE49-F238E27FC236}">
                <a16:creationId xmlns:a16="http://schemas.microsoft.com/office/drawing/2014/main" xmlns="" id="{4FCE83E8-B42A-47D4-B1F6-32874D58F16E}"/>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13556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96E2A2-53C9-AD4A-BF5B-BC7DFEFDDDA6}"/>
              </a:ext>
            </a:extLst>
          </p:cNvPr>
          <p:cNvSpPr>
            <a:spLocks noGrp="1"/>
          </p:cNvSpPr>
          <p:nvPr>
            <p:ph type="title"/>
          </p:nvPr>
        </p:nvSpPr>
        <p:spPr/>
        <p:txBody>
          <a:bodyPr/>
          <a:lstStyle/>
          <a:p>
            <a:r>
              <a:rPr lang="en-US" sz="4400" dirty="0"/>
              <a:t>Assessment Leadership Module Toolkit</a:t>
            </a:r>
          </a:p>
        </p:txBody>
      </p:sp>
      <p:pic>
        <p:nvPicPr>
          <p:cNvPr id="8" name="Content Placeholder 5" descr="Cover of the Kentucky Department of Education Assessment Leadership Module Toolkit">
            <a:extLst>
              <a:ext uri="{FF2B5EF4-FFF2-40B4-BE49-F238E27FC236}">
                <a16:creationId xmlns:a16="http://schemas.microsoft.com/office/drawing/2014/main" xmlns="" id="{1CD76AE7-446C-F742-8B9B-E76823A37B3A}"/>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3777797" y="1797050"/>
            <a:ext cx="3810907" cy="4878388"/>
          </a:xfrm>
          <a:prstGeom prst="rect">
            <a:avLst/>
          </a:prstGeom>
          <a:ln>
            <a:solidFill>
              <a:schemeClr val="tx1"/>
            </a:solid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xmlns="" id="{E20402BD-B180-DE42-AFC2-4A690CB90810}"/>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264667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2FC83-32ED-C54B-976F-F45D5312351B}"/>
              </a:ext>
            </a:extLst>
          </p:cNvPr>
          <p:cNvSpPr>
            <a:spLocks noGrp="1"/>
          </p:cNvSpPr>
          <p:nvPr>
            <p:ph type="title"/>
          </p:nvPr>
        </p:nvSpPr>
        <p:spPr/>
        <p:txBody>
          <a:bodyPr/>
          <a:lstStyle/>
          <a:p>
            <a:r>
              <a:rPr lang="en-US" sz="4400" dirty="0"/>
              <a:t>Using Assessment Leadership Tools</a:t>
            </a:r>
          </a:p>
        </p:txBody>
      </p:sp>
      <p:sp>
        <p:nvSpPr>
          <p:cNvPr id="4" name="Content Placeholder 3">
            <a:extLst>
              <a:ext uri="{FF2B5EF4-FFF2-40B4-BE49-F238E27FC236}">
                <a16:creationId xmlns:a16="http://schemas.microsoft.com/office/drawing/2014/main" xmlns="" id="{E49149CC-442E-214F-B55F-609BE8FD56E1}"/>
              </a:ext>
            </a:extLst>
          </p:cNvPr>
          <p:cNvSpPr>
            <a:spLocks noGrp="1"/>
          </p:cNvSpPr>
          <p:nvPr>
            <p:ph sz="quarter" idx="12"/>
          </p:nvPr>
        </p:nvSpPr>
        <p:spPr>
          <a:xfrm>
            <a:off x="1137677" y="2108717"/>
            <a:ext cx="9090025" cy="4566057"/>
          </a:xfrm>
        </p:spPr>
        <p:txBody>
          <a:bodyPr/>
          <a:lstStyle/>
          <a:p>
            <a:pPr marL="282575" lvl="1" indent="-282575">
              <a:buFont typeface="Wingdings 3" panose="05040102010807070707" pitchFamily="18" charset="2"/>
              <a:buChar char="}"/>
            </a:pPr>
            <a:r>
              <a:rPr lang="en-US" sz="2800" dirty="0"/>
              <a:t>Focus on local assessment system</a:t>
            </a:r>
          </a:p>
          <a:p>
            <a:pPr marL="282575" lvl="1" indent="-282575">
              <a:buFont typeface="Wingdings 3" panose="05040102010807070707" pitchFamily="18" charset="2"/>
              <a:buChar char="}"/>
            </a:pPr>
            <a:r>
              <a:rPr lang="en-US" sz="2800" dirty="0"/>
              <a:t>Tools and processes are designed for flexibility and adaptation</a:t>
            </a:r>
          </a:p>
          <a:p>
            <a:pPr marL="282575" lvl="1" indent="-282575">
              <a:buFont typeface="Wingdings 3" panose="05040102010807070707" pitchFamily="18" charset="2"/>
              <a:buChar char="}"/>
            </a:pPr>
            <a:r>
              <a:rPr lang="en-US" sz="2800" dirty="0"/>
              <a:t>Tools are intended to support continuous improvement through ongoing reflection and action</a:t>
            </a:r>
          </a:p>
          <a:p>
            <a:endParaRPr lang="en-US" dirty="0"/>
          </a:p>
        </p:txBody>
      </p:sp>
      <p:sp>
        <p:nvSpPr>
          <p:cNvPr id="3" name="Slide Number Placeholder 2">
            <a:extLst>
              <a:ext uri="{FF2B5EF4-FFF2-40B4-BE49-F238E27FC236}">
                <a16:creationId xmlns:a16="http://schemas.microsoft.com/office/drawing/2014/main" xmlns="" id="{A8A8BECA-4048-A14B-9AC0-C5318D863FC8}"/>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335915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573DF-DFDD-4356-B706-C8D72C0262EC}"/>
              </a:ext>
            </a:extLst>
          </p:cNvPr>
          <p:cNvSpPr>
            <a:spLocks noGrp="1"/>
          </p:cNvSpPr>
          <p:nvPr>
            <p:ph type="title"/>
          </p:nvPr>
        </p:nvSpPr>
        <p:spPr/>
        <p:txBody>
          <a:bodyPr/>
          <a:lstStyle/>
          <a:p>
            <a:r>
              <a:rPr lang="en-US" sz="4400" dirty="0"/>
              <a:t>Key Considerations</a:t>
            </a:r>
          </a:p>
        </p:txBody>
      </p:sp>
      <p:pic>
        <p:nvPicPr>
          <p:cNvPr id="15" name="Content Placeholder 14" title="&quot; &quot;">
            <a:extLst>
              <a:ext uri="{FF2B5EF4-FFF2-40B4-BE49-F238E27FC236}">
                <a16:creationId xmlns:a16="http://schemas.microsoft.com/office/drawing/2014/main" xmlns="" id="{AB6D38E6-666B-4A5F-BE2D-5C101A5DDA5E}"/>
              </a:ext>
              <a:ext uri="{C183D7F6-B498-43B3-948B-1728B52AA6E4}">
                <adec:decorative xmlns:adec="http://schemas.microsoft.com/office/drawing/2017/decorative" xmlns="" val="1"/>
              </a:ext>
            </a:extLst>
          </p:cNvPr>
          <p:cNvPicPr>
            <a:picLocks noGrp="1" noChangeAspect="1"/>
          </p:cNvPicPr>
          <p:nvPr>
            <p:ph sz="half" idx="1"/>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259299" y="1826818"/>
            <a:ext cx="1118962" cy="974220"/>
          </a:xfrm>
          <a:prstGeom prst="rect">
            <a:avLst/>
          </a:prstGeom>
        </p:spPr>
      </p:pic>
      <p:sp>
        <p:nvSpPr>
          <p:cNvPr id="5" name="Content Placeholder 4">
            <a:extLst>
              <a:ext uri="{FF2B5EF4-FFF2-40B4-BE49-F238E27FC236}">
                <a16:creationId xmlns:a16="http://schemas.microsoft.com/office/drawing/2014/main" xmlns="" id="{64E1A5E1-8859-4D61-A533-0D27CB01E709}"/>
              </a:ext>
            </a:extLst>
          </p:cNvPr>
          <p:cNvSpPr>
            <a:spLocks noGrp="1"/>
          </p:cNvSpPr>
          <p:nvPr>
            <p:ph sz="half" idx="2"/>
          </p:nvPr>
        </p:nvSpPr>
        <p:spPr>
          <a:xfrm>
            <a:off x="2501659" y="1797503"/>
            <a:ext cx="6858000" cy="914400"/>
          </a:xfrm>
          <a:prstGeom prst="roundRect">
            <a:avLst/>
          </a:prstGeom>
          <a:solidFill>
            <a:srgbClr val="CDA728"/>
          </a:solidFill>
        </p:spPr>
        <p:style>
          <a:lnRef idx="0">
            <a:schemeClr val="accent1"/>
          </a:lnRef>
          <a:fillRef idx="3">
            <a:schemeClr val="accent1"/>
          </a:fillRef>
          <a:effectRef idx="3">
            <a:schemeClr val="accent1"/>
          </a:effectRef>
          <a:fontRef idx="minor">
            <a:schemeClr val="lt1"/>
          </a:fontRef>
        </p:style>
        <p:txBody>
          <a:bodyPr anchor="ctr"/>
          <a:lstStyle/>
          <a:p>
            <a:r>
              <a:rPr lang="en-US" sz="2800" dirty="0">
                <a:solidFill>
                  <a:schemeClr val="tx1"/>
                </a:solidFill>
              </a:rPr>
              <a:t>Authentic Engagement of Stakeholders</a:t>
            </a:r>
          </a:p>
        </p:txBody>
      </p:sp>
      <p:pic>
        <p:nvPicPr>
          <p:cNvPr id="16" name="Content Placeholder 15" title="&quot; &quot;">
            <a:extLst>
              <a:ext uri="{FF2B5EF4-FFF2-40B4-BE49-F238E27FC236}">
                <a16:creationId xmlns:a16="http://schemas.microsoft.com/office/drawing/2014/main" xmlns="" id="{871EF1E1-1346-4A23-802E-0BCEDE360AB6}"/>
              </a:ext>
              <a:ext uri="{C183D7F6-B498-43B3-948B-1728B52AA6E4}">
                <adec:decorative xmlns:adec="http://schemas.microsoft.com/office/drawing/2017/decorative" xmlns="" val="1"/>
              </a:ext>
            </a:extLst>
          </p:cNvPr>
          <p:cNvPicPr>
            <a:picLocks noGrp="1" noChangeAspect="1"/>
          </p:cNvPicPr>
          <p:nvPr>
            <p:ph sz="half" idx="13"/>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1369048" y="3069184"/>
            <a:ext cx="899463" cy="899463"/>
          </a:xfrm>
          <a:prstGeom prst="rect">
            <a:avLst/>
          </a:prstGeom>
        </p:spPr>
      </p:pic>
      <p:sp>
        <p:nvSpPr>
          <p:cNvPr id="6" name="Content Placeholder 5">
            <a:extLst>
              <a:ext uri="{FF2B5EF4-FFF2-40B4-BE49-F238E27FC236}">
                <a16:creationId xmlns:a16="http://schemas.microsoft.com/office/drawing/2014/main" xmlns="" id="{E1CFC310-00B2-4D83-BB7C-AF4C6CF79180}"/>
              </a:ext>
            </a:extLst>
          </p:cNvPr>
          <p:cNvSpPr>
            <a:spLocks noGrp="1"/>
          </p:cNvSpPr>
          <p:nvPr>
            <p:ph sz="half" idx="11"/>
          </p:nvPr>
        </p:nvSpPr>
        <p:spPr>
          <a:xfrm>
            <a:off x="2501660" y="3061716"/>
            <a:ext cx="6858000" cy="914400"/>
          </a:xfrm>
          <a:prstGeom prst="roundRect">
            <a:avLst/>
          </a:prstGeom>
          <a:solidFill>
            <a:srgbClr val="CDA728"/>
          </a:solidFill>
        </p:spPr>
        <p:style>
          <a:lnRef idx="0">
            <a:schemeClr val="accent1"/>
          </a:lnRef>
          <a:fillRef idx="3">
            <a:schemeClr val="accent1"/>
          </a:fillRef>
          <a:effectRef idx="3">
            <a:schemeClr val="accent1"/>
          </a:effectRef>
          <a:fontRef idx="minor">
            <a:schemeClr val="lt1"/>
          </a:fontRef>
        </p:style>
        <p:txBody>
          <a:bodyPr anchor="ctr"/>
          <a:lstStyle/>
          <a:p>
            <a:r>
              <a:rPr lang="en-US" sz="2800" dirty="0">
                <a:solidFill>
                  <a:schemeClr val="tx1"/>
                </a:solidFill>
              </a:rPr>
              <a:t>Gathering and Making Sense of Evidence</a:t>
            </a:r>
          </a:p>
        </p:txBody>
      </p:sp>
      <p:pic>
        <p:nvPicPr>
          <p:cNvPr id="17" name="Content Placeholder 16" title="&quot; &quot;">
            <a:extLst>
              <a:ext uri="{FF2B5EF4-FFF2-40B4-BE49-F238E27FC236}">
                <a16:creationId xmlns:a16="http://schemas.microsoft.com/office/drawing/2014/main" xmlns="" id="{C81AC89E-6190-4033-81BF-752DB2C2BBDE}"/>
              </a:ext>
              <a:ext uri="{C183D7F6-B498-43B3-948B-1728B52AA6E4}">
                <adec:decorative xmlns:adec="http://schemas.microsoft.com/office/drawing/2017/decorative" xmlns="" val="1"/>
              </a:ext>
            </a:extLst>
          </p:cNvPr>
          <p:cNvPicPr>
            <a:picLocks noGrp="1" noChangeAspect="1"/>
          </p:cNvPicPr>
          <p:nvPr>
            <p:ph sz="half" idx="14"/>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1453522" y="4426920"/>
            <a:ext cx="730514" cy="730514"/>
          </a:xfrm>
          <a:prstGeom prst="rect">
            <a:avLst/>
          </a:prstGeom>
        </p:spPr>
      </p:pic>
      <p:sp>
        <p:nvSpPr>
          <p:cNvPr id="9" name="Content Placeholder 8">
            <a:extLst>
              <a:ext uri="{FF2B5EF4-FFF2-40B4-BE49-F238E27FC236}">
                <a16:creationId xmlns:a16="http://schemas.microsoft.com/office/drawing/2014/main" xmlns="" id="{82596E6C-1877-45D9-A22D-22EE86853477}"/>
              </a:ext>
            </a:extLst>
          </p:cNvPr>
          <p:cNvSpPr>
            <a:spLocks noGrp="1"/>
          </p:cNvSpPr>
          <p:nvPr>
            <p:ph sz="half" idx="15"/>
          </p:nvPr>
        </p:nvSpPr>
        <p:spPr>
          <a:xfrm>
            <a:off x="2501657" y="4268858"/>
            <a:ext cx="6858000" cy="914400"/>
          </a:xfrm>
          <a:prstGeom prst="roundRect">
            <a:avLst/>
          </a:prstGeom>
          <a:solidFill>
            <a:srgbClr val="CDA728"/>
          </a:solidFill>
        </p:spPr>
        <p:style>
          <a:lnRef idx="0">
            <a:schemeClr val="accent1"/>
          </a:lnRef>
          <a:fillRef idx="3">
            <a:schemeClr val="accent1"/>
          </a:fillRef>
          <a:effectRef idx="3">
            <a:schemeClr val="accent1"/>
          </a:effectRef>
          <a:fontRef idx="minor">
            <a:schemeClr val="lt1"/>
          </a:fontRef>
        </p:style>
        <p:txBody>
          <a:bodyPr anchor="ctr"/>
          <a:lstStyle/>
          <a:p>
            <a:r>
              <a:rPr lang="en-US" sz="2800" dirty="0">
                <a:solidFill>
                  <a:schemeClr val="tx1"/>
                </a:solidFill>
              </a:rPr>
              <a:t>Communication and Capacity Building</a:t>
            </a:r>
          </a:p>
        </p:txBody>
      </p:sp>
      <p:sp>
        <p:nvSpPr>
          <p:cNvPr id="3" name="Slide Number Placeholder 2">
            <a:extLst>
              <a:ext uri="{FF2B5EF4-FFF2-40B4-BE49-F238E27FC236}">
                <a16:creationId xmlns:a16="http://schemas.microsoft.com/office/drawing/2014/main" xmlns="" id="{2D846122-DC3F-4315-84F3-8776F37440DB}"/>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319176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160681-D0D4-9341-A9FD-E00164B79EEC}"/>
              </a:ext>
            </a:extLst>
          </p:cNvPr>
          <p:cNvSpPr>
            <a:spLocks noGrp="1"/>
          </p:cNvSpPr>
          <p:nvPr>
            <p:ph type="title"/>
          </p:nvPr>
        </p:nvSpPr>
        <p:spPr>
          <a:xfrm>
            <a:off x="710165" y="2676390"/>
            <a:ext cx="8992572" cy="2068137"/>
          </a:xfrm>
        </p:spPr>
        <p:txBody>
          <a:bodyPr/>
          <a:lstStyle/>
          <a:p>
            <a:r>
              <a:rPr lang="en-US" dirty="0"/>
              <a:t>Tools for Leading a Comprehensive Assessment System That Prioritizes Formative Assessment</a:t>
            </a:r>
          </a:p>
        </p:txBody>
      </p:sp>
      <p:sp>
        <p:nvSpPr>
          <p:cNvPr id="3" name="Slide Number Placeholder 2">
            <a:extLst>
              <a:ext uri="{FF2B5EF4-FFF2-40B4-BE49-F238E27FC236}">
                <a16:creationId xmlns:a16="http://schemas.microsoft.com/office/drawing/2014/main" xmlns="" id="{CC2681F3-B1BB-884E-BCCA-F93FE1AE5D4F}"/>
              </a:ext>
            </a:extLst>
          </p:cNvPr>
          <p:cNvSpPr>
            <a:spLocks noGrp="1"/>
          </p:cNvSpPr>
          <p:nvPr>
            <p:ph type="sldNum" sz="quarter" idx="10"/>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165295830"/>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2021-08-16T04:00:00+00:00</Publication_x0020_Date>
    <Audience1 xmlns="3a62de7d-ba57-4f43-9dae-9623ba637be0"/>
    <_dlc_DocId xmlns="3a62de7d-ba57-4f43-9dae-9623ba637be0">KYED-536-1530</_dlc_DocId>
    <_dlc_DocIdUrl xmlns="3a62de7d-ba57-4f43-9dae-9623ba637be0">
      <Url>https://www.education.ky.gov/curriculum/standards/kyacadstand/_layouts/15/DocIdRedir.aspx?ID=KYED-536-1530</Url>
      <Description>KYED-536-1530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867643-B178-4386-86AA-E9EE9F0BDBA8}"/>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microsoft.com/office/infopath/2007/PartnerControls"/>
    <ds:schemaRef ds:uri="http://schemas.microsoft.com/office/2006/documentManagement/types"/>
    <ds:schemaRef ds:uri="http://purl.org/dc/elements/1.1/"/>
    <ds:schemaRef ds:uri="http://schemas.microsoft.com/sharepoint/v3"/>
    <ds:schemaRef ds:uri="http://purl.org/dc/terms/"/>
    <ds:schemaRef ds:uri="fda1fd82-63c9-4dcd-a1e2-7654a27dcd0b"/>
    <ds:schemaRef ds:uri="http://schemas.microsoft.com/office/2006/metadata/properties"/>
    <ds:schemaRef ds:uri="http://purl.org/dc/dcmitype/"/>
    <ds:schemaRef ds:uri="http://schemas.openxmlformats.org/package/2006/metadata/core-properties"/>
    <ds:schemaRef ds:uri="cf3aa28c-8d44-408c-a5ca-996a87f6cd59"/>
    <ds:schemaRef ds:uri="http://www.w3.org/XML/1998/namespace"/>
  </ds:schemaRefs>
</ds:datastoreItem>
</file>

<file path=customXml/itemProps4.xml><?xml version="1.0" encoding="utf-8"?>
<ds:datastoreItem xmlns:ds="http://schemas.openxmlformats.org/officeDocument/2006/customXml" ds:itemID="{A5E8CBFE-779B-4D38-8AD2-4534ADC6A6CB}"/>
</file>

<file path=docProps/app.xml><?xml version="1.0" encoding="utf-8"?>
<Properties xmlns="http://schemas.openxmlformats.org/officeDocument/2006/extended-properties" xmlns:vt="http://schemas.openxmlformats.org/officeDocument/2006/docPropsVTypes">
  <TotalTime>6828</TotalTime>
  <Words>9208</Words>
  <Application>Microsoft Macintosh PowerPoint</Application>
  <PresentationFormat>Widescreen</PresentationFormat>
  <Paragraphs>563</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Calibri</vt:lpstr>
      <vt:lpstr>Franklin Gothic Medium</vt:lpstr>
      <vt:lpstr>Georgia</vt:lpstr>
      <vt:lpstr>Helvetica</vt:lpstr>
      <vt:lpstr>System Font Regular</vt:lpstr>
      <vt:lpstr>Wingdings</vt:lpstr>
      <vt:lpstr>Wingdings 2</vt:lpstr>
      <vt:lpstr>Wingdings 3</vt:lpstr>
      <vt:lpstr>Arial</vt:lpstr>
      <vt:lpstr>3_Theme1</vt:lpstr>
      <vt:lpstr>Module 3:  Leveraging Tools for Assessment Leadership</vt:lpstr>
      <vt:lpstr>Learning Goals</vt:lpstr>
      <vt:lpstr>Success Criteria</vt:lpstr>
      <vt:lpstr>Key Considerations for Using the Assessment Leadership Module Toolkit</vt:lpstr>
      <vt:lpstr>Foundational Resources</vt:lpstr>
      <vt:lpstr>Assessment Leadership Module Toolkit</vt:lpstr>
      <vt:lpstr>Using Assessment Leadership Tools</vt:lpstr>
      <vt:lpstr>Key Considerations</vt:lpstr>
      <vt:lpstr>Tools for Leading a Comprehensive Assessment System That Prioritizes Formative Assessment</vt:lpstr>
      <vt:lpstr>Assessment Leadership Competencies</vt:lpstr>
      <vt:lpstr>Tools to Support Leadership of a  Comprehensive, Balanced System of Assessment</vt:lpstr>
      <vt:lpstr>Comprehensive, Balanced  System of Assessment</vt:lpstr>
      <vt:lpstr>Process for Establishing a Comprehensive, Balanced System of Assessment</vt:lpstr>
      <vt:lpstr>Establish a Common Vision for Assessment</vt:lpstr>
      <vt:lpstr>Tool: Establishing a Common Vision</vt:lpstr>
      <vt:lpstr>Explore Tool 1.1a</vt:lpstr>
      <vt:lpstr>Gather Data</vt:lpstr>
      <vt:lpstr>Tools: Gather Data</vt:lpstr>
      <vt:lpstr>Explore Tools 1.2a–e</vt:lpstr>
      <vt:lpstr>Analyze and Interpret Data</vt:lpstr>
      <vt:lpstr>Tools: Analyze and Interpret</vt:lpstr>
      <vt:lpstr>Explore Tools 1.3a–c</vt:lpstr>
      <vt:lpstr>Refine Vision Implement and Monitor</vt:lpstr>
      <vt:lpstr>Reflection Questions</vt:lpstr>
      <vt:lpstr>Tools to Support Leading for Formative Assessment</vt:lpstr>
      <vt:lpstr>Steps in Leading for Formative Assessment</vt:lpstr>
      <vt:lpstr>Establish a Compelling Case for Formative Assessment</vt:lpstr>
      <vt:lpstr>Tools: Establishing a Compelling Case</vt:lpstr>
      <vt:lpstr>Explore Tools 2.1a–e</vt:lpstr>
      <vt:lpstr>Align Policies and Practices</vt:lpstr>
      <vt:lpstr>Policies and Practices to Consider</vt:lpstr>
      <vt:lpstr>Tool: Align Policies and Practices</vt:lpstr>
      <vt:lpstr>Explore Tool 2.2a</vt:lpstr>
      <vt:lpstr>Invest in Professional Learning </vt:lpstr>
      <vt:lpstr>Tools: Invest in Professional Learning</vt:lpstr>
      <vt:lpstr>Explore Tools 2.3a–b</vt:lpstr>
      <vt:lpstr>Build a Culture of Learning</vt:lpstr>
      <vt:lpstr>Tool: Culture of Learning</vt:lpstr>
      <vt:lpstr>Explore Tool 2.4a</vt:lpstr>
      <vt:lpstr>Module Reflection</vt:lpstr>
      <vt:lpstr>Module Feedback</vt:lpstr>
      <vt:lpstr>The End</vt:lpstr>
    </vt:vector>
  </TitlesOfParts>
  <Manager/>
  <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Leveraging Tools for Assessment Leadership</dc:title>
  <dc:subject/>
  <dc:creator>WestEd</dc:creator>
  <cp:keywords/>
  <dc:description/>
  <cp:lastModifiedBy>Davidson, Caryn - Division of Academic Program Standards</cp:lastModifiedBy>
  <cp:revision>695</cp:revision>
  <cp:lastPrinted>2021-08-10T17:47:07Z</cp:lastPrinted>
  <dcterms:created xsi:type="dcterms:W3CDTF">2020-10-03T16:12:26Z</dcterms:created>
  <dcterms:modified xsi:type="dcterms:W3CDTF">2021-08-12T14:56:08Z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eeb2e7fa-25b3-466c-9c72-2371e77d7247</vt:lpwstr>
  </property>
</Properties>
</file>