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5"/>
  </p:sldMasterIdLst>
  <p:notesMasterIdLst>
    <p:notesMasterId r:id="rId16"/>
  </p:notesMasterIdLst>
  <p:sldIdLst>
    <p:sldId id="256" r:id="rId6"/>
    <p:sldId id="257" r:id="rId7"/>
    <p:sldId id="258" r:id="rId8"/>
    <p:sldId id="259" r:id="rId9"/>
    <p:sldId id="260" r:id="rId10"/>
    <p:sldId id="261" r:id="rId11"/>
    <p:sldId id="262" r:id="rId12"/>
    <p:sldId id="263" r:id="rId13"/>
    <p:sldId id="264" r:id="rId14"/>
    <p:sldId id="265" r:id="rId15"/>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5552AD-70B9-4E3E-A4D2-FE3A2A02C856}">
  <a:tblStyle styleId="{8A5552AD-70B9-4E3E-A4D2-FE3A2A02C85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43"/>
  </p:normalViewPr>
  <p:slideViewPr>
    <p:cSldViewPr snapToGrid="0">
      <p:cViewPr varScale="1">
        <p:scale>
          <a:sx n="110" d="100"/>
          <a:sy n="110" d="100"/>
        </p:scale>
        <p:origin x="176" y="776"/>
      </p:cViewPr>
      <p:guideLst>
        <p:guide pos="720"/>
        <p:guide pos="5040"/>
        <p:guide orient="horz" pos="18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Session Summary </a:t>
            </a:r>
            <a:r>
              <a:rPr lang="en" sz="1200" dirty="0">
                <a:solidFill>
                  <a:schemeClr val="dk1"/>
                </a:solidFill>
                <a:latin typeface="Calibri"/>
                <a:ea typeface="Calibri"/>
                <a:cs typeface="Calibri"/>
                <a:sym typeface="Calibri"/>
              </a:rPr>
              <a:t>In this planning and practice session, teachers will apply learning of the instructional practice studied in the previous new learning session (text sets). As teachers plan, they will focus on the Planning and Instructional Look-Fors that will support them in meeting goals set in the previous session. Teachers will practice with a colleague, eliciting specific feedback to aid in effective instructional implementation. After collaborating with colleagues and giving/receiving feedback, teachers will modify their approach and complete or refine their instructional plans.</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Session Length:</a:t>
            </a:r>
            <a:r>
              <a:rPr lang="en" sz="1200" dirty="0">
                <a:solidFill>
                  <a:schemeClr val="dk1"/>
                </a:solidFill>
                <a:latin typeface="Calibri"/>
                <a:ea typeface="Calibri"/>
                <a:cs typeface="Calibri"/>
                <a:sym typeface="Calibri"/>
              </a:rPr>
              <a:t> 90 minutes</a:t>
            </a:r>
            <a:endParaRPr b="1" dirty="0">
              <a:solidFill>
                <a:schemeClr val="dk1"/>
              </a:solidFill>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2e1d2b05d_0_24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2e1d2b05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10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Closing the Protocol (10 min total)</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Calibri"/>
              <a:buChar char="●"/>
            </a:pPr>
            <a:r>
              <a:rPr lang="en" b="1">
                <a:solidFill>
                  <a:schemeClr val="dk1"/>
                </a:solidFill>
                <a:latin typeface="Poppins"/>
                <a:ea typeface="Poppins"/>
                <a:cs typeface="Poppins"/>
                <a:sym typeface="Poppins"/>
              </a:rPr>
              <a:t>Partner Debrief (3 min): </a:t>
            </a:r>
            <a:r>
              <a:rPr lang="en">
                <a:solidFill>
                  <a:schemeClr val="dk1"/>
                </a:solidFill>
                <a:latin typeface="Poppins"/>
                <a:ea typeface="Poppins"/>
                <a:cs typeface="Poppins"/>
                <a:sym typeface="Poppins"/>
              </a:rPr>
              <a:t>Teachers return to their original partner and share text set plans and modifications/adaptations made in response to the feedback received. A guiding question to facilitate this discussion might be: </a:t>
            </a:r>
            <a:r>
              <a:rPr lang="en" i="1">
                <a:solidFill>
                  <a:schemeClr val="dk1"/>
                </a:solidFill>
                <a:latin typeface="Poppins"/>
                <a:ea typeface="Poppins"/>
                <a:cs typeface="Poppins"/>
                <a:sym typeface="Poppins"/>
              </a:rPr>
              <a:t>How did you apply your partner’s practice feedback into your revised lesson?</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Whole Group Debrief (2 min):</a:t>
            </a:r>
            <a:endParaRPr b="1">
              <a:solidFill>
                <a:schemeClr val="dk1"/>
              </a:solidFill>
              <a:latin typeface="Poppins"/>
              <a:ea typeface="Poppins"/>
              <a:cs typeface="Poppins"/>
              <a:sym typeface="Poppins"/>
            </a:endParaRPr>
          </a:p>
          <a:p>
            <a:pPr marL="800100" lvl="2" indent="-298450" algn="l" rtl="0">
              <a:spcBef>
                <a:spcPts val="0"/>
              </a:spcBef>
              <a:spcAft>
                <a:spcPts val="0"/>
              </a:spcAft>
              <a:buClr>
                <a:schemeClr val="dk1"/>
              </a:buClr>
              <a:buSzPts val="1100"/>
              <a:buFont typeface="Poppins"/>
              <a:buChar char="o"/>
            </a:pPr>
            <a:r>
              <a:rPr lang="en" i="1">
                <a:solidFill>
                  <a:schemeClr val="dk1"/>
                </a:solidFill>
                <a:latin typeface="Poppins"/>
                <a:ea typeface="Poppins"/>
                <a:cs typeface="Poppins"/>
                <a:sym typeface="Poppins"/>
              </a:rPr>
              <a:t>What did you learn from engaging in the Practice and Feedback loop with your colleague? </a:t>
            </a:r>
            <a:endParaRPr i="1">
              <a:solidFill>
                <a:schemeClr val="dk1"/>
              </a:solidFill>
              <a:latin typeface="Poppins"/>
              <a:ea typeface="Poppins"/>
              <a:cs typeface="Poppins"/>
              <a:sym typeface="Poppins"/>
            </a:endParaRPr>
          </a:p>
          <a:p>
            <a:pPr marL="457200" lvl="0"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Whip Share </a:t>
            </a:r>
            <a:r>
              <a:rPr lang="en">
                <a:solidFill>
                  <a:schemeClr val="dk1"/>
                </a:solidFill>
                <a:latin typeface="Poppins"/>
                <a:ea typeface="Poppins"/>
                <a:cs typeface="Poppins"/>
                <a:sym typeface="Poppins"/>
              </a:rPr>
              <a:t>(5 min) :What is one new understanding you have about creating or adjusting text sets for your students? (Everyone shares one sentence; repeats are fine)</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400"/>
              <a:buFont typeface="Arial"/>
              <a:buNone/>
            </a:pPr>
            <a:endParaRPr>
              <a:solidFill>
                <a:schemeClr val="dk1"/>
              </a:solidFill>
              <a:latin typeface="Poppins"/>
              <a:ea typeface="Poppins"/>
              <a:cs typeface="Poppins"/>
              <a:sym typeface="Poppins"/>
            </a:endParaRPr>
          </a:p>
          <a:p>
            <a:pPr marL="45720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6311fd5e43_0_24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6311fd5e43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Do Now (4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“Please take out the goal-setting document you completed during the first week of this content cycle. Take a couple of minutes to reflect on the progress you’ve seen in your practice and in your students over the past week. What are some ways you want to continue to grow?”</a:t>
            </a: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ba961ab27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6ba961ab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(1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path of the cycle, explaining how the professional learning includes opportunities for shared learning, planning and practice, and studying student progress. </a:t>
            </a:r>
            <a:endParaRPr b="1">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311fd5e43_0_255: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311fd5e43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2 min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Share objectives and agenda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fd17afdb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fd17af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a:solidFill>
                  <a:schemeClr val="dk1"/>
                </a:solidFill>
                <a:latin typeface="Poppins"/>
                <a:ea typeface="Poppins"/>
                <a:cs typeface="Poppins"/>
                <a:sym typeface="Poppins"/>
              </a:rPr>
              <a:t>Norms (1 min)</a:t>
            </a:r>
            <a:endParaRPr>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Review norms</a:t>
            </a:r>
            <a:endParaRPr>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6311fd5e43_0_26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6311fd5e43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10 min: Review Text Sets</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Framing/Directions: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 </a:t>
            </a:r>
            <a:r>
              <a:rPr lang="en">
                <a:solidFill>
                  <a:schemeClr val="dk1"/>
                </a:solidFill>
                <a:latin typeface="Poppins"/>
                <a:ea typeface="Poppins"/>
                <a:cs typeface="Poppins"/>
                <a:sym typeface="Poppins"/>
              </a:rPr>
              <a:t>Before we dive into our text set planning and practice, let’s pause to reflect on what we learned in our last session. To do this, we have two quotes that represent some common misconceptions. Our job is going to be to explain to the “speaker” how to consider what we know about research and standards. </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a:solidFill>
                <a:schemeClr val="dk1"/>
              </a:solidFill>
              <a:latin typeface="Poppins"/>
              <a:ea typeface="Poppins"/>
              <a:cs typeface="Poppins"/>
              <a:sym typeface="Poppins"/>
            </a:endParaRPr>
          </a:p>
          <a:p>
            <a:pPr marL="457200" lvl="0" indent="0" algn="l" rtl="0">
              <a:spcBef>
                <a:spcPts val="0"/>
              </a:spcBef>
              <a:spcAft>
                <a:spcPts val="0"/>
              </a:spcAft>
              <a:buNone/>
            </a:pPr>
            <a:r>
              <a:rPr lang="en">
                <a:solidFill>
                  <a:schemeClr val="dk1"/>
                </a:solidFill>
                <a:latin typeface="Poppins"/>
                <a:ea typeface="Poppins"/>
                <a:cs typeface="Poppins"/>
                <a:sym typeface="Poppins"/>
              </a:rPr>
              <a:t>In partnerships, assign yourselves an A and a B. If you are A, you will read the A quote to your partner and your partner will respond. Make it a role play back and forth! Then you will switch and partner B will read the B quote while partner A responds.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Partners role play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Ask for volunteers to share talking points for A and B. Surface any questions or misunderstandings and guide teachers to talking points below. </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r>
              <a:rPr lang="en" b="1" u="sng">
                <a:solidFill>
                  <a:schemeClr val="dk1"/>
                </a:solidFill>
                <a:latin typeface="Poppins"/>
                <a:ea typeface="Poppins"/>
                <a:cs typeface="Poppins"/>
                <a:sym typeface="Poppins"/>
              </a:rPr>
              <a:t>Look or Listen Fors/Evidence of Mastery:</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Responses include at least one key idea to clarify the misconception</a:t>
            </a:r>
            <a:endParaRPr>
              <a:solidFill>
                <a:schemeClr val="dk1"/>
              </a:solidFill>
              <a:latin typeface="Poppins"/>
              <a:ea typeface="Poppins"/>
              <a:cs typeface="Poppins"/>
              <a:sym typeface="Poppins"/>
            </a:endParaRPr>
          </a:p>
          <a:p>
            <a:pPr marL="171450" lvl="0" indent="-16510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Responses explain at least one piece of research</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Key Idea(s)</a:t>
            </a:r>
            <a:endParaRPr b="1" u="sng">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In Response to Quote A</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A single text may anchor a unit, but in order to build conceptual coherence, students should read additional (short) texts that connect to the concepts within the anchor text. This will allow for practice and deep knowledge of words and concepts.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Cervetti study shows that when students read texts on the same topic, they actually learned more knowledge and vocabulary than students who read the same amount of texts but on all different topics.</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In Response to Quote B</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Historically, students have spent time on skills and have not had intentional knowledge building -- this hurts our most vulnerable students who need more time building background knowledge.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Knowledge begets knowledge -- the more you know, the more you learn about a topic/idea.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Students </a:t>
            </a:r>
            <a:r>
              <a:rPr lang="en" i="1">
                <a:solidFill>
                  <a:schemeClr val="dk1"/>
                </a:solidFill>
                <a:latin typeface="Poppins"/>
                <a:ea typeface="Poppins"/>
                <a:cs typeface="Poppins"/>
                <a:sym typeface="Poppins"/>
              </a:rPr>
              <a:t>can</a:t>
            </a:r>
            <a:r>
              <a:rPr lang="en">
                <a:solidFill>
                  <a:schemeClr val="dk1"/>
                </a:solidFill>
                <a:latin typeface="Poppins"/>
                <a:ea typeface="Poppins"/>
                <a:cs typeface="Poppins"/>
                <a:sym typeface="Poppins"/>
              </a:rPr>
              <a:t> use strategies like finding the main idea, but in service of making meaning from text. The skill doesn’t stand alone!</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2e1d2b05d_0_20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2e1d2b05d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Planning (40 mins total)</a:t>
            </a:r>
            <a:r>
              <a:rPr lang="en" b="1">
                <a:solidFill>
                  <a:schemeClr val="dk1"/>
                </a:solidFill>
                <a:highlight>
                  <a:schemeClr val="accent4"/>
                </a:highlight>
                <a:latin typeface="Poppins"/>
                <a:ea typeface="Poppins"/>
                <a:cs typeface="Poppins"/>
                <a:sym typeface="Poppins"/>
              </a:rPr>
              <a:t> This slide for teams that have existing text sets outlined within curriculum</a:t>
            </a:r>
            <a:endParaRPr>
              <a:solidFill>
                <a:schemeClr val="dk1"/>
              </a:solidFill>
              <a:highlight>
                <a:schemeClr val="accent4"/>
              </a:highlight>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Intended Student Learning (8 mins)</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a:solidFill>
                  <a:schemeClr val="dk1"/>
                </a:solidFill>
                <a:latin typeface="Poppins"/>
                <a:ea typeface="Poppins"/>
                <a:cs typeface="Poppins"/>
                <a:sym typeface="Poppins"/>
              </a:rPr>
              <a:t>“As we prepare to plan, identify a partner to work with. With that partner, discuss the intended student learning for the unit and text set you’ll be analyzing today. Internalizing student outcomes for this part of the curriculum is essential so that you can provide each other with specific and targeted feedback during our practice today.”</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Partners (7 min): </a:t>
            </a:r>
            <a:r>
              <a:rPr lang="en">
                <a:solidFill>
                  <a:schemeClr val="dk1"/>
                </a:solidFill>
                <a:latin typeface="Poppins"/>
                <a:ea typeface="Poppins"/>
                <a:cs typeface="Poppins"/>
                <a:sym typeface="Poppins"/>
              </a:rPr>
              <a:t> Discuss student outcomes for the targeted curricular resource and alignment to the goals for the content cycle.</a:t>
            </a:r>
            <a:endParaRPr b="1">
              <a:solidFill>
                <a:schemeClr val="dk1"/>
              </a:solidFill>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Analyze and Adapt Curriculum (32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(2 min): </a:t>
            </a:r>
            <a:r>
              <a:rPr lang="en">
                <a:solidFill>
                  <a:schemeClr val="dk1"/>
                </a:solidFill>
                <a:latin typeface="Poppins"/>
                <a:ea typeface="Poppins"/>
                <a:cs typeface="Poppins"/>
                <a:sym typeface="Poppins"/>
              </a:rPr>
              <a:t>Our planning time today will look a little different than in previous sessions. Instead of looking at a particular lesson, we will look at a unit/text set as a whole. You will have the opportunity to consider how your text set builds knowledge and vocabulary understandings, and you will be able to make adaptations and adjustments based on the KAS. </a:t>
            </a:r>
            <a:endParaRPr>
              <a:solidFill>
                <a:srgbClr val="FF0000"/>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(30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analyze and adapt an existing text set that will elevate achievement for all students using the questions on the slide as guidance. </a:t>
            </a:r>
            <a:endParaRPr>
              <a:solidFill>
                <a:schemeClr val="dk1"/>
              </a:solidFill>
              <a:latin typeface="Poppins"/>
              <a:ea typeface="Poppins"/>
              <a:cs typeface="Poppins"/>
              <a:sym typeface="Poppins"/>
            </a:endParaRPr>
          </a:p>
          <a:p>
            <a:pPr marL="0" lvl="0" indent="0" algn="l" rtl="0">
              <a:spcBef>
                <a:spcPts val="0"/>
              </a:spcBef>
              <a:spcAft>
                <a:spcPts val="0"/>
              </a:spcAft>
              <a:buNone/>
            </a:pPr>
            <a:r>
              <a:rPr lang="en">
                <a:solidFill>
                  <a:schemeClr val="dk1"/>
                </a:solidFill>
                <a:highlight>
                  <a:srgbClr val="00FFFF"/>
                </a:highlight>
                <a:latin typeface="Poppins"/>
                <a:ea typeface="Poppins"/>
                <a:cs typeface="Poppins"/>
                <a:sym typeface="Poppins"/>
              </a:rPr>
              <a:t>If teachers do not have a curricular resource that leverages text sets, use the next slide! (Unhide it.) </a:t>
            </a:r>
            <a:endParaRPr>
              <a:solidFill>
                <a:schemeClr val="dk1"/>
              </a:solidFill>
              <a:highlight>
                <a:srgbClr val="00FFFF"/>
              </a:highlight>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567f413b5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567f413b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Planning (40 mins total)</a:t>
            </a:r>
            <a:r>
              <a:rPr lang="en" b="1">
                <a:solidFill>
                  <a:schemeClr val="dk1"/>
                </a:solidFill>
                <a:highlight>
                  <a:schemeClr val="accent4"/>
                </a:highlight>
                <a:latin typeface="Poppins"/>
                <a:ea typeface="Poppins"/>
                <a:cs typeface="Poppins"/>
                <a:sym typeface="Poppins"/>
              </a:rPr>
              <a:t> </a:t>
            </a:r>
            <a:r>
              <a:rPr lang="en" b="1">
                <a:solidFill>
                  <a:schemeClr val="dk1"/>
                </a:solidFill>
                <a:highlight>
                  <a:schemeClr val="accent5"/>
                </a:highlight>
                <a:latin typeface="Poppins"/>
                <a:ea typeface="Poppins"/>
                <a:cs typeface="Poppins"/>
                <a:sym typeface="Poppins"/>
              </a:rPr>
              <a:t>This slide is for teams that DO NOT  have existing text sets outlined within curriculum</a:t>
            </a:r>
            <a:endParaRPr>
              <a:solidFill>
                <a:schemeClr val="dk1"/>
              </a:solidFill>
              <a:highlight>
                <a:schemeClr val="accent5"/>
              </a:highlight>
              <a:latin typeface="Poppins"/>
              <a:ea typeface="Poppins"/>
              <a:cs typeface="Poppins"/>
              <a:sym typeface="Poppins"/>
            </a:endParaRPr>
          </a:p>
          <a:p>
            <a:pPr marL="514350" lvl="3" indent="-304800" algn="l" rtl="0">
              <a:spcBef>
                <a:spcPts val="0"/>
              </a:spcBef>
              <a:spcAft>
                <a:spcPts val="0"/>
              </a:spcAft>
              <a:buClr>
                <a:schemeClr val="dk1"/>
              </a:buClr>
              <a:buSzPts val="1200"/>
              <a:buFont typeface="Poppins"/>
              <a:buChar char="●"/>
            </a:pPr>
            <a:r>
              <a:rPr lang="en" b="1">
                <a:solidFill>
                  <a:schemeClr val="dk1"/>
                </a:solidFill>
                <a:latin typeface="Poppins"/>
                <a:ea typeface="Poppins"/>
                <a:cs typeface="Poppins"/>
                <a:sym typeface="Poppins"/>
              </a:rPr>
              <a:t>Intended Student Learning (10 mins)</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a:solidFill>
                  <a:schemeClr val="dk1"/>
                </a:solidFill>
                <a:latin typeface="Poppins"/>
                <a:ea typeface="Poppins"/>
                <a:cs typeface="Poppins"/>
                <a:sym typeface="Poppins"/>
              </a:rPr>
              <a:t>“As we prepare to plan, identify a partner to work with. With that partner, discuss the intended student learning for the topic and text set you’ll be creating today.  Internalizing student outcomes for this part of the curriculum is essential so that you can provide each other with specific and targeted feedback during our practice today.”</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Partners (9 min): </a:t>
            </a:r>
            <a:r>
              <a:rPr lang="en">
                <a:solidFill>
                  <a:schemeClr val="dk1"/>
                </a:solidFill>
                <a:latin typeface="Poppins"/>
                <a:ea typeface="Poppins"/>
                <a:cs typeface="Poppins"/>
                <a:sym typeface="Poppins"/>
              </a:rPr>
              <a:t> Discuss topic and student knowledge outcomes. Draft culminating task that assesses the key knowledge for the unit. </a:t>
            </a:r>
            <a:endParaRPr>
              <a:solidFill>
                <a:schemeClr val="dk1"/>
              </a:solidFill>
              <a:latin typeface="Poppins"/>
              <a:ea typeface="Poppins"/>
              <a:cs typeface="Poppins"/>
              <a:sym typeface="Poppins"/>
            </a:endParaRPr>
          </a:p>
          <a:p>
            <a:pPr marL="228600" lvl="2" indent="-298450" algn="l" rtl="0">
              <a:spcBef>
                <a:spcPts val="0"/>
              </a:spcBef>
              <a:spcAft>
                <a:spcPts val="0"/>
              </a:spcAft>
              <a:buClr>
                <a:schemeClr val="dk1"/>
              </a:buClr>
              <a:buSzPts val="1100"/>
              <a:buFont typeface="Poppins"/>
              <a:buChar char="o"/>
            </a:pPr>
            <a:r>
              <a:rPr lang="en" b="1">
                <a:solidFill>
                  <a:schemeClr val="dk1"/>
                </a:solidFill>
                <a:latin typeface="Poppins"/>
                <a:ea typeface="Poppins"/>
                <a:cs typeface="Poppins"/>
                <a:sym typeface="Poppins"/>
              </a:rPr>
              <a:t>Create Curriculum (30 mins)</a:t>
            </a:r>
            <a:endParaRPr b="1">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Framing (1  min): </a:t>
            </a:r>
            <a:r>
              <a:rPr lang="en">
                <a:solidFill>
                  <a:schemeClr val="dk1"/>
                </a:solidFill>
                <a:latin typeface="Poppins"/>
                <a:ea typeface="Poppins"/>
                <a:cs typeface="Poppins"/>
                <a:sym typeface="Poppins"/>
              </a:rPr>
              <a:t>Our planning time today will look a little different than in previous sessions. Instead of looking at a particular lesson, we will consider a unit/text set as a whole. You will have the opportunity to create a text set that aligns to your culminating task. Your text set will reflect what we know about the KAS and what goes into strong text sets. </a:t>
            </a:r>
            <a:endParaRPr>
              <a:solidFill>
                <a:schemeClr val="dk1"/>
              </a:solidFill>
              <a:latin typeface="Poppins"/>
              <a:ea typeface="Poppins"/>
              <a:cs typeface="Poppins"/>
              <a:sym typeface="Poppins"/>
            </a:endParaRPr>
          </a:p>
          <a:p>
            <a:pPr marL="685800" lvl="2" indent="-304800" algn="l" rtl="0">
              <a:spcBef>
                <a:spcPts val="0"/>
              </a:spcBef>
              <a:spcAft>
                <a:spcPts val="0"/>
              </a:spcAft>
              <a:buClr>
                <a:schemeClr val="dk1"/>
              </a:buClr>
              <a:buSzPts val="1200"/>
              <a:buFont typeface="Courier New"/>
              <a:buChar char="o"/>
            </a:pPr>
            <a:r>
              <a:rPr lang="en" b="1">
                <a:solidFill>
                  <a:schemeClr val="dk1"/>
                </a:solidFill>
                <a:latin typeface="Poppins"/>
                <a:ea typeface="Poppins"/>
                <a:cs typeface="Poppins"/>
                <a:sym typeface="Poppins"/>
              </a:rPr>
              <a:t>Individually or in Co-teaching teams (29 min):</a:t>
            </a:r>
            <a:r>
              <a:rPr lang="en" i="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a:t>
            </a:r>
            <a:r>
              <a:rPr lang="en" b="1">
                <a:solidFill>
                  <a:schemeClr val="dk1"/>
                </a:solidFill>
                <a:latin typeface="Poppins"/>
                <a:ea typeface="Poppins"/>
                <a:cs typeface="Poppins"/>
                <a:sym typeface="Poppins"/>
              </a:rPr>
              <a:t>create</a:t>
            </a:r>
            <a:r>
              <a:rPr lang="en">
                <a:solidFill>
                  <a:schemeClr val="dk1"/>
                </a:solidFill>
                <a:latin typeface="Poppins"/>
                <a:ea typeface="Poppins"/>
                <a:cs typeface="Poppins"/>
                <a:sym typeface="Poppins"/>
              </a:rPr>
              <a:t> a text set that will elevate achievement for all students using the questions on the slide as guidance. </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highlight>
                <a:srgbClr val="00FFFF"/>
              </a:highlight>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2e1d2b05d_0_2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62e1d2b05d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b="1">
                <a:solidFill>
                  <a:schemeClr val="dk1"/>
                </a:solidFill>
                <a:latin typeface="Poppins"/>
                <a:ea typeface="Poppins"/>
                <a:cs typeface="Poppins"/>
                <a:sym typeface="Poppins"/>
              </a:rPr>
              <a:t>Practice (18 min) </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Frame: </a:t>
            </a:r>
            <a:r>
              <a:rPr lang="en">
                <a:solidFill>
                  <a:schemeClr val="dk1"/>
                </a:solidFill>
                <a:latin typeface="Poppins"/>
                <a:ea typeface="Poppins"/>
                <a:cs typeface="Poppins"/>
                <a:sym typeface="Poppins"/>
              </a:rPr>
              <a:t>Since it is tricky to “practice” text sets, we are going to use this time to share and talk through the planning we just did! </a:t>
            </a:r>
            <a:endParaRPr>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Practice/Feedback Loop Round 1 (7 min):</a:t>
            </a:r>
            <a:r>
              <a:rPr lang="en">
                <a:solidFill>
                  <a:schemeClr val="dk1"/>
                </a:solidFill>
                <a:latin typeface="Poppins"/>
                <a:ea typeface="Poppins"/>
                <a:cs typeface="Poppins"/>
                <a:sym typeface="Poppins"/>
              </a:rPr>
              <a:t> Partner 1 shares text set (newly created or adapted) and records partner feedback aligned to relevant Planning and Practice Look-Fors.  Partners may consider the following questions when providing feedback to consider:</a:t>
            </a:r>
            <a:endParaRPr>
              <a:solidFill>
                <a:schemeClr val="dk1"/>
              </a:solidFill>
              <a:latin typeface="Poppins"/>
              <a:ea typeface="Poppins"/>
              <a:cs typeface="Poppins"/>
              <a:sym typeface="Poppins"/>
            </a:endParaRPr>
          </a:p>
          <a:p>
            <a:pPr marL="1085850" lvl="1" indent="-298450" algn="l" rtl="0">
              <a:spcBef>
                <a:spcPts val="0"/>
              </a:spcBef>
              <a:spcAft>
                <a:spcPts val="0"/>
              </a:spcAft>
              <a:buClr>
                <a:schemeClr val="dk1"/>
              </a:buClr>
              <a:buSzPts val="1100"/>
              <a:buFont typeface="Courier New"/>
              <a:buChar char="o"/>
            </a:pPr>
            <a:r>
              <a:rPr lang="en" i="1">
                <a:solidFill>
                  <a:schemeClr val="dk1"/>
                </a:solidFill>
                <a:latin typeface="Poppins"/>
                <a:ea typeface="Poppins"/>
                <a:cs typeface="Poppins"/>
                <a:sym typeface="Poppins"/>
              </a:rPr>
              <a:t>Does the text set meet our criteria for strong text sets? </a:t>
            </a:r>
            <a:endParaRPr i="1">
              <a:solidFill>
                <a:schemeClr val="dk1"/>
              </a:solidFill>
              <a:latin typeface="Poppins"/>
              <a:ea typeface="Poppins"/>
              <a:cs typeface="Poppins"/>
              <a:sym typeface="Poppins"/>
            </a:endParaRPr>
          </a:p>
          <a:p>
            <a:pPr marL="1085850" lvl="1" indent="-304800" algn="l" rtl="0">
              <a:spcBef>
                <a:spcPts val="0"/>
              </a:spcBef>
              <a:spcAft>
                <a:spcPts val="0"/>
              </a:spcAft>
              <a:buClr>
                <a:schemeClr val="dk1"/>
              </a:buClr>
              <a:buSzPts val="1200"/>
              <a:buFont typeface="Poppins"/>
              <a:buChar char="o"/>
            </a:pPr>
            <a:r>
              <a:rPr lang="en" i="1">
                <a:solidFill>
                  <a:schemeClr val="dk1"/>
                </a:solidFill>
                <a:latin typeface="Poppins"/>
                <a:ea typeface="Poppins"/>
                <a:cs typeface="Poppins"/>
                <a:sym typeface="Poppins"/>
              </a:rPr>
              <a:t>What additional revisions can be made to support students and to align to the KAS? </a:t>
            </a:r>
            <a:endParaRPr i="1">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Practice/Feedback Loop Round 2 (7 min):</a:t>
            </a:r>
            <a:r>
              <a:rPr lang="en">
                <a:solidFill>
                  <a:schemeClr val="dk1"/>
                </a:solidFill>
                <a:latin typeface="Poppins"/>
                <a:ea typeface="Poppins"/>
                <a:cs typeface="Poppins"/>
                <a:sym typeface="Poppins"/>
              </a:rPr>
              <a:t> Partner 2 shares text set and records partner feedback.</a:t>
            </a:r>
            <a:endParaRPr b="1">
              <a:solidFill>
                <a:schemeClr val="dk1"/>
              </a:solidFill>
              <a:latin typeface="Poppins"/>
              <a:ea typeface="Poppins"/>
              <a:cs typeface="Poppins"/>
              <a:sym typeface="Poppins"/>
            </a:endParaRPr>
          </a:p>
          <a:p>
            <a:pPr marL="514350" lvl="0" indent="-298450" algn="l" rtl="0">
              <a:spcBef>
                <a:spcPts val="0"/>
              </a:spcBef>
              <a:spcAft>
                <a:spcPts val="0"/>
              </a:spcAft>
              <a:buClr>
                <a:schemeClr val="dk1"/>
              </a:buClr>
              <a:buSzPts val="1100"/>
              <a:buFont typeface="Noto Sans Symbols"/>
              <a:buChar char="●"/>
            </a:pPr>
            <a:r>
              <a:rPr lang="en" b="1">
                <a:solidFill>
                  <a:schemeClr val="dk1"/>
                </a:solidFill>
                <a:latin typeface="Poppins"/>
                <a:ea typeface="Poppins"/>
                <a:cs typeface="Poppins"/>
                <a:sym typeface="Poppins"/>
              </a:rPr>
              <a:t>Individual Reflection</a:t>
            </a:r>
            <a:r>
              <a:rPr lang="en">
                <a:solidFill>
                  <a:schemeClr val="dk1"/>
                </a:solidFill>
                <a:latin typeface="Poppins"/>
                <a:ea typeface="Poppins"/>
                <a:cs typeface="Poppins"/>
                <a:sym typeface="Poppins"/>
              </a:rPr>
              <a:t> </a:t>
            </a:r>
            <a:r>
              <a:rPr lang="en" b="1">
                <a:solidFill>
                  <a:schemeClr val="dk1"/>
                </a:solidFill>
                <a:latin typeface="Poppins"/>
                <a:ea typeface="Poppins"/>
                <a:cs typeface="Poppins"/>
                <a:sym typeface="Poppins"/>
              </a:rPr>
              <a:t>(4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“As we prepare for revising, take a minute to jot down implications from your partner’s feedback</a:t>
            </a:r>
            <a:r>
              <a:rPr lang="en" b="1" i="1">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for your next steps with planning.  A question to consider in your reflection is:</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What are my next steps, based on feedback received, that would ensure effective implementation for all learners?”</a:t>
            </a:r>
            <a:endParaRPr b="1">
              <a:solidFill>
                <a:schemeClr val="dk1"/>
              </a:solidFill>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6" name="Google Shape;86;p17"/>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Text Sets</a:t>
            </a:r>
            <a:endParaRPr dirty="0"/>
          </a:p>
        </p:txBody>
      </p:sp>
      <p:sp>
        <p:nvSpPr>
          <p:cNvPr id="85" name="Google Shape;85;p17"/>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8 </a:t>
            </a:r>
            <a:endParaRPr sz="1600" b="1" dirty="0">
              <a:solidFill>
                <a:schemeClr val="bg1"/>
              </a:solidFill>
            </a:endParaRPr>
          </a:p>
          <a:p>
            <a:pPr marL="0" lvl="0" indent="0">
              <a:spcBef>
                <a:spcPts val="1000"/>
              </a:spcBef>
              <a:buClr>
                <a:schemeClr val="dk1"/>
              </a:buClr>
            </a:pPr>
            <a:r>
              <a:rPr lang="en" sz="1600" b="1" dirty="0">
                <a:solidFill>
                  <a:schemeClr val="bg1"/>
                </a:solidFill>
              </a:rPr>
              <a:t>PLANNING &amp; PRACTICE</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87" name="Google Shape;87;p17"/>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3" name="Picture 2" title="&quot; &quot;">
            <a:extLst>
              <a:ext uri="{FF2B5EF4-FFF2-40B4-BE49-F238E27FC236}">
                <a16:creationId xmlns:a16="http://schemas.microsoft.com/office/drawing/2014/main" xmlns="" id="{73C4FEE8-A149-4A5A-9B6A-721F5853091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0"/>
            <a:ext cx="1097375" cy="10973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2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Closing </a:t>
            </a:r>
            <a:endParaRPr/>
          </a:p>
        </p:txBody>
      </p:sp>
      <p:sp>
        <p:nvSpPr>
          <p:cNvPr id="171" name="Google Shape;171;p26"/>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Debrief:  </a:t>
            </a:r>
            <a:r>
              <a:rPr lang="en" sz="1600" b="1" dirty="0">
                <a:solidFill>
                  <a:schemeClr val="accent5">
                    <a:lumMod val="75000"/>
                  </a:schemeClr>
                </a:solidFill>
              </a:rPr>
              <a:t> </a:t>
            </a:r>
            <a:endParaRPr sz="1600" b="1" dirty="0">
              <a:solidFill>
                <a:schemeClr val="accent5">
                  <a:lumMod val="75000"/>
                </a:schemeClr>
              </a:solidFill>
            </a:endParaRPr>
          </a:p>
        </p:txBody>
      </p:sp>
      <p:sp>
        <p:nvSpPr>
          <p:cNvPr id="169" name="Google Shape;169;p26"/>
          <p:cNvSpPr txBox="1">
            <a:spLocks noGrp="1"/>
          </p:cNvSpPr>
          <p:nvPr>
            <p:ph type="body" idx="1"/>
          </p:nvPr>
        </p:nvSpPr>
        <p:spPr>
          <a:xfrm>
            <a:off x="1143000" y="1998125"/>
            <a:ext cx="5817900" cy="26892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b="1"/>
              <a:t>Partners:</a:t>
            </a:r>
            <a:r>
              <a:rPr lang="en" sz="1800"/>
              <a:t> How did you apply your partner’s feedback? </a:t>
            </a:r>
            <a:endParaRPr sz="1800"/>
          </a:p>
          <a:p>
            <a:pPr marL="0" lvl="0" indent="0" algn="l" rtl="0">
              <a:spcBef>
                <a:spcPts val="1000"/>
              </a:spcBef>
              <a:spcAft>
                <a:spcPts val="0"/>
              </a:spcAft>
              <a:buNone/>
            </a:pPr>
            <a:r>
              <a:rPr lang="en" sz="1800" b="1"/>
              <a:t>Whole Group:</a:t>
            </a:r>
            <a:r>
              <a:rPr lang="en" sz="1800"/>
              <a:t> What did you learn from engaging in the practice and feedback loop today? </a:t>
            </a:r>
            <a:endParaRPr sz="1800"/>
          </a:p>
          <a:p>
            <a:pPr marL="0" lvl="0" indent="0" algn="l" rtl="0">
              <a:spcBef>
                <a:spcPts val="1000"/>
              </a:spcBef>
              <a:spcAft>
                <a:spcPts val="0"/>
              </a:spcAft>
              <a:buNone/>
            </a:pPr>
            <a:r>
              <a:rPr lang="en" sz="1800" b="1">
                <a:solidFill>
                  <a:srgbClr val="2D68C4"/>
                </a:solidFill>
              </a:rPr>
              <a:t>Whip Share: </a:t>
            </a:r>
            <a:r>
              <a:rPr lang="en" sz="1800">
                <a:solidFill>
                  <a:srgbClr val="2D68C4"/>
                </a:solidFill>
              </a:rPr>
              <a:t>What is one new understanding you have about creating or adjusting text sets for your students? </a:t>
            </a:r>
            <a:endParaRPr sz="1800">
              <a:solidFill>
                <a:srgbClr val="2D68C4"/>
              </a:solidFill>
            </a:endParaRPr>
          </a:p>
          <a:p>
            <a:pPr marL="457200" lvl="0" indent="0" algn="l" rtl="0">
              <a:spcBef>
                <a:spcPts val="1000"/>
              </a:spcBef>
              <a:spcAft>
                <a:spcPts val="1000"/>
              </a:spcAft>
              <a:buNone/>
            </a:pPr>
            <a:endParaRPr sz="1800"/>
          </a:p>
        </p:txBody>
      </p:sp>
      <p:pic>
        <p:nvPicPr>
          <p:cNvPr id="2" name="Picture 1" title="&quot; &quot;">
            <a:extLst>
              <a:ext uri="{FF2B5EF4-FFF2-40B4-BE49-F238E27FC236}">
                <a16:creationId xmlns:a16="http://schemas.microsoft.com/office/drawing/2014/main" xmlns="" id="{D93A3473-913B-45ED-A4F3-893F0F4550F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8752"/>
            <a:ext cx="1097375" cy="10973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a:t>Do Now</a:t>
            </a:r>
            <a:endParaRPr sz="3600"/>
          </a:p>
        </p:txBody>
      </p:sp>
      <p:sp>
        <p:nvSpPr>
          <p:cNvPr id="93" name="Google Shape;93;p18"/>
          <p:cNvSpPr txBox="1">
            <a:spLocks noGrp="1"/>
          </p:cNvSpPr>
          <p:nvPr>
            <p:ph type="body" idx="1"/>
          </p:nvPr>
        </p:nvSpPr>
        <p:spPr>
          <a:xfrm>
            <a:off x="694725" y="1538325"/>
            <a:ext cx="4404300" cy="2515800"/>
          </a:xfrm>
          <a:prstGeom prst="rect">
            <a:avLst/>
          </a:prstGeom>
          <a:noFill/>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b="1">
                <a:solidFill>
                  <a:srgbClr val="888888"/>
                </a:solidFill>
              </a:rPr>
              <a:t>Reflect on the past week using your content cycle goal-setting document:</a:t>
            </a:r>
            <a:endParaRPr sz="1800">
              <a:solidFill>
                <a:srgbClr val="888888"/>
              </a:solidFill>
            </a:endParaRPr>
          </a:p>
          <a:p>
            <a:pPr marL="457200" lvl="0" indent="-342900" algn="l" rtl="0">
              <a:lnSpc>
                <a:spcPct val="100000"/>
              </a:lnSpc>
              <a:spcBef>
                <a:spcPts val="1000"/>
              </a:spcBef>
              <a:spcAft>
                <a:spcPts val="0"/>
              </a:spcAft>
              <a:buClr>
                <a:srgbClr val="888888"/>
              </a:buClr>
              <a:buSzPts val="1800"/>
              <a:buFont typeface="Poppins"/>
              <a:buChar char="●"/>
            </a:pPr>
            <a:r>
              <a:rPr lang="en" sz="1800">
                <a:solidFill>
                  <a:srgbClr val="888888"/>
                </a:solidFill>
              </a:rPr>
              <a:t>What progress have you made in your goals?</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impact are you noticing on student learning?</a:t>
            </a:r>
            <a:endParaRPr sz="1800">
              <a:solidFill>
                <a:srgbClr val="888888"/>
              </a:solidFill>
            </a:endParaRPr>
          </a:p>
          <a:p>
            <a:pPr marL="0" lvl="0" indent="0" algn="l" rtl="0">
              <a:lnSpc>
                <a:spcPct val="100000"/>
              </a:lnSpc>
              <a:spcBef>
                <a:spcPts val="0"/>
              </a:spcBef>
              <a:spcAft>
                <a:spcPts val="0"/>
              </a:spcAft>
              <a:buClr>
                <a:schemeClr val="dk1"/>
              </a:buClr>
              <a:buSzPts val="2400"/>
              <a:buFont typeface="Arial"/>
              <a:buNone/>
            </a:pPr>
            <a:endParaRPr sz="1800">
              <a:solidFill>
                <a:srgbClr val="888888"/>
              </a:solidFill>
            </a:endParaRPr>
          </a:p>
          <a:p>
            <a:pPr marL="457200" lvl="0" indent="-342900" algn="l" rtl="0">
              <a:lnSpc>
                <a:spcPct val="100000"/>
              </a:lnSpc>
              <a:spcBef>
                <a:spcPts val="0"/>
              </a:spcBef>
              <a:spcAft>
                <a:spcPts val="0"/>
              </a:spcAft>
              <a:buClr>
                <a:srgbClr val="888888"/>
              </a:buClr>
              <a:buSzPts val="1800"/>
              <a:buFont typeface="Poppins"/>
              <a:buChar char="●"/>
            </a:pPr>
            <a:r>
              <a:rPr lang="en" sz="1800">
                <a:solidFill>
                  <a:srgbClr val="888888"/>
                </a:solidFill>
              </a:rPr>
              <a:t>What are some ways you want to continue to grow?</a:t>
            </a:r>
            <a:endParaRPr sz="1800">
              <a:solidFill>
                <a:srgbClr val="888888"/>
              </a:solidFill>
            </a:endParaRPr>
          </a:p>
          <a:p>
            <a:pPr marL="0" lvl="0" indent="0" algn="l" rtl="0">
              <a:lnSpc>
                <a:spcPct val="115000"/>
              </a:lnSpc>
              <a:spcBef>
                <a:spcPts val="0"/>
              </a:spcBef>
              <a:spcAft>
                <a:spcPts val="0"/>
              </a:spcAft>
              <a:buNone/>
            </a:pPr>
            <a:endParaRPr sz="1800"/>
          </a:p>
          <a:p>
            <a:pPr marL="0" lvl="0" indent="0" algn="l" rtl="0">
              <a:lnSpc>
                <a:spcPct val="115000"/>
              </a:lnSpc>
              <a:spcBef>
                <a:spcPts val="1000"/>
              </a:spcBef>
              <a:spcAft>
                <a:spcPts val="1000"/>
              </a:spcAft>
              <a:buNone/>
            </a:pPr>
            <a:endParaRPr sz="1800"/>
          </a:p>
        </p:txBody>
      </p:sp>
      <p:sp>
        <p:nvSpPr>
          <p:cNvPr id="94" name="Google Shape;94;p18"/>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a:t>
            </a:r>
            <a:endParaRPr sz="700" b="1">
              <a:solidFill>
                <a:srgbClr val="397ED0"/>
              </a:solidFill>
              <a:latin typeface="Poppins"/>
              <a:ea typeface="Poppins"/>
              <a:cs typeface="Poppins"/>
              <a:sym typeface="Poppins"/>
            </a:endParaRPr>
          </a:p>
          <a:p>
            <a:pPr marL="0" lvl="0" indent="0" algn="ctr" rtl="0">
              <a:spcBef>
                <a:spcPts val="0"/>
              </a:spcBef>
              <a:spcAft>
                <a:spcPts val="0"/>
              </a:spcAft>
              <a:buNone/>
            </a:pPr>
            <a:r>
              <a:rPr lang="en" sz="700" b="1">
                <a:solidFill>
                  <a:srgbClr val="397ED0"/>
                </a:solidFill>
                <a:latin typeface="Poppins"/>
                <a:ea typeface="Poppins"/>
                <a:cs typeface="Poppins"/>
                <a:sym typeface="Poppins"/>
              </a:rPr>
              <a:t>SESSION 8</a:t>
            </a:r>
            <a:endParaRPr sz="700" b="1">
              <a:solidFill>
                <a:srgbClr val="397ED0"/>
              </a:solidFill>
              <a:latin typeface="Poppins"/>
              <a:ea typeface="Poppins"/>
              <a:cs typeface="Poppins"/>
              <a:sym typeface="Poppins"/>
            </a:endParaRPr>
          </a:p>
        </p:txBody>
      </p:sp>
      <p:sp>
        <p:nvSpPr>
          <p:cNvPr id="95" name="Google Shape;95;p1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96" name="Google Shape;96;p18" descr="Screenshot of the Teacher Goals section of the participant Goal Setting handout"/>
          <p:cNvPicPr preferRelativeResize="0"/>
          <p:nvPr/>
        </p:nvPicPr>
        <p:blipFill>
          <a:blip r:embed="rId3">
            <a:alphaModFix/>
          </a:blip>
          <a:stretch>
            <a:fillRect/>
          </a:stretch>
        </p:blipFill>
        <p:spPr>
          <a:xfrm>
            <a:off x="5248800" y="1874520"/>
            <a:ext cx="3790149" cy="1218975"/>
          </a:xfrm>
          <a:prstGeom prst="rect">
            <a:avLst/>
          </a:prstGeom>
          <a:noFill/>
          <a:ln>
            <a:noFill/>
          </a:ln>
        </p:spPr>
      </p:pic>
      <p:pic>
        <p:nvPicPr>
          <p:cNvPr id="2" name="Picture 1" title="&quot; &quot;">
            <a:extLst>
              <a:ext uri="{FF2B5EF4-FFF2-40B4-BE49-F238E27FC236}">
                <a16:creationId xmlns:a16="http://schemas.microsoft.com/office/drawing/2014/main" xmlns="" id="{ACA47112-ED05-4B59-8506-842A2B21E5D1}"/>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0" y="101876"/>
            <a:ext cx="1097375" cy="1097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19"/>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a:solidFill>
                  <a:srgbClr val="FFFFFF"/>
                </a:solidFill>
              </a:rPr>
              <a:t>Content Cycle Overview</a:t>
            </a:r>
            <a:r>
              <a:rPr lang="en">
                <a:solidFill>
                  <a:srgbClr val="FFFFFF"/>
                </a:solidFill>
              </a:rPr>
              <a:t> </a:t>
            </a:r>
            <a:endParaRPr>
              <a:solidFill>
                <a:srgbClr val="FFFFFF"/>
              </a:solidFill>
            </a:endParaRPr>
          </a:p>
        </p:txBody>
      </p:sp>
      <p:graphicFrame>
        <p:nvGraphicFramePr>
          <p:cNvPr id="101" name="Google Shape;101;p19" title="&quot; &quot;"/>
          <p:cNvGraphicFramePr/>
          <p:nvPr>
            <p:extLst>
              <p:ext uri="{D42A27DB-BD31-4B8C-83A1-F6EECF244321}">
                <p14:modId xmlns:p14="http://schemas.microsoft.com/office/powerpoint/2010/main" val="766878830"/>
              </p:ext>
            </p:extLst>
          </p:nvPr>
        </p:nvGraphicFramePr>
        <p:xfrm>
          <a:off x="1008325" y="1047700"/>
          <a:ext cx="6992675" cy="4415005"/>
        </p:xfrm>
        <a:graphic>
          <a:graphicData uri="http://schemas.openxmlformats.org/drawingml/2006/table">
            <a:tbl>
              <a:tblPr firstRow="1">
                <a:noFill/>
                <a:tableStyleId>{8A5552AD-70B9-4E3E-A4D2-FE3A2A02C856}</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Session</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dirty="0">
                          <a:solidFill>
                            <a:srgbClr val="FFFFFF"/>
                          </a:solidFill>
                          <a:latin typeface="Poppins"/>
                          <a:ea typeface="Poppins"/>
                          <a:cs typeface="Poppins"/>
                          <a:sym typeface="Poppins"/>
                        </a:rPr>
                        <a:t>Type of Learning  </a:t>
                      </a:r>
                      <a:endParaRPr sz="1200" b="1" dirty="0">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Focus Area </a:t>
                      </a:r>
                      <a:endParaRPr sz="1200" b="1">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03" name="Google Shape;103;p19" descr="Arrow pointing to Session 8:  Planning and Practice"/>
          <p:cNvSpPr/>
          <p:nvPr/>
        </p:nvSpPr>
        <p:spPr>
          <a:xfrm>
            <a:off x="506875" y="399785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title="&quot; &quot;">
            <a:extLst>
              <a:ext uri="{FF2B5EF4-FFF2-40B4-BE49-F238E27FC236}">
                <a16:creationId xmlns:a16="http://schemas.microsoft.com/office/drawing/2014/main" xmlns="" id="{ECA3401C-597F-469B-AC6A-FB80817951F7}"/>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29937"/>
            <a:ext cx="1008325" cy="1008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C2419B46-644B-4AB5-B67C-58E52FDED41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23663" y="95001"/>
            <a:ext cx="1097375" cy="1097375"/>
          </a:xfrm>
          <a:prstGeom prst="rect">
            <a:avLst/>
          </a:prstGeom>
        </p:spPr>
      </p:pic>
      <p:sp>
        <p:nvSpPr>
          <p:cNvPr id="112" name="Google Shape;112;p20"/>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8</a:t>
            </a:r>
            <a:endParaRPr sz="700" b="1">
              <a:solidFill>
                <a:srgbClr val="397ED0"/>
              </a:solidFill>
              <a:latin typeface="Poppins"/>
              <a:ea typeface="Poppins"/>
              <a:cs typeface="Poppins"/>
              <a:sym typeface="Poppins"/>
            </a:endParaRPr>
          </a:p>
        </p:txBody>
      </p:sp>
      <p:sp>
        <p:nvSpPr>
          <p:cNvPr id="109" name="Google Shape;109;p20"/>
          <p:cNvSpPr txBox="1">
            <a:spLocks noGrp="1"/>
          </p:cNvSpPr>
          <p:nvPr>
            <p:ph type="title"/>
          </p:nvPr>
        </p:nvSpPr>
        <p:spPr>
          <a:xfrm>
            <a:off x="1077450" y="513650"/>
            <a:ext cx="3252900" cy="173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a:t>Objectives</a:t>
            </a:r>
            <a:endParaRPr sz="3600"/>
          </a:p>
        </p:txBody>
      </p:sp>
      <p:sp>
        <p:nvSpPr>
          <p:cNvPr id="111" name="Google Shape;111;p20"/>
          <p:cNvSpPr txBox="1">
            <a:spLocks noGrp="1"/>
          </p:cNvSpPr>
          <p:nvPr>
            <p:ph type="body" idx="1"/>
          </p:nvPr>
        </p:nvSpPr>
        <p:spPr>
          <a:xfrm>
            <a:off x="865125" y="2097250"/>
            <a:ext cx="4037100" cy="22905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Apply knowledge of text set creation to curricular planning and practice</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Give and receive feedback from colleagues in order to revise plans and refine practices</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endParaRPr sz="1800">
              <a:solidFill>
                <a:srgbClr val="2D68C4"/>
              </a:solidFill>
              <a:latin typeface="Poppins SemiBold"/>
              <a:ea typeface="Poppins SemiBold"/>
              <a:cs typeface="Poppins SemiBold"/>
              <a:sym typeface="Poppins SemiBold"/>
            </a:endParaRPr>
          </a:p>
        </p:txBody>
      </p:sp>
      <p:sp>
        <p:nvSpPr>
          <p:cNvPr id="110" name="Google Shape;110;p20"/>
          <p:cNvSpPr txBox="1">
            <a:spLocks noGrp="1"/>
          </p:cNvSpPr>
          <p:nvPr>
            <p:ph type="subTitle" idx="2"/>
          </p:nvPr>
        </p:nvSpPr>
        <p:spPr>
          <a:xfrm>
            <a:off x="5340550" y="1040000"/>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08" name="Google Shape;108;p20"/>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solidFill>
                  <a:srgbClr val="2D68C4"/>
                </a:solidFill>
                <a:latin typeface="Poppins SemiBold"/>
                <a:ea typeface="Poppins SemiBold"/>
                <a:cs typeface="Poppins SemiBold"/>
                <a:sym typeface="Poppins SemiBold"/>
              </a:rPr>
              <a:t>01.  Opening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02.  Plan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a:solidFill>
                  <a:srgbClr val="2D68C4"/>
                </a:solidFill>
                <a:latin typeface="Poppins SemiBold"/>
                <a:ea typeface="Poppins SemiBold"/>
                <a:cs typeface="Poppins SemiBold"/>
                <a:sym typeface="Poppins SemiBold"/>
              </a:rPr>
              <a:t>03.  Practice </a:t>
            </a:r>
            <a:endParaRPr sz="180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a:solidFill>
                  <a:srgbClr val="2D68C4"/>
                </a:solidFill>
                <a:latin typeface="Poppins SemiBold"/>
                <a:ea typeface="Poppins SemiBold"/>
                <a:cs typeface="Poppins SemiBold"/>
                <a:sym typeface="Poppins SemiBold"/>
              </a:rPr>
              <a:t>04. Closing</a:t>
            </a:r>
            <a:endParaRPr sz="1800">
              <a:solidFill>
                <a:srgbClr val="2D68C4"/>
              </a:solidFill>
              <a:latin typeface="Poppins SemiBold"/>
              <a:ea typeface="Poppins SemiBold"/>
              <a:cs typeface="Poppins SemiBold"/>
              <a:sym typeface="Poppins SemiBold"/>
            </a:endParaRPr>
          </a:p>
        </p:txBody>
      </p:sp>
      <p:sp>
        <p:nvSpPr>
          <p:cNvPr id="113" name="Google Shape;113;p2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118" name="Google Shape;118;p21"/>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119" name="Google Shape;119;p21"/>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OWN </a:t>
            </a:r>
            <a:r>
              <a:rPr lang="en" sz="2000">
                <a:solidFill>
                  <a:srgbClr val="FFFFFF"/>
                </a:solidFill>
              </a:rPr>
              <a:t>your learning</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RESPECT </a:t>
            </a:r>
            <a:r>
              <a:rPr lang="en" sz="2000">
                <a:solidFill>
                  <a:srgbClr val="FFFFFF"/>
                </a:solidFill>
              </a:rPr>
              <a:t>the learning space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CONNECT </a:t>
            </a:r>
            <a:r>
              <a:rPr lang="en" sz="2000">
                <a:solidFill>
                  <a:srgbClr val="FFFFFF"/>
                </a:solidFill>
              </a:rPr>
              <a:t>with the learning tools and each other</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PROTECT </a:t>
            </a:r>
            <a:r>
              <a:rPr lang="en" sz="2000">
                <a:solidFill>
                  <a:srgbClr val="FFFFFF"/>
                </a:solidFill>
              </a:rPr>
              <a:t>learning</a:t>
            </a:r>
            <a:r>
              <a:rPr lang="en" sz="2000" b="1">
                <a:solidFill>
                  <a:srgbClr val="FFFFFF"/>
                </a:solidFill>
              </a:rPr>
              <a:t> </a:t>
            </a:r>
            <a:r>
              <a:rPr lang="en" sz="2000">
                <a:solidFill>
                  <a:srgbClr val="FFFFFF"/>
                </a:solidFill>
              </a:rPr>
              <a:t>time and minimize disruptions</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HONOR </a:t>
            </a:r>
            <a:r>
              <a:rPr lang="en" sz="2000">
                <a:solidFill>
                  <a:srgbClr val="FFFFFF"/>
                </a:solidFill>
              </a:rPr>
              <a:t>every voice and experience</a:t>
            </a:r>
            <a:endParaRPr sz="200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a:solidFill>
                  <a:srgbClr val="FFFFFF"/>
                </a:solidFill>
              </a:rPr>
              <a:t>PRACTICE </a:t>
            </a:r>
            <a:r>
              <a:rPr lang="en" sz="2000">
                <a:solidFill>
                  <a:srgbClr val="FFFFFF"/>
                </a:solidFill>
              </a:rPr>
              <a:t>vulnerability and trust</a:t>
            </a:r>
            <a:endParaRPr sz="2000" b="1">
              <a:solidFill>
                <a:srgbClr val="FFFFFF"/>
              </a:solidFill>
            </a:endParaRPr>
          </a:p>
        </p:txBody>
      </p:sp>
      <p:sp>
        <p:nvSpPr>
          <p:cNvPr id="120" name="Google Shape;120;p21"/>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8</a:t>
            </a:r>
            <a:endParaRPr sz="700" b="1">
              <a:solidFill>
                <a:srgbClr val="FFFFFF"/>
              </a:solidFill>
              <a:latin typeface="Poppins"/>
              <a:ea typeface="Poppins"/>
              <a:cs typeface="Poppins"/>
              <a:sym typeface="Poppins"/>
            </a:endParaRPr>
          </a:p>
        </p:txBody>
      </p:sp>
      <p:sp>
        <p:nvSpPr>
          <p:cNvPr id="121" name="Google Shape;121;p2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122" name="Google Shape;122;p21" title="&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2" name="Picture 1" title="&quot; &quot;">
            <a:extLst>
              <a:ext uri="{FF2B5EF4-FFF2-40B4-BE49-F238E27FC236}">
                <a16:creationId xmlns:a16="http://schemas.microsoft.com/office/drawing/2014/main" xmlns="" id="{2DD34659-3048-474D-81D6-6E0A2F06063D}"/>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36188" y="10550"/>
            <a:ext cx="1097375" cy="1097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F1125602-97DF-4D37-8485-495F395BB77C}"/>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 y="89339"/>
            <a:ext cx="1065694" cy="1065694"/>
          </a:xfrm>
          <a:prstGeom prst="rect">
            <a:avLst/>
          </a:prstGeom>
        </p:spPr>
      </p:pic>
      <p:sp>
        <p:nvSpPr>
          <p:cNvPr id="131" name="Google Shape;131;p22"/>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8</a:t>
            </a:r>
            <a:endParaRPr sz="700" b="1">
              <a:solidFill>
                <a:srgbClr val="397ED0"/>
              </a:solidFill>
              <a:latin typeface="Poppins"/>
              <a:ea typeface="Poppins"/>
              <a:cs typeface="Poppins"/>
              <a:sym typeface="Poppins"/>
            </a:endParaRPr>
          </a:p>
        </p:txBody>
      </p:sp>
      <p:sp>
        <p:nvSpPr>
          <p:cNvPr id="128" name="Google Shape;128;p22"/>
          <p:cNvSpPr txBox="1">
            <a:spLocks noGrp="1"/>
          </p:cNvSpPr>
          <p:nvPr>
            <p:ph type="title"/>
          </p:nvPr>
        </p:nvSpPr>
        <p:spPr>
          <a:xfrm>
            <a:off x="852000" y="686550"/>
            <a:ext cx="54327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Review: The Role of Text Sets</a:t>
            </a:r>
            <a:endParaRPr/>
          </a:p>
        </p:txBody>
      </p:sp>
      <p:sp>
        <p:nvSpPr>
          <p:cNvPr id="129" name="Google Shape;129;p22"/>
          <p:cNvSpPr txBox="1">
            <a:spLocks noGrp="1"/>
          </p:cNvSpPr>
          <p:nvPr>
            <p:ph type="title" idx="3"/>
          </p:nvPr>
        </p:nvSpPr>
        <p:spPr>
          <a:xfrm>
            <a:off x="852000" y="1563650"/>
            <a:ext cx="57369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How would you respond to these misconceptions?  </a:t>
            </a:r>
            <a:endParaRPr sz="1800" b="1" dirty="0">
              <a:solidFill>
                <a:schemeClr val="accent5">
                  <a:lumMod val="75000"/>
                </a:schemeClr>
              </a:solidFill>
            </a:endParaRPr>
          </a:p>
        </p:txBody>
      </p:sp>
      <p:sp>
        <p:nvSpPr>
          <p:cNvPr id="127" name="Google Shape;127;p22"/>
          <p:cNvSpPr txBox="1">
            <a:spLocks noGrp="1"/>
          </p:cNvSpPr>
          <p:nvPr>
            <p:ph type="body" idx="1"/>
          </p:nvPr>
        </p:nvSpPr>
        <p:spPr>
          <a:xfrm>
            <a:off x="952200" y="1842800"/>
            <a:ext cx="7239600" cy="2531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 sz="1900" b="1">
                <a:solidFill>
                  <a:srgbClr val="7F8080"/>
                </a:solidFill>
              </a:rPr>
              <a:t>Quote A:</a:t>
            </a:r>
            <a:r>
              <a:rPr lang="en" sz="1900">
                <a:solidFill>
                  <a:srgbClr val="7F8080"/>
                </a:solidFill>
              </a:rPr>
              <a:t> </a:t>
            </a:r>
            <a:r>
              <a:rPr lang="en" sz="1900" i="1">
                <a:solidFill>
                  <a:srgbClr val="7F8080"/>
                </a:solidFill>
              </a:rPr>
              <a:t>All of my units already focus on knowledge and vocabulary! </a:t>
            </a:r>
            <a:r>
              <a:rPr lang="en" sz="1900" i="1"/>
              <a:t>We just focus on that knowledge and vocabulary within a single text. </a:t>
            </a:r>
            <a:endParaRPr sz="1900" i="1">
              <a:solidFill>
                <a:srgbClr val="7F8080"/>
              </a:solidFill>
            </a:endParaRPr>
          </a:p>
          <a:p>
            <a:pPr marL="0" lvl="0" indent="0" algn="l" rtl="0">
              <a:lnSpc>
                <a:spcPct val="100000"/>
              </a:lnSpc>
              <a:spcBef>
                <a:spcPts val="0"/>
              </a:spcBef>
              <a:spcAft>
                <a:spcPts val="0"/>
              </a:spcAft>
              <a:buNone/>
            </a:pPr>
            <a:endParaRPr sz="1900" i="1">
              <a:solidFill>
                <a:srgbClr val="7F8080"/>
              </a:solidFill>
            </a:endParaRPr>
          </a:p>
          <a:p>
            <a:pPr marL="0" lvl="0" indent="0" algn="l" rtl="0">
              <a:lnSpc>
                <a:spcPct val="100000"/>
              </a:lnSpc>
              <a:spcBef>
                <a:spcPts val="0"/>
              </a:spcBef>
              <a:spcAft>
                <a:spcPts val="0"/>
              </a:spcAft>
              <a:buClr>
                <a:schemeClr val="dk1"/>
              </a:buClr>
              <a:buSzPts val="1100"/>
              <a:buFont typeface="Arial"/>
              <a:buNone/>
            </a:pPr>
            <a:endParaRPr sz="1900" i="1">
              <a:solidFill>
                <a:srgbClr val="7F8080"/>
              </a:solidFill>
            </a:endParaRPr>
          </a:p>
          <a:p>
            <a:pPr marL="0" lvl="0" indent="0" algn="l" rtl="0">
              <a:lnSpc>
                <a:spcPct val="100000"/>
              </a:lnSpc>
              <a:spcBef>
                <a:spcPts val="0"/>
              </a:spcBef>
              <a:spcAft>
                <a:spcPts val="0"/>
              </a:spcAft>
              <a:buClr>
                <a:schemeClr val="dk1"/>
              </a:buClr>
              <a:buSzPts val="1100"/>
              <a:buFont typeface="Arial"/>
              <a:buNone/>
            </a:pPr>
            <a:r>
              <a:rPr lang="en" sz="1900" b="1">
                <a:solidFill>
                  <a:srgbClr val="7F8080"/>
                </a:solidFill>
              </a:rPr>
              <a:t>Quote B</a:t>
            </a:r>
            <a:r>
              <a:rPr lang="en" sz="1900">
                <a:solidFill>
                  <a:srgbClr val="7F8080"/>
                </a:solidFill>
              </a:rPr>
              <a:t>: </a:t>
            </a:r>
            <a:r>
              <a:rPr lang="en" sz="1900" i="1">
                <a:solidFill>
                  <a:srgbClr val="7F8080"/>
                </a:solidFill>
              </a:rPr>
              <a:t>My students need practice with skills like determi</a:t>
            </a:r>
            <a:r>
              <a:rPr lang="en" sz="1900" i="1"/>
              <a:t>ning </a:t>
            </a:r>
            <a:r>
              <a:rPr lang="en" sz="1900" i="1">
                <a:solidFill>
                  <a:srgbClr val="7F8080"/>
                </a:solidFill>
              </a:rPr>
              <a:t>main idea and summarizing text. They need to read lots of different books that will let them practice that skill. It really doesn’t matter if the books are on the same topic -- it’s about transferring the understanding of how to find the main idea</a:t>
            </a:r>
            <a:r>
              <a:rPr lang="en" sz="1900" i="1"/>
              <a:t> and summarize passages.</a:t>
            </a:r>
            <a:endParaRPr sz="1900" i="1">
              <a:solidFill>
                <a:srgbClr val="7F8080"/>
              </a:solidFill>
            </a:endParaRPr>
          </a:p>
          <a:p>
            <a:pPr marL="0" lvl="0" indent="0" algn="l" rtl="0">
              <a:lnSpc>
                <a:spcPct val="100000"/>
              </a:lnSpc>
              <a:spcBef>
                <a:spcPts val="0"/>
              </a:spcBef>
              <a:spcAft>
                <a:spcPts val="0"/>
              </a:spcAft>
              <a:buClr>
                <a:schemeClr val="dk1"/>
              </a:buClr>
              <a:buSzPts val="1100"/>
              <a:buFont typeface="Arial"/>
              <a:buNone/>
            </a:pPr>
            <a:endParaRPr sz="2100" i="1">
              <a:solidFill>
                <a:schemeClr val="dk1"/>
              </a:solidFill>
              <a:latin typeface="Rockwell"/>
              <a:ea typeface="Rockwell"/>
              <a:cs typeface="Rockwell"/>
              <a:sym typeface="Rockwell"/>
            </a:endParaRPr>
          </a:p>
          <a:p>
            <a:pPr marL="45720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0" name="Google Shape;130;p2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5C98BB02-C5A2-4250-AE49-4338BFD10BDE}"/>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 y="110763"/>
            <a:ext cx="1051904" cy="1051904"/>
          </a:xfrm>
          <a:prstGeom prst="rect">
            <a:avLst/>
          </a:prstGeom>
        </p:spPr>
      </p:pic>
      <p:sp>
        <p:nvSpPr>
          <p:cNvPr id="140" name="Google Shape;140;p23"/>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8</a:t>
            </a:r>
            <a:endParaRPr sz="700" b="1">
              <a:solidFill>
                <a:srgbClr val="397ED0"/>
              </a:solidFill>
              <a:latin typeface="Poppins"/>
              <a:ea typeface="Poppins"/>
              <a:cs typeface="Poppins"/>
              <a:sym typeface="Poppins"/>
            </a:endParaRPr>
          </a:p>
        </p:txBody>
      </p:sp>
      <p:sp>
        <p:nvSpPr>
          <p:cNvPr id="137" name="Google Shape;137;p23"/>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Plan</a:t>
            </a:r>
            <a:endParaRPr/>
          </a:p>
        </p:txBody>
      </p:sp>
      <p:sp>
        <p:nvSpPr>
          <p:cNvPr id="138" name="Google Shape;138;p23"/>
          <p:cNvSpPr txBox="1">
            <a:spLocks noGrp="1"/>
          </p:cNvSpPr>
          <p:nvPr>
            <p:ph type="title" idx="3"/>
          </p:nvPr>
        </p:nvSpPr>
        <p:spPr>
          <a:xfrm>
            <a:off x="852000" y="1575213"/>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with a partner: </a:t>
            </a:r>
            <a:endParaRPr sz="1800" b="1" dirty="0">
              <a:solidFill>
                <a:schemeClr val="accent5">
                  <a:lumMod val="75000"/>
                </a:schemeClr>
              </a:solidFill>
            </a:endParaRPr>
          </a:p>
        </p:txBody>
      </p:sp>
      <p:sp>
        <p:nvSpPr>
          <p:cNvPr id="136" name="Google Shape;136;p23"/>
          <p:cNvSpPr txBox="1">
            <a:spLocks noGrp="1"/>
          </p:cNvSpPr>
          <p:nvPr>
            <p:ph type="body" idx="1"/>
          </p:nvPr>
        </p:nvSpPr>
        <p:spPr>
          <a:xfrm>
            <a:off x="830725" y="1762750"/>
            <a:ext cx="4179000" cy="566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a:t>What is the intended student learning for this unit? How will students show their understanding? </a:t>
            </a:r>
            <a:endParaRPr sz="1600">
              <a:solidFill>
                <a:srgbClr val="000000"/>
              </a:solidFill>
              <a:latin typeface="Arial"/>
              <a:ea typeface="Arial"/>
              <a:cs typeface="Arial"/>
              <a:sym typeface="Arial"/>
            </a:endParaRPr>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41" name="Google Shape;141;p23"/>
          <p:cNvSpPr txBox="1">
            <a:spLocks noGrp="1"/>
          </p:cNvSpPr>
          <p:nvPr>
            <p:ph type="title" idx="3"/>
          </p:nvPr>
        </p:nvSpPr>
        <p:spPr>
          <a:xfrm>
            <a:off x="852000" y="2766450"/>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Individually or in co-teaching teams: </a:t>
            </a:r>
            <a:endParaRPr sz="1800" b="1" dirty="0">
              <a:solidFill>
                <a:schemeClr val="accent5">
                  <a:lumMod val="75000"/>
                </a:schemeClr>
              </a:solidFill>
            </a:endParaRPr>
          </a:p>
        </p:txBody>
      </p:sp>
      <p:sp>
        <p:nvSpPr>
          <p:cNvPr id="142" name="Google Shape;142;p23"/>
          <p:cNvSpPr txBox="1">
            <a:spLocks noGrp="1"/>
          </p:cNvSpPr>
          <p:nvPr>
            <p:ph type="body" idx="1"/>
          </p:nvPr>
        </p:nvSpPr>
        <p:spPr>
          <a:xfrm>
            <a:off x="852000" y="2975650"/>
            <a:ext cx="52950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t>(3</a:t>
            </a:r>
            <a:r>
              <a:rPr lang="en" sz="1600" b="1">
                <a:solidFill>
                  <a:srgbClr val="7F8080"/>
                </a:solidFill>
              </a:rPr>
              <a:t>0 min</a:t>
            </a:r>
            <a:r>
              <a:rPr lang="en" sz="1600" b="1"/>
              <a:t>)</a:t>
            </a:r>
            <a:r>
              <a:rPr lang="en" sz="1600">
                <a:solidFill>
                  <a:srgbClr val="7F8080"/>
                </a:solidFill>
              </a:rPr>
              <a:t> </a:t>
            </a:r>
            <a:r>
              <a:rPr lang="en" sz="1600" b="1">
                <a:solidFill>
                  <a:srgbClr val="7F8080"/>
                </a:solidFill>
              </a:rPr>
              <a:t>Analyze your </a:t>
            </a:r>
            <a:r>
              <a:rPr lang="en" sz="1600" b="1"/>
              <a:t>unit and texts.</a:t>
            </a:r>
            <a:r>
              <a:rPr lang="en" sz="1600" b="1">
                <a:solidFill>
                  <a:srgbClr val="7F8080"/>
                </a:solidFill>
              </a:rPr>
              <a:t> </a:t>
            </a:r>
            <a:endParaRPr sz="1600" b="1">
              <a:solidFill>
                <a:srgbClr val="7F8080"/>
              </a:solidFill>
            </a:endParaRPr>
          </a:p>
          <a:p>
            <a:pPr marL="457200" lvl="0" indent="0" algn="l" rtl="0">
              <a:lnSpc>
                <a:spcPct val="100000"/>
              </a:lnSpc>
              <a:spcBef>
                <a:spcPts val="0"/>
              </a:spcBef>
              <a:spcAft>
                <a:spcPts val="0"/>
              </a:spcAft>
              <a:buNone/>
            </a:pPr>
            <a:endParaRPr sz="1600"/>
          </a:p>
          <a:p>
            <a:pPr marL="457200" lvl="0" indent="-330200" algn="l" rtl="0">
              <a:lnSpc>
                <a:spcPct val="100000"/>
              </a:lnSpc>
              <a:spcBef>
                <a:spcPts val="0"/>
              </a:spcBef>
              <a:spcAft>
                <a:spcPts val="0"/>
              </a:spcAft>
              <a:buSzPts val="1600"/>
              <a:buChar char="●"/>
            </a:pPr>
            <a:r>
              <a:rPr lang="en" sz="1600"/>
              <a:t>How do the texts build knowledge for students? </a:t>
            </a:r>
            <a:endParaRPr sz="1600"/>
          </a:p>
          <a:p>
            <a:pPr marL="457200" lvl="0" indent="-330200" algn="l" rtl="0">
              <a:lnSpc>
                <a:spcPct val="100000"/>
              </a:lnSpc>
              <a:spcBef>
                <a:spcPts val="0"/>
              </a:spcBef>
              <a:spcAft>
                <a:spcPts val="0"/>
              </a:spcAft>
              <a:buSzPts val="1600"/>
              <a:buChar char="●"/>
            </a:pPr>
            <a:r>
              <a:rPr lang="en" sz="1600"/>
              <a:t>How do the texts connect to the culminating  task? </a:t>
            </a:r>
            <a:endParaRPr sz="1600"/>
          </a:p>
          <a:p>
            <a:pPr marL="457200" lvl="0" indent="-330200" algn="l" rtl="0">
              <a:lnSpc>
                <a:spcPct val="100000"/>
              </a:lnSpc>
              <a:spcBef>
                <a:spcPts val="0"/>
              </a:spcBef>
              <a:spcAft>
                <a:spcPts val="0"/>
              </a:spcAft>
              <a:buSzPts val="1600"/>
              <a:buChar char="●"/>
            </a:pPr>
            <a:r>
              <a:rPr lang="en" sz="1600"/>
              <a:t>How are the texts organized? </a:t>
            </a:r>
            <a:endParaRPr sz="1600"/>
          </a:p>
          <a:p>
            <a:pPr marL="457200" lvl="0" indent="-330200" algn="l" rtl="0">
              <a:lnSpc>
                <a:spcPct val="100000"/>
              </a:lnSpc>
              <a:spcBef>
                <a:spcPts val="0"/>
              </a:spcBef>
              <a:spcAft>
                <a:spcPts val="0"/>
              </a:spcAft>
              <a:buClr>
                <a:srgbClr val="7F8080"/>
              </a:buClr>
              <a:buSzPts val="1600"/>
              <a:buChar char="●"/>
            </a:pPr>
            <a:r>
              <a:rPr lang="en" sz="1600" b="1">
                <a:solidFill>
                  <a:srgbClr val="7F8080"/>
                </a:solidFill>
              </a:rPr>
              <a:t>What adaptations </a:t>
            </a:r>
            <a:r>
              <a:rPr lang="en" sz="1600" b="1"/>
              <a:t>can </a:t>
            </a:r>
            <a:r>
              <a:rPr lang="en" sz="1600" b="1">
                <a:solidFill>
                  <a:srgbClr val="7F8080"/>
                </a:solidFill>
              </a:rPr>
              <a:t>you make to better alig</a:t>
            </a:r>
            <a:r>
              <a:rPr lang="en" sz="1600" b="1"/>
              <a:t>n to the KAS</a:t>
            </a:r>
            <a:r>
              <a:rPr lang="en" sz="1600" b="1">
                <a:solidFill>
                  <a:srgbClr val="7F8080"/>
                </a:solidFill>
              </a:rPr>
              <a:t>?</a:t>
            </a:r>
            <a:endParaRPr sz="1600" b="1">
              <a:solidFill>
                <a:srgbClr val="7F8080"/>
              </a:solidFill>
            </a:endParaRPr>
          </a:p>
          <a:p>
            <a:pPr marL="0" lvl="0" indent="0" algn="l" rtl="0">
              <a:lnSpc>
                <a:spcPct val="100000"/>
              </a:lnSpc>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39" name="Google Shape;139;p2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28A9E230-5619-428E-8976-FB6DC8A24FEB}"/>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107832"/>
            <a:ext cx="996902" cy="996902"/>
          </a:xfrm>
          <a:prstGeom prst="rect">
            <a:avLst/>
          </a:prstGeom>
        </p:spPr>
      </p:pic>
      <p:sp>
        <p:nvSpPr>
          <p:cNvPr id="151" name="Google Shape;151;p24"/>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8</a:t>
            </a:r>
            <a:endParaRPr sz="700" b="1">
              <a:solidFill>
                <a:srgbClr val="397ED0"/>
              </a:solidFill>
              <a:latin typeface="Poppins"/>
              <a:ea typeface="Poppins"/>
              <a:cs typeface="Poppins"/>
              <a:sym typeface="Poppins"/>
            </a:endParaRPr>
          </a:p>
        </p:txBody>
      </p:sp>
      <p:sp>
        <p:nvSpPr>
          <p:cNvPr id="148" name="Google Shape;148;p24"/>
          <p:cNvSpPr txBox="1">
            <a:spLocks noGrp="1"/>
          </p:cNvSpPr>
          <p:nvPr>
            <p:ph type="title"/>
          </p:nvPr>
        </p:nvSpPr>
        <p:spPr>
          <a:xfrm>
            <a:off x="852000" y="686550"/>
            <a:ext cx="3109800" cy="566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a:t>Plan</a:t>
            </a:r>
            <a:endParaRPr/>
          </a:p>
        </p:txBody>
      </p:sp>
      <p:sp>
        <p:nvSpPr>
          <p:cNvPr id="149" name="Google Shape;149;p24"/>
          <p:cNvSpPr txBox="1">
            <a:spLocks noGrp="1"/>
          </p:cNvSpPr>
          <p:nvPr>
            <p:ph type="title" idx="3"/>
          </p:nvPr>
        </p:nvSpPr>
        <p:spPr>
          <a:xfrm>
            <a:off x="873275" y="1373100"/>
            <a:ext cx="4497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and plan with a partner: </a:t>
            </a:r>
            <a:endParaRPr sz="1800" b="1" dirty="0">
              <a:solidFill>
                <a:schemeClr val="accent5">
                  <a:lumMod val="75000"/>
                </a:schemeClr>
              </a:solidFill>
            </a:endParaRPr>
          </a:p>
        </p:txBody>
      </p:sp>
      <p:sp>
        <p:nvSpPr>
          <p:cNvPr id="147" name="Google Shape;147;p24"/>
          <p:cNvSpPr txBox="1">
            <a:spLocks noGrp="1"/>
          </p:cNvSpPr>
          <p:nvPr>
            <p:ph type="body" idx="1"/>
          </p:nvPr>
        </p:nvSpPr>
        <p:spPr>
          <a:xfrm>
            <a:off x="852000" y="1560625"/>
            <a:ext cx="4900800" cy="5661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dirty="0"/>
              <a:t>What is the intended student learning for this unit? How will students show their understanding? </a:t>
            </a:r>
            <a:r>
              <a:rPr lang="en" sz="1600" b="1" dirty="0"/>
              <a:t>Create a culminating task.</a:t>
            </a:r>
            <a:endParaRPr sz="1600" b="1" dirty="0">
              <a:solidFill>
                <a:srgbClr val="000000"/>
              </a:solidFill>
              <a:latin typeface="Arial"/>
              <a:ea typeface="Arial"/>
              <a:cs typeface="Arial"/>
              <a:sym typeface="Arial"/>
            </a:endParaRPr>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152" name="Google Shape;152;p24"/>
          <p:cNvSpPr txBox="1">
            <a:spLocks noGrp="1"/>
          </p:cNvSpPr>
          <p:nvPr>
            <p:ph type="title" idx="3"/>
          </p:nvPr>
        </p:nvSpPr>
        <p:spPr>
          <a:xfrm>
            <a:off x="873275" y="2564325"/>
            <a:ext cx="43086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Individually or in co-teaching teams: </a:t>
            </a:r>
            <a:endParaRPr sz="1800" b="1" dirty="0">
              <a:solidFill>
                <a:schemeClr val="accent5">
                  <a:lumMod val="75000"/>
                </a:schemeClr>
              </a:solidFill>
            </a:endParaRPr>
          </a:p>
        </p:txBody>
      </p:sp>
      <p:sp>
        <p:nvSpPr>
          <p:cNvPr id="153" name="Google Shape;153;p24"/>
          <p:cNvSpPr txBox="1">
            <a:spLocks noGrp="1"/>
          </p:cNvSpPr>
          <p:nvPr>
            <p:ph type="body" idx="1"/>
          </p:nvPr>
        </p:nvSpPr>
        <p:spPr>
          <a:xfrm>
            <a:off x="873275" y="2773525"/>
            <a:ext cx="5295000" cy="11187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None/>
            </a:pPr>
            <a:r>
              <a:rPr lang="en" sz="1600" b="1"/>
              <a:t>(3</a:t>
            </a:r>
            <a:r>
              <a:rPr lang="en" sz="1600" b="1">
                <a:solidFill>
                  <a:srgbClr val="7F8080"/>
                </a:solidFill>
              </a:rPr>
              <a:t>0 min</a:t>
            </a:r>
            <a:r>
              <a:rPr lang="en" sz="1600" b="1"/>
              <a:t>)</a:t>
            </a:r>
            <a:r>
              <a:rPr lang="en" sz="1600">
                <a:solidFill>
                  <a:srgbClr val="7F8080"/>
                </a:solidFill>
              </a:rPr>
              <a:t> </a:t>
            </a:r>
            <a:r>
              <a:rPr lang="en" sz="1600" b="1"/>
              <a:t>Create a text set that will support your students in building knowledge and vocabulary.</a:t>
            </a:r>
            <a:endParaRPr sz="1600" b="1">
              <a:solidFill>
                <a:srgbClr val="7F8080"/>
              </a:solidFill>
            </a:endParaRPr>
          </a:p>
          <a:p>
            <a:pPr marL="457200" lvl="0" indent="0" algn="l" rtl="0">
              <a:lnSpc>
                <a:spcPct val="100000"/>
              </a:lnSpc>
              <a:spcBef>
                <a:spcPts val="0"/>
              </a:spcBef>
              <a:spcAft>
                <a:spcPts val="0"/>
              </a:spcAft>
              <a:buNone/>
            </a:pPr>
            <a:endParaRPr sz="1600"/>
          </a:p>
          <a:p>
            <a:pPr marL="457200" lvl="0" indent="0" algn="l" rtl="0">
              <a:lnSpc>
                <a:spcPct val="100000"/>
              </a:lnSpc>
              <a:spcBef>
                <a:spcPts val="0"/>
              </a:spcBef>
              <a:spcAft>
                <a:spcPts val="0"/>
              </a:spcAft>
              <a:buNone/>
            </a:pPr>
            <a:endParaRPr sz="1600" b="1">
              <a:solidFill>
                <a:srgbClr val="7F8080"/>
              </a:solidFill>
            </a:endParaRPr>
          </a:p>
          <a:p>
            <a:pPr marL="0" lvl="0" indent="0" algn="l" rtl="0">
              <a:lnSpc>
                <a:spcPct val="100000"/>
              </a:lnSpc>
              <a:spcBef>
                <a:spcPts val="0"/>
              </a:spcBef>
              <a:spcAft>
                <a:spcPts val="0"/>
              </a:spcAft>
              <a:buNone/>
            </a:pPr>
            <a:endParaRPr sz="1600"/>
          </a:p>
          <a:p>
            <a:pPr marL="0" lvl="0" indent="0" algn="l" rtl="0">
              <a:spcBef>
                <a:spcPts val="0"/>
              </a:spcBef>
              <a:spcAft>
                <a:spcPts val="0"/>
              </a:spcAft>
              <a:buNone/>
            </a:pPr>
            <a:endParaRPr sz="1800"/>
          </a:p>
          <a:p>
            <a:pPr marL="0" lvl="0" indent="0" algn="l" rtl="0">
              <a:spcBef>
                <a:spcPts val="1000"/>
              </a:spcBef>
              <a:spcAft>
                <a:spcPts val="0"/>
              </a:spcAft>
              <a:buNone/>
            </a:pPr>
            <a:endParaRPr sz="1800"/>
          </a:p>
          <a:p>
            <a:pPr marL="0" lvl="0" indent="0" algn="l" rtl="0">
              <a:spcBef>
                <a:spcPts val="1000"/>
              </a:spcBef>
              <a:spcAft>
                <a:spcPts val="1000"/>
              </a:spcAft>
              <a:buNone/>
            </a:pPr>
            <a:endParaRPr sz="1800"/>
          </a:p>
        </p:txBody>
      </p:sp>
      <p:sp>
        <p:nvSpPr>
          <p:cNvPr id="154" name="Google Shape;154;p24"/>
          <p:cNvSpPr txBox="1"/>
          <p:nvPr/>
        </p:nvSpPr>
        <p:spPr>
          <a:xfrm>
            <a:off x="635850" y="3392425"/>
            <a:ext cx="7872300" cy="1636800"/>
          </a:xfrm>
          <a:prstGeom prst="rect">
            <a:avLst/>
          </a:prstGeom>
          <a:noFill/>
          <a:ln w="28575" cap="flat" cmpd="sng">
            <a:solidFill>
              <a:srgbClr val="40C1A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2D68C4"/>
                </a:solidFill>
                <a:latin typeface="Poppins"/>
                <a:ea typeface="Poppins"/>
                <a:cs typeface="Poppins"/>
                <a:sym typeface="Poppins"/>
              </a:rPr>
              <a:t>Strong Text Sets</a:t>
            </a:r>
            <a:endParaRPr sz="1600" b="1">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Clearly build knowledge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Stay focused and coherent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Align to a culminating task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Include a variety of text types </a:t>
            </a:r>
            <a:endParaRPr sz="1600">
              <a:solidFill>
                <a:srgbClr val="2D68C4"/>
              </a:solidFill>
              <a:latin typeface="Poppins"/>
              <a:ea typeface="Poppins"/>
              <a:cs typeface="Poppins"/>
              <a:sym typeface="Poppins"/>
            </a:endParaRPr>
          </a:p>
          <a:p>
            <a:pPr marL="457200" lvl="0" indent="-330200" algn="l" rtl="0">
              <a:spcBef>
                <a:spcPts val="0"/>
              </a:spcBef>
              <a:spcAft>
                <a:spcPts val="0"/>
              </a:spcAft>
              <a:buClr>
                <a:srgbClr val="2D68C4"/>
              </a:buClr>
              <a:buSzPts val="1600"/>
              <a:buFont typeface="Poppins"/>
              <a:buChar char="●"/>
            </a:pPr>
            <a:r>
              <a:rPr lang="en" sz="1600">
                <a:solidFill>
                  <a:srgbClr val="2D68C4"/>
                </a:solidFill>
                <a:latin typeface="Poppins"/>
                <a:ea typeface="Poppins"/>
                <a:cs typeface="Poppins"/>
                <a:sym typeface="Poppins"/>
              </a:rPr>
              <a:t>May be sequenced to support students’ knowledge building</a:t>
            </a:r>
            <a:r>
              <a:rPr lang="en" sz="1600">
                <a:solidFill>
                  <a:srgbClr val="40C1AC"/>
                </a:solidFill>
                <a:latin typeface="Poppins"/>
                <a:ea typeface="Poppins"/>
                <a:cs typeface="Poppins"/>
                <a:sym typeface="Poppins"/>
              </a:rPr>
              <a:t> </a:t>
            </a:r>
            <a:endParaRPr sz="1600">
              <a:solidFill>
                <a:srgbClr val="40C1AC"/>
              </a:solidFill>
              <a:latin typeface="Poppins"/>
              <a:ea typeface="Poppins"/>
              <a:cs typeface="Poppins"/>
              <a:sym typeface="Poppins"/>
            </a:endParaRPr>
          </a:p>
        </p:txBody>
      </p:sp>
      <p:sp>
        <p:nvSpPr>
          <p:cNvPr id="150" name="Google Shape;150;p24"/>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2" name="Picture 1" title="&quot; &quot;">
            <a:extLst>
              <a:ext uri="{FF2B5EF4-FFF2-40B4-BE49-F238E27FC236}">
                <a16:creationId xmlns:a16="http://schemas.microsoft.com/office/drawing/2014/main" xmlns="" id="{08C4959A-F61E-4AC2-B0A0-31511128083F}"/>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0" y="61012"/>
            <a:ext cx="1097375" cy="1097375"/>
          </a:xfrm>
          <a:prstGeom prst="rect">
            <a:avLst/>
          </a:prstGeom>
        </p:spPr>
      </p:pic>
      <p:sp>
        <p:nvSpPr>
          <p:cNvPr id="162" name="Google Shape;162;p25"/>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8</a:t>
            </a:r>
            <a:endParaRPr sz="700" b="1">
              <a:solidFill>
                <a:srgbClr val="397ED0"/>
              </a:solidFill>
              <a:latin typeface="Poppins"/>
              <a:ea typeface="Poppins"/>
              <a:cs typeface="Poppins"/>
              <a:sym typeface="Poppins"/>
            </a:endParaRPr>
          </a:p>
        </p:txBody>
      </p:sp>
      <p:sp>
        <p:nvSpPr>
          <p:cNvPr id="160" name="Google Shape;160;p25"/>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Practice/Share </a:t>
            </a:r>
            <a:endParaRPr dirty="0"/>
          </a:p>
        </p:txBody>
      </p:sp>
      <p:sp>
        <p:nvSpPr>
          <p:cNvPr id="159" name="Google Shape;159;p25"/>
          <p:cNvSpPr txBox="1">
            <a:spLocks noGrp="1"/>
          </p:cNvSpPr>
          <p:nvPr>
            <p:ph type="body" idx="1"/>
          </p:nvPr>
        </p:nvSpPr>
        <p:spPr>
          <a:xfrm>
            <a:off x="852000" y="1765700"/>
            <a:ext cx="41790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t>7 min: Partner 1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7 min: Partner 2 practices and records feedback </a:t>
            </a:r>
            <a:endParaRPr sz="1800"/>
          </a:p>
          <a:p>
            <a:pPr marL="0" lvl="0" indent="0" algn="l" rtl="0">
              <a:spcBef>
                <a:spcPts val="1000"/>
              </a:spcBef>
              <a:spcAft>
                <a:spcPts val="0"/>
              </a:spcAft>
              <a:buNone/>
            </a:pPr>
            <a:endParaRPr sz="1800"/>
          </a:p>
          <a:p>
            <a:pPr marL="0" lvl="0" indent="0" algn="l" rtl="0">
              <a:spcBef>
                <a:spcPts val="1000"/>
              </a:spcBef>
              <a:spcAft>
                <a:spcPts val="0"/>
              </a:spcAft>
              <a:buNone/>
            </a:pPr>
            <a:r>
              <a:rPr lang="en" sz="1800"/>
              <a:t>4 min: Individual reflection </a:t>
            </a:r>
            <a:endParaRPr sz="1800"/>
          </a:p>
          <a:p>
            <a:pPr marL="0" lvl="0" indent="0" algn="l" rtl="0">
              <a:spcBef>
                <a:spcPts val="1000"/>
              </a:spcBef>
              <a:spcAft>
                <a:spcPts val="1000"/>
              </a:spcAft>
              <a:buNone/>
            </a:pPr>
            <a:r>
              <a:rPr lang="en" sz="1800"/>
              <a:t> </a:t>
            </a:r>
            <a:endParaRPr sz="1800"/>
          </a:p>
        </p:txBody>
      </p:sp>
      <p:pic>
        <p:nvPicPr>
          <p:cNvPr id="163" name="Google Shape;163;p25" descr="Decorative photo of students in concert band practice"/>
          <p:cNvPicPr preferRelativeResize="0"/>
          <p:nvPr/>
        </p:nvPicPr>
        <p:blipFill rotWithShape="1">
          <a:blip r:embed="rId4">
            <a:alphaModFix/>
          </a:blip>
          <a:srcRect l="4154" r="4144" b="2572"/>
          <a:stretch/>
        </p:blipFill>
        <p:spPr>
          <a:xfrm>
            <a:off x="4757903" y="1364550"/>
            <a:ext cx="4032750" cy="2380476"/>
          </a:xfrm>
          <a:prstGeom prst="rect">
            <a:avLst/>
          </a:prstGeom>
          <a:noFill/>
          <a:ln>
            <a:noFill/>
          </a:ln>
        </p:spPr>
      </p:pic>
      <p:pic>
        <p:nvPicPr>
          <p:cNvPr id="164" name="Google Shape;164;p25" descr="Screenshot of the Glow/Grow chart from the participant handout"/>
          <p:cNvPicPr preferRelativeResize="0"/>
          <p:nvPr/>
        </p:nvPicPr>
        <p:blipFill rotWithShape="1">
          <a:blip r:embed="rId5">
            <a:alphaModFix/>
          </a:blip>
          <a:srcRect/>
          <a:stretch/>
        </p:blipFill>
        <p:spPr>
          <a:xfrm>
            <a:off x="4550501" y="3385924"/>
            <a:ext cx="3705175" cy="1595925"/>
          </a:xfrm>
          <a:prstGeom prst="rect">
            <a:avLst/>
          </a:prstGeom>
          <a:noFill/>
          <a:ln>
            <a:noFill/>
          </a:ln>
        </p:spPr>
      </p:pic>
      <p:sp>
        <p:nvSpPr>
          <p:cNvPr id="161" name="Google Shape;161;p2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KYED-536-1104</_dlc_DocId>
    <_dlc_DocIdUrl xmlns="3a62de7d-ba57-4f43-9dae-9623ba637be0">
      <Url>https://www.education.ky.gov/curriculum/standards/kyacadstand/_layouts/15/DocIdRedir.aspx?ID=KYED-536-1104</Url>
      <Description>KYED-536-1104</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F9247C-9206-4A8B-A783-0272B5E6FAC3}">
  <ds:schemaRefs>
    <ds:schemaRef ds:uri="http://schemas.microsoft.com/sharepoint/events"/>
  </ds:schemaRefs>
</ds:datastoreItem>
</file>

<file path=customXml/itemProps2.xml><?xml version="1.0" encoding="utf-8"?>
<ds:datastoreItem xmlns:ds="http://schemas.openxmlformats.org/officeDocument/2006/customXml" ds:itemID="{03824CDC-5E92-4384-A354-13A7E165F0FA}">
  <ds:schemaRefs>
    <ds:schemaRef ds:uri="http://schemas.microsoft.com/sharepoint/v3/contenttype/forms"/>
  </ds:schemaRefs>
</ds:datastoreItem>
</file>

<file path=customXml/itemProps3.xml><?xml version="1.0" encoding="utf-8"?>
<ds:datastoreItem xmlns:ds="http://schemas.openxmlformats.org/officeDocument/2006/customXml" ds:itemID="{99035EAC-6DCE-4889-B915-6AA584A38D53}">
  <ds:schemaRefs>
    <ds:schemaRef ds:uri="http://www.w3.org/XML/1998/namespace"/>
    <ds:schemaRef ds:uri="http://purl.org/dc/elements/1.1/"/>
    <ds:schemaRef ds:uri="http://schemas.microsoft.com/office/2006/documentManagement/types"/>
    <ds:schemaRef ds:uri="http://purl.org/dc/terms/"/>
    <ds:schemaRef ds:uri="http://purl.org/dc/dcmitype/"/>
    <ds:schemaRef ds:uri="http://schemas.openxmlformats.org/package/2006/metadata/core-properties"/>
    <ds:schemaRef ds:uri="http://schemas.microsoft.com/office/infopath/2007/PartnerControls"/>
    <ds:schemaRef ds:uri="12423c08-2846-40b6-adb1-6ff477af9c4c"/>
    <ds:schemaRef ds:uri="621773ed-55dc-4476-af5e-5bf4e5742684"/>
    <ds:schemaRef ds:uri="http://schemas.microsoft.com/office/2006/metadata/properties"/>
    <ds:schemaRef ds:uri="3a62de7d-ba57-4f43-9dae-9623ba637be0"/>
    <ds:schemaRef ds:uri="http://schemas.microsoft.com/sharepoint/v3"/>
  </ds:schemaRefs>
</ds:datastoreItem>
</file>

<file path=customXml/itemProps4.xml><?xml version="1.0" encoding="utf-8"?>
<ds:datastoreItem xmlns:ds="http://schemas.openxmlformats.org/officeDocument/2006/customXml" ds:itemID="{3F3C0836-9D80-4220-828D-DE70FB2CA8B7}"/>
</file>

<file path=docProps/app.xml><?xml version="1.0" encoding="utf-8"?>
<Properties xmlns="http://schemas.openxmlformats.org/officeDocument/2006/extended-properties" xmlns:vt="http://schemas.openxmlformats.org/officeDocument/2006/docPropsVTypes">
  <TotalTime>61</TotalTime>
  <Words>1928</Words>
  <Application>Microsoft Macintosh PowerPoint</Application>
  <PresentationFormat>On-screen Show (16:10)</PresentationFormat>
  <Paragraphs>185</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Poppins SemiBold</vt:lpstr>
      <vt:lpstr>Arial</vt:lpstr>
      <vt:lpstr>Bitter</vt:lpstr>
      <vt:lpstr>Calibri</vt:lpstr>
      <vt:lpstr>Rockwell</vt:lpstr>
      <vt:lpstr>Poppins ExtraBold</vt:lpstr>
      <vt:lpstr>Poppins</vt:lpstr>
      <vt:lpstr>Noto Sans Symbols</vt:lpstr>
      <vt:lpstr>Courier New</vt:lpstr>
      <vt:lpstr>Simple Light</vt:lpstr>
      <vt:lpstr>Text Sets</vt:lpstr>
      <vt:lpstr>Do Now</vt:lpstr>
      <vt:lpstr>Content Cycle Overview </vt:lpstr>
      <vt:lpstr>Objectives</vt:lpstr>
      <vt:lpstr>Our Norms</vt:lpstr>
      <vt:lpstr>Review: The Role of Text Sets</vt:lpstr>
      <vt:lpstr>Plan</vt:lpstr>
      <vt:lpstr>Plan</vt:lpstr>
      <vt:lpstr>Practice/Share </vt:lpstr>
      <vt:lpstr>Closing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Sets</dc:title>
  <cp:lastModifiedBy>Davidson, Caryn - Division of Academic Program Standards</cp:lastModifiedBy>
  <cp:revision>7</cp:revision>
  <dcterms:modified xsi:type="dcterms:W3CDTF">2021-02-01T21:39:05Z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039dea52-3348-4f73-bf38-fea6805d1037</vt:lpwstr>
  </property>
</Properties>
</file>