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A748BE-5204-4BAE-98F5-DABA8BBB9313}">
  <a:tblStyle styleId="{DFA748BE-5204-4BAE-98F5-DABA8BBB9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43"/>
  </p:normalViewPr>
  <p:slideViewPr>
    <p:cSldViewPr snapToGrid="0">
      <p:cViewPr varScale="1">
        <p:scale>
          <a:sx n="110" d="100"/>
          <a:sy n="110" d="100"/>
        </p:scale>
        <p:origin x="184" y="776"/>
      </p:cViewPr>
      <p:guideLst>
        <p:guide pos="720"/>
        <p:guide pos="504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Session Summary </a:t>
            </a:r>
            <a:r>
              <a:rPr lang="en" sz="1200">
                <a:solidFill>
                  <a:schemeClr val="dk1"/>
                </a:solidFill>
                <a:latin typeface="Calibri"/>
                <a:ea typeface="Calibri"/>
                <a:cs typeface="Calibri"/>
                <a:sym typeface="Calibri"/>
              </a:rPr>
              <a:t>In this planning and practice session, teachers will apply learning of the instructional practice studied in the previous new learning session. As teachers plan, they will focus on the Planning and Instructional Look-Fors that will support them in meeting goals set in the previous session. Teachers will practice with a colleague, eliciting specific feedback to aid in effective instructional implementation. After collaborating with colleagues and giving/receiving feedback, teachers will modify their approach and complete or refine their instructional plans.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Session Length:</a:t>
            </a:r>
            <a:r>
              <a:rPr lang="en" sz="1200">
                <a:solidFill>
                  <a:schemeClr val="dk1"/>
                </a:solidFill>
                <a:latin typeface="Calibri"/>
                <a:ea typeface="Calibri"/>
                <a:cs typeface="Calibri"/>
                <a:sym typeface="Calibri"/>
              </a:rPr>
              <a:t> 90 minutes</a:t>
            </a:r>
            <a:endParaRPr b="1">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62e1d2b05d_0_2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62e1d2b05d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Practice (18 min) </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Practice/Feedback Loop Round 1 (7 min):</a:t>
            </a:r>
            <a:r>
              <a:rPr lang="en">
                <a:solidFill>
                  <a:schemeClr val="dk1"/>
                </a:solidFill>
                <a:latin typeface="Poppins"/>
                <a:ea typeface="Poppins"/>
                <a:cs typeface="Poppins"/>
                <a:sym typeface="Poppins"/>
              </a:rPr>
              <a:t> Partner 1 practices instructional plan and records partner feedback aligned to relevant Planning and Practice Look-Fors.  Partners may consider the following questions when providing feedback to consider:</a:t>
            </a:r>
            <a:endParaRPr>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Courier New"/>
              <a:buChar char="o"/>
            </a:pPr>
            <a:r>
              <a:rPr lang="en" i="1">
                <a:solidFill>
                  <a:schemeClr val="dk1"/>
                </a:solidFill>
                <a:latin typeface="Poppins"/>
                <a:ea typeface="Poppins"/>
                <a:cs typeface="Poppins"/>
                <a:sym typeface="Poppins"/>
              </a:rPr>
              <a:t>Does the vocabulary instruction in this read aloud lesson work?</a:t>
            </a:r>
            <a:endParaRPr i="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What modification would strengthen this lesson component for </a:t>
            </a:r>
            <a:r>
              <a:rPr lang="en" i="1" u="sng">
                <a:solidFill>
                  <a:schemeClr val="dk1"/>
                </a:solidFill>
                <a:latin typeface="Poppins"/>
                <a:ea typeface="Poppins"/>
                <a:cs typeface="Poppins"/>
                <a:sym typeface="Poppins"/>
              </a:rPr>
              <a:t>all</a:t>
            </a:r>
            <a:r>
              <a:rPr lang="en" i="1">
                <a:solidFill>
                  <a:schemeClr val="dk1"/>
                </a:solidFill>
                <a:latin typeface="Poppins"/>
                <a:ea typeface="Poppins"/>
                <a:cs typeface="Poppins"/>
                <a:sym typeface="Poppins"/>
              </a:rPr>
              <a:t> students? </a:t>
            </a:r>
            <a:endParaRPr i="1">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Does this lesson component/instructional approach align to and/or support the intended student learning?</a:t>
            </a:r>
            <a:endParaRPr i="1">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Practice/Feedback Loop Round 2 (7 min):</a:t>
            </a:r>
            <a:r>
              <a:rPr lang="en">
                <a:solidFill>
                  <a:schemeClr val="dk1"/>
                </a:solidFill>
                <a:latin typeface="Poppins"/>
                <a:ea typeface="Poppins"/>
                <a:cs typeface="Poppins"/>
                <a:sym typeface="Poppins"/>
              </a:rPr>
              <a:t> Partner 2 practices instructional plan and records partner feedback aligned to relevant Planning and Instructional Look-Fors.</a:t>
            </a:r>
            <a:endParaRPr b="1">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Individual Reflection</a:t>
            </a:r>
            <a:r>
              <a:rPr lang="en">
                <a:solidFill>
                  <a:schemeClr val="dk1"/>
                </a:solidFill>
                <a:latin typeface="Poppins"/>
                <a:ea typeface="Poppins"/>
                <a:cs typeface="Poppins"/>
                <a:sym typeface="Poppins"/>
              </a:rPr>
              <a:t> </a:t>
            </a:r>
            <a:r>
              <a:rPr lang="en" b="1">
                <a:solidFill>
                  <a:schemeClr val="dk1"/>
                </a:solidFill>
                <a:latin typeface="Poppins"/>
                <a:ea typeface="Poppins"/>
                <a:cs typeface="Poppins"/>
                <a:sym typeface="Poppins"/>
              </a:rPr>
              <a:t>(4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“As we prepare for revising, take a minute to jot down implications from your partner’s feedback</a:t>
            </a:r>
            <a:r>
              <a:rPr lang="en" b="1" i="1">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for your next steps with planning.  A question to consider in your reflection is:</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What are my next steps, based on feedback received, that would ensure effective implementation for all learners?”</a:t>
            </a:r>
            <a:endParaRPr b="1">
              <a:solidFill>
                <a:schemeClr val="dk1"/>
              </a:solidFill>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2e1d2b05d_0_23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2e1d2b05d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Revising (20 min)</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i="1">
                <a:solidFill>
                  <a:schemeClr val="dk1"/>
                </a:solidFill>
                <a:latin typeface="Poppins"/>
                <a:ea typeface="Poppins"/>
                <a:cs typeface="Poppins"/>
                <a:sym typeface="Poppins"/>
              </a:rPr>
              <a:t>“Now is the time for you to reflect on the rehearsal experience and to think about the feedback you received from your partner.”</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Using the feedback provided, teachers will revise their instructional approach and continue planning.</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7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Closing the Protocol (7 min total)</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Poppins"/>
                <a:ea typeface="Poppins"/>
                <a:cs typeface="Poppins"/>
                <a:sym typeface="Poppins"/>
              </a:rPr>
              <a:t>Partner Debrief (3 min): </a:t>
            </a:r>
            <a:r>
              <a:rPr lang="en">
                <a:solidFill>
                  <a:schemeClr val="dk1"/>
                </a:solidFill>
                <a:latin typeface="Poppins"/>
                <a:ea typeface="Poppins"/>
                <a:cs typeface="Poppins"/>
                <a:sym typeface="Poppins"/>
              </a:rPr>
              <a:t>Teachers return to their original partner and share instructional plans and modifications/adaptations made in response to the feedback received. A guiding question to facilitate this discussion might be: </a:t>
            </a:r>
            <a:r>
              <a:rPr lang="en" i="1">
                <a:solidFill>
                  <a:schemeClr val="dk1"/>
                </a:solidFill>
                <a:latin typeface="Poppins"/>
                <a:ea typeface="Poppins"/>
                <a:cs typeface="Poppins"/>
                <a:sym typeface="Poppins"/>
              </a:rPr>
              <a:t>How did you apply your partner’s practice feedback into your revised lesson?</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Whole Group Debrief (2 min):</a:t>
            </a:r>
            <a:endParaRPr b="1">
              <a:solidFill>
                <a:schemeClr val="dk1"/>
              </a:solidFill>
              <a:latin typeface="Poppins"/>
              <a:ea typeface="Poppins"/>
              <a:cs typeface="Poppins"/>
              <a:sym typeface="Poppins"/>
            </a:endParaRPr>
          </a:p>
          <a:p>
            <a:pPr marL="800100" lvl="2"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What did you learn from engaging in the Practice and Feedback loop with your colleague? </a:t>
            </a:r>
            <a:endParaRPr>
              <a:solidFill>
                <a:schemeClr val="dk1"/>
              </a:solidFill>
              <a:latin typeface="Poppins"/>
              <a:ea typeface="Poppins"/>
              <a:cs typeface="Poppins"/>
              <a:sym typeface="Poppins"/>
            </a:endParaRPr>
          </a:p>
          <a:p>
            <a:pPr marL="800100" lvl="2"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How has this process increased my intentional support for the diverse needs of students in my class?</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Poppins"/>
                <a:ea typeface="Poppins"/>
                <a:cs typeface="Poppins"/>
                <a:sym typeface="Poppins"/>
              </a:rPr>
              <a:t>Upload Planning Artifacts (2 min): </a:t>
            </a:r>
            <a:r>
              <a:rPr lang="en">
                <a:solidFill>
                  <a:schemeClr val="dk1"/>
                </a:solidFill>
                <a:latin typeface="Poppins"/>
                <a:ea typeface="Poppins"/>
                <a:cs typeface="Poppins"/>
                <a:sym typeface="Poppins"/>
              </a:rPr>
              <a:t>Teachers upload their planning artifacts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a:solidFill>
                <a:schemeClr val="dk1"/>
              </a:solidFill>
              <a:latin typeface="Poppins"/>
              <a:ea typeface="Poppins"/>
              <a:cs typeface="Poppins"/>
              <a:sym typeface="Poppins"/>
            </a:endParaRPr>
          </a:p>
          <a:p>
            <a:pPr marL="45720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311fd5e43_0_24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311fd5e4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Do Now (2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“Please take out the goal-setting document you completed during the first week of this content cycle. Take a couple of minutes to reflect on the progress you’ve seen in your practice and in your students over the past week. What are some ways you want to continue to grow?”</a:t>
            </a:r>
            <a:endParaRPr>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ba949ed9f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ba949ed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path of the cycle, explaining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311fd5e43_0_25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311fd5e43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(3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Framing (1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This week, we’ll return to a planning protocol in which we plan and receive feedback on strategic ways that we can leverage our learning from last week as we work toward the goals and look-fors of this cycle. Just like musicians rehearsing, we are tuning and refining our practice off-stage before performing for our audience of students!”</a:t>
            </a:r>
            <a:endParaRPr i="1">
              <a:solidFill>
                <a:schemeClr val="dk1"/>
              </a:solidFill>
              <a:latin typeface="Poppins"/>
              <a:ea typeface="Poppins"/>
              <a:cs typeface="Poppins"/>
              <a:sym typeface="Poppins"/>
            </a:endParaRPr>
          </a:p>
          <a:p>
            <a:pPr marL="228600" lvl="0" indent="0" algn="l" rtl="0">
              <a:spcBef>
                <a:spcPts val="0"/>
              </a:spcBef>
              <a:spcAft>
                <a:spcPts val="0"/>
              </a:spcAft>
              <a:buClr>
                <a:schemeClr val="dk1"/>
              </a:buClr>
              <a:buSzPts val="1100"/>
              <a:buFont typeface="Arial"/>
              <a:buNone/>
            </a:pPr>
            <a:endParaRPr i="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Team Building (2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“Before we dig in, take a moment to share with a partner the reflections you noted during the Do Now.  Additionally, discuss the instructional evidence you intend to include in your plan today that will reflect the growth identified in your goals.  Revisiting our goals prior to planning will help to narrow our focus on the portions of our curriculum that we want to receive feedback on today.”</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fd17afdb1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fd17afd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r>
              <a:rPr lang="en" b="1">
                <a:solidFill>
                  <a:schemeClr val="dk1"/>
                </a:solidFill>
                <a:latin typeface="Poppins"/>
                <a:ea typeface="Poppins"/>
                <a:cs typeface="Poppins"/>
                <a:sym typeface="Poppins"/>
              </a:rPr>
              <a:t>Norms (1 min)</a:t>
            </a:r>
            <a:endParaRPr>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Review norms</a:t>
            </a:r>
            <a:endParaRPr>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311fd5e43_0_26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311fd5e43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Preparing for the Protocol (2 mins): </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i="1">
                <a:solidFill>
                  <a:schemeClr val="dk1"/>
                </a:solidFill>
                <a:latin typeface="Poppins"/>
                <a:ea typeface="Poppins"/>
                <a:cs typeface="Poppins"/>
                <a:sym typeface="Poppins"/>
              </a:rPr>
              <a:t>“In our previous sessions, we’ve discussed the importance of teaching vocabulary and we dove into the implicit approach to vocabulary instruction. Today, we’re going to plan and practice implementing our shared learning. Please make sure you have the following materials pulled up: your goal-setting document and an upcoming read aloud/lesson plan. (If there is no formal lesson plan, that is okay -- the text is the most important part)</a:t>
            </a:r>
            <a:endParaRPr>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2e1d2b05d_0_20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2e1d2b05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Planning (30 mins total)</a:t>
            </a:r>
            <a:endParaRPr>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Intended Student Learning (8 mins)</a:t>
            </a:r>
            <a:endParaRPr>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(1 min): </a:t>
            </a:r>
            <a:r>
              <a:rPr lang="en" i="1">
                <a:solidFill>
                  <a:schemeClr val="dk1"/>
                </a:solidFill>
                <a:latin typeface="Poppins"/>
                <a:ea typeface="Poppins"/>
                <a:cs typeface="Poppins"/>
                <a:sym typeface="Poppins"/>
              </a:rPr>
              <a:t>“As we prepare to plan, identify a partner to work with. With that partner, discuss the intended student learning for the Lesson plan you’ll be analyzing today. Internalizing student outcomes for this part of the curriculum is essential so that you can provide each other with specific and targeted feedback during our practice today.”</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Partners (7 min): </a:t>
            </a:r>
            <a:r>
              <a:rPr lang="en">
                <a:solidFill>
                  <a:schemeClr val="dk1"/>
                </a:solidFill>
                <a:latin typeface="Poppins"/>
                <a:ea typeface="Poppins"/>
                <a:cs typeface="Poppins"/>
                <a:sym typeface="Poppins"/>
              </a:rPr>
              <a:t> Discuss student outcomes for the targeted curricular resource and alignment to the goals for the content cycle.</a:t>
            </a:r>
            <a:endParaRPr b="1">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Analyze and Adapt Curriculum (22 mins)</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(2 min): As a reminder... </a:t>
            </a:r>
            <a:r>
              <a:rPr lang="en" i="1">
                <a:solidFill>
                  <a:schemeClr val="dk1"/>
                </a:solidFill>
                <a:latin typeface="Poppins"/>
                <a:ea typeface="Poppins"/>
                <a:cs typeface="Poppins"/>
                <a:sym typeface="Poppins"/>
              </a:rPr>
              <a:t>“In the planning and practice phase,  we’ll be working like musicians who annotate their scores and shape the dynamics of even the most famous musical works before they perform these masterpieces on stage. Even when we use curriculum that is a high-quality resource, it’s our analysis and adaptation of the materials that will allow us to implement them masterfully with our students. In our first phase of planning today, we’ll hone in on vocabulary in our read aloud. Based on our shared learning from the past two weeks, we’ll be prioritizing Tier 2 and Tier 3 words that we think our students might struggle with. Then we will plan to teach those words using what we have learned about implicit vocabulary instruction. </a:t>
            </a:r>
            <a:endParaRPr>
              <a:solidFill>
                <a:srgbClr val="FF0000"/>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Individually or in Co-teaching teams (20 min):</a:t>
            </a:r>
            <a:r>
              <a:rPr lang="en" i="1">
                <a:solidFill>
                  <a:schemeClr val="dk1"/>
                </a:solidFill>
                <a:latin typeface="Poppins"/>
                <a:ea typeface="Poppins"/>
                <a:cs typeface="Poppins"/>
                <a:sym typeface="Poppins"/>
              </a:rPr>
              <a:t> </a:t>
            </a:r>
            <a:r>
              <a:rPr lang="en">
                <a:solidFill>
                  <a:schemeClr val="dk1"/>
                </a:solidFill>
                <a:latin typeface="Poppins"/>
                <a:ea typeface="Poppins"/>
                <a:cs typeface="Poppins"/>
                <a:sym typeface="Poppins"/>
              </a:rPr>
              <a:t>Teachers analyze and adapt a portion of their curriculum that will elevate achievement for all students. If resource does not include implicit instruction, this is a place for adaptation, Teachers will also plan for effective implementation (i.e. oral instructions, visuals, relevant routines, etc.) of the instructional approach. When planning, teachers should consider how implementation aligns to the intended student learning and how it will impact and support the diverse needs of students.</a:t>
            </a:r>
            <a:endParaRPr>
              <a:solidFill>
                <a:schemeClr val="dk1"/>
              </a:solidFill>
              <a:latin typeface="Poppins"/>
              <a:ea typeface="Poppins"/>
              <a:cs typeface="Poppins"/>
              <a:sym typeface="Poppins"/>
            </a:endParaRPr>
          </a:p>
          <a:p>
            <a:pPr marL="68580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a:solidFill>
                  <a:schemeClr val="dk1"/>
                </a:solidFill>
                <a:highlight>
                  <a:srgbClr val="00FFFF"/>
                </a:highlight>
                <a:latin typeface="Poppins"/>
                <a:ea typeface="Poppins"/>
                <a:cs typeface="Poppins"/>
                <a:sym typeface="Poppins"/>
              </a:rPr>
              <a:t>If teachers do not have a high quality curricular resource that addresses vocabulary, use the next slide! (Unhide it.) </a:t>
            </a:r>
            <a:endParaRPr>
              <a:solidFill>
                <a:schemeClr val="dk1"/>
              </a:solidFill>
              <a:highlight>
                <a:srgbClr val="00FFFF"/>
              </a:highlight>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2406c309a_0_25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2406c309a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highlight>
                  <a:srgbClr val="00FFFF"/>
                </a:highlight>
                <a:latin typeface="Poppins"/>
                <a:ea typeface="Poppins"/>
                <a:cs typeface="Poppins"/>
                <a:sym typeface="Poppins"/>
              </a:rPr>
              <a:t>ALTERNATIVE VERSION TO SUPPORT LESSON CREATION -- UNHIDE SLIDE </a:t>
            </a:r>
            <a:endParaRPr b="1">
              <a:solidFill>
                <a:schemeClr val="dk1"/>
              </a:solidFill>
              <a:highlight>
                <a:srgbClr val="00FFFF"/>
              </a:highlight>
              <a:latin typeface="Poppins"/>
              <a:ea typeface="Poppins"/>
              <a:cs typeface="Poppins"/>
              <a:sym typeface="Poppins"/>
            </a:endParaRPr>
          </a:p>
          <a:p>
            <a:pPr marL="0" lvl="0" indent="0" algn="l" rtl="0">
              <a:spcBef>
                <a:spcPts val="0"/>
              </a:spcBef>
              <a:spcAft>
                <a:spcPts val="0"/>
              </a:spcAft>
              <a:buNone/>
            </a:pPr>
            <a:r>
              <a:rPr lang="en" b="1">
                <a:solidFill>
                  <a:schemeClr val="dk1"/>
                </a:solidFill>
                <a:highlight>
                  <a:srgbClr val="00FFFF"/>
                </a:highlight>
                <a:latin typeface="Poppins"/>
                <a:ea typeface="Poppins"/>
                <a:cs typeface="Poppins"/>
                <a:sym typeface="Poppins"/>
              </a:rPr>
              <a:t> </a:t>
            </a:r>
            <a:r>
              <a:rPr lang="en" b="1">
                <a:solidFill>
                  <a:schemeClr val="dk1"/>
                </a:solidFill>
                <a:latin typeface="Poppins"/>
                <a:ea typeface="Poppins"/>
                <a:cs typeface="Poppins"/>
                <a:sym typeface="Poppins"/>
              </a:rPr>
              <a:t>Planning (30 mins total)</a:t>
            </a:r>
            <a:endParaRPr>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Intended Student Learning (8 mins)</a:t>
            </a:r>
            <a:endParaRPr>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(1 min): </a:t>
            </a:r>
            <a:r>
              <a:rPr lang="en" i="1">
                <a:solidFill>
                  <a:schemeClr val="dk1"/>
                </a:solidFill>
                <a:latin typeface="Poppins"/>
                <a:ea typeface="Poppins"/>
                <a:cs typeface="Poppins"/>
                <a:sym typeface="Poppins"/>
              </a:rPr>
              <a:t>“As we prepare to plan, identify a partner to work with. With that partner, discuss the text you will be reading and the intended student learning? What should they be able to know and do by the end of the read aloud?” </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Partners (7 min): </a:t>
            </a:r>
            <a:r>
              <a:rPr lang="en">
                <a:solidFill>
                  <a:schemeClr val="dk1"/>
                </a:solidFill>
                <a:latin typeface="Poppins"/>
                <a:ea typeface="Poppins"/>
                <a:cs typeface="Poppins"/>
                <a:sym typeface="Poppins"/>
              </a:rPr>
              <a:t> Discuss student outcomes for the text. These can include big ideas and understandings from the text (message, main idea) as well as practice with specific KAS. </a:t>
            </a:r>
            <a:endParaRPr b="1">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Plan the read aloud  (22 mins)</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(2 min): As a reminder... </a:t>
            </a:r>
            <a:r>
              <a:rPr lang="en" i="1">
                <a:solidFill>
                  <a:schemeClr val="dk1"/>
                </a:solidFill>
                <a:latin typeface="Poppins"/>
                <a:ea typeface="Poppins"/>
                <a:cs typeface="Poppins"/>
                <a:sym typeface="Poppins"/>
              </a:rPr>
              <a:t>“In the planning and practice phase,  we’ll be working like musicians who annotate their scores and shape the dynamics of even the most famous musical works before they perform these masterpieces on stage. In our first phase of planning today, we’ll hone in on vocabulary in our read aloud. Based on our shared learning from the past two weeks, we’ll be prioritizing Tier 2 and Tier 3 words that we think our students might struggle with. Then we will plan to teach those words using what we have learned about implicit vocabulary instruction. </a:t>
            </a:r>
            <a:endParaRPr>
              <a:solidFill>
                <a:srgbClr val="FF0000"/>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Individually or in Co-teaching teams (20 min):</a:t>
            </a:r>
            <a:r>
              <a:rPr lang="en" i="1">
                <a:solidFill>
                  <a:schemeClr val="dk1"/>
                </a:solidFill>
                <a:latin typeface="Poppins"/>
                <a:ea typeface="Poppins"/>
                <a:cs typeface="Poppins"/>
                <a:sym typeface="Poppins"/>
              </a:rPr>
              <a:t> </a:t>
            </a:r>
            <a:r>
              <a:rPr lang="en">
                <a:solidFill>
                  <a:schemeClr val="dk1"/>
                </a:solidFill>
                <a:latin typeface="Poppins"/>
                <a:ea typeface="Poppins"/>
                <a:cs typeface="Poppins"/>
                <a:sym typeface="Poppins"/>
              </a:rPr>
              <a:t>Teachers first identify words to teach and select 3-4 to address using what they have learned about implicit vocabulary instruction. </a:t>
            </a:r>
            <a:endParaRPr>
              <a:solidFill>
                <a:schemeClr val="dk1"/>
              </a:solidFill>
              <a:latin typeface="Poppins"/>
              <a:ea typeface="Poppins"/>
              <a:cs typeface="Poppins"/>
              <a:sym typeface="Poppins"/>
            </a:endParaRPr>
          </a:p>
          <a:p>
            <a:pPr marL="68580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highlight>
                <a:srgbClr val="00FFFF"/>
              </a:highlight>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2406c309a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2406c30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Framing for Practice (3 min):  </a:t>
            </a:r>
            <a:r>
              <a:rPr lang="en" i="1">
                <a:solidFill>
                  <a:schemeClr val="dk1"/>
                </a:solidFill>
                <a:latin typeface="Poppins"/>
                <a:ea typeface="Poppins"/>
                <a:cs typeface="Poppins"/>
                <a:sym typeface="Poppins"/>
              </a:rPr>
              <a:t>“Before we begin our “off-stage practice” let’s reflect: Why is lesson rehearsal important? How does it connect to equity? We will be practicing how we will teach 1-2 of the prioritized vocabulary words we identified during our planning”</a:t>
            </a:r>
            <a:endParaRPr i="1">
              <a:solidFill>
                <a:schemeClr val="dk1"/>
              </a:solidFill>
              <a:latin typeface="Poppins"/>
              <a:ea typeface="Poppins"/>
              <a:cs typeface="Poppins"/>
              <a:sym typeface="Poppins"/>
            </a:endParaRPr>
          </a:p>
          <a:p>
            <a:pPr marL="45720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 Look/Listen for: </a:t>
            </a:r>
            <a:endParaRPr b="1">
              <a:solidFill>
                <a:schemeClr val="dk1"/>
              </a:solidFill>
              <a:latin typeface="Poppins"/>
              <a:ea typeface="Poppins"/>
              <a:cs typeface="Poppins"/>
              <a:sym typeface="Poppins"/>
            </a:endParaRPr>
          </a:p>
          <a:p>
            <a:pPr marL="1143000" lvl="1" indent="-298450" algn="l" rtl="0">
              <a:spcBef>
                <a:spcPts val="0"/>
              </a:spcBef>
              <a:spcAft>
                <a:spcPts val="0"/>
              </a:spcAft>
              <a:buClr>
                <a:schemeClr val="dk1"/>
              </a:buClr>
              <a:buSzPts val="1100"/>
              <a:buFont typeface="Poppins"/>
              <a:buChar char="o"/>
            </a:pPr>
            <a:r>
              <a:rPr lang="en">
                <a:solidFill>
                  <a:schemeClr val="dk1"/>
                </a:solidFill>
                <a:latin typeface="Poppins"/>
                <a:ea typeface="Poppins"/>
                <a:cs typeface="Poppins"/>
                <a:sym typeface="Poppins"/>
              </a:rPr>
              <a:t>Lesson rehearsal allows us to “work out the kinks” in our practice off-stage before we’re in front of students.</a:t>
            </a:r>
            <a:endParaRPr>
              <a:solidFill>
                <a:schemeClr val="dk1"/>
              </a:solidFill>
              <a:latin typeface="Poppins"/>
              <a:ea typeface="Poppins"/>
              <a:cs typeface="Poppins"/>
              <a:sym typeface="Poppins"/>
            </a:endParaRPr>
          </a:p>
          <a:p>
            <a:pPr marL="1143000" lvl="1" indent="-298450" algn="l" rtl="0">
              <a:spcBef>
                <a:spcPts val="0"/>
              </a:spcBef>
              <a:spcAft>
                <a:spcPts val="0"/>
              </a:spcAft>
              <a:buClr>
                <a:schemeClr val="dk1"/>
              </a:buClr>
              <a:buSzPts val="1100"/>
              <a:buFont typeface="Poppins"/>
              <a:buChar char="o"/>
            </a:pPr>
            <a:r>
              <a:rPr lang="en">
                <a:solidFill>
                  <a:schemeClr val="dk1"/>
                </a:solidFill>
                <a:latin typeface="Poppins"/>
                <a:ea typeface="Poppins"/>
                <a:cs typeface="Poppins"/>
                <a:sym typeface="Poppins"/>
              </a:rPr>
              <a:t>Many professions practice: Musicians rehearse, doctors practice surgical procedures before they do them on living people, athletes go to practice. Teachers have one of the highest stakes audiences of all - and we can practice, too!</a:t>
            </a:r>
            <a:endParaRPr>
              <a:solidFill>
                <a:schemeClr val="dk1"/>
              </a:solidFill>
              <a:latin typeface="Poppins"/>
              <a:ea typeface="Poppins"/>
              <a:cs typeface="Poppins"/>
              <a:sym typeface="Poppins"/>
            </a:endParaRPr>
          </a:p>
          <a:p>
            <a:pPr marL="1143000" lvl="1" indent="-298450" algn="l" rtl="0">
              <a:spcBef>
                <a:spcPts val="0"/>
              </a:spcBef>
              <a:spcAft>
                <a:spcPts val="0"/>
              </a:spcAft>
              <a:buClr>
                <a:schemeClr val="dk1"/>
              </a:buClr>
              <a:buSzPts val="1100"/>
              <a:buFont typeface="Poppins"/>
              <a:buChar char="o"/>
            </a:pPr>
            <a:r>
              <a:rPr lang="en">
                <a:solidFill>
                  <a:schemeClr val="dk1"/>
                </a:solidFill>
                <a:latin typeface="Poppins"/>
                <a:ea typeface="Poppins"/>
                <a:cs typeface="Poppins"/>
                <a:sym typeface="Poppins"/>
              </a:rPr>
              <a:t>Lesson rehearsal is connected to equity for students, because it helps teachers refine their instruction before bringing it to students. This way all kids get their teacher’s very best.</a:t>
            </a:r>
            <a:endParaRPr>
              <a:solidFill>
                <a:schemeClr val="dk1"/>
              </a:solidFill>
              <a:latin typeface="Poppins"/>
              <a:ea typeface="Poppins"/>
              <a:cs typeface="Poppins"/>
              <a:sym typeface="Poppins"/>
            </a:endParaRPr>
          </a:p>
          <a:p>
            <a:pPr marL="1143000" lvl="1" indent="-298450" algn="l" rtl="0">
              <a:spcBef>
                <a:spcPts val="0"/>
              </a:spcBef>
              <a:spcAft>
                <a:spcPts val="0"/>
              </a:spcAft>
              <a:buClr>
                <a:schemeClr val="dk1"/>
              </a:buClr>
              <a:buSzPts val="1100"/>
              <a:buFont typeface="Poppins"/>
              <a:buChar char="o"/>
            </a:pPr>
            <a:r>
              <a:rPr lang="en">
                <a:solidFill>
                  <a:schemeClr val="dk1"/>
                </a:solidFill>
                <a:latin typeface="Poppins"/>
                <a:ea typeface="Poppins"/>
                <a:cs typeface="Poppins"/>
                <a:sym typeface="Poppins"/>
              </a:rPr>
              <a:t>Lesson rehearsal is connected to equity for teachers because we all vary in terms of our current knowledge and experience. Practice gives us a chance to prepare for our students in an environment where can get feedback and support from others.</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6" name="Google Shape;86;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Implicit Vocabulary Instruction </a:t>
            </a:r>
            <a:endParaRPr/>
          </a:p>
        </p:txBody>
      </p:sp>
      <p:sp>
        <p:nvSpPr>
          <p:cNvPr id="85" name="Google Shape;85;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3 </a:t>
            </a:r>
            <a:endParaRPr sz="1600" b="1" dirty="0">
              <a:solidFill>
                <a:schemeClr val="bg1"/>
              </a:solidFill>
            </a:endParaRPr>
          </a:p>
          <a:p>
            <a:pPr marL="0" lvl="0" indent="0" algn="ctr" rtl="0">
              <a:spcBef>
                <a:spcPts val="1000"/>
              </a:spcBef>
              <a:spcAft>
                <a:spcPts val="0"/>
              </a:spcAft>
              <a:buClr>
                <a:schemeClr val="dk1"/>
              </a:buClr>
              <a:buSzPts val="1100"/>
              <a:buFont typeface="Arial"/>
              <a:buNone/>
            </a:pPr>
            <a:r>
              <a:rPr lang="en" sz="1600" b="1" dirty="0">
                <a:solidFill>
                  <a:schemeClr val="bg1"/>
                </a:solidFill>
              </a:rPr>
              <a:t>PLANNING &amp; PRACTICE </a:t>
            </a:r>
            <a:endParaRPr sz="1600" b="1" dirty="0">
              <a:solidFill>
                <a:schemeClr val="bg1"/>
              </a:solidFill>
            </a:endParaRPr>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87" name="Google Shape;87;p1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AC8F6291-2150-4EF6-8174-7811DD886207}"/>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1097375" cy="1097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26"/>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Practice </a:t>
            </a:r>
            <a:endParaRPr/>
          </a:p>
        </p:txBody>
      </p:sp>
      <p:sp>
        <p:nvSpPr>
          <p:cNvPr id="168" name="Google Shape;168;p26"/>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7 min: Partner 1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7 min: Partner 2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4 min: Individual reflection </a:t>
            </a:r>
            <a:endParaRPr sz="1800"/>
          </a:p>
          <a:p>
            <a:pPr marL="0" lvl="0" indent="0" algn="l" rtl="0">
              <a:spcBef>
                <a:spcPts val="1000"/>
              </a:spcBef>
              <a:spcAft>
                <a:spcPts val="1000"/>
              </a:spcAft>
              <a:buNone/>
            </a:pPr>
            <a:r>
              <a:rPr lang="en" sz="1800"/>
              <a:t> </a:t>
            </a:r>
            <a:endParaRPr sz="1800"/>
          </a:p>
        </p:txBody>
      </p:sp>
      <p:sp>
        <p:nvSpPr>
          <p:cNvPr id="171" name="Google Shape;171;p26">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pic>
        <p:nvPicPr>
          <p:cNvPr id="172" name="Google Shape;172;p26" descr="Same decorative image of a concert band practice"/>
          <p:cNvPicPr preferRelativeResize="0"/>
          <p:nvPr/>
        </p:nvPicPr>
        <p:blipFill rotWithShape="1">
          <a:blip r:embed="rId3">
            <a:alphaModFix/>
          </a:blip>
          <a:srcRect l="4154" r="4144" b="2572"/>
          <a:stretch/>
        </p:blipFill>
        <p:spPr>
          <a:xfrm>
            <a:off x="4757903" y="1364550"/>
            <a:ext cx="4032750" cy="2380476"/>
          </a:xfrm>
          <a:prstGeom prst="rect">
            <a:avLst/>
          </a:prstGeom>
          <a:noFill/>
          <a:ln>
            <a:noFill/>
          </a:ln>
        </p:spPr>
      </p:pic>
      <p:pic>
        <p:nvPicPr>
          <p:cNvPr id="173" name="Google Shape;173;p26" descr="Decorative image from handout of Partner 1 and Partner 2 chart of Glow and Grow columns"/>
          <p:cNvPicPr preferRelativeResize="0"/>
          <p:nvPr/>
        </p:nvPicPr>
        <p:blipFill rotWithShape="1">
          <a:blip r:embed="rId4">
            <a:alphaModFix/>
          </a:blip>
          <a:srcRect/>
          <a:stretch/>
        </p:blipFill>
        <p:spPr>
          <a:xfrm>
            <a:off x="4550501" y="3385924"/>
            <a:ext cx="3705175" cy="1595925"/>
          </a:xfrm>
          <a:prstGeom prst="rect">
            <a:avLst/>
          </a:prstGeom>
          <a:noFill/>
          <a:ln>
            <a:noFill/>
          </a:ln>
        </p:spPr>
      </p:pic>
      <p:sp>
        <p:nvSpPr>
          <p:cNvPr id="170" name="Google Shape;170;p2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F5C39FF1-2D76-40F2-A7D0-371012F5229A}"/>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0" y="110791"/>
            <a:ext cx="1032641" cy="10326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Google Shape;179;p27"/>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Revise </a:t>
            </a:r>
            <a:endParaRPr/>
          </a:p>
        </p:txBody>
      </p:sp>
      <p:sp>
        <p:nvSpPr>
          <p:cNvPr id="178" name="Google Shape;178;p27"/>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800"/>
              <a:buFont typeface="Arial"/>
              <a:buNone/>
            </a:pPr>
            <a:r>
              <a:rPr lang="en" sz="1800">
                <a:solidFill>
                  <a:srgbClr val="888888"/>
                </a:solidFill>
              </a:rPr>
              <a:t>Using the feedback provided, continue analyzing and adapting your instructional sequence to support progress toward the intended student learning.</a:t>
            </a:r>
            <a:endParaRPr sz="1800">
              <a:solidFill>
                <a:srgbClr val="888888"/>
              </a:solidFill>
            </a:endParaRPr>
          </a:p>
          <a:p>
            <a:pPr marL="0" lvl="0" indent="0" algn="l" rtl="0">
              <a:spcBef>
                <a:spcPts val="0"/>
              </a:spcBef>
              <a:spcAft>
                <a:spcPts val="1000"/>
              </a:spcAft>
              <a:buNone/>
            </a:pPr>
            <a:r>
              <a:rPr lang="en" sz="1800"/>
              <a:t> </a:t>
            </a:r>
            <a:endParaRPr sz="1800"/>
          </a:p>
        </p:txBody>
      </p:sp>
      <p:sp>
        <p:nvSpPr>
          <p:cNvPr id="181" name="Google Shape;181;p27"/>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pic>
        <p:nvPicPr>
          <p:cNvPr id="182" name="Google Shape;182;p27" title="&quot; &quot;">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a:off x="5031000" y="1265700"/>
            <a:ext cx="3401400" cy="3401400"/>
          </a:xfrm>
          <a:prstGeom prst="rect">
            <a:avLst/>
          </a:prstGeom>
          <a:noFill/>
          <a:ln>
            <a:noFill/>
          </a:ln>
        </p:spPr>
      </p:pic>
      <p:sp>
        <p:nvSpPr>
          <p:cNvPr id="183" name="Google Shape;183;p27"/>
          <p:cNvSpPr/>
          <p:nvPr/>
        </p:nvSpPr>
        <p:spPr>
          <a:xfrm>
            <a:off x="736750" y="3788000"/>
            <a:ext cx="7529100" cy="13734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1200" b="1">
                <a:solidFill>
                  <a:srgbClr val="2D68C4"/>
                </a:solidFill>
                <a:latin typeface="Poppins"/>
                <a:ea typeface="Poppins"/>
                <a:cs typeface="Poppins"/>
                <a:sym typeface="Poppins"/>
              </a:rPr>
              <a:t>Look Fors:</a:t>
            </a:r>
            <a:endParaRPr sz="1200" b="1">
              <a:solidFill>
                <a:srgbClr val="2D68C4"/>
              </a:solidFill>
              <a:latin typeface="Poppins"/>
              <a:ea typeface="Poppins"/>
              <a:cs typeface="Poppins"/>
              <a:sym typeface="Poppins"/>
            </a:endParaRPr>
          </a:p>
          <a:p>
            <a:pPr marL="914400" lvl="0" indent="-304800" algn="l" rtl="0">
              <a:spcBef>
                <a:spcPts val="0"/>
              </a:spcBef>
              <a:spcAft>
                <a:spcPts val="0"/>
              </a:spcAft>
              <a:buClr>
                <a:srgbClr val="000000"/>
              </a:buClr>
              <a:buSzPts val="1200"/>
              <a:buFont typeface="Poppins"/>
              <a:buChar char="❏"/>
            </a:pPr>
            <a:r>
              <a:rPr lang="en" sz="1200">
                <a:solidFill>
                  <a:srgbClr val="212121"/>
                </a:solidFill>
                <a:latin typeface="Poppins"/>
                <a:ea typeface="Poppins"/>
                <a:cs typeface="Poppins"/>
                <a:sym typeface="Poppins"/>
              </a:rPr>
              <a:t>Questions and tasks focus on academic or domain-specific words that are most likely to be encountered again in the future or are most critical for comprehending the text</a:t>
            </a:r>
            <a:endParaRPr sz="1200">
              <a:solidFill>
                <a:srgbClr val="212121"/>
              </a:solidFill>
              <a:latin typeface="Poppins"/>
              <a:ea typeface="Poppins"/>
              <a:cs typeface="Poppins"/>
              <a:sym typeface="Poppins"/>
            </a:endParaRPr>
          </a:p>
          <a:p>
            <a:pPr marL="914400" lvl="0" indent="-304800" algn="l" rtl="0">
              <a:spcBef>
                <a:spcPts val="0"/>
              </a:spcBef>
              <a:spcAft>
                <a:spcPts val="0"/>
              </a:spcAft>
              <a:buClr>
                <a:srgbClr val="212121"/>
              </a:buClr>
              <a:buSzPts val="1200"/>
              <a:buFont typeface="Poppins"/>
              <a:buChar char="❏"/>
            </a:pPr>
            <a:r>
              <a:rPr lang="en" sz="1200">
                <a:solidFill>
                  <a:srgbClr val="212121"/>
                </a:solidFill>
                <a:latin typeface="Poppins"/>
                <a:ea typeface="Poppins"/>
                <a:cs typeface="Poppins"/>
                <a:sym typeface="Poppins"/>
              </a:rPr>
              <a:t>Lesson broadens students’ word knowledge through instructional strategies (e.g. text-dependent questions, drop-in definitions, glossary, etc.) that teach words that can be understood quickly during reading </a:t>
            </a:r>
            <a:endParaRPr sz="1200">
              <a:solidFill>
                <a:srgbClr val="212121"/>
              </a:solidFill>
              <a:latin typeface="Poppins"/>
              <a:ea typeface="Poppins"/>
              <a:cs typeface="Poppins"/>
              <a:sym typeface="Poppins"/>
            </a:endParaRPr>
          </a:p>
        </p:txBody>
      </p:sp>
      <p:sp>
        <p:nvSpPr>
          <p:cNvPr id="180" name="Google Shape;180;p2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16D47AA0-2E01-458E-94EF-CE615A3BAA4E}"/>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17412"/>
            <a:ext cx="1097375" cy="1097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2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Closing </a:t>
            </a:r>
            <a:endParaRPr dirty="0"/>
          </a:p>
        </p:txBody>
      </p:sp>
      <p:sp>
        <p:nvSpPr>
          <p:cNvPr id="190" name="Google Shape;190;p28"/>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Debrief:  </a:t>
            </a:r>
            <a:r>
              <a:rPr lang="en" sz="1600" b="1" dirty="0">
                <a:solidFill>
                  <a:schemeClr val="accent5">
                    <a:lumMod val="75000"/>
                  </a:schemeClr>
                </a:solidFill>
              </a:rPr>
              <a:t> </a:t>
            </a:r>
            <a:endParaRPr sz="1600" b="1" dirty="0">
              <a:solidFill>
                <a:schemeClr val="accent5">
                  <a:lumMod val="75000"/>
                </a:schemeClr>
              </a:solidFill>
            </a:endParaRPr>
          </a:p>
        </p:txBody>
      </p:sp>
      <p:sp>
        <p:nvSpPr>
          <p:cNvPr id="188" name="Google Shape;188;p2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a:t>Partners:</a:t>
            </a:r>
            <a:r>
              <a:rPr lang="en" sz="1800"/>
              <a:t> How did you apply your partner’s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b="1"/>
              <a:t>Whole Group:</a:t>
            </a:r>
            <a:r>
              <a:rPr lang="en" sz="1800"/>
              <a:t> What did you learn from engaging in the practice and feedback loop today? </a:t>
            </a:r>
            <a:endParaRPr sz="1800"/>
          </a:p>
          <a:p>
            <a:pPr marL="457200" lvl="0" indent="0" algn="l" rtl="0">
              <a:spcBef>
                <a:spcPts val="1000"/>
              </a:spcBef>
              <a:spcAft>
                <a:spcPts val="1000"/>
              </a:spcAft>
              <a:buNone/>
            </a:pPr>
            <a:endParaRPr sz="1800"/>
          </a:p>
        </p:txBody>
      </p:sp>
      <p:pic>
        <p:nvPicPr>
          <p:cNvPr id="2" name="Picture 1" title="&quot; &quot;">
            <a:extLst>
              <a:ext uri="{FF2B5EF4-FFF2-40B4-BE49-F238E27FC236}">
                <a16:creationId xmlns:a16="http://schemas.microsoft.com/office/drawing/2014/main" xmlns="" id="{A7674E1D-AA9A-4E04-9D1C-597CEED2027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88400"/>
            <a:ext cx="1097375" cy="1097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93" name="Google Shape;93;p18"/>
          <p:cNvSpPr txBox="1">
            <a:spLocks noGrp="1"/>
          </p:cNvSpPr>
          <p:nvPr>
            <p:ph type="body" idx="1"/>
          </p:nvPr>
        </p:nvSpPr>
        <p:spPr>
          <a:xfrm>
            <a:off x="694725" y="1538325"/>
            <a:ext cx="4404300" cy="2515800"/>
          </a:xfrm>
          <a:prstGeom prst="rect">
            <a:avLst/>
          </a:prstGeom>
          <a:noFill/>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888888"/>
                </a:solidFill>
              </a:rPr>
              <a:t>Reflect on the past week using your content cycle goal-setting document:</a:t>
            </a:r>
            <a:endParaRPr sz="1800">
              <a:solidFill>
                <a:srgbClr val="888888"/>
              </a:solidFill>
            </a:endParaRPr>
          </a:p>
          <a:p>
            <a:pPr marL="457200" lvl="0" indent="-342900" algn="l" rtl="0">
              <a:lnSpc>
                <a:spcPct val="100000"/>
              </a:lnSpc>
              <a:spcBef>
                <a:spcPts val="1000"/>
              </a:spcBef>
              <a:spcAft>
                <a:spcPts val="0"/>
              </a:spcAft>
              <a:buClr>
                <a:srgbClr val="888888"/>
              </a:buClr>
              <a:buSzPts val="1800"/>
              <a:buFont typeface="Poppins"/>
              <a:buChar char="●"/>
            </a:pPr>
            <a:r>
              <a:rPr lang="en" sz="1800">
                <a:solidFill>
                  <a:srgbClr val="888888"/>
                </a:solidFill>
              </a:rPr>
              <a:t>What progress have you made in your goals?</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impact are you noticing on student learning?</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are some ways you want to continue to grow?</a:t>
            </a:r>
            <a:endParaRPr sz="1800">
              <a:solidFill>
                <a:srgbClr val="888888"/>
              </a:solidFill>
            </a:endParaRPr>
          </a:p>
          <a:p>
            <a:pPr marL="0" lvl="0" indent="0" algn="l" rtl="0">
              <a:lnSpc>
                <a:spcPct val="115000"/>
              </a:lnSpc>
              <a:spcBef>
                <a:spcPts val="0"/>
              </a:spcBef>
              <a:spcAft>
                <a:spcPts val="0"/>
              </a:spcAft>
              <a:buNone/>
            </a:pPr>
            <a:endParaRPr sz="1800"/>
          </a:p>
          <a:p>
            <a:pPr marL="0" lvl="0" indent="0" algn="l" rtl="0">
              <a:lnSpc>
                <a:spcPct val="115000"/>
              </a:lnSpc>
              <a:spcBef>
                <a:spcPts val="1000"/>
              </a:spcBef>
              <a:spcAft>
                <a:spcPts val="1000"/>
              </a:spcAft>
              <a:buNone/>
            </a:pPr>
            <a:endParaRPr sz="1800"/>
          </a:p>
        </p:txBody>
      </p:sp>
      <p:sp>
        <p:nvSpPr>
          <p:cNvPr id="94" name="Google Shape;94;p1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3</a:t>
            </a:r>
            <a:endParaRPr sz="700" b="1">
              <a:solidFill>
                <a:srgbClr val="397ED0"/>
              </a:solidFill>
              <a:latin typeface="Poppins"/>
              <a:ea typeface="Poppins"/>
              <a:cs typeface="Poppins"/>
              <a:sym typeface="Poppins"/>
            </a:endParaRPr>
          </a:p>
        </p:txBody>
      </p:sp>
      <p:sp>
        <p:nvSpPr>
          <p:cNvPr id="95" name="Google Shape;95;p1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96" name="Google Shape;96;p18" descr="Decorative screenshot of Teacher Goals section from Goal Setting Handout"/>
          <p:cNvPicPr preferRelativeResize="0"/>
          <p:nvPr/>
        </p:nvPicPr>
        <p:blipFill>
          <a:blip r:embed="rId3">
            <a:alphaModFix/>
          </a:blip>
          <a:stretch>
            <a:fillRect/>
          </a:stretch>
        </p:blipFill>
        <p:spPr>
          <a:xfrm>
            <a:off x="5180600" y="2041224"/>
            <a:ext cx="3840474" cy="1235150"/>
          </a:xfrm>
          <a:prstGeom prst="rect">
            <a:avLst/>
          </a:prstGeom>
          <a:noFill/>
          <a:ln>
            <a:noFill/>
          </a:ln>
        </p:spPr>
      </p:pic>
      <p:pic>
        <p:nvPicPr>
          <p:cNvPr id="2" name="Picture 1" title="&quot; &quot;">
            <a:extLst>
              <a:ext uri="{FF2B5EF4-FFF2-40B4-BE49-F238E27FC236}">
                <a16:creationId xmlns:a16="http://schemas.microsoft.com/office/drawing/2014/main" xmlns="" id="{C8E85701-CCEF-4747-8E69-875ABDE886A3}"/>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93757"/>
            <a:ext cx="1097375" cy="109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9"/>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solidFill>
                  <a:srgbClr val="FFFFFF"/>
                </a:solidFill>
              </a:rPr>
              <a:t>Content Cycle Overview</a:t>
            </a:r>
            <a:r>
              <a:rPr lang="en">
                <a:solidFill>
                  <a:srgbClr val="FFFFFF"/>
                </a:solidFill>
              </a:rPr>
              <a:t> </a:t>
            </a:r>
            <a:endParaRPr>
              <a:solidFill>
                <a:srgbClr val="FFFFFF"/>
              </a:solidFill>
            </a:endParaRPr>
          </a:p>
        </p:txBody>
      </p:sp>
      <p:graphicFrame>
        <p:nvGraphicFramePr>
          <p:cNvPr id="101" name="Google Shape;101;p19" title="&quot; &quot;"/>
          <p:cNvGraphicFramePr/>
          <p:nvPr>
            <p:extLst>
              <p:ext uri="{D42A27DB-BD31-4B8C-83A1-F6EECF244321}">
                <p14:modId xmlns:p14="http://schemas.microsoft.com/office/powerpoint/2010/main" val="603439472"/>
              </p:ext>
            </p:extLst>
          </p:nvPr>
        </p:nvGraphicFramePr>
        <p:xfrm>
          <a:off x="1008325" y="1047700"/>
          <a:ext cx="6992675" cy="4415005"/>
        </p:xfrm>
        <a:graphic>
          <a:graphicData uri="http://schemas.openxmlformats.org/drawingml/2006/table">
            <a:tbl>
              <a:tblPr firstRow="1">
                <a:noFill/>
                <a:tableStyleId>{DFA748BE-5204-4BAE-98F5-DABA8BBB9313}</a:tableStyleId>
              </a:tblPr>
              <a:tblGrid>
                <a:gridCol w="1125750">
                  <a:extLst>
                    <a:ext uri="{9D8B030D-6E8A-4147-A177-3AD203B41FA5}">
                      <a16:colId xmlns:a16="http://schemas.microsoft.com/office/drawing/2014/main" xmlns="" val="20000"/>
                    </a:ext>
                  </a:extLst>
                </a:gridCol>
                <a:gridCol w="1989225">
                  <a:extLst>
                    <a:ext uri="{9D8B030D-6E8A-4147-A177-3AD203B41FA5}">
                      <a16:colId xmlns:a16="http://schemas.microsoft.com/office/drawing/2014/main" xmlns="" val="20001"/>
                    </a:ext>
                  </a:extLst>
                </a:gridCol>
                <a:gridCol w="3877700">
                  <a:extLst>
                    <a:ext uri="{9D8B030D-6E8A-4147-A177-3AD203B41FA5}">
                      <a16:colId xmlns:a16="http://schemas.microsoft.com/office/drawing/2014/main" xmlns=""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Type of Learning  </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Shared Learning </a:t>
                      </a:r>
                      <a:endParaRPr sz="1200" dirty="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1"/>
                  </a:ext>
                </a:extLst>
              </a:tr>
            </a:tbl>
          </a:graphicData>
        </a:graphic>
      </p:graphicFrame>
      <p:sp>
        <p:nvSpPr>
          <p:cNvPr id="103" name="Google Shape;103;p19" descr="Arrow indicating we are in Session 3 Planning and Practice"/>
          <p:cNvSpPr/>
          <p:nvPr/>
        </p:nvSpPr>
        <p:spPr>
          <a:xfrm>
            <a:off x="479450" y="2103250"/>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title="&quot; &quot;">
            <a:extLst>
              <a:ext uri="{FF2B5EF4-FFF2-40B4-BE49-F238E27FC236}">
                <a16:creationId xmlns:a16="http://schemas.microsoft.com/office/drawing/2014/main" xmlns="" id="{63BB50C8-1375-4CA7-99DF-D3D4562CCF6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57874"/>
            <a:ext cx="1008325" cy="1008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5C78CA3C-7BF1-41B2-8976-7422856B12DD}"/>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01639"/>
            <a:ext cx="1097375" cy="1097375"/>
          </a:xfrm>
          <a:prstGeom prst="rect">
            <a:avLst/>
          </a:prstGeom>
        </p:spPr>
      </p:pic>
      <p:sp>
        <p:nvSpPr>
          <p:cNvPr id="112" name="Google Shape;112;p20">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sp>
        <p:nvSpPr>
          <p:cNvPr id="109" name="Google Shape;109;p20"/>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Objectives</a:t>
            </a:r>
            <a:endParaRPr sz="3600"/>
          </a:p>
        </p:txBody>
      </p:sp>
      <p:sp>
        <p:nvSpPr>
          <p:cNvPr id="111" name="Google Shape;111;p20"/>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Apply knowledge of implicit vocabulary instruction  to curricular planning and practice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Give and receive feedback from colleagues in order to revise plans and refine practices</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10" name="Google Shape;110;p20"/>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08" name="Google Shape;108;p20"/>
          <p:cNvSpPr txBox="1">
            <a:spLocks noGrp="1"/>
          </p:cNvSpPr>
          <p:nvPr>
            <p:ph type="body" idx="1"/>
          </p:nvPr>
        </p:nvSpPr>
        <p:spPr>
          <a:xfrm>
            <a:off x="5448100" y="2033300"/>
            <a:ext cx="24978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Plan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Practice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04. Revise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05. Closing</a:t>
            </a:r>
            <a:endParaRPr sz="1800">
              <a:solidFill>
                <a:srgbClr val="2D68C4"/>
              </a:solidFill>
              <a:latin typeface="Poppins SemiBold"/>
              <a:ea typeface="Poppins SemiBold"/>
              <a:cs typeface="Poppins SemiBold"/>
              <a:sym typeface="Poppins SemiBold"/>
            </a:endParaRPr>
          </a:p>
        </p:txBody>
      </p:sp>
      <p:sp>
        <p:nvSpPr>
          <p:cNvPr id="113" name="Google Shape;113;p2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881747" y="1086250"/>
            <a:ext cx="3109800" cy="1022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Our Norms</a:t>
            </a:r>
            <a:endParaRPr/>
          </a:p>
        </p:txBody>
      </p:sp>
      <p:sp>
        <p:nvSpPr>
          <p:cNvPr id="119" name="Google Shape;119;p21"/>
          <p:cNvSpPr txBox="1">
            <a:spLocks noGrp="1"/>
          </p:cNvSpPr>
          <p:nvPr>
            <p:ph type="body" idx="2"/>
          </p:nvPr>
        </p:nvSpPr>
        <p:spPr>
          <a:xfrm>
            <a:off x="773900" y="2312000"/>
            <a:ext cx="7513800" cy="2362800"/>
          </a:xfrm>
          <a:prstGeom prst="rect">
            <a:avLst/>
          </a:prstGeom>
        </p:spPr>
        <p:txBody>
          <a:bodyPr spcFirstLastPara="1" wrap="square" lIns="0" tIns="0" rIns="0" bIns="0" anchor="t" anchorCtr="0">
            <a:noAutofit/>
          </a:bodyPr>
          <a:lstStyle/>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OWN </a:t>
            </a:r>
            <a:r>
              <a:rPr lang="en" sz="2000">
                <a:solidFill>
                  <a:srgbClr val="FFFFFF"/>
                </a:solidFill>
              </a:rPr>
              <a:t>your learning</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RESPECT </a:t>
            </a:r>
            <a:r>
              <a:rPr lang="en" sz="2000">
                <a:solidFill>
                  <a:srgbClr val="FFFFFF"/>
                </a:solidFill>
              </a:rPr>
              <a:t>the learning space</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CONNECT </a:t>
            </a:r>
            <a:r>
              <a:rPr lang="en" sz="2000">
                <a:solidFill>
                  <a:srgbClr val="FFFFFF"/>
                </a:solidFill>
              </a:rPr>
              <a:t>with the learning tools and each other</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PROTECT </a:t>
            </a:r>
            <a:r>
              <a:rPr lang="en" sz="2000">
                <a:solidFill>
                  <a:srgbClr val="FFFFFF"/>
                </a:solidFill>
              </a:rPr>
              <a:t>learning</a:t>
            </a:r>
            <a:r>
              <a:rPr lang="en" sz="2000" b="1">
                <a:solidFill>
                  <a:srgbClr val="FFFFFF"/>
                </a:solidFill>
              </a:rPr>
              <a:t> </a:t>
            </a:r>
            <a:r>
              <a:rPr lang="en" sz="2000">
                <a:solidFill>
                  <a:srgbClr val="FFFFFF"/>
                </a:solidFill>
              </a:rPr>
              <a:t>time and minimize disruptions</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HONOR </a:t>
            </a:r>
            <a:r>
              <a:rPr lang="en" sz="2000">
                <a:solidFill>
                  <a:srgbClr val="FFFFFF"/>
                </a:solidFill>
              </a:rPr>
              <a:t>every voice and experience</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PRACTICE </a:t>
            </a:r>
            <a:r>
              <a:rPr lang="en" sz="2000">
                <a:solidFill>
                  <a:srgbClr val="FFFFFF"/>
                </a:solidFill>
              </a:rPr>
              <a:t>vulnerability and trust</a:t>
            </a:r>
            <a:endParaRPr sz="2000" b="1">
              <a:solidFill>
                <a:srgbClr val="FFFFFF"/>
              </a:solidFill>
            </a:endParaRPr>
          </a:p>
        </p:txBody>
      </p:sp>
      <p:sp>
        <p:nvSpPr>
          <p:cNvPr id="120" name="Google Shape;120;p21"/>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FFFFFF"/>
                </a:solidFill>
                <a:latin typeface="Poppins"/>
                <a:ea typeface="Poppins"/>
                <a:cs typeface="Poppins"/>
                <a:sym typeface="Poppins"/>
              </a:rPr>
              <a:t>ACADEMIC VOCABULARY SESSION 3</a:t>
            </a:r>
            <a:endParaRPr sz="700" b="1">
              <a:solidFill>
                <a:srgbClr val="FFFFFF"/>
              </a:solidFill>
              <a:latin typeface="Poppins"/>
              <a:ea typeface="Poppins"/>
              <a:cs typeface="Poppins"/>
              <a:sym typeface="Poppins"/>
            </a:endParaRPr>
          </a:p>
        </p:txBody>
      </p:sp>
      <p:sp>
        <p:nvSpPr>
          <p:cNvPr id="121" name="Google Shape;121;p2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122" name="Google Shape;122;p21" title="&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2" name="Picture 1" title="&quot; &quot;">
            <a:extLst>
              <a:ext uri="{FF2B5EF4-FFF2-40B4-BE49-F238E27FC236}">
                <a16:creationId xmlns:a16="http://schemas.microsoft.com/office/drawing/2014/main" xmlns="" id="{5AE4C89C-94C7-4582-BDF5-3425CB02C0AC}"/>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36188" y="31012"/>
            <a:ext cx="1097375" cy="1097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2"/>
          <p:cNvSpPr txBox="1">
            <a:spLocks noGrp="1"/>
          </p:cNvSpPr>
          <p:nvPr>
            <p:ph type="title"/>
          </p:nvPr>
        </p:nvSpPr>
        <p:spPr>
          <a:xfrm>
            <a:off x="852000" y="686550"/>
            <a:ext cx="54327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Preparing for Planning and Practice</a:t>
            </a:r>
            <a:endParaRPr/>
          </a:p>
        </p:txBody>
      </p:sp>
      <p:sp>
        <p:nvSpPr>
          <p:cNvPr id="129" name="Google Shape;129;p22"/>
          <p:cNvSpPr txBox="1">
            <a:spLocks noGrp="1"/>
          </p:cNvSpPr>
          <p:nvPr>
            <p:ph type="title" idx="3"/>
          </p:nvPr>
        </p:nvSpPr>
        <p:spPr>
          <a:xfrm>
            <a:off x="852000" y="1563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Gather the following: </a:t>
            </a:r>
            <a:endParaRPr sz="1800" b="1" dirty="0">
              <a:solidFill>
                <a:schemeClr val="accent5">
                  <a:lumMod val="75000"/>
                </a:schemeClr>
              </a:solidFill>
            </a:endParaRPr>
          </a:p>
        </p:txBody>
      </p:sp>
      <p:sp>
        <p:nvSpPr>
          <p:cNvPr id="127" name="Google Shape;127;p22"/>
          <p:cNvSpPr txBox="1">
            <a:spLocks noGrp="1"/>
          </p:cNvSpPr>
          <p:nvPr>
            <p:ph type="body" idx="1"/>
          </p:nvPr>
        </p:nvSpPr>
        <p:spPr>
          <a:xfrm>
            <a:off x="852000" y="1944850"/>
            <a:ext cx="6841800" cy="2531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Content cycle goal-setting document </a:t>
            </a:r>
            <a:endParaRPr sz="1800"/>
          </a:p>
          <a:p>
            <a:pPr marL="457200" lvl="0" indent="-342900" algn="l" rtl="0">
              <a:spcBef>
                <a:spcPts val="0"/>
              </a:spcBef>
              <a:spcAft>
                <a:spcPts val="0"/>
              </a:spcAft>
              <a:buSzPts val="1800"/>
              <a:buChar char="●"/>
            </a:pPr>
            <a:r>
              <a:rPr lang="en" sz="1800"/>
              <a:t>Upcoming read aloud and lesson </a:t>
            </a: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30" name="Google Shape;130;p2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131" name="Google Shape;131;p22">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pic>
        <p:nvPicPr>
          <p:cNvPr id="132" name="Google Shape;132;p22" descr="Decorative screenshot referring participants to the Teacher Goals Planning and Practice Look-Fors"/>
          <p:cNvPicPr preferRelativeResize="0"/>
          <p:nvPr/>
        </p:nvPicPr>
        <p:blipFill>
          <a:blip r:embed="rId3">
            <a:alphaModFix/>
          </a:blip>
          <a:stretch>
            <a:fillRect/>
          </a:stretch>
        </p:blipFill>
        <p:spPr>
          <a:xfrm>
            <a:off x="914400" y="2651923"/>
            <a:ext cx="7315200" cy="2352675"/>
          </a:xfrm>
          <a:prstGeom prst="rect">
            <a:avLst/>
          </a:prstGeom>
          <a:noFill/>
          <a:ln>
            <a:noFill/>
          </a:ln>
        </p:spPr>
      </p:pic>
      <p:pic>
        <p:nvPicPr>
          <p:cNvPr id="2" name="Picture 1" title="&quot; &quot;">
            <a:extLst>
              <a:ext uri="{FF2B5EF4-FFF2-40B4-BE49-F238E27FC236}">
                <a16:creationId xmlns:a16="http://schemas.microsoft.com/office/drawing/2014/main" xmlns="" id="{7AAE28AC-0BE5-453F-A5BD-F57C982832E0}"/>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73071"/>
            <a:ext cx="1097375" cy="1097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3"/>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Plan</a:t>
            </a:r>
            <a:endParaRPr/>
          </a:p>
        </p:txBody>
      </p:sp>
      <p:sp>
        <p:nvSpPr>
          <p:cNvPr id="139" name="Google Shape;139;p23"/>
          <p:cNvSpPr txBox="1">
            <a:spLocks noGrp="1"/>
          </p:cNvSpPr>
          <p:nvPr>
            <p:ph type="title" idx="3"/>
          </p:nvPr>
        </p:nvSpPr>
        <p:spPr>
          <a:xfrm>
            <a:off x="765925" y="1580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Discuss with a partner: </a:t>
            </a:r>
            <a:endParaRPr sz="1800" b="1" dirty="0">
              <a:solidFill>
                <a:schemeClr val="accent5">
                  <a:lumMod val="75000"/>
                </a:schemeClr>
              </a:solidFill>
            </a:endParaRPr>
          </a:p>
        </p:txBody>
      </p:sp>
      <p:sp>
        <p:nvSpPr>
          <p:cNvPr id="137" name="Google Shape;137;p23"/>
          <p:cNvSpPr txBox="1">
            <a:spLocks noGrp="1"/>
          </p:cNvSpPr>
          <p:nvPr>
            <p:ph type="body" idx="1"/>
          </p:nvPr>
        </p:nvSpPr>
        <p:spPr>
          <a:xfrm>
            <a:off x="830725" y="1762750"/>
            <a:ext cx="4179000" cy="566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dirty="0"/>
              <a:t>What is the intended student learning for this lesson and text? </a:t>
            </a:r>
            <a:endParaRPr sz="1600" dirty="0">
              <a:solidFill>
                <a:srgbClr val="000000"/>
              </a:solidFill>
              <a:latin typeface="Arial"/>
              <a:ea typeface="Arial"/>
              <a:cs typeface="Arial"/>
              <a:sym typeface="Arial"/>
            </a:endParaRPr>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141" name="Google Shape;141;p23">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pic>
        <p:nvPicPr>
          <p:cNvPr id="142" name="Google Shape;142;p23" title="&quot; &quot;">
            <a:extLst>
              <a:ext uri="{C183D7F6-B498-43B3-948B-1728B52AA6E4}">
                <adec:decorative xmlns:adec="http://schemas.microsoft.com/office/drawing/2017/decorative" xmlns="" val="1"/>
              </a:ext>
            </a:extLst>
          </p:cNvPr>
          <p:cNvPicPr preferRelativeResize="0"/>
          <p:nvPr/>
        </p:nvPicPr>
        <p:blipFill rotWithShape="1">
          <a:blip r:embed="rId3">
            <a:alphaModFix/>
          </a:blip>
          <a:srcRect/>
          <a:stretch/>
        </p:blipFill>
        <p:spPr>
          <a:xfrm rot="-3">
            <a:off x="5160535" y="1479802"/>
            <a:ext cx="3715275" cy="2787839"/>
          </a:xfrm>
          <a:prstGeom prst="rect">
            <a:avLst/>
          </a:prstGeom>
          <a:noFill/>
          <a:ln>
            <a:noFill/>
          </a:ln>
        </p:spPr>
      </p:pic>
      <p:sp>
        <p:nvSpPr>
          <p:cNvPr id="143" name="Google Shape;143;p23"/>
          <p:cNvSpPr txBox="1">
            <a:spLocks noGrp="1"/>
          </p:cNvSpPr>
          <p:nvPr>
            <p:ph type="title" idx="3"/>
          </p:nvPr>
        </p:nvSpPr>
        <p:spPr>
          <a:xfrm>
            <a:off x="765925" y="2490900"/>
            <a:ext cx="43086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Individually or in co-teaching teams: </a:t>
            </a:r>
            <a:endParaRPr sz="1800" b="1" dirty="0">
              <a:solidFill>
                <a:schemeClr val="accent5">
                  <a:lumMod val="75000"/>
                </a:schemeClr>
              </a:solidFill>
            </a:endParaRPr>
          </a:p>
        </p:txBody>
      </p:sp>
      <p:sp>
        <p:nvSpPr>
          <p:cNvPr id="144" name="Google Shape;144;p23"/>
          <p:cNvSpPr txBox="1">
            <a:spLocks noGrp="1"/>
          </p:cNvSpPr>
          <p:nvPr>
            <p:ph type="body" idx="1"/>
          </p:nvPr>
        </p:nvSpPr>
        <p:spPr>
          <a:xfrm>
            <a:off x="765925" y="2743300"/>
            <a:ext cx="43086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dirty="0"/>
              <a:t>(2</a:t>
            </a:r>
            <a:r>
              <a:rPr lang="en" sz="1600" b="1" dirty="0">
                <a:solidFill>
                  <a:srgbClr val="7F8080"/>
                </a:solidFill>
              </a:rPr>
              <a:t>0 min</a:t>
            </a:r>
            <a:r>
              <a:rPr lang="en" sz="1600" b="1" dirty="0"/>
              <a:t>)</a:t>
            </a:r>
            <a:r>
              <a:rPr lang="en" sz="1600" dirty="0">
                <a:solidFill>
                  <a:srgbClr val="7F8080"/>
                </a:solidFill>
              </a:rPr>
              <a:t> </a:t>
            </a:r>
            <a:r>
              <a:rPr lang="en" sz="1600" b="1" dirty="0">
                <a:solidFill>
                  <a:srgbClr val="7F8080"/>
                </a:solidFill>
              </a:rPr>
              <a:t>Analyze your text and lesson. </a:t>
            </a:r>
            <a:endParaRPr sz="1600" b="1" dirty="0">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600" dirty="0">
                <a:solidFill>
                  <a:srgbClr val="7F8080"/>
                </a:solidFill>
              </a:rPr>
              <a:t>What </a:t>
            </a:r>
            <a:r>
              <a:rPr lang="en" sz="1600" dirty="0"/>
              <a:t>T</a:t>
            </a:r>
            <a:r>
              <a:rPr lang="en" sz="1600" dirty="0">
                <a:solidFill>
                  <a:srgbClr val="7F8080"/>
                </a:solidFill>
              </a:rPr>
              <a:t>ier 2 and </a:t>
            </a:r>
            <a:r>
              <a:rPr lang="en" sz="1600" dirty="0"/>
              <a:t>T</a:t>
            </a:r>
            <a:r>
              <a:rPr lang="en" sz="1600" dirty="0">
                <a:solidFill>
                  <a:srgbClr val="7F8080"/>
                </a:solidFill>
              </a:rPr>
              <a:t>ier 3 vocabulary would you prioritize for th</a:t>
            </a:r>
            <a:r>
              <a:rPr lang="en" sz="1600" dirty="0"/>
              <a:t>e </a:t>
            </a:r>
            <a:r>
              <a:rPr lang="en" sz="1600" dirty="0">
                <a:solidFill>
                  <a:srgbClr val="7F8080"/>
                </a:solidFill>
              </a:rPr>
              <a:t> text? Why?</a:t>
            </a:r>
            <a:endParaRPr sz="1600" dirty="0">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600" dirty="0">
                <a:solidFill>
                  <a:srgbClr val="7F8080"/>
                </a:solidFill>
              </a:rPr>
              <a:t>Annotate/analyze the lesson. How is the prioritized </a:t>
            </a:r>
            <a:r>
              <a:rPr lang="en" sz="1600" dirty="0"/>
              <a:t>T</a:t>
            </a:r>
            <a:r>
              <a:rPr lang="en" sz="1600" dirty="0">
                <a:solidFill>
                  <a:srgbClr val="7F8080"/>
                </a:solidFill>
              </a:rPr>
              <a:t>ier 2/</a:t>
            </a:r>
            <a:r>
              <a:rPr lang="en" sz="1600" dirty="0"/>
              <a:t>T</a:t>
            </a:r>
            <a:r>
              <a:rPr lang="en" sz="1600" dirty="0">
                <a:solidFill>
                  <a:srgbClr val="7F8080"/>
                </a:solidFill>
              </a:rPr>
              <a:t>ier 3 addressed through </a:t>
            </a:r>
            <a:r>
              <a:rPr lang="en" sz="1600" b="1" dirty="0">
                <a:solidFill>
                  <a:srgbClr val="7F8080"/>
                </a:solidFill>
              </a:rPr>
              <a:t>implicit vocabulary instruction</a:t>
            </a:r>
            <a:r>
              <a:rPr lang="en" sz="1600" dirty="0">
                <a:solidFill>
                  <a:srgbClr val="7F8080"/>
                </a:solidFill>
              </a:rPr>
              <a:t>?</a:t>
            </a:r>
            <a:endParaRPr sz="1600" dirty="0">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600" dirty="0">
                <a:solidFill>
                  <a:srgbClr val="7F8080"/>
                </a:solidFill>
              </a:rPr>
              <a:t>What adaptations could you make?</a:t>
            </a:r>
            <a:endParaRPr sz="1600" dirty="0">
              <a:solidFill>
                <a:srgbClr val="7F8080"/>
              </a:solidFill>
            </a:endParaRPr>
          </a:p>
          <a:p>
            <a:pPr marL="0" lvl="0" indent="0" algn="l" rtl="0">
              <a:lnSpc>
                <a:spcPct val="100000"/>
              </a:lnSpc>
              <a:spcBef>
                <a:spcPts val="0"/>
              </a:spcBef>
              <a:spcAft>
                <a:spcPts val="0"/>
              </a:spcAft>
              <a:buNone/>
            </a:pPr>
            <a:endParaRPr sz="1600" dirty="0"/>
          </a:p>
          <a:p>
            <a:pPr marL="0" lvl="0" indent="0" algn="l" rtl="0">
              <a:spcBef>
                <a:spcPts val="0"/>
              </a:spcBef>
              <a:spcAft>
                <a:spcPts val="0"/>
              </a:spcAft>
              <a:buNone/>
            </a:pPr>
            <a:endParaRPr sz="1800" dirty="0"/>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140" name="Google Shape;140;p2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69504C60-61F8-49F7-A60E-4E2C2211F4AC}"/>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69551"/>
            <a:ext cx="1034035" cy="10340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4"/>
          <p:cNvSpPr txBox="1">
            <a:spLocks noGrp="1"/>
          </p:cNvSpPr>
          <p:nvPr>
            <p:ph type="title"/>
          </p:nvPr>
        </p:nvSpPr>
        <p:spPr>
          <a:xfrm>
            <a:off x="765925" y="71010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Plan</a:t>
            </a:r>
            <a:endParaRPr dirty="0"/>
          </a:p>
        </p:txBody>
      </p:sp>
      <p:sp>
        <p:nvSpPr>
          <p:cNvPr id="151" name="Google Shape;151;p24"/>
          <p:cNvSpPr txBox="1">
            <a:spLocks noGrp="1"/>
          </p:cNvSpPr>
          <p:nvPr>
            <p:ph type="title" idx="3"/>
          </p:nvPr>
        </p:nvSpPr>
        <p:spPr>
          <a:xfrm>
            <a:off x="765925" y="1580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Discuss with a partner: </a:t>
            </a:r>
            <a:endParaRPr sz="1800" b="1" dirty="0">
              <a:solidFill>
                <a:schemeClr val="accent5">
                  <a:lumMod val="75000"/>
                </a:schemeClr>
              </a:solidFill>
            </a:endParaRPr>
          </a:p>
        </p:txBody>
      </p:sp>
      <p:sp>
        <p:nvSpPr>
          <p:cNvPr id="149" name="Google Shape;149;p24"/>
          <p:cNvSpPr txBox="1">
            <a:spLocks noGrp="1"/>
          </p:cNvSpPr>
          <p:nvPr>
            <p:ph type="body" idx="1"/>
          </p:nvPr>
        </p:nvSpPr>
        <p:spPr>
          <a:xfrm>
            <a:off x="830725" y="1762750"/>
            <a:ext cx="3614400" cy="566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dirty="0"/>
              <a:t>What should students be able to know and do by the end of the read aloud? </a:t>
            </a:r>
            <a:endParaRPr sz="1600" dirty="0">
              <a:solidFill>
                <a:srgbClr val="000000"/>
              </a:solidFill>
              <a:latin typeface="Arial"/>
              <a:ea typeface="Arial"/>
              <a:cs typeface="Arial"/>
              <a:sym typeface="Arial"/>
            </a:endParaRPr>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153" name="Google Shape;153;p24">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sp>
        <p:nvSpPr>
          <p:cNvPr id="154" name="Google Shape;154;p24"/>
          <p:cNvSpPr txBox="1">
            <a:spLocks noGrp="1"/>
          </p:cNvSpPr>
          <p:nvPr>
            <p:ph type="body" idx="1"/>
          </p:nvPr>
        </p:nvSpPr>
        <p:spPr>
          <a:xfrm>
            <a:off x="765925" y="2601975"/>
            <a:ext cx="43086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t>Plan your read aloud: </a:t>
            </a:r>
            <a:r>
              <a:rPr lang="en" sz="1600" b="1">
                <a:solidFill>
                  <a:srgbClr val="7F8080"/>
                </a:solidFill>
              </a:rPr>
              <a:t> </a:t>
            </a:r>
            <a:endParaRPr sz="1600" b="1">
              <a:solidFill>
                <a:srgbClr val="7F8080"/>
              </a:solidFill>
            </a:endParaRPr>
          </a:p>
          <a:p>
            <a:pPr marL="457200" lvl="0" indent="-330200" algn="l" rtl="0">
              <a:lnSpc>
                <a:spcPct val="100000"/>
              </a:lnSpc>
              <a:spcBef>
                <a:spcPts val="0"/>
              </a:spcBef>
              <a:spcAft>
                <a:spcPts val="0"/>
              </a:spcAft>
              <a:buClr>
                <a:srgbClr val="7F8080"/>
              </a:buClr>
              <a:buSzPts val="1600"/>
              <a:buChar char="●"/>
            </a:pPr>
            <a:r>
              <a:rPr lang="en" sz="1600">
                <a:solidFill>
                  <a:srgbClr val="7F8080"/>
                </a:solidFill>
              </a:rPr>
              <a:t>What </a:t>
            </a:r>
            <a:r>
              <a:rPr lang="en" sz="1600"/>
              <a:t>T</a:t>
            </a:r>
            <a:r>
              <a:rPr lang="en" sz="1600">
                <a:solidFill>
                  <a:srgbClr val="7F8080"/>
                </a:solidFill>
              </a:rPr>
              <a:t>ier 2 and </a:t>
            </a:r>
            <a:r>
              <a:rPr lang="en" sz="1600"/>
              <a:t>T</a:t>
            </a:r>
            <a:r>
              <a:rPr lang="en" sz="1600">
                <a:solidFill>
                  <a:srgbClr val="7F8080"/>
                </a:solidFill>
              </a:rPr>
              <a:t>ier 3 vocabulary would you prioritize for th</a:t>
            </a:r>
            <a:r>
              <a:rPr lang="en" sz="1600"/>
              <a:t>e </a:t>
            </a:r>
            <a:r>
              <a:rPr lang="en" sz="1600">
                <a:solidFill>
                  <a:srgbClr val="7F8080"/>
                </a:solidFill>
              </a:rPr>
              <a:t> text? Why?</a:t>
            </a:r>
            <a:endParaRPr sz="1600">
              <a:solidFill>
                <a:srgbClr val="7F8080"/>
              </a:solidFill>
            </a:endParaRPr>
          </a:p>
          <a:p>
            <a:pPr marL="457200" lvl="0" indent="-330200" algn="l" rtl="0">
              <a:lnSpc>
                <a:spcPct val="100000"/>
              </a:lnSpc>
              <a:spcBef>
                <a:spcPts val="0"/>
              </a:spcBef>
              <a:spcAft>
                <a:spcPts val="0"/>
              </a:spcAft>
              <a:buSzPts val="1600"/>
              <a:buChar char="●"/>
            </a:pPr>
            <a:r>
              <a:rPr lang="en" sz="1600"/>
              <a:t>Plan how you would implicitly teach them using your choice of the strategies we’ve discussed. . </a:t>
            </a:r>
            <a:endParaRPr sz="1600"/>
          </a:p>
          <a:p>
            <a:pPr marL="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a:p>
            <a:pPr marL="0" lvl="0" indent="0" algn="l" rtl="0">
              <a:spcBef>
                <a:spcPts val="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55" name="Google Shape;155;p24"/>
          <p:cNvSpPr/>
          <p:nvPr/>
        </p:nvSpPr>
        <p:spPr>
          <a:xfrm>
            <a:off x="5248800" y="1580650"/>
            <a:ext cx="3109800" cy="2797500"/>
          </a:xfrm>
          <a:prstGeom prst="rect">
            <a:avLst/>
          </a:prstGeom>
          <a:solidFill>
            <a:srgbClr val="00206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Drop in a Definition </a:t>
            </a:r>
            <a:endParaRPr>
              <a:solidFill>
                <a:srgbClr val="FFFFFF"/>
              </a:solidFill>
              <a:latin typeface="Poppins"/>
              <a:ea typeface="Poppins"/>
              <a:cs typeface="Poppins"/>
              <a:sym typeface="Poppins"/>
            </a:endParaRPr>
          </a:p>
          <a:p>
            <a:pPr marL="914400" lvl="1" indent="-317500" algn="l" rtl="0">
              <a:spcBef>
                <a:spcPts val="0"/>
              </a:spcBef>
              <a:spcAft>
                <a:spcPts val="0"/>
              </a:spcAft>
              <a:buClr>
                <a:srgbClr val="FFFFFF"/>
              </a:buClr>
              <a:buSzPts val="1400"/>
              <a:buFont typeface="Poppins"/>
              <a:buChar char="○"/>
            </a:pPr>
            <a:r>
              <a:rPr lang="en">
                <a:solidFill>
                  <a:srgbClr val="FFFFFF"/>
                </a:solidFill>
                <a:latin typeface="Poppins"/>
                <a:ea typeface="Poppins"/>
                <a:cs typeface="Poppins"/>
                <a:sym typeface="Poppins"/>
              </a:rPr>
              <a:t>Could follow this up with “Call and Response”</a:t>
            </a:r>
            <a:endParaRPr>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Drop in a Picture </a:t>
            </a:r>
            <a:endParaRPr b="1">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Glossary</a:t>
            </a:r>
            <a:endParaRPr b="1">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Calibri"/>
              <a:buChar char="●"/>
            </a:pPr>
            <a:r>
              <a:rPr lang="en" b="1">
                <a:solidFill>
                  <a:srgbClr val="FFFFFF"/>
                </a:solidFill>
                <a:latin typeface="Poppins"/>
                <a:ea typeface="Poppins"/>
                <a:cs typeface="Poppins"/>
                <a:sym typeface="Poppins"/>
              </a:rPr>
              <a:t>Context Clues</a:t>
            </a:r>
            <a:r>
              <a:rPr lang="en">
                <a:solidFill>
                  <a:srgbClr val="FFFFFF"/>
                </a:solidFill>
                <a:latin typeface="Poppins"/>
                <a:ea typeface="Poppins"/>
                <a:cs typeface="Poppins"/>
                <a:sym typeface="Poppins"/>
              </a:rPr>
              <a:t> </a:t>
            </a:r>
            <a:endParaRPr>
              <a:solidFill>
                <a:srgbClr val="FFFFFF"/>
              </a:solidFill>
              <a:latin typeface="Poppins"/>
              <a:ea typeface="Poppins"/>
              <a:cs typeface="Poppins"/>
              <a:sym typeface="Poppins"/>
            </a:endParaRPr>
          </a:p>
          <a:p>
            <a:pPr marL="914400" lvl="1" indent="-317500" algn="l" rtl="0">
              <a:spcBef>
                <a:spcPts val="0"/>
              </a:spcBef>
              <a:spcAft>
                <a:spcPts val="0"/>
              </a:spcAft>
              <a:buClr>
                <a:srgbClr val="FFFFFF"/>
              </a:buClr>
              <a:buSzPts val="1400"/>
              <a:buFont typeface="Poppins"/>
              <a:buChar char="○"/>
            </a:pPr>
            <a:r>
              <a:rPr lang="en">
                <a:solidFill>
                  <a:srgbClr val="FFFFFF"/>
                </a:solidFill>
                <a:latin typeface="Poppins"/>
                <a:ea typeface="Poppins"/>
                <a:cs typeface="Poppins"/>
                <a:sym typeface="Poppins"/>
              </a:rPr>
              <a:t>Teacher models or asks students to define word using context clues.</a:t>
            </a:r>
            <a:endParaRPr>
              <a:solidFill>
                <a:srgbClr val="FFFFFF"/>
              </a:solidFill>
              <a:latin typeface="Poppins"/>
              <a:ea typeface="Poppins"/>
              <a:cs typeface="Poppins"/>
              <a:sym typeface="Poppins"/>
            </a:endParaRPr>
          </a:p>
          <a:p>
            <a:pPr marL="457200" lvl="0" indent="-317500" algn="l" rtl="0">
              <a:spcBef>
                <a:spcPts val="0"/>
              </a:spcBef>
              <a:spcAft>
                <a:spcPts val="0"/>
              </a:spcAft>
              <a:buClr>
                <a:srgbClr val="FFFFFF"/>
              </a:buClr>
              <a:buSzPts val="1400"/>
              <a:buFont typeface="Poppins"/>
              <a:buChar char="●"/>
            </a:pPr>
            <a:r>
              <a:rPr lang="en" b="1">
                <a:solidFill>
                  <a:srgbClr val="FFFFFF"/>
                </a:solidFill>
                <a:latin typeface="Poppins"/>
                <a:ea typeface="Poppins"/>
                <a:cs typeface="Poppins"/>
                <a:sym typeface="Poppins"/>
              </a:rPr>
              <a:t>Define and Practice</a:t>
            </a:r>
            <a:endParaRPr>
              <a:solidFill>
                <a:srgbClr val="FFFFFF"/>
              </a:solidFill>
            </a:endParaRPr>
          </a:p>
        </p:txBody>
      </p:sp>
      <p:sp>
        <p:nvSpPr>
          <p:cNvPr id="152" name="Google Shape;152;p2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6562BBFF-FB72-45ED-B43D-19FFB229E94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68205"/>
            <a:ext cx="1008993" cy="10089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3" name="Google Shape;163;p25"/>
          <p:cNvSpPr txBox="1">
            <a:spLocks noGrp="1"/>
          </p:cNvSpPr>
          <p:nvPr>
            <p:ph type="title"/>
          </p:nvPr>
        </p:nvSpPr>
        <p:spPr>
          <a:xfrm>
            <a:off x="1143000" y="808000"/>
            <a:ext cx="7116000" cy="678000"/>
          </a:xfrm>
          <a:prstGeom prst="rect">
            <a:avLst/>
          </a:prstGeom>
        </p:spPr>
        <p:txBody>
          <a:bodyPr spcFirstLastPara="1" wrap="square" lIns="0" tIns="0" rIns="91425" bIns="0" anchor="b" anchorCtr="0">
            <a:noAutofit/>
          </a:bodyPr>
          <a:lstStyle/>
          <a:p>
            <a:pPr marL="0" lvl="0" indent="0" algn="ctr" rtl="0">
              <a:spcBef>
                <a:spcPts val="0"/>
              </a:spcBef>
              <a:spcAft>
                <a:spcPts val="0"/>
              </a:spcAft>
              <a:buNone/>
            </a:pPr>
            <a:r>
              <a:rPr lang="en"/>
              <a:t>Why is lesson rehearsal important?  </a:t>
            </a:r>
            <a:endParaRPr/>
          </a:p>
          <a:p>
            <a:pPr marL="0" lvl="0" indent="0" algn="ctr" rtl="0">
              <a:spcBef>
                <a:spcPts val="0"/>
              </a:spcBef>
              <a:spcAft>
                <a:spcPts val="0"/>
              </a:spcAft>
              <a:buNone/>
            </a:pPr>
            <a:r>
              <a:rPr lang="en"/>
              <a:t>How does it connect to equity? </a:t>
            </a:r>
            <a:endParaRPr/>
          </a:p>
        </p:txBody>
      </p:sp>
      <p:pic>
        <p:nvPicPr>
          <p:cNvPr id="162" name="Google Shape;162;p25" descr="Decorative image of a concert band practice"/>
          <p:cNvPicPr preferRelativeResize="0"/>
          <p:nvPr/>
        </p:nvPicPr>
        <p:blipFill rotWithShape="1">
          <a:blip r:embed="rId3">
            <a:alphaModFix/>
          </a:blip>
          <a:srcRect l="4154" r="4144" b="2572"/>
          <a:stretch/>
        </p:blipFill>
        <p:spPr>
          <a:xfrm>
            <a:off x="2036988" y="1761150"/>
            <a:ext cx="5328024" cy="3145050"/>
          </a:xfrm>
          <a:prstGeom prst="rect">
            <a:avLst/>
          </a:prstGeom>
          <a:noFill/>
          <a:ln>
            <a:noFill/>
          </a:ln>
        </p:spPr>
      </p:pic>
      <p:sp>
        <p:nvSpPr>
          <p:cNvPr id="161" name="Google Shape;161;p25"/>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3</a:t>
            </a:r>
            <a:endParaRPr sz="700" b="1">
              <a:solidFill>
                <a:srgbClr val="397ED0"/>
              </a:solidFill>
              <a:latin typeface="Poppins"/>
              <a:ea typeface="Poppins"/>
              <a:cs typeface="Poppins"/>
              <a:sym typeface="Poppins"/>
            </a:endParaRPr>
          </a:p>
        </p:txBody>
      </p:sp>
      <p:sp>
        <p:nvSpPr>
          <p:cNvPr id="160" name="Google Shape;160;p2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pic>
        <p:nvPicPr>
          <p:cNvPr id="2" name="Picture 1" title="&quot; &quot;">
            <a:extLst>
              <a:ext uri="{FF2B5EF4-FFF2-40B4-BE49-F238E27FC236}">
                <a16:creationId xmlns:a16="http://schemas.microsoft.com/office/drawing/2014/main" xmlns="" id="{2431C1A6-CE3A-4788-8136-63565A9A6BBE}"/>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109523"/>
            <a:ext cx="1097375" cy="109737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KYED-536-1118</_dlc_DocId>
    <_dlc_DocIdUrl xmlns="3a62de7d-ba57-4f43-9dae-9623ba637be0">
      <Url>https://www.education.ky.gov/curriculum/standards/kyacadstand/_layouts/15/DocIdRedir.aspx?ID=KYED-536-1118</Url>
      <Description>KYED-536-1118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AA0FA53-FA59-4894-8DFB-667DC56E4C11}">
  <ds:schemaRefs>
    <ds:schemaRef ds:uri="http://schemas.microsoft.com/sharepoint/v3/contenttype/forms"/>
  </ds:schemaRefs>
</ds:datastoreItem>
</file>

<file path=customXml/itemProps2.xml><?xml version="1.0" encoding="utf-8"?>
<ds:datastoreItem xmlns:ds="http://schemas.openxmlformats.org/officeDocument/2006/customXml" ds:itemID="{4153B3F1-65BA-4D58-9B34-1DE57B286BC0}">
  <ds:schemaRefs>
    <ds:schemaRef ds:uri="http://purl.org/dc/terms/"/>
    <ds:schemaRef ds:uri="http://schemas.microsoft.com/office/2006/documentManagement/types"/>
    <ds:schemaRef ds:uri="621773ed-55dc-4476-af5e-5bf4e5742684"/>
    <ds:schemaRef ds:uri="http://schemas.openxmlformats.org/package/2006/metadata/core-properties"/>
    <ds:schemaRef ds:uri="http://www.w3.org/XML/1998/namespace"/>
    <ds:schemaRef ds:uri="http://schemas.microsoft.com/office/infopath/2007/PartnerControls"/>
    <ds:schemaRef ds:uri="http://purl.org/dc/elements/1.1/"/>
    <ds:schemaRef ds:uri="12423c08-2846-40b6-adb1-6ff477af9c4c"/>
    <ds:schemaRef ds:uri="http://schemas.microsoft.com/office/2006/metadata/properties"/>
    <ds:schemaRef ds:uri="http://purl.org/dc/dcmitype/"/>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5A38439C-0B98-4912-BDC5-1AD0A257AA68}"/>
</file>

<file path=customXml/itemProps4.xml><?xml version="1.0" encoding="utf-8"?>
<ds:datastoreItem xmlns:ds="http://schemas.openxmlformats.org/officeDocument/2006/customXml" ds:itemID="{225FC083-0991-4CB1-8502-7871EAF85AF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43</TotalTime>
  <Words>2178</Words>
  <Application>Microsoft Macintosh PowerPoint</Application>
  <PresentationFormat>On-screen Show (16:10)</PresentationFormat>
  <Paragraphs>187</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Poppins SemiBold</vt:lpstr>
      <vt:lpstr>Arial</vt:lpstr>
      <vt:lpstr>Bitter</vt:lpstr>
      <vt:lpstr>Calibri</vt:lpstr>
      <vt:lpstr>Poppins ExtraBold</vt:lpstr>
      <vt:lpstr>Poppins</vt:lpstr>
      <vt:lpstr>Noto Sans Symbols</vt:lpstr>
      <vt:lpstr>Courier New</vt:lpstr>
      <vt:lpstr>Simple Light</vt:lpstr>
      <vt:lpstr>Implicit Vocabulary Instruction </vt:lpstr>
      <vt:lpstr>Do Now</vt:lpstr>
      <vt:lpstr>Content Cycle Overview </vt:lpstr>
      <vt:lpstr>Objectives</vt:lpstr>
      <vt:lpstr>Our Norms</vt:lpstr>
      <vt:lpstr>Preparing for Planning and Practice</vt:lpstr>
      <vt:lpstr>Plan</vt:lpstr>
      <vt:lpstr>Plan</vt:lpstr>
      <vt:lpstr>Why is lesson rehearsal important?   How does it connect to equity? </vt:lpstr>
      <vt:lpstr>Practice </vt:lpstr>
      <vt:lpstr>Revise </vt:lpstr>
      <vt:lpstr>Closing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Implicit Vocabulary Instruction </dc:title>
  <cp:lastModifiedBy>Davidson, Caryn - Division of Academic Program Standards</cp:lastModifiedBy>
  <cp:revision>7</cp:revision>
  <dcterms:modified xsi:type="dcterms:W3CDTF">2021-02-01T21:36:58Z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0be27fce-ded7-4b23-af49-45da9f25b304</vt:lpwstr>
  </property>
</Properties>
</file>