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slides/slide72.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presentation.xml" ContentType="application/vnd.openxmlformats-officedocument.presentationml.presentation.main+xml"/>
  <Override PartName="/ppt/slides/slide71.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68.xml" ContentType="application/vnd.openxmlformats-officedocument.presentationml.slide+xml"/>
  <Override PartName="/ppt/slides/slide52.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slideLayouts/slideLayout16.xml" ContentType="application/vnd.openxmlformats-officedocument.presentationml.slideLayout+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7.xml" ContentType="application/vnd.openxmlformats-officedocument.presentationml.notesSlide+xml"/>
  <Override PartName="/ppt/notesSlides/notesSlide64.xml" ContentType="application/vnd.openxmlformats-officedocument.presentationml.notesSlide+xml"/>
  <Override PartName="/ppt/slideLayouts/slideLayout23.xml" ContentType="application/vnd.openxmlformats-officedocument.presentationml.slideLayout+xml"/>
  <Override PartName="/ppt/slideLayouts/slideLayout35.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slideLayouts/slideLayout21.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7.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customXml/itemProps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2" r:id="rId5"/>
    <p:sldMasterId id="2147483735" r:id="rId6"/>
  </p:sldMasterIdLst>
  <p:notesMasterIdLst>
    <p:notesMasterId r:id="rId81"/>
  </p:notesMasterIdLst>
  <p:handoutMasterIdLst>
    <p:handoutMasterId r:id="rId82"/>
  </p:handoutMasterIdLst>
  <p:sldIdLst>
    <p:sldId id="269" r:id="rId7"/>
    <p:sldId id="371" r:id="rId8"/>
    <p:sldId id="270" r:id="rId9"/>
    <p:sldId id="359" r:id="rId10"/>
    <p:sldId id="360" r:id="rId11"/>
    <p:sldId id="361" r:id="rId12"/>
    <p:sldId id="276" r:id="rId13"/>
    <p:sldId id="279" r:id="rId14"/>
    <p:sldId id="280" r:id="rId15"/>
    <p:sldId id="281" r:id="rId16"/>
    <p:sldId id="282" r:id="rId17"/>
    <p:sldId id="286" r:id="rId18"/>
    <p:sldId id="287" r:id="rId19"/>
    <p:sldId id="288" r:id="rId20"/>
    <p:sldId id="362" r:id="rId21"/>
    <p:sldId id="374" r:id="rId22"/>
    <p:sldId id="363" r:id="rId23"/>
    <p:sldId id="364" r:id="rId24"/>
    <p:sldId id="290" r:id="rId25"/>
    <p:sldId id="289" r:id="rId26"/>
    <p:sldId id="291" r:id="rId27"/>
    <p:sldId id="292" r:id="rId28"/>
    <p:sldId id="375" r:id="rId29"/>
    <p:sldId id="293" r:id="rId30"/>
    <p:sldId id="294" r:id="rId31"/>
    <p:sldId id="356" r:id="rId32"/>
    <p:sldId id="296" r:id="rId33"/>
    <p:sldId id="295" r:id="rId34"/>
    <p:sldId id="297" r:id="rId35"/>
    <p:sldId id="299" r:id="rId36"/>
    <p:sldId id="300" r:id="rId37"/>
    <p:sldId id="301" r:id="rId38"/>
    <p:sldId id="302" r:id="rId39"/>
    <p:sldId id="358" r:id="rId40"/>
    <p:sldId id="365" r:id="rId41"/>
    <p:sldId id="376" r:id="rId42"/>
    <p:sldId id="369" r:id="rId43"/>
    <p:sldId id="367" r:id="rId44"/>
    <p:sldId id="305" r:id="rId45"/>
    <p:sldId id="304" r:id="rId46"/>
    <p:sldId id="306" r:id="rId47"/>
    <p:sldId id="318" r:id="rId48"/>
    <p:sldId id="319" r:id="rId49"/>
    <p:sldId id="320" r:id="rId50"/>
    <p:sldId id="321" r:id="rId51"/>
    <p:sldId id="366" r:id="rId52"/>
    <p:sldId id="368" r:id="rId53"/>
    <p:sldId id="324"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72" r:id="rId67"/>
    <p:sldId id="370" r:id="rId68"/>
    <p:sldId id="339" r:id="rId69"/>
    <p:sldId id="340" r:id="rId70"/>
    <p:sldId id="341" r:id="rId71"/>
    <p:sldId id="342" r:id="rId72"/>
    <p:sldId id="343" r:id="rId73"/>
    <p:sldId id="344" r:id="rId74"/>
    <p:sldId id="345" r:id="rId75"/>
    <p:sldId id="346" r:id="rId76"/>
    <p:sldId id="347" r:id="rId77"/>
    <p:sldId id="348" r:id="rId78"/>
    <p:sldId id="349" r:id="rId79"/>
    <p:sldId id="373" r:id="rId8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by Rhinehar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6" autoAdjust="0"/>
    <p:restoredTop sz="73885" autoAdjust="0"/>
  </p:normalViewPr>
  <p:slideViewPr>
    <p:cSldViewPr snapToGrid="0">
      <p:cViewPr varScale="1">
        <p:scale>
          <a:sx n="78" d="100"/>
          <a:sy n="78" d="100"/>
        </p:scale>
        <p:origin x="1264" y="176"/>
      </p:cViewPr>
      <p:guideLst/>
    </p:cSldViewPr>
  </p:slideViewPr>
  <p:outlineViewPr>
    <p:cViewPr>
      <p:scale>
        <a:sx n="33" d="100"/>
        <a:sy n="33" d="100"/>
      </p:scale>
      <p:origin x="0" y="-28668"/>
    </p:cViewPr>
  </p:outlineViewPr>
  <p:notesTextViewPr>
    <p:cViewPr>
      <p:scale>
        <a:sx n="1" d="1"/>
        <a:sy n="1" d="1"/>
      </p:scale>
      <p:origin x="0" y="0"/>
    </p:cViewPr>
  </p:notesTextViewPr>
  <p:sorterViewPr>
    <p:cViewPr>
      <p:scale>
        <a:sx n="70" d="100"/>
        <a:sy n="70" d="100"/>
      </p:scale>
      <p:origin x="0" y="-11208"/>
    </p:cViewPr>
  </p:sorterViewPr>
  <p:notesViewPr>
    <p:cSldViewPr snapToGrid="0">
      <p:cViewPr varScale="1">
        <p:scale>
          <a:sx n="65" d="100"/>
          <a:sy n="65" d="100"/>
        </p:scale>
        <p:origin x="313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commentAuthors" Target="commentAuthors.xml"/><Relationship Id="rId88"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891F8B-2DDC-40D4-A6D2-29E2352A1CC6}" type="datetimeFigureOut">
              <a:rPr lang="en-US" smtClean="0"/>
              <a:t>12/12/19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B65A15-DD0D-4C4E-8FD9-C5CB5617D18A}" type="datetimeFigureOut">
              <a:rPr lang="en-US" smtClean="0"/>
              <a:t>12/12/19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upload.wikimedia.org/wikipedia/commons/5/59/Tanzania_parks_map.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576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4216256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325045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3795594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974-3600-1243-9D88-6FDE017C9880}" type="slidenum">
              <a:rPr lang="en-US" smtClean="0"/>
              <a:t>13</a:t>
            </a:fld>
            <a:endParaRPr lang="en-US" dirty="0"/>
          </a:p>
        </p:txBody>
      </p:sp>
    </p:spTree>
    <p:extLst>
      <p:ext uri="{BB962C8B-B14F-4D97-AF65-F5344CB8AC3E}">
        <p14:creationId xmlns:p14="http://schemas.microsoft.com/office/powerpoint/2010/main" val="497578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2830434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3290223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798054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3490120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847512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sz="1100" dirty="0">
              <a:solidFill>
                <a:schemeClr val="dk1"/>
              </a:solidFill>
              <a:ea typeface="Calibri"/>
              <a:cs typeface="Calibri"/>
              <a:sym typeface="Calibri"/>
            </a:endParaRPr>
          </a:p>
        </p:txBody>
      </p:sp>
    </p:spTree>
    <p:extLst>
      <p:ext uri="{BB962C8B-B14F-4D97-AF65-F5344CB8AC3E}">
        <p14:creationId xmlns:p14="http://schemas.microsoft.com/office/powerpoint/2010/main" val="401633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2234344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2643317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3739949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3637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974-3600-1243-9D88-6FDE017C9880}" type="slidenum">
              <a:rPr lang="en-US" smtClean="0"/>
              <a:t>25</a:t>
            </a:fld>
            <a:endParaRPr lang="en-US" dirty="0"/>
          </a:p>
        </p:txBody>
      </p:sp>
    </p:spTree>
    <p:extLst>
      <p:ext uri="{BB962C8B-B14F-4D97-AF65-F5344CB8AC3E}">
        <p14:creationId xmlns:p14="http://schemas.microsoft.com/office/powerpoint/2010/main" val="1185898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974-3600-1243-9D88-6FDE017C9880}" type="slidenum">
              <a:rPr lang="en-US" smtClean="0"/>
              <a:t>26</a:t>
            </a:fld>
            <a:endParaRPr lang="en-US" dirty="0"/>
          </a:p>
        </p:txBody>
      </p:sp>
    </p:spTree>
    <p:extLst>
      <p:ext uri="{BB962C8B-B14F-4D97-AF65-F5344CB8AC3E}">
        <p14:creationId xmlns:p14="http://schemas.microsoft.com/office/powerpoint/2010/main" val="3681975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sz="1100" dirty="0">
              <a:solidFill>
                <a:schemeClr val="dk1"/>
              </a:solidFill>
              <a:latin typeface="Calibri"/>
              <a:ea typeface="Calibri"/>
              <a:cs typeface="Calibri"/>
              <a:sym typeface="Calibri"/>
            </a:endParaRPr>
          </a:p>
          <a:p>
            <a:pPr>
              <a:buSzPct val="25000"/>
            </a:pPr>
            <a:r>
              <a:rPr lang="en-US" sz="1100" dirty="0">
                <a:solidFill>
                  <a:schemeClr val="dk1"/>
                </a:solidFill>
                <a:latin typeface="Calibri"/>
                <a:ea typeface="Calibri"/>
                <a:cs typeface="Calibri"/>
                <a:sym typeface="Calibri"/>
              </a:rPr>
              <a:t>Image sources:</a:t>
            </a:r>
          </a:p>
          <a:p>
            <a:pPr>
              <a:buSzPct val="25000"/>
            </a:pPr>
            <a:r>
              <a:rPr lang="en-US" sz="1100" dirty="0">
                <a:solidFill>
                  <a:schemeClr val="dk1"/>
                </a:solidFill>
                <a:latin typeface="Calibri"/>
                <a:ea typeface="Calibri"/>
                <a:cs typeface="Calibri"/>
                <a:sym typeface="Calibri"/>
              </a:rPr>
              <a:t>Bioluminescent Tunica: https://upload.wikimedia.org/Wikipedia/commons/5/5f/Tunicate_off_Atauro_island.jpg</a:t>
            </a:r>
          </a:p>
          <a:p>
            <a:pPr defTabSz="466618">
              <a:buSzPct val="25000"/>
              <a:defRPr/>
            </a:pPr>
            <a:r>
              <a:rPr lang="en-US" sz="1100" dirty="0">
                <a:solidFill>
                  <a:schemeClr val="dk1"/>
                </a:solidFill>
                <a:latin typeface="Calibri"/>
                <a:ea typeface="Calibri"/>
                <a:cs typeface="Calibri"/>
                <a:sym typeface="Calibri"/>
              </a:rPr>
              <a:t>Crab nebula: https://upload.wikimedia.org/Wikipedia/commons/0/00/Crab_Nebula.jpg</a:t>
            </a:r>
          </a:p>
          <a:p>
            <a:pPr>
              <a:buSzPct val="25000"/>
            </a:pPr>
            <a:r>
              <a:rPr lang="en-US" sz="1100" dirty="0">
                <a:solidFill>
                  <a:schemeClr val="dk1"/>
                </a:solidFill>
                <a:latin typeface="Calibri"/>
                <a:ea typeface="Calibri"/>
                <a:cs typeface="Calibri"/>
                <a:sym typeface="Calibri"/>
              </a:rPr>
              <a:t>CRISPR-protein: https://upload.wikimedia.org/wikipedia/commons/c/cd/4qyz.jpg</a:t>
            </a:r>
          </a:p>
          <a:p>
            <a:endParaRPr lang="en-US" dirty="0"/>
          </a:p>
          <a:p>
            <a:endParaRPr lang="en-US" dirty="0"/>
          </a:p>
        </p:txBody>
      </p:sp>
    </p:spTree>
    <p:extLst>
      <p:ext uri="{BB962C8B-B14F-4D97-AF65-F5344CB8AC3E}">
        <p14:creationId xmlns:p14="http://schemas.microsoft.com/office/powerpoint/2010/main" val="946549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8882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5503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2723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974-3600-1243-9D88-6FDE017C9880}" type="slidenum">
              <a:rPr lang="en-US" smtClean="0"/>
              <a:t>31</a:t>
            </a:fld>
            <a:endParaRPr lang="en-US" dirty="0"/>
          </a:p>
        </p:txBody>
      </p:sp>
    </p:spTree>
    <p:extLst>
      <p:ext uri="{BB962C8B-B14F-4D97-AF65-F5344CB8AC3E}">
        <p14:creationId xmlns:p14="http://schemas.microsoft.com/office/powerpoint/2010/main" val="416049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974-3600-1243-9D88-6FDE017C9880}" type="slidenum">
              <a:rPr lang="en-US" smtClean="0"/>
              <a:t>3</a:t>
            </a:fld>
            <a:endParaRPr lang="en-US" dirty="0"/>
          </a:p>
        </p:txBody>
      </p:sp>
    </p:spTree>
    <p:extLst>
      <p:ext uri="{BB962C8B-B14F-4D97-AF65-F5344CB8AC3E}">
        <p14:creationId xmlns:p14="http://schemas.microsoft.com/office/powerpoint/2010/main" val="3116500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974-3600-1243-9D88-6FDE017C9880}" type="slidenum">
              <a:rPr lang="en-US" smtClean="0"/>
              <a:t>32</a:t>
            </a:fld>
            <a:endParaRPr lang="en-US" dirty="0"/>
          </a:p>
        </p:txBody>
      </p:sp>
    </p:spTree>
    <p:extLst>
      <p:ext uri="{BB962C8B-B14F-4D97-AF65-F5344CB8AC3E}">
        <p14:creationId xmlns:p14="http://schemas.microsoft.com/office/powerpoint/2010/main" val="2777301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974-3600-1243-9D88-6FDE017C9880}" type="slidenum">
              <a:rPr lang="en-US" smtClean="0"/>
              <a:t>33</a:t>
            </a:fld>
            <a:endParaRPr lang="en-US" dirty="0"/>
          </a:p>
        </p:txBody>
      </p:sp>
    </p:spTree>
    <p:extLst>
      <p:ext uri="{BB962C8B-B14F-4D97-AF65-F5344CB8AC3E}">
        <p14:creationId xmlns:p14="http://schemas.microsoft.com/office/powerpoint/2010/main" val="2048879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1809183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35</a:t>
            </a:fld>
            <a:endParaRPr lang="en-US"/>
          </a:p>
        </p:txBody>
      </p:sp>
    </p:spTree>
    <p:extLst>
      <p:ext uri="{BB962C8B-B14F-4D97-AF65-F5344CB8AC3E}">
        <p14:creationId xmlns:p14="http://schemas.microsoft.com/office/powerpoint/2010/main" val="1606470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2809179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2067360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endParaRPr lang="en-US" dirty="0"/>
          </a:p>
        </p:txBody>
      </p:sp>
    </p:spTree>
    <p:extLst>
      <p:ext uri="{BB962C8B-B14F-4D97-AF65-F5344CB8AC3E}">
        <p14:creationId xmlns:p14="http://schemas.microsoft.com/office/powerpoint/2010/main" val="35175552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buNone/>
            </a:pPr>
            <a:endParaRPr lang="en-US" dirty="0"/>
          </a:p>
        </p:txBody>
      </p:sp>
    </p:spTree>
    <p:extLst>
      <p:ext uri="{BB962C8B-B14F-4D97-AF65-F5344CB8AC3E}">
        <p14:creationId xmlns:p14="http://schemas.microsoft.com/office/powerpoint/2010/main" val="645666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3004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974-3600-1243-9D88-6FDE017C9880}" type="slidenum">
              <a:rPr lang="en-US" smtClean="0"/>
              <a:t>42</a:t>
            </a:fld>
            <a:endParaRPr lang="en-US" dirty="0"/>
          </a:p>
        </p:txBody>
      </p:sp>
    </p:spTree>
    <p:extLst>
      <p:ext uri="{BB962C8B-B14F-4D97-AF65-F5344CB8AC3E}">
        <p14:creationId xmlns:p14="http://schemas.microsoft.com/office/powerpoint/2010/main" val="339827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06570ad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06570ad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2092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1571738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p>
        </p:txBody>
      </p:sp>
    </p:spTree>
    <p:extLst>
      <p:ext uri="{BB962C8B-B14F-4D97-AF65-F5344CB8AC3E}">
        <p14:creationId xmlns:p14="http://schemas.microsoft.com/office/powerpoint/2010/main" val="1788920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974-3600-1243-9D88-6FDE017C9880}" type="slidenum">
              <a:rPr lang="en-US" smtClean="0"/>
              <a:t>45</a:t>
            </a:fld>
            <a:endParaRPr lang="en-US" dirty="0"/>
          </a:p>
        </p:txBody>
      </p:sp>
    </p:spTree>
    <p:extLst>
      <p:ext uri="{BB962C8B-B14F-4D97-AF65-F5344CB8AC3E}">
        <p14:creationId xmlns:p14="http://schemas.microsoft.com/office/powerpoint/2010/main" val="2354552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46</a:t>
            </a:fld>
            <a:endParaRPr lang="en-US"/>
          </a:p>
        </p:txBody>
      </p:sp>
    </p:spTree>
    <p:extLst>
      <p:ext uri="{BB962C8B-B14F-4D97-AF65-F5344CB8AC3E}">
        <p14:creationId xmlns:p14="http://schemas.microsoft.com/office/powerpoint/2010/main" val="3926594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47</a:t>
            </a:fld>
            <a:endParaRPr lang="en-US"/>
          </a:p>
        </p:txBody>
      </p:sp>
    </p:spTree>
    <p:extLst>
      <p:ext uri="{BB962C8B-B14F-4D97-AF65-F5344CB8AC3E}">
        <p14:creationId xmlns:p14="http://schemas.microsoft.com/office/powerpoint/2010/main" val="1261796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3740442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8880081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36525729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974-3600-1243-9D88-6FDE017C9880}" type="slidenum">
              <a:rPr lang="en-US" smtClean="0"/>
              <a:t>51</a:t>
            </a:fld>
            <a:endParaRPr lang="en-US" dirty="0"/>
          </a:p>
        </p:txBody>
      </p:sp>
    </p:spTree>
    <p:extLst>
      <p:ext uri="{BB962C8B-B14F-4D97-AF65-F5344CB8AC3E}">
        <p14:creationId xmlns:p14="http://schemas.microsoft.com/office/powerpoint/2010/main" val="2964968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346485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21415779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38108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24272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974-3600-1243-9D88-6FDE017C9880}" type="slidenum">
              <a:rPr lang="en-US" smtClean="0"/>
              <a:t>55</a:t>
            </a:fld>
            <a:endParaRPr lang="en-US" dirty="0"/>
          </a:p>
        </p:txBody>
      </p:sp>
    </p:spTree>
    <p:extLst>
      <p:ext uri="{BB962C8B-B14F-4D97-AF65-F5344CB8AC3E}">
        <p14:creationId xmlns:p14="http://schemas.microsoft.com/office/powerpoint/2010/main" val="1550976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p>
        </p:txBody>
      </p:sp>
    </p:spTree>
    <p:extLst>
      <p:ext uri="{BB962C8B-B14F-4D97-AF65-F5344CB8AC3E}">
        <p14:creationId xmlns:p14="http://schemas.microsoft.com/office/powerpoint/2010/main" val="23899928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p>
        </p:txBody>
      </p:sp>
    </p:spTree>
    <p:extLst>
      <p:ext uri="{BB962C8B-B14F-4D97-AF65-F5344CB8AC3E}">
        <p14:creationId xmlns:p14="http://schemas.microsoft.com/office/powerpoint/2010/main" val="38703458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p>
        </p:txBody>
      </p:sp>
    </p:spTree>
    <p:extLst>
      <p:ext uri="{BB962C8B-B14F-4D97-AF65-F5344CB8AC3E}">
        <p14:creationId xmlns:p14="http://schemas.microsoft.com/office/powerpoint/2010/main" val="21962708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p>
        </p:txBody>
      </p:sp>
    </p:spTree>
    <p:extLst>
      <p:ext uri="{BB962C8B-B14F-4D97-AF65-F5344CB8AC3E}">
        <p14:creationId xmlns:p14="http://schemas.microsoft.com/office/powerpoint/2010/main" val="34768678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p>
        </p:txBody>
      </p:sp>
    </p:spTree>
    <p:extLst>
      <p:ext uri="{BB962C8B-B14F-4D97-AF65-F5344CB8AC3E}">
        <p14:creationId xmlns:p14="http://schemas.microsoft.com/office/powerpoint/2010/main" val="5757417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62</a:t>
            </a:fld>
            <a:endParaRPr lang="en-US"/>
          </a:p>
        </p:txBody>
      </p:sp>
    </p:spTree>
    <p:extLst>
      <p:ext uri="{BB962C8B-B14F-4D97-AF65-F5344CB8AC3E}">
        <p14:creationId xmlns:p14="http://schemas.microsoft.com/office/powerpoint/2010/main" val="33058404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p>
        </p:txBody>
      </p:sp>
    </p:spTree>
    <p:extLst>
      <p:ext uri="{BB962C8B-B14F-4D97-AF65-F5344CB8AC3E}">
        <p14:creationId xmlns:p14="http://schemas.microsoft.com/office/powerpoint/2010/main" val="185085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31393062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p>
        </p:txBody>
      </p:sp>
    </p:spTree>
    <p:extLst>
      <p:ext uri="{BB962C8B-B14F-4D97-AF65-F5344CB8AC3E}">
        <p14:creationId xmlns:p14="http://schemas.microsoft.com/office/powerpoint/2010/main" val="2602777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27822765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23782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64147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51524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29324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dirty="0"/>
          </a:p>
        </p:txBody>
      </p:sp>
    </p:spTree>
    <p:extLst>
      <p:ext uri="{BB962C8B-B14F-4D97-AF65-F5344CB8AC3E}">
        <p14:creationId xmlns:p14="http://schemas.microsoft.com/office/powerpoint/2010/main" val="24101882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61974-3600-1243-9D88-6FDE017C9880}" type="slidenum">
              <a:rPr lang="en-US" smtClean="0"/>
              <a:t>71</a:t>
            </a:fld>
            <a:endParaRPr lang="en-US" dirty="0"/>
          </a:p>
        </p:txBody>
      </p:sp>
    </p:spTree>
    <p:extLst>
      <p:ext uri="{BB962C8B-B14F-4D97-AF65-F5344CB8AC3E}">
        <p14:creationId xmlns:p14="http://schemas.microsoft.com/office/powerpoint/2010/main" val="18320341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sz="1100" dirty="0">
              <a:solidFill>
                <a:schemeClr val="dk1"/>
              </a:solidFill>
              <a:ea typeface="Calibri"/>
              <a:cs typeface="Calibri"/>
              <a:sym typeface="Calibri"/>
            </a:endParaRPr>
          </a:p>
        </p:txBody>
      </p:sp>
    </p:spTree>
    <p:extLst>
      <p:ext uri="{BB962C8B-B14F-4D97-AF65-F5344CB8AC3E}">
        <p14:creationId xmlns:p14="http://schemas.microsoft.com/office/powerpoint/2010/main" val="41670188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sz="1100" dirty="0">
              <a:solidFill>
                <a:schemeClr val="dk1"/>
              </a:solidFill>
              <a:ea typeface="Calibri"/>
              <a:cs typeface="Calibri"/>
              <a:sym typeface="Calibri"/>
            </a:endParaRPr>
          </a:p>
        </p:txBody>
      </p:sp>
    </p:spTree>
    <p:extLst>
      <p:ext uri="{BB962C8B-B14F-4D97-AF65-F5344CB8AC3E}">
        <p14:creationId xmlns:p14="http://schemas.microsoft.com/office/powerpoint/2010/main" val="22224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70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endParaRPr lang="en-US" baseline="0" dirty="0"/>
          </a:p>
          <a:p>
            <a:pPr>
              <a:buSzPct val="25000"/>
            </a:pPr>
            <a:r>
              <a:rPr lang="en-US" baseline="0" dirty="0"/>
              <a:t>If time, you can visit www.google.com/maps/ to find Tanzania and the Serengeti National Park, located in the northeastern part of the country.</a:t>
            </a:r>
          </a:p>
          <a:p>
            <a:pPr>
              <a:buSzPct val="25000"/>
            </a:pPr>
            <a:r>
              <a:rPr lang="en-US" baseline="0" dirty="0"/>
              <a:t>Although it is located just outside the Serengeti, this is an amazing aerial view of a herd of African buffalo on Google Maps.  Copy and paste the following coordinates into Google Maps (satellite view) to see: 4°17’21.49″ S 31°23’46.46″ E</a:t>
            </a:r>
          </a:p>
          <a:p>
            <a:pPr>
              <a:buSzPct val="25000"/>
            </a:pPr>
            <a:endParaRPr lang="en-US" baseline="0" dirty="0"/>
          </a:p>
        </p:txBody>
      </p:sp>
    </p:spTree>
    <p:extLst>
      <p:ext uri="{BB962C8B-B14F-4D97-AF65-F5344CB8AC3E}">
        <p14:creationId xmlns:p14="http://schemas.microsoft.com/office/powerpoint/2010/main" val="355095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buSzPct val="25000"/>
              <a:defRPr/>
            </a:pPr>
            <a:endParaRPr lang="en-US" sz="1100" b="1" dirty="0">
              <a:solidFill>
                <a:srgbClr val="444444"/>
              </a:solidFill>
              <a:highlight>
                <a:srgbClr val="FFFFFF"/>
              </a:highlight>
              <a:latin typeface="Cambria"/>
              <a:ea typeface="Cambria"/>
              <a:cs typeface="Cambria"/>
              <a:sym typeface="Cambria"/>
            </a:endParaRPr>
          </a:p>
          <a:p>
            <a:pPr defTabSz="466618">
              <a:buSzPct val="25000"/>
              <a:defRPr/>
            </a:pPr>
            <a:r>
              <a:rPr lang="en-US" dirty="0">
                <a:solidFill>
                  <a:schemeClr val="dk1"/>
                </a:solidFill>
                <a:latin typeface="Cambria"/>
                <a:ea typeface="Cambria"/>
                <a:cs typeface="Cambria"/>
                <a:sym typeface="Cambria"/>
              </a:rPr>
              <a:t>Image comes from Google Maps and </a:t>
            </a:r>
            <a:r>
              <a:rPr lang="en-US" sz="1100" u="sng" dirty="0">
                <a:solidFill>
                  <a:srgbClr val="0097A7"/>
                </a:solidFill>
                <a:highlight>
                  <a:srgbClr val="FFFFFF"/>
                </a:highlight>
                <a:hlinkClick r:id="rId3"/>
              </a:rPr>
              <a:t>https://upload.wikimedia.org/wikipedia/commons/5/59/Tanzania_parks_map.jpg</a:t>
            </a:r>
            <a:endParaRPr lang="en-US" sz="1100" u="sng" dirty="0">
              <a:solidFill>
                <a:srgbClr val="0097A7"/>
              </a:solidFill>
              <a:highlight>
                <a:srgbClr val="FFFFFF"/>
              </a:highlight>
            </a:endParaRPr>
          </a:p>
          <a:p>
            <a:pPr defTabSz="466618">
              <a:buSzPct val="25000"/>
              <a:defRPr/>
            </a:pPr>
            <a:endParaRPr lang="en-US" sz="1100" b="1" u="sng" dirty="0">
              <a:solidFill>
                <a:srgbClr val="0097A7"/>
              </a:solidFill>
              <a:highlight>
                <a:srgbClr val="FFFFFF"/>
              </a:highlight>
              <a:latin typeface="Cambria"/>
              <a:ea typeface="Cambria"/>
              <a:cs typeface="Cambria"/>
              <a:sym typeface="Cambria"/>
            </a:endParaRPr>
          </a:p>
          <a:p>
            <a:pPr defTabSz="466618">
              <a:buSzPct val="25000"/>
              <a:defRPr/>
            </a:pPr>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338704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smtClean="0">
                <a:solidFill>
                  <a:schemeClr val="tx1"/>
                </a:solidFill>
              </a:rPr>
              <a:t>Click to edit Master subtitle style</a:t>
            </a:r>
            <a:endParaRPr lang="en-US" sz="3600" dirty="0">
              <a:solidFill>
                <a:schemeClr val="tx1"/>
              </a:solidFill>
            </a:endParaRP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r>
              <a:rPr lang="en-US" smtClean="0"/>
              <a:t>Fall/2019</a:t>
            </a:r>
            <a:endParaRPr lang="en-US" dirty="0"/>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smtClean="0"/>
              <a:t>Click to edit Master title style</a:t>
            </a:r>
            <a:endParaRPr lang="en-US" dirty="0"/>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1852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smtClean="0"/>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59252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r>
              <a:rPr lang="en-US" smtClean="0"/>
              <a:t>Fall/2019</a:t>
            </a:r>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3E40CA2-436C-EA47-97AB-3BA7B3C8EE3F}" type="slidenum">
              <a:rPr lang="en-US" smtClean="0"/>
              <a:t>‹#›</a:t>
            </a:fld>
            <a:endParaRPr lang="en-US" dirty="0"/>
          </a:p>
        </p:txBody>
      </p:sp>
    </p:spTree>
    <p:extLst>
      <p:ext uri="{BB962C8B-B14F-4D97-AF65-F5344CB8AC3E}">
        <p14:creationId xmlns:p14="http://schemas.microsoft.com/office/powerpoint/2010/main" val="1086244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r>
              <a:rPr lang="en-US" smtClean="0"/>
              <a:t>Fall/2019</a:t>
            </a:r>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3E40CA2-436C-EA47-97AB-3BA7B3C8EE3F}" type="slidenum">
              <a:rPr lang="en-US" smtClean="0"/>
              <a:t>‹#›</a:t>
            </a:fld>
            <a:endParaRPr lang="en-US" dirty="0"/>
          </a:p>
        </p:txBody>
      </p:sp>
    </p:spTree>
    <p:extLst>
      <p:ext uri="{BB962C8B-B14F-4D97-AF65-F5344CB8AC3E}">
        <p14:creationId xmlns:p14="http://schemas.microsoft.com/office/powerpoint/2010/main" val="3176604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r>
              <a:rPr lang="en-US" smtClean="0"/>
              <a:t>Fall/2019</a:t>
            </a:r>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F3E40CA2-436C-EA47-97AB-3BA7B3C8EE3F}" type="slidenum">
              <a:rPr lang="en-US" smtClean="0"/>
              <a:t>‹#›</a:t>
            </a:fld>
            <a:endParaRPr lang="en-US" dirty="0"/>
          </a:p>
        </p:txBody>
      </p:sp>
    </p:spTree>
    <p:extLst>
      <p:ext uri="{BB962C8B-B14F-4D97-AF65-F5344CB8AC3E}">
        <p14:creationId xmlns:p14="http://schemas.microsoft.com/office/powerpoint/2010/main" val="3408995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874469" y="1477104"/>
            <a:ext cx="8664800" cy="1646400"/>
          </a:xfrm>
          <a:prstGeom prst="rect">
            <a:avLst/>
          </a:prstGeom>
          <a:noFill/>
          <a:ln>
            <a:noFill/>
          </a:ln>
        </p:spPr>
        <p:txBody>
          <a:bodyPr spcFirstLastPara="1" wrap="square" lIns="68575" tIns="34275" rIns="68575" bIns="34275" anchor="b" anchorCtr="0"/>
          <a:lstStyle>
            <a:lvl1pPr marR="0" lvl="0" algn="l">
              <a:lnSpc>
                <a:spcPct val="100000"/>
              </a:lnSpc>
              <a:spcBef>
                <a:spcPts val="0"/>
              </a:spcBef>
              <a:spcAft>
                <a:spcPts val="0"/>
              </a:spcAft>
              <a:buClr>
                <a:srgbClr val="072B62"/>
              </a:buClr>
              <a:buSzPts val="4100"/>
              <a:buFont typeface="Georgia"/>
              <a:buNone/>
              <a:defRPr sz="5467"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23" name="Google Shape;23;p2"/>
          <p:cNvSpPr txBox="1">
            <a:spLocks noGrp="1"/>
          </p:cNvSpPr>
          <p:nvPr>
            <p:ph type="subTitle" idx="1"/>
          </p:nvPr>
        </p:nvSpPr>
        <p:spPr>
          <a:xfrm>
            <a:off x="1285101" y="3346212"/>
            <a:ext cx="8298400" cy="1096800"/>
          </a:xfrm>
          <a:prstGeom prst="rect">
            <a:avLst/>
          </a:prstGeom>
          <a:noFill/>
          <a:ln>
            <a:noFill/>
          </a:ln>
        </p:spPr>
        <p:txBody>
          <a:bodyPr spcFirstLastPara="1" wrap="square" lIns="68575" tIns="34275" rIns="68575" bIns="34275" anchor="t" anchorCtr="0"/>
          <a:lstStyle>
            <a:lvl1pPr marR="0" lvl="0" algn="r">
              <a:lnSpc>
                <a:spcPct val="100000"/>
              </a:lnSpc>
              <a:spcBef>
                <a:spcPts val="1067"/>
              </a:spcBef>
              <a:spcAft>
                <a:spcPts val="0"/>
              </a:spcAft>
              <a:buClr>
                <a:srgbClr val="D2BD24"/>
              </a:buClr>
              <a:buSzPts val="2100"/>
              <a:buFont typeface="Noto Sans Symbols"/>
              <a:buNone/>
              <a:defRPr sz="2800" b="0" i="0" u="none" strike="noStrike" cap="none">
                <a:solidFill>
                  <a:srgbClr val="7F7F7F"/>
                </a:solidFill>
                <a:latin typeface="Source Sans Pro"/>
                <a:ea typeface="Source Sans Pro"/>
                <a:cs typeface="Source Sans Pro"/>
                <a:sym typeface="Source Sans Pro"/>
              </a:defRPr>
            </a:lvl1pPr>
            <a:lvl2pPr marR="0" lvl="1" algn="ctr">
              <a:lnSpc>
                <a:spcPct val="100000"/>
              </a:lnSpc>
              <a:spcBef>
                <a:spcPts val="1067"/>
              </a:spcBef>
              <a:spcAft>
                <a:spcPts val="0"/>
              </a:spcAft>
              <a:buClr>
                <a:srgbClr val="D2BD24"/>
              </a:buClr>
              <a:buSzPts val="1900"/>
              <a:buFont typeface="Source Sans Pro"/>
              <a:buNone/>
              <a:defRPr sz="3200" b="0" i="0" u="none" strike="noStrike" cap="none">
                <a:solidFill>
                  <a:srgbClr val="888888"/>
                </a:solidFill>
                <a:latin typeface="Source Sans Pro"/>
                <a:ea typeface="Source Sans Pro"/>
                <a:cs typeface="Source Sans Pro"/>
                <a:sym typeface="Source Sans Pro"/>
              </a:defRPr>
            </a:lvl2pPr>
            <a:lvl3pPr marR="0" lvl="2" algn="ctr">
              <a:lnSpc>
                <a:spcPct val="100000"/>
              </a:lnSpc>
              <a:spcBef>
                <a:spcPts val="1067"/>
              </a:spcBef>
              <a:spcAft>
                <a:spcPts val="0"/>
              </a:spcAft>
              <a:buClr>
                <a:srgbClr val="D2BD24"/>
              </a:buClr>
              <a:buSzPts val="2100"/>
              <a:buFont typeface="Noto Sans Symbols"/>
              <a:buNone/>
              <a:defRPr sz="2800" b="0" i="0" u="none" strike="noStrike" cap="none">
                <a:solidFill>
                  <a:srgbClr val="888888"/>
                </a:solidFill>
                <a:latin typeface="Source Sans Pro"/>
                <a:ea typeface="Source Sans Pro"/>
                <a:cs typeface="Source Sans Pro"/>
                <a:sym typeface="Source Sans Pro"/>
              </a:defRPr>
            </a:lvl3pPr>
            <a:lvl4pPr marR="0" lvl="3" algn="ctr">
              <a:lnSpc>
                <a:spcPct val="100000"/>
              </a:lnSpc>
              <a:spcBef>
                <a:spcPts val="1067"/>
              </a:spcBef>
              <a:spcAft>
                <a:spcPts val="0"/>
              </a:spcAft>
              <a:buClr>
                <a:srgbClr val="D2BD24"/>
              </a:buClr>
              <a:buSzPts val="1800"/>
              <a:buFont typeface="Noto Sans Symbols"/>
              <a:buNone/>
              <a:defRPr sz="2400" b="0" i="0" u="none" strike="noStrike" cap="none">
                <a:solidFill>
                  <a:srgbClr val="888888"/>
                </a:solidFill>
                <a:latin typeface="Source Sans Pro"/>
                <a:ea typeface="Source Sans Pro"/>
                <a:cs typeface="Source Sans Pro"/>
                <a:sym typeface="Source Sans Pro"/>
              </a:defRPr>
            </a:lvl4pPr>
            <a:lvl5pPr marR="0" lvl="4" algn="ctr">
              <a:lnSpc>
                <a:spcPct val="100000"/>
              </a:lnSpc>
              <a:spcBef>
                <a:spcPts val="1067"/>
              </a:spcBef>
              <a:spcAft>
                <a:spcPts val="0"/>
              </a:spcAft>
              <a:buClr>
                <a:srgbClr val="D2BD24"/>
              </a:buClr>
              <a:buSzPts val="1800"/>
              <a:buFont typeface="Noto Sans Symbols"/>
              <a:buNone/>
              <a:defRPr sz="2400" b="0" i="0" u="none" strike="noStrike" cap="none">
                <a:solidFill>
                  <a:srgbClr val="888888"/>
                </a:solidFill>
                <a:latin typeface="Source Sans Pro"/>
                <a:ea typeface="Source Sans Pro"/>
                <a:cs typeface="Source Sans Pro"/>
                <a:sym typeface="Source Sans Pro"/>
              </a:defRPr>
            </a:lvl5pPr>
            <a:lvl6pPr marR="0" lvl="5" algn="ctr">
              <a:lnSpc>
                <a:spcPct val="100000"/>
              </a:lnSpc>
              <a:spcBef>
                <a:spcPts val="1067"/>
              </a:spcBef>
              <a:spcAft>
                <a:spcPts val="0"/>
              </a:spcAft>
              <a:buClr>
                <a:schemeClr val="accent1"/>
              </a:buClr>
              <a:buSzPts val="70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R="0" lvl="6" algn="ctr">
              <a:lnSpc>
                <a:spcPct val="100000"/>
              </a:lnSpc>
              <a:spcBef>
                <a:spcPts val="1067"/>
              </a:spcBef>
              <a:spcAft>
                <a:spcPts val="0"/>
              </a:spcAft>
              <a:buClr>
                <a:schemeClr val="accent1"/>
              </a:buClr>
              <a:buSzPts val="70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R="0" lvl="7" algn="ctr">
              <a:lnSpc>
                <a:spcPct val="100000"/>
              </a:lnSpc>
              <a:spcBef>
                <a:spcPts val="1067"/>
              </a:spcBef>
              <a:spcAft>
                <a:spcPts val="0"/>
              </a:spcAft>
              <a:buClr>
                <a:schemeClr val="accent1"/>
              </a:buClr>
              <a:buSzPts val="70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R="0" lvl="8" algn="ctr">
              <a:lnSpc>
                <a:spcPct val="100000"/>
              </a:lnSpc>
              <a:spcBef>
                <a:spcPts val="1067"/>
              </a:spcBef>
              <a:spcAft>
                <a:spcPts val="0"/>
              </a:spcAft>
              <a:buClr>
                <a:schemeClr val="accent1"/>
              </a:buClr>
              <a:buSzPts val="70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grpSp>
        <p:nvGrpSpPr>
          <p:cNvPr id="24" name="Google Shape;24;p2"/>
          <p:cNvGrpSpPr/>
          <p:nvPr/>
        </p:nvGrpSpPr>
        <p:grpSpPr>
          <a:xfrm>
            <a:off x="1" y="0"/>
            <a:ext cx="12192132" cy="6866567"/>
            <a:chOff x="0" y="-8467"/>
            <a:chExt cx="12192133" cy="6866567"/>
          </a:xfrm>
        </p:grpSpPr>
        <p:cxnSp>
          <p:nvCxnSpPr>
            <p:cNvPr id="25" name="Google Shape;25;p2"/>
            <p:cNvCxnSpPr/>
            <p:nvPr/>
          </p:nvCxnSpPr>
          <p:spPr>
            <a:xfrm>
              <a:off x="9169166" y="-8467"/>
              <a:ext cx="1783200" cy="6856500"/>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26" name="Google Shape;26;p2"/>
            <p:cNvCxnSpPr/>
            <p:nvPr/>
          </p:nvCxnSpPr>
          <p:spPr>
            <a:xfrm flipH="1">
              <a:off x="8475125" y="3681413"/>
              <a:ext cx="3713700" cy="3166500"/>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27" name="Google Shape;27;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28" name="Google Shape;28;p2"/>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2"/>
            <p:cNvSpPr/>
            <p:nvPr/>
          </p:nvSpPr>
          <p:spPr>
            <a:xfrm>
              <a:off x="8932333" y="3048000"/>
              <a:ext cx="3259800" cy="3810000"/>
            </a:xfrm>
            <a:prstGeom prst="triangle">
              <a:avLst>
                <a:gd name="adj" fmla="val 100000"/>
              </a:avLst>
            </a:prstGeom>
            <a:solidFill>
              <a:srgbClr val="374C81">
                <a:alpha val="65098"/>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sp>
          <p:nvSpPr>
            <p:cNvPr id="30" name="Google Shape;30;p2"/>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019"/>
              </a:srgbClr>
            </a:solidFill>
            <a:ln>
              <a:noFill/>
            </a:ln>
          </p:spPr>
        </p:sp>
        <p:sp>
          <p:nvSpPr>
            <p:cNvPr id="31" name="Google Shape;31;p2"/>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019"/>
              </a:srgbClr>
            </a:solidFill>
            <a:ln>
              <a:noFill/>
            </a:ln>
          </p:spPr>
        </p:sp>
        <p:sp>
          <p:nvSpPr>
            <p:cNvPr id="32" name="Google Shape;32;p2"/>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3" name="Google Shape;33;p2"/>
            <p:cNvSpPr/>
            <p:nvPr/>
          </p:nvSpPr>
          <p:spPr>
            <a:xfrm>
              <a:off x="10371666" y="3589867"/>
              <a:ext cx="1817100" cy="3268200"/>
            </a:xfrm>
            <a:prstGeom prst="triangle">
              <a:avLst>
                <a:gd name="adj" fmla="val 100000"/>
              </a:avLst>
            </a:prstGeom>
            <a:solidFill>
              <a:srgbClr val="374C81">
                <a:alpha val="65098"/>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sp>
          <p:nvSpPr>
            <p:cNvPr id="34" name="Google Shape;34;p2"/>
            <p:cNvSpPr/>
            <p:nvPr/>
          </p:nvSpPr>
          <p:spPr>
            <a:xfrm>
              <a:off x="0" y="4013200"/>
              <a:ext cx="448800" cy="2844900"/>
            </a:xfrm>
            <a:prstGeom prst="triangle">
              <a:avLst>
                <a:gd name="adj" fmla="val 0"/>
              </a:avLst>
            </a:prstGeom>
            <a:solidFill>
              <a:srgbClr val="072B62">
                <a:alpha val="69019"/>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grpSp>
      <p:pic>
        <p:nvPicPr>
          <p:cNvPr id="35" name="Google Shape;35;p2"/>
          <p:cNvPicPr preferRelativeResize="0"/>
          <p:nvPr/>
        </p:nvPicPr>
        <p:blipFill rotWithShape="1">
          <a:blip r:embed="rId2">
            <a:alphaModFix/>
          </a:blip>
          <a:srcRect/>
          <a:stretch/>
        </p:blipFill>
        <p:spPr>
          <a:xfrm>
            <a:off x="9747105" y="0"/>
            <a:ext cx="2377440" cy="2377437"/>
          </a:xfrm>
          <a:prstGeom prst="rect">
            <a:avLst/>
          </a:prstGeom>
          <a:noFill/>
          <a:ln>
            <a:noFill/>
          </a:ln>
        </p:spPr>
      </p:pic>
      <p:sp>
        <p:nvSpPr>
          <p:cNvPr id="36" name="Google Shape;36;p2"/>
          <p:cNvSpPr/>
          <p:nvPr/>
        </p:nvSpPr>
        <p:spPr>
          <a:xfrm rot="10800000" flipH="1">
            <a:off x="1" y="-127"/>
            <a:ext cx="1177600" cy="5336400"/>
          </a:xfrm>
          <a:prstGeom prst="triangle">
            <a:avLst>
              <a:gd name="adj" fmla="val 0"/>
            </a:avLst>
          </a:prstGeom>
          <a:solidFill>
            <a:srgbClr val="6F81AC">
              <a:alpha val="80000"/>
            </a:srgbClr>
          </a:solidFill>
          <a:ln>
            <a:noFill/>
          </a:ln>
        </p:spPr>
        <p:txBody>
          <a:bodyPr spcFirstLastPara="1" wrap="square" lIns="91433" tIns="91433" rIns="91433" bIns="91433"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sp>
        <p:nvSpPr>
          <p:cNvPr id="37" name="Google Shape;37;p2"/>
          <p:cNvSpPr txBox="1">
            <a:spLocks noGrp="1"/>
          </p:cNvSpPr>
          <p:nvPr>
            <p:ph type="dt" idx="10"/>
          </p:nvPr>
        </p:nvSpPr>
        <p:spPr>
          <a:xfrm>
            <a:off x="10650823" y="6289723"/>
            <a:ext cx="1416000" cy="388000"/>
          </a:xfrm>
          <a:prstGeom prst="rect">
            <a:avLst/>
          </a:prstGeom>
          <a:noFill/>
          <a:ln>
            <a:noFill/>
          </a:ln>
        </p:spPr>
        <p:txBody>
          <a:bodyPr spcFirstLastPara="1" wrap="square" lIns="68575" tIns="34275" rIns="68575" bIns="34275" anchor="t" anchorCtr="0"/>
          <a:lstStyle>
            <a:lvl1pPr marR="0" lvl="0" algn="r" rtl="0">
              <a:lnSpc>
                <a:spcPct val="100000"/>
              </a:lnSpc>
              <a:spcBef>
                <a:spcPts val="0"/>
              </a:spcBef>
              <a:spcAft>
                <a:spcPts val="0"/>
              </a:spcAft>
              <a:buClr>
                <a:srgbClr val="000000"/>
              </a:buClr>
              <a:buSzPts val="1100"/>
              <a:buFont typeface="Arial"/>
              <a:buNone/>
              <a:defRPr sz="16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Source Sans Pro"/>
                <a:ea typeface="Source Sans Pro"/>
                <a:cs typeface="Source Sans Pro"/>
                <a:sym typeface="Source Sans Pro"/>
              </a:defRPr>
            </a:lvl9pPr>
          </a:lstStyle>
          <a:p>
            <a:r>
              <a:rPr lang="en-US" kern="0" smtClean="0">
                <a:solidFill>
                  <a:srgbClr val="FFFFFF"/>
                </a:solidFill>
              </a:rPr>
              <a:t>Fall/2019</a:t>
            </a:r>
            <a:endParaRPr kern="0">
              <a:solidFill>
                <a:srgbClr val="FFFFFF"/>
              </a:solidFill>
            </a:endParaRPr>
          </a:p>
        </p:txBody>
      </p:sp>
      <p:sp>
        <p:nvSpPr>
          <p:cNvPr id="38" name="Google Shape;38;p2"/>
          <p:cNvSpPr txBox="1">
            <a:spLocks noGrp="1"/>
          </p:cNvSpPr>
          <p:nvPr>
            <p:ph type="sldNum" idx="12"/>
          </p:nvPr>
        </p:nvSpPr>
        <p:spPr>
          <a:xfrm>
            <a:off x="11409045" y="6333135"/>
            <a:ext cx="731600" cy="524800"/>
          </a:xfrm>
          <a:prstGeom prst="rect">
            <a:avLst/>
          </a:prstGeom>
        </p:spPr>
        <p:txBody>
          <a:bodyPr spcFirstLastPara="1" wrap="square" lIns="68575" tIns="34275" rIns="68575" bIns="34275" anchor="t" anchorCtr="0">
            <a:noAutofit/>
          </a:bodyPr>
          <a:lstStyle>
            <a:lvl1pPr lvl="0">
              <a:buNone/>
              <a:defRPr sz="1733">
                <a:solidFill>
                  <a:srgbClr val="3F3F3F"/>
                </a:solidFill>
              </a:defRPr>
            </a:lvl1pPr>
            <a:lvl2pPr lvl="1">
              <a:buNone/>
              <a:defRPr sz="1733">
                <a:solidFill>
                  <a:srgbClr val="3F3F3F"/>
                </a:solidFill>
              </a:defRPr>
            </a:lvl2pPr>
            <a:lvl3pPr lvl="2">
              <a:buNone/>
              <a:defRPr sz="1733">
                <a:solidFill>
                  <a:srgbClr val="3F3F3F"/>
                </a:solidFill>
              </a:defRPr>
            </a:lvl3pPr>
            <a:lvl4pPr lvl="3">
              <a:buNone/>
              <a:defRPr sz="1733">
                <a:solidFill>
                  <a:srgbClr val="3F3F3F"/>
                </a:solidFill>
              </a:defRPr>
            </a:lvl4pPr>
            <a:lvl5pPr lvl="4">
              <a:buNone/>
              <a:defRPr sz="1733">
                <a:solidFill>
                  <a:srgbClr val="3F3F3F"/>
                </a:solidFill>
              </a:defRPr>
            </a:lvl5pPr>
            <a:lvl6pPr lvl="5">
              <a:buNone/>
              <a:defRPr sz="1733">
                <a:solidFill>
                  <a:srgbClr val="3F3F3F"/>
                </a:solidFill>
              </a:defRPr>
            </a:lvl6pPr>
            <a:lvl7pPr lvl="6">
              <a:buNone/>
              <a:defRPr sz="1733">
                <a:solidFill>
                  <a:srgbClr val="3F3F3F"/>
                </a:solidFill>
              </a:defRPr>
            </a:lvl7pPr>
            <a:lvl8pPr lvl="7">
              <a:buNone/>
              <a:defRPr sz="1733">
                <a:solidFill>
                  <a:srgbClr val="3F3F3F"/>
                </a:solidFill>
              </a:defRPr>
            </a:lvl8pPr>
            <a:lvl9pPr lvl="8">
              <a:buNone/>
              <a:defRPr sz="1733">
                <a:solidFill>
                  <a:srgbClr val="3F3F3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2987993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555785" y="257025"/>
            <a:ext cx="8596800" cy="1320800"/>
          </a:xfrm>
          <a:prstGeom prst="rect">
            <a:avLst/>
          </a:prstGeom>
          <a:noFill/>
          <a:ln>
            <a:noFill/>
          </a:ln>
        </p:spPr>
        <p:txBody>
          <a:bodyPr spcFirstLastPara="1" wrap="square" lIns="68575" tIns="34275" rIns="68575" bIns="34275" anchor="t" anchorCtr="0"/>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3"/>
          <p:cNvSpPr txBox="1">
            <a:spLocks noGrp="1"/>
          </p:cNvSpPr>
          <p:nvPr>
            <p:ph type="body" idx="1"/>
          </p:nvPr>
        </p:nvSpPr>
        <p:spPr>
          <a:xfrm>
            <a:off x="555785" y="1773451"/>
            <a:ext cx="9188800" cy="4901200"/>
          </a:xfrm>
          <a:prstGeom prst="rect">
            <a:avLst/>
          </a:prstGeom>
          <a:noFill/>
          <a:ln>
            <a:noFill/>
          </a:ln>
        </p:spPr>
        <p:txBody>
          <a:bodyPr spcFirstLastPara="1" wrap="square" lIns="68575" tIns="34275" rIns="68575" bIns="34275" anchor="t" anchorCtr="0"/>
          <a:lstStyle>
            <a:lvl1pPr marL="609585" lvl="0" indent="-533387" algn="l">
              <a:lnSpc>
                <a:spcPct val="100000"/>
              </a:lnSpc>
              <a:spcBef>
                <a:spcPts val="1067"/>
              </a:spcBef>
              <a:spcAft>
                <a:spcPts val="0"/>
              </a:spcAft>
              <a:buSzPts val="2700"/>
              <a:buChar char="▶"/>
              <a:defRPr/>
            </a:lvl1pPr>
            <a:lvl2pPr marL="1219170" lvl="1" indent="-465655" algn="l">
              <a:lnSpc>
                <a:spcPct val="100000"/>
              </a:lnSpc>
              <a:spcBef>
                <a:spcPts val="1067"/>
              </a:spcBef>
              <a:spcAft>
                <a:spcPts val="0"/>
              </a:spcAft>
              <a:buSzPts val="1900"/>
              <a:buChar char="●"/>
              <a:defRPr/>
            </a:lvl2pPr>
            <a:lvl3pPr marL="1828754" lvl="2" indent="-482588" algn="l">
              <a:lnSpc>
                <a:spcPct val="100000"/>
              </a:lnSpc>
              <a:spcBef>
                <a:spcPts val="1067"/>
              </a:spcBef>
              <a:spcAft>
                <a:spcPts val="0"/>
              </a:spcAft>
              <a:buSzPts val="2100"/>
              <a:buChar char="✓"/>
              <a:defRPr/>
            </a:lvl3pPr>
            <a:lvl4pPr marL="2438339" lvl="3" indent="-457189" algn="l">
              <a:lnSpc>
                <a:spcPct val="100000"/>
              </a:lnSpc>
              <a:spcBef>
                <a:spcPts val="1067"/>
              </a:spcBef>
              <a:spcAft>
                <a:spcPts val="0"/>
              </a:spcAft>
              <a:buSzPts val="1800"/>
              <a:buChar char="▶"/>
              <a:defRPr/>
            </a:lvl4pPr>
            <a:lvl5pPr marL="3047924" lvl="4" indent="-457189" algn="l">
              <a:lnSpc>
                <a:spcPct val="100000"/>
              </a:lnSpc>
              <a:spcBef>
                <a:spcPts val="1067"/>
              </a:spcBef>
              <a:spcAft>
                <a:spcPts val="0"/>
              </a:spcAft>
              <a:buSzPts val="1800"/>
              <a:buFont typeface="Source Sans Pro"/>
              <a:buChar char="●"/>
              <a:defRPr/>
            </a:lvl5pPr>
            <a:lvl6pPr marL="3657509" lvl="5" indent="-364058" algn="l">
              <a:lnSpc>
                <a:spcPct val="100000"/>
              </a:lnSpc>
              <a:spcBef>
                <a:spcPts val="1067"/>
              </a:spcBef>
              <a:spcAft>
                <a:spcPts val="0"/>
              </a:spcAft>
              <a:buSzPts val="700"/>
              <a:buChar char="▶"/>
              <a:defRPr/>
            </a:lvl6pPr>
            <a:lvl7pPr marL="4267093" lvl="6" indent="-364058" algn="l">
              <a:lnSpc>
                <a:spcPct val="100000"/>
              </a:lnSpc>
              <a:spcBef>
                <a:spcPts val="1067"/>
              </a:spcBef>
              <a:spcAft>
                <a:spcPts val="0"/>
              </a:spcAft>
              <a:buSzPts val="700"/>
              <a:buChar char="▶"/>
              <a:defRPr/>
            </a:lvl7pPr>
            <a:lvl8pPr marL="4876678" lvl="7" indent="-364058" algn="l">
              <a:lnSpc>
                <a:spcPct val="100000"/>
              </a:lnSpc>
              <a:spcBef>
                <a:spcPts val="1067"/>
              </a:spcBef>
              <a:spcAft>
                <a:spcPts val="0"/>
              </a:spcAft>
              <a:buSzPts val="700"/>
              <a:buChar char="▶"/>
              <a:defRPr/>
            </a:lvl8pPr>
            <a:lvl9pPr marL="5486263" lvl="8" indent="-364058" algn="l">
              <a:lnSpc>
                <a:spcPct val="100000"/>
              </a:lnSpc>
              <a:spcBef>
                <a:spcPts val="1067"/>
              </a:spcBef>
              <a:spcAft>
                <a:spcPts val="0"/>
              </a:spcAft>
              <a:buSzPts val="700"/>
              <a:buChar char="▶"/>
              <a:defRPr/>
            </a:lvl9pPr>
          </a:lstStyle>
          <a:p>
            <a:endParaRPr/>
          </a:p>
        </p:txBody>
      </p:sp>
      <p:sp>
        <p:nvSpPr>
          <p:cNvPr id="42" name="Google Shape;42;p3"/>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359964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555785" y="257025"/>
            <a:ext cx="8596800" cy="1320800"/>
          </a:xfrm>
          <a:prstGeom prst="rect">
            <a:avLst/>
          </a:prstGeom>
          <a:noFill/>
          <a:ln>
            <a:noFill/>
          </a:ln>
        </p:spPr>
        <p:txBody>
          <a:bodyPr spcFirstLastPara="1" wrap="square" lIns="68575" tIns="34275" rIns="68575" bIns="34275" anchor="t" anchorCtr="0"/>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4"/>
          <p:cNvSpPr txBox="1">
            <a:spLocks noGrp="1"/>
          </p:cNvSpPr>
          <p:nvPr>
            <p:ph type="body" idx="1"/>
          </p:nvPr>
        </p:nvSpPr>
        <p:spPr>
          <a:xfrm>
            <a:off x="555785" y="1773451"/>
            <a:ext cx="9188800" cy="4901200"/>
          </a:xfrm>
          <a:prstGeom prst="rect">
            <a:avLst/>
          </a:prstGeom>
          <a:noFill/>
          <a:ln>
            <a:noFill/>
          </a:ln>
        </p:spPr>
        <p:txBody>
          <a:bodyPr spcFirstLastPara="1" wrap="square" lIns="68575" tIns="34275" rIns="68575" bIns="34275" anchor="t" anchorCtr="0"/>
          <a:lstStyle>
            <a:lvl1pPr marL="609585" lvl="0" indent="-533387" algn="l">
              <a:lnSpc>
                <a:spcPct val="100000"/>
              </a:lnSpc>
              <a:spcBef>
                <a:spcPts val="1067"/>
              </a:spcBef>
              <a:spcAft>
                <a:spcPts val="0"/>
              </a:spcAft>
              <a:buSzPts val="2700"/>
              <a:buChar char="▶"/>
              <a:defRPr/>
            </a:lvl1pPr>
            <a:lvl2pPr marL="1219170" lvl="1" indent="-465655" algn="l">
              <a:lnSpc>
                <a:spcPct val="100000"/>
              </a:lnSpc>
              <a:spcBef>
                <a:spcPts val="1067"/>
              </a:spcBef>
              <a:spcAft>
                <a:spcPts val="0"/>
              </a:spcAft>
              <a:buSzPts val="1900"/>
              <a:buChar char="●"/>
              <a:defRPr/>
            </a:lvl2pPr>
            <a:lvl3pPr marL="1828754" lvl="2" indent="-482588" algn="l">
              <a:lnSpc>
                <a:spcPct val="100000"/>
              </a:lnSpc>
              <a:spcBef>
                <a:spcPts val="1067"/>
              </a:spcBef>
              <a:spcAft>
                <a:spcPts val="0"/>
              </a:spcAft>
              <a:buSzPts val="2100"/>
              <a:buChar char="✓"/>
              <a:defRPr/>
            </a:lvl3pPr>
            <a:lvl4pPr marL="2438339" lvl="3" indent="-457189" algn="l">
              <a:lnSpc>
                <a:spcPct val="100000"/>
              </a:lnSpc>
              <a:spcBef>
                <a:spcPts val="1067"/>
              </a:spcBef>
              <a:spcAft>
                <a:spcPts val="0"/>
              </a:spcAft>
              <a:buSzPts val="1800"/>
              <a:buChar char="▶"/>
              <a:defRPr/>
            </a:lvl4pPr>
            <a:lvl5pPr marL="3047924" lvl="4" indent="-457189" algn="l">
              <a:lnSpc>
                <a:spcPct val="100000"/>
              </a:lnSpc>
              <a:spcBef>
                <a:spcPts val="1067"/>
              </a:spcBef>
              <a:spcAft>
                <a:spcPts val="0"/>
              </a:spcAft>
              <a:buSzPts val="1800"/>
              <a:buFont typeface="Source Sans Pro"/>
              <a:buChar char="●"/>
              <a:defRPr/>
            </a:lvl5pPr>
            <a:lvl6pPr marL="3657509" lvl="5" indent="-364058" algn="l">
              <a:lnSpc>
                <a:spcPct val="100000"/>
              </a:lnSpc>
              <a:spcBef>
                <a:spcPts val="1067"/>
              </a:spcBef>
              <a:spcAft>
                <a:spcPts val="0"/>
              </a:spcAft>
              <a:buSzPts val="700"/>
              <a:buChar char="▶"/>
              <a:defRPr/>
            </a:lvl6pPr>
            <a:lvl7pPr marL="4267093" lvl="6" indent="-364058" algn="l">
              <a:lnSpc>
                <a:spcPct val="100000"/>
              </a:lnSpc>
              <a:spcBef>
                <a:spcPts val="1067"/>
              </a:spcBef>
              <a:spcAft>
                <a:spcPts val="0"/>
              </a:spcAft>
              <a:buSzPts val="700"/>
              <a:buChar char="▶"/>
              <a:defRPr/>
            </a:lvl7pPr>
            <a:lvl8pPr marL="4876678" lvl="7" indent="-364058" algn="l">
              <a:lnSpc>
                <a:spcPct val="100000"/>
              </a:lnSpc>
              <a:spcBef>
                <a:spcPts val="1067"/>
              </a:spcBef>
              <a:spcAft>
                <a:spcPts val="0"/>
              </a:spcAft>
              <a:buSzPts val="700"/>
              <a:buChar char="▶"/>
              <a:defRPr/>
            </a:lvl8pPr>
            <a:lvl9pPr marL="5486263" lvl="8" indent="-364058" algn="l">
              <a:lnSpc>
                <a:spcPct val="100000"/>
              </a:lnSpc>
              <a:spcBef>
                <a:spcPts val="1067"/>
              </a:spcBef>
              <a:spcAft>
                <a:spcPts val="0"/>
              </a:spcAft>
              <a:buSzPts val="700"/>
              <a:buChar char="▶"/>
              <a:defRPr/>
            </a:lvl9pPr>
          </a:lstStyle>
          <a:p>
            <a:endParaRPr/>
          </a:p>
        </p:txBody>
      </p:sp>
      <p:sp>
        <p:nvSpPr>
          <p:cNvPr id="46" name="Google Shape;46;p4"/>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47" name="Google Shape;47;p4"/>
          <p:cNvSpPr txBox="1">
            <a:spLocks noGrp="1"/>
          </p:cNvSpPr>
          <p:nvPr>
            <p:ph type="ftr" idx="11"/>
          </p:nvPr>
        </p:nvSpPr>
        <p:spPr>
          <a:xfrm>
            <a:off x="489456" y="6461464"/>
            <a:ext cx="4114800" cy="3652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kern="0"/>
          </a:p>
        </p:txBody>
      </p:sp>
    </p:spTree>
    <p:extLst>
      <p:ext uri="{BB962C8B-B14F-4D97-AF65-F5344CB8AC3E}">
        <p14:creationId xmlns:p14="http://schemas.microsoft.com/office/powerpoint/2010/main" val="3571773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48"/>
        <p:cNvGrpSpPr/>
        <p:nvPr/>
      </p:nvGrpSpPr>
      <p:grpSpPr>
        <a:xfrm>
          <a:off x="0" y="0"/>
          <a:ext cx="0" cy="0"/>
          <a:chOff x="0" y="0"/>
          <a:chExt cx="0" cy="0"/>
        </a:xfrm>
      </p:grpSpPr>
      <p:sp>
        <p:nvSpPr>
          <p:cNvPr id="49" name="Google Shape;49;p5"/>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277912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555785" y="257025"/>
            <a:ext cx="8596800" cy="1320800"/>
          </a:xfrm>
          <a:prstGeom prst="rect">
            <a:avLst/>
          </a:prstGeom>
          <a:noFill/>
          <a:ln>
            <a:noFill/>
          </a:ln>
        </p:spPr>
        <p:txBody>
          <a:bodyPr spcFirstLastPara="1" wrap="square" lIns="68575" tIns="34275" rIns="68575" bIns="34275" anchor="t" anchorCtr="0"/>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6"/>
          <p:cNvSpPr txBox="1">
            <a:spLocks noGrp="1"/>
          </p:cNvSpPr>
          <p:nvPr>
            <p:ph type="body" idx="1"/>
          </p:nvPr>
        </p:nvSpPr>
        <p:spPr>
          <a:xfrm>
            <a:off x="555785" y="1773451"/>
            <a:ext cx="9188800" cy="4901200"/>
          </a:xfrm>
          <a:prstGeom prst="rect">
            <a:avLst/>
          </a:prstGeom>
          <a:noFill/>
          <a:ln>
            <a:noFill/>
          </a:ln>
        </p:spPr>
        <p:txBody>
          <a:bodyPr spcFirstLastPara="1" wrap="square" lIns="68575" tIns="34275" rIns="68575" bIns="34275" anchor="t" anchorCtr="0"/>
          <a:lstStyle>
            <a:lvl1pPr marL="609585" lvl="0" indent="-533387" algn="l">
              <a:lnSpc>
                <a:spcPct val="100000"/>
              </a:lnSpc>
              <a:spcBef>
                <a:spcPts val="1067"/>
              </a:spcBef>
              <a:spcAft>
                <a:spcPts val="0"/>
              </a:spcAft>
              <a:buSzPts val="2700"/>
              <a:buChar char="▶"/>
              <a:defRPr/>
            </a:lvl1pPr>
            <a:lvl2pPr marL="1219170" lvl="1" indent="-465655" algn="l">
              <a:lnSpc>
                <a:spcPct val="100000"/>
              </a:lnSpc>
              <a:spcBef>
                <a:spcPts val="1067"/>
              </a:spcBef>
              <a:spcAft>
                <a:spcPts val="0"/>
              </a:spcAft>
              <a:buSzPts val="1900"/>
              <a:buChar char="●"/>
              <a:defRPr/>
            </a:lvl2pPr>
            <a:lvl3pPr marL="1828754" lvl="2" indent="-482588" algn="l">
              <a:lnSpc>
                <a:spcPct val="100000"/>
              </a:lnSpc>
              <a:spcBef>
                <a:spcPts val="1067"/>
              </a:spcBef>
              <a:spcAft>
                <a:spcPts val="0"/>
              </a:spcAft>
              <a:buSzPts val="2100"/>
              <a:buChar char="✓"/>
              <a:defRPr/>
            </a:lvl3pPr>
            <a:lvl4pPr marL="2438339" lvl="3" indent="-457189" algn="l">
              <a:lnSpc>
                <a:spcPct val="100000"/>
              </a:lnSpc>
              <a:spcBef>
                <a:spcPts val="1067"/>
              </a:spcBef>
              <a:spcAft>
                <a:spcPts val="0"/>
              </a:spcAft>
              <a:buSzPts val="1800"/>
              <a:buChar char="▶"/>
              <a:defRPr/>
            </a:lvl4pPr>
            <a:lvl5pPr marL="3047924" lvl="4" indent="-457189" algn="l">
              <a:lnSpc>
                <a:spcPct val="100000"/>
              </a:lnSpc>
              <a:spcBef>
                <a:spcPts val="1067"/>
              </a:spcBef>
              <a:spcAft>
                <a:spcPts val="0"/>
              </a:spcAft>
              <a:buSzPts val="1800"/>
              <a:buFont typeface="Source Sans Pro"/>
              <a:buChar char="●"/>
              <a:defRPr/>
            </a:lvl5pPr>
            <a:lvl6pPr marL="3657509" lvl="5" indent="-364058" algn="l">
              <a:lnSpc>
                <a:spcPct val="100000"/>
              </a:lnSpc>
              <a:spcBef>
                <a:spcPts val="1067"/>
              </a:spcBef>
              <a:spcAft>
                <a:spcPts val="0"/>
              </a:spcAft>
              <a:buSzPts val="700"/>
              <a:buChar char="▶"/>
              <a:defRPr/>
            </a:lvl6pPr>
            <a:lvl7pPr marL="4267093" lvl="6" indent="-364058" algn="l">
              <a:lnSpc>
                <a:spcPct val="100000"/>
              </a:lnSpc>
              <a:spcBef>
                <a:spcPts val="1067"/>
              </a:spcBef>
              <a:spcAft>
                <a:spcPts val="0"/>
              </a:spcAft>
              <a:buSzPts val="700"/>
              <a:buChar char="▶"/>
              <a:defRPr/>
            </a:lvl7pPr>
            <a:lvl8pPr marL="4876678" lvl="7" indent="-364058" algn="l">
              <a:lnSpc>
                <a:spcPct val="100000"/>
              </a:lnSpc>
              <a:spcBef>
                <a:spcPts val="1067"/>
              </a:spcBef>
              <a:spcAft>
                <a:spcPts val="0"/>
              </a:spcAft>
              <a:buSzPts val="700"/>
              <a:buChar char="▶"/>
              <a:defRPr/>
            </a:lvl8pPr>
            <a:lvl9pPr marL="5486263" lvl="8" indent="-364058" algn="l">
              <a:lnSpc>
                <a:spcPct val="100000"/>
              </a:lnSpc>
              <a:spcBef>
                <a:spcPts val="1067"/>
              </a:spcBef>
              <a:spcAft>
                <a:spcPts val="0"/>
              </a:spcAft>
              <a:buSzPts val="700"/>
              <a:buChar char="▶"/>
              <a:defRPr/>
            </a:lvl9pPr>
          </a:lstStyle>
          <a:p>
            <a:endParaRPr/>
          </a:p>
        </p:txBody>
      </p:sp>
      <p:sp>
        <p:nvSpPr>
          <p:cNvPr id="53" name="Google Shape;53;p6"/>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54" name="Google Shape;54;p6"/>
          <p:cNvSpPr txBox="1">
            <a:spLocks noGrp="1"/>
          </p:cNvSpPr>
          <p:nvPr>
            <p:ph type="ftr" idx="11"/>
          </p:nvPr>
        </p:nvSpPr>
        <p:spPr>
          <a:xfrm>
            <a:off x="489456" y="6461464"/>
            <a:ext cx="4114800" cy="3652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kern="0"/>
          </a:p>
        </p:txBody>
      </p:sp>
    </p:spTree>
    <p:extLst>
      <p:ext uri="{BB962C8B-B14F-4D97-AF65-F5344CB8AC3E}">
        <p14:creationId xmlns:p14="http://schemas.microsoft.com/office/powerpoint/2010/main" val="756943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555785" y="257025"/>
            <a:ext cx="8596800" cy="1320800"/>
          </a:xfrm>
          <a:prstGeom prst="rect">
            <a:avLst/>
          </a:prstGeom>
          <a:noFill/>
          <a:ln>
            <a:noFill/>
          </a:ln>
        </p:spPr>
        <p:txBody>
          <a:bodyPr spcFirstLastPara="1" wrap="square" lIns="68575" tIns="68575" rIns="68575" bIns="685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57" name="Google Shape;57;p7"/>
          <p:cNvSpPr txBox="1">
            <a:spLocks noGrp="1"/>
          </p:cNvSpPr>
          <p:nvPr>
            <p:ph type="body" idx="1"/>
          </p:nvPr>
        </p:nvSpPr>
        <p:spPr>
          <a:xfrm>
            <a:off x="555785" y="1773451"/>
            <a:ext cx="9188800" cy="4901200"/>
          </a:xfrm>
          <a:prstGeom prst="rect">
            <a:avLst/>
          </a:prstGeom>
          <a:noFill/>
          <a:ln>
            <a:noFill/>
          </a:ln>
        </p:spPr>
        <p:txBody>
          <a:bodyPr spcFirstLastPara="1" wrap="square" lIns="68575" tIns="68575" rIns="68575" bIns="685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58" name="Google Shape;58;p7"/>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fld id="{00000000-1234-1234-1234-123412341234}" type="slidenum">
              <a:rPr lang="en"/>
              <a:pPr/>
              <a:t>‹#›</a:t>
            </a:fld>
            <a:endParaRPr/>
          </a:p>
        </p:txBody>
      </p:sp>
    </p:spTree>
    <p:extLst>
      <p:ext uri="{BB962C8B-B14F-4D97-AF65-F5344CB8AC3E}">
        <p14:creationId xmlns:p14="http://schemas.microsoft.com/office/powerpoint/2010/main" val="105551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555785" y="257025"/>
            <a:ext cx="8596800" cy="1320800"/>
          </a:xfrm>
          <a:prstGeom prst="rect">
            <a:avLst/>
          </a:prstGeom>
          <a:noFill/>
          <a:ln>
            <a:noFill/>
          </a:ln>
        </p:spPr>
        <p:txBody>
          <a:bodyPr spcFirstLastPara="1" wrap="square" lIns="68575" tIns="68575" rIns="68575" bIns="685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100"/>
              <a:buNone/>
              <a:defRPr sz="1867" b="0" i="0" u="none" strike="noStrike" cap="none">
                <a:solidFill>
                  <a:schemeClr val="dk2"/>
                </a:solidFill>
              </a:defRPr>
            </a:lvl2pPr>
            <a:lvl3pPr marR="0" lvl="2" algn="l">
              <a:lnSpc>
                <a:spcPct val="100000"/>
              </a:lnSpc>
              <a:spcBef>
                <a:spcPts val="0"/>
              </a:spcBef>
              <a:spcAft>
                <a:spcPts val="0"/>
              </a:spcAft>
              <a:buSzPts val="1100"/>
              <a:buNone/>
              <a:defRPr sz="1867" b="0" i="0" u="none" strike="noStrike" cap="none">
                <a:solidFill>
                  <a:schemeClr val="dk2"/>
                </a:solidFill>
              </a:defRPr>
            </a:lvl3pPr>
            <a:lvl4pPr marR="0" lvl="3" algn="l">
              <a:lnSpc>
                <a:spcPct val="100000"/>
              </a:lnSpc>
              <a:spcBef>
                <a:spcPts val="0"/>
              </a:spcBef>
              <a:spcAft>
                <a:spcPts val="0"/>
              </a:spcAft>
              <a:buSzPts val="1100"/>
              <a:buNone/>
              <a:defRPr sz="1867" b="0" i="0" u="none" strike="noStrike" cap="none">
                <a:solidFill>
                  <a:schemeClr val="dk2"/>
                </a:solidFill>
              </a:defRPr>
            </a:lvl4pPr>
            <a:lvl5pPr marR="0" lvl="4" algn="l">
              <a:lnSpc>
                <a:spcPct val="100000"/>
              </a:lnSpc>
              <a:spcBef>
                <a:spcPts val="0"/>
              </a:spcBef>
              <a:spcAft>
                <a:spcPts val="0"/>
              </a:spcAft>
              <a:buSzPts val="1100"/>
              <a:buNone/>
              <a:defRPr sz="1867" b="0" i="0" u="none" strike="noStrike" cap="none">
                <a:solidFill>
                  <a:schemeClr val="dk2"/>
                </a:solidFill>
              </a:defRPr>
            </a:lvl5pPr>
            <a:lvl6pPr marR="0" lvl="5" algn="l">
              <a:lnSpc>
                <a:spcPct val="100000"/>
              </a:lnSpc>
              <a:spcBef>
                <a:spcPts val="0"/>
              </a:spcBef>
              <a:spcAft>
                <a:spcPts val="0"/>
              </a:spcAft>
              <a:buSzPts val="1100"/>
              <a:buNone/>
              <a:defRPr sz="1867" b="0" i="0" u="none" strike="noStrike" cap="none">
                <a:solidFill>
                  <a:schemeClr val="dk2"/>
                </a:solidFill>
              </a:defRPr>
            </a:lvl6pPr>
            <a:lvl7pPr marR="0" lvl="6" algn="l">
              <a:lnSpc>
                <a:spcPct val="100000"/>
              </a:lnSpc>
              <a:spcBef>
                <a:spcPts val="0"/>
              </a:spcBef>
              <a:spcAft>
                <a:spcPts val="0"/>
              </a:spcAft>
              <a:buSzPts val="1100"/>
              <a:buNone/>
              <a:defRPr sz="1867" b="0" i="0" u="none" strike="noStrike" cap="none">
                <a:solidFill>
                  <a:schemeClr val="dk2"/>
                </a:solidFill>
              </a:defRPr>
            </a:lvl7pPr>
            <a:lvl8pPr marR="0" lvl="7" algn="l">
              <a:lnSpc>
                <a:spcPct val="100000"/>
              </a:lnSpc>
              <a:spcBef>
                <a:spcPts val="0"/>
              </a:spcBef>
              <a:spcAft>
                <a:spcPts val="0"/>
              </a:spcAft>
              <a:buSzPts val="1100"/>
              <a:buNone/>
              <a:defRPr sz="1867" b="0" i="0" u="none" strike="noStrike" cap="none">
                <a:solidFill>
                  <a:schemeClr val="dk2"/>
                </a:solidFill>
              </a:defRPr>
            </a:lvl8pPr>
            <a:lvl9pPr marR="0" lvl="8" algn="l">
              <a:lnSpc>
                <a:spcPct val="100000"/>
              </a:lnSpc>
              <a:spcBef>
                <a:spcPts val="0"/>
              </a:spcBef>
              <a:spcAft>
                <a:spcPts val="0"/>
              </a:spcAft>
              <a:buSzPts val="1100"/>
              <a:buNone/>
              <a:defRPr sz="1867" b="0" i="0" u="none" strike="noStrike" cap="none">
                <a:solidFill>
                  <a:schemeClr val="dk2"/>
                </a:solidFill>
              </a:defRPr>
            </a:lvl9pPr>
          </a:lstStyle>
          <a:p>
            <a:endParaRPr/>
          </a:p>
        </p:txBody>
      </p:sp>
      <p:sp>
        <p:nvSpPr>
          <p:cNvPr id="61" name="Google Shape;61;p8"/>
          <p:cNvSpPr txBox="1">
            <a:spLocks noGrp="1"/>
          </p:cNvSpPr>
          <p:nvPr>
            <p:ph type="body" idx="1"/>
          </p:nvPr>
        </p:nvSpPr>
        <p:spPr>
          <a:xfrm>
            <a:off x="555785" y="1773451"/>
            <a:ext cx="9188800" cy="4901200"/>
          </a:xfrm>
          <a:prstGeom prst="rect">
            <a:avLst/>
          </a:prstGeom>
          <a:noFill/>
          <a:ln>
            <a:noFill/>
          </a:ln>
        </p:spPr>
        <p:txBody>
          <a:bodyPr spcFirstLastPara="1" wrap="square" lIns="68575" tIns="68575" rIns="68575" bIns="685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62" name="Google Shape;62;p8"/>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88864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713232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677335" y="1622695"/>
            <a:ext cx="8596800" cy="1826800"/>
          </a:xfrm>
          <a:prstGeom prst="rect">
            <a:avLst/>
          </a:prstGeom>
          <a:noFill/>
          <a:ln>
            <a:noFill/>
          </a:ln>
        </p:spPr>
        <p:txBody>
          <a:bodyPr spcFirstLastPara="1" wrap="square" lIns="68575" tIns="34275" rIns="68575" bIns="34275" anchor="b"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65" name="Google Shape;65;p9"/>
          <p:cNvSpPr txBox="1">
            <a:spLocks noGrp="1"/>
          </p:cNvSpPr>
          <p:nvPr>
            <p:ph type="body" idx="1"/>
          </p:nvPr>
        </p:nvSpPr>
        <p:spPr>
          <a:xfrm>
            <a:off x="677335" y="3722231"/>
            <a:ext cx="8596800" cy="860400"/>
          </a:xfrm>
          <a:prstGeom prst="rect">
            <a:avLst/>
          </a:prstGeom>
          <a:noFill/>
          <a:ln>
            <a:noFill/>
          </a:ln>
        </p:spPr>
        <p:txBody>
          <a:bodyPr spcFirstLastPara="1" wrap="square" lIns="68575" tIns="34275" rIns="68575" bIns="34275" anchor="t" anchorCtr="0"/>
          <a:lstStyle>
            <a:lvl1pPr marL="609585" marR="0" lvl="0" indent="-304792" algn="l">
              <a:lnSpc>
                <a:spcPct val="100000"/>
              </a:lnSpc>
              <a:spcBef>
                <a:spcPts val="1067"/>
              </a:spcBef>
              <a:spcAft>
                <a:spcPts val="0"/>
              </a:spcAft>
              <a:buClr>
                <a:srgbClr val="D2BD24"/>
              </a:buClr>
              <a:buSzPts val="2100"/>
              <a:buFont typeface="Noto Sans Symbols"/>
              <a:buNone/>
              <a:defRPr sz="2800" b="0" i="0" u="none" strike="noStrike" cap="none">
                <a:solidFill>
                  <a:schemeClr val="dk1"/>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66" name="Google Shape;66;p9"/>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4243749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555785" y="257216"/>
            <a:ext cx="89924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69" name="Google Shape;69;p10"/>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70" name="Google Shape;70;p10"/>
          <p:cNvSpPr txBox="1">
            <a:spLocks noGrp="1"/>
          </p:cNvSpPr>
          <p:nvPr>
            <p:ph type="body" idx="1"/>
          </p:nvPr>
        </p:nvSpPr>
        <p:spPr>
          <a:xfrm>
            <a:off x="581633" y="1796387"/>
            <a:ext cx="9090000" cy="4878400"/>
          </a:xfrm>
          <a:prstGeom prst="rect">
            <a:avLst/>
          </a:prstGeom>
          <a:noFill/>
          <a:ln>
            <a:noFill/>
          </a:ln>
        </p:spPr>
        <p:txBody>
          <a:bodyPr spcFirstLastPara="1" wrap="square" lIns="68575" tIns="34275" rIns="68575" bIns="34275" anchor="t" anchorCtr="0"/>
          <a:lstStyle>
            <a:lvl1pPr marL="609585" marR="0" lvl="0" indent="-304792" algn="l">
              <a:lnSpc>
                <a:spcPct val="100000"/>
              </a:lnSpc>
              <a:spcBef>
                <a:spcPts val="1067"/>
              </a:spcBef>
              <a:spcAft>
                <a:spcPts val="0"/>
              </a:spcAft>
              <a:buClr>
                <a:srgbClr val="D2BD24"/>
              </a:buClr>
              <a:buSzPts val="27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822913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581633" y="311380"/>
            <a:ext cx="89444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73" name="Google Shape;73;p11"/>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74" name="Google Shape;74;p11"/>
          <p:cNvSpPr txBox="1">
            <a:spLocks noGrp="1"/>
          </p:cNvSpPr>
          <p:nvPr>
            <p:ph type="body" idx="1"/>
          </p:nvPr>
        </p:nvSpPr>
        <p:spPr>
          <a:xfrm>
            <a:off x="581633" y="1801625"/>
            <a:ext cx="4298000" cy="46948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75" name="Google Shape;75;p11"/>
          <p:cNvSpPr txBox="1">
            <a:spLocks noGrp="1"/>
          </p:cNvSpPr>
          <p:nvPr>
            <p:ph type="body" idx="2"/>
          </p:nvPr>
        </p:nvSpPr>
        <p:spPr>
          <a:xfrm>
            <a:off x="5228456" y="1801625"/>
            <a:ext cx="4298000" cy="46948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272665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581633" y="311380"/>
            <a:ext cx="89444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78" name="Google Shape;78;p12"/>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79" name="Google Shape;79;p12"/>
          <p:cNvSpPr txBox="1">
            <a:spLocks noGrp="1"/>
          </p:cNvSpPr>
          <p:nvPr>
            <p:ph type="body" idx="1"/>
          </p:nvPr>
        </p:nvSpPr>
        <p:spPr>
          <a:xfrm>
            <a:off x="5228456" y="1801625"/>
            <a:ext cx="4298000" cy="46948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0" name="Google Shape;80;p12"/>
          <p:cNvSpPr>
            <a:spLocks noGrp="1"/>
          </p:cNvSpPr>
          <p:nvPr>
            <p:ph type="pic" idx="2"/>
          </p:nvPr>
        </p:nvSpPr>
        <p:spPr>
          <a:xfrm>
            <a:off x="581025" y="1801813"/>
            <a:ext cx="4481200" cy="4694000"/>
          </a:xfrm>
          <a:prstGeom prst="rect">
            <a:avLst/>
          </a:prstGeom>
          <a:noFill/>
          <a:ln>
            <a:noFill/>
          </a:ln>
        </p:spPr>
        <p:txBody>
          <a:bodyPr spcFirstLastPara="1" wrap="square" lIns="68575" tIns="34275" rIns="68575" bIns="34275" anchor="t" anchorCtr="0"/>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734053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555785" y="257216"/>
            <a:ext cx="89924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83" name="Google Shape;83;p13"/>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84" name="Google Shape;84;p13"/>
          <p:cNvSpPr txBox="1">
            <a:spLocks noGrp="1"/>
          </p:cNvSpPr>
          <p:nvPr>
            <p:ph type="body" idx="1"/>
          </p:nvPr>
        </p:nvSpPr>
        <p:spPr>
          <a:xfrm>
            <a:off x="581633" y="1801625"/>
            <a:ext cx="4298000" cy="4694800"/>
          </a:xfrm>
          <a:prstGeom prst="rect">
            <a:avLst/>
          </a:prstGeom>
          <a:noFill/>
          <a:ln>
            <a:noFill/>
          </a:ln>
        </p:spPr>
        <p:txBody>
          <a:bodyPr spcFirstLastPara="1" wrap="square" lIns="68575" tIns="34275" rIns="68575" bIns="34275" anchor="t" anchorCtr="0"/>
          <a:lstStyle>
            <a:lvl1pPr marL="609585" marR="0" lvl="0" indent="-304792" algn="l">
              <a:lnSpc>
                <a:spcPct val="100000"/>
              </a:lnSpc>
              <a:spcBef>
                <a:spcPts val="1067"/>
              </a:spcBef>
              <a:spcAft>
                <a:spcPts val="0"/>
              </a:spcAft>
              <a:buClr>
                <a:srgbClr val="D2BD24"/>
              </a:buClr>
              <a:buSzPts val="27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5" name="Google Shape;85;p13"/>
          <p:cNvSpPr txBox="1">
            <a:spLocks noGrp="1"/>
          </p:cNvSpPr>
          <p:nvPr>
            <p:ph type="body" idx="2"/>
          </p:nvPr>
        </p:nvSpPr>
        <p:spPr>
          <a:xfrm>
            <a:off x="5228456" y="1801625"/>
            <a:ext cx="4298000" cy="4694800"/>
          </a:xfrm>
          <a:prstGeom prst="rect">
            <a:avLst/>
          </a:prstGeom>
          <a:noFill/>
          <a:ln>
            <a:noFill/>
          </a:ln>
        </p:spPr>
        <p:txBody>
          <a:bodyPr spcFirstLastPara="1" wrap="square" lIns="68575" tIns="34275" rIns="68575" bIns="34275" anchor="t" anchorCtr="0"/>
          <a:lstStyle>
            <a:lvl1pPr marL="609585" marR="0" lvl="0" indent="-304792" algn="l">
              <a:lnSpc>
                <a:spcPct val="100000"/>
              </a:lnSpc>
              <a:spcBef>
                <a:spcPts val="1067"/>
              </a:spcBef>
              <a:spcAft>
                <a:spcPts val="0"/>
              </a:spcAft>
              <a:buClr>
                <a:srgbClr val="D2BD24"/>
              </a:buClr>
              <a:buSzPts val="27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23333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555785" y="257216"/>
            <a:ext cx="89924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88" name="Google Shape;88;p14"/>
          <p:cNvSpPr txBox="1">
            <a:spLocks noGrp="1"/>
          </p:cNvSpPr>
          <p:nvPr>
            <p:ph type="body" idx="1"/>
          </p:nvPr>
        </p:nvSpPr>
        <p:spPr>
          <a:xfrm>
            <a:off x="581633" y="1872852"/>
            <a:ext cx="4298000" cy="576400"/>
          </a:xfrm>
          <a:prstGeom prst="rect">
            <a:avLst/>
          </a:prstGeom>
          <a:noFill/>
          <a:ln>
            <a:noFill/>
          </a:ln>
        </p:spPr>
        <p:txBody>
          <a:bodyPr spcFirstLastPara="1" wrap="square" lIns="68575" tIns="34275" rIns="68575" bIns="34275" anchor="b" anchorCtr="0"/>
          <a:lstStyle>
            <a:lvl1pPr marL="609585" marR="0" lvl="0" indent="-304792"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2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400"/>
              <a:buFont typeface="Noto Sans Symbols"/>
              <a:buNone/>
              <a:defRPr sz="1867" b="1" i="0" u="none" strike="noStrike" cap="none">
                <a:solidFill>
                  <a:srgbClr val="3F3F3F"/>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89" name="Google Shape;89;p14"/>
          <p:cNvSpPr txBox="1">
            <a:spLocks noGrp="1"/>
          </p:cNvSpPr>
          <p:nvPr>
            <p:ph type="body" idx="2"/>
          </p:nvPr>
        </p:nvSpPr>
        <p:spPr>
          <a:xfrm>
            <a:off x="5228455" y="1872852"/>
            <a:ext cx="4298000" cy="576400"/>
          </a:xfrm>
          <a:prstGeom prst="rect">
            <a:avLst/>
          </a:prstGeom>
          <a:noFill/>
          <a:ln>
            <a:noFill/>
          </a:ln>
        </p:spPr>
        <p:txBody>
          <a:bodyPr spcFirstLastPara="1" wrap="square" lIns="68575" tIns="34275" rIns="68575" bIns="34275" anchor="b" anchorCtr="0"/>
          <a:lstStyle>
            <a:lvl1pPr marL="609585" marR="0" lvl="0" indent="-304792"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2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400"/>
              <a:buFont typeface="Noto Sans Symbols"/>
              <a:buNone/>
              <a:defRPr sz="1867" b="1" i="0" u="none" strike="noStrike" cap="none">
                <a:solidFill>
                  <a:srgbClr val="3F3F3F"/>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90" name="Google Shape;90;p14"/>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91" name="Google Shape;91;p14"/>
          <p:cNvSpPr txBox="1">
            <a:spLocks noGrp="1"/>
          </p:cNvSpPr>
          <p:nvPr>
            <p:ph type="body" idx="3"/>
          </p:nvPr>
        </p:nvSpPr>
        <p:spPr>
          <a:xfrm>
            <a:off x="581633" y="2689785"/>
            <a:ext cx="4298000" cy="38064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2" name="Google Shape;92;p14"/>
          <p:cNvSpPr txBox="1">
            <a:spLocks noGrp="1"/>
          </p:cNvSpPr>
          <p:nvPr>
            <p:ph type="body" idx="4"/>
          </p:nvPr>
        </p:nvSpPr>
        <p:spPr>
          <a:xfrm>
            <a:off x="5228456" y="2689787"/>
            <a:ext cx="4298000" cy="38064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167209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677333" y="609600"/>
            <a:ext cx="8596800" cy="13208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95" name="Google Shape;95;p15"/>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40351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6"/>
        <p:cNvGrpSpPr/>
        <p:nvPr/>
      </p:nvGrpSpPr>
      <p:grpSpPr>
        <a:xfrm>
          <a:off x="0" y="0"/>
          <a:ext cx="0" cy="0"/>
          <a:chOff x="0" y="0"/>
          <a:chExt cx="0" cy="0"/>
        </a:xfrm>
      </p:grpSpPr>
      <p:sp>
        <p:nvSpPr>
          <p:cNvPr id="97" name="Google Shape;97;p16"/>
          <p:cNvSpPr txBox="1">
            <a:spLocks noGrp="1"/>
          </p:cNvSpPr>
          <p:nvPr>
            <p:ph type="body" idx="1"/>
          </p:nvPr>
        </p:nvSpPr>
        <p:spPr>
          <a:xfrm>
            <a:off x="3507475" y="514924"/>
            <a:ext cx="5766400" cy="60224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8" name="Google Shape;98;p16"/>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99" name="Google Shape;99;p16"/>
          <p:cNvSpPr>
            <a:spLocks noGrp="1"/>
          </p:cNvSpPr>
          <p:nvPr>
            <p:ph type="pic" idx="2"/>
          </p:nvPr>
        </p:nvSpPr>
        <p:spPr>
          <a:xfrm>
            <a:off x="573088" y="2629957"/>
            <a:ext cx="2525600" cy="1792400"/>
          </a:xfrm>
          <a:prstGeom prst="rect">
            <a:avLst/>
          </a:prstGeom>
          <a:noFill/>
          <a:ln>
            <a:noFill/>
          </a:ln>
        </p:spPr>
        <p:txBody>
          <a:bodyPr spcFirstLastPara="1" wrap="square" lIns="68575" tIns="34275" rIns="68575" bIns="34275" anchor="t" anchorCtr="0"/>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0" name="Google Shape;100;p16"/>
          <p:cNvSpPr>
            <a:spLocks noGrp="1"/>
          </p:cNvSpPr>
          <p:nvPr>
            <p:ph type="pic" idx="3"/>
          </p:nvPr>
        </p:nvSpPr>
        <p:spPr>
          <a:xfrm>
            <a:off x="573088" y="514924"/>
            <a:ext cx="2525600" cy="1792400"/>
          </a:xfrm>
          <a:prstGeom prst="rect">
            <a:avLst/>
          </a:prstGeom>
          <a:noFill/>
          <a:ln>
            <a:noFill/>
          </a:ln>
        </p:spPr>
        <p:txBody>
          <a:bodyPr spcFirstLastPara="1" wrap="square" lIns="68575" tIns="34275" rIns="68575" bIns="34275" anchor="t" anchorCtr="0"/>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1" name="Google Shape;101;p16"/>
          <p:cNvSpPr>
            <a:spLocks noGrp="1"/>
          </p:cNvSpPr>
          <p:nvPr>
            <p:ph type="pic" idx="4"/>
          </p:nvPr>
        </p:nvSpPr>
        <p:spPr>
          <a:xfrm>
            <a:off x="573088" y="4744989"/>
            <a:ext cx="2525600" cy="1792400"/>
          </a:xfrm>
          <a:prstGeom prst="rect">
            <a:avLst/>
          </a:prstGeom>
          <a:noFill/>
          <a:ln>
            <a:noFill/>
          </a:ln>
        </p:spPr>
        <p:txBody>
          <a:bodyPr spcFirstLastPara="1" wrap="square" lIns="68575" tIns="34275" rIns="68575" bIns="34275" anchor="t" anchorCtr="0"/>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129425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931333" y="609600"/>
            <a:ext cx="8094000" cy="3022400"/>
          </a:xfrm>
          <a:prstGeom prst="rect">
            <a:avLst/>
          </a:prstGeom>
          <a:noFill/>
          <a:ln>
            <a:noFill/>
          </a:ln>
        </p:spPr>
        <p:txBody>
          <a:bodyPr spcFirstLastPara="1" wrap="square" lIns="68575" tIns="34275" rIns="68575" bIns="34275" anchor="ctr"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04" name="Google Shape;104;p17"/>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
        <p:nvSpPr>
          <p:cNvPr id="105" name="Google Shape;105;p17"/>
          <p:cNvSpPr txBox="1"/>
          <p:nvPr/>
        </p:nvSpPr>
        <p:spPr>
          <a:xfrm>
            <a:off x="541871" y="790377"/>
            <a:ext cx="609600" cy="584800"/>
          </a:xfrm>
          <a:prstGeom prst="rect">
            <a:avLst/>
          </a:prstGeom>
          <a:noFill/>
          <a:ln>
            <a:noFill/>
          </a:ln>
        </p:spPr>
        <p:txBody>
          <a:bodyPr spcFirstLastPara="1" wrap="square" lIns="91433" tIns="45700" rIns="91433" bIns="45700" anchor="ctr" anchorCtr="0">
            <a:noAutofit/>
          </a:bodyPr>
          <a:lstStyle/>
          <a:p>
            <a:pPr>
              <a:buClr>
                <a:srgbClr val="000000"/>
              </a:buClr>
              <a:buSzPts val="6000"/>
              <a:buFont typeface="Arial"/>
              <a:buNone/>
            </a:pPr>
            <a:r>
              <a:rPr lang="en" sz="8000" kern="0">
                <a:solidFill>
                  <a:srgbClr val="8FA1CF"/>
                </a:solidFill>
                <a:ea typeface="Arial"/>
                <a:cs typeface="Arial"/>
                <a:sym typeface="Arial"/>
              </a:rPr>
              <a:t>“</a:t>
            </a:r>
            <a:endParaRPr sz="1467" kern="0">
              <a:solidFill>
                <a:srgbClr val="000000"/>
              </a:solidFill>
              <a:ea typeface="Arial"/>
              <a:cs typeface="Arial"/>
              <a:sym typeface="Arial"/>
            </a:endParaRPr>
          </a:p>
        </p:txBody>
      </p:sp>
      <p:sp>
        <p:nvSpPr>
          <p:cNvPr id="106" name="Google Shape;106;p17"/>
          <p:cNvSpPr txBox="1"/>
          <p:nvPr/>
        </p:nvSpPr>
        <p:spPr>
          <a:xfrm>
            <a:off x="8893011" y="2886556"/>
            <a:ext cx="609600" cy="584800"/>
          </a:xfrm>
          <a:prstGeom prst="rect">
            <a:avLst/>
          </a:prstGeom>
          <a:noFill/>
          <a:ln>
            <a:noFill/>
          </a:ln>
        </p:spPr>
        <p:txBody>
          <a:bodyPr spcFirstLastPara="1" wrap="square" lIns="91433" tIns="45700" rIns="91433" bIns="45700" anchor="ctr" anchorCtr="0">
            <a:noAutofit/>
          </a:bodyPr>
          <a:lstStyle/>
          <a:p>
            <a:pPr>
              <a:buClr>
                <a:srgbClr val="000000"/>
              </a:buClr>
              <a:buSzPts val="6000"/>
              <a:buFont typeface="Arial"/>
              <a:buNone/>
            </a:pPr>
            <a:r>
              <a:rPr lang="en" sz="8000" kern="0">
                <a:solidFill>
                  <a:srgbClr val="8FA1CF"/>
                </a:solidFill>
                <a:ea typeface="Arial"/>
                <a:cs typeface="Arial"/>
                <a:sym typeface="Arial"/>
              </a:rPr>
              <a:t>”</a:t>
            </a:r>
            <a:endParaRPr sz="1467" kern="0">
              <a:solidFill>
                <a:srgbClr val="000000"/>
              </a:solidFill>
              <a:ea typeface="Arial"/>
              <a:cs typeface="Arial"/>
              <a:sym typeface="Arial"/>
            </a:endParaRPr>
          </a:p>
        </p:txBody>
      </p:sp>
    </p:spTree>
    <p:extLst>
      <p:ext uri="{BB962C8B-B14F-4D97-AF65-F5344CB8AC3E}">
        <p14:creationId xmlns:p14="http://schemas.microsoft.com/office/powerpoint/2010/main" val="1441349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677335" y="609600"/>
            <a:ext cx="8348000" cy="3022400"/>
          </a:xfrm>
          <a:prstGeom prst="rect">
            <a:avLst/>
          </a:prstGeom>
          <a:noFill/>
          <a:ln>
            <a:noFill/>
          </a:ln>
        </p:spPr>
        <p:txBody>
          <a:bodyPr spcFirstLastPara="1" wrap="square" lIns="68575" tIns="34275" rIns="68575" bIns="34275" anchor="ctr" anchorCtr="0"/>
          <a:lstStyle>
            <a:lvl1pPr marR="0" lvl="0" algn="l">
              <a:lnSpc>
                <a:spcPct val="100000"/>
              </a:lnSpc>
              <a:spcBef>
                <a:spcPts val="0"/>
              </a:spcBef>
              <a:spcAft>
                <a:spcPts val="0"/>
              </a:spcAft>
              <a:buClr>
                <a:srgbClr val="072B62"/>
              </a:buClr>
              <a:buSzPts val="3300"/>
              <a:buFont typeface="Georgia"/>
              <a:buNone/>
              <a:defRPr sz="4400" b="0" i="1"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09" name="Google Shape;109;p18"/>
          <p:cNvSpPr txBox="1">
            <a:spLocks noGrp="1"/>
          </p:cNvSpPr>
          <p:nvPr>
            <p:ph type="body" idx="1"/>
          </p:nvPr>
        </p:nvSpPr>
        <p:spPr>
          <a:xfrm>
            <a:off x="601141" y="3903133"/>
            <a:ext cx="8596800" cy="514000"/>
          </a:xfrm>
          <a:prstGeom prst="rect">
            <a:avLst/>
          </a:prstGeom>
          <a:noFill/>
          <a:ln>
            <a:noFill/>
          </a:ln>
        </p:spPr>
        <p:txBody>
          <a:bodyPr spcFirstLastPara="1" wrap="square" lIns="68575" tIns="34275" rIns="68575" bIns="34275" anchor="b" anchorCtr="0"/>
          <a:lstStyle>
            <a:lvl1pPr marL="609585" marR="0" lvl="0" indent="-304792" algn="r">
              <a:lnSpc>
                <a:spcPct val="100000"/>
              </a:lnSpc>
              <a:spcBef>
                <a:spcPts val="1067"/>
              </a:spcBef>
              <a:spcAft>
                <a:spcPts val="0"/>
              </a:spcAft>
              <a:buClr>
                <a:srgbClr val="D2BD24"/>
              </a:buClr>
              <a:buSzPts val="24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90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21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10" name="Google Shape;110;p18"/>
          <p:cNvSpPr txBox="1">
            <a:spLocks noGrp="1"/>
          </p:cNvSpPr>
          <p:nvPr>
            <p:ph type="body" idx="2"/>
          </p:nvPr>
        </p:nvSpPr>
        <p:spPr>
          <a:xfrm>
            <a:off x="677335" y="4527448"/>
            <a:ext cx="8520400" cy="1514000"/>
          </a:xfrm>
          <a:prstGeom prst="rect">
            <a:avLst/>
          </a:prstGeom>
          <a:noFill/>
          <a:ln>
            <a:noFill/>
          </a:ln>
        </p:spPr>
        <p:txBody>
          <a:bodyPr spcFirstLastPara="1" wrap="square" lIns="68575" tIns="34275" rIns="68575" bIns="34275" anchor="t" anchorCtr="0"/>
          <a:lstStyle>
            <a:lvl1pPr marL="609585" marR="0" lvl="0" indent="-304792" algn="r">
              <a:lnSpc>
                <a:spcPct val="100000"/>
              </a:lnSpc>
              <a:spcBef>
                <a:spcPts val="1067"/>
              </a:spcBef>
              <a:spcAft>
                <a:spcPts val="0"/>
              </a:spcAft>
              <a:buClr>
                <a:srgbClr val="D2BD24"/>
              </a:buClr>
              <a:buSzPts val="18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111" name="Google Shape;111;p18"/>
          <p:cNvSpPr txBox="1"/>
          <p:nvPr/>
        </p:nvSpPr>
        <p:spPr>
          <a:xfrm>
            <a:off x="541871" y="790377"/>
            <a:ext cx="609600" cy="584800"/>
          </a:xfrm>
          <a:prstGeom prst="rect">
            <a:avLst/>
          </a:prstGeom>
          <a:noFill/>
          <a:ln>
            <a:noFill/>
          </a:ln>
        </p:spPr>
        <p:txBody>
          <a:bodyPr spcFirstLastPara="1" wrap="square" lIns="91433" tIns="45700" rIns="91433" bIns="45700" anchor="ctr" anchorCtr="0">
            <a:noAutofit/>
          </a:bodyPr>
          <a:lstStyle/>
          <a:p>
            <a:pPr>
              <a:buClr>
                <a:srgbClr val="000000"/>
              </a:buClr>
              <a:buSzPts val="6000"/>
              <a:buFont typeface="Arial"/>
              <a:buNone/>
            </a:pPr>
            <a:r>
              <a:rPr lang="en" sz="8000" kern="0">
                <a:solidFill>
                  <a:srgbClr val="8FA1CF"/>
                </a:solidFill>
                <a:ea typeface="Arial"/>
                <a:cs typeface="Arial"/>
                <a:sym typeface="Arial"/>
              </a:rPr>
              <a:t>“</a:t>
            </a:r>
            <a:endParaRPr sz="1467" kern="0">
              <a:solidFill>
                <a:srgbClr val="000000"/>
              </a:solidFill>
              <a:ea typeface="Arial"/>
              <a:cs typeface="Arial"/>
              <a:sym typeface="Arial"/>
            </a:endParaRPr>
          </a:p>
        </p:txBody>
      </p:sp>
      <p:sp>
        <p:nvSpPr>
          <p:cNvPr id="112" name="Google Shape;112;p18"/>
          <p:cNvSpPr txBox="1"/>
          <p:nvPr/>
        </p:nvSpPr>
        <p:spPr>
          <a:xfrm>
            <a:off x="8893011" y="2886556"/>
            <a:ext cx="609600" cy="584800"/>
          </a:xfrm>
          <a:prstGeom prst="rect">
            <a:avLst/>
          </a:prstGeom>
          <a:noFill/>
          <a:ln>
            <a:noFill/>
          </a:ln>
        </p:spPr>
        <p:txBody>
          <a:bodyPr spcFirstLastPara="1" wrap="square" lIns="91433" tIns="45700" rIns="91433" bIns="45700" anchor="ctr" anchorCtr="0">
            <a:noAutofit/>
          </a:bodyPr>
          <a:lstStyle/>
          <a:p>
            <a:pPr>
              <a:buClr>
                <a:srgbClr val="000000"/>
              </a:buClr>
              <a:buSzPts val="6000"/>
              <a:buFont typeface="Arial"/>
              <a:buNone/>
            </a:pPr>
            <a:r>
              <a:rPr lang="en" sz="8000" kern="0">
                <a:solidFill>
                  <a:srgbClr val="8FA1CF"/>
                </a:solidFill>
                <a:ea typeface="Arial"/>
                <a:cs typeface="Arial"/>
                <a:sym typeface="Arial"/>
              </a:rPr>
              <a:t>”</a:t>
            </a:r>
            <a:endParaRPr sz="1467" kern="0">
              <a:solidFill>
                <a:srgbClr val="000000"/>
              </a:solidFill>
              <a:ea typeface="Arial"/>
              <a:cs typeface="Arial"/>
              <a:sym typeface="Arial"/>
            </a:endParaRPr>
          </a:p>
        </p:txBody>
      </p:sp>
      <p:sp>
        <p:nvSpPr>
          <p:cNvPr id="113" name="Google Shape;113;p18"/>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889757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677335" y="1931988"/>
            <a:ext cx="8596800" cy="2595600"/>
          </a:xfrm>
          <a:prstGeom prst="rect">
            <a:avLst/>
          </a:prstGeom>
          <a:noFill/>
          <a:ln>
            <a:noFill/>
          </a:ln>
        </p:spPr>
        <p:txBody>
          <a:bodyPr spcFirstLastPara="1" wrap="square" lIns="68575" tIns="34275" rIns="68575" bIns="34275" anchor="b"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16" name="Google Shape;116;p19"/>
          <p:cNvSpPr txBox="1">
            <a:spLocks noGrp="1"/>
          </p:cNvSpPr>
          <p:nvPr>
            <p:ph type="body" idx="1"/>
          </p:nvPr>
        </p:nvSpPr>
        <p:spPr>
          <a:xfrm>
            <a:off x="677335" y="4527448"/>
            <a:ext cx="8596800" cy="1514000"/>
          </a:xfrm>
          <a:prstGeom prst="rect">
            <a:avLst/>
          </a:prstGeom>
          <a:noFill/>
          <a:ln>
            <a:noFill/>
          </a:ln>
        </p:spPr>
        <p:txBody>
          <a:bodyPr spcFirstLastPara="1" wrap="square" lIns="68575" tIns="34275" rIns="68575" bIns="34275" anchor="t" anchorCtr="0"/>
          <a:lstStyle>
            <a:lvl1pPr marL="609585" marR="0" lvl="0" indent="-304792" algn="l">
              <a:lnSpc>
                <a:spcPct val="100000"/>
              </a:lnSpc>
              <a:spcBef>
                <a:spcPts val="1067"/>
              </a:spcBef>
              <a:spcAft>
                <a:spcPts val="0"/>
              </a:spcAft>
              <a:buClr>
                <a:srgbClr val="D2BD24"/>
              </a:buClr>
              <a:buSzPts val="21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1219170" marR="0" lvl="1" indent="-304792"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828754" marR="0" lvl="2" indent="-304792"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2438339" marR="0" lvl="3"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3047924" marR="0" lvl="4" indent="-304792"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3657509" marR="0" lvl="5"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4267093" marR="0" lvl="6"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4876678" marR="0" lvl="7"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5486263" marR="0" lvl="8" indent="-304792"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117" name="Google Shape;117;p19"/>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2115727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rot="5400000">
            <a:off x="5994216" y="2582999"/>
            <a:ext cx="5251600" cy="1304800"/>
          </a:xfrm>
          <a:prstGeom prst="rect">
            <a:avLst/>
          </a:prstGeom>
          <a:noFill/>
          <a:ln>
            <a:noFill/>
          </a:ln>
        </p:spPr>
        <p:txBody>
          <a:bodyPr spcFirstLastPara="1" wrap="square" lIns="68575" tIns="34275" rIns="68575" bIns="34275" anchor="ctr" anchorCtr="0"/>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20" name="Google Shape;120;p20"/>
          <p:cNvSpPr txBox="1">
            <a:spLocks noGrp="1"/>
          </p:cNvSpPr>
          <p:nvPr>
            <p:ph type="body" idx="1"/>
          </p:nvPr>
        </p:nvSpPr>
        <p:spPr>
          <a:xfrm rot="5400000">
            <a:off x="1581485" y="-294800"/>
            <a:ext cx="5251600" cy="7060400"/>
          </a:xfrm>
          <a:prstGeom prst="rect">
            <a:avLst/>
          </a:prstGeom>
          <a:noFill/>
          <a:ln>
            <a:noFill/>
          </a:ln>
        </p:spPr>
        <p:txBody>
          <a:bodyPr spcFirstLastPara="1" wrap="square" lIns="68575" tIns="34275" rIns="68575" bIns="34275" anchor="t" anchorCtr="0"/>
          <a:lstStyle>
            <a:lvl1pPr marL="609585" marR="0" lvl="0" indent="-533387"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1219170" marR="0" lvl="1" indent="-465655"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21" name="Google Shape;121;p20"/>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1194141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122"/>
        <p:cNvGrpSpPr/>
        <p:nvPr/>
      </p:nvGrpSpPr>
      <p:grpSpPr>
        <a:xfrm>
          <a:off x="0" y="0"/>
          <a:ext cx="0" cy="0"/>
          <a:chOff x="0" y="0"/>
          <a:chExt cx="0" cy="0"/>
        </a:xfrm>
      </p:grpSpPr>
      <p:pic>
        <p:nvPicPr>
          <p:cNvPr id="123" name="Google Shape;123;p21"/>
          <p:cNvPicPr preferRelativeResize="0"/>
          <p:nvPr/>
        </p:nvPicPr>
        <p:blipFill rotWithShape="1">
          <a:blip r:embed="rId2">
            <a:alphaModFix/>
          </a:blip>
          <a:srcRect/>
          <a:stretch/>
        </p:blipFill>
        <p:spPr>
          <a:xfrm>
            <a:off x="1844343" y="-550863"/>
            <a:ext cx="7232655" cy="7958141"/>
          </a:xfrm>
          <a:prstGeom prst="rect">
            <a:avLst/>
          </a:prstGeom>
          <a:noFill/>
          <a:ln>
            <a:noFill/>
          </a:ln>
        </p:spPr>
      </p:pic>
      <p:sp>
        <p:nvSpPr>
          <p:cNvPr id="124" name="Google Shape;124;p21"/>
          <p:cNvSpPr txBox="1">
            <a:spLocks noGrp="1"/>
          </p:cNvSpPr>
          <p:nvPr>
            <p:ph type="sldNum" idx="12"/>
          </p:nvPr>
        </p:nvSpPr>
        <p:spPr>
          <a:xfrm>
            <a:off x="11409045" y="6333135"/>
            <a:ext cx="731600" cy="524800"/>
          </a:xfrm>
          <a:prstGeom prst="rect">
            <a:avLst/>
          </a:prstGeom>
        </p:spPr>
        <p:txBody>
          <a:bodyPr spcFirstLastPara="1" wrap="square" lIns="68575" tIns="34275" rIns="68575" bIns="34275" anchor="t" anchorCtr="0">
            <a:noAutofit/>
          </a:bodyPr>
          <a:lstStyle>
            <a:lvl1pPr lvl="0">
              <a:buNone/>
              <a:defRPr sz="1733">
                <a:solidFill>
                  <a:srgbClr val="3F3F3F"/>
                </a:solidFill>
              </a:defRPr>
            </a:lvl1pPr>
            <a:lvl2pPr lvl="1">
              <a:buNone/>
              <a:defRPr sz="1733">
                <a:solidFill>
                  <a:srgbClr val="3F3F3F"/>
                </a:solidFill>
              </a:defRPr>
            </a:lvl2pPr>
            <a:lvl3pPr lvl="2">
              <a:buNone/>
              <a:defRPr sz="1733">
                <a:solidFill>
                  <a:srgbClr val="3F3F3F"/>
                </a:solidFill>
              </a:defRPr>
            </a:lvl3pPr>
            <a:lvl4pPr lvl="3">
              <a:buNone/>
              <a:defRPr sz="1733">
                <a:solidFill>
                  <a:srgbClr val="3F3F3F"/>
                </a:solidFill>
              </a:defRPr>
            </a:lvl4pPr>
            <a:lvl5pPr lvl="4">
              <a:buNone/>
              <a:defRPr sz="1733">
                <a:solidFill>
                  <a:srgbClr val="3F3F3F"/>
                </a:solidFill>
              </a:defRPr>
            </a:lvl5pPr>
            <a:lvl6pPr lvl="5">
              <a:buNone/>
              <a:defRPr sz="1733">
                <a:solidFill>
                  <a:srgbClr val="3F3F3F"/>
                </a:solidFill>
              </a:defRPr>
            </a:lvl6pPr>
            <a:lvl7pPr lvl="6">
              <a:buNone/>
              <a:defRPr sz="1733">
                <a:solidFill>
                  <a:srgbClr val="3F3F3F"/>
                </a:solidFill>
              </a:defRPr>
            </a:lvl7pPr>
            <a:lvl8pPr lvl="7">
              <a:buNone/>
              <a:defRPr sz="1733">
                <a:solidFill>
                  <a:srgbClr val="3F3F3F"/>
                </a:solidFill>
              </a:defRPr>
            </a:lvl8pPr>
            <a:lvl9pPr lvl="8">
              <a:buNone/>
              <a:defRPr sz="1733">
                <a:solidFill>
                  <a:srgbClr val="3F3F3F"/>
                </a:solidFill>
              </a:defRPr>
            </a:lvl9pPr>
          </a:lstStyle>
          <a:p>
            <a:fld id="{00000000-1234-1234-1234-123412341234}" type="slidenum">
              <a:rPr lang="en"/>
              <a:pPr/>
              <a:t>‹#›</a:t>
            </a:fld>
            <a:endParaRPr/>
          </a:p>
        </p:txBody>
      </p:sp>
    </p:spTree>
    <p:extLst>
      <p:ext uri="{BB962C8B-B14F-4D97-AF65-F5344CB8AC3E}">
        <p14:creationId xmlns:p14="http://schemas.microsoft.com/office/powerpoint/2010/main" val="7874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smtClean="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smtClean="0"/>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t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20" Type="http://schemas.openxmlformats.org/officeDocument/2006/relationships/slideLayout" Target="../slideLayouts/slideLayout42.xml"/><Relationship Id="rId21" Type="http://schemas.openxmlformats.org/officeDocument/2006/relationships/theme" Target="../theme/theme3.xml"/><Relationship Id="rId22" Type="http://schemas.openxmlformats.org/officeDocument/2006/relationships/image" Target="../media/image3.png"/><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slideLayout" Target="../slideLayouts/slideLayout40.xml"/><Relationship Id="rId19" Type="http://schemas.openxmlformats.org/officeDocument/2006/relationships/slideLayout" Target="../slideLayouts/slideLayout4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Lst>
  <p:hf hdr="0" ftr="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2" r:id="rId5"/>
    <p:sldLayoutId id="2147483733" r:id="rId6"/>
  </p:sldLayoutIdLst>
  <p:hf hdr="0" ftr="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 y="0"/>
            <a:ext cx="12192132" cy="6866567"/>
            <a:chOff x="0" y="-8467"/>
            <a:chExt cx="12192133" cy="6866567"/>
          </a:xfrm>
        </p:grpSpPr>
        <p:cxnSp>
          <p:nvCxnSpPr>
            <p:cNvPr id="7" name="Google Shape;7;p1"/>
            <p:cNvCxnSpPr/>
            <p:nvPr/>
          </p:nvCxnSpPr>
          <p:spPr>
            <a:xfrm>
              <a:off x="9169166" y="-8467"/>
              <a:ext cx="1783200" cy="6856500"/>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8" name="Google Shape;8;p1"/>
            <p:cNvCxnSpPr/>
            <p:nvPr/>
          </p:nvCxnSpPr>
          <p:spPr>
            <a:xfrm flipH="1">
              <a:off x="8475125" y="3681413"/>
              <a:ext cx="3713700" cy="3166500"/>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10" name="Google Shape;10;p1"/>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name="adj" fmla="val 100000"/>
              </a:avLst>
            </a:prstGeom>
            <a:solidFill>
              <a:srgbClr val="374C81">
                <a:alpha val="65098"/>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sp>
          <p:nvSpPr>
            <p:cNvPr id="12" name="Google Shape;12;p1"/>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019"/>
              </a:srgbClr>
            </a:solidFill>
            <a:ln>
              <a:noFill/>
            </a:ln>
          </p:spPr>
        </p:sp>
        <p:sp>
          <p:nvSpPr>
            <p:cNvPr id="13" name="Google Shape;13;p1"/>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019"/>
              </a:srgbClr>
            </a:solidFill>
            <a:ln>
              <a:noFill/>
            </a:ln>
          </p:spPr>
        </p:sp>
        <p:sp>
          <p:nvSpPr>
            <p:cNvPr id="14" name="Google Shape;14;p1"/>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5" name="Google Shape;15;p1"/>
            <p:cNvSpPr/>
            <p:nvPr/>
          </p:nvSpPr>
          <p:spPr>
            <a:xfrm>
              <a:off x="10371666" y="3589867"/>
              <a:ext cx="1817100" cy="3268200"/>
            </a:xfrm>
            <a:prstGeom prst="triangle">
              <a:avLst>
                <a:gd name="adj" fmla="val 100000"/>
              </a:avLst>
            </a:prstGeom>
            <a:solidFill>
              <a:srgbClr val="374C81">
                <a:alpha val="65098"/>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sp>
          <p:nvSpPr>
            <p:cNvPr id="16" name="Google Shape;16;p1"/>
            <p:cNvSpPr/>
            <p:nvPr/>
          </p:nvSpPr>
          <p:spPr>
            <a:xfrm>
              <a:off x="0" y="4013200"/>
              <a:ext cx="448800" cy="2844900"/>
            </a:xfrm>
            <a:prstGeom prst="triangle">
              <a:avLst>
                <a:gd name="adj" fmla="val 0"/>
              </a:avLst>
            </a:prstGeom>
            <a:solidFill>
              <a:srgbClr val="072B62">
                <a:alpha val="69019"/>
              </a:srgbClr>
            </a:solidFill>
            <a:ln>
              <a:noFill/>
            </a:ln>
          </p:spPr>
          <p:txBody>
            <a:bodyPr spcFirstLastPara="1" wrap="square" lIns="68575" tIns="68575" rIns="68575" bIns="68575" anchor="ctr" anchorCtr="0">
              <a:noAutofit/>
            </a:bodyPr>
            <a:lstStyle/>
            <a:p>
              <a:pPr>
                <a:buClr>
                  <a:srgbClr val="000000"/>
                </a:buClr>
                <a:buSzPts val="1100"/>
                <a:buFont typeface="Arial"/>
                <a:buNone/>
              </a:pPr>
              <a:endParaRPr sz="1467" kern="0">
                <a:solidFill>
                  <a:srgbClr val="000000"/>
                </a:solidFill>
                <a:ea typeface="Arial"/>
                <a:cs typeface="Arial"/>
                <a:sym typeface="Arial"/>
              </a:endParaRPr>
            </a:p>
          </p:txBody>
        </p:sp>
      </p:grpSp>
      <p:sp>
        <p:nvSpPr>
          <p:cNvPr id="17" name="Google Shape;17;p1"/>
          <p:cNvSpPr txBox="1">
            <a:spLocks noGrp="1"/>
          </p:cNvSpPr>
          <p:nvPr>
            <p:ph type="title"/>
          </p:nvPr>
        </p:nvSpPr>
        <p:spPr>
          <a:xfrm>
            <a:off x="555785" y="257216"/>
            <a:ext cx="8992400" cy="13208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8" name="Google Shape;18;p1"/>
          <p:cNvSpPr txBox="1">
            <a:spLocks noGrp="1"/>
          </p:cNvSpPr>
          <p:nvPr>
            <p:ph type="body" idx="1"/>
          </p:nvPr>
        </p:nvSpPr>
        <p:spPr>
          <a:xfrm>
            <a:off x="513012" y="1719617"/>
            <a:ext cx="9035200" cy="4955200"/>
          </a:xfrm>
          <a:prstGeom prst="rect">
            <a:avLst/>
          </a:prstGeom>
          <a:noFill/>
          <a:ln>
            <a:noFill/>
          </a:ln>
        </p:spPr>
        <p:txBody>
          <a:bodyPr spcFirstLastPara="1" wrap="square" lIns="68575" tIns="34275" rIns="68575" bIns="34275" anchor="t" anchorCtr="0"/>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pic>
        <p:nvPicPr>
          <p:cNvPr id="19" name="Google Shape;19;p1"/>
          <p:cNvPicPr preferRelativeResize="0"/>
          <p:nvPr/>
        </p:nvPicPr>
        <p:blipFill rotWithShape="1">
          <a:blip r:embed="rId22">
            <a:alphaModFix/>
          </a:blip>
          <a:srcRect/>
          <a:stretch/>
        </p:blipFill>
        <p:spPr>
          <a:xfrm>
            <a:off x="9747105" y="0"/>
            <a:ext cx="2377440" cy="2377437"/>
          </a:xfrm>
          <a:prstGeom prst="rect">
            <a:avLst/>
          </a:prstGeom>
          <a:noFill/>
          <a:ln>
            <a:noFill/>
          </a:ln>
        </p:spPr>
      </p:pic>
      <p:sp>
        <p:nvSpPr>
          <p:cNvPr id="20" name="Google Shape;20;p1"/>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 kern="0">
                <a:solidFill>
                  <a:srgbClr val="FFFFFF"/>
                </a:solidFill>
              </a:rPr>
              <a:pPr/>
              <a:t>‹#›</a:t>
            </a:fld>
            <a:endParaRPr kern="0">
              <a:solidFill>
                <a:srgbClr val="FFFFFF"/>
              </a:solidFill>
            </a:endParaRPr>
          </a:p>
        </p:txBody>
      </p:sp>
    </p:spTree>
    <p:extLst>
      <p:ext uri="{BB962C8B-B14F-4D97-AF65-F5344CB8AC3E}">
        <p14:creationId xmlns:p14="http://schemas.microsoft.com/office/powerpoint/2010/main" val="3841608936"/>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mteachingtools.org/pd/sessione" TargetMode="External"/><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emteachingtools.org/pd/sessione" TargetMode="External"/><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Jyiv1Lc0d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temteachingtools.org/brief/42"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syU1rRCp7E8" TargetMode="External"/><Relationship Id="rId4" Type="http://schemas.openxmlformats.org/officeDocument/2006/relationships/image" Target="../media/image13.jpg"/><Relationship Id="rId5" Type="http://schemas.openxmlformats.org/officeDocument/2006/relationships/hyperlink" Target="https://www.youtube.com/watch?v=syU1rRCp7E8" TargetMode="External"/><Relationship Id="rId1" Type="http://schemas.openxmlformats.org/officeDocument/2006/relationships/slideLayout" Target="../slideLayouts/slideLayout20.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temteachingtools.org/brief/42"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0.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temteachingtools.org/pd/sessione" TargetMode="External"/><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3" Type="http://schemas.openxmlformats.org/officeDocument/2006/relationships/hyperlink" Target="http://stemteachingtools.org/pd/sessione" TargetMode="External"/><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temteachingtools.org/pd/sessione"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5.xml"/><Relationship Id="rId3"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6.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7.xml"/><Relationship Id="rId3" Type="http://schemas.openxmlformats.org/officeDocument/2006/relationships/image" Target="../media/image2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hyperlink" Target="http://stemteachingtools.org/pd/sessione" TargetMode="External"/><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3" Type="http://schemas.openxmlformats.org/officeDocument/2006/relationships/hyperlink" Target="http://tinyurl.com/AnchorPhenomRoutine" TargetMode="External"/><Relationship Id="rId4" Type="http://schemas.openxmlformats.org/officeDocument/2006/relationships/image" Target="../media/image21.png"/><Relationship Id="rId1" Type="http://schemas.openxmlformats.org/officeDocument/2006/relationships/slideLayout" Target="../slideLayouts/slideLayout20.xml"/><Relationship Id="rId2" Type="http://schemas.openxmlformats.org/officeDocument/2006/relationships/notesSlide" Target="../notesSlides/notesSlide62.xml"/></Relationships>
</file>

<file path=ppt/slides/_rels/slide67.xml.rels><?xml version="1.0" encoding="UTF-8" standalone="yes"?>
<Relationships xmlns="http://schemas.openxmlformats.org/package/2006/relationships"><Relationship Id="rId3" Type="http://schemas.openxmlformats.org/officeDocument/2006/relationships/hyperlink" Target="http://www.youtube.com/watch?v=RcQcNPn5V9Y" TargetMode="External"/><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3.xml.rels><?xml version="1.0" encoding="UTF-8" standalone="yes"?>
<Relationships xmlns="http://schemas.openxmlformats.org/package/2006/relationships"><Relationship Id="rId3" Type="http://schemas.openxmlformats.org/officeDocument/2006/relationships/hyperlink" Target="https://sites.google.com/site/sciencephenomena" TargetMode="External"/><Relationship Id="rId4" Type="http://schemas.openxmlformats.org/officeDocument/2006/relationships/hyperlink" Target="https://twitter.com/EurekAlert" TargetMode="External"/><Relationship Id="rId5" Type="http://schemas.openxmlformats.org/officeDocument/2006/relationships/hyperlink" Target="http://scijourner.org/" TargetMode="External"/><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74469" y="1477104"/>
            <a:ext cx="8664694" cy="2180496"/>
          </a:xfrm>
        </p:spPr>
        <p:txBody>
          <a:bodyPr/>
          <a:lstStyle/>
          <a:p>
            <a:r>
              <a:rPr lang="en-US" sz="4400" dirty="0" smtClean="0"/>
              <a:t>Selecting Anchoring Phenomena for Equitable Three-Dimensional Teaching</a:t>
            </a:r>
            <a:endParaRPr lang="en-US" sz="4400" dirty="0"/>
          </a:p>
        </p:txBody>
      </p:sp>
      <p:sp>
        <p:nvSpPr>
          <p:cNvPr id="10" name="Subtitle 9"/>
          <p:cNvSpPr>
            <a:spLocks noGrp="1"/>
          </p:cNvSpPr>
          <p:nvPr>
            <p:ph type="subTitle" idx="1"/>
          </p:nvPr>
        </p:nvSpPr>
        <p:spPr>
          <a:xfrm>
            <a:off x="661013" y="5665610"/>
            <a:ext cx="3975722" cy="1096899"/>
          </a:xfrm>
        </p:spPr>
        <p:txBody>
          <a:bodyPr/>
          <a:lstStyle/>
          <a:p>
            <a:pPr algn="l"/>
            <a:r>
              <a:rPr lang="en-US" sz="1200" dirty="0" smtClean="0"/>
              <a:t>Modified from </a:t>
            </a:r>
            <a:r>
              <a:rPr lang="en-US" sz="1200" dirty="0" err="1" smtClean="0"/>
              <a:t>Penuel</a:t>
            </a:r>
            <a:r>
              <a:rPr lang="en-US" sz="1200" dirty="0"/>
              <a:t>, W. R., Bell, P.,  Neill, T., Morrison, D., &amp; </a:t>
            </a:r>
            <a:r>
              <a:rPr lang="en-US" sz="1200" dirty="0" err="1"/>
              <a:t>Tesoriero</a:t>
            </a:r>
            <a:r>
              <a:rPr lang="en-US" sz="1200" dirty="0"/>
              <a:t>, G. (2018). </a:t>
            </a:r>
            <a:r>
              <a:rPr lang="en-US" sz="1200" i="1" dirty="0"/>
              <a:t>Selecting Anchoring Phenomena for Equitable 3D Teaching</a:t>
            </a:r>
            <a:r>
              <a:rPr lang="en-US" sz="1200" dirty="0"/>
              <a:t>. [OER Professional Development Session from the ACESSE Project] Retrieved from </a:t>
            </a:r>
            <a:r>
              <a:rPr lang="en-US" sz="1200" dirty="0">
                <a:hlinkClick r:id="rId3"/>
              </a:rPr>
              <a:t>http://stemteachingtools.org/pd/sessione</a:t>
            </a:r>
            <a:endParaRPr lang="en-US" sz="1200" dirty="0"/>
          </a:p>
        </p:txBody>
      </p:sp>
      <p:pic>
        <p:nvPicPr>
          <p:cNvPr id="12" name="Picture 11" title="decorative"/>
          <p:cNvPicPr>
            <a:picLocks noChangeAspect="1"/>
          </p:cNvPicPr>
          <p:nvPr/>
        </p:nvPicPr>
        <p:blipFill>
          <a:blip r:embed="rId4"/>
          <a:stretch>
            <a:fillRect/>
          </a:stretch>
        </p:blipFill>
        <p:spPr>
          <a:xfrm>
            <a:off x="4731287" y="5860223"/>
            <a:ext cx="951058" cy="902286"/>
          </a:xfrm>
          <a:prstGeom prst="rect">
            <a:avLst/>
          </a:prstGeom>
        </p:spPr>
      </p:pic>
      <p:sp>
        <p:nvSpPr>
          <p:cNvPr id="5" name="Date Placeholder 3"/>
          <p:cNvSpPr>
            <a:spLocks noGrp="1"/>
          </p:cNvSpPr>
          <p:nvPr>
            <p:ph type="dt" sz="quarter" idx="10"/>
          </p:nvPr>
        </p:nvSpPr>
        <p:spPr bwMode="auto">
          <a:xfrm>
            <a:off x="10092267" y="6289675"/>
            <a:ext cx="1974321" cy="3312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r>
              <a:rPr lang="en-US" altLang="en-US" smtClean="0">
                <a:solidFill>
                  <a:schemeClr val="bg1"/>
                </a:solidFill>
              </a:rPr>
              <a:t>Fall/2019</a:t>
            </a:r>
            <a:endParaRPr lang="en-US" altLang="en-US" dirty="0" smtClean="0">
              <a:solidFill>
                <a:schemeClr val="bg1"/>
              </a:solidFill>
            </a:endParaRPr>
          </a:p>
        </p:txBody>
      </p:sp>
    </p:spTree>
    <p:extLst>
      <p:ext uri="{BB962C8B-B14F-4D97-AF65-F5344CB8AC3E}">
        <p14:creationId xmlns:p14="http://schemas.microsoft.com/office/powerpoint/2010/main" val="2990334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2"/>
          <p:cNvSpPr txBox="1">
            <a:spLocks/>
          </p:cNvSpPr>
          <p:nvPr/>
        </p:nvSpPr>
        <p:spPr>
          <a:xfrm>
            <a:off x="849666" y="760166"/>
            <a:ext cx="8850757" cy="114138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nSpc>
                <a:spcPct val="120000"/>
              </a:lnSpc>
            </a:pPr>
            <a:r>
              <a:rPr lang="en" sz="2000" dirty="0">
                <a:solidFill>
                  <a:schemeClr val="bg2">
                    <a:lumMod val="10000"/>
                  </a:schemeClr>
                </a:solidFill>
                <a:latin typeface="Lato Regular"/>
                <a:ea typeface="Petrona"/>
                <a:cs typeface="Lato Regular"/>
                <a:sym typeface="Petrona"/>
              </a:rPr>
              <a:t>What </a:t>
            </a:r>
            <a:r>
              <a:rPr lang="en" sz="2000" dirty="0">
                <a:solidFill>
                  <a:schemeClr val="bg2">
                    <a:lumMod val="25000"/>
                  </a:schemeClr>
                </a:solidFill>
                <a:latin typeface="Lato Regular"/>
                <a:ea typeface="Petrona"/>
                <a:cs typeface="Lato Regular"/>
                <a:sym typeface="Petrona"/>
              </a:rPr>
              <a:t>patterns do you notice in the graph? With a partner, brainstorm some possible causes for the change in the Buffalo population you observed in the graph.</a:t>
            </a:r>
          </a:p>
        </p:txBody>
      </p:sp>
      <p:pic>
        <p:nvPicPr>
          <p:cNvPr id="8" name="Shape 123" descr="The graph shows population on the Y axis and year on the X axis, ranging from 1960 to 2000. In 1960, the population is around 30,000, and climbs quickly to a peak in 1975 of around 80,000. After that, the graph declines, to around 20,000 in 1995, where it plateaus until 2000. There are more data points from between 1960 and 1975 than from 1975 and 2000." title="Graph of African Buffalo Population Size in the Serengetti between 1960 and 2000"/>
          <p:cNvPicPr preferRelativeResize="0"/>
          <p:nvPr/>
        </p:nvPicPr>
        <p:blipFill>
          <a:blip r:embed="rId3">
            <a:alphaModFix/>
          </a:blip>
          <a:stretch>
            <a:fillRect/>
          </a:stretch>
        </p:blipFill>
        <p:spPr>
          <a:xfrm>
            <a:off x="2091836" y="2163553"/>
            <a:ext cx="6873195" cy="3987610"/>
          </a:xfrm>
          <a:prstGeom prst="rect">
            <a:avLst/>
          </a:prstGeom>
          <a:noFill/>
          <a:ln>
            <a:solidFill>
              <a:srgbClr val="000000"/>
            </a:solidFill>
          </a:ln>
        </p:spPr>
      </p:pic>
      <p:sp>
        <p:nvSpPr>
          <p:cNvPr id="2" name="Title 1" hidden="1"/>
          <p:cNvSpPr>
            <a:spLocks noGrp="1"/>
          </p:cNvSpPr>
          <p:nvPr>
            <p:ph type="title"/>
          </p:nvPr>
        </p:nvSpPr>
        <p:spPr/>
        <p:txBody>
          <a:bodyPr/>
          <a:lstStyle/>
          <a:p>
            <a:r>
              <a:rPr lang="en-US" dirty="0" smtClean="0"/>
              <a:t>Buffalo Graph</a:t>
            </a:r>
            <a:endParaRPr lang="en-US" dirty="0"/>
          </a:p>
        </p:txBody>
      </p:sp>
      <p:sp>
        <p:nvSpPr>
          <p:cNvPr id="3" name="Slide Number Placeholder 2"/>
          <p:cNvSpPr>
            <a:spLocks noGrp="1"/>
          </p:cNvSpPr>
          <p:nvPr>
            <p:ph type="sldNum" sz="quarter" idx="12"/>
          </p:nvPr>
        </p:nvSpPr>
        <p:spPr/>
        <p:txBody>
          <a:bodyPr/>
          <a:lstStyle/>
          <a:p>
            <a:fld id="{F3E40CA2-436C-EA47-97AB-3BA7B3C8EE3F}" type="slidenum">
              <a:rPr lang="en-US" smtClean="0"/>
              <a:t>10</a:t>
            </a:fld>
            <a:endParaRPr lang="en-US" dirty="0"/>
          </a:p>
        </p:txBody>
      </p:sp>
    </p:spTree>
    <p:extLst>
      <p:ext uri="{BB962C8B-B14F-4D97-AF65-F5344CB8AC3E}">
        <p14:creationId xmlns:p14="http://schemas.microsoft.com/office/powerpoint/2010/main" val="214725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2"/>
          <p:cNvSpPr txBox="1">
            <a:spLocks/>
          </p:cNvSpPr>
          <p:nvPr/>
        </p:nvSpPr>
        <p:spPr>
          <a:xfrm>
            <a:off x="950836" y="893157"/>
            <a:ext cx="8404947" cy="458269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marL="457200" indent="-457200">
              <a:buClr>
                <a:srgbClr val="FFC000"/>
              </a:buClr>
              <a:buFontTx/>
              <a:buChar char="►"/>
            </a:pPr>
            <a:r>
              <a:rPr lang="en" sz="3000" dirty="0">
                <a:solidFill>
                  <a:schemeClr val="bg2">
                    <a:lumMod val="25000"/>
                  </a:schemeClr>
                </a:solidFill>
                <a:latin typeface="Lato Regular"/>
                <a:cs typeface="Lato Regular"/>
              </a:rPr>
              <a:t>What knowledge and experiences have you had, that might help us as a class explain what’s happening to the buffalo?</a:t>
            </a:r>
          </a:p>
          <a:p>
            <a:pPr marL="457200" indent="-457200">
              <a:buClr>
                <a:srgbClr val="FFC000"/>
              </a:buClr>
              <a:buFontTx/>
              <a:buChar char="►"/>
            </a:pPr>
            <a:endParaRPr lang="en" sz="3000" dirty="0">
              <a:solidFill>
                <a:schemeClr val="bg2">
                  <a:lumMod val="25000"/>
                </a:schemeClr>
              </a:solidFill>
              <a:latin typeface="Lato Regular"/>
              <a:cs typeface="Lato Regular"/>
            </a:endParaRPr>
          </a:p>
          <a:p>
            <a:pPr marL="457200" indent="-457200">
              <a:buClr>
                <a:srgbClr val="FFC000"/>
              </a:buClr>
              <a:buFontTx/>
              <a:buChar char="►"/>
            </a:pPr>
            <a:r>
              <a:rPr lang="en" sz="3000" dirty="0">
                <a:solidFill>
                  <a:schemeClr val="bg2">
                    <a:lumMod val="25000"/>
                  </a:schemeClr>
                </a:solidFill>
                <a:latin typeface="Lato Regular"/>
                <a:cs typeface="Lato Regular"/>
              </a:rPr>
              <a:t>What questions do we need to answer, to test your ideas about what’s happening with the buffalo?</a:t>
            </a:r>
          </a:p>
          <a:p>
            <a:pPr marL="457200" indent="-457200">
              <a:buClr>
                <a:srgbClr val="FFC000"/>
              </a:buClr>
              <a:buFontTx/>
              <a:buChar char="►"/>
            </a:pPr>
            <a:endParaRPr lang="en" sz="3000" dirty="0">
              <a:solidFill>
                <a:schemeClr val="bg2">
                  <a:lumMod val="25000"/>
                </a:schemeClr>
              </a:solidFill>
              <a:latin typeface="Lato Regular"/>
              <a:cs typeface="Lato Regular"/>
            </a:endParaRPr>
          </a:p>
          <a:p>
            <a:pPr marL="457200" indent="-457200">
              <a:buClr>
                <a:srgbClr val="FFC000"/>
              </a:buClr>
              <a:buFontTx/>
              <a:buChar char="►"/>
            </a:pPr>
            <a:r>
              <a:rPr lang="en" sz="3000" dirty="0">
                <a:solidFill>
                  <a:schemeClr val="bg2">
                    <a:lumMod val="25000"/>
                  </a:schemeClr>
                </a:solidFill>
                <a:latin typeface="Lato Regular"/>
                <a:cs typeface="Lato Regular"/>
              </a:rPr>
              <a:t>What other questions do you have about what we’ve shown so far?</a:t>
            </a:r>
          </a:p>
          <a:p>
            <a:pPr marL="457200" indent="-457200">
              <a:lnSpc>
                <a:spcPct val="115000"/>
              </a:lnSpc>
              <a:buClr>
                <a:srgbClr val="FFC000"/>
              </a:buClr>
              <a:buFontTx/>
              <a:buChar char="►"/>
            </a:pPr>
            <a:endParaRPr lang="en" sz="3000" dirty="0">
              <a:solidFill>
                <a:schemeClr val="bg2">
                  <a:lumMod val="25000"/>
                </a:schemeClr>
              </a:solidFill>
              <a:latin typeface="Lato Regular"/>
              <a:ea typeface="Petrona"/>
              <a:cs typeface="Lato Regular"/>
              <a:sym typeface="Petrona"/>
            </a:endParaRPr>
          </a:p>
        </p:txBody>
      </p:sp>
      <p:sp>
        <p:nvSpPr>
          <p:cNvPr id="3" name="Title 2" hidden="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11</a:t>
            </a:fld>
            <a:endParaRPr lang="en-US"/>
          </a:p>
        </p:txBody>
      </p:sp>
    </p:spTree>
    <p:extLst>
      <p:ext uri="{BB962C8B-B14F-4D97-AF65-F5344CB8AC3E}">
        <p14:creationId xmlns:p14="http://schemas.microsoft.com/office/powerpoint/2010/main" val="223400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Lato"/>
                <a:ea typeface="Lato"/>
                <a:cs typeface="Lato"/>
                <a:sym typeface="Lato"/>
              </a:rPr>
              <a:t>If we were to continue this activity</a:t>
            </a:r>
            <a:endParaRPr lang="en-US" dirty="0"/>
          </a:p>
        </p:txBody>
      </p:sp>
      <p:sp>
        <p:nvSpPr>
          <p:cNvPr id="3" name="Content Placeholder 2"/>
          <p:cNvSpPr>
            <a:spLocks noGrp="1"/>
          </p:cNvSpPr>
          <p:nvPr>
            <p:ph type="body" sz="quarter" idx="13"/>
          </p:nvPr>
        </p:nvSpPr>
        <p:spPr>
          <a:xfrm>
            <a:off x="259762" y="1129507"/>
            <a:ext cx="9188715" cy="4901324"/>
          </a:xfrm>
        </p:spPr>
        <p:txBody>
          <a:bodyPr/>
          <a:lstStyle/>
          <a:p>
            <a:pPr marL="0" indent="0">
              <a:buSzPct val="25000"/>
              <a:buNone/>
            </a:pPr>
            <a:r>
              <a:rPr lang="en-US" dirty="0">
                <a:latin typeface="Lato"/>
                <a:ea typeface="Lato"/>
                <a:cs typeface="Lato"/>
                <a:sym typeface="Lato"/>
              </a:rPr>
              <a:t>We might…</a:t>
            </a:r>
          </a:p>
          <a:p>
            <a:pPr marL="400050" lvl="1" indent="0">
              <a:buSzPct val="25000"/>
              <a:buNone/>
            </a:pPr>
            <a:endParaRPr lang="en-US" dirty="0">
              <a:latin typeface="Lato"/>
              <a:ea typeface="Lato"/>
              <a:cs typeface="Lato"/>
              <a:sym typeface="Lato"/>
            </a:endParaRPr>
          </a:p>
          <a:p>
            <a:pPr marL="857250" lvl="1" indent="-457200">
              <a:buSzPct val="100000"/>
              <a:buFontTx/>
              <a:buChar char="►"/>
            </a:pPr>
            <a:r>
              <a:rPr lang="en-US" dirty="0">
                <a:latin typeface="Lato"/>
                <a:ea typeface="Lato"/>
                <a:cs typeface="Lato"/>
                <a:sym typeface="Lato"/>
              </a:rPr>
              <a:t>Take your questions and build a public record of them</a:t>
            </a:r>
          </a:p>
          <a:p>
            <a:pPr marL="857250" lvl="1" indent="-457200">
              <a:buSzPct val="100000"/>
              <a:buFontTx/>
              <a:buChar char="►"/>
            </a:pPr>
            <a:endParaRPr lang="en-US" dirty="0">
              <a:latin typeface="Lato"/>
              <a:ea typeface="Lato"/>
              <a:cs typeface="Lato"/>
              <a:sym typeface="Lato"/>
            </a:endParaRPr>
          </a:p>
          <a:p>
            <a:pPr marL="857250" lvl="1" indent="-457200">
              <a:buSzPct val="100000"/>
              <a:buFontTx/>
              <a:buChar char="►"/>
            </a:pPr>
            <a:r>
              <a:rPr lang="en-US" dirty="0">
                <a:latin typeface="Lato"/>
                <a:ea typeface="Lato"/>
                <a:cs typeface="Lato"/>
                <a:sym typeface="Lato"/>
              </a:rPr>
              <a:t>Prioritize them</a:t>
            </a:r>
          </a:p>
          <a:p>
            <a:pPr marL="857250" lvl="1" indent="-457200">
              <a:buSzPct val="100000"/>
              <a:buFontTx/>
              <a:buChar char="►"/>
            </a:pPr>
            <a:endParaRPr lang="en-US" dirty="0">
              <a:latin typeface="Lato"/>
              <a:ea typeface="Lato"/>
              <a:cs typeface="Lato"/>
              <a:sym typeface="Lato"/>
            </a:endParaRPr>
          </a:p>
          <a:p>
            <a:pPr marL="857250" lvl="1" indent="-457200">
              <a:buSzPct val="100000"/>
              <a:buFontTx/>
              <a:buChar char="►"/>
            </a:pPr>
            <a:r>
              <a:rPr lang="en-US" dirty="0">
                <a:latin typeface="Lato"/>
                <a:ea typeface="Lato"/>
                <a:cs typeface="Lato"/>
                <a:sym typeface="Lato"/>
              </a:rPr>
              <a:t>Decide on a first investigation to conduct</a:t>
            </a:r>
          </a:p>
        </p:txBody>
      </p:sp>
      <p:sp>
        <p:nvSpPr>
          <p:cNvPr id="4" name="Slide Number Placeholder 3"/>
          <p:cNvSpPr>
            <a:spLocks noGrp="1"/>
          </p:cNvSpPr>
          <p:nvPr>
            <p:ph type="sldNum" sz="quarter" idx="12"/>
          </p:nvPr>
        </p:nvSpPr>
        <p:spPr/>
        <p:txBody>
          <a:bodyPr/>
          <a:lstStyle/>
          <a:p>
            <a:fld id="{91BD7323-49BF-4C97-8773-5EC64C492009}" type="slidenum">
              <a:rPr lang="en-US" smtClean="0"/>
              <a:t>12</a:t>
            </a:fld>
            <a:endParaRPr lang="en-US"/>
          </a:p>
        </p:txBody>
      </p:sp>
    </p:spTree>
    <p:extLst>
      <p:ext uri="{BB962C8B-B14F-4D97-AF65-F5344CB8AC3E}">
        <p14:creationId xmlns:p14="http://schemas.microsoft.com/office/powerpoint/2010/main" val="211663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Lato"/>
                <a:ea typeface="Lato"/>
                <a:cs typeface="Lato"/>
                <a:sym typeface="Lato"/>
              </a:rPr>
              <a:t>And as part of this unit, we might also</a:t>
            </a:r>
            <a:r>
              <a:rPr lang="mr-IN" dirty="0">
                <a:latin typeface="Lato"/>
                <a:ea typeface="Lato"/>
                <a:cs typeface="Lato"/>
                <a:sym typeface="Lato"/>
              </a:rPr>
              <a:t>…</a:t>
            </a:r>
            <a:endParaRPr lang="en-US" dirty="0"/>
          </a:p>
        </p:txBody>
      </p:sp>
      <p:sp>
        <p:nvSpPr>
          <p:cNvPr id="3" name="Content Placeholder 2"/>
          <p:cNvSpPr>
            <a:spLocks noGrp="1"/>
          </p:cNvSpPr>
          <p:nvPr>
            <p:ph type="body" sz="quarter" idx="13"/>
          </p:nvPr>
        </p:nvSpPr>
        <p:spPr/>
        <p:txBody>
          <a:bodyPr/>
          <a:lstStyle/>
          <a:p>
            <a:pPr marL="0" indent="0">
              <a:buNone/>
            </a:pPr>
            <a:r>
              <a:rPr lang="en-US" dirty="0">
                <a:latin typeface="Lato"/>
                <a:ea typeface="Lato"/>
                <a:cs typeface="Lato"/>
                <a:sym typeface="Lato"/>
              </a:rPr>
              <a:t>Ask students to complete a </a:t>
            </a:r>
            <a:r>
              <a:rPr lang="en-US" b="1" dirty="0">
                <a:latin typeface="Lato"/>
                <a:ea typeface="Lato"/>
                <a:cs typeface="Lato"/>
                <a:sym typeface="Lato"/>
              </a:rPr>
              <a:t>design challenge</a:t>
            </a:r>
            <a:r>
              <a:rPr lang="en-US" dirty="0">
                <a:latin typeface="Lato"/>
                <a:ea typeface="Lato"/>
                <a:cs typeface="Lato"/>
                <a:sym typeface="Lato"/>
              </a:rPr>
              <a:t> that requires them to apply their understanding of the phenomenon to solve a problem that addresses a concrete human need in society.</a:t>
            </a:r>
          </a:p>
        </p:txBody>
      </p:sp>
      <p:grpSp>
        <p:nvGrpSpPr>
          <p:cNvPr id="10" name="Group 9" descr="Join a citizen science effort to help monitor animal counts on the Serengeti that helps evaluate efforts to preserve biodiversity" title="example"/>
          <p:cNvGrpSpPr/>
          <p:nvPr/>
        </p:nvGrpSpPr>
        <p:grpSpPr>
          <a:xfrm>
            <a:off x="6856524" y="4425308"/>
            <a:ext cx="2887977" cy="2011541"/>
            <a:chOff x="5264486" y="2130850"/>
            <a:chExt cx="2887977" cy="2011541"/>
          </a:xfrm>
        </p:grpSpPr>
        <p:sp>
          <p:nvSpPr>
            <p:cNvPr id="6" name="Rectangle 5"/>
            <p:cNvSpPr/>
            <p:nvPr/>
          </p:nvSpPr>
          <p:spPr>
            <a:xfrm>
              <a:off x="5264486" y="2130850"/>
              <a:ext cx="2887977" cy="20115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TextBox 4" descr="Join a citizen science effort to help monitor animal counts on the Serengeti that helps evaluate efforts to preserve biodiversity."/>
            <p:cNvSpPr txBox="1"/>
            <p:nvPr/>
          </p:nvSpPr>
          <p:spPr>
            <a:xfrm>
              <a:off x="5461047" y="2295210"/>
              <a:ext cx="2658551" cy="1661993"/>
            </a:xfrm>
            <a:prstGeom prst="rect">
              <a:avLst/>
            </a:prstGeom>
            <a:noFill/>
          </p:spPr>
          <p:txBody>
            <a:bodyPr wrap="square" rtlCol="0">
              <a:spAutoFit/>
            </a:bodyPr>
            <a:lstStyle/>
            <a:p>
              <a:r>
                <a:rPr lang="en-US" sz="1700" dirty="0">
                  <a:latin typeface="Lato  "/>
                  <a:cs typeface="Lato  "/>
                </a:rPr>
                <a:t>Join a citizen science effort to help monitor animal counts on the Serengeti that helps evaluate efforts to preserve biodiversity</a:t>
              </a:r>
            </a:p>
          </p:txBody>
        </p:sp>
      </p:grpSp>
      <p:sp>
        <p:nvSpPr>
          <p:cNvPr id="4" name="Slide Number Placeholder 3"/>
          <p:cNvSpPr>
            <a:spLocks noGrp="1"/>
          </p:cNvSpPr>
          <p:nvPr>
            <p:ph type="sldNum" sz="quarter" idx="12"/>
          </p:nvPr>
        </p:nvSpPr>
        <p:spPr/>
        <p:txBody>
          <a:bodyPr/>
          <a:lstStyle/>
          <a:p>
            <a:fld id="{91BD7323-49BF-4C97-8773-5EC64C492009}" type="slidenum">
              <a:rPr lang="en-US" smtClean="0"/>
              <a:t>13</a:t>
            </a:fld>
            <a:endParaRPr lang="en-US"/>
          </a:p>
        </p:txBody>
      </p:sp>
    </p:spTree>
    <p:extLst>
      <p:ext uri="{BB962C8B-B14F-4D97-AF65-F5344CB8AC3E}">
        <p14:creationId xmlns:p14="http://schemas.microsoft.com/office/powerpoint/2010/main" val="70106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Lato"/>
                <a:ea typeface="Lato"/>
                <a:cs typeface="Lato"/>
                <a:sym typeface="Lato"/>
              </a:rPr>
              <a:t>Discussion</a:t>
            </a:r>
            <a:endParaRPr lang="en-US" dirty="0"/>
          </a:p>
        </p:txBody>
      </p:sp>
      <p:sp>
        <p:nvSpPr>
          <p:cNvPr id="3" name="Content Placeholder 2"/>
          <p:cNvSpPr>
            <a:spLocks noGrp="1"/>
          </p:cNvSpPr>
          <p:nvPr>
            <p:ph type="body" sz="quarter" idx="13"/>
          </p:nvPr>
        </p:nvSpPr>
        <p:spPr>
          <a:xfrm>
            <a:off x="362603" y="1387084"/>
            <a:ext cx="9188715" cy="4901324"/>
          </a:xfrm>
        </p:spPr>
        <p:txBody>
          <a:bodyPr>
            <a:normAutofit/>
          </a:bodyPr>
          <a:lstStyle/>
          <a:p>
            <a:pPr>
              <a:spcBef>
                <a:spcPts val="0"/>
              </a:spcBef>
              <a:buFontTx/>
              <a:buChar char="►"/>
            </a:pPr>
            <a:r>
              <a:rPr lang="en-US" sz="3200" b="1" i="1" dirty="0">
                <a:solidFill>
                  <a:schemeClr val="bg2">
                    <a:lumMod val="25000"/>
                  </a:schemeClr>
                </a:solidFill>
                <a:latin typeface="Lato"/>
                <a:ea typeface="Lato"/>
                <a:cs typeface="Lato"/>
                <a:sym typeface="Lato"/>
              </a:rPr>
              <a:t>What is the phenomenon here?</a:t>
            </a:r>
          </a:p>
          <a:p>
            <a:pPr>
              <a:spcBef>
                <a:spcPts val="0"/>
              </a:spcBef>
              <a:buFontTx/>
              <a:buChar char="►"/>
            </a:pPr>
            <a:endParaRPr lang="en-US" sz="3200" b="1" i="1" dirty="0">
              <a:solidFill>
                <a:schemeClr val="bg2">
                  <a:lumMod val="25000"/>
                </a:schemeClr>
              </a:solidFill>
              <a:latin typeface="Lato"/>
              <a:ea typeface="Lato"/>
              <a:cs typeface="Lato"/>
              <a:sym typeface="Lato"/>
            </a:endParaRPr>
          </a:p>
          <a:p>
            <a:pPr>
              <a:spcBef>
                <a:spcPts val="0"/>
              </a:spcBef>
              <a:buFontTx/>
              <a:buChar char="►"/>
            </a:pPr>
            <a:r>
              <a:rPr lang="en-US" sz="3200" b="1" i="1" dirty="0">
                <a:solidFill>
                  <a:schemeClr val="bg2">
                    <a:lumMod val="25000"/>
                  </a:schemeClr>
                </a:solidFill>
                <a:latin typeface="Lato"/>
                <a:ea typeface="Lato"/>
                <a:cs typeface="Lato"/>
                <a:sym typeface="Lato"/>
              </a:rPr>
              <a:t>What strikes you as similar to or different from how teachers have introduced science units in the past?</a:t>
            </a:r>
          </a:p>
          <a:p>
            <a:pPr marL="0" indent="0">
              <a:buNone/>
            </a:pPr>
            <a:endParaRPr lang="en-US" sz="3200" dirty="0">
              <a:solidFill>
                <a:schemeClr val="bg2">
                  <a:lumMod val="25000"/>
                </a:schemeClr>
              </a:solidFill>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14</a:t>
            </a:fld>
            <a:endParaRPr lang="en-US"/>
          </a:p>
        </p:txBody>
      </p:sp>
    </p:spTree>
    <p:extLst>
      <p:ext uri="{BB962C8B-B14F-4D97-AF65-F5344CB8AC3E}">
        <p14:creationId xmlns:p14="http://schemas.microsoft.com/office/powerpoint/2010/main" val="2207955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Thoughts	</a:t>
            </a:r>
            <a:endParaRPr lang="en-US" dirty="0"/>
          </a:p>
        </p:txBody>
      </p:sp>
      <p:sp>
        <p:nvSpPr>
          <p:cNvPr id="3" name="Text Placeholder 2"/>
          <p:cNvSpPr>
            <a:spLocks noGrp="1"/>
          </p:cNvSpPr>
          <p:nvPr>
            <p:ph type="body" sz="quarter" idx="13"/>
          </p:nvPr>
        </p:nvSpPr>
        <p:spPr/>
        <p:txBody>
          <a:bodyPr/>
          <a:lstStyle/>
          <a:p>
            <a:pPr marL="0" indent="0">
              <a:buNone/>
            </a:pPr>
            <a:r>
              <a:rPr lang="en-US" dirty="0" smtClean="0"/>
              <a:t>Write down your initial thoughts or ideas as to what is a phenomenon.</a:t>
            </a:r>
          </a:p>
          <a:p>
            <a:pPr marL="0" indent="0">
              <a:buNone/>
            </a:pPr>
            <a:endParaRPr lang="en-US" dirty="0"/>
          </a:p>
          <a:p>
            <a:pPr marL="0" indent="0">
              <a:buNone/>
            </a:pPr>
            <a:r>
              <a:rPr lang="en-US" dirty="0" smtClean="0"/>
              <a:t>We will add to these ideas in our later sessions.</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15</a:t>
            </a:fld>
            <a:endParaRPr lang="en-US"/>
          </a:p>
        </p:txBody>
      </p:sp>
    </p:spTree>
    <p:extLst>
      <p:ext uri="{BB962C8B-B14F-4D97-AF65-F5344CB8AC3E}">
        <p14:creationId xmlns:p14="http://schemas.microsoft.com/office/powerpoint/2010/main" val="303286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Review</a:t>
            </a:r>
            <a:endParaRPr lang="en-US" dirty="0"/>
          </a:p>
        </p:txBody>
      </p:sp>
      <p:sp>
        <p:nvSpPr>
          <p:cNvPr id="3" name="Text Placeholder 2"/>
          <p:cNvSpPr>
            <a:spLocks noGrp="1"/>
          </p:cNvSpPr>
          <p:nvPr>
            <p:ph type="body" sz="quarter" idx="13"/>
          </p:nvPr>
        </p:nvSpPr>
        <p:spPr>
          <a:xfrm>
            <a:off x="259762" y="1412710"/>
            <a:ext cx="9188715" cy="4901324"/>
          </a:xfrm>
        </p:spPr>
        <p:txBody>
          <a:bodyPr/>
          <a:lstStyle/>
          <a:p>
            <a:r>
              <a:rPr lang="en-US" dirty="0" smtClean="0"/>
              <a:t>In this session, we experienced </a:t>
            </a:r>
            <a:r>
              <a:rPr lang="en-US" i="1" dirty="0" smtClean="0"/>
              <a:t>HOW</a:t>
            </a:r>
            <a:r>
              <a:rPr lang="en-US" dirty="0" smtClean="0"/>
              <a:t> a phenomenon may be introduced at the start of a unit.</a:t>
            </a:r>
          </a:p>
          <a:p>
            <a:r>
              <a:rPr lang="en-US" dirty="0" smtClean="0"/>
              <a:t>In the next session, we will look more deeply at defining “phenomenon” and how it is different from a design challenge or a disciplinary core idea (DCI).</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16</a:t>
            </a:fld>
            <a:endParaRPr lang="en-US"/>
          </a:p>
        </p:txBody>
      </p:sp>
    </p:spTree>
    <p:extLst>
      <p:ext uri="{BB962C8B-B14F-4D97-AF65-F5344CB8AC3E}">
        <p14:creationId xmlns:p14="http://schemas.microsoft.com/office/powerpoint/2010/main" val="744246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438" y="798490"/>
            <a:ext cx="8664694" cy="2144612"/>
          </a:xfrm>
        </p:spPr>
        <p:txBody>
          <a:bodyPr/>
          <a:lstStyle/>
          <a:p>
            <a:r>
              <a:rPr lang="en-US" sz="4000" dirty="0" smtClean="0"/>
              <a:t>Selecting Anchoring Phenomena for Equitable Three-Dimensional Teaching</a:t>
            </a:r>
            <a:endParaRPr lang="en-US" sz="4000" dirty="0"/>
          </a:p>
        </p:txBody>
      </p:sp>
      <p:sp>
        <p:nvSpPr>
          <p:cNvPr id="3" name="Subtitle 2"/>
          <p:cNvSpPr>
            <a:spLocks noGrp="1"/>
          </p:cNvSpPr>
          <p:nvPr>
            <p:ph type="subTitle" idx="1"/>
          </p:nvPr>
        </p:nvSpPr>
        <p:spPr>
          <a:xfrm>
            <a:off x="954682" y="4054550"/>
            <a:ext cx="8298206" cy="1096899"/>
          </a:xfrm>
        </p:spPr>
        <p:txBody>
          <a:bodyPr/>
          <a:lstStyle/>
          <a:p>
            <a:pPr algn="l"/>
            <a:r>
              <a:rPr lang="en-US" dirty="0" smtClean="0"/>
              <a:t>Session B:  What are Phenomena?</a:t>
            </a:r>
            <a:endParaRPr lang="en-US" dirty="0"/>
          </a:p>
        </p:txBody>
      </p:sp>
      <p:sp>
        <p:nvSpPr>
          <p:cNvPr id="4" name="Date Placeholder 3"/>
          <p:cNvSpPr>
            <a:spLocks noGrp="1"/>
          </p:cNvSpPr>
          <p:nvPr>
            <p:ph type="dt" sz="half" idx="10"/>
          </p:nvPr>
        </p:nvSpPr>
        <p:spPr/>
        <p:txBody>
          <a:bodyPr/>
          <a:lstStyle/>
          <a:p>
            <a:r>
              <a:rPr lang="en-US" smtClean="0"/>
              <a:t>Fall/2019</a:t>
            </a:r>
            <a:endParaRPr lang="en-US" dirty="0"/>
          </a:p>
        </p:txBody>
      </p:sp>
      <p:sp>
        <p:nvSpPr>
          <p:cNvPr id="5" name="Subtitle 9"/>
          <p:cNvSpPr txBox="1">
            <a:spLocks/>
          </p:cNvSpPr>
          <p:nvPr/>
        </p:nvSpPr>
        <p:spPr>
          <a:xfrm>
            <a:off x="661013" y="5665610"/>
            <a:ext cx="3975722"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rgbClr val="D2BD24"/>
              </a:buClr>
              <a:buSzPct val="100000"/>
              <a:buFont typeface="Wingdings 3" panose="05040102010807070707" pitchFamily="18" charset="2"/>
              <a:buNone/>
              <a:defRPr sz="2800" kern="1200">
                <a:solidFill>
                  <a:schemeClr val="bg1">
                    <a:lumMod val="50000"/>
                  </a:schemeClr>
                </a:solidFill>
                <a:latin typeface="+mn-lt"/>
                <a:ea typeface="+mn-ea"/>
                <a:cs typeface="+mn-cs"/>
              </a:defRPr>
            </a:lvl1pPr>
            <a:lvl2pPr marL="457200" indent="0" algn="ctr" defTabSz="457200" rtl="0" eaLnBrk="1" latinLnBrk="0" hangingPunct="1">
              <a:spcBef>
                <a:spcPts val="1000"/>
              </a:spcBef>
              <a:spcAft>
                <a:spcPts val="0"/>
              </a:spcAft>
              <a:buClr>
                <a:srgbClr val="D2BD24"/>
              </a:buClr>
              <a:buSzPct val="80000"/>
              <a:buFont typeface="Franklin Gothic Medium" panose="020B0603020102020204" pitchFamily="34" charset="0"/>
              <a:buNone/>
              <a:defRPr sz="32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rgbClr val="D2BD24"/>
              </a:buClr>
              <a:buSzPct val="100000"/>
              <a:buFont typeface="Wingdings 2" panose="05020102010507070707" pitchFamily="18" charset="2"/>
              <a:buNone/>
              <a:defRPr sz="2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rgbClr val="D2BD24"/>
              </a:buClr>
              <a:buSzPct val="100000"/>
              <a:buFont typeface="Wingdings 3" panose="05040102010807070707" pitchFamily="18" charset="2"/>
              <a:buNone/>
              <a:defRPr sz="2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rgbClr val="D2BD24"/>
              </a:buClr>
              <a:buSzPct val="100000"/>
              <a:buFont typeface="Wingdings 3" panose="05040102010807070707" pitchFamily="18" charset="2"/>
              <a:buNone/>
              <a:defRPr sz="2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1200" smtClean="0"/>
              <a:t>Modified from Penuel, W. R., Bell, P.,  Neill, T., Morrison, D., &amp; Tesoriero, G. (2018). </a:t>
            </a:r>
            <a:r>
              <a:rPr lang="en-US" sz="1200" i="1" smtClean="0"/>
              <a:t>Selecting Anchoring Phenomena for Equitable 3D Teaching</a:t>
            </a:r>
            <a:r>
              <a:rPr lang="en-US" sz="1200" smtClean="0"/>
              <a:t>. [OER Professional Development Session from the ACESSE Project] Retrieved from </a:t>
            </a:r>
            <a:r>
              <a:rPr lang="en-US" sz="1200" smtClean="0">
                <a:hlinkClick r:id="rId3"/>
              </a:rPr>
              <a:t>http://stemteachingtools.org/pd/sessione</a:t>
            </a:r>
            <a:endParaRPr lang="en-US" sz="1200" dirty="0"/>
          </a:p>
        </p:txBody>
      </p:sp>
      <p:pic>
        <p:nvPicPr>
          <p:cNvPr id="6" name="Picture 5" title="decorative"/>
          <p:cNvPicPr>
            <a:picLocks noChangeAspect="1"/>
          </p:cNvPicPr>
          <p:nvPr/>
        </p:nvPicPr>
        <p:blipFill>
          <a:blip r:embed="rId4"/>
          <a:stretch>
            <a:fillRect/>
          </a:stretch>
        </p:blipFill>
        <p:spPr>
          <a:xfrm>
            <a:off x="4731287" y="5860223"/>
            <a:ext cx="951058" cy="902286"/>
          </a:xfrm>
          <a:prstGeom prst="rect">
            <a:avLst/>
          </a:prstGeom>
        </p:spPr>
      </p:pic>
    </p:spTree>
    <p:extLst>
      <p:ext uri="{BB962C8B-B14F-4D97-AF65-F5344CB8AC3E}">
        <p14:creationId xmlns:p14="http://schemas.microsoft.com/office/powerpoint/2010/main" val="207358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the previous session….</a:t>
            </a:r>
            <a:endParaRPr lang="en-US" b="1" dirty="0"/>
          </a:p>
        </p:txBody>
      </p:sp>
      <p:sp>
        <p:nvSpPr>
          <p:cNvPr id="3" name="Text Placeholder 2"/>
          <p:cNvSpPr>
            <a:spLocks noGrp="1"/>
          </p:cNvSpPr>
          <p:nvPr>
            <p:ph type="body" sz="quarter" idx="13"/>
          </p:nvPr>
        </p:nvSpPr>
        <p:spPr/>
        <p:txBody>
          <a:bodyPr/>
          <a:lstStyle/>
          <a:p>
            <a:pPr marL="0" indent="0">
              <a:buNone/>
            </a:pPr>
            <a:r>
              <a:rPr lang="en-US" dirty="0" smtClean="0"/>
              <a:t>You experienced how a phenomenon can be introduced at the start of a unit</a:t>
            </a:r>
          </a:p>
          <a:p>
            <a:pPr marL="0" indent="0">
              <a:buNone/>
            </a:pPr>
            <a:endParaRPr lang="en-US" dirty="0"/>
          </a:p>
          <a:p>
            <a:pPr marL="0" indent="0">
              <a:buNone/>
            </a:pPr>
            <a:r>
              <a:rPr lang="en-US" dirty="0" smtClean="0"/>
              <a:t>You generated your initial thoughts and ideas as to defining a phenomenon</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18</a:t>
            </a:fld>
            <a:endParaRPr lang="en-US"/>
          </a:p>
        </p:txBody>
      </p:sp>
    </p:spTree>
    <p:extLst>
      <p:ext uri="{BB962C8B-B14F-4D97-AF65-F5344CB8AC3E}">
        <p14:creationId xmlns:p14="http://schemas.microsoft.com/office/powerpoint/2010/main" val="2236878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Lato"/>
                <a:ea typeface="Lato"/>
                <a:cs typeface="Lato"/>
                <a:sym typeface="Lato"/>
              </a:rPr>
              <a:t>This part of the session will prepare you to</a:t>
            </a:r>
            <a:r>
              <a:rPr lang="mr-IN" b="1" dirty="0">
                <a:latin typeface="Lato"/>
                <a:ea typeface="Lato"/>
                <a:cs typeface="Lato"/>
                <a:sym typeface="Lato"/>
              </a:rPr>
              <a:t>…</a:t>
            </a:r>
            <a:endParaRPr lang="en-US" dirty="0"/>
          </a:p>
        </p:txBody>
      </p:sp>
      <p:sp>
        <p:nvSpPr>
          <p:cNvPr id="3" name="Content Placeholder 2"/>
          <p:cNvSpPr>
            <a:spLocks noGrp="1"/>
          </p:cNvSpPr>
          <p:nvPr>
            <p:ph type="body" sz="quarter" idx="13"/>
          </p:nvPr>
        </p:nvSpPr>
        <p:spPr>
          <a:xfrm>
            <a:off x="259762" y="1956676"/>
            <a:ext cx="9188715" cy="4901324"/>
          </a:xfrm>
        </p:spPr>
        <p:txBody>
          <a:bodyPr>
            <a:normAutofit/>
          </a:bodyPr>
          <a:lstStyle/>
          <a:p>
            <a:pPr>
              <a:buFontTx/>
              <a:buChar char="►"/>
            </a:pPr>
            <a:r>
              <a:rPr lang="en-US" sz="3400" dirty="0">
                <a:latin typeface="Lato  "/>
                <a:cs typeface="Lato  "/>
              </a:rPr>
              <a:t>Generate working definitions of phenomena, design challenges, and disciplinary core ideas</a:t>
            </a:r>
            <a:r>
              <a:rPr lang="en-US" sz="3400" dirty="0" smtClean="0">
                <a:latin typeface="Lato  "/>
                <a:cs typeface="Lato  "/>
              </a:rPr>
              <a:t>.</a:t>
            </a:r>
          </a:p>
          <a:p>
            <a:pPr>
              <a:buFontTx/>
              <a:buChar char="►"/>
            </a:pPr>
            <a:endParaRPr lang="en-US" sz="3400" dirty="0">
              <a:latin typeface="Lato  "/>
              <a:ea typeface="Lato"/>
              <a:cs typeface="Lato Regular"/>
              <a:sym typeface="Lato"/>
            </a:endParaRPr>
          </a:p>
          <a:p>
            <a:pPr>
              <a:buFontTx/>
              <a:buChar char="►"/>
            </a:pPr>
            <a:r>
              <a:rPr lang="en-US" sz="3400" dirty="0" smtClean="0">
                <a:latin typeface="Lato  "/>
                <a:ea typeface="Lato"/>
                <a:cs typeface="Lato Regular"/>
                <a:sym typeface="Lato"/>
              </a:rPr>
              <a:t>Explain to a peer the role of phenomena and design challenges in science teaching—with a particular focus on equity and justice.</a:t>
            </a:r>
            <a:endParaRPr lang="en-US" sz="3400" dirty="0">
              <a:latin typeface="Lato Regular"/>
              <a:ea typeface="Lato"/>
              <a:cs typeface="Lato Regular"/>
              <a:sym typeface="Lato"/>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19</a:t>
            </a:fld>
            <a:endParaRPr lang="en-US"/>
          </a:p>
        </p:txBody>
      </p:sp>
    </p:spTree>
    <p:extLst>
      <p:ext uri="{BB962C8B-B14F-4D97-AF65-F5344CB8AC3E}">
        <p14:creationId xmlns:p14="http://schemas.microsoft.com/office/powerpoint/2010/main" val="133232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Sessions Within this Module</a:t>
            </a:r>
            <a:endParaRPr lang="en-US" dirty="0"/>
          </a:p>
        </p:txBody>
      </p:sp>
      <p:sp>
        <p:nvSpPr>
          <p:cNvPr id="3" name="Text Placeholder 2"/>
          <p:cNvSpPr>
            <a:spLocks noGrp="1"/>
          </p:cNvSpPr>
          <p:nvPr>
            <p:ph type="body" sz="quarter" idx="13"/>
          </p:nvPr>
        </p:nvSpPr>
        <p:spPr/>
        <p:txBody>
          <a:bodyPr/>
          <a:lstStyle/>
          <a:p>
            <a:r>
              <a:rPr lang="en-US" dirty="0" smtClean="0"/>
              <a:t>Session A:  Experiencing an Anchoring Phenomenon</a:t>
            </a:r>
          </a:p>
          <a:p>
            <a:r>
              <a:rPr lang="en-US" dirty="0" smtClean="0"/>
              <a:t>Session B:  What are Phenomena</a:t>
            </a:r>
            <a:r>
              <a:rPr lang="en-US" dirty="0"/>
              <a:t>?</a:t>
            </a:r>
            <a:endParaRPr lang="en-US" dirty="0" smtClean="0"/>
          </a:p>
          <a:p>
            <a:r>
              <a:rPr lang="en-US" dirty="0" smtClean="0"/>
              <a:t>Session C:  Analyzing Performance Expectations</a:t>
            </a:r>
          </a:p>
          <a:p>
            <a:r>
              <a:rPr lang="en-US" dirty="0" smtClean="0"/>
              <a:t>Session D:  Selecting Phenomena</a:t>
            </a:r>
          </a:p>
          <a:p>
            <a:r>
              <a:rPr lang="en-US" dirty="0" smtClean="0"/>
              <a:t>Session E:  Taking Stock</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a:t>
            </a:fld>
            <a:endParaRPr lang="en-US"/>
          </a:p>
        </p:txBody>
      </p:sp>
    </p:spTree>
    <p:extLst>
      <p:ext uri="{BB962C8B-B14F-4D97-AF65-F5344CB8AC3E}">
        <p14:creationId xmlns:p14="http://schemas.microsoft.com/office/powerpoint/2010/main" val="1117451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But wait, is </a:t>
            </a:r>
            <a:r>
              <a:rPr lang="en-US" b="1" i="1" dirty="0">
                <a:latin typeface="Lato"/>
                <a:ea typeface="Lato"/>
                <a:cs typeface="Lato"/>
                <a:sym typeface="Lato"/>
              </a:rPr>
              <a:t>this</a:t>
            </a:r>
            <a:r>
              <a:rPr lang="en-US" b="1" dirty="0">
                <a:latin typeface="Lato"/>
                <a:ea typeface="Lato"/>
                <a:cs typeface="Lato"/>
                <a:sym typeface="Lato"/>
              </a:rPr>
              <a:t> a phenomenon?</a:t>
            </a:r>
            <a:endParaRPr lang="en-US" dirty="0"/>
          </a:p>
        </p:txBody>
      </p:sp>
      <p:sp>
        <p:nvSpPr>
          <p:cNvPr id="3" name="Content Placeholder 2"/>
          <p:cNvSpPr>
            <a:spLocks noGrp="1"/>
          </p:cNvSpPr>
          <p:nvPr>
            <p:ph type="body" sz="quarter" idx="13"/>
          </p:nvPr>
        </p:nvSpPr>
        <p:spPr>
          <a:xfrm>
            <a:off x="414119" y="1232538"/>
            <a:ext cx="9188715" cy="4901324"/>
          </a:xfrm>
        </p:spPr>
        <p:txBody>
          <a:bodyPr/>
          <a:lstStyle/>
          <a:p>
            <a:pPr marL="0" indent="0">
              <a:spcBef>
                <a:spcPts val="0"/>
              </a:spcBef>
              <a:buSzPct val="25000"/>
              <a:buNone/>
            </a:pPr>
            <a:r>
              <a:rPr lang="en-US" dirty="0">
                <a:solidFill>
                  <a:schemeClr val="dk1"/>
                </a:solidFill>
                <a:latin typeface="Lato"/>
                <a:ea typeface="Lato"/>
                <a:cs typeface="Lato"/>
                <a:sym typeface="Lato"/>
              </a:rPr>
              <a:t>Your task is to work in pairs to sort these strips of paper into three piles, to identify which of these is:</a:t>
            </a:r>
          </a:p>
          <a:p>
            <a:pPr marL="0" indent="0">
              <a:spcBef>
                <a:spcPts val="0"/>
              </a:spcBef>
              <a:buNone/>
            </a:pPr>
            <a:endParaRPr lang="en-US" dirty="0">
              <a:solidFill>
                <a:schemeClr val="dk1"/>
              </a:solidFill>
              <a:latin typeface="Lato"/>
              <a:ea typeface="Lato"/>
              <a:cs typeface="Lato"/>
              <a:sym typeface="Lato"/>
            </a:endParaRPr>
          </a:p>
          <a:p>
            <a:pPr>
              <a:spcBef>
                <a:spcPts val="0"/>
              </a:spcBef>
              <a:buClr>
                <a:schemeClr val="dk1"/>
              </a:buClr>
            </a:pPr>
            <a:r>
              <a:rPr lang="en-US" dirty="0">
                <a:solidFill>
                  <a:schemeClr val="dk1"/>
                </a:solidFill>
                <a:latin typeface="Lato"/>
                <a:ea typeface="Lato"/>
                <a:cs typeface="Lato"/>
                <a:sym typeface="Lato"/>
              </a:rPr>
              <a:t>A phenomenon</a:t>
            </a:r>
          </a:p>
          <a:p>
            <a:pPr>
              <a:spcBef>
                <a:spcPts val="0"/>
              </a:spcBef>
              <a:buClr>
                <a:schemeClr val="dk1"/>
              </a:buClr>
            </a:pPr>
            <a:r>
              <a:rPr lang="en-US" dirty="0">
                <a:solidFill>
                  <a:schemeClr val="dk1"/>
                </a:solidFill>
                <a:latin typeface="Lato"/>
                <a:ea typeface="Lato"/>
                <a:cs typeface="Lato"/>
                <a:sym typeface="Lato"/>
              </a:rPr>
              <a:t>A design challenge</a:t>
            </a:r>
          </a:p>
          <a:p>
            <a:pPr>
              <a:spcBef>
                <a:spcPts val="0"/>
              </a:spcBef>
              <a:buClr>
                <a:schemeClr val="dk1"/>
              </a:buClr>
            </a:pPr>
            <a:r>
              <a:rPr lang="en-US" dirty="0">
                <a:solidFill>
                  <a:schemeClr val="dk1"/>
                </a:solidFill>
                <a:latin typeface="Lato"/>
                <a:ea typeface="Lato"/>
                <a:cs typeface="Lato"/>
                <a:sym typeface="Lato"/>
              </a:rPr>
              <a:t>A disciplinary core </a:t>
            </a:r>
            <a:r>
              <a:rPr lang="en-US" dirty="0" smtClean="0">
                <a:solidFill>
                  <a:schemeClr val="dk1"/>
                </a:solidFill>
                <a:latin typeface="Lato"/>
                <a:ea typeface="Lato"/>
                <a:cs typeface="Lato"/>
                <a:sym typeface="Lato"/>
              </a:rPr>
              <a:t>idea (DCI)</a:t>
            </a:r>
            <a:endParaRPr lang="en-US" dirty="0">
              <a:solidFill>
                <a:schemeClr val="dk1"/>
              </a:solidFill>
              <a:latin typeface="Lato"/>
              <a:ea typeface="Lato"/>
              <a:cs typeface="Lato"/>
              <a:sym typeface="Lato"/>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20</a:t>
            </a:fld>
            <a:endParaRPr lang="en-US"/>
          </a:p>
        </p:txBody>
      </p:sp>
    </p:spTree>
    <p:extLst>
      <p:ext uri="{BB962C8B-B14F-4D97-AF65-F5344CB8AC3E}">
        <p14:creationId xmlns:p14="http://schemas.microsoft.com/office/powerpoint/2010/main" val="1055471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Discussion</a:t>
            </a:r>
            <a:endParaRPr lang="en-US" dirty="0"/>
          </a:p>
        </p:txBody>
      </p:sp>
      <p:sp>
        <p:nvSpPr>
          <p:cNvPr id="3" name="Content Placeholder 2"/>
          <p:cNvSpPr>
            <a:spLocks noGrp="1"/>
          </p:cNvSpPr>
          <p:nvPr>
            <p:ph type="body" sz="quarter" idx="13"/>
          </p:nvPr>
        </p:nvSpPr>
        <p:spPr/>
        <p:txBody>
          <a:bodyPr>
            <a:normAutofit/>
          </a:bodyPr>
          <a:lstStyle/>
          <a:p>
            <a:pPr marL="0" indent="0">
              <a:lnSpc>
                <a:spcPct val="110000"/>
              </a:lnSpc>
              <a:buNone/>
            </a:pPr>
            <a:r>
              <a:rPr lang="en-US" b="1" i="1" dirty="0">
                <a:solidFill>
                  <a:schemeClr val="bg2">
                    <a:lumMod val="10000"/>
                  </a:schemeClr>
                </a:solidFill>
                <a:latin typeface="Lato"/>
                <a:ea typeface="Lato"/>
                <a:cs typeface="Lato"/>
                <a:sym typeface="Lato"/>
              </a:rPr>
              <a:t>Share one question and where you placed it. Share your reasoning.</a:t>
            </a:r>
          </a:p>
        </p:txBody>
      </p:sp>
      <p:sp>
        <p:nvSpPr>
          <p:cNvPr id="4" name="Slide Number Placeholder 3"/>
          <p:cNvSpPr>
            <a:spLocks noGrp="1"/>
          </p:cNvSpPr>
          <p:nvPr>
            <p:ph type="sldNum" sz="quarter" idx="12"/>
          </p:nvPr>
        </p:nvSpPr>
        <p:spPr/>
        <p:txBody>
          <a:bodyPr/>
          <a:lstStyle/>
          <a:p>
            <a:fld id="{91BD7323-49BF-4C97-8773-5EC64C492009}" type="slidenum">
              <a:rPr lang="en-US" smtClean="0"/>
              <a:t>21</a:t>
            </a:fld>
            <a:endParaRPr lang="en-US"/>
          </a:p>
        </p:txBody>
      </p:sp>
    </p:spTree>
    <p:extLst>
      <p:ext uri="{BB962C8B-B14F-4D97-AF65-F5344CB8AC3E}">
        <p14:creationId xmlns:p14="http://schemas.microsoft.com/office/powerpoint/2010/main" val="3714051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Discussion</a:t>
            </a:r>
            <a:endParaRPr lang="en-US" dirty="0"/>
          </a:p>
        </p:txBody>
      </p:sp>
      <p:sp>
        <p:nvSpPr>
          <p:cNvPr id="3" name="Content Placeholder 2"/>
          <p:cNvSpPr>
            <a:spLocks noGrp="1"/>
          </p:cNvSpPr>
          <p:nvPr>
            <p:ph type="body" sz="quarter" idx="13"/>
          </p:nvPr>
        </p:nvSpPr>
        <p:spPr/>
        <p:txBody>
          <a:bodyPr/>
          <a:lstStyle/>
          <a:p>
            <a:pPr>
              <a:lnSpc>
                <a:spcPct val="110000"/>
              </a:lnSpc>
              <a:spcBef>
                <a:spcPts val="0"/>
              </a:spcBef>
              <a:buFontTx/>
              <a:buChar char="►"/>
            </a:pPr>
            <a:r>
              <a:rPr lang="en-US" b="1" i="1" dirty="0">
                <a:solidFill>
                  <a:schemeClr val="bg2">
                    <a:lumMod val="25000"/>
                  </a:schemeClr>
                </a:solidFill>
                <a:latin typeface="Lato"/>
                <a:ea typeface="Lato"/>
                <a:cs typeface="Lato"/>
                <a:sym typeface="Lato"/>
              </a:rPr>
              <a:t>What are some criteria we can use to decide if something’s a phenomenon? </a:t>
            </a:r>
          </a:p>
          <a:p>
            <a:pPr>
              <a:lnSpc>
                <a:spcPct val="110000"/>
              </a:lnSpc>
              <a:spcBef>
                <a:spcPts val="0"/>
              </a:spcBef>
              <a:buFontTx/>
              <a:buChar char="►"/>
            </a:pPr>
            <a:endParaRPr lang="en-US" b="1" i="1" dirty="0">
              <a:solidFill>
                <a:schemeClr val="bg2">
                  <a:lumMod val="25000"/>
                </a:schemeClr>
              </a:solidFill>
              <a:latin typeface="Lato"/>
              <a:ea typeface="Lato"/>
              <a:cs typeface="Lato"/>
              <a:sym typeface="Lato"/>
            </a:endParaRPr>
          </a:p>
          <a:p>
            <a:pPr>
              <a:lnSpc>
                <a:spcPct val="110000"/>
              </a:lnSpc>
              <a:spcBef>
                <a:spcPts val="0"/>
              </a:spcBef>
              <a:buFontTx/>
              <a:buChar char="►"/>
            </a:pPr>
            <a:r>
              <a:rPr lang="en-US" b="1" i="1" dirty="0">
                <a:solidFill>
                  <a:schemeClr val="bg2">
                    <a:lumMod val="25000"/>
                  </a:schemeClr>
                </a:solidFill>
                <a:latin typeface="Lato"/>
                <a:ea typeface="Lato"/>
                <a:cs typeface="Lato"/>
                <a:sym typeface="Lato"/>
              </a:rPr>
              <a:t>What are some criteria we can use to decide if something’s a design challenge?</a:t>
            </a:r>
          </a:p>
        </p:txBody>
      </p:sp>
      <p:sp>
        <p:nvSpPr>
          <p:cNvPr id="4" name="Slide Number Placeholder 3"/>
          <p:cNvSpPr>
            <a:spLocks noGrp="1"/>
          </p:cNvSpPr>
          <p:nvPr>
            <p:ph type="sldNum" sz="quarter" idx="12"/>
          </p:nvPr>
        </p:nvSpPr>
        <p:spPr/>
        <p:txBody>
          <a:bodyPr/>
          <a:lstStyle/>
          <a:p>
            <a:fld id="{91BD7323-49BF-4C97-8773-5EC64C492009}" type="slidenum">
              <a:rPr lang="en-US" smtClean="0"/>
              <a:t>22</a:t>
            </a:fld>
            <a:endParaRPr lang="en-US"/>
          </a:p>
        </p:txBody>
      </p:sp>
    </p:spTree>
    <p:extLst>
      <p:ext uri="{BB962C8B-B14F-4D97-AF65-F5344CB8AC3E}">
        <p14:creationId xmlns:p14="http://schemas.microsoft.com/office/powerpoint/2010/main" val="3394432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Phenomena?</a:t>
            </a:r>
            <a:endParaRPr lang="en-US" dirty="0"/>
          </a:p>
        </p:txBody>
      </p:sp>
      <p:sp>
        <p:nvSpPr>
          <p:cNvPr id="3" name="Text Placeholder 2"/>
          <p:cNvSpPr>
            <a:spLocks noGrp="1"/>
          </p:cNvSpPr>
          <p:nvPr>
            <p:ph type="body" sz="quarter" idx="13"/>
          </p:nvPr>
        </p:nvSpPr>
        <p:spPr>
          <a:xfrm>
            <a:off x="405885" y="1412710"/>
            <a:ext cx="9188715" cy="4901324"/>
          </a:xfrm>
        </p:spPr>
        <p:txBody>
          <a:bodyPr/>
          <a:lstStyle/>
          <a:p>
            <a:pPr marL="0" indent="0">
              <a:buNone/>
            </a:pPr>
            <a:r>
              <a:rPr lang="en-US" dirty="0" smtClean="0"/>
              <a:t>In this video, Dr. Brian </a:t>
            </a:r>
            <a:r>
              <a:rPr lang="en-US" dirty="0" err="1" smtClean="0"/>
              <a:t>Reiser</a:t>
            </a:r>
            <a:r>
              <a:rPr lang="en-US" dirty="0" smtClean="0"/>
              <a:t>, describes the role of phenomena in instruction.</a:t>
            </a:r>
          </a:p>
          <a:p>
            <a:pPr marL="0" indent="0">
              <a:buNone/>
            </a:pPr>
            <a:endParaRPr lang="en-US" dirty="0"/>
          </a:p>
          <a:p>
            <a:pPr marL="0" indent="0" algn="ctr">
              <a:buNone/>
            </a:pPr>
            <a:r>
              <a:rPr lang="en-US" dirty="0" smtClean="0">
                <a:hlinkClick r:id="rId2"/>
              </a:rPr>
              <a:t>Using Phenomena in NGSS-designed Instruction</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23</a:t>
            </a:fld>
            <a:endParaRPr lang="en-US"/>
          </a:p>
        </p:txBody>
      </p:sp>
    </p:spTree>
    <p:extLst>
      <p:ext uri="{BB962C8B-B14F-4D97-AF65-F5344CB8AC3E}">
        <p14:creationId xmlns:p14="http://schemas.microsoft.com/office/powerpoint/2010/main" val="4007969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What are phenomena?</a:t>
            </a:r>
            <a:endParaRPr lang="en-US" dirty="0"/>
          </a:p>
        </p:txBody>
      </p:sp>
      <p:sp>
        <p:nvSpPr>
          <p:cNvPr id="3" name="Content Placeholder 2"/>
          <p:cNvSpPr>
            <a:spLocks noGrp="1"/>
          </p:cNvSpPr>
          <p:nvPr>
            <p:ph type="body" sz="quarter" idx="13"/>
          </p:nvPr>
        </p:nvSpPr>
        <p:spPr>
          <a:xfrm>
            <a:off x="259762" y="1374206"/>
            <a:ext cx="9188715" cy="4901324"/>
          </a:xfrm>
        </p:spPr>
        <p:txBody>
          <a:bodyPr>
            <a:normAutofit fontScale="92500" lnSpcReduction="10000"/>
          </a:bodyPr>
          <a:lstStyle/>
          <a:p>
            <a:pPr marL="0" indent="0">
              <a:lnSpc>
                <a:spcPct val="110000"/>
              </a:lnSpc>
              <a:spcBef>
                <a:spcPts val="0"/>
              </a:spcBef>
              <a:buSzPct val="25000"/>
              <a:buNone/>
            </a:pPr>
            <a:r>
              <a:rPr lang="en-US" dirty="0">
                <a:solidFill>
                  <a:schemeClr val="dk1"/>
                </a:solidFill>
                <a:latin typeface="Lato"/>
                <a:ea typeface="Lato"/>
                <a:cs typeface="Lato"/>
                <a:sym typeface="Lato"/>
              </a:rPr>
              <a:t>Phenomena are observable events that occur in the universe and that we can use our science knowledge to explain or predict. The goal of building knowledge in science is to develop general ideas, based on evidence, that can explain and predict phenomena. </a:t>
            </a:r>
          </a:p>
          <a:p>
            <a:pPr marL="0" indent="0">
              <a:lnSpc>
                <a:spcPct val="110000"/>
              </a:lnSpc>
              <a:spcBef>
                <a:spcPts val="0"/>
              </a:spcBef>
              <a:buNone/>
            </a:pPr>
            <a:endParaRPr lang="en-US" dirty="0">
              <a:solidFill>
                <a:schemeClr val="dk1"/>
              </a:solidFill>
              <a:latin typeface="Lato"/>
              <a:ea typeface="Lato"/>
              <a:cs typeface="Lato"/>
              <a:sym typeface="Lato"/>
            </a:endParaRPr>
          </a:p>
          <a:p>
            <a:pPr marL="0" indent="0" algn="r">
              <a:lnSpc>
                <a:spcPct val="110000"/>
              </a:lnSpc>
              <a:spcBef>
                <a:spcPts val="0"/>
              </a:spcBef>
              <a:buSzPct val="25000"/>
              <a:buNone/>
            </a:pPr>
            <a:r>
              <a:rPr lang="en-US" dirty="0">
                <a:solidFill>
                  <a:schemeClr val="dk1"/>
                </a:solidFill>
                <a:latin typeface="Lato"/>
                <a:ea typeface="Lato"/>
                <a:cs typeface="Lato"/>
                <a:sym typeface="Lato"/>
              </a:rPr>
              <a:t>Definition from </a:t>
            </a:r>
            <a:r>
              <a:rPr lang="en-US" dirty="0">
                <a:solidFill>
                  <a:schemeClr val="dk1"/>
                </a:solidFill>
                <a:latin typeface="Lato"/>
                <a:ea typeface="Lato"/>
                <a:cs typeface="Lato"/>
                <a:sym typeface="Lato"/>
                <a:hlinkClick r:id="rId3"/>
              </a:rPr>
              <a:t>Achieve, </a:t>
            </a:r>
            <a:br>
              <a:rPr lang="en-US" dirty="0">
                <a:solidFill>
                  <a:schemeClr val="dk1"/>
                </a:solidFill>
                <a:latin typeface="Lato"/>
                <a:ea typeface="Lato"/>
                <a:cs typeface="Lato"/>
                <a:sym typeface="Lato"/>
                <a:hlinkClick r:id="rId3"/>
              </a:rPr>
            </a:br>
            <a:r>
              <a:rPr lang="en-US" dirty="0">
                <a:solidFill>
                  <a:schemeClr val="dk1"/>
                </a:solidFill>
                <a:latin typeface="Lato"/>
                <a:ea typeface="Lato"/>
                <a:cs typeface="Lato"/>
                <a:sym typeface="Lato"/>
                <a:hlinkClick r:id="rId3"/>
              </a:rPr>
              <a:t>Next Generation Science Storylines </a:t>
            </a:r>
            <a:br>
              <a:rPr lang="en-US" dirty="0">
                <a:solidFill>
                  <a:schemeClr val="dk1"/>
                </a:solidFill>
                <a:latin typeface="Lato"/>
                <a:ea typeface="Lato"/>
                <a:cs typeface="Lato"/>
                <a:sym typeface="Lato"/>
                <a:hlinkClick r:id="rId3"/>
              </a:rPr>
            </a:br>
            <a:r>
              <a:rPr lang="en-US" dirty="0">
                <a:solidFill>
                  <a:schemeClr val="dk1"/>
                </a:solidFill>
                <a:latin typeface="Lato"/>
                <a:ea typeface="Lato"/>
                <a:cs typeface="Lato"/>
                <a:sym typeface="Lato"/>
                <a:hlinkClick r:id="rId3"/>
              </a:rPr>
              <a:t>&amp; STEM Teaching Tools</a:t>
            </a:r>
            <a:endParaRPr lang="en-US" dirty="0">
              <a:solidFill>
                <a:schemeClr val="dk1"/>
              </a:solidFill>
              <a:latin typeface="Lato"/>
              <a:ea typeface="Lato"/>
              <a:cs typeface="Lato"/>
              <a:sym typeface="Lato"/>
            </a:endParaRPr>
          </a:p>
          <a:p>
            <a:pPr marL="0" indent="0">
              <a:lnSpc>
                <a:spcPct val="110000"/>
              </a:lnSpc>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24</a:t>
            </a:fld>
            <a:endParaRPr lang="en-US"/>
          </a:p>
        </p:txBody>
      </p:sp>
    </p:spTree>
    <p:extLst>
      <p:ext uri="{BB962C8B-B14F-4D97-AF65-F5344CB8AC3E}">
        <p14:creationId xmlns:p14="http://schemas.microsoft.com/office/powerpoint/2010/main" val="1611174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ea typeface="Lato"/>
                <a:cs typeface="Lato"/>
                <a:sym typeface="Lato"/>
              </a:rPr>
              <a:t>Different kinds of phenomena</a:t>
            </a:r>
            <a:endParaRPr lang="en-US" dirty="0"/>
          </a:p>
        </p:txBody>
      </p:sp>
      <p:sp>
        <p:nvSpPr>
          <p:cNvPr id="3" name="Content Placeholder 2"/>
          <p:cNvSpPr>
            <a:spLocks noGrp="1"/>
          </p:cNvSpPr>
          <p:nvPr>
            <p:ph type="body" sz="quarter" idx="13"/>
          </p:nvPr>
        </p:nvSpPr>
        <p:spPr>
          <a:xfrm>
            <a:off x="368499" y="1577825"/>
            <a:ext cx="9188715" cy="4901324"/>
          </a:xfrm>
        </p:spPr>
        <p:txBody>
          <a:bodyPr>
            <a:noAutofit/>
          </a:bodyPr>
          <a:lstStyle/>
          <a:p>
            <a:pPr marL="0" indent="0">
              <a:spcBef>
                <a:spcPts val="0"/>
              </a:spcBef>
              <a:spcAft>
                <a:spcPts val="1200"/>
              </a:spcAft>
              <a:buSzPct val="25000"/>
              <a:buNone/>
            </a:pPr>
            <a:r>
              <a:rPr lang="en-US" sz="2800" dirty="0">
                <a:solidFill>
                  <a:srgbClr val="000000"/>
                </a:solidFill>
                <a:latin typeface="Lato"/>
                <a:ea typeface="Lato"/>
                <a:cs typeface="Lato"/>
                <a:sym typeface="Lato"/>
              </a:rPr>
              <a:t>Phenomena vary in how long they take students to explain or model.</a:t>
            </a:r>
          </a:p>
          <a:p>
            <a:pPr marL="0" indent="0">
              <a:spcBef>
                <a:spcPts val="0"/>
              </a:spcBef>
              <a:buSzPct val="25000"/>
              <a:buNone/>
            </a:pPr>
            <a:r>
              <a:rPr lang="en-US" sz="2800" dirty="0">
                <a:solidFill>
                  <a:srgbClr val="000000"/>
                </a:solidFill>
                <a:latin typeface="Lato"/>
                <a:ea typeface="Lato"/>
                <a:cs typeface="Lato"/>
                <a:sym typeface="Lato"/>
              </a:rPr>
              <a:t>	Unit: </a:t>
            </a:r>
            <a:r>
              <a:rPr lang="en-US" sz="2800" b="1" dirty="0">
                <a:solidFill>
                  <a:srgbClr val="000000"/>
                </a:solidFill>
                <a:latin typeface="Lato"/>
                <a:ea typeface="Lato"/>
                <a:cs typeface="Lato"/>
                <a:sym typeface="Lato"/>
              </a:rPr>
              <a:t>Anchoring</a:t>
            </a:r>
            <a:r>
              <a:rPr lang="en-US" sz="2800" dirty="0">
                <a:solidFill>
                  <a:srgbClr val="000000"/>
                </a:solidFill>
                <a:latin typeface="Lato"/>
                <a:ea typeface="Lato"/>
                <a:cs typeface="Lato"/>
                <a:sym typeface="Lato"/>
              </a:rPr>
              <a:t> phenomenon</a:t>
            </a:r>
          </a:p>
          <a:p>
            <a:pPr marL="0" indent="0">
              <a:spcBef>
                <a:spcPts val="0"/>
              </a:spcBef>
              <a:buSzPct val="25000"/>
              <a:buNone/>
            </a:pPr>
            <a:r>
              <a:rPr lang="en-US" sz="2800" dirty="0">
                <a:solidFill>
                  <a:srgbClr val="000000"/>
                </a:solidFill>
                <a:latin typeface="Lato"/>
                <a:ea typeface="Lato"/>
                <a:cs typeface="Lato"/>
                <a:sym typeface="Lato"/>
              </a:rPr>
              <a:t>	Days: </a:t>
            </a:r>
            <a:r>
              <a:rPr lang="en-US" sz="2800" b="1" dirty="0">
                <a:solidFill>
                  <a:srgbClr val="000000"/>
                </a:solidFill>
                <a:latin typeface="Lato"/>
                <a:ea typeface="Lato"/>
                <a:cs typeface="Lato"/>
                <a:sym typeface="Lato"/>
              </a:rPr>
              <a:t>Investigative</a:t>
            </a:r>
            <a:r>
              <a:rPr lang="en-US" sz="2800" dirty="0">
                <a:solidFill>
                  <a:srgbClr val="000000"/>
                </a:solidFill>
                <a:latin typeface="Lato"/>
                <a:ea typeface="Lato"/>
                <a:cs typeface="Lato"/>
                <a:sym typeface="Lato"/>
              </a:rPr>
              <a:t> phenomenon</a:t>
            </a:r>
          </a:p>
          <a:p>
            <a:pPr marL="0" indent="0">
              <a:spcBef>
                <a:spcPts val="0"/>
              </a:spcBef>
              <a:buSzPct val="25000"/>
              <a:buNone/>
            </a:pPr>
            <a:r>
              <a:rPr lang="en-US" sz="2800" dirty="0">
                <a:solidFill>
                  <a:srgbClr val="000000"/>
                </a:solidFill>
                <a:latin typeface="Lato"/>
                <a:ea typeface="Lato"/>
                <a:cs typeface="Lato"/>
                <a:sym typeface="Lato"/>
              </a:rPr>
              <a:t>	Moments: </a:t>
            </a:r>
            <a:r>
              <a:rPr lang="en-US" sz="2800" b="1" dirty="0">
                <a:solidFill>
                  <a:srgbClr val="000000"/>
                </a:solidFill>
                <a:latin typeface="Lato"/>
                <a:ea typeface="Lato"/>
                <a:cs typeface="Lato"/>
                <a:sym typeface="Lato"/>
              </a:rPr>
              <a:t>Everyday</a:t>
            </a:r>
            <a:r>
              <a:rPr lang="en-US" sz="2800" dirty="0">
                <a:solidFill>
                  <a:srgbClr val="000000"/>
                </a:solidFill>
                <a:latin typeface="Lato"/>
                <a:ea typeface="Lato"/>
                <a:cs typeface="Lato"/>
                <a:sym typeface="Lato"/>
              </a:rPr>
              <a:t> phenomenon</a:t>
            </a:r>
          </a:p>
          <a:p>
            <a:pPr marL="0" indent="0">
              <a:spcBef>
                <a:spcPts val="0"/>
              </a:spcBef>
              <a:buSzPct val="25000"/>
              <a:buNone/>
            </a:pPr>
            <a:r>
              <a:rPr lang="en-US" sz="2800" dirty="0">
                <a:latin typeface="Lato"/>
                <a:ea typeface="Lato"/>
                <a:cs typeface="Lato"/>
                <a:sym typeface="Lato"/>
              </a:rPr>
              <a:t>	Assessment: </a:t>
            </a:r>
            <a:r>
              <a:rPr lang="en-US" sz="2800" b="1" dirty="0">
                <a:latin typeface="Lato"/>
                <a:ea typeface="Lato"/>
                <a:cs typeface="Lato"/>
                <a:sym typeface="Lato"/>
              </a:rPr>
              <a:t>Scenario</a:t>
            </a:r>
            <a:r>
              <a:rPr lang="en-US" sz="2800" dirty="0">
                <a:latin typeface="Lato"/>
                <a:ea typeface="Lato"/>
                <a:cs typeface="Lato"/>
                <a:sym typeface="Lato"/>
              </a:rPr>
              <a:t> that presents a phenomenon</a:t>
            </a:r>
          </a:p>
          <a:p>
            <a:pPr marL="0" indent="0">
              <a:spcBef>
                <a:spcPts val="0"/>
              </a:spcBef>
              <a:buSzPct val="25000"/>
              <a:buNone/>
            </a:pPr>
            <a:endParaRPr lang="en-US" sz="2200" dirty="0">
              <a:solidFill>
                <a:srgbClr val="000000"/>
              </a:solidFill>
              <a:latin typeface="Lato"/>
              <a:ea typeface="Lato"/>
              <a:cs typeface="Lato"/>
              <a:sym typeface="Lato"/>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25</a:t>
            </a:fld>
            <a:endParaRPr lang="en-US"/>
          </a:p>
        </p:txBody>
      </p:sp>
    </p:spTree>
    <p:extLst>
      <p:ext uri="{BB962C8B-B14F-4D97-AF65-F5344CB8AC3E}">
        <p14:creationId xmlns:p14="http://schemas.microsoft.com/office/powerpoint/2010/main" val="567798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ea typeface="Lato"/>
                <a:cs typeface="Lato"/>
                <a:sym typeface="Lato"/>
              </a:rPr>
              <a:t>Different kinds of phenomena</a:t>
            </a:r>
            <a:endParaRPr lang="en-US" dirty="0"/>
          </a:p>
        </p:txBody>
      </p:sp>
      <p:sp>
        <p:nvSpPr>
          <p:cNvPr id="3" name="Content Placeholder 2"/>
          <p:cNvSpPr>
            <a:spLocks noGrp="1"/>
          </p:cNvSpPr>
          <p:nvPr>
            <p:ph type="body" sz="quarter" idx="13"/>
          </p:nvPr>
        </p:nvSpPr>
        <p:spPr>
          <a:xfrm>
            <a:off x="368499" y="1090405"/>
            <a:ext cx="9188715" cy="4901324"/>
          </a:xfrm>
        </p:spPr>
        <p:txBody>
          <a:bodyPr>
            <a:noAutofit/>
          </a:bodyPr>
          <a:lstStyle/>
          <a:p>
            <a:pPr>
              <a:spcBef>
                <a:spcPts val="0"/>
              </a:spcBef>
              <a:spcAft>
                <a:spcPts val="1200"/>
              </a:spcAft>
            </a:pPr>
            <a:r>
              <a:rPr lang="en-US" sz="2200" dirty="0" smtClean="0">
                <a:solidFill>
                  <a:srgbClr val="000000"/>
                </a:solidFill>
                <a:latin typeface="Lato"/>
                <a:ea typeface="Lato"/>
                <a:cs typeface="Lato"/>
                <a:sym typeface="Lato"/>
              </a:rPr>
              <a:t>A </a:t>
            </a:r>
            <a:r>
              <a:rPr lang="en-US" sz="2200" dirty="0">
                <a:solidFill>
                  <a:srgbClr val="000000"/>
                </a:solidFill>
                <a:latin typeface="Lato"/>
                <a:ea typeface="Lato"/>
                <a:cs typeface="Lato"/>
                <a:sym typeface="Lato"/>
              </a:rPr>
              <a:t>phenomenon can be a “case” of something </a:t>
            </a:r>
            <a:r>
              <a:rPr lang="en-US" sz="2200" i="1" dirty="0">
                <a:solidFill>
                  <a:srgbClr val="000000"/>
                </a:solidFill>
                <a:latin typeface="Lato"/>
                <a:ea typeface="Lato"/>
                <a:cs typeface="Lato"/>
                <a:sym typeface="Lato"/>
              </a:rPr>
              <a:t>(e.g., what happened to the aspens when wolves were introduced into the Yellowstone</a:t>
            </a:r>
            <a:r>
              <a:rPr lang="en-US" sz="2200" dirty="0">
                <a:solidFill>
                  <a:srgbClr val="000000"/>
                </a:solidFill>
                <a:latin typeface="Lato"/>
                <a:ea typeface="Lato"/>
                <a:cs typeface="Lato"/>
                <a:sym typeface="Lato"/>
              </a:rPr>
              <a:t>).</a:t>
            </a:r>
          </a:p>
          <a:p>
            <a:pPr>
              <a:spcBef>
                <a:spcPts val="0"/>
              </a:spcBef>
              <a:spcAft>
                <a:spcPts val="1200"/>
              </a:spcAft>
            </a:pPr>
            <a:r>
              <a:rPr lang="en-US" sz="2200" dirty="0">
                <a:solidFill>
                  <a:srgbClr val="000000"/>
                </a:solidFill>
                <a:latin typeface="Lato"/>
                <a:ea typeface="Lato"/>
                <a:cs typeface="Lato"/>
                <a:sym typeface="Lato"/>
              </a:rPr>
              <a:t>A phenomenon doesn't have to be “phenomenal” but rather something that people can observe.</a:t>
            </a:r>
          </a:p>
          <a:p>
            <a:pPr>
              <a:spcBef>
                <a:spcPts val="0"/>
              </a:spcBef>
              <a:spcAft>
                <a:spcPts val="1200"/>
              </a:spcAft>
            </a:pPr>
            <a:r>
              <a:rPr lang="en-US" sz="2200" dirty="0">
                <a:solidFill>
                  <a:srgbClr val="000000"/>
                </a:solidFill>
                <a:latin typeface="Lato"/>
                <a:ea typeface="Lato"/>
                <a:cs typeface="Lato"/>
                <a:sym typeface="Lato"/>
              </a:rPr>
              <a:t>A phenomenon can be a puzzling observation of the everyday (e.g., </a:t>
            </a:r>
            <a:r>
              <a:rPr lang="en-US" sz="2200" i="1" dirty="0">
                <a:latin typeface="Lato"/>
                <a:ea typeface="Lato"/>
                <a:cs typeface="Lato"/>
                <a:sym typeface="Lato"/>
              </a:rPr>
              <a:t>Rainwater isn’t salty, even when it is coming from the salt water in the ocean</a:t>
            </a:r>
            <a:r>
              <a:rPr lang="en-US" sz="2200" dirty="0">
                <a:solidFill>
                  <a:srgbClr val="000000"/>
                </a:solidFill>
                <a:latin typeface="Lato"/>
                <a:ea typeface="Lato"/>
                <a:cs typeface="Lato"/>
                <a:sym typeface="Lato"/>
              </a:rPr>
              <a:t>).</a:t>
            </a:r>
          </a:p>
          <a:p>
            <a:pPr>
              <a:spcBef>
                <a:spcPts val="0"/>
              </a:spcBef>
              <a:spcAft>
                <a:spcPts val="1200"/>
              </a:spcAft>
            </a:pPr>
            <a:r>
              <a:rPr lang="en-US" sz="2200" dirty="0">
                <a:solidFill>
                  <a:srgbClr val="000000"/>
                </a:solidFill>
                <a:latin typeface="Lato"/>
                <a:ea typeface="Lato"/>
                <a:cs typeface="Lato"/>
                <a:sym typeface="Lato"/>
              </a:rPr>
              <a:t>Everyday phenomena can sometimes become </a:t>
            </a:r>
            <a:r>
              <a:rPr lang="en-US" sz="2200" dirty="0" smtClean="0">
                <a:solidFill>
                  <a:srgbClr val="000000"/>
                </a:solidFill>
                <a:latin typeface="Lato"/>
                <a:ea typeface="Lato"/>
                <a:cs typeface="Lato"/>
                <a:sym typeface="Lato"/>
              </a:rPr>
              <a:t>investigative or even anchor phenomena.</a:t>
            </a:r>
            <a:endParaRPr lang="en-US" sz="2200" dirty="0">
              <a:solidFill>
                <a:srgbClr val="000000"/>
              </a:solidFill>
              <a:latin typeface="Lato"/>
              <a:ea typeface="Lato"/>
              <a:cs typeface="Lato"/>
              <a:sym typeface="Lato"/>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26</a:t>
            </a:fld>
            <a:endParaRPr lang="en-US"/>
          </a:p>
        </p:txBody>
      </p:sp>
    </p:spTree>
    <p:extLst>
      <p:ext uri="{BB962C8B-B14F-4D97-AF65-F5344CB8AC3E}">
        <p14:creationId xmlns:p14="http://schemas.microsoft.com/office/powerpoint/2010/main" val="1490000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latin typeface="Lato"/>
                <a:ea typeface="Lato"/>
                <a:cs typeface="Lato"/>
                <a:sym typeface="Lato"/>
              </a:rPr>
              <a:t>Phenomena are not just what we can observe directly</a:t>
            </a:r>
            <a:r>
              <a:rPr lang="mr-IN" b="1" dirty="0">
                <a:latin typeface="Lato"/>
                <a:ea typeface="Lato"/>
                <a:cs typeface="Lato"/>
                <a:sym typeface="Lato"/>
              </a:rPr>
              <a:t>…</a:t>
            </a:r>
            <a:endParaRPr lang="en-US" dirty="0"/>
          </a:p>
        </p:txBody>
      </p:sp>
      <p:pic>
        <p:nvPicPr>
          <p:cNvPr id="4" name="Picture 3" descr="Blue, glowing organism" title="Bioluminescent Tunic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056" y="3062111"/>
            <a:ext cx="3123257" cy="2342443"/>
          </a:xfrm>
          <a:prstGeom prst="rect">
            <a:avLst/>
          </a:prstGeom>
          <a:ln w="38100" cmpd="sng">
            <a:noFill/>
          </a:ln>
        </p:spPr>
      </p:pic>
      <p:pic>
        <p:nvPicPr>
          <p:cNvPr id="5" name="Picture 4" descr="Glowing image of space" title="Crab nebul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7309" y="1820333"/>
            <a:ext cx="2472803" cy="2472803"/>
          </a:xfrm>
          <a:prstGeom prst="rect">
            <a:avLst/>
          </a:prstGeom>
          <a:ln w="38100" cmpd="sng">
            <a:noFill/>
          </a:ln>
        </p:spPr>
      </p:pic>
      <p:pic>
        <p:nvPicPr>
          <p:cNvPr id="10" name="Picture 9" descr="Intertwined, coiled image of a protein" title="CRISPR protei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5335" y="3079177"/>
            <a:ext cx="2950546" cy="2351585"/>
          </a:xfrm>
          <a:prstGeom prst="rect">
            <a:avLst/>
          </a:prstGeom>
          <a:ln w="12700" cmpd="sng">
            <a:solidFill>
              <a:schemeClr val="tx1"/>
            </a:solidFill>
          </a:ln>
        </p:spPr>
      </p:pic>
      <p:sp>
        <p:nvSpPr>
          <p:cNvPr id="3" name="Date Placeholder 2"/>
          <p:cNvSpPr>
            <a:spLocks noGrp="1"/>
          </p:cNvSpPr>
          <p:nvPr>
            <p:ph type="dt" sz="half" idx="10"/>
          </p:nvPr>
        </p:nvSpPr>
        <p:spPr/>
        <p:txBody>
          <a:bodyPr/>
          <a:lstStyle/>
          <a:p>
            <a:r>
              <a:rPr lang="en-US" smtClean="0"/>
              <a:t>Fall/2019</a:t>
            </a:r>
            <a:endParaRPr lang="en-US" dirty="0"/>
          </a:p>
        </p:txBody>
      </p:sp>
      <p:sp>
        <p:nvSpPr>
          <p:cNvPr id="6" name="Slide Number Placeholder 5"/>
          <p:cNvSpPr>
            <a:spLocks noGrp="1"/>
          </p:cNvSpPr>
          <p:nvPr>
            <p:ph type="sldNum" sz="quarter" idx="12"/>
          </p:nvPr>
        </p:nvSpPr>
        <p:spPr/>
        <p:txBody>
          <a:bodyPr/>
          <a:lstStyle/>
          <a:p>
            <a:fld id="{F3E40CA2-436C-EA47-97AB-3BA7B3C8EE3F}" type="slidenum">
              <a:rPr lang="en-US" smtClean="0"/>
              <a:t>27</a:t>
            </a:fld>
            <a:endParaRPr lang="en-US" dirty="0"/>
          </a:p>
        </p:txBody>
      </p:sp>
    </p:spTree>
    <p:extLst>
      <p:ext uri="{BB962C8B-B14F-4D97-AF65-F5344CB8AC3E}">
        <p14:creationId xmlns:p14="http://schemas.microsoft.com/office/powerpoint/2010/main" val="288418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latin typeface="Lato"/>
                <a:ea typeface="Lato"/>
                <a:cs typeface="Lato"/>
                <a:sym typeface="Lato"/>
              </a:rPr>
              <a:t>Phenomena are not just what we can observe directly</a:t>
            </a:r>
            <a:r>
              <a:rPr lang="mr-IN" b="1" dirty="0">
                <a:latin typeface="Lato"/>
                <a:ea typeface="Lato"/>
                <a:cs typeface="Lato"/>
                <a:sym typeface="Lato"/>
              </a:rPr>
              <a:t>…</a:t>
            </a:r>
            <a:endParaRPr lang="en-US" dirty="0"/>
          </a:p>
        </p:txBody>
      </p:sp>
      <p:sp>
        <p:nvSpPr>
          <p:cNvPr id="4" name="Shape 914" descr="Carbon dioxide plays a significant role in trapping heat in Earth's atmosphere. The gas is released from human activities like burning fossil fuels, and the concentration of carbon dioxide moves and changes through the seasons.  Using observations from NASA's Orbiting Carbon Observatory (OCO-2) satellite, scientists developed a model of the behavior of carbon in the atmosphere from Sept. 1, 2014, to Aug. 31, 2015.  Scientists can use models like this one to better understand and predict where concentrations of carbon dioxide could be especially high or low, based on activity on the ground.  Credit: NASA's Goddard Space Flight Center/Kathryn Mersmann &amp; Matthew Radcliff  Music: &quot;Life Cycles&quot; by Theo Golding [PRS]  For more information: https://www.nasa.gov/feature/goddard/2016/eye-popping-view-of-co2-critical-step-for-carbon-cycle-science  This video is public domain and along with other supporting visualizations can be downloaded from the Scientific Visualization Studio at: http://svs.gsfc.nasa.gov/12445  If you liked this video, subscribe to the NASA Goddard YouTube channel: http://www.youtube.com/NASAExplorer  Or subscribe to NASA’s Goddard Shorts HD Podcast: http://svs.gsfc.nasa.gov/vis/iTunes/f0004_index.html    Follow NASA’s Goddard Space Flight Center ·  Facebook: http://www.facebook.com/NASA.GSFC  ·  Twitter http://twitter.com/NASAGoddard  ·  Flickr http://www.flickr.com/photos/gsfc/  ·  Instagram http://www.instagram.com/nasagoddard/  ·  Google+ http://plus.google.com/+NASAGoddard/posts" title="Following Carbon Dioxide Through the Atmosphere">
            <a:hlinkClick r:id="rId3"/>
          </p:cNvPr>
          <p:cNvSpPr/>
          <p:nvPr/>
        </p:nvSpPr>
        <p:spPr>
          <a:xfrm>
            <a:off x="1980063" y="1690690"/>
            <a:ext cx="6117841" cy="4349134"/>
          </a:xfrm>
          <a:prstGeom prst="rect">
            <a:avLst/>
          </a:prstGeom>
          <a:blipFill>
            <a:blip r:embed="rId4">
              <a:alphaModFix/>
            </a:blip>
            <a:stretch>
              <a:fillRect/>
            </a:stretch>
          </a:blipFill>
          <a:ln>
            <a:noFill/>
          </a:ln>
        </p:spPr>
      </p:sp>
      <p:sp>
        <p:nvSpPr>
          <p:cNvPr id="3" name="Rectangle 2"/>
          <p:cNvSpPr/>
          <p:nvPr/>
        </p:nvSpPr>
        <p:spPr>
          <a:xfrm>
            <a:off x="2452505" y="6251938"/>
            <a:ext cx="5172955" cy="369332"/>
          </a:xfrm>
          <a:prstGeom prst="rect">
            <a:avLst/>
          </a:prstGeom>
        </p:spPr>
        <p:txBody>
          <a:bodyPr wrap="none">
            <a:spAutoFit/>
          </a:bodyPr>
          <a:lstStyle/>
          <a:p>
            <a:r>
              <a:rPr lang="en-US" dirty="0" smtClean="0">
                <a:hlinkClick r:id="rId5"/>
              </a:rPr>
              <a:t>Following Carbon Dioxide Through the Atmosphere</a:t>
            </a:r>
            <a:endParaRPr lang="en-US" dirty="0"/>
          </a:p>
        </p:txBody>
      </p:sp>
      <p:sp>
        <p:nvSpPr>
          <p:cNvPr id="6" name="Slide Number Placeholder 5"/>
          <p:cNvSpPr>
            <a:spLocks noGrp="1"/>
          </p:cNvSpPr>
          <p:nvPr>
            <p:ph type="sldNum" sz="quarter" idx="12"/>
          </p:nvPr>
        </p:nvSpPr>
        <p:spPr/>
        <p:txBody>
          <a:bodyPr/>
          <a:lstStyle/>
          <a:p>
            <a:fld id="{F3E40CA2-436C-EA47-97AB-3BA7B3C8EE3F}" type="slidenum">
              <a:rPr lang="en-US" smtClean="0"/>
              <a:t>28</a:t>
            </a:fld>
            <a:endParaRPr lang="en-US" dirty="0"/>
          </a:p>
        </p:txBody>
      </p:sp>
    </p:spTree>
    <p:extLst>
      <p:ext uri="{BB962C8B-B14F-4D97-AF65-F5344CB8AC3E}">
        <p14:creationId xmlns:p14="http://schemas.microsoft.com/office/powerpoint/2010/main" val="2435082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Lato"/>
                <a:ea typeface="Lato"/>
                <a:cs typeface="Lato"/>
                <a:sym typeface="Lato"/>
              </a:rPr>
              <a:t>Discussion</a:t>
            </a:r>
            <a:endParaRPr lang="en-US" dirty="0"/>
          </a:p>
        </p:txBody>
      </p:sp>
      <p:sp>
        <p:nvSpPr>
          <p:cNvPr id="3" name="Content Placeholder 2"/>
          <p:cNvSpPr>
            <a:spLocks noGrp="1"/>
          </p:cNvSpPr>
          <p:nvPr>
            <p:ph type="body" sz="quarter" idx="13"/>
          </p:nvPr>
        </p:nvSpPr>
        <p:spPr/>
        <p:txBody>
          <a:bodyPr>
            <a:normAutofit/>
          </a:bodyPr>
          <a:lstStyle/>
          <a:p>
            <a:pPr marL="0" indent="0">
              <a:lnSpc>
                <a:spcPct val="110000"/>
              </a:lnSpc>
              <a:buNone/>
            </a:pPr>
            <a:r>
              <a:rPr lang="en-US" sz="3200" b="1" i="1" dirty="0">
                <a:solidFill>
                  <a:schemeClr val="bg2">
                    <a:lumMod val="25000"/>
                  </a:schemeClr>
                </a:solidFill>
                <a:latin typeface="Lato"/>
                <a:ea typeface="Lato"/>
                <a:cs typeface="Lato"/>
                <a:sym typeface="Lato"/>
              </a:rPr>
              <a:t>What are other contrasts or types of phenomena we should keep in mind, to make sure we are thinking broadly about possible phenomena? </a:t>
            </a:r>
          </a:p>
        </p:txBody>
      </p:sp>
      <p:sp>
        <p:nvSpPr>
          <p:cNvPr id="4" name="Slide Number Placeholder 3"/>
          <p:cNvSpPr>
            <a:spLocks noGrp="1"/>
          </p:cNvSpPr>
          <p:nvPr>
            <p:ph type="sldNum" sz="quarter" idx="12"/>
          </p:nvPr>
        </p:nvSpPr>
        <p:spPr/>
        <p:txBody>
          <a:bodyPr/>
          <a:lstStyle/>
          <a:p>
            <a:fld id="{91BD7323-49BF-4C97-8773-5EC64C492009}" type="slidenum">
              <a:rPr lang="en-US" smtClean="0"/>
              <a:t>29</a:t>
            </a:fld>
            <a:endParaRPr lang="en-US"/>
          </a:p>
        </p:txBody>
      </p:sp>
    </p:spTree>
    <p:extLst>
      <p:ext uri="{BB962C8B-B14F-4D97-AF65-F5344CB8AC3E}">
        <p14:creationId xmlns:p14="http://schemas.microsoft.com/office/powerpoint/2010/main" val="1775066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Lato"/>
                <a:ea typeface="Lato"/>
                <a:cs typeface="Lato"/>
                <a:sym typeface="Lato"/>
              </a:rPr>
              <a:t>Module Goals</a:t>
            </a:r>
            <a:endParaRPr lang="en-US" dirty="0"/>
          </a:p>
        </p:txBody>
      </p:sp>
      <p:sp>
        <p:nvSpPr>
          <p:cNvPr id="3" name="Content Placeholder 2"/>
          <p:cNvSpPr>
            <a:spLocks noGrp="1"/>
          </p:cNvSpPr>
          <p:nvPr>
            <p:ph type="body" sz="quarter" idx="13"/>
          </p:nvPr>
        </p:nvSpPr>
        <p:spPr/>
        <p:txBody>
          <a:bodyPr>
            <a:normAutofit fontScale="92500" lnSpcReduction="20000"/>
          </a:bodyPr>
          <a:lstStyle/>
          <a:p>
            <a:pPr marL="457200" indent="-457200">
              <a:spcBef>
                <a:spcPts val="1400"/>
              </a:spcBef>
            </a:pPr>
            <a:r>
              <a:rPr lang="en-US" dirty="0">
                <a:latin typeface="Lato Regular"/>
                <a:cs typeface="Lato Regular"/>
              </a:rPr>
              <a:t>Explain to a peer the role of phenomena and design challenges in science teaching, with a particular focus on equity and justice.</a:t>
            </a:r>
          </a:p>
          <a:p>
            <a:pPr marL="457200" indent="-457200">
              <a:spcBef>
                <a:spcPts val="1400"/>
              </a:spcBef>
            </a:pPr>
            <a:r>
              <a:rPr lang="en-US" dirty="0">
                <a:latin typeface="Lato Regular"/>
                <a:cs typeface="Lato Regular"/>
              </a:rPr>
              <a:t>Generate working definitions of phenomena, design challenges, and disciplinary core ideas.</a:t>
            </a:r>
          </a:p>
          <a:p>
            <a:pPr marL="457200" indent="-457200">
              <a:spcBef>
                <a:spcPts val="1400"/>
              </a:spcBef>
            </a:pPr>
            <a:r>
              <a:rPr lang="en-US" dirty="0">
                <a:latin typeface="Lato Regular"/>
                <a:cs typeface="Lato Regular"/>
              </a:rPr>
              <a:t>Identify phenomena related to a bundle of </a:t>
            </a:r>
            <a:r>
              <a:rPr lang="en-US" dirty="0" smtClean="0">
                <a:latin typeface="Lato Regular"/>
                <a:cs typeface="Lato Regular"/>
              </a:rPr>
              <a:t>performance expectations.</a:t>
            </a:r>
            <a:endParaRPr lang="en-US" dirty="0">
              <a:latin typeface="Lato Regular"/>
              <a:cs typeface="Lato Regular"/>
            </a:endParaRPr>
          </a:p>
          <a:p>
            <a:pPr marL="457200" indent="-457200">
              <a:spcBef>
                <a:spcPts val="1400"/>
              </a:spcBef>
            </a:pPr>
            <a:r>
              <a:rPr lang="en-US" dirty="0">
                <a:latin typeface="Lato Regular"/>
                <a:cs typeface="Lato Regular"/>
              </a:rPr>
              <a:t>Experience how phenomena can be introduced at the start of a unit, in order to launch a </a:t>
            </a:r>
            <a:br>
              <a:rPr lang="en-US" dirty="0">
                <a:latin typeface="Lato Regular"/>
                <a:cs typeface="Lato Regular"/>
              </a:rPr>
            </a:br>
            <a:r>
              <a:rPr lang="en-US" dirty="0">
                <a:latin typeface="Lato Regular"/>
                <a:cs typeface="Lato Regular"/>
              </a:rPr>
              <a:t>student-driven series of questions.</a:t>
            </a:r>
          </a:p>
        </p:txBody>
      </p:sp>
      <p:sp>
        <p:nvSpPr>
          <p:cNvPr id="4" name="Slide Number Placeholder 3"/>
          <p:cNvSpPr>
            <a:spLocks noGrp="1"/>
          </p:cNvSpPr>
          <p:nvPr>
            <p:ph type="sldNum" sz="quarter" idx="12"/>
          </p:nvPr>
        </p:nvSpPr>
        <p:spPr/>
        <p:txBody>
          <a:bodyPr/>
          <a:lstStyle/>
          <a:p>
            <a:fld id="{91BD7323-49BF-4C97-8773-5EC64C492009}" type="slidenum">
              <a:rPr lang="en-US" smtClean="0"/>
              <a:t>3</a:t>
            </a:fld>
            <a:endParaRPr lang="en-US"/>
          </a:p>
        </p:txBody>
      </p:sp>
    </p:spTree>
    <p:extLst>
      <p:ext uri="{BB962C8B-B14F-4D97-AF65-F5344CB8AC3E}">
        <p14:creationId xmlns:p14="http://schemas.microsoft.com/office/powerpoint/2010/main" val="754557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Engineering Design Challenges</a:t>
            </a:r>
            <a:endParaRPr lang="en-US" dirty="0"/>
          </a:p>
        </p:txBody>
      </p:sp>
      <p:sp>
        <p:nvSpPr>
          <p:cNvPr id="3" name="Content Placeholder 2"/>
          <p:cNvSpPr>
            <a:spLocks noGrp="1"/>
          </p:cNvSpPr>
          <p:nvPr>
            <p:ph type="body" sz="quarter" idx="13"/>
          </p:nvPr>
        </p:nvSpPr>
        <p:spPr>
          <a:xfrm>
            <a:off x="259762" y="1271175"/>
            <a:ext cx="9188715" cy="4901324"/>
          </a:xfrm>
        </p:spPr>
        <p:txBody>
          <a:bodyPr>
            <a:normAutofit/>
          </a:bodyPr>
          <a:lstStyle/>
          <a:p>
            <a:pPr marL="0" indent="0">
              <a:lnSpc>
                <a:spcPct val="110000"/>
              </a:lnSpc>
              <a:spcBef>
                <a:spcPts val="0"/>
              </a:spcBef>
              <a:buSzPct val="25000"/>
              <a:buNone/>
            </a:pPr>
            <a:r>
              <a:rPr lang="en-US" dirty="0">
                <a:solidFill>
                  <a:schemeClr val="dk1"/>
                </a:solidFill>
                <a:latin typeface="Lato"/>
                <a:ea typeface="Lato"/>
                <a:cs typeface="Lato"/>
                <a:sym typeface="Lato"/>
              </a:rPr>
              <a:t>Engineering involves designing solutions to problems that arise from phenomena, and using explanations of phenomena to design solutions.</a:t>
            </a:r>
          </a:p>
          <a:p>
            <a:pPr marL="0" indent="0">
              <a:lnSpc>
                <a:spcPct val="110000"/>
              </a:lnSpc>
              <a:spcBef>
                <a:spcPts val="0"/>
              </a:spcBef>
              <a:buSzPct val="25000"/>
              <a:buNone/>
            </a:pPr>
            <a:endParaRPr lang="en-US" dirty="0">
              <a:solidFill>
                <a:schemeClr val="dk1"/>
              </a:solidFill>
              <a:latin typeface="Lato"/>
              <a:ea typeface="Lato"/>
              <a:cs typeface="Lato"/>
              <a:sym typeface="Lato"/>
            </a:endParaRPr>
          </a:p>
          <a:p>
            <a:pPr lvl="0" algn="r">
              <a:lnSpc>
                <a:spcPct val="110000"/>
              </a:lnSpc>
              <a:buSzPct val="25000"/>
            </a:pPr>
            <a:r>
              <a:rPr lang="en-US" dirty="0">
                <a:solidFill>
                  <a:schemeClr val="dk1"/>
                </a:solidFill>
                <a:latin typeface="Lato"/>
                <a:ea typeface="Lato"/>
                <a:cs typeface="Lato"/>
                <a:sym typeface="Lato"/>
              </a:rPr>
              <a:t>Definition from </a:t>
            </a:r>
            <a:r>
              <a:rPr lang="en-US" dirty="0">
                <a:solidFill>
                  <a:schemeClr val="dk1"/>
                </a:solidFill>
                <a:latin typeface="Lato"/>
                <a:ea typeface="Lato"/>
                <a:cs typeface="Lato"/>
                <a:sym typeface="Lato"/>
                <a:hlinkClick r:id="rId3"/>
              </a:rPr>
              <a:t>Achieve, </a:t>
            </a:r>
            <a:br>
              <a:rPr lang="en-US" dirty="0">
                <a:solidFill>
                  <a:schemeClr val="dk1"/>
                </a:solidFill>
                <a:latin typeface="Lato"/>
                <a:ea typeface="Lato"/>
                <a:cs typeface="Lato"/>
                <a:sym typeface="Lato"/>
                <a:hlinkClick r:id="rId3"/>
              </a:rPr>
            </a:br>
            <a:r>
              <a:rPr lang="en-US" dirty="0">
                <a:solidFill>
                  <a:schemeClr val="dk1"/>
                </a:solidFill>
                <a:latin typeface="Lato"/>
                <a:ea typeface="Lato"/>
                <a:cs typeface="Lato"/>
                <a:sym typeface="Lato"/>
                <a:hlinkClick r:id="rId3"/>
              </a:rPr>
              <a:t>Next Generation Science Storylines </a:t>
            </a:r>
            <a:br>
              <a:rPr lang="en-US" dirty="0">
                <a:solidFill>
                  <a:schemeClr val="dk1"/>
                </a:solidFill>
                <a:latin typeface="Lato"/>
                <a:ea typeface="Lato"/>
                <a:cs typeface="Lato"/>
                <a:sym typeface="Lato"/>
                <a:hlinkClick r:id="rId3"/>
              </a:rPr>
            </a:br>
            <a:r>
              <a:rPr lang="en-US" dirty="0">
                <a:solidFill>
                  <a:schemeClr val="dk1"/>
                </a:solidFill>
                <a:latin typeface="Lato"/>
                <a:ea typeface="Lato"/>
                <a:cs typeface="Lato"/>
                <a:sym typeface="Lato"/>
                <a:hlinkClick r:id="rId3"/>
              </a:rPr>
              <a:t>&amp; STEM Teaching Tools</a:t>
            </a:r>
            <a:endParaRPr lang="en-US" dirty="0">
              <a:solidFill>
                <a:schemeClr val="dk1"/>
              </a:solidFill>
              <a:latin typeface="Lato"/>
              <a:ea typeface="Lato"/>
              <a:cs typeface="Lato"/>
              <a:sym typeface="Lato"/>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30</a:t>
            </a:fld>
            <a:endParaRPr lang="en-US"/>
          </a:p>
        </p:txBody>
      </p:sp>
    </p:spTree>
    <p:extLst>
      <p:ext uri="{BB962C8B-B14F-4D97-AF65-F5344CB8AC3E}">
        <p14:creationId xmlns:p14="http://schemas.microsoft.com/office/powerpoint/2010/main" val="3473207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ea typeface="Lato"/>
                <a:cs typeface="Lato"/>
                <a:sym typeface="Lato"/>
              </a:rPr>
              <a:t>Equity and Justice in </a:t>
            </a:r>
            <a:br>
              <a:rPr lang="en-US" dirty="0">
                <a:latin typeface="Lato"/>
                <a:ea typeface="Lato"/>
                <a:cs typeface="Lato"/>
                <a:sym typeface="Lato"/>
              </a:rPr>
            </a:br>
            <a:r>
              <a:rPr lang="en-US" dirty="0">
                <a:latin typeface="Lato"/>
                <a:ea typeface="Lato"/>
                <a:cs typeface="Lato"/>
                <a:sym typeface="Lato"/>
              </a:rPr>
              <a:t>Science and Engineering</a:t>
            </a:r>
            <a:endParaRPr lang="en-US" dirty="0"/>
          </a:p>
        </p:txBody>
      </p:sp>
      <p:sp>
        <p:nvSpPr>
          <p:cNvPr id="3" name="Content Placeholder 2"/>
          <p:cNvSpPr>
            <a:spLocks noGrp="1"/>
          </p:cNvSpPr>
          <p:nvPr>
            <p:ph idx="1"/>
          </p:nvPr>
        </p:nvSpPr>
        <p:spPr>
          <a:xfrm>
            <a:off x="1895392" y="1777697"/>
            <a:ext cx="5259372" cy="4351338"/>
          </a:xfrm>
        </p:spPr>
        <p:txBody>
          <a:bodyPr>
            <a:noAutofit/>
          </a:bodyPr>
          <a:lstStyle/>
          <a:p>
            <a:pPr marL="0" indent="0">
              <a:lnSpc>
                <a:spcPct val="130000"/>
              </a:lnSpc>
              <a:spcBef>
                <a:spcPts val="0"/>
              </a:spcBef>
              <a:buSzPct val="25000"/>
              <a:buNone/>
            </a:pPr>
            <a:r>
              <a:rPr lang="en-US" sz="2000" dirty="0">
                <a:solidFill>
                  <a:schemeClr val="dk1"/>
                </a:solidFill>
                <a:latin typeface="Lato"/>
                <a:ea typeface="Lato"/>
                <a:cs typeface="Lato"/>
                <a:sym typeface="Lato"/>
              </a:rPr>
              <a:t>A major goal for science education should be to provide all students with the background to systematically investigate issues related to their personal and community priorities. They should be able to frame scientific questions pertinent to their interests, conduct investigations and seek out relevant scientific arguments and data, review and apply those arguments to the situation at hand, and communicate their scientific understanding and arguments to others</a:t>
            </a:r>
            <a:r>
              <a:rPr lang="en-US" sz="2000" dirty="0">
                <a:solidFill>
                  <a:srgbClr val="000000"/>
                </a:solidFill>
                <a:latin typeface="Lato"/>
                <a:ea typeface="Lato"/>
                <a:cs typeface="Lato"/>
                <a:sym typeface="Lato"/>
              </a:rPr>
              <a:t>.”</a:t>
            </a:r>
          </a:p>
          <a:p>
            <a:pPr marL="0" indent="0">
              <a:lnSpc>
                <a:spcPct val="130000"/>
              </a:lnSpc>
              <a:spcBef>
                <a:spcPts val="0"/>
              </a:spcBef>
              <a:buSzPct val="25000"/>
              <a:buNone/>
            </a:pPr>
            <a:r>
              <a:rPr lang="en-US" sz="2000" dirty="0">
                <a:latin typeface="Lato"/>
                <a:ea typeface="Lato"/>
                <a:cs typeface="Lato"/>
                <a:sym typeface="Lato"/>
              </a:rPr>
              <a:t>		— NRC, 2012, </a:t>
            </a:r>
            <a:r>
              <a:rPr lang="en-US" sz="2000" dirty="0">
                <a:solidFill>
                  <a:srgbClr val="000000"/>
                </a:solidFill>
                <a:latin typeface="Lato"/>
                <a:ea typeface="Lato"/>
                <a:cs typeface="Lato"/>
                <a:sym typeface="Lato"/>
              </a:rPr>
              <a:t>p. 278</a:t>
            </a:r>
          </a:p>
        </p:txBody>
      </p:sp>
      <p:pic>
        <p:nvPicPr>
          <p:cNvPr id="4" name="Shape 929" descr="Cover of A Framework for K-12 Science Education" title="Cover of A Framework for K-12 Science Education"/>
          <p:cNvPicPr preferRelativeResize="0"/>
          <p:nvPr/>
        </p:nvPicPr>
        <p:blipFill rotWithShape="1">
          <a:blip r:embed="rId3">
            <a:alphaModFix/>
          </a:blip>
          <a:srcRect/>
          <a:stretch/>
        </p:blipFill>
        <p:spPr>
          <a:xfrm>
            <a:off x="7376158" y="1916334"/>
            <a:ext cx="2992359" cy="3616933"/>
          </a:xfrm>
          <a:prstGeom prst="rect">
            <a:avLst/>
          </a:prstGeom>
          <a:noFill/>
          <a:ln>
            <a:noFill/>
          </a:ln>
        </p:spPr>
      </p:pic>
      <p:sp>
        <p:nvSpPr>
          <p:cNvPr id="5" name="Date Placeholder 4"/>
          <p:cNvSpPr>
            <a:spLocks noGrp="1"/>
          </p:cNvSpPr>
          <p:nvPr>
            <p:ph type="dt" sz="half" idx="10"/>
          </p:nvPr>
        </p:nvSpPr>
        <p:spPr/>
        <p:txBody>
          <a:bodyPr/>
          <a:lstStyle/>
          <a:p>
            <a:r>
              <a:rPr lang="en-US" smtClean="0"/>
              <a:t>Fall/2019</a:t>
            </a:r>
            <a:endParaRPr lang="en-US" dirty="0"/>
          </a:p>
        </p:txBody>
      </p:sp>
      <p:sp>
        <p:nvSpPr>
          <p:cNvPr id="6" name="Slide Number Placeholder 5"/>
          <p:cNvSpPr>
            <a:spLocks noGrp="1"/>
          </p:cNvSpPr>
          <p:nvPr>
            <p:ph type="sldNum" sz="quarter" idx="12"/>
          </p:nvPr>
        </p:nvSpPr>
        <p:spPr/>
        <p:txBody>
          <a:bodyPr/>
          <a:lstStyle/>
          <a:p>
            <a:fld id="{F3E40CA2-436C-EA47-97AB-3BA7B3C8EE3F}" type="slidenum">
              <a:rPr lang="en-US" smtClean="0"/>
              <a:t>31</a:t>
            </a:fld>
            <a:endParaRPr lang="en-US" dirty="0"/>
          </a:p>
        </p:txBody>
      </p:sp>
    </p:spTree>
    <p:extLst>
      <p:ext uri="{BB962C8B-B14F-4D97-AF65-F5344CB8AC3E}">
        <p14:creationId xmlns:p14="http://schemas.microsoft.com/office/powerpoint/2010/main" val="2044248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5646644" cy="1325563"/>
          </a:xfrm>
        </p:spPr>
        <p:txBody>
          <a:bodyPr>
            <a:noAutofit/>
          </a:bodyPr>
          <a:lstStyle/>
          <a:p>
            <a:r>
              <a:rPr lang="en-US" sz="2600" b="0" dirty="0">
                <a:latin typeface="Lato Black"/>
                <a:ea typeface="Lato Black"/>
                <a:cs typeface="Lato Black"/>
                <a:sym typeface="Lato Black"/>
              </a:rPr>
              <a:t>Equity: Inclusive Science Instruction (from NRC </a:t>
            </a:r>
            <a:r>
              <a:rPr lang="en-US" sz="2600" b="0" i="1" dirty="0">
                <a:latin typeface="Lato Black"/>
                <a:ea typeface="Lato Black"/>
                <a:cs typeface="Lato Black"/>
                <a:sym typeface="Lato Black"/>
              </a:rPr>
              <a:t>Framework</a:t>
            </a:r>
            <a:r>
              <a:rPr lang="en-US" sz="2600" b="0" dirty="0">
                <a:latin typeface="Lato Black"/>
                <a:ea typeface="Lato Black"/>
                <a:cs typeface="Lato Black"/>
                <a:sym typeface="Lato Black"/>
              </a:rPr>
              <a:t> Chapter 11)</a:t>
            </a:r>
            <a:endParaRPr lang="en-US" sz="2600" dirty="0"/>
          </a:p>
        </p:txBody>
      </p:sp>
      <p:sp>
        <p:nvSpPr>
          <p:cNvPr id="3" name="Content Placeholder 2"/>
          <p:cNvSpPr>
            <a:spLocks noGrp="1"/>
          </p:cNvSpPr>
          <p:nvPr>
            <p:ph idx="1"/>
          </p:nvPr>
        </p:nvSpPr>
        <p:spPr>
          <a:xfrm>
            <a:off x="2152651" y="1825625"/>
            <a:ext cx="5516969" cy="4777194"/>
          </a:xfrm>
        </p:spPr>
        <p:txBody>
          <a:bodyPr>
            <a:normAutofit fontScale="62500" lnSpcReduction="20000"/>
          </a:bodyPr>
          <a:lstStyle/>
          <a:p>
            <a:pPr marL="458787" indent="-457200">
              <a:lnSpc>
                <a:spcPct val="120000"/>
              </a:lnSpc>
              <a:buSzPts val="2400"/>
              <a:buFont typeface="Calibri"/>
              <a:buAutoNum type="arabicPeriod"/>
            </a:pPr>
            <a:r>
              <a:rPr lang="en-US" dirty="0">
                <a:latin typeface="Lato"/>
                <a:ea typeface="Lato"/>
                <a:cs typeface="Lato"/>
                <a:sym typeface="Lato"/>
              </a:rPr>
              <a:t>Learning is cultural. Instruction should grow out of </a:t>
            </a:r>
            <a:r>
              <a:rPr lang="en-US" b="1" dirty="0">
                <a:latin typeface="Lato"/>
                <a:ea typeface="Lato"/>
                <a:cs typeface="Lato"/>
                <a:sym typeface="Lato"/>
              </a:rPr>
              <a:t>everyday experience </a:t>
            </a:r>
            <a:r>
              <a:rPr lang="en-US" dirty="0">
                <a:latin typeface="Lato"/>
                <a:ea typeface="Lato"/>
                <a:cs typeface="Lato"/>
                <a:sym typeface="Lato"/>
              </a:rPr>
              <a:t>of learners and </a:t>
            </a:r>
            <a:r>
              <a:rPr lang="en-US" b="1" dirty="0">
                <a:latin typeface="Lato"/>
                <a:ea typeface="Lato"/>
                <a:cs typeface="Lato"/>
                <a:sym typeface="Lato"/>
              </a:rPr>
              <a:t>connect to their interests and identities</a:t>
            </a:r>
            <a:r>
              <a:rPr lang="en-US" dirty="0">
                <a:latin typeface="Lato"/>
                <a:ea typeface="Lato"/>
                <a:cs typeface="Lato"/>
                <a:sym typeface="Lato"/>
              </a:rPr>
              <a:t>.</a:t>
            </a:r>
            <a:endParaRPr lang="en-US" dirty="0"/>
          </a:p>
          <a:p>
            <a:pPr marL="458787" indent="-457200">
              <a:lnSpc>
                <a:spcPct val="120000"/>
              </a:lnSpc>
              <a:spcBef>
                <a:spcPts val="1480"/>
              </a:spcBef>
              <a:buSzPts val="2400"/>
              <a:buFont typeface="Calibri"/>
              <a:buAutoNum type="arabicPeriod"/>
            </a:pPr>
            <a:r>
              <a:rPr lang="en-US" dirty="0">
                <a:latin typeface="Lato"/>
                <a:ea typeface="Lato"/>
                <a:cs typeface="Lato"/>
                <a:sym typeface="Lato"/>
              </a:rPr>
              <a:t>Instruction should </a:t>
            </a:r>
            <a:r>
              <a:rPr lang="en-US" b="1" dirty="0">
                <a:latin typeface="Lato"/>
                <a:ea typeface="Lato"/>
                <a:cs typeface="Lato"/>
                <a:sym typeface="Lato"/>
              </a:rPr>
              <a:t>leverage science-related values, knowledge, and practices </a:t>
            </a:r>
            <a:r>
              <a:rPr lang="en-US" dirty="0">
                <a:latin typeface="Lato"/>
                <a:ea typeface="Lato"/>
                <a:cs typeface="Lato"/>
                <a:sym typeface="Lato"/>
              </a:rPr>
              <a:t>of students’ families and cultural communities.</a:t>
            </a:r>
            <a:endParaRPr lang="en-US" dirty="0"/>
          </a:p>
          <a:p>
            <a:pPr marL="458787" indent="-457200">
              <a:lnSpc>
                <a:spcPct val="120000"/>
              </a:lnSpc>
              <a:spcBef>
                <a:spcPts val="1480"/>
              </a:spcBef>
              <a:buSzPts val="2400"/>
              <a:buFont typeface="Calibri"/>
              <a:buAutoNum type="arabicPeriod"/>
            </a:pPr>
            <a:r>
              <a:rPr lang="en-US" dirty="0">
                <a:latin typeface="Lato"/>
                <a:ea typeface="Lato"/>
                <a:cs typeface="Lato"/>
                <a:sym typeface="Lato"/>
              </a:rPr>
              <a:t>Instruction should allow students to bring their </a:t>
            </a:r>
            <a:r>
              <a:rPr lang="en-US" b="1" dirty="0">
                <a:latin typeface="Lato"/>
                <a:ea typeface="Lato"/>
                <a:cs typeface="Lato"/>
                <a:sym typeface="Lato"/>
              </a:rPr>
              <a:t>current communicative resources </a:t>
            </a:r>
            <a:r>
              <a:rPr lang="en-US" dirty="0">
                <a:latin typeface="Lato"/>
                <a:ea typeface="Lato"/>
                <a:cs typeface="Lato"/>
                <a:sym typeface="Lato"/>
              </a:rPr>
              <a:t>to </a:t>
            </a:r>
            <a:r>
              <a:rPr lang="en-US" dirty="0">
                <a:solidFill>
                  <a:prstClr val="black"/>
                </a:solidFill>
                <a:latin typeface="Lato Regular"/>
                <a:cs typeface="Lato Regular"/>
              </a:rPr>
              <a:t>bear through the full learning process</a:t>
            </a:r>
            <a:r>
              <a:rPr lang="en-US" dirty="0">
                <a:latin typeface="Lato"/>
                <a:ea typeface="Lato"/>
                <a:cs typeface="Lato"/>
                <a:sym typeface="Lato"/>
              </a:rPr>
              <a:t>.</a:t>
            </a:r>
            <a:endParaRPr lang="en-US" dirty="0"/>
          </a:p>
        </p:txBody>
      </p:sp>
      <p:pic>
        <p:nvPicPr>
          <p:cNvPr id="4" name="Shape 747" descr="Cover of A Framework for K-12 Science Education" title="Cover of A Framework for K-12 Science Education"/>
          <p:cNvPicPr preferRelativeResize="0"/>
          <p:nvPr/>
        </p:nvPicPr>
        <p:blipFill rotWithShape="1">
          <a:blip r:embed="rId3">
            <a:alphaModFix/>
          </a:blip>
          <a:srcRect/>
          <a:stretch/>
        </p:blipFill>
        <p:spPr>
          <a:xfrm>
            <a:off x="8010731" y="463178"/>
            <a:ext cx="2211956" cy="2679271"/>
          </a:xfrm>
          <a:prstGeom prst="rect">
            <a:avLst/>
          </a:prstGeom>
          <a:noFill/>
          <a:ln>
            <a:noFill/>
          </a:ln>
        </p:spPr>
      </p:pic>
      <p:pic>
        <p:nvPicPr>
          <p:cNvPr id="5" name="Shape 749" title="Girl digging in the sand at a beach"/>
          <p:cNvPicPr preferRelativeResize="0"/>
          <p:nvPr/>
        </p:nvPicPr>
        <p:blipFill rotWithShape="1">
          <a:blip r:embed="rId4">
            <a:alphaModFix/>
          </a:blip>
          <a:srcRect/>
          <a:stretch/>
        </p:blipFill>
        <p:spPr>
          <a:xfrm>
            <a:off x="8010730" y="3468634"/>
            <a:ext cx="2211956" cy="2008680"/>
          </a:xfrm>
          <a:prstGeom prst="rect">
            <a:avLst/>
          </a:prstGeom>
          <a:noFill/>
          <a:ln>
            <a:noFill/>
          </a:ln>
        </p:spPr>
      </p:pic>
      <p:sp>
        <p:nvSpPr>
          <p:cNvPr id="6" name="Date Placeholder 5"/>
          <p:cNvSpPr>
            <a:spLocks noGrp="1"/>
          </p:cNvSpPr>
          <p:nvPr>
            <p:ph type="dt" sz="half" idx="10"/>
          </p:nvPr>
        </p:nvSpPr>
        <p:spPr/>
        <p:txBody>
          <a:bodyPr/>
          <a:lstStyle/>
          <a:p>
            <a:r>
              <a:rPr lang="en-US" smtClean="0"/>
              <a:t>Fall/2019</a:t>
            </a:r>
            <a:endParaRPr lang="en-US" dirty="0"/>
          </a:p>
        </p:txBody>
      </p:sp>
      <p:sp>
        <p:nvSpPr>
          <p:cNvPr id="7" name="Slide Number Placeholder 6"/>
          <p:cNvSpPr>
            <a:spLocks noGrp="1"/>
          </p:cNvSpPr>
          <p:nvPr>
            <p:ph type="sldNum" sz="quarter" idx="12"/>
          </p:nvPr>
        </p:nvSpPr>
        <p:spPr/>
        <p:txBody>
          <a:bodyPr/>
          <a:lstStyle/>
          <a:p>
            <a:fld id="{F3E40CA2-436C-EA47-97AB-3BA7B3C8EE3F}" type="slidenum">
              <a:rPr lang="en-US" smtClean="0"/>
              <a:t>32</a:t>
            </a:fld>
            <a:endParaRPr lang="en-US" dirty="0"/>
          </a:p>
        </p:txBody>
      </p:sp>
    </p:spTree>
    <p:extLst>
      <p:ext uri="{BB962C8B-B14F-4D97-AF65-F5344CB8AC3E}">
        <p14:creationId xmlns:p14="http://schemas.microsoft.com/office/powerpoint/2010/main" val="214427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p:cNvSpPr>
            <a:spLocks noGrp="1"/>
          </p:cNvSpPr>
          <p:nvPr>
            <p:ph type="title"/>
          </p:nvPr>
        </p:nvSpPr>
        <p:spPr/>
        <p:txBody>
          <a:bodyPr/>
          <a:lstStyle/>
          <a:p>
            <a:r>
              <a:rPr lang="en-US" dirty="0" smtClean="0"/>
              <a:t>Framework</a:t>
            </a:r>
            <a:endParaRPr lang="en-US" dirty="0"/>
          </a:p>
        </p:txBody>
      </p:sp>
      <p:sp>
        <p:nvSpPr>
          <p:cNvPr id="3" name="Content Placeholder 2"/>
          <p:cNvSpPr>
            <a:spLocks noGrp="1"/>
          </p:cNvSpPr>
          <p:nvPr>
            <p:ph type="body" sz="quarter" idx="13"/>
          </p:nvPr>
        </p:nvSpPr>
        <p:spPr>
          <a:xfrm>
            <a:off x="555786" y="1773451"/>
            <a:ext cx="5320081" cy="4901324"/>
          </a:xfrm>
        </p:spPr>
        <p:txBody>
          <a:bodyPr>
            <a:noAutofit/>
          </a:bodyPr>
          <a:lstStyle/>
          <a:p>
            <a:pPr marL="222250" indent="-6350">
              <a:lnSpc>
                <a:spcPct val="110000"/>
              </a:lnSpc>
              <a:spcBef>
                <a:spcPts val="0"/>
              </a:spcBef>
              <a:buClr>
                <a:schemeClr val="lt1"/>
              </a:buClr>
              <a:buSzPct val="25000"/>
              <a:buNone/>
            </a:pPr>
            <a:r>
              <a:rPr lang="en-US" sz="2400" dirty="0">
                <a:solidFill>
                  <a:schemeClr val="bg2">
                    <a:lumMod val="25000"/>
                  </a:schemeClr>
                </a:solidFill>
                <a:latin typeface="Lato"/>
                <a:ea typeface="Lato"/>
                <a:cs typeface="Lato"/>
                <a:sym typeface="Lato"/>
              </a:rPr>
              <a:t>The </a:t>
            </a:r>
            <a:r>
              <a:rPr lang="en-US" sz="2400" i="1" dirty="0">
                <a:solidFill>
                  <a:schemeClr val="bg2">
                    <a:lumMod val="25000"/>
                  </a:schemeClr>
                </a:solidFill>
                <a:latin typeface="Lato"/>
                <a:ea typeface="Lato"/>
                <a:cs typeface="Lato"/>
                <a:sym typeface="Lato"/>
              </a:rPr>
              <a:t>Framework</a:t>
            </a:r>
            <a:r>
              <a:rPr lang="en-US" sz="2400" dirty="0">
                <a:solidFill>
                  <a:schemeClr val="bg2">
                    <a:lumMod val="25000"/>
                  </a:schemeClr>
                </a:solidFill>
                <a:latin typeface="Lato"/>
                <a:ea typeface="Lato"/>
                <a:cs typeface="Lato"/>
                <a:sym typeface="Lato"/>
              </a:rPr>
              <a:t> stresses the importance of inclusive instructional strategies designed to engage students with diverse interests and backgrounds and points out that these principles should carry over into assessment design as well.</a:t>
            </a:r>
          </a:p>
          <a:p>
            <a:pPr marL="222250" indent="-6350">
              <a:lnSpc>
                <a:spcPct val="110000"/>
              </a:lnSpc>
              <a:spcBef>
                <a:spcPts val="0"/>
              </a:spcBef>
              <a:buClr>
                <a:schemeClr val="lt1"/>
              </a:buClr>
              <a:buSzPct val="25000"/>
              <a:buNone/>
            </a:pPr>
            <a:r>
              <a:rPr lang="en-US" sz="2400" dirty="0">
                <a:solidFill>
                  <a:schemeClr val="bg2">
                    <a:lumMod val="25000"/>
                  </a:schemeClr>
                </a:solidFill>
                <a:latin typeface="Lato"/>
                <a:ea typeface="Lato"/>
                <a:cs typeface="Lato"/>
                <a:sym typeface="Lato"/>
              </a:rPr>
              <a:t>	     —NRC, 2014, p. 222</a:t>
            </a:r>
          </a:p>
        </p:txBody>
      </p:sp>
      <p:sp>
        <p:nvSpPr>
          <p:cNvPr id="5" name="Slide Number Placeholder 4"/>
          <p:cNvSpPr>
            <a:spLocks noGrp="1"/>
          </p:cNvSpPr>
          <p:nvPr>
            <p:ph type="sldNum" sz="quarter" idx="12"/>
          </p:nvPr>
        </p:nvSpPr>
        <p:spPr/>
        <p:txBody>
          <a:bodyPr/>
          <a:lstStyle/>
          <a:p>
            <a:fld id="{F3E40CA2-436C-EA47-97AB-3BA7B3C8EE3F}" type="slidenum">
              <a:rPr lang="en-US" smtClean="0"/>
              <a:t>33</a:t>
            </a:fld>
            <a:endParaRPr lang="en-US" dirty="0"/>
          </a:p>
        </p:txBody>
      </p:sp>
      <p:sp>
        <p:nvSpPr>
          <p:cNvPr id="2" name="Date Placeholder 1"/>
          <p:cNvSpPr>
            <a:spLocks noGrp="1"/>
          </p:cNvSpPr>
          <p:nvPr>
            <p:ph type="dt" sz="half" idx="4294967295"/>
          </p:nvPr>
        </p:nvSpPr>
        <p:spPr>
          <a:xfrm>
            <a:off x="0" y="6356350"/>
            <a:ext cx="2743200" cy="365125"/>
          </a:xfrm>
          <a:prstGeom prst="rect">
            <a:avLst/>
          </a:prstGeom>
        </p:spPr>
        <p:txBody>
          <a:bodyPr/>
          <a:lstStyle/>
          <a:p>
            <a:r>
              <a:rPr lang="en-US" smtClean="0"/>
              <a:t>Fall/2019</a:t>
            </a:r>
            <a:endParaRPr lang="en-US" dirty="0"/>
          </a:p>
        </p:txBody>
      </p:sp>
      <p:pic>
        <p:nvPicPr>
          <p:cNvPr id="4" name="Shape 944" descr="Cover of Developing Assessments for the Next Generation Science Standards" title="Cover of Developing Assessments for the Next Generation Science Standards"/>
          <p:cNvPicPr preferRelativeResize="0"/>
          <p:nvPr/>
        </p:nvPicPr>
        <p:blipFill rotWithShape="1">
          <a:blip r:embed="rId3">
            <a:alphaModFix/>
          </a:blip>
          <a:srcRect/>
          <a:stretch/>
        </p:blipFill>
        <p:spPr>
          <a:xfrm>
            <a:off x="6220998" y="1219002"/>
            <a:ext cx="3315997" cy="4012356"/>
          </a:xfrm>
          <a:prstGeom prst="rect">
            <a:avLst/>
          </a:prstGeom>
          <a:noFill/>
          <a:ln w="9525" cap="flat" cmpd="sng">
            <a:solidFill>
              <a:srgbClr val="000000"/>
            </a:solidFill>
            <a:prstDash val="solid"/>
            <a:round/>
            <a:headEnd type="none" w="med" len="med"/>
            <a:tailEnd type="none" w="med" len="med"/>
          </a:ln>
        </p:spPr>
      </p:pic>
    </p:spTree>
    <p:extLst>
      <p:ext uri="{BB962C8B-B14F-4D97-AF65-F5344CB8AC3E}">
        <p14:creationId xmlns:p14="http://schemas.microsoft.com/office/powerpoint/2010/main" val="1617905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are many kinds of design challenges</a:t>
            </a:r>
            <a:endParaRPr lang="en-US" dirty="0"/>
          </a:p>
        </p:txBody>
      </p:sp>
      <p:sp>
        <p:nvSpPr>
          <p:cNvPr id="3" name="Text Placeholder 2"/>
          <p:cNvSpPr>
            <a:spLocks noGrp="1"/>
          </p:cNvSpPr>
          <p:nvPr>
            <p:ph type="body" sz="quarter" idx="13"/>
          </p:nvPr>
        </p:nvSpPr>
        <p:spPr>
          <a:xfrm>
            <a:off x="388360" y="1577825"/>
            <a:ext cx="9188715" cy="4901324"/>
          </a:xfrm>
        </p:spPr>
        <p:txBody>
          <a:bodyPr>
            <a:normAutofit/>
          </a:bodyPr>
          <a:lstStyle/>
          <a:p>
            <a:pPr>
              <a:lnSpc>
                <a:spcPct val="150000"/>
              </a:lnSpc>
            </a:pPr>
            <a:r>
              <a:rPr lang="en-US" dirty="0" smtClean="0"/>
              <a:t>Build and test physical devices or processes</a:t>
            </a:r>
          </a:p>
          <a:p>
            <a:pPr>
              <a:lnSpc>
                <a:spcPct val="150000"/>
              </a:lnSpc>
            </a:pPr>
            <a:r>
              <a:rPr lang="en-US" dirty="0" smtClean="0"/>
              <a:t>Participating in a citizen science project</a:t>
            </a:r>
          </a:p>
          <a:p>
            <a:pPr>
              <a:lnSpc>
                <a:spcPct val="110000"/>
              </a:lnSpc>
            </a:pPr>
            <a:r>
              <a:rPr lang="en-US" dirty="0" smtClean="0"/>
              <a:t>Designing and implementing a dialogue or initiative about a socio-scientific issue</a:t>
            </a:r>
          </a:p>
          <a:p>
            <a:pPr>
              <a:lnSpc>
                <a:spcPct val="110000"/>
              </a:lnSpc>
            </a:pPr>
            <a:r>
              <a:rPr lang="en-US" dirty="0" smtClean="0"/>
              <a:t>Contributing to a community initiative to promote justice using science</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34</a:t>
            </a:fld>
            <a:endParaRPr lang="en-US"/>
          </a:p>
        </p:txBody>
      </p:sp>
    </p:spTree>
    <p:extLst>
      <p:ext uri="{BB962C8B-B14F-4D97-AF65-F5344CB8AC3E}">
        <p14:creationId xmlns:p14="http://schemas.microsoft.com/office/powerpoint/2010/main" val="3897923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this session</a:t>
            </a:r>
            <a:endParaRPr lang="en-US" dirty="0"/>
          </a:p>
        </p:txBody>
      </p:sp>
      <p:sp>
        <p:nvSpPr>
          <p:cNvPr id="3" name="Text Placeholder 2"/>
          <p:cNvSpPr>
            <a:spLocks noGrp="1"/>
          </p:cNvSpPr>
          <p:nvPr>
            <p:ph type="body" sz="quarter" idx="13"/>
          </p:nvPr>
        </p:nvSpPr>
        <p:spPr>
          <a:xfrm>
            <a:off x="259762" y="1245417"/>
            <a:ext cx="9188715" cy="4901324"/>
          </a:xfrm>
        </p:spPr>
        <p:txBody>
          <a:bodyPr/>
          <a:lstStyle/>
          <a:p>
            <a:r>
              <a:rPr lang="en-US" dirty="0" smtClean="0"/>
              <a:t>We have</a:t>
            </a:r>
          </a:p>
          <a:p>
            <a:pPr lvl="1"/>
            <a:r>
              <a:rPr lang="en-US" dirty="0" smtClean="0"/>
              <a:t>Agreed upon criteria for phenomena and design challenges</a:t>
            </a:r>
          </a:p>
          <a:p>
            <a:pPr lvl="1"/>
            <a:r>
              <a:rPr lang="en-US" dirty="0" smtClean="0"/>
              <a:t>Identified the characteristic of a phenomenon</a:t>
            </a:r>
          </a:p>
          <a:p>
            <a:pPr lvl="1"/>
            <a:r>
              <a:rPr lang="en-US" dirty="0" smtClean="0"/>
              <a:t>Determined the role of equity when identifying phenomena for instruction</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35</a:t>
            </a:fld>
            <a:endParaRPr lang="en-US"/>
          </a:p>
        </p:txBody>
      </p:sp>
    </p:spTree>
    <p:extLst>
      <p:ext uri="{BB962C8B-B14F-4D97-AF65-F5344CB8AC3E}">
        <p14:creationId xmlns:p14="http://schemas.microsoft.com/office/powerpoint/2010/main" val="1455279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Text Placeholder 2"/>
          <p:cNvSpPr>
            <a:spLocks noGrp="1"/>
          </p:cNvSpPr>
          <p:nvPr>
            <p:ph type="body" sz="quarter" idx="13"/>
          </p:nvPr>
        </p:nvSpPr>
        <p:spPr/>
        <p:txBody>
          <a:bodyPr/>
          <a:lstStyle/>
          <a:p>
            <a:pPr marL="0" indent="0">
              <a:buNone/>
            </a:pPr>
            <a:r>
              <a:rPr lang="en-US" dirty="0" smtClean="0"/>
              <a:t>How would you</a:t>
            </a:r>
          </a:p>
          <a:p>
            <a:r>
              <a:rPr lang="en-US" dirty="0" smtClean="0"/>
              <a:t>Explain to others the role of phenomena and design challenges in instruction</a:t>
            </a:r>
          </a:p>
          <a:p>
            <a:r>
              <a:rPr lang="en-US" dirty="0" smtClean="0"/>
              <a:t>Incorporate equity and justice as you design lessons</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36</a:t>
            </a:fld>
            <a:endParaRPr lang="en-US"/>
          </a:p>
        </p:txBody>
      </p:sp>
    </p:spTree>
    <p:extLst>
      <p:ext uri="{BB962C8B-B14F-4D97-AF65-F5344CB8AC3E}">
        <p14:creationId xmlns:p14="http://schemas.microsoft.com/office/powerpoint/2010/main" val="3681791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438" y="798490"/>
            <a:ext cx="8664694" cy="2144612"/>
          </a:xfrm>
        </p:spPr>
        <p:txBody>
          <a:bodyPr/>
          <a:lstStyle/>
          <a:p>
            <a:r>
              <a:rPr lang="en-US" sz="4000" dirty="0" smtClean="0"/>
              <a:t>Selecting Anchoring Phenomena for Equitable Three-Dimensional Teaching</a:t>
            </a:r>
            <a:endParaRPr lang="en-US" sz="4000" dirty="0"/>
          </a:p>
        </p:txBody>
      </p:sp>
      <p:sp>
        <p:nvSpPr>
          <p:cNvPr id="3" name="Subtitle 2"/>
          <p:cNvSpPr>
            <a:spLocks noGrp="1"/>
          </p:cNvSpPr>
          <p:nvPr>
            <p:ph type="subTitle" idx="1"/>
          </p:nvPr>
        </p:nvSpPr>
        <p:spPr>
          <a:xfrm>
            <a:off x="954682" y="4054550"/>
            <a:ext cx="8298206" cy="1096899"/>
          </a:xfrm>
        </p:spPr>
        <p:txBody>
          <a:bodyPr/>
          <a:lstStyle/>
          <a:p>
            <a:pPr algn="l"/>
            <a:r>
              <a:rPr lang="en-US" dirty="0" smtClean="0"/>
              <a:t>Session C:  Analyzing Performance Expectations</a:t>
            </a:r>
            <a:endParaRPr lang="en-US" dirty="0"/>
          </a:p>
        </p:txBody>
      </p:sp>
      <p:sp>
        <p:nvSpPr>
          <p:cNvPr id="4" name="Date Placeholder 3"/>
          <p:cNvSpPr>
            <a:spLocks noGrp="1"/>
          </p:cNvSpPr>
          <p:nvPr>
            <p:ph type="dt" sz="half" idx="10"/>
          </p:nvPr>
        </p:nvSpPr>
        <p:spPr/>
        <p:txBody>
          <a:bodyPr/>
          <a:lstStyle/>
          <a:p>
            <a:r>
              <a:rPr lang="en-US" smtClean="0"/>
              <a:t>Fall/2019</a:t>
            </a:r>
            <a:endParaRPr lang="en-US" dirty="0"/>
          </a:p>
        </p:txBody>
      </p:sp>
      <p:sp>
        <p:nvSpPr>
          <p:cNvPr id="5" name="Subtitle 9"/>
          <p:cNvSpPr txBox="1">
            <a:spLocks/>
          </p:cNvSpPr>
          <p:nvPr/>
        </p:nvSpPr>
        <p:spPr>
          <a:xfrm>
            <a:off x="661013" y="5665610"/>
            <a:ext cx="3975722"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rgbClr val="D2BD24"/>
              </a:buClr>
              <a:buSzPct val="100000"/>
              <a:buFont typeface="Wingdings 3" panose="05040102010807070707" pitchFamily="18" charset="2"/>
              <a:buNone/>
              <a:defRPr sz="2800" kern="1200">
                <a:solidFill>
                  <a:schemeClr val="bg1">
                    <a:lumMod val="50000"/>
                  </a:schemeClr>
                </a:solidFill>
                <a:latin typeface="+mn-lt"/>
                <a:ea typeface="+mn-ea"/>
                <a:cs typeface="+mn-cs"/>
              </a:defRPr>
            </a:lvl1pPr>
            <a:lvl2pPr marL="457200" indent="0" algn="ctr" defTabSz="457200" rtl="0" eaLnBrk="1" latinLnBrk="0" hangingPunct="1">
              <a:spcBef>
                <a:spcPts val="1000"/>
              </a:spcBef>
              <a:spcAft>
                <a:spcPts val="0"/>
              </a:spcAft>
              <a:buClr>
                <a:srgbClr val="D2BD24"/>
              </a:buClr>
              <a:buSzPct val="80000"/>
              <a:buFont typeface="Franklin Gothic Medium" panose="020B0603020102020204" pitchFamily="34" charset="0"/>
              <a:buNone/>
              <a:defRPr sz="32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rgbClr val="D2BD24"/>
              </a:buClr>
              <a:buSzPct val="100000"/>
              <a:buFont typeface="Wingdings 2" panose="05020102010507070707" pitchFamily="18" charset="2"/>
              <a:buNone/>
              <a:defRPr sz="2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rgbClr val="D2BD24"/>
              </a:buClr>
              <a:buSzPct val="100000"/>
              <a:buFont typeface="Wingdings 3" panose="05040102010807070707" pitchFamily="18" charset="2"/>
              <a:buNone/>
              <a:defRPr sz="2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rgbClr val="D2BD24"/>
              </a:buClr>
              <a:buSzPct val="100000"/>
              <a:buFont typeface="Wingdings 3" panose="05040102010807070707" pitchFamily="18" charset="2"/>
              <a:buNone/>
              <a:defRPr sz="2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1200" smtClean="0"/>
              <a:t>Modified from Penuel, W. R., Bell, P.,  Neill, T., Morrison, D., &amp; Tesoriero, G. (2018). </a:t>
            </a:r>
            <a:r>
              <a:rPr lang="en-US" sz="1200" i="1" smtClean="0"/>
              <a:t>Selecting Anchoring Phenomena for Equitable 3D Teaching</a:t>
            </a:r>
            <a:r>
              <a:rPr lang="en-US" sz="1200" smtClean="0"/>
              <a:t>. [OER Professional Development Session from the ACESSE Project] Retrieved from </a:t>
            </a:r>
            <a:r>
              <a:rPr lang="en-US" sz="1200" smtClean="0">
                <a:hlinkClick r:id="rId3"/>
              </a:rPr>
              <a:t>http://stemteachingtools.org/pd/sessione</a:t>
            </a:r>
            <a:endParaRPr lang="en-US" sz="1200" dirty="0"/>
          </a:p>
        </p:txBody>
      </p:sp>
      <p:pic>
        <p:nvPicPr>
          <p:cNvPr id="6" name="Picture 5" title="decorative"/>
          <p:cNvPicPr>
            <a:picLocks noChangeAspect="1"/>
          </p:cNvPicPr>
          <p:nvPr/>
        </p:nvPicPr>
        <p:blipFill>
          <a:blip r:embed="rId4"/>
          <a:stretch>
            <a:fillRect/>
          </a:stretch>
        </p:blipFill>
        <p:spPr>
          <a:xfrm>
            <a:off x="4731287" y="5860223"/>
            <a:ext cx="951058" cy="902286"/>
          </a:xfrm>
          <a:prstGeom prst="rect">
            <a:avLst/>
          </a:prstGeom>
        </p:spPr>
      </p:pic>
    </p:spTree>
    <p:extLst>
      <p:ext uri="{BB962C8B-B14F-4D97-AF65-F5344CB8AC3E}">
        <p14:creationId xmlns:p14="http://schemas.microsoft.com/office/powerpoint/2010/main" val="1280370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the previous session….</a:t>
            </a:r>
            <a:endParaRPr lang="en-US" b="1" dirty="0"/>
          </a:p>
        </p:txBody>
      </p:sp>
      <p:sp>
        <p:nvSpPr>
          <p:cNvPr id="5" name="Text Placeholder 4"/>
          <p:cNvSpPr>
            <a:spLocks noGrp="1"/>
          </p:cNvSpPr>
          <p:nvPr>
            <p:ph type="body" sz="quarter" idx="13"/>
          </p:nvPr>
        </p:nvSpPr>
        <p:spPr/>
        <p:txBody>
          <a:bodyPr/>
          <a:lstStyle/>
          <a:p>
            <a:r>
              <a:rPr lang="en-US" dirty="0" smtClean="0"/>
              <a:t>We developed a working definition of phenomenon and design challenge from agreed upon criteria</a:t>
            </a:r>
          </a:p>
          <a:p>
            <a:r>
              <a:rPr lang="en-US" dirty="0" smtClean="0"/>
              <a:t>We identified characteristics of a phenomenon</a:t>
            </a:r>
          </a:p>
          <a:p>
            <a:r>
              <a:rPr lang="en-US" dirty="0" smtClean="0"/>
              <a:t>We determined the role of equity of identifying a phenomenon for instruction</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38</a:t>
            </a:fld>
            <a:endParaRPr lang="en-US"/>
          </a:p>
        </p:txBody>
      </p:sp>
    </p:spTree>
    <p:extLst>
      <p:ext uri="{BB962C8B-B14F-4D97-AF65-F5344CB8AC3E}">
        <p14:creationId xmlns:p14="http://schemas.microsoft.com/office/powerpoint/2010/main" val="3754652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Initial Ideas</a:t>
            </a:r>
            <a:endParaRPr lang="en-US" dirty="0"/>
          </a:p>
        </p:txBody>
      </p:sp>
      <p:sp>
        <p:nvSpPr>
          <p:cNvPr id="3" name="Content Placeholder 2"/>
          <p:cNvSpPr>
            <a:spLocks noGrp="1"/>
          </p:cNvSpPr>
          <p:nvPr>
            <p:ph type="body" sz="quarter" idx="13"/>
          </p:nvPr>
        </p:nvSpPr>
        <p:spPr/>
        <p:txBody>
          <a:bodyPr>
            <a:normAutofit/>
          </a:bodyPr>
          <a:lstStyle/>
          <a:p>
            <a:pPr marL="0" indent="0">
              <a:lnSpc>
                <a:spcPct val="110000"/>
              </a:lnSpc>
              <a:buNone/>
            </a:pPr>
            <a:r>
              <a:rPr lang="en-US" sz="3200" b="1" i="1" u="sng" dirty="0">
                <a:solidFill>
                  <a:schemeClr val="bg2">
                    <a:lumMod val="25000"/>
                  </a:schemeClr>
                </a:solidFill>
                <a:latin typeface="Lato"/>
                <a:ea typeface="Lato"/>
                <a:cs typeface="Lato"/>
                <a:sym typeface="Lato"/>
              </a:rPr>
              <a:t>How</a:t>
            </a:r>
            <a:r>
              <a:rPr lang="en-US" sz="3200" b="1" i="1" dirty="0">
                <a:solidFill>
                  <a:schemeClr val="bg2">
                    <a:lumMod val="25000"/>
                  </a:schemeClr>
                </a:solidFill>
                <a:latin typeface="Lato"/>
                <a:ea typeface="Lato"/>
                <a:cs typeface="Lato"/>
                <a:sym typeface="Lato"/>
              </a:rPr>
              <a:t> could we go about choosing phenomena or design challenges to use in teaching?</a:t>
            </a:r>
          </a:p>
        </p:txBody>
      </p:sp>
      <p:sp>
        <p:nvSpPr>
          <p:cNvPr id="4" name="Slide Number Placeholder 3"/>
          <p:cNvSpPr>
            <a:spLocks noGrp="1"/>
          </p:cNvSpPr>
          <p:nvPr>
            <p:ph type="sldNum" sz="quarter" idx="12"/>
          </p:nvPr>
        </p:nvSpPr>
        <p:spPr/>
        <p:txBody>
          <a:bodyPr/>
          <a:lstStyle/>
          <a:p>
            <a:fld id="{91BD7323-49BF-4C97-8773-5EC64C492009}" type="slidenum">
              <a:rPr lang="en-US" smtClean="0"/>
              <a:t>39</a:t>
            </a:fld>
            <a:endParaRPr lang="en-US"/>
          </a:p>
        </p:txBody>
      </p:sp>
    </p:spTree>
    <p:extLst>
      <p:ext uri="{BB962C8B-B14F-4D97-AF65-F5344CB8AC3E}">
        <p14:creationId xmlns:p14="http://schemas.microsoft.com/office/powerpoint/2010/main" val="329444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555800" y="257029"/>
            <a:ext cx="8596800" cy="765600"/>
          </a:xfrm>
          <a:prstGeom prst="rect">
            <a:avLst/>
          </a:prstGeom>
        </p:spPr>
        <p:txBody>
          <a:bodyPr spcFirstLastPara="1" wrap="square" lIns="91433" tIns="45700" rIns="91433" bIns="45700" anchor="t" anchorCtr="0">
            <a:noAutofit/>
          </a:bodyPr>
          <a:lstStyle/>
          <a:p>
            <a:r>
              <a:rPr lang="en" sz="4800" dirty="0"/>
              <a:t>Group Norms</a:t>
            </a:r>
            <a:endParaRPr sz="4800" dirty="0"/>
          </a:p>
        </p:txBody>
      </p:sp>
      <p:sp>
        <p:nvSpPr>
          <p:cNvPr id="137" name="Google Shape;137;p23"/>
          <p:cNvSpPr txBox="1">
            <a:spLocks noGrp="1"/>
          </p:cNvSpPr>
          <p:nvPr>
            <p:ph type="body" idx="1"/>
          </p:nvPr>
        </p:nvSpPr>
        <p:spPr>
          <a:xfrm>
            <a:off x="555800" y="1206000"/>
            <a:ext cx="9188800" cy="5652000"/>
          </a:xfrm>
          <a:prstGeom prst="rect">
            <a:avLst/>
          </a:prstGeom>
        </p:spPr>
        <p:txBody>
          <a:bodyPr spcFirstLastPara="1" wrap="square" lIns="91433" tIns="45700" rIns="91433" bIns="45700" anchor="t" anchorCtr="0">
            <a:noAutofit/>
          </a:bodyPr>
          <a:lstStyle/>
          <a:p>
            <a:r>
              <a:rPr lang="en" sz="3600" dirty="0"/>
              <a:t>Assume </a:t>
            </a:r>
            <a:r>
              <a:rPr lang="en" sz="3600" dirty="0" smtClean="0"/>
              <a:t>positive intentions</a:t>
            </a:r>
            <a:r>
              <a:rPr lang="en" sz="3600" dirty="0"/>
              <a:t>.</a:t>
            </a:r>
            <a:endParaRPr sz="3600" dirty="0"/>
          </a:p>
          <a:p>
            <a:pPr>
              <a:spcBef>
                <a:spcPts val="0"/>
              </a:spcBef>
            </a:pPr>
            <a:r>
              <a:rPr lang="en" sz="3600" dirty="0"/>
              <a:t>Listen carefully to one another.</a:t>
            </a:r>
            <a:endParaRPr sz="3600" dirty="0"/>
          </a:p>
          <a:p>
            <a:pPr>
              <a:spcBef>
                <a:spcPts val="0"/>
              </a:spcBef>
            </a:pPr>
            <a:r>
              <a:rPr lang="en" sz="3600" dirty="0"/>
              <a:t>Be open to new ideas.</a:t>
            </a:r>
            <a:endParaRPr sz="3600" dirty="0"/>
          </a:p>
          <a:p>
            <a:pPr>
              <a:spcBef>
                <a:spcPts val="0"/>
              </a:spcBef>
            </a:pPr>
            <a:r>
              <a:rPr lang="en" sz="3600" dirty="0"/>
              <a:t>Be open to </a:t>
            </a:r>
            <a:r>
              <a:rPr lang="en-US" sz="3600" dirty="0" smtClean="0"/>
              <a:t>productive struggle.</a:t>
            </a:r>
            <a:endParaRPr sz="3600" dirty="0"/>
          </a:p>
          <a:p>
            <a:pPr>
              <a:spcBef>
                <a:spcPts val="0"/>
              </a:spcBef>
            </a:pPr>
            <a:r>
              <a:rPr lang="en" sz="3600" dirty="0"/>
              <a:t>Ask questions.</a:t>
            </a:r>
            <a:endParaRPr sz="3600" dirty="0"/>
          </a:p>
          <a:p>
            <a:pPr>
              <a:spcBef>
                <a:spcPts val="0"/>
              </a:spcBef>
            </a:pPr>
            <a:r>
              <a:rPr lang="en" sz="3600" dirty="0"/>
              <a:t>Allow a chance for everyone to participate.</a:t>
            </a:r>
            <a:endParaRPr sz="3600" dirty="0"/>
          </a:p>
        </p:txBody>
      </p:sp>
      <p:sp>
        <p:nvSpPr>
          <p:cNvPr id="138" name="Google Shape;138;p23"/>
          <p:cNvSpPr txBox="1">
            <a:spLocks noGrp="1"/>
          </p:cNvSpPr>
          <p:nvPr>
            <p:ph type="sldNum" idx="12"/>
          </p:nvPr>
        </p:nvSpPr>
        <p:spPr>
          <a:xfrm>
            <a:off x="11030413" y="6314033"/>
            <a:ext cx="683600" cy="365200"/>
          </a:xfrm>
          <a:prstGeom prst="rect">
            <a:avLst/>
          </a:prstGeom>
        </p:spPr>
        <p:txBody>
          <a:bodyPr spcFirstLastPara="1" wrap="square" lIns="91433" tIns="45700" rIns="91433" bIns="45700" anchor="ctr" anchorCtr="0">
            <a:noAutofit/>
          </a:bodyPr>
          <a:lstStyle/>
          <a:p>
            <a:fld id="{00000000-1234-1234-1234-123412341234}" type="slidenum">
              <a:rPr lang="en">
                <a:solidFill>
                  <a:srgbClr val="FFFFFF"/>
                </a:solidFill>
              </a:rPr>
              <a:pPr/>
              <a:t>4</a:t>
            </a:fld>
            <a:endParaRPr>
              <a:solidFill>
                <a:srgbClr val="FFFFFF"/>
              </a:solidFill>
            </a:endParaRPr>
          </a:p>
        </p:txBody>
      </p:sp>
    </p:spTree>
    <p:extLst>
      <p:ext uri="{BB962C8B-B14F-4D97-AF65-F5344CB8AC3E}">
        <p14:creationId xmlns:p14="http://schemas.microsoft.com/office/powerpoint/2010/main" val="2756920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Lato"/>
                <a:ea typeface="Lato"/>
                <a:cs typeface="Lato"/>
                <a:sym typeface="Lato"/>
              </a:rPr>
              <a:t>Learning Goals</a:t>
            </a:r>
            <a:endParaRPr lang="en-US" dirty="0"/>
          </a:p>
        </p:txBody>
      </p:sp>
      <p:sp>
        <p:nvSpPr>
          <p:cNvPr id="5" name="Text Placeholder 4"/>
          <p:cNvSpPr>
            <a:spLocks noGrp="1"/>
          </p:cNvSpPr>
          <p:nvPr>
            <p:ph type="body" sz="quarter" idx="13"/>
          </p:nvPr>
        </p:nvSpPr>
        <p:spPr>
          <a:xfrm>
            <a:off x="388360" y="1232538"/>
            <a:ext cx="9188715" cy="4901324"/>
          </a:xfrm>
        </p:spPr>
        <p:txBody>
          <a:bodyPr/>
          <a:lstStyle/>
          <a:p>
            <a:r>
              <a:rPr lang="en-US" dirty="0" smtClean="0"/>
              <a:t>Analyze a bundle of performance expectations for each of the three dimensions</a:t>
            </a:r>
          </a:p>
          <a:p>
            <a:r>
              <a:rPr lang="en-US" dirty="0" smtClean="0"/>
              <a:t>Brainstorm phenomena related to the bundle of performance expectations.</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40</a:t>
            </a:fld>
            <a:endParaRPr lang="en-US"/>
          </a:p>
        </p:txBody>
      </p:sp>
    </p:spTree>
    <p:extLst>
      <p:ext uri="{BB962C8B-B14F-4D97-AF65-F5344CB8AC3E}">
        <p14:creationId xmlns:p14="http://schemas.microsoft.com/office/powerpoint/2010/main" val="1774936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Lato"/>
                <a:ea typeface="Lato"/>
                <a:cs typeface="Lato"/>
                <a:sym typeface="Lato"/>
              </a:rPr>
              <a:t>Why Analyze Standards?</a:t>
            </a:r>
            <a:endParaRPr lang="en-US" dirty="0"/>
          </a:p>
        </p:txBody>
      </p:sp>
      <p:sp>
        <p:nvSpPr>
          <p:cNvPr id="3" name="Content Placeholder 2"/>
          <p:cNvSpPr>
            <a:spLocks noGrp="1"/>
          </p:cNvSpPr>
          <p:nvPr>
            <p:ph type="body" sz="quarter" idx="13"/>
          </p:nvPr>
        </p:nvSpPr>
        <p:spPr>
          <a:xfrm>
            <a:off x="377656" y="1203435"/>
            <a:ext cx="9188715" cy="4901324"/>
          </a:xfrm>
        </p:spPr>
        <p:txBody>
          <a:bodyPr>
            <a:normAutofit fontScale="92500" lnSpcReduction="20000"/>
          </a:bodyPr>
          <a:lstStyle/>
          <a:p>
            <a:r>
              <a:rPr lang="en-US" dirty="0">
                <a:latin typeface="Lato Regular"/>
                <a:cs typeface="Lato Regular"/>
              </a:rPr>
              <a:t>Three dimensional standards are complex. Much is “packed” into each one.</a:t>
            </a:r>
          </a:p>
          <a:p>
            <a:endParaRPr lang="en-US" sz="1800" dirty="0">
              <a:latin typeface="Lato Regular"/>
              <a:cs typeface="Lato Regular"/>
            </a:endParaRPr>
          </a:p>
          <a:p>
            <a:r>
              <a:rPr lang="en-US" dirty="0">
                <a:latin typeface="Lato Regular"/>
                <a:cs typeface="Lato Regular"/>
              </a:rPr>
              <a:t>Spending time making sense of the standard with others creates a clearer sense of the learning goals—and how they relate to events in the universe.</a:t>
            </a:r>
          </a:p>
          <a:p>
            <a:endParaRPr lang="en-US" sz="1800" dirty="0">
              <a:latin typeface="Lato Regular"/>
              <a:cs typeface="Lato Regular"/>
            </a:endParaRPr>
          </a:p>
          <a:p>
            <a:r>
              <a:rPr lang="en-US" dirty="0">
                <a:latin typeface="Lato Regular"/>
                <a:cs typeface="Lato Regular"/>
              </a:rPr>
              <a:t>In analyzing standards, we often generate some initial ideas about phenomena that we can explore more deeply later.</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41</a:t>
            </a:fld>
            <a:endParaRPr lang="en-US"/>
          </a:p>
        </p:txBody>
      </p:sp>
    </p:spTree>
    <p:extLst>
      <p:ext uri="{BB962C8B-B14F-4D97-AF65-F5344CB8AC3E}">
        <p14:creationId xmlns:p14="http://schemas.microsoft.com/office/powerpoint/2010/main" val="1343564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latin typeface="Lato"/>
                <a:ea typeface="Lato"/>
                <a:cs typeface="Lato"/>
                <a:sym typeface="Lato"/>
              </a:rPr>
              <a:t>Guidelines for Analysis</a:t>
            </a:r>
            <a:endParaRPr lang="en-US" dirty="0"/>
          </a:p>
        </p:txBody>
      </p:sp>
      <p:sp>
        <p:nvSpPr>
          <p:cNvPr id="3" name="Content Placeholder 2"/>
          <p:cNvSpPr>
            <a:spLocks noGrp="1"/>
          </p:cNvSpPr>
          <p:nvPr>
            <p:ph type="body" sz="quarter" idx="13"/>
          </p:nvPr>
        </p:nvSpPr>
        <p:spPr>
          <a:xfrm>
            <a:off x="388360" y="1193902"/>
            <a:ext cx="9188715" cy="4901324"/>
          </a:xfrm>
        </p:spPr>
        <p:txBody>
          <a:bodyPr>
            <a:normAutofit fontScale="70000" lnSpcReduction="20000"/>
          </a:bodyPr>
          <a:lstStyle/>
          <a:p>
            <a:pPr marL="622300" indent="-571500">
              <a:lnSpc>
                <a:spcPct val="120000"/>
              </a:lnSpc>
              <a:spcAft>
                <a:spcPts val="1000"/>
              </a:spcAft>
              <a:buClr>
                <a:srgbClr val="FFC000"/>
              </a:buClr>
              <a:buFontTx/>
              <a:buChar char="►"/>
            </a:pPr>
            <a:r>
              <a:rPr lang="en-US" dirty="0">
                <a:solidFill>
                  <a:schemeClr val="dk1"/>
                </a:solidFill>
                <a:latin typeface="Lato"/>
                <a:ea typeface="Lato"/>
                <a:cs typeface="Lato"/>
                <a:sym typeface="Lato"/>
              </a:rPr>
              <a:t>Use the </a:t>
            </a:r>
            <a:r>
              <a:rPr lang="en-US" b="1" i="1" dirty="0">
                <a:solidFill>
                  <a:schemeClr val="dk1"/>
                </a:solidFill>
                <a:latin typeface="Lato"/>
                <a:ea typeface="Lato"/>
                <a:cs typeface="Lato"/>
                <a:sym typeface="Lato"/>
              </a:rPr>
              <a:t>Framework </a:t>
            </a:r>
            <a:r>
              <a:rPr lang="en-US" b="1" dirty="0">
                <a:solidFill>
                  <a:schemeClr val="dk1"/>
                </a:solidFill>
                <a:latin typeface="Lato"/>
                <a:ea typeface="Lato"/>
                <a:cs typeface="Lato"/>
                <a:sym typeface="Lato"/>
              </a:rPr>
              <a:t>text </a:t>
            </a:r>
            <a:r>
              <a:rPr lang="en-US" dirty="0">
                <a:solidFill>
                  <a:schemeClr val="dk1"/>
                </a:solidFill>
                <a:latin typeface="Lato"/>
                <a:ea typeface="Lato"/>
                <a:cs typeface="Lato"/>
                <a:sym typeface="Lato"/>
              </a:rPr>
              <a:t>as your guide, not your own ideas about “facts” you should teach that aren’t in the text. </a:t>
            </a:r>
          </a:p>
          <a:p>
            <a:pPr marL="622300" indent="-571500">
              <a:lnSpc>
                <a:spcPct val="120000"/>
              </a:lnSpc>
              <a:spcAft>
                <a:spcPts val="1000"/>
              </a:spcAft>
              <a:buClr>
                <a:srgbClr val="FFC000"/>
              </a:buClr>
              <a:buFontTx/>
              <a:buChar char="►"/>
            </a:pPr>
            <a:r>
              <a:rPr lang="en-US" dirty="0">
                <a:solidFill>
                  <a:schemeClr val="dk1"/>
                </a:solidFill>
                <a:latin typeface="Lato"/>
                <a:ea typeface="Lato"/>
                <a:cs typeface="Lato"/>
                <a:sym typeface="Lato"/>
              </a:rPr>
              <a:t>Formulate as </a:t>
            </a:r>
            <a:r>
              <a:rPr lang="en-US" b="1" dirty="0">
                <a:solidFill>
                  <a:schemeClr val="dk1"/>
                </a:solidFill>
                <a:latin typeface="Lato"/>
                <a:ea typeface="Lato"/>
                <a:cs typeface="Lato"/>
                <a:sym typeface="Lato"/>
              </a:rPr>
              <a:t>claims</a:t>
            </a:r>
            <a:r>
              <a:rPr lang="en-US" dirty="0">
                <a:solidFill>
                  <a:schemeClr val="dk1"/>
                </a:solidFill>
                <a:latin typeface="Lato"/>
                <a:ea typeface="Lato"/>
                <a:cs typeface="Lato"/>
                <a:sym typeface="Lato"/>
              </a:rPr>
              <a:t> in complete sentences.</a:t>
            </a:r>
          </a:p>
          <a:p>
            <a:pPr marL="622300" indent="-571500">
              <a:lnSpc>
                <a:spcPct val="120000"/>
              </a:lnSpc>
              <a:spcAft>
                <a:spcPts val="1000"/>
              </a:spcAft>
              <a:buClr>
                <a:srgbClr val="FFC000"/>
              </a:buClr>
              <a:buFontTx/>
              <a:buChar char="►"/>
            </a:pPr>
            <a:r>
              <a:rPr lang="en-US" dirty="0">
                <a:solidFill>
                  <a:schemeClr val="dk1"/>
                </a:solidFill>
                <a:latin typeface="Lato"/>
                <a:ea typeface="Lato"/>
                <a:cs typeface="Lato"/>
                <a:sym typeface="Lato"/>
              </a:rPr>
              <a:t>Consider </a:t>
            </a:r>
            <a:r>
              <a:rPr lang="en-US" b="1" dirty="0">
                <a:solidFill>
                  <a:schemeClr val="dk1"/>
                </a:solidFill>
                <a:latin typeface="Lato"/>
                <a:ea typeface="Lato"/>
                <a:cs typeface="Lato"/>
                <a:sym typeface="Lato"/>
              </a:rPr>
              <a:t>facets</a:t>
            </a:r>
            <a:r>
              <a:rPr lang="en-US" dirty="0">
                <a:solidFill>
                  <a:schemeClr val="dk1"/>
                </a:solidFill>
                <a:latin typeface="Lato"/>
                <a:ea typeface="Lato"/>
                <a:cs typeface="Lato"/>
                <a:sym typeface="Lato"/>
              </a:rPr>
              <a:t> or different aspects of the ideas represented.</a:t>
            </a:r>
          </a:p>
          <a:p>
            <a:pPr marL="622300" indent="-571500">
              <a:lnSpc>
                <a:spcPct val="120000"/>
              </a:lnSpc>
              <a:spcAft>
                <a:spcPts val="1000"/>
              </a:spcAft>
              <a:buClr>
                <a:srgbClr val="FFC000"/>
              </a:buClr>
              <a:buFontTx/>
              <a:buChar char="►"/>
            </a:pPr>
            <a:r>
              <a:rPr lang="en-US" dirty="0">
                <a:solidFill>
                  <a:schemeClr val="dk1"/>
                </a:solidFill>
                <a:latin typeface="Lato"/>
                <a:ea typeface="Lato"/>
                <a:cs typeface="Lato"/>
                <a:sym typeface="Lato"/>
              </a:rPr>
              <a:t>Consider </a:t>
            </a:r>
            <a:r>
              <a:rPr lang="en-US" b="1" dirty="0">
                <a:solidFill>
                  <a:schemeClr val="dk1"/>
                </a:solidFill>
                <a:latin typeface="Lato"/>
                <a:ea typeface="Lato"/>
                <a:cs typeface="Lato"/>
                <a:sym typeface="Lato"/>
              </a:rPr>
              <a:t>knowledge </a:t>
            </a:r>
            <a:r>
              <a:rPr lang="en-US" dirty="0">
                <a:solidFill>
                  <a:schemeClr val="dk1"/>
                </a:solidFill>
                <a:latin typeface="Lato"/>
                <a:ea typeface="Lato"/>
                <a:cs typeface="Lato"/>
                <a:sym typeface="Lato"/>
              </a:rPr>
              <a:t>students would need that is foundational for understanding the ideas.</a:t>
            </a:r>
          </a:p>
          <a:p>
            <a:pPr marL="622300" indent="-571500">
              <a:lnSpc>
                <a:spcPct val="120000"/>
              </a:lnSpc>
              <a:spcAft>
                <a:spcPts val="1000"/>
              </a:spcAft>
              <a:buClr>
                <a:srgbClr val="FFC000"/>
              </a:buClr>
              <a:buFontTx/>
              <a:buChar char="►"/>
            </a:pPr>
            <a:r>
              <a:rPr lang="en-US" dirty="0">
                <a:solidFill>
                  <a:schemeClr val="dk1"/>
                </a:solidFill>
                <a:latin typeface="Lato"/>
                <a:ea typeface="Lato"/>
                <a:cs typeface="Lato"/>
                <a:sym typeface="Lato"/>
              </a:rPr>
              <a:t>When tempted to write a definition, instead of writing “X is,” start a sentence with, </a:t>
            </a:r>
            <a:r>
              <a:rPr lang="en-US" b="1" dirty="0">
                <a:solidFill>
                  <a:schemeClr val="dk1"/>
                </a:solidFill>
                <a:latin typeface="Lato"/>
                <a:ea typeface="Lato"/>
                <a:cs typeface="Lato"/>
                <a:sym typeface="Lato"/>
              </a:rPr>
              <a:t>“X </a:t>
            </a:r>
            <a:r>
              <a:rPr lang="en-US" b="1" i="1" dirty="0">
                <a:solidFill>
                  <a:schemeClr val="dk1"/>
                </a:solidFill>
                <a:latin typeface="Lato"/>
                <a:ea typeface="Lato"/>
                <a:cs typeface="Lato"/>
                <a:sym typeface="Lato"/>
              </a:rPr>
              <a:t>explains…”</a:t>
            </a:r>
            <a:r>
              <a:rPr lang="en-US" dirty="0">
                <a:solidFill>
                  <a:schemeClr val="dk1"/>
                </a:solidFill>
                <a:latin typeface="Lato"/>
                <a:ea typeface="Lato"/>
                <a:cs typeface="Lato"/>
                <a:sym typeface="Lato"/>
              </a:rPr>
              <a:t> or </a:t>
            </a:r>
            <a:br>
              <a:rPr lang="en-US" dirty="0">
                <a:solidFill>
                  <a:schemeClr val="dk1"/>
                </a:solidFill>
                <a:latin typeface="Lato"/>
                <a:ea typeface="Lato"/>
                <a:cs typeface="Lato"/>
                <a:sym typeface="Lato"/>
              </a:rPr>
            </a:br>
            <a:r>
              <a:rPr lang="en-US" i="1" dirty="0">
                <a:solidFill>
                  <a:schemeClr val="dk1"/>
                </a:solidFill>
                <a:latin typeface="Lato"/>
                <a:ea typeface="Lato"/>
                <a:cs typeface="Lato"/>
                <a:sym typeface="Lato"/>
              </a:rPr>
              <a:t>“X helps explain…”</a:t>
            </a:r>
          </a:p>
        </p:txBody>
      </p:sp>
      <p:sp>
        <p:nvSpPr>
          <p:cNvPr id="4" name="Slide Number Placeholder 3"/>
          <p:cNvSpPr>
            <a:spLocks noGrp="1"/>
          </p:cNvSpPr>
          <p:nvPr>
            <p:ph type="sldNum" sz="quarter" idx="12"/>
          </p:nvPr>
        </p:nvSpPr>
        <p:spPr/>
        <p:txBody>
          <a:bodyPr/>
          <a:lstStyle/>
          <a:p>
            <a:fld id="{91BD7323-49BF-4C97-8773-5EC64C492009}" type="slidenum">
              <a:rPr lang="en-US" smtClean="0"/>
              <a:t>42</a:t>
            </a:fld>
            <a:endParaRPr lang="en-US"/>
          </a:p>
        </p:txBody>
      </p:sp>
    </p:spTree>
    <p:extLst>
      <p:ext uri="{BB962C8B-B14F-4D97-AF65-F5344CB8AC3E}">
        <p14:creationId xmlns:p14="http://schemas.microsoft.com/office/powerpoint/2010/main" val="35331564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Some Example Claims</a:t>
            </a:r>
            <a:endParaRPr lang="en-US" dirty="0"/>
          </a:p>
        </p:txBody>
      </p:sp>
      <p:sp>
        <p:nvSpPr>
          <p:cNvPr id="3" name="Content Placeholder 2"/>
          <p:cNvSpPr>
            <a:spLocks noGrp="1"/>
          </p:cNvSpPr>
          <p:nvPr>
            <p:ph type="body" sz="quarter" idx="13"/>
          </p:nvPr>
        </p:nvSpPr>
        <p:spPr/>
        <p:txBody>
          <a:bodyPr>
            <a:normAutofit/>
          </a:bodyPr>
          <a:lstStyle/>
          <a:p>
            <a:pPr marL="0" indent="0">
              <a:buNone/>
            </a:pPr>
            <a:r>
              <a:rPr lang="en-US" sz="2000" b="1" dirty="0" smtClean="0">
                <a:latin typeface="Lato Regular"/>
                <a:cs typeface="Lato Regular"/>
              </a:rPr>
              <a:t>3-LS4-1.  Analyze and interpret data from fossils to provide evidence of the organisms and environments in which they lived long ago.</a:t>
            </a:r>
            <a:endParaRPr lang="en-US" sz="2000" i="1" dirty="0">
              <a:solidFill>
                <a:schemeClr val="dk1"/>
              </a:solidFill>
              <a:latin typeface="Lato"/>
              <a:ea typeface="Lato"/>
              <a:cs typeface="Lato"/>
              <a:sym typeface="Lato"/>
            </a:endParaRPr>
          </a:p>
        </p:txBody>
      </p:sp>
      <p:graphicFrame>
        <p:nvGraphicFramePr>
          <p:cNvPr id="4" name="Table 3" descr="There are two columns. The first has the header, &quot;Facets&quot; and reads: All living things have structures that serve important functions for them.&#10;Some of these structures are things we can see (external) like hands and arms, or eyes.&#10;The second has the header, &quot;Prior Knowledge&quot; and reads: Plants and animals are living parts of the environment.&#10;Plants and animals have some parts we can see and some that are inside them we can’t easily see.&#10;" title="Table on Facets and Prior Knowledge"/>
          <p:cNvGraphicFramePr>
            <a:graphicFrameLocks noGrp="1"/>
          </p:cNvGraphicFramePr>
          <p:nvPr>
            <p:extLst>
              <p:ext uri="{D42A27DB-BD31-4B8C-83A1-F6EECF244321}">
                <p14:modId xmlns:p14="http://schemas.microsoft.com/office/powerpoint/2010/main" val="2339235088"/>
              </p:ext>
            </p:extLst>
          </p:nvPr>
        </p:nvGraphicFramePr>
        <p:xfrm>
          <a:off x="563196" y="3262314"/>
          <a:ext cx="8589258" cy="2267557"/>
        </p:xfrm>
        <a:graphic>
          <a:graphicData uri="http://schemas.openxmlformats.org/drawingml/2006/table">
            <a:tbl>
              <a:tblPr firstRow="1" bandRow="1"/>
              <a:tblGrid>
                <a:gridCol w="4294629">
                  <a:extLst>
                    <a:ext uri="{9D8B030D-6E8A-4147-A177-3AD203B41FA5}">
                      <a16:colId xmlns="" xmlns:a16="http://schemas.microsoft.com/office/drawing/2014/main" val="20000"/>
                    </a:ext>
                  </a:extLst>
                </a:gridCol>
                <a:gridCol w="4294629">
                  <a:extLst>
                    <a:ext uri="{9D8B030D-6E8A-4147-A177-3AD203B41FA5}">
                      <a16:colId xmlns="" xmlns:a16="http://schemas.microsoft.com/office/drawing/2014/main" val="20001"/>
                    </a:ext>
                  </a:extLst>
                </a:gridCol>
              </a:tblGrid>
              <a:tr h="362190">
                <a:tc>
                  <a:txBody>
                    <a:bodyPr/>
                    <a:lstStyle/>
                    <a:p>
                      <a:r>
                        <a:rPr lang="en-US" sz="2000" b="1" dirty="0">
                          <a:solidFill>
                            <a:schemeClr val="bg1"/>
                          </a:solidFill>
                          <a:latin typeface="Lato Regular"/>
                          <a:cs typeface="Lato Regular"/>
                        </a:rPr>
                        <a:t>Facets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50000"/>
                      </a:schemeClr>
                    </a:solidFill>
                  </a:tcPr>
                </a:tc>
                <a:tc>
                  <a:txBody>
                    <a:bodyPr/>
                    <a:lstStyle/>
                    <a:p>
                      <a:r>
                        <a:rPr lang="en-US" sz="2000" b="1" dirty="0">
                          <a:solidFill>
                            <a:schemeClr val="bg1"/>
                          </a:solidFill>
                          <a:latin typeface="Lato Regular"/>
                          <a:cs typeface="Lato Regular"/>
                        </a:rPr>
                        <a:t>Prior Knowledge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50000"/>
                      </a:schemeClr>
                    </a:solidFill>
                  </a:tcPr>
                </a:tc>
                <a:extLst>
                  <a:ext uri="{0D108BD9-81ED-4DB2-BD59-A6C34878D82A}">
                    <a16:rowId xmlns="" xmlns:a16="http://schemas.microsoft.com/office/drawing/2014/main" val="10000"/>
                  </a:ext>
                </a:extLst>
              </a:tr>
              <a:tr h="1871317">
                <a:tc>
                  <a:txBody>
                    <a:bodyPr/>
                    <a:lstStyle/>
                    <a:p>
                      <a:pPr>
                        <a:spcAft>
                          <a:spcPts val="600"/>
                        </a:spcAft>
                      </a:pPr>
                      <a:r>
                        <a:rPr lang="en-US" sz="2000" dirty="0" smtClean="0">
                          <a:latin typeface="Lato Regular"/>
                          <a:cs typeface="Lato Regular"/>
                        </a:rPr>
                        <a:t>Fossils help explain the environment that was once present.</a:t>
                      </a:r>
                    </a:p>
                    <a:p>
                      <a:pPr>
                        <a:spcAft>
                          <a:spcPts val="600"/>
                        </a:spcAft>
                      </a:pPr>
                      <a:r>
                        <a:rPr lang="en-US" sz="2000" dirty="0" smtClean="0">
                          <a:latin typeface="Lato Regular"/>
                          <a:cs typeface="Lato Regular"/>
                        </a:rPr>
                        <a:t>Fossils tell us about plants and animals that lived long ago.</a:t>
                      </a:r>
                      <a:endParaRPr lang="en-US" sz="2000" dirty="0">
                        <a:latin typeface="Lato Regular"/>
                        <a:cs typeface="Lato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spcAft>
                          <a:spcPts val="600"/>
                        </a:spcAft>
                      </a:pPr>
                      <a:r>
                        <a:rPr lang="en-US" sz="2000" dirty="0" smtClean="0">
                          <a:latin typeface="Lato Regular"/>
                          <a:cs typeface="Lato Regular"/>
                        </a:rPr>
                        <a:t>Some plants and animals are no longer living.</a:t>
                      </a:r>
                    </a:p>
                    <a:p>
                      <a:pPr>
                        <a:spcAft>
                          <a:spcPts val="600"/>
                        </a:spcAft>
                      </a:pPr>
                      <a:r>
                        <a:rPr lang="en-US" sz="2000" dirty="0" smtClean="0">
                          <a:latin typeface="Lato Regular"/>
                          <a:cs typeface="Lato Regular"/>
                        </a:rPr>
                        <a:t>Some plants and animals, like sharks, look like those that are no longer living.</a:t>
                      </a:r>
                      <a:endParaRPr lang="en-US" sz="2000" dirty="0">
                        <a:latin typeface="Lato Regular"/>
                        <a:cs typeface="Lato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sp>
        <p:nvSpPr>
          <p:cNvPr id="5" name="Slide Number Placeholder 4"/>
          <p:cNvSpPr>
            <a:spLocks noGrp="1"/>
          </p:cNvSpPr>
          <p:nvPr>
            <p:ph type="sldNum" sz="quarter" idx="12"/>
          </p:nvPr>
        </p:nvSpPr>
        <p:spPr/>
        <p:txBody>
          <a:bodyPr/>
          <a:lstStyle/>
          <a:p>
            <a:fld id="{91BD7323-49BF-4C97-8773-5EC64C492009}" type="slidenum">
              <a:rPr lang="en-US" smtClean="0"/>
              <a:t>43</a:t>
            </a:fld>
            <a:endParaRPr lang="en-US"/>
          </a:p>
        </p:txBody>
      </p:sp>
    </p:spTree>
    <p:extLst>
      <p:ext uri="{BB962C8B-B14F-4D97-AF65-F5344CB8AC3E}">
        <p14:creationId xmlns:p14="http://schemas.microsoft.com/office/powerpoint/2010/main" val="3162846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solidFill>
                  <a:schemeClr val="tx2">
                    <a:lumMod val="75000"/>
                  </a:schemeClr>
                </a:solidFill>
                <a:latin typeface="Lato"/>
                <a:ea typeface="Lato"/>
                <a:cs typeface="Lato"/>
                <a:sym typeface="Lato"/>
              </a:rPr>
              <a:t>Building Understanding</a:t>
            </a:r>
            <a:endParaRPr lang="en-US" dirty="0">
              <a:solidFill>
                <a:schemeClr val="tx2">
                  <a:lumMod val="75000"/>
                </a:schemeClr>
              </a:solidFill>
            </a:endParaRPr>
          </a:p>
        </p:txBody>
      </p:sp>
      <p:sp>
        <p:nvSpPr>
          <p:cNvPr id="3" name="Content Placeholder 2"/>
          <p:cNvSpPr>
            <a:spLocks noGrp="1"/>
          </p:cNvSpPr>
          <p:nvPr>
            <p:ph type="body" sz="quarter" idx="13"/>
          </p:nvPr>
        </p:nvSpPr>
        <p:spPr>
          <a:xfrm>
            <a:off x="401239" y="1387084"/>
            <a:ext cx="9188715" cy="4901324"/>
          </a:xfrm>
        </p:spPr>
        <p:txBody>
          <a:bodyPr>
            <a:normAutofit/>
          </a:bodyPr>
          <a:lstStyle/>
          <a:p>
            <a:pPr>
              <a:lnSpc>
                <a:spcPct val="110000"/>
              </a:lnSpc>
              <a:spcBef>
                <a:spcPts val="0"/>
              </a:spcBef>
              <a:buFontTx/>
              <a:buChar char="►"/>
            </a:pPr>
            <a:r>
              <a:rPr lang="en-US" b="1" i="1" dirty="0">
                <a:solidFill>
                  <a:schemeClr val="bg2">
                    <a:lumMod val="25000"/>
                  </a:schemeClr>
                </a:solidFill>
                <a:latin typeface="Lato"/>
                <a:ea typeface="Lato"/>
                <a:cs typeface="Lato"/>
                <a:sym typeface="Lato"/>
              </a:rPr>
              <a:t>What are some core ideas and crosscutting concepts that students will </a:t>
            </a:r>
            <a:r>
              <a:rPr lang="en-US" b="1" i="1" dirty="0" smtClean="0">
                <a:solidFill>
                  <a:schemeClr val="bg2">
                    <a:lumMod val="25000"/>
                  </a:schemeClr>
                </a:solidFill>
                <a:latin typeface="Lato"/>
                <a:ea typeface="Lato"/>
                <a:cs typeface="Lato"/>
                <a:sym typeface="Lato"/>
              </a:rPr>
              <a:t>need </a:t>
            </a:r>
            <a:r>
              <a:rPr lang="en-US" b="1" i="1" dirty="0">
                <a:solidFill>
                  <a:schemeClr val="bg2">
                    <a:lumMod val="25000"/>
                  </a:schemeClr>
                </a:solidFill>
                <a:latin typeface="Lato"/>
                <a:ea typeface="Lato"/>
                <a:cs typeface="Lato"/>
                <a:sym typeface="Lato"/>
              </a:rPr>
              <a:t>to use, to explain a phenomenon we choose?</a:t>
            </a:r>
          </a:p>
          <a:p>
            <a:pPr>
              <a:lnSpc>
                <a:spcPct val="110000"/>
              </a:lnSpc>
              <a:spcBef>
                <a:spcPts val="0"/>
              </a:spcBef>
              <a:buFontTx/>
              <a:buChar char="►"/>
            </a:pPr>
            <a:endParaRPr lang="en-US" sz="1100" b="1" i="1" dirty="0">
              <a:solidFill>
                <a:schemeClr val="bg2">
                  <a:lumMod val="25000"/>
                </a:schemeClr>
              </a:solidFill>
              <a:latin typeface="Lato"/>
              <a:ea typeface="Lato"/>
              <a:cs typeface="Lato"/>
              <a:sym typeface="Lato"/>
            </a:endParaRPr>
          </a:p>
          <a:p>
            <a:pPr>
              <a:lnSpc>
                <a:spcPct val="110000"/>
              </a:lnSpc>
              <a:spcBef>
                <a:spcPts val="0"/>
              </a:spcBef>
              <a:buFontTx/>
              <a:buChar char="►"/>
            </a:pPr>
            <a:r>
              <a:rPr lang="en-US" b="1" i="1" dirty="0">
                <a:solidFill>
                  <a:schemeClr val="bg2">
                    <a:lumMod val="25000"/>
                  </a:schemeClr>
                </a:solidFill>
                <a:latin typeface="Lato"/>
                <a:ea typeface="Lato"/>
                <a:cs typeface="Lato"/>
                <a:sym typeface="Lato"/>
              </a:rPr>
              <a:t>What practices will they need to engage in, that help us identify the kinds of evidence students will need to make sense of?</a:t>
            </a:r>
          </a:p>
        </p:txBody>
      </p:sp>
      <p:sp>
        <p:nvSpPr>
          <p:cNvPr id="4" name="Slide Number Placeholder 3"/>
          <p:cNvSpPr>
            <a:spLocks noGrp="1"/>
          </p:cNvSpPr>
          <p:nvPr>
            <p:ph type="sldNum" sz="quarter" idx="12"/>
          </p:nvPr>
        </p:nvSpPr>
        <p:spPr/>
        <p:txBody>
          <a:bodyPr/>
          <a:lstStyle/>
          <a:p>
            <a:fld id="{91BD7323-49BF-4C97-8773-5EC64C492009}" type="slidenum">
              <a:rPr lang="en-US" smtClean="0"/>
              <a:t>44</a:t>
            </a:fld>
            <a:endParaRPr lang="en-US"/>
          </a:p>
        </p:txBody>
      </p:sp>
    </p:spTree>
    <p:extLst>
      <p:ext uri="{BB962C8B-B14F-4D97-AF65-F5344CB8AC3E}">
        <p14:creationId xmlns:p14="http://schemas.microsoft.com/office/powerpoint/2010/main" val="4176643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ea typeface="Lato"/>
                <a:cs typeface="Lato"/>
                <a:sym typeface="Lato"/>
              </a:rPr>
              <a:t>Homework! </a:t>
            </a:r>
            <a:endParaRPr lang="en-US" dirty="0"/>
          </a:p>
        </p:txBody>
      </p:sp>
      <p:sp>
        <p:nvSpPr>
          <p:cNvPr id="3" name="Content Placeholder 2"/>
          <p:cNvSpPr>
            <a:spLocks noGrp="1"/>
          </p:cNvSpPr>
          <p:nvPr>
            <p:ph type="body" sz="quarter" idx="13"/>
          </p:nvPr>
        </p:nvSpPr>
        <p:spPr>
          <a:xfrm>
            <a:off x="259762" y="1245417"/>
            <a:ext cx="9188715" cy="4901324"/>
          </a:xfrm>
        </p:spPr>
        <p:txBody>
          <a:bodyPr>
            <a:normAutofit fontScale="77500" lnSpcReduction="20000"/>
          </a:bodyPr>
          <a:lstStyle/>
          <a:p>
            <a:pPr marL="0" indent="0">
              <a:lnSpc>
                <a:spcPct val="110000"/>
              </a:lnSpc>
              <a:spcBef>
                <a:spcPts val="0"/>
              </a:spcBef>
              <a:buSzPct val="25000"/>
              <a:buNone/>
            </a:pPr>
            <a:r>
              <a:rPr lang="en-US" i="1" dirty="0">
                <a:solidFill>
                  <a:schemeClr val="dk1"/>
                </a:solidFill>
                <a:latin typeface="Lato"/>
                <a:ea typeface="Lato"/>
                <a:cs typeface="Lato"/>
                <a:sym typeface="Lato"/>
              </a:rPr>
              <a:t>Take or find photographs that are related to the focal performance expectations that we could use to help us come up with phenomena. </a:t>
            </a:r>
          </a:p>
          <a:p>
            <a:pPr marL="0" indent="0">
              <a:spcBef>
                <a:spcPts val="0"/>
              </a:spcBef>
              <a:buNone/>
            </a:pPr>
            <a:endParaRPr lang="en-US" sz="1000" dirty="0">
              <a:solidFill>
                <a:schemeClr val="dk1"/>
              </a:solidFill>
              <a:latin typeface="Lato"/>
              <a:ea typeface="Lato"/>
              <a:cs typeface="Lato"/>
              <a:sym typeface="Lato"/>
            </a:endParaRPr>
          </a:p>
          <a:p>
            <a:pPr>
              <a:lnSpc>
                <a:spcPct val="110000"/>
              </a:lnSpc>
              <a:spcBef>
                <a:spcPts val="0"/>
              </a:spcBef>
              <a:buClr>
                <a:schemeClr val="dk1"/>
              </a:buClr>
            </a:pPr>
            <a:r>
              <a:rPr lang="en-US" dirty="0">
                <a:solidFill>
                  <a:schemeClr val="dk1"/>
                </a:solidFill>
                <a:latin typeface="Lato"/>
                <a:ea typeface="Lato"/>
                <a:cs typeface="Lato"/>
                <a:sym typeface="Lato"/>
              </a:rPr>
              <a:t>For each photo, write a sentence on a sticky note we provide you that represents your thinking about how the picture connects with the focal PEs. </a:t>
            </a:r>
          </a:p>
          <a:p>
            <a:pPr>
              <a:spcBef>
                <a:spcPts val="0"/>
              </a:spcBef>
              <a:buClr>
                <a:schemeClr val="dk1"/>
              </a:buClr>
            </a:pPr>
            <a:endParaRPr lang="en-US" sz="1000" dirty="0">
              <a:solidFill>
                <a:schemeClr val="dk1"/>
              </a:solidFill>
              <a:latin typeface="Lato"/>
              <a:ea typeface="Lato"/>
              <a:cs typeface="Lato"/>
              <a:sym typeface="Lato"/>
            </a:endParaRPr>
          </a:p>
          <a:p>
            <a:pPr lvl="0">
              <a:lnSpc>
                <a:spcPct val="110000"/>
              </a:lnSpc>
              <a:buClr>
                <a:schemeClr val="dk1"/>
              </a:buClr>
              <a:buSzPct val="100000"/>
            </a:pPr>
            <a:r>
              <a:rPr lang="en-US" dirty="0">
                <a:solidFill>
                  <a:schemeClr val="dk1"/>
                </a:solidFill>
                <a:latin typeface="Lato"/>
                <a:ea typeface="Lato"/>
                <a:cs typeface="Lato"/>
                <a:sym typeface="Lato"/>
              </a:rPr>
              <a:t>Take or find photos that are focused on both </a:t>
            </a:r>
            <a:r>
              <a:rPr lang="en-US" b="1" dirty="0">
                <a:solidFill>
                  <a:schemeClr val="dk1"/>
                </a:solidFill>
                <a:latin typeface="Lato"/>
                <a:ea typeface="Lato"/>
                <a:cs typeface="Lato"/>
                <a:sym typeface="Lato"/>
              </a:rPr>
              <a:t>everyday life</a:t>
            </a:r>
            <a:r>
              <a:rPr lang="en-US" dirty="0">
                <a:solidFill>
                  <a:schemeClr val="dk1"/>
                </a:solidFill>
                <a:latin typeface="Lato"/>
                <a:ea typeface="Lato"/>
                <a:cs typeface="Lato"/>
                <a:sym typeface="Lato"/>
              </a:rPr>
              <a:t> (things you encounter in your world) and things that might captivate young people’s attention because they are puzzling in some way (or could be made into something puzzling).</a:t>
            </a:r>
          </a:p>
        </p:txBody>
      </p:sp>
      <p:sp>
        <p:nvSpPr>
          <p:cNvPr id="4" name="Slide Number Placeholder 3"/>
          <p:cNvSpPr>
            <a:spLocks noGrp="1"/>
          </p:cNvSpPr>
          <p:nvPr>
            <p:ph type="sldNum" sz="quarter" idx="12"/>
          </p:nvPr>
        </p:nvSpPr>
        <p:spPr/>
        <p:txBody>
          <a:bodyPr/>
          <a:lstStyle/>
          <a:p>
            <a:fld id="{91BD7323-49BF-4C97-8773-5EC64C492009}" type="slidenum">
              <a:rPr lang="en-US" smtClean="0"/>
              <a:t>45</a:t>
            </a:fld>
            <a:endParaRPr lang="en-US"/>
          </a:p>
        </p:txBody>
      </p:sp>
    </p:spTree>
    <p:extLst>
      <p:ext uri="{BB962C8B-B14F-4D97-AF65-F5344CB8AC3E}">
        <p14:creationId xmlns:p14="http://schemas.microsoft.com/office/powerpoint/2010/main" val="2819305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438" y="798490"/>
            <a:ext cx="8664694" cy="2144612"/>
          </a:xfrm>
        </p:spPr>
        <p:txBody>
          <a:bodyPr/>
          <a:lstStyle/>
          <a:p>
            <a:r>
              <a:rPr lang="en-US" sz="4000" dirty="0" smtClean="0"/>
              <a:t>Selecting Anchoring Phenomena for Equitable Three-Dimensional Teaching</a:t>
            </a:r>
            <a:endParaRPr lang="en-US" sz="4000" dirty="0"/>
          </a:p>
        </p:txBody>
      </p:sp>
      <p:sp>
        <p:nvSpPr>
          <p:cNvPr id="3" name="Subtitle 2"/>
          <p:cNvSpPr>
            <a:spLocks noGrp="1"/>
          </p:cNvSpPr>
          <p:nvPr>
            <p:ph type="subTitle" idx="1"/>
          </p:nvPr>
        </p:nvSpPr>
        <p:spPr>
          <a:xfrm>
            <a:off x="954682" y="4054550"/>
            <a:ext cx="8298206" cy="1096899"/>
          </a:xfrm>
        </p:spPr>
        <p:txBody>
          <a:bodyPr/>
          <a:lstStyle/>
          <a:p>
            <a:pPr algn="l"/>
            <a:r>
              <a:rPr lang="en-US" dirty="0" smtClean="0"/>
              <a:t>Session D:  Selecting Phenomena</a:t>
            </a:r>
            <a:endParaRPr lang="en-US" dirty="0"/>
          </a:p>
        </p:txBody>
      </p:sp>
      <p:sp>
        <p:nvSpPr>
          <p:cNvPr id="4" name="Date Placeholder 3"/>
          <p:cNvSpPr>
            <a:spLocks noGrp="1"/>
          </p:cNvSpPr>
          <p:nvPr>
            <p:ph type="dt" sz="half" idx="10"/>
          </p:nvPr>
        </p:nvSpPr>
        <p:spPr/>
        <p:txBody>
          <a:bodyPr/>
          <a:lstStyle/>
          <a:p>
            <a:r>
              <a:rPr lang="en-US" smtClean="0"/>
              <a:t>Fall/2019</a:t>
            </a:r>
            <a:endParaRPr lang="en-US" dirty="0"/>
          </a:p>
        </p:txBody>
      </p:sp>
      <p:sp>
        <p:nvSpPr>
          <p:cNvPr id="5" name="Subtitle 9"/>
          <p:cNvSpPr txBox="1">
            <a:spLocks/>
          </p:cNvSpPr>
          <p:nvPr/>
        </p:nvSpPr>
        <p:spPr>
          <a:xfrm>
            <a:off x="661013" y="5665610"/>
            <a:ext cx="3975722"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rgbClr val="D2BD24"/>
              </a:buClr>
              <a:buSzPct val="100000"/>
              <a:buFont typeface="Wingdings 3" panose="05040102010807070707" pitchFamily="18" charset="2"/>
              <a:buNone/>
              <a:defRPr sz="2800" kern="1200">
                <a:solidFill>
                  <a:schemeClr val="bg1">
                    <a:lumMod val="50000"/>
                  </a:schemeClr>
                </a:solidFill>
                <a:latin typeface="+mn-lt"/>
                <a:ea typeface="+mn-ea"/>
                <a:cs typeface="+mn-cs"/>
              </a:defRPr>
            </a:lvl1pPr>
            <a:lvl2pPr marL="457200" indent="0" algn="ctr" defTabSz="457200" rtl="0" eaLnBrk="1" latinLnBrk="0" hangingPunct="1">
              <a:spcBef>
                <a:spcPts val="1000"/>
              </a:spcBef>
              <a:spcAft>
                <a:spcPts val="0"/>
              </a:spcAft>
              <a:buClr>
                <a:srgbClr val="D2BD24"/>
              </a:buClr>
              <a:buSzPct val="80000"/>
              <a:buFont typeface="Franklin Gothic Medium" panose="020B0603020102020204" pitchFamily="34" charset="0"/>
              <a:buNone/>
              <a:defRPr sz="32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rgbClr val="D2BD24"/>
              </a:buClr>
              <a:buSzPct val="100000"/>
              <a:buFont typeface="Wingdings 2" panose="05020102010507070707" pitchFamily="18" charset="2"/>
              <a:buNone/>
              <a:defRPr sz="2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rgbClr val="D2BD24"/>
              </a:buClr>
              <a:buSzPct val="100000"/>
              <a:buFont typeface="Wingdings 3" panose="05040102010807070707" pitchFamily="18" charset="2"/>
              <a:buNone/>
              <a:defRPr sz="2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rgbClr val="D2BD24"/>
              </a:buClr>
              <a:buSzPct val="100000"/>
              <a:buFont typeface="Wingdings 3" panose="05040102010807070707" pitchFamily="18" charset="2"/>
              <a:buNone/>
              <a:defRPr sz="2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1200" smtClean="0"/>
              <a:t>Modified from Penuel, W. R., Bell, P.,  Neill, T., Morrison, D., &amp; Tesoriero, G. (2018). </a:t>
            </a:r>
            <a:r>
              <a:rPr lang="en-US" sz="1200" i="1" smtClean="0"/>
              <a:t>Selecting Anchoring Phenomena for Equitable 3D Teaching</a:t>
            </a:r>
            <a:r>
              <a:rPr lang="en-US" sz="1200" smtClean="0"/>
              <a:t>. [OER Professional Development Session from the ACESSE Project] Retrieved from </a:t>
            </a:r>
            <a:r>
              <a:rPr lang="en-US" sz="1200" smtClean="0">
                <a:hlinkClick r:id="rId3"/>
              </a:rPr>
              <a:t>http://stemteachingtools.org/pd/sessione</a:t>
            </a:r>
            <a:endParaRPr lang="en-US" sz="1200" dirty="0"/>
          </a:p>
        </p:txBody>
      </p:sp>
      <p:pic>
        <p:nvPicPr>
          <p:cNvPr id="6" name="Picture 5" title="decorative"/>
          <p:cNvPicPr>
            <a:picLocks noChangeAspect="1"/>
          </p:cNvPicPr>
          <p:nvPr/>
        </p:nvPicPr>
        <p:blipFill>
          <a:blip r:embed="rId4"/>
          <a:stretch>
            <a:fillRect/>
          </a:stretch>
        </p:blipFill>
        <p:spPr>
          <a:xfrm>
            <a:off x="4731287" y="5860223"/>
            <a:ext cx="951058" cy="902286"/>
          </a:xfrm>
          <a:prstGeom prst="rect">
            <a:avLst/>
          </a:prstGeom>
        </p:spPr>
      </p:pic>
    </p:spTree>
    <p:extLst>
      <p:ext uri="{BB962C8B-B14F-4D97-AF65-F5344CB8AC3E}">
        <p14:creationId xmlns:p14="http://schemas.microsoft.com/office/powerpoint/2010/main" val="20590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 we…..</a:t>
            </a:r>
            <a:endParaRPr lang="en-US" dirty="0"/>
          </a:p>
        </p:txBody>
      </p:sp>
      <p:sp>
        <p:nvSpPr>
          <p:cNvPr id="3" name="Text Placeholder 2"/>
          <p:cNvSpPr>
            <a:spLocks noGrp="1"/>
          </p:cNvSpPr>
          <p:nvPr>
            <p:ph type="body" sz="quarter" idx="13"/>
          </p:nvPr>
        </p:nvSpPr>
        <p:spPr/>
        <p:txBody>
          <a:bodyPr/>
          <a:lstStyle/>
          <a:p>
            <a:r>
              <a:rPr lang="en-US" dirty="0" smtClean="0"/>
              <a:t>Experienced how a phenomenon can be used to introduce learning</a:t>
            </a:r>
          </a:p>
          <a:p>
            <a:r>
              <a:rPr lang="en-US" dirty="0" smtClean="0"/>
              <a:t>Generated working definitions for phenomenon and design challenge</a:t>
            </a:r>
          </a:p>
          <a:p>
            <a:r>
              <a:rPr lang="en-US" dirty="0" smtClean="0"/>
              <a:t>Analyzed a bundle of performance expectations </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47</a:t>
            </a:fld>
            <a:endParaRPr lang="en-US"/>
          </a:p>
        </p:txBody>
      </p:sp>
    </p:spTree>
    <p:extLst>
      <p:ext uri="{BB962C8B-B14F-4D97-AF65-F5344CB8AC3E}">
        <p14:creationId xmlns:p14="http://schemas.microsoft.com/office/powerpoint/2010/main" val="1482919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Lato"/>
                <a:ea typeface="Lato"/>
                <a:cs typeface="Lato"/>
                <a:sym typeface="Lato"/>
              </a:rPr>
              <a:t>Learning Goals</a:t>
            </a:r>
            <a:endParaRPr lang="en-US" sz="3600" dirty="0"/>
          </a:p>
        </p:txBody>
      </p:sp>
      <p:sp>
        <p:nvSpPr>
          <p:cNvPr id="3" name="Content Placeholder 2"/>
          <p:cNvSpPr>
            <a:spLocks noGrp="1"/>
          </p:cNvSpPr>
          <p:nvPr>
            <p:ph type="body" sz="quarter" idx="13"/>
          </p:nvPr>
        </p:nvSpPr>
        <p:spPr/>
        <p:txBody>
          <a:bodyPr>
            <a:normAutofit/>
          </a:bodyPr>
          <a:lstStyle/>
          <a:p>
            <a:pPr>
              <a:spcBef>
                <a:spcPts val="0"/>
              </a:spcBef>
              <a:spcAft>
                <a:spcPts val="1200"/>
              </a:spcAft>
            </a:pPr>
            <a:r>
              <a:rPr lang="en-US" dirty="0">
                <a:latin typeface="Lato Regular"/>
                <a:cs typeface="Lato Regular"/>
              </a:rPr>
              <a:t>Select a phenomenon related to a bundle of three-dimensional standards we have analyzed</a:t>
            </a:r>
            <a:r>
              <a:rPr lang="en-US" dirty="0" smtClean="0">
                <a:latin typeface="Lato Regular"/>
                <a:cs typeface="Lato Regular"/>
              </a:rPr>
              <a:t>.</a:t>
            </a:r>
          </a:p>
          <a:p>
            <a:pPr>
              <a:spcBef>
                <a:spcPts val="0"/>
              </a:spcBef>
              <a:spcAft>
                <a:spcPts val="1200"/>
              </a:spcAft>
            </a:pPr>
            <a:r>
              <a:rPr lang="en-US" dirty="0" smtClean="0">
                <a:latin typeface="Lato Regular"/>
                <a:cs typeface="Lato Regular"/>
              </a:rPr>
              <a:t>Use </a:t>
            </a:r>
            <a:r>
              <a:rPr lang="en-US" dirty="0">
                <a:latin typeface="Lato Regular"/>
                <a:cs typeface="Lato Regular"/>
              </a:rPr>
              <a:t>tools to elicit student interest and related experiences to help select a phenomenon</a:t>
            </a:r>
            <a:r>
              <a:rPr lang="en-US" dirty="0" smtClean="0">
                <a:latin typeface="Lato Regular"/>
                <a:cs typeface="Lato Regular"/>
              </a:rPr>
              <a:t>.</a:t>
            </a:r>
            <a:endParaRPr lang="en-US" sz="900" dirty="0">
              <a:latin typeface="Lato Regular"/>
              <a:cs typeface="Lato Regular"/>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48</a:t>
            </a:fld>
            <a:endParaRPr lang="en-US"/>
          </a:p>
        </p:txBody>
      </p:sp>
    </p:spTree>
    <p:extLst>
      <p:ext uri="{BB962C8B-B14F-4D97-AF65-F5344CB8AC3E}">
        <p14:creationId xmlns:p14="http://schemas.microsoft.com/office/powerpoint/2010/main" val="3539659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Coming to Consensus</a:t>
            </a:r>
            <a:endParaRPr lang="en-US" dirty="0"/>
          </a:p>
        </p:txBody>
      </p:sp>
      <p:sp>
        <p:nvSpPr>
          <p:cNvPr id="3" name="Content Placeholder 2"/>
          <p:cNvSpPr>
            <a:spLocks noGrp="1"/>
          </p:cNvSpPr>
          <p:nvPr>
            <p:ph type="body" sz="quarter" idx="13"/>
          </p:nvPr>
        </p:nvSpPr>
        <p:spPr/>
        <p:txBody>
          <a:bodyPr>
            <a:normAutofit/>
          </a:bodyPr>
          <a:lstStyle/>
          <a:p>
            <a:pPr marL="0" indent="0">
              <a:lnSpc>
                <a:spcPct val="110000"/>
              </a:lnSpc>
              <a:spcBef>
                <a:spcPts val="0"/>
              </a:spcBef>
              <a:spcAft>
                <a:spcPts val="1200"/>
              </a:spcAft>
              <a:buSzPct val="25000"/>
              <a:buNone/>
            </a:pPr>
            <a:r>
              <a:rPr lang="en-US" sz="2600" b="1" i="1" dirty="0">
                <a:solidFill>
                  <a:schemeClr val="bg2">
                    <a:lumMod val="25000"/>
                  </a:schemeClr>
                </a:solidFill>
                <a:latin typeface="Lato"/>
                <a:ea typeface="Lato"/>
                <a:cs typeface="Lato"/>
                <a:sym typeface="Lato"/>
              </a:rPr>
              <a:t>What did we conclude last time about:</a:t>
            </a:r>
          </a:p>
          <a:p>
            <a:pPr>
              <a:lnSpc>
                <a:spcPct val="110000"/>
              </a:lnSpc>
              <a:spcBef>
                <a:spcPts val="0"/>
              </a:spcBef>
              <a:spcAft>
                <a:spcPts val="1200"/>
              </a:spcAft>
              <a:buClr>
                <a:srgbClr val="FFC000"/>
              </a:buClr>
              <a:buFontTx/>
              <a:buChar char="►"/>
            </a:pPr>
            <a:r>
              <a:rPr lang="en-US" sz="2600" b="1" i="1" dirty="0">
                <a:solidFill>
                  <a:schemeClr val="bg2">
                    <a:lumMod val="25000"/>
                  </a:schemeClr>
                </a:solidFill>
                <a:latin typeface="Lato"/>
                <a:ea typeface="Lato"/>
                <a:cs typeface="Lato"/>
                <a:sym typeface="Lato"/>
              </a:rPr>
              <a:t>How to distinguish phenomena, DCIs, and design challenges?</a:t>
            </a:r>
          </a:p>
          <a:p>
            <a:pPr>
              <a:lnSpc>
                <a:spcPct val="110000"/>
              </a:lnSpc>
              <a:spcBef>
                <a:spcPts val="0"/>
              </a:spcBef>
              <a:spcAft>
                <a:spcPts val="1200"/>
              </a:spcAft>
              <a:buClr>
                <a:srgbClr val="FFC000"/>
              </a:buClr>
              <a:buFontTx/>
              <a:buChar char="►"/>
            </a:pPr>
            <a:r>
              <a:rPr lang="en-US" sz="2600" b="1" i="1" dirty="0">
                <a:solidFill>
                  <a:schemeClr val="bg2">
                    <a:lumMod val="25000"/>
                  </a:schemeClr>
                </a:solidFill>
                <a:latin typeface="Lato"/>
                <a:ea typeface="Lato"/>
                <a:cs typeface="Lato"/>
                <a:sym typeface="Lato"/>
              </a:rPr>
              <a:t>What makes for good phenomena to anchor a unit?</a:t>
            </a:r>
          </a:p>
          <a:p>
            <a:pPr>
              <a:lnSpc>
                <a:spcPct val="110000"/>
              </a:lnSpc>
              <a:spcBef>
                <a:spcPts val="0"/>
              </a:spcBef>
              <a:spcAft>
                <a:spcPts val="1200"/>
              </a:spcAft>
              <a:buClr>
                <a:srgbClr val="FFC000"/>
              </a:buClr>
              <a:buFontTx/>
              <a:buChar char="►"/>
            </a:pPr>
            <a:r>
              <a:rPr lang="en-US" sz="2600" b="1" i="1" dirty="0">
                <a:solidFill>
                  <a:schemeClr val="bg2">
                    <a:lumMod val="25000"/>
                  </a:schemeClr>
                </a:solidFill>
                <a:latin typeface="Lato"/>
                <a:ea typeface="Lato"/>
                <a:cs typeface="Lato"/>
                <a:sym typeface="Lato"/>
              </a:rPr>
              <a:t>What the key science ideas are that a phenomenon for our focal PEs needs to address?</a:t>
            </a:r>
          </a:p>
        </p:txBody>
      </p:sp>
      <p:sp>
        <p:nvSpPr>
          <p:cNvPr id="4" name="Slide Number Placeholder 3"/>
          <p:cNvSpPr>
            <a:spLocks noGrp="1"/>
          </p:cNvSpPr>
          <p:nvPr>
            <p:ph type="sldNum" sz="quarter" idx="12"/>
          </p:nvPr>
        </p:nvSpPr>
        <p:spPr/>
        <p:txBody>
          <a:bodyPr/>
          <a:lstStyle/>
          <a:p>
            <a:fld id="{91BD7323-49BF-4C97-8773-5EC64C492009}" type="slidenum">
              <a:rPr lang="en-US" smtClean="0"/>
              <a:t>49</a:t>
            </a:fld>
            <a:endParaRPr lang="en-US"/>
          </a:p>
        </p:txBody>
      </p:sp>
    </p:spTree>
    <p:extLst>
      <p:ext uri="{BB962C8B-B14F-4D97-AF65-F5344CB8AC3E}">
        <p14:creationId xmlns:p14="http://schemas.microsoft.com/office/powerpoint/2010/main" val="57004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438" y="798490"/>
            <a:ext cx="8664694" cy="2144612"/>
          </a:xfrm>
        </p:spPr>
        <p:txBody>
          <a:bodyPr/>
          <a:lstStyle/>
          <a:p>
            <a:r>
              <a:rPr lang="en-US" sz="4000" dirty="0" smtClean="0"/>
              <a:t>Selecting Anchoring Phenomena for Equitable Three-Dimensional Teaching</a:t>
            </a:r>
            <a:endParaRPr lang="en-US" sz="4000" dirty="0"/>
          </a:p>
        </p:txBody>
      </p:sp>
      <p:sp>
        <p:nvSpPr>
          <p:cNvPr id="3" name="Subtitle 2"/>
          <p:cNvSpPr>
            <a:spLocks noGrp="1"/>
          </p:cNvSpPr>
          <p:nvPr>
            <p:ph type="subTitle" idx="1"/>
          </p:nvPr>
        </p:nvSpPr>
        <p:spPr>
          <a:xfrm>
            <a:off x="954682" y="4054550"/>
            <a:ext cx="8298206" cy="1096899"/>
          </a:xfrm>
        </p:spPr>
        <p:txBody>
          <a:bodyPr/>
          <a:lstStyle/>
          <a:p>
            <a:pPr algn="l"/>
            <a:r>
              <a:rPr lang="en-US" dirty="0" smtClean="0"/>
              <a:t>Session A:  Experiencing an Anchoring Phenomenon</a:t>
            </a:r>
            <a:endParaRPr lang="en-US" dirty="0"/>
          </a:p>
        </p:txBody>
      </p:sp>
      <p:sp>
        <p:nvSpPr>
          <p:cNvPr id="4" name="Date Placeholder 3"/>
          <p:cNvSpPr>
            <a:spLocks noGrp="1"/>
          </p:cNvSpPr>
          <p:nvPr>
            <p:ph type="dt" sz="half" idx="10"/>
          </p:nvPr>
        </p:nvSpPr>
        <p:spPr/>
        <p:txBody>
          <a:bodyPr/>
          <a:lstStyle/>
          <a:p>
            <a:r>
              <a:rPr lang="en-US" smtClean="0"/>
              <a:t>Fall/2019</a:t>
            </a:r>
            <a:endParaRPr lang="en-US" dirty="0"/>
          </a:p>
        </p:txBody>
      </p:sp>
      <p:pic>
        <p:nvPicPr>
          <p:cNvPr id="5" name="Picture 4" title="decorative"/>
          <p:cNvPicPr>
            <a:picLocks noChangeAspect="1"/>
          </p:cNvPicPr>
          <p:nvPr/>
        </p:nvPicPr>
        <p:blipFill>
          <a:blip r:embed="rId3"/>
          <a:stretch>
            <a:fillRect/>
          </a:stretch>
        </p:blipFill>
        <p:spPr>
          <a:xfrm>
            <a:off x="4731287" y="5860223"/>
            <a:ext cx="951058" cy="902286"/>
          </a:xfrm>
          <a:prstGeom prst="rect">
            <a:avLst/>
          </a:prstGeom>
        </p:spPr>
      </p:pic>
      <p:sp>
        <p:nvSpPr>
          <p:cNvPr id="6" name="Subtitle 9"/>
          <p:cNvSpPr txBox="1">
            <a:spLocks/>
          </p:cNvSpPr>
          <p:nvPr/>
        </p:nvSpPr>
        <p:spPr>
          <a:xfrm>
            <a:off x="661013" y="5665610"/>
            <a:ext cx="3975722"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rgbClr val="D2BD24"/>
              </a:buClr>
              <a:buSzPct val="100000"/>
              <a:buFont typeface="Wingdings 3" panose="05040102010807070707" pitchFamily="18" charset="2"/>
              <a:buNone/>
              <a:defRPr sz="2800" kern="1200">
                <a:solidFill>
                  <a:schemeClr val="bg1">
                    <a:lumMod val="50000"/>
                  </a:schemeClr>
                </a:solidFill>
                <a:latin typeface="+mn-lt"/>
                <a:ea typeface="+mn-ea"/>
                <a:cs typeface="+mn-cs"/>
              </a:defRPr>
            </a:lvl1pPr>
            <a:lvl2pPr marL="457200" indent="0" algn="ctr" defTabSz="457200" rtl="0" eaLnBrk="1" latinLnBrk="0" hangingPunct="1">
              <a:spcBef>
                <a:spcPts val="1000"/>
              </a:spcBef>
              <a:spcAft>
                <a:spcPts val="0"/>
              </a:spcAft>
              <a:buClr>
                <a:srgbClr val="D2BD24"/>
              </a:buClr>
              <a:buSzPct val="80000"/>
              <a:buFont typeface="Franklin Gothic Medium" panose="020B0603020102020204" pitchFamily="34" charset="0"/>
              <a:buNone/>
              <a:defRPr sz="32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rgbClr val="D2BD24"/>
              </a:buClr>
              <a:buSzPct val="100000"/>
              <a:buFont typeface="Wingdings 2" panose="05020102010507070707" pitchFamily="18" charset="2"/>
              <a:buNone/>
              <a:defRPr sz="2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rgbClr val="D2BD24"/>
              </a:buClr>
              <a:buSzPct val="100000"/>
              <a:buFont typeface="Wingdings 3" panose="05040102010807070707" pitchFamily="18" charset="2"/>
              <a:buNone/>
              <a:defRPr sz="2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rgbClr val="D2BD24"/>
              </a:buClr>
              <a:buSzPct val="100000"/>
              <a:buFont typeface="Wingdings 3" panose="05040102010807070707" pitchFamily="18" charset="2"/>
              <a:buNone/>
              <a:defRPr sz="2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1200" smtClean="0"/>
              <a:t>Modified from Penuel, W. R., Bell, P.,  Neill, T., Morrison, D., &amp; Tesoriero, G. (2018). </a:t>
            </a:r>
            <a:r>
              <a:rPr lang="en-US" sz="1200" i="1" smtClean="0"/>
              <a:t>Selecting Anchoring Phenomena for Equitable 3D Teaching</a:t>
            </a:r>
            <a:r>
              <a:rPr lang="en-US" sz="1200" smtClean="0"/>
              <a:t>. [OER Professional Development Session from the ACESSE Project] Retrieved from </a:t>
            </a:r>
            <a:r>
              <a:rPr lang="en-US" sz="1200" smtClean="0">
                <a:hlinkClick r:id="rId4"/>
              </a:rPr>
              <a:t>http://stemteachingtools.org/pd/sessione</a:t>
            </a:r>
            <a:endParaRPr lang="en-US" sz="1200" dirty="0"/>
          </a:p>
        </p:txBody>
      </p:sp>
    </p:spTree>
    <p:extLst>
      <p:ext uri="{BB962C8B-B14F-4D97-AF65-F5344CB8AC3E}">
        <p14:creationId xmlns:p14="http://schemas.microsoft.com/office/powerpoint/2010/main" val="3208876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Lato"/>
                <a:ea typeface="Lato"/>
                <a:cs typeface="Lato"/>
                <a:sym typeface="Lato"/>
              </a:rPr>
              <a:t>Sharing our Homework</a:t>
            </a:r>
            <a:endParaRPr lang="en-US" dirty="0"/>
          </a:p>
        </p:txBody>
      </p:sp>
      <p:sp>
        <p:nvSpPr>
          <p:cNvPr id="3" name="Content Placeholder 2"/>
          <p:cNvSpPr>
            <a:spLocks noGrp="1"/>
          </p:cNvSpPr>
          <p:nvPr>
            <p:ph type="body" sz="quarter" idx="13"/>
          </p:nvPr>
        </p:nvSpPr>
        <p:spPr/>
        <p:txBody>
          <a:bodyPr/>
          <a:lstStyle/>
          <a:p>
            <a:pPr>
              <a:buFontTx/>
              <a:buChar char="►"/>
            </a:pPr>
            <a:r>
              <a:rPr lang="en-US" i="1" dirty="0">
                <a:latin typeface="Lato"/>
                <a:ea typeface="Lato"/>
                <a:cs typeface="Lato"/>
                <a:sym typeface="Lato"/>
              </a:rPr>
              <a:t>What pictures did we take?</a:t>
            </a:r>
          </a:p>
          <a:p>
            <a:pPr>
              <a:buFontTx/>
              <a:buChar char="►"/>
            </a:pPr>
            <a:endParaRPr lang="en-US" i="1" dirty="0">
              <a:latin typeface="Lato"/>
              <a:ea typeface="Lato"/>
              <a:cs typeface="Lato"/>
              <a:sym typeface="Lato"/>
            </a:endParaRPr>
          </a:p>
          <a:p>
            <a:pPr>
              <a:buFontTx/>
              <a:buChar char="►"/>
            </a:pPr>
            <a:r>
              <a:rPr lang="en-US" i="1" dirty="0">
                <a:latin typeface="Lato"/>
                <a:ea typeface="Lato"/>
                <a:cs typeface="Lato"/>
                <a:sym typeface="Lato"/>
              </a:rPr>
              <a:t>What are some ideas for phenomena they generated?</a:t>
            </a:r>
            <a:endParaRPr lang="en-US" dirty="0">
              <a:latin typeface="Lato"/>
              <a:ea typeface="Lato"/>
              <a:cs typeface="Lato"/>
              <a:sym typeface="Lato"/>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50</a:t>
            </a:fld>
            <a:endParaRPr lang="en-US"/>
          </a:p>
        </p:txBody>
      </p:sp>
    </p:spTree>
    <p:extLst>
      <p:ext uri="{BB962C8B-B14F-4D97-AF65-F5344CB8AC3E}">
        <p14:creationId xmlns:p14="http://schemas.microsoft.com/office/powerpoint/2010/main" val="2558257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ea typeface="Lato"/>
                <a:cs typeface="Lato"/>
                <a:sym typeface="Lato"/>
              </a:rPr>
              <a:t>Brainstorm Phenomena</a:t>
            </a:r>
            <a:endParaRPr lang="en-US" dirty="0"/>
          </a:p>
        </p:txBody>
      </p:sp>
      <p:sp>
        <p:nvSpPr>
          <p:cNvPr id="3" name="Content Placeholder 2"/>
          <p:cNvSpPr>
            <a:spLocks noGrp="1"/>
          </p:cNvSpPr>
          <p:nvPr>
            <p:ph type="body" sz="quarter" idx="13"/>
          </p:nvPr>
        </p:nvSpPr>
        <p:spPr>
          <a:xfrm>
            <a:off x="259762" y="1361327"/>
            <a:ext cx="9188715" cy="4901324"/>
          </a:xfrm>
        </p:spPr>
        <p:txBody>
          <a:bodyPr>
            <a:noAutofit/>
          </a:bodyPr>
          <a:lstStyle/>
          <a:p>
            <a:pPr marL="0" indent="0">
              <a:lnSpc>
                <a:spcPct val="110000"/>
              </a:lnSpc>
              <a:spcBef>
                <a:spcPts val="0"/>
              </a:spcBef>
              <a:spcAft>
                <a:spcPts val="600"/>
              </a:spcAft>
              <a:buSzPct val="25000"/>
              <a:buNone/>
            </a:pPr>
            <a:r>
              <a:rPr lang="en-US" sz="2000" i="1" dirty="0">
                <a:solidFill>
                  <a:schemeClr val="dk1"/>
                </a:solidFill>
                <a:latin typeface="Lato"/>
                <a:ea typeface="Lato"/>
                <a:cs typeface="Lato"/>
                <a:sym typeface="Lato"/>
              </a:rPr>
              <a:t>What are some potential phenomena that might meet our criteria?</a:t>
            </a:r>
          </a:p>
          <a:p>
            <a:pPr marL="0" indent="0">
              <a:lnSpc>
                <a:spcPct val="110000"/>
              </a:lnSpc>
              <a:spcBef>
                <a:spcPts val="0"/>
              </a:spcBef>
              <a:spcAft>
                <a:spcPts val="600"/>
              </a:spcAft>
              <a:buNone/>
            </a:pPr>
            <a:endParaRPr lang="en-US" sz="700" dirty="0">
              <a:solidFill>
                <a:schemeClr val="dk1"/>
              </a:solidFill>
              <a:latin typeface="Lato"/>
              <a:ea typeface="Lato"/>
              <a:cs typeface="Lato"/>
              <a:sym typeface="Lato"/>
            </a:endParaRPr>
          </a:p>
          <a:p>
            <a:pPr>
              <a:lnSpc>
                <a:spcPct val="110000"/>
              </a:lnSpc>
              <a:spcBef>
                <a:spcPts val="0"/>
              </a:spcBef>
              <a:spcAft>
                <a:spcPts val="600"/>
              </a:spcAft>
              <a:buClr>
                <a:srgbClr val="FFC000"/>
              </a:buClr>
            </a:pPr>
            <a:r>
              <a:rPr lang="en-US" sz="2000" dirty="0">
                <a:solidFill>
                  <a:schemeClr val="dk1"/>
                </a:solidFill>
                <a:latin typeface="Lato"/>
                <a:ea typeface="Lato"/>
                <a:cs typeface="Lato"/>
                <a:sym typeface="Lato"/>
              </a:rPr>
              <a:t>Make sure the phenomenon addresses as many of the unpacked components for both of the 2 PEs.</a:t>
            </a:r>
          </a:p>
          <a:p>
            <a:pPr>
              <a:lnSpc>
                <a:spcPct val="110000"/>
              </a:lnSpc>
              <a:spcBef>
                <a:spcPts val="0"/>
              </a:spcBef>
              <a:spcAft>
                <a:spcPts val="600"/>
              </a:spcAft>
              <a:buClr>
                <a:srgbClr val="FFC000"/>
              </a:buClr>
            </a:pPr>
            <a:r>
              <a:rPr lang="en-US" sz="2000" dirty="0">
                <a:solidFill>
                  <a:schemeClr val="dk1"/>
                </a:solidFill>
                <a:latin typeface="Lato"/>
                <a:ea typeface="Lato"/>
                <a:cs typeface="Lato"/>
                <a:sym typeface="Lato"/>
              </a:rPr>
              <a:t>Go for quantity.</a:t>
            </a:r>
          </a:p>
          <a:p>
            <a:pPr>
              <a:lnSpc>
                <a:spcPct val="110000"/>
              </a:lnSpc>
              <a:spcBef>
                <a:spcPts val="0"/>
              </a:spcBef>
              <a:spcAft>
                <a:spcPts val="600"/>
              </a:spcAft>
              <a:buClr>
                <a:srgbClr val="FFC000"/>
              </a:buClr>
            </a:pPr>
            <a:r>
              <a:rPr lang="en-US" sz="2000" dirty="0">
                <a:solidFill>
                  <a:schemeClr val="dk1"/>
                </a:solidFill>
                <a:latin typeface="Lato"/>
                <a:ea typeface="Lato"/>
                <a:cs typeface="Lato"/>
                <a:sym typeface="Lato"/>
              </a:rPr>
              <a:t>Describe as something observable.</a:t>
            </a:r>
          </a:p>
          <a:p>
            <a:pPr>
              <a:lnSpc>
                <a:spcPct val="110000"/>
              </a:lnSpc>
              <a:spcBef>
                <a:spcPts val="0"/>
              </a:spcBef>
              <a:spcAft>
                <a:spcPts val="600"/>
              </a:spcAft>
              <a:buClr>
                <a:srgbClr val="FFC000"/>
              </a:buClr>
            </a:pPr>
            <a:r>
              <a:rPr lang="en-US" sz="2000" dirty="0">
                <a:solidFill>
                  <a:schemeClr val="dk1"/>
                </a:solidFill>
                <a:latin typeface="Lato"/>
                <a:ea typeface="Lato"/>
                <a:cs typeface="Lato"/>
                <a:sym typeface="Lato"/>
              </a:rPr>
              <a:t>Write a driving question to focus investigation.</a:t>
            </a:r>
          </a:p>
        </p:txBody>
      </p:sp>
      <p:sp>
        <p:nvSpPr>
          <p:cNvPr id="4" name="Shape 1008"/>
          <p:cNvSpPr txBox="1"/>
          <p:nvPr/>
        </p:nvSpPr>
        <p:spPr>
          <a:xfrm>
            <a:off x="3265575" y="4539498"/>
            <a:ext cx="6062165" cy="1754781"/>
          </a:xfrm>
          <a:prstGeom prst="rect">
            <a:avLst/>
          </a:prstGeom>
          <a:solidFill>
            <a:schemeClr val="bg1"/>
          </a:solidFill>
          <a:ln w="9525" cap="flat" cmpd="sng">
            <a:solidFill>
              <a:srgbClr val="000000"/>
            </a:solidFill>
            <a:prstDash val="solid"/>
            <a:round/>
            <a:headEnd type="none" w="med" len="med"/>
            <a:tailEnd type="none" w="med" len="med"/>
          </a:ln>
        </p:spPr>
        <p:txBody>
          <a:bodyPr wrap="square" lIns="182880" tIns="137160" rIns="182880" bIns="137160" anchor="t" anchorCtr="0">
            <a:noAutofit/>
          </a:bodyPr>
          <a:lstStyle/>
          <a:p>
            <a:pPr>
              <a:lnSpc>
                <a:spcPct val="90000"/>
              </a:lnSpc>
              <a:spcAft>
                <a:spcPts val="600"/>
              </a:spcAft>
              <a:buSzPct val="25000"/>
            </a:pPr>
            <a:r>
              <a:rPr lang="en-US" sz="2000" b="1" dirty="0">
                <a:solidFill>
                  <a:schemeClr val="dk1"/>
                </a:solidFill>
                <a:latin typeface="Lato"/>
                <a:ea typeface="Lato"/>
                <a:cs typeface="Lato"/>
                <a:sym typeface="Lato"/>
              </a:rPr>
              <a:t>EXAMPLE</a:t>
            </a:r>
          </a:p>
          <a:p>
            <a:pPr>
              <a:lnSpc>
                <a:spcPct val="90000"/>
              </a:lnSpc>
              <a:spcAft>
                <a:spcPts val="600"/>
              </a:spcAft>
              <a:buSzPct val="25000"/>
            </a:pPr>
            <a:r>
              <a:rPr lang="en-US" sz="2000" dirty="0">
                <a:solidFill>
                  <a:schemeClr val="dk1"/>
                </a:solidFill>
                <a:latin typeface="Lato"/>
                <a:ea typeface="Lato"/>
                <a:cs typeface="Lato"/>
                <a:sym typeface="Lato"/>
              </a:rPr>
              <a:t>Phenomenon: As CO</a:t>
            </a:r>
            <a:r>
              <a:rPr lang="en-US" sz="2000" baseline="-25000" dirty="0">
                <a:solidFill>
                  <a:schemeClr val="dk1"/>
                </a:solidFill>
                <a:latin typeface="Lato"/>
                <a:ea typeface="Lato"/>
                <a:cs typeface="Lato"/>
                <a:sym typeface="Lato"/>
              </a:rPr>
              <a:t>2</a:t>
            </a:r>
            <a:r>
              <a:rPr lang="en-US" sz="2000" i="1" baseline="-25000" dirty="0">
                <a:solidFill>
                  <a:schemeClr val="dk1"/>
                </a:solidFill>
                <a:latin typeface="Lato"/>
                <a:ea typeface="Lato"/>
                <a:cs typeface="Lato"/>
                <a:sym typeface="Lato"/>
              </a:rPr>
              <a:t> </a:t>
            </a:r>
            <a:r>
              <a:rPr lang="en-US" sz="2000" dirty="0">
                <a:solidFill>
                  <a:schemeClr val="dk1"/>
                </a:solidFill>
                <a:latin typeface="Lato"/>
                <a:ea typeface="Lato"/>
                <a:cs typeface="Lato"/>
                <a:sym typeface="Lato"/>
              </a:rPr>
              <a:t>cycles the Earth in a year, it follows a swirling, complex pattern.</a:t>
            </a:r>
          </a:p>
          <a:p>
            <a:pPr>
              <a:lnSpc>
                <a:spcPct val="90000"/>
              </a:lnSpc>
              <a:spcAft>
                <a:spcPts val="600"/>
              </a:spcAft>
              <a:buSzPct val="25000"/>
            </a:pPr>
            <a:r>
              <a:rPr lang="en-US" sz="2000" dirty="0">
                <a:solidFill>
                  <a:schemeClr val="dk1"/>
                </a:solidFill>
                <a:latin typeface="Lato"/>
                <a:ea typeface="Lato"/>
                <a:cs typeface="Lato"/>
                <a:sym typeface="Lato"/>
              </a:rPr>
              <a:t>Driving Question: </a:t>
            </a:r>
            <a:r>
              <a:rPr lang="en-US" sz="2000" i="1" dirty="0">
                <a:solidFill>
                  <a:schemeClr val="dk1"/>
                </a:solidFill>
                <a:latin typeface="Lato"/>
                <a:ea typeface="Lato"/>
                <a:cs typeface="Lato"/>
                <a:sym typeface="Lato"/>
              </a:rPr>
              <a:t>What explains how CO</a:t>
            </a:r>
            <a:r>
              <a:rPr lang="en-US" sz="2000" i="1" baseline="-25000" dirty="0">
                <a:solidFill>
                  <a:schemeClr val="dk1"/>
                </a:solidFill>
                <a:latin typeface="Lato"/>
                <a:ea typeface="Lato"/>
                <a:cs typeface="Lato"/>
                <a:sym typeface="Lato"/>
              </a:rPr>
              <a:t>2</a:t>
            </a:r>
            <a:r>
              <a:rPr lang="en-US" sz="2000" i="1" dirty="0">
                <a:solidFill>
                  <a:schemeClr val="dk1"/>
                </a:solidFill>
                <a:latin typeface="Lato"/>
                <a:ea typeface="Lato"/>
                <a:cs typeface="Lato"/>
                <a:sym typeface="Lato"/>
              </a:rPr>
              <a:t> moves in Earth’s atmosphere?</a:t>
            </a:r>
          </a:p>
        </p:txBody>
      </p:sp>
      <p:sp>
        <p:nvSpPr>
          <p:cNvPr id="5" name="Slide Number Placeholder 4"/>
          <p:cNvSpPr>
            <a:spLocks noGrp="1"/>
          </p:cNvSpPr>
          <p:nvPr>
            <p:ph type="sldNum" sz="quarter" idx="12"/>
          </p:nvPr>
        </p:nvSpPr>
        <p:spPr/>
        <p:txBody>
          <a:bodyPr/>
          <a:lstStyle/>
          <a:p>
            <a:fld id="{91BD7323-49BF-4C97-8773-5EC64C492009}" type="slidenum">
              <a:rPr lang="en-US" smtClean="0"/>
              <a:t>51</a:t>
            </a:fld>
            <a:endParaRPr lang="en-US"/>
          </a:p>
        </p:txBody>
      </p:sp>
    </p:spTree>
    <p:extLst>
      <p:ext uri="{BB962C8B-B14F-4D97-AF65-F5344CB8AC3E}">
        <p14:creationId xmlns:p14="http://schemas.microsoft.com/office/powerpoint/2010/main" val="4261837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Share, Cluster, Reduce</a:t>
            </a:r>
            <a:endParaRPr lang="en-US" dirty="0"/>
          </a:p>
        </p:txBody>
      </p:sp>
      <p:sp>
        <p:nvSpPr>
          <p:cNvPr id="3" name="Content Placeholder 2"/>
          <p:cNvSpPr>
            <a:spLocks noGrp="1"/>
          </p:cNvSpPr>
          <p:nvPr>
            <p:ph type="body" sz="quarter" idx="13"/>
          </p:nvPr>
        </p:nvSpPr>
        <p:spPr>
          <a:xfrm>
            <a:off x="259762" y="1284054"/>
            <a:ext cx="9188715" cy="4901324"/>
          </a:xfrm>
        </p:spPr>
        <p:txBody>
          <a:bodyPr>
            <a:normAutofit/>
          </a:bodyPr>
          <a:lstStyle/>
          <a:p>
            <a:pPr>
              <a:spcBef>
                <a:spcPts val="0"/>
              </a:spcBef>
              <a:buFontTx/>
              <a:buChar char="►"/>
            </a:pPr>
            <a:r>
              <a:rPr lang="en-US" i="1" dirty="0">
                <a:solidFill>
                  <a:schemeClr val="dk1"/>
                </a:solidFill>
                <a:latin typeface="Lato"/>
                <a:ea typeface="Lato"/>
                <a:cs typeface="Lato"/>
                <a:sym typeface="Lato"/>
              </a:rPr>
              <a:t>Which phenomena are the same or similar?</a:t>
            </a:r>
          </a:p>
          <a:p>
            <a:pPr>
              <a:spcBef>
                <a:spcPts val="0"/>
              </a:spcBef>
              <a:buFontTx/>
              <a:buChar char="►"/>
            </a:pPr>
            <a:endParaRPr lang="en-US" i="1" dirty="0">
              <a:solidFill>
                <a:schemeClr val="dk1"/>
              </a:solidFill>
              <a:latin typeface="Lato"/>
              <a:ea typeface="Lato"/>
              <a:cs typeface="Lato"/>
              <a:sym typeface="Lato"/>
            </a:endParaRPr>
          </a:p>
          <a:p>
            <a:pPr>
              <a:spcBef>
                <a:spcPts val="0"/>
              </a:spcBef>
              <a:buFontTx/>
              <a:buChar char="►"/>
            </a:pPr>
            <a:r>
              <a:rPr lang="en-US" i="1" dirty="0">
                <a:solidFill>
                  <a:schemeClr val="dk1"/>
                </a:solidFill>
                <a:latin typeface="Lato"/>
                <a:ea typeface="Lato"/>
                <a:cs typeface="Lato"/>
                <a:sym typeface="Lato"/>
              </a:rPr>
              <a:t>Which ones do you think are the most viable, in terms of addressing the standards?</a:t>
            </a:r>
          </a:p>
          <a:p>
            <a:pPr>
              <a:spcBef>
                <a:spcPts val="0"/>
              </a:spcBef>
              <a:buFontTx/>
              <a:buChar char="►"/>
            </a:pPr>
            <a:endParaRPr lang="en-US" dirty="0">
              <a:solidFill>
                <a:schemeClr val="dk1"/>
              </a:solidFill>
              <a:latin typeface="Lato"/>
              <a:ea typeface="Lato"/>
              <a:cs typeface="Lato"/>
              <a:sym typeface="Lato"/>
            </a:endParaRPr>
          </a:p>
          <a:p>
            <a:pPr>
              <a:spcBef>
                <a:spcPts val="0"/>
              </a:spcBef>
              <a:buFontTx/>
              <a:buChar char="►"/>
            </a:pPr>
            <a:r>
              <a:rPr lang="en-US" dirty="0">
                <a:solidFill>
                  <a:schemeClr val="dk1"/>
                </a:solidFill>
                <a:latin typeface="Lato"/>
                <a:ea typeface="Lato"/>
                <a:cs typeface="Lato"/>
                <a:sym typeface="Lato"/>
              </a:rPr>
              <a:t>Let’s reduce the number we need to investigate further.</a:t>
            </a:r>
          </a:p>
        </p:txBody>
      </p:sp>
      <p:sp>
        <p:nvSpPr>
          <p:cNvPr id="4" name="Slide Number Placeholder 3"/>
          <p:cNvSpPr>
            <a:spLocks noGrp="1"/>
          </p:cNvSpPr>
          <p:nvPr>
            <p:ph type="sldNum" sz="quarter" idx="12"/>
          </p:nvPr>
        </p:nvSpPr>
        <p:spPr/>
        <p:txBody>
          <a:bodyPr/>
          <a:lstStyle/>
          <a:p>
            <a:fld id="{91BD7323-49BF-4C97-8773-5EC64C492009}" type="slidenum">
              <a:rPr lang="en-US" smtClean="0"/>
              <a:t>52</a:t>
            </a:fld>
            <a:endParaRPr lang="en-US"/>
          </a:p>
        </p:txBody>
      </p:sp>
    </p:spTree>
    <p:extLst>
      <p:ext uri="{BB962C8B-B14F-4D97-AF65-F5344CB8AC3E}">
        <p14:creationId xmlns:p14="http://schemas.microsoft.com/office/powerpoint/2010/main" val="2912231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Construct a Student Explanation</a:t>
            </a:r>
            <a:endParaRPr lang="en-US" dirty="0"/>
          </a:p>
        </p:txBody>
      </p:sp>
      <p:sp>
        <p:nvSpPr>
          <p:cNvPr id="3" name="Content Placeholder 2"/>
          <p:cNvSpPr>
            <a:spLocks noGrp="1"/>
          </p:cNvSpPr>
          <p:nvPr>
            <p:ph type="body" sz="quarter" idx="13"/>
          </p:nvPr>
        </p:nvSpPr>
        <p:spPr>
          <a:xfrm>
            <a:off x="452755" y="1206781"/>
            <a:ext cx="9188715" cy="4901324"/>
          </a:xfrm>
        </p:spPr>
        <p:txBody>
          <a:bodyPr/>
          <a:lstStyle/>
          <a:p>
            <a:pPr marL="0" indent="0">
              <a:spcBef>
                <a:spcPts val="0"/>
              </a:spcBef>
              <a:spcAft>
                <a:spcPts val="600"/>
              </a:spcAft>
              <a:buSzPct val="25000"/>
              <a:buNone/>
            </a:pPr>
            <a:r>
              <a:rPr lang="en-US" sz="3200" i="1" dirty="0">
                <a:solidFill>
                  <a:schemeClr val="dk1"/>
                </a:solidFill>
                <a:latin typeface="Lato"/>
                <a:ea typeface="Lato"/>
                <a:cs typeface="Lato"/>
                <a:sym typeface="Lato"/>
              </a:rPr>
              <a:t>What would an English learner who mastered the material give as an explanation of this phenomenon?</a:t>
            </a:r>
          </a:p>
          <a:p>
            <a:pPr marL="0" indent="0">
              <a:spcBef>
                <a:spcPts val="0"/>
              </a:spcBef>
              <a:spcAft>
                <a:spcPts val="600"/>
              </a:spcAft>
              <a:buNone/>
            </a:pPr>
            <a:endParaRPr lang="en-US" sz="3200" dirty="0">
              <a:solidFill>
                <a:schemeClr val="dk1"/>
              </a:solidFill>
              <a:latin typeface="Lato"/>
              <a:ea typeface="Lato"/>
              <a:cs typeface="Lato"/>
              <a:sym typeface="Lato"/>
            </a:endParaRPr>
          </a:p>
          <a:p>
            <a:pPr marL="457200" indent="-457200">
              <a:spcBef>
                <a:spcPts val="0"/>
              </a:spcBef>
              <a:spcAft>
                <a:spcPts val="600"/>
              </a:spcAft>
              <a:buClr>
                <a:srgbClr val="FFC000"/>
              </a:buClr>
            </a:pPr>
            <a:r>
              <a:rPr lang="en-US" sz="3200" dirty="0">
                <a:solidFill>
                  <a:schemeClr val="dk1"/>
                </a:solidFill>
                <a:latin typeface="Lato"/>
                <a:ea typeface="Lato"/>
                <a:cs typeface="Lato"/>
                <a:sym typeface="Lato"/>
              </a:rPr>
              <a:t>Write about 1 paragraph</a:t>
            </a:r>
          </a:p>
          <a:p>
            <a:pPr marL="457200" indent="-457200">
              <a:spcBef>
                <a:spcPts val="0"/>
              </a:spcBef>
              <a:spcAft>
                <a:spcPts val="600"/>
              </a:spcAft>
              <a:buClr>
                <a:srgbClr val="FFC000"/>
              </a:buClr>
            </a:pPr>
            <a:r>
              <a:rPr lang="en-US" sz="3200" dirty="0">
                <a:solidFill>
                  <a:schemeClr val="dk1"/>
                </a:solidFill>
                <a:latin typeface="Lato"/>
                <a:ea typeface="Lato"/>
                <a:cs typeface="Lato"/>
                <a:sym typeface="Lato"/>
              </a:rPr>
              <a:t>Indicate standards or aspects of standards in the parentheses</a:t>
            </a:r>
          </a:p>
          <a:p>
            <a:pPr marL="457200" indent="-457200">
              <a:spcBef>
                <a:spcPts val="0"/>
              </a:spcBef>
              <a:spcAft>
                <a:spcPts val="600"/>
              </a:spcAft>
              <a:buClr>
                <a:srgbClr val="FFC000"/>
              </a:buClr>
            </a:pPr>
            <a:r>
              <a:rPr lang="en-US" sz="3200" dirty="0">
                <a:solidFill>
                  <a:schemeClr val="dk1"/>
                </a:solidFill>
                <a:latin typeface="Lato"/>
                <a:ea typeface="Lato"/>
                <a:cs typeface="Lato"/>
                <a:sym typeface="Lato"/>
              </a:rPr>
              <a:t>Avoid scientific terminology unless absolutely necessary</a:t>
            </a:r>
          </a:p>
        </p:txBody>
      </p:sp>
      <p:sp>
        <p:nvSpPr>
          <p:cNvPr id="4" name="Slide Number Placeholder 3"/>
          <p:cNvSpPr>
            <a:spLocks noGrp="1"/>
          </p:cNvSpPr>
          <p:nvPr>
            <p:ph type="sldNum" sz="quarter" idx="12"/>
          </p:nvPr>
        </p:nvSpPr>
        <p:spPr/>
        <p:txBody>
          <a:bodyPr/>
          <a:lstStyle/>
          <a:p>
            <a:fld id="{91BD7323-49BF-4C97-8773-5EC64C492009}" type="slidenum">
              <a:rPr lang="en-US" smtClean="0"/>
              <a:t>53</a:t>
            </a:fld>
            <a:endParaRPr lang="en-US"/>
          </a:p>
        </p:txBody>
      </p:sp>
    </p:spTree>
    <p:extLst>
      <p:ext uri="{BB962C8B-B14F-4D97-AF65-F5344CB8AC3E}">
        <p14:creationId xmlns:p14="http://schemas.microsoft.com/office/powerpoint/2010/main" val="1941429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Construct a Student Explanation</a:t>
            </a:r>
            <a:endParaRPr lang="en-US" dirty="0"/>
          </a:p>
        </p:txBody>
      </p:sp>
      <p:sp>
        <p:nvSpPr>
          <p:cNvPr id="3" name="Content Placeholder 2"/>
          <p:cNvSpPr>
            <a:spLocks noGrp="1"/>
          </p:cNvSpPr>
          <p:nvPr>
            <p:ph idx="1"/>
          </p:nvPr>
        </p:nvSpPr>
        <p:spPr/>
        <p:txBody>
          <a:bodyPr>
            <a:normAutofit/>
          </a:bodyPr>
          <a:lstStyle/>
          <a:p>
            <a:pPr marL="0" indent="0">
              <a:lnSpc>
                <a:spcPct val="130000"/>
              </a:lnSpc>
              <a:spcBef>
                <a:spcPts val="0"/>
              </a:spcBef>
              <a:buSzPct val="25000"/>
              <a:buNone/>
            </a:pPr>
            <a:r>
              <a:rPr lang="en-US" sz="1900" b="1" dirty="0">
                <a:solidFill>
                  <a:srgbClr val="000000"/>
                </a:solidFill>
                <a:latin typeface="Lato"/>
                <a:ea typeface="Lato"/>
                <a:cs typeface="Lato"/>
                <a:sym typeface="Lato"/>
              </a:rPr>
              <a:t>Phenomenon: </a:t>
            </a:r>
          </a:p>
          <a:p>
            <a:pPr marL="0" indent="0">
              <a:lnSpc>
                <a:spcPct val="130000"/>
              </a:lnSpc>
              <a:spcBef>
                <a:spcPts val="0"/>
              </a:spcBef>
              <a:buSzPct val="25000"/>
              <a:buNone/>
            </a:pPr>
            <a:r>
              <a:rPr lang="en-US" sz="1900" dirty="0">
                <a:solidFill>
                  <a:srgbClr val="000000"/>
                </a:solidFill>
                <a:latin typeface="Lato"/>
                <a:ea typeface="Lato"/>
                <a:cs typeface="Lato"/>
                <a:sym typeface="Lato"/>
              </a:rPr>
              <a:t>Most adults around the globe can’t drink milk without getting an upset stomach.</a:t>
            </a:r>
          </a:p>
          <a:p>
            <a:pPr marL="0" indent="0">
              <a:lnSpc>
                <a:spcPct val="130000"/>
              </a:lnSpc>
              <a:spcBef>
                <a:spcPts val="0"/>
              </a:spcBef>
              <a:buNone/>
            </a:pPr>
            <a:endParaRPr lang="en-US" sz="1900" dirty="0">
              <a:solidFill>
                <a:srgbClr val="000000"/>
              </a:solidFill>
              <a:latin typeface="Lato"/>
              <a:ea typeface="Lato"/>
              <a:cs typeface="Lato"/>
              <a:sym typeface="Lato"/>
            </a:endParaRPr>
          </a:p>
          <a:p>
            <a:pPr marL="0" indent="0">
              <a:lnSpc>
                <a:spcPct val="130000"/>
              </a:lnSpc>
              <a:spcBef>
                <a:spcPts val="0"/>
              </a:spcBef>
              <a:buSzPct val="25000"/>
              <a:buNone/>
            </a:pPr>
            <a:r>
              <a:rPr lang="en-US" sz="1900" b="1" dirty="0">
                <a:solidFill>
                  <a:srgbClr val="000000"/>
                </a:solidFill>
                <a:latin typeface="Lato"/>
                <a:ea typeface="Lato"/>
                <a:cs typeface="Lato"/>
                <a:sym typeface="Lato"/>
              </a:rPr>
              <a:t>Student Explanation:</a:t>
            </a:r>
          </a:p>
          <a:p>
            <a:pPr marL="0" indent="0">
              <a:lnSpc>
                <a:spcPct val="130000"/>
              </a:lnSpc>
              <a:spcBef>
                <a:spcPts val="0"/>
              </a:spcBef>
              <a:buSzPct val="25000"/>
              <a:buNone/>
            </a:pPr>
            <a:r>
              <a:rPr lang="en-US" sz="1900" dirty="0">
                <a:solidFill>
                  <a:srgbClr val="000000"/>
                </a:solidFill>
                <a:latin typeface="Lato"/>
                <a:ea typeface="Lato"/>
                <a:cs typeface="Lato"/>
                <a:sym typeface="Lato"/>
              </a:rPr>
              <a:t>The ability to digest milk arose out of a random mutation (HS-LS-3-2), which scientists identified by looking for evidence of mutations that existed in milk-tolerant individuals but not milk-intolerant people (HS-LS-3-3). To test for whether this had an advantage for their survival, they looked for genes that were adjacent to the mutation (potential HS-LS-3-1 connection) that got “swept along” or “hitchhiked” along with the mutation, and found evidence of that indicating that the mutation was found in dairying populations (HS-LS-4-3, HSLS-4-4).</a:t>
            </a:r>
          </a:p>
        </p:txBody>
      </p:sp>
      <p:sp>
        <p:nvSpPr>
          <p:cNvPr id="4" name="Date Placeholder 3"/>
          <p:cNvSpPr>
            <a:spLocks noGrp="1"/>
          </p:cNvSpPr>
          <p:nvPr>
            <p:ph type="dt" sz="half" idx="10"/>
          </p:nvPr>
        </p:nvSpPr>
        <p:spPr/>
        <p:txBody>
          <a:bodyPr/>
          <a:lstStyle/>
          <a:p>
            <a:r>
              <a:rPr lang="en-US" smtClean="0"/>
              <a:t>Fall/2019</a:t>
            </a:r>
            <a:endParaRPr lang="en-US" dirty="0"/>
          </a:p>
        </p:txBody>
      </p:sp>
      <p:sp>
        <p:nvSpPr>
          <p:cNvPr id="5" name="Slide Number Placeholder 4"/>
          <p:cNvSpPr>
            <a:spLocks noGrp="1"/>
          </p:cNvSpPr>
          <p:nvPr>
            <p:ph type="sldNum" sz="quarter" idx="12"/>
          </p:nvPr>
        </p:nvSpPr>
        <p:spPr/>
        <p:txBody>
          <a:bodyPr/>
          <a:lstStyle/>
          <a:p>
            <a:fld id="{F3E40CA2-436C-EA47-97AB-3BA7B3C8EE3F}" type="slidenum">
              <a:rPr lang="en-US" smtClean="0"/>
              <a:t>54</a:t>
            </a:fld>
            <a:endParaRPr lang="en-US" dirty="0"/>
          </a:p>
        </p:txBody>
      </p:sp>
    </p:spTree>
    <p:extLst>
      <p:ext uri="{BB962C8B-B14F-4D97-AF65-F5344CB8AC3E}">
        <p14:creationId xmlns:p14="http://schemas.microsoft.com/office/powerpoint/2010/main" val="8581647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latin typeface="Lato"/>
                <a:ea typeface="Lato"/>
                <a:cs typeface="Lato"/>
                <a:sym typeface="Lato"/>
              </a:rPr>
              <a:t>Building Understandings Discussion</a:t>
            </a:r>
            <a:endParaRPr lang="en-US" dirty="0"/>
          </a:p>
        </p:txBody>
      </p:sp>
      <p:sp>
        <p:nvSpPr>
          <p:cNvPr id="3" name="Content Placeholder 2"/>
          <p:cNvSpPr>
            <a:spLocks noGrp="1"/>
          </p:cNvSpPr>
          <p:nvPr>
            <p:ph type="body" sz="quarter" idx="13"/>
          </p:nvPr>
        </p:nvSpPr>
        <p:spPr>
          <a:xfrm>
            <a:off x="555786" y="1956676"/>
            <a:ext cx="9188715" cy="4901324"/>
          </a:xfrm>
        </p:spPr>
        <p:txBody>
          <a:bodyPr>
            <a:normAutofit/>
          </a:bodyPr>
          <a:lstStyle/>
          <a:p>
            <a:pPr>
              <a:spcBef>
                <a:spcPts val="0"/>
              </a:spcBef>
              <a:buFontTx/>
              <a:buChar char="►"/>
            </a:pPr>
            <a:r>
              <a:rPr lang="en-US" sz="3200" b="1" i="1" dirty="0">
                <a:solidFill>
                  <a:schemeClr val="bg2">
                    <a:lumMod val="10000"/>
                  </a:schemeClr>
                </a:solidFill>
                <a:latin typeface="Lato"/>
                <a:ea typeface="Lato"/>
                <a:cs typeface="Lato"/>
                <a:sym typeface="Lato"/>
              </a:rPr>
              <a:t>What do you notice about our explanations?</a:t>
            </a:r>
          </a:p>
          <a:p>
            <a:pPr>
              <a:spcBef>
                <a:spcPts val="0"/>
              </a:spcBef>
              <a:buFontTx/>
              <a:buChar char="►"/>
            </a:pPr>
            <a:endParaRPr lang="en-US" sz="3200" b="1" i="1" dirty="0">
              <a:solidFill>
                <a:schemeClr val="bg2">
                  <a:lumMod val="10000"/>
                </a:schemeClr>
              </a:solidFill>
              <a:latin typeface="Lato"/>
              <a:ea typeface="Lato"/>
              <a:cs typeface="Lato"/>
              <a:sym typeface="Lato"/>
            </a:endParaRPr>
          </a:p>
          <a:p>
            <a:pPr>
              <a:spcBef>
                <a:spcPts val="0"/>
              </a:spcBef>
              <a:buFontTx/>
              <a:buChar char="►"/>
            </a:pPr>
            <a:r>
              <a:rPr lang="en-US" sz="3200" b="1" i="1" dirty="0">
                <a:solidFill>
                  <a:schemeClr val="bg2">
                    <a:lumMod val="10000"/>
                  </a:schemeClr>
                </a:solidFill>
                <a:latin typeface="Lato"/>
                <a:ea typeface="Lato"/>
                <a:cs typeface="Lato"/>
                <a:sym typeface="Lato"/>
              </a:rPr>
              <a:t>What are you wondering about?</a:t>
            </a:r>
          </a:p>
        </p:txBody>
      </p:sp>
      <p:sp>
        <p:nvSpPr>
          <p:cNvPr id="4" name="Slide Number Placeholder 3"/>
          <p:cNvSpPr>
            <a:spLocks noGrp="1"/>
          </p:cNvSpPr>
          <p:nvPr>
            <p:ph type="sldNum" sz="quarter" idx="12"/>
          </p:nvPr>
        </p:nvSpPr>
        <p:spPr/>
        <p:txBody>
          <a:bodyPr/>
          <a:lstStyle/>
          <a:p>
            <a:fld id="{91BD7323-49BF-4C97-8773-5EC64C492009}" type="slidenum">
              <a:rPr lang="en-US" smtClean="0"/>
              <a:t>55</a:t>
            </a:fld>
            <a:endParaRPr lang="en-US"/>
          </a:p>
        </p:txBody>
      </p:sp>
    </p:spTree>
    <p:extLst>
      <p:ext uri="{BB962C8B-B14F-4D97-AF65-F5344CB8AC3E}">
        <p14:creationId xmlns:p14="http://schemas.microsoft.com/office/powerpoint/2010/main" val="946330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latin typeface="Lato"/>
                <a:ea typeface="Lato"/>
                <a:cs typeface="Lato"/>
                <a:sym typeface="Lato"/>
              </a:rPr>
              <a:t>Connecting to Students’ Interests and Experiences</a:t>
            </a:r>
            <a:endParaRPr lang="en-US" dirty="0"/>
          </a:p>
        </p:txBody>
      </p:sp>
      <p:sp>
        <p:nvSpPr>
          <p:cNvPr id="3" name="Content Placeholder 2"/>
          <p:cNvSpPr>
            <a:spLocks noGrp="1"/>
          </p:cNvSpPr>
          <p:nvPr>
            <p:ph type="body" sz="quarter" idx="13"/>
          </p:nvPr>
        </p:nvSpPr>
        <p:spPr/>
        <p:txBody>
          <a:bodyPr/>
          <a:lstStyle/>
          <a:p>
            <a:pPr>
              <a:spcBef>
                <a:spcPts val="0"/>
              </a:spcBef>
              <a:buFontTx/>
              <a:buChar char="►"/>
            </a:pPr>
            <a:r>
              <a:rPr lang="en-US" dirty="0">
                <a:solidFill>
                  <a:srgbClr val="000000"/>
                </a:solidFill>
                <a:latin typeface="Lato"/>
                <a:ea typeface="Lato"/>
                <a:cs typeface="Lato"/>
                <a:sym typeface="Lato"/>
              </a:rPr>
              <a:t>We still don’t have evidence that our phenomena are good ones for connecting to students’ interests and experiences!</a:t>
            </a:r>
          </a:p>
          <a:p>
            <a:pPr>
              <a:spcBef>
                <a:spcPts val="0"/>
              </a:spcBef>
              <a:buFontTx/>
              <a:buChar char="►"/>
            </a:pPr>
            <a:endParaRPr lang="en-US" dirty="0">
              <a:solidFill>
                <a:srgbClr val="000000"/>
              </a:solidFill>
              <a:latin typeface="Lato"/>
              <a:ea typeface="Lato"/>
              <a:cs typeface="Lato"/>
              <a:sym typeface="Lato"/>
            </a:endParaRPr>
          </a:p>
          <a:p>
            <a:pPr>
              <a:spcBef>
                <a:spcPts val="0"/>
              </a:spcBef>
              <a:buFontTx/>
              <a:buChar char="►"/>
            </a:pPr>
            <a:r>
              <a:rPr lang="en-US" dirty="0">
                <a:solidFill>
                  <a:srgbClr val="000000"/>
                </a:solidFill>
                <a:latin typeface="Lato"/>
                <a:ea typeface="Lato"/>
                <a:cs typeface="Lato"/>
                <a:sym typeface="Lato"/>
              </a:rPr>
              <a:t>We need </a:t>
            </a:r>
            <a:r>
              <a:rPr lang="en-US" b="1" dirty="0">
                <a:solidFill>
                  <a:srgbClr val="000000"/>
                </a:solidFill>
                <a:latin typeface="Lato"/>
                <a:ea typeface="Lato"/>
                <a:cs typeface="Lato"/>
                <a:sym typeface="Lato"/>
              </a:rPr>
              <a:t>assessment evidence</a:t>
            </a:r>
            <a:r>
              <a:rPr lang="en-US" dirty="0">
                <a:solidFill>
                  <a:srgbClr val="000000"/>
                </a:solidFill>
                <a:latin typeface="Lato"/>
                <a:ea typeface="Lato"/>
                <a:cs typeface="Lato"/>
                <a:sym typeface="Lato"/>
              </a:rPr>
              <a:t> related to our candidate phenomena!</a:t>
            </a:r>
          </a:p>
        </p:txBody>
      </p:sp>
      <p:sp>
        <p:nvSpPr>
          <p:cNvPr id="4" name="Slide Number Placeholder 3"/>
          <p:cNvSpPr>
            <a:spLocks noGrp="1"/>
          </p:cNvSpPr>
          <p:nvPr>
            <p:ph type="sldNum" sz="quarter" idx="12"/>
          </p:nvPr>
        </p:nvSpPr>
        <p:spPr/>
        <p:txBody>
          <a:bodyPr/>
          <a:lstStyle/>
          <a:p>
            <a:fld id="{91BD7323-49BF-4C97-8773-5EC64C492009}" type="slidenum">
              <a:rPr lang="en-US" smtClean="0"/>
              <a:t>56</a:t>
            </a:fld>
            <a:endParaRPr lang="en-US"/>
          </a:p>
        </p:txBody>
      </p:sp>
    </p:spTree>
    <p:extLst>
      <p:ext uri="{BB962C8B-B14F-4D97-AF65-F5344CB8AC3E}">
        <p14:creationId xmlns:p14="http://schemas.microsoft.com/office/powerpoint/2010/main" val="4076649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Lato"/>
                <a:ea typeface="Lato"/>
                <a:cs typeface="Lato"/>
                <a:sym typeface="Lato"/>
              </a:rPr>
              <a:t>Student Survey</a:t>
            </a:r>
            <a:endParaRPr lang="en-US" dirty="0"/>
          </a:p>
        </p:txBody>
      </p:sp>
      <p:sp>
        <p:nvSpPr>
          <p:cNvPr id="3" name="Content Placeholder 2"/>
          <p:cNvSpPr>
            <a:spLocks noGrp="1"/>
          </p:cNvSpPr>
          <p:nvPr>
            <p:ph type="body" sz="quarter" idx="13"/>
          </p:nvPr>
        </p:nvSpPr>
        <p:spPr>
          <a:xfrm>
            <a:off x="259762" y="1281371"/>
            <a:ext cx="9188715" cy="4901324"/>
          </a:xfrm>
        </p:spPr>
        <p:txBody>
          <a:bodyPr/>
          <a:lstStyle/>
          <a:p>
            <a:pPr marL="0" indent="0">
              <a:buNone/>
            </a:pPr>
            <a:r>
              <a:rPr lang="en-US" dirty="0">
                <a:solidFill>
                  <a:schemeClr val="dk1"/>
                </a:solidFill>
                <a:latin typeface="Lato"/>
                <a:ea typeface="Lato"/>
                <a:cs typeface="Lato"/>
                <a:sym typeface="Lato"/>
              </a:rPr>
              <a:t>Solicit student input through a survey in </a:t>
            </a:r>
            <a:r>
              <a:rPr lang="en-US" b="1" dirty="0">
                <a:solidFill>
                  <a:schemeClr val="dk1"/>
                </a:solidFill>
                <a:latin typeface="Lato"/>
                <a:ea typeface="Lato"/>
                <a:cs typeface="Lato"/>
                <a:sym typeface="Lato"/>
              </a:rPr>
              <a:t>selecting an anchor</a:t>
            </a:r>
            <a:r>
              <a:rPr lang="en-US" dirty="0">
                <a:solidFill>
                  <a:schemeClr val="dk1"/>
                </a:solidFill>
                <a:latin typeface="Lato"/>
                <a:ea typeface="Lato"/>
                <a:cs typeface="Lato"/>
                <a:sym typeface="Lato"/>
              </a:rPr>
              <a:t> to enhance likelihood of personal relevance. </a:t>
            </a:r>
          </a:p>
        </p:txBody>
      </p:sp>
      <p:grpSp>
        <p:nvGrpSpPr>
          <p:cNvPr id="5" name="Group 4" descr="Bar graph with a relatively normal distribution, skewing right. The title reads, &quot;How could a 'superbug' produce an epidemic that affects a whole population?&quot; Axes are not labeled." title="Bar graph"/>
          <p:cNvGrpSpPr/>
          <p:nvPr/>
        </p:nvGrpSpPr>
        <p:grpSpPr>
          <a:xfrm>
            <a:off x="3387375" y="3590943"/>
            <a:ext cx="5765079" cy="3083832"/>
            <a:chOff x="1491670" y="3587727"/>
            <a:chExt cx="5765079" cy="3083832"/>
          </a:xfrm>
          <a:effectLst/>
        </p:grpSpPr>
        <p:grpSp>
          <p:nvGrpSpPr>
            <p:cNvPr id="6" name="Group 5"/>
            <p:cNvGrpSpPr/>
            <p:nvPr/>
          </p:nvGrpSpPr>
          <p:grpSpPr>
            <a:xfrm>
              <a:off x="1491670" y="3587727"/>
              <a:ext cx="5765079" cy="3083832"/>
              <a:chOff x="1491670" y="3587727"/>
              <a:chExt cx="5765079" cy="3083832"/>
            </a:xfrm>
          </p:grpSpPr>
          <p:sp>
            <p:nvSpPr>
              <p:cNvPr id="8" name="Shape 1049"/>
              <p:cNvSpPr/>
              <p:nvPr/>
            </p:nvSpPr>
            <p:spPr>
              <a:xfrm>
                <a:off x="1491670" y="3587727"/>
                <a:ext cx="5765079" cy="3083832"/>
              </a:xfrm>
              <a:prstGeom prst="rect">
                <a:avLst/>
              </a:prstGeom>
              <a:solidFill>
                <a:schemeClr val="lt1"/>
              </a:solidFill>
              <a:ln w="9525" cap="flat" cmpd="sng">
                <a:solidFill>
                  <a:srgbClr val="000000"/>
                </a:solidFill>
                <a:prstDash val="solid"/>
                <a:round/>
                <a:headEnd type="none" w="med" len="med"/>
                <a:tailEnd type="none" w="med" len="med"/>
              </a:ln>
              <a:effectLst/>
            </p:spPr>
            <p:txBody>
              <a:bodyPr wrap="square" lIns="91425" tIns="45700" rIns="91425" bIns="45700" anchor="ctr" anchorCtr="0">
                <a:noAutofit/>
              </a:bodyPr>
              <a:lstStyle/>
              <a:p>
                <a:pPr algn="ctr"/>
                <a:endParaRPr sz="1400">
                  <a:solidFill>
                    <a:srgbClr val="FFFFFF"/>
                  </a:solidFill>
                  <a:latin typeface="Arial"/>
                  <a:ea typeface="Arial"/>
                  <a:cs typeface="Arial"/>
                  <a:sym typeface="Arial"/>
                </a:endParaRPr>
              </a:p>
            </p:txBody>
          </p:sp>
          <p:cxnSp>
            <p:nvCxnSpPr>
              <p:cNvPr id="9" name="Shape 1053"/>
              <p:cNvCxnSpPr/>
              <p:nvPr/>
            </p:nvCxnSpPr>
            <p:spPr>
              <a:xfrm rot="10800000" flipH="1">
                <a:off x="1753721" y="6389378"/>
                <a:ext cx="5200666" cy="20156"/>
              </a:xfrm>
              <a:prstGeom prst="straightConnector1">
                <a:avLst/>
              </a:prstGeom>
              <a:noFill/>
              <a:ln w="25400" cap="flat" cmpd="sng">
                <a:solidFill>
                  <a:srgbClr val="7F7F7F"/>
                </a:solidFill>
                <a:prstDash val="solid"/>
                <a:round/>
                <a:headEnd type="none" w="med" len="med"/>
                <a:tailEnd type="none" w="med" len="med"/>
              </a:ln>
              <a:effectLst>
                <a:outerShdw blurRad="40000" dist="20000" dir="5400000" rotWithShape="0">
                  <a:srgbClr val="000000">
                    <a:alpha val="37647"/>
                  </a:srgbClr>
                </a:outerShdw>
              </a:effectLst>
            </p:spPr>
          </p:cxnSp>
          <p:sp>
            <p:nvSpPr>
              <p:cNvPr id="10" name="Shape 1054"/>
              <p:cNvSpPr/>
              <p:nvPr/>
            </p:nvSpPr>
            <p:spPr>
              <a:xfrm>
                <a:off x="2035928" y="6126300"/>
                <a:ext cx="624886" cy="263078"/>
              </a:xfrm>
              <a:prstGeom prst="rect">
                <a:avLst/>
              </a:prstGeom>
              <a:solidFill>
                <a:srgbClr val="7F7F7F"/>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algn="ctr"/>
                <a:endParaRPr sz="1400">
                  <a:solidFill>
                    <a:srgbClr val="FFFFFF"/>
                  </a:solidFill>
                  <a:latin typeface="Arial"/>
                  <a:ea typeface="Arial"/>
                  <a:cs typeface="Arial"/>
                  <a:sym typeface="Arial"/>
                </a:endParaRPr>
              </a:p>
            </p:txBody>
          </p:sp>
          <p:sp>
            <p:nvSpPr>
              <p:cNvPr id="11" name="Shape 1055"/>
              <p:cNvSpPr/>
              <p:nvPr/>
            </p:nvSpPr>
            <p:spPr>
              <a:xfrm>
                <a:off x="2974475" y="5804861"/>
                <a:ext cx="624886" cy="584517"/>
              </a:xfrm>
              <a:prstGeom prst="rect">
                <a:avLst/>
              </a:prstGeom>
              <a:solidFill>
                <a:srgbClr val="7F7F7F"/>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algn="ctr"/>
                <a:endParaRPr sz="1400">
                  <a:solidFill>
                    <a:srgbClr val="FFFFFF"/>
                  </a:solidFill>
                  <a:latin typeface="Arial"/>
                  <a:ea typeface="Arial"/>
                  <a:cs typeface="Arial"/>
                  <a:sym typeface="Arial"/>
                </a:endParaRPr>
              </a:p>
            </p:txBody>
          </p:sp>
          <p:sp>
            <p:nvSpPr>
              <p:cNvPr id="12" name="Shape 1056"/>
              <p:cNvSpPr/>
              <p:nvPr/>
            </p:nvSpPr>
            <p:spPr>
              <a:xfrm>
                <a:off x="3933195" y="5119565"/>
                <a:ext cx="624886" cy="1281121"/>
              </a:xfrm>
              <a:prstGeom prst="rect">
                <a:avLst/>
              </a:prstGeom>
              <a:solidFill>
                <a:srgbClr val="7F7F7F"/>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algn="ctr"/>
                <a:endParaRPr sz="1400">
                  <a:solidFill>
                    <a:srgbClr val="FFFFFF"/>
                  </a:solidFill>
                  <a:latin typeface="Arial"/>
                  <a:ea typeface="Arial"/>
                  <a:cs typeface="Arial"/>
                  <a:sym typeface="Arial"/>
                </a:endParaRPr>
              </a:p>
            </p:txBody>
          </p:sp>
          <p:sp>
            <p:nvSpPr>
              <p:cNvPr id="13" name="Shape 1057"/>
              <p:cNvSpPr/>
              <p:nvPr/>
            </p:nvSpPr>
            <p:spPr>
              <a:xfrm>
                <a:off x="4912057" y="4716450"/>
                <a:ext cx="624886" cy="1676438"/>
              </a:xfrm>
              <a:prstGeom prst="rect">
                <a:avLst/>
              </a:prstGeom>
              <a:solidFill>
                <a:srgbClr val="7F7F7F"/>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algn="ctr"/>
                <a:endParaRPr sz="1400">
                  <a:solidFill>
                    <a:srgbClr val="FFFFFF"/>
                  </a:solidFill>
                  <a:latin typeface="Arial"/>
                  <a:ea typeface="Arial"/>
                  <a:cs typeface="Arial"/>
                  <a:sym typeface="Arial"/>
                </a:endParaRPr>
              </a:p>
            </p:txBody>
          </p:sp>
          <p:sp>
            <p:nvSpPr>
              <p:cNvPr id="14" name="Shape 1058"/>
              <p:cNvSpPr/>
              <p:nvPr/>
            </p:nvSpPr>
            <p:spPr>
              <a:xfrm>
                <a:off x="5890935" y="5401746"/>
                <a:ext cx="624886" cy="1002450"/>
              </a:xfrm>
              <a:prstGeom prst="rect">
                <a:avLst/>
              </a:prstGeom>
              <a:solidFill>
                <a:srgbClr val="7F7F7F"/>
              </a:solidFill>
              <a:ln w="9525" cap="flat" cmpd="sng">
                <a:solidFill>
                  <a:srgbClr val="7F7F7F"/>
                </a:solidFill>
                <a:prstDash val="solid"/>
                <a:round/>
                <a:headEnd type="none" w="med" len="med"/>
                <a:tailEnd type="none" w="med" len="med"/>
              </a:ln>
            </p:spPr>
            <p:txBody>
              <a:bodyPr wrap="square" lIns="91425" tIns="45700" rIns="91425" bIns="45700" anchor="ctr" anchorCtr="0">
                <a:noAutofit/>
              </a:bodyPr>
              <a:lstStyle/>
              <a:p>
                <a:pPr algn="ctr"/>
                <a:endParaRPr sz="1400">
                  <a:solidFill>
                    <a:srgbClr val="FFFFFF"/>
                  </a:solidFill>
                  <a:latin typeface="Arial"/>
                  <a:ea typeface="Arial"/>
                  <a:cs typeface="Arial"/>
                  <a:sym typeface="Arial"/>
                </a:endParaRPr>
              </a:p>
            </p:txBody>
          </p:sp>
        </p:grpSp>
        <p:sp>
          <p:nvSpPr>
            <p:cNvPr id="7" name="Shape 1052"/>
            <p:cNvSpPr txBox="1"/>
            <p:nvPr/>
          </p:nvSpPr>
          <p:spPr>
            <a:xfrm>
              <a:off x="1753721" y="3728817"/>
              <a:ext cx="5382084" cy="646331"/>
            </a:xfrm>
            <a:prstGeom prst="rect">
              <a:avLst/>
            </a:prstGeom>
            <a:noFill/>
            <a:ln>
              <a:noFill/>
            </a:ln>
          </p:spPr>
          <p:txBody>
            <a:bodyPr wrap="square" lIns="91425" tIns="45700" rIns="91425" bIns="45700" anchor="t" anchorCtr="0">
              <a:noAutofit/>
            </a:bodyPr>
            <a:lstStyle/>
            <a:p>
              <a:pPr>
                <a:lnSpc>
                  <a:spcPct val="110000"/>
                </a:lnSpc>
                <a:buSzPct val="25000"/>
              </a:pPr>
              <a:r>
                <a:rPr lang="en-US" dirty="0">
                  <a:solidFill>
                    <a:srgbClr val="000000"/>
                  </a:solidFill>
                  <a:latin typeface="Petrona"/>
                  <a:ea typeface="Petrona"/>
                  <a:cs typeface="Petrona"/>
                  <a:sym typeface="Petrona"/>
                </a:rPr>
                <a:t>How could a “superbug” produce an epidemic that affects a whole population?</a:t>
              </a:r>
            </a:p>
          </p:txBody>
        </p:sp>
      </p:grpSp>
      <p:sp>
        <p:nvSpPr>
          <p:cNvPr id="4" name="Slide Number Placeholder 3"/>
          <p:cNvSpPr>
            <a:spLocks noGrp="1"/>
          </p:cNvSpPr>
          <p:nvPr>
            <p:ph type="sldNum" sz="quarter" idx="12"/>
          </p:nvPr>
        </p:nvSpPr>
        <p:spPr/>
        <p:txBody>
          <a:bodyPr/>
          <a:lstStyle/>
          <a:p>
            <a:fld id="{91BD7323-49BF-4C97-8773-5EC64C492009}" type="slidenum">
              <a:rPr lang="en-US" smtClean="0"/>
              <a:t>57</a:t>
            </a:fld>
            <a:endParaRPr lang="en-US"/>
          </a:p>
        </p:txBody>
      </p:sp>
    </p:spTree>
    <p:extLst>
      <p:ext uri="{BB962C8B-B14F-4D97-AF65-F5344CB8AC3E}">
        <p14:creationId xmlns:p14="http://schemas.microsoft.com/office/powerpoint/2010/main" val="1592841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566" y="249217"/>
            <a:ext cx="10515600" cy="1325563"/>
          </a:xfrm>
        </p:spPr>
        <p:txBody>
          <a:bodyPr/>
          <a:lstStyle/>
          <a:p>
            <a:r>
              <a:rPr lang="en-US" b="1" dirty="0">
                <a:latin typeface="Lato"/>
                <a:ea typeface="Lato"/>
                <a:cs typeface="Lato"/>
                <a:sym typeface="Lato"/>
              </a:rPr>
              <a:t>Self-Documentation</a:t>
            </a:r>
            <a:endParaRPr lang="en-US" dirty="0"/>
          </a:p>
        </p:txBody>
      </p:sp>
      <p:sp>
        <p:nvSpPr>
          <p:cNvPr id="3" name="Content Placeholder 2"/>
          <p:cNvSpPr>
            <a:spLocks noGrp="1"/>
          </p:cNvSpPr>
          <p:nvPr>
            <p:ph idx="1"/>
          </p:nvPr>
        </p:nvSpPr>
        <p:spPr>
          <a:xfrm>
            <a:off x="6124223" y="2375647"/>
            <a:ext cx="4016022" cy="3104923"/>
          </a:xfrm>
          <a:solidFill>
            <a:srgbClr val="2E6240">
              <a:alpha val="40000"/>
            </a:srgbClr>
          </a:solidFill>
          <a:ln>
            <a:solidFill>
              <a:srgbClr val="000000"/>
            </a:solidFill>
          </a:ln>
        </p:spPr>
        <p:txBody>
          <a:bodyPr lIns="182880" tIns="137160" rIns="182880" bIns="137160">
            <a:normAutofit/>
          </a:bodyPr>
          <a:lstStyle/>
          <a:p>
            <a:pPr marL="0" indent="0">
              <a:lnSpc>
                <a:spcPct val="110000"/>
              </a:lnSpc>
              <a:spcBef>
                <a:spcPts val="0"/>
              </a:spcBef>
              <a:buSzPct val="25000"/>
              <a:buNone/>
            </a:pPr>
            <a:r>
              <a:rPr lang="en-US" sz="2000" dirty="0">
                <a:solidFill>
                  <a:schemeClr val="dk1"/>
                </a:solidFill>
                <a:latin typeface="Lato"/>
                <a:ea typeface="Lato"/>
                <a:cs typeface="Lato"/>
                <a:sym typeface="Lato"/>
              </a:rPr>
              <a:t>• Use community health practices to guide instruction</a:t>
            </a:r>
          </a:p>
          <a:p>
            <a:pPr marL="0" indent="0">
              <a:lnSpc>
                <a:spcPct val="110000"/>
              </a:lnSpc>
              <a:spcBef>
                <a:spcPts val="0"/>
              </a:spcBef>
              <a:buSzPct val="25000"/>
              <a:buNone/>
            </a:pPr>
            <a:r>
              <a:rPr lang="en-US" sz="2000" dirty="0">
                <a:solidFill>
                  <a:schemeClr val="dk1"/>
                </a:solidFill>
                <a:latin typeface="Lato"/>
                <a:ea typeface="Lato"/>
                <a:cs typeface="Lato"/>
                <a:sym typeface="Lato"/>
              </a:rPr>
              <a:t>• Self-documentation technique used to bridge community activities with school inquiry and sense-making</a:t>
            </a:r>
          </a:p>
          <a:p>
            <a:pPr marL="0" indent="0">
              <a:lnSpc>
                <a:spcPct val="110000"/>
              </a:lnSpc>
              <a:spcBef>
                <a:spcPts val="0"/>
              </a:spcBef>
              <a:buSzPct val="25000"/>
              <a:buNone/>
            </a:pPr>
            <a:endParaRPr lang="en-US" sz="2000" dirty="0">
              <a:solidFill>
                <a:schemeClr val="dk1"/>
              </a:solidFill>
              <a:latin typeface="Lato"/>
              <a:ea typeface="Lato"/>
              <a:cs typeface="Lato"/>
              <a:sym typeface="Lato"/>
            </a:endParaRPr>
          </a:p>
          <a:p>
            <a:pPr marL="0" indent="0">
              <a:lnSpc>
                <a:spcPct val="110000"/>
              </a:lnSpc>
              <a:spcBef>
                <a:spcPts val="0"/>
              </a:spcBef>
              <a:buSzPct val="25000"/>
              <a:buNone/>
            </a:pPr>
            <a:r>
              <a:rPr lang="en-US" sz="2000" dirty="0">
                <a:solidFill>
                  <a:schemeClr val="dk1"/>
                </a:solidFill>
                <a:latin typeface="Lato"/>
                <a:ea typeface="Lato"/>
                <a:cs typeface="Lato"/>
                <a:sym typeface="Lato"/>
              </a:rPr>
              <a:t>(Tzou &amp; Bell, 2010)</a:t>
            </a:r>
          </a:p>
        </p:txBody>
      </p:sp>
      <p:pic>
        <p:nvPicPr>
          <p:cNvPr id="4" name="Shape 1064" descr="Includes images from the student's home of ginger, washing hands, and plants." title="Student self-documentation submission."/>
          <p:cNvPicPr preferRelativeResize="0"/>
          <p:nvPr/>
        </p:nvPicPr>
        <p:blipFill rotWithShape="1">
          <a:blip r:embed="rId3">
            <a:alphaModFix/>
          </a:blip>
          <a:srcRect/>
          <a:stretch/>
        </p:blipFill>
        <p:spPr>
          <a:xfrm>
            <a:off x="2152651" y="1690690"/>
            <a:ext cx="3531945" cy="4706053"/>
          </a:xfrm>
          <a:prstGeom prst="rect">
            <a:avLst/>
          </a:prstGeom>
          <a:noFill/>
          <a:ln w="12700" cmpd="sng">
            <a:solidFill>
              <a:schemeClr val="tx1"/>
            </a:solidFill>
          </a:ln>
        </p:spPr>
      </p:pic>
      <p:sp>
        <p:nvSpPr>
          <p:cNvPr id="5" name="Date Placeholder 4"/>
          <p:cNvSpPr>
            <a:spLocks noGrp="1"/>
          </p:cNvSpPr>
          <p:nvPr>
            <p:ph type="dt" sz="half" idx="10"/>
          </p:nvPr>
        </p:nvSpPr>
        <p:spPr/>
        <p:txBody>
          <a:bodyPr/>
          <a:lstStyle/>
          <a:p>
            <a:r>
              <a:rPr lang="en-US" smtClean="0"/>
              <a:t>Fall/2019</a:t>
            </a:r>
            <a:endParaRPr lang="en-US" dirty="0"/>
          </a:p>
        </p:txBody>
      </p:sp>
      <p:sp>
        <p:nvSpPr>
          <p:cNvPr id="6" name="Slide Number Placeholder 5"/>
          <p:cNvSpPr>
            <a:spLocks noGrp="1"/>
          </p:cNvSpPr>
          <p:nvPr>
            <p:ph type="sldNum" sz="quarter" idx="12"/>
          </p:nvPr>
        </p:nvSpPr>
        <p:spPr/>
        <p:txBody>
          <a:bodyPr/>
          <a:lstStyle/>
          <a:p>
            <a:fld id="{F3E40CA2-436C-EA47-97AB-3BA7B3C8EE3F}" type="slidenum">
              <a:rPr lang="en-US" smtClean="0"/>
              <a:t>58</a:t>
            </a:fld>
            <a:endParaRPr lang="en-US" dirty="0"/>
          </a:p>
        </p:txBody>
      </p:sp>
    </p:spTree>
    <p:extLst>
      <p:ext uri="{BB962C8B-B14F-4D97-AF65-F5344CB8AC3E}">
        <p14:creationId xmlns:p14="http://schemas.microsoft.com/office/powerpoint/2010/main" val="1807584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Lato"/>
                <a:ea typeface="Lato"/>
                <a:cs typeface="Lato"/>
                <a:sym typeface="Lato"/>
              </a:rPr>
              <a:t>Self-Documentation</a:t>
            </a:r>
            <a:endParaRPr lang="en-US" dirty="0"/>
          </a:p>
        </p:txBody>
      </p:sp>
      <p:pic>
        <p:nvPicPr>
          <p:cNvPr id="5" name="Shape 1075" descr="Title reads, &quot;What are the things you and your family do to stay healthy and keep from getting sick? As you take your pictures, please fill out the follwing chart. We have given you three examples.&quot; Table following has the following columns: &quot;What is this picture,&quot; &quot;Where did you take this picture?&quot; What activity does this picture explain?&quot; and &quot;How does this activity help you stay healthy and/or keep you from getting sick?&quot;&#10;" title="Image of self-documentation instructions"/>
          <p:cNvPicPr preferRelativeResize="0"/>
          <p:nvPr/>
        </p:nvPicPr>
        <p:blipFill rotWithShape="1">
          <a:blip r:embed="rId3">
            <a:alphaModFix/>
          </a:blip>
          <a:srcRect t="-1" b="14541"/>
          <a:stretch/>
        </p:blipFill>
        <p:spPr>
          <a:xfrm>
            <a:off x="2078821" y="1601403"/>
            <a:ext cx="8005353" cy="3839596"/>
          </a:xfrm>
          <a:prstGeom prst="rect">
            <a:avLst/>
          </a:prstGeom>
          <a:noFill/>
          <a:ln w="9525" cap="flat" cmpd="sng">
            <a:solidFill>
              <a:schemeClr val="dk1"/>
            </a:solidFill>
            <a:prstDash val="solid"/>
            <a:miter lim="8000"/>
            <a:headEnd type="none" w="med" len="med"/>
            <a:tailEnd type="none" w="med" len="med"/>
          </a:ln>
        </p:spPr>
      </p:pic>
      <p:sp>
        <p:nvSpPr>
          <p:cNvPr id="3" name="Date Placeholder 2"/>
          <p:cNvSpPr>
            <a:spLocks noGrp="1"/>
          </p:cNvSpPr>
          <p:nvPr>
            <p:ph type="dt" sz="half" idx="10"/>
          </p:nvPr>
        </p:nvSpPr>
        <p:spPr/>
        <p:txBody>
          <a:bodyPr/>
          <a:lstStyle/>
          <a:p>
            <a:r>
              <a:rPr lang="en-US" smtClean="0"/>
              <a:t>Fall/2019</a:t>
            </a:r>
            <a:endParaRPr lang="en-US" dirty="0"/>
          </a:p>
        </p:txBody>
      </p:sp>
      <p:sp>
        <p:nvSpPr>
          <p:cNvPr id="4" name="Slide Number Placeholder 3"/>
          <p:cNvSpPr>
            <a:spLocks noGrp="1"/>
          </p:cNvSpPr>
          <p:nvPr>
            <p:ph type="sldNum" sz="quarter" idx="12"/>
          </p:nvPr>
        </p:nvSpPr>
        <p:spPr/>
        <p:txBody>
          <a:bodyPr/>
          <a:lstStyle/>
          <a:p>
            <a:fld id="{F3E40CA2-436C-EA47-97AB-3BA7B3C8EE3F}" type="slidenum">
              <a:rPr lang="en-US" smtClean="0"/>
              <a:t>59</a:t>
            </a:fld>
            <a:endParaRPr lang="en-US" dirty="0"/>
          </a:p>
        </p:txBody>
      </p:sp>
    </p:spTree>
    <p:extLst>
      <p:ext uri="{BB962C8B-B14F-4D97-AF65-F5344CB8AC3E}">
        <p14:creationId xmlns:p14="http://schemas.microsoft.com/office/powerpoint/2010/main" val="183433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Goals</a:t>
            </a:r>
            <a:endParaRPr lang="en-US" dirty="0"/>
          </a:p>
        </p:txBody>
      </p:sp>
      <p:sp>
        <p:nvSpPr>
          <p:cNvPr id="3" name="Text Placeholder 2"/>
          <p:cNvSpPr>
            <a:spLocks noGrp="1"/>
          </p:cNvSpPr>
          <p:nvPr>
            <p:ph type="body" sz="quarter" idx="13"/>
          </p:nvPr>
        </p:nvSpPr>
        <p:spPr>
          <a:xfrm>
            <a:off x="555786" y="1271175"/>
            <a:ext cx="9188715" cy="4901324"/>
          </a:xfrm>
        </p:spPr>
        <p:txBody>
          <a:bodyPr/>
          <a:lstStyle/>
          <a:p>
            <a:r>
              <a:rPr lang="en-US" dirty="0" smtClean="0"/>
              <a:t>Experience how phenomena can be introduced at the start of the unit, in order to launch a student driven series of questions</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6</a:t>
            </a:fld>
            <a:endParaRPr lang="en-US"/>
          </a:p>
        </p:txBody>
      </p:sp>
    </p:spTree>
    <p:extLst>
      <p:ext uri="{BB962C8B-B14F-4D97-AF65-F5344CB8AC3E}">
        <p14:creationId xmlns:p14="http://schemas.microsoft.com/office/powerpoint/2010/main" val="12074833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52650" y="365127"/>
            <a:ext cx="7886700" cy="1325563"/>
          </a:xfrm>
          <a:prstGeom prst="rect">
            <a:avLst/>
          </a:prstGeom>
        </p:spPr>
        <p:txBody>
          <a:bodyPr/>
          <a:lstStyle/>
          <a:p>
            <a:r>
              <a:rPr lang="en-US" dirty="0"/>
              <a:t>Image of self-documentation </a:t>
            </a:r>
            <a:r>
              <a:rPr lang="en-US" baseline="0" dirty="0"/>
              <a:t>in the classroom</a:t>
            </a:r>
            <a:endParaRPr lang="en-US" dirty="0"/>
          </a:p>
        </p:txBody>
      </p:sp>
      <p:pic>
        <p:nvPicPr>
          <p:cNvPr id="2" name="Shape 1084" descr="Image of self-documentation images and captions all printed out and posted on the wall of a classroom" title="Self-Documentation in the classroom"/>
          <p:cNvPicPr preferRelativeResize="0"/>
          <p:nvPr/>
        </p:nvPicPr>
        <p:blipFill rotWithShape="1">
          <a:blip r:embed="rId3">
            <a:alphaModFix/>
          </a:blip>
          <a:srcRect/>
          <a:stretch/>
        </p:blipFill>
        <p:spPr>
          <a:xfrm>
            <a:off x="1507002" y="-12959"/>
            <a:ext cx="9160998" cy="6887227"/>
          </a:xfrm>
          <a:prstGeom prst="rect">
            <a:avLst/>
          </a:prstGeom>
          <a:noFill/>
          <a:ln>
            <a:noFill/>
          </a:ln>
        </p:spPr>
      </p:pic>
      <p:sp>
        <p:nvSpPr>
          <p:cNvPr id="4" name="Date Placeholder 3"/>
          <p:cNvSpPr>
            <a:spLocks noGrp="1"/>
          </p:cNvSpPr>
          <p:nvPr>
            <p:ph type="dt" sz="half" idx="10"/>
          </p:nvPr>
        </p:nvSpPr>
        <p:spPr/>
        <p:txBody>
          <a:bodyPr/>
          <a:lstStyle/>
          <a:p>
            <a:r>
              <a:rPr lang="en-US" smtClean="0"/>
              <a:t>Fall/2019</a:t>
            </a:r>
            <a:endParaRPr lang="en-US" dirty="0"/>
          </a:p>
        </p:txBody>
      </p:sp>
      <p:sp>
        <p:nvSpPr>
          <p:cNvPr id="5" name="Slide Number Placeholder 4"/>
          <p:cNvSpPr>
            <a:spLocks noGrp="1"/>
          </p:cNvSpPr>
          <p:nvPr>
            <p:ph type="sldNum" sz="quarter" idx="12"/>
          </p:nvPr>
        </p:nvSpPr>
        <p:spPr/>
        <p:txBody>
          <a:bodyPr/>
          <a:lstStyle/>
          <a:p>
            <a:fld id="{F3E40CA2-436C-EA47-97AB-3BA7B3C8EE3F}" type="slidenum">
              <a:rPr lang="en-US" smtClean="0"/>
              <a:t>60</a:t>
            </a:fld>
            <a:endParaRPr lang="en-US" dirty="0"/>
          </a:p>
        </p:txBody>
      </p:sp>
    </p:spTree>
    <p:extLst>
      <p:ext uri="{BB962C8B-B14F-4D97-AF65-F5344CB8AC3E}">
        <p14:creationId xmlns:p14="http://schemas.microsoft.com/office/powerpoint/2010/main" val="2702202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session, we..</a:t>
            </a:r>
            <a:endParaRPr lang="en-US" dirty="0"/>
          </a:p>
        </p:txBody>
      </p:sp>
      <p:sp>
        <p:nvSpPr>
          <p:cNvPr id="3" name="Content Placeholder 2"/>
          <p:cNvSpPr>
            <a:spLocks noGrp="1"/>
          </p:cNvSpPr>
          <p:nvPr>
            <p:ph idx="1"/>
          </p:nvPr>
        </p:nvSpPr>
        <p:spPr/>
        <p:txBody>
          <a:bodyPr/>
          <a:lstStyle/>
          <a:p>
            <a:r>
              <a:rPr lang="en-US" dirty="0" smtClean="0"/>
              <a:t>Experienced a process that helped us identify a viable anchor phenomenon</a:t>
            </a:r>
          </a:p>
          <a:p>
            <a:r>
              <a:rPr lang="en-US" dirty="0" smtClean="0"/>
              <a:t>Learned of two methods that could incorporate student voice in instructional design</a:t>
            </a:r>
            <a:endParaRPr lang="en-US" dirty="0"/>
          </a:p>
        </p:txBody>
      </p:sp>
      <p:sp>
        <p:nvSpPr>
          <p:cNvPr id="4" name="Date Placeholder 3"/>
          <p:cNvSpPr>
            <a:spLocks noGrp="1"/>
          </p:cNvSpPr>
          <p:nvPr>
            <p:ph type="dt" sz="half" idx="10"/>
          </p:nvPr>
        </p:nvSpPr>
        <p:spPr/>
        <p:txBody>
          <a:bodyPr/>
          <a:lstStyle/>
          <a:p>
            <a:r>
              <a:rPr lang="en-US" smtClean="0"/>
              <a:t>Fall/2019</a:t>
            </a:r>
            <a:endParaRPr lang="en-US" dirty="0"/>
          </a:p>
        </p:txBody>
      </p:sp>
      <p:sp>
        <p:nvSpPr>
          <p:cNvPr id="5" name="Slide Number Placeholder 4"/>
          <p:cNvSpPr>
            <a:spLocks noGrp="1"/>
          </p:cNvSpPr>
          <p:nvPr>
            <p:ph type="sldNum" sz="quarter" idx="12"/>
          </p:nvPr>
        </p:nvSpPr>
        <p:spPr/>
        <p:txBody>
          <a:bodyPr/>
          <a:lstStyle/>
          <a:p>
            <a:fld id="{F3E40CA2-436C-EA47-97AB-3BA7B3C8EE3F}" type="slidenum">
              <a:rPr lang="en-US" smtClean="0"/>
              <a:t>61</a:t>
            </a:fld>
            <a:endParaRPr lang="en-US" dirty="0"/>
          </a:p>
        </p:txBody>
      </p:sp>
    </p:spTree>
    <p:extLst>
      <p:ext uri="{BB962C8B-B14F-4D97-AF65-F5344CB8AC3E}">
        <p14:creationId xmlns:p14="http://schemas.microsoft.com/office/powerpoint/2010/main" val="35476913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438" y="798490"/>
            <a:ext cx="8664694" cy="2144612"/>
          </a:xfrm>
        </p:spPr>
        <p:txBody>
          <a:bodyPr/>
          <a:lstStyle/>
          <a:p>
            <a:r>
              <a:rPr lang="en-US" sz="4000" dirty="0" smtClean="0"/>
              <a:t>Selecting Anchoring Phenomena for Equitable Three-Dimensional Teaching</a:t>
            </a:r>
            <a:endParaRPr lang="en-US" sz="4000" dirty="0"/>
          </a:p>
        </p:txBody>
      </p:sp>
      <p:sp>
        <p:nvSpPr>
          <p:cNvPr id="3" name="Subtitle 2"/>
          <p:cNvSpPr>
            <a:spLocks noGrp="1"/>
          </p:cNvSpPr>
          <p:nvPr>
            <p:ph type="subTitle" idx="1"/>
          </p:nvPr>
        </p:nvSpPr>
        <p:spPr>
          <a:xfrm>
            <a:off x="954682" y="4054550"/>
            <a:ext cx="8298206" cy="1096899"/>
          </a:xfrm>
        </p:spPr>
        <p:txBody>
          <a:bodyPr/>
          <a:lstStyle/>
          <a:p>
            <a:pPr algn="l"/>
            <a:r>
              <a:rPr lang="en-US" dirty="0" smtClean="0"/>
              <a:t>Session E:  Taking Stock</a:t>
            </a:r>
            <a:endParaRPr lang="en-US" dirty="0"/>
          </a:p>
        </p:txBody>
      </p:sp>
      <p:sp>
        <p:nvSpPr>
          <p:cNvPr id="4" name="Date Placeholder 3"/>
          <p:cNvSpPr>
            <a:spLocks noGrp="1"/>
          </p:cNvSpPr>
          <p:nvPr>
            <p:ph type="dt" sz="half" idx="10"/>
          </p:nvPr>
        </p:nvSpPr>
        <p:spPr/>
        <p:txBody>
          <a:bodyPr/>
          <a:lstStyle/>
          <a:p>
            <a:r>
              <a:rPr lang="en-US" smtClean="0"/>
              <a:t>Fall/2019</a:t>
            </a:r>
            <a:endParaRPr lang="en-US" dirty="0"/>
          </a:p>
        </p:txBody>
      </p:sp>
      <p:sp>
        <p:nvSpPr>
          <p:cNvPr id="5" name="Subtitle 9"/>
          <p:cNvSpPr txBox="1">
            <a:spLocks/>
          </p:cNvSpPr>
          <p:nvPr/>
        </p:nvSpPr>
        <p:spPr>
          <a:xfrm>
            <a:off x="661013" y="5665610"/>
            <a:ext cx="3975722"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rgbClr val="D2BD24"/>
              </a:buClr>
              <a:buSzPct val="100000"/>
              <a:buFont typeface="Wingdings 3" panose="05040102010807070707" pitchFamily="18" charset="2"/>
              <a:buNone/>
              <a:defRPr sz="2800" kern="1200">
                <a:solidFill>
                  <a:schemeClr val="bg1">
                    <a:lumMod val="50000"/>
                  </a:schemeClr>
                </a:solidFill>
                <a:latin typeface="+mn-lt"/>
                <a:ea typeface="+mn-ea"/>
                <a:cs typeface="+mn-cs"/>
              </a:defRPr>
            </a:lvl1pPr>
            <a:lvl2pPr marL="457200" indent="0" algn="ctr" defTabSz="457200" rtl="0" eaLnBrk="1" latinLnBrk="0" hangingPunct="1">
              <a:spcBef>
                <a:spcPts val="1000"/>
              </a:spcBef>
              <a:spcAft>
                <a:spcPts val="0"/>
              </a:spcAft>
              <a:buClr>
                <a:srgbClr val="D2BD24"/>
              </a:buClr>
              <a:buSzPct val="80000"/>
              <a:buFont typeface="Franklin Gothic Medium" panose="020B0603020102020204" pitchFamily="34" charset="0"/>
              <a:buNone/>
              <a:defRPr sz="32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rgbClr val="D2BD24"/>
              </a:buClr>
              <a:buSzPct val="100000"/>
              <a:buFont typeface="Wingdings 2" panose="05020102010507070707" pitchFamily="18" charset="2"/>
              <a:buNone/>
              <a:defRPr sz="2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rgbClr val="D2BD24"/>
              </a:buClr>
              <a:buSzPct val="100000"/>
              <a:buFont typeface="Wingdings 3" panose="05040102010807070707" pitchFamily="18" charset="2"/>
              <a:buNone/>
              <a:defRPr sz="2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rgbClr val="D2BD24"/>
              </a:buClr>
              <a:buSzPct val="100000"/>
              <a:buFont typeface="Wingdings 3" panose="05040102010807070707" pitchFamily="18" charset="2"/>
              <a:buNone/>
              <a:defRPr sz="2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1200" smtClean="0"/>
              <a:t>Modified from Penuel, W. R., Bell, P.,  Neill, T., Morrison, D., &amp; Tesoriero, G. (2018). </a:t>
            </a:r>
            <a:r>
              <a:rPr lang="en-US" sz="1200" i="1" smtClean="0"/>
              <a:t>Selecting Anchoring Phenomena for Equitable 3D Teaching</a:t>
            </a:r>
            <a:r>
              <a:rPr lang="en-US" sz="1200" smtClean="0"/>
              <a:t>. [OER Professional Development Session from the ACESSE Project] Retrieved from </a:t>
            </a:r>
            <a:r>
              <a:rPr lang="en-US" sz="1200" smtClean="0">
                <a:hlinkClick r:id="rId3"/>
              </a:rPr>
              <a:t>http://stemteachingtools.org/pd/sessione</a:t>
            </a:r>
            <a:endParaRPr lang="en-US" sz="1200" dirty="0"/>
          </a:p>
        </p:txBody>
      </p:sp>
      <p:pic>
        <p:nvPicPr>
          <p:cNvPr id="6" name="Picture 5" title="decorative"/>
          <p:cNvPicPr>
            <a:picLocks noChangeAspect="1"/>
          </p:cNvPicPr>
          <p:nvPr/>
        </p:nvPicPr>
        <p:blipFill>
          <a:blip r:embed="rId4"/>
          <a:stretch>
            <a:fillRect/>
          </a:stretch>
        </p:blipFill>
        <p:spPr>
          <a:xfrm>
            <a:off x="4731287" y="5860223"/>
            <a:ext cx="951058" cy="902286"/>
          </a:xfrm>
          <a:prstGeom prst="rect">
            <a:avLst/>
          </a:prstGeom>
        </p:spPr>
      </p:pic>
    </p:spTree>
    <p:extLst>
      <p:ext uri="{BB962C8B-B14F-4D97-AF65-F5344CB8AC3E}">
        <p14:creationId xmlns:p14="http://schemas.microsoft.com/office/powerpoint/2010/main" val="1169338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Taking Stock</a:t>
            </a:r>
            <a:endParaRPr lang="en-US" dirty="0"/>
          </a:p>
        </p:txBody>
      </p:sp>
      <p:sp>
        <p:nvSpPr>
          <p:cNvPr id="3" name="Content Placeholder 2"/>
          <p:cNvSpPr>
            <a:spLocks noGrp="1"/>
          </p:cNvSpPr>
          <p:nvPr>
            <p:ph type="body" sz="quarter" idx="13"/>
          </p:nvPr>
        </p:nvSpPr>
        <p:spPr>
          <a:xfrm>
            <a:off x="362603" y="1245417"/>
            <a:ext cx="9188715" cy="4901324"/>
          </a:xfrm>
        </p:spPr>
        <p:txBody>
          <a:bodyPr>
            <a:normAutofit/>
          </a:bodyPr>
          <a:lstStyle/>
          <a:p>
            <a:pPr>
              <a:lnSpc>
                <a:spcPct val="110000"/>
              </a:lnSpc>
              <a:spcBef>
                <a:spcPts val="0"/>
              </a:spcBef>
              <a:buFontTx/>
              <a:buChar char="►"/>
            </a:pPr>
            <a:r>
              <a:rPr lang="en-US" sz="3200" b="1" i="1" dirty="0">
                <a:solidFill>
                  <a:schemeClr val="bg2">
                    <a:lumMod val="25000"/>
                  </a:schemeClr>
                </a:solidFill>
                <a:latin typeface="Lato"/>
                <a:ea typeface="Lato"/>
                <a:cs typeface="Lato"/>
                <a:sym typeface="Lato"/>
              </a:rPr>
              <a:t>Let’s review what we’ve done so far. </a:t>
            </a:r>
          </a:p>
          <a:p>
            <a:pPr>
              <a:lnSpc>
                <a:spcPct val="110000"/>
              </a:lnSpc>
              <a:spcBef>
                <a:spcPts val="0"/>
              </a:spcBef>
              <a:buFontTx/>
              <a:buChar char="►"/>
            </a:pPr>
            <a:endParaRPr lang="en-US" sz="3200" b="1" i="1" dirty="0">
              <a:solidFill>
                <a:schemeClr val="bg2">
                  <a:lumMod val="25000"/>
                </a:schemeClr>
              </a:solidFill>
              <a:latin typeface="Lato"/>
              <a:ea typeface="Lato"/>
              <a:cs typeface="Lato"/>
              <a:sym typeface="Lato"/>
            </a:endParaRPr>
          </a:p>
          <a:p>
            <a:pPr>
              <a:lnSpc>
                <a:spcPct val="110000"/>
              </a:lnSpc>
              <a:spcBef>
                <a:spcPts val="0"/>
              </a:spcBef>
              <a:buFontTx/>
              <a:buChar char="►"/>
            </a:pPr>
            <a:r>
              <a:rPr lang="en-US" sz="3200" b="1" i="1" dirty="0">
                <a:solidFill>
                  <a:schemeClr val="bg2">
                    <a:lumMod val="25000"/>
                  </a:schemeClr>
                </a:solidFill>
                <a:latin typeface="Lato"/>
                <a:ea typeface="Lato"/>
                <a:cs typeface="Lato"/>
                <a:sym typeface="Lato"/>
              </a:rPr>
              <a:t>What are some steps here that strike you as really important? Why are those steps important? </a:t>
            </a:r>
          </a:p>
        </p:txBody>
      </p:sp>
      <p:sp>
        <p:nvSpPr>
          <p:cNvPr id="4" name="Slide Number Placeholder 3"/>
          <p:cNvSpPr>
            <a:spLocks noGrp="1"/>
          </p:cNvSpPr>
          <p:nvPr>
            <p:ph type="sldNum" sz="quarter" idx="12"/>
          </p:nvPr>
        </p:nvSpPr>
        <p:spPr/>
        <p:txBody>
          <a:bodyPr/>
          <a:lstStyle/>
          <a:p>
            <a:fld id="{91BD7323-49BF-4C97-8773-5EC64C492009}" type="slidenum">
              <a:rPr lang="en-US" smtClean="0"/>
              <a:t>63</a:t>
            </a:fld>
            <a:endParaRPr lang="en-US"/>
          </a:p>
        </p:txBody>
      </p:sp>
    </p:spTree>
    <p:extLst>
      <p:ext uri="{BB962C8B-B14F-4D97-AF65-F5344CB8AC3E}">
        <p14:creationId xmlns:p14="http://schemas.microsoft.com/office/powerpoint/2010/main" val="3624809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Lato"/>
                <a:ea typeface="Lato"/>
                <a:cs typeface="Lato"/>
                <a:sym typeface="Lato"/>
              </a:rPr>
              <a:t>Introducing Phenomena:</a:t>
            </a:r>
            <a:r>
              <a:rPr lang="en-US" b="1" baseline="0" dirty="0">
                <a:latin typeface="Lato"/>
                <a:ea typeface="Lato"/>
                <a:cs typeface="Lato"/>
                <a:sym typeface="Lato"/>
              </a:rPr>
              <a:t> </a:t>
            </a:r>
            <a:r>
              <a:rPr lang="en-US" b="1" dirty="0">
                <a:latin typeface="Lato"/>
                <a:ea typeface="Lato"/>
                <a:cs typeface="Lato"/>
                <a:sym typeface="Lato"/>
              </a:rPr>
              <a:t>Objectives</a:t>
            </a:r>
            <a:endParaRPr lang="en-US" dirty="0"/>
          </a:p>
        </p:txBody>
      </p:sp>
      <p:sp>
        <p:nvSpPr>
          <p:cNvPr id="3" name="Content Placeholder 2"/>
          <p:cNvSpPr>
            <a:spLocks noGrp="1"/>
          </p:cNvSpPr>
          <p:nvPr>
            <p:ph type="body" sz="quarter" idx="13"/>
          </p:nvPr>
        </p:nvSpPr>
        <p:spPr/>
        <p:txBody>
          <a:bodyPr>
            <a:normAutofit/>
          </a:bodyPr>
          <a:lstStyle/>
          <a:p>
            <a:pPr>
              <a:lnSpc>
                <a:spcPct val="110000"/>
              </a:lnSpc>
              <a:buFontTx/>
              <a:buChar char="►"/>
            </a:pPr>
            <a:r>
              <a:rPr lang="en-US" sz="2800" dirty="0">
                <a:latin typeface="Lato"/>
                <a:ea typeface="Lato"/>
                <a:cs typeface="Lato"/>
                <a:sym typeface="Lato"/>
              </a:rPr>
              <a:t>Experience one way to introduce phenomena</a:t>
            </a:r>
          </a:p>
          <a:p>
            <a:pPr>
              <a:lnSpc>
                <a:spcPct val="110000"/>
              </a:lnSpc>
              <a:buFontTx/>
              <a:buChar char="►"/>
            </a:pPr>
            <a:endParaRPr lang="en-US" sz="2800" dirty="0">
              <a:latin typeface="Lato"/>
              <a:ea typeface="Lato"/>
              <a:cs typeface="Lato"/>
              <a:sym typeface="Lato"/>
            </a:endParaRPr>
          </a:p>
          <a:p>
            <a:pPr>
              <a:lnSpc>
                <a:spcPct val="110000"/>
              </a:lnSpc>
              <a:buFontTx/>
              <a:buChar char="►"/>
            </a:pPr>
            <a:r>
              <a:rPr lang="en-US" sz="2800" dirty="0">
                <a:latin typeface="Lato"/>
                <a:ea typeface="Lato"/>
                <a:cs typeface="Lato"/>
                <a:sym typeface="Lato"/>
              </a:rPr>
              <a:t>Build an initial sequence for a unit that is based on student questions</a:t>
            </a:r>
          </a:p>
          <a:p>
            <a:pPr>
              <a:lnSpc>
                <a:spcPct val="110000"/>
              </a:lnSpc>
              <a:buFontTx/>
              <a:buChar char="►"/>
            </a:pPr>
            <a:endParaRPr lang="en-US" sz="2800" dirty="0">
              <a:latin typeface="Lato"/>
              <a:ea typeface="Lato"/>
              <a:cs typeface="Lato"/>
              <a:sym typeface="Lato"/>
            </a:endParaRPr>
          </a:p>
          <a:p>
            <a:pPr>
              <a:lnSpc>
                <a:spcPct val="110000"/>
              </a:lnSpc>
              <a:buFontTx/>
              <a:buChar char="►"/>
            </a:pPr>
            <a:r>
              <a:rPr lang="en-US" sz="2800" dirty="0">
                <a:latin typeface="Lato"/>
                <a:ea typeface="Lato"/>
                <a:cs typeface="Lato"/>
                <a:sym typeface="Lato"/>
              </a:rPr>
              <a:t>Help students make connections to their own ideas and experiences</a:t>
            </a:r>
          </a:p>
        </p:txBody>
      </p:sp>
      <p:sp>
        <p:nvSpPr>
          <p:cNvPr id="4" name="Slide Number Placeholder 3"/>
          <p:cNvSpPr>
            <a:spLocks noGrp="1"/>
          </p:cNvSpPr>
          <p:nvPr>
            <p:ph type="sldNum" sz="quarter" idx="12"/>
          </p:nvPr>
        </p:nvSpPr>
        <p:spPr/>
        <p:txBody>
          <a:bodyPr/>
          <a:lstStyle/>
          <a:p>
            <a:fld id="{91BD7323-49BF-4C97-8773-5EC64C492009}" type="slidenum">
              <a:rPr lang="en-US" smtClean="0"/>
              <a:t>64</a:t>
            </a:fld>
            <a:endParaRPr lang="en-US"/>
          </a:p>
        </p:txBody>
      </p:sp>
    </p:spTree>
    <p:extLst>
      <p:ext uri="{BB962C8B-B14F-4D97-AF65-F5344CB8AC3E}">
        <p14:creationId xmlns:p14="http://schemas.microsoft.com/office/powerpoint/2010/main" val="1202839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Introducing a Phenomenon</a:t>
            </a:r>
            <a:endParaRPr lang="en-US" dirty="0"/>
          </a:p>
        </p:txBody>
      </p:sp>
      <p:sp>
        <p:nvSpPr>
          <p:cNvPr id="3" name="Content Placeholder 2"/>
          <p:cNvSpPr>
            <a:spLocks noGrp="1"/>
          </p:cNvSpPr>
          <p:nvPr>
            <p:ph type="body" sz="quarter" idx="13"/>
          </p:nvPr>
        </p:nvSpPr>
        <p:spPr>
          <a:xfrm>
            <a:off x="414119" y="1258296"/>
            <a:ext cx="9188715" cy="4901324"/>
          </a:xfrm>
        </p:spPr>
        <p:txBody>
          <a:bodyPr>
            <a:normAutofit/>
          </a:bodyPr>
          <a:lstStyle/>
          <a:p>
            <a:pPr>
              <a:spcBef>
                <a:spcPts val="0"/>
              </a:spcBef>
              <a:buFontTx/>
              <a:buChar char="►"/>
            </a:pPr>
            <a:r>
              <a:rPr lang="en-US" dirty="0">
                <a:latin typeface="Lato"/>
                <a:ea typeface="Lato"/>
                <a:cs typeface="Lato"/>
                <a:sym typeface="Lato"/>
              </a:rPr>
              <a:t>Find a short video or piece of data to present in front of a group of educators or lead a demonstration / exploration with students.</a:t>
            </a:r>
          </a:p>
          <a:p>
            <a:pPr marL="0" indent="0">
              <a:spcBef>
                <a:spcPts val="0"/>
              </a:spcBef>
              <a:buNone/>
            </a:pPr>
            <a:endParaRPr lang="en-US" dirty="0">
              <a:latin typeface="Lato"/>
              <a:ea typeface="Lato"/>
              <a:cs typeface="Lato"/>
              <a:sym typeface="Lato"/>
            </a:endParaRPr>
          </a:p>
          <a:p>
            <a:pPr>
              <a:spcBef>
                <a:spcPts val="0"/>
              </a:spcBef>
              <a:buFontTx/>
              <a:buChar char="►"/>
            </a:pPr>
            <a:r>
              <a:rPr lang="en-US" dirty="0">
                <a:latin typeface="Lato"/>
                <a:ea typeface="Lato"/>
                <a:cs typeface="Lato"/>
                <a:sym typeface="Lato"/>
              </a:rPr>
              <a:t>Show the video / present the data / explore the object or process, and get their ideas about questions they have about the phenomenon.</a:t>
            </a:r>
          </a:p>
        </p:txBody>
      </p:sp>
      <p:sp>
        <p:nvSpPr>
          <p:cNvPr id="4" name="Slide Number Placeholder 3"/>
          <p:cNvSpPr>
            <a:spLocks noGrp="1"/>
          </p:cNvSpPr>
          <p:nvPr>
            <p:ph type="sldNum" sz="quarter" idx="12"/>
          </p:nvPr>
        </p:nvSpPr>
        <p:spPr/>
        <p:txBody>
          <a:bodyPr/>
          <a:lstStyle/>
          <a:p>
            <a:fld id="{91BD7323-49BF-4C97-8773-5EC64C492009}" type="slidenum">
              <a:rPr lang="en-US" smtClean="0"/>
              <a:t>65</a:t>
            </a:fld>
            <a:endParaRPr lang="en-US"/>
          </a:p>
        </p:txBody>
      </p:sp>
    </p:spTree>
    <p:extLst>
      <p:ext uri="{BB962C8B-B14F-4D97-AF65-F5344CB8AC3E}">
        <p14:creationId xmlns:p14="http://schemas.microsoft.com/office/powerpoint/2010/main" val="4113263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Lato"/>
                <a:ea typeface="Lato"/>
                <a:cs typeface="Lato"/>
                <a:sym typeface="Lato"/>
              </a:rPr>
              <a:t>Anchoring Phenomenon Routine</a:t>
            </a:r>
            <a:endParaRPr lang="en-US" dirty="0"/>
          </a:p>
        </p:txBody>
      </p:sp>
      <p:sp>
        <p:nvSpPr>
          <p:cNvPr id="3" name="Content Placeholder 2"/>
          <p:cNvSpPr>
            <a:spLocks noGrp="1"/>
          </p:cNvSpPr>
          <p:nvPr>
            <p:ph idx="1"/>
          </p:nvPr>
        </p:nvSpPr>
        <p:spPr>
          <a:xfrm>
            <a:off x="1112120" y="4986101"/>
            <a:ext cx="8229600" cy="890941"/>
          </a:xfrm>
        </p:spPr>
        <p:txBody>
          <a:bodyPr/>
          <a:lstStyle/>
          <a:p>
            <a:pPr marL="0" indent="0" algn="ctr">
              <a:buNone/>
            </a:pPr>
            <a:r>
              <a:rPr lang="en-US" dirty="0">
                <a:latin typeface="Lato Regular"/>
                <a:cs typeface="Lato Regular"/>
                <a:hlinkClick r:id="rId3"/>
              </a:rPr>
              <a:t>tinyurl.com/AnchorPhenomRoutine</a:t>
            </a:r>
            <a:r>
              <a:rPr lang="en-US" dirty="0">
                <a:latin typeface="Lato Regular"/>
                <a:cs typeface="Lato Regular"/>
              </a:rPr>
              <a:t> </a:t>
            </a:r>
          </a:p>
        </p:txBody>
      </p:sp>
      <p:pic>
        <p:nvPicPr>
          <p:cNvPr id="4" name="Picture 3" descr="The diagram has four tiles, each with an arrow to the next step. The first tile is titled &quot;explore anchoring phenominon&quot; and an image of water and a sun. The second tile is titled &quot;attempt to make sense&quot; and has an image of an octacgon with two sections highlighted, though text is illegible. The third is titled &quot;identify related phenomena&quot; and has pictures of the ocean, a raincloud, a vial containing water with bubbles in the water, and a vial containing water with a lid to the side. The final tile is titled &quot;develop questions and nexts steps&quot; and features images of question marks and arrows." title="Diagram of four steps in a proce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167" y="1986599"/>
            <a:ext cx="7431507" cy="2526898"/>
          </a:xfrm>
          <a:prstGeom prst="rect">
            <a:avLst/>
          </a:prstGeom>
          <a:ln>
            <a:solidFill>
              <a:srgbClr val="000000"/>
            </a:solidFill>
          </a:ln>
        </p:spPr>
      </p:pic>
      <p:sp>
        <p:nvSpPr>
          <p:cNvPr id="5" name="Date Placeholder 4"/>
          <p:cNvSpPr>
            <a:spLocks noGrp="1"/>
          </p:cNvSpPr>
          <p:nvPr>
            <p:ph type="dt" sz="half" idx="10"/>
          </p:nvPr>
        </p:nvSpPr>
        <p:spPr/>
        <p:txBody>
          <a:bodyPr/>
          <a:lstStyle/>
          <a:p>
            <a:r>
              <a:rPr lang="en-US" smtClean="0"/>
              <a:t>Fall/2019</a:t>
            </a:r>
            <a:endParaRPr lang="en-US" dirty="0"/>
          </a:p>
        </p:txBody>
      </p:sp>
      <p:sp>
        <p:nvSpPr>
          <p:cNvPr id="6" name="Slide Number Placeholder 5"/>
          <p:cNvSpPr>
            <a:spLocks noGrp="1"/>
          </p:cNvSpPr>
          <p:nvPr>
            <p:ph type="sldNum" sz="quarter" idx="12"/>
          </p:nvPr>
        </p:nvSpPr>
        <p:spPr/>
        <p:txBody>
          <a:bodyPr/>
          <a:lstStyle/>
          <a:p>
            <a:fld id="{F3E40CA2-436C-EA47-97AB-3BA7B3C8EE3F}" type="slidenum">
              <a:rPr lang="en-US" smtClean="0"/>
              <a:t>66</a:t>
            </a:fld>
            <a:endParaRPr lang="en-US" dirty="0"/>
          </a:p>
        </p:txBody>
      </p:sp>
    </p:spTree>
    <p:extLst>
      <p:ext uri="{BB962C8B-B14F-4D97-AF65-F5344CB8AC3E}">
        <p14:creationId xmlns:p14="http://schemas.microsoft.com/office/powerpoint/2010/main" val="31026075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Introducing Phenomena</a:t>
            </a:r>
            <a:endParaRPr lang="en-US" dirty="0"/>
          </a:p>
        </p:txBody>
      </p:sp>
      <p:sp>
        <p:nvSpPr>
          <p:cNvPr id="4" name="Shape 1105" descr="Image of boy who appears about 10 years old, facing the camera. He is wearing glasses and sitting in a wheelchair in what appears to be a backyard. " title="Image of boy">
            <a:hlinkClick r:id="rId3"/>
          </p:cNvPr>
          <p:cNvSpPr/>
          <p:nvPr/>
        </p:nvSpPr>
        <p:spPr>
          <a:xfrm>
            <a:off x="2691717" y="1490131"/>
            <a:ext cx="4850979" cy="3638218"/>
          </a:xfrm>
          <a:prstGeom prst="rect">
            <a:avLst/>
          </a:prstGeom>
          <a:blipFill>
            <a:blip r:embed="rId4">
              <a:alphaModFix/>
            </a:blip>
            <a:stretch>
              <a:fillRect/>
            </a:stretch>
          </a:blipFill>
          <a:ln>
            <a:noFill/>
          </a:ln>
        </p:spPr>
      </p:sp>
      <p:sp>
        <p:nvSpPr>
          <p:cNvPr id="6" name="TextBox 5"/>
          <p:cNvSpPr txBox="1"/>
          <p:nvPr/>
        </p:nvSpPr>
        <p:spPr>
          <a:xfrm>
            <a:off x="2472744" y="5628068"/>
            <a:ext cx="5069952" cy="369332"/>
          </a:xfrm>
          <a:prstGeom prst="rect">
            <a:avLst/>
          </a:prstGeom>
          <a:noFill/>
        </p:spPr>
        <p:txBody>
          <a:bodyPr wrap="square" rtlCol="0">
            <a:spAutoFit/>
          </a:bodyPr>
          <a:lstStyle/>
          <a:p>
            <a:r>
              <a:rPr lang="en-US" dirty="0" smtClean="0">
                <a:hlinkClick r:id="rId3"/>
              </a:rPr>
              <a:t>Many Faces of DUCHENNE Muscular Dystrophy</a:t>
            </a:r>
            <a:endParaRPr lang="en-US" dirty="0"/>
          </a:p>
        </p:txBody>
      </p:sp>
      <p:sp>
        <p:nvSpPr>
          <p:cNvPr id="5" name="Slide Number Placeholder 4"/>
          <p:cNvSpPr>
            <a:spLocks noGrp="1"/>
          </p:cNvSpPr>
          <p:nvPr>
            <p:ph type="sldNum" sz="quarter" idx="12"/>
          </p:nvPr>
        </p:nvSpPr>
        <p:spPr/>
        <p:txBody>
          <a:bodyPr/>
          <a:lstStyle/>
          <a:p>
            <a:fld id="{91BD7323-49BF-4C97-8773-5EC64C492009}" type="slidenum">
              <a:rPr lang="en-US" smtClean="0"/>
              <a:t>67</a:t>
            </a:fld>
            <a:endParaRPr lang="en-US"/>
          </a:p>
        </p:txBody>
      </p:sp>
    </p:spTree>
    <p:extLst>
      <p:ext uri="{BB962C8B-B14F-4D97-AF65-F5344CB8AC3E}">
        <p14:creationId xmlns:p14="http://schemas.microsoft.com/office/powerpoint/2010/main" val="13641083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Observations and Questions</a:t>
            </a:r>
            <a:endParaRPr lang="en-US" dirty="0"/>
          </a:p>
        </p:txBody>
      </p:sp>
      <p:sp>
        <p:nvSpPr>
          <p:cNvPr id="3" name="Content Placeholder 2"/>
          <p:cNvSpPr>
            <a:spLocks noGrp="1"/>
          </p:cNvSpPr>
          <p:nvPr>
            <p:ph type="body" sz="quarter" idx="13"/>
          </p:nvPr>
        </p:nvSpPr>
        <p:spPr/>
        <p:txBody>
          <a:bodyPr>
            <a:normAutofit/>
          </a:bodyPr>
          <a:lstStyle/>
          <a:p>
            <a:pPr>
              <a:lnSpc>
                <a:spcPct val="110000"/>
              </a:lnSpc>
              <a:spcBef>
                <a:spcPts val="0"/>
              </a:spcBef>
              <a:buFontTx/>
              <a:buChar char="►"/>
            </a:pPr>
            <a:r>
              <a:rPr lang="en-US" sz="3200" b="1" i="1" dirty="0">
                <a:solidFill>
                  <a:schemeClr val="bg2">
                    <a:lumMod val="25000"/>
                  </a:schemeClr>
                </a:solidFill>
                <a:latin typeface="Lato"/>
                <a:ea typeface="Lato"/>
                <a:cs typeface="Lato"/>
                <a:sym typeface="Lato"/>
              </a:rPr>
              <a:t>What did you notice in the video?</a:t>
            </a:r>
          </a:p>
          <a:p>
            <a:pPr marL="0" indent="0">
              <a:lnSpc>
                <a:spcPct val="110000"/>
              </a:lnSpc>
              <a:spcBef>
                <a:spcPts val="0"/>
              </a:spcBef>
              <a:buNone/>
            </a:pPr>
            <a:endParaRPr lang="en-US" sz="3200" b="1" i="1" dirty="0">
              <a:solidFill>
                <a:schemeClr val="bg2">
                  <a:lumMod val="25000"/>
                </a:schemeClr>
              </a:solidFill>
              <a:latin typeface="Lato"/>
              <a:ea typeface="Lato"/>
              <a:cs typeface="Lato"/>
              <a:sym typeface="Lato"/>
            </a:endParaRPr>
          </a:p>
          <a:p>
            <a:pPr>
              <a:lnSpc>
                <a:spcPct val="110000"/>
              </a:lnSpc>
              <a:spcBef>
                <a:spcPts val="0"/>
              </a:spcBef>
              <a:buFontTx/>
              <a:buChar char="►"/>
            </a:pPr>
            <a:r>
              <a:rPr lang="en-US" sz="3200" b="1" i="1" dirty="0">
                <a:solidFill>
                  <a:schemeClr val="bg2">
                    <a:lumMod val="25000"/>
                  </a:schemeClr>
                </a:solidFill>
                <a:latin typeface="Lato"/>
                <a:ea typeface="Lato"/>
                <a:cs typeface="Lato"/>
                <a:sym typeface="Lato"/>
              </a:rPr>
              <a:t>What did you wonder about?</a:t>
            </a:r>
          </a:p>
        </p:txBody>
      </p:sp>
      <p:sp>
        <p:nvSpPr>
          <p:cNvPr id="4" name="Slide Number Placeholder 3"/>
          <p:cNvSpPr>
            <a:spLocks noGrp="1"/>
          </p:cNvSpPr>
          <p:nvPr>
            <p:ph type="sldNum" sz="quarter" idx="12"/>
          </p:nvPr>
        </p:nvSpPr>
        <p:spPr/>
        <p:txBody>
          <a:bodyPr/>
          <a:lstStyle/>
          <a:p>
            <a:fld id="{91BD7323-49BF-4C97-8773-5EC64C492009}" type="slidenum">
              <a:rPr lang="en-US" smtClean="0"/>
              <a:t>68</a:t>
            </a:fld>
            <a:endParaRPr lang="en-US"/>
          </a:p>
        </p:txBody>
      </p:sp>
    </p:spTree>
    <p:extLst>
      <p:ext uri="{BB962C8B-B14F-4D97-AF65-F5344CB8AC3E}">
        <p14:creationId xmlns:p14="http://schemas.microsoft.com/office/powerpoint/2010/main" val="23456671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Initial Ideas</a:t>
            </a:r>
            <a:endParaRPr lang="en-US" dirty="0"/>
          </a:p>
        </p:txBody>
      </p:sp>
      <p:sp>
        <p:nvSpPr>
          <p:cNvPr id="3" name="Content Placeholder 2"/>
          <p:cNvSpPr>
            <a:spLocks noGrp="1"/>
          </p:cNvSpPr>
          <p:nvPr>
            <p:ph type="body" sz="quarter" idx="13"/>
          </p:nvPr>
        </p:nvSpPr>
        <p:spPr>
          <a:xfrm>
            <a:off x="375482" y="1142386"/>
            <a:ext cx="9188715" cy="4901324"/>
          </a:xfrm>
        </p:spPr>
        <p:txBody>
          <a:bodyPr>
            <a:normAutofit/>
          </a:bodyPr>
          <a:lstStyle/>
          <a:p>
            <a:pPr>
              <a:lnSpc>
                <a:spcPct val="110000"/>
              </a:lnSpc>
              <a:spcBef>
                <a:spcPts val="0"/>
              </a:spcBef>
              <a:buFontTx/>
              <a:buChar char="►"/>
            </a:pPr>
            <a:r>
              <a:rPr lang="en-US" sz="3200" b="1" i="1" dirty="0">
                <a:solidFill>
                  <a:schemeClr val="bg2">
                    <a:lumMod val="25000"/>
                  </a:schemeClr>
                </a:solidFill>
                <a:latin typeface="Lato"/>
                <a:ea typeface="Lato"/>
                <a:cs typeface="Lato"/>
                <a:sym typeface="Lato"/>
              </a:rPr>
              <a:t>What are some of your initial ideas about what could be going on here?</a:t>
            </a:r>
          </a:p>
          <a:p>
            <a:pPr>
              <a:lnSpc>
                <a:spcPct val="110000"/>
              </a:lnSpc>
              <a:spcBef>
                <a:spcPts val="0"/>
              </a:spcBef>
              <a:buFontTx/>
              <a:buChar char="►"/>
            </a:pPr>
            <a:endParaRPr lang="en-US" sz="3200" b="1" i="1" dirty="0">
              <a:solidFill>
                <a:schemeClr val="bg2">
                  <a:lumMod val="25000"/>
                </a:schemeClr>
              </a:solidFill>
              <a:latin typeface="Lato"/>
              <a:ea typeface="Lato"/>
              <a:cs typeface="Lato"/>
              <a:sym typeface="Lato"/>
            </a:endParaRPr>
          </a:p>
          <a:p>
            <a:pPr>
              <a:lnSpc>
                <a:spcPct val="110000"/>
              </a:lnSpc>
              <a:spcBef>
                <a:spcPts val="0"/>
              </a:spcBef>
              <a:buFontTx/>
              <a:buChar char="►"/>
            </a:pPr>
            <a:r>
              <a:rPr lang="en-US" sz="3200" b="1" i="1" dirty="0">
                <a:solidFill>
                  <a:schemeClr val="bg2">
                    <a:lumMod val="25000"/>
                  </a:schemeClr>
                </a:solidFill>
                <a:latin typeface="Lato"/>
                <a:ea typeface="Lato"/>
                <a:cs typeface="Lato"/>
                <a:sym typeface="Lato"/>
              </a:rPr>
              <a:t>What are some related things we know about or have experienced, that could help us understand what’s going on here?</a:t>
            </a:r>
          </a:p>
        </p:txBody>
      </p:sp>
      <p:sp>
        <p:nvSpPr>
          <p:cNvPr id="4" name="Slide Number Placeholder 3"/>
          <p:cNvSpPr>
            <a:spLocks noGrp="1"/>
          </p:cNvSpPr>
          <p:nvPr>
            <p:ph type="sldNum" sz="quarter" idx="12"/>
          </p:nvPr>
        </p:nvSpPr>
        <p:spPr/>
        <p:txBody>
          <a:bodyPr/>
          <a:lstStyle/>
          <a:p>
            <a:fld id="{91BD7323-49BF-4C97-8773-5EC64C492009}" type="slidenum">
              <a:rPr lang="en-US" smtClean="0"/>
              <a:t>69</a:t>
            </a:fld>
            <a:endParaRPr lang="en-US"/>
          </a:p>
        </p:txBody>
      </p:sp>
    </p:spTree>
    <p:extLst>
      <p:ext uri="{BB962C8B-B14F-4D97-AF65-F5344CB8AC3E}">
        <p14:creationId xmlns:p14="http://schemas.microsoft.com/office/powerpoint/2010/main" val="711556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Lato"/>
                <a:ea typeface="Lato"/>
                <a:cs typeface="Lato"/>
                <a:sym typeface="Lato"/>
              </a:rPr>
              <a:t>Initial Ideas, Experiences, </a:t>
            </a:r>
            <a:br>
              <a:rPr lang="en-US" b="1" dirty="0">
                <a:latin typeface="Lato"/>
                <a:ea typeface="Lato"/>
                <a:cs typeface="Lato"/>
                <a:sym typeface="Lato"/>
              </a:rPr>
            </a:br>
            <a:r>
              <a:rPr lang="en-US" b="1" dirty="0">
                <a:latin typeface="Lato"/>
                <a:ea typeface="Lato"/>
                <a:cs typeface="Lato"/>
                <a:sym typeface="Lato"/>
              </a:rPr>
              <a:t>and Questions</a:t>
            </a:r>
            <a:endParaRPr lang="en-US" dirty="0"/>
          </a:p>
        </p:txBody>
      </p:sp>
      <p:sp>
        <p:nvSpPr>
          <p:cNvPr id="3" name="Content Placeholder 2"/>
          <p:cNvSpPr>
            <a:spLocks noGrp="1"/>
          </p:cNvSpPr>
          <p:nvPr>
            <p:ph type="body" sz="quarter" idx="13"/>
          </p:nvPr>
        </p:nvSpPr>
        <p:spPr/>
        <p:txBody>
          <a:bodyPr>
            <a:normAutofit/>
          </a:bodyPr>
          <a:lstStyle/>
          <a:p>
            <a:pPr marL="0" indent="0">
              <a:buSzPct val="25000"/>
              <a:buNone/>
            </a:pPr>
            <a:r>
              <a:rPr lang="en-US" sz="3200" i="1" dirty="0" smtClean="0">
                <a:latin typeface="Lato"/>
                <a:ea typeface="Lato"/>
                <a:cs typeface="Lato"/>
                <a:sym typeface="Lato"/>
              </a:rPr>
              <a:t>How </a:t>
            </a:r>
            <a:r>
              <a:rPr lang="en-US" sz="3200" i="1" dirty="0">
                <a:latin typeface="Lato"/>
                <a:ea typeface="Lato"/>
                <a:cs typeface="Lato"/>
                <a:sym typeface="Lato"/>
              </a:rPr>
              <a:t>have you heard “phenomena” described, especially in relation to science teaching?</a:t>
            </a:r>
          </a:p>
          <a:p>
            <a:endParaRPr lang="en-US" sz="3200" i="1" dirty="0">
              <a:latin typeface="Lato"/>
              <a:ea typeface="Lato"/>
              <a:cs typeface="Lato"/>
              <a:sym typeface="Lato"/>
            </a:endParaRPr>
          </a:p>
          <a:p>
            <a:pPr marL="0" indent="0">
              <a:buSzPct val="25000"/>
              <a:buNone/>
            </a:pPr>
            <a:r>
              <a:rPr lang="en-US" sz="3200" i="1" dirty="0">
                <a:latin typeface="Lato"/>
                <a:ea typeface="Lato"/>
                <a:cs typeface="Lato"/>
                <a:sym typeface="Lato"/>
              </a:rPr>
              <a:t>What experiences inform your thinking about phenomena?</a:t>
            </a:r>
          </a:p>
          <a:p>
            <a:endParaRPr lang="en-US" sz="3200" i="1" dirty="0">
              <a:latin typeface="Lato"/>
              <a:ea typeface="Lato"/>
              <a:cs typeface="Lato"/>
              <a:sym typeface="Lato"/>
            </a:endParaRPr>
          </a:p>
          <a:p>
            <a:pPr marL="0" indent="0">
              <a:buSzPct val="25000"/>
              <a:buNone/>
            </a:pPr>
            <a:r>
              <a:rPr lang="en-US" sz="3200" i="1" dirty="0">
                <a:latin typeface="Lato"/>
                <a:ea typeface="Lato"/>
                <a:cs typeface="Lato"/>
                <a:sym typeface="Lato"/>
              </a:rPr>
              <a:t>What questions do you have about phenomena we should answer together?</a:t>
            </a:r>
          </a:p>
        </p:txBody>
      </p:sp>
      <p:sp>
        <p:nvSpPr>
          <p:cNvPr id="4" name="Slide Number Placeholder 3"/>
          <p:cNvSpPr>
            <a:spLocks noGrp="1"/>
          </p:cNvSpPr>
          <p:nvPr>
            <p:ph type="sldNum" sz="quarter" idx="12"/>
          </p:nvPr>
        </p:nvSpPr>
        <p:spPr/>
        <p:txBody>
          <a:bodyPr/>
          <a:lstStyle/>
          <a:p>
            <a:fld id="{91BD7323-49BF-4C97-8773-5EC64C492009}" type="slidenum">
              <a:rPr lang="en-US" smtClean="0"/>
              <a:t>7</a:t>
            </a:fld>
            <a:endParaRPr lang="en-US"/>
          </a:p>
        </p:txBody>
      </p:sp>
    </p:spTree>
    <p:extLst>
      <p:ext uri="{BB962C8B-B14F-4D97-AF65-F5344CB8AC3E}">
        <p14:creationId xmlns:p14="http://schemas.microsoft.com/office/powerpoint/2010/main" val="14022881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Prioritizing Questions</a:t>
            </a:r>
            <a:endParaRPr lang="en-US" dirty="0"/>
          </a:p>
        </p:txBody>
      </p:sp>
      <p:sp>
        <p:nvSpPr>
          <p:cNvPr id="3" name="Content Placeholder 2"/>
          <p:cNvSpPr>
            <a:spLocks noGrp="1"/>
          </p:cNvSpPr>
          <p:nvPr>
            <p:ph type="body" sz="quarter" idx="13"/>
          </p:nvPr>
        </p:nvSpPr>
        <p:spPr/>
        <p:txBody>
          <a:bodyPr>
            <a:normAutofit/>
          </a:bodyPr>
          <a:lstStyle/>
          <a:p>
            <a:pPr>
              <a:lnSpc>
                <a:spcPct val="110000"/>
              </a:lnSpc>
              <a:spcBef>
                <a:spcPts val="0"/>
              </a:spcBef>
              <a:buFontTx/>
              <a:buChar char="►"/>
            </a:pPr>
            <a:r>
              <a:rPr lang="en-US" sz="3200" b="1" i="1" dirty="0">
                <a:solidFill>
                  <a:schemeClr val="bg2">
                    <a:lumMod val="25000"/>
                  </a:schemeClr>
                </a:solidFill>
                <a:latin typeface="Lato"/>
                <a:ea typeface="Lato"/>
                <a:cs typeface="Lato"/>
                <a:sym typeface="Lato"/>
              </a:rPr>
              <a:t>What questions are ones that we need to answer as a class?</a:t>
            </a:r>
          </a:p>
          <a:p>
            <a:pPr>
              <a:lnSpc>
                <a:spcPct val="110000"/>
              </a:lnSpc>
              <a:spcBef>
                <a:spcPts val="0"/>
              </a:spcBef>
              <a:buFontTx/>
              <a:buChar char="►"/>
            </a:pPr>
            <a:endParaRPr lang="en-US" sz="3200" b="1" i="1" dirty="0">
              <a:solidFill>
                <a:schemeClr val="bg2">
                  <a:lumMod val="25000"/>
                </a:schemeClr>
              </a:solidFill>
              <a:latin typeface="Lato"/>
              <a:ea typeface="Lato"/>
              <a:cs typeface="Lato"/>
              <a:sym typeface="Lato"/>
            </a:endParaRPr>
          </a:p>
          <a:p>
            <a:pPr>
              <a:lnSpc>
                <a:spcPct val="110000"/>
              </a:lnSpc>
              <a:spcBef>
                <a:spcPts val="0"/>
              </a:spcBef>
              <a:buFontTx/>
              <a:buChar char="►"/>
            </a:pPr>
            <a:r>
              <a:rPr lang="en-US" sz="3200" b="1" i="1" dirty="0">
                <a:solidFill>
                  <a:schemeClr val="bg2">
                    <a:lumMod val="25000"/>
                  </a:schemeClr>
                </a:solidFill>
                <a:latin typeface="Lato"/>
                <a:ea typeface="Lato"/>
                <a:cs typeface="Lato"/>
                <a:sym typeface="Lato"/>
              </a:rPr>
              <a:t>What do we need to answer first? Why those questions?</a:t>
            </a:r>
          </a:p>
        </p:txBody>
      </p:sp>
      <p:sp>
        <p:nvSpPr>
          <p:cNvPr id="4" name="Slide Number Placeholder 3"/>
          <p:cNvSpPr>
            <a:spLocks noGrp="1"/>
          </p:cNvSpPr>
          <p:nvPr>
            <p:ph type="sldNum" sz="quarter" idx="12"/>
          </p:nvPr>
        </p:nvSpPr>
        <p:spPr/>
        <p:txBody>
          <a:bodyPr/>
          <a:lstStyle/>
          <a:p>
            <a:fld id="{91BD7323-49BF-4C97-8773-5EC64C492009}" type="slidenum">
              <a:rPr lang="en-US" smtClean="0"/>
              <a:t>70</a:t>
            </a:fld>
            <a:endParaRPr lang="en-US"/>
          </a:p>
        </p:txBody>
      </p:sp>
    </p:spTree>
    <p:extLst>
      <p:ext uri="{BB962C8B-B14F-4D97-AF65-F5344CB8AC3E}">
        <p14:creationId xmlns:p14="http://schemas.microsoft.com/office/powerpoint/2010/main" val="29049538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ea typeface="Lato"/>
                <a:cs typeface="Lato"/>
                <a:sym typeface="Lato"/>
              </a:rPr>
              <a:t>Debriefing the Launch</a:t>
            </a:r>
            <a:endParaRPr lang="en-US" dirty="0"/>
          </a:p>
        </p:txBody>
      </p:sp>
      <p:sp>
        <p:nvSpPr>
          <p:cNvPr id="3" name="Content Placeholder 2"/>
          <p:cNvSpPr>
            <a:spLocks noGrp="1"/>
          </p:cNvSpPr>
          <p:nvPr>
            <p:ph type="body" sz="quarter" idx="13"/>
          </p:nvPr>
        </p:nvSpPr>
        <p:spPr>
          <a:xfrm>
            <a:off x="414119" y="1348448"/>
            <a:ext cx="9188715" cy="4901324"/>
          </a:xfrm>
        </p:spPr>
        <p:txBody>
          <a:bodyPr>
            <a:normAutofit fontScale="77500" lnSpcReduction="20000"/>
          </a:bodyPr>
          <a:lstStyle/>
          <a:p>
            <a:pPr>
              <a:lnSpc>
                <a:spcPct val="110000"/>
              </a:lnSpc>
              <a:spcBef>
                <a:spcPts val="0"/>
              </a:spcBef>
              <a:spcAft>
                <a:spcPts val="1800"/>
              </a:spcAft>
              <a:buFontTx/>
              <a:buChar char="►"/>
            </a:pPr>
            <a:r>
              <a:rPr lang="en-US" dirty="0">
                <a:solidFill>
                  <a:srgbClr val="000000"/>
                </a:solidFill>
                <a:latin typeface="Lato"/>
                <a:ea typeface="Lato"/>
                <a:cs typeface="Lato"/>
                <a:sym typeface="Lato"/>
              </a:rPr>
              <a:t>The launch presents the phenomena, setting up the expectation that they will </a:t>
            </a:r>
            <a:r>
              <a:rPr lang="en-US" b="1" dirty="0">
                <a:solidFill>
                  <a:srgbClr val="000000"/>
                </a:solidFill>
                <a:latin typeface="Lato"/>
                <a:ea typeface="Lato"/>
                <a:cs typeface="Lato"/>
                <a:sym typeface="Lato"/>
              </a:rPr>
              <a:t>observe</a:t>
            </a:r>
            <a:r>
              <a:rPr lang="en-US" dirty="0">
                <a:solidFill>
                  <a:srgbClr val="000000"/>
                </a:solidFill>
                <a:latin typeface="Lato"/>
                <a:ea typeface="Lato"/>
                <a:cs typeface="Lato"/>
                <a:sym typeface="Lato"/>
              </a:rPr>
              <a:t> some things that need investigating.</a:t>
            </a:r>
            <a:endParaRPr lang="en-US" sz="2400" dirty="0">
              <a:solidFill>
                <a:srgbClr val="000000"/>
              </a:solidFill>
              <a:latin typeface="Lato"/>
              <a:ea typeface="Lato"/>
              <a:cs typeface="Lato"/>
              <a:sym typeface="Lato"/>
            </a:endParaRPr>
          </a:p>
          <a:p>
            <a:pPr>
              <a:lnSpc>
                <a:spcPct val="110000"/>
              </a:lnSpc>
              <a:spcBef>
                <a:spcPts val="0"/>
              </a:spcBef>
              <a:spcAft>
                <a:spcPts val="1800"/>
              </a:spcAft>
              <a:buFontTx/>
              <a:buChar char="►"/>
            </a:pPr>
            <a:r>
              <a:rPr lang="en-US" dirty="0">
                <a:solidFill>
                  <a:srgbClr val="000000"/>
                </a:solidFill>
                <a:latin typeface="Lato"/>
                <a:ea typeface="Lato"/>
                <a:cs typeface="Lato"/>
                <a:sym typeface="Lato"/>
              </a:rPr>
              <a:t>The launch involves </a:t>
            </a:r>
            <a:r>
              <a:rPr lang="en-US" b="1" dirty="0">
                <a:solidFill>
                  <a:srgbClr val="000000"/>
                </a:solidFill>
                <a:latin typeface="Lato"/>
                <a:ea typeface="Lato"/>
                <a:cs typeface="Lato"/>
                <a:sym typeface="Lato"/>
              </a:rPr>
              <a:t>asking questions</a:t>
            </a:r>
            <a:r>
              <a:rPr lang="en-US" dirty="0">
                <a:solidFill>
                  <a:srgbClr val="000000"/>
                </a:solidFill>
                <a:latin typeface="Lato"/>
                <a:ea typeface="Lato"/>
                <a:cs typeface="Lato"/>
                <a:sym typeface="Lato"/>
              </a:rPr>
              <a:t>, and therefore puts students in the driver’s seat for a series of lessons.</a:t>
            </a:r>
            <a:endParaRPr lang="en-US" sz="2400" dirty="0">
              <a:latin typeface="Lato"/>
              <a:ea typeface="Lato"/>
              <a:cs typeface="Lato"/>
              <a:sym typeface="Lato"/>
            </a:endParaRPr>
          </a:p>
          <a:p>
            <a:pPr>
              <a:lnSpc>
                <a:spcPct val="110000"/>
              </a:lnSpc>
              <a:spcBef>
                <a:spcPts val="0"/>
              </a:spcBef>
              <a:spcAft>
                <a:spcPts val="1800"/>
              </a:spcAft>
              <a:buFontTx/>
              <a:buChar char="►"/>
            </a:pPr>
            <a:r>
              <a:rPr lang="en-US" dirty="0">
                <a:latin typeface="Lato"/>
                <a:ea typeface="Lato"/>
                <a:cs typeface="Lato"/>
                <a:sym typeface="Lato"/>
              </a:rPr>
              <a:t>The launch engages learners’ </a:t>
            </a:r>
            <a:r>
              <a:rPr lang="en-US" b="1" dirty="0">
                <a:latin typeface="Lato"/>
                <a:ea typeface="Lato"/>
                <a:cs typeface="Lato"/>
                <a:sym typeface="Lato"/>
              </a:rPr>
              <a:t>prior knowledge and related experiences</a:t>
            </a:r>
            <a:r>
              <a:rPr lang="en-US" dirty="0">
                <a:latin typeface="Lato"/>
                <a:ea typeface="Lato"/>
                <a:cs typeface="Lato"/>
                <a:sym typeface="Lato"/>
              </a:rPr>
              <a:t> as resources for understanding.</a:t>
            </a:r>
            <a:endParaRPr lang="en-US" sz="2400" dirty="0">
              <a:solidFill>
                <a:srgbClr val="000000"/>
              </a:solidFill>
              <a:latin typeface="Lato"/>
              <a:ea typeface="Lato"/>
              <a:cs typeface="Lato"/>
              <a:sym typeface="Lato"/>
            </a:endParaRPr>
          </a:p>
          <a:p>
            <a:pPr>
              <a:lnSpc>
                <a:spcPct val="110000"/>
              </a:lnSpc>
              <a:spcBef>
                <a:spcPts val="0"/>
              </a:spcBef>
              <a:spcAft>
                <a:spcPts val="1800"/>
              </a:spcAft>
              <a:buFontTx/>
              <a:buChar char="►"/>
            </a:pPr>
            <a:r>
              <a:rPr lang="en-US" dirty="0">
                <a:solidFill>
                  <a:srgbClr val="000000"/>
                </a:solidFill>
                <a:latin typeface="Lato"/>
                <a:ea typeface="Lato"/>
                <a:cs typeface="Lato"/>
                <a:sym typeface="Lato"/>
              </a:rPr>
              <a:t>The launch requires them to </a:t>
            </a:r>
            <a:r>
              <a:rPr lang="en-US" b="1" dirty="0">
                <a:solidFill>
                  <a:srgbClr val="000000"/>
                </a:solidFill>
                <a:latin typeface="Lato"/>
                <a:ea typeface="Lato"/>
                <a:cs typeface="Lato"/>
                <a:sym typeface="Lato"/>
              </a:rPr>
              <a:t>prioritize </a:t>
            </a:r>
            <a:r>
              <a:rPr lang="en-US" dirty="0">
                <a:solidFill>
                  <a:srgbClr val="000000"/>
                </a:solidFill>
                <a:latin typeface="Lato"/>
                <a:ea typeface="Lato"/>
                <a:cs typeface="Lato"/>
                <a:sym typeface="Lato"/>
              </a:rPr>
              <a:t>when to take up what questions, providing a possible learning pathway for them to pursue.</a:t>
            </a:r>
          </a:p>
        </p:txBody>
      </p:sp>
      <p:sp>
        <p:nvSpPr>
          <p:cNvPr id="4" name="Slide Number Placeholder 3"/>
          <p:cNvSpPr>
            <a:spLocks noGrp="1"/>
          </p:cNvSpPr>
          <p:nvPr>
            <p:ph type="sldNum" sz="quarter" idx="12"/>
          </p:nvPr>
        </p:nvSpPr>
        <p:spPr/>
        <p:txBody>
          <a:bodyPr/>
          <a:lstStyle/>
          <a:p>
            <a:fld id="{91BD7323-49BF-4C97-8773-5EC64C492009}" type="slidenum">
              <a:rPr lang="en-US" smtClean="0"/>
              <a:t>71</a:t>
            </a:fld>
            <a:endParaRPr lang="en-US"/>
          </a:p>
        </p:txBody>
      </p:sp>
    </p:spTree>
    <p:extLst>
      <p:ext uri="{BB962C8B-B14F-4D97-AF65-F5344CB8AC3E}">
        <p14:creationId xmlns:p14="http://schemas.microsoft.com/office/powerpoint/2010/main" val="891629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latin typeface="Lato"/>
                <a:ea typeface="Lato"/>
                <a:cs typeface="Lato"/>
                <a:sym typeface="Lato"/>
              </a:rPr>
              <a:t>Summary of Process</a:t>
            </a:r>
            <a:endParaRPr lang="en-US" dirty="0"/>
          </a:p>
        </p:txBody>
      </p:sp>
      <p:sp>
        <p:nvSpPr>
          <p:cNvPr id="3" name="Content Placeholder 2"/>
          <p:cNvSpPr>
            <a:spLocks noGrp="1"/>
          </p:cNvSpPr>
          <p:nvPr>
            <p:ph type="body" sz="quarter" idx="13"/>
          </p:nvPr>
        </p:nvSpPr>
        <p:spPr>
          <a:xfrm>
            <a:off x="439876" y="1181023"/>
            <a:ext cx="9188715" cy="4901324"/>
          </a:xfrm>
        </p:spPr>
        <p:txBody>
          <a:bodyPr>
            <a:normAutofit fontScale="92500" lnSpcReduction="10000"/>
          </a:bodyPr>
          <a:lstStyle/>
          <a:p>
            <a:pPr marL="514350" indent="-514350">
              <a:spcBef>
                <a:spcPts val="0"/>
              </a:spcBef>
              <a:spcAft>
                <a:spcPts val="1200"/>
              </a:spcAft>
              <a:buClr>
                <a:srgbClr val="000000"/>
              </a:buClr>
              <a:buFont typeface="+mj-lt"/>
              <a:buAutoNum type="arabicPeriod"/>
            </a:pPr>
            <a:r>
              <a:rPr lang="en-US" dirty="0">
                <a:solidFill>
                  <a:srgbClr val="000000"/>
                </a:solidFill>
                <a:latin typeface="Lato"/>
                <a:ea typeface="Lato"/>
                <a:cs typeface="Lato"/>
                <a:sym typeface="Lato"/>
              </a:rPr>
              <a:t>Analyze the standards</a:t>
            </a:r>
          </a:p>
          <a:p>
            <a:pPr marL="514350" indent="-514350">
              <a:spcBef>
                <a:spcPts val="0"/>
              </a:spcBef>
              <a:spcAft>
                <a:spcPts val="1200"/>
              </a:spcAft>
              <a:buClr>
                <a:srgbClr val="000000"/>
              </a:buClr>
              <a:buFont typeface="+mj-lt"/>
              <a:buAutoNum type="arabicPeriod"/>
            </a:pPr>
            <a:r>
              <a:rPr lang="en-US" dirty="0">
                <a:solidFill>
                  <a:srgbClr val="000000"/>
                </a:solidFill>
                <a:latin typeface="Lato"/>
                <a:ea typeface="Lato"/>
                <a:cs typeface="Lato"/>
                <a:sym typeface="Lato"/>
              </a:rPr>
              <a:t>Brainstorm candidate phenomena</a:t>
            </a:r>
          </a:p>
          <a:p>
            <a:pPr marL="514350" indent="-514350">
              <a:spcBef>
                <a:spcPts val="0"/>
              </a:spcBef>
              <a:spcAft>
                <a:spcPts val="1200"/>
              </a:spcAft>
              <a:buClr>
                <a:srgbClr val="000000"/>
              </a:buClr>
              <a:buFont typeface="+mj-lt"/>
              <a:buAutoNum type="arabicPeriod"/>
            </a:pPr>
            <a:r>
              <a:rPr lang="en-US" dirty="0">
                <a:solidFill>
                  <a:srgbClr val="000000"/>
                </a:solidFill>
                <a:latin typeface="Lato"/>
                <a:ea typeface="Lato"/>
                <a:cs typeface="Lato"/>
                <a:sym typeface="Lato"/>
              </a:rPr>
              <a:t>Share, cluster, and reduce list</a:t>
            </a:r>
          </a:p>
          <a:p>
            <a:pPr marL="514350" indent="-514350">
              <a:spcBef>
                <a:spcPts val="0"/>
              </a:spcBef>
              <a:spcAft>
                <a:spcPts val="1200"/>
              </a:spcAft>
              <a:buClr>
                <a:srgbClr val="000000"/>
              </a:buClr>
              <a:buFont typeface="+mj-lt"/>
              <a:buAutoNum type="arabicPeriod"/>
            </a:pPr>
            <a:r>
              <a:rPr lang="en-US" dirty="0">
                <a:solidFill>
                  <a:srgbClr val="000000"/>
                </a:solidFill>
                <a:latin typeface="Lato"/>
                <a:ea typeface="Lato"/>
                <a:cs typeface="Lato"/>
                <a:sym typeface="Lato"/>
              </a:rPr>
              <a:t>Write student explanations</a:t>
            </a:r>
          </a:p>
          <a:p>
            <a:pPr marL="514350" indent="-514350">
              <a:spcBef>
                <a:spcPts val="0"/>
              </a:spcBef>
              <a:spcAft>
                <a:spcPts val="1200"/>
              </a:spcAft>
              <a:buClr>
                <a:srgbClr val="000000"/>
              </a:buClr>
              <a:buFont typeface="+mj-lt"/>
              <a:buAutoNum type="arabicPeriod"/>
            </a:pPr>
            <a:r>
              <a:rPr lang="en-US" dirty="0">
                <a:solidFill>
                  <a:srgbClr val="000000"/>
                </a:solidFill>
                <a:latin typeface="Lato"/>
                <a:ea typeface="Lato"/>
                <a:cs typeface="Lato"/>
                <a:sym typeface="Lato"/>
              </a:rPr>
              <a:t>Get student input</a:t>
            </a:r>
          </a:p>
          <a:p>
            <a:pPr marL="514350" indent="-514350">
              <a:spcBef>
                <a:spcPts val="0"/>
              </a:spcBef>
              <a:spcAft>
                <a:spcPts val="1200"/>
              </a:spcAft>
              <a:buClr>
                <a:srgbClr val="000000"/>
              </a:buClr>
              <a:buFont typeface="+mj-lt"/>
              <a:buAutoNum type="arabicPeriod"/>
            </a:pPr>
            <a:r>
              <a:rPr lang="en-US" dirty="0">
                <a:solidFill>
                  <a:srgbClr val="000000"/>
                </a:solidFill>
                <a:latin typeface="Lato"/>
                <a:ea typeface="Lato"/>
                <a:cs typeface="Lato"/>
                <a:sym typeface="Lato"/>
              </a:rPr>
              <a:t>Choose phenomenon and “launch” activity</a:t>
            </a:r>
          </a:p>
          <a:p>
            <a:pPr marL="514350" indent="-514350">
              <a:spcBef>
                <a:spcPts val="0"/>
              </a:spcBef>
              <a:spcAft>
                <a:spcPts val="1200"/>
              </a:spcAft>
              <a:buClr>
                <a:srgbClr val="000000"/>
              </a:buClr>
              <a:buFont typeface="+mj-lt"/>
              <a:buAutoNum type="arabicPeriod"/>
            </a:pPr>
            <a:r>
              <a:rPr lang="en-US" dirty="0">
                <a:solidFill>
                  <a:srgbClr val="000000"/>
                </a:solidFill>
                <a:latin typeface="Lato"/>
                <a:ea typeface="Lato"/>
                <a:cs typeface="Lato"/>
                <a:sym typeface="Lato"/>
              </a:rPr>
              <a:t>Simulate the launch to establish a possible sequence for a unit</a:t>
            </a:r>
          </a:p>
        </p:txBody>
      </p:sp>
      <p:sp>
        <p:nvSpPr>
          <p:cNvPr id="4" name="Slide Number Placeholder 3"/>
          <p:cNvSpPr>
            <a:spLocks noGrp="1"/>
          </p:cNvSpPr>
          <p:nvPr>
            <p:ph type="sldNum" sz="quarter" idx="12"/>
          </p:nvPr>
        </p:nvSpPr>
        <p:spPr/>
        <p:txBody>
          <a:bodyPr/>
          <a:lstStyle/>
          <a:p>
            <a:fld id="{91BD7323-49BF-4C97-8773-5EC64C492009}" type="slidenum">
              <a:rPr lang="en-US" smtClean="0"/>
              <a:t>72</a:t>
            </a:fld>
            <a:endParaRPr lang="en-US"/>
          </a:p>
        </p:txBody>
      </p:sp>
    </p:spTree>
    <p:extLst>
      <p:ext uri="{BB962C8B-B14F-4D97-AF65-F5344CB8AC3E}">
        <p14:creationId xmlns:p14="http://schemas.microsoft.com/office/powerpoint/2010/main" val="1038683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solidFill>
                  <a:srgbClr val="385623"/>
                </a:solidFill>
                <a:latin typeface="Lato"/>
                <a:ea typeface="Lato"/>
                <a:cs typeface="Lato"/>
                <a:sym typeface="Lato"/>
              </a:rPr>
              <a:t>Places to Find Ideas for Phenomena</a:t>
            </a:r>
            <a:endParaRPr lang="en-US" dirty="0"/>
          </a:p>
        </p:txBody>
      </p:sp>
      <p:sp>
        <p:nvSpPr>
          <p:cNvPr id="3" name="Content Placeholder 2"/>
          <p:cNvSpPr>
            <a:spLocks noGrp="1"/>
          </p:cNvSpPr>
          <p:nvPr>
            <p:ph type="body" sz="quarter" idx="13"/>
          </p:nvPr>
        </p:nvSpPr>
        <p:spPr/>
        <p:txBody>
          <a:bodyPr>
            <a:normAutofit fontScale="77500" lnSpcReduction="20000"/>
          </a:bodyPr>
          <a:lstStyle/>
          <a:p>
            <a:pPr marL="0" indent="0">
              <a:spcBef>
                <a:spcPts val="0"/>
              </a:spcBef>
              <a:buSzPct val="25000"/>
              <a:buNone/>
            </a:pPr>
            <a:r>
              <a:rPr lang="en-US" b="1" dirty="0">
                <a:solidFill>
                  <a:srgbClr val="000000"/>
                </a:solidFill>
                <a:latin typeface="Lato"/>
                <a:ea typeface="Lato"/>
                <a:cs typeface="Lato"/>
                <a:sym typeface="Lato"/>
              </a:rPr>
              <a:t>T.J. McKenna of Connecticut Science Center</a:t>
            </a:r>
          </a:p>
          <a:p>
            <a:pPr marL="0" indent="0">
              <a:spcBef>
                <a:spcPts val="0"/>
              </a:spcBef>
              <a:buSzPct val="25000"/>
              <a:buNone/>
            </a:pPr>
            <a:r>
              <a:rPr lang="en-US" u="sng" dirty="0">
                <a:solidFill>
                  <a:schemeClr val="hlink"/>
                </a:solidFill>
                <a:latin typeface="Lato"/>
                <a:ea typeface="Lato"/>
                <a:cs typeface="Lato"/>
                <a:sym typeface="Lato"/>
              </a:rPr>
              <a:t>http://ngssphenomena.com</a:t>
            </a:r>
          </a:p>
          <a:p>
            <a:pPr marL="0" indent="0">
              <a:spcBef>
                <a:spcPts val="0"/>
              </a:spcBef>
              <a:buNone/>
            </a:pPr>
            <a:endParaRPr lang="en-US" dirty="0">
              <a:solidFill>
                <a:srgbClr val="000000"/>
              </a:solidFill>
              <a:latin typeface="Lato"/>
              <a:ea typeface="Lato"/>
              <a:cs typeface="Lato"/>
              <a:sym typeface="Lato"/>
            </a:endParaRPr>
          </a:p>
          <a:p>
            <a:pPr marL="0" indent="0">
              <a:spcBef>
                <a:spcPts val="0"/>
              </a:spcBef>
              <a:buNone/>
            </a:pPr>
            <a:r>
              <a:rPr lang="en-US" b="1" dirty="0">
                <a:solidFill>
                  <a:srgbClr val="000000"/>
                </a:solidFill>
                <a:latin typeface="Lato"/>
                <a:ea typeface="Lato"/>
                <a:cs typeface="Lato"/>
                <a:sym typeface="Lato"/>
              </a:rPr>
              <a:t>#ProjectPhenomena in San Diego</a:t>
            </a:r>
          </a:p>
          <a:p>
            <a:pPr marL="0" indent="0">
              <a:spcBef>
                <a:spcPts val="0"/>
              </a:spcBef>
              <a:buNone/>
            </a:pPr>
            <a:r>
              <a:rPr lang="en-US" dirty="0">
                <a:solidFill>
                  <a:srgbClr val="000000"/>
                </a:solidFill>
                <a:latin typeface="Lato"/>
                <a:ea typeface="Lato"/>
                <a:cs typeface="Lato"/>
                <a:sym typeface="Lato"/>
                <a:hlinkClick r:id="rId3"/>
              </a:rPr>
              <a:t>https://sites.google.com/site/sciencephenomena</a:t>
            </a:r>
            <a:r>
              <a:rPr lang="en-US" dirty="0">
                <a:solidFill>
                  <a:srgbClr val="000000"/>
                </a:solidFill>
                <a:latin typeface="Lato"/>
                <a:ea typeface="Lato"/>
                <a:cs typeface="Lato"/>
                <a:sym typeface="Lato"/>
              </a:rPr>
              <a:t> </a:t>
            </a:r>
          </a:p>
          <a:p>
            <a:pPr marL="0" indent="0">
              <a:spcBef>
                <a:spcPts val="0"/>
              </a:spcBef>
              <a:buNone/>
            </a:pPr>
            <a:endParaRPr lang="en-US" dirty="0">
              <a:solidFill>
                <a:srgbClr val="000000"/>
              </a:solidFill>
              <a:latin typeface="Lato"/>
              <a:ea typeface="Lato"/>
              <a:cs typeface="Lato"/>
              <a:sym typeface="Lato"/>
            </a:endParaRPr>
          </a:p>
          <a:p>
            <a:pPr marL="0" indent="0">
              <a:spcBef>
                <a:spcPts val="0"/>
              </a:spcBef>
              <a:buSzPct val="25000"/>
              <a:buNone/>
            </a:pPr>
            <a:r>
              <a:rPr lang="en-US" dirty="0">
                <a:solidFill>
                  <a:srgbClr val="000000"/>
                </a:solidFill>
                <a:latin typeface="Lato"/>
                <a:ea typeface="Lato"/>
                <a:cs typeface="Lato"/>
                <a:sym typeface="Lato"/>
              </a:rPr>
              <a:t>Science News feeds on social media </a:t>
            </a:r>
            <a:br>
              <a:rPr lang="en-US" dirty="0">
                <a:solidFill>
                  <a:srgbClr val="000000"/>
                </a:solidFill>
                <a:latin typeface="Lato"/>
                <a:ea typeface="Lato"/>
                <a:cs typeface="Lato"/>
                <a:sym typeface="Lato"/>
              </a:rPr>
            </a:br>
            <a:r>
              <a:rPr lang="en-US" dirty="0">
                <a:solidFill>
                  <a:srgbClr val="000000"/>
                </a:solidFill>
                <a:latin typeface="Lato"/>
                <a:ea typeface="Lato"/>
                <a:cs typeface="Lato"/>
                <a:sym typeface="Lato"/>
              </a:rPr>
              <a:t>(e.g., </a:t>
            </a:r>
            <a:r>
              <a:rPr lang="en-US" dirty="0">
                <a:solidFill>
                  <a:srgbClr val="000000"/>
                </a:solidFill>
                <a:latin typeface="Lato"/>
                <a:ea typeface="Lato"/>
                <a:cs typeface="Lato"/>
                <a:sym typeface="Lato"/>
                <a:hlinkClick r:id="rId4"/>
              </a:rPr>
              <a:t>@EurekAlert on Twitter</a:t>
            </a:r>
            <a:r>
              <a:rPr lang="en-US" dirty="0">
                <a:solidFill>
                  <a:srgbClr val="000000"/>
                </a:solidFill>
                <a:latin typeface="Lato"/>
                <a:ea typeface="Lato"/>
                <a:cs typeface="Lato"/>
                <a:sym typeface="Lato"/>
              </a:rPr>
              <a:t>)</a:t>
            </a:r>
          </a:p>
          <a:p>
            <a:pPr marL="0" indent="0">
              <a:spcBef>
                <a:spcPts val="0"/>
              </a:spcBef>
              <a:buSzPct val="25000"/>
              <a:buNone/>
            </a:pPr>
            <a:endParaRPr lang="en-US" dirty="0">
              <a:solidFill>
                <a:srgbClr val="000000"/>
              </a:solidFill>
              <a:latin typeface="Lato"/>
              <a:ea typeface="Lato"/>
              <a:cs typeface="Lato"/>
              <a:sym typeface="Lato"/>
            </a:endParaRPr>
          </a:p>
          <a:p>
            <a:pPr marL="0" indent="0">
              <a:spcBef>
                <a:spcPts val="0"/>
              </a:spcBef>
              <a:buSzPct val="25000"/>
              <a:buNone/>
            </a:pPr>
            <a:r>
              <a:rPr lang="en-US" dirty="0">
                <a:solidFill>
                  <a:srgbClr val="000000"/>
                </a:solidFill>
                <a:latin typeface="Lato"/>
                <a:ea typeface="Lato"/>
                <a:cs typeface="Lato"/>
                <a:sym typeface="Lato"/>
              </a:rPr>
              <a:t>Podcasts: Radiolab (Science), 99 Percent Invisible (Design and Engineering), SCIENCE </a:t>
            </a:r>
            <a:r>
              <a:rPr lang="en-US" dirty="0" smtClean="0">
                <a:solidFill>
                  <a:srgbClr val="000000"/>
                </a:solidFill>
                <a:latin typeface="Lato"/>
                <a:ea typeface="Lato"/>
                <a:cs typeface="Lato"/>
                <a:sym typeface="Lato"/>
              </a:rPr>
              <a:t>Magazine, Science Friday</a:t>
            </a:r>
            <a:endParaRPr lang="en-US" dirty="0">
              <a:solidFill>
                <a:srgbClr val="000000"/>
              </a:solidFill>
              <a:latin typeface="Lato"/>
              <a:ea typeface="Lato"/>
              <a:cs typeface="Lato"/>
              <a:sym typeface="Lato"/>
            </a:endParaRPr>
          </a:p>
          <a:p>
            <a:pPr marL="0" indent="0">
              <a:spcBef>
                <a:spcPts val="0"/>
              </a:spcBef>
              <a:buSzPct val="25000"/>
              <a:buNone/>
            </a:pPr>
            <a:endParaRPr lang="en-US" dirty="0">
              <a:solidFill>
                <a:srgbClr val="000000"/>
              </a:solidFill>
              <a:latin typeface="Lato"/>
              <a:ea typeface="Lato"/>
              <a:cs typeface="Lato"/>
              <a:sym typeface="Lato"/>
            </a:endParaRPr>
          </a:p>
          <a:p>
            <a:pPr marL="0" indent="0">
              <a:spcBef>
                <a:spcPts val="0"/>
              </a:spcBef>
              <a:buSzPct val="25000"/>
              <a:buNone/>
            </a:pPr>
            <a:r>
              <a:rPr lang="en-US" dirty="0">
                <a:latin typeface="Lato"/>
                <a:ea typeface="Lato"/>
                <a:cs typeface="Lato"/>
                <a:sym typeface="Lato"/>
              </a:rPr>
              <a:t>For older students: </a:t>
            </a:r>
            <a:r>
              <a:rPr lang="en-US" dirty="0">
                <a:solidFill>
                  <a:srgbClr val="000000"/>
                </a:solidFill>
                <a:latin typeface="Lato"/>
                <a:ea typeface="Lato"/>
                <a:cs typeface="Lato"/>
                <a:sym typeface="Lato"/>
                <a:hlinkClick r:id="rId5"/>
              </a:rPr>
              <a:t>Scijourner</a:t>
            </a:r>
            <a:endParaRPr lang="en-US" dirty="0">
              <a:solidFill>
                <a:srgbClr val="000000"/>
              </a:solidFill>
              <a:latin typeface="Lato"/>
              <a:ea typeface="Lato"/>
              <a:cs typeface="Lato"/>
              <a:sym typeface="Lato"/>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73</a:t>
            </a:fld>
            <a:endParaRPr lang="en-US"/>
          </a:p>
        </p:txBody>
      </p:sp>
    </p:spTree>
    <p:extLst>
      <p:ext uri="{BB962C8B-B14F-4D97-AF65-F5344CB8AC3E}">
        <p14:creationId xmlns:p14="http://schemas.microsoft.com/office/powerpoint/2010/main" val="4283196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now have tools to	</a:t>
            </a:r>
            <a:endParaRPr lang="en-US" dirty="0"/>
          </a:p>
        </p:txBody>
      </p:sp>
      <p:sp>
        <p:nvSpPr>
          <p:cNvPr id="3" name="Text Placeholder 2"/>
          <p:cNvSpPr>
            <a:spLocks noGrp="1"/>
          </p:cNvSpPr>
          <p:nvPr>
            <p:ph type="body" sz="quarter" idx="13"/>
          </p:nvPr>
        </p:nvSpPr>
        <p:spPr/>
        <p:txBody>
          <a:bodyPr/>
          <a:lstStyle/>
          <a:p>
            <a:r>
              <a:rPr lang="en-US" dirty="0" smtClean="0"/>
              <a:t>Identify an anchoring phenomenon for your unit of study</a:t>
            </a:r>
          </a:p>
          <a:p>
            <a:r>
              <a:rPr lang="en-US" dirty="0" smtClean="0"/>
              <a:t>Develop a storyline for explaining the phenomenon</a:t>
            </a:r>
          </a:p>
          <a:p>
            <a:r>
              <a:rPr lang="en-US" dirty="0" smtClean="0"/>
              <a:t>Gain student input into possible phenomena and the storyline</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74</a:t>
            </a:fld>
            <a:endParaRPr lang="en-US"/>
          </a:p>
        </p:txBody>
      </p:sp>
    </p:spTree>
    <p:extLst>
      <p:ext uri="{BB962C8B-B14F-4D97-AF65-F5344CB8AC3E}">
        <p14:creationId xmlns:p14="http://schemas.microsoft.com/office/powerpoint/2010/main" val="224915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152650" y="113529"/>
            <a:ext cx="7886700" cy="662782"/>
          </a:xfrm>
          <a:prstGeom prst="rect">
            <a:avLst/>
          </a:prstGeom>
        </p:spPr>
        <p:txBody>
          <a:bodyPr>
            <a:normAutofit fontScale="90000"/>
          </a:bodyPr>
          <a:lstStyle/>
          <a:p>
            <a:r>
              <a:rPr lang="en-US" dirty="0"/>
              <a:t>Animal Populations</a:t>
            </a:r>
          </a:p>
        </p:txBody>
      </p:sp>
      <p:sp>
        <p:nvSpPr>
          <p:cNvPr id="3" name="Title 1"/>
          <p:cNvSpPr txBox="1">
            <a:spLocks/>
          </p:cNvSpPr>
          <p:nvPr/>
        </p:nvSpPr>
        <p:spPr>
          <a:xfrm>
            <a:off x="1130652" y="1449532"/>
            <a:ext cx="2593050" cy="443752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rgbClr val="2E6240"/>
                </a:solidFill>
                <a:latin typeface="Lato Heavy"/>
                <a:ea typeface="+mj-ea"/>
                <a:cs typeface="+mj-cs"/>
              </a:defRPr>
            </a:lvl1pPr>
          </a:lstStyle>
          <a:p>
            <a:pPr algn="l"/>
            <a:r>
              <a:rPr lang="en" sz="2000" b="1" dirty="0">
                <a:solidFill>
                  <a:schemeClr val="bg2">
                    <a:lumMod val="10000"/>
                  </a:schemeClr>
                </a:solidFill>
                <a:latin typeface="Lato Black"/>
                <a:cs typeface="Lato Black"/>
              </a:rPr>
              <a:t>This is a photograph of the African Buffalo (</a:t>
            </a:r>
            <a:r>
              <a:rPr lang="en" sz="2000" b="1" i="1" dirty="0">
                <a:solidFill>
                  <a:schemeClr val="bg2">
                    <a:lumMod val="10000"/>
                  </a:schemeClr>
                </a:solidFill>
                <a:latin typeface="Lato Black"/>
                <a:cs typeface="Lato Black"/>
              </a:rPr>
              <a:t>Syncerus caffer</a:t>
            </a:r>
            <a:r>
              <a:rPr lang="en" sz="2000" b="1" dirty="0">
                <a:solidFill>
                  <a:schemeClr val="bg2">
                    <a:lumMod val="10000"/>
                  </a:schemeClr>
                </a:solidFill>
                <a:latin typeface="Lato Black"/>
                <a:cs typeface="Lato Black"/>
              </a:rPr>
              <a:t>), which is an animal that lives in the Serengeti National Park, in the country of Tanzania.</a:t>
            </a:r>
          </a:p>
        </p:txBody>
      </p:sp>
      <p:pic>
        <p:nvPicPr>
          <p:cNvPr id="4" name="Shape 109" descr="Image of an African Buffalo " title="Image of an African Buffalo "/>
          <p:cNvPicPr preferRelativeResize="0"/>
          <p:nvPr/>
        </p:nvPicPr>
        <p:blipFill rotWithShape="1">
          <a:blip r:embed="rId3">
            <a:alphaModFix/>
          </a:blip>
          <a:srcRect r="1917"/>
          <a:stretch/>
        </p:blipFill>
        <p:spPr>
          <a:xfrm>
            <a:off x="3973151" y="1558510"/>
            <a:ext cx="5521387" cy="4219575"/>
          </a:xfrm>
          <a:prstGeom prst="rect">
            <a:avLst/>
          </a:prstGeom>
          <a:noFill/>
          <a:ln>
            <a:noFill/>
          </a:ln>
        </p:spPr>
      </p:pic>
      <p:sp>
        <p:nvSpPr>
          <p:cNvPr id="6" name="Slide Number Placeholder 5"/>
          <p:cNvSpPr>
            <a:spLocks noGrp="1"/>
          </p:cNvSpPr>
          <p:nvPr>
            <p:ph type="sldNum" sz="quarter" idx="12"/>
          </p:nvPr>
        </p:nvSpPr>
        <p:spPr/>
        <p:txBody>
          <a:bodyPr/>
          <a:lstStyle/>
          <a:p>
            <a:fld id="{F3E40CA2-436C-EA47-97AB-3BA7B3C8EE3F}" type="slidenum">
              <a:rPr lang="en-US" smtClean="0"/>
              <a:t>8</a:t>
            </a:fld>
            <a:endParaRPr lang="en-US" dirty="0"/>
          </a:p>
        </p:txBody>
      </p:sp>
    </p:spTree>
    <p:extLst>
      <p:ext uri="{BB962C8B-B14F-4D97-AF65-F5344CB8AC3E}">
        <p14:creationId xmlns:p14="http://schemas.microsoft.com/office/powerpoint/2010/main" val="472071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5" descr="Image of Serengetti National Park, in Tanazania, taken from Google Maps" title="Image of Serengetti National Park, in Tanazania, taken from Google Maps"/>
          <p:cNvPicPr preferRelativeResize="0"/>
          <p:nvPr/>
        </p:nvPicPr>
        <p:blipFill>
          <a:blip r:embed="rId3">
            <a:alphaModFix/>
          </a:blip>
          <a:stretch>
            <a:fillRect/>
          </a:stretch>
        </p:blipFill>
        <p:spPr>
          <a:xfrm>
            <a:off x="724182" y="1400396"/>
            <a:ext cx="4615900" cy="3531625"/>
          </a:xfrm>
          <a:prstGeom prst="rect">
            <a:avLst/>
          </a:prstGeom>
          <a:noFill/>
          <a:ln>
            <a:solidFill>
              <a:srgbClr val="000000"/>
            </a:solidFill>
          </a:ln>
        </p:spPr>
      </p:pic>
      <p:pic>
        <p:nvPicPr>
          <p:cNvPr id="6" name="Shape 116" descr="Image of Tanzania showing all of the natioanl parks" title="Image of Tanzania showing all of the natioanl parks"/>
          <p:cNvPicPr preferRelativeResize="0"/>
          <p:nvPr/>
        </p:nvPicPr>
        <p:blipFill>
          <a:blip r:embed="rId4">
            <a:alphaModFix/>
          </a:blip>
          <a:stretch>
            <a:fillRect/>
          </a:stretch>
        </p:blipFill>
        <p:spPr>
          <a:xfrm>
            <a:off x="6180443" y="995337"/>
            <a:ext cx="3713150" cy="3936684"/>
          </a:xfrm>
          <a:prstGeom prst="rect">
            <a:avLst/>
          </a:prstGeom>
          <a:noFill/>
          <a:ln>
            <a:noFill/>
          </a:ln>
        </p:spPr>
      </p:pic>
      <p:sp>
        <p:nvSpPr>
          <p:cNvPr id="4" name="Title 3" hidden="1"/>
          <p:cNvSpPr>
            <a:spLocks noGrp="1"/>
          </p:cNvSpPr>
          <p:nvPr>
            <p:ph type="title"/>
          </p:nvPr>
        </p:nvSpPr>
        <p:spPr/>
        <p:txBody>
          <a:bodyPr/>
          <a:lstStyle/>
          <a:p>
            <a:r>
              <a:rPr lang="en-US" dirty="0" smtClean="0"/>
              <a:t>Maps</a:t>
            </a:r>
            <a:endParaRPr lang="en-US" dirty="0"/>
          </a:p>
        </p:txBody>
      </p:sp>
      <p:sp>
        <p:nvSpPr>
          <p:cNvPr id="7" name="Text Placeholder 6"/>
          <p:cNvSpPr>
            <a:spLocks noGrp="1"/>
          </p:cNvSpPr>
          <p:nvPr>
            <p:ph type="body" sz="quarter" idx="13"/>
          </p:nvPr>
        </p:nvSpPr>
        <p:spPr/>
        <p:txBody>
          <a:bodyPr/>
          <a:lstStyle/>
          <a:p>
            <a:endParaRPr lang="en-US"/>
          </a:p>
        </p:txBody>
      </p:sp>
      <p:sp>
        <p:nvSpPr>
          <p:cNvPr id="3" name="Slide Number Placeholder 2"/>
          <p:cNvSpPr>
            <a:spLocks noGrp="1"/>
          </p:cNvSpPr>
          <p:nvPr>
            <p:ph type="sldNum" sz="quarter" idx="12"/>
          </p:nvPr>
        </p:nvSpPr>
        <p:spPr/>
        <p:txBody>
          <a:bodyPr/>
          <a:lstStyle/>
          <a:p>
            <a:fld id="{F3E40CA2-436C-EA47-97AB-3BA7B3C8EE3F}" type="slidenum">
              <a:rPr lang="en-US" smtClean="0"/>
              <a:t>9</a:t>
            </a:fld>
            <a:endParaRPr lang="en-US" dirty="0"/>
          </a:p>
        </p:txBody>
      </p:sp>
    </p:spTree>
    <p:extLst>
      <p:ext uri="{BB962C8B-B14F-4D97-AF65-F5344CB8AC3E}">
        <p14:creationId xmlns:p14="http://schemas.microsoft.com/office/powerpoint/2010/main" val="955942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3.xml><?xml version="1.0" encoding="utf-8"?>
<a:theme xmlns:a="http://schemas.openxmlformats.org/drawingml/2006/main" name="1_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2020-01-09T05:00:00+00:00</Publication_x0020_Date>
    <Audience1 xmlns="3a62de7d-ba57-4f43-9dae-9623ba637be0"/>
    <_dlc_DocId xmlns="3a62de7d-ba57-4f43-9dae-9623ba637be0">KYED-536-724</_dlc_DocId>
    <_dlc_DocIdUrl xmlns="3a62de7d-ba57-4f43-9dae-9623ba637be0">
      <Url>https://www.education.ky.gov/curriculum/standards/kyacadstand/_layouts/15/DocIdRedir.aspx?ID=KYED-536-724</Url>
      <Description>KYED-536-724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2C23E9A-708A-4488-BC53-5F393D41DE67}">
  <ds:schemaRefs>
    <ds:schemaRef ds:uri="http://purl.org/dc/terms/"/>
    <ds:schemaRef ds:uri="http://www.w3.org/XML/1998/namespace"/>
    <ds:schemaRef ds:uri="http://schemas.microsoft.com/office/2006/documentManagement/types"/>
    <ds:schemaRef ds:uri="cf3aa28c-8d44-408c-a5ca-996a87f6cd59"/>
    <ds:schemaRef ds:uri="http://purl.org/dc/dcmitype/"/>
    <ds:schemaRef ds:uri="http://purl.org/dc/elements/1.1/"/>
    <ds:schemaRef ds:uri="http://schemas.microsoft.com/office/infopath/2007/PartnerControls"/>
    <ds:schemaRef ds:uri="http://schemas.openxmlformats.org/package/2006/metadata/core-properties"/>
    <ds:schemaRef ds:uri="5bc9d522-2386-425a-9f2a-a617cf877ec0"/>
    <ds:schemaRef ds:uri="78e2b29d-1b4d-4e9f-9477-f143619cc5ca"/>
    <ds:schemaRef ds:uri="http://schemas.microsoft.com/office/2006/metadata/properties"/>
  </ds:schemaRefs>
</ds:datastoreItem>
</file>

<file path=customXml/itemProps2.xml><?xml version="1.0" encoding="utf-8"?>
<ds:datastoreItem xmlns:ds="http://schemas.openxmlformats.org/officeDocument/2006/customXml" ds:itemID="{C44AADA7-D47F-4101-9C26-1BFEA4886AB8}"/>
</file>

<file path=customXml/itemProps3.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4.xml><?xml version="1.0" encoding="utf-8"?>
<ds:datastoreItem xmlns:ds="http://schemas.openxmlformats.org/officeDocument/2006/customXml" ds:itemID="{37DCF015-45D4-4A93-A393-F32949FF5E39}"/>
</file>

<file path=docProps/app.xml><?xml version="1.0" encoding="utf-8"?>
<Properties xmlns="http://schemas.openxmlformats.org/officeDocument/2006/extended-properties" xmlns:vt="http://schemas.openxmlformats.org/officeDocument/2006/docPropsVTypes">
  <Template>Theme1</Template>
  <TotalTime>3084</TotalTime>
  <Words>2949</Words>
  <Application>Microsoft Macintosh PowerPoint</Application>
  <PresentationFormat>Widescreen</PresentationFormat>
  <Paragraphs>430</Paragraphs>
  <Slides>74</Slides>
  <Notes>69</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74</vt:i4>
      </vt:variant>
    </vt:vector>
  </HeadingPairs>
  <TitlesOfParts>
    <vt:vector size="91" baseType="lpstr">
      <vt:lpstr>Calibri</vt:lpstr>
      <vt:lpstr>Cambria</vt:lpstr>
      <vt:lpstr>Franklin Gothic Medium</vt:lpstr>
      <vt:lpstr>Georgia</vt:lpstr>
      <vt:lpstr>Lato</vt:lpstr>
      <vt:lpstr>Lato  </vt:lpstr>
      <vt:lpstr>Lato Black</vt:lpstr>
      <vt:lpstr>Lato Regular</vt:lpstr>
      <vt:lpstr>Noto Sans Symbols</vt:lpstr>
      <vt:lpstr>Petrona</vt:lpstr>
      <vt:lpstr>Source Sans Pro</vt:lpstr>
      <vt:lpstr>Wingdings 2</vt:lpstr>
      <vt:lpstr>Wingdings 3</vt:lpstr>
      <vt:lpstr>Arial</vt:lpstr>
      <vt:lpstr>Theme1</vt:lpstr>
      <vt:lpstr>3_Theme1</vt:lpstr>
      <vt:lpstr>1_Theme1</vt:lpstr>
      <vt:lpstr>Selecting Anchoring Phenomena for Equitable Three-Dimensional Teaching</vt:lpstr>
      <vt:lpstr>Sessions Within this Module</vt:lpstr>
      <vt:lpstr>Module Goals</vt:lpstr>
      <vt:lpstr>Group Norms</vt:lpstr>
      <vt:lpstr>Selecting Anchoring Phenomena for Equitable Three-Dimensional Teaching</vt:lpstr>
      <vt:lpstr>Session Goals</vt:lpstr>
      <vt:lpstr>Initial Ideas, Experiences,  and Questions</vt:lpstr>
      <vt:lpstr>Animal Populations</vt:lpstr>
      <vt:lpstr>Maps</vt:lpstr>
      <vt:lpstr>Buffalo Graph</vt:lpstr>
      <vt:lpstr>Questions</vt:lpstr>
      <vt:lpstr>If we were to continue this activity</vt:lpstr>
      <vt:lpstr>And as part of this unit, we might also…</vt:lpstr>
      <vt:lpstr>Discussion</vt:lpstr>
      <vt:lpstr>Initial Thoughts </vt:lpstr>
      <vt:lpstr>Session Review</vt:lpstr>
      <vt:lpstr>Selecting Anchoring Phenomena for Equitable Three-Dimensional Teaching</vt:lpstr>
      <vt:lpstr>In the previous session….</vt:lpstr>
      <vt:lpstr>This part of the session will prepare you to…</vt:lpstr>
      <vt:lpstr>But wait, is this a phenomenon?</vt:lpstr>
      <vt:lpstr>Discussion</vt:lpstr>
      <vt:lpstr>Discussion</vt:lpstr>
      <vt:lpstr>Why Phenomena?</vt:lpstr>
      <vt:lpstr>What are phenomena?</vt:lpstr>
      <vt:lpstr>Different kinds of phenomena</vt:lpstr>
      <vt:lpstr>Different kinds of phenomena</vt:lpstr>
      <vt:lpstr>Phenomena are not just what we can observe directly…</vt:lpstr>
      <vt:lpstr>Phenomena are not just what we can observe directly…</vt:lpstr>
      <vt:lpstr>Discussion</vt:lpstr>
      <vt:lpstr>Engineering Design Challenges</vt:lpstr>
      <vt:lpstr>Equity and Justice in  Science and Engineering</vt:lpstr>
      <vt:lpstr>Equity: Inclusive Science Instruction (from NRC Framework Chapter 11)</vt:lpstr>
      <vt:lpstr>Framework</vt:lpstr>
      <vt:lpstr>There are many kinds of design challenges</vt:lpstr>
      <vt:lpstr>During this session</vt:lpstr>
      <vt:lpstr>Reflection</vt:lpstr>
      <vt:lpstr>Selecting Anchoring Phenomena for Equitable Three-Dimensional Teaching</vt:lpstr>
      <vt:lpstr>In the previous session….</vt:lpstr>
      <vt:lpstr>Initial Ideas</vt:lpstr>
      <vt:lpstr>Learning Goals</vt:lpstr>
      <vt:lpstr>Why Analyze Standards?</vt:lpstr>
      <vt:lpstr>Guidelines for Analysis</vt:lpstr>
      <vt:lpstr>Some Example Claims</vt:lpstr>
      <vt:lpstr>Building Understanding</vt:lpstr>
      <vt:lpstr>Homework! </vt:lpstr>
      <vt:lpstr>Selecting Anchoring Phenomena for Equitable Three-Dimensional Teaching</vt:lpstr>
      <vt:lpstr>Previously, we…..</vt:lpstr>
      <vt:lpstr>Learning Goals</vt:lpstr>
      <vt:lpstr>Coming to Consensus</vt:lpstr>
      <vt:lpstr>Sharing our Homework</vt:lpstr>
      <vt:lpstr>Brainstorm Phenomena</vt:lpstr>
      <vt:lpstr>Share, Cluster, Reduce</vt:lpstr>
      <vt:lpstr>Construct a Student Explanation</vt:lpstr>
      <vt:lpstr>Construct a Student Explanation</vt:lpstr>
      <vt:lpstr>Building Understandings Discussion</vt:lpstr>
      <vt:lpstr>Connecting to Students’ Interests and Experiences</vt:lpstr>
      <vt:lpstr>Student Survey</vt:lpstr>
      <vt:lpstr>Self-Documentation</vt:lpstr>
      <vt:lpstr>Self-Documentation</vt:lpstr>
      <vt:lpstr>Image of self-documentation in the classroom</vt:lpstr>
      <vt:lpstr>In this session, we..</vt:lpstr>
      <vt:lpstr>Selecting Anchoring Phenomena for Equitable Three-Dimensional Teaching</vt:lpstr>
      <vt:lpstr>Taking Stock</vt:lpstr>
      <vt:lpstr>Introducing Phenomena: Objectives</vt:lpstr>
      <vt:lpstr>Introducing a Phenomenon</vt:lpstr>
      <vt:lpstr>Anchoring Phenomenon Routine</vt:lpstr>
      <vt:lpstr>Introducing Phenomena</vt:lpstr>
      <vt:lpstr>Observations and Questions</vt:lpstr>
      <vt:lpstr>Initial Ideas</vt:lpstr>
      <vt:lpstr>Prioritizing Questions</vt:lpstr>
      <vt:lpstr>Debriefing the Launch</vt:lpstr>
      <vt:lpstr>Summary of Process</vt:lpstr>
      <vt:lpstr>Places to Find Ideas for Phenomena</vt:lpstr>
      <vt:lpstr>You now have tools to </vt:lpstr>
    </vt:vector>
  </TitlesOfParts>
  <Company>Kentucky Department of Education</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Rebecca - Director, Division of Communications</dc:creator>
  <cp:lastModifiedBy>Caryn K Davidson</cp:lastModifiedBy>
  <cp:revision>150</cp:revision>
  <cp:lastPrinted>2019-08-07T16:30:16Z</cp:lastPrinted>
  <dcterms:created xsi:type="dcterms:W3CDTF">2016-05-23T03:56:12Z</dcterms:created>
  <dcterms:modified xsi:type="dcterms:W3CDTF">2019-12-12T18:34:43Z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c8152038-ec5e-427a-baf4-3b02002e9e81</vt:lpwstr>
  </property>
</Properties>
</file>