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2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2192000" cy="6858000"/>
  <p:notesSz cx="6858000" cy="9144000"/>
  <p:embeddedFontLst>
    <p:embeddedFont>
      <p:font typeface="Franklin Gothic Book" panose="020B0503020102020204" pitchFamily="34" charset="0"/>
      <p:regular r:id="rId30"/>
      <p:italic r:id="rId31"/>
    </p:embeddedFont>
    <p:embeddedFont>
      <p:font typeface="Franklin Gothic Medium" panose="020B0603020102020204" pitchFamily="34" charset="0"/>
      <p:regular r:id="rId32"/>
      <p:italic r:id="rId33"/>
    </p:embeddedFont>
    <p:embeddedFont>
      <p:font typeface="Georgia" panose="02040502050405020303" pitchFamily="18" charset="0"/>
      <p:regular r:id="rId34"/>
      <p:bold r:id="rId35"/>
      <p:italic r:id="rId36"/>
      <p:boldItalic r:id="rId37"/>
    </p:embeddedFont>
    <p:embeddedFont>
      <p:font typeface="Libre Franklin" pitchFamily="2" charset="0"/>
      <p:regular r:id="rId38"/>
      <p:bold r:id="rId39"/>
      <p:italic r:id="rId40"/>
      <p:boldItalic r:id="rId41"/>
    </p:embeddedFont>
    <p:embeddedFont>
      <p:font typeface="Libre Franklin Medium"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itSBpjLWwmv11zuoVjM5WTtqcZS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en Gallicchi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399F6F-7E31-A805-B57B-222E4EDFD2B3}" v="9" dt="2024-07-30T18:03:09.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71" autoAdjust="0"/>
  </p:normalViewPr>
  <p:slideViewPr>
    <p:cSldViewPr snapToGrid="0">
      <p:cViewPr varScale="1">
        <p:scale>
          <a:sx n="58" d="100"/>
          <a:sy n="58" d="100"/>
        </p:scale>
        <p:origin x="10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0.fntdata"/><Relationship Id="rId21" Type="http://schemas.openxmlformats.org/officeDocument/2006/relationships/slide" Target="slides/slide16.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notesMaster" Target="notesMasters/notes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7.fntdata"/><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4" Type="http://schemas.openxmlformats.org/officeDocument/2006/relationships/font" Target="fonts/font15.fntdata"/><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font" Target="fonts/font9.fntdata"/><Relationship Id="rId46" Type="http://customschemas.google.com/relationships/presentationmetadata" Target="metadata"/><Relationship Id="rId20" Type="http://schemas.openxmlformats.org/officeDocument/2006/relationships/slide" Target="slides/slide15.xml"/><Relationship Id="rId41"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ducation.ky.gov/curriculum/standards/kyacadstand/Documents/EBIP_2_Clarifying_and_Sharing_Clear_Learning_Goals.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ducation.ky.gov/curriculum/standards/kyacadstand/Documents/EBIP_2_Clarifying_and_Sharing_Clear_Learning_Goals.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ducation.ky.gov/curriculum/standards/kyacadstand/Documents/EBIP_2_Clarifying_and_Sharing_Clear_Learning_Goals.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z.harvard.edu/sites/default/files/Generate-Sort-Connect-Elaborate_0.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4a6207256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module focuses on the Social Studies Assignment Review Protocol. It will explain its purpose and value and how to use it effectively.</a:t>
            </a:r>
          </a:p>
          <a:p>
            <a:pPr marL="0" lvl="0" indent="0" algn="l" rtl="0">
              <a:spcBef>
                <a:spcPts val="0"/>
              </a:spcBef>
              <a:spcAft>
                <a:spcPts val="0"/>
              </a:spcAft>
              <a:buNone/>
            </a:pPr>
            <a:endParaRPr lang="en-US" dirty="0"/>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are provided in the Notes section of the PowerPoint to support your learning. The information provided in the Notes section includes additional information, directions for the activities on the slide, and citations of used resources, where appropriate. </a:t>
            </a:r>
            <a:r>
              <a:rPr lang="en-US" sz="1200">
                <a:solidFill>
                  <a:schemeClr val="dk1"/>
                </a:solidFill>
                <a:latin typeface="Calibri"/>
                <a:ea typeface="Calibri"/>
                <a:cs typeface="Calibri"/>
                <a:sym typeface="Calibri"/>
              </a:rPr>
              <a:t>It is critical that you read the material presented in the Notes section to ensure that you are acquiring the important knowledge, skills and understanding required when engaging with this module. </a:t>
            </a:r>
          </a:p>
          <a:p>
            <a:pPr marL="0" lvl="0" indent="0" algn="l" rtl="0">
              <a:spcBef>
                <a:spcPts val="0"/>
              </a:spcBef>
              <a:spcAft>
                <a:spcPts val="0"/>
              </a:spcAft>
              <a:buNone/>
            </a:pPr>
            <a:endParaRPr/>
          </a:p>
        </p:txBody>
      </p:sp>
      <p:sp>
        <p:nvSpPr>
          <p:cNvPr id="131" name="Google Shape;131;g24a6207256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63873450ff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63873450ff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263873450ff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39d986887f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39d986887f_1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Read the slide.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Resource:</a:t>
            </a:r>
            <a:endParaRPr dirty="0"/>
          </a:p>
          <a:p>
            <a:pPr marL="0" lvl="0" indent="0" algn="l" rtl="0">
              <a:spcBef>
                <a:spcPts val="0"/>
              </a:spcBef>
              <a:spcAft>
                <a:spcPts val="0"/>
              </a:spcAft>
              <a:buNone/>
            </a:pPr>
            <a:r>
              <a:rPr lang="en-US" dirty="0"/>
              <a:t>Kentucky Department of Education. (</a:t>
            </a:r>
            <a:r>
              <a:rPr lang="en-US" dirty="0" err="1"/>
              <a:t>nd.d</a:t>
            </a:r>
            <a:r>
              <a:rPr lang="en-US" dirty="0"/>
              <a:t>). </a:t>
            </a:r>
            <a:r>
              <a:rPr lang="en-US" i="1" dirty="0"/>
              <a:t>Sharing and Clarifying Clear Learning Goals</a:t>
            </a:r>
            <a:r>
              <a:rPr lang="en-US" dirty="0"/>
              <a:t>. </a:t>
            </a:r>
            <a:r>
              <a:rPr lang="en-US" u="sng" dirty="0">
                <a:solidFill>
                  <a:schemeClr val="hlink"/>
                </a:solidFill>
                <a:hlinkClick r:id="rId3"/>
              </a:rPr>
              <a:t>https://www.education.ky.gov/curriculum/standards/kyacadstand/Documents/EBIP_2_Clarifying_and_Sharing_Clear_Learning_Goals.pdf</a:t>
            </a:r>
            <a:endParaRPr dirty="0"/>
          </a:p>
          <a:p>
            <a:pPr marL="0" lvl="0" indent="0" algn="l" rtl="0">
              <a:spcBef>
                <a:spcPts val="0"/>
              </a:spcBef>
              <a:spcAft>
                <a:spcPts val="0"/>
              </a:spcAft>
              <a:buClr>
                <a:schemeClr val="dk1"/>
              </a:buClr>
              <a:buSzPts val="1100"/>
              <a:buFont typeface="Arial"/>
              <a:buNone/>
            </a:pPr>
            <a:endParaRPr dirty="0"/>
          </a:p>
        </p:txBody>
      </p:sp>
      <p:sp>
        <p:nvSpPr>
          <p:cNvPr id="219" name="Google Shape;219;g239d986887f_1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39d986887f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39d986887f_1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solidFill>
                  <a:srgbClr val="222222"/>
                </a:solidFill>
              </a:rPr>
              <a:t>Guiding Notes:</a:t>
            </a:r>
            <a:endParaRPr dirty="0">
              <a:solidFill>
                <a:srgbClr val="222222"/>
              </a:solidFill>
            </a:endParaRPr>
          </a:p>
          <a:p>
            <a:pPr marL="0" lvl="0" indent="0" algn="l" rtl="0">
              <a:spcBef>
                <a:spcPts val="0"/>
              </a:spcBef>
              <a:spcAft>
                <a:spcPts val="0"/>
              </a:spcAft>
              <a:buClr>
                <a:schemeClr val="dk1"/>
              </a:buClr>
              <a:buSzPts val="1100"/>
              <a:buFont typeface="Arial"/>
              <a:buNone/>
            </a:pPr>
            <a:endParaRPr dirty="0">
              <a:solidFill>
                <a:srgbClr val="222222"/>
              </a:solidFill>
            </a:endParaRPr>
          </a:p>
          <a:p>
            <a:pPr marL="0" lvl="0" indent="0" algn="l" rtl="0">
              <a:spcBef>
                <a:spcPts val="0"/>
              </a:spcBef>
              <a:spcAft>
                <a:spcPts val="0"/>
              </a:spcAft>
              <a:buClr>
                <a:schemeClr val="dk1"/>
              </a:buClr>
              <a:buSzPts val="1100"/>
              <a:buFont typeface="Arial"/>
              <a:buNone/>
            </a:pPr>
            <a:r>
              <a:rPr lang="en-US" dirty="0">
                <a:solidFill>
                  <a:srgbClr val="222222"/>
                </a:solidFill>
              </a:rPr>
              <a:t>Read the quote on the slide. </a:t>
            </a:r>
            <a:endParaRPr dirty="0">
              <a:solidFill>
                <a:srgbClr val="222222"/>
              </a:solidFill>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Resource:</a:t>
            </a:r>
            <a:endParaRPr dirty="0"/>
          </a:p>
          <a:p>
            <a:pPr marL="0" lvl="0" indent="0" algn="l" rtl="0">
              <a:spcBef>
                <a:spcPts val="0"/>
              </a:spcBef>
              <a:spcAft>
                <a:spcPts val="0"/>
              </a:spcAft>
              <a:buClr>
                <a:schemeClr val="dk1"/>
              </a:buClr>
              <a:buSzPts val="1100"/>
              <a:buFont typeface="Arial"/>
              <a:buNone/>
            </a:pPr>
            <a:r>
              <a:rPr lang="en-US" dirty="0"/>
              <a:t>Kentucky Department of Education. (</a:t>
            </a:r>
            <a:r>
              <a:rPr lang="en-US" dirty="0" err="1"/>
              <a:t>nd.d</a:t>
            </a:r>
            <a:r>
              <a:rPr lang="en-US" dirty="0"/>
              <a:t>). </a:t>
            </a:r>
            <a:r>
              <a:rPr lang="en-US" i="1" dirty="0"/>
              <a:t>Sharing and Clarifying Clear Learning Goals</a:t>
            </a:r>
            <a:r>
              <a:rPr lang="en-US" dirty="0"/>
              <a:t>. </a:t>
            </a:r>
            <a:r>
              <a:rPr lang="en-US" u="sng" dirty="0">
                <a:solidFill>
                  <a:schemeClr val="hlink"/>
                </a:solidFill>
                <a:hlinkClick r:id="rId3"/>
              </a:rPr>
              <a:t>https://www.education.ky.gov/curriculum/standards/kyacadstand/Documents/EBIP_2_Clarifying_and_Sharing_Clear_Learning_Goals.pdf</a:t>
            </a:r>
            <a:endParaRPr dirty="0"/>
          </a:p>
        </p:txBody>
      </p:sp>
      <p:sp>
        <p:nvSpPr>
          <p:cNvPr id="226" name="Google Shape;226;g239d986887f_1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39d986887f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39d986887f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solidFill>
                  <a:srgbClr val="222222"/>
                </a:solidFill>
              </a:rPr>
              <a:t>Guiding Notes:</a:t>
            </a:r>
            <a:endParaRPr dirty="0">
              <a:solidFill>
                <a:srgbClr val="222222"/>
              </a:solidFill>
            </a:endParaRPr>
          </a:p>
          <a:p>
            <a:pPr marL="0" lvl="0" indent="0" algn="l" rtl="0">
              <a:spcBef>
                <a:spcPts val="0"/>
              </a:spcBef>
              <a:spcAft>
                <a:spcPts val="0"/>
              </a:spcAft>
              <a:buClr>
                <a:schemeClr val="dk1"/>
              </a:buClr>
              <a:buSzPts val="1100"/>
              <a:buFont typeface="Arial"/>
              <a:buNone/>
            </a:pPr>
            <a:endParaRPr dirty="0">
              <a:solidFill>
                <a:srgbClr val="222222"/>
              </a:solidFill>
            </a:endParaRPr>
          </a:p>
          <a:p>
            <a:pPr marL="0" lvl="0" indent="0" algn="l" rtl="0">
              <a:spcBef>
                <a:spcPts val="0"/>
              </a:spcBef>
              <a:spcAft>
                <a:spcPts val="0"/>
              </a:spcAft>
              <a:buClr>
                <a:schemeClr val="dk1"/>
              </a:buClr>
              <a:buSzPts val="1100"/>
              <a:buFont typeface="Arial"/>
              <a:buNone/>
            </a:pPr>
            <a:r>
              <a:rPr lang="en-US" dirty="0">
                <a:solidFill>
                  <a:srgbClr val="222222"/>
                </a:solidFill>
              </a:rPr>
              <a:t>Read the slide. </a:t>
            </a:r>
            <a:endParaRPr dirty="0">
              <a:solidFill>
                <a:srgbClr val="222222"/>
              </a:solidFill>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Resources:</a:t>
            </a:r>
            <a:endParaRPr dirty="0"/>
          </a:p>
          <a:p>
            <a:pPr marL="0" lvl="0" indent="0" algn="l" rtl="0">
              <a:spcBef>
                <a:spcPts val="0"/>
              </a:spcBef>
              <a:spcAft>
                <a:spcPts val="0"/>
              </a:spcAft>
              <a:buClr>
                <a:schemeClr val="dk1"/>
              </a:buClr>
              <a:buSzPts val="1100"/>
              <a:buFont typeface="Arial"/>
              <a:buNone/>
            </a:pPr>
            <a:r>
              <a:rPr lang="en-US" dirty="0"/>
              <a:t>Kentucky Department of Education. (</a:t>
            </a:r>
            <a:r>
              <a:rPr lang="en-US" dirty="0" err="1"/>
              <a:t>nd.d</a:t>
            </a:r>
            <a:r>
              <a:rPr lang="en-US" dirty="0"/>
              <a:t>). </a:t>
            </a:r>
            <a:r>
              <a:rPr lang="en-US" i="1" dirty="0"/>
              <a:t>Sharing and Clarifying Clear Learning Goals</a:t>
            </a:r>
            <a:r>
              <a:rPr lang="en-US" dirty="0"/>
              <a:t>. </a:t>
            </a:r>
            <a:r>
              <a:rPr lang="en-US" u="sng" dirty="0">
                <a:solidFill>
                  <a:schemeClr val="hlink"/>
                </a:solidFill>
                <a:hlinkClick r:id="rId3"/>
              </a:rPr>
              <a:t>https://www.education.ky.gov/curriculum/standards/kyacadstand/Documents/EBIP_2_Clarifying_and_Sharing_Clear_Learning_Goals.pdf</a:t>
            </a:r>
            <a:endParaRPr dirty="0"/>
          </a:p>
        </p:txBody>
      </p:sp>
      <p:sp>
        <p:nvSpPr>
          <p:cNvPr id="234" name="Google Shape;234;g239d986887f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39d986887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39d986887f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Guiding Notes: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Read the slide and engage in a Generate - Sort - Connect - Elaborate Thinking Strategy to reflect on the connection between learning goals, success criteria and assignment aligned to the </a:t>
            </a:r>
            <a:r>
              <a:rPr lang="en-US" i="1" dirty="0"/>
              <a:t>KAS for Social Studies</a:t>
            </a:r>
            <a:r>
              <a:rPr lang="en-US" dirty="0"/>
              <a:t>. </a:t>
            </a:r>
            <a:endParaRPr dirty="0"/>
          </a:p>
          <a:p>
            <a:pPr marL="0" lvl="0" indent="0" algn="l" rtl="0">
              <a:spcBef>
                <a:spcPts val="0"/>
              </a:spcBef>
              <a:spcAft>
                <a:spcPts val="0"/>
              </a:spcAft>
              <a:buClr>
                <a:schemeClr val="dk1"/>
              </a:buClr>
              <a:buSzPts val="1100"/>
              <a:buFont typeface="Arial"/>
              <a:buNone/>
            </a:pPr>
            <a:endParaRPr dirty="0"/>
          </a:p>
          <a:p>
            <a:pPr marL="457200" lvl="0" indent="-317500" algn="l" rtl="0">
              <a:spcBef>
                <a:spcPts val="0"/>
              </a:spcBef>
              <a:spcAft>
                <a:spcPts val="0"/>
              </a:spcAft>
              <a:buSzPts val="1400"/>
              <a:buChar char="●"/>
            </a:pPr>
            <a:r>
              <a:rPr lang="en-US" dirty="0"/>
              <a:t>Generate a list of ideas and initial thoughts that come to mind when you think about this topic. </a:t>
            </a:r>
            <a:endParaRPr dirty="0"/>
          </a:p>
          <a:p>
            <a:pPr marL="457200" lvl="0" indent="-317500" algn="l" rtl="0">
              <a:spcBef>
                <a:spcPts val="0"/>
              </a:spcBef>
              <a:spcAft>
                <a:spcPts val="0"/>
              </a:spcAft>
              <a:buSzPts val="1400"/>
              <a:buChar char="●"/>
            </a:pPr>
            <a:r>
              <a:rPr lang="en-US" dirty="0"/>
              <a:t>Sort your ideas according to how central or tangential they are. </a:t>
            </a:r>
            <a:endParaRPr dirty="0"/>
          </a:p>
          <a:p>
            <a:pPr marL="457200" lvl="0" indent="-317500" algn="l" rtl="0">
              <a:spcBef>
                <a:spcPts val="0"/>
              </a:spcBef>
              <a:spcAft>
                <a:spcPts val="0"/>
              </a:spcAft>
              <a:buSzPts val="1400"/>
              <a:buChar char="●"/>
            </a:pPr>
            <a:r>
              <a:rPr lang="en-US" dirty="0"/>
              <a:t>Place central ideas near the center and more tangential ideas toward the outside of the page. </a:t>
            </a:r>
            <a:endParaRPr dirty="0"/>
          </a:p>
          <a:p>
            <a:pPr marL="457200" lvl="0" indent="-317500" algn="l" rtl="0">
              <a:spcBef>
                <a:spcPts val="0"/>
              </a:spcBef>
              <a:spcAft>
                <a:spcPts val="0"/>
              </a:spcAft>
              <a:buSzPts val="1400"/>
              <a:buChar char="●"/>
            </a:pPr>
            <a:r>
              <a:rPr lang="en-US" dirty="0"/>
              <a:t>Connect your ideas by drawing connecting lines between ideas that have something in common. </a:t>
            </a:r>
            <a:endParaRPr dirty="0"/>
          </a:p>
          <a:p>
            <a:pPr marL="457200" lvl="0" indent="-317500" algn="l" rtl="0">
              <a:spcBef>
                <a:spcPts val="0"/>
              </a:spcBef>
              <a:spcAft>
                <a:spcPts val="0"/>
              </a:spcAft>
              <a:buSzPts val="1400"/>
              <a:buChar char="●"/>
            </a:pPr>
            <a:r>
              <a:rPr lang="en-US" dirty="0"/>
              <a:t>Explain and write in a short sentence how the ideas are connected. </a:t>
            </a:r>
            <a:endParaRPr dirty="0"/>
          </a:p>
          <a:p>
            <a:pPr marL="457200" lvl="0" indent="-317500" algn="l" rtl="0">
              <a:spcBef>
                <a:spcPts val="0"/>
              </a:spcBef>
              <a:spcAft>
                <a:spcPts val="0"/>
              </a:spcAft>
              <a:buSzPts val="1400"/>
              <a:buChar char="●"/>
            </a:pPr>
            <a:r>
              <a:rPr lang="en-US" dirty="0"/>
              <a:t>Elaborate on any of the ideas/thoughts you have written so far by adding new ideas that expand, extend, or add to your initial ideas.</a:t>
            </a:r>
            <a:endParaRPr dirty="0"/>
          </a:p>
          <a:p>
            <a:pPr marL="457200" lvl="0" indent="-317500" algn="l" rtl="0">
              <a:spcBef>
                <a:spcPts val="0"/>
              </a:spcBef>
              <a:spcAft>
                <a:spcPts val="0"/>
              </a:spcAft>
              <a:buSzPts val="1400"/>
              <a:buChar char="●"/>
            </a:pPr>
            <a:r>
              <a:rPr lang="en-US" dirty="0"/>
              <a:t>Continue generating, connecting, and elaborating new ideas until you feel you have a good representation of your understanding.</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Resource:</a:t>
            </a:r>
            <a:endParaRPr dirty="0"/>
          </a:p>
          <a:p>
            <a:pPr marL="0" lvl="0" indent="0" algn="l" rtl="0">
              <a:spcBef>
                <a:spcPts val="0"/>
              </a:spcBef>
              <a:spcAft>
                <a:spcPts val="0"/>
              </a:spcAft>
              <a:buClr>
                <a:schemeClr val="dk1"/>
              </a:buClr>
              <a:buSzPts val="1100"/>
              <a:buFont typeface="Arial"/>
              <a:buNone/>
            </a:pPr>
            <a:r>
              <a:rPr lang="en-US" dirty="0"/>
              <a:t>Project Zero. (2019). </a:t>
            </a:r>
            <a:r>
              <a:rPr lang="en-US" i="1" dirty="0"/>
              <a:t>Generate-Sort-Connect-Elaborate</a:t>
            </a:r>
            <a:r>
              <a:rPr lang="en-US" dirty="0"/>
              <a:t>. Harvard Graduate School of Education. </a:t>
            </a:r>
            <a:r>
              <a:rPr lang="en-US" u="sng" dirty="0">
                <a:solidFill>
                  <a:schemeClr val="hlink"/>
                </a:solidFill>
                <a:hlinkClick r:id="rId3"/>
              </a:rPr>
              <a:t>https://pz.harvard.edu/sites/default/files/Generate-Sort-Connect-Elaborate_0.pdf</a:t>
            </a:r>
            <a:endParaRPr dirty="0"/>
          </a:p>
          <a:p>
            <a:pPr marL="0" lvl="0" indent="0" algn="l" rtl="0">
              <a:spcBef>
                <a:spcPts val="0"/>
              </a:spcBef>
              <a:spcAft>
                <a:spcPts val="0"/>
              </a:spcAft>
              <a:buClr>
                <a:schemeClr val="dk1"/>
              </a:buClr>
              <a:buSzPts val="1100"/>
              <a:buFont typeface="Arial"/>
              <a:buNone/>
            </a:pPr>
            <a:endParaRPr dirty="0"/>
          </a:p>
        </p:txBody>
      </p:sp>
      <p:sp>
        <p:nvSpPr>
          <p:cNvPr id="243" name="Google Shape;243;g239d986887f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6e00c4c055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6e00c4c055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To learn how to use the Assignment Review Protocol, watch the video provided. We will explain each criteria and evaluate a different sample assignment for each criteria.</a:t>
            </a:r>
            <a:endParaRPr/>
          </a:p>
        </p:txBody>
      </p:sp>
      <p:sp>
        <p:nvSpPr>
          <p:cNvPr id="251" name="Google Shape;251;g26e00c4c055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Read the slide.</a:t>
            </a:r>
            <a:endParaRPr/>
          </a:p>
        </p:txBody>
      </p:sp>
      <p:sp>
        <p:nvSpPr>
          <p:cNvPr id="257" name="Google Shape;25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60d3854637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60d3854637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Complete the task on the slide.</a:t>
            </a:r>
            <a:endParaRPr/>
          </a:p>
        </p:txBody>
      </p:sp>
      <p:sp>
        <p:nvSpPr>
          <p:cNvPr id="264" name="Google Shape;264;g260d3854637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60d385463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60d385463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Complete the task on the slide.</a:t>
            </a:r>
            <a:endParaRPr/>
          </a:p>
        </p:txBody>
      </p:sp>
      <p:sp>
        <p:nvSpPr>
          <p:cNvPr id="271" name="Google Shape;271;g260d385463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Select an example from the slide and use the Assignment Review Protocol template to evaluate this example’s alignment to the </a:t>
            </a:r>
            <a:r>
              <a:rPr lang="en-US" i="1"/>
              <a:t>KAS for Social Studies.</a:t>
            </a:r>
            <a:endParaRPr i="1"/>
          </a:p>
        </p:txBody>
      </p:sp>
      <p:sp>
        <p:nvSpPr>
          <p:cNvPr id="277" name="Google Shape;27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4a62072566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4a62072566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Guiding Notes: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For more information on compelling questions, visit Section 3B: “What are Compelling Questions and how do students ask them?” from the Inquiry Practices of the </a:t>
            </a:r>
            <a:r>
              <a:rPr lang="en-US" i="1" dirty="0"/>
              <a:t>KAS for Social Studies </a:t>
            </a:r>
            <a:r>
              <a:rPr lang="en-US" dirty="0"/>
              <a:t>module: https://www.education.ky.gov/curriculum/standards/kyacadstand/Documents/Inquiry_Practices_of_KAS_for_Social_Studies.pptx</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For more information on supporting questions, visit “Section C: What are Supporting Questions, and how do students ask them?” from the Inquiry Practices of the </a:t>
            </a:r>
            <a:r>
              <a:rPr lang="en-US" i="1" dirty="0"/>
              <a:t>KAS for Social Studies </a:t>
            </a:r>
            <a:r>
              <a:rPr lang="en-US" dirty="0"/>
              <a:t>module: https://www.education.ky.gov/curriculum/standards/kyacadstand/Documents/Inquiry_Practices_of_KAS_for_Social_Studies.pptx</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For more information on Learning Goals and Success Criteria and their alignment to the </a:t>
            </a:r>
            <a:r>
              <a:rPr lang="en-US" i="1" dirty="0"/>
              <a:t>KAS for Social Studies</a:t>
            </a:r>
            <a:r>
              <a:rPr lang="en-US" dirty="0"/>
              <a:t>, visit Learning Goals, Success Criteria and the </a:t>
            </a:r>
            <a:r>
              <a:rPr lang="en-US" i="1" dirty="0"/>
              <a:t>KAS for Social Studies</a:t>
            </a:r>
            <a:r>
              <a:rPr lang="en-US" i="0" dirty="0"/>
              <a:t>.</a:t>
            </a:r>
            <a:r>
              <a:rPr lang="en-US" i="1" dirty="0"/>
              <a:t> </a:t>
            </a:r>
            <a:r>
              <a:rPr lang="en-US" i="0" dirty="0"/>
              <a:t>https://www.kystandards.org/standards-resources/ss-resources/learning-goals-success-criteria-and-the-kas-for-social-studies/</a:t>
            </a:r>
            <a:endParaRPr i="0" dirty="0"/>
          </a:p>
        </p:txBody>
      </p:sp>
      <p:sp>
        <p:nvSpPr>
          <p:cNvPr id="138" name="Google Shape;138;g24a62072566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60d3854637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60d3854637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Complete the task on the slide.</a:t>
            </a:r>
            <a:endParaRPr/>
          </a:p>
        </p:txBody>
      </p:sp>
      <p:sp>
        <p:nvSpPr>
          <p:cNvPr id="284" name="Google Shape;284;g260d3854637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After completing this exercise, consider the questions on the slide. If working in a group, discuss your responses.</a:t>
            </a:r>
            <a:endParaRPr/>
          </a:p>
        </p:txBody>
      </p:sp>
      <p:sp>
        <p:nvSpPr>
          <p:cNvPr id="290" name="Google Shape;290;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Evaluate as assignment you have given or plan to give your students using the Assignment Review Protocol. After scoring each section of the protocol, complete the reflection to determine adjustments that can me made to improve the assignment’s alignment to the </a:t>
            </a:r>
            <a:r>
              <a:rPr lang="en-US" i="1"/>
              <a:t>KAS for Social Studies</a:t>
            </a:r>
            <a:r>
              <a:rPr lang="en-US"/>
              <a:t>.</a:t>
            </a:r>
            <a:endParaRPr/>
          </a:p>
        </p:txBody>
      </p:sp>
      <p:sp>
        <p:nvSpPr>
          <p:cNvPr id="296" name="Google Shape;29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Read the slide.</a:t>
            </a:r>
            <a:endParaRPr/>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US"/>
              <a:t>Read the slide.</a:t>
            </a:r>
            <a:endParaRPr/>
          </a:p>
        </p:txBody>
      </p:sp>
      <p:sp>
        <p:nvSpPr>
          <p:cNvPr id="153" name="Google Shape;15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5a327b7dc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5a327b7dcf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Guiding Notes: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Clr>
                <a:schemeClr val="dk1"/>
              </a:buClr>
              <a:buFont typeface="Arial"/>
              <a:buNone/>
            </a:pPr>
            <a:r>
              <a:rPr lang="en-US"/>
              <a:t>Read the two assignments presented on the slide and identify the disciplines being assessed.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Which option demonstrates the incorporation of multiple disciplines?</a:t>
            </a:r>
            <a:endParaRPr/>
          </a:p>
        </p:txBody>
      </p:sp>
      <p:sp>
        <p:nvSpPr>
          <p:cNvPr id="161" name="Google Shape;161;g25a327b7dcf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39d986887f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39d986887f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dirty="0"/>
              <a:t>Guiding Notes:</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Clr>
                <a:schemeClr val="dk1"/>
              </a:buClr>
              <a:buFont typeface="Arial"/>
              <a:buNone/>
            </a:pPr>
            <a:r>
              <a:rPr lang="en-US" dirty="0"/>
              <a:t>Option Two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demonstrates the incorporation of multiple disciplines</a:t>
            </a:r>
            <a:r>
              <a:rPr lang="en-US" dirty="0"/>
              <a:t> because it requires students to demonstrate their knowledge of the following standards from the following disciplines:</a:t>
            </a:r>
            <a:endParaRPr dirty="0"/>
          </a:p>
          <a:p>
            <a:pPr marL="0" lvl="0" indent="0" algn="l" rtl="0">
              <a:lnSpc>
                <a:spcPct val="100000"/>
              </a:lnSpc>
              <a:spcBef>
                <a:spcPts val="0"/>
              </a:spcBef>
              <a:spcAft>
                <a:spcPts val="0"/>
              </a:spcAft>
              <a:buClr>
                <a:schemeClr val="dk1"/>
              </a:buClr>
              <a:buFont typeface="Arial"/>
              <a:buNone/>
            </a:pPr>
            <a:endParaRPr dirty="0"/>
          </a:p>
          <a:p>
            <a:pPr marL="457200" lvl="0" indent="-317500" algn="l" rtl="0">
              <a:lnSpc>
                <a:spcPct val="100000"/>
              </a:lnSpc>
              <a:spcBef>
                <a:spcPts val="0"/>
              </a:spcBef>
              <a:spcAft>
                <a:spcPts val="0"/>
              </a:spcAft>
              <a:buSzPts val="1400"/>
              <a:buChar char="●"/>
            </a:pPr>
            <a:r>
              <a:rPr lang="en-US" dirty="0"/>
              <a:t>8.H.CO.2 Describe the conflicts and compromises that shaped the development of the U.S. government between 1783-1877. (History)</a:t>
            </a:r>
            <a:endParaRPr dirty="0"/>
          </a:p>
          <a:p>
            <a:pPr marL="457200" lvl="0" indent="-317500" algn="l" rtl="0">
              <a:lnSpc>
                <a:spcPct val="100000"/>
              </a:lnSpc>
              <a:spcBef>
                <a:spcPts val="0"/>
              </a:spcBef>
              <a:spcAft>
                <a:spcPts val="0"/>
              </a:spcAft>
              <a:buSzPts val="1400"/>
              <a:buChar char="●"/>
            </a:pPr>
            <a:r>
              <a:rPr lang="en-US" dirty="0"/>
              <a:t>8.C.KGO.1 Examine the role of Kentucky and Kentuckians within national politics between 1792-1877. (Kentucky Government) </a:t>
            </a:r>
            <a:endParaRPr dirty="0"/>
          </a:p>
          <a:p>
            <a:pPr marL="457200" lvl="0" indent="-317500" algn="l" rtl="0">
              <a:lnSpc>
                <a:spcPct val="100000"/>
              </a:lnSpc>
              <a:spcBef>
                <a:spcPts val="0"/>
              </a:spcBef>
              <a:spcAft>
                <a:spcPts val="0"/>
              </a:spcAft>
              <a:buSzPts val="1400"/>
              <a:buChar char="●"/>
            </a:pPr>
            <a:r>
              <a:rPr lang="en-US" dirty="0"/>
              <a:t>8.I.UE.1 Use multiple sources to develop claims in response to compelling and supporting questions. (Using Evidence from the Inquiry Practices) </a:t>
            </a:r>
            <a:endParaRPr dirty="0"/>
          </a:p>
          <a:p>
            <a:pPr marL="457200" lvl="0" indent="-317500" algn="l" rtl="0">
              <a:lnSpc>
                <a:spcPct val="100000"/>
              </a:lnSpc>
              <a:spcBef>
                <a:spcPts val="0"/>
              </a:spcBef>
              <a:spcAft>
                <a:spcPts val="0"/>
              </a:spcAft>
              <a:buSzPts val="1400"/>
              <a:buChar char="●"/>
            </a:pPr>
            <a:r>
              <a:rPr lang="en-US" dirty="0"/>
              <a:t>8.I.CC.3 Evaluate how individuals and groups address local, regional and global problems concerning the development of the United States. (Communicating Conclusions from the Inquiry Practices) </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n-US" dirty="0"/>
              <a:t>In order to answer the supporting question “How did the Missouri Compromise temporarily save the Union?”, students must use their knowledge of the conflicts and compromises that shaped the development of the U.S. government (8.H.CO.2) and the role of Kentucky and Kentuckians within national politics (8.C.KGO.1). Students will use the content expectations of the standards to evaluate how individuals and groups addressed a regional problem (8.I.CC.3). This task is strongly aligned to 8.I.UE.1 “Use multiple sources to develop claims in response to compelling and supporting questions” because students must use evidence from multiple sources in their response to the supporting question, “How did the Missouri Compromise temporarily save the Union?” </a:t>
            </a:r>
            <a:endParaRPr dirty="0"/>
          </a:p>
        </p:txBody>
      </p:sp>
      <p:sp>
        <p:nvSpPr>
          <p:cNvPr id="173" name="Google Shape;173;g239d986887f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39d986887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39d986887f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Guiding Notes: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Font typeface="Arial"/>
              <a:buNone/>
            </a:pPr>
            <a:r>
              <a:rPr lang="en-US"/>
              <a:t>Read the two assignments presented on the slide and identify the disciplines being assessed.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Which option demonstrates the incorporation of multiple disciplines?</a:t>
            </a:r>
            <a:endParaRPr/>
          </a:p>
        </p:txBody>
      </p:sp>
      <p:sp>
        <p:nvSpPr>
          <p:cNvPr id="182" name="Google Shape;182;g239d986887f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39d986887f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39d986887f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Guiding Notes: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US"/>
              <a:t>Option One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demonstrates the incorporation of multiple disciplines</a:t>
            </a:r>
            <a:r>
              <a:rPr lang="en-US"/>
              <a:t> because it requires students to demonstrate their knowledge of the following standards from the following disciplines:</a:t>
            </a:r>
            <a:endParaRPr/>
          </a:p>
          <a:p>
            <a:pPr marL="0" lvl="0" indent="0" algn="l" rtl="0">
              <a:spcBef>
                <a:spcPts val="0"/>
              </a:spcBef>
              <a:spcAft>
                <a:spcPts val="0"/>
              </a:spcAft>
              <a:buNone/>
            </a:pPr>
            <a:endParaRPr/>
          </a:p>
          <a:p>
            <a:pPr marL="457200" lvl="0" indent="-304800" algn="l" rtl="0">
              <a:spcBef>
                <a:spcPts val="0"/>
              </a:spcBef>
              <a:spcAft>
                <a:spcPts val="0"/>
              </a:spcAft>
              <a:buSzPts val="1200"/>
              <a:buChar char="●"/>
            </a:pPr>
            <a:r>
              <a:rPr lang="en-US"/>
              <a:t>2.H.CH.1 Identify and compare the diverse North American cultural groups of the past and today. (History) </a:t>
            </a:r>
            <a:endParaRPr/>
          </a:p>
          <a:p>
            <a:pPr marL="457200" lvl="0" indent="-304800" algn="l" rtl="0">
              <a:spcBef>
                <a:spcPts val="0"/>
              </a:spcBef>
              <a:spcAft>
                <a:spcPts val="0"/>
              </a:spcAft>
              <a:buSzPts val="1200"/>
              <a:buChar char="●"/>
            </a:pPr>
            <a:r>
              <a:rPr lang="en-US"/>
              <a:t>2.I.UE.4 Construct responses to compelling and supporting questions, using reasoning, examples and details, about the diversity of communities in North America. ((Using Evidence from the Inquiry Practices) </a:t>
            </a:r>
            <a:endParaRPr/>
          </a:p>
          <a:p>
            <a:pPr marL="0" lvl="0" indent="0" algn="l" rtl="0">
              <a:spcBef>
                <a:spcPts val="0"/>
              </a:spcBef>
              <a:spcAft>
                <a:spcPts val="0"/>
              </a:spcAft>
              <a:buNone/>
            </a:pPr>
            <a:endParaRPr/>
          </a:p>
          <a:p>
            <a:pPr marL="0" lvl="0" indent="0" algn="l" rtl="0">
              <a:spcBef>
                <a:spcPts val="0"/>
              </a:spcBef>
              <a:spcAft>
                <a:spcPts val="0"/>
              </a:spcAft>
              <a:buNone/>
            </a:pPr>
            <a:r>
              <a:rPr lang="en-US"/>
              <a:t>In order to answer the supporting question, “How did cultural groups interact in Mexico today?”, students must use their knowledge of 2.H.CH.1 to compare how diverse North American cultural groups interact in Mexico today. This assignment is strongly aligned to “2.UE.4 Construct responses to compelling and supporting questions, using reasoning, examples and details, about the diversity of communities in North America” because the task requires students to provide reasoning, examples and details in their responses to answer the supporting question.</a:t>
            </a:r>
            <a:endParaRPr/>
          </a:p>
        </p:txBody>
      </p:sp>
      <p:sp>
        <p:nvSpPr>
          <p:cNvPr id="194" name="Google Shape;194;g239d986887f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5a327b7dcf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5a327b7dcf_0_1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Guiding Notes: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Read the slide. </a:t>
            </a:r>
            <a:endParaRPr/>
          </a:p>
          <a:p>
            <a:pPr marL="0" lvl="0" indent="0" algn="ctr"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solidFill>
                <a:srgbClr val="FF0000"/>
              </a:solidFil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
        <p:nvSpPr>
          <p:cNvPr id="203" name="Google Shape;203;g25a327b7dcf_0_1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5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02649"/>
              </a:buClr>
              <a:buSzPts val="6000"/>
              <a:buFont typeface="Libre Franklin Medium"/>
              <a:buNone/>
              <a:defRPr sz="6000">
                <a:solidFill>
                  <a:srgbClr val="102649"/>
                </a:solidFill>
                <a:latin typeface="Franklin Gothic Medium" panose="020B06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
        <p:nvSpPr>
          <p:cNvPr id="17" name="Google Shape;17;p5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rgbClr val="007780"/>
              </a:buClr>
              <a:buSzPts val="2400"/>
              <a:buNone/>
              <a:defRPr sz="2400">
                <a:solidFill>
                  <a:srgbClr val="007780"/>
                </a:solidFill>
                <a:latin typeface="Franklin Gothic Book" panose="020B0503020102020204" pitchFamily="34" charset="0"/>
              </a:defRPr>
            </a:lvl1pPr>
            <a:lvl2pPr lvl="1" algn="ctr">
              <a:lnSpc>
                <a:spcPct val="90000"/>
              </a:lnSpc>
              <a:spcBef>
                <a:spcPts val="500"/>
              </a:spcBef>
              <a:spcAft>
                <a:spcPts val="0"/>
              </a:spcAft>
              <a:buClr>
                <a:srgbClr val="102649"/>
              </a:buClr>
              <a:buSzPts val="2000"/>
              <a:buNone/>
              <a:defRPr sz="2000"/>
            </a:lvl2pPr>
            <a:lvl3pPr lvl="2" algn="ctr">
              <a:lnSpc>
                <a:spcPct val="90000"/>
              </a:lnSpc>
              <a:spcBef>
                <a:spcPts val="500"/>
              </a:spcBef>
              <a:spcAft>
                <a:spcPts val="0"/>
              </a:spcAft>
              <a:buClr>
                <a:srgbClr val="102649"/>
              </a:buClr>
              <a:buSzPts val="1900"/>
              <a:buNone/>
              <a:defRPr sz="1900"/>
            </a:lvl3pPr>
            <a:lvl4pPr lvl="3" algn="ctr">
              <a:lnSpc>
                <a:spcPct val="90000"/>
              </a:lnSpc>
              <a:spcBef>
                <a:spcPts val="500"/>
              </a:spcBef>
              <a:spcAft>
                <a:spcPts val="0"/>
              </a:spcAft>
              <a:buClr>
                <a:srgbClr val="102649"/>
              </a:buClr>
              <a:buSzPts val="1600"/>
              <a:buNone/>
              <a:defRPr sz="1600"/>
            </a:lvl4pPr>
            <a:lvl5pPr lvl="4" algn="ctr">
              <a:lnSpc>
                <a:spcPct val="90000"/>
              </a:lnSpc>
              <a:spcBef>
                <a:spcPts val="500"/>
              </a:spcBef>
              <a:spcAft>
                <a:spcPts val="0"/>
              </a:spcAft>
              <a:buClr>
                <a:srgbClr val="10264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9" name="Google Shape;19;p58"/>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007780"/>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0" name="Google Shape;20;p5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SzPts val="1900"/>
              <a:buNone/>
              <a:defRPr sz="1900" b="0" i="0" u="none" strike="noStrike" cap="none">
                <a:solidFill>
                  <a:srgbClr val="007780"/>
                </a:solidFill>
                <a:latin typeface="Libre Franklin"/>
                <a:ea typeface="Libre Franklin"/>
                <a:cs typeface="Libre Franklin"/>
                <a:sym typeface="Libre Franklin"/>
              </a:defRPr>
            </a:lvl1pPr>
            <a:lvl2pPr marL="0" marR="0" lvl="1" indent="0" algn="l">
              <a:lnSpc>
                <a:spcPct val="100000"/>
              </a:lnSpc>
              <a:spcBef>
                <a:spcPts val="0"/>
              </a:spcBef>
              <a:spcAft>
                <a:spcPts val="0"/>
              </a:spcAft>
              <a:buSzPts val="1900"/>
              <a:buNone/>
              <a:defRPr sz="1900" b="0" i="0" u="none" strike="noStrike" cap="none">
                <a:solidFill>
                  <a:srgbClr val="007780"/>
                </a:solidFill>
                <a:latin typeface="Libre Franklin"/>
                <a:ea typeface="Libre Franklin"/>
                <a:cs typeface="Libre Franklin"/>
                <a:sym typeface="Libre Franklin"/>
              </a:defRPr>
            </a:lvl2pPr>
            <a:lvl3pPr marL="0" marR="0" lvl="2" indent="0" algn="l">
              <a:lnSpc>
                <a:spcPct val="100000"/>
              </a:lnSpc>
              <a:spcBef>
                <a:spcPts val="0"/>
              </a:spcBef>
              <a:spcAft>
                <a:spcPts val="0"/>
              </a:spcAft>
              <a:buSzPts val="1900"/>
              <a:buNone/>
              <a:defRPr sz="1900" b="0" i="0" u="none" strike="noStrike" cap="none">
                <a:solidFill>
                  <a:srgbClr val="007780"/>
                </a:solidFill>
                <a:latin typeface="Libre Franklin"/>
                <a:ea typeface="Libre Franklin"/>
                <a:cs typeface="Libre Franklin"/>
                <a:sym typeface="Libre Franklin"/>
              </a:defRPr>
            </a:lvl3pPr>
            <a:lvl4pPr marL="0" marR="0" lvl="3" indent="0" algn="l">
              <a:lnSpc>
                <a:spcPct val="100000"/>
              </a:lnSpc>
              <a:spcBef>
                <a:spcPts val="0"/>
              </a:spcBef>
              <a:spcAft>
                <a:spcPts val="0"/>
              </a:spcAft>
              <a:buSzPts val="1900"/>
              <a:buNone/>
              <a:defRPr sz="1900" b="0" i="0" u="none" strike="noStrike" cap="none">
                <a:solidFill>
                  <a:srgbClr val="007780"/>
                </a:solidFill>
                <a:latin typeface="Libre Franklin"/>
                <a:ea typeface="Libre Franklin"/>
                <a:cs typeface="Libre Franklin"/>
                <a:sym typeface="Libre Franklin"/>
              </a:defRPr>
            </a:lvl4pPr>
            <a:lvl5pPr marL="0" marR="0" lvl="4" indent="0" algn="l">
              <a:lnSpc>
                <a:spcPct val="100000"/>
              </a:lnSpc>
              <a:spcBef>
                <a:spcPts val="0"/>
              </a:spcBef>
              <a:spcAft>
                <a:spcPts val="0"/>
              </a:spcAft>
              <a:buSzPts val="1900"/>
              <a:buNone/>
              <a:defRPr sz="1900" b="0" i="0" u="none" strike="noStrike" cap="none">
                <a:solidFill>
                  <a:srgbClr val="007780"/>
                </a:solidFill>
                <a:latin typeface="Libre Franklin"/>
                <a:ea typeface="Libre Franklin"/>
                <a:cs typeface="Libre Franklin"/>
                <a:sym typeface="Libre Franklin"/>
              </a:defRPr>
            </a:lvl5pPr>
            <a:lvl6pPr marL="0" marR="0" lvl="5" indent="0" algn="l">
              <a:lnSpc>
                <a:spcPct val="100000"/>
              </a:lnSpc>
              <a:spcBef>
                <a:spcPts val="0"/>
              </a:spcBef>
              <a:spcAft>
                <a:spcPts val="0"/>
              </a:spcAft>
              <a:buSzPts val="1900"/>
              <a:buNone/>
              <a:defRPr sz="1900" b="0" i="0" u="none" strike="noStrike" cap="none">
                <a:solidFill>
                  <a:srgbClr val="007780"/>
                </a:solidFill>
                <a:latin typeface="Libre Franklin"/>
                <a:ea typeface="Libre Franklin"/>
                <a:cs typeface="Libre Franklin"/>
                <a:sym typeface="Libre Franklin"/>
              </a:defRPr>
            </a:lvl6pPr>
            <a:lvl7pPr marL="0" marR="0" lvl="6" indent="0" algn="l">
              <a:lnSpc>
                <a:spcPct val="100000"/>
              </a:lnSpc>
              <a:spcBef>
                <a:spcPts val="0"/>
              </a:spcBef>
              <a:spcAft>
                <a:spcPts val="0"/>
              </a:spcAft>
              <a:buSzPts val="1900"/>
              <a:buNone/>
              <a:defRPr sz="1900" b="0" i="0" u="none" strike="noStrike" cap="none">
                <a:solidFill>
                  <a:srgbClr val="007780"/>
                </a:solidFill>
                <a:latin typeface="Libre Franklin"/>
                <a:ea typeface="Libre Franklin"/>
                <a:cs typeface="Libre Franklin"/>
                <a:sym typeface="Libre Franklin"/>
              </a:defRPr>
            </a:lvl7pPr>
            <a:lvl8pPr marL="0" marR="0" lvl="7" indent="0" algn="l">
              <a:lnSpc>
                <a:spcPct val="100000"/>
              </a:lnSpc>
              <a:spcBef>
                <a:spcPts val="0"/>
              </a:spcBef>
              <a:spcAft>
                <a:spcPts val="0"/>
              </a:spcAft>
              <a:buSzPts val="1900"/>
              <a:buNone/>
              <a:defRPr sz="1900" b="0" i="0" u="none" strike="noStrike" cap="none">
                <a:solidFill>
                  <a:srgbClr val="007780"/>
                </a:solidFill>
                <a:latin typeface="Libre Franklin"/>
                <a:ea typeface="Libre Franklin"/>
                <a:cs typeface="Libre Franklin"/>
                <a:sym typeface="Libre Franklin"/>
              </a:defRPr>
            </a:lvl8pPr>
            <a:lvl9pPr marL="0" marR="0" lvl="8" indent="0" algn="l">
              <a:lnSpc>
                <a:spcPct val="100000"/>
              </a:lnSpc>
              <a:spcBef>
                <a:spcPts val="0"/>
              </a:spcBef>
              <a:spcAft>
                <a:spcPts val="0"/>
              </a:spcAft>
              <a:buSzPts val="1900"/>
              <a:buNone/>
              <a:defRPr sz="19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67"/>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1" name="Google Shape;71;p67"/>
          <p:cNvSpPr>
            <a:spLocks noGrp="1"/>
          </p:cNvSpPr>
          <p:nvPr>
            <p:ph type="pic" idx="2"/>
          </p:nvPr>
        </p:nvSpPr>
        <p:spPr>
          <a:xfrm>
            <a:off x="5183188" y="987425"/>
            <a:ext cx="6172500" cy="4873500"/>
          </a:xfrm>
          <a:prstGeom prst="rect">
            <a:avLst/>
          </a:prstGeom>
          <a:noFill/>
          <a:ln>
            <a:noFill/>
          </a:ln>
        </p:spPr>
      </p:sp>
      <p:sp>
        <p:nvSpPr>
          <p:cNvPr id="72" name="Google Shape;72;p67"/>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500"/>
              <a:buNone/>
              <a:defRPr sz="15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100"/>
              <a:buNone/>
              <a:defRPr sz="1100"/>
            </a:lvl4pPr>
            <a:lvl5pPr marL="2286000" lvl="4" indent="-228600" algn="l">
              <a:lnSpc>
                <a:spcPct val="90000"/>
              </a:lnSpc>
              <a:spcBef>
                <a:spcPts val="500"/>
              </a:spcBef>
              <a:spcAft>
                <a:spcPts val="0"/>
              </a:spcAft>
              <a:buClr>
                <a:srgbClr val="102649"/>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73" name="Google Shape;73;p6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4" name="Google Shape;74;p67"/>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5" name="Google Shape;75;p67"/>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6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8" name="Google Shape;78;p6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9" name="Google Shape;79;p6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0" name="Google Shape;80;p68"/>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1" name="Google Shape;81;p68"/>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6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4" name="Google Shape;84;p6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5" name="Google Shape;85;p6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6" name="Google Shape;86;p69"/>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7" name="Google Shape;87;p69"/>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8"/>
        <p:cNvGrpSpPr/>
        <p:nvPr/>
      </p:nvGrpSpPr>
      <p:grpSpPr>
        <a:xfrm>
          <a:off x="0" y="0"/>
          <a:ext cx="0" cy="0"/>
          <a:chOff x="0" y="0"/>
          <a:chExt cx="0" cy="0"/>
        </a:xfrm>
      </p:grpSpPr>
      <p:sp>
        <p:nvSpPr>
          <p:cNvPr id="89" name="Google Shape;89;p70"/>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0" name="Google Shape;90;p70"/>
          <p:cNvSpPr txBox="1">
            <a:spLocks noGrp="1"/>
          </p:cNvSpPr>
          <p:nvPr>
            <p:ph type="body" idx="1"/>
          </p:nvPr>
        </p:nvSpPr>
        <p:spPr>
          <a:xfrm>
            <a:off x="415600" y="1536633"/>
            <a:ext cx="5333100" cy="4555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endParaRPr/>
          </a:p>
        </p:txBody>
      </p:sp>
      <p:sp>
        <p:nvSpPr>
          <p:cNvPr id="91" name="Google Shape;91;p70"/>
          <p:cNvSpPr txBox="1">
            <a:spLocks noGrp="1"/>
          </p:cNvSpPr>
          <p:nvPr>
            <p:ph type="body" idx="2"/>
          </p:nvPr>
        </p:nvSpPr>
        <p:spPr>
          <a:xfrm>
            <a:off x="6443200" y="1536633"/>
            <a:ext cx="5333100" cy="4555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endParaRPr/>
          </a:p>
        </p:txBody>
      </p:sp>
      <p:sp>
        <p:nvSpPr>
          <p:cNvPr id="92" name="Google Shape;92;p70"/>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3"/>
        <p:cNvGrpSpPr/>
        <p:nvPr/>
      </p:nvGrpSpPr>
      <p:grpSpPr>
        <a:xfrm>
          <a:off x="0" y="0"/>
          <a:ext cx="0" cy="0"/>
          <a:chOff x="0" y="0"/>
          <a:chExt cx="0" cy="0"/>
        </a:xfrm>
      </p:grpSpPr>
      <p:sp>
        <p:nvSpPr>
          <p:cNvPr id="94" name="Google Shape;94;p71"/>
          <p:cNvSpPr txBox="1">
            <a:spLocks noGrp="1"/>
          </p:cNvSpPr>
          <p:nvPr>
            <p:ph type="title"/>
          </p:nvPr>
        </p:nvSpPr>
        <p:spPr>
          <a:xfrm>
            <a:off x="1137677" y="292842"/>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95" name="Google Shape;95;p71"/>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71"/>
          <p:cNvSpPr txBox="1">
            <a:spLocks noGrp="1"/>
          </p:cNvSpPr>
          <p:nvPr>
            <p:ph type="body" idx="1"/>
          </p:nvPr>
        </p:nvSpPr>
        <p:spPr>
          <a:xfrm>
            <a:off x="1137677" y="1796387"/>
            <a:ext cx="9090000" cy="4878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97"/>
        <p:cNvGrpSpPr/>
        <p:nvPr/>
      </p:nvGrpSpPr>
      <p:grpSpPr>
        <a:xfrm>
          <a:off x="0" y="0"/>
          <a:ext cx="0" cy="0"/>
          <a:chOff x="0" y="0"/>
          <a:chExt cx="0" cy="0"/>
        </a:xfrm>
      </p:grpSpPr>
      <p:sp>
        <p:nvSpPr>
          <p:cNvPr id="98" name="Google Shape;98;p72"/>
          <p:cNvSpPr txBox="1">
            <a:spLocks noGrp="1"/>
          </p:cNvSpPr>
          <p:nvPr>
            <p:ph type="title"/>
          </p:nvPr>
        </p:nvSpPr>
        <p:spPr>
          <a:xfrm>
            <a:off x="710165" y="3273549"/>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99" name="Google Shape;99;p72"/>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0"/>
        <p:cNvGrpSpPr/>
        <p:nvPr/>
      </p:nvGrpSpPr>
      <p:grpSpPr>
        <a:xfrm>
          <a:off x="0" y="0"/>
          <a:ext cx="0" cy="0"/>
          <a:chOff x="0" y="0"/>
          <a:chExt cx="0" cy="0"/>
        </a:xfrm>
      </p:grpSpPr>
      <p:sp>
        <p:nvSpPr>
          <p:cNvPr id="101" name="Google Shape;101;p73"/>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102" name="Google Shape;102;p73"/>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73"/>
          <p:cNvSpPr txBox="1">
            <a:spLocks noGrp="1"/>
          </p:cNvSpPr>
          <p:nvPr>
            <p:ph type="body" idx="1"/>
          </p:nvPr>
        </p:nvSpPr>
        <p:spPr>
          <a:xfrm>
            <a:off x="1149552" y="1797504"/>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04" name="Google Shape;104;p73"/>
          <p:cNvSpPr txBox="1">
            <a:spLocks noGrp="1"/>
          </p:cNvSpPr>
          <p:nvPr>
            <p:ph type="body" idx="2"/>
          </p:nvPr>
        </p:nvSpPr>
        <p:spPr>
          <a:xfrm>
            <a:off x="5844444" y="1801625"/>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11 box">
  <p:cSld name="Custom Layout11 box">
    <p:spTree>
      <p:nvGrpSpPr>
        <p:cNvPr id="1" name="Shape 105"/>
        <p:cNvGrpSpPr/>
        <p:nvPr/>
      </p:nvGrpSpPr>
      <p:grpSpPr>
        <a:xfrm>
          <a:off x="0" y="0"/>
          <a:ext cx="0" cy="0"/>
          <a:chOff x="0" y="0"/>
          <a:chExt cx="0" cy="0"/>
        </a:xfrm>
      </p:grpSpPr>
      <p:sp>
        <p:nvSpPr>
          <p:cNvPr id="106" name="Google Shape;106;p74"/>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107" name="Google Shape;107;p7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74"/>
          <p:cNvSpPr txBox="1">
            <a:spLocks noGrp="1"/>
          </p:cNvSpPr>
          <p:nvPr>
            <p:ph type="body" idx="1"/>
          </p:nvPr>
        </p:nvSpPr>
        <p:spPr>
          <a:xfrm>
            <a:off x="1149552" y="1797505"/>
            <a:ext cx="8992500" cy="6096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09" name="Google Shape;109;p74"/>
          <p:cNvSpPr txBox="1">
            <a:spLocks noGrp="1"/>
          </p:cNvSpPr>
          <p:nvPr>
            <p:ph type="body" idx="2"/>
          </p:nvPr>
        </p:nvSpPr>
        <p:spPr>
          <a:xfrm>
            <a:off x="4598482" y="438136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0" name="Google Shape;110;p74"/>
          <p:cNvSpPr txBox="1">
            <a:spLocks noGrp="1"/>
          </p:cNvSpPr>
          <p:nvPr>
            <p:ph type="body" idx="3"/>
          </p:nvPr>
        </p:nvSpPr>
        <p:spPr>
          <a:xfrm>
            <a:off x="8045311" y="431946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1" name="Google Shape;111;p74"/>
          <p:cNvSpPr txBox="1">
            <a:spLocks noGrp="1"/>
          </p:cNvSpPr>
          <p:nvPr>
            <p:ph type="body" idx="4"/>
          </p:nvPr>
        </p:nvSpPr>
        <p:spPr>
          <a:xfrm>
            <a:off x="4598481" y="2561362"/>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2" name="Google Shape;112;p74"/>
          <p:cNvSpPr txBox="1">
            <a:spLocks noGrp="1"/>
          </p:cNvSpPr>
          <p:nvPr>
            <p:ph type="body" idx="5"/>
          </p:nvPr>
        </p:nvSpPr>
        <p:spPr>
          <a:xfrm>
            <a:off x="8045311" y="2559288"/>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3" name="Google Shape;113;p74"/>
          <p:cNvSpPr txBox="1">
            <a:spLocks noGrp="1"/>
          </p:cNvSpPr>
          <p:nvPr>
            <p:ph type="body" idx="6"/>
          </p:nvPr>
        </p:nvSpPr>
        <p:spPr>
          <a:xfrm>
            <a:off x="4598482" y="342413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4" name="Google Shape;114;p74"/>
          <p:cNvSpPr txBox="1">
            <a:spLocks noGrp="1"/>
          </p:cNvSpPr>
          <p:nvPr>
            <p:ph type="body" idx="7"/>
          </p:nvPr>
        </p:nvSpPr>
        <p:spPr>
          <a:xfrm>
            <a:off x="1149550" y="6173408"/>
            <a:ext cx="9217200" cy="6096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5" name="Google Shape;115;p74"/>
          <p:cNvSpPr txBox="1">
            <a:spLocks noGrp="1"/>
          </p:cNvSpPr>
          <p:nvPr>
            <p:ph type="body" idx="8"/>
          </p:nvPr>
        </p:nvSpPr>
        <p:spPr>
          <a:xfrm>
            <a:off x="8045311" y="3415476"/>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6" name="Google Shape;116;p74"/>
          <p:cNvSpPr txBox="1">
            <a:spLocks noGrp="1"/>
          </p:cNvSpPr>
          <p:nvPr>
            <p:ph type="body" idx="9"/>
          </p:nvPr>
        </p:nvSpPr>
        <p:spPr>
          <a:xfrm>
            <a:off x="1149550" y="256343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7" name="Google Shape;117;p74"/>
          <p:cNvSpPr txBox="1">
            <a:spLocks noGrp="1"/>
          </p:cNvSpPr>
          <p:nvPr>
            <p:ph type="body" idx="13"/>
          </p:nvPr>
        </p:nvSpPr>
        <p:spPr>
          <a:xfrm>
            <a:off x="1149550" y="3474614"/>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8" name="Google Shape;118;p74"/>
          <p:cNvSpPr txBox="1">
            <a:spLocks noGrp="1"/>
          </p:cNvSpPr>
          <p:nvPr>
            <p:ph type="body" idx="14"/>
          </p:nvPr>
        </p:nvSpPr>
        <p:spPr>
          <a:xfrm>
            <a:off x="1149305" y="438703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9" name="Google Shape;119;p74"/>
          <p:cNvSpPr txBox="1">
            <a:spLocks noGrp="1"/>
          </p:cNvSpPr>
          <p:nvPr>
            <p:ph type="body" idx="15"/>
          </p:nvPr>
        </p:nvSpPr>
        <p:spPr>
          <a:xfrm>
            <a:off x="1149305" y="529821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0" name="Google Shape;120;p74"/>
          <p:cNvSpPr txBox="1">
            <a:spLocks noGrp="1"/>
          </p:cNvSpPr>
          <p:nvPr>
            <p:ph type="body" idx="16"/>
          </p:nvPr>
        </p:nvSpPr>
        <p:spPr>
          <a:xfrm>
            <a:off x="4596134" y="524539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1" name="Google Shape;121;p74"/>
          <p:cNvSpPr txBox="1">
            <a:spLocks noGrp="1"/>
          </p:cNvSpPr>
          <p:nvPr>
            <p:ph type="body" idx="17"/>
          </p:nvPr>
        </p:nvSpPr>
        <p:spPr>
          <a:xfrm>
            <a:off x="8045311" y="525109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4 box">
  <p:cSld name="Custom Layout 4 box">
    <p:spTree>
      <p:nvGrpSpPr>
        <p:cNvPr id="1" name="Shape 122"/>
        <p:cNvGrpSpPr/>
        <p:nvPr/>
      </p:nvGrpSpPr>
      <p:grpSpPr>
        <a:xfrm>
          <a:off x="0" y="0"/>
          <a:ext cx="0" cy="0"/>
          <a:chOff x="0" y="0"/>
          <a:chExt cx="0" cy="0"/>
        </a:xfrm>
      </p:grpSpPr>
      <p:sp>
        <p:nvSpPr>
          <p:cNvPr id="123" name="Google Shape;123;p75"/>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124" name="Google Shape;124;p75"/>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25" name="Google Shape;125;p75"/>
          <p:cNvSpPr txBox="1">
            <a:spLocks noGrp="1"/>
          </p:cNvSpPr>
          <p:nvPr>
            <p:ph type="body" idx="1"/>
          </p:nvPr>
        </p:nvSpPr>
        <p:spPr>
          <a:xfrm>
            <a:off x="1149552" y="1797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6" name="Google Shape;126;p75"/>
          <p:cNvSpPr txBox="1">
            <a:spLocks noGrp="1"/>
          </p:cNvSpPr>
          <p:nvPr>
            <p:ph type="body" idx="2"/>
          </p:nvPr>
        </p:nvSpPr>
        <p:spPr>
          <a:xfrm>
            <a:off x="5844444" y="1801625"/>
            <a:ext cx="4298100" cy="1889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7" name="Google Shape;127;p75"/>
          <p:cNvSpPr txBox="1">
            <a:spLocks noGrp="1"/>
          </p:cNvSpPr>
          <p:nvPr>
            <p:ph type="body" idx="3"/>
          </p:nvPr>
        </p:nvSpPr>
        <p:spPr>
          <a:xfrm>
            <a:off x="1149552"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8" name="Google Shape;128;p75"/>
          <p:cNvSpPr txBox="1">
            <a:spLocks noGrp="1"/>
          </p:cNvSpPr>
          <p:nvPr>
            <p:ph type="body" idx="4"/>
          </p:nvPr>
        </p:nvSpPr>
        <p:spPr>
          <a:xfrm>
            <a:off x="5844444"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atin typeface="Franklin Gothic Medium" panose="020B06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
        <p:nvSpPr>
          <p:cNvPr id="23" name="Google Shape;23;p5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atin typeface="Franklin Gothic Book" panose="020B0503020102020204" pitchFamily="34" charset="0"/>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dirty="0"/>
          </a:p>
        </p:txBody>
      </p:sp>
      <p:sp>
        <p:nvSpPr>
          <p:cNvPr id="24" name="Google Shape;24;p5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5" name="Google Shape;25;p59"/>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 name="Google Shape;26;p59"/>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60"/>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atin typeface="Franklin Gothic Medium" panose="020B06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
        <p:nvSpPr>
          <p:cNvPr id="29" name="Google Shape;29;p60"/>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100"/>
              </a:spcBef>
              <a:spcAft>
                <a:spcPts val="0"/>
              </a:spcAft>
              <a:buSzPts val="2800"/>
              <a:buChar char="•"/>
              <a:defRPr>
                <a:latin typeface="Franklin Gothic Book" panose="020B0503020102020204" pitchFamily="34" charset="0"/>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endParaRPr dirty="0"/>
          </a:p>
        </p:txBody>
      </p:sp>
      <p:sp>
        <p:nvSpPr>
          <p:cNvPr id="30" name="Google Shape;30;p60"/>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6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atin typeface="Franklin Gothic Medium" panose="020B06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
        <p:nvSpPr>
          <p:cNvPr id="33" name="Google Shape;33;p61"/>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atin typeface="Franklin Gothic Book" panose="020B0503020102020204" pitchFamily="34" charset="0"/>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dirty="0"/>
          </a:p>
        </p:txBody>
      </p:sp>
      <p:sp>
        <p:nvSpPr>
          <p:cNvPr id="34" name="Google Shape;34;p61"/>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atin typeface="Franklin Gothic Book" panose="020B0503020102020204" pitchFamily="34" charset="0"/>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dirty="0"/>
          </a:p>
        </p:txBody>
      </p:sp>
      <p:sp>
        <p:nvSpPr>
          <p:cNvPr id="35" name="Google Shape;35;p6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6" name="Google Shape;36;p61"/>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7" name="Google Shape;37;p61"/>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62"/>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6000"/>
              <a:buFont typeface="Libre Franklin Medium"/>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0" name="Google Shape;40;p62"/>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900"/>
              <a:buNone/>
              <a:defRPr sz="19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6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2" name="Google Shape;42;p62"/>
          <p:cNvSpPr txBox="1">
            <a:spLocks noGrp="1"/>
          </p:cNvSpPr>
          <p:nvPr>
            <p:ph type="ftr" idx="11"/>
          </p:nvPr>
        </p:nvSpPr>
        <p:spPr>
          <a:xfrm>
            <a:off x="4038600" y="6356350"/>
            <a:ext cx="40785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3" name="Google Shape;43;p6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1pPr>
            <a:lvl2pPr marL="0" marR="0" lvl="1"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2pPr>
            <a:lvl3pPr marL="0" marR="0" lvl="2"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3pPr>
            <a:lvl4pPr marL="0" marR="0" lvl="3"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4pPr>
            <a:lvl5pPr marL="0" marR="0" lvl="4"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5pPr>
            <a:lvl6pPr marL="0" marR="0" lvl="5"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6pPr>
            <a:lvl7pPr marL="0" marR="0" lvl="6"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7pPr>
            <a:lvl8pPr marL="0" marR="0" lvl="7"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8pPr>
            <a:lvl9pPr marL="0" marR="0" lvl="8"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6" name="Google Shape;46;p63"/>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7" name="Google Shape;47;p63"/>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64"/>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0" name="Google Shape;50;p64"/>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900"/>
              <a:buNone/>
              <a:defRPr sz="19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64"/>
          <p:cNvSpPr txBox="1">
            <a:spLocks noGrp="1"/>
          </p:cNvSpPr>
          <p:nvPr>
            <p:ph type="body" idx="2"/>
          </p:nvPr>
        </p:nvSpPr>
        <p:spPr>
          <a:xfrm>
            <a:off x="839788" y="2505075"/>
            <a:ext cx="51579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2" name="Google Shape;52;p64"/>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900"/>
              <a:buNone/>
              <a:defRPr sz="19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64"/>
          <p:cNvSpPr txBox="1">
            <a:spLocks noGrp="1"/>
          </p:cNvSpPr>
          <p:nvPr>
            <p:ph type="body" idx="4"/>
          </p:nvPr>
        </p:nvSpPr>
        <p:spPr>
          <a:xfrm>
            <a:off x="6172200" y="2505075"/>
            <a:ext cx="51831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4" name="Google Shape;54;p6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5" name="Google Shape;55;p64"/>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6" name="Google Shape;56;p64"/>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6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9" name="Google Shape;59;p6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0" name="Google Shape;60;p65"/>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1" name="Google Shape;61;p65"/>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66"/>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4" name="Google Shape;64;p66"/>
          <p:cNvSpPr txBox="1">
            <a:spLocks noGrp="1"/>
          </p:cNvSpPr>
          <p:nvPr>
            <p:ph type="body" idx="1"/>
          </p:nvPr>
        </p:nvSpPr>
        <p:spPr>
          <a:xfrm>
            <a:off x="5183188" y="1891430"/>
            <a:ext cx="6172500" cy="39696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100"/>
              </a:spcBef>
              <a:spcAft>
                <a:spcPts val="0"/>
              </a:spcAft>
              <a:buClr>
                <a:srgbClr val="102649"/>
              </a:buClr>
              <a:buSzPts val="3200"/>
              <a:buChar char="•"/>
              <a:defRPr sz="3200"/>
            </a:lvl1pPr>
            <a:lvl2pPr marL="914400" lvl="1" indent="-406400" algn="l">
              <a:lnSpc>
                <a:spcPct val="90000"/>
              </a:lnSpc>
              <a:spcBef>
                <a:spcPts val="500"/>
              </a:spcBef>
              <a:spcAft>
                <a:spcPts val="0"/>
              </a:spcAft>
              <a:buClr>
                <a:srgbClr val="102649"/>
              </a:buClr>
              <a:buSzPts val="2800"/>
              <a:buChar char="•"/>
              <a:defRPr sz="2800"/>
            </a:lvl2pPr>
            <a:lvl3pPr marL="1371600" lvl="2" indent="-381000" algn="l">
              <a:lnSpc>
                <a:spcPct val="90000"/>
              </a:lnSpc>
              <a:spcBef>
                <a:spcPts val="500"/>
              </a:spcBef>
              <a:spcAft>
                <a:spcPts val="0"/>
              </a:spcAft>
              <a:buClr>
                <a:srgbClr val="102649"/>
              </a:buClr>
              <a:buSzPts val="2400"/>
              <a:buChar char="•"/>
              <a:defRPr sz="2400"/>
            </a:lvl3pPr>
            <a:lvl4pPr marL="1828800" lvl="3" indent="-355600" algn="l">
              <a:lnSpc>
                <a:spcPct val="90000"/>
              </a:lnSpc>
              <a:spcBef>
                <a:spcPts val="500"/>
              </a:spcBef>
              <a:spcAft>
                <a:spcPts val="0"/>
              </a:spcAft>
              <a:buClr>
                <a:srgbClr val="102649"/>
              </a:buClr>
              <a:buSzPts val="2000"/>
              <a:buChar char="•"/>
              <a:defRPr sz="2000"/>
            </a:lvl4pPr>
            <a:lvl5pPr marL="2286000" lvl="4" indent="-355600" algn="l">
              <a:lnSpc>
                <a:spcPct val="90000"/>
              </a:lnSpc>
              <a:spcBef>
                <a:spcPts val="500"/>
              </a:spcBef>
              <a:spcAft>
                <a:spcPts val="0"/>
              </a:spcAft>
              <a:buClr>
                <a:srgbClr val="10264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6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500"/>
              <a:buNone/>
              <a:defRPr sz="15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100"/>
              <a:buNone/>
              <a:defRPr sz="1100"/>
            </a:lvl4pPr>
            <a:lvl5pPr marL="2286000" lvl="4" indent="-228600" algn="l">
              <a:lnSpc>
                <a:spcPct val="90000"/>
              </a:lnSpc>
              <a:spcBef>
                <a:spcPts val="500"/>
              </a:spcBef>
              <a:spcAft>
                <a:spcPts val="0"/>
              </a:spcAft>
              <a:buClr>
                <a:srgbClr val="102649"/>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66" name="Google Shape;66;p6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7" name="Google Shape;67;p66"/>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8" name="Google Shape;68;p6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1pPr>
            <a:lvl2pPr marL="0" marR="0" lvl="1"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2pPr>
            <a:lvl3pPr marL="0" marR="0" lvl="2"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3pPr>
            <a:lvl4pPr marL="0" marR="0" lvl="3"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4pPr>
            <a:lvl5pPr marL="0" marR="0" lvl="4"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5pPr>
            <a:lvl6pPr marL="0" marR="0" lvl="5"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6pPr>
            <a:lvl7pPr marL="0" marR="0" lvl="6"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7pPr>
            <a:lvl8pPr marL="0" marR="0" lvl="7"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8pPr>
            <a:lvl9pPr marL="0" marR="0" lvl="8"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9"/>
        <p:cNvGrpSpPr/>
        <p:nvPr/>
      </p:nvGrpSpPr>
      <p:grpSpPr>
        <a:xfrm>
          <a:off x="0" y="0"/>
          <a:ext cx="0" cy="0"/>
          <a:chOff x="0" y="0"/>
          <a:chExt cx="0" cy="0"/>
        </a:xfrm>
      </p:grpSpPr>
      <p:sp>
        <p:nvSpPr>
          <p:cNvPr id="10" name="Google Shape;10;p5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 name="Google Shape;11;p5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4pPr>
            <a:lvl5pPr marL="2286000" marR="0" lvl="4"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p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57"/>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57"/>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ducation.ky.gov/curriculum/standards/kyacadstand/Documents/EBIP_2_Clarifying_and_Sharing_Clear_Learning_Goals.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pz.harvard.edu/sites/default/files/Generate-Sort-Connect-Elaborate_0.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qgnTBVPDBok?feature=oembed" TargetMode="External"/><Relationship Id="rId5" Type="http://schemas.openxmlformats.org/officeDocument/2006/relationships/image" Target="../media/image7.jpeg"/><Relationship Id="rId4" Type="http://schemas.openxmlformats.org/officeDocument/2006/relationships/hyperlink" Target="https://education.ky.gov/curriculum/standards/kyacadstand/Documents/Social_Studies_Assignment_Review_Protocol.docx"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Grade_1_SS_Strongly_Aligned_Assignment.docx" TargetMode="External"/><Relationship Id="rId7" Type="http://schemas.openxmlformats.org/officeDocument/2006/relationships/hyperlink" Target="https://www.education.ky.gov/curriculum/standards/kyacadstand/Documents/Social_Studies_Assignment_Review_Protocol.doc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education.ky.gov/_layouts/download.aspx?SourceUrl=/curriculum/standards/kyacadstand/Documents/HS_SS_Strongly_Aligned_Assignment_3.docx" TargetMode="External"/><Relationship Id="rId5" Type="http://schemas.openxmlformats.org/officeDocument/2006/relationships/hyperlink" Target="https://www.education.ky.gov/_layouts/download.aspx?SourceUrl=/curriculum/standards/kyacadstand/Documents/Grade_7_SS_Strongly_Aligned_Assignment.docx" TargetMode="External"/><Relationship Id="rId4" Type="http://schemas.openxmlformats.org/officeDocument/2006/relationships/hyperlink" Target="https://www.education.ky.gov/_layouts/download.aspx?SourceUrl=/curriculum/standards/kyacadstand/Documents/Grade_4_SS_Strongly_Aligned_Assignment.docx"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Grade_5_Example_for_Evaluation.doc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education.ky.gov/curriculum/standards/kyacadstand/Documents/Social_Studies_Assignment_Review_Protocol.docx" TargetMode="External"/><Relationship Id="rId5" Type="http://schemas.openxmlformats.org/officeDocument/2006/relationships/hyperlink" Target="https://www.education.ky.gov/_layouts/download.aspx?SourceUrl=/curriculum/standards/kyacadstand/Documents/HS_Example_B_for_Evaluation.docx" TargetMode="External"/><Relationship Id="rId4" Type="http://schemas.openxmlformats.org/officeDocument/2006/relationships/hyperlink" Target="https://www.education.ky.gov/_layouts/download.aspx?SourceUrl=/curriculum/standards/kyacadstand/Documents/Grade_8_Example_for_Evaluation.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ducation.ky.gov/curriculum/standards/kyacadstand/Documents/Grade_5_SS_Assignment_Review_Protocol-WK.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education.ky.gov/curriculum/standards/kyacadstand/Documents/High_School_SS_Assignment_Review_Protocal_P.pdf" TargetMode="External"/><Relationship Id="rId4" Type="http://schemas.openxmlformats.org/officeDocument/2006/relationships/hyperlink" Target="https://www.education.ky.gov/curriculum/standards/kyacadstand/Documents/Grade_8_SS_Assignment_Review_Protocol-WK.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education.ky.gov/curriculum/standards/kyacadstand/Documents/Social_Studies_Assignment_Review_Protocol.doc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4a62072566_0_0"/>
          <p:cNvSpPr txBox="1">
            <a:spLocks noGrp="1"/>
          </p:cNvSpPr>
          <p:nvPr>
            <p:ph type="ctrTitle"/>
          </p:nvPr>
        </p:nvSpPr>
        <p:spPr>
          <a:xfrm>
            <a:off x="2521725" y="1164363"/>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02649"/>
              </a:buClr>
              <a:buSzPct val="100000"/>
              <a:buFont typeface="Libre Franklin Medium"/>
              <a:buNone/>
            </a:pPr>
            <a:r>
              <a:rPr lang="en-US"/>
              <a:t>Social Studies Assignment Review Protocol</a:t>
            </a:r>
            <a:endParaRPr/>
          </a:p>
        </p:txBody>
      </p:sp>
      <p:sp>
        <p:nvSpPr>
          <p:cNvPr id="134" name="Google Shape;134;g24a62072566_0_0"/>
          <p:cNvSpPr txBox="1">
            <a:spLocks noGrp="1"/>
          </p:cNvSpPr>
          <p:nvPr>
            <p:ph type="subTitle" idx="1"/>
          </p:nvPr>
        </p:nvSpPr>
        <p:spPr>
          <a:xfrm>
            <a:off x="2521725" y="3552063"/>
            <a:ext cx="9144000" cy="1655700"/>
          </a:xfrm>
          <a:prstGeom prst="rect">
            <a:avLst/>
          </a:prstGeom>
          <a:noFill/>
          <a:ln>
            <a:noFill/>
          </a:ln>
        </p:spPr>
        <p:txBody>
          <a:bodyPr spcFirstLastPara="1" wrap="square" lIns="91425" tIns="45700" rIns="91425" bIns="45700" anchor="t" anchorCtr="0">
            <a:normAutofit/>
          </a:bodyPr>
          <a:lstStyle/>
          <a:p>
            <a:pPr marL="457200" lvl="0" indent="-406400" algn="ctr" rtl="0">
              <a:lnSpc>
                <a:spcPct val="90000"/>
              </a:lnSpc>
              <a:spcBef>
                <a:spcPts val="1100"/>
              </a:spcBef>
              <a:spcAft>
                <a:spcPts val="0"/>
              </a:spcAft>
              <a:buClr>
                <a:srgbClr val="007780"/>
              </a:buClr>
              <a:buSzPts val="2400"/>
              <a:buNone/>
            </a:pPr>
            <a:r>
              <a:rPr lang="en-US"/>
              <a:t>Social Studies Alignment Tools:</a:t>
            </a:r>
            <a:endParaRPr/>
          </a:p>
          <a:p>
            <a:pPr marL="457200" lvl="0" indent="-406400" algn="ctr" rtl="0">
              <a:lnSpc>
                <a:spcPct val="90000"/>
              </a:lnSpc>
              <a:spcBef>
                <a:spcPts val="1100"/>
              </a:spcBef>
              <a:spcAft>
                <a:spcPts val="0"/>
              </a:spcAft>
              <a:buClr>
                <a:srgbClr val="007780"/>
              </a:buClr>
              <a:buSzPts val="2400"/>
              <a:buNone/>
            </a:pPr>
            <a:r>
              <a:rPr lang="en-US"/>
              <a:t>How to Use the Assignment Review Protocol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63873450ff_0_7"/>
          <p:cNvSpPr txBox="1">
            <a:spLocks noGrp="1"/>
          </p:cNvSpPr>
          <p:nvPr>
            <p:ph type="title"/>
          </p:nvPr>
        </p:nvSpPr>
        <p:spPr>
          <a:xfrm>
            <a:off x="495300" y="1936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700"/>
              <a:t>Evaluating </a:t>
            </a:r>
            <a:r>
              <a:rPr lang="en-US" sz="37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Align</a:t>
            </a:r>
            <a:r>
              <a:rPr lang="en-US" sz="3700"/>
              <a:t>ment to the </a:t>
            </a:r>
            <a:r>
              <a:rPr lang="en-US" sz="3700" i="1"/>
              <a:t>KAS for Social Studies </a:t>
            </a:r>
            <a:r>
              <a:rPr lang="en-US" sz="3700"/>
              <a:t>(2)</a:t>
            </a:r>
            <a:endParaRPr/>
          </a:p>
        </p:txBody>
      </p:sp>
      <p:sp>
        <p:nvSpPr>
          <p:cNvPr id="214" name="Google Shape;214;g263873450ff_0_7"/>
          <p:cNvSpPr txBox="1">
            <a:spLocks noGrp="1"/>
          </p:cNvSpPr>
          <p:nvPr>
            <p:ph type="body" idx="1"/>
          </p:nvPr>
        </p:nvSpPr>
        <p:spPr>
          <a:xfrm>
            <a:off x="495300" y="1519375"/>
            <a:ext cx="7602600" cy="4351200"/>
          </a:xfrm>
          <a:prstGeom prst="rect">
            <a:avLst/>
          </a:prstGeom>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1100"/>
              <a:buFont typeface="Arial"/>
              <a:buNone/>
            </a:pPr>
            <a:r>
              <a:rPr lang="en-US" sz="2400" dirty="0">
                <a:solidFill>
                  <a:schemeClr val="dk1"/>
                </a:solidFill>
                <a:latin typeface="Calibri"/>
                <a:ea typeface="Calibri"/>
                <a:cs typeface="Calibri"/>
                <a:sym typeface="Calibri"/>
              </a:rPr>
              <a:t>Teacher clarity requires that teachers have a deep understanding of what students must know and be able to do to reach the grade-level expectations outlined in the </a:t>
            </a:r>
            <a:r>
              <a:rPr lang="en-US" sz="2400" i="1" dirty="0">
                <a:solidFill>
                  <a:schemeClr val="dk1"/>
                </a:solidFill>
                <a:latin typeface="Calibri"/>
                <a:ea typeface="Calibri"/>
                <a:cs typeface="Calibri"/>
                <a:sym typeface="Calibri"/>
              </a:rPr>
              <a:t>Kentucky Academic Standards (KAS) </a:t>
            </a:r>
            <a:r>
              <a:rPr lang="en-US" sz="2400" dirty="0">
                <a:solidFill>
                  <a:schemeClr val="dk1"/>
                </a:solidFill>
                <a:latin typeface="Calibri"/>
                <a:ea typeface="Calibri"/>
                <a:cs typeface="Calibri"/>
                <a:sym typeface="Calibri"/>
              </a:rPr>
              <a:t>and then use that clarity to plan meaningful lessons designed to help students reach those expectations. </a:t>
            </a:r>
            <a:endParaRPr sz="2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2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2400" dirty="0">
                <a:solidFill>
                  <a:schemeClr val="dk1"/>
                </a:solidFill>
                <a:latin typeface="Calibri"/>
                <a:ea typeface="Calibri"/>
                <a:cs typeface="Calibri"/>
                <a:sym typeface="Calibri"/>
              </a:rPr>
              <a:t>To answer the question, “How do I use the Social Studies Assignment Review Protocol?”, we first need to focus on what a strongly-aligned assignment to the </a:t>
            </a:r>
            <a:r>
              <a:rPr lang="en-US" sz="2400" i="1" dirty="0">
                <a:solidFill>
                  <a:schemeClr val="dk1"/>
                </a:solidFill>
                <a:latin typeface="Calibri"/>
                <a:ea typeface="Calibri"/>
                <a:cs typeface="Calibri"/>
                <a:sym typeface="Calibri"/>
              </a:rPr>
              <a:t>KAS for Social Studies</a:t>
            </a:r>
            <a:r>
              <a:rPr lang="en-US" sz="2400" dirty="0">
                <a:solidFill>
                  <a:schemeClr val="dk1"/>
                </a:solidFill>
                <a:latin typeface="Calibri"/>
                <a:ea typeface="Calibri"/>
                <a:cs typeface="Calibri"/>
                <a:sym typeface="Calibri"/>
              </a:rPr>
              <a:t> requires students to know and do to demonstrate the intended depth and rigor of the standards. </a:t>
            </a:r>
            <a:endParaRPr sz="3300" dirty="0"/>
          </a:p>
        </p:txBody>
      </p:sp>
      <p:pic>
        <p:nvPicPr>
          <p:cNvPr id="215" name="Google Shape;215;g263873450ff_0_7" descr="Diagram&#10;&#10;Description automatically generated"/>
          <p:cNvPicPr preferRelativeResize="0"/>
          <p:nvPr/>
        </p:nvPicPr>
        <p:blipFill rotWithShape="1">
          <a:blip r:embed="rId3">
            <a:alphaModFix/>
          </a:blip>
          <a:srcRect/>
          <a:stretch/>
        </p:blipFill>
        <p:spPr>
          <a:xfrm>
            <a:off x="7912425" y="992000"/>
            <a:ext cx="4279575" cy="4680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239d986887f_1_8"/>
          <p:cNvSpPr txBox="1">
            <a:spLocks noGrp="1"/>
          </p:cNvSpPr>
          <p:nvPr>
            <p:ph type="title"/>
          </p:nvPr>
        </p:nvSpPr>
        <p:spPr>
          <a:xfrm>
            <a:off x="0" y="0"/>
            <a:ext cx="121920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rgbClr val="007780"/>
              </a:buClr>
              <a:buSzPts val="1900"/>
              <a:buFont typeface="Arial"/>
              <a:buNone/>
            </a:pPr>
            <a:r>
              <a:rPr lang="en-US" sz="3700"/>
              <a:t>Evaluating </a:t>
            </a:r>
            <a:r>
              <a:rPr lang="en-US" sz="37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Align</a:t>
            </a:r>
            <a:r>
              <a:rPr lang="en-US" sz="3700"/>
              <a:t>ment to the </a:t>
            </a:r>
            <a:r>
              <a:rPr lang="en-US" sz="3700" i="1"/>
              <a:t>KAS for Social Studies </a:t>
            </a:r>
            <a:r>
              <a:rPr lang="en-US" sz="3700"/>
              <a:t>(3)</a:t>
            </a:r>
            <a:endParaRPr/>
          </a:p>
        </p:txBody>
      </p:sp>
      <p:sp>
        <p:nvSpPr>
          <p:cNvPr id="222" name="Google Shape;222;g239d986887f_1_8"/>
          <p:cNvSpPr txBox="1">
            <a:spLocks noGrp="1"/>
          </p:cNvSpPr>
          <p:nvPr>
            <p:ph type="body" idx="1"/>
          </p:nvPr>
        </p:nvSpPr>
        <p:spPr>
          <a:xfrm>
            <a:off x="284550" y="1100550"/>
            <a:ext cx="11622900" cy="46569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300" dirty="0">
                <a:solidFill>
                  <a:schemeClr val="dk1"/>
                </a:solidFill>
              </a:rPr>
              <a:t>In </a:t>
            </a:r>
            <a:r>
              <a:rPr lang="en-US" sz="2300" u="sng" dirty="0">
                <a:solidFill>
                  <a:schemeClr val="hlink"/>
                </a:solidFill>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Evidence-Based Instructional Practices #2: Clarifying and Sharing Clear Learning Goals</a:t>
            </a:r>
            <a:r>
              <a:rPr lang="en-US" sz="23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a:t>
            </a:r>
            <a:r>
              <a:rPr lang="en-US" sz="2300" dirty="0">
                <a:solidFill>
                  <a:schemeClr val="dk1"/>
                </a:solidFill>
              </a:rPr>
              <a:t> the connection between learning goals, success criteria and assignments is explained. Let’s review what learning goals and success criteria are: </a:t>
            </a:r>
            <a:endParaRPr sz="2300" dirty="0">
              <a:solidFill>
                <a:schemeClr val="dk1"/>
              </a:solidFill>
            </a:endParaRPr>
          </a:p>
          <a:p>
            <a:pPr marL="0" lvl="0" indent="0" algn="l" rtl="0">
              <a:spcBef>
                <a:spcPts val="1100"/>
              </a:spcBef>
              <a:spcAft>
                <a:spcPts val="0"/>
              </a:spcAft>
              <a:buNone/>
            </a:pPr>
            <a:endParaRPr sz="2300" b="1" dirty="0"/>
          </a:p>
          <a:p>
            <a:pPr marL="0" lvl="0" indent="0" algn="l" rtl="0">
              <a:spcBef>
                <a:spcPts val="1100"/>
              </a:spcBef>
              <a:spcAft>
                <a:spcPts val="0"/>
              </a:spcAft>
              <a:buNone/>
            </a:pPr>
            <a:r>
              <a:rPr lang="en-US" sz="2300" b="1" dirty="0"/>
              <a:t>Learning goals </a:t>
            </a:r>
            <a:r>
              <a:rPr lang="en-US" sz="2300" dirty="0"/>
              <a:t>represent the learning that occurs during a coherent period of learning, such as a lesson plan, that leads toward mastering standards. They clearly describe the most important knowledge, skills and understanding students will develop during learning.</a:t>
            </a:r>
            <a:endParaRPr sz="2300" dirty="0"/>
          </a:p>
          <a:p>
            <a:pPr marL="0" lvl="0" indent="0" algn="l" rtl="0">
              <a:spcBef>
                <a:spcPts val="1100"/>
              </a:spcBef>
              <a:spcAft>
                <a:spcPts val="0"/>
              </a:spcAft>
              <a:buNone/>
            </a:pPr>
            <a:endParaRPr sz="2300" dirty="0"/>
          </a:p>
          <a:p>
            <a:pPr marL="0" lvl="0" indent="0" algn="l" rtl="0">
              <a:spcBef>
                <a:spcPts val="1100"/>
              </a:spcBef>
              <a:spcAft>
                <a:spcPts val="0"/>
              </a:spcAft>
              <a:buNone/>
            </a:pPr>
            <a:r>
              <a:rPr lang="en-US" sz="2300" b="1" dirty="0"/>
              <a:t>Success criteria </a:t>
            </a:r>
            <a:r>
              <a:rPr lang="en-US" sz="2300" dirty="0"/>
              <a:t>are aligned to learning goals and are observable demonstrations of student learning. Success criteria specify the knowledge, understanding and/or skills students will demonstrate by saying, doing, making or writing.</a:t>
            </a:r>
            <a:endParaRPr sz="2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39d986887f_1_14"/>
          <p:cNvSpPr txBox="1">
            <a:spLocks noGrp="1"/>
          </p:cNvSpPr>
          <p:nvPr>
            <p:ph type="title"/>
          </p:nvPr>
        </p:nvSpPr>
        <p:spPr>
          <a:xfrm>
            <a:off x="531125" y="211600"/>
            <a:ext cx="11406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rgbClr val="007780"/>
              </a:buClr>
              <a:buSzPts val="1900"/>
              <a:buFont typeface="Arial"/>
              <a:buNone/>
            </a:pPr>
            <a:r>
              <a:rPr lang="en-US" sz="3700"/>
              <a:t>Evaluating </a:t>
            </a:r>
            <a:r>
              <a:rPr lang="en-US" sz="37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Align</a:t>
            </a:r>
            <a:r>
              <a:rPr lang="en-US" sz="3700"/>
              <a:t>ment to the </a:t>
            </a:r>
            <a:r>
              <a:rPr lang="en-US" sz="3700" i="1"/>
              <a:t>KAS for Social Studies </a:t>
            </a:r>
            <a:r>
              <a:rPr lang="en-US" sz="3700"/>
              <a:t>(4)</a:t>
            </a:r>
            <a:endParaRPr/>
          </a:p>
        </p:txBody>
      </p:sp>
      <p:sp>
        <p:nvSpPr>
          <p:cNvPr id="229" name="Google Shape;229;g239d986887f_1_14"/>
          <p:cNvSpPr txBox="1">
            <a:spLocks noGrp="1"/>
          </p:cNvSpPr>
          <p:nvPr>
            <p:ph type="body" idx="1"/>
          </p:nvPr>
        </p:nvSpPr>
        <p:spPr>
          <a:xfrm>
            <a:off x="531125" y="1537300"/>
            <a:ext cx="11406600" cy="4067400"/>
          </a:xfrm>
          <a:prstGeom prst="rect">
            <a:avLst/>
          </a:prstGeom>
        </p:spPr>
        <p:txBody>
          <a:bodyPr spcFirstLastPara="1" wrap="square" lIns="91425" tIns="45700" rIns="91425" bIns="45700" anchor="t" anchorCtr="0">
            <a:normAutofit fontScale="92500" lnSpcReduction="20000"/>
          </a:bodyPr>
          <a:lstStyle/>
          <a:p>
            <a:pPr marL="0" lvl="0" indent="0" algn="l" rtl="0">
              <a:lnSpc>
                <a:spcPct val="100000"/>
              </a:lnSpc>
              <a:spcBef>
                <a:spcPts val="1100"/>
              </a:spcBef>
              <a:spcAft>
                <a:spcPts val="0"/>
              </a:spcAft>
              <a:buNone/>
            </a:pPr>
            <a:r>
              <a:rPr lang="en-US"/>
              <a:t>Moss &amp; Brookhart (2009) state that…</a:t>
            </a:r>
            <a:endParaRPr/>
          </a:p>
          <a:p>
            <a:pPr marL="0" lvl="0" indent="0" algn="l" rtl="0">
              <a:lnSpc>
                <a:spcPct val="100000"/>
              </a:lnSpc>
              <a:spcBef>
                <a:spcPts val="1100"/>
              </a:spcBef>
              <a:spcAft>
                <a:spcPts val="0"/>
              </a:spcAft>
              <a:buNone/>
            </a:pPr>
            <a:endParaRPr/>
          </a:p>
          <a:p>
            <a:pPr marL="0" lvl="0" indent="0" algn="l" rtl="0">
              <a:lnSpc>
                <a:spcPct val="100000"/>
              </a:lnSpc>
              <a:spcBef>
                <a:spcPts val="1100"/>
              </a:spcBef>
              <a:spcAft>
                <a:spcPts val="0"/>
              </a:spcAft>
              <a:buNone/>
            </a:pPr>
            <a:r>
              <a:rPr lang="en-US"/>
              <a:t>“the single most important method for routinely sharing the purpose is using assignments that match - really match - the learning goals. It is in the assignment that the teacher translates the learning goal into action for the student. The student will strive to do the assignment, not the abstract goal. When we say the assignment or activity must “embody” the learning goal, we mean that the assignment and the activity is such a close match with the goal that the student would be able to think, “If I can do [this assignment], then I can do [the learning objective]” </a:t>
            </a:r>
            <a:endParaRPr/>
          </a:p>
        </p:txBody>
      </p:sp>
      <p:sp>
        <p:nvSpPr>
          <p:cNvPr id="230" name="Google Shape;230;g239d986887f_1_14">
            <a:extLst>
              <a:ext uri="{C183D7F6-B498-43B3-948B-1728B52AA6E4}">
                <adec:decorative xmlns:adec="http://schemas.microsoft.com/office/drawing/2017/decorative" val="1"/>
              </a:ext>
            </a:extLst>
          </p:cNvPr>
          <p:cNvSpPr/>
          <p:nvPr/>
        </p:nvSpPr>
        <p:spPr>
          <a:xfrm>
            <a:off x="228600" y="2272550"/>
            <a:ext cx="11963400" cy="3429000"/>
          </a:xfrm>
          <a:prstGeom prst="frame">
            <a:avLst>
              <a:gd name="adj1" fmla="val 4546"/>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39d986887f_0_42"/>
          <p:cNvSpPr txBox="1">
            <a:spLocks noGrp="1"/>
          </p:cNvSpPr>
          <p:nvPr>
            <p:ph type="title"/>
          </p:nvPr>
        </p:nvSpPr>
        <p:spPr>
          <a:xfrm>
            <a:off x="228000" y="60900"/>
            <a:ext cx="117360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700"/>
              <a:t>Evaluating </a:t>
            </a:r>
            <a:r>
              <a:rPr lang="en-US" sz="37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Align</a:t>
            </a:r>
            <a:r>
              <a:rPr lang="en-US" sz="3700"/>
              <a:t>ment to the </a:t>
            </a:r>
            <a:r>
              <a:rPr lang="en-US" sz="3700" i="1"/>
              <a:t>KAS for Social Studies </a:t>
            </a:r>
            <a:r>
              <a:rPr lang="en-US" sz="3700"/>
              <a:t>(5)</a:t>
            </a:r>
            <a:endParaRPr/>
          </a:p>
        </p:txBody>
      </p:sp>
      <p:sp>
        <p:nvSpPr>
          <p:cNvPr id="237" name="Google Shape;237;g239d986887f_0_42"/>
          <p:cNvSpPr txBox="1">
            <a:spLocks noGrp="1"/>
          </p:cNvSpPr>
          <p:nvPr>
            <p:ph type="body" idx="1"/>
          </p:nvPr>
        </p:nvSpPr>
        <p:spPr>
          <a:xfrm>
            <a:off x="440400" y="1699200"/>
            <a:ext cx="5181600" cy="3510000"/>
          </a:xfrm>
          <a:prstGeom prst="rect">
            <a:avLst/>
          </a:prstGeom>
        </p:spPr>
        <p:txBody>
          <a:bodyPr spcFirstLastPara="1" wrap="square" lIns="91425" tIns="45700" rIns="91425" bIns="45700" anchor="t" anchorCtr="0">
            <a:normAutofit/>
          </a:bodyPr>
          <a:lstStyle/>
          <a:p>
            <a:pPr marL="0" lvl="0" indent="0" algn="l" rtl="0">
              <a:lnSpc>
                <a:spcPct val="70000"/>
              </a:lnSpc>
              <a:spcBef>
                <a:spcPts val="1100"/>
              </a:spcBef>
              <a:spcAft>
                <a:spcPts val="0"/>
              </a:spcAft>
              <a:buSzPts val="852"/>
              <a:buNone/>
            </a:pPr>
            <a:r>
              <a:rPr lang="en-US" sz="1870"/>
              <a:t>Moss &amp; Brookhart (2009) state that…</a:t>
            </a:r>
            <a:endParaRPr sz="1870"/>
          </a:p>
          <a:p>
            <a:pPr marL="0" lvl="0" indent="0" algn="l" rtl="0">
              <a:lnSpc>
                <a:spcPct val="70000"/>
              </a:lnSpc>
              <a:spcBef>
                <a:spcPts val="1100"/>
              </a:spcBef>
              <a:spcAft>
                <a:spcPts val="0"/>
              </a:spcAft>
              <a:buSzPts val="852"/>
              <a:buNone/>
            </a:pPr>
            <a:endParaRPr sz="1870"/>
          </a:p>
          <a:p>
            <a:pPr marL="0" lvl="0" indent="0" algn="l" rtl="0">
              <a:lnSpc>
                <a:spcPct val="70000"/>
              </a:lnSpc>
              <a:spcBef>
                <a:spcPts val="1100"/>
              </a:spcBef>
              <a:spcAft>
                <a:spcPts val="0"/>
              </a:spcAft>
              <a:buSzPts val="852"/>
              <a:buNone/>
            </a:pPr>
            <a:r>
              <a:rPr lang="en-US" sz="1870"/>
              <a:t>“the single most important method for routinely sharing the purpose is using assignments that match - really match - the learning goals. It is in the assignment that the teacher translates the learning goal into action for the student. The student will strive to do the assignment, not the abstract goal. When we say the assignment or activity must “embody” the learning goal, we mean that the assignment and the activity is such a close match with the goal that the student would be able to think, “If I can do [this assignment], then I can do [the learning objective]” </a:t>
            </a:r>
            <a:endParaRPr sz="1870"/>
          </a:p>
        </p:txBody>
      </p:sp>
      <p:sp>
        <p:nvSpPr>
          <p:cNvPr id="238" name="Google Shape;238;g239d986887f_0_42"/>
          <p:cNvSpPr txBox="1">
            <a:spLocks noGrp="1"/>
          </p:cNvSpPr>
          <p:nvPr>
            <p:ph type="body" idx="2"/>
          </p:nvPr>
        </p:nvSpPr>
        <p:spPr>
          <a:xfrm>
            <a:off x="6123600" y="1074900"/>
            <a:ext cx="5840400" cy="47586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2100" dirty="0">
                <a:solidFill>
                  <a:schemeClr val="dk1"/>
                </a:solidFill>
                <a:latin typeface="Calibri"/>
                <a:ea typeface="Calibri"/>
                <a:cs typeface="Calibri"/>
                <a:sym typeface="Calibri"/>
              </a:rPr>
              <a:t>It is important to consider your Learning Goals when evaluating an assignment and using the Social Studies Assignment Review Protocol. </a:t>
            </a:r>
            <a:endParaRPr sz="2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2100" dirty="0">
              <a:solidFill>
                <a:schemeClr val="dk1"/>
              </a:solidFill>
              <a:latin typeface="Calibri"/>
              <a:ea typeface="Calibri"/>
              <a:cs typeface="Calibri"/>
              <a:sym typeface="Calibri"/>
            </a:endParaRPr>
          </a:p>
          <a:p>
            <a:pPr marL="95250" lvl="0" indent="0" algn="l" rtl="0">
              <a:lnSpc>
                <a:spcPct val="100000"/>
              </a:lnSpc>
              <a:spcBef>
                <a:spcPts val="0"/>
              </a:spcBef>
              <a:spcAft>
                <a:spcPts val="0"/>
              </a:spcAft>
              <a:buClr>
                <a:schemeClr val="dk1"/>
              </a:buClr>
              <a:buSzPts val="2100"/>
              <a:buNone/>
            </a:pPr>
            <a:r>
              <a:rPr lang="en-US" sz="2100" dirty="0">
                <a:solidFill>
                  <a:schemeClr val="dk1"/>
                </a:solidFill>
                <a:latin typeface="Calibri"/>
                <a:ea typeface="Calibri"/>
                <a:cs typeface="Calibri"/>
                <a:sym typeface="Calibri"/>
              </a:rPr>
              <a:t>Is your Learning Goal focused on evaluating student mastery of generating compelling questions? Then, your Learning Goal might be: “I can generate questions about…” and you might create and evaluate an assignment focused on this Learning Goal. </a:t>
            </a:r>
            <a:endParaRPr sz="2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2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2100" dirty="0">
                <a:solidFill>
                  <a:schemeClr val="dk1"/>
                </a:solidFill>
                <a:latin typeface="Calibri"/>
                <a:ea typeface="Calibri"/>
                <a:cs typeface="Calibri"/>
                <a:sym typeface="Calibri"/>
              </a:rPr>
              <a:t>This module is designed to support you in understanding how to use the Assignment Review Protocol on the assignments you create. </a:t>
            </a:r>
            <a:endParaRPr sz="3700" dirty="0"/>
          </a:p>
        </p:txBody>
      </p:sp>
      <p:sp>
        <p:nvSpPr>
          <p:cNvPr id="239" name="Google Shape;239;g239d986887f_0_42">
            <a:extLst>
              <a:ext uri="{C183D7F6-B498-43B3-948B-1728B52AA6E4}">
                <adec:decorative xmlns:adec="http://schemas.microsoft.com/office/drawing/2017/decorative" val="1"/>
              </a:ext>
            </a:extLst>
          </p:cNvPr>
          <p:cNvSpPr/>
          <p:nvPr/>
        </p:nvSpPr>
        <p:spPr>
          <a:xfrm>
            <a:off x="228000" y="1296000"/>
            <a:ext cx="5606400" cy="4086000"/>
          </a:xfrm>
          <a:prstGeom prst="frame">
            <a:avLst>
              <a:gd name="adj1" fmla="val 4587"/>
            </a:avLst>
          </a:prstGeom>
          <a:solidFill>
            <a:srgbClr val="22222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239d986887f_0_52"/>
          <p:cNvSpPr txBox="1">
            <a:spLocks noGrp="1"/>
          </p:cNvSpPr>
          <p:nvPr>
            <p:ph type="title"/>
          </p:nvPr>
        </p:nvSpPr>
        <p:spPr>
          <a:xfrm>
            <a:off x="88050" y="0"/>
            <a:ext cx="121920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700"/>
              <a:t>Evaluating </a:t>
            </a:r>
            <a:r>
              <a:rPr lang="en-US" sz="37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Align</a:t>
            </a:r>
            <a:r>
              <a:rPr lang="en-US" sz="3700"/>
              <a:t>ment to the </a:t>
            </a:r>
            <a:r>
              <a:rPr lang="en-US" sz="3700" i="1"/>
              <a:t>KAS for Social Studies </a:t>
            </a:r>
            <a:r>
              <a:rPr lang="en-US" sz="3700"/>
              <a:t>(5)</a:t>
            </a:r>
            <a:endParaRPr/>
          </a:p>
        </p:txBody>
      </p:sp>
      <p:sp>
        <p:nvSpPr>
          <p:cNvPr id="246" name="Google Shape;246;g239d986887f_0_52"/>
          <p:cNvSpPr txBox="1">
            <a:spLocks noGrp="1"/>
          </p:cNvSpPr>
          <p:nvPr>
            <p:ph type="body" idx="2"/>
          </p:nvPr>
        </p:nvSpPr>
        <p:spPr>
          <a:xfrm>
            <a:off x="228000" y="1325700"/>
            <a:ext cx="8775600" cy="50580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a:t>Engage in a </a:t>
            </a:r>
            <a:r>
              <a:rPr lang="en-US" u="sng">
                <a:solidFill>
                  <a:schemeClr val="hlink"/>
                </a:solidFill>
                <a:hlinkClick r:id="rId3"/>
              </a:rPr>
              <a:t>Generate - Sort - Connect - Elaborate Thinking Strategy</a:t>
            </a:r>
            <a:r>
              <a:rPr lang="en-US"/>
              <a:t> to organize your understanding of learning goals, success criteria and assignment alignment to the </a:t>
            </a:r>
            <a:r>
              <a:rPr lang="en-US" i="1"/>
              <a:t>KAS for Social Studies</a:t>
            </a:r>
            <a:r>
              <a:rPr lang="en-US"/>
              <a:t> using what you have read and reviewed so far through concept mapping.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sz="2100"/>
              <a:t>*</a:t>
            </a:r>
            <a:r>
              <a:rPr lang="en-US" sz="2100" i="1"/>
              <a:t>The Guiding Notes for this slide provide directions on how to complete the concept mapping.</a:t>
            </a:r>
            <a:endParaRPr sz="2500"/>
          </a:p>
        </p:txBody>
      </p:sp>
      <p:pic>
        <p:nvPicPr>
          <p:cNvPr id="247" name="Google Shape;247;g239d986887f_0_5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832000" y="1762025"/>
            <a:ext cx="3207600" cy="3207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26e00c4c055_0_20"/>
          <p:cNvSpPr txBox="1">
            <a:spLocks noGrp="1"/>
          </p:cNvSpPr>
          <p:nvPr>
            <p:ph type="title"/>
          </p:nvPr>
        </p:nvSpPr>
        <p:spPr>
          <a:xfrm>
            <a:off x="668383" y="-202134"/>
            <a:ext cx="11075126"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How to use the Assignment Review Protocol</a:t>
            </a:r>
            <a:endParaRPr dirty="0"/>
          </a:p>
        </p:txBody>
      </p:sp>
      <p:sp>
        <p:nvSpPr>
          <p:cNvPr id="254" name="Google Shape;254;g26e00c4c055_0_20"/>
          <p:cNvSpPr txBox="1">
            <a:spLocks noGrp="1"/>
          </p:cNvSpPr>
          <p:nvPr>
            <p:ph type="body" idx="1"/>
          </p:nvPr>
        </p:nvSpPr>
        <p:spPr>
          <a:xfrm>
            <a:off x="838200" y="2301424"/>
            <a:ext cx="10515600" cy="4351200"/>
          </a:xfrm>
          <a:prstGeom prst="rect">
            <a:avLst/>
          </a:prstGeom>
        </p:spPr>
        <p:txBody>
          <a:bodyPr spcFirstLastPara="1" wrap="square" lIns="91425" tIns="45700" rIns="91425" bIns="45700" anchor="t" anchorCtr="0">
            <a:normAutofit/>
          </a:bodyPr>
          <a:lstStyle/>
          <a:p>
            <a:pPr marL="0" lvl="0" indent="0" algn="l" rtl="0">
              <a:spcBef>
                <a:spcPts val="1100"/>
              </a:spcBef>
              <a:spcAft>
                <a:spcPts val="0"/>
              </a:spcAft>
              <a:buNone/>
            </a:pPr>
            <a:endParaRPr lang="en-US" dirty="0"/>
          </a:p>
          <a:p>
            <a:pPr marL="0" lvl="0" indent="0" algn="l" rtl="0">
              <a:spcBef>
                <a:spcPts val="1100"/>
              </a:spcBef>
              <a:spcAft>
                <a:spcPts val="0"/>
              </a:spcAft>
              <a:buNone/>
            </a:pPr>
            <a:endParaRPr dirty="0"/>
          </a:p>
          <a:p>
            <a:pPr marL="0" lvl="0" indent="0" algn="l" rtl="0">
              <a:spcBef>
                <a:spcPts val="1100"/>
              </a:spcBef>
              <a:spcAft>
                <a:spcPts val="0"/>
              </a:spcAft>
              <a:buNone/>
            </a:pPr>
            <a:endParaRPr lang="en-US" dirty="0"/>
          </a:p>
          <a:p>
            <a:pPr marL="0" lvl="0" indent="0" algn="l" rtl="0">
              <a:spcBef>
                <a:spcPts val="1100"/>
              </a:spcBef>
              <a:spcAft>
                <a:spcPts val="0"/>
              </a:spcAft>
              <a:buNone/>
            </a:pPr>
            <a:endParaRPr lang="en-US" dirty="0"/>
          </a:p>
          <a:p>
            <a:pPr marL="0" lvl="0" indent="0" algn="l" rtl="0">
              <a:spcBef>
                <a:spcPts val="1100"/>
              </a:spcBef>
              <a:spcAft>
                <a:spcPts val="0"/>
              </a:spcAft>
              <a:buNone/>
            </a:pPr>
            <a:r>
              <a:rPr lang="en-US" dirty="0"/>
              <a:t>Use this video and the </a:t>
            </a:r>
            <a:r>
              <a:rPr lang="en-US" dirty="0">
                <a:hlinkClick r:id="rId4"/>
              </a:rPr>
              <a:t>Assignment Review Protocol </a:t>
            </a:r>
            <a:r>
              <a:rPr lang="en-US" dirty="0"/>
              <a:t>to learn about each component of the protocol and practice evaluating with a variety of K-12 examples.</a:t>
            </a:r>
            <a:endParaRPr dirty="0"/>
          </a:p>
        </p:txBody>
      </p:sp>
      <p:pic>
        <p:nvPicPr>
          <p:cNvPr id="2" name="Online Media 1" title="KDE - Social Studies - Assignment Review Protocol">
            <a:hlinkClick r:id="" action="ppaction://media"/>
            <a:extLst>
              <a:ext uri="{FF2B5EF4-FFF2-40B4-BE49-F238E27FC236}">
                <a16:creationId xmlns:a16="http://schemas.microsoft.com/office/drawing/2014/main" id="{3D4A2B5F-F4ED-9FB5-5912-00350C82961D}"/>
              </a:ext>
            </a:extLst>
          </p:cNvPr>
          <p:cNvPicPr>
            <a:picLocks noRot="1" noChangeAspect="1"/>
          </p:cNvPicPr>
          <p:nvPr>
            <a:videoFile r:link="rId1"/>
          </p:nvPr>
        </p:nvPicPr>
        <p:blipFill>
          <a:blip r:embed="rId5"/>
          <a:stretch>
            <a:fillRect/>
          </a:stretch>
        </p:blipFill>
        <p:spPr>
          <a:xfrm>
            <a:off x="2974431" y="975724"/>
            <a:ext cx="5620929" cy="31733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a:t>Using the Assignment Review Protocol</a:t>
            </a:r>
            <a:endParaRPr/>
          </a:p>
        </p:txBody>
      </p:sp>
      <p:sp>
        <p:nvSpPr>
          <p:cNvPr id="260" name="Google Shape;260;p5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49250" algn="l" rtl="0">
              <a:lnSpc>
                <a:spcPct val="90000"/>
              </a:lnSpc>
              <a:spcBef>
                <a:spcPts val="1100"/>
              </a:spcBef>
              <a:spcAft>
                <a:spcPts val="0"/>
              </a:spcAft>
              <a:buClr>
                <a:srgbClr val="102649"/>
              </a:buClr>
              <a:buSzPts val="1900"/>
              <a:buChar char="•"/>
            </a:pPr>
            <a:r>
              <a:rPr lang="en-US"/>
              <a:t>The criteria from the Social Studies Assignment Review Protocol should be used to determine alignment of any assignment to the </a:t>
            </a:r>
            <a:r>
              <a:rPr lang="en-US" i="1"/>
              <a:t>KAS for Social Studies</a:t>
            </a:r>
            <a:r>
              <a:rPr lang="en-US"/>
              <a:t>.</a:t>
            </a:r>
            <a:endParaRPr/>
          </a:p>
          <a:p>
            <a:pPr marL="457200" lvl="0" indent="-349250" algn="l" rtl="0">
              <a:lnSpc>
                <a:spcPct val="90000"/>
              </a:lnSpc>
              <a:spcBef>
                <a:spcPts val="1100"/>
              </a:spcBef>
              <a:spcAft>
                <a:spcPts val="0"/>
              </a:spcAft>
              <a:buClr>
                <a:srgbClr val="102649"/>
              </a:buClr>
              <a:buSzPts val="1900"/>
              <a:buChar char="•"/>
            </a:pPr>
            <a:r>
              <a:rPr lang="en-US"/>
              <a:t>In this section, you will practice using the tool with an assignment from the Social Studies Student Assignment Library.</a:t>
            </a:r>
            <a:endParaRPr/>
          </a:p>
          <a:p>
            <a:pPr marL="457200" lvl="0" indent="-349250" algn="l" rtl="0">
              <a:lnSpc>
                <a:spcPct val="90000"/>
              </a:lnSpc>
              <a:spcBef>
                <a:spcPts val="1100"/>
              </a:spcBef>
              <a:spcAft>
                <a:spcPts val="0"/>
              </a:spcAft>
              <a:buClr>
                <a:srgbClr val="102649"/>
              </a:buClr>
              <a:buSzPts val="1900"/>
              <a:buChar char="•"/>
            </a:pPr>
            <a:r>
              <a:rPr lang="en-US"/>
              <a:t>Then, you will use to tool to analyze the alignment of an assignment utilized in your social studies classroom(s).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260d3854637_0_6"/>
          <p:cNvSpPr txBox="1">
            <a:spLocks noGrp="1"/>
          </p:cNvSpPr>
          <p:nvPr>
            <p:ph type="title"/>
          </p:nvPr>
        </p:nvSpPr>
        <p:spPr>
          <a:xfrm>
            <a:off x="838200" y="12555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Application</a:t>
            </a:r>
            <a:endParaRPr/>
          </a:p>
        </p:txBody>
      </p:sp>
      <p:sp>
        <p:nvSpPr>
          <p:cNvPr id="267" name="Google Shape;267;g260d3854637_0_6"/>
          <p:cNvSpPr txBox="1">
            <a:spLocks noGrp="1"/>
          </p:cNvSpPr>
          <p:nvPr>
            <p:ph type="body" idx="1"/>
          </p:nvPr>
        </p:nvSpPr>
        <p:spPr>
          <a:xfrm>
            <a:off x="374025" y="1136825"/>
            <a:ext cx="11533200" cy="4679100"/>
          </a:xfrm>
          <a:prstGeom prst="rect">
            <a:avLst/>
          </a:prstGeom>
        </p:spPr>
        <p:txBody>
          <a:bodyPr spcFirstLastPara="1" wrap="square" lIns="91425" tIns="45700" rIns="91425" bIns="45700" anchor="t" anchorCtr="0">
            <a:normAutofit fontScale="92500" lnSpcReduction="20000"/>
          </a:bodyPr>
          <a:lstStyle/>
          <a:p>
            <a:pPr marL="0" lvl="0" indent="0" algn="l" rtl="0">
              <a:lnSpc>
                <a:spcPct val="115000"/>
              </a:lnSpc>
              <a:spcBef>
                <a:spcPts val="0"/>
              </a:spcBef>
              <a:spcAft>
                <a:spcPts val="0"/>
              </a:spcAft>
              <a:buClr>
                <a:schemeClr val="dk1"/>
              </a:buClr>
              <a:buSzPct val="36666"/>
              <a:buFont typeface="Arial"/>
              <a:buNone/>
            </a:pPr>
            <a:r>
              <a:rPr lang="en-US" sz="3000" dirty="0">
                <a:solidFill>
                  <a:schemeClr val="dk1"/>
                </a:solidFill>
                <a:highlight>
                  <a:schemeClr val="lt1"/>
                </a:highlight>
                <a:latin typeface="Calibri"/>
                <a:ea typeface="Calibri"/>
                <a:cs typeface="Calibri"/>
                <a:sym typeface="Calibri"/>
              </a:rPr>
              <a:t>In this section of the module, you will determine whether or not the assignment provided is strongly, partially or weakly aligned to the </a:t>
            </a:r>
            <a:r>
              <a:rPr lang="en-US" sz="3000" i="1" dirty="0">
                <a:solidFill>
                  <a:schemeClr val="dk1"/>
                </a:solidFill>
                <a:highlight>
                  <a:schemeClr val="lt1"/>
                </a:highlight>
                <a:latin typeface="Calibri"/>
                <a:ea typeface="Calibri"/>
                <a:cs typeface="Calibri"/>
                <a:sym typeface="Calibri"/>
              </a:rPr>
              <a:t>KAS for Social Studies </a:t>
            </a:r>
            <a:r>
              <a:rPr lang="en-US" sz="3000" dirty="0">
                <a:solidFill>
                  <a:schemeClr val="dk1"/>
                </a:solidFill>
                <a:highlight>
                  <a:schemeClr val="lt1"/>
                </a:highlight>
                <a:latin typeface="Calibri"/>
                <a:ea typeface="Calibri"/>
                <a:cs typeface="Calibri"/>
                <a:sym typeface="Calibri"/>
              </a:rPr>
              <a:t>using the Social Studies Assignment Review Protocol. ​</a:t>
            </a:r>
            <a:endParaRPr sz="3000" dirty="0">
              <a:solidFill>
                <a:schemeClr val="dk1"/>
              </a:solidFill>
              <a:highlight>
                <a:schemeClr val="lt1"/>
              </a:highlight>
              <a:latin typeface="Calibri"/>
              <a:ea typeface="Calibri"/>
              <a:cs typeface="Calibri"/>
              <a:sym typeface="Calibri"/>
            </a:endParaRPr>
          </a:p>
          <a:p>
            <a:pPr marL="0" lvl="0" indent="0" algn="ctr" rtl="0">
              <a:lnSpc>
                <a:spcPct val="115000"/>
              </a:lnSpc>
              <a:spcBef>
                <a:spcPts val="0"/>
              </a:spcBef>
              <a:spcAft>
                <a:spcPts val="0"/>
              </a:spcAft>
              <a:buClr>
                <a:schemeClr val="dk1"/>
              </a:buClr>
              <a:buSzPct val="36666"/>
              <a:buFont typeface="Arial"/>
              <a:buNone/>
            </a:pPr>
            <a:r>
              <a:rPr lang="en-US" sz="3000" u="sng" dirty="0">
                <a:solidFill>
                  <a:schemeClr val="hlink"/>
                </a:solidFill>
                <a:highlight>
                  <a:schemeClr val="lt1"/>
                </a:highlight>
                <a:latin typeface="Calibri"/>
                <a:ea typeface="Calibri"/>
                <a:cs typeface="Calibri"/>
                <a:sym typeface="Calibri"/>
                <a:hlinkClick r:id="rId3"/>
              </a:rPr>
              <a:t>Grade 1</a:t>
            </a:r>
            <a:r>
              <a:rPr lang="en-US" sz="3000">
                <a:solidFill>
                  <a:srgbClr val="9454C3"/>
                </a:solidFill>
                <a:highlight>
                  <a:schemeClr val="lt1"/>
                </a:highlight>
                <a:latin typeface="Calibri"/>
                <a:ea typeface="Calibri"/>
                <a:cs typeface="Calibri"/>
                <a:sym typeface="Calibri"/>
              </a:rPr>
              <a:t>​</a:t>
            </a:r>
            <a:endParaRPr sz="3000">
              <a:solidFill>
                <a:srgbClr val="9454C3"/>
              </a:solidFill>
              <a:highlight>
                <a:schemeClr val="lt1"/>
              </a:highlight>
              <a:latin typeface="Calibri"/>
              <a:ea typeface="Calibri"/>
              <a:cs typeface="Calibri"/>
              <a:sym typeface="Calibri"/>
            </a:endParaRPr>
          </a:p>
          <a:p>
            <a:pPr marL="0" lvl="0" indent="0" algn="ctr" rtl="0">
              <a:lnSpc>
                <a:spcPct val="115000"/>
              </a:lnSpc>
              <a:spcBef>
                <a:spcPts val="0"/>
              </a:spcBef>
              <a:spcAft>
                <a:spcPts val="0"/>
              </a:spcAft>
              <a:buClr>
                <a:schemeClr val="dk1"/>
              </a:buClr>
              <a:buSzPct val="36666"/>
              <a:buFont typeface="Arial"/>
              <a:buNone/>
            </a:pPr>
            <a:r>
              <a:rPr lang="en-US" sz="3000" u="sng" dirty="0">
                <a:solidFill>
                  <a:schemeClr val="hlink"/>
                </a:solidFill>
                <a:highlight>
                  <a:schemeClr val="lt1"/>
                </a:highlight>
                <a:latin typeface="Calibri"/>
                <a:ea typeface="Calibri"/>
                <a:cs typeface="Calibri"/>
                <a:sym typeface="Calibri"/>
                <a:hlinkClick r:id="rId4"/>
              </a:rPr>
              <a:t>Grade 4​</a:t>
            </a:r>
            <a:endParaRPr sz="3000" dirty="0">
              <a:solidFill>
                <a:schemeClr val="hlink"/>
              </a:solidFill>
              <a:highlight>
                <a:schemeClr val="lt1"/>
              </a:highlight>
              <a:latin typeface="Calibri"/>
              <a:ea typeface="Calibri"/>
              <a:cs typeface="Calibri"/>
              <a:sym typeface="Calibri"/>
              <a:hlinkClick r:id="rId4"/>
            </a:endParaRPr>
          </a:p>
          <a:p>
            <a:pPr marL="0" lvl="0" indent="0" algn="ctr" rtl="0">
              <a:lnSpc>
                <a:spcPct val="115000"/>
              </a:lnSpc>
              <a:spcBef>
                <a:spcPts val="0"/>
              </a:spcBef>
              <a:spcAft>
                <a:spcPts val="0"/>
              </a:spcAft>
              <a:buClr>
                <a:schemeClr val="dk1"/>
              </a:buClr>
              <a:buSzPct val="36666"/>
              <a:buFont typeface="Arial"/>
              <a:buNone/>
            </a:pPr>
            <a:r>
              <a:rPr lang="en-US" sz="3000" u="sng" dirty="0">
                <a:solidFill>
                  <a:schemeClr val="hlink"/>
                </a:solidFill>
                <a:highlight>
                  <a:schemeClr val="lt1"/>
                </a:highlight>
                <a:latin typeface="Calibri"/>
                <a:ea typeface="Calibri"/>
                <a:cs typeface="Calibri"/>
                <a:sym typeface="Calibri"/>
                <a:hlinkClick r:id="rId5"/>
              </a:rPr>
              <a:t>Grade 7</a:t>
            </a:r>
            <a:endParaRPr sz="3000" dirty="0">
              <a:solidFill>
                <a:schemeClr val="hlink"/>
              </a:solidFill>
              <a:highlight>
                <a:schemeClr val="lt1"/>
              </a:highlight>
              <a:latin typeface="Calibri"/>
              <a:ea typeface="Calibri"/>
              <a:cs typeface="Calibri"/>
              <a:sym typeface="Calibri"/>
              <a:hlinkClick r:id="rId5"/>
            </a:endParaRPr>
          </a:p>
          <a:p>
            <a:pPr marL="0" lvl="0" indent="0" algn="ctr" rtl="0">
              <a:lnSpc>
                <a:spcPct val="115000"/>
              </a:lnSpc>
              <a:spcBef>
                <a:spcPts val="0"/>
              </a:spcBef>
              <a:spcAft>
                <a:spcPts val="0"/>
              </a:spcAft>
              <a:buNone/>
            </a:pPr>
            <a:r>
              <a:rPr lang="en-US" sz="3000" u="sng" dirty="0">
                <a:solidFill>
                  <a:schemeClr val="hlink"/>
                </a:solidFill>
                <a:highlight>
                  <a:schemeClr val="lt1"/>
                </a:highlight>
                <a:latin typeface="Calibri"/>
                <a:ea typeface="Calibri"/>
                <a:cs typeface="Calibri"/>
                <a:sym typeface="Calibri"/>
                <a:hlinkClick r:id="rId6"/>
              </a:rPr>
              <a:t>High School</a:t>
            </a:r>
            <a:endParaRPr sz="3000" dirty="0">
              <a:solidFill>
                <a:schemeClr val="hlink"/>
              </a:solidFill>
              <a:highlight>
                <a:schemeClr val="lt1"/>
              </a:highlight>
              <a:latin typeface="Calibri"/>
              <a:ea typeface="Calibri"/>
              <a:cs typeface="Calibri"/>
              <a:sym typeface="Calibri"/>
              <a:hlinkClick r:id="rId6"/>
            </a:endParaRPr>
          </a:p>
          <a:p>
            <a:pPr marL="0" lvl="0" indent="0" algn="ctr" rtl="0">
              <a:lnSpc>
                <a:spcPct val="115000"/>
              </a:lnSpc>
              <a:spcBef>
                <a:spcPts val="0"/>
              </a:spcBef>
              <a:spcAft>
                <a:spcPts val="0"/>
              </a:spcAft>
              <a:buNone/>
            </a:pPr>
            <a:endParaRPr sz="3000" dirty="0">
              <a:solidFill>
                <a:schemeClr val="dk1"/>
              </a:solidFill>
              <a:highlight>
                <a:schemeClr val="lt1"/>
              </a:highlight>
              <a:latin typeface="Calibri"/>
              <a:ea typeface="Calibri"/>
              <a:cs typeface="Calibri"/>
              <a:sym typeface="Calibri"/>
            </a:endParaRPr>
          </a:p>
          <a:p>
            <a:pPr marL="0" lvl="0" indent="0" algn="l" rtl="0">
              <a:lnSpc>
                <a:spcPct val="115000"/>
              </a:lnSpc>
              <a:spcBef>
                <a:spcPts val="0"/>
              </a:spcBef>
              <a:spcAft>
                <a:spcPts val="0"/>
              </a:spcAft>
              <a:buNone/>
            </a:pPr>
            <a:r>
              <a:rPr lang="en-US" sz="3000" dirty="0">
                <a:solidFill>
                  <a:schemeClr val="dk1"/>
                </a:solidFill>
                <a:highlight>
                  <a:schemeClr val="lt1"/>
                </a:highlight>
                <a:latin typeface="Calibri"/>
                <a:ea typeface="Calibri"/>
                <a:cs typeface="Calibri"/>
                <a:sym typeface="Calibri"/>
              </a:rPr>
              <a:t>Use the</a:t>
            </a:r>
            <a:r>
              <a:rPr lang="en-US" sz="3000" u="sng" dirty="0">
                <a:solidFill>
                  <a:srgbClr val="9454C3"/>
                </a:solidFill>
                <a:highlight>
                  <a:schemeClr val="lt1"/>
                </a:highlight>
                <a:latin typeface="Calibri"/>
                <a:ea typeface="Calibri"/>
                <a:cs typeface="Calibri"/>
                <a:sym typeface="Calibri"/>
                <a:hlinkClick r:id="rId7">
                  <a:extLst>
                    <a:ext uri="{A12FA001-AC4F-418D-AE19-62706E023703}">
                      <ahyp:hlinkClr xmlns:ahyp="http://schemas.microsoft.com/office/drawing/2018/hyperlinkcolor" val="tx"/>
                    </a:ext>
                  </a:extLst>
                </a:hlinkClick>
              </a:rPr>
              <a:t> Social Studies Assignment Review Protocol</a:t>
            </a:r>
            <a:r>
              <a:rPr lang="en-US" sz="3000" dirty="0">
                <a:solidFill>
                  <a:schemeClr val="dk1"/>
                </a:solidFill>
                <a:highlight>
                  <a:schemeClr val="lt1"/>
                </a:highlight>
                <a:latin typeface="Calibri"/>
                <a:ea typeface="Calibri"/>
                <a:cs typeface="Calibri"/>
                <a:sym typeface="Calibri"/>
              </a:rPr>
              <a:t> to determine whether or not the assignment is strongly, partially or weakly aligned to the </a:t>
            </a:r>
            <a:r>
              <a:rPr lang="en-US" sz="3000" i="1" dirty="0">
                <a:solidFill>
                  <a:schemeClr val="dk1"/>
                </a:solidFill>
                <a:highlight>
                  <a:schemeClr val="lt1"/>
                </a:highlight>
                <a:latin typeface="Calibri"/>
                <a:ea typeface="Calibri"/>
                <a:cs typeface="Calibri"/>
                <a:sym typeface="Calibri"/>
              </a:rPr>
              <a:t>KAS for Social Studies</a:t>
            </a:r>
            <a:r>
              <a:rPr lang="en-US" sz="3000" dirty="0">
                <a:solidFill>
                  <a:schemeClr val="dk1"/>
                </a:solidFill>
                <a:highlight>
                  <a:schemeClr val="lt1"/>
                </a:highlight>
                <a:latin typeface="Calibri"/>
                <a:ea typeface="Calibri"/>
                <a:cs typeface="Calibri"/>
                <a:sym typeface="Calibri"/>
              </a:rPr>
              <a:t>.</a:t>
            </a:r>
            <a:endParaRPr dirty="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60d3854637_0_0"/>
          <p:cNvSpPr txBox="1">
            <a:spLocks noGrp="1"/>
          </p:cNvSpPr>
          <p:nvPr>
            <p:ph type="title"/>
          </p:nvPr>
        </p:nvSpPr>
        <p:spPr>
          <a:xfrm>
            <a:off x="418925" y="185450"/>
            <a:ext cx="11533200" cy="1272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a:solidFill>
                  <a:srgbClr val="072B62"/>
                </a:solidFill>
                <a:latin typeface="Libre Franklin"/>
                <a:ea typeface="Libre Franklin"/>
                <a:cs typeface="Libre Franklin"/>
                <a:sym typeface="Libre Franklin"/>
              </a:rPr>
              <a:t>Is the assignment strongly, partially or weakly aligned?</a:t>
            </a:r>
            <a:endParaRPr/>
          </a:p>
        </p:txBody>
      </p:sp>
      <p:sp>
        <p:nvSpPr>
          <p:cNvPr id="274" name="Google Shape;274;g260d3854637_0_0"/>
          <p:cNvSpPr txBox="1">
            <a:spLocks noGrp="1"/>
          </p:cNvSpPr>
          <p:nvPr>
            <p:ph type="body" idx="1"/>
          </p:nvPr>
        </p:nvSpPr>
        <p:spPr>
          <a:xfrm>
            <a:off x="497125" y="1623150"/>
            <a:ext cx="10856700" cy="45537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400" dirty="0">
                <a:solidFill>
                  <a:schemeClr val="dk1"/>
                </a:solidFill>
                <a:highlight>
                  <a:schemeClr val="lt1"/>
                </a:highlight>
                <a:latin typeface="Calibri"/>
                <a:ea typeface="Calibri"/>
                <a:cs typeface="Calibri"/>
                <a:sym typeface="Calibri"/>
              </a:rPr>
              <a:t>Compare the results of your completed protocol with this sample completed protocol for Grade 1, Grade 4, Grade 7 or High School by answering the following questions:​</a:t>
            </a:r>
            <a:endParaRPr sz="2400" dirty="0">
              <a:solidFill>
                <a:schemeClr val="dk1"/>
              </a:solidFill>
              <a:highlight>
                <a:schemeClr val="lt1"/>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2400" dirty="0">
              <a:solidFill>
                <a:schemeClr val="dk1"/>
              </a:solidFill>
              <a:highlight>
                <a:schemeClr val="lt1"/>
              </a:highlight>
              <a:latin typeface="Calibri"/>
              <a:ea typeface="Calibri"/>
              <a:cs typeface="Calibri"/>
              <a:sym typeface="Calibri"/>
            </a:endParaRPr>
          </a:p>
          <a:p>
            <a:pPr marL="787400" indent="-342900">
              <a:lnSpc>
                <a:spcPct val="115000"/>
              </a:lnSpc>
              <a:spcBef>
                <a:spcPts val="0"/>
              </a:spcBef>
              <a:buClr>
                <a:schemeClr val="dk1"/>
              </a:buClr>
              <a:buSzPts val="1200"/>
            </a:pPr>
            <a:r>
              <a:rPr lang="en-US" sz="2400" dirty="0">
                <a:solidFill>
                  <a:schemeClr val="dk1"/>
                </a:solidFill>
                <a:highlight>
                  <a:schemeClr val="lt1"/>
                </a:highlight>
                <a:latin typeface="Calibri"/>
                <a:ea typeface="Calibri"/>
                <a:cs typeface="Calibri"/>
                <a:sym typeface="Calibri"/>
              </a:rPr>
              <a:t>Are there any discrepancies between how you rated the assignment and how the assignment is rated on the sample protocol? If not, move on to the next question. If so, reflect on the differences. Why were there differences in the responses?​</a:t>
            </a:r>
            <a:endParaRPr sz="2400" dirty="0">
              <a:solidFill>
                <a:schemeClr val="dk1"/>
              </a:solidFill>
              <a:highlight>
                <a:schemeClr val="lt1"/>
              </a:highlight>
              <a:latin typeface="Calibri"/>
              <a:ea typeface="Calibri"/>
              <a:cs typeface="Calibri"/>
              <a:sym typeface="Calibri"/>
            </a:endParaRPr>
          </a:p>
          <a:p>
            <a:pPr marL="787400" indent="-342900">
              <a:lnSpc>
                <a:spcPct val="115000"/>
              </a:lnSpc>
              <a:spcBef>
                <a:spcPts val="0"/>
              </a:spcBef>
              <a:buClr>
                <a:schemeClr val="dk1"/>
              </a:buClr>
              <a:buSzPts val="1200"/>
            </a:pPr>
            <a:r>
              <a:rPr lang="en-US" sz="2400" dirty="0">
                <a:solidFill>
                  <a:schemeClr val="dk1"/>
                </a:solidFill>
                <a:highlight>
                  <a:schemeClr val="lt1"/>
                </a:highlight>
                <a:latin typeface="Calibri"/>
                <a:ea typeface="Calibri"/>
                <a:cs typeface="Calibri"/>
                <a:sym typeface="Calibri"/>
              </a:rPr>
              <a:t>Review the reflection section of the Social Studies Assignment Review Protocol. What changes are needed to improve alignment to the </a:t>
            </a:r>
            <a:r>
              <a:rPr lang="en-US" sz="2400" i="1" dirty="0">
                <a:solidFill>
                  <a:schemeClr val="dk1"/>
                </a:solidFill>
                <a:highlight>
                  <a:schemeClr val="lt1"/>
                </a:highlight>
                <a:latin typeface="Calibri"/>
                <a:ea typeface="Calibri"/>
                <a:cs typeface="Calibri"/>
                <a:sym typeface="Calibri"/>
              </a:rPr>
              <a:t>KAS for Social Studies? </a:t>
            </a:r>
            <a:endParaRPr sz="2400" i="1" dirty="0">
              <a:solidFill>
                <a:schemeClr val="dk1"/>
              </a:solidFill>
              <a:highlight>
                <a:schemeClr val="lt1"/>
              </a:highlight>
              <a:latin typeface="Calibri"/>
              <a:ea typeface="Calibri"/>
              <a:cs typeface="Calibri"/>
              <a:sym typeface="Calibri"/>
            </a:endParaRPr>
          </a:p>
          <a:p>
            <a:pPr marL="0" lvl="0" indent="0" algn="l" rtl="0">
              <a:spcBef>
                <a:spcPts val="1100"/>
              </a:spcBef>
              <a:spcAft>
                <a:spcPts val="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2"/>
          <p:cNvSpPr txBox="1">
            <a:spLocks noGrp="1"/>
          </p:cNvSpPr>
          <p:nvPr>
            <p:ph type="title"/>
          </p:nvPr>
        </p:nvSpPr>
        <p:spPr>
          <a:xfrm>
            <a:off x="838200" y="245350"/>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600">
                <a:solidFill>
                  <a:srgbClr val="072B62"/>
                </a:solidFill>
                <a:latin typeface="Libre Franklin"/>
                <a:ea typeface="Libre Franklin"/>
                <a:cs typeface="Libre Franklin"/>
                <a:sym typeface="Libre Franklin"/>
              </a:rPr>
              <a:t>Is the assignment strongly, partially or weakly aligned?</a:t>
            </a:r>
            <a:endParaRPr/>
          </a:p>
        </p:txBody>
      </p:sp>
      <p:sp>
        <p:nvSpPr>
          <p:cNvPr id="280" name="Google Shape;280;p52"/>
          <p:cNvSpPr txBox="1">
            <a:spLocks noGrp="1"/>
          </p:cNvSpPr>
          <p:nvPr>
            <p:ph type="body" idx="1"/>
          </p:nvPr>
        </p:nvSpPr>
        <p:spPr>
          <a:xfrm>
            <a:off x="838200" y="1496200"/>
            <a:ext cx="10515600" cy="4351200"/>
          </a:xfrm>
          <a:prstGeom prst="rect">
            <a:avLst/>
          </a:prstGeom>
          <a:noFill/>
          <a:ln>
            <a:noFill/>
          </a:ln>
        </p:spPr>
        <p:txBody>
          <a:bodyPr spcFirstLastPara="1" wrap="square" lIns="91425" tIns="45700" rIns="91425" bIns="45700" anchor="t" anchorCtr="0">
            <a:normAutofit/>
          </a:bodyPr>
          <a:lstStyle/>
          <a:p>
            <a:pPr marL="107950" lvl="0" indent="0" algn="l" rtl="0">
              <a:lnSpc>
                <a:spcPct val="90000"/>
              </a:lnSpc>
              <a:spcBef>
                <a:spcPts val="1100"/>
              </a:spcBef>
              <a:spcAft>
                <a:spcPts val="0"/>
              </a:spcAft>
              <a:buSzPts val="1900"/>
              <a:buNone/>
            </a:pPr>
            <a:r>
              <a:rPr lang="en-US" sz="2300" dirty="0"/>
              <a:t>Next, select the assignment below that matches your grade band:</a:t>
            </a:r>
            <a:endParaRPr sz="2300" dirty="0"/>
          </a:p>
          <a:p>
            <a:pPr marL="107950" lvl="0" indent="0" algn="l" rtl="0">
              <a:lnSpc>
                <a:spcPct val="90000"/>
              </a:lnSpc>
              <a:spcBef>
                <a:spcPts val="1100"/>
              </a:spcBef>
              <a:spcAft>
                <a:spcPts val="0"/>
              </a:spcAft>
              <a:buSzPts val="1900"/>
              <a:buNone/>
            </a:pPr>
            <a:endParaRPr sz="1700" dirty="0"/>
          </a:p>
          <a:p>
            <a:pPr marL="0" indent="0" algn="ctr">
              <a:lnSpc>
                <a:spcPct val="115000"/>
              </a:lnSpc>
              <a:spcBef>
                <a:spcPts val="1000"/>
              </a:spcBef>
              <a:buClr>
                <a:schemeClr val="dk1"/>
              </a:buClr>
              <a:buSzPts val="1100"/>
              <a:buNone/>
            </a:pPr>
            <a:r>
              <a:rPr lang="en-US" sz="2300" u="sng" dirty="0">
                <a:solidFill>
                  <a:schemeClr val="hlink"/>
                </a:solidFill>
                <a:latin typeface="Franklin Gothic Book"/>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Grade 5 Example for Evaluation</a:t>
            </a:r>
            <a:r>
              <a:rPr lang="en-US" sz="2300" dirty="0">
                <a:solidFill>
                  <a:srgbClr val="000000"/>
                </a:solidFill>
                <a:latin typeface="Franklin Gothic Boo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 </a:t>
            </a:r>
            <a:endParaRPr sz="2300" dirty="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endParaRPr>
          </a:p>
          <a:p>
            <a:pPr marL="0" lvl="0" indent="0" algn="ctr" rtl="0">
              <a:lnSpc>
                <a:spcPct val="115000"/>
              </a:lnSpc>
              <a:spcBef>
                <a:spcPts val="1000"/>
              </a:spcBef>
              <a:spcAft>
                <a:spcPts val="0"/>
              </a:spcAft>
              <a:buClr>
                <a:schemeClr val="dk1"/>
              </a:buClr>
              <a:buSzPts val="1100"/>
              <a:buFont typeface="Arial"/>
              <a:buNone/>
            </a:pPr>
            <a:r>
              <a:rPr lang="en-US" sz="2300" u="sng" dirty="0">
                <a:solidFill>
                  <a:schemeClr val="hlink"/>
                </a:solidFill>
                <a:latin typeface="Franklin Gothic Book"/>
                <a:hlinkClick r:id="rId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Grade 8 Example for Evaluation</a:t>
            </a:r>
            <a:endParaRPr sz="2300" dirty="0">
              <a:solidFill>
                <a:schemeClr val="hlink"/>
              </a:solidFill>
              <a:latin typeface="Franklin Gothic Book"/>
              <a:hlinkClick r:id="rId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endParaRPr>
          </a:p>
          <a:p>
            <a:pPr marL="0" indent="0" algn="ctr">
              <a:lnSpc>
                <a:spcPct val="115000"/>
              </a:lnSpc>
              <a:spcBef>
                <a:spcPts val="1000"/>
              </a:spcBef>
              <a:buClr>
                <a:schemeClr val="dk1"/>
              </a:buClr>
              <a:buSzPts val="1100"/>
              <a:buNone/>
            </a:pPr>
            <a:r>
              <a:rPr lang="en-US" sz="2300" u="sng" dirty="0">
                <a:solidFill>
                  <a:schemeClr val="hlink"/>
                </a:solidFill>
                <a:latin typeface="Franklin Gothic Book"/>
                <a:hlinkClick r:id="rId5"/>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High School Example B for Evaluation</a:t>
            </a:r>
            <a:r>
              <a:rPr lang="en-US" sz="2300" dirty="0">
                <a:solidFill>
                  <a:srgbClr val="000000"/>
                </a:solidFill>
                <a:latin typeface="Franklin Gothic Boo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 </a:t>
            </a:r>
            <a:endParaRPr sz="2300" dirty="0">
              <a:solidFill>
                <a:srgbClr val="000000"/>
              </a:solidFill>
            </a:endParaRPr>
          </a:p>
          <a:p>
            <a:pPr marL="0" lvl="0" indent="0" algn="ctr" rtl="0">
              <a:lnSpc>
                <a:spcPct val="115000"/>
              </a:lnSpc>
              <a:spcBef>
                <a:spcPts val="1000"/>
              </a:spcBef>
              <a:spcAft>
                <a:spcPts val="0"/>
              </a:spcAft>
              <a:buClr>
                <a:schemeClr val="dk1"/>
              </a:buClr>
              <a:buSzPts val="1100"/>
              <a:buFont typeface="Arial"/>
              <a:buNone/>
            </a:pPr>
            <a:endParaRPr sz="1700" dirty="0">
              <a:solidFill>
                <a:srgbClr val="000000"/>
              </a:solidFill>
            </a:endParaRPr>
          </a:p>
          <a:p>
            <a:pPr marL="0" lvl="0" indent="0" algn="l" rtl="0">
              <a:lnSpc>
                <a:spcPct val="115000"/>
              </a:lnSpc>
              <a:spcBef>
                <a:spcPts val="0"/>
              </a:spcBef>
              <a:spcAft>
                <a:spcPts val="0"/>
              </a:spcAft>
              <a:buClr>
                <a:schemeClr val="dk1"/>
              </a:buClr>
              <a:buSzPts val="1100"/>
              <a:buFont typeface="Arial"/>
              <a:buNone/>
            </a:pPr>
            <a:r>
              <a:rPr lang="en-US" sz="2300" dirty="0">
                <a:solidFill>
                  <a:schemeClr val="dk1"/>
                </a:solidFill>
                <a:highlight>
                  <a:schemeClr val="lt1"/>
                </a:highlight>
                <a:latin typeface="Franklin Gothic Book"/>
              </a:rPr>
              <a:t>Use the</a:t>
            </a:r>
            <a:r>
              <a:rPr lang="en-US" sz="2300" u="sng" dirty="0">
                <a:solidFill>
                  <a:srgbClr val="9454C3"/>
                </a:solidFill>
                <a:highlight>
                  <a:schemeClr val="lt1"/>
                </a:highlight>
                <a:latin typeface="Franklin Gothic Book"/>
                <a:hlinkClick r:id="rId6">
                  <a:extLst>
                    <a:ext uri="{A12FA001-AC4F-418D-AE19-62706E023703}">
                      <ahyp:hlinkClr xmlns:ahyp="http://schemas.microsoft.com/office/drawing/2018/hyperlinkcolor" val="tx"/>
                    </a:ext>
                  </a:extLst>
                </a:hlinkClick>
              </a:rPr>
              <a:t> Social Studies Assignment Review Protocol</a:t>
            </a:r>
            <a:r>
              <a:rPr lang="en-US" sz="2300" dirty="0">
                <a:solidFill>
                  <a:schemeClr val="dk1"/>
                </a:solidFill>
                <a:highlight>
                  <a:schemeClr val="lt1"/>
                </a:highlight>
                <a:latin typeface="Franklin Gothic Book"/>
              </a:rPr>
              <a:t> to determine whether or not the assignment is strongly, partially or weakly aligned to the </a:t>
            </a:r>
            <a:r>
              <a:rPr lang="en-US" sz="2300" i="1" dirty="0">
                <a:solidFill>
                  <a:schemeClr val="dk1"/>
                </a:solidFill>
                <a:highlight>
                  <a:schemeClr val="lt1"/>
                </a:highlight>
                <a:latin typeface="Franklin Gothic Book"/>
              </a:rPr>
              <a:t>KAS for Social Studies</a:t>
            </a:r>
            <a:r>
              <a:rPr lang="en-US" sz="2300" dirty="0">
                <a:solidFill>
                  <a:schemeClr val="dk1"/>
                </a:solidFill>
                <a:highlight>
                  <a:schemeClr val="lt1"/>
                </a:highlight>
                <a:latin typeface="Franklin Gothic Book"/>
              </a:rPr>
              <a:t>.</a:t>
            </a:r>
            <a:endParaRPr sz="2300" dirty="0">
              <a:solidFill>
                <a:schemeClr val="dk1"/>
              </a:solidFill>
              <a:latin typeface="Franklin Gothic Boo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4a62072566_0_29"/>
          <p:cNvSpPr txBox="1">
            <a:spLocks noGrp="1"/>
          </p:cNvSpPr>
          <p:nvPr>
            <p:ph type="title"/>
          </p:nvPr>
        </p:nvSpPr>
        <p:spPr>
          <a:xfrm>
            <a:off x="533900" y="129150"/>
            <a:ext cx="108348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102649"/>
              </a:buClr>
              <a:buSzPts val="990"/>
              <a:buFont typeface="Libre Franklin Medium"/>
              <a:buNone/>
            </a:pPr>
            <a:r>
              <a:rPr lang="en-US" sz="3700"/>
              <a:t>The Social Studies Assignment Review Protocol</a:t>
            </a:r>
            <a:endParaRPr sz="2260"/>
          </a:p>
        </p:txBody>
      </p:sp>
      <p:sp>
        <p:nvSpPr>
          <p:cNvPr id="141" name="Google Shape;141;g24a62072566_0_29"/>
          <p:cNvSpPr txBox="1">
            <a:spLocks noGrp="1"/>
          </p:cNvSpPr>
          <p:nvPr>
            <p:ph type="body" idx="1"/>
          </p:nvPr>
        </p:nvSpPr>
        <p:spPr>
          <a:xfrm>
            <a:off x="381000" y="1186050"/>
            <a:ext cx="11430000" cy="4485900"/>
          </a:xfrm>
          <a:prstGeom prst="rect">
            <a:avLst/>
          </a:prstGeom>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1100"/>
              <a:buFont typeface="Arial"/>
              <a:buNone/>
            </a:pPr>
            <a:r>
              <a:rPr lang="en-US" sz="2000" b="1">
                <a:solidFill>
                  <a:srgbClr val="222222"/>
                </a:solidFill>
              </a:rPr>
              <a:t>Compelling Question: </a:t>
            </a:r>
            <a:endParaRPr sz="2000" b="1">
              <a:solidFill>
                <a:srgbClr val="222222"/>
              </a:solidFill>
            </a:endParaRPr>
          </a:p>
          <a:p>
            <a:pPr marL="0" lvl="0" indent="0" algn="l" rtl="0">
              <a:spcBef>
                <a:spcPts val="1100"/>
              </a:spcBef>
              <a:spcAft>
                <a:spcPts val="0"/>
              </a:spcAft>
              <a:buNone/>
            </a:pPr>
            <a:r>
              <a:rPr lang="en-US" sz="2000">
                <a:solidFill>
                  <a:srgbClr val="222222"/>
                </a:solidFill>
              </a:rPr>
              <a:t>Does my assignment meet the intended depth and rigor of the </a:t>
            </a:r>
            <a:r>
              <a:rPr lang="en-US" sz="2000" i="1">
                <a:solidFill>
                  <a:srgbClr val="222222"/>
                </a:solidFill>
              </a:rPr>
              <a:t>KAS for Social Studies</a:t>
            </a:r>
            <a:r>
              <a:rPr lang="en-US" sz="2000">
                <a:solidFill>
                  <a:srgbClr val="222222"/>
                </a:solidFill>
              </a:rPr>
              <a:t>?</a:t>
            </a:r>
            <a:endParaRPr sz="2000">
              <a:solidFill>
                <a:srgbClr val="222222"/>
              </a:solidFill>
            </a:endParaRPr>
          </a:p>
          <a:p>
            <a:pPr marL="0" lvl="0" indent="0" algn="l" rtl="0">
              <a:lnSpc>
                <a:spcPct val="100000"/>
              </a:lnSpc>
              <a:spcBef>
                <a:spcPts val="0"/>
              </a:spcBef>
              <a:spcAft>
                <a:spcPts val="0"/>
              </a:spcAft>
              <a:buClr>
                <a:schemeClr val="dk1"/>
              </a:buClr>
              <a:buSzPts val="1100"/>
              <a:buFont typeface="Arial"/>
              <a:buNone/>
            </a:pPr>
            <a:endParaRPr sz="2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000" b="1">
                <a:solidFill>
                  <a:schemeClr val="dk1"/>
                </a:solidFill>
              </a:rPr>
              <a:t>Supporting Question: </a:t>
            </a:r>
            <a:endParaRPr sz="20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000">
                <a:solidFill>
                  <a:schemeClr val="dk1"/>
                </a:solidFill>
              </a:rPr>
              <a:t>What are the characteristics of a strongly, weakly and/or partially aligned assignment according to the </a:t>
            </a:r>
            <a:r>
              <a:rPr lang="en-US" sz="2000" i="1">
                <a:solidFill>
                  <a:schemeClr val="dk1"/>
                </a:solidFill>
              </a:rPr>
              <a:t>KAS for Social Studies? </a:t>
            </a:r>
            <a:endParaRPr sz="2000" i="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20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000" b="1">
                <a:solidFill>
                  <a:schemeClr val="dk1"/>
                </a:solidFill>
              </a:rPr>
              <a:t>Learning Target:</a:t>
            </a:r>
            <a:endParaRPr sz="20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000">
                <a:solidFill>
                  <a:schemeClr val="dk1"/>
                </a:solidFill>
              </a:rPr>
              <a:t>I</a:t>
            </a:r>
            <a:r>
              <a:rPr lang="en-US" sz="2200">
                <a:solidFill>
                  <a:schemeClr val="dk1"/>
                </a:solidFill>
                <a:latin typeface="Calibri"/>
                <a:ea typeface="Calibri"/>
                <a:cs typeface="Calibri"/>
                <a:sym typeface="Calibri"/>
              </a:rPr>
              <a:t> can describe the characteristics of an assignment that is strongly, weakly and partially aligned to the </a:t>
            </a:r>
            <a:r>
              <a:rPr lang="en-US" sz="2200" i="1">
                <a:solidFill>
                  <a:schemeClr val="dk1"/>
                </a:solidFill>
                <a:latin typeface="Calibri"/>
                <a:ea typeface="Calibri"/>
                <a:cs typeface="Calibri"/>
                <a:sym typeface="Calibri"/>
              </a:rPr>
              <a:t>KAS for Social Studies. </a:t>
            </a:r>
            <a:endParaRPr sz="20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20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000" b="1">
                <a:solidFill>
                  <a:schemeClr val="dk1"/>
                </a:solidFill>
              </a:rPr>
              <a:t>Success Criteria:</a:t>
            </a:r>
            <a:endParaRPr sz="20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200">
                <a:solidFill>
                  <a:schemeClr val="dk1"/>
                </a:solidFill>
                <a:latin typeface="Calibri"/>
                <a:ea typeface="Calibri"/>
                <a:cs typeface="Calibri"/>
                <a:sym typeface="Calibri"/>
              </a:rPr>
              <a:t>I will be successful when I can evaluate assignments using the Assignment Review Protocol to determine if the assignment is weakly, partially or strongly aligned to the </a:t>
            </a:r>
            <a:r>
              <a:rPr lang="en-US" sz="2200" i="1">
                <a:solidFill>
                  <a:schemeClr val="dk1"/>
                </a:solidFill>
                <a:latin typeface="Calibri"/>
                <a:ea typeface="Calibri"/>
                <a:cs typeface="Calibri"/>
                <a:sym typeface="Calibri"/>
              </a:rPr>
              <a:t>KAS for Social Studies.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260d3854637_0_16"/>
          <p:cNvSpPr txBox="1">
            <a:spLocks noGrp="1"/>
          </p:cNvSpPr>
          <p:nvPr>
            <p:ph type="title"/>
          </p:nvPr>
        </p:nvSpPr>
        <p:spPr>
          <a:xfrm>
            <a:off x="838200" y="1704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600">
                <a:solidFill>
                  <a:srgbClr val="072B62"/>
                </a:solidFill>
                <a:latin typeface="Libre Franklin"/>
                <a:ea typeface="Libre Franklin"/>
                <a:cs typeface="Libre Franklin"/>
                <a:sym typeface="Libre Franklin"/>
              </a:rPr>
              <a:t>Is the assignment strongly, partially or weakly aligned?</a:t>
            </a:r>
            <a:endParaRPr/>
          </a:p>
        </p:txBody>
      </p:sp>
      <p:sp>
        <p:nvSpPr>
          <p:cNvPr id="287" name="Google Shape;287;g260d3854637_0_16"/>
          <p:cNvSpPr txBox="1">
            <a:spLocks noGrp="1"/>
          </p:cNvSpPr>
          <p:nvPr>
            <p:ph type="body" idx="1"/>
          </p:nvPr>
        </p:nvSpPr>
        <p:spPr>
          <a:xfrm>
            <a:off x="838200" y="1355363"/>
            <a:ext cx="10515600" cy="43512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r>
              <a:rPr lang="en-US" sz="2400" dirty="0">
                <a:solidFill>
                  <a:schemeClr val="dk1"/>
                </a:solidFill>
                <a:highlight>
                  <a:schemeClr val="lt1"/>
                </a:highlight>
                <a:latin typeface="Calibri"/>
                <a:ea typeface="Calibri"/>
                <a:cs typeface="Calibri"/>
                <a:sym typeface="Calibri"/>
              </a:rPr>
              <a:t>Compare the results of your completed protocol with this sample completed protocol for </a:t>
            </a:r>
            <a:r>
              <a:rPr lang="en-US" sz="2400" u="sng" dirty="0">
                <a:solidFill>
                  <a:srgbClr val="9454C3"/>
                </a:solidFill>
                <a:highlight>
                  <a:schemeClr val="lt1"/>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Grade 5,</a:t>
            </a:r>
            <a:r>
              <a:rPr lang="en-US" sz="2400" dirty="0">
                <a:solidFill>
                  <a:schemeClr val="dk1"/>
                </a:solidFill>
                <a:highlight>
                  <a:schemeClr val="lt1"/>
                </a:highlight>
                <a:latin typeface="Calibri"/>
                <a:ea typeface="Calibri"/>
                <a:cs typeface="Calibri"/>
                <a:sym typeface="Calibri"/>
              </a:rPr>
              <a:t> </a:t>
            </a:r>
            <a:r>
              <a:rPr lang="en-US" sz="2400" u="sng" dirty="0">
                <a:solidFill>
                  <a:srgbClr val="9454C3"/>
                </a:solidFill>
                <a:highlight>
                  <a:schemeClr val="lt1"/>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Grade 8</a:t>
            </a:r>
            <a:r>
              <a:rPr lang="en-US" sz="2400" dirty="0">
                <a:solidFill>
                  <a:schemeClr val="dk1"/>
                </a:solidFill>
                <a:highlight>
                  <a:schemeClr val="lt1"/>
                </a:highlight>
                <a:latin typeface="Calibri"/>
                <a:ea typeface="Calibri"/>
                <a:cs typeface="Calibri"/>
                <a:sym typeface="Calibri"/>
              </a:rPr>
              <a:t> or </a:t>
            </a:r>
            <a:r>
              <a:rPr lang="en-US" sz="2400" u="sng" dirty="0">
                <a:solidFill>
                  <a:srgbClr val="9454C3"/>
                </a:solidFill>
                <a:highlight>
                  <a:schemeClr val="lt1"/>
                </a:highlight>
                <a:latin typeface="Calibri"/>
                <a:ea typeface="Calibri"/>
                <a:cs typeface="Calibri"/>
                <a:sym typeface="Calibri"/>
                <a:hlinkClick r:id="rId5">
                  <a:extLst>
                    <a:ext uri="{A12FA001-AC4F-418D-AE19-62706E023703}">
                      <ahyp:hlinkClr xmlns:ahyp="http://schemas.microsoft.com/office/drawing/2018/hyperlinkcolor" val="tx"/>
                    </a:ext>
                  </a:extLst>
                </a:hlinkClick>
              </a:rPr>
              <a:t>High School </a:t>
            </a:r>
            <a:r>
              <a:rPr lang="en-US" sz="2400" dirty="0">
                <a:solidFill>
                  <a:schemeClr val="dk1"/>
                </a:solidFill>
                <a:highlight>
                  <a:schemeClr val="lt1"/>
                </a:highlight>
                <a:latin typeface="Calibri"/>
                <a:ea typeface="Calibri"/>
                <a:cs typeface="Calibri"/>
                <a:sym typeface="Calibri"/>
              </a:rPr>
              <a:t>by engaging with the following questions:​</a:t>
            </a:r>
            <a:endParaRPr sz="2400" dirty="0">
              <a:solidFill>
                <a:schemeClr val="dk1"/>
              </a:solidFill>
              <a:highlight>
                <a:schemeClr val="lt1"/>
              </a:highlight>
              <a:latin typeface="Calibri"/>
              <a:ea typeface="Calibri"/>
              <a:cs typeface="Calibri"/>
              <a:sym typeface="Calibri"/>
            </a:endParaRPr>
          </a:p>
          <a:p>
            <a:pPr marL="0" lvl="0" indent="0" algn="l" rtl="0">
              <a:lnSpc>
                <a:spcPct val="115000"/>
              </a:lnSpc>
              <a:spcBef>
                <a:spcPts val="0"/>
              </a:spcBef>
              <a:spcAft>
                <a:spcPts val="0"/>
              </a:spcAft>
              <a:buClr>
                <a:schemeClr val="dk1"/>
              </a:buClr>
              <a:buSzPct val="45833"/>
              <a:buFont typeface="Arial"/>
              <a:buNone/>
            </a:pPr>
            <a:endParaRPr sz="2400" dirty="0">
              <a:solidFill>
                <a:schemeClr val="dk1"/>
              </a:solidFill>
              <a:highlight>
                <a:schemeClr val="lt1"/>
              </a:highlight>
              <a:latin typeface="Calibri"/>
              <a:ea typeface="Calibri"/>
              <a:cs typeface="Calibri"/>
              <a:sym typeface="Calibri"/>
            </a:endParaRPr>
          </a:p>
          <a:p>
            <a:pPr marL="501015" indent="-342900">
              <a:lnSpc>
                <a:spcPct val="115000"/>
              </a:lnSpc>
              <a:spcBef>
                <a:spcPts val="0"/>
              </a:spcBef>
              <a:buClr>
                <a:schemeClr val="dk1"/>
              </a:buClr>
              <a:buSzPct val="50000"/>
            </a:pPr>
            <a:r>
              <a:rPr lang="en-US" sz="2400" dirty="0">
                <a:solidFill>
                  <a:schemeClr val="dk1"/>
                </a:solidFill>
                <a:highlight>
                  <a:schemeClr val="lt1"/>
                </a:highlight>
                <a:latin typeface="Calibri"/>
                <a:ea typeface="Calibri"/>
                <a:cs typeface="Calibri"/>
                <a:sym typeface="Calibri"/>
              </a:rPr>
              <a:t>Are there any discrepancies between how you rated the assignment and how the assignment is rated on the sample protocol? If not, move on to the next question. If so, reflect on the differences. Why were there differences in the responses?​</a:t>
            </a:r>
            <a:endParaRPr sz="2400" dirty="0">
              <a:solidFill>
                <a:schemeClr val="dk1"/>
              </a:solidFill>
              <a:highlight>
                <a:schemeClr val="lt1"/>
              </a:highlight>
              <a:latin typeface="Calibri"/>
              <a:ea typeface="Calibri"/>
              <a:cs typeface="Calibri"/>
              <a:sym typeface="Calibri"/>
            </a:endParaRPr>
          </a:p>
          <a:p>
            <a:pPr marL="800100" indent="-342900">
              <a:lnSpc>
                <a:spcPct val="115000"/>
              </a:lnSpc>
              <a:spcBef>
                <a:spcPts val="0"/>
              </a:spcBef>
            </a:pPr>
            <a:endParaRPr sz="2400" dirty="0">
              <a:solidFill>
                <a:schemeClr val="dk1"/>
              </a:solidFill>
              <a:highlight>
                <a:schemeClr val="lt1"/>
              </a:highlight>
              <a:latin typeface="Calibri"/>
              <a:ea typeface="Calibri"/>
              <a:cs typeface="Calibri"/>
              <a:sym typeface="Calibri"/>
            </a:endParaRPr>
          </a:p>
          <a:p>
            <a:pPr marL="501015" indent="-342900">
              <a:lnSpc>
                <a:spcPct val="115000"/>
              </a:lnSpc>
              <a:spcBef>
                <a:spcPts val="0"/>
              </a:spcBef>
              <a:buClr>
                <a:schemeClr val="dk1"/>
              </a:buClr>
              <a:buSzPct val="50000"/>
            </a:pPr>
            <a:r>
              <a:rPr lang="en-US" sz="2400" dirty="0">
                <a:solidFill>
                  <a:schemeClr val="dk1"/>
                </a:solidFill>
                <a:highlight>
                  <a:schemeClr val="lt1"/>
                </a:highlight>
                <a:latin typeface="Calibri"/>
                <a:ea typeface="Calibri"/>
                <a:cs typeface="Calibri"/>
                <a:sym typeface="Calibri"/>
              </a:rPr>
              <a:t>Review the reflection section of the Social Studies Assignment Review Protocol. What changes are needed to improve alignment to the </a:t>
            </a:r>
            <a:r>
              <a:rPr lang="en-US" sz="2400" i="1" dirty="0">
                <a:solidFill>
                  <a:schemeClr val="dk1"/>
                </a:solidFill>
                <a:highlight>
                  <a:schemeClr val="lt1"/>
                </a:highlight>
                <a:latin typeface="Calibri"/>
                <a:ea typeface="Calibri"/>
                <a:cs typeface="Calibri"/>
                <a:sym typeface="Calibri"/>
              </a:rPr>
              <a:t>KAS for Social Studies? </a:t>
            </a:r>
            <a:endParaRPr sz="2400" dirty="0">
              <a:solidFill>
                <a:schemeClr val="dk1"/>
              </a:solidFill>
              <a:highlight>
                <a:schemeClr val="lt1"/>
              </a:highlight>
              <a:latin typeface="Calibri"/>
              <a:ea typeface="Calibri"/>
              <a:cs typeface="Calibri"/>
              <a:sym typeface="Calibri"/>
            </a:endParaRPr>
          </a:p>
          <a:p>
            <a:pPr marL="0" lvl="0" indent="0" algn="l" rtl="0">
              <a:spcBef>
                <a:spcPts val="1100"/>
              </a:spcBef>
              <a:spcAft>
                <a:spcPts val="0"/>
              </a:spcAft>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a:t>Reflection</a:t>
            </a:r>
            <a:endParaRPr/>
          </a:p>
        </p:txBody>
      </p:sp>
      <p:sp>
        <p:nvSpPr>
          <p:cNvPr id="293" name="Google Shape;293;p5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49250" algn="l" rtl="0">
              <a:lnSpc>
                <a:spcPct val="90000"/>
              </a:lnSpc>
              <a:spcBef>
                <a:spcPts val="1100"/>
              </a:spcBef>
              <a:spcAft>
                <a:spcPts val="0"/>
              </a:spcAft>
              <a:buClr>
                <a:srgbClr val="102649"/>
              </a:buClr>
              <a:buSzPts val="1900"/>
              <a:buChar char="•"/>
            </a:pPr>
            <a:r>
              <a:rPr lang="en-US"/>
              <a:t>What differences did you notice between the assignments that were strongly aligned and those that were weakly or partially aligned?</a:t>
            </a:r>
            <a:endParaRPr/>
          </a:p>
          <a:p>
            <a:pPr marL="457200" lvl="0" indent="-349250" algn="l" rtl="0">
              <a:lnSpc>
                <a:spcPct val="90000"/>
              </a:lnSpc>
              <a:spcBef>
                <a:spcPts val="1100"/>
              </a:spcBef>
              <a:spcAft>
                <a:spcPts val="0"/>
              </a:spcAft>
              <a:buClr>
                <a:srgbClr val="102649"/>
              </a:buClr>
              <a:buSzPts val="1900"/>
              <a:buChar char="•"/>
            </a:pPr>
            <a:r>
              <a:rPr lang="en-US"/>
              <a:t>How could the partially and weakly aligned assignments be changed to improve alignment to the </a:t>
            </a:r>
            <a:r>
              <a:rPr lang="en-US" i="1"/>
              <a:t>KAS for Social Studies</a:t>
            </a:r>
            <a:r>
              <a:rPr lang="en-US"/>
              <a:t>.</a:t>
            </a:r>
            <a:endParaRPr/>
          </a:p>
          <a:p>
            <a:pPr marL="457200" lvl="0" indent="-349250" algn="l" rtl="0">
              <a:lnSpc>
                <a:spcPct val="90000"/>
              </a:lnSpc>
              <a:spcBef>
                <a:spcPts val="1100"/>
              </a:spcBef>
              <a:spcAft>
                <a:spcPts val="0"/>
              </a:spcAft>
              <a:buClr>
                <a:srgbClr val="102649"/>
              </a:buClr>
              <a:buSzPts val="1900"/>
              <a:buChar char="•"/>
            </a:pPr>
            <a:r>
              <a:rPr lang="en-US"/>
              <a:t>What takeaways do you have after analyzing these different levels of assignments?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a:t>Application</a:t>
            </a:r>
            <a:endParaRPr/>
          </a:p>
        </p:txBody>
      </p:sp>
      <p:sp>
        <p:nvSpPr>
          <p:cNvPr id="299" name="Google Shape;299;p54"/>
          <p:cNvSpPr txBox="1">
            <a:spLocks noGrp="1"/>
          </p:cNvSpPr>
          <p:nvPr>
            <p:ph type="body" idx="1"/>
          </p:nvPr>
        </p:nvSpPr>
        <p:spPr>
          <a:xfrm>
            <a:off x="569844" y="1467816"/>
            <a:ext cx="10515600" cy="4351200"/>
          </a:xfrm>
          <a:prstGeom prst="rect">
            <a:avLst/>
          </a:prstGeom>
          <a:noFill/>
          <a:ln>
            <a:noFill/>
          </a:ln>
        </p:spPr>
        <p:txBody>
          <a:bodyPr spcFirstLastPara="1" wrap="square" lIns="91425" tIns="45700" rIns="91425" bIns="45700" anchor="t" anchorCtr="0">
            <a:normAutofit/>
          </a:bodyPr>
          <a:lstStyle/>
          <a:p>
            <a:pPr marL="457200" lvl="0" indent="-349250" algn="l" rtl="0">
              <a:lnSpc>
                <a:spcPct val="90000"/>
              </a:lnSpc>
              <a:spcBef>
                <a:spcPts val="1100"/>
              </a:spcBef>
              <a:spcAft>
                <a:spcPts val="0"/>
              </a:spcAft>
              <a:buClr>
                <a:srgbClr val="102649"/>
              </a:buClr>
              <a:buSzPts val="1900"/>
              <a:buChar char="•"/>
            </a:pPr>
            <a:r>
              <a:rPr lang="en-US" dirty="0"/>
              <a:t>Now that you have practiced with other assignments, select an assignment you have given or plan to give in your classroom.</a:t>
            </a:r>
            <a:endParaRPr dirty="0"/>
          </a:p>
          <a:p>
            <a:pPr marL="457200" lvl="0" indent="-349250" algn="l" rtl="0">
              <a:lnSpc>
                <a:spcPct val="90000"/>
              </a:lnSpc>
              <a:spcBef>
                <a:spcPts val="1100"/>
              </a:spcBef>
              <a:spcAft>
                <a:spcPts val="0"/>
              </a:spcAft>
              <a:buClr>
                <a:srgbClr val="102649"/>
              </a:buClr>
              <a:buSzPts val="1900"/>
              <a:buChar char="•"/>
            </a:pPr>
            <a:r>
              <a:rPr lang="en-US" dirty="0"/>
              <a:t>Analyze this assignment and complete the </a:t>
            </a:r>
            <a:r>
              <a:rPr lang="en-US" u="sng" dirty="0">
                <a:solidFill>
                  <a:schemeClr val="hlink"/>
                </a:solidFill>
                <a:hlinkClick r:id="rId3"/>
              </a:rPr>
              <a:t>Assignment Review Protocol</a:t>
            </a:r>
            <a:r>
              <a:rPr lang="en-US" dirty="0"/>
              <a:t>.</a:t>
            </a:r>
            <a:endParaRPr dirty="0"/>
          </a:p>
          <a:p>
            <a:pPr marL="457200" lvl="0" indent="-349250" algn="l" rtl="0">
              <a:lnSpc>
                <a:spcPct val="90000"/>
              </a:lnSpc>
              <a:spcBef>
                <a:spcPts val="1100"/>
              </a:spcBef>
              <a:spcAft>
                <a:spcPts val="0"/>
              </a:spcAft>
              <a:buClr>
                <a:srgbClr val="102649"/>
              </a:buClr>
              <a:buSzPts val="1900"/>
              <a:buChar char="•"/>
            </a:pPr>
            <a:r>
              <a:rPr lang="en-US" dirty="0"/>
              <a:t>After evaluating your assignment and identifying the instructional shift, complete the reflection for each section that did not score strongly aligned.</a:t>
            </a:r>
            <a:endParaRPr dirty="0"/>
          </a:p>
          <a:p>
            <a:pPr marL="457200" lvl="0" indent="-349250" algn="l" rtl="0">
              <a:lnSpc>
                <a:spcPct val="90000"/>
              </a:lnSpc>
              <a:spcBef>
                <a:spcPts val="1100"/>
              </a:spcBef>
              <a:spcAft>
                <a:spcPts val="0"/>
              </a:spcAft>
              <a:buClr>
                <a:srgbClr val="102649"/>
              </a:buClr>
              <a:buSzPts val="1900"/>
              <a:buChar char="•"/>
            </a:pPr>
            <a:r>
              <a:rPr lang="en-US" dirty="0"/>
              <a:t>Make adjustments as needed to the assignment as needed to improve alignment to the </a:t>
            </a:r>
            <a:r>
              <a:rPr lang="en-US" i="1" dirty="0"/>
              <a:t>KAS for Social Studies.</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6"/>
          <p:cNvSpPr txBox="1">
            <a:spLocks noGrp="1"/>
          </p:cNvSpPr>
          <p:nvPr>
            <p:ph type="ctrTitle"/>
          </p:nvPr>
        </p:nvSpPr>
        <p:spPr>
          <a:xfrm>
            <a:off x="2441500" y="1092413"/>
            <a:ext cx="9144000" cy="23877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102649"/>
              </a:buClr>
              <a:buSzPct val="100000"/>
              <a:buFont typeface="Libre Franklin Medium"/>
              <a:buNone/>
            </a:pPr>
            <a:r>
              <a:rPr lang="en-US"/>
              <a:t>Social Studies Assignment Review Protocol</a:t>
            </a:r>
            <a:endParaRPr/>
          </a:p>
        </p:txBody>
      </p:sp>
      <p:sp>
        <p:nvSpPr>
          <p:cNvPr id="305" name="Google Shape;305;p56"/>
          <p:cNvSpPr txBox="1">
            <a:spLocks noGrp="1"/>
          </p:cNvSpPr>
          <p:nvPr>
            <p:ph type="subTitle" idx="1"/>
          </p:nvPr>
        </p:nvSpPr>
        <p:spPr>
          <a:xfrm>
            <a:off x="3110100" y="3849500"/>
            <a:ext cx="7557900" cy="1408200"/>
          </a:xfrm>
          <a:prstGeom prst="rect">
            <a:avLst/>
          </a:prstGeom>
          <a:noFill/>
          <a:ln>
            <a:noFill/>
          </a:ln>
        </p:spPr>
        <p:txBody>
          <a:bodyPr spcFirstLastPara="1" wrap="square" lIns="91425" tIns="45700" rIns="91425" bIns="45700" anchor="t" anchorCtr="0">
            <a:normAutofit/>
          </a:bodyPr>
          <a:lstStyle/>
          <a:p>
            <a:pPr marL="457200" lvl="0" indent="-406400" algn="ctr" rtl="0">
              <a:spcBef>
                <a:spcPts val="1100"/>
              </a:spcBef>
              <a:spcAft>
                <a:spcPts val="0"/>
              </a:spcAft>
              <a:buClr>
                <a:srgbClr val="007780"/>
              </a:buClr>
              <a:buSzPts val="2400"/>
              <a:buNone/>
            </a:pPr>
            <a:r>
              <a:rPr lang="en-US"/>
              <a:t>Social Studies Alignment Tools:</a:t>
            </a:r>
            <a:endParaRPr/>
          </a:p>
          <a:p>
            <a:pPr marL="457200" lvl="0" indent="-406400" algn="ctr" rtl="0">
              <a:spcBef>
                <a:spcPts val="1100"/>
              </a:spcBef>
              <a:spcAft>
                <a:spcPts val="0"/>
              </a:spcAft>
              <a:buClr>
                <a:srgbClr val="007780"/>
              </a:buClr>
              <a:buSzPts val="2400"/>
              <a:buNone/>
            </a:pPr>
            <a:r>
              <a:rPr lang="en-US"/>
              <a:t>How to Use the Assignment Review Protocol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7"/>
          <p:cNvSpPr txBox="1">
            <a:spLocks noGrp="1"/>
          </p:cNvSpPr>
          <p:nvPr>
            <p:ph type="title"/>
          </p:nvPr>
        </p:nvSpPr>
        <p:spPr>
          <a:xfrm>
            <a:off x="263150" y="247200"/>
            <a:ext cx="11562900" cy="1210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a:t>Organization of the </a:t>
            </a:r>
            <a:r>
              <a:rPr lang="en-US" i="1"/>
              <a:t>KAS for Social Studies </a:t>
            </a:r>
            <a:endParaRPr i="1"/>
          </a:p>
        </p:txBody>
      </p:sp>
      <p:sp>
        <p:nvSpPr>
          <p:cNvPr id="148" name="Google Shape;148;p7"/>
          <p:cNvSpPr txBox="1">
            <a:spLocks noGrp="1"/>
          </p:cNvSpPr>
          <p:nvPr>
            <p:ph type="body" idx="1"/>
          </p:nvPr>
        </p:nvSpPr>
        <p:spPr>
          <a:xfrm>
            <a:off x="163475" y="1457400"/>
            <a:ext cx="7655400" cy="4719300"/>
          </a:xfrm>
          <a:prstGeom prst="rect">
            <a:avLst/>
          </a:prstGeom>
          <a:noFill/>
          <a:ln>
            <a:noFill/>
          </a:ln>
        </p:spPr>
        <p:txBody>
          <a:bodyPr spcFirstLastPara="1" wrap="square" lIns="91425" tIns="45700" rIns="91425" bIns="45700" anchor="t" anchorCtr="0">
            <a:normAutofit/>
          </a:bodyPr>
          <a:lstStyle/>
          <a:p>
            <a:pPr marL="228600" lvl="0" indent="0" algn="l" rtl="0">
              <a:lnSpc>
                <a:spcPct val="80000"/>
              </a:lnSpc>
              <a:spcBef>
                <a:spcPts val="1100"/>
              </a:spcBef>
              <a:spcAft>
                <a:spcPts val="0"/>
              </a:spcAft>
              <a:buClr>
                <a:srgbClr val="102649"/>
              </a:buClr>
              <a:buSzPts val="1615"/>
              <a:buNone/>
            </a:pPr>
            <a:r>
              <a:rPr lang="en-US" sz="1979">
                <a:solidFill>
                  <a:srgbClr val="000000"/>
                </a:solidFill>
              </a:rPr>
              <a:t>The </a:t>
            </a:r>
            <a:r>
              <a:rPr lang="en-US" sz="1979" i="1">
                <a:solidFill>
                  <a:srgbClr val="000000"/>
                </a:solidFill>
              </a:rPr>
              <a:t>KAS for Social Studies </a:t>
            </a:r>
            <a:r>
              <a:rPr lang="en-US" sz="1979">
                <a:solidFill>
                  <a:srgbClr val="000000"/>
                </a:solidFill>
              </a:rPr>
              <a:t>is organized around the inquiry practices of questioning, investigating, using evidence and communicating conclusions. </a:t>
            </a:r>
            <a:endParaRPr sz="1979">
              <a:solidFill>
                <a:srgbClr val="000000"/>
              </a:solidFill>
            </a:endParaRPr>
          </a:p>
          <a:p>
            <a:pPr marL="228600" lvl="0" indent="0" algn="l" rtl="0">
              <a:lnSpc>
                <a:spcPct val="80000"/>
              </a:lnSpc>
              <a:spcBef>
                <a:spcPts val="1100"/>
              </a:spcBef>
              <a:spcAft>
                <a:spcPts val="0"/>
              </a:spcAft>
              <a:buClr>
                <a:srgbClr val="102649"/>
              </a:buClr>
              <a:buSzPts val="1615"/>
              <a:buNone/>
            </a:pPr>
            <a:endParaRPr sz="1979">
              <a:solidFill>
                <a:srgbClr val="000000"/>
              </a:solidFill>
            </a:endParaRPr>
          </a:p>
          <a:p>
            <a:pPr marL="228600" lvl="0" indent="0" algn="l" rtl="0">
              <a:lnSpc>
                <a:spcPct val="80000"/>
              </a:lnSpc>
              <a:spcBef>
                <a:spcPts val="1100"/>
              </a:spcBef>
              <a:spcAft>
                <a:spcPts val="0"/>
              </a:spcAft>
              <a:buClr>
                <a:srgbClr val="102649"/>
              </a:buClr>
              <a:buSzPts val="1615"/>
              <a:buNone/>
            </a:pPr>
            <a:r>
              <a:rPr lang="en-US" sz="1979">
                <a:solidFill>
                  <a:srgbClr val="000000"/>
                </a:solidFill>
              </a:rPr>
              <a:t>Students will consider or pose questions and then investigate those questions through the disciplinary lenses of civics, economics, geography and history. </a:t>
            </a:r>
            <a:endParaRPr sz="1979">
              <a:solidFill>
                <a:srgbClr val="000000"/>
              </a:solidFill>
            </a:endParaRPr>
          </a:p>
          <a:p>
            <a:pPr marL="228600" lvl="0" indent="0" algn="l" rtl="0">
              <a:lnSpc>
                <a:spcPct val="80000"/>
              </a:lnSpc>
              <a:spcBef>
                <a:spcPts val="1100"/>
              </a:spcBef>
              <a:spcAft>
                <a:spcPts val="0"/>
              </a:spcAft>
              <a:buClr>
                <a:srgbClr val="102649"/>
              </a:buClr>
              <a:buSzPts val="1615"/>
              <a:buNone/>
            </a:pPr>
            <a:endParaRPr sz="1979">
              <a:solidFill>
                <a:srgbClr val="000000"/>
              </a:solidFill>
            </a:endParaRPr>
          </a:p>
          <a:p>
            <a:pPr marL="228600" lvl="0" indent="0" algn="l" rtl="0">
              <a:lnSpc>
                <a:spcPct val="80000"/>
              </a:lnSpc>
              <a:spcBef>
                <a:spcPts val="1100"/>
              </a:spcBef>
              <a:spcAft>
                <a:spcPts val="0"/>
              </a:spcAft>
              <a:buClr>
                <a:srgbClr val="102649"/>
              </a:buClr>
              <a:buSzPts val="1615"/>
              <a:buNone/>
            </a:pPr>
            <a:r>
              <a:rPr lang="en-US" sz="1979">
                <a:solidFill>
                  <a:srgbClr val="000000"/>
                </a:solidFill>
              </a:rPr>
              <a:t>Throughout a child’s social studies education, students engage in the inquiry practices – questioning, investigating, using evidence and communicating conclusions. Students use these practices to acquire, refine and extend knowledge and understanding of key social studies concepts within the four disciplinary lenses of civics, economics, geography and history. </a:t>
            </a:r>
            <a:endParaRPr sz="1979">
              <a:solidFill>
                <a:srgbClr val="000000"/>
              </a:solidFill>
            </a:endParaRPr>
          </a:p>
        </p:txBody>
      </p:sp>
      <p:pic>
        <p:nvPicPr>
          <p:cNvPr id="149" name="Google Shape;149;p7" descr="Diagram&#10;&#10;Description automatically generated"/>
          <p:cNvPicPr preferRelativeResize="0"/>
          <p:nvPr/>
        </p:nvPicPr>
        <p:blipFill rotWithShape="1">
          <a:blip r:embed="rId3">
            <a:alphaModFix/>
          </a:blip>
          <a:srcRect/>
          <a:stretch/>
        </p:blipFill>
        <p:spPr>
          <a:xfrm>
            <a:off x="7958901" y="1314450"/>
            <a:ext cx="3867150" cy="42290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1"/>
          <p:cNvSpPr txBox="1">
            <a:spLocks noGrp="1"/>
          </p:cNvSpPr>
          <p:nvPr>
            <p:ph type="title"/>
          </p:nvPr>
        </p:nvSpPr>
        <p:spPr>
          <a:xfrm>
            <a:off x="248575" y="185700"/>
            <a:ext cx="11577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sz="4200"/>
              <a:t>Organization of the Standards and the Impact on Aligned Assignments</a:t>
            </a:r>
            <a:endParaRPr sz="4200"/>
          </a:p>
        </p:txBody>
      </p:sp>
      <p:sp>
        <p:nvSpPr>
          <p:cNvPr id="156" name="Google Shape;156;p11"/>
          <p:cNvSpPr txBox="1">
            <a:spLocks noGrp="1"/>
          </p:cNvSpPr>
          <p:nvPr>
            <p:ph type="body" idx="1"/>
          </p:nvPr>
        </p:nvSpPr>
        <p:spPr>
          <a:xfrm>
            <a:off x="109025" y="1591150"/>
            <a:ext cx="7909200" cy="3952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412">
                <a:solidFill>
                  <a:schemeClr val="dk1"/>
                </a:solidFill>
              </a:rPr>
              <a:t>A</a:t>
            </a:r>
            <a:r>
              <a:rPr lang="en-US" sz="2412">
                <a:solidFill>
                  <a:schemeClr val="dk1"/>
                </a:solidFill>
                <a:latin typeface="Libre Franklin"/>
                <a:ea typeface="Libre Franklin"/>
                <a:cs typeface="Libre Franklin"/>
                <a:sym typeface="Libre Franklin"/>
              </a:rPr>
              <a:t>ny assignment where students dem</a:t>
            </a:r>
            <a:r>
              <a:rPr lang="en-US" sz="2412">
                <a:solidFill>
                  <a:schemeClr val="dk1"/>
                </a:solidFill>
              </a:rPr>
              <a:t>onstrate mastery of </a:t>
            </a:r>
            <a:r>
              <a:rPr lang="en-US" sz="2412">
                <a:solidFill>
                  <a:schemeClr val="dk1"/>
                </a:solidFill>
                <a:latin typeface="Libre Franklin"/>
                <a:ea typeface="Libre Franklin"/>
                <a:cs typeface="Libre Franklin"/>
                <a:sym typeface="Libre Franklin"/>
              </a:rPr>
              <a:t>the </a:t>
            </a:r>
            <a:r>
              <a:rPr lang="en-US" sz="2412" i="1">
                <a:solidFill>
                  <a:schemeClr val="dk1"/>
                </a:solidFill>
                <a:latin typeface="Libre Franklin"/>
                <a:ea typeface="Libre Franklin"/>
                <a:cs typeface="Libre Franklin"/>
                <a:sym typeface="Libre Franklin"/>
              </a:rPr>
              <a:t>KAS for Social Studies</a:t>
            </a:r>
            <a:r>
              <a:rPr lang="en-US" sz="2412">
                <a:solidFill>
                  <a:schemeClr val="dk1"/>
                </a:solidFill>
                <a:latin typeface="Libre Franklin"/>
                <a:ea typeface="Libre Franklin"/>
                <a:cs typeface="Libre Franklin"/>
                <a:sym typeface="Libre Franklin"/>
              </a:rPr>
              <a:t> should require that students engage in the inquiry practices and the disciplinary strand standards. </a:t>
            </a:r>
            <a:endParaRPr sz="2412">
              <a:solidFill>
                <a:schemeClr val="dk1"/>
              </a:solidFill>
              <a:latin typeface="Libre Franklin"/>
              <a:ea typeface="Libre Franklin"/>
              <a:cs typeface="Libre Franklin"/>
              <a:sym typeface="Libre Franklin"/>
            </a:endParaRPr>
          </a:p>
          <a:p>
            <a:pPr marL="0" lvl="0" indent="0" algn="l" rtl="0">
              <a:lnSpc>
                <a:spcPct val="100000"/>
              </a:lnSpc>
              <a:spcBef>
                <a:spcPts val="0"/>
              </a:spcBef>
              <a:spcAft>
                <a:spcPts val="0"/>
              </a:spcAft>
              <a:buSzPts val="1018"/>
              <a:buNone/>
            </a:pPr>
            <a:endParaRPr sz="2412">
              <a:solidFill>
                <a:schemeClr val="dk1"/>
              </a:solidFill>
            </a:endParaRPr>
          </a:p>
          <a:p>
            <a:pPr marL="0" lvl="0" indent="0" algn="l" rtl="0">
              <a:lnSpc>
                <a:spcPct val="100000"/>
              </a:lnSpc>
              <a:spcBef>
                <a:spcPts val="0"/>
              </a:spcBef>
              <a:spcAft>
                <a:spcPts val="0"/>
              </a:spcAft>
              <a:buNone/>
            </a:pPr>
            <a:r>
              <a:rPr lang="en-US" sz="2412">
                <a:solidFill>
                  <a:schemeClr val="dk1"/>
                </a:solidFill>
                <a:latin typeface="Libre Franklin"/>
                <a:ea typeface="Libre Franklin"/>
                <a:cs typeface="Libre Franklin"/>
                <a:sym typeface="Libre Franklin"/>
              </a:rPr>
              <a:t>While not always a requirement, educators should strive to create strongly aligned </a:t>
            </a:r>
            <a:r>
              <a:rPr lang="en-US" sz="2412" i="1">
                <a:solidFill>
                  <a:schemeClr val="dk1"/>
                </a:solidFill>
                <a:latin typeface="Libre Franklin"/>
                <a:ea typeface="Libre Franklin"/>
                <a:cs typeface="Libre Franklin"/>
                <a:sym typeface="Libre Franklin"/>
              </a:rPr>
              <a:t>KAS for Social Studies </a:t>
            </a:r>
            <a:r>
              <a:rPr lang="en-US" sz="2412">
                <a:solidFill>
                  <a:schemeClr val="dk1"/>
                </a:solidFill>
                <a:latin typeface="Libre Franklin"/>
                <a:ea typeface="Libre Franklin"/>
                <a:cs typeface="Libre Franklin"/>
                <a:sym typeface="Libre Franklin"/>
              </a:rPr>
              <a:t>assignments that require students to engage in more than one disciplinary standard. </a:t>
            </a:r>
            <a:endParaRPr sz="2412">
              <a:solidFill>
                <a:schemeClr val="dk1"/>
              </a:solidFill>
              <a:latin typeface="Libre Franklin"/>
              <a:ea typeface="Libre Franklin"/>
              <a:cs typeface="Libre Franklin"/>
              <a:sym typeface="Libre Franklin"/>
            </a:endParaRPr>
          </a:p>
          <a:p>
            <a:pPr marL="0" lvl="0" indent="457200" algn="l" rtl="0">
              <a:lnSpc>
                <a:spcPct val="100000"/>
              </a:lnSpc>
              <a:spcBef>
                <a:spcPts val="0"/>
              </a:spcBef>
              <a:spcAft>
                <a:spcPts val="0"/>
              </a:spcAft>
              <a:buNone/>
            </a:pPr>
            <a:r>
              <a:rPr lang="en-US" sz="2012">
                <a:solidFill>
                  <a:schemeClr val="dk1"/>
                </a:solidFill>
                <a:latin typeface="Libre Franklin"/>
                <a:ea typeface="Libre Franklin"/>
                <a:cs typeface="Libre Franklin"/>
                <a:sym typeface="Libre Franklin"/>
              </a:rPr>
              <a:t>For example, one assignment may require students to demonstrate mastery of a civics and a geography standard, etc. </a:t>
            </a:r>
            <a:endParaRPr sz="2012"/>
          </a:p>
          <a:p>
            <a:pPr marL="457200" lvl="0" indent="-228600" algn="l" rtl="0">
              <a:lnSpc>
                <a:spcPct val="70000"/>
              </a:lnSpc>
              <a:spcBef>
                <a:spcPts val="1100"/>
              </a:spcBef>
              <a:spcAft>
                <a:spcPts val="0"/>
              </a:spcAft>
              <a:buClr>
                <a:srgbClr val="102649"/>
              </a:buClr>
              <a:buSzPts val="1758"/>
              <a:buNone/>
            </a:pPr>
            <a:endParaRPr sz="2590"/>
          </a:p>
        </p:txBody>
      </p:sp>
      <p:pic>
        <p:nvPicPr>
          <p:cNvPr id="157" name="Google Shape;157;p11" descr="Diagram&#10;&#10;Description automatically generated"/>
          <p:cNvPicPr preferRelativeResize="0"/>
          <p:nvPr/>
        </p:nvPicPr>
        <p:blipFill rotWithShape="1">
          <a:blip r:embed="rId3">
            <a:alphaModFix/>
          </a:blip>
          <a:srcRect/>
          <a:stretch/>
        </p:blipFill>
        <p:spPr>
          <a:xfrm>
            <a:off x="8118401" y="1314450"/>
            <a:ext cx="3867150" cy="42290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5a327b7dcf_0_2"/>
          <p:cNvSpPr txBox="1">
            <a:spLocks noGrp="1"/>
          </p:cNvSpPr>
          <p:nvPr>
            <p:ph type="title"/>
          </p:nvPr>
        </p:nvSpPr>
        <p:spPr>
          <a:xfrm>
            <a:off x="378600" y="147325"/>
            <a:ext cx="11642700" cy="153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rgbClr val="007780"/>
              </a:buClr>
              <a:buSzPts val="1900"/>
              <a:buFont typeface="Arial"/>
              <a:buNone/>
            </a:pPr>
            <a:r>
              <a:rPr lang="en-US" sz="3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Which student assignment demonstrates the incorporation of multiple disciplines?</a:t>
            </a:r>
            <a:r>
              <a:rPr lang="en-US" sz="3900"/>
              <a:t> (1)</a:t>
            </a:r>
            <a:endParaRPr sz="4100"/>
          </a:p>
        </p:txBody>
      </p:sp>
      <p:sp>
        <p:nvSpPr>
          <p:cNvPr id="164" name="Google Shape;164;g25a327b7dcf_0_2"/>
          <p:cNvSpPr txBox="1">
            <a:spLocks noGrp="1"/>
          </p:cNvSpPr>
          <p:nvPr>
            <p:ph type="body" idx="1"/>
          </p:nvPr>
        </p:nvSpPr>
        <p:spPr>
          <a:xfrm>
            <a:off x="322975" y="1823246"/>
            <a:ext cx="5157900" cy="539700"/>
          </a:xfrm>
          <a:prstGeom prst="rect">
            <a:avLst/>
          </a:prstGeom>
        </p:spPr>
        <p:txBody>
          <a:bodyPr spcFirstLastPara="1" wrap="square" lIns="91425" tIns="45700" rIns="91425" bIns="45700" anchor="b" anchorCtr="0">
            <a:normAutofit lnSpcReduction="10000"/>
          </a:bodyPr>
          <a:lstStyle/>
          <a:p>
            <a:pPr marL="0" lvl="0" indent="0" algn="l" rtl="0">
              <a:spcBef>
                <a:spcPts val="1100"/>
              </a:spcBef>
              <a:spcAft>
                <a:spcPts val="0"/>
              </a:spcAft>
              <a:buNone/>
            </a:pPr>
            <a:r>
              <a:rPr lang="en-US"/>
              <a:t>Option One</a:t>
            </a:r>
            <a:endParaRPr/>
          </a:p>
        </p:txBody>
      </p:sp>
      <p:sp>
        <p:nvSpPr>
          <p:cNvPr id="165" name="Google Shape;165;g25a327b7dcf_0_2"/>
          <p:cNvSpPr txBox="1">
            <a:spLocks noGrp="1"/>
          </p:cNvSpPr>
          <p:nvPr>
            <p:ph type="body" idx="2"/>
          </p:nvPr>
        </p:nvSpPr>
        <p:spPr>
          <a:xfrm>
            <a:off x="502400" y="2699350"/>
            <a:ext cx="5495400" cy="30699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1100"/>
              <a:buFont typeface="Arial"/>
              <a:buNone/>
            </a:pPr>
            <a:r>
              <a:rPr lang="en-US" sz="1900">
                <a:solidFill>
                  <a:schemeClr val="dk1"/>
                </a:solidFill>
                <a:highlight>
                  <a:srgbClr val="FFFFFF"/>
                </a:highlight>
                <a:latin typeface="Calibri"/>
                <a:ea typeface="Calibri"/>
                <a:cs typeface="Calibri"/>
                <a:sym typeface="Calibri"/>
              </a:rPr>
              <a:t>Read the article entitled, “</a:t>
            </a:r>
            <a:r>
              <a:rPr lang="en-US" sz="1900" i="1">
                <a:solidFill>
                  <a:schemeClr val="dk1"/>
                </a:solidFill>
                <a:highlight>
                  <a:srgbClr val="FFFFFF"/>
                </a:highlight>
                <a:latin typeface="Calibri"/>
                <a:ea typeface="Calibri"/>
                <a:cs typeface="Calibri"/>
                <a:sym typeface="Calibri"/>
              </a:rPr>
              <a:t>The Missouri Compromise”</a:t>
            </a:r>
            <a:r>
              <a:rPr lang="en-US" sz="1900">
                <a:solidFill>
                  <a:schemeClr val="dk1"/>
                </a:solidFill>
                <a:highlight>
                  <a:srgbClr val="FFFFFF"/>
                </a:highlight>
                <a:latin typeface="Calibri"/>
                <a:ea typeface="Calibri"/>
                <a:cs typeface="Calibri"/>
                <a:sym typeface="Calibri"/>
              </a:rPr>
              <a:t> and answer the following question:</a:t>
            </a:r>
            <a:endParaRPr sz="1900">
              <a:solidFill>
                <a:schemeClr val="dk1"/>
              </a:solidFill>
              <a:highlight>
                <a:srgbClr val="FFFFFF"/>
              </a:highlight>
              <a:latin typeface="Calibri"/>
              <a:ea typeface="Calibri"/>
              <a:cs typeface="Calibri"/>
              <a:sym typeface="Calibri"/>
            </a:endParaRPr>
          </a:p>
          <a:p>
            <a:pPr marL="0" lvl="0" indent="0" algn="l" rtl="0">
              <a:lnSpc>
                <a:spcPct val="100000"/>
              </a:lnSpc>
              <a:spcBef>
                <a:spcPts val="1200"/>
              </a:spcBef>
              <a:spcAft>
                <a:spcPts val="0"/>
              </a:spcAft>
              <a:buNone/>
            </a:pPr>
            <a:r>
              <a:rPr lang="en-US" sz="1900">
                <a:solidFill>
                  <a:schemeClr val="dk1"/>
                </a:solidFill>
                <a:latin typeface="Calibri"/>
                <a:ea typeface="Calibri"/>
                <a:cs typeface="Calibri"/>
                <a:sym typeface="Calibri"/>
              </a:rPr>
              <a:t>Which state was allowed to enter as a slave state according to the Missouri Compromise?</a:t>
            </a:r>
            <a:endParaRPr sz="1900">
              <a:solidFill>
                <a:schemeClr val="dk1"/>
              </a:solidFill>
              <a:latin typeface="Calibri"/>
              <a:ea typeface="Calibri"/>
              <a:cs typeface="Calibri"/>
              <a:sym typeface="Calibri"/>
            </a:endParaRPr>
          </a:p>
          <a:p>
            <a:pPr marL="914400" lvl="1" indent="-342900" algn="l" rtl="0">
              <a:lnSpc>
                <a:spcPct val="100000"/>
              </a:lnSpc>
              <a:spcBef>
                <a:spcPts val="1200"/>
              </a:spcBef>
              <a:spcAft>
                <a:spcPts val="0"/>
              </a:spcAft>
              <a:buClr>
                <a:schemeClr val="dk1"/>
              </a:buClr>
              <a:buSzPts val="1800"/>
              <a:buAutoNum type="alphaLcPeriod"/>
            </a:pPr>
            <a:r>
              <a:rPr lang="en-US" sz="1900">
                <a:solidFill>
                  <a:schemeClr val="dk1"/>
                </a:solidFill>
                <a:latin typeface="Calibri"/>
                <a:ea typeface="Calibri"/>
                <a:cs typeface="Calibri"/>
                <a:sym typeface="Calibri"/>
              </a:rPr>
              <a:t>Missouri</a:t>
            </a:r>
            <a:endParaRPr sz="1900">
              <a:solidFill>
                <a:schemeClr val="dk1"/>
              </a:solidFill>
              <a:latin typeface="Calibri"/>
              <a:ea typeface="Calibri"/>
              <a:cs typeface="Calibri"/>
              <a:sym typeface="Calibri"/>
            </a:endParaRPr>
          </a:p>
          <a:p>
            <a:pPr marL="914400" lvl="1" indent="-342900" algn="l" rtl="0">
              <a:lnSpc>
                <a:spcPct val="100000"/>
              </a:lnSpc>
              <a:spcBef>
                <a:spcPts val="0"/>
              </a:spcBef>
              <a:spcAft>
                <a:spcPts val="0"/>
              </a:spcAft>
              <a:buClr>
                <a:schemeClr val="dk1"/>
              </a:buClr>
              <a:buSzPts val="1800"/>
              <a:buAutoNum type="alphaLcPeriod"/>
            </a:pPr>
            <a:r>
              <a:rPr lang="en-US" sz="1900">
                <a:solidFill>
                  <a:schemeClr val="dk1"/>
                </a:solidFill>
                <a:latin typeface="Calibri"/>
                <a:ea typeface="Calibri"/>
                <a:cs typeface="Calibri"/>
                <a:sym typeface="Calibri"/>
              </a:rPr>
              <a:t>Kentucky</a:t>
            </a:r>
            <a:endParaRPr sz="1900">
              <a:solidFill>
                <a:schemeClr val="dk1"/>
              </a:solidFill>
              <a:latin typeface="Calibri"/>
              <a:ea typeface="Calibri"/>
              <a:cs typeface="Calibri"/>
              <a:sym typeface="Calibri"/>
            </a:endParaRPr>
          </a:p>
          <a:p>
            <a:pPr marL="914400" lvl="1" indent="-342900" algn="l" rtl="0">
              <a:lnSpc>
                <a:spcPct val="100000"/>
              </a:lnSpc>
              <a:spcBef>
                <a:spcPts val="0"/>
              </a:spcBef>
              <a:spcAft>
                <a:spcPts val="0"/>
              </a:spcAft>
              <a:buClr>
                <a:schemeClr val="dk1"/>
              </a:buClr>
              <a:buSzPts val="1800"/>
              <a:buAutoNum type="alphaLcPeriod"/>
            </a:pPr>
            <a:r>
              <a:rPr lang="en-US" sz="1900">
                <a:solidFill>
                  <a:schemeClr val="dk1"/>
                </a:solidFill>
                <a:latin typeface="Calibri"/>
                <a:ea typeface="Calibri"/>
                <a:cs typeface="Calibri"/>
                <a:sym typeface="Calibri"/>
              </a:rPr>
              <a:t>Maine</a:t>
            </a:r>
            <a:endParaRPr sz="1900">
              <a:solidFill>
                <a:schemeClr val="dk1"/>
              </a:solidFill>
              <a:latin typeface="Calibri"/>
              <a:ea typeface="Calibri"/>
              <a:cs typeface="Calibri"/>
              <a:sym typeface="Calibri"/>
            </a:endParaRPr>
          </a:p>
          <a:p>
            <a:pPr marL="914400" lvl="1" indent="-342900" algn="l" rtl="0">
              <a:lnSpc>
                <a:spcPct val="100000"/>
              </a:lnSpc>
              <a:spcBef>
                <a:spcPts val="0"/>
              </a:spcBef>
              <a:spcAft>
                <a:spcPts val="0"/>
              </a:spcAft>
              <a:buClr>
                <a:schemeClr val="dk1"/>
              </a:buClr>
              <a:buSzPts val="1800"/>
              <a:buAutoNum type="alphaLcPeriod"/>
            </a:pPr>
            <a:r>
              <a:rPr lang="en-US" sz="1900">
                <a:solidFill>
                  <a:schemeClr val="dk1"/>
                </a:solidFill>
                <a:latin typeface="Calibri"/>
                <a:ea typeface="Calibri"/>
                <a:cs typeface="Calibri"/>
                <a:sym typeface="Calibri"/>
              </a:rPr>
              <a:t>Indiana</a:t>
            </a:r>
            <a:endParaRPr sz="1900">
              <a:solidFill>
                <a:schemeClr val="dk1"/>
              </a:solidFill>
              <a:latin typeface="Calibri"/>
              <a:ea typeface="Calibri"/>
              <a:cs typeface="Calibri"/>
              <a:sym typeface="Calibri"/>
            </a:endParaRPr>
          </a:p>
          <a:p>
            <a:pPr marL="0" lvl="0" indent="0" algn="l" rtl="0">
              <a:spcBef>
                <a:spcPts val="1200"/>
              </a:spcBef>
              <a:spcAft>
                <a:spcPts val="0"/>
              </a:spcAft>
              <a:buNone/>
            </a:pPr>
            <a:endParaRPr sz="3500"/>
          </a:p>
        </p:txBody>
      </p:sp>
      <p:sp>
        <p:nvSpPr>
          <p:cNvPr id="166" name="Google Shape;166;g25a327b7dcf_0_2"/>
          <p:cNvSpPr txBox="1">
            <a:spLocks noGrp="1"/>
          </p:cNvSpPr>
          <p:nvPr>
            <p:ph type="body" idx="4"/>
          </p:nvPr>
        </p:nvSpPr>
        <p:spPr>
          <a:xfrm>
            <a:off x="6363575" y="2699475"/>
            <a:ext cx="5495400" cy="3069900"/>
          </a:xfrm>
          <a:prstGeom prst="rect">
            <a:avLst/>
          </a:prstGeom>
        </p:spPr>
        <p:txBody>
          <a:bodyPr spcFirstLastPara="1" wrap="square" lIns="91425" tIns="45700" rIns="91425" bIns="45700" anchor="t" anchorCtr="0">
            <a:normAutofit/>
          </a:bodyPr>
          <a:lstStyle/>
          <a:p>
            <a:pPr marL="0" lvl="0" indent="0" algn="l" rtl="0">
              <a:lnSpc>
                <a:spcPct val="100000"/>
              </a:lnSpc>
              <a:spcBef>
                <a:spcPts val="1200"/>
              </a:spcBef>
              <a:spcAft>
                <a:spcPts val="0"/>
              </a:spcAft>
              <a:buClr>
                <a:schemeClr val="dk1"/>
              </a:buClr>
              <a:buSzPts val="1100"/>
              <a:buFont typeface="Arial"/>
              <a:buNone/>
            </a:pPr>
            <a:r>
              <a:rPr lang="en-US" sz="1500">
                <a:solidFill>
                  <a:schemeClr val="dk1"/>
                </a:solidFill>
                <a:latin typeface="Calibri"/>
                <a:ea typeface="Calibri"/>
                <a:cs typeface="Calibri"/>
                <a:sym typeface="Calibri"/>
              </a:rPr>
              <a:t>Construct an explanation to answer the supporting question: “How did the Missouri Compromise temporarily save the Union?”</a:t>
            </a:r>
            <a:endParaRPr sz="1500">
              <a:solidFill>
                <a:schemeClr val="dk1"/>
              </a:solidFill>
              <a:latin typeface="Calibri"/>
              <a:ea typeface="Calibri"/>
              <a:cs typeface="Calibri"/>
              <a:sym typeface="Calibri"/>
            </a:endParaRPr>
          </a:p>
          <a:p>
            <a:pPr marL="0" lvl="0" indent="0" algn="l" rtl="0">
              <a:lnSpc>
                <a:spcPct val="100000"/>
              </a:lnSpc>
              <a:spcBef>
                <a:spcPts val="1200"/>
              </a:spcBef>
              <a:spcAft>
                <a:spcPts val="0"/>
              </a:spcAft>
              <a:buClr>
                <a:schemeClr val="dk1"/>
              </a:buClr>
              <a:buSzPts val="1100"/>
              <a:buFont typeface="Arial"/>
              <a:buNone/>
            </a:pPr>
            <a:r>
              <a:rPr lang="en-US" sz="1500">
                <a:solidFill>
                  <a:schemeClr val="dk1"/>
                </a:solidFill>
                <a:latin typeface="Calibri"/>
                <a:ea typeface="Calibri"/>
                <a:cs typeface="Calibri"/>
                <a:sym typeface="Calibri"/>
              </a:rPr>
              <a:t>In your response:</a:t>
            </a:r>
            <a:endParaRPr sz="1500">
              <a:solidFill>
                <a:schemeClr val="dk1"/>
              </a:solidFill>
              <a:latin typeface="Calibri"/>
              <a:ea typeface="Calibri"/>
              <a:cs typeface="Calibri"/>
              <a:sym typeface="Calibri"/>
            </a:endParaRPr>
          </a:p>
          <a:p>
            <a:pPr marL="457200" lvl="0" indent="-323850" algn="l" rtl="0">
              <a:lnSpc>
                <a:spcPct val="100000"/>
              </a:lnSpc>
              <a:spcBef>
                <a:spcPts val="120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Demonstrate your knowledge of the conflicts and compromises that shaped the development of the U.S. government.</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Demonstrate your knowledge of the role of Kentucky and Kentuckians within national politics.</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Evaluate how individuals and groups addressed a regional problem.</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Use multiple sources to develop a claim. </a:t>
            </a:r>
            <a:endParaRPr sz="3200">
              <a:latin typeface="Calibri"/>
              <a:ea typeface="Calibri"/>
              <a:cs typeface="Calibri"/>
              <a:sym typeface="Calibri"/>
            </a:endParaRPr>
          </a:p>
        </p:txBody>
      </p:sp>
      <p:sp>
        <p:nvSpPr>
          <p:cNvPr id="167" name="Google Shape;167;g25a327b7dcf_0_2"/>
          <p:cNvSpPr txBox="1">
            <a:spLocks noGrp="1"/>
          </p:cNvSpPr>
          <p:nvPr>
            <p:ph type="body" idx="3"/>
          </p:nvPr>
        </p:nvSpPr>
        <p:spPr>
          <a:xfrm>
            <a:off x="6172200" y="1538838"/>
            <a:ext cx="5183100" cy="824100"/>
          </a:xfrm>
          <a:prstGeom prst="rect">
            <a:avLst/>
          </a:prstGeom>
        </p:spPr>
        <p:txBody>
          <a:bodyPr spcFirstLastPara="1" wrap="square" lIns="91425" tIns="45700" rIns="91425" bIns="45700" anchor="b" anchorCtr="0">
            <a:normAutofit lnSpcReduction="10000"/>
          </a:bodyPr>
          <a:lstStyle/>
          <a:p>
            <a:pPr marL="0" lvl="0" indent="0" algn="l" rtl="0">
              <a:spcBef>
                <a:spcPts val="1100"/>
              </a:spcBef>
              <a:spcAft>
                <a:spcPts val="0"/>
              </a:spcAft>
              <a:buNone/>
            </a:pPr>
            <a:r>
              <a:rPr lang="en-US"/>
              <a:t>Option Two </a:t>
            </a:r>
            <a:endParaRPr/>
          </a:p>
        </p:txBody>
      </p:sp>
      <p:sp>
        <p:nvSpPr>
          <p:cNvPr id="168" name="Google Shape;168;g25a327b7dcf_0_2">
            <a:extLst>
              <a:ext uri="{C183D7F6-B498-43B3-948B-1728B52AA6E4}">
                <adec:decorative xmlns:adec="http://schemas.microsoft.com/office/drawing/2017/decorative" val="1"/>
              </a:ext>
            </a:extLst>
          </p:cNvPr>
          <p:cNvSpPr/>
          <p:nvPr/>
        </p:nvSpPr>
        <p:spPr>
          <a:xfrm>
            <a:off x="322975" y="2370482"/>
            <a:ext cx="5849100" cy="3463500"/>
          </a:xfrm>
          <a:prstGeom prst="frame">
            <a:avLst>
              <a:gd name="adj1" fmla="val 4706"/>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g25a327b7dcf_0_2">
            <a:extLst>
              <a:ext uri="{C183D7F6-B498-43B3-948B-1728B52AA6E4}">
                <adec:decorative xmlns:adec="http://schemas.microsoft.com/office/drawing/2017/decorative" val="1"/>
              </a:ext>
            </a:extLst>
          </p:cNvPr>
          <p:cNvSpPr/>
          <p:nvPr/>
        </p:nvSpPr>
        <p:spPr>
          <a:xfrm>
            <a:off x="6172200" y="2378018"/>
            <a:ext cx="5849100" cy="3463500"/>
          </a:xfrm>
          <a:prstGeom prst="frame">
            <a:avLst>
              <a:gd name="adj1" fmla="val 4706"/>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39d986887f_0_12"/>
          <p:cNvSpPr txBox="1">
            <a:spLocks noGrp="1"/>
          </p:cNvSpPr>
          <p:nvPr>
            <p:ph type="title"/>
          </p:nvPr>
        </p:nvSpPr>
        <p:spPr>
          <a:xfrm>
            <a:off x="378600" y="147325"/>
            <a:ext cx="11642700" cy="153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rgbClr val="007780"/>
              </a:buClr>
              <a:buSzPts val="1900"/>
              <a:buFont typeface="Arial"/>
              <a:buNone/>
            </a:pPr>
            <a:r>
              <a:rPr lang="en-US" sz="3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Which student assignment demonstrates the incorporation of multiple disciplines?</a:t>
            </a:r>
            <a:r>
              <a:rPr lang="en-US" sz="3900"/>
              <a:t> (2)</a:t>
            </a:r>
            <a:endParaRPr sz="4100"/>
          </a:p>
        </p:txBody>
      </p:sp>
      <p:sp>
        <p:nvSpPr>
          <p:cNvPr id="176" name="Google Shape;176;g239d986887f_0_12"/>
          <p:cNvSpPr txBox="1">
            <a:spLocks noGrp="1"/>
          </p:cNvSpPr>
          <p:nvPr>
            <p:ph type="body" idx="4"/>
          </p:nvPr>
        </p:nvSpPr>
        <p:spPr>
          <a:xfrm>
            <a:off x="496200" y="2292175"/>
            <a:ext cx="11220300" cy="3069900"/>
          </a:xfrm>
          <a:prstGeom prst="rect">
            <a:avLst/>
          </a:prstGeom>
        </p:spPr>
        <p:txBody>
          <a:bodyPr spcFirstLastPara="1" wrap="square" lIns="91425" tIns="45700" rIns="91425" bIns="45700" anchor="t" anchorCtr="0">
            <a:normAutofit lnSpcReduction="10000"/>
          </a:bodyPr>
          <a:lstStyle/>
          <a:p>
            <a:pPr marL="0" lvl="0" indent="0" algn="l" rtl="0">
              <a:lnSpc>
                <a:spcPct val="100000"/>
              </a:lnSpc>
              <a:spcBef>
                <a:spcPts val="1200"/>
              </a:spcBef>
              <a:spcAft>
                <a:spcPts val="0"/>
              </a:spcAft>
              <a:buClr>
                <a:schemeClr val="dk1"/>
              </a:buClr>
              <a:buSzPts val="1100"/>
              <a:buFont typeface="Arial"/>
              <a:buNone/>
            </a:pPr>
            <a:r>
              <a:rPr lang="en-US" sz="2100">
                <a:solidFill>
                  <a:schemeClr val="dk1"/>
                </a:solidFill>
                <a:latin typeface="Calibri"/>
                <a:ea typeface="Calibri"/>
                <a:cs typeface="Calibri"/>
                <a:sym typeface="Calibri"/>
              </a:rPr>
              <a:t>Construct an explanation to answer the supporting question: “How did the Missouri Compromise temporarily save the Union?”</a:t>
            </a:r>
            <a:endParaRPr sz="2100">
              <a:solidFill>
                <a:schemeClr val="dk1"/>
              </a:solidFill>
              <a:latin typeface="Calibri"/>
              <a:ea typeface="Calibri"/>
              <a:cs typeface="Calibri"/>
              <a:sym typeface="Calibri"/>
            </a:endParaRPr>
          </a:p>
          <a:p>
            <a:pPr marL="0" lvl="0" indent="0" algn="l" rtl="0">
              <a:lnSpc>
                <a:spcPct val="100000"/>
              </a:lnSpc>
              <a:spcBef>
                <a:spcPts val="1200"/>
              </a:spcBef>
              <a:spcAft>
                <a:spcPts val="0"/>
              </a:spcAft>
              <a:buClr>
                <a:schemeClr val="dk1"/>
              </a:buClr>
              <a:buSzPts val="1100"/>
              <a:buFont typeface="Arial"/>
              <a:buNone/>
            </a:pPr>
            <a:r>
              <a:rPr lang="en-US" sz="2100">
                <a:solidFill>
                  <a:schemeClr val="dk1"/>
                </a:solidFill>
                <a:latin typeface="Calibri"/>
                <a:ea typeface="Calibri"/>
                <a:cs typeface="Calibri"/>
                <a:sym typeface="Calibri"/>
              </a:rPr>
              <a:t>In your response:</a:t>
            </a:r>
            <a:endParaRPr sz="2100">
              <a:solidFill>
                <a:schemeClr val="dk1"/>
              </a:solidFill>
              <a:latin typeface="Calibri"/>
              <a:ea typeface="Calibri"/>
              <a:cs typeface="Calibri"/>
              <a:sym typeface="Calibri"/>
            </a:endParaRPr>
          </a:p>
          <a:p>
            <a:pPr marL="457200" lvl="0" indent="-361950" algn="l" rtl="0">
              <a:lnSpc>
                <a:spcPct val="100000"/>
              </a:lnSpc>
              <a:spcBef>
                <a:spcPts val="120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Demonstrate your knowledge of the conflicts and compromises that shaped the development of the U.S. government.</a:t>
            </a:r>
            <a:endParaRPr sz="2100">
              <a:solidFill>
                <a:schemeClr val="dk1"/>
              </a:solidFill>
              <a:latin typeface="Calibri"/>
              <a:ea typeface="Calibri"/>
              <a:cs typeface="Calibri"/>
              <a:sym typeface="Calibri"/>
            </a:endParaRPr>
          </a:p>
          <a:p>
            <a:pPr marL="457200" lvl="0" indent="-361950" algn="l" rtl="0">
              <a:lnSpc>
                <a:spcPct val="100000"/>
              </a:lnSpc>
              <a:spcBef>
                <a:spcPts val="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Demonstrate your knowledge of the role of Kentucky and Kentuckians within national politics.</a:t>
            </a:r>
            <a:endParaRPr sz="2100">
              <a:solidFill>
                <a:schemeClr val="dk1"/>
              </a:solidFill>
              <a:latin typeface="Calibri"/>
              <a:ea typeface="Calibri"/>
              <a:cs typeface="Calibri"/>
              <a:sym typeface="Calibri"/>
            </a:endParaRPr>
          </a:p>
          <a:p>
            <a:pPr marL="457200" lvl="0" indent="-361950" algn="l" rtl="0">
              <a:lnSpc>
                <a:spcPct val="100000"/>
              </a:lnSpc>
              <a:spcBef>
                <a:spcPts val="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Evaluate how individuals and groups addressed a regional problem.</a:t>
            </a:r>
            <a:endParaRPr sz="2100">
              <a:solidFill>
                <a:schemeClr val="dk1"/>
              </a:solidFill>
              <a:latin typeface="Calibri"/>
              <a:ea typeface="Calibri"/>
              <a:cs typeface="Calibri"/>
              <a:sym typeface="Calibri"/>
            </a:endParaRPr>
          </a:p>
          <a:p>
            <a:pPr marL="457200" lvl="0" indent="-361950" algn="l" rtl="0">
              <a:lnSpc>
                <a:spcPct val="100000"/>
              </a:lnSpc>
              <a:spcBef>
                <a:spcPts val="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Use multiple sources to develop a claim. </a:t>
            </a:r>
            <a:endParaRPr sz="2100">
              <a:latin typeface="Calibri"/>
              <a:ea typeface="Calibri"/>
              <a:cs typeface="Calibri"/>
              <a:sym typeface="Calibri"/>
            </a:endParaRPr>
          </a:p>
        </p:txBody>
      </p:sp>
      <p:sp>
        <p:nvSpPr>
          <p:cNvPr id="177" name="Google Shape;177;g239d986887f_0_12"/>
          <p:cNvSpPr txBox="1">
            <a:spLocks noGrp="1"/>
          </p:cNvSpPr>
          <p:nvPr>
            <p:ph type="body" idx="3"/>
          </p:nvPr>
        </p:nvSpPr>
        <p:spPr>
          <a:xfrm>
            <a:off x="378600" y="1680925"/>
            <a:ext cx="10852800" cy="476400"/>
          </a:xfrm>
          <a:prstGeom prst="rect">
            <a:avLst/>
          </a:prstGeom>
        </p:spPr>
        <p:txBody>
          <a:bodyPr spcFirstLastPara="1" wrap="square" lIns="91425" tIns="45700" rIns="91425" bIns="45700" anchor="b" anchorCtr="0">
            <a:normAutofit fontScale="92500" lnSpcReduction="20000"/>
          </a:bodyPr>
          <a:lstStyle/>
          <a:p>
            <a:pPr marL="0" lvl="0" indent="0" algn="l" rtl="0">
              <a:spcBef>
                <a:spcPts val="1100"/>
              </a:spcBef>
              <a:spcAft>
                <a:spcPts val="0"/>
              </a:spcAft>
              <a:buNone/>
            </a:pPr>
            <a:r>
              <a:rPr lang="en-US"/>
              <a:t>Option Two demonstrates the incorporation of multiple disciplines.  </a:t>
            </a:r>
            <a:endParaRPr/>
          </a:p>
        </p:txBody>
      </p:sp>
      <p:sp>
        <p:nvSpPr>
          <p:cNvPr id="178" name="Google Shape;178;g239d986887f_0_12">
            <a:extLst>
              <a:ext uri="{C183D7F6-B498-43B3-948B-1728B52AA6E4}">
                <adec:decorative xmlns:adec="http://schemas.microsoft.com/office/drawing/2017/decorative" val="1"/>
              </a:ext>
            </a:extLst>
          </p:cNvPr>
          <p:cNvSpPr/>
          <p:nvPr/>
        </p:nvSpPr>
        <p:spPr>
          <a:xfrm>
            <a:off x="378600" y="2157325"/>
            <a:ext cx="11522700" cy="3339600"/>
          </a:xfrm>
          <a:prstGeom prst="frame">
            <a:avLst>
              <a:gd name="adj1" fmla="val 4706"/>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39d986887f_0_2"/>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rgbClr val="007780"/>
              </a:buClr>
              <a:buSzPts val="1900"/>
              <a:buFont typeface="Arial"/>
              <a:buNone/>
            </a:pPr>
            <a:r>
              <a:rPr lang="en-US" sz="3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Which student assignment demonstrates the incorporation of </a:t>
            </a:r>
            <a:r>
              <a:rPr lang="en-US" sz="3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multiple disciplines?</a:t>
            </a:r>
            <a:r>
              <a:rPr lang="en-US" sz="3900"/>
              <a:t> (3)</a:t>
            </a:r>
            <a:endParaRPr/>
          </a:p>
        </p:txBody>
      </p:sp>
      <p:sp>
        <p:nvSpPr>
          <p:cNvPr id="185" name="Google Shape;185;g239d986887f_0_2"/>
          <p:cNvSpPr txBox="1">
            <a:spLocks noGrp="1"/>
          </p:cNvSpPr>
          <p:nvPr>
            <p:ph type="body" idx="1"/>
          </p:nvPr>
        </p:nvSpPr>
        <p:spPr>
          <a:xfrm>
            <a:off x="322975" y="1823246"/>
            <a:ext cx="5157900" cy="539700"/>
          </a:xfrm>
          <a:prstGeom prst="rect">
            <a:avLst/>
          </a:prstGeom>
        </p:spPr>
        <p:txBody>
          <a:bodyPr spcFirstLastPara="1" wrap="square" lIns="91425" tIns="45700" rIns="91425" bIns="45700" anchor="b" anchorCtr="0">
            <a:normAutofit lnSpcReduction="10000"/>
          </a:bodyPr>
          <a:lstStyle/>
          <a:p>
            <a:pPr marL="0" lvl="0" indent="0" algn="l" rtl="0">
              <a:spcBef>
                <a:spcPts val="1100"/>
              </a:spcBef>
              <a:spcAft>
                <a:spcPts val="0"/>
              </a:spcAft>
              <a:buNone/>
            </a:pPr>
            <a:r>
              <a:rPr lang="en-US"/>
              <a:t>Option One</a:t>
            </a:r>
            <a:endParaRPr/>
          </a:p>
        </p:txBody>
      </p:sp>
      <p:sp>
        <p:nvSpPr>
          <p:cNvPr id="186" name="Google Shape;186;g239d986887f_0_2"/>
          <p:cNvSpPr txBox="1">
            <a:spLocks noGrp="1"/>
          </p:cNvSpPr>
          <p:nvPr>
            <p:ph type="body" idx="2"/>
          </p:nvPr>
        </p:nvSpPr>
        <p:spPr>
          <a:xfrm>
            <a:off x="6207425" y="2559750"/>
            <a:ext cx="5495400" cy="30699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1100"/>
              <a:buFont typeface="Arial"/>
              <a:buNone/>
            </a:pPr>
            <a:r>
              <a:rPr lang="en-US" sz="1900">
                <a:solidFill>
                  <a:schemeClr val="dk1"/>
                </a:solidFill>
                <a:highlight>
                  <a:srgbClr val="FFFFFF"/>
                </a:highlight>
                <a:latin typeface="Calibri"/>
                <a:ea typeface="Calibri"/>
                <a:cs typeface="Calibri"/>
                <a:sym typeface="Calibri"/>
              </a:rPr>
              <a:t>Read the text entitled, “</a:t>
            </a:r>
            <a:r>
              <a:rPr lang="en-US" sz="1900" i="1">
                <a:solidFill>
                  <a:schemeClr val="dk1"/>
                </a:solidFill>
                <a:highlight>
                  <a:srgbClr val="FFFFFF"/>
                </a:highlight>
                <a:latin typeface="Calibri"/>
                <a:ea typeface="Calibri"/>
                <a:cs typeface="Calibri"/>
                <a:sym typeface="Calibri"/>
              </a:rPr>
              <a:t>Dear Primo: A Letter from My Cousin”</a:t>
            </a:r>
            <a:r>
              <a:rPr lang="en-US" sz="1900">
                <a:solidFill>
                  <a:schemeClr val="dk1"/>
                </a:solidFill>
                <a:highlight>
                  <a:srgbClr val="FFFFFF"/>
                </a:highlight>
                <a:latin typeface="Calibri"/>
                <a:ea typeface="Calibri"/>
                <a:cs typeface="Calibri"/>
                <a:sym typeface="Calibri"/>
              </a:rPr>
              <a:t> and answer the following question:</a:t>
            </a:r>
            <a:endParaRPr sz="1900">
              <a:solidFill>
                <a:schemeClr val="dk1"/>
              </a:solidFill>
              <a:highlight>
                <a:srgbClr val="FFFFFF"/>
              </a:highlight>
              <a:latin typeface="Calibri"/>
              <a:ea typeface="Calibri"/>
              <a:cs typeface="Calibri"/>
              <a:sym typeface="Calibri"/>
            </a:endParaRPr>
          </a:p>
          <a:p>
            <a:pPr marL="457200" lvl="0" indent="-349250" algn="l" rtl="0">
              <a:lnSpc>
                <a:spcPct val="100000"/>
              </a:lnSpc>
              <a:spcBef>
                <a:spcPts val="1200"/>
              </a:spcBef>
              <a:spcAft>
                <a:spcPts val="0"/>
              </a:spcAft>
              <a:buClr>
                <a:schemeClr val="dk1"/>
              </a:buClr>
              <a:buSzPts val="1900"/>
              <a:buFont typeface="Calibri"/>
              <a:buAutoNum type="arabicPeriod"/>
            </a:pPr>
            <a:r>
              <a:rPr lang="en-US" sz="1900">
                <a:solidFill>
                  <a:schemeClr val="dk1"/>
                </a:solidFill>
                <a:latin typeface="Calibri"/>
                <a:ea typeface="Calibri"/>
                <a:cs typeface="Calibri"/>
                <a:sym typeface="Calibri"/>
              </a:rPr>
              <a:t>Why does the author switch between Carlitos’s and Charlie’s letters during the  story? </a:t>
            </a:r>
            <a:endParaRPr sz="1900">
              <a:solidFill>
                <a:schemeClr val="dk1"/>
              </a:solidFill>
              <a:latin typeface="Calibri"/>
              <a:ea typeface="Calibri"/>
              <a:cs typeface="Calibri"/>
              <a:sym typeface="Calibri"/>
            </a:endParaRPr>
          </a:p>
          <a:p>
            <a:pPr marL="914400" lvl="1" indent="-349250" algn="l" rtl="0">
              <a:lnSpc>
                <a:spcPct val="100000"/>
              </a:lnSpc>
              <a:spcBef>
                <a:spcPts val="0"/>
              </a:spcBef>
              <a:spcAft>
                <a:spcPts val="0"/>
              </a:spcAft>
              <a:buClr>
                <a:schemeClr val="dk1"/>
              </a:buClr>
              <a:buSzPts val="1900"/>
              <a:buFont typeface="Calibri"/>
              <a:buAutoNum type="alphaLcPeriod"/>
            </a:pPr>
            <a:r>
              <a:rPr lang="en-US" sz="1900">
                <a:solidFill>
                  <a:schemeClr val="dk1"/>
                </a:solidFill>
                <a:latin typeface="Calibri"/>
                <a:ea typeface="Calibri"/>
                <a:cs typeface="Calibri"/>
                <a:sym typeface="Calibri"/>
              </a:rPr>
              <a:t>to show how the boys live </a:t>
            </a:r>
            <a:endParaRPr sz="1900">
              <a:solidFill>
                <a:schemeClr val="dk1"/>
              </a:solidFill>
              <a:latin typeface="Calibri"/>
              <a:ea typeface="Calibri"/>
              <a:cs typeface="Calibri"/>
              <a:sym typeface="Calibri"/>
            </a:endParaRPr>
          </a:p>
          <a:p>
            <a:pPr marL="914400" lvl="1" indent="-349250" algn="l" rtl="0">
              <a:lnSpc>
                <a:spcPct val="100000"/>
              </a:lnSpc>
              <a:spcBef>
                <a:spcPts val="0"/>
              </a:spcBef>
              <a:spcAft>
                <a:spcPts val="0"/>
              </a:spcAft>
              <a:buClr>
                <a:schemeClr val="dk1"/>
              </a:buClr>
              <a:buSzPts val="1900"/>
              <a:buFont typeface="Calibri"/>
              <a:buAutoNum type="alphaLcPeriod"/>
            </a:pPr>
            <a:r>
              <a:rPr lang="en-US" sz="1900">
                <a:solidFill>
                  <a:schemeClr val="dk1"/>
                </a:solidFill>
                <a:latin typeface="Calibri"/>
                <a:ea typeface="Calibri"/>
                <a:cs typeface="Calibri"/>
                <a:sym typeface="Calibri"/>
              </a:rPr>
              <a:t>to teach about living in Mexico </a:t>
            </a:r>
            <a:endParaRPr sz="1900">
              <a:solidFill>
                <a:schemeClr val="dk1"/>
              </a:solidFill>
              <a:latin typeface="Calibri"/>
              <a:ea typeface="Calibri"/>
              <a:cs typeface="Calibri"/>
              <a:sym typeface="Calibri"/>
            </a:endParaRPr>
          </a:p>
          <a:p>
            <a:pPr marL="914400" lvl="1" indent="-349250" algn="l" rtl="0">
              <a:lnSpc>
                <a:spcPct val="100000"/>
              </a:lnSpc>
              <a:spcBef>
                <a:spcPts val="0"/>
              </a:spcBef>
              <a:spcAft>
                <a:spcPts val="0"/>
              </a:spcAft>
              <a:buClr>
                <a:schemeClr val="dk1"/>
              </a:buClr>
              <a:buSzPts val="1900"/>
              <a:buFont typeface="Calibri"/>
              <a:buAutoNum type="alphaLcPeriod"/>
            </a:pPr>
            <a:r>
              <a:rPr lang="en-US" sz="1900">
                <a:solidFill>
                  <a:schemeClr val="dk1"/>
                </a:solidFill>
                <a:latin typeface="Calibri"/>
                <a:ea typeface="Calibri"/>
                <a:cs typeface="Calibri"/>
                <a:sym typeface="Calibri"/>
              </a:rPr>
              <a:t>to explain what food is like in America </a:t>
            </a:r>
            <a:endParaRPr sz="1900">
              <a:solidFill>
                <a:schemeClr val="dk1"/>
              </a:solidFill>
              <a:latin typeface="Calibri"/>
              <a:ea typeface="Calibri"/>
              <a:cs typeface="Calibri"/>
              <a:sym typeface="Calibri"/>
            </a:endParaRPr>
          </a:p>
          <a:p>
            <a:pPr marL="914400" lvl="1" indent="-349250" algn="l" rtl="0">
              <a:lnSpc>
                <a:spcPct val="100000"/>
              </a:lnSpc>
              <a:spcBef>
                <a:spcPts val="0"/>
              </a:spcBef>
              <a:spcAft>
                <a:spcPts val="0"/>
              </a:spcAft>
              <a:buClr>
                <a:schemeClr val="dk1"/>
              </a:buClr>
              <a:buSzPts val="1900"/>
              <a:buFont typeface="Calibri"/>
              <a:buAutoNum type="alphaLcPeriod"/>
            </a:pPr>
            <a:r>
              <a:rPr lang="en-US" sz="1900">
                <a:solidFill>
                  <a:schemeClr val="dk1"/>
                </a:solidFill>
                <a:latin typeface="Calibri"/>
                <a:ea typeface="Calibri"/>
                <a:cs typeface="Calibri"/>
                <a:sym typeface="Calibri"/>
              </a:rPr>
              <a:t>to show that the boys want to visit each other</a:t>
            </a:r>
            <a:endParaRPr sz="1900">
              <a:solidFill>
                <a:schemeClr val="dk1"/>
              </a:solidFill>
              <a:latin typeface="Calibri"/>
              <a:ea typeface="Calibri"/>
              <a:cs typeface="Calibri"/>
              <a:sym typeface="Calibri"/>
            </a:endParaRPr>
          </a:p>
          <a:p>
            <a:pPr marL="0" lvl="0" indent="0" algn="l" rtl="0">
              <a:spcBef>
                <a:spcPts val="1200"/>
              </a:spcBef>
              <a:spcAft>
                <a:spcPts val="0"/>
              </a:spcAft>
              <a:buNone/>
            </a:pPr>
            <a:endParaRPr sz="3500"/>
          </a:p>
        </p:txBody>
      </p:sp>
      <p:sp>
        <p:nvSpPr>
          <p:cNvPr id="187" name="Google Shape;187;g239d986887f_0_2"/>
          <p:cNvSpPr txBox="1">
            <a:spLocks noGrp="1"/>
          </p:cNvSpPr>
          <p:nvPr>
            <p:ph type="body" idx="4"/>
          </p:nvPr>
        </p:nvSpPr>
        <p:spPr>
          <a:xfrm>
            <a:off x="502400" y="2495375"/>
            <a:ext cx="5495400" cy="3069900"/>
          </a:xfrm>
          <a:prstGeom prst="rect">
            <a:avLst/>
          </a:prstGeom>
        </p:spPr>
        <p:txBody>
          <a:bodyPr spcFirstLastPara="1" wrap="square" lIns="91425" tIns="45700" rIns="91425" bIns="45700" anchor="t" anchorCtr="0">
            <a:normAutofit/>
          </a:bodyPr>
          <a:lstStyle/>
          <a:p>
            <a:pPr marL="0" lvl="0" indent="0" algn="l" rtl="0">
              <a:lnSpc>
                <a:spcPct val="115000"/>
              </a:lnSpc>
              <a:spcBef>
                <a:spcPts val="1200"/>
              </a:spcBef>
              <a:spcAft>
                <a:spcPts val="0"/>
              </a:spcAft>
              <a:buNone/>
            </a:pPr>
            <a:r>
              <a:rPr lang="en-US" sz="2200">
                <a:solidFill>
                  <a:schemeClr val="dk1"/>
                </a:solidFill>
                <a:latin typeface="Calibri"/>
                <a:ea typeface="Calibri"/>
                <a:cs typeface="Calibri"/>
                <a:sym typeface="Calibri"/>
              </a:rPr>
              <a:t>Construct a response to the supporting question, “How do cultural groups interact in Mexico today?” </a:t>
            </a:r>
            <a:endParaRPr sz="2200">
              <a:solidFill>
                <a:schemeClr val="dk1"/>
              </a:solidFill>
              <a:latin typeface="Calibri"/>
              <a:ea typeface="Calibri"/>
              <a:cs typeface="Calibri"/>
              <a:sym typeface="Calibri"/>
            </a:endParaRPr>
          </a:p>
          <a:p>
            <a:pPr marL="0" lvl="0" indent="0" algn="l" rtl="0">
              <a:lnSpc>
                <a:spcPct val="100000"/>
              </a:lnSpc>
              <a:spcBef>
                <a:spcPts val="1200"/>
              </a:spcBef>
              <a:spcAft>
                <a:spcPts val="0"/>
              </a:spcAft>
              <a:buNone/>
            </a:pPr>
            <a:r>
              <a:rPr lang="en-US" sz="2200">
                <a:solidFill>
                  <a:schemeClr val="dk1"/>
                </a:solidFill>
                <a:latin typeface="Calibri"/>
                <a:ea typeface="Calibri"/>
                <a:cs typeface="Calibri"/>
                <a:sym typeface="Calibri"/>
              </a:rPr>
              <a:t>In your response, use reasoning, examples and details using what you have learned about diverse communities in Mexico from the sources you have explored.</a:t>
            </a:r>
            <a:endParaRPr sz="2600">
              <a:solidFill>
                <a:schemeClr val="dk1"/>
              </a:solidFill>
              <a:latin typeface="Calibri"/>
              <a:ea typeface="Calibri"/>
              <a:cs typeface="Calibri"/>
              <a:sym typeface="Calibri"/>
            </a:endParaRPr>
          </a:p>
        </p:txBody>
      </p:sp>
      <p:sp>
        <p:nvSpPr>
          <p:cNvPr id="188" name="Google Shape;188;g239d986887f_0_2"/>
          <p:cNvSpPr txBox="1">
            <a:spLocks noGrp="1"/>
          </p:cNvSpPr>
          <p:nvPr>
            <p:ph type="body" idx="3"/>
          </p:nvPr>
        </p:nvSpPr>
        <p:spPr>
          <a:xfrm>
            <a:off x="6363575" y="1538838"/>
            <a:ext cx="5183100" cy="824100"/>
          </a:xfrm>
          <a:prstGeom prst="rect">
            <a:avLst/>
          </a:prstGeom>
        </p:spPr>
        <p:txBody>
          <a:bodyPr spcFirstLastPara="1" wrap="square" lIns="91425" tIns="45700" rIns="91425" bIns="45700" anchor="b" anchorCtr="0">
            <a:normAutofit lnSpcReduction="10000"/>
          </a:bodyPr>
          <a:lstStyle/>
          <a:p>
            <a:pPr marL="0" lvl="0" indent="0" algn="l" rtl="0">
              <a:spcBef>
                <a:spcPts val="1100"/>
              </a:spcBef>
              <a:spcAft>
                <a:spcPts val="0"/>
              </a:spcAft>
              <a:buNone/>
            </a:pPr>
            <a:r>
              <a:rPr lang="en-US"/>
              <a:t>Option Two </a:t>
            </a:r>
            <a:endParaRPr/>
          </a:p>
        </p:txBody>
      </p:sp>
      <p:sp>
        <p:nvSpPr>
          <p:cNvPr id="189" name="Google Shape;189;g239d986887f_0_2">
            <a:extLst>
              <a:ext uri="{C183D7F6-B498-43B3-948B-1728B52AA6E4}">
                <adec:decorative xmlns:adec="http://schemas.microsoft.com/office/drawing/2017/decorative" val="1"/>
              </a:ext>
            </a:extLst>
          </p:cNvPr>
          <p:cNvSpPr/>
          <p:nvPr/>
        </p:nvSpPr>
        <p:spPr>
          <a:xfrm>
            <a:off x="6030575" y="2362950"/>
            <a:ext cx="5849100" cy="3463500"/>
          </a:xfrm>
          <a:prstGeom prst="frame">
            <a:avLst>
              <a:gd name="adj1" fmla="val 4706"/>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g239d986887f_0_2">
            <a:extLst>
              <a:ext uri="{C183D7F6-B498-43B3-948B-1728B52AA6E4}">
                <adec:decorative xmlns:adec="http://schemas.microsoft.com/office/drawing/2017/decorative" val="1"/>
              </a:ext>
            </a:extLst>
          </p:cNvPr>
          <p:cNvSpPr/>
          <p:nvPr/>
        </p:nvSpPr>
        <p:spPr>
          <a:xfrm>
            <a:off x="325550" y="2362950"/>
            <a:ext cx="5849100" cy="3463500"/>
          </a:xfrm>
          <a:prstGeom prst="frame">
            <a:avLst>
              <a:gd name="adj1" fmla="val 4706"/>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239d986887f_0_24"/>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Which student assignment demonstrates the incorporation of </a:t>
            </a:r>
            <a:r>
              <a:rPr lang="en-US" sz="3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multiple disciplines?</a:t>
            </a:r>
            <a:r>
              <a:rPr lang="en-US" sz="3900"/>
              <a:t> (4)</a:t>
            </a:r>
            <a:endParaRPr/>
          </a:p>
        </p:txBody>
      </p:sp>
      <p:sp>
        <p:nvSpPr>
          <p:cNvPr id="197" name="Google Shape;197;g239d986887f_0_24"/>
          <p:cNvSpPr txBox="1">
            <a:spLocks noGrp="1"/>
          </p:cNvSpPr>
          <p:nvPr>
            <p:ph type="body" idx="1"/>
          </p:nvPr>
        </p:nvSpPr>
        <p:spPr>
          <a:xfrm>
            <a:off x="322975" y="1823250"/>
            <a:ext cx="11614800" cy="539700"/>
          </a:xfrm>
          <a:prstGeom prst="rect">
            <a:avLst/>
          </a:prstGeom>
        </p:spPr>
        <p:txBody>
          <a:bodyPr spcFirstLastPara="1" wrap="square" lIns="91425" tIns="45700" rIns="91425" bIns="45700" anchor="b" anchorCtr="0">
            <a:normAutofit lnSpcReduction="10000"/>
          </a:bodyPr>
          <a:lstStyle/>
          <a:p>
            <a:pPr marL="0" lvl="0" indent="0" algn="l" rtl="0">
              <a:spcBef>
                <a:spcPts val="1100"/>
              </a:spcBef>
              <a:spcAft>
                <a:spcPts val="0"/>
              </a:spcAft>
              <a:buNone/>
            </a:pPr>
            <a:r>
              <a:rPr lang="en-US"/>
              <a:t>Option One demonstrates the incorporation of multiple disciplines.  </a:t>
            </a:r>
            <a:endParaRPr/>
          </a:p>
        </p:txBody>
      </p:sp>
      <p:sp>
        <p:nvSpPr>
          <p:cNvPr id="198" name="Google Shape;198;g239d986887f_0_24"/>
          <p:cNvSpPr txBox="1">
            <a:spLocks noGrp="1"/>
          </p:cNvSpPr>
          <p:nvPr>
            <p:ph type="body" idx="4"/>
          </p:nvPr>
        </p:nvSpPr>
        <p:spPr>
          <a:xfrm>
            <a:off x="514525" y="2495375"/>
            <a:ext cx="11231700" cy="3069900"/>
          </a:xfrm>
          <a:prstGeom prst="rect">
            <a:avLst/>
          </a:prstGeom>
        </p:spPr>
        <p:txBody>
          <a:bodyPr spcFirstLastPara="1" wrap="square" lIns="91425" tIns="45700" rIns="91425" bIns="45700" anchor="t" anchorCtr="0">
            <a:normAutofit/>
          </a:bodyPr>
          <a:lstStyle/>
          <a:p>
            <a:pPr marL="0" lvl="0" indent="0" algn="l" rtl="0">
              <a:lnSpc>
                <a:spcPct val="115000"/>
              </a:lnSpc>
              <a:spcBef>
                <a:spcPts val="1200"/>
              </a:spcBef>
              <a:spcAft>
                <a:spcPts val="0"/>
              </a:spcAft>
              <a:buNone/>
            </a:pPr>
            <a:r>
              <a:rPr lang="en-US" sz="3300">
                <a:solidFill>
                  <a:schemeClr val="dk1"/>
                </a:solidFill>
                <a:latin typeface="Calibri"/>
                <a:ea typeface="Calibri"/>
                <a:cs typeface="Calibri"/>
                <a:sym typeface="Calibri"/>
              </a:rPr>
              <a:t>Construct a response to the supporting question, “How do cultural groups interact in Mexico today?” </a:t>
            </a:r>
            <a:endParaRPr sz="3300">
              <a:solidFill>
                <a:schemeClr val="dk1"/>
              </a:solidFill>
              <a:latin typeface="Calibri"/>
              <a:ea typeface="Calibri"/>
              <a:cs typeface="Calibri"/>
              <a:sym typeface="Calibri"/>
            </a:endParaRPr>
          </a:p>
          <a:p>
            <a:pPr marL="0" lvl="0" indent="0" algn="l" rtl="0">
              <a:lnSpc>
                <a:spcPct val="100000"/>
              </a:lnSpc>
              <a:spcBef>
                <a:spcPts val="1200"/>
              </a:spcBef>
              <a:spcAft>
                <a:spcPts val="0"/>
              </a:spcAft>
              <a:buNone/>
            </a:pPr>
            <a:r>
              <a:rPr lang="en-US" sz="3300">
                <a:solidFill>
                  <a:schemeClr val="dk1"/>
                </a:solidFill>
                <a:latin typeface="Calibri"/>
                <a:ea typeface="Calibri"/>
                <a:cs typeface="Calibri"/>
                <a:sym typeface="Calibri"/>
              </a:rPr>
              <a:t>In your response, use reasoning, examples and details using what you have learned about diverse communities in Mexico from the sources you have explored.</a:t>
            </a:r>
            <a:endParaRPr sz="3700">
              <a:solidFill>
                <a:schemeClr val="dk1"/>
              </a:solidFill>
              <a:latin typeface="Calibri"/>
              <a:ea typeface="Calibri"/>
              <a:cs typeface="Calibri"/>
              <a:sym typeface="Calibri"/>
            </a:endParaRPr>
          </a:p>
        </p:txBody>
      </p:sp>
      <p:sp>
        <p:nvSpPr>
          <p:cNvPr id="199" name="Google Shape;199;g239d986887f_0_24">
            <a:extLst>
              <a:ext uri="{C183D7F6-B498-43B3-948B-1728B52AA6E4}">
                <adec:decorative xmlns:adec="http://schemas.microsoft.com/office/drawing/2017/decorative" val="1"/>
              </a:ext>
            </a:extLst>
          </p:cNvPr>
          <p:cNvSpPr/>
          <p:nvPr/>
        </p:nvSpPr>
        <p:spPr>
          <a:xfrm>
            <a:off x="322975" y="2362950"/>
            <a:ext cx="11614800" cy="3463500"/>
          </a:xfrm>
          <a:prstGeom prst="frame">
            <a:avLst>
              <a:gd name="adj1" fmla="val 4706"/>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5a327b7dcf_0_105"/>
          <p:cNvSpPr txBox="1">
            <a:spLocks noGrp="1"/>
          </p:cNvSpPr>
          <p:nvPr>
            <p:ph type="title"/>
          </p:nvPr>
        </p:nvSpPr>
        <p:spPr>
          <a:xfrm>
            <a:off x="134300" y="0"/>
            <a:ext cx="11574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sz="3700"/>
              <a:t>Evaluating </a:t>
            </a:r>
            <a:r>
              <a:rPr lang="en-US" sz="37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Align</a:t>
            </a:r>
            <a:r>
              <a:rPr lang="en-US" sz="3700"/>
              <a:t>ment to the </a:t>
            </a:r>
            <a:r>
              <a:rPr lang="en-US" sz="3700" i="1"/>
              <a:t>KAS for Social Studies </a:t>
            </a:r>
            <a:r>
              <a:rPr lang="en-US" sz="3700"/>
              <a:t>(1)</a:t>
            </a:r>
            <a:endParaRPr sz="3700"/>
          </a:p>
        </p:txBody>
      </p:sp>
      <p:sp>
        <p:nvSpPr>
          <p:cNvPr id="206" name="Google Shape;206;g25a327b7dcf_0_105"/>
          <p:cNvSpPr txBox="1">
            <a:spLocks noGrp="1"/>
          </p:cNvSpPr>
          <p:nvPr>
            <p:ph type="body" idx="1"/>
          </p:nvPr>
        </p:nvSpPr>
        <p:spPr>
          <a:xfrm>
            <a:off x="286575" y="1644325"/>
            <a:ext cx="7811400" cy="4051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700" dirty="0">
                <a:solidFill>
                  <a:schemeClr val="dk1"/>
                </a:solidFill>
                <a:latin typeface="Calibri"/>
                <a:ea typeface="Calibri"/>
                <a:cs typeface="Calibri"/>
                <a:sym typeface="Calibri"/>
              </a:rPr>
              <a:t>When evaluating an assignment’s alignment to the </a:t>
            </a:r>
            <a:r>
              <a:rPr lang="en-US" sz="2700" i="1" dirty="0">
                <a:solidFill>
                  <a:schemeClr val="dk1"/>
                </a:solidFill>
                <a:latin typeface="Calibri"/>
                <a:ea typeface="Calibri"/>
                <a:cs typeface="Calibri"/>
                <a:sym typeface="Calibri"/>
              </a:rPr>
              <a:t>KAS for Social Studies,</a:t>
            </a:r>
            <a:r>
              <a:rPr lang="en-US" sz="2700" dirty="0">
                <a:solidFill>
                  <a:schemeClr val="dk1"/>
                </a:solidFill>
                <a:latin typeface="Calibri"/>
                <a:ea typeface="Calibri"/>
                <a:cs typeface="Calibri"/>
                <a:sym typeface="Calibri"/>
              </a:rPr>
              <a:t> teachers must have a common understanding of the content and skill demands of the standards. Engaging in this work allows teachers to consider the types of learning experiences, or significant learning “events,” designed to build student mastery of the standards. </a:t>
            </a:r>
            <a:endParaRPr sz="2200" dirty="0">
              <a:solidFill>
                <a:schemeClr val="dk1"/>
              </a:solidFill>
              <a:latin typeface="Calibri"/>
              <a:ea typeface="Calibri"/>
              <a:cs typeface="Calibri"/>
              <a:sym typeface="Calibri"/>
            </a:endParaRPr>
          </a:p>
        </p:txBody>
      </p:sp>
      <p:pic>
        <p:nvPicPr>
          <p:cNvPr id="207" name="Google Shape;207;g25a327b7dcf_0_105" descr="Diagram&#10;&#10;Description automatically generated"/>
          <p:cNvPicPr preferRelativeResize="0"/>
          <p:nvPr/>
        </p:nvPicPr>
        <p:blipFill rotWithShape="1">
          <a:blip r:embed="rId3">
            <a:alphaModFix/>
          </a:blip>
          <a:srcRect/>
          <a:stretch/>
        </p:blipFill>
        <p:spPr>
          <a:xfrm>
            <a:off x="8097976" y="1314450"/>
            <a:ext cx="3867150" cy="422909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2024-01-31T18:29:58+00:00</Publication_x0020_Date>
    <Audience1 xmlns="3a62de7d-ba57-4f43-9dae-9623ba637be0"/>
    <_dlc_DocId xmlns="3a62de7d-ba57-4f43-9dae-9623ba637be0">KYED-536-1950</_dlc_DocId>
    <_dlc_DocIdUrl xmlns="3a62de7d-ba57-4f43-9dae-9623ba637be0">
      <Url>https://www.education.ky.gov/curriculum/standards/kyacadstand/_layouts/15/DocIdRedir.aspx?ID=KYED-536-1950</Url>
      <Description>KYED-536-1950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B407BED-D50C-4E38-899D-E0CF4B85FE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D3FE07-8CCE-4131-BAD7-5F8CBCF63028}">
  <ds:schemaRefs>
    <ds:schemaRef ds:uri="http://schemas.microsoft.com/sharepoint/v3/contenttype/forms"/>
  </ds:schemaRefs>
</ds:datastoreItem>
</file>

<file path=customXml/itemProps3.xml><?xml version="1.0" encoding="utf-8"?>
<ds:datastoreItem xmlns:ds="http://schemas.openxmlformats.org/officeDocument/2006/customXml" ds:itemID="{1005AF36-1068-49D1-8E93-CACEBD29149D}">
  <ds:schemaRefs>
    <ds:schemaRef ds:uri="http://schemas.microsoft.com/office/2006/metadata/properties"/>
    <ds:schemaRef ds:uri="http://schemas.microsoft.com/office/infopath/2007/PartnerControls"/>
    <ds:schemaRef ds:uri="3a62de7d-ba57-4f43-9dae-9623ba637be0"/>
    <ds:schemaRef ds:uri="http://schemas.microsoft.com/sharepoint/v3"/>
  </ds:schemaRefs>
</ds:datastoreItem>
</file>

<file path=customXml/itemProps4.xml><?xml version="1.0" encoding="utf-8"?>
<ds:datastoreItem xmlns:ds="http://schemas.openxmlformats.org/officeDocument/2006/customXml" ds:itemID="{0EC508F7-587E-49CE-9143-27E300A647F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135</TotalTime>
  <Words>3542</Words>
  <Application>Microsoft Office PowerPoint</Application>
  <PresentationFormat>Widescreen</PresentationFormat>
  <Paragraphs>269</Paragraphs>
  <Slides>23</Slides>
  <Notes>23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Libre Franklin Medium</vt:lpstr>
      <vt:lpstr>Franklin Gothic Medium</vt:lpstr>
      <vt:lpstr>Franklin Gothic Book</vt:lpstr>
      <vt:lpstr>Calibri</vt:lpstr>
      <vt:lpstr>Arial</vt:lpstr>
      <vt:lpstr>Noto Sans Symbols</vt:lpstr>
      <vt:lpstr>Libre Franklin</vt:lpstr>
      <vt:lpstr>Georgia</vt:lpstr>
      <vt:lpstr>Office Theme</vt:lpstr>
      <vt:lpstr>Social Studies Assignment Review Protocol</vt:lpstr>
      <vt:lpstr>The Social Studies Assignment Review Protocol</vt:lpstr>
      <vt:lpstr>Organization of the KAS for Social Studies </vt:lpstr>
      <vt:lpstr>Organization of the Standards and the Impact on Aligned Assignments</vt:lpstr>
      <vt:lpstr>Which student assignment demonstrates the incorporation of multiple disciplines? (1)</vt:lpstr>
      <vt:lpstr>Which student assignment demonstrates the incorporation of multiple disciplines? (2)</vt:lpstr>
      <vt:lpstr>Which student assignment demonstrates the incorporation of multiple disciplines? (3)</vt:lpstr>
      <vt:lpstr>Which student assignment demonstrates the incorporation of multiple disciplines? (4)</vt:lpstr>
      <vt:lpstr>Evaluating Alignment to the KAS for Social Studies (1)</vt:lpstr>
      <vt:lpstr>Evaluating Alignment to the KAS for Social Studies (2)</vt:lpstr>
      <vt:lpstr>Evaluating Alignment to the KAS for Social Studies (3)</vt:lpstr>
      <vt:lpstr>Evaluating Alignment to the KAS for Social Studies (4)</vt:lpstr>
      <vt:lpstr>Evaluating Alignment to the KAS for Social Studies (5)</vt:lpstr>
      <vt:lpstr>Evaluating Alignment to the KAS for Social Studies (5)</vt:lpstr>
      <vt:lpstr>How to use the Assignment Review Protocol</vt:lpstr>
      <vt:lpstr>Using the Assignment Review Protocol</vt:lpstr>
      <vt:lpstr>Application</vt:lpstr>
      <vt:lpstr>Is the assignment strongly, partially or weakly aligned?</vt:lpstr>
      <vt:lpstr>Is the assignment strongly, partially or weakly aligned?</vt:lpstr>
      <vt:lpstr>Is the assignment strongly, partially or weakly aligned?</vt:lpstr>
      <vt:lpstr>Reflection</vt:lpstr>
      <vt:lpstr>Application</vt:lpstr>
      <vt:lpstr>Social Studies Assignment Review Protocol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Studies Assignment Review Protocol</dc:title>
  <dc:creator>Ransom, Heather - Division of Academic Program Standards</dc:creator>
  <cp:lastModifiedBy>Placido, Tabor - Office of Teaching and Learning</cp:lastModifiedBy>
  <cp:revision>11</cp:revision>
  <dcterms:created xsi:type="dcterms:W3CDTF">2023-03-27T17:21:01Z</dcterms:created>
  <dcterms:modified xsi:type="dcterms:W3CDTF">2024-07-31T19:37:01Z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1ae9540d-4c39-478f-b538-85f11c96dc1c</vt:lpwstr>
  </property>
  <property fmtid="{D5CDD505-2E9C-101B-9397-08002B2CF9AE}" pid="4" name="MSIP_Label_eb544694-0027-44fa-bee4-2648c0363f9d_Enabled">
    <vt:lpwstr>true</vt:lpwstr>
  </property>
  <property fmtid="{D5CDD505-2E9C-101B-9397-08002B2CF9AE}" pid="5" name="MSIP_Label_eb544694-0027-44fa-bee4-2648c0363f9d_SetDate">
    <vt:lpwstr>2024-07-29T16:27:00Z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31a6223f-d893-47ff-a6b4-2b38ee7b8b4e</vt:lpwstr>
  </property>
  <property fmtid="{D5CDD505-2E9C-101B-9397-08002B2CF9AE}" pid="10" name="MSIP_Label_eb544694-0027-44fa-bee4-2648c0363f9d_ContentBits">
    <vt:lpwstr>0</vt:lpwstr>
  </property>
</Properties>
</file>