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Layouts/slideLayout6.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4"/>
  </p:sldMasterIdLst>
  <p:notesMasterIdLst>
    <p:notesMasterId r:id="rId81"/>
  </p:notesMasterIdLst>
  <p:handoutMasterIdLst>
    <p:handoutMasterId r:id="rId82"/>
  </p:handoutMasterIdLst>
  <p:sldIdLst>
    <p:sldId id="265" r:id="rId5"/>
    <p:sldId id="307" r:id="rId6"/>
    <p:sldId id="299" r:id="rId7"/>
    <p:sldId id="298" r:id="rId8"/>
    <p:sldId id="300" r:id="rId9"/>
    <p:sldId id="315" r:id="rId10"/>
    <p:sldId id="316" r:id="rId11"/>
    <p:sldId id="319" r:id="rId12"/>
    <p:sldId id="320" r:id="rId13"/>
    <p:sldId id="324" r:id="rId14"/>
    <p:sldId id="321" r:id="rId15"/>
    <p:sldId id="345" r:id="rId16"/>
    <p:sldId id="325" r:id="rId17"/>
    <p:sldId id="322" r:id="rId18"/>
    <p:sldId id="323" r:id="rId19"/>
    <p:sldId id="339" r:id="rId20"/>
    <p:sldId id="340" r:id="rId21"/>
    <p:sldId id="327" r:id="rId22"/>
    <p:sldId id="333" r:id="rId23"/>
    <p:sldId id="326" r:id="rId24"/>
    <p:sldId id="341" r:id="rId25"/>
    <p:sldId id="334" r:id="rId26"/>
    <p:sldId id="259" r:id="rId27"/>
    <p:sldId id="335" r:id="rId28"/>
    <p:sldId id="336" r:id="rId29"/>
    <p:sldId id="337" r:id="rId30"/>
    <p:sldId id="338" r:id="rId31"/>
    <p:sldId id="270" r:id="rId32"/>
    <p:sldId id="346" r:id="rId33"/>
    <p:sldId id="347" r:id="rId34"/>
    <p:sldId id="350" r:id="rId35"/>
    <p:sldId id="271" r:id="rId36"/>
    <p:sldId id="309" r:id="rId37"/>
    <p:sldId id="342" r:id="rId38"/>
    <p:sldId id="272" r:id="rId39"/>
    <p:sldId id="275" r:id="rId40"/>
    <p:sldId id="276" r:id="rId41"/>
    <p:sldId id="273" r:id="rId42"/>
    <p:sldId id="274" r:id="rId43"/>
    <p:sldId id="302" r:id="rId44"/>
    <p:sldId id="277" r:id="rId45"/>
    <p:sldId id="303" r:id="rId46"/>
    <p:sldId id="304" r:id="rId47"/>
    <p:sldId id="305" r:id="rId48"/>
    <p:sldId id="306" r:id="rId49"/>
    <p:sldId id="310" r:id="rId50"/>
    <p:sldId id="348" r:id="rId51"/>
    <p:sldId id="278" r:id="rId52"/>
    <p:sldId id="311" r:id="rId53"/>
    <p:sldId id="343" r:id="rId54"/>
    <p:sldId id="279" r:id="rId55"/>
    <p:sldId id="280" r:id="rId56"/>
    <p:sldId id="281" r:id="rId57"/>
    <p:sldId id="284" r:id="rId58"/>
    <p:sldId id="285" r:id="rId59"/>
    <p:sldId id="282" r:id="rId60"/>
    <p:sldId id="283" r:id="rId61"/>
    <p:sldId id="286" r:id="rId62"/>
    <p:sldId id="312" r:id="rId63"/>
    <p:sldId id="308" r:id="rId64"/>
    <p:sldId id="287" r:id="rId65"/>
    <p:sldId id="313" r:id="rId66"/>
    <p:sldId id="344" r:id="rId67"/>
    <p:sldId id="288" r:id="rId68"/>
    <p:sldId id="290" r:id="rId69"/>
    <p:sldId id="293" r:id="rId70"/>
    <p:sldId id="294" r:id="rId71"/>
    <p:sldId id="291" r:id="rId72"/>
    <p:sldId id="292" r:id="rId73"/>
    <p:sldId id="295" r:id="rId74"/>
    <p:sldId id="351" r:id="rId75"/>
    <p:sldId id="352" r:id="rId76"/>
    <p:sldId id="296" r:id="rId77"/>
    <p:sldId id="301" r:id="rId78"/>
    <p:sldId id="318" r:id="rId79"/>
    <p:sldId id="260" r:id="rId8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3E0111-3653-DDE5-496D-B2993283D92E}" name="Rowland, Chrystal - KDE Division Director" initials="RD" userId="S::chrystal.rowland@education.ky.gov::232cd432-b8f6-4e8f-8f71-30ca6c0cfd1a" providerId="AD"/>
  <p188:author id="{97105D37-BB26-23AC-40FB-3F9845D1675E}" name="Patton, Christine - Division of Academic Program Standards" initials="PCDoAPS" userId="S::christine.patton@education.ky.gov::e6d71077-8261-40f8-8d74-32de39134a6d" providerId="AD"/>
  <p188:author id="{D464C43C-6425-35F1-A910-1896E6ED08C3}" name="Higgins, Misty - Division of Academic Program Standards" initials="HMDoAPS" userId="S::Misty.Higgins@education.ky.gov::d003460c-33fe-4915-8b5f-f22610d64b75" providerId="AD"/>
  <p188:author id="{5BD90D4C-25CF-D8C0-EF06-27663B70180B}" name="Perkins, Jacob - Division of Communications" initials="JP" userId="S::Jacob.Perkins@education.ky.gov::c40ba2c0-b4ef-4c71-9781-8024fdc37b7e" providerId="AD"/>
  <p188:author id="{C3D873E3-4DC4-748B-D574-646FE133D5AE}" name="Turner, Rosalind - Division of Communications" initials="RT" userId="S::rosalind.turner@education.ky.gov::7c9c7ca7-1d99-46ec-ad67-a660f1da40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811D"/>
    <a:srgbClr val="BC5B1A"/>
    <a:srgbClr val="6F81AC"/>
    <a:srgbClr val="F9A307"/>
    <a:srgbClr val="87CB3D"/>
    <a:srgbClr val="506BA3"/>
    <a:srgbClr val="4A609A"/>
    <a:srgbClr val="445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CF08D-4D6A-2154-8041-F5A206C26F1F}" v="10" dt="2023-07-11T14:48:41.928"/>
    <p1510:client id="{2C6AD653-F3D4-488F-7A46-E455C08EED2C}" v="61" dt="2023-07-10T12:40:04.209"/>
    <p1510:client id="{49599821-6DAC-49C7-B640-0FFF925170AB}" v="85" dt="2023-06-27T18:51:46.910"/>
    <p1510:client id="{65EDD3F7-185A-DA36-11E1-52B891825AF0}" v="10" dt="2023-06-29T17:55:53.062"/>
    <p1510:client id="{984A4E78-A9C8-637C-A283-873176150292}" v="88" dt="2023-07-07T20:21:36.160"/>
    <p1510:client id="{E9DA4F7B-B8F9-481A-622F-77A672BE6616}" v="4" dt="2023-07-03T14:31:34.885"/>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20" autoAdjust="0"/>
  </p:normalViewPr>
  <p:slideViewPr>
    <p:cSldViewPr snapToGrid="0">
      <p:cViewPr varScale="1">
        <p:scale>
          <a:sx n="71" d="100"/>
          <a:sy n="71" d="100"/>
        </p:scale>
        <p:origin x="322"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784"/>
    </p:cViewPr>
  </p:sorterViewPr>
  <p:notesViewPr>
    <p:cSldViewPr snapToGrid="0">
      <p:cViewPr varScale="1">
        <p:scale>
          <a:sx n="36" d="100"/>
          <a:sy n="36" d="100"/>
        </p:scale>
        <p:origin x="2508" y="3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89" Type="http://schemas.openxmlformats.org/officeDocument/2006/relationships/customXml" Target="../customXml/item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handoutMaster" Target="handoutMasters/handoutMaster1.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2/13/2024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dirty="0"/>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2/13/2024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dirty="0"/>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extgenscience.org/sites/default/files/resource/files/AppendixE-ProgressionswithinNGSS-061617.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sta.org/store/product_detail.aspx?id=10.2505/978193894641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extgenscience.org/sites/default/files/resource/files/Appendix%20I%20-%20Engineering%20Design%20in%20NGSS%20-%20FINAL_V2.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extgenscience.org/sites/default/files/resource/files/Appendix%20F%20%20Science%20and%20Engineering%20Practices%20in%20the%20NGSS%20-%20FINAL%20060513.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sta.org/store/product_detail.aspx?id=10.2505/978193894604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nextgenscience.org/sites/default/files/resource/files/Appendix%20G%20-%20Crosscutting%20Concepts%20FINAL%20edited%204.10.13.pdf"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142" name="Google Shape;142;p3: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932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Science and Engineering Practices: Practices refer to the way in which scientists and engineers engage in their work. They engage in wonder,</a:t>
            </a:r>
          </a:p>
          <a:p>
            <a:r>
              <a:rPr lang="en-US" dirty="0"/>
              <a:t>design, modeling, argumentation, communication, and engineering thinking. While a specific practice may be identified in each performance</a:t>
            </a:r>
          </a:p>
          <a:p>
            <a:r>
              <a:rPr lang="en-US" dirty="0"/>
              <a:t>expectation, students should engage in all practices because this helps them understand how scientific knowledge develops and the links between</a:t>
            </a:r>
          </a:p>
          <a:p>
            <a:r>
              <a:rPr lang="en-US" dirty="0"/>
              <a:t>science and engineering.</a:t>
            </a:r>
          </a:p>
          <a:p>
            <a:endParaRPr lang="en-US" dirty="0"/>
          </a:p>
          <a:p>
            <a:r>
              <a:rPr lang="en-US" dirty="0"/>
              <a:t>Disciplinary Core Ideas: Core ideas found in the Kentucky Academic Standards for Science are foundational understandings so that students may</a:t>
            </a:r>
          </a:p>
          <a:p>
            <a:r>
              <a:rPr lang="en-US" dirty="0"/>
              <a:t>later acquire additional information on their own. The core ideas are organized within physical, life and earth/space science, which are traditionally</a:t>
            </a:r>
          </a:p>
          <a:p>
            <a:r>
              <a:rPr lang="en-US" dirty="0"/>
              <a:t>associated with science knowledge. Also found here are the ideas used in the engineering design process, identified as ETS (engineering, technology,</a:t>
            </a:r>
          </a:p>
          <a:p>
            <a:r>
              <a:rPr lang="en-US" dirty="0"/>
              <a:t>and application of science).</a:t>
            </a:r>
          </a:p>
          <a:p>
            <a:endParaRPr lang="en-US" dirty="0"/>
          </a:p>
          <a:p>
            <a:r>
              <a:rPr lang="en-US" dirty="0"/>
              <a:t>Crosscutting Concepts: Crosscutting concepts are conceptual tools that are used as lenses for understanding the natural/designed world. They</a:t>
            </a:r>
          </a:p>
          <a:p>
            <a:r>
              <a:rPr lang="en-US" dirty="0"/>
              <a:t>provide ways of thinking and reasoning about phenomena across disciplines, uniting core ideas throughout the fields of science and engineering.</a:t>
            </a:r>
          </a:p>
          <a:p>
            <a:r>
              <a:rPr lang="en-US" dirty="0"/>
              <a:t>While specific crosscutting concepts may be identified in each performance expectation, explicit instruction and engagement in all of the crosscutting</a:t>
            </a:r>
          </a:p>
          <a:p>
            <a:r>
              <a:rPr lang="en-US" dirty="0"/>
              <a:t>concepts is expected. This will help deepen students’ sensemaking across a range of disciplinary contexts.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39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 three components of three-dimensional learning as three intertwining stands of a rope. While the rope can be separated into its three different strands, the strength of the rope is determined by the strands working together; separating the strands weakens the rope so that it is no longer effective for our intended use.</a:t>
            </a:r>
          </a:p>
          <a:p>
            <a:endParaRPr lang="en-US" dirty="0"/>
          </a:p>
          <a:p>
            <a:r>
              <a:rPr lang="en-US" dirty="0"/>
              <a:t>Likewise, while in the past we may have separated out the knowledge and skills students need in the study of science, in actuality, knowing and doing cannot be separated if our goal is the kind of usable, conceptual understanding students need to think, act, and learn like scientists.</a:t>
            </a:r>
          </a:p>
          <a:p>
            <a:endParaRPr lang="en-US" dirty="0"/>
          </a:p>
          <a:p>
            <a:r>
              <a:rPr lang="en-US" dirty="0"/>
              <a:t>Three-dimensional learning — practices, core ideas, and crosscutting concepts working together — is therefore a non-negotiable for NGSS lessons and units.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19</a:t>
            </a:fld>
            <a:endParaRPr lang="en-US" dirty="0"/>
          </a:p>
        </p:txBody>
      </p:sp>
    </p:spTree>
    <p:extLst>
      <p:ext uri="{BB962C8B-B14F-4D97-AF65-F5344CB8AC3E}">
        <p14:creationId xmlns:p14="http://schemas.microsoft.com/office/powerpoint/2010/main" val="2923640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a summary of each science dimension.</a:t>
            </a:r>
          </a:p>
        </p:txBody>
      </p:sp>
      <p:sp>
        <p:nvSpPr>
          <p:cNvPr id="4" name="Slide Number Placeholder 3"/>
          <p:cNvSpPr>
            <a:spLocks noGrp="1"/>
          </p:cNvSpPr>
          <p:nvPr>
            <p:ph type="sldNum" sz="quarter" idx="5"/>
          </p:nvPr>
        </p:nvSpPr>
        <p:spPr/>
        <p:txBody>
          <a:bodyPr/>
          <a:lstStyle/>
          <a:p>
            <a:fld id="{C1E2BC98-6EA0-4EE7-A97F-558F26662BCA}" type="slidenum">
              <a:rPr lang="en-US" smtClean="0"/>
              <a:t>20</a:t>
            </a:fld>
            <a:endParaRPr lang="en-US" dirty="0"/>
          </a:p>
        </p:txBody>
      </p:sp>
    </p:spTree>
    <p:extLst>
      <p:ext uri="{BB962C8B-B14F-4D97-AF65-F5344CB8AC3E}">
        <p14:creationId xmlns:p14="http://schemas.microsoft.com/office/powerpoint/2010/main" val="279954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Expectation: The performance students demonstrate to show mastery. It states how a student will demonstrate their understanding of a core idea on a large-scale assessment. Some performance expectations include an asterisk, which signifies the inclusion of engineering design. </a:t>
            </a:r>
          </a:p>
          <a:p>
            <a:endParaRPr lang="en-US" dirty="0"/>
          </a:p>
          <a:p>
            <a:r>
              <a:rPr lang="en-US" dirty="0"/>
              <a:t>Clarification Statement: These provide examples or additional information about the performance expectation. Not all performance expectations include a clarification statement. In instances in which the committee felt clarification was not necessary, the notation “none provided” is present. </a:t>
            </a:r>
          </a:p>
          <a:p>
            <a:endParaRPr lang="en-US" dirty="0"/>
          </a:p>
          <a:p>
            <a:r>
              <a:rPr lang="en-US" dirty="0"/>
              <a:t>Assessment Boundary: This states the limit of assessment for a large-scale assessment. It does not, however, limit the assessment that could occur in the classroom. The notation “none provided” indicates that the committee did not believe a boundary needed to be identified. </a:t>
            </a:r>
          </a:p>
          <a:p>
            <a:endParaRPr lang="en-US" dirty="0"/>
          </a:p>
          <a:p>
            <a:r>
              <a:rPr lang="en-US" dirty="0"/>
              <a:t>Foundation Boxes: These boxes represent the foundational components of three dimensions that encompass the performance expectation, which are: </a:t>
            </a:r>
          </a:p>
          <a:p>
            <a:r>
              <a:rPr lang="en-US" dirty="0"/>
              <a:t>• Science and Engineering Practices: This box describes the element of the practice associated with the performance expectation. </a:t>
            </a:r>
          </a:p>
          <a:p>
            <a:r>
              <a:rPr lang="en-US" dirty="0"/>
              <a:t>• Disciplinary Core Idea: This box includes conceptual information related to the overall core idea of the performance expectation. The coding found in this box is consistent with the coding and component ideas described in the framework. </a:t>
            </a:r>
          </a:p>
          <a:p>
            <a:r>
              <a:rPr lang="en-US" dirty="0"/>
              <a:t>• Crosscutting Concepts: This box describes the element of the concept associated with the performance expectation. </a:t>
            </a:r>
          </a:p>
        </p:txBody>
      </p:sp>
      <p:sp>
        <p:nvSpPr>
          <p:cNvPr id="4" name="Slide Number Placeholder 3"/>
          <p:cNvSpPr>
            <a:spLocks noGrp="1"/>
          </p:cNvSpPr>
          <p:nvPr>
            <p:ph type="sldNum" sz="quarter" idx="5"/>
          </p:nvPr>
        </p:nvSpPr>
        <p:spPr/>
        <p:txBody>
          <a:bodyPr/>
          <a:lstStyle/>
          <a:p>
            <a:fld id="{C1E2BC98-6EA0-4EE7-A97F-558F26662BCA}" type="slidenum">
              <a:rPr lang="en-US" smtClean="0"/>
              <a:t>22</a:t>
            </a:fld>
            <a:endParaRPr lang="en-US" dirty="0"/>
          </a:p>
        </p:txBody>
      </p:sp>
    </p:spTree>
    <p:extLst>
      <p:ext uri="{BB962C8B-B14F-4D97-AF65-F5344CB8AC3E}">
        <p14:creationId xmlns:p14="http://schemas.microsoft.com/office/powerpoint/2010/main" val="2278763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8255" indent="-291636">
              <a:defRPr>
                <a:solidFill>
                  <a:schemeClr val="tx1"/>
                </a:solidFill>
                <a:latin typeface="Franklin Gothic Medium" panose="020B0603020102020204" pitchFamily="34" charset="0"/>
              </a:defRPr>
            </a:lvl2pPr>
            <a:lvl3pPr marL="1166546" indent="-233309">
              <a:defRPr>
                <a:solidFill>
                  <a:schemeClr val="tx1"/>
                </a:solidFill>
                <a:latin typeface="Franklin Gothic Medium" panose="020B0603020102020204" pitchFamily="34" charset="0"/>
              </a:defRPr>
            </a:lvl3pPr>
            <a:lvl4pPr marL="1633164" indent="-233309">
              <a:defRPr>
                <a:solidFill>
                  <a:schemeClr val="tx1"/>
                </a:solidFill>
                <a:latin typeface="Franklin Gothic Medium" panose="020B0603020102020204" pitchFamily="34" charset="0"/>
              </a:defRPr>
            </a:lvl4pPr>
            <a:lvl5pPr marL="2099782" indent="-233309">
              <a:defRPr>
                <a:solidFill>
                  <a:schemeClr val="tx1"/>
                </a:solidFill>
                <a:latin typeface="Franklin Gothic Medium" panose="020B0603020102020204" pitchFamily="34" charset="0"/>
              </a:defRPr>
            </a:lvl5pPr>
            <a:lvl6pPr marL="2566401" indent="-233309" eaLnBrk="0" fontAlgn="base" hangingPunct="0">
              <a:spcBef>
                <a:spcPct val="0"/>
              </a:spcBef>
              <a:spcAft>
                <a:spcPct val="0"/>
              </a:spcAft>
              <a:defRPr>
                <a:solidFill>
                  <a:schemeClr val="tx1"/>
                </a:solidFill>
                <a:latin typeface="Franklin Gothic Medium" panose="020B0603020102020204" pitchFamily="34" charset="0"/>
              </a:defRPr>
            </a:lvl6pPr>
            <a:lvl7pPr marL="3033019" indent="-233309" eaLnBrk="0" fontAlgn="base" hangingPunct="0">
              <a:spcBef>
                <a:spcPct val="0"/>
              </a:spcBef>
              <a:spcAft>
                <a:spcPct val="0"/>
              </a:spcAft>
              <a:defRPr>
                <a:solidFill>
                  <a:schemeClr val="tx1"/>
                </a:solidFill>
                <a:latin typeface="Franklin Gothic Medium" panose="020B0603020102020204" pitchFamily="34" charset="0"/>
              </a:defRPr>
            </a:lvl7pPr>
            <a:lvl8pPr marL="3499637" indent="-233309" eaLnBrk="0" fontAlgn="base" hangingPunct="0">
              <a:spcBef>
                <a:spcPct val="0"/>
              </a:spcBef>
              <a:spcAft>
                <a:spcPct val="0"/>
              </a:spcAft>
              <a:defRPr>
                <a:solidFill>
                  <a:schemeClr val="tx1"/>
                </a:solidFill>
                <a:latin typeface="Franklin Gothic Medium" panose="020B0603020102020204" pitchFamily="34" charset="0"/>
              </a:defRPr>
            </a:lvl8pPr>
            <a:lvl9pPr marL="3966256" indent="-233309"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D00104DF-B6EE-46A6-A3D3-1E101D6CF203}" type="slidenum">
              <a:rPr lang="en-US" altLang="en-US" smtClean="0">
                <a:latin typeface="Calibri" panose="020F0502020204030204" pitchFamily="34" charset="0"/>
              </a:rPr>
              <a:pPr fontAlgn="base">
                <a:spcBef>
                  <a:spcPct val="0"/>
                </a:spcBef>
                <a:spcAft>
                  <a:spcPct val="0"/>
                </a:spcAft>
              </a:pPr>
              <a:t>23</a:t>
            </a:fld>
            <a:endParaRPr lang="en-US" altLang="en-US" dirty="0">
              <a:latin typeface="Calibri" panose="020F0502020204030204" pitchFamily="34" charset="0"/>
            </a:endParaRPr>
          </a:p>
        </p:txBody>
      </p:sp>
    </p:spTree>
    <p:extLst>
      <p:ext uri="{BB962C8B-B14F-4D97-AF65-F5344CB8AC3E}">
        <p14:creationId xmlns:p14="http://schemas.microsoft.com/office/powerpoint/2010/main" val="1554633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44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57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70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PE under the Disciplinary Core Idea PS4. Since this is the second one, it has a number 2 beside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88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 have access to the Kentucky</a:t>
            </a:r>
            <a:r>
              <a:rPr lang="en-US" baseline="0" dirty="0"/>
              <a:t> Academic Standards for Science</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28</a:t>
            </a:fld>
            <a:endParaRPr lang="en-US" dirty="0"/>
          </a:p>
        </p:txBody>
      </p:sp>
    </p:spTree>
    <p:extLst>
      <p:ext uri="{BB962C8B-B14F-4D97-AF65-F5344CB8AC3E}">
        <p14:creationId xmlns:p14="http://schemas.microsoft.com/office/powerpoint/2010/main" val="420863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685800" y="4400550"/>
            <a:ext cx="5486400" cy="3600300"/>
          </a:xfrm>
          <a:prstGeom prst="rect">
            <a:avLst/>
          </a:prstGeom>
          <a:noFill/>
          <a:ln>
            <a:noFill/>
          </a:ln>
        </p:spPr>
        <p:txBody>
          <a:bodyPr spcFirstLastPara="1" wrap="square" lIns="91275" tIns="91275" rIns="91275" bIns="91275" anchor="t" anchorCtr="0">
            <a:noAutofit/>
          </a:bodyPr>
          <a:lstStyle/>
          <a:p>
            <a:pPr marL="444500" marR="0" lvl="0" indent="-215900" algn="l" rtl="0">
              <a:lnSpc>
                <a:spcPct val="100000"/>
              </a:lnSpc>
              <a:spcBef>
                <a:spcPts val="0"/>
              </a:spcBef>
              <a:spcAft>
                <a:spcPts val="0"/>
              </a:spcAft>
              <a:buClr>
                <a:srgbClr val="000000"/>
              </a:buClr>
              <a:buSzPts val="1400"/>
              <a:buFont typeface="Arial"/>
              <a:buNone/>
            </a:pPr>
            <a:endParaRPr dirty="0"/>
          </a:p>
        </p:txBody>
      </p:sp>
      <p:sp>
        <p:nvSpPr>
          <p:cNvPr id="150" name="Google Shape;150;p4:notes"/>
          <p:cNvSpPr txBox="1">
            <a:spLocks noGrp="1"/>
          </p:cNvSpPr>
          <p:nvPr>
            <p:ph type="sldNum" idx="12"/>
          </p:nvPr>
        </p:nvSpPr>
        <p:spPr>
          <a:xfrm>
            <a:off x="3884614" y="8685213"/>
            <a:ext cx="2971800" cy="458700"/>
          </a:xfrm>
          <a:prstGeom prst="rect">
            <a:avLst/>
          </a:prstGeom>
          <a:noFill/>
          <a:ln>
            <a:noFill/>
          </a:ln>
        </p:spPr>
        <p:txBody>
          <a:bodyPr spcFirstLastPara="1" wrap="square" lIns="91275" tIns="45625" rIns="91275" bIns="45625" anchor="b" anchorCtr="0">
            <a:noAutofit/>
          </a:bodyPr>
          <a:lstStyle/>
          <a:p>
            <a:pPr algn="r">
              <a:buClr>
                <a:srgbClr val="000000"/>
              </a:buClr>
              <a:buSzPts val="1200"/>
              <a:buFont typeface="Arial"/>
              <a:buNone/>
            </a:pPr>
            <a:fld id="{00000000-1234-1234-1234-123412341234}" type="slidenum">
              <a:rPr lang="en" sz="1200" kern="0">
                <a:solidFill>
                  <a:srgbClr val="000000"/>
                </a:solidFill>
                <a:ea typeface="Calibri"/>
                <a:cs typeface="Calibri"/>
                <a:sym typeface="Calibri"/>
              </a:rPr>
              <a:pPr algn="r">
                <a:buClr>
                  <a:srgbClr val="000000"/>
                </a:buClr>
                <a:buSzPts val="1200"/>
                <a:buFont typeface="Arial"/>
                <a:buNone/>
              </a:pPr>
              <a:t>5</a:t>
            </a:fld>
            <a:endParaRPr sz="1200" kern="0" dirty="0">
              <a:solidFill>
                <a:srgbClr val="000000"/>
              </a:solidFill>
              <a:ea typeface="Calibri"/>
              <a:cs typeface="Calibri"/>
              <a:sym typeface="Calibri"/>
            </a:endParaRPr>
          </a:p>
        </p:txBody>
      </p:sp>
    </p:spTree>
    <p:extLst>
      <p:ext uri="{BB962C8B-B14F-4D97-AF65-F5344CB8AC3E}">
        <p14:creationId xmlns:p14="http://schemas.microsoft.com/office/powerpoint/2010/main" val="2094873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 have access to the Kentucky</a:t>
            </a:r>
            <a:r>
              <a:rPr lang="en-US" baseline="0" dirty="0"/>
              <a:t> Academic Standards for Science</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29</a:t>
            </a:fld>
            <a:endParaRPr lang="en-US" dirty="0"/>
          </a:p>
        </p:txBody>
      </p:sp>
    </p:spTree>
    <p:extLst>
      <p:ext uri="{BB962C8B-B14F-4D97-AF65-F5344CB8AC3E}">
        <p14:creationId xmlns:p14="http://schemas.microsoft.com/office/powerpoint/2010/main" val="295079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dirty="0"/>
          </a:p>
        </p:txBody>
      </p:sp>
    </p:spTree>
    <p:extLst>
      <p:ext uri="{BB962C8B-B14F-4D97-AF65-F5344CB8AC3E}">
        <p14:creationId xmlns:p14="http://schemas.microsoft.com/office/powerpoint/2010/main" val="1617785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35</a:t>
            </a:fld>
            <a:endParaRPr lang="en-US" dirty="0"/>
          </a:p>
        </p:txBody>
      </p:sp>
    </p:spTree>
    <p:extLst>
      <p:ext uri="{BB962C8B-B14F-4D97-AF65-F5344CB8AC3E}">
        <p14:creationId xmlns:p14="http://schemas.microsoft.com/office/powerpoint/2010/main" val="343586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found at https://www.nextgenscience.org/resources/video-ngss-disciplinary-core-ideas</a:t>
            </a:r>
          </a:p>
          <a:p>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36</a:t>
            </a:fld>
            <a:endParaRPr lang="en-US" dirty="0"/>
          </a:p>
        </p:txBody>
      </p:sp>
    </p:spTree>
    <p:extLst>
      <p:ext uri="{BB962C8B-B14F-4D97-AF65-F5344CB8AC3E}">
        <p14:creationId xmlns:p14="http://schemas.microsoft.com/office/powerpoint/2010/main" val="11788878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a:t>
            </a:r>
            <a:r>
              <a:rPr lang="en-US" baseline="0" dirty="0"/>
              <a:t> to Appendix E at </a:t>
            </a:r>
            <a:r>
              <a:rPr lang="en-US" dirty="0">
                <a:hlinkClick r:id="rId3"/>
              </a:rPr>
              <a:t>https://www.nextgenscience.org/sites/default/files/resource/files/AppendixE-ProgressionswithinNGSS-061617.pdf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38</a:t>
            </a:fld>
            <a:endParaRPr lang="en-US" dirty="0"/>
          </a:p>
        </p:txBody>
      </p:sp>
    </p:spTree>
    <p:extLst>
      <p:ext uri="{BB962C8B-B14F-4D97-AF65-F5344CB8AC3E}">
        <p14:creationId xmlns:p14="http://schemas.microsoft.com/office/powerpoint/2010/main" val="350834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page from Appendix E, showing how the progression some of the earth/space science DCIs.</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39</a:t>
            </a:fld>
            <a:endParaRPr lang="en-US" dirty="0"/>
          </a:p>
        </p:txBody>
      </p:sp>
    </p:spTree>
    <p:extLst>
      <p:ext uri="{BB962C8B-B14F-4D97-AF65-F5344CB8AC3E}">
        <p14:creationId xmlns:p14="http://schemas.microsoft.com/office/powerpoint/2010/main" val="145485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Resource</a:t>
            </a:r>
            <a:r>
              <a:rPr lang="en-US" baseline="0" dirty="0"/>
              <a:t> for further exploration: </a:t>
            </a:r>
            <a:r>
              <a:rPr lang="en-US" dirty="0">
                <a:hlinkClick r:id="rId3"/>
              </a:rPr>
              <a:t>https://www.nsta.org/store/product_detail.aspx?id=10.2505/9781938946417</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41</a:t>
            </a:fld>
            <a:endParaRPr lang="en-US" dirty="0"/>
          </a:p>
        </p:txBody>
      </p:sp>
    </p:spTree>
    <p:extLst>
      <p:ext uri="{BB962C8B-B14F-4D97-AF65-F5344CB8AC3E}">
        <p14:creationId xmlns:p14="http://schemas.microsoft.com/office/powerpoint/2010/main" val="775320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Appendix I: </a:t>
            </a:r>
            <a:r>
              <a:rPr lang="en-US" dirty="0">
                <a:hlinkClick r:id="rId3" invalidUrl="https://www.nextgenscience.org/sites/default/files/resource/files/Appendix I - Engineering Design in NGSS - FINAL_V2.pdf"/>
              </a:rPr>
              <a:t>https://www.nextgenscience.org/sites/default/files/resource/files/Appendix%20I%20-%20Engineering%20Design%20in%20NGSS%20-%20FINAL_V2.pdf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45</a:t>
            </a:fld>
            <a:endParaRPr lang="en-US" dirty="0"/>
          </a:p>
        </p:txBody>
      </p:sp>
    </p:spTree>
    <p:extLst>
      <p:ext uri="{BB962C8B-B14F-4D97-AF65-F5344CB8AC3E}">
        <p14:creationId xmlns:p14="http://schemas.microsoft.com/office/powerpoint/2010/main" val="1854107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science and engineering practices (SEP) are TOOLS that students use (they are the same tools that scientists and engineers use). </a:t>
            </a:r>
          </a:p>
          <a:p>
            <a:r>
              <a:rPr lang="en-US" dirty="0"/>
              <a:t>2 main points:</a:t>
            </a:r>
          </a:p>
          <a:p>
            <a:pPr marL="233309" indent="-233309">
              <a:buAutoNum type="arabicParenR"/>
            </a:pPr>
            <a:r>
              <a:rPr lang="en-US" dirty="0"/>
              <a:t>These tools are used to meaningfully access, process, synthesize, and explain</a:t>
            </a:r>
            <a:r>
              <a:rPr lang="en-US" baseline="0" dirty="0"/>
              <a:t> information. While some tools may seem very specific to the discipline of science, all disciplines (Reading and Writing, Mathematics, Social Studies, etc) use tools similar to these and we should be intentional in our instruction so that students understand this.</a:t>
            </a:r>
          </a:p>
          <a:p>
            <a:pPr marL="233309" indent="-233309">
              <a:buAutoNum type="arabicParenR"/>
            </a:pPr>
            <a:r>
              <a:rPr lang="en-US" baseline="0" dirty="0"/>
              <a:t>Consider which of these SEP (or tools) are “hands-on.” Many think of science as “hands-on” learning, which can have the unintended </a:t>
            </a:r>
            <a:r>
              <a:rPr lang="en-US" strike="noStrike" baseline="0" dirty="0"/>
              <a:t>effect</a:t>
            </a:r>
            <a:r>
              <a:rPr lang="en-US" baseline="0" dirty="0"/>
              <a:t> of stakeholders assuming that when kids are engaged in a hands-on experience that they are learning science in a meaningful way. Only “carrying out investigations” is required to be “hands-on.” “Modeling” might be “hands-on” but doesn’t have to be </a:t>
            </a:r>
            <a:r>
              <a:rPr lang="en-US" u="none" baseline="0" dirty="0"/>
              <a:t>because models are more than physical reproductions</a:t>
            </a:r>
            <a:r>
              <a:rPr lang="en-US" baseline="0" dirty="0"/>
              <a:t>. Effective use of these tools results in “minds-on” experiences. Helping students build proficiency with these tools is one key to effective science instruction.</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pPr/>
              <a:t>53</a:t>
            </a:fld>
            <a:endParaRPr lang="en-US" dirty="0"/>
          </a:p>
        </p:txBody>
      </p:sp>
    </p:spTree>
    <p:extLst>
      <p:ext uri="{BB962C8B-B14F-4D97-AF65-F5344CB8AC3E}">
        <p14:creationId xmlns:p14="http://schemas.microsoft.com/office/powerpoint/2010/main" val="369329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can be found at https://www.nextgenscience.org/resources/video-ngss-science-engineering-practices </a:t>
            </a:r>
          </a:p>
        </p:txBody>
      </p:sp>
      <p:sp>
        <p:nvSpPr>
          <p:cNvPr id="4" name="Slide Number Placeholder 3"/>
          <p:cNvSpPr>
            <a:spLocks noGrp="1"/>
          </p:cNvSpPr>
          <p:nvPr>
            <p:ph type="sldNum" sz="quarter" idx="10"/>
          </p:nvPr>
        </p:nvSpPr>
        <p:spPr/>
        <p:txBody>
          <a:bodyPr/>
          <a:lstStyle/>
          <a:p>
            <a:fld id="{C1E2BC98-6EA0-4EE7-A97F-558F26662BCA}" type="slidenum">
              <a:rPr lang="en-US" smtClean="0"/>
              <a:t>54</a:t>
            </a:fld>
            <a:endParaRPr lang="en-US" dirty="0"/>
          </a:p>
        </p:txBody>
      </p:sp>
    </p:spTree>
    <p:extLst>
      <p:ext uri="{BB962C8B-B14F-4D97-AF65-F5344CB8AC3E}">
        <p14:creationId xmlns:p14="http://schemas.microsoft.com/office/powerpoint/2010/main" val="3871744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dirty="0"/>
          </a:p>
        </p:txBody>
      </p:sp>
    </p:spTree>
    <p:extLst>
      <p:ext uri="{BB962C8B-B14F-4D97-AF65-F5344CB8AC3E}">
        <p14:creationId xmlns:p14="http://schemas.microsoft.com/office/powerpoint/2010/main" val="703373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page from</a:t>
            </a:r>
            <a:r>
              <a:rPr lang="en-US" baseline="0" dirty="0"/>
              <a:t> Appendix F showing progression of the SEP “Asking Questions and Defining Problems”</a:t>
            </a:r>
          </a:p>
          <a:p>
            <a:r>
              <a:rPr lang="en-US" baseline="0" dirty="0"/>
              <a:t>Full appendix may be found at </a:t>
            </a:r>
            <a:r>
              <a:rPr lang="en-US" dirty="0">
                <a:hlinkClick r:id="rId3" invalidUrl="https://www.nextgenscience.org/sites/default/files/resource/files/Appendix F  Science and Engineering Practices in the NGSS - FINAL 060513.pdf"/>
              </a:rPr>
              <a:t>https://www.nextgenscience.org/sites/default/files/resource/files/Appendix%20F%20%20Science%20and%20Engineering%20Practices%20in%20the%20NGSS%20-%20FINAL%20060513.pdf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57</a:t>
            </a:fld>
            <a:endParaRPr lang="en-US" dirty="0"/>
          </a:p>
        </p:txBody>
      </p:sp>
    </p:spTree>
    <p:extLst>
      <p:ext uri="{BB962C8B-B14F-4D97-AF65-F5344CB8AC3E}">
        <p14:creationId xmlns:p14="http://schemas.microsoft.com/office/powerpoint/2010/main" val="506055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a:t>
            </a:r>
            <a:r>
              <a:rPr lang="en-US" baseline="0" dirty="0"/>
              <a:t> Resources: </a:t>
            </a:r>
            <a:r>
              <a:rPr lang="en-US" dirty="0">
                <a:hlinkClick r:id="rId3"/>
              </a:rPr>
              <a:t>https://www.nsta.org/store/product_detail.aspx?id=10.2505/9781938946042</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58</a:t>
            </a:fld>
            <a:endParaRPr lang="en-US" dirty="0"/>
          </a:p>
        </p:txBody>
      </p:sp>
    </p:spTree>
    <p:extLst>
      <p:ext uri="{BB962C8B-B14F-4D97-AF65-F5344CB8AC3E}">
        <p14:creationId xmlns:p14="http://schemas.microsoft.com/office/powerpoint/2010/main" val="262872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63</a:t>
            </a:fld>
            <a:endParaRPr lang="en-US" dirty="0"/>
          </a:p>
        </p:txBody>
      </p:sp>
    </p:spTree>
    <p:extLst>
      <p:ext uri="{BB962C8B-B14F-4D97-AF65-F5344CB8AC3E}">
        <p14:creationId xmlns:p14="http://schemas.microsoft.com/office/powerpoint/2010/main" val="2648576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Academies of Sciences, Engineering, and Medicine. 2013. Next Generation Science Standards: For States, By States. Washington, DC: The National Academies Press. https://doi.org/10.17226/18290.</a:t>
            </a:r>
          </a:p>
        </p:txBody>
      </p:sp>
      <p:sp>
        <p:nvSpPr>
          <p:cNvPr id="4" name="Slide Number Placeholder 3"/>
          <p:cNvSpPr>
            <a:spLocks noGrp="1"/>
          </p:cNvSpPr>
          <p:nvPr>
            <p:ph type="sldNum" sz="quarter" idx="5"/>
          </p:nvPr>
        </p:nvSpPr>
        <p:spPr/>
        <p:txBody>
          <a:bodyPr/>
          <a:lstStyle/>
          <a:p>
            <a:fld id="{C1E2BC98-6EA0-4EE7-A97F-558F26662BCA}" type="slidenum">
              <a:rPr lang="en-US" smtClean="0"/>
              <a:t>64</a:t>
            </a:fld>
            <a:endParaRPr lang="en-US" dirty="0"/>
          </a:p>
        </p:txBody>
      </p:sp>
    </p:spTree>
    <p:extLst>
      <p:ext uri="{BB962C8B-B14F-4D97-AF65-F5344CB8AC3E}">
        <p14:creationId xmlns:p14="http://schemas.microsoft.com/office/powerpoint/2010/main" val="3912330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 crosscutting concepts (CCC) are ways that people think in</a:t>
            </a:r>
            <a:r>
              <a:rPr lang="en-US" baseline="0" dirty="0"/>
              <a:t> order to </a:t>
            </a:r>
            <a:r>
              <a:rPr lang="en-US" dirty="0"/>
              <a:t>make sense of things – lenses for sense-making. While there are seven CCC defined</a:t>
            </a:r>
            <a:r>
              <a:rPr lang="en-US" baseline="0" dirty="0"/>
              <a:t> in our standards, these seven CCCs can be grouped into three more general categories in order to more simply understand them: patterns, causality and systems thinking. These three ways of thinking are distinctly very different, and result in different approaches to problem solving. It can be a good professional learning experience for teachers to reason through placing each of the seven into the three categories because it deepens understanding of the CCC. Clearly, students will use all seven CCC in their K-12 science experiences and beyond, and the seven CCC provide more clarity about the three general categories.</a:t>
            </a:r>
          </a:p>
          <a:p>
            <a:pPr defTabSz="933237">
              <a:defRPr/>
            </a:pPr>
            <a:endParaRPr lang="en-US" baseline="0" dirty="0"/>
          </a:p>
          <a:p>
            <a:pPr defTabSz="933237">
              <a:defRPr/>
            </a:pPr>
            <a:r>
              <a:rPr lang="en-US" baseline="0" dirty="0"/>
              <a:t>Developing proficiency with the CCC, understanding how they are used to explain phenomena or solve problems, is very challenging but also very critical for developing lasting proficiency in sense-making/problem solving.</a:t>
            </a:r>
          </a:p>
          <a:p>
            <a:pPr defTabSz="933237">
              <a:defRPr/>
            </a:pPr>
            <a:endParaRPr lang="en-US" baseline="0" dirty="0"/>
          </a:p>
          <a:p>
            <a:pPr defTabSz="933237">
              <a:defRPr/>
            </a:pPr>
            <a:r>
              <a:rPr lang="en-US" baseline="0" dirty="0"/>
              <a:t>Finally, while the CCC are called “crosscutting” because they cross all disciplines of science, the also cross all general disciplines (Mathematics, Reading and Writing, Social Studies, etc). We should be intentional in our instruction so that students understand this </a:t>
            </a:r>
            <a:r>
              <a:rPr lang="en-US" u="none" baseline="0" dirty="0"/>
              <a:t>connection to other content areas</a:t>
            </a:r>
            <a:r>
              <a:rPr lang="en-US" baseline="0" dirty="0"/>
              <a:t>, and use these ways of thinking in all disciplines. This </a:t>
            </a:r>
            <a:r>
              <a:rPr lang="en-US" u="sng" baseline="0" dirty="0"/>
              <a:t>connection</a:t>
            </a:r>
            <a:r>
              <a:rPr lang="en-US" baseline="0" dirty="0"/>
              <a:t> should also serve as a vehicle for interdisciplinary conversations among teachers.</a:t>
            </a:r>
            <a:endParaRPr lang="en-US" dirty="0"/>
          </a:p>
          <a:p>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pPr/>
              <a:t>65</a:t>
            </a:fld>
            <a:endParaRPr lang="en-US" dirty="0"/>
          </a:p>
        </p:txBody>
      </p:sp>
    </p:spTree>
    <p:extLst>
      <p:ext uri="{BB962C8B-B14F-4D97-AF65-F5344CB8AC3E}">
        <p14:creationId xmlns:p14="http://schemas.microsoft.com/office/powerpoint/2010/main" val="37315125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a:t>
            </a:r>
            <a:r>
              <a:rPr lang="en-US" baseline="0" dirty="0"/>
              <a:t> video: http://www.nextgenscience.org/resources/video-ngss-crosscutting-concepts </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66</a:t>
            </a:fld>
            <a:endParaRPr lang="en-US" dirty="0"/>
          </a:p>
        </p:txBody>
      </p:sp>
    </p:spTree>
    <p:extLst>
      <p:ext uri="{BB962C8B-B14F-4D97-AF65-F5344CB8AC3E}">
        <p14:creationId xmlns:p14="http://schemas.microsoft.com/office/powerpoint/2010/main" val="7855552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67</a:t>
            </a:fld>
            <a:endParaRPr lang="en-US" dirty="0"/>
          </a:p>
        </p:txBody>
      </p:sp>
    </p:spTree>
    <p:extLst>
      <p:ext uri="{BB962C8B-B14F-4D97-AF65-F5344CB8AC3E}">
        <p14:creationId xmlns:p14="http://schemas.microsoft.com/office/powerpoint/2010/main" val="1038191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a:t>
            </a:r>
            <a:r>
              <a:rPr lang="en-US" baseline="0" dirty="0"/>
              <a:t> G can be found at </a:t>
            </a:r>
            <a:r>
              <a:rPr lang="en-US" dirty="0">
                <a:hlinkClick r:id="rId3" invalidUrl="https://www.nextgenscience.org/sites/default/files/resource/files/Appendix G - Crosscutting Concepts FINAL edited 4.10.13.pdf"/>
              </a:rPr>
              <a:t>https://www.nextgenscience.org/sites/default/files/resource/files/Appendix%20G%20-%20Crosscutting%20Concepts%20FINAL%20edited%204.10.13.pdf</a:t>
            </a:r>
            <a:endParaRPr lang="en-US" dirty="0"/>
          </a:p>
        </p:txBody>
      </p:sp>
      <p:sp>
        <p:nvSpPr>
          <p:cNvPr id="4" name="Slide Number Placeholder 3"/>
          <p:cNvSpPr>
            <a:spLocks noGrp="1"/>
          </p:cNvSpPr>
          <p:nvPr>
            <p:ph type="sldNum" sz="quarter" idx="10"/>
          </p:nvPr>
        </p:nvSpPr>
        <p:spPr/>
        <p:txBody>
          <a:bodyPr/>
          <a:lstStyle/>
          <a:p>
            <a:fld id="{C1E2BC98-6EA0-4EE7-A97F-558F26662BCA}" type="slidenum">
              <a:rPr lang="en-US" smtClean="0"/>
              <a:t>69</a:t>
            </a:fld>
            <a:endParaRPr lang="en-US" dirty="0"/>
          </a:p>
        </p:txBody>
      </p:sp>
    </p:spTree>
    <p:extLst>
      <p:ext uri="{BB962C8B-B14F-4D97-AF65-F5344CB8AC3E}">
        <p14:creationId xmlns:p14="http://schemas.microsoft.com/office/powerpoint/2010/main" val="273227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the Writers’ Vision Statement, write down some of the foundational beliefs of the writers.</a:t>
            </a:r>
          </a:p>
          <a:p>
            <a:r>
              <a:rPr lang="en-US" sz="1200" dirty="0"/>
              <a:t>Examples found within the vision:</a:t>
            </a:r>
          </a:p>
          <a:p>
            <a:pPr marL="171450" indent="-171450">
              <a:buFont typeface="Arial" panose="020B0604020202020204" pitchFamily="34" charset="0"/>
              <a:buChar char="•"/>
            </a:pPr>
            <a:r>
              <a:rPr lang="en-US" sz="1200" dirty="0"/>
              <a:t>Receive equitable science education </a:t>
            </a:r>
          </a:p>
          <a:p>
            <a:pPr marL="171450" indent="-171450">
              <a:buFont typeface="Arial" panose="020B0604020202020204" pitchFamily="34" charset="0"/>
              <a:buChar char="•"/>
            </a:pPr>
            <a:r>
              <a:rPr lang="en-US" sz="1200" dirty="0"/>
              <a:t>Experience science learning beginning in kindergarten</a:t>
            </a:r>
          </a:p>
          <a:p>
            <a:pPr marL="171450" indent="-171450">
              <a:buFont typeface="Arial" panose="020B0604020202020204" pitchFamily="34" charset="0"/>
              <a:buChar char="•"/>
            </a:pPr>
            <a:r>
              <a:rPr lang="en-US" sz="1200" dirty="0"/>
              <a:t>Learning progresses yearly </a:t>
            </a:r>
            <a:endParaRPr lang="en-US" dirty="0"/>
          </a:p>
          <a:p>
            <a:pPr marL="171450" indent="-171450">
              <a:buFont typeface="Arial" panose="020B0604020202020204" pitchFamily="34" charset="0"/>
              <a:buChar char="•"/>
            </a:pPr>
            <a:r>
              <a:rPr lang="en-US" sz="1200" dirty="0"/>
              <a:t>Possess sufficient understanding of the science and engineering practices, crosscutting concepts and core ideas of science</a:t>
            </a:r>
          </a:p>
          <a:p>
            <a:pPr marL="171450" indent="-171450">
              <a:buFont typeface="Arial" panose="020B0604020202020204" pitchFamily="34" charset="0"/>
              <a:buChar char="•"/>
            </a:pPr>
            <a:r>
              <a:rPr lang="en-US" sz="1200" dirty="0"/>
              <a:t>Able to engage in public discussions on science-related issues </a:t>
            </a:r>
          </a:p>
          <a:p>
            <a:pPr marL="171450" indent="-171450">
              <a:buFont typeface="Arial" panose="020B0604020202020204" pitchFamily="34" charset="0"/>
              <a:buChar char="•"/>
            </a:pPr>
            <a:r>
              <a:rPr lang="en-US" sz="1200" dirty="0"/>
              <a:t>Become critical educated consumers of scientific information related to their everyday lives</a:t>
            </a:r>
          </a:p>
          <a:p>
            <a:pPr marL="171450" indent="-171450">
              <a:buFont typeface="Arial" panose="020B0604020202020204" pitchFamily="34" charset="0"/>
              <a:buChar char="•"/>
            </a:pPr>
            <a:r>
              <a:rPr lang="en-US" sz="1200" dirty="0"/>
              <a:t>Experience multiple sustained and authentic learning opportunities</a:t>
            </a:r>
          </a:p>
          <a:p>
            <a:pPr marL="171450" indent="-171450">
              <a:buFont typeface="Arial" panose="020B0604020202020204" pitchFamily="34" charset="0"/>
              <a:buChar char="•"/>
            </a:pPr>
            <a:r>
              <a:rPr lang="en-US" sz="1200" dirty="0"/>
              <a:t>Investigate phenomena</a:t>
            </a:r>
          </a:p>
          <a:p>
            <a:pPr marL="171450" indent="-171450">
              <a:buFont typeface="Arial" panose="020B0604020202020204" pitchFamily="34" charset="0"/>
              <a:buChar char="•"/>
            </a:pPr>
            <a:r>
              <a:rPr lang="en-US" sz="1200" dirty="0"/>
              <a:t>Engage in collaborative conversations </a:t>
            </a:r>
          </a:p>
          <a:p>
            <a:pPr marL="171450" indent="-171450">
              <a:buFont typeface="Arial" panose="020B0604020202020204" pitchFamily="34" charset="0"/>
              <a:buChar char="•"/>
            </a:pPr>
            <a:r>
              <a:rPr lang="en-US" sz="1200" dirty="0"/>
              <a:t>Reflect the diversity encountered within the classroom in the local community and across the globe</a:t>
            </a:r>
          </a:p>
          <a:p>
            <a:pPr marL="171450" indent="-171450">
              <a:buFont typeface="Arial" panose="020B0604020202020204" pitchFamily="34" charset="0"/>
              <a:buChar char="•"/>
            </a:pPr>
            <a:r>
              <a:rPr lang="en-US" sz="1200" dirty="0"/>
              <a:t>Work with and develop the ideas that underly science and engineering practices</a:t>
            </a:r>
          </a:p>
          <a:p>
            <a:pPr marL="171450" indent="-171450">
              <a:buFont typeface="Arial" panose="020B0604020202020204" pitchFamily="34" charset="0"/>
              <a:buChar char="•"/>
            </a:pPr>
            <a:r>
              <a:rPr lang="en-US" sz="1200" dirty="0"/>
              <a:t>See connections of science ideas over a period of years </a:t>
            </a:r>
          </a:p>
          <a:p>
            <a:pPr marL="171450" indent="-171450">
              <a:buFont typeface="Arial" panose="020B0604020202020204" pitchFamily="34" charset="0"/>
              <a:buChar char="•"/>
            </a:pPr>
            <a:r>
              <a:rPr lang="en-US" sz="1200" dirty="0"/>
              <a:t>Engage with the interconnectedness of the three dimensions of science</a:t>
            </a:r>
          </a:p>
          <a:p>
            <a:pPr marL="171450" indent="-171450">
              <a:buFont typeface="Arial" panose="020B0604020202020204" pitchFamily="34" charset="0"/>
              <a:buChar char="•"/>
            </a:pPr>
            <a:r>
              <a:rPr lang="en-US" sz="1200" dirty="0"/>
              <a:t>Make sense of the natural world</a:t>
            </a:r>
          </a:p>
          <a:p>
            <a:pPr marL="171450" indent="-171450">
              <a:buFont typeface="Arial" panose="020B0604020202020204" pitchFamily="34" charset="0"/>
              <a:buChar char="•"/>
            </a:pPr>
            <a:r>
              <a:rPr lang="en-US" sz="1200" dirty="0"/>
              <a:t>Have access to high-quality professional learning and resources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dirty="0"/>
          </a:p>
        </p:txBody>
      </p:sp>
    </p:spTree>
    <p:extLst>
      <p:ext uri="{BB962C8B-B14F-4D97-AF65-F5344CB8AC3E}">
        <p14:creationId xmlns:p14="http://schemas.microsoft.com/office/powerpoint/2010/main" val="801030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12</a:t>
            </a:fld>
            <a:endParaRPr lang="en-US" dirty="0"/>
          </a:p>
        </p:txBody>
      </p:sp>
    </p:spTree>
    <p:extLst>
      <p:ext uri="{BB962C8B-B14F-4D97-AF65-F5344CB8AC3E}">
        <p14:creationId xmlns:p14="http://schemas.microsoft.com/office/powerpoint/2010/main" val="418631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13</a:t>
            </a:fld>
            <a:endParaRPr lang="en-US" dirty="0"/>
          </a:p>
        </p:txBody>
      </p:sp>
    </p:spTree>
    <p:extLst>
      <p:ext uri="{BB962C8B-B14F-4D97-AF65-F5344CB8AC3E}">
        <p14:creationId xmlns:p14="http://schemas.microsoft.com/office/powerpoint/2010/main" val="282844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dirty="0"/>
          </a:p>
        </p:txBody>
      </p:sp>
    </p:spTree>
    <p:extLst>
      <p:ext uri="{BB962C8B-B14F-4D97-AF65-F5344CB8AC3E}">
        <p14:creationId xmlns:p14="http://schemas.microsoft.com/office/powerpoint/2010/main" val="3485730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15</a:t>
            </a:fld>
            <a:endParaRPr lang="en-US" dirty="0"/>
          </a:p>
        </p:txBody>
      </p:sp>
    </p:spTree>
    <p:extLst>
      <p:ext uri="{BB962C8B-B14F-4D97-AF65-F5344CB8AC3E}">
        <p14:creationId xmlns:p14="http://schemas.microsoft.com/office/powerpoint/2010/main" val="1056446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grade level overview document for Kindergarten. </a:t>
            </a:r>
          </a:p>
          <a:p>
            <a:endParaRPr lang="en-US" dirty="0"/>
          </a:p>
          <a:p>
            <a:r>
              <a:rPr lang="en-US" dirty="0"/>
              <a:t>Go to the standards document to locate the overview page for your grade level. </a:t>
            </a:r>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dirty="0"/>
          </a:p>
        </p:txBody>
      </p:sp>
    </p:spTree>
    <p:extLst>
      <p:ext uri="{BB962C8B-B14F-4D97-AF65-F5344CB8AC3E}">
        <p14:creationId xmlns:p14="http://schemas.microsoft.com/office/powerpoint/2010/main" val="1452453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2/13/2024</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306651072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4542062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426574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2/13/2024</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18433892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267824854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52528159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216"/>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11016766" y="6309650"/>
            <a:ext cx="683339" cy="365125"/>
          </a:xfrm>
          <a:prstGeom prst="rect">
            <a:avLst/>
          </a:prstGeom>
        </p:spPr>
        <p:txBody>
          <a:bodyPr/>
          <a:lstStyle/>
          <a:p>
            <a:fld id="{91BD7323-49BF-4C97-8773-5EC64C492009}" type="slidenum">
              <a:rPr lang="en-US" smtClean="0"/>
              <a:pPr/>
              <a:t>‹#›</a:t>
            </a:fld>
            <a:endParaRPr lang="en-US" dirty="0"/>
          </a:p>
        </p:txBody>
      </p:sp>
      <p:sp>
        <p:nvSpPr>
          <p:cNvPr id="9" name="Content Placeholder 8"/>
          <p:cNvSpPr>
            <a:spLocks noGrp="1"/>
          </p:cNvSpPr>
          <p:nvPr>
            <p:ph sz="quarter" idx="12"/>
          </p:nvPr>
        </p:nvSpPr>
        <p:spPr>
          <a:xfrm>
            <a:off x="581634" y="1796387"/>
            <a:ext cx="9090025" cy="4878388"/>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18005842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567320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2/13/2024</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90318062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617644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4576292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2/13/2024</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8840479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2/13/2024</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7903707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2/13/2024</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91BD7323-49BF-4C97-8773-5EC64C492009}" type="slidenum">
              <a:rPr lang="en-US" smtClean="0"/>
              <a:pPr/>
              <a:t>‹#›</a:t>
            </a:fld>
            <a:endParaRPr lang="en-US" dirty="0"/>
          </a:p>
        </p:txBody>
      </p:sp>
    </p:spTree>
    <p:extLst>
      <p:ext uri="{BB962C8B-B14F-4D97-AF65-F5344CB8AC3E}">
        <p14:creationId xmlns:p14="http://schemas.microsoft.com/office/powerpoint/2010/main" val="16597643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2/13/2024</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2408143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2/13/2024</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Isosceles Triangle 5">
            <a:extLst>
              <a:ext uri="{FF2B5EF4-FFF2-40B4-BE49-F238E27FC236}">
                <a16:creationId xmlns:a16="http://schemas.microsoft.com/office/drawing/2014/main" id="{C79EC1CE-8AC1-9FB3-B225-EED0BA48A81D}"/>
              </a:ext>
            </a:extLst>
          </p:cNvPr>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123622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28" r:id="rId14"/>
    <p:sldLayoutId id="2147483726" r:id="rId15"/>
    <p:sldLayoutId id="2147483731" r:id="rId16"/>
  </p:sldLayoutIdLst>
  <p:hf sldNum="0"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https://www.nextgenscience.org/resources/video-ngss-disciplinary-core-idea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nextgenscience.org/resources/video-ngss-science-engineering-practices"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pixabay.com/en/social-social-media-internet-349568/"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hyperlink" Target="http://www.nextgenscience.org/resources/video-ngss-crosscutting-concepts" TargetMode="Externa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hyperlink" Target="https://forms.office.com/Pages/ResponsePage.aspx?id=H8Fgk-aQBketACX83J4u0R502Mh4cJZPnd5bIKZJykxUMlRYS09SNjNCOFpWNVVZWVpINUxYSUQyUy4u"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p>
            <a:r>
              <a:rPr lang="en-US" sz="5100" dirty="0"/>
              <a:t>Getting to Know the </a:t>
            </a:r>
            <a:r>
              <a:rPr lang="en-US" sz="5100" i="1" dirty="0"/>
              <a:t>Kentucky Academic Standards for Science</a:t>
            </a:r>
          </a:p>
        </p:txBody>
      </p:sp>
      <p:sp>
        <p:nvSpPr>
          <p:cNvPr id="3" name="Subtitle 2"/>
          <p:cNvSpPr>
            <a:spLocks noGrp="1"/>
          </p:cNvSpPr>
          <p:nvPr>
            <p:ph type="subTitle" idx="1"/>
          </p:nvPr>
        </p:nvSpPr>
        <p:spPr>
          <a:xfrm>
            <a:off x="1524000" y="3602038"/>
            <a:ext cx="9144000" cy="1655762"/>
          </a:xfrm>
        </p:spPr>
        <p:txBody>
          <a:bodyPr>
            <a:normAutofit/>
          </a:bodyPr>
          <a:lstStyle/>
          <a:p>
            <a:r>
              <a:rPr lang="en-US" dirty="0"/>
              <a:t>An Overview</a:t>
            </a:r>
          </a:p>
        </p:txBody>
      </p:sp>
    </p:spTree>
    <p:extLst>
      <p:ext uri="{BB962C8B-B14F-4D97-AF65-F5344CB8AC3E}">
        <p14:creationId xmlns:p14="http://schemas.microsoft.com/office/powerpoint/2010/main" val="3477655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DAF1-794B-7583-6CD3-18E0EC2D8469}"/>
              </a:ext>
            </a:extLst>
          </p:cNvPr>
          <p:cNvSpPr>
            <a:spLocks noGrp="1"/>
          </p:cNvSpPr>
          <p:nvPr>
            <p:ph type="title" idx="4294967295"/>
          </p:nvPr>
        </p:nvSpPr>
        <p:spPr>
          <a:xfrm>
            <a:off x="457200" y="257175"/>
            <a:ext cx="11304270" cy="1320800"/>
          </a:xfrm>
          <a:prstGeom prst="rect">
            <a:avLst/>
          </a:prstGeom>
        </p:spPr>
        <p:txBody>
          <a:bodyPr/>
          <a:lstStyle/>
          <a:p>
            <a:r>
              <a:rPr lang="en-US" dirty="0"/>
              <a:t>Background and Kentucky Vision for Students</a:t>
            </a:r>
          </a:p>
        </p:txBody>
      </p:sp>
      <p:sp>
        <p:nvSpPr>
          <p:cNvPr id="3" name="Text Placeholder 2">
            <a:extLst>
              <a:ext uri="{FF2B5EF4-FFF2-40B4-BE49-F238E27FC236}">
                <a16:creationId xmlns:a16="http://schemas.microsoft.com/office/drawing/2014/main" id="{BE39D372-489B-72D8-08C6-08A90B8BE489}"/>
              </a:ext>
            </a:extLst>
          </p:cNvPr>
          <p:cNvSpPr>
            <a:spLocks noGrp="1"/>
          </p:cNvSpPr>
          <p:nvPr>
            <p:ph type="body" idx="4294967295"/>
          </p:nvPr>
        </p:nvSpPr>
        <p:spPr>
          <a:xfrm>
            <a:off x="457200" y="1885950"/>
            <a:ext cx="10949940" cy="4789488"/>
          </a:xfrm>
          <a:prstGeom prst="rect">
            <a:avLst/>
          </a:prstGeom>
        </p:spPr>
        <p:txBody>
          <a:bodyPr/>
          <a:lstStyle/>
          <a:p>
            <a:r>
              <a:rPr lang="en-US" dirty="0"/>
              <a:t>Go to page 3 of the </a:t>
            </a:r>
            <a:r>
              <a:rPr lang="en-US" i="1" dirty="0"/>
              <a:t>Kentucky Academic Standards for Science </a:t>
            </a:r>
            <a:r>
              <a:rPr lang="en-US" dirty="0"/>
              <a:t>to read the </a:t>
            </a:r>
            <a:r>
              <a:rPr lang="en-US" b="1" dirty="0"/>
              <a:t>Background</a:t>
            </a:r>
            <a:r>
              <a:rPr lang="en-US" dirty="0"/>
              <a:t> and </a:t>
            </a:r>
            <a:r>
              <a:rPr lang="en-US" b="1" dirty="0"/>
              <a:t>Kentucky’s Vision for Students. </a:t>
            </a:r>
          </a:p>
          <a:p>
            <a:r>
              <a:rPr lang="en-US" dirty="0"/>
              <a:t>With these two sections in mind:</a:t>
            </a:r>
          </a:p>
          <a:p>
            <a:pPr lvl="1"/>
            <a:r>
              <a:rPr lang="en-US" dirty="0"/>
              <a:t>What do you notice and wonder about? </a:t>
            </a:r>
          </a:p>
          <a:p>
            <a:pPr lvl="1"/>
            <a:r>
              <a:rPr lang="en-US" dirty="0"/>
              <a:t>How does this information help us understand the rationale for these Three-Dimensional Standards?</a:t>
            </a:r>
          </a:p>
          <a:p>
            <a:endParaRPr lang="en-US" dirty="0"/>
          </a:p>
        </p:txBody>
      </p:sp>
    </p:spTree>
    <p:extLst>
      <p:ext uri="{BB962C8B-B14F-4D97-AF65-F5344CB8AC3E}">
        <p14:creationId xmlns:p14="http://schemas.microsoft.com/office/powerpoint/2010/main" val="268389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9242-9BBC-6F68-FD47-2B8E34DFED6E}"/>
              </a:ext>
            </a:extLst>
          </p:cNvPr>
          <p:cNvSpPr>
            <a:spLocks noGrp="1"/>
          </p:cNvSpPr>
          <p:nvPr>
            <p:ph type="title" idx="4294967295"/>
          </p:nvPr>
        </p:nvSpPr>
        <p:spPr>
          <a:xfrm>
            <a:off x="348008" y="0"/>
            <a:ext cx="8596313" cy="925830"/>
          </a:xfrm>
          <a:prstGeom prst="rect">
            <a:avLst/>
          </a:prstGeom>
        </p:spPr>
        <p:txBody>
          <a:bodyPr/>
          <a:lstStyle/>
          <a:p>
            <a:r>
              <a:rPr lang="en-US" dirty="0"/>
              <a:t>Writers’ Vision Statement</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223534" y="1881809"/>
            <a:ext cx="11744932" cy="4976191"/>
          </a:xfrm>
          <a:prstGeom prst="rect">
            <a:avLst/>
          </a:prstGeom>
        </p:spPr>
        <p:txBody>
          <a:bodyPr>
            <a:normAutofit/>
          </a:bodyPr>
          <a:lstStyle/>
          <a:p>
            <a:r>
              <a:rPr lang="en-US" dirty="0"/>
              <a:t>Go to page 6 of the </a:t>
            </a:r>
            <a:r>
              <a:rPr lang="en-US" i="1" dirty="0"/>
              <a:t>Kentucky Academic Standards for Science </a:t>
            </a:r>
            <a:r>
              <a:rPr lang="en-US" dirty="0"/>
              <a:t>to read the </a:t>
            </a:r>
            <a:r>
              <a:rPr lang="en-US" b="1" dirty="0"/>
              <a:t>Writers’ Vision Statement. </a:t>
            </a:r>
            <a:endParaRPr lang="en-US" dirty="0"/>
          </a:p>
          <a:p>
            <a:r>
              <a:rPr lang="en-US" dirty="0"/>
              <a:t>As you read, write down or highlight some of the foundational beliefs of the writers. </a:t>
            </a:r>
            <a:endParaRPr lang="en-US" sz="2200" dirty="0"/>
          </a:p>
          <a:p>
            <a:pPr marL="0" indent="0">
              <a:buNone/>
            </a:pPr>
            <a:endParaRPr lang="en-US" dirty="0"/>
          </a:p>
        </p:txBody>
      </p:sp>
      <p:sp>
        <p:nvSpPr>
          <p:cNvPr id="5" name="TextBox 4">
            <a:extLst>
              <a:ext uri="{FF2B5EF4-FFF2-40B4-BE49-F238E27FC236}">
                <a16:creationId xmlns:a16="http://schemas.microsoft.com/office/drawing/2014/main" id="{18EC2ACD-2C6F-11DF-69A3-20DFB2199465}"/>
              </a:ext>
            </a:extLst>
          </p:cNvPr>
          <p:cNvSpPr txBox="1"/>
          <p:nvPr/>
        </p:nvSpPr>
        <p:spPr>
          <a:xfrm>
            <a:off x="348008" y="6231493"/>
            <a:ext cx="5303760" cy="369332"/>
          </a:xfrm>
          <a:prstGeom prst="rect">
            <a:avLst/>
          </a:prstGeom>
          <a:noFill/>
        </p:spPr>
        <p:txBody>
          <a:bodyPr wrap="none" rtlCol="0">
            <a:spAutoFit/>
          </a:bodyPr>
          <a:lstStyle/>
          <a:p>
            <a:r>
              <a:rPr lang="en-US" i="1" dirty="0">
                <a:solidFill>
                  <a:schemeClr val="bg1"/>
                </a:solidFill>
              </a:rPr>
              <a:t>(Kentucky Academic Standards for Science </a:t>
            </a:r>
            <a:r>
              <a:rPr lang="en-US" dirty="0">
                <a:solidFill>
                  <a:schemeClr val="bg1"/>
                </a:solidFill>
              </a:rPr>
              <a:t>–page 6)</a:t>
            </a:r>
          </a:p>
        </p:txBody>
      </p:sp>
    </p:spTree>
    <p:extLst>
      <p:ext uri="{BB962C8B-B14F-4D97-AF65-F5344CB8AC3E}">
        <p14:creationId xmlns:p14="http://schemas.microsoft.com/office/powerpoint/2010/main" val="1453317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9242-9BBC-6F68-FD47-2B8E34DFED6E}"/>
              </a:ext>
            </a:extLst>
          </p:cNvPr>
          <p:cNvSpPr>
            <a:spLocks noGrp="1"/>
          </p:cNvSpPr>
          <p:nvPr>
            <p:ph type="title" idx="4294967295"/>
          </p:nvPr>
        </p:nvSpPr>
        <p:spPr>
          <a:xfrm>
            <a:off x="348008" y="0"/>
            <a:ext cx="8596313" cy="925830"/>
          </a:xfrm>
          <a:prstGeom prst="rect">
            <a:avLst/>
          </a:prstGeom>
        </p:spPr>
        <p:txBody>
          <a:bodyPr/>
          <a:lstStyle/>
          <a:p>
            <a:r>
              <a:rPr lang="en-US" dirty="0"/>
              <a:t>Writers’ Vision Statement (2)</a:t>
            </a:r>
          </a:p>
        </p:txBody>
      </p:sp>
      <p:sp>
        <p:nvSpPr>
          <p:cNvPr id="3" name="Text Placeholder 2">
            <a:extLst>
              <a:ext uri="{FF2B5EF4-FFF2-40B4-BE49-F238E27FC236}">
                <a16:creationId xmlns:a16="http://schemas.microsoft.com/office/drawing/2014/main" id="{A7E233B1-2952-BCD2-4F88-E35B6B4A5721}"/>
              </a:ext>
            </a:extLst>
          </p:cNvPr>
          <p:cNvSpPr>
            <a:spLocks noGrp="1"/>
          </p:cNvSpPr>
          <p:nvPr>
            <p:ph type="body" idx="4294967295"/>
          </p:nvPr>
        </p:nvSpPr>
        <p:spPr>
          <a:xfrm>
            <a:off x="223534" y="830263"/>
            <a:ext cx="11744932" cy="6027737"/>
          </a:xfrm>
          <a:prstGeom prst="rect">
            <a:avLst/>
          </a:prstGeom>
        </p:spPr>
        <p:txBody>
          <a:bodyPr>
            <a:normAutofit/>
          </a:bodyPr>
          <a:lstStyle/>
          <a:p>
            <a:pPr marL="76198" indent="0">
              <a:buNone/>
            </a:pPr>
            <a:r>
              <a:rPr lang="en-US" sz="2200" dirty="0"/>
              <a:t>“The writing team was guided by a vision for equitable science education in Kentucky that begins in kindergarten and progresses yearly through grade 12 to ensure that all students possess sufficient understanding of the science and engineering practices, crosscutting concepts and core ideas of science to engage in public discussions on science-related issues and are critically educated consumers of scientific information related to their everyday lives. To achieve this, </a:t>
            </a:r>
            <a:r>
              <a:rPr lang="en-US" sz="2200" i="1" dirty="0"/>
              <a:t>all</a:t>
            </a:r>
            <a:r>
              <a:rPr lang="en-US" sz="2200" dirty="0"/>
              <a:t> students at </a:t>
            </a:r>
            <a:r>
              <a:rPr lang="en-US" sz="2200" i="1" dirty="0"/>
              <a:t>all</a:t>
            </a:r>
            <a:r>
              <a:rPr lang="en-US" sz="2200" dirty="0"/>
              <a:t> grade levels must experience multiple sustained and authentic learning opportunities to investigate phenomena, engage in collaborative conversations and reflect the diversity encountered within the classroom in the local community and across the globe. </a:t>
            </a:r>
          </a:p>
          <a:p>
            <a:pPr marL="76198" indent="0">
              <a:buNone/>
            </a:pPr>
            <a:r>
              <a:rPr lang="en-US" sz="2200" dirty="0"/>
              <a:t>“To meet this vision, the writers recognize that students need sustained opportunities to work with and develop the ideas that underly science and engineering practices and to appreciate how those ideas are interconnected over a period of years rather than weeks or months. Students should be provided multiple, ongoing opportunities to engage with the interconnectedness of the three dimensions of science as they work to make sense of the natural world. To assist teachers in this endeavor, the writers recommend that teachers at all grade levels have ongoing access to high-quality professional learning and resources about science.” </a:t>
            </a:r>
          </a:p>
        </p:txBody>
      </p:sp>
      <p:sp>
        <p:nvSpPr>
          <p:cNvPr id="5" name="TextBox 4">
            <a:extLst>
              <a:ext uri="{FF2B5EF4-FFF2-40B4-BE49-F238E27FC236}">
                <a16:creationId xmlns:a16="http://schemas.microsoft.com/office/drawing/2014/main" id="{18EC2ACD-2C6F-11DF-69A3-20DFB2199465}"/>
              </a:ext>
            </a:extLst>
          </p:cNvPr>
          <p:cNvSpPr txBox="1"/>
          <p:nvPr/>
        </p:nvSpPr>
        <p:spPr>
          <a:xfrm>
            <a:off x="348008" y="6231493"/>
            <a:ext cx="5303760" cy="369332"/>
          </a:xfrm>
          <a:prstGeom prst="rect">
            <a:avLst/>
          </a:prstGeom>
          <a:noFill/>
        </p:spPr>
        <p:txBody>
          <a:bodyPr wrap="none" rtlCol="0">
            <a:spAutoFit/>
          </a:bodyPr>
          <a:lstStyle/>
          <a:p>
            <a:r>
              <a:rPr lang="en-US" i="1" dirty="0">
                <a:solidFill>
                  <a:schemeClr val="bg1"/>
                </a:solidFill>
              </a:rPr>
              <a:t>(Kentucky Academic Standards for Science </a:t>
            </a:r>
            <a:r>
              <a:rPr lang="en-US" dirty="0">
                <a:solidFill>
                  <a:schemeClr val="bg1"/>
                </a:solidFill>
              </a:rPr>
              <a:t>–page 6)</a:t>
            </a:r>
          </a:p>
        </p:txBody>
      </p:sp>
      <p:sp>
        <p:nvSpPr>
          <p:cNvPr id="29" name="TextBox 28">
            <a:extLst>
              <a:ext uri="{FF2B5EF4-FFF2-40B4-BE49-F238E27FC236}">
                <a16:creationId xmlns:a16="http://schemas.microsoft.com/office/drawing/2014/main" id="{66CE1E67-087A-4953-B174-C4A103E3765A}"/>
              </a:ext>
            </a:extLst>
          </p:cNvPr>
          <p:cNvSpPr txBox="1"/>
          <p:nvPr/>
        </p:nvSpPr>
        <p:spPr>
          <a:xfrm>
            <a:off x="5325073" y="1485194"/>
            <a:ext cx="242374" cy="369332"/>
          </a:xfrm>
          <a:prstGeom prst="rect">
            <a:avLst/>
          </a:prstGeom>
          <a:noFill/>
        </p:spPr>
        <p:txBody>
          <a:bodyPr wrap="none" rtlCol="0" anchor="ctr" anchorCtr="1">
            <a:spAutoFit/>
          </a:bodyPr>
          <a:lstStyle/>
          <a:p>
            <a:pPr algn="ctr"/>
            <a:r>
              <a:rPr lang="en-US" dirty="0">
                <a:solidFill>
                  <a:srgbClr val="E71224"/>
                </a:solidFill>
              </a:rPr>
              <a:t>.</a:t>
            </a:r>
          </a:p>
        </p:txBody>
      </p:sp>
      <p:sp>
        <p:nvSpPr>
          <p:cNvPr id="53" name="TextBox 52">
            <a:extLst>
              <a:ext uri="{FF2B5EF4-FFF2-40B4-BE49-F238E27FC236}">
                <a16:creationId xmlns:a16="http://schemas.microsoft.com/office/drawing/2014/main" id="{9BA41D15-84B0-4589-AD1C-FEC3BD9EC1DB}"/>
              </a:ext>
            </a:extLst>
          </p:cNvPr>
          <p:cNvSpPr txBox="1"/>
          <p:nvPr/>
        </p:nvSpPr>
        <p:spPr>
          <a:xfrm>
            <a:off x="8929393" y="994154"/>
            <a:ext cx="242374" cy="369332"/>
          </a:xfrm>
          <a:prstGeom prst="rect">
            <a:avLst/>
          </a:prstGeom>
          <a:noFill/>
        </p:spPr>
        <p:txBody>
          <a:bodyPr wrap="none" rtlCol="0" anchor="ctr" anchorCtr="1">
            <a:spAutoFit/>
          </a:bodyPr>
          <a:lstStyle/>
          <a:p>
            <a:pPr algn="ctr"/>
            <a:r>
              <a:rPr lang="en-US" dirty="0">
                <a:solidFill>
                  <a:srgbClr val="E71224"/>
                </a:solidFill>
              </a:rPr>
              <a:t>.</a:t>
            </a:r>
          </a:p>
        </p:txBody>
      </p:sp>
    </p:spTree>
    <p:extLst>
      <p:ext uri="{BB962C8B-B14F-4D97-AF65-F5344CB8AC3E}">
        <p14:creationId xmlns:p14="http://schemas.microsoft.com/office/powerpoint/2010/main" val="260758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7787-92AF-B97E-9C53-A48291823EDB}"/>
              </a:ext>
            </a:extLst>
          </p:cNvPr>
          <p:cNvSpPr>
            <a:spLocks noGrp="1"/>
          </p:cNvSpPr>
          <p:nvPr>
            <p:ph type="title" idx="4294967295"/>
          </p:nvPr>
        </p:nvSpPr>
        <p:spPr>
          <a:xfrm>
            <a:off x="536098" y="892538"/>
            <a:ext cx="8596313" cy="1320800"/>
          </a:xfrm>
          <a:prstGeom prst="rect">
            <a:avLst/>
          </a:prstGeom>
        </p:spPr>
        <p:txBody>
          <a:bodyPr/>
          <a:lstStyle/>
          <a:p>
            <a:r>
              <a:rPr lang="en-US" dirty="0"/>
              <a:t>Reflect on the Writers’ Vision</a:t>
            </a:r>
          </a:p>
        </p:txBody>
      </p:sp>
      <p:sp>
        <p:nvSpPr>
          <p:cNvPr id="3" name="Text Placeholder 2">
            <a:extLst>
              <a:ext uri="{FF2B5EF4-FFF2-40B4-BE49-F238E27FC236}">
                <a16:creationId xmlns:a16="http://schemas.microsoft.com/office/drawing/2014/main" id="{12F006F7-E9AF-25FA-82C1-1C06ADA09E26}"/>
              </a:ext>
            </a:extLst>
          </p:cNvPr>
          <p:cNvSpPr>
            <a:spLocks noGrp="1"/>
          </p:cNvSpPr>
          <p:nvPr>
            <p:ph type="body" idx="4294967295"/>
          </p:nvPr>
        </p:nvSpPr>
        <p:spPr>
          <a:xfrm>
            <a:off x="536098" y="1864678"/>
            <a:ext cx="10551002" cy="4902200"/>
          </a:xfrm>
          <a:prstGeom prst="rect">
            <a:avLst/>
          </a:prstGeom>
        </p:spPr>
        <p:txBody>
          <a:bodyPr/>
          <a:lstStyle/>
          <a:p>
            <a:pPr marL="0" indent="0" rtl="0" fontAlgn="base">
              <a:spcBef>
                <a:spcPts val="0"/>
              </a:spcBef>
              <a:spcAft>
                <a:spcPts val="0"/>
              </a:spcAft>
              <a:buNone/>
            </a:pPr>
            <a:endParaRPr lang="en-US" sz="2800" b="0" u="none" strike="noStrike" dirty="0">
              <a:solidFill>
                <a:srgbClr val="3F3F3F"/>
              </a:solidFill>
              <a:effectLst/>
              <a:latin typeface="Libre Franklin" pitchFamily="2" charset="0"/>
            </a:endParaRPr>
          </a:p>
          <a:p>
            <a:pPr marL="0" indent="0" rtl="0" fontAlgn="base">
              <a:spcBef>
                <a:spcPts val="0"/>
              </a:spcBef>
              <a:spcAft>
                <a:spcPts val="0"/>
              </a:spcAft>
              <a:buNone/>
            </a:pPr>
            <a:endParaRPr lang="en-US" sz="2800" dirty="0">
              <a:latin typeface="Libre Franklin" pitchFamily="2" charset="0"/>
            </a:endParaRPr>
          </a:p>
          <a:p>
            <a:pPr marL="0" indent="0" rtl="0" fontAlgn="base">
              <a:spcBef>
                <a:spcPts val="0"/>
              </a:spcBef>
              <a:spcAft>
                <a:spcPts val="0"/>
              </a:spcAft>
              <a:buNone/>
            </a:pPr>
            <a:r>
              <a:rPr lang="en-US" sz="2800" b="0" u="none" strike="noStrike" dirty="0">
                <a:solidFill>
                  <a:srgbClr val="3F3F3F"/>
                </a:solidFill>
                <a:effectLst/>
                <a:latin typeface="Libre Franklin" pitchFamily="2" charset="0"/>
              </a:rPr>
              <a:t>What do those foundational beliefs mean for the student </a:t>
            </a:r>
            <a:r>
              <a:rPr lang="en-US" dirty="0">
                <a:solidFill>
                  <a:srgbClr val="3F3F3F"/>
                </a:solidFill>
                <a:latin typeface="Libre Franklin" pitchFamily="2" charset="0"/>
              </a:rPr>
              <a:t>and teacher experiences in </a:t>
            </a:r>
            <a:r>
              <a:rPr lang="en-US" sz="2800" b="0" u="none" strike="noStrike" dirty="0">
                <a:solidFill>
                  <a:srgbClr val="3F3F3F"/>
                </a:solidFill>
                <a:effectLst/>
                <a:latin typeface="Libre Franklin" pitchFamily="2" charset="0"/>
              </a:rPr>
              <a:t>K-12?</a:t>
            </a:r>
          </a:p>
        </p:txBody>
      </p:sp>
    </p:spTree>
    <p:extLst>
      <p:ext uri="{BB962C8B-B14F-4D97-AF65-F5344CB8AC3E}">
        <p14:creationId xmlns:p14="http://schemas.microsoft.com/office/powerpoint/2010/main" val="253244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F0E6-BEA3-2658-A472-6130941459CF}"/>
              </a:ext>
            </a:extLst>
          </p:cNvPr>
          <p:cNvSpPr>
            <a:spLocks noGrp="1"/>
          </p:cNvSpPr>
          <p:nvPr>
            <p:ph type="title" idx="4294967295"/>
          </p:nvPr>
        </p:nvSpPr>
        <p:spPr>
          <a:xfrm>
            <a:off x="422910" y="270571"/>
            <a:ext cx="8596313" cy="1320800"/>
          </a:xfrm>
          <a:prstGeom prst="rect">
            <a:avLst/>
          </a:prstGeom>
        </p:spPr>
        <p:txBody>
          <a:bodyPr/>
          <a:lstStyle/>
          <a:p>
            <a:r>
              <a:rPr lang="en-US" dirty="0"/>
              <a:t>Standards Use and Development</a:t>
            </a:r>
          </a:p>
        </p:txBody>
      </p:sp>
      <p:sp>
        <p:nvSpPr>
          <p:cNvPr id="3" name="Text Placeholder 2">
            <a:extLst>
              <a:ext uri="{FF2B5EF4-FFF2-40B4-BE49-F238E27FC236}">
                <a16:creationId xmlns:a16="http://schemas.microsoft.com/office/drawing/2014/main" id="{D6D47DA0-5EE2-A879-954A-440FFD70FF5C}"/>
              </a:ext>
            </a:extLst>
          </p:cNvPr>
          <p:cNvSpPr>
            <a:spLocks noGrp="1"/>
          </p:cNvSpPr>
          <p:nvPr>
            <p:ph type="body" idx="4294967295"/>
          </p:nvPr>
        </p:nvSpPr>
        <p:spPr>
          <a:xfrm>
            <a:off x="1266510" y="1591371"/>
            <a:ext cx="4240213" cy="2808287"/>
          </a:xfrm>
          <a:prstGeom prst="rect">
            <a:avLst/>
          </a:prstGeom>
        </p:spPr>
        <p:txBody>
          <a:bodyPr/>
          <a:lstStyle/>
          <a:p>
            <a:pPr marL="76198" indent="0">
              <a:buNone/>
            </a:pPr>
            <a:r>
              <a:rPr lang="en-US" sz="3200" u="sng" dirty="0"/>
              <a:t>Standards are:</a:t>
            </a:r>
          </a:p>
          <a:p>
            <a:pPr>
              <a:buFont typeface="Source Sans Pro" panose="020B0503030403020204" pitchFamily="34" charset="0"/>
              <a:buChar char="√"/>
            </a:pPr>
            <a:r>
              <a:rPr lang="en-US" dirty="0"/>
              <a:t>Statewide </a:t>
            </a:r>
            <a:r>
              <a:rPr lang="en-US" b="1" dirty="0"/>
              <a:t>baseline</a:t>
            </a:r>
            <a:r>
              <a:rPr lang="en-US" dirty="0"/>
              <a:t> of what students should know and be able to do after instruction</a:t>
            </a:r>
          </a:p>
        </p:txBody>
      </p:sp>
      <p:sp>
        <p:nvSpPr>
          <p:cNvPr id="7" name="TextBox 6">
            <a:extLst>
              <a:ext uri="{FF2B5EF4-FFF2-40B4-BE49-F238E27FC236}">
                <a16:creationId xmlns:a16="http://schemas.microsoft.com/office/drawing/2014/main" id="{50CD73F6-6BB2-A666-8907-C61B94C1CED3}"/>
              </a:ext>
            </a:extLst>
          </p:cNvPr>
          <p:cNvSpPr txBox="1"/>
          <p:nvPr/>
        </p:nvSpPr>
        <p:spPr>
          <a:xfrm>
            <a:off x="6096000" y="1409383"/>
            <a:ext cx="4143983" cy="2739211"/>
          </a:xfrm>
          <a:prstGeom prst="rect">
            <a:avLst/>
          </a:prstGeom>
          <a:noFill/>
        </p:spPr>
        <p:txBody>
          <a:bodyPr wrap="square" rtlCol="0">
            <a:spAutoFit/>
          </a:bodyPr>
          <a:lstStyle/>
          <a:p>
            <a:pPr>
              <a:lnSpc>
                <a:spcPct val="150000"/>
              </a:lnSpc>
              <a:spcBef>
                <a:spcPts val="600"/>
              </a:spcBef>
              <a:spcAft>
                <a:spcPts val="600"/>
              </a:spcAft>
            </a:pPr>
            <a:r>
              <a:rPr lang="en-US" sz="3200" u="sng" dirty="0">
                <a:latin typeface="Source Sans Pro" panose="020B0503030403020204" pitchFamily="34" charset="0"/>
                <a:ea typeface="Source Sans Pro" panose="020B0503030403020204" pitchFamily="34" charset="0"/>
              </a:rPr>
              <a:t>Standards are NOT: </a:t>
            </a:r>
          </a:p>
          <a:p>
            <a:pPr marL="457200" indent="-457200">
              <a:spcBef>
                <a:spcPts val="600"/>
              </a:spcBef>
              <a:spcAft>
                <a:spcPts val="600"/>
              </a:spcAft>
              <a:buFont typeface="Source Sans Pro" panose="020B0503030403020204" pitchFamily="34" charset="0"/>
              <a:buChar char="×"/>
            </a:pPr>
            <a:r>
              <a:rPr lang="en-US" sz="2700" dirty="0">
                <a:latin typeface="Source Sans Pro" panose="020B0503030403020204" pitchFamily="34" charset="0"/>
                <a:ea typeface="Source Sans Pro" panose="020B0503030403020204" pitchFamily="34" charset="0"/>
              </a:rPr>
              <a:t>A set of instructional or assessment tasks</a:t>
            </a:r>
          </a:p>
          <a:p>
            <a:pPr marL="457200" indent="-457200">
              <a:spcBef>
                <a:spcPts val="600"/>
              </a:spcBef>
              <a:spcAft>
                <a:spcPts val="600"/>
              </a:spcAft>
              <a:buFont typeface="Source Sans Pro" panose="020B0503030403020204" pitchFamily="34" charset="0"/>
              <a:buChar char="×"/>
            </a:pPr>
            <a:r>
              <a:rPr lang="en-US" sz="2700" dirty="0">
                <a:latin typeface="Source Sans Pro" panose="020B0503030403020204" pitchFamily="34" charset="0"/>
                <a:ea typeface="Source Sans Pro" panose="020B0503030403020204" pitchFamily="34" charset="0"/>
              </a:rPr>
              <a:t>Curriculum</a:t>
            </a:r>
          </a:p>
          <a:p>
            <a:endParaRPr lang="en-US" dirty="0"/>
          </a:p>
        </p:txBody>
      </p:sp>
      <p:sp>
        <p:nvSpPr>
          <p:cNvPr id="9" name="TextBox 8">
            <a:extLst>
              <a:ext uri="{FF2B5EF4-FFF2-40B4-BE49-F238E27FC236}">
                <a16:creationId xmlns:a16="http://schemas.microsoft.com/office/drawing/2014/main" id="{09857EFF-7CEA-5CFF-7C43-A8DBD0A2E6CA}"/>
              </a:ext>
            </a:extLst>
          </p:cNvPr>
          <p:cNvSpPr txBox="1"/>
          <p:nvPr/>
        </p:nvSpPr>
        <p:spPr>
          <a:xfrm>
            <a:off x="1558743" y="4148594"/>
            <a:ext cx="9074514" cy="1415772"/>
          </a:xfrm>
          <a:prstGeom prst="rect">
            <a:avLst/>
          </a:prstGeom>
          <a:noFill/>
        </p:spPr>
        <p:txBody>
          <a:bodyPr wrap="square">
            <a:spAutoFit/>
          </a:bodyPr>
          <a:lstStyle/>
          <a:p>
            <a:r>
              <a:rPr lang="en-US" sz="2400" dirty="0"/>
              <a:t>“The standards address a foundational framework of what is to be learned, but do not address how learning experiences are to be designed or what resources should be used.”                                                                </a:t>
            </a:r>
          </a:p>
          <a:p>
            <a:r>
              <a:rPr lang="en-US" sz="1400" dirty="0"/>
              <a:t>                                                                                           (</a:t>
            </a:r>
            <a:r>
              <a:rPr lang="en-US" sz="1400" i="1" dirty="0"/>
              <a:t>Kentucky Academic Standards for Science </a:t>
            </a:r>
            <a:r>
              <a:rPr lang="en-US" sz="1400" dirty="0"/>
              <a:t>page 10)</a:t>
            </a:r>
            <a:endParaRPr lang="en-US" dirty="0"/>
          </a:p>
        </p:txBody>
      </p:sp>
    </p:spTree>
    <p:extLst>
      <p:ext uri="{BB962C8B-B14F-4D97-AF65-F5344CB8AC3E}">
        <p14:creationId xmlns:p14="http://schemas.microsoft.com/office/powerpoint/2010/main" val="2863642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A330-888E-D640-588A-54648BA48183}"/>
              </a:ext>
            </a:extLst>
          </p:cNvPr>
          <p:cNvSpPr>
            <a:spLocks noGrp="1"/>
          </p:cNvSpPr>
          <p:nvPr>
            <p:ph type="title" idx="4294967295"/>
          </p:nvPr>
        </p:nvSpPr>
        <p:spPr>
          <a:xfrm>
            <a:off x="296068" y="0"/>
            <a:ext cx="8596313" cy="1320800"/>
          </a:xfrm>
          <a:prstGeom prst="rect">
            <a:avLst/>
          </a:prstGeom>
        </p:spPr>
        <p:txBody>
          <a:bodyPr/>
          <a:lstStyle/>
          <a:p>
            <a:r>
              <a:rPr lang="en-US" dirty="0"/>
              <a:t>Understanding the Architecture</a:t>
            </a:r>
          </a:p>
        </p:txBody>
      </p:sp>
      <p:sp>
        <p:nvSpPr>
          <p:cNvPr id="3" name="Text Placeholder 2">
            <a:extLst>
              <a:ext uri="{FF2B5EF4-FFF2-40B4-BE49-F238E27FC236}">
                <a16:creationId xmlns:a16="http://schemas.microsoft.com/office/drawing/2014/main" id="{06309288-3824-938B-0967-AE3945481970}"/>
              </a:ext>
            </a:extLst>
          </p:cNvPr>
          <p:cNvSpPr>
            <a:spLocks noGrp="1"/>
          </p:cNvSpPr>
          <p:nvPr>
            <p:ph type="body" idx="4294967295"/>
          </p:nvPr>
        </p:nvSpPr>
        <p:spPr>
          <a:xfrm>
            <a:off x="296068" y="1203960"/>
            <a:ext cx="11393012" cy="5440363"/>
          </a:xfrm>
          <a:prstGeom prst="rect">
            <a:avLst/>
          </a:prstGeom>
        </p:spPr>
        <p:txBody>
          <a:bodyPr vert="horz" lIns="91440" tIns="45720" rIns="91440" bIns="45720" rtlCol="0" anchor="t">
            <a:normAutofit/>
          </a:bodyPr>
          <a:lstStyle/>
          <a:p>
            <a:r>
              <a:rPr lang="en-US" sz="2400" b="1" dirty="0"/>
              <a:t>Standards </a:t>
            </a:r>
            <a:r>
              <a:rPr lang="en-US" sz="2400" dirty="0"/>
              <a:t>place an </a:t>
            </a:r>
            <a:r>
              <a:rPr lang="en-US" sz="2400" b="1" dirty="0"/>
              <a:t>equal</a:t>
            </a:r>
            <a:r>
              <a:rPr lang="en-US" sz="2400" dirty="0"/>
              <a:t> importance on the mastery of important science concepts and the use of the science and engineering practices and cross cutting concepts.</a:t>
            </a:r>
          </a:p>
          <a:p>
            <a:r>
              <a:rPr lang="en-US" sz="2400" dirty="0"/>
              <a:t>Standards are arranged in </a:t>
            </a:r>
            <a:r>
              <a:rPr lang="en-US" sz="2400" b="1" dirty="0"/>
              <a:t>grade-level view</a:t>
            </a:r>
            <a:r>
              <a:rPr lang="en-US" sz="2400" dirty="0"/>
              <a:t>, followed by </a:t>
            </a:r>
            <a:r>
              <a:rPr lang="en-US" sz="2400" b="1" dirty="0"/>
              <a:t>standard breakdown</a:t>
            </a:r>
            <a:r>
              <a:rPr lang="en-US" sz="2400" dirty="0"/>
              <a:t>, which provides clarity to the depth of rigor required.</a:t>
            </a:r>
          </a:p>
          <a:p>
            <a:r>
              <a:rPr lang="en-US" sz="2400" b="1" dirty="0"/>
              <a:t>Overviews</a:t>
            </a:r>
            <a:r>
              <a:rPr lang="en-US" sz="2400" dirty="0"/>
              <a:t> were added for kindergarten through high school. These sections provide an overview of the key disciplinary science ideas at each grade, as well as the science and engineering practices and crosscutting concepts students are expected to use to demonstrate their understanding of these ideas.</a:t>
            </a:r>
          </a:p>
          <a:p>
            <a:pPr marL="75565" indent="0">
              <a:buNone/>
            </a:pPr>
            <a:r>
              <a:rPr lang="en-US" sz="2000" i="1" dirty="0"/>
              <a:t>Note: For high school teachers, the overviews are provided for each discipline as opposed to grade levels to coincide with the flexibility given to local districts to determine curriculum. </a:t>
            </a:r>
          </a:p>
        </p:txBody>
      </p:sp>
    </p:spTree>
    <p:extLst>
      <p:ext uri="{BB962C8B-B14F-4D97-AF65-F5344CB8AC3E}">
        <p14:creationId xmlns:p14="http://schemas.microsoft.com/office/powerpoint/2010/main" val="224659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590A-9313-D042-EC70-003517EAC638}"/>
              </a:ext>
            </a:extLst>
          </p:cNvPr>
          <p:cNvSpPr>
            <a:spLocks noGrp="1"/>
          </p:cNvSpPr>
          <p:nvPr>
            <p:ph type="title" idx="4294967295"/>
          </p:nvPr>
        </p:nvSpPr>
        <p:spPr>
          <a:xfrm>
            <a:off x="283734" y="122913"/>
            <a:ext cx="8596313" cy="994410"/>
          </a:xfrm>
          <a:prstGeom prst="rect">
            <a:avLst/>
          </a:prstGeom>
        </p:spPr>
        <p:txBody>
          <a:bodyPr/>
          <a:lstStyle/>
          <a:p>
            <a:r>
              <a:rPr lang="en-US" dirty="0"/>
              <a:t>Grade Level Overview Sample</a:t>
            </a:r>
          </a:p>
        </p:txBody>
      </p:sp>
      <p:sp>
        <p:nvSpPr>
          <p:cNvPr id="3" name="Text Placeholder 2">
            <a:extLst>
              <a:ext uri="{FF2B5EF4-FFF2-40B4-BE49-F238E27FC236}">
                <a16:creationId xmlns:a16="http://schemas.microsoft.com/office/drawing/2014/main" id="{7549CD99-D932-DF5D-9310-EA722566BEBB}"/>
              </a:ext>
            </a:extLst>
          </p:cNvPr>
          <p:cNvSpPr>
            <a:spLocks noGrp="1"/>
          </p:cNvSpPr>
          <p:nvPr>
            <p:ph type="body" idx="4294967295"/>
          </p:nvPr>
        </p:nvSpPr>
        <p:spPr>
          <a:xfrm>
            <a:off x="251460" y="994410"/>
            <a:ext cx="11258550" cy="5547043"/>
          </a:xfrm>
          <a:prstGeom prst="rect">
            <a:avLst/>
          </a:prstGeom>
        </p:spPr>
        <p:txBody>
          <a:bodyPr/>
          <a:lstStyle/>
          <a:p>
            <a:pPr marL="76198" indent="0">
              <a:buNone/>
            </a:pPr>
            <a:r>
              <a:rPr lang="en-US" dirty="0"/>
              <a:t>Kindergarten Overview </a:t>
            </a:r>
          </a:p>
          <a:p>
            <a:pPr marL="76198" indent="0">
              <a:buNone/>
            </a:pPr>
            <a:r>
              <a:rPr lang="en-US" sz="1800" dirty="0"/>
              <a:t>To meet the kindergarten performance expectations, students are expected to demonstrate grade-appropriate proficiency in asking questions; developing and using models; planning and carrying out investigations; analyzing and interpreting data; designing solutions; engaging in argument from evidence; and obtaining, evaluating and communicating information. Students are expected to use these practices to demonstrate their understanding of the core ideas. Kindergarten performance expectations include pushes and pulls, weather and animal habitats. Students are expected to develop understanding of patterns and variations in local weather and the purpose of weather forecasting to prepare for, and respond to, severe weather. Students can apply an understanding of the effects of different strengths or different directions of pushes and pulls on the motion of an object to analyze a design solution. Students also are expected to develop understanding of what plants and animals (including humans) need to survive and the relationship between their needs and where they live. The crosscutting concepts of patterns that include cause and effect, systems and system models are highlighted as organizing concepts for these disciplinary core ideas. *Note* While only a subset of science and engineering practices and crosscutting concepts are explicitly identified as the mechanism for how students demonstrate mastery at the end of instruction, students should still utilize all of the science and engineering practices and crosscutting concepts as they develop their understanding. See front matter for more information. </a:t>
            </a:r>
          </a:p>
        </p:txBody>
      </p:sp>
    </p:spTree>
    <p:extLst>
      <p:ext uri="{BB962C8B-B14F-4D97-AF65-F5344CB8AC3E}">
        <p14:creationId xmlns:p14="http://schemas.microsoft.com/office/powerpoint/2010/main" val="45778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6F34-3EB4-3CB6-EA3A-556836F350F9}"/>
              </a:ext>
            </a:extLst>
          </p:cNvPr>
          <p:cNvSpPr>
            <a:spLocks noGrp="1"/>
          </p:cNvSpPr>
          <p:nvPr>
            <p:ph type="title" idx="4294967295"/>
          </p:nvPr>
        </p:nvSpPr>
        <p:spPr>
          <a:xfrm>
            <a:off x="592137" y="182562"/>
            <a:ext cx="9025199" cy="1320800"/>
          </a:xfrm>
          <a:prstGeom prst="rect">
            <a:avLst/>
          </a:prstGeom>
        </p:spPr>
        <p:txBody>
          <a:bodyPr/>
          <a:lstStyle/>
          <a:p>
            <a:r>
              <a:rPr lang="en-US" dirty="0"/>
              <a:t>Reflect on the Grade-Level Overview</a:t>
            </a:r>
          </a:p>
        </p:txBody>
      </p:sp>
      <p:sp>
        <p:nvSpPr>
          <p:cNvPr id="3" name="Text Placeholder 2">
            <a:extLst>
              <a:ext uri="{FF2B5EF4-FFF2-40B4-BE49-F238E27FC236}">
                <a16:creationId xmlns:a16="http://schemas.microsoft.com/office/drawing/2014/main" id="{B5BA342E-854F-C2B1-C5CA-C405EBFF5CD7}"/>
              </a:ext>
            </a:extLst>
          </p:cNvPr>
          <p:cNvSpPr>
            <a:spLocks noGrp="1"/>
          </p:cNvSpPr>
          <p:nvPr>
            <p:ph type="body" idx="4294967295"/>
          </p:nvPr>
        </p:nvSpPr>
        <p:spPr>
          <a:xfrm>
            <a:off x="592137" y="1773238"/>
            <a:ext cx="9188450" cy="4902200"/>
          </a:xfrm>
          <a:prstGeom prst="rect">
            <a:avLst/>
          </a:prstGeom>
        </p:spPr>
        <p:txBody>
          <a:bodyPr/>
          <a:lstStyle/>
          <a:p>
            <a:pPr marL="590548" indent="-514350">
              <a:buFont typeface="+mj-lt"/>
              <a:buAutoNum type="arabicPeriod"/>
            </a:pPr>
            <a:r>
              <a:rPr lang="en-US" dirty="0"/>
              <a:t>Read through your grade-level overview, and underline, highlight, circle, etc., elements that impact instruction.</a:t>
            </a:r>
          </a:p>
          <a:p>
            <a:pPr marL="590548" indent="-514350">
              <a:buFont typeface="+mj-lt"/>
              <a:buAutoNum type="arabicPeriod"/>
            </a:pPr>
            <a:r>
              <a:rPr lang="en-US" dirty="0"/>
              <a:t>With these elements in mind, how might the information in the grade-level overview be useful in communicating with different stakeholders (parents, students, teachers, administrators, district leaders)?</a:t>
            </a:r>
          </a:p>
        </p:txBody>
      </p:sp>
    </p:spTree>
    <p:extLst>
      <p:ext uri="{BB962C8B-B14F-4D97-AF65-F5344CB8AC3E}">
        <p14:creationId xmlns:p14="http://schemas.microsoft.com/office/powerpoint/2010/main" val="278870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Three-Dimensional Standards</a:t>
            </a:r>
          </a:p>
        </p:txBody>
      </p:sp>
      <p:pic>
        <p:nvPicPr>
          <p:cNvPr id="8" name="Picture 7" descr="A triangle depicting the three dimensions of the science standards: disciplinary core ideas, practices, and crosscutting concepts.">
            <a:extLst>
              <a:ext uri="{FF2B5EF4-FFF2-40B4-BE49-F238E27FC236}">
                <a16:creationId xmlns:a16="http://schemas.microsoft.com/office/drawing/2014/main" id="{89C90F5D-598D-B852-B959-CDB020F9BAF6}"/>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238370" y="989532"/>
            <a:ext cx="4517886" cy="4581668"/>
          </a:xfrm>
          <a:prstGeom prst="rect">
            <a:avLst/>
          </a:prstGeom>
          <a:effectLst>
            <a:softEdge rad="254000"/>
          </a:effectLst>
        </p:spPr>
      </p:pic>
      <p:sp>
        <p:nvSpPr>
          <p:cNvPr id="4" name="Arrow: Pentagon 3">
            <a:extLst>
              <a:ext uri="{FF2B5EF4-FFF2-40B4-BE49-F238E27FC236}">
                <a16:creationId xmlns:a16="http://schemas.microsoft.com/office/drawing/2014/main" id="{C507C02F-0330-2331-2577-07227CED30C8}"/>
              </a:ext>
              <a:ext uri="{C183D7F6-B498-43B3-948B-1728B52AA6E4}">
                <adec:decorative xmlns:adec="http://schemas.microsoft.com/office/drawing/2017/decorative" val="1"/>
              </a:ext>
            </a:extLst>
          </p:cNvPr>
          <p:cNvSpPr/>
          <p:nvPr/>
        </p:nvSpPr>
        <p:spPr>
          <a:xfrm>
            <a:off x="1582493" y="918335"/>
            <a:ext cx="4078782" cy="177970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Medium"/>
                <a:ea typeface="+mn-ea"/>
                <a:cs typeface="+mn-cs"/>
              </a:rPr>
              <a:t>Practices describe behaviors scientists and engineers engage in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Medium"/>
                <a:ea typeface="+mn-ea"/>
                <a:cs typeface="+mn-cs"/>
              </a:rPr>
              <a:t>“What students DO”</a:t>
            </a:r>
          </a:p>
        </p:txBody>
      </p:sp>
      <p:sp>
        <p:nvSpPr>
          <p:cNvPr id="5" name="Arrow: Pentagon 4">
            <a:extLst>
              <a:ext uri="{FF2B5EF4-FFF2-40B4-BE49-F238E27FC236}">
                <a16:creationId xmlns:a16="http://schemas.microsoft.com/office/drawing/2014/main" id="{4427713F-FF51-8B5E-0458-E53ECF67F6D1}"/>
              </a:ext>
              <a:ext uri="{C183D7F6-B498-43B3-948B-1728B52AA6E4}">
                <adec:decorative xmlns:adec="http://schemas.microsoft.com/office/drawing/2017/decorative" val="1"/>
              </a:ext>
            </a:extLst>
          </p:cNvPr>
          <p:cNvSpPr/>
          <p:nvPr/>
        </p:nvSpPr>
        <p:spPr>
          <a:xfrm>
            <a:off x="1582493" y="2698040"/>
            <a:ext cx="4078782" cy="1871147"/>
          </a:xfrm>
          <a:prstGeom prst="homePlate">
            <a:avLst/>
          </a:prstGeom>
          <a:solidFill>
            <a:srgbClr val="BC5B1A"/>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1980000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Franklin Gothic Medium"/>
              </a:rPr>
              <a:t>Disciplinary core ideas d</a:t>
            </a:r>
            <a:r>
              <a:rPr kumimoji="0" lang="en-US" sz="2000" b="0" i="0" u="none" strike="noStrike" kern="1200" cap="none" spc="0" normalizeH="0" baseline="0" noProof="0" dirty="0">
                <a:ln>
                  <a:noFill/>
                </a:ln>
                <a:solidFill>
                  <a:schemeClr val="bg1"/>
                </a:solidFill>
                <a:effectLst/>
                <a:uLnTx/>
                <a:uFillTx/>
                <a:latin typeface="Franklin Gothic Medium"/>
              </a:rPr>
              <a:t>escribe the core ideas in the science disciplines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Franklin Gothic Medium"/>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Franklin Gothic Medium"/>
              </a:rPr>
              <a:t>“What the students KNOW”</a:t>
            </a:r>
          </a:p>
        </p:txBody>
      </p:sp>
      <p:sp>
        <p:nvSpPr>
          <p:cNvPr id="6" name="Arrow: Pentagon 5">
            <a:extLst>
              <a:ext uri="{FF2B5EF4-FFF2-40B4-BE49-F238E27FC236}">
                <a16:creationId xmlns:a16="http://schemas.microsoft.com/office/drawing/2014/main" id="{BD820BB9-2C61-08C1-0609-A2F224B3FDBD}"/>
              </a:ext>
              <a:ext uri="{C183D7F6-B498-43B3-948B-1728B52AA6E4}">
                <adec:decorative xmlns:adec="http://schemas.microsoft.com/office/drawing/2017/decorative" val="1"/>
              </a:ext>
            </a:extLst>
          </p:cNvPr>
          <p:cNvSpPr/>
          <p:nvPr/>
        </p:nvSpPr>
        <p:spPr>
          <a:xfrm>
            <a:off x="1582493" y="4569187"/>
            <a:ext cx="4078782" cy="1872454"/>
          </a:xfrm>
          <a:prstGeom prst="homePlate">
            <a:avLst/>
          </a:prstGeom>
          <a:solidFill>
            <a:srgbClr val="51811D"/>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Medium"/>
                <a:ea typeface="+mn-ea"/>
                <a:cs typeface="+mn-cs"/>
              </a:rPr>
              <a:t>The crosscutting concepts describe concepts linking the different domains of science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Franklin Gothic Medium"/>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Franklin Gothic Medium"/>
                <a:ea typeface="+mn-ea"/>
                <a:cs typeface="+mn-cs"/>
              </a:rPr>
              <a:t>“How the students think”</a:t>
            </a:r>
          </a:p>
        </p:txBody>
      </p:sp>
    </p:spTree>
    <p:extLst>
      <p:ext uri="{BB962C8B-B14F-4D97-AF65-F5344CB8AC3E}">
        <p14:creationId xmlns:p14="http://schemas.microsoft.com/office/powerpoint/2010/main" val="419509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9CA0BEF-3B69-275F-0687-9C797252FB65}"/>
              </a:ext>
            </a:extLst>
          </p:cNvPr>
          <p:cNvSpPr>
            <a:spLocks noGrp="1"/>
          </p:cNvSpPr>
          <p:nvPr>
            <p:ph type="title" idx="4294967295"/>
          </p:nvPr>
        </p:nvSpPr>
        <p:spPr>
          <a:xfrm>
            <a:off x="422910" y="35577"/>
            <a:ext cx="8945563" cy="958833"/>
          </a:xfrm>
          <a:prstGeom prst="rect">
            <a:avLst/>
          </a:prstGeom>
        </p:spPr>
        <p:txBody>
          <a:bodyPr/>
          <a:lstStyle/>
          <a:p>
            <a:r>
              <a:rPr lang="en-US" dirty="0"/>
              <a:t>Three-Dimensional Standards</a:t>
            </a:r>
            <a:r>
              <a:rPr lang="en-US" baseline="0" dirty="0"/>
              <a:t> (2)</a:t>
            </a:r>
            <a:endParaRPr lang="en-US" dirty="0"/>
          </a:p>
        </p:txBody>
      </p:sp>
      <p:pic>
        <p:nvPicPr>
          <p:cNvPr id="4" name="Picture 3" descr="The twisted 3 stranded rope to show how the science and engineering practices, cross cutting concepts, and disciplinary core ideas weave together to make the performance expectation.">
            <a:extLst>
              <a:ext uri="{FF2B5EF4-FFF2-40B4-BE49-F238E27FC236}">
                <a16:creationId xmlns:a16="http://schemas.microsoft.com/office/drawing/2014/main" id="{EC5919B5-DB04-640F-4873-867F500A7C56}"/>
              </a:ext>
            </a:extLst>
          </p:cNvPr>
          <p:cNvPicPr>
            <a:picLocks noChangeAspect="1"/>
          </p:cNvPicPr>
          <p:nvPr/>
        </p:nvPicPr>
        <p:blipFill rotWithShape="1">
          <a:blip r:embed="rId3">
            <a:extLst>
              <a:ext uri="{28A0092B-C50C-407E-A947-70E740481C1C}">
                <a14:useLocalDpi xmlns:a14="http://schemas.microsoft.com/office/drawing/2010/main" val="0"/>
              </a:ext>
            </a:extLst>
          </a:blip>
          <a:srcRect l="27849" r="29274"/>
          <a:stretch/>
        </p:blipFill>
        <p:spPr>
          <a:xfrm>
            <a:off x="1043573" y="832494"/>
            <a:ext cx="2934068" cy="4810450"/>
          </a:xfrm>
          <a:prstGeom prst="rect">
            <a:avLst/>
          </a:prstGeom>
          <a:noFill/>
        </p:spPr>
      </p:pic>
      <p:sp>
        <p:nvSpPr>
          <p:cNvPr id="11" name="Text Placeholder 3">
            <a:extLst>
              <a:ext uri="{FF2B5EF4-FFF2-40B4-BE49-F238E27FC236}">
                <a16:creationId xmlns:a16="http://schemas.microsoft.com/office/drawing/2014/main" id="{856056A6-9D35-0A26-FAF0-5275CEBF715E}"/>
              </a:ext>
            </a:extLst>
          </p:cNvPr>
          <p:cNvSpPr>
            <a:spLocks noGrp="1"/>
          </p:cNvSpPr>
          <p:nvPr>
            <p:ph type="body" sz="quarter" idx="4294967295"/>
          </p:nvPr>
        </p:nvSpPr>
        <p:spPr>
          <a:xfrm>
            <a:off x="5561013" y="1374458"/>
            <a:ext cx="5087937" cy="5192712"/>
          </a:xfrm>
          <a:prstGeom prst="rect">
            <a:avLst/>
          </a:prstGeom>
        </p:spPr>
        <p:txBody>
          <a:bodyPr>
            <a:normAutofit/>
          </a:bodyPr>
          <a:lstStyle/>
          <a:p>
            <a:pPr marL="0" indent="0">
              <a:buNone/>
            </a:pPr>
            <a:r>
              <a:rPr lang="en-US" dirty="0">
                <a:solidFill>
                  <a:schemeClr val="tx1"/>
                </a:solidFill>
              </a:rPr>
              <a:t>As students engage in the science and engineering practices and look through the lens of the cross-cutting concepts, they learn the disciplinary core ideas to make sense of phenomena or design solutions to problems.</a:t>
            </a:r>
          </a:p>
        </p:txBody>
      </p:sp>
    </p:spTree>
    <p:extLst>
      <p:ext uri="{BB962C8B-B14F-4D97-AF65-F5344CB8AC3E}">
        <p14:creationId xmlns:p14="http://schemas.microsoft.com/office/powerpoint/2010/main" val="1173805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6400" y="257175"/>
            <a:ext cx="8189913" cy="1320800"/>
          </a:xfrm>
          <a:prstGeom prst="rect">
            <a:avLst/>
          </a:prstGeom>
        </p:spPr>
        <p:txBody>
          <a:bodyPr/>
          <a:lstStyle/>
          <a:p>
            <a:r>
              <a:rPr lang="en-US" dirty="0"/>
              <a:t>Components of this Module</a:t>
            </a:r>
          </a:p>
        </p:txBody>
      </p:sp>
      <p:sp>
        <p:nvSpPr>
          <p:cNvPr id="3" name="Text Placeholder 2"/>
          <p:cNvSpPr>
            <a:spLocks noGrp="1"/>
          </p:cNvSpPr>
          <p:nvPr>
            <p:ph type="body" sz="quarter" idx="4294967295"/>
          </p:nvPr>
        </p:nvSpPr>
        <p:spPr>
          <a:xfrm>
            <a:off x="1200150" y="1590040"/>
            <a:ext cx="9188450" cy="4597400"/>
          </a:xfrm>
          <a:prstGeom prst="rect">
            <a:avLst/>
          </a:prstGeom>
        </p:spPr>
        <p:txBody>
          <a:bodyPr>
            <a:normAutofit/>
          </a:bodyPr>
          <a:lstStyle/>
          <a:p>
            <a:r>
              <a:rPr lang="en-US" dirty="0"/>
              <a:t>Session A: Understanding the Architecture and the Components </a:t>
            </a:r>
            <a:endParaRPr lang="en-US" i="1" dirty="0"/>
          </a:p>
          <a:p>
            <a:r>
              <a:rPr lang="en-US" dirty="0"/>
              <a:t>Session B: Dimensions of Science: Disciplinary Core Ideas (DCIs)</a:t>
            </a:r>
          </a:p>
          <a:p>
            <a:r>
              <a:rPr lang="en-US" dirty="0"/>
              <a:t>Session C: Dimensions of Science: Science and Engineering Practices (SEPs)</a:t>
            </a:r>
          </a:p>
          <a:p>
            <a:r>
              <a:rPr lang="en-US" dirty="0"/>
              <a:t>Session D: Dimensions of Science: Crosscutting Concepts (CCC)</a:t>
            </a:r>
          </a:p>
        </p:txBody>
      </p:sp>
    </p:spTree>
    <p:extLst>
      <p:ext uri="{BB962C8B-B14F-4D97-AF65-F5344CB8AC3E}">
        <p14:creationId xmlns:p14="http://schemas.microsoft.com/office/powerpoint/2010/main" val="366583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7364-07AE-3109-CCBC-C87AC84A0E2D}"/>
              </a:ext>
            </a:extLst>
          </p:cNvPr>
          <p:cNvSpPr>
            <a:spLocks noGrp="1"/>
          </p:cNvSpPr>
          <p:nvPr>
            <p:ph type="title" idx="4294967295"/>
          </p:nvPr>
        </p:nvSpPr>
        <p:spPr>
          <a:xfrm>
            <a:off x="525071" y="28774"/>
            <a:ext cx="8596313" cy="969818"/>
          </a:xfrm>
          <a:prstGeom prst="rect">
            <a:avLst/>
          </a:prstGeom>
        </p:spPr>
        <p:txBody>
          <a:bodyPr/>
          <a:lstStyle/>
          <a:p>
            <a:r>
              <a:rPr lang="en-US" dirty="0"/>
              <a:t>Three-Dimensional Standards (3)</a:t>
            </a:r>
          </a:p>
        </p:txBody>
      </p:sp>
      <p:sp>
        <p:nvSpPr>
          <p:cNvPr id="3" name="Rectangle 2">
            <a:extLst>
              <a:ext uri="{FF2B5EF4-FFF2-40B4-BE49-F238E27FC236}">
                <a16:creationId xmlns:a16="http://schemas.microsoft.com/office/drawing/2014/main" id="{E4E41966-F2A0-7A03-5CC8-7B412E82D6E4}"/>
              </a:ext>
              <a:ext uri="{C183D7F6-B498-43B3-948B-1728B52AA6E4}">
                <adec:decorative xmlns:adec="http://schemas.microsoft.com/office/drawing/2017/decorative" val="1"/>
              </a:ext>
            </a:extLst>
          </p:cNvPr>
          <p:cNvSpPr/>
          <p:nvPr/>
        </p:nvSpPr>
        <p:spPr>
          <a:xfrm>
            <a:off x="0" y="5392615"/>
            <a:ext cx="12192000" cy="146538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5">
            <a:extLst>
              <a:ext uri="{FF2B5EF4-FFF2-40B4-BE49-F238E27FC236}">
                <a16:creationId xmlns:a16="http://schemas.microsoft.com/office/drawing/2014/main" id="{AD3B041E-36FF-B93C-B764-38B41303CF50}"/>
              </a:ext>
            </a:extLst>
          </p:cNvPr>
          <p:cNvGraphicFramePr>
            <a:graphicFrameLocks noGrp="1"/>
          </p:cNvGraphicFramePr>
          <p:nvPr>
            <p:extLst>
              <p:ext uri="{D42A27DB-BD31-4B8C-83A1-F6EECF244321}">
                <p14:modId xmlns:p14="http://schemas.microsoft.com/office/powerpoint/2010/main" val="481404749"/>
              </p:ext>
            </p:extLst>
          </p:nvPr>
        </p:nvGraphicFramePr>
        <p:xfrm>
          <a:off x="1904587" y="1000724"/>
          <a:ext cx="8127999" cy="5486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33161761"/>
                    </a:ext>
                  </a:extLst>
                </a:gridCol>
                <a:gridCol w="2709333">
                  <a:extLst>
                    <a:ext uri="{9D8B030D-6E8A-4147-A177-3AD203B41FA5}">
                      <a16:colId xmlns:a16="http://schemas.microsoft.com/office/drawing/2014/main" val="1160744146"/>
                    </a:ext>
                  </a:extLst>
                </a:gridCol>
                <a:gridCol w="2709333">
                  <a:extLst>
                    <a:ext uri="{9D8B030D-6E8A-4147-A177-3AD203B41FA5}">
                      <a16:colId xmlns:a16="http://schemas.microsoft.com/office/drawing/2014/main" val="2900604725"/>
                    </a:ext>
                  </a:extLst>
                </a:gridCol>
              </a:tblGrid>
              <a:tr h="370840">
                <a:tc>
                  <a:txBody>
                    <a:bodyPr/>
                    <a:lstStyle/>
                    <a:p>
                      <a:r>
                        <a:rPr lang="en-US" dirty="0"/>
                        <a:t>Science and Engineering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Disciplinary Core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5B1A"/>
                    </a:solidFill>
                  </a:tcPr>
                </a:tc>
                <a:tc>
                  <a:txBody>
                    <a:bodyPr/>
                    <a:lstStyle/>
                    <a:p>
                      <a:r>
                        <a:rPr lang="en-US" dirty="0"/>
                        <a:t>Cross Cutting Concepts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811D"/>
                    </a:solidFill>
                  </a:tcPr>
                </a:tc>
                <a:extLst>
                  <a:ext uri="{0D108BD9-81ED-4DB2-BD59-A6C34878D82A}">
                    <a16:rowId xmlns:a16="http://schemas.microsoft.com/office/drawing/2014/main" val="1283113999"/>
                  </a:ext>
                </a:extLst>
              </a:tr>
              <a:tr h="370840">
                <a:tc>
                  <a:txBody>
                    <a:bodyPr/>
                    <a:lstStyle/>
                    <a:p>
                      <a:r>
                        <a:rPr lang="en-US" sz="1200" b="1" dirty="0"/>
                        <a:t>Asking questions or defining problems</a:t>
                      </a:r>
                    </a:p>
                    <a:p>
                      <a:endParaRPr lang="en-US" sz="1200" b="1" dirty="0"/>
                    </a:p>
                    <a:p>
                      <a:r>
                        <a:rPr lang="en-US" sz="1200" b="1" dirty="0"/>
                        <a:t>Developing and using models</a:t>
                      </a:r>
                    </a:p>
                    <a:p>
                      <a:endParaRPr lang="en-US" sz="1200" b="1" dirty="0"/>
                    </a:p>
                    <a:p>
                      <a:r>
                        <a:rPr lang="en-US" sz="1200" b="1" dirty="0"/>
                        <a:t>Planning and carrying out investigations</a:t>
                      </a:r>
                    </a:p>
                    <a:p>
                      <a:endParaRPr lang="en-US" sz="1200" b="1" dirty="0"/>
                    </a:p>
                    <a:p>
                      <a:r>
                        <a:rPr lang="en-US" sz="1200" b="1" dirty="0"/>
                        <a:t>Analyzing and interpreting data</a:t>
                      </a:r>
                    </a:p>
                    <a:p>
                      <a:endParaRPr lang="en-US" sz="1200" b="1" dirty="0"/>
                    </a:p>
                    <a:p>
                      <a:r>
                        <a:rPr lang="en-US" sz="1200" b="1" dirty="0"/>
                        <a:t>Using mathematics and computational thinking</a:t>
                      </a:r>
                    </a:p>
                    <a:p>
                      <a:endParaRPr lang="en-US" sz="1200" b="1" dirty="0"/>
                    </a:p>
                    <a:p>
                      <a:r>
                        <a:rPr lang="en-US" sz="1200" b="1" dirty="0"/>
                        <a:t>Constructing explanations and designing solutions</a:t>
                      </a:r>
                    </a:p>
                    <a:p>
                      <a:endParaRPr lang="en-US" sz="1200" b="1" dirty="0"/>
                    </a:p>
                    <a:p>
                      <a:r>
                        <a:rPr lang="en-US" sz="1200" b="1" dirty="0"/>
                        <a:t>Engaging in argument from evidence</a:t>
                      </a:r>
                    </a:p>
                    <a:p>
                      <a:endParaRPr lang="en-US" sz="1200" b="1" dirty="0"/>
                    </a:p>
                    <a:p>
                      <a:r>
                        <a:rPr lang="en-US" sz="1200" b="1" dirty="0"/>
                        <a:t>Obtaining, evaluating and communicating information</a:t>
                      </a:r>
                    </a:p>
                    <a:p>
                      <a:endParaRPr lang="en-US" sz="1100" dirty="0"/>
                    </a:p>
                    <a:p>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t>Physical Sciences: </a:t>
                      </a:r>
                    </a:p>
                    <a:p>
                      <a:r>
                        <a:rPr lang="en-US" sz="1200" dirty="0"/>
                        <a:t>     (PS1) Matter and Its Interactions </a:t>
                      </a:r>
                    </a:p>
                    <a:p>
                      <a:r>
                        <a:rPr lang="en-US" sz="1200" dirty="0"/>
                        <a:t>     (PS2) Motion and Stability: Forces</a:t>
                      </a:r>
                    </a:p>
                    <a:p>
                      <a:r>
                        <a:rPr lang="en-US" sz="1200" dirty="0"/>
                        <a:t>               and Interactions </a:t>
                      </a:r>
                    </a:p>
                    <a:p>
                      <a:r>
                        <a:rPr lang="en-US" sz="1200" dirty="0"/>
                        <a:t>     (PS3) Energy </a:t>
                      </a:r>
                    </a:p>
                    <a:p>
                      <a:r>
                        <a:rPr lang="en-US" sz="1200" dirty="0"/>
                        <a:t>     (PS4) Waves</a:t>
                      </a:r>
                    </a:p>
                    <a:p>
                      <a:endParaRPr lang="en-US" sz="1200" dirty="0"/>
                    </a:p>
                    <a:p>
                      <a:r>
                        <a:rPr lang="en-US" sz="1200" b="1" dirty="0"/>
                        <a:t>Life Sciences: </a:t>
                      </a:r>
                    </a:p>
                    <a:p>
                      <a:r>
                        <a:rPr lang="en-US" sz="1200" dirty="0"/>
                        <a:t>     (LS1) Molecules to Organisms </a:t>
                      </a:r>
                    </a:p>
                    <a:p>
                      <a:r>
                        <a:rPr lang="en-US" sz="1200" dirty="0"/>
                        <a:t>     (LS2) Ecosystems </a:t>
                      </a:r>
                    </a:p>
                    <a:p>
                      <a:r>
                        <a:rPr lang="en-US" sz="1200" dirty="0"/>
                        <a:t>     (LS3) Heredity </a:t>
                      </a:r>
                    </a:p>
                    <a:p>
                      <a:r>
                        <a:rPr lang="en-US" sz="1200" dirty="0"/>
                        <a:t>     (LS4) Biological Evolution</a:t>
                      </a:r>
                    </a:p>
                    <a:p>
                      <a:endParaRPr lang="en-US" sz="1200" dirty="0"/>
                    </a:p>
                    <a:p>
                      <a:r>
                        <a:rPr lang="en-US" sz="1200" b="1" dirty="0"/>
                        <a:t>Earth and Space Sciences: </a:t>
                      </a:r>
                    </a:p>
                    <a:p>
                      <a:r>
                        <a:rPr lang="en-US" sz="1200" dirty="0"/>
                        <a:t>     (ESS1) Earth’s Place in the </a:t>
                      </a:r>
                    </a:p>
                    <a:p>
                      <a:r>
                        <a:rPr lang="en-US" sz="1200" dirty="0"/>
                        <a:t>                 Universe</a:t>
                      </a:r>
                    </a:p>
                    <a:p>
                      <a:r>
                        <a:rPr lang="en-US" sz="1200" dirty="0"/>
                        <a:t>     (ESS2) Earth’s Systems </a:t>
                      </a:r>
                    </a:p>
                    <a:p>
                      <a:r>
                        <a:rPr lang="en-US" sz="1200" dirty="0"/>
                        <a:t>     (ESS3) Earth and Human Activity</a:t>
                      </a:r>
                    </a:p>
                    <a:p>
                      <a:endParaRPr lang="en-US" sz="1200" dirty="0"/>
                    </a:p>
                    <a:p>
                      <a:r>
                        <a:rPr lang="en-US" sz="1200" b="1" dirty="0"/>
                        <a:t>Engineering Design: </a:t>
                      </a:r>
                    </a:p>
                    <a:p>
                      <a:r>
                        <a:rPr lang="en-US" sz="1200" dirty="0"/>
                        <a:t>     (ETS1.A) Defining and Delimiting</a:t>
                      </a:r>
                    </a:p>
                    <a:p>
                      <a:r>
                        <a:rPr lang="en-US" sz="1200" dirty="0"/>
                        <a:t>                    an Engineering Problem</a:t>
                      </a:r>
                    </a:p>
                    <a:p>
                      <a:r>
                        <a:rPr lang="en-US" sz="1200" dirty="0"/>
                        <a:t>     (ETS1.B) Developing Possible </a:t>
                      </a:r>
                    </a:p>
                    <a:p>
                      <a:r>
                        <a:rPr lang="en-US" sz="1200" dirty="0"/>
                        <a:t>                    Solutions </a:t>
                      </a:r>
                    </a:p>
                    <a:p>
                      <a:r>
                        <a:rPr lang="en-US" sz="1200" dirty="0"/>
                        <a:t>     (ETS1.B) Optimizing the Design</a:t>
                      </a:r>
                    </a:p>
                    <a:p>
                      <a:r>
                        <a:rPr lang="en-US" sz="1200" dirty="0"/>
                        <a:t>                    Solution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b="1" dirty="0"/>
                        <a:t>Patterns</a:t>
                      </a:r>
                    </a:p>
                    <a:p>
                      <a:endParaRPr lang="en-US" sz="1200" b="1" dirty="0"/>
                    </a:p>
                    <a:p>
                      <a:r>
                        <a:rPr lang="en-US" sz="1200" b="1" dirty="0"/>
                        <a:t>Cause and effect mechanisms and explanation</a:t>
                      </a:r>
                    </a:p>
                    <a:p>
                      <a:endParaRPr lang="en-US" sz="1200" b="1" dirty="0"/>
                    </a:p>
                    <a:p>
                      <a:r>
                        <a:rPr lang="en-US" sz="1200" b="1" dirty="0"/>
                        <a:t>Scale, proportion and quantity</a:t>
                      </a:r>
                    </a:p>
                    <a:p>
                      <a:endParaRPr lang="en-US" sz="1200" b="1" dirty="0"/>
                    </a:p>
                    <a:p>
                      <a:r>
                        <a:rPr lang="en-US" sz="1200" b="1" dirty="0"/>
                        <a:t>Systems and system models</a:t>
                      </a:r>
                    </a:p>
                    <a:p>
                      <a:endParaRPr lang="en-US" sz="1200" b="1" dirty="0"/>
                    </a:p>
                    <a:p>
                      <a:r>
                        <a:rPr lang="en-US" sz="1200" b="1" dirty="0"/>
                        <a:t>Energy and matter flows, cycles and conservation</a:t>
                      </a:r>
                    </a:p>
                    <a:p>
                      <a:endParaRPr lang="en-US" sz="1200" b="1" dirty="0"/>
                    </a:p>
                    <a:p>
                      <a:r>
                        <a:rPr lang="en-US" sz="1200" b="1" dirty="0"/>
                        <a:t>Structure and function</a:t>
                      </a:r>
                    </a:p>
                    <a:p>
                      <a:endParaRPr lang="en-US" sz="1200" b="1" dirty="0"/>
                    </a:p>
                    <a:p>
                      <a:r>
                        <a:rPr lang="en-US" sz="1200" b="1" dirty="0"/>
                        <a:t>Stability and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8709384"/>
                  </a:ext>
                </a:extLst>
              </a:tr>
            </a:tbl>
          </a:graphicData>
        </a:graphic>
      </p:graphicFrame>
    </p:spTree>
    <p:extLst>
      <p:ext uri="{BB962C8B-B14F-4D97-AF65-F5344CB8AC3E}">
        <p14:creationId xmlns:p14="http://schemas.microsoft.com/office/powerpoint/2010/main" val="203219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2FA81-0B59-93EC-8D7A-C46C1F6628BA}"/>
              </a:ext>
            </a:extLst>
          </p:cNvPr>
          <p:cNvSpPr>
            <a:spLocks noGrp="1"/>
          </p:cNvSpPr>
          <p:nvPr>
            <p:ph type="title" idx="4294967295"/>
          </p:nvPr>
        </p:nvSpPr>
        <p:spPr>
          <a:xfrm>
            <a:off x="424873" y="257175"/>
            <a:ext cx="10621818" cy="1320800"/>
          </a:xfrm>
          <a:prstGeom prst="rect">
            <a:avLst/>
          </a:prstGeom>
        </p:spPr>
        <p:txBody>
          <a:bodyPr/>
          <a:lstStyle/>
          <a:p>
            <a:r>
              <a:rPr lang="en-US" dirty="0"/>
              <a:t>Reflection on the Three-Dimensionality of the Standards</a:t>
            </a:r>
          </a:p>
        </p:txBody>
      </p:sp>
      <p:sp>
        <p:nvSpPr>
          <p:cNvPr id="3" name="Text Placeholder 2">
            <a:extLst>
              <a:ext uri="{FF2B5EF4-FFF2-40B4-BE49-F238E27FC236}">
                <a16:creationId xmlns:a16="http://schemas.microsoft.com/office/drawing/2014/main" id="{F69A5D56-0B61-D703-BB85-6A899D7B62BF}"/>
              </a:ext>
            </a:extLst>
          </p:cNvPr>
          <p:cNvSpPr>
            <a:spLocks noGrp="1"/>
          </p:cNvSpPr>
          <p:nvPr>
            <p:ph type="body" idx="4294967295"/>
          </p:nvPr>
        </p:nvSpPr>
        <p:spPr>
          <a:xfrm>
            <a:off x="831273" y="1685925"/>
            <a:ext cx="9188450" cy="4914900"/>
          </a:xfrm>
          <a:prstGeom prst="rect">
            <a:avLst/>
          </a:prstGeom>
        </p:spPr>
        <p:txBody>
          <a:bodyPr/>
          <a:lstStyle/>
          <a:p>
            <a:r>
              <a:rPr lang="en-US" sz="4000" dirty="0"/>
              <a:t>How is three-dimensional instruction the same and different from what you have experienced in the past as a student and/or as a teacher?</a:t>
            </a:r>
          </a:p>
        </p:txBody>
      </p:sp>
    </p:spTree>
    <p:extLst>
      <p:ext uri="{BB962C8B-B14F-4D97-AF65-F5344CB8AC3E}">
        <p14:creationId xmlns:p14="http://schemas.microsoft.com/office/powerpoint/2010/main" val="641218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69B8-0FE3-FAB2-5282-06C06390ECA1}"/>
              </a:ext>
            </a:extLst>
          </p:cNvPr>
          <p:cNvSpPr>
            <a:spLocks noGrp="1"/>
          </p:cNvSpPr>
          <p:nvPr>
            <p:ph type="title" idx="4294967295"/>
          </p:nvPr>
        </p:nvSpPr>
        <p:spPr>
          <a:xfrm>
            <a:off x="361411" y="257033"/>
            <a:ext cx="9493250" cy="1668463"/>
          </a:xfrm>
          <a:prstGeom prst="rect">
            <a:avLst/>
          </a:prstGeom>
        </p:spPr>
        <p:txBody>
          <a:bodyPr>
            <a:normAutofit fontScale="90000"/>
          </a:bodyPr>
          <a:lstStyle/>
          <a:p>
            <a:r>
              <a:rPr lang="en-US" dirty="0"/>
              <a:t>How to Read the Standards</a:t>
            </a:r>
            <a:br>
              <a:rPr lang="en-US" dirty="0"/>
            </a:br>
            <a:br>
              <a:rPr lang="en-US" dirty="0"/>
            </a:br>
            <a:r>
              <a:rPr lang="en-US" sz="2800" dirty="0"/>
              <a:t>Sample Kentucky Academic Standards for Science</a:t>
            </a:r>
            <a:endParaRPr lang="en-US" dirty="0"/>
          </a:p>
        </p:txBody>
      </p:sp>
      <p:pic>
        <p:nvPicPr>
          <p:cNvPr id="8" name="Picture 7" descr="An image of K-PS2-1: Plan and conduct an investigation to compare the effects of different strengths or different directions of pushes and pulls on the motion of an object.">
            <a:extLst>
              <a:ext uri="{FF2B5EF4-FFF2-40B4-BE49-F238E27FC236}">
                <a16:creationId xmlns:a16="http://schemas.microsoft.com/office/drawing/2014/main" id="{DD236BDE-4A4A-E639-98C2-B0E29EF8ECF6}"/>
              </a:ext>
            </a:extLst>
          </p:cNvPr>
          <p:cNvPicPr>
            <a:picLocks noChangeAspect="1"/>
          </p:cNvPicPr>
          <p:nvPr/>
        </p:nvPicPr>
        <p:blipFill>
          <a:blip r:embed="rId3"/>
          <a:stretch>
            <a:fillRect/>
          </a:stretch>
        </p:blipFill>
        <p:spPr>
          <a:xfrm>
            <a:off x="1906621" y="2316489"/>
            <a:ext cx="7875041" cy="3466318"/>
          </a:xfrm>
          <a:prstGeom prst="rect">
            <a:avLst/>
          </a:prstGeom>
        </p:spPr>
      </p:pic>
      <p:sp>
        <p:nvSpPr>
          <p:cNvPr id="11" name="TextBox 10" descr="Performance Expectation (PE): The performance students demonstrate to show mastery &#10;">
            <a:extLst>
              <a:ext uri="{FF2B5EF4-FFF2-40B4-BE49-F238E27FC236}">
                <a16:creationId xmlns:a16="http://schemas.microsoft.com/office/drawing/2014/main" id="{ECB8AAEC-4A89-3F85-552D-4EA08F85F399}"/>
              </a:ext>
              <a:ext uri="{C183D7F6-B498-43B3-948B-1728B52AA6E4}">
                <adec:decorative xmlns:adec="http://schemas.microsoft.com/office/drawing/2017/decorative" val="0"/>
              </a:ext>
            </a:extLst>
          </p:cNvPr>
          <p:cNvSpPr txBox="1"/>
          <p:nvPr/>
        </p:nvSpPr>
        <p:spPr>
          <a:xfrm>
            <a:off x="-42713" y="2208187"/>
            <a:ext cx="1819072" cy="738664"/>
          </a:xfrm>
          <a:prstGeom prst="rect">
            <a:avLst/>
          </a:prstGeom>
          <a:noFill/>
        </p:spPr>
        <p:txBody>
          <a:bodyPr wrap="square" rtlCol="0">
            <a:spAutoFit/>
          </a:bodyPr>
          <a:lstStyle/>
          <a:p>
            <a:r>
              <a:rPr lang="en-US" sz="1050" b="1" dirty="0"/>
              <a:t>Performance Expectation (PE): </a:t>
            </a:r>
            <a:r>
              <a:rPr lang="en-US" sz="1050" dirty="0"/>
              <a:t>The performance students demonstrate to show mastery </a:t>
            </a:r>
          </a:p>
        </p:txBody>
      </p:sp>
      <p:cxnSp>
        <p:nvCxnSpPr>
          <p:cNvPr id="10" name="Straight Arrow Connector 9">
            <a:extLst>
              <a:ext uri="{FF2B5EF4-FFF2-40B4-BE49-F238E27FC236}">
                <a16:creationId xmlns:a16="http://schemas.microsoft.com/office/drawing/2014/main" id="{F568E841-D748-1DAE-7C7F-903E3EC40C5A}"/>
              </a:ext>
              <a:ext uri="{C183D7F6-B498-43B3-948B-1728B52AA6E4}">
                <adec:decorative xmlns:adec="http://schemas.microsoft.com/office/drawing/2017/decorative" val="1"/>
              </a:ext>
            </a:extLst>
          </p:cNvPr>
          <p:cNvCxnSpPr/>
          <p:nvPr/>
        </p:nvCxnSpPr>
        <p:spPr>
          <a:xfrm>
            <a:off x="1459148" y="2490281"/>
            <a:ext cx="54864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3" name="TextBox 12" descr="Clarification Statement: Provides examples or additional information  &#10;">
            <a:extLst>
              <a:ext uri="{FF2B5EF4-FFF2-40B4-BE49-F238E27FC236}">
                <a16:creationId xmlns:a16="http://schemas.microsoft.com/office/drawing/2014/main" id="{FE3D1EA7-61E6-894F-1A9A-70CB5C8EC569}"/>
              </a:ext>
            </a:extLst>
          </p:cNvPr>
          <p:cNvSpPr txBox="1"/>
          <p:nvPr/>
        </p:nvSpPr>
        <p:spPr>
          <a:xfrm>
            <a:off x="10165405" y="2595039"/>
            <a:ext cx="2026596" cy="577081"/>
          </a:xfrm>
          <a:prstGeom prst="rect">
            <a:avLst/>
          </a:prstGeom>
          <a:solidFill>
            <a:schemeClr val="lt1">
              <a:alpha val="57000"/>
            </a:schemeClr>
          </a:solidFill>
          <a:effectLst>
            <a:softEdge rad="38100"/>
          </a:effectLst>
        </p:spPr>
        <p:txBody>
          <a:bodyPr wrap="square" rtlCol="0">
            <a:spAutoFit/>
          </a:bodyPr>
          <a:lstStyle/>
          <a:p>
            <a:r>
              <a:rPr lang="en-US" sz="1050" b="1" dirty="0">
                <a:solidFill>
                  <a:srgbClr val="FF0000"/>
                </a:solidFill>
              </a:rPr>
              <a:t>Clarification Statement: </a:t>
            </a:r>
            <a:r>
              <a:rPr lang="en-US" sz="1050" dirty="0"/>
              <a:t>Provides examples or additional information  </a:t>
            </a:r>
          </a:p>
        </p:txBody>
      </p:sp>
      <p:pic>
        <p:nvPicPr>
          <p:cNvPr id="14" name="Picture 13">
            <a:extLst>
              <a:ext uri="{FF2B5EF4-FFF2-40B4-BE49-F238E27FC236}">
                <a16:creationId xmlns:a16="http://schemas.microsoft.com/office/drawing/2014/main" id="{BA616A35-B3C2-6EBB-347D-E5F57297D4B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1343491">
            <a:off x="9482773" y="2810645"/>
            <a:ext cx="743776" cy="304826"/>
          </a:xfrm>
          <a:prstGeom prst="rect">
            <a:avLst/>
          </a:prstGeom>
        </p:spPr>
      </p:pic>
      <p:sp>
        <p:nvSpPr>
          <p:cNvPr id="17" name="TextBox 16" descr="Foundation Boxes: Provides further information about each dimension that was combined to develop the PE&#10;">
            <a:extLst>
              <a:ext uri="{FF2B5EF4-FFF2-40B4-BE49-F238E27FC236}">
                <a16:creationId xmlns:a16="http://schemas.microsoft.com/office/drawing/2014/main" id="{322950BC-85C6-F193-BC8F-678B38EFCAF0}"/>
              </a:ext>
            </a:extLst>
          </p:cNvPr>
          <p:cNvSpPr txBox="1"/>
          <p:nvPr/>
        </p:nvSpPr>
        <p:spPr>
          <a:xfrm>
            <a:off x="0" y="4062199"/>
            <a:ext cx="1819072" cy="1061829"/>
          </a:xfrm>
          <a:prstGeom prst="rect">
            <a:avLst/>
          </a:prstGeom>
          <a:solidFill>
            <a:schemeClr val="lt1"/>
          </a:solidFill>
        </p:spPr>
        <p:txBody>
          <a:bodyPr wrap="square" rtlCol="0">
            <a:spAutoFit/>
          </a:bodyPr>
          <a:lstStyle/>
          <a:p>
            <a:r>
              <a:rPr lang="en-US" sz="1050" b="1" dirty="0"/>
              <a:t>Foundation Boxes: </a:t>
            </a:r>
            <a:r>
              <a:rPr lang="en-US" sz="1050" dirty="0"/>
              <a:t>Provides further information about each dimension that was combined to develop the PE</a:t>
            </a:r>
          </a:p>
        </p:txBody>
      </p:sp>
      <p:cxnSp>
        <p:nvCxnSpPr>
          <p:cNvPr id="18" name="Straight Arrow Connector 17">
            <a:extLst>
              <a:ext uri="{FF2B5EF4-FFF2-40B4-BE49-F238E27FC236}">
                <a16:creationId xmlns:a16="http://schemas.microsoft.com/office/drawing/2014/main" id="{2592FA3C-197B-C457-E337-30160FDFBCFD}"/>
              </a:ext>
              <a:ext uri="{C183D7F6-B498-43B3-948B-1728B52AA6E4}">
                <adec:decorative xmlns:adec="http://schemas.microsoft.com/office/drawing/2017/decorative" val="1"/>
              </a:ext>
            </a:extLst>
          </p:cNvPr>
          <p:cNvCxnSpPr/>
          <p:nvPr/>
        </p:nvCxnSpPr>
        <p:spPr>
          <a:xfrm>
            <a:off x="1459148" y="4422843"/>
            <a:ext cx="548640" cy="0"/>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15" name="TextBox 14" descr="Assessment Boundary:&#10;States the limit of assessment for large-scale assessment&#10;">
            <a:extLst>
              <a:ext uri="{FF2B5EF4-FFF2-40B4-BE49-F238E27FC236}">
                <a16:creationId xmlns:a16="http://schemas.microsoft.com/office/drawing/2014/main" id="{831D2DD3-416B-25E9-9821-CAB72CDB5FB3}"/>
              </a:ext>
            </a:extLst>
          </p:cNvPr>
          <p:cNvSpPr txBox="1"/>
          <p:nvPr/>
        </p:nvSpPr>
        <p:spPr>
          <a:xfrm>
            <a:off x="10165404" y="3345044"/>
            <a:ext cx="2026596" cy="577081"/>
          </a:xfrm>
          <a:prstGeom prst="rect">
            <a:avLst/>
          </a:prstGeom>
          <a:solidFill>
            <a:schemeClr val="lt1">
              <a:alpha val="57000"/>
            </a:schemeClr>
          </a:solidFill>
          <a:effectLst>
            <a:softEdge rad="38100"/>
          </a:effectLst>
        </p:spPr>
        <p:txBody>
          <a:bodyPr wrap="square" rtlCol="0">
            <a:spAutoFit/>
          </a:bodyPr>
          <a:lstStyle/>
          <a:p>
            <a:r>
              <a:rPr lang="en-US" sz="1050" b="1" dirty="0">
                <a:solidFill>
                  <a:srgbClr val="FF0000"/>
                </a:solidFill>
              </a:rPr>
              <a:t>Assessment Boundary:</a:t>
            </a:r>
          </a:p>
          <a:p>
            <a:r>
              <a:rPr lang="en-US" sz="1050" dirty="0"/>
              <a:t>States the limit of assessment for large-scale assessment</a:t>
            </a:r>
          </a:p>
        </p:txBody>
      </p:sp>
      <p:pic>
        <p:nvPicPr>
          <p:cNvPr id="16" name="Picture 15">
            <a:extLst>
              <a:ext uri="{FF2B5EF4-FFF2-40B4-BE49-F238E27FC236}">
                <a16:creationId xmlns:a16="http://schemas.microsoft.com/office/drawing/2014/main" id="{C19E9316-BA49-2077-7453-8ADC55D0CB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rot="11343491">
            <a:off x="9522245" y="3277959"/>
            <a:ext cx="743776" cy="304826"/>
          </a:xfrm>
          <a:prstGeom prst="rect">
            <a:avLst/>
          </a:prstGeom>
        </p:spPr>
      </p:pic>
    </p:spTree>
    <p:extLst>
      <p:ext uri="{BB962C8B-B14F-4D97-AF65-F5344CB8AC3E}">
        <p14:creationId xmlns:p14="http://schemas.microsoft.com/office/powerpoint/2010/main" val="723533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8142A-4A31-E495-C802-E824E48D8812}"/>
              </a:ext>
            </a:extLst>
          </p:cNvPr>
          <p:cNvSpPr>
            <a:spLocks noGrp="1"/>
          </p:cNvSpPr>
          <p:nvPr>
            <p:ph type="title" idx="4294967295"/>
          </p:nvPr>
        </p:nvSpPr>
        <p:spPr>
          <a:xfrm>
            <a:off x="314036" y="257175"/>
            <a:ext cx="8282277" cy="1320800"/>
          </a:xfrm>
          <a:prstGeom prst="rect">
            <a:avLst/>
          </a:prstGeom>
        </p:spPr>
        <p:txBody>
          <a:bodyPr/>
          <a:lstStyle/>
          <a:p>
            <a:r>
              <a:rPr lang="en-US" dirty="0"/>
              <a:t>Performance Expectations (PEs)</a:t>
            </a:r>
          </a:p>
        </p:txBody>
      </p:sp>
      <p:sp>
        <p:nvSpPr>
          <p:cNvPr id="17411" name="Text Placeholder 2"/>
          <p:cNvSpPr>
            <a:spLocks noGrp="1"/>
          </p:cNvSpPr>
          <p:nvPr>
            <p:ph type="body" sz="quarter" idx="4294967295"/>
          </p:nvPr>
        </p:nvSpPr>
        <p:spPr bwMode="auto">
          <a:xfrm>
            <a:off x="212436" y="1577975"/>
            <a:ext cx="9188450" cy="4683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1"/>
            <a:r>
              <a:rPr lang="en-US" altLang="en-US" sz="3200" dirty="0"/>
              <a:t>Performance Expectations depict what students must </a:t>
            </a:r>
            <a:r>
              <a:rPr lang="en-US" altLang="en-US" sz="3200" u="sng" dirty="0"/>
              <a:t>do</a:t>
            </a:r>
            <a:r>
              <a:rPr lang="en-US" altLang="en-US" sz="3200" dirty="0"/>
              <a:t> to show proficiency in science.</a:t>
            </a:r>
          </a:p>
          <a:p>
            <a:pPr lvl="1"/>
            <a:r>
              <a:rPr lang="en-US" altLang="en-US" sz="3200" dirty="0"/>
              <a:t>PEs are NOT a set of instructional or assessment tasks. </a:t>
            </a:r>
          </a:p>
          <a:p>
            <a:pPr lvl="1"/>
            <a:r>
              <a:rPr lang="en-US" altLang="en-US" sz="3200" dirty="0"/>
              <a:t>PEs with an * signify an engineering design component.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4176" y="166256"/>
            <a:ext cx="10969533" cy="1223864"/>
          </a:xfrm>
          <a:prstGeom prst="rect">
            <a:avLst/>
          </a:prstGeom>
        </p:spPr>
        <p:txBody>
          <a:bodyPr>
            <a:noAutofit/>
          </a:bodyPr>
          <a:lstStyle/>
          <a:p>
            <a:r>
              <a:rPr lang="en-US" dirty="0"/>
              <a:t>How to Read the Coding for Performance Expectations (PEs)?</a:t>
            </a:r>
          </a:p>
        </p:txBody>
      </p:sp>
      <p:sp>
        <p:nvSpPr>
          <p:cNvPr id="4" name="TextBox 3">
            <a:extLst>
              <a:ext uri="{FF2B5EF4-FFF2-40B4-BE49-F238E27FC236}">
                <a16:creationId xmlns:a16="http://schemas.microsoft.com/office/drawing/2014/main" id="{C04BC096-0371-02BA-31B1-C3FE3A362BA6}"/>
              </a:ext>
            </a:extLst>
          </p:cNvPr>
          <p:cNvSpPr txBox="1"/>
          <p:nvPr/>
        </p:nvSpPr>
        <p:spPr>
          <a:xfrm>
            <a:off x="423745" y="1940312"/>
            <a:ext cx="95342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Medium"/>
                <a:ea typeface="+mn-ea"/>
                <a:cs typeface="+mn-cs"/>
              </a:rPr>
              <a:t>07-PS4-2 Develop and use a model to describe that waves are reflected, absorbed, or transmitted through various materials. </a:t>
            </a:r>
          </a:p>
        </p:txBody>
      </p:sp>
      <p:sp>
        <p:nvSpPr>
          <p:cNvPr id="6" name="Rectangle 5" descr="Square emphasizing the 07 of the standard code represents the grade level this standard will be taught.">
            <a:extLst>
              <a:ext uri="{FF2B5EF4-FFF2-40B4-BE49-F238E27FC236}">
                <a16:creationId xmlns:a16="http://schemas.microsoft.com/office/drawing/2014/main" id="{F5438EFD-74BF-81E0-54AB-4EB36C43F8A3}"/>
              </a:ext>
            </a:extLst>
          </p:cNvPr>
          <p:cNvSpPr/>
          <p:nvPr/>
        </p:nvSpPr>
        <p:spPr>
          <a:xfrm>
            <a:off x="446049" y="1962615"/>
            <a:ext cx="635619" cy="6467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cxnSp>
        <p:nvCxnSpPr>
          <p:cNvPr id="8" name="Straight Arrow Connector 7">
            <a:extLst>
              <a:ext uri="{FF2B5EF4-FFF2-40B4-BE49-F238E27FC236}">
                <a16:creationId xmlns:a16="http://schemas.microsoft.com/office/drawing/2014/main" id="{AA9A20AE-0D17-C445-7E10-E5F2144D39BE}"/>
              </a:ext>
              <a:ext uri="{C183D7F6-B498-43B3-948B-1728B52AA6E4}">
                <adec:decorative xmlns:adec="http://schemas.microsoft.com/office/drawing/2017/decorative" val="1"/>
              </a:ext>
            </a:extLst>
          </p:cNvPr>
          <p:cNvCxnSpPr>
            <a:stCxn id="6" idx="2"/>
          </p:cNvCxnSpPr>
          <p:nvPr/>
        </p:nvCxnSpPr>
        <p:spPr>
          <a:xfrm>
            <a:off x="763859" y="2609385"/>
            <a:ext cx="5575" cy="223024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5D7E674-71D4-8EA8-4E2A-35F78E09F21A}"/>
              </a:ext>
              <a:ext uri="{C183D7F6-B498-43B3-948B-1728B52AA6E4}">
                <adec:decorative xmlns:adec="http://schemas.microsoft.com/office/drawing/2017/decorative" val="1"/>
              </a:ext>
            </a:extLst>
          </p:cNvPr>
          <p:cNvSpPr txBox="1"/>
          <p:nvPr/>
        </p:nvSpPr>
        <p:spPr>
          <a:xfrm>
            <a:off x="234176" y="4839629"/>
            <a:ext cx="1354875" cy="646331"/>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Grade level or Band</a:t>
            </a:r>
          </a:p>
        </p:txBody>
      </p:sp>
    </p:spTree>
    <p:extLst>
      <p:ext uri="{BB962C8B-B14F-4D97-AF65-F5344CB8AC3E}">
        <p14:creationId xmlns:p14="http://schemas.microsoft.com/office/powerpoint/2010/main" val="334395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744" y="354330"/>
            <a:ext cx="10235019" cy="1117283"/>
          </a:xfrm>
          <a:prstGeom prst="rect">
            <a:avLst/>
          </a:prstGeom>
        </p:spPr>
        <p:txBody>
          <a:bodyPr>
            <a:noAutofit/>
          </a:bodyPr>
          <a:lstStyle/>
          <a:p>
            <a:r>
              <a:rPr lang="en-US" dirty="0"/>
              <a:t>How to Read the Coding for Performance Expectations (PEs)? (2)</a:t>
            </a:r>
            <a:endParaRPr lang="en-US" dirty="0">
              <a:latin typeface="Franklin Gothic Medium" panose="020B0603020102020204" pitchFamily="34" charset="0"/>
            </a:endParaRPr>
          </a:p>
        </p:txBody>
      </p:sp>
      <p:sp>
        <p:nvSpPr>
          <p:cNvPr id="4" name="TextBox 3">
            <a:extLst>
              <a:ext uri="{FF2B5EF4-FFF2-40B4-BE49-F238E27FC236}">
                <a16:creationId xmlns:a16="http://schemas.microsoft.com/office/drawing/2014/main" id="{C04BC096-0371-02BA-31B1-C3FE3A362BA6}"/>
              </a:ext>
            </a:extLst>
          </p:cNvPr>
          <p:cNvSpPr txBox="1"/>
          <p:nvPr/>
        </p:nvSpPr>
        <p:spPr>
          <a:xfrm>
            <a:off x="423745" y="1940312"/>
            <a:ext cx="95342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Medium"/>
                <a:ea typeface="+mn-ea"/>
                <a:cs typeface="+mn-cs"/>
              </a:rPr>
              <a:t>07-PS4-2 Develop and use a model to describe that waves are reflected, absorbed, or transmitted through various materials. </a:t>
            </a:r>
          </a:p>
        </p:txBody>
      </p:sp>
      <p:sp>
        <p:nvSpPr>
          <p:cNvPr id="6" name="Rectangle 5" descr="Square emphasizing the PS in the standard coding representing the discipline of this standard. In this example, PS stands for physical science.  ">
            <a:extLst>
              <a:ext uri="{FF2B5EF4-FFF2-40B4-BE49-F238E27FC236}">
                <a16:creationId xmlns:a16="http://schemas.microsoft.com/office/drawing/2014/main" id="{F5438EFD-74BF-81E0-54AB-4EB36C43F8A3}"/>
              </a:ext>
            </a:extLst>
          </p:cNvPr>
          <p:cNvSpPr/>
          <p:nvPr/>
        </p:nvSpPr>
        <p:spPr>
          <a:xfrm>
            <a:off x="1092821" y="1940311"/>
            <a:ext cx="624467" cy="7025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cxnSp>
        <p:nvCxnSpPr>
          <p:cNvPr id="8" name="Straight Arrow Connector 7">
            <a:extLst>
              <a:ext uri="{FF2B5EF4-FFF2-40B4-BE49-F238E27FC236}">
                <a16:creationId xmlns:a16="http://schemas.microsoft.com/office/drawing/2014/main" id="{AA9A20AE-0D17-C445-7E10-E5F2144D39BE}"/>
              </a:ext>
              <a:ext uri="{C183D7F6-B498-43B3-948B-1728B52AA6E4}">
                <adec:decorative xmlns:adec="http://schemas.microsoft.com/office/drawing/2017/decorative" val="1"/>
              </a:ext>
            </a:extLst>
          </p:cNvPr>
          <p:cNvCxnSpPr>
            <a:cxnSpLocks/>
          </p:cNvCxnSpPr>
          <p:nvPr/>
        </p:nvCxnSpPr>
        <p:spPr>
          <a:xfrm>
            <a:off x="775010" y="2505440"/>
            <a:ext cx="0" cy="24122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5D7E674-71D4-8EA8-4E2A-35F78E09F21A}"/>
              </a:ext>
              <a:ext uri="{C183D7F6-B498-43B3-948B-1728B52AA6E4}">
                <adec:decorative xmlns:adec="http://schemas.microsoft.com/office/drawing/2017/decorative" val="1"/>
              </a:ext>
            </a:extLst>
          </p:cNvPr>
          <p:cNvSpPr txBox="1"/>
          <p:nvPr/>
        </p:nvSpPr>
        <p:spPr>
          <a:xfrm>
            <a:off x="234176" y="4839629"/>
            <a:ext cx="1354875" cy="646331"/>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Grade level or Band</a:t>
            </a:r>
          </a:p>
        </p:txBody>
      </p:sp>
      <p:cxnSp>
        <p:nvCxnSpPr>
          <p:cNvPr id="14" name="Straight Arrow Connector 13">
            <a:extLst>
              <a:ext uri="{FF2B5EF4-FFF2-40B4-BE49-F238E27FC236}">
                <a16:creationId xmlns:a16="http://schemas.microsoft.com/office/drawing/2014/main" id="{29D98B29-CD32-0C3A-2636-B71E733B7CC5}"/>
              </a:ext>
              <a:ext uri="{C183D7F6-B498-43B3-948B-1728B52AA6E4}">
                <adec:decorative xmlns:adec="http://schemas.microsoft.com/office/drawing/2017/decorative" val="1"/>
              </a:ext>
            </a:extLst>
          </p:cNvPr>
          <p:cNvCxnSpPr>
            <a:stCxn id="6" idx="2"/>
          </p:cNvCxnSpPr>
          <p:nvPr/>
        </p:nvCxnSpPr>
        <p:spPr>
          <a:xfrm flipH="1">
            <a:off x="1405054" y="2642838"/>
            <a:ext cx="1" cy="15946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5E5E640-FD0C-A300-2A4C-C983041B2A07}"/>
              </a:ext>
              <a:ext uri="{C183D7F6-B498-43B3-948B-1728B52AA6E4}">
                <adec:decorative xmlns:adec="http://schemas.microsoft.com/office/drawing/2017/decorative" val="1"/>
              </a:ext>
            </a:extLst>
          </p:cNvPr>
          <p:cNvSpPr txBox="1"/>
          <p:nvPr/>
        </p:nvSpPr>
        <p:spPr>
          <a:xfrm>
            <a:off x="923191" y="4212498"/>
            <a:ext cx="1143262" cy="369332"/>
          </a:xfrm>
          <a:prstGeom prst="rect">
            <a:avLst/>
          </a:prstGeom>
          <a:noFill/>
          <a:ln>
            <a:solidFill>
              <a:schemeClr val="dk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Discipline</a:t>
            </a:r>
          </a:p>
        </p:txBody>
      </p:sp>
      <p:sp>
        <p:nvSpPr>
          <p:cNvPr id="3" name="TextBox 2">
            <a:extLst>
              <a:ext uri="{FF2B5EF4-FFF2-40B4-BE49-F238E27FC236}">
                <a16:creationId xmlns:a16="http://schemas.microsoft.com/office/drawing/2014/main" id="{F41819B8-49C7-8AD0-46FB-E00B4DE3C7CE}"/>
              </a:ext>
            </a:extLst>
          </p:cNvPr>
          <p:cNvSpPr txBox="1"/>
          <p:nvPr/>
        </p:nvSpPr>
        <p:spPr>
          <a:xfrm>
            <a:off x="5190891" y="3760504"/>
            <a:ext cx="1871025" cy="369332"/>
          </a:xfrm>
          <a:prstGeom prst="rect">
            <a:avLst/>
          </a:prstGeom>
          <a:noFill/>
        </p:spPr>
        <p:txBody>
          <a:bodyPr wrap="none" rtlCol="0">
            <a:spAutoFit/>
          </a:bodyPr>
          <a:lstStyle/>
          <a:p>
            <a:r>
              <a:rPr lang="en-US" dirty="0"/>
              <a:t>Science Domains</a:t>
            </a:r>
          </a:p>
        </p:txBody>
      </p:sp>
      <p:graphicFrame>
        <p:nvGraphicFramePr>
          <p:cNvPr id="5" name="Table 6">
            <a:extLst>
              <a:ext uri="{FF2B5EF4-FFF2-40B4-BE49-F238E27FC236}">
                <a16:creationId xmlns:a16="http://schemas.microsoft.com/office/drawing/2014/main" id="{8D94B173-B633-31AC-2DB4-E1FE4EFC06EF}"/>
              </a:ext>
            </a:extLst>
          </p:cNvPr>
          <p:cNvGraphicFramePr>
            <a:graphicFrameLocks noGrp="1"/>
          </p:cNvGraphicFramePr>
          <p:nvPr>
            <p:extLst>
              <p:ext uri="{D42A27DB-BD31-4B8C-83A1-F6EECF244321}">
                <p14:modId xmlns:p14="http://schemas.microsoft.com/office/powerpoint/2010/main" val="2456759400"/>
              </p:ext>
            </p:extLst>
          </p:nvPr>
        </p:nvGraphicFramePr>
        <p:xfrm>
          <a:off x="3429111" y="4158811"/>
          <a:ext cx="6077852" cy="1483360"/>
        </p:xfrm>
        <a:graphic>
          <a:graphicData uri="http://schemas.openxmlformats.org/drawingml/2006/table">
            <a:tbl>
              <a:tblPr firstCol="1" bandRow="1">
                <a:tableStyleId>{5C22544A-7EE6-4342-B048-85BDC9FD1C3A}</a:tableStyleId>
              </a:tblPr>
              <a:tblGrid>
                <a:gridCol w="729930">
                  <a:extLst>
                    <a:ext uri="{9D8B030D-6E8A-4147-A177-3AD203B41FA5}">
                      <a16:colId xmlns:a16="http://schemas.microsoft.com/office/drawing/2014/main" val="1001370019"/>
                    </a:ext>
                  </a:extLst>
                </a:gridCol>
                <a:gridCol w="5347922">
                  <a:extLst>
                    <a:ext uri="{9D8B030D-6E8A-4147-A177-3AD203B41FA5}">
                      <a16:colId xmlns:a16="http://schemas.microsoft.com/office/drawing/2014/main" val="3301448047"/>
                    </a:ext>
                  </a:extLst>
                </a:gridCol>
              </a:tblGrid>
              <a:tr h="370840">
                <a:tc>
                  <a:txBody>
                    <a:bodyPr/>
                    <a:lstStyle/>
                    <a:p>
                      <a:r>
                        <a:rPr lang="en-US" b="0" dirty="0">
                          <a:solidFill>
                            <a:schemeClr val="tx1"/>
                          </a:solidFill>
                        </a:rPr>
                        <a:t>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0" dirty="0">
                          <a:solidFill>
                            <a:schemeClr val="tx1"/>
                          </a:solidFill>
                        </a:rPr>
                        <a:t>Physical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253947"/>
                  </a:ext>
                </a:extLst>
              </a:tr>
              <a:tr h="370840">
                <a:tc>
                  <a:txBody>
                    <a:bodyPr/>
                    <a:lstStyle/>
                    <a:p>
                      <a:r>
                        <a:rPr lang="en-US" b="0" dirty="0">
                          <a:solidFill>
                            <a:schemeClr val="tx1"/>
                          </a:solidFill>
                        </a:rPr>
                        <a:t>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Life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930507"/>
                  </a:ext>
                </a:extLst>
              </a:tr>
              <a:tr h="370840">
                <a:tc>
                  <a:txBody>
                    <a:bodyPr/>
                    <a:lstStyle/>
                    <a:p>
                      <a:r>
                        <a:rPr lang="en-US" b="0" dirty="0">
                          <a:solidFill>
                            <a:schemeClr val="tx1"/>
                          </a:solidFill>
                        </a:rPr>
                        <a:t>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Earth and Space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296684"/>
                  </a:ext>
                </a:extLst>
              </a:tr>
              <a:tr h="370840">
                <a:tc>
                  <a:txBody>
                    <a:bodyPr/>
                    <a:lstStyle/>
                    <a:p>
                      <a:r>
                        <a:rPr lang="en-US" b="0" dirty="0">
                          <a:solidFill>
                            <a:schemeClr val="tx1"/>
                          </a:solidFill>
                        </a:rPr>
                        <a:t>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Engineering, Technology and Applications of 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5729895"/>
                  </a:ext>
                </a:extLst>
              </a:tr>
            </a:tbl>
          </a:graphicData>
        </a:graphic>
      </p:graphicFrame>
    </p:spTree>
    <p:extLst>
      <p:ext uri="{BB962C8B-B14F-4D97-AF65-F5344CB8AC3E}">
        <p14:creationId xmlns:p14="http://schemas.microsoft.com/office/powerpoint/2010/main" val="2510371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1470" y="609600"/>
            <a:ext cx="9932670" cy="862013"/>
          </a:xfrm>
          <a:prstGeom prst="rect">
            <a:avLst/>
          </a:prstGeom>
        </p:spPr>
        <p:txBody>
          <a:bodyPr>
            <a:noAutofit/>
          </a:bodyPr>
          <a:lstStyle/>
          <a:p>
            <a:r>
              <a:rPr lang="en-US" dirty="0"/>
              <a:t>How to Read the Coding for Performance Expectations (PEs)? (3)</a:t>
            </a:r>
          </a:p>
        </p:txBody>
      </p:sp>
      <p:sp>
        <p:nvSpPr>
          <p:cNvPr id="4" name="TextBox 3">
            <a:extLst>
              <a:ext uri="{FF2B5EF4-FFF2-40B4-BE49-F238E27FC236}">
                <a16:creationId xmlns:a16="http://schemas.microsoft.com/office/drawing/2014/main" id="{C04BC096-0371-02BA-31B1-C3FE3A362BA6}"/>
              </a:ext>
            </a:extLst>
          </p:cNvPr>
          <p:cNvSpPr txBox="1"/>
          <p:nvPr/>
        </p:nvSpPr>
        <p:spPr>
          <a:xfrm>
            <a:off x="423745" y="1940312"/>
            <a:ext cx="95342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Medium"/>
                <a:ea typeface="+mn-ea"/>
                <a:cs typeface="+mn-cs"/>
              </a:rPr>
              <a:t>07-PS4-2 Develop and use a model to describe that waves are reflected, absorbed or transmitted through various materials. </a:t>
            </a:r>
          </a:p>
        </p:txBody>
      </p:sp>
      <p:sp>
        <p:nvSpPr>
          <p:cNvPr id="6" name="Rectangle 5" descr="This rectangle is emphasizing the 4 of the standards coding. That is the disciplinary core idea referenced within this standard. This is addressing the 4th disciplinary core idea in physical science. ">
            <a:extLst>
              <a:ext uri="{FF2B5EF4-FFF2-40B4-BE49-F238E27FC236}">
                <a16:creationId xmlns:a16="http://schemas.microsoft.com/office/drawing/2014/main" id="{F5438EFD-74BF-81E0-54AB-4EB36C43F8A3}"/>
              </a:ext>
            </a:extLst>
          </p:cNvPr>
          <p:cNvSpPr/>
          <p:nvPr/>
        </p:nvSpPr>
        <p:spPr>
          <a:xfrm>
            <a:off x="1672683" y="1989821"/>
            <a:ext cx="334531" cy="7025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cxnSp>
        <p:nvCxnSpPr>
          <p:cNvPr id="8" name="Straight Arrow Connector 7">
            <a:extLst>
              <a:ext uri="{FF2B5EF4-FFF2-40B4-BE49-F238E27FC236}">
                <a16:creationId xmlns:a16="http://schemas.microsoft.com/office/drawing/2014/main" id="{AA9A20AE-0D17-C445-7E10-E5F2144D39BE}"/>
              </a:ext>
              <a:ext uri="{C183D7F6-B498-43B3-948B-1728B52AA6E4}">
                <adec:decorative xmlns:adec="http://schemas.microsoft.com/office/drawing/2017/decorative" val="1"/>
              </a:ext>
            </a:extLst>
          </p:cNvPr>
          <p:cNvCxnSpPr>
            <a:cxnSpLocks/>
          </p:cNvCxnSpPr>
          <p:nvPr/>
        </p:nvCxnSpPr>
        <p:spPr>
          <a:xfrm>
            <a:off x="775010" y="2505440"/>
            <a:ext cx="0" cy="24122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5D7E674-71D4-8EA8-4E2A-35F78E09F21A}"/>
              </a:ext>
              <a:ext uri="{C183D7F6-B498-43B3-948B-1728B52AA6E4}">
                <adec:decorative xmlns:adec="http://schemas.microsoft.com/office/drawing/2017/decorative" val="1"/>
              </a:ext>
            </a:extLst>
          </p:cNvPr>
          <p:cNvSpPr txBox="1"/>
          <p:nvPr/>
        </p:nvSpPr>
        <p:spPr>
          <a:xfrm>
            <a:off x="234176" y="4839629"/>
            <a:ext cx="1354875" cy="646331"/>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Grade level or Band</a:t>
            </a:r>
          </a:p>
        </p:txBody>
      </p:sp>
      <p:cxnSp>
        <p:nvCxnSpPr>
          <p:cNvPr id="14" name="Straight Arrow Connector 13">
            <a:extLst>
              <a:ext uri="{FF2B5EF4-FFF2-40B4-BE49-F238E27FC236}">
                <a16:creationId xmlns:a16="http://schemas.microsoft.com/office/drawing/2014/main" id="{29D98B29-CD32-0C3A-2636-B71E733B7CC5}"/>
              </a:ext>
              <a:ext uri="{C183D7F6-B498-43B3-948B-1728B52AA6E4}">
                <adec:decorative xmlns:adec="http://schemas.microsoft.com/office/drawing/2017/decorative" val="1"/>
              </a:ext>
            </a:extLst>
          </p:cNvPr>
          <p:cNvCxnSpPr>
            <a:cxnSpLocks/>
          </p:cNvCxnSpPr>
          <p:nvPr/>
        </p:nvCxnSpPr>
        <p:spPr>
          <a:xfrm>
            <a:off x="1405053" y="2488973"/>
            <a:ext cx="0" cy="17235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5E5E640-FD0C-A300-2A4C-C983041B2A07}"/>
              </a:ext>
              <a:ext uri="{C183D7F6-B498-43B3-948B-1728B52AA6E4}">
                <adec:decorative xmlns:adec="http://schemas.microsoft.com/office/drawing/2017/decorative" val="1"/>
              </a:ext>
            </a:extLst>
          </p:cNvPr>
          <p:cNvSpPr txBox="1"/>
          <p:nvPr/>
        </p:nvSpPr>
        <p:spPr>
          <a:xfrm>
            <a:off x="923191" y="4212498"/>
            <a:ext cx="1143262" cy="369332"/>
          </a:xfrm>
          <a:prstGeom prst="rect">
            <a:avLst/>
          </a:prstGeom>
          <a:noFill/>
          <a:ln>
            <a:solidFill>
              <a:schemeClr val="dk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Discipline</a:t>
            </a:r>
          </a:p>
        </p:txBody>
      </p:sp>
      <p:cxnSp>
        <p:nvCxnSpPr>
          <p:cNvPr id="17" name="Straight Arrow Connector 16" descr="The line connecting the 4 in the standard code to the descriptor: disciplinary core idea.">
            <a:extLst>
              <a:ext uri="{FF2B5EF4-FFF2-40B4-BE49-F238E27FC236}">
                <a16:creationId xmlns:a16="http://schemas.microsoft.com/office/drawing/2014/main" id="{97E31C51-0595-7534-6BA0-0EA6C673F199}"/>
              </a:ext>
              <a:ext uri="{C183D7F6-B498-43B3-948B-1728B52AA6E4}">
                <adec:decorative xmlns:adec="http://schemas.microsoft.com/office/drawing/2017/decorative" val="0"/>
              </a:ext>
            </a:extLst>
          </p:cNvPr>
          <p:cNvCxnSpPr>
            <a:stCxn id="6" idx="2"/>
          </p:cNvCxnSpPr>
          <p:nvPr/>
        </p:nvCxnSpPr>
        <p:spPr>
          <a:xfrm flipH="1">
            <a:off x="1839948" y="2692348"/>
            <a:ext cx="1" cy="10765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77BFFB-A0A9-94A1-8B98-15A2FFA954C3}"/>
              </a:ext>
              <a:ext uri="{C183D7F6-B498-43B3-948B-1728B52AA6E4}">
                <adec:decorative xmlns:adec="http://schemas.microsoft.com/office/drawing/2017/decorative" val="1"/>
              </a:ext>
            </a:extLst>
          </p:cNvPr>
          <p:cNvSpPr txBox="1"/>
          <p:nvPr/>
        </p:nvSpPr>
        <p:spPr>
          <a:xfrm>
            <a:off x="1600197" y="3787200"/>
            <a:ext cx="2333396" cy="369332"/>
          </a:xfrm>
          <a:prstGeom prst="rect">
            <a:avLst/>
          </a:prstGeom>
          <a:noFill/>
          <a:ln>
            <a:solidFill>
              <a:schemeClr val="dk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Disciplinary Core Idea</a:t>
            </a:r>
          </a:p>
        </p:txBody>
      </p:sp>
    </p:spTree>
    <p:extLst>
      <p:ext uri="{BB962C8B-B14F-4D97-AF65-F5344CB8AC3E}">
        <p14:creationId xmlns:p14="http://schemas.microsoft.com/office/powerpoint/2010/main" val="2956600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3744" y="285750"/>
            <a:ext cx="10194725" cy="1185863"/>
          </a:xfrm>
          <a:prstGeom prst="rect">
            <a:avLst/>
          </a:prstGeom>
        </p:spPr>
        <p:txBody>
          <a:bodyPr>
            <a:noAutofit/>
          </a:bodyPr>
          <a:lstStyle/>
          <a:p>
            <a:r>
              <a:rPr lang="en-US" dirty="0"/>
              <a:t>How to Read the Coding for Performance Expectations (PEs)? (4)</a:t>
            </a:r>
          </a:p>
        </p:txBody>
      </p:sp>
      <p:sp>
        <p:nvSpPr>
          <p:cNvPr id="4" name="TextBox 3">
            <a:extLst>
              <a:ext uri="{FF2B5EF4-FFF2-40B4-BE49-F238E27FC236}">
                <a16:creationId xmlns:a16="http://schemas.microsoft.com/office/drawing/2014/main" id="{C04BC096-0371-02BA-31B1-C3FE3A362BA6}"/>
              </a:ext>
            </a:extLst>
          </p:cNvPr>
          <p:cNvSpPr txBox="1"/>
          <p:nvPr/>
        </p:nvSpPr>
        <p:spPr>
          <a:xfrm>
            <a:off x="423745" y="1940312"/>
            <a:ext cx="953429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Medium"/>
                <a:ea typeface="+mn-ea"/>
                <a:cs typeface="+mn-cs"/>
              </a:rPr>
              <a:t>07-PS4-2 Develop and use a model to describe that waves are reflected, absorbed or transmitted through various materials. </a:t>
            </a:r>
          </a:p>
        </p:txBody>
      </p:sp>
      <p:sp>
        <p:nvSpPr>
          <p:cNvPr id="6" name="Rectangle 5" descr="This rectangle emphasizes the standard sequence number in the standard code. This is the 2nd standard within the Physical Science 4th disciplinary core idea.">
            <a:extLst>
              <a:ext uri="{FF2B5EF4-FFF2-40B4-BE49-F238E27FC236}">
                <a16:creationId xmlns:a16="http://schemas.microsoft.com/office/drawing/2014/main" id="{F5438EFD-74BF-81E0-54AB-4EB36C43F8A3}"/>
              </a:ext>
            </a:extLst>
          </p:cNvPr>
          <p:cNvSpPr/>
          <p:nvPr/>
        </p:nvSpPr>
        <p:spPr>
          <a:xfrm>
            <a:off x="2035096" y="1985816"/>
            <a:ext cx="334531" cy="7025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Medium"/>
              <a:ea typeface="+mn-ea"/>
              <a:cs typeface="+mn-cs"/>
            </a:endParaRPr>
          </a:p>
        </p:txBody>
      </p:sp>
      <p:cxnSp>
        <p:nvCxnSpPr>
          <p:cNvPr id="10" name="Straight Arrow Connector 9" descr="The line connecting the 2 in standards code to the descriptor: standard sequence number.">
            <a:extLst>
              <a:ext uri="{FF2B5EF4-FFF2-40B4-BE49-F238E27FC236}">
                <a16:creationId xmlns:a16="http://schemas.microsoft.com/office/drawing/2014/main" id="{70819D08-FCFF-8961-3695-C880A477D99D}"/>
              </a:ext>
              <a:ext uri="{C183D7F6-B498-43B3-948B-1728B52AA6E4}">
                <adec:decorative xmlns:adec="http://schemas.microsoft.com/office/drawing/2017/decorative" val="0"/>
              </a:ext>
            </a:extLst>
          </p:cNvPr>
          <p:cNvCxnSpPr>
            <a:cxnSpLocks/>
          </p:cNvCxnSpPr>
          <p:nvPr/>
        </p:nvCxnSpPr>
        <p:spPr>
          <a:xfrm>
            <a:off x="2369627" y="2688343"/>
            <a:ext cx="16735" cy="242828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AA9A20AE-0D17-C445-7E10-E5F2144D39BE}"/>
              </a:ext>
              <a:ext uri="{C183D7F6-B498-43B3-948B-1728B52AA6E4}">
                <adec:decorative xmlns:adec="http://schemas.microsoft.com/office/drawing/2017/decorative" val="1"/>
              </a:ext>
            </a:extLst>
          </p:cNvPr>
          <p:cNvCxnSpPr>
            <a:cxnSpLocks/>
          </p:cNvCxnSpPr>
          <p:nvPr/>
        </p:nvCxnSpPr>
        <p:spPr>
          <a:xfrm>
            <a:off x="775010" y="2505440"/>
            <a:ext cx="0" cy="241224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55D7E674-71D4-8EA8-4E2A-35F78E09F21A}"/>
              </a:ext>
              <a:ext uri="{C183D7F6-B498-43B3-948B-1728B52AA6E4}">
                <adec:decorative xmlns:adec="http://schemas.microsoft.com/office/drawing/2017/decorative" val="1"/>
              </a:ext>
            </a:extLst>
          </p:cNvPr>
          <p:cNvSpPr txBox="1"/>
          <p:nvPr/>
        </p:nvSpPr>
        <p:spPr>
          <a:xfrm>
            <a:off x="234176" y="4839629"/>
            <a:ext cx="1354875" cy="646331"/>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Grade level or Band</a:t>
            </a:r>
          </a:p>
        </p:txBody>
      </p:sp>
      <p:cxnSp>
        <p:nvCxnSpPr>
          <p:cNvPr id="14" name="Straight Arrow Connector 13">
            <a:extLst>
              <a:ext uri="{FF2B5EF4-FFF2-40B4-BE49-F238E27FC236}">
                <a16:creationId xmlns:a16="http://schemas.microsoft.com/office/drawing/2014/main" id="{29D98B29-CD32-0C3A-2636-B71E733B7CC5}"/>
              </a:ext>
              <a:ext uri="{C183D7F6-B498-43B3-948B-1728B52AA6E4}">
                <adec:decorative xmlns:adec="http://schemas.microsoft.com/office/drawing/2017/decorative" val="1"/>
              </a:ext>
            </a:extLst>
          </p:cNvPr>
          <p:cNvCxnSpPr>
            <a:cxnSpLocks/>
          </p:cNvCxnSpPr>
          <p:nvPr/>
        </p:nvCxnSpPr>
        <p:spPr>
          <a:xfrm>
            <a:off x="1315845" y="2488973"/>
            <a:ext cx="0" cy="187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5E5E640-FD0C-A300-2A4C-C983041B2A07}"/>
              </a:ext>
              <a:ext uri="{C183D7F6-B498-43B3-948B-1728B52AA6E4}">
                <adec:decorative xmlns:adec="http://schemas.microsoft.com/office/drawing/2017/decorative" val="1"/>
              </a:ext>
            </a:extLst>
          </p:cNvPr>
          <p:cNvSpPr txBox="1"/>
          <p:nvPr/>
        </p:nvSpPr>
        <p:spPr>
          <a:xfrm>
            <a:off x="833982" y="4368615"/>
            <a:ext cx="1143262" cy="369332"/>
          </a:xfrm>
          <a:prstGeom prst="rect">
            <a:avLst/>
          </a:prstGeom>
          <a:noFill/>
          <a:ln>
            <a:solidFill>
              <a:schemeClr val="dk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Discipline</a:t>
            </a:r>
          </a:p>
        </p:txBody>
      </p:sp>
      <p:sp>
        <p:nvSpPr>
          <p:cNvPr id="13" name="TextBox 12">
            <a:extLst>
              <a:ext uri="{FF2B5EF4-FFF2-40B4-BE49-F238E27FC236}">
                <a16:creationId xmlns:a16="http://schemas.microsoft.com/office/drawing/2014/main" id="{6177BFFB-A0A9-94A1-8B98-15A2FFA954C3}"/>
              </a:ext>
              <a:ext uri="{C183D7F6-B498-43B3-948B-1728B52AA6E4}">
                <adec:decorative xmlns:adec="http://schemas.microsoft.com/office/drawing/2017/decorative" val="1"/>
              </a:ext>
            </a:extLst>
          </p:cNvPr>
          <p:cNvSpPr txBox="1"/>
          <p:nvPr/>
        </p:nvSpPr>
        <p:spPr>
          <a:xfrm>
            <a:off x="1589051" y="3814655"/>
            <a:ext cx="2484975" cy="369332"/>
          </a:xfrm>
          <a:prstGeom prst="rect">
            <a:avLst/>
          </a:prstGeom>
          <a:solidFill>
            <a:schemeClr val="bg1"/>
          </a:solid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Medium"/>
                <a:ea typeface="+mn-ea"/>
                <a:cs typeface="+mn-cs"/>
              </a:rPr>
              <a:t>Disciplinary Core Idea</a:t>
            </a:r>
          </a:p>
        </p:txBody>
      </p:sp>
      <p:cxnSp>
        <p:nvCxnSpPr>
          <p:cNvPr id="17" name="Straight Arrow Connector 16">
            <a:extLst>
              <a:ext uri="{FF2B5EF4-FFF2-40B4-BE49-F238E27FC236}">
                <a16:creationId xmlns:a16="http://schemas.microsoft.com/office/drawing/2014/main" id="{97E31C51-0595-7534-6BA0-0EA6C673F199}"/>
              </a:ext>
              <a:ext uri="{C183D7F6-B498-43B3-948B-1728B52AA6E4}">
                <adec:decorative xmlns:adec="http://schemas.microsoft.com/office/drawing/2017/decorative" val="1"/>
              </a:ext>
            </a:extLst>
          </p:cNvPr>
          <p:cNvCxnSpPr>
            <a:cxnSpLocks/>
          </p:cNvCxnSpPr>
          <p:nvPr/>
        </p:nvCxnSpPr>
        <p:spPr>
          <a:xfrm>
            <a:off x="1793492" y="2488973"/>
            <a:ext cx="0" cy="12982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04B6678-7ADE-A636-09F6-F4F5EAA45455}"/>
              </a:ext>
              <a:ext uri="{C183D7F6-B498-43B3-948B-1728B52AA6E4}">
                <adec:decorative xmlns:adec="http://schemas.microsoft.com/office/drawing/2017/decorative" val="1"/>
              </a:ext>
            </a:extLst>
          </p:cNvPr>
          <p:cNvSpPr txBox="1"/>
          <p:nvPr/>
        </p:nvSpPr>
        <p:spPr>
          <a:xfrm>
            <a:off x="2201005" y="5116627"/>
            <a:ext cx="2065154" cy="646331"/>
          </a:xfrm>
          <a:prstGeom prst="rect">
            <a:avLst/>
          </a:prstGeom>
          <a:noFill/>
          <a:ln>
            <a:solidFill>
              <a:schemeClr val="dk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Franklin Gothic Medium"/>
              </a:rPr>
              <a:t>Standard sequence number</a:t>
            </a:r>
            <a:endParaRPr kumimoji="0" lang="en-US" sz="1800" b="0" i="0" u="none" strike="noStrike" kern="1200" cap="none" spc="0" normalizeH="0" baseline="0" noProof="0" dirty="0">
              <a:ln>
                <a:noFill/>
              </a:ln>
              <a:solidFill>
                <a:prstClr val="black"/>
              </a:solidFill>
              <a:effectLst/>
              <a:uLnTx/>
              <a:uFillTx/>
              <a:latin typeface="Franklin Gothic Medium"/>
              <a:ea typeface="+mn-ea"/>
              <a:cs typeface="+mn-cs"/>
            </a:endParaRPr>
          </a:p>
        </p:txBody>
      </p:sp>
    </p:spTree>
    <p:extLst>
      <p:ext uri="{BB962C8B-B14F-4D97-AF65-F5344CB8AC3E}">
        <p14:creationId xmlns:p14="http://schemas.microsoft.com/office/powerpoint/2010/main" val="8012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8390573" cy="1320800"/>
          </a:xfrm>
          <a:prstGeom prst="rect">
            <a:avLst/>
          </a:prstGeom>
        </p:spPr>
        <p:txBody>
          <a:bodyPr/>
          <a:lstStyle/>
          <a:p>
            <a:r>
              <a:rPr lang="en-US" dirty="0"/>
              <a:t>Exploration</a:t>
            </a:r>
          </a:p>
        </p:txBody>
      </p:sp>
      <p:sp>
        <p:nvSpPr>
          <p:cNvPr id="3" name="Text Placeholder 2"/>
          <p:cNvSpPr>
            <a:spLocks noGrp="1"/>
          </p:cNvSpPr>
          <p:nvPr>
            <p:ph type="body" sz="quarter" idx="4294967295"/>
          </p:nvPr>
        </p:nvSpPr>
        <p:spPr>
          <a:xfrm>
            <a:off x="586740" y="1547495"/>
            <a:ext cx="10599420" cy="4902200"/>
          </a:xfrm>
          <a:prstGeom prst="rect">
            <a:avLst/>
          </a:prstGeom>
        </p:spPr>
        <p:txBody>
          <a:bodyPr/>
          <a:lstStyle/>
          <a:p>
            <a:pPr marL="0" indent="0">
              <a:buNone/>
            </a:pPr>
            <a:r>
              <a:rPr lang="en-US" dirty="0"/>
              <a:t>Using the standards pages for your grade level, identify the:</a:t>
            </a:r>
          </a:p>
          <a:p>
            <a:pPr>
              <a:buFont typeface="Arial" panose="020B0604020202020204" pitchFamily="34" charset="0"/>
              <a:buChar char="•"/>
            </a:pPr>
            <a:r>
              <a:rPr lang="en-US" dirty="0"/>
              <a:t>Performance Expectations</a:t>
            </a:r>
          </a:p>
          <a:p>
            <a:pPr>
              <a:buFont typeface="Arial" panose="020B0604020202020204" pitchFamily="34" charset="0"/>
              <a:buChar char="•"/>
            </a:pPr>
            <a:r>
              <a:rPr lang="en-US" dirty="0"/>
              <a:t>Foundation Boxes</a:t>
            </a:r>
          </a:p>
          <a:p>
            <a:pPr>
              <a:buFont typeface="Arial" panose="020B0604020202020204" pitchFamily="34" charset="0"/>
              <a:buChar char="•"/>
            </a:pPr>
            <a:r>
              <a:rPr lang="en-US" dirty="0"/>
              <a:t>Clarification Statements</a:t>
            </a:r>
          </a:p>
          <a:p>
            <a:pPr>
              <a:buFont typeface="Arial" panose="020B0604020202020204" pitchFamily="34" charset="0"/>
              <a:buChar char="•"/>
            </a:pPr>
            <a:r>
              <a:rPr lang="en-US" dirty="0"/>
              <a:t>Assessment Boundaries</a:t>
            </a:r>
          </a:p>
          <a:p>
            <a:pPr>
              <a:buFont typeface="Arial" panose="020B0604020202020204" pitchFamily="34" charset="0"/>
              <a:buChar char="•"/>
            </a:pPr>
            <a:r>
              <a:rPr lang="en-US" dirty="0"/>
              <a:t>Any PEs with an *</a:t>
            </a:r>
          </a:p>
          <a:p>
            <a:endParaRPr lang="en-US" dirty="0"/>
          </a:p>
        </p:txBody>
      </p:sp>
    </p:spTree>
    <p:extLst>
      <p:ext uri="{BB962C8B-B14F-4D97-AF65-F5344CB8AC3E}">
        <p14:creationId xmlns:p14="http://schemas.microsoft.com/office/powerpoint/2010/main" val="2338739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0060" y="226695"/>
            <a:ext cx="8390573" cy="1320800"/>
          </a:xfrm>
          <a:prstGeom prst="rect">
            <a:avLst/>
          </a:prstGeom>
        </p:spPr>
        <p:txBody>
          <a:bodyPr/>
          <a:lstStyle/>
          <a:p>
            <a:r>
              <a:rPr lang="en-US" dirty="0"/>
              <a:t>Exploration and Connections</a:t>
            </a:r>
          </a:p>
        </p:txBody>
      </p:sp>
      <p:sp>
        <p:nvSpPr>
          <p:cNvPr id="3" name="Text Placeholder 2"/>
          <p:cNvSpPr>
            <a:spLocks noGrp="1"/>
          </p:cNvSpPr>
          <p:nvPr>
            <p:ph type="body" sz="quarter" idx="4294967295"/>
          </p:nvPr>
        </p:nvSpPr>
        <p:spPr>
          <a:xfrm>
            <a:off x="586740" y="1547495"/>
            <a:ext cx="10599420" cy="4902200"/>
          </a:xfrm>
          <a:prstGeom prst="rect">
            <a:avLst/>
          </a:prstGeom>
        </p:spPr>
        <p:txBody>
          <a:bodyPr>
            <a:normAutofit/>
          </a:bodyPr>
          <a:lstStyle/>
          <a:p>
            <a:r>
              <a:rPr lang="en-US" dirty="0">
                <a:effectLst/>
                <a:latin typeface="Franklin Gothic Book" panose="020B0503020102020204" pitchFamily="34" charset="0"/>
              </a:rPr>
              <a:t>Now that you have explored the standards for your grade level, go back to your grade level overview.</a:t>
            </a:r>
          </a:p>
          <a:p>
            <a:r>
              <a:rPr lang="en-US" dirty="0">
                <a:latin typeface="Franklin Gothic Book" panose="020B0503020102020204" pitchFamily="34" charset="0"/>
              </a:rPr>
              <a:t>H</a:t>
            </a:r>
            <a:r>
              <a:rPr lang="en-US" dirty="0">
                <a:effectLst/>
                <a:latin typeface="Franklin Gothic Book" panose="020B0503020102020204" pitchFamily="34" charset="0"/>
              </a:rPr>
              <a:t>ow does the grade level overview capture what you noticed during the standards exploration? </a:t>
            </a:r>
            <a:endParaRPr lang="en-US" dirty="0">
              <a:latin typeface="Franklin Gothic Book" panose="020B0503020102020204" pitchFamily="34" charset="0"/>
            </a:endParaRPr>
          </a:p>
        </p:txBody>
      </p:sp>
    </p:spTree>
    <p:extLst>
      <p:ext uri="{BB962C8B-B14F-4D97-AF65-F5344CB8AC3E}">
        <p14:creationId xmlns:p14="http://schemas.microsoft.com/office/powerpoint/2010/main" val="3888208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36" y="257175"/>
            <a:ext cx="8180677" cy="1320800"/>
          </a:xfrm>
          <a:prstGeom prst="rect">
            <a:avLst/>
          </a:prstGeom>
        </p:spPr>
        <p:txBody>
          <a:bodyPr>
            <a:normAutofit/>
          </a:bodyPr>
          <a:lstStyle/>
          <a:p>
            <a:r>
              <a:rPr lang="en-US" dirty="0"/>
              <a:t>Group Norms</a:t>
            </a:r>
          </a:p>
        </p:txBody>
      </p:sp>
      <p:sp>
        <p:nvSpPr>
          <p:cNvPr id="3" name="Text Placeholder 2"/>
          <p:cNvSpPr>
            <a:spLocks noGrp="1"/>
          </p:cNvSpPr>
          <p:nvPr>
            <p:ph type="body" sz="quarter" idx="4294967295"/>
          </p:nvPr>
        </p:nvSpPr>
        <p:spPr>
          <a:xfrm>
            <a:off x="1223010" y="1714500"/>
            <a:ext cx="9188450" cy="4477068"/>
          </a:xfrm>
          <a:prstGeom prst="rect">
            <a:avLst/>
          </a:prstGeom>
        </p:spPr>
        <p:txBody>
          <a:bodyPr vert="horz" lIns="91440" tIns="45720" rIns="91440" bIns="45720" rtlCol="0" anchor="t">
            <a:normAutofit/>
          </a:bodyPr>
          <a:lstStyle/>
          <a:p>
            <a:r>
              <a:rPr lang="en-US" dirty="0"/>
              <a:t>Presume positive intentions.</a:t>
            </a:r>
          </a:p>
          <a:p>
            <a:r>
              <a:rPr lang="en-US" dirty="0"/>
              <a:t>Listen carefully to one another.</a:t>
            </a:r>
          </a:p>
          <a:p>
            <a:r>
              <a:rPr lang="en-US" dirty="0"/>
              <a:t>Be open to new ideas.</a:t>
            </a:r>
          </a:p>
          <a:p>
            <a:r>
              <a:rPr lang="en-US" dirty="0"/>
              <a:t>Be open to productive struggle.</a:t>
            </a:r>
          </a:p>
          <a:p>
            <a:r>
              <a:rPr lang="en-US" dirty="0"/>
              <a:t>Ask questions.</a:t>
            </a:r>
          </a:p>
          <a:p>
            <a:r>
              <a:rPr lang="en-US" dirty="0"/>
              <a:t>Allow a chance for everyone to participate.</a:t>
            </a:r>
          </a:p>
        </p:txBody>
      </p:sp>
    </p:spTree>
    <p:extLst>
      <p:ext uri="{BB962C8B-B14F-4D97-AF65-F5344CB8AC3E}">
        <p14:creationId xmlns:p14="http://schemas.microsoft.com/office/powerpoint/2010/main" val="329933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40" y="662940"/>
            <a:ext cx="11551920" cy="3943784"/>
          </a:xfrm>
          <a:prstGeom prst="rect">
            <a:avLst/>
          </a:prstGeom>
        </p:spPr>
        <p:txBody>
          <a:bodyPr>
            <a:normAutofit/>
          </a:bodyPr>
          <a:lstStyle/>
          <a:p>
            <a:pPr algn="ctr"/>
            <a:r>
              <a:rPr lang="en-US" dirty="0"/>
              <a:t>During this session we have investigated the general architecture and components of the </a:t>
            </a:r>
            <a:r>
              <a:rPr lang="en-US" i="1" dirty="0"/>
              <a:t>KAS for Science</a:t>
            </a:r>
            <a:br>
              <a:rPr lang="en-US" i="1" dirty="0"/>
            </a:br>
            <a:endParaRPr lang="en-US" dirty="0"/>
          </a:p>
        </p:txBody>
      </p:sp>
      <p:sp>
        <p:nvSpPr>
          <p:cNvPr id="3" name="Text Placeholder 2"/>
          <p:cNvSpPr>
            <a:spLocks noGrp="1"/>
          </p:cNvSpPr>
          <p:nvPr>
            <p:ph type="body" sz="quarter" idx="4294967295"/>
          </p:nvPr>
        </p:nvSpPr>
        <p:spPr>
          <a:xfrm>
            <a:off x="682906" y="3553429"/>
            <a:ext cx="10752881" cy="1851948"/>
          </a:xfrm>
          <a:prstGeom prst="rect">
            <a:avLst/>
          </a:prstGeom>
        </p:spPr>
        <p:txBody>
          <a:bodyPr>
            <a:normAutofit fontScale="47500" lnSpcReduction="20000"/>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5800" dirty="0"/>
              <a:t>Future sections will investigate the dimensions in more detail.</a:t>
            </a:r>
          </a:p>
        </p:txBody>
      </p:sp>
    </p:spTree>
    <p:extLst>
      <p:ext uri="{BB962C8B-B14F-4D97-AF65-F5344CB8AC3E}">
        <p14:creationId xmlns:p14="http://schemas.microsoft.com/office/powerpoint/2010/main" val="221895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a:effectLst>
            <a:reflection blurRad="6350" stA="50000" endA="300" endPos="38500" dist="50800" dir="5400000" sy="-100000" algn="bl" rotWithShape="0"/>
          </a:effectLst>
        </p:spPr>
        <p:txBody>
          <a:bodyPr/>
          <a:lstStyle/>
          <a:p>
            <a:r>
              <a:rPr lang="en-US" dirty="0"/>
              <a:t>Reflection for Session A</a:t>
            </a:r>
          </a:p>
        </p:txBody>
      </p:sp>
      <p:sp>
        <p:nvSpPr>
          <p:cNvPr id="3" name="Text Placeholder 2"/>
          <p:cNvSpPr>
            <a:spLocks noGrp="1"/>
          </p:cNvSpPr>
          <p:nvPr>
            <p:ph type="body" sz="quarter" idx="4294967295"/>
          </p:nvPr>
        </p:nvSpPr>
        <p:spPr>
          <a:xfrm>
            <a:off x="296067" y="1219201"/>
            <a:ext cx="11298055" cy="1137138"/>
          </a:xfrm>
          <a:prstGeom prst="rect">
            <a:avLst/>
          </a:prstGeom>
        </p:spPr>
        <p:txBody>
          <a:bodyPr>
            <a:normAutofit fontScale="92500" lnSpcReduction="20000"/>
          </a:bodyPr>
          <a:lstStyle/>
          <a:p>
            <a:pPr marL="0" indent="0">
              <a:buNone/>
            </a:pPr>
            <a:r>
              <a:rPr lang="en-US" sz="3400" dirty="0"/>
              <a:t>Now that you have completed Session A on the general architecture and components of the </a:t>
            </a:r>
            <a:r>
              <a:rPr lang="en-US" sz="3400" i="1" dirty="0"/>
              <a:t>KAS for Science</a:t>
            </a:r>
            <a:r>
              <a:rPr lang="en-US" sz="3400" dirty="0"/>
              <a:t>, complete the reflection below.</a:t>
            </a:r>
          </a:p>
          <a:p>
            <a:pPr marL="0" indent="0">
              <a:buNone/>
            </a:pPr>
            <a:endParaRPr lang="en-US" dirty="0"/>
          </a:p>
        </p:txBody>
      </p:sp>
      <p:sp>
        <p:nvSpPr>
          <p:cNvPr id="5" name="Isosceles Triangle 4" descr="Triangle with the first reflection question: What three concepts am I taking away from this session?">
            <a:extLst>
              <a:ext uri="{FF2B5EF4-FFF2-40B4-BE49-F238E27FC236}">
                <a16:creationId xmlns:a16="http://schemas.microsoft.com/office/drawing/2014/main" id="{06A9A0D6-E037-0EBC-F387-0929AC1773C9}"/>
              </a:ext>
            </a:extLst>
          </p:cNvPr>
          <p:cNvSpPr/>
          <p:nvPr/>
        </p:nvSpPr>
        <p:spPr>
          <a:xfrm>
            <a:off x="296068" y="2393928"/>
            <a:ext cx="3552093" cy="2954215"/>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What three concepts am I taking away from this session?</a:t>
            </a:r>
          </a:p>
        </p:txBody>
      </p:sp>
      <p:sp>
        <p:nvSpPr>
          <p:cNvPr id="6" name="Rectangle 5" descr="Square with reflection question two: What about the session squares with my beliefs?">
            <a:extLst>
              <a:ext uri="{FF2B5EF4-FFF2-40B4-BE49-F238E27FC236}">
                <a16:creationId xmlns:a16="http://schemas.microsoft.com/office/drawing/2014/main" id="{00D3A417-F233-0067-E8C6-68AA6CCB7A67}"/>
              </a:ext>
            </a:extLst>
          </p:cNvPr>
          <p:cNvSpPr/>
          <p:nvPr/>
        </p:nvSpPr>
        <p:spPr>
          <a:xfrm>
            <a:off x="4495800" y="2393928"/>
            <a:ext cx="3200400" cy="2991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about the session squares with my beliefs?</a:t>
            </a:r>
          </a:p>
        </p:txBody>
      </p:sp>
      <p:sp>
        <p:nvSpPr>
          <p:cNvPr id="7" name="Oval 6" descr="Circle with reflection question 3: What questions are still circling my mind?">
            <a:extLst>
              <a:ext uri="{FF2B5EF4-FFF2-40B4-BE49-F238E27FC236}">
                <a16:creationId xmlns:a16="http://schemas.microsoft.com/office/drawing/2014/main" id="{763C43EF-19AB-ED98-5E30-ADDC8173E25F}"/>
              </a:ext>
            </a:extLst>
          </p:cNvPr>
          <p:cNvSpPr/>
          <p:nvPr/>
        </p:nvSpPr>
        <p:spPr>
          <a:xfrm>
            <a:off x="8405445" y="2356338"/>
            <a:ext cx="3051419" cy="29918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What questions are still circling my mind?</a:t>
            </a:r>
          </a:p>
        </p:txBody>
      </p:sp>
    </p:spTree>
    <p:extLst>
      <p:ext uri="{BB962C8B-B14F-4D97-AF65-F5344CB8AC3E}">
        <p14:creationId xmlns:p14="http://schemas.microsoft.com/office/powerpoint/2010/main" val="2394615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p>
            <a:r>
              <a:rPr lang="en-US" sz="5100" dirty="0"/>
              <a:t>The </a:t>
            </a:r>
            <a:r>
              <a:rPr lang="en-US" sz="5100" i="1" dirty="0"/>
              <a:t>Kentucky Academic Standards for Science</a:t>
            </a:r>
            <a:r>
              <a:rPr lang="en-US" sz="5100" dirty="0"/>
              <a:t>: An Overview		</a:t>
            </a:r>
          </a:p>
        </p:txBody>
      </p:sp>
      <p:sp>
        <p:nvSpPr>
          <p:cNvPr id="3" name="Text Placeholder 2"/>
          <p:cNvSpPr>
            <a:spLocks noGrp="1"/>
          </p:cNvSpPr>
          <p:nvPr>
            <p:ph type="subTitle" idx="1"/>
          </p:nvPr>
        </p:nvSpPr>
        <p:spPr>
          <a:xfrm>
            <a:off x="2480310" y="3602038"/>
            <a:ext cx="7692390" cy="1655762"/>
          </a:xfrm>
        </p:spPr>
        <p:txBody>
          <a:bodyPr>
            <a:normAutofit/>
          </a:bodyPr>
          <a:lstStyle/>
          <a:p>
            <a:r>
              <a:rPr lang="en-US" dirty="0"/>
              <a:t>Session B: Dimensions of Science: Disciplinary Core Ideas (DCI)</a:t>
            </a:r>
          </a:p>
        </p:txBody>
      </p:sp>
    </p:spTree>
    <p:extLst>
      <p:ext uri="{BB962C8B-B14F-4D97-AF65-F5344CB8AC3E}">
        <p14:creationId xmlns:p14="http://schemas.microsoft.com/office/powerpoint/2010/main" val="1495689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4330" y="291465"/>
            <a:ext cx="8321993" cy="1320800"/>
          </a:xfrm>
          <a:prstGeom prst="rect">
            <a:avLst/>
          </a:prstGeom>
        </p:spPr>
        <p:txBody>
          <a:bodyPr/>
          <a:lstStyle/>
          <a:p>
            <a:r>
              <a:rPr lang="en-US" dirty="0"/>
              <a:t>In Session A, we…</a:t>
            </a:r>
          </a:p>
        </p:txBody>
      </p:sp>
      <p:sp>
        <p:nvSpPr>
          <p:cNvPr id="3" name="Text Placeholder 2"/>
          <p:cNvSpPr>
            <a:spLocks noGrp="1"/>
          </p:cNvSpPr>
          <p:nvPr>
            <p:ph type="body" sz="quarter" idx="4294967295"/>
          </p:nvPr>
        </p:nvSpPr>
        <p:spPr>
          <a:xfrm>
            <a:off x="354330" y="1796098"/>
            <a:ext cx="9188450" cy="4902200"/>
          </a:xfrm>
          <a:prstGeom prst="rect">
            <a:avLst/>
          </a:prstGeom>
        </p:spPr>
        <p:txBody>
          <a:bodyPr/>
          <a:lstStyle/>
          <a:p>
            <a:r>
              <a:rPr lang="en-US" dirty="0"/>
              <a:t>Identified the purpose of the standards.</a:t>
            </a:r>
          </a:p>
          <a:p>
            <a:r>
              <a:rPr lang="en-US" dirty="0"/>
              <a:t>Explored the architecture and various components of the </a:t>
            </a:r>
            <a:r>
              <a:rPr lang="en-US" i="1" dirty="0"/>
              <a:t>KAS for Science</a:t>
            </a:r>
            <a:endParaRPr lang="en-US" dirty="0"/>
          </a:p>
          <a:p>
            <a:r>
              <a:rPr lang="en-US" dirty="0"/>
              <a:t>Developed an understanding of three-dimensional standards</a:t>
            </a:r>
          </a:p>
        </p:txBody>
      </p:sp>
    </p:spTree>
    <p:extLst>
      <p:ext uri="{BB962C8B-B14F-4D97-AF65-F5344CB8AC3E}">
        <p14:creationId xmlns:p14="http://schemas.microsoft.com/office/powerpoint/2010/main" val="2545347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B5C5-E851-DB7C-6EC0-07DF53DFB679}"/>
              </a:ext>
            </a:extLst>
          </p:cNvPr>
          <p:cNvSpPr>
            <a:spLocks noGrp="1"/>
          </p:cNvSpPr>
          <p:nvPr>
            <p:ph type="title" idx="4294967295"/>
          </p:nvPr>
        </p:nvSpPr>
        <p:spPr>
          <a:xfrm>
            <a:off x="411480" y="268605"/>
            <a:ext cx="8596313" cy="1320800"/>
          </a:xfrm>
          <a:prstGeom prst="rect">
            <a:avLst/>
          </a:prstGeom>
        </p:spPr>
        <p:txBody>
          <a:bodyPr/>
          <a:lstStyle/>
          <a:p>
            <a:r>
              <a:rPr lang="en-US" dirty="0"/>
              <a:t>Session B Essential Question</a:t>
            </a:r>
          </a:p>
        </p:txBody>
      </p:sp>
      <p:sp>
        <p:nvSpPr>
          <p:cNvPr id="3" name="Text Placeholder 2">
            <a:extLst>
              <a:ext uri="{FF2B5EF4-FFF2-40B4-BE49-F238E27FC236}">
                <a16:creationId xmlns:a16="http://schemas.microsoft.com/office/drawing/2014/main" id="{BC06F7A6-5870-FDAD-2BEF-194B8F241171}"/>
              </a:ext>
            </a:extLst>
          </p:cNvPr>
          <p:cNvSpPr>
            <a:spLocks noGrp="1"/>
          </p:cNvSpPr>
          <p:nvPr>
            <p:ph type="body" sz="quarter" idx="4294967295"/>
          </p:nvPr>
        </p:nvSpPr>
        <p:spPr>
          <a:xfrm>
            <a:off x="411480" y="1818958"/>
            <a:ext cx="9188450" cy="4902200"/>
          </a:xfrm>
          <a:prstGeom prst="rect">
            <a:avLst/>
          </a:prstGeom>
        </p:spPr>
        <p:txBody>
          <a:bodyPr/>
          <a:lstStyle/>
          <a:p>
            <a:pPr marL="0" indent="0">
              <a:buNone/>
            </a:pPr>
            <a:r>
              <a:rPr lang="en-US" dirty="0"/>
              <a:t>What are the Disciplinary Core Ideas (DCIs) and why are they important?</a:t>
            </a:r>
          </a:p>
        </p:txBody>
      </p:sp>
    </p:spTree>
    <p:extLst>
      <p:ext uri="{BB962C8B-B14F-4D97-AF65-F5344CB8AC3E}">
        <p14:creationId xmlns:p14="http://schemas.microsoft.com/office/powerpoint/2010/main" val="3386252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0035"/>
            <a:ext cx="8596313" cy="1320800"/>
          </a:xfrm>
          <a:prstGeom prst="rect">
            <a:avLst/>
          </a:prstGeom>
        </p:spPr>
        <p:txBody>
          <a:bodyPr/>
          <a:lstStyle/>
          <a:p>
            <a:r>
              <a:rPr lang="en-US" dirty="0"/>
              <a:t>Disciplinary Core Ideas (DCI)	</a:t>
            </a:r>
          </a:p>
        </p:txBody>
      </p:sp>
      <p:sp>
        <p:nvSpPr>
          <p:cNvPr id="3" name="Text Placeholder 2"/>
          <p:cNvSpPr>
            <a:spLocks noGrp="1"/>
          </p:cNvSpPr>
          <p:nvPr>
            <p:ph type="body" sz="quarter" idx="4294967295"/>
          </p:nvPr>
        </p:nvSpPr>
        <p:spPr>
          <a:xfrm>
            <a:off x="296068" y="1773238"/>
            <a:ext cx="9188450" cy="4902200"/>
          </a:xfrm>
          <a:prstGeom prst="rect">
            <a:avLst/>
          </a:prstGeom>
        </p:spPr>
        <p:txBody>
          <a:bodyPr vert="horz" lIns="91440" tIns="45720" rIns="91440" bIns="45720" rtlCol="0" anchor="t">
            <a:normAutofit/>
          </a:bodyPr>
          <a:lstStyle/>
          <a:p>
            <a:r>
              <a:rPr lang="en-US" dirty="0"/>
              <a:t>Key scientific ideas that</a:t>
            </a:r>
          </a:p>
          <a:p>
            <a:pPr lvl="1"/>
            <a:r>
              <a:rPr lang="en-US" dirty="0"/>
              <a:t>Have broad importance across multiple science disciplines.</a:t>
            </a:r>
          </a:p>
          <a:p>
            <a:pPr lvl="1"/>
            <a:r>
              <a:rPr lang="en-US" dirty="0"/>
              <a:t>Work together to support students in explaining phenomenon or designing solutions.</a:t>
            </a:r>
          </a:p>
          <a:p>
            <a:pPr lvl="1"/>
            <a:r>
              <a:rPr lang="en-US" dirty="0"/>
              <a:t>Provide key conceptual tools for understanding more complex ideas.</a:t>
            </a:r>
          </a:p>
          <a:p>
            <a:pPr lvl="1"/>
            <a:r>
              <a:rPr lang="en-US" dirty="0"/>
              <a:t>Are accessible to younger students but broad enough to go into depth and sophistication over time.</a:t>
            </a:r>
          </a:p>
        </p:txBody>
      </p:sp>
    </p:spTree>
    <p:extLst>
      <p:ext uri="{BB962C8B-B14F-4D97-AF65-F5344CB8AC3E}">
        <p14:creationId xmlns:p14="http://schemas.microsoft.com/office/powerpoint/2010/main" val="38495266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6229" y="268605"/>
            <a:ext cx="8596313" cy="1320800"/>
          </a:xfrm>
          <a:prstGeom prst="rect">
            <a:avLst/>
          </a:prstGeom>
        </p:spPr>
        <p:txBody>
          <a:bodyPr/>
          <a:lstStyle/>
          <a:p>
            <a:r>
              <a:rPr lang="en-US" dirty="0"/>
              <a:t>Disciplinary Core Ideas</a:t>
            </a:r>
          </a:p>
        </p:txBody>
      </p:sp>
      <p:sp>
        <p:nvSpPr>
          <p:cNvPr id="3" name="Text Placeholder 2"/>
          <p:cNvSpPr>
            <a:spLocks noGrp="1"/>
          </p:cNvSpPr>
          <p:nvPr>
            <p:ph type="body" sz="quarter" idx="4294967295"/>
          </p:nvPr>
        </p:nvSpPr>
        <p:spPr>
          <a:xfrm>
            <a:off x="446229" y="1962150"/>
            <a:ext cx="9509301" cy="581025"/>
          </a:xfrm>
          <a:prstGeom prst="rect">
            <a:avLst/>
          </a:prstGeom>
        </p:spPr>
        <p:txBody>
          <a:bodyPr vert="horz" lIns="91440" tIns="45720" rIns="91440" bIns="45720" rtlCol="0" anchor="t">
            <a:normAutofit/>
          </a:bodyPr>
          <a:lstStyle/>
          <a:p>
            <a:pPr marL="0" indent="0">
              <a:buNone/>
            </a:pPr>
            <a:r>
              <a:rPr lang="en-US" sz="1800" dirty="0"/>
              <a:t>This video highlights the Disciplinary Core Ideas in a teacher Professional Learning Session.</a:t>
            </a:r>
          </a:p>
        </p:txBody>
      </p:sp>
      <p:sp>
        <p:nvSpPr>
          <p:cNvPr id="5" name="TextBox 4"/>
          <p:cNvSpPr txBox="1"/>
          <p:nvPr/>
        </p:nvSpPr>
        <p:spPr>
          <a:xfrm>
            <a:off x="1678898" y="3222885"/>
            <a:ext cx="6130977" cy="523220"/>
          </a:xfrm>
          <a:prstGeom prst="rect">
            <a:avLst/>
          </a:prstGeom>
          <a:noFill/>
        </p:spPr>
        <p:txBody>
          <a:bodyPr wrap="square" rtlCol="0">
            <a:spAutoFit/>
          </a:bodyPr>
          <a:lstStyle/>
          <a:p>
            <a:r>
              <a:rPr lang="en-US" sz="2800" dirty="0">
                <a:hlinkClick r:id="rId3"/>
              </a:rPr>
              <a:t>Disciplinary Core Ideas</a:t>
            </a:r>
            <a:endParaRPr lang="en-US" sz="2800" dirty="0"/>
          </a:p>
        </p:txBody>
      </p:sp>
    </p:spTree>
    <p:extLst>
      <p:ext uri="{BB962C8B-B14F-4D97-AF65-F5344CB8AC3E}">
        <p14:creationId xmlns:p14="http://schemas.microsoft.com/office/powerpoint/2010/main" val="2909349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57175"/>
            <a:ext cx="8596313" cy="1320800"/>
          </a:xfrm>
          <a:prstGeom prst="rect">
            <a:avLst/>
          </a:prstGeom>
        </p:spPr>
        <p:txBody>
          <a:bodyPr/>
          <a:lstStyle/>
          <a:p>
            <a:r>
              <a:rPr lang="en-US" dirty="0"/>
              <a:t>Reflect on the Video</a:t>
            </a:r>
          </a:p>
        </p:txBody>
      </p:sp>
      <p:sp>
        <p:nvSpPr>
          <p:cNvPr id="3" name="Text Placeholder 2"/>
          <p:cNvSpPr>
            <a:spLocks noGrp="1"/>
          </p:cNvSpPr>
          <p:nvPr>
            <p:ph type="body" sz="quarter" idx="4294967295"/>
          </p:nvPr>
        </p:nvSpPr>
        <p:spPr>
          <a:xfrm>
            <a:off x="296068" y="1577975"/>
            <a:ext cx="10951052" cy="4900613"/>
          </a:xfrm>
          <a:prstGeom prst="rect">
            <a:avLst/>
          </a:prstGeom>
        </p:spPr>
        <p:txBody>
          <a:bodyPr/>
          <a:lstStyle/>
          <a:p>
            <a:r>
              <a:rPr lang="en-US" dirty="0"/>
              <a:t>How is instruction around core ideas the same/different as instruction around traditional content?</a:t>
            </a:r>
          </a:p>
          <a:p>
            <a:r>
              <a:rPr lang="en-US" dirty="0"/>
              <a:t>How are core ideas used differently than content has been in the past?</a:t>
            </a:r>
          </a:p>
          <a:p>
            <a:endParaRPr lang="en-US" dirty="0"/>
          </a:p>
        </p:txBody>
      </p:sp>
    </p:spTree>
    <p:extLst>
      <p:ext uri="{BB962C8B-B14F-4D97-AF65-F5344CB8AC3E}">
        <p14:creationId xmlns:p14="http://schemas.microsoft.com/office/powerpoint/2010/main" val="1657512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22885"/>
            <a:ext cx="8596313" cy="1320800"/>
          </a:xfrm>
          <a:prstGeom prst="rect">
            <a:avLst/>
          </a:prstGeom>
        </p:spPr>
        <p:txBody>
          <a:bodyPr/>
          <a:lstStyle/>
          <a:p>
            <a:r>
              <a:rPr lang="en-US" dirty="0"/>
              <a:t>Appendix E</a:t>
            </a:r>
          </a:p>
        </p:txBody>
      </p:sp>
      <p:sp>
        <p:nvSpPr>
          <p:cNvPr id="3" name="Text Placeholder 2"/>
          <p:cNvSpPr>
            <a:spLocks noGrp="1"/>
          </p:cNvSpPr>
          <p:nvPr>
            <p:ph type="body" sz="quarter" idx="4294967295"/>
          </p:nvPr>
        </p:nvSpPr>
        <p:spPr>
          <a:xfrm>
            <a:off x="296068" y="1543685"/>
            <a:ext cx="9188450" cy="4900613"/>
          </a:xfrm>
          <a:prstGeom prst="rect">
            <a:avLst/>
          </a:prstGeom>
        </p:spPr>
        <p:txBody>
          <a:bodyPr/>
          <a:lstStyle/>
          <a:p>
            <a:r>
              <a:rPr lang="en-US" dirty="0"/>
              <a:t>demonstrates a progression of understanding of core ideas across grade levels.</a:t>
            </a:r>
          </a:p>
          <a:p>
            <a:r>
              <a:rPr lang="en-US" dirty="0"/>
              <a:t>is organized by grade bands (K-2, 3-5, 6-8 and 9-12) and disciplinary core ideas. </a:t>
            </a:r>
          </a:p>
          <a:p>
            <a:r>
              <a:rPr lang="en-US" dirty="0"/>
              <a:t>describes the content that should occur by the end of the grade band.</a:t>
            </a:r>
          </a:p>
        </p:txBody>
      </p:sp>
    </p:spTree>
    <p:extLst>
      <p:ext uri="{BB962C8B-B14F-4D97-AF65-F5344CB8AC3E}">
        <p14:creationId xmlns:p14="http://schemas.microsoft.com/office/powerpoint/2010/main" val="2863955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idx="4294967295"/>
          </p:nvPr>
        </p:nvSpPr>
        <p:spPr>
          <a:xfrm>
            <a:off x="0" y="257175"/>
            <a:ext cx="8596313" cy="1320800"/>
          </a:xfrm>
          <a:prstGeom prst="rect">
            <a:avLst/>
          </a:prstGeom>
        </p:spPr>
        <p:txBody>
          <a:bodyPr/>
          <a:lstStyle/>
          <a:p>
            <a:r>
              <a:rPr lang="en-US" dirty="0"/>
              <a:t>Progressions</a:t>
            </a:r>
          </a:p>
        </p:txBody>
      </p:sp>
      <p:pic>
        <p:nvPicPr>
          <p:cNvPr id="5" name="Picture 5" descr="A sample page from Appendix E. ">
            <a:extLst>
              <a:ext uri="{FF2B5EF4-FFF2-40B4-BE49-F238E27FC236}">
                <a16:creationId xmlns:a16="http://schemas.microsoft.com/office/drawing/2014/main" id="{7ACEC1B4-FCEC-A1CB-2E1D-D3691860D29C}"/>
              </a:ext>
            </a:extLst>
          </p:cNvPr>
          <p:cNvPicPr>
            <a:picLocks noChangeAspect="1"/>
          </p:cNvPicPr>
          <p:nvPr/>
        </p:nvPicPr>
        <p:blipFill>
          <a:blip r:embed="rId3"/>
          <a:stretch>
            <a:fillRect/>
          </a:stretch>
        </p:blipFill>
        <p:spPr>
          <a:xfrm>
            <a:off x="1115684" y="-6992"/>
            <a:ext cx="9083614" cy="5966211"/>
          </a:xfrm>
          <a:prstGeom prst="rect">
            <a:avLst/>
          </a:prstGeom>
        </p:spPr>
      </p:pic>
    </p:spTree>
    <p:extLst>
      <p:ext uri="{BB962C8B-B14F-4D97-AF65-F5344CB8AC3E}">
        <p14:creationId xmlns:p14="http://schemas.microsoft.com/office/powerpoint/2010/main" val="162741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idx="4294967295"/>
          </p:nvPr>
        </p:nvSpPr>
        <p:spPr>
          <a:xfrm>
            <a:off x="406399" y="157163"/>
            <a:ext cx="8658225" cy="1320800"/>
          </a:xfrm>
          <a:prstGeom prst="rect">
            <a:avLst/>
          </a:prstGeom>
          <a:noFill/>
          <a:ln>
            <a:noFill/>
          </a:ln>
        </p:spPr>
        <p:txBody>
          <a:bodyPr spcFirstLastPara="1" vert="horz" wrap="square" lIns="91433" tIns="45700" rIns="91433" bIns="45700" rtlCol="0" anchor="t" anchorCtr="0">
            <a:noAutofit/>
          </a:bodyPr>
          <a:lstStyle/>
          <a:p>
            <a:r>
              <a:rPr lang="en" dirty="0"/>
              <a:t>Setup for Success: </a:t>
            </a:r>
            <a:r>
              <a:rPr lang="en" dirty="0" err="1"/>
              <a:t>Brainwriting</a:t>
            </a:r>
            <a:r>
              <a:rPr lang="en" dirty="0"/>
              <a:t> </a:t>
            </a:r>
            <a:endParaRPr dirty="0"/>
          </a:p>
        </p:txBody>
      </p:sp>
      <p:sp>
        <p:nvSpPr>
          <p:cNvPr id="145" name="Google Shape;145;p24"/>
          <p:cNvSpPr txBox="1">
            <a:spLocks noGrp="1"/>
          </p:cNvSpPr>
          <p:nvPr>
            <p:ph type="body" idx="4294967295"/>
          </p:nvPr>
        </p:nvSpPr>
        <p:spPr>
          <a:xfrm>
            <a:off x="406400" y="1120775"/>
            <a:ext cx="11610108" cy="5280025"/>
          </a:xfrm>
          <a:prstGeom prst="rect">
            <a:avLst/>
          </a:prstGeom>
          <a:noFill/>
          <a:ln>
            <a:noFill/>
          </a:ln>
        </p:spPr>
        <p:txBody>
          <a:bodyPr spcFirstLastPara="1" vert="horz" wrap="square" lIns="91433" tIns="45700" rIns="91433" bIns="45700" rtlCol="0" anchor="t" anchorCtr="0">
            <a:noAutofit/>
          </a:bodyPr>
          <a:lstStyle/>
          <a:p>
            <a:pPr indent="-507987">
              <a:lnSpc>
                <a:spcPct val="150000"/>
              </a:lnSpc>
              <a:spcBef>
                <a:spcPts val="0"/>
              </a:spcBef>
              <a:buSzPts val="2400"/>
              <a:buFont typeface="Source Sans Pro"/>
              <a:buChar char="▶"/>
            </a:pPr>
            <a:r>
              <a:rPr lang="en" dirty="0">
                <a:solidFill>
                  <a:schemeClr val="dk2"/>
                </a:solidFill>
              </a:rPr>
              <a:t>What is something you tried in your classroom this year for the first time?         	How did it go?</a:t>
            </a:r>
            <a:endParaRPr dirty="0">
              <a:solidFill>
                <a:schemeClr val="dk2"/>
              </a:solidFill>
            </a:endParaRPr>
          </a:p>
          <a:p>
            <a:pPr indent="-507987">
              <a:lnSpc>
                <a:spcPct val="150000"/>
              </a:lnSpc>
              <a:spcBef>
                <a:spcPts val="0"/>
              </a:spcBef>
              <a:buSzPts val="2400"/>
              <a:buFont typeface="Source Sans Pro"/>
              <a:buChar char="▶"/>
            </a:pPr>
            <a:r>
              <a:rPr lang="en" dirty="0">
                <a:solidFill>
                  <a:schemeClr val="dk2"/>
                </a:solidFill>
              </a:rPr>
              <a:t>What is one way you grew professionally this year?</a:t>
            </a:r>
            <a:endParaRPr dirty="0">
              <a:solidFill>
                <a:schemeClr val="dk2"/>
              </a:solidFill>
            </a:endParaRPr>
          </a:p>
          <a:p>
            <a:pPr indent="-507987">
              <a:lnSpc>
                <a:spcPct val="150000"/>
              </a:lnSpc>
              <a:spcBef>
                <a:spcPts val="0"/>
              </a:spcBef>
              <a:buSzPts val="2400"/>
              <a:buFont typeface="Source Sans Pro"/>
              <a:buChar char="▶"/>
            </a:pPr>
            <a:r>
              <a:rPr lang="en" dirty="0">
                <a:solidFill>
                  <a:schemeClr val="dk2"/>
                </a:solidFill>
              </a:rPr>
              <a:t>Who amongst your colleagues was the most helpful to you? Why? </a:t>
            </a:r>
            <a:endParaRPr dirty="0">
              <a:solidFill>
                <a:schemeClr val="dk2"/>
              </a:solidFill>
            </a:endParaRPr>
          </a:p>
          <a:p>
            <a:pPr indent="-507987">
              <a:lnSpc>
                <a:spcPct val="150000"/>
              </a:lnSpc>
              <a:spcBef>
                <a:spcPts val="0"/>
              </a:spcBef>
              <a:buSzPts val="2400"/>
              <a:buFont typeface="Source Sans Pro"/>
              <a:buChar char="▶"/>
            </a:pPr>
            <a:r>
              <a:rPr lang="en" dirty="0">
                <a:solidFill>
                  <a:schemeClr val="dk2"/>
                </a:solidFill>
              </a:rPr>
              <a:t>In what ways were you helpful to your colleagues this </a:t>
            </a:r>
            <a:r>
              <a:rPr lang="en" sz="3200" dirty="0">
                <a:solidFill>
                  <a:schemeClr val="dk2"/>
                </a:solidFill>
              </a:rPr>
              <a:t>year? </a:t>
            </a:r>
            <a:endParaRPr sz="3200" dirty="0">
              <a:solidFill>
                <a:schemeClr val="dk2"/>
              </a:solidFill>
            </a:endParaRPr>
          </a:p>
          <a:p>
            <a:pPr indent="0">
              <a:lnSpc>
                <a:spcPct val="150000"/>
              </a:lnSpc>
              <a:spcBef>
                <a:spcPts val="0"/>
              </a:spcBef>
              <a:buNone/>
            </a:pPr>
            <a:endParaRPr sz="2933" dirty="0">
              <a:solidFill>
                <a:schemeClr val="dk2"/>
              </a:solidFill>
            </a:endParaRPr>
          </a:p>
          <a:p>
            <a:pPr marL="457189" indent="-220128">
              <a:lnSpc>
                <a:spcPct val="80000"/>
              </a:lnSpc>
              <a:buNone/>
            </a:pPr>
            <a:endParaRPr sz="2400" dirty="0"/>
          </a:p>
        </p:txBody>
      </p:sp>
    </p:spTree>
    <p:extLst>
      <p:ext uri="{BB962C8B-B14F-4D97-AF65-F5344CB8AC3E}">
        <p14:creationId xmlns:p14="http://schemas.microsoft.com/office/powerpoint/2010/main" val="3681566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00025"/>
            <a:ext cx="8596313" cy="1320800"/>
          </a:xfrm>
          <a:prstGeom prst="rect">
            <a:avLst/>
          </a:prstGeom>
        </p:spPr>
        <p:txBody>
          <a:bodyPr/>
          <a:lstStyle/>
          <a:p>
            <a:r>
              <a:rPr lang="en-US" dirty="0"/>
              <a:t>Appendix E Exploration</a:t>
            </a:r>
          </a:p>
        </p:txBody>
      </p:sp>
      <p:sp>
        <p:nvSpPr>
          <p:cNvPr id="3" name="Text Placeholder 2"/>
          <p:cNvSpPr>
            <a:spLocks noGrp="1"/>
          </p:cNvSpPr>
          <p:nvPr>
            <p:ph type="body" sz="quarter" idx="4294967295"/>
          </p:nvPr>
        </p:nvSpPr>
        <p:spPr>
          <a:xfrm>
            <a:off x="296068" y="1520825"/>
            <a:ext cx="9188450" cy="4900613"/>
          </a:xfrm>
          <a:prstGeom prst="rect">
            <a:avLst/>
          </a:prstGeom>
        </p:spPr>
        <p:txBody>
          <a:bodyPr/>
          <a:lstStyle/>
          <a:p>
            <a:r>
              <a:rPr lang="en-US" dirty="0"/>
              <a:t>Take a few moments to explore the general layout of Appendix E</a:t>
            </a:r>
          </a:p>
          <a:p>
            <a:pPr lvl="1"/>
            <a:r>
              <a:rPr lang="en-US" dirty="0"/>
              <a:t>How is the document laid out?</a:t>
            </a:r>
          </a:p>
          <a:p>
            <a:pPr lvl="1"/>
            <a:r>
              <a:rPr lang="en-US" dirty="0"/>
              <a:t>What shifts in grade-level expectations, if any, do you observe?</a:t>
            </a:r>
          </a:p>
          <a:p>
            <a:pPr lvl="1"/>
            <a:r>
              <a:rPr lang="en-US" dirty="0"/>
              <a:t>Is there anything that is surprising in this first dive into the Appendix?</a:t>
            </a:r>
          </a:p>
        </p:txBody>
      </p:sp>
    </p:spTree>
    <p:extLst>
      <p:ext uri="{BB962C8B-B14F-4D97-AF65-F5344CB8AC3E}">
        <p14:creationId xmlns:p14="http://schemas.microsoft.com/office/powerpoint/2010/main" val="375663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11455"/>
            <a:ext cx="8596313" cy="1320800"/>
          </a:xfrm>
          <a:prstGeom prst="rect">
            <a:avLst/>
          </a:prstGeom>
        </p:spPr>
        <p:txBody>
          <a:bodyPr/>
          <a:lstStyle/>
          <a:p>
            <a:r>
              <a:rPr lang="en-US" dirty="0"/>
              <a:t>Appendix E Exploration (2)</a:t>
            </a:r>
          </a:p>
        </p:txBody>
      </p:sp>
      <p:sp>
        <p:nvSpPr>
          <p:cNvPr id="3" name="Text Placeholder 2"/>
          <p:cNvSpPr>
            <a:spLocks noGrp="1"/>
          </p:cNvSpPr>
          <p:nvPr>
            <p:ph type="body" sz="quarter" idx="4294967295"/>
          </p:nvPr>
        </p:nvSpPr>
        <p:spPr>
          <a:xfrm>
            <a:off x="296068" y="1461770"/>
            <a:ext cx="9188450" cy="5184775"/>
          </a:xfrm>
          <a:prstGeom prst="rect">
            <a:avLst/>
          </a:prstGeom>
        </p:spPr>
        <p:txBody>
          <a:bodyPr/>
          <a:lstStyle/>
          <a:p>
            <a:pPr marL="0" indent="0">
              <a:buNone/>
            </a:pPr>
            <a:r>
              <a:rPr lang="en-US" dirty="0"/>
              <a:t>Choose a DCI to explore (e.g., LS2.A)</a:t>
            </a:r>
          </a:p>
          <a:p>
            <a:pPr>
              <a:buFont typeface="Arial" panose="020B0604020202020204" pitchFamily="34" charset="0"/>
              <a:buChar char="•"/>
            </a:pPr>
            <a:r>
              <a:rPr lang="en-US" dirty="0"/>
              <a:t>How does depth and sophistication progress from K-2 to HS?</a:t>
            </a:r>
          </a:p>
          <a:p>
            <a:pPr>
              <a:buFont typeface="Arial" panose="020B0604020202020204" pitchFamily="34" charset="0"/>
              <a:buChar char="•"/>
            </a:pPr>
            <a:r>
              <a:rPr lang="en-US" dirty="0"/>
              <a:t>What understandings should students have when coming to your classroom?</a:t>
            </a:r>
          </a:p>
          <a:p>
            <a:pPr>
              <a:buFont typeface="Arial" panose="020B0604020202020204" pitchFamily="34" charset="0"/>
              <a:buChar char="•"/>
            </a:pPr>
            <a:r>
              <a:rPr lang="en-US" dirty="0"/>
              <a:t>How do the understandings from your grade band help build understandings at the next grade band?</a:t>
            </a:r>
          </a:p>
        </p:txBody>
      </p:sp>
    </p:spTree>
    <p:extLst>
      <p:ext uri="{BB962C8B-B14F-4D97-AF65-F5344CB8AC3E}">
        <p14:creationId xmlns:p14="http://schemas.microsoft.com/office/powerpoint/2010/main" val="29554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302895"/>
            <a:ext cx="8596313" cy="868363"/>
          </a:xfrm>
          <a:prstGeom prst="rect">
            <a:avLst/>
          </a:prstGeom>
        </p:spPr>
        <p:txBody>
          <a:bodyPr/>
          <a:lstStyle/>
          <a:p>
            <a:r>
              <a:rPr lang="en-US" dirty="0"/>
              <a:t>Engineering Design</a:t>
            </a:r>
          </a:p>
        </p:txBody>
      </p:sp>
      <p:sp>
        <p:nvSpPr>
          <p:cNvPr id="3" name="Text Placeholder 2"/>
          <p:cNvSpPr>
            <a:spLocks noGrp="1"/>
          </p:cNvSpPr>
          <p:nvPr>
            <p:ph type="body" sz="quarter" idx="4294967295"/>
          </p:nvPr>
        </p:nvSpPr>
        <p:spPr>
          <a:xfrm>
            <a:off x="296068" y="1522095"/>
            <a:ext cx="9188450" cy="4900613"/>
          </a:xfrm>
          <a:prstGeom prst="rect">
            <a:avLst/>
          </a:prstGeom>
        </p:spPr>
        <p:txBody>
          <a:bodyPr/>
          <a:lstStyle/>
          <a:p>
            <a:r>
              <a:rPr lang="en-US" dirty="0"/>
              <a:t>“Special” set of DCI standards that define the engineering design process</a:t>
            </a:r>
          </a:p>
          <a:p>
            <a:r>
              <a:rPr lang="en-US" dirty="0"/>
              <a:t>Defined by the Engineering, Technology and Applications of Science (ETS) Standards</a:t>
            </a:r>
          </a:p>
          <a:p>
            <a:r>
              <a:rPr lang="en-US" dirty="0"/>
              <a:t>Engineering design also incorporated within the Science and Engineering Practices</a:t>
            </a:r>
          </a:p>
        </p:txBody>
      </p:sp>
    </p:spTree>
    <p:extLst>
      <p:ext uri="{BB962C8B-B14F-4D97-AF65-F5344CB8AC3E}">
        <p14:creationId xmlns:p14="http://schemas.microsoft.com/office/powerpoint/2010/main" val="27437189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315912"/>
            <a:ext cx="8596313" cy="1320800"/>
          </a:xfrm>
          <a:prstGeom prst="rect">
            <a:avLst/>
          </a:prstGeom>
        </p:spPr>
        <p:txBody>
          <a:bodyPr/>
          <a:lstStyle/>
          <a:p>
            <a:r>
              <a:rPr lang="en-US" dirty="0"/>
              <a:t>Definitions</a:t>
            </a:r>
          </a:p>
        </p:txBody>
      </p:sp>
      <p:sp>
        <p:nvSpPr>
          <p:cNvPr id="3" name="Text Placeholder 2"/>
          <p:cNvSpPr>
            <a:spLocks noGrp="1"/>
          </p:cNvSpPr>
          <p:nvPr>
            <p:ph type="body" sz="quarter" idx="4294967295"/>
          </p:nvPr>
        </p:nvSpPr>
        <p:spPr>
          <a:xfrm>
            <a:off x="296068" y="1537335"/>
            <a:ext cx="9188450" cy="5541963"/>
          </a:xfrm>
          <a:prstGeom prst="rect">
            <a:avLst/>
          </a:prstGeom>
        </p:spPr>
        <p:txBody>
          <a:bodyPr>
            <a:normAutofit/>
          </a:bodyPr>
          <a:lstStyle/>
          <a:p>
            <a:r>
              <a:rPr lang="en-US" dirty="0"/>
              <a:t>Engineering: Any engagement in a systematic practice of design to achieve solutions to particular human problems</a:t>
            </a:r>
          </a:p>
          <a:p>
            <a:endParaRPr lang="en-US" dirty="0"/>
          </a:p>
          <a:p>
            <a:r>
              <a:rPr lang="en-US" dirty="0"/>
              <a:t>Technology: All types of human-made systems and processes. Technologies result when engineers apply their understanding to the natural world and of human behavior to design ways to satisfy human needs and wants</a:t>
            </a:r>
          </a:p>
          <a:p>
            <a:pPr marL="0" indent="0" algn="r">
              <a:buNone/>
            </a:pPr>
            <a:r>
              <a:rPr lang="en-US" sz="1700" dirty="0"/>
              <a:t>NRC, 2012, pp. 11-12</a:t>
            </a:r>
          </a:p>
        </p:txBody>
      </p:sp>
    </p:spTree>
    <p:extLst>
      <p:ext uri="{BB962C8B-B14F-4D97-AF65-F5344CB8AC3E}">
        <p14:creationId xmlns:p14="http://schemas.microsoft.com/office/powerpoint/2010/main" val="1430639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366" y="127811"/>
            <a:ext cx="8596313" cy="1320800"/>
          </a:xfrm>
          <a:prstGeom prst="rect">
            <a:avLst/>
          </a:prstGeom>
        </p:spPr>
        <p:txBody>
          <a:bodyPr/>
          <a:lstStyle/>
          <a:p>
            <a:r>
              <a:rPr lang="en-US" dirty="0"/>
              <a:t>The Design Cycle</a:t>
            </a:r>
          </a:p>
        </p:txBody>
      </p:sp>
      <p:grpSp>
        <p:nvGrpSpPr>
          <p:cNvPr id="11" name="Group 10" descr="The Design Cycle: Define, Optimize, and Develop Solutions">
            <a:extLst>
              <a:ext uri="{FF2B5EF4-FFF2-40B4-BE49-F238E27FC236}">
                <a16:creationId xmlns:a16="http://schemas.microsoft.com/office/drawing/2014/main" id="{B279DF56-5B9B-084F-8D95-35A1844A4118}"/>
              </a:ext>
            </a:extLst>
          </p:cNvPr>
          <p:cNvGrpSpPr/>
          <p:nvPr/>
        </p:nvGrpSpPr>
        <p:grpSpPr>
          <a:xfrm>
            <a:off x="3365066" y="788211"/>
            <a:ext cx="6757454" cy="4842779"/>
            <a:chOff x="3365066" y="788211"/>
            <a:chExt cx="6757454" cy="4842779"/>
          </a:xfrm>
        </p:grpSpPr>
        <p:sp>
          <p:nvSpPr>
            <p:cNvPr id="4" name="Oval 3"/>
            <p:cNvSpPr/>
            <p:nvPr/>
          </p:nvSpPr>
          <p:spPr>
            <a:xfrm>
              <a:off x="5581632" y="788211"/>
              <a:ext cx="2144998" cy="1946031"/>
            </a:xfrm>
            <a:prstGeom prst="ellipse">
              <a:avLst/>
            </a:prstGeom>
            <a:solidFill>
              <a:schemeClr val="tx1">
                <a:lumMod val="50000"/>
                <a:lumOff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bg1"/>
                  </a:solidFill>
                </a:rPr>
                <a:t>Define</a:t>
              </a:r>
            </a:p>
          </p:txBody>
        </p:sp>
        <p:sp>
          <p:nvSpPr>
            <p:cNvPr id="5" name="Oval 4"/>
            <p:cNvSpPr/>
            <p:nvPr/>
          </p:nvSpPr>
          <p:spPr>
            <a:xfrm>
              <a:off x="3365066" y="3684959"/>
              <a:ext cx="2144998" cy="1946031"/>
            </a:xfrm>
            <a:prstGeom prst="ellipse">
              <a:avLst/>
            </a:prstGeom>
            <a:solidFill>
              <a:schemeClr val="tx1">
                <a:lumMod val="50000"/>
                <a:lumOff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Optimize</a:t>
              </a:r>
            </a:p>
          </p:txBody>
        </p:sp>
        <p:sp>
          <p:nvSpPr>
            <p:cNvPr id="6" name="Oval 5"/>
            <p:cNvSpPr/>
            <p:nvPr/>
          </p:nvSpPr>
          <p:spPr>
            <a:xfrm>
              <a:off x="7807284" y="3684959"/>
              <a:ext cx="2315236" cy="1946031"/>
            </a:xfrm>
            <a:prstGeom prst="ellipse">
              <a:avLst/>
            </a:prstGeom>
            <a:solidFill>
              <a:schemeClr val="tx1">
                <a:lumMod val="50000"/>
                <a:lumOff val="50000"/>
              </a:schemeClr>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t>Develop</a:t>
              </a:r>
            </a:p>
            <a:p>
              <a:pPr algn="ctr"/>
              <a:r>
                <a:rPr lang="en-US" sz="2800" dirty="0"/>
                <a:t>Solutions</a:t>
              </a:r>
            </a:p>
          </p:txBody>
        </p:sp>
        <p:sp>
          <p:nvSpPr>
            <p:cNvPr id="8" name="Left-Right Arrow 7"/>
            <p:cNvSpPr/>
            <p:nvPr/>
          </p:nvSpPr>
          <p:spPr>
            <a:xfrm>
              <a:off x="5905084" y="4347312"/>
              <a:ext cx="1498094" cy="621323"/>
            </a:xfrm>
            <a:prstGeom prst="lef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rot="2799722">
              <a:off x="7212549" y="2794035"/>
              <a:ext cx="1498094" cy="621323"/>
            </a:xfrm>
            <a:prstGeom prst="lef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Left-Right Arrow 8">
              <a:extLst>
                <a:ext uri="{FF2B5EF4-FFF2-40B4-BE49-F238E27FC236}">
                  <a16:creationId xmlns:a16="http://schemas.microsoft.com/office/drawing/2014/main" id="{3B8FECCE-D503-0A8E-B0B4-C14430B78543}"/>
                </a:ext>
              </a:extLst>
            </p:cNvPr>
            <p:cNvSpPr/>
            <p:nvPr/>
          </p:nvSpPr>
          <p:spPr>
            <a:xfrm rot="7997543">
              <a:off x="4493293" y="2754844"/>
              <a:ext cx="1498094" cy="621323"/>
            </a:xfrm>
            <a:prstGeom prst="leftRightArrow">
              <a:avLst/>
            </a:prstGeom>
            <a:solidFill>
              <a:schemeClr val="tx1">
                <a:lumMod val="50000"/>
                <a:lumOff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764297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20229"/>
            <a:ext cx="8596313" cy="1320800"/>
          </a:xfrm>
          <a:prstGeom prst="rect">
            <a:avLst/>
          </a:prstGeom>
        </p:spPr>
        <p:txBody>
          <a:bodyPr/>
          <a:lstStyle/>
          <a:p>
            <a:r>
              <a:rPr lang="en-US" dirty="0"/>
              <a:t>Appendix I Exploration</a:t>
            </a:r>
          </a:p>
        </p:txBody>
      </p:sp>
      <p:sp>
        <p:nvSpPr>
          <p:cNvPr id="3" name="Text Placeholder 2"/>
          <p:cNvSpPr>
            <a:spLocks noGrp="1"/>
          </p:cNvSpPr>
          <p:nvPr>
            <p:ph type="body" sz="quarter" idx="4294967295"/>
          </p:nvPr>
        </p:nvSpPr>
        <p:spPr>
          <a:xfrm>
            <a:off x="296068" y="1541029"/>
            <a:ext cx="9188450" cy="4900613"/>
          </a:xfrm>
          <a:prstGeom prst="rect">
            <a:avLst/>
          </a:prstGeom>
        </p:spPr>
        <p:txBody>
          <a:bodyPr/>
          <a:lstStyle/>
          <a:p>
            <a:r>
              <a:rPr lang="en-US" dirty="0"/>
              <a:t>Study Appendix I</a:t>
            </a:r>
          </a:p>
          <a:p>
            <a:pPr lvl="1"/>
            <a:r>
              <a:rPr lang="en-US" dirty="0"/>
              <a:t>How is it different from the DCI progression you have previously reviewed?</a:t>
            </a:r>
          </a:p>
          <a:p>
            <a:pPr lvl="1"/>
            <a:r>
              <a:rPr lang="en-US" dirty="0"/>
              <a:t>How do the three components of the design cycle increase in depth and sophistication at each grade band?</a:t>
            </a:r>
          </a:p>
        </p:txBody>
      </p:sp>
    </p:spTree>
    <p:extLst>
      <p:ext uri="{BB962C8B-B14F-4D97-AF65-F5344CB8AC3E}">
        <p14:creationId xmlns:p14="http://schemas.microsoft.com/office/powerpoint/2010/main" val="95622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p:spPr>
        <p:txBody>
          <a:bodyPr/>
          <a:lstStyle/>
          <a:p>
            <a:r>
              <a:rPr lang="en-US" dirty="0"/>
              <a:t>In Session B, we…</a:t>
            </a:r>
          </a:p>
        </p:txBody>
      </p:sp>
      <p:sp>
        <p:nvSpPr>
          <p:cNvPr id="3" name="Text Placeholder 2"/>
          <p:cNvSpPr>
            <a:spLocks noGrp="1"/>
          </p:cNvSpPr>
          <p:nvPr>
            <p:ph type="body" sz="quarter" idx="4294967295"/>
          </p:nvPr>
        </p:nvSpPr>
        <p:spPr>
          <a:xfrm>
            <a:off x="296068" y="1509857"/>
            <a:ext cx="9188450" cy="4902200"/>
          </a:xfrm>
          <a:prstGeom prst="rect">
            <a:avLst/>
          </a:prstGeom>
        </p:spPr>
        <p:txBody>
          <a:bodyPr/>
          <a:lstStyle/>
          <a:p>
            <a:r>
              <a:rPr lang="en-US" dirty="0"/>
              <a:t>determined the importance of the Disciplinary Core Ideas. </a:t>
            </a:r>
          </a:p>
          <a:p>
            <a:r>
              <a:rPr lang="en-US" dirty="0"/>
              <a:t>explored Appendix E to see how it might inform teachers of how they can support student learning. </a:t>
            </a:r>
          </a:p>
          <a:p>
            <a:r>
              <a:rPr lang="en-US" dirty="0"/>
              <a:t>examined how engineering design is represented in the </a:t>
            </a:r>
            <a:r>
              <a:rPr lang="en-US" i="1" dirty="0"/>
              <a:t>Kentucky Academic Standards (KAS) for Science </a:t>
            </a:r>
            <a:r>
              <a:rPr lang="en-US" dirty="0"/>
              <a:t>and how it progresses in depth and sophistication as students move through grade bands. </a:t>
            </a:r>
          </a:p>
        </p:txBody>
      </p:sp>
    </p:spTree>
    <p:extLst>
      <p:ext uri="{BB962C8B-B14F-4D97-AF65-F5344CB8AC3E}">
        <p14:creationId xmlns:p14="http://schemas.microsoft.com/office/powerpoint/2010/main" val="1506838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75648"/>
            <a:ext cx="8596313" cy="1320800"/>
          </a:xfrm>
          <a:prstGeom prst="rect">
            <a:avLst/>
          </a:prstGeom>
          <a:effectLst>
            <a:reflection blurRad="6350" stA="50000" endA="300" endPos="38500" dist="50800" dir="5400000" sy="-100000" algn="bl" rotWithShape="0"/>
          </a:effectLst>
        </p:spPr>
        <p:txBody>
          <a:bodyPr/>
          <a:lstStyle/>
          <a:p>
            <a:r>
              <a:rPr lang="en-US" dirty="0"/>
              <a:t>Reflection for Session B</a:t>
            </a:r>
          </a:p>
        </p:txBody>
      </p:sp>
      <p:sp>
        <p:nvSpPr>
          <p:cNvPr id="3" name="Text Placeholder 2"/>
          <p:cNvSpPr>
            <a:spLocks noGrp="1"/>
          </p:cNvSpPr>
          <p:nvPr>
            <p:ph type="body" sz="quarter" idx="4294967295"/>
          </p:nvPr>
        </p:nvSpPr>
        <p:spPr>
          <a:xfrm>
            <a:off x="296068" y="1509857"/>
            <a:ext cx="9188450" cy="4902200"/>
          </a:xfrm>
          <a:prstGeom prst="rect">
            <a:avLst/>
          </a:prstGeom>
        </p:spPr>
        <p:txBody>
          <a:bodyPr/>
          <a:lstStyle/>
          <a:p>
            <a:pPr marL="0" indent="0">
              <a:buNone/>
            </a:pPr>
            <a:r>
              <a:rPr lang="en-US" dirty="0"/>
              <a:t>Now that you have completed Session B on Disciplinary Core Ideas, complete this sentence stem on your own paper.</a:t>
            </a:r>
          </a:p>
          <a:p>
            <a:pPr marL="0" indent="0">
              <a:buNone/>
            </a:pPr>
            <a:endParaRPr lang="en-US" dirty="0"/>
          </a:p>
          <a:p>
            <a:pPr marL="0" indent="0">
              <a:buNone/>
            </a:pPr>
            <a:r>
              <a:rPr lang="en-US" dirty="0"/>
              <a:t>I used to think…but now I know…</a:t>
            </a:r>
          </a:p>
        </p:txBody>
      </p:sp>
    </p:spTree>
    <p:extLst>
      <p:ext uri="{BB962C8B-B14F-4D97-AF65-F5344CB8AC3E}">
        <p14:creationId xmlns:p14="http://schemas.microsoft.com/office/powerpoint/2010/main" val="380553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p>
            <a:r>
              <a:rPr lang="en-US" sz="5100" dirty="0"/>
              <a:t>The </a:t>
            </a:r>
            <a:r>
              <a:rPr lang="en-US" sz="5100" i="1" dirty="0"/>
              <a:t>Kentucky Academic Standards for Science</a:t>
            </a:r>
            <a:r>
              <a:rPr lang="en-US" sz="5100" dirty="0"/>
              <a:t>: An Overview</a:t>
            </a:r>
          </a:p>
        </p:txBody>
      </p:sp>
      <p:sp>
        <p:nvSpPr>
          <p:cNvPr id="3" name="Text Placeholder 2"/>
          <p:cNvSpPr>
            <a:spLocks noGrp="1"/>
          </p:cNvSpPr>
          <p:nvPr>
            <p:ph type="subTitle" idx="1"/>
          </p:nvPr>
        </p:nvSpPr>
        <p:spPr>
          <a:xfrm>
            <a:off x="2548890" y="3602038"/>
            <a:ext cx="8119110" cy="1655762"/>
          </a:xfrm>
        </p:spPr>
        <p:txBody>
          <a:bodyPr>
            <a:normAutofit/>
          </a:bodyPr>
          <a:lstStyle/>
          <a:p>
            <a:r>
              <a:rPr lang="en-US" dirty="0"/>
              <a:t>Session C: Dimensions of Science: Science and Engineering Practices (SEP)</a:t>
            </a:r>
          </a:p>
        </p:txBody>
      </p:sp>
    </p:spTree>
    <p:extLst>
      <p:ext uri="{BB962C8B-B14F-4D97-AF65-F5344CB8AC3E}">
        <p14:creationId xmlns:p14="http://schemas.microsoft.com/office/powerpoint/2010/main" val="18184931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22885"/>
            <a:ext cx="8596313" cy="1320800"/>
          </a:xfrm>
          <a:prstGeom prst="rect">
            <a:avLst/>
          </a:prstGeom>
        </p:spPr>
        <p:txBody>
          <a:bodyPr/>
          <a:lstStyle/>
          <a:p>
            <a:r>
              <a:rPr lang="en-US" dirty="0"/>
              <a:t>In previous sessions we learned…</a:t>
            </a:r>
          </a:p>
        </p:txBody>
      </p:sp>
      <p:sp>
        <p:nvSpPr>
          <p:cNvPr id="3" name="Text Placeholder 2"/>
          <p:cNvSpPr>
            <a:spLocks noGrp="1"/>
          </p:cNvSpPr>
          <p:nvPr>
            <p:ph type="body" sz="quarter" idx="4294967295"/>
          </p:nvPr>
        </p:nvSpPr>
        <p:spPr>
          <a:xfrm>
            <a:off x="296068" y="1543685"/>
            <a:ext cx="9188450" cy="4902200"/>
          </a:xfrm>
          <a:prstGeom prst="rect">
            <a:avLst/>
          </a:prstGeom>
        </p:spPr>
        <p:txBody>
          <a:bodyPr vert="horz" lIns="91440" tIns="45720" rIns="91440" bIns="45720" rtlCol="0" anchor="t">
            <a:normAutofit/>
          </a:bodyPr>
          <a:lstStyle/>
          <a:p>
            <a:r>
              <a:rPr lang="en-US" dirty="0"/>
              <a:t>the </a:t>
            </a:r>
            <a:r>
              <a:rPr lang="en-US" i="1" dirty="0"/>
              <a:t>KAS for Science</a:t>
            </a:r>
            <a:r>
              <a:rPr lang="en-US" dirty="0"/>
              <a:t> depict what students must do and know to show proficiency in science.</a:t>
            </a:r>
          </a:p>
          <a:p>
            <a:r>
              <a:rPr lang="en-US" dirty="0"/>
              <a:t>the </a:t>
            </a:r>
            <a:r>
              <a:rPr lang="en-US" i="1" dirty="0"/>
              <a:t>KAS for Science</a:t>
            </a:r>
            <a:r>
              <a:rPr lang="en-US" dirty="0"/>
              <a:t> are composed of three dimensions.</a:t>
            </a:r>
          </a:p>
          <a:p>
            <a:r>
              <a:rPr lang="en-US" dirty="0"/>
              <a:t>the Disciplinary Core Ideas (DCIs) are the broad ideas of science.</a:t>
            </a:r>
          </a:p>
          <a:p>
            <a:r>
              <a:rPr lang="en-US" dirty="0"/>
              <a:t>the DCIs include Principles of Engineering Design.</a:t>
            </a:r>
          </a:p>
        </p:txBody>
      </p:sp>
    </p:spTree>
    <p:extLst>
      <p:ext uri="{BB962C8B-B14F-4D97-AF65-F5344CB8AC3E}">
        <p14:creationId xmlns:p14="http://schemas.microsoft.com/office/powerpoint/2010/main" val="3305995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title" idx="4294967295"/>
          </p:nvPr>
        </p:nvSpPr>
        <p:spPr>
          <a:xfrm>
            <a:off x="415636" y="257175"/>
            <a:ext cx="8180677" cy="1320800"/>
          </a:xfrm>
          <a:prstGeom prst="rect">
            <a:avLst/>
          </a:prstGeom>
          <a:noFill/>
          <a:ln>
            <a:noFill/>
          </a:ln>
        </p:spPr>
        <p:txBody>
          <a:bodyPr spcFirstLastPara="1" wrap="square" lIns="91433" tIns="45700" rIns="91433" bIns="45700" anchor="t" anchorCtr="0">
            <a:noAutofit/>
          </a:bodyPr>
          <a:lstStyle/>
          <a:p>
            <a:r>
              <a:rPr lang="en" dirty="0"/>
              <a:t>Module Goals: </a:t>
            </a:r>
            <a:endParaRPr dirty="0"/>
          </a:p>
        </p:txBody>
      </p:sp>
      <p:sp>
        <p:nvSpPr>
          <p:cNvPr id="153" name="Google Shape;153;p25"/>
          <p:cNvSpPr txBox="1">
            <a:spLocks noGrp="1"/>
          </p:cNvSpPr>
          <p:nvPr>
            <p:ph type="body" idx="4294967295"/>
          </p:nvPr>
        </p:nvSpPr>
        <p:spPr>
          <a:xfrm>
            <a:off x="341744" y="1327149"/>
            <a:ext cx="11619347" cy="5350741"/>
          </a:xfrm>
          <a:prstGeom prst="rect">
            <a:avLst/>
          </a:prstGeom>
          <a:noFill/>
          <a:ln>
            <a:noFill/>
          </a:ln>
        </p:spPr>
        <p:txBody>
          <a:bodyPr spcFirstLastPara="1" wrap="square" lIns="91433" tIns="45700" rIns="91433" bIns="45700" anchor="t" anchorCtr="0">
            <a:noAutofit/>
          </a:bodyPr>
          <a:lstStyle/>
          <a:p>
            <a:pPr marL="609585" indent="-457189">
              <a:lnSpc>
                <a:spcPct val="150000"/>
              </a:lnSpc>
              <a:spcBef>
                <a:spcPts val="0"/>
              </a:spcBef>
              <a:buSzPts val="1800"/>
              <a:buFont typeface="Source Sans Pro"/>
              <a:buChar char="▶"/>
            </a:pPr>
            <a:r>
              <a:rPr lang="en-US" dirty="0">
                <a:solidFill>
                  <a:schemeClr val="dk1"/>
                </a:solidFill>
              </a:rPr>
              <a:t>Build a shared understanding of the architecture and components of the </a:t>
            </a:r>
            <a:r>
              <a:rPr lang="en-US" i="1" dirty="0">
                <a:solidFill>
                  <a:schemeClr val="dk1"/>
                </a:solidFill>
              </a:rPr>
              <a:t>KAS for Science. </a:t>
            </a:r>
          </a:p>
          <a:p>
            <a:pPr marL="609585" indent="-457189">
              <a:lnSpc>
                <a:spcPct val="150000"/>
              </a:lnSpc>
              <a:spcBef>
                <a:spcPts val="0"/>
              </a:spcBef>
              <a:buSzPts val="1800"/>
              <a:buFont typeface="Source Sans Pro"/>
              <a:buChar char="▶"/>
            </a:pPr>
            <a:r>
              <a:rPr lang="en-US" dirty="0">
                <a:solidFill>
                  <a:schemeClr val="dk1"/>
                </a:solidFill>
              </a:rPr>
              <a:t>Strengthen the understanding of the three dimensions of science and recognize </a:t>
            </a:r>
            <a:r>
              <a:rPr lang="en-US" dirty="0">
                <a:solidFill>
                  <a:schemeClr val="tx1"/>
                </a:solidFill>
              </a:rPr>
              <a:t>how they work together to support highly effective science teaching and learning. </a:t>
            </a:r>
          </a:p>
          <a:p>
            <a:pPr marL="609585" indent="-457189">
              <a:lnSpc>
                <a:spcPct val="150000"/>
              </a:lnSpc>
              <a:spcBef>
                <a:spcPts val="0"/>
              </a:spcBef>
              <a:buSzPts val="1800"/>
              <a:buFont typeface="Source Sans Pro"/>
              <a:buChar char="▶"/>
            </a:pPr>
            <a:r>
              <a:rPr lang="en-US" dirty="0">
                <a:solidFill>
                  <a:schemeClr val="tx1"/>
                </a:solidFill>
              </a:rPr>
              <a:t>Identify and prioritize areas where future professional learning will be needed for successful implementation of the</a:t>
            </a:r>
            <a:r>
              <a:rPr lang="en-US" i="1" dirty="0">
                <a:solidFill>
                  <a:schemeClr val="tx1"/>
                </a:solidFill>
              </a:rPr>
              <a:t> KAS for Science</a:t>
            </a:r>
            <a:r>
              <a:rPr lang="en-US" dirty="0">
                <a:solidFill>
                  <a:schemeClr val="tx1"/>
                </a:solidFill>
              </a:rPr>
              <a:t> and develop a plan to address those areas.</a:t>
            </a:r>
          </a:p>
          <a:p>
            <a:pPr marL="609585" indent="-457189">
              <a:lnSpc>
                <a:spcPct val="150000"/>
              </a:lnSpc>
              <a:spcBef>
                <a:spcPts val="0"/>
              </a:spcBef>
              <a:buSzPts val="1800"/>
              <a:buFont typeface="Source Sans Pro"/>
              <a:buChar char="▶"/>
            </a:pPr>
            <a:endParaRPr lang="en-US" sz="2400" dirty="0">
              <a:solidFill>
                <a:schemeClr val="dk1"/>
              </a:solidFill>
            </a:endParaRPr>
          </a:p>
        </p:txBody>
      </p:sp>
    </p:spTree>
    <p:extLst>
      <p:ext uri="{BB962C8B-B14F-4D97-AF65-F5344CB8AC3E}">
        <p14:creationId xmlns:p14="http://schemas.microsoft.com/office/powerpoint/2010/main" val="317220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CB66-552D-AB53-12D1-967AFAFB37AC}"/>
              </a:ext>
            </a:extLst>
          </p:cNvPr>
          <p:cNvSpPr>
            <a:spLocks noGrp="1"/>
          </p:cNvSpPr>
          <p:nvPr>
            <p:ph type="title" idx="4294967295"/>
          </p:nvPr>
        </p:nvSpPr>
        <p:spPr>
          <a:xfrm>
            <a:off x="296068" y="280035"/>
            <a:ext cx="8596313" cy="1320800"/>
          </a:xfrm>
          <a:prstGeom prst="rect">
            <a:avLst/>
          </a:prstGeom>
        </p:spPr>
        <p:txBody>
          <a:bodyPr/>
          <a:lstStyle/>
          <a:p>
            <a:r>
              <a:rPr lang="en-US" dirty="0"/>
              <a:t>Session C Essential Question</a:t>
            </a:r>
          </a:p>
        </p:txBody>
      </p:sp>
      <p:sp>
        <p:nvSpPr>
          <p:cNvPr id="3" name="Text Placeholder 2">
            <a:extLst>
              <a:ext uri="{FF2B5EF4-FFF2-40B4-BE49-F238E27FC236}">
                <a16:creationId xmlns:a16="http://schemas.microsoft.com/office/drawing/2014/main" id="{FCE57C55-8AF8-E166-30D2-2FF921D1B38D}"/>
              </a:ext>
            </a:extLst>
          </p:cNvPr>
          <p:cNvSpPr>
            <a:spLocks noGrp="1"/>
          </p:cNvSpPr>
          <p:nvPr>
            <p:ph type="body" sz="quarter" idx="4294967295"/>
          </p:nvPr>
        </p:nvSpPr>
        <p:spPr>
          <a:xfrm>
            <a:off x="296068" y="1955800"/>
            <a:ext cx="10528142" cy="4902200"/>
          </a:xfrm>
          <a:prstGeom prst="rect">
            <a:avLst/>
          </a:prstGeom>
        </p:spPr>
        <p:txBody>
          <a:bodyPr/>
          <a:lstStyle/>
          <a:p>
            <a:pPr marL="0" indent="0">
              <a:buNone/>
            </a:pPr>
            <a:endParaRPr lang="en-US" dirty="0"/>
          </a:p>
          <a:p>
            <a:pPr marL="0" indent="0">
              <a:buNone/>
            </a:pPr>
            <a:r>
              <a:rPr lang="en-US" dirty="0"/>
              <a:t>How do the practices help us move beyond “knowing about” science to making sense of the world around us?</a:t>
            </a:r>
          </a:p>
        </p:txBody>
      </p:sp>
    </p:spTree>
    <p:extLst>
      <p:ext uri="{BB962C8B-B14F-4D97-AF65-F5344CB8AC3E}">
        <p14:creationId xmlns:p14="http://schemas.microsoft.com/office/powerpoint/2010/main" val="2457451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394970"/>
            <a:ext cx="8596313" cy="1320800"/>
          </a:xfrm>
          <a:prstGeom prst="rect">
            <a:avLst/>
          </a:prstGeom>
        </p:spPr>
        <p:txBody>
          <a:bodyPr>
            <a:normAutofit/>
          </a:bodyPr>
          <a:lstStyle/>
          <a:p>
            <a:r>
              <a:rPr lang="en-US" dirty="0"/>
              <a:t>Science and Engineering Practices (SEPs)</a:t>
            </a:r>
          </a:p>
        </p:txBody>
      </p:sp>
      <p:sp>
        <p:nvSpPr>
          <p:cNvPr id="3" name="Text Placeholder 2"/>
          <p:cNvSpPr>
            <a:spLocks noGrp="1"/>
          </p:cNvSpPr>
          <p:nvPr>
            <p:ph type="body" sz="quarter" idx="4294967295"/>
          </p:nvPr>
        </p:nvSpPr>
        <p:spPr>
          <a:xfrm>
            <a:off x="296068" y="2036128"/>
            <a:ext cx="9188450" cy="4902200"/>
          </a:xfrm>
          <a:prstGeom prst="rect">
            <a:avLst/>
          </a:prstGeom>
        </p:spPr>
        <p:txBody>
          <a:bodyPr>
            <a:normAutofit/>
          </a:bodyPr>
          <a:lstStyle/>
          <a:p>
            <a:r>
              <a:rPr lang="en-US" dirty="0"/>
              <a:t>Major practices scientists use to investigate, model and develop theories about the natural world</a:t>
            </a:r>
          </a:p>
          <a:p>
            <a:r>
              <a:rPr lang="en-US" dirty="0"/>
              <a:t>Key practices engineers use to design and build systems</a:t>
            </a:r>
          </a:p>
        </p:txBody>
      </p:sp>
    </p:spTree>
    <p:extLst>
      <p:ext uri="{BB962C8B-B14F-4D97-AF65-F5344CB8AC3E}">
        <p14:creationId xmlns:p14="http://schemas.microsoft.com/office/powerpoint/2010/main" val="1207817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0035"/>
            <a:ext cx="8596313" cy="1320800"/>
          </a:xfrm>
          <a:prstGeom prst="rect">
            <a:avLst/>
          </a:prstGeom>
        </p:spPr>
        <p:txBody>
          <a:bodyPr/>
          <a:lstStyle/>
          <a:p>
            <a:r>
              <a:rPr lang="en-US" dirty="0"/>
              <a:t>Why Practice?</a:t>
            </a:r>
          </a:p>
        </p:txBody>
      </p:sp>
      <p:sp>
        <p:nvSpPr>
          <p:cNvPr id="3" name="Text Placeholder 2"/>
          <p:cNvSpPr>
            <a:spLocks noGrp="1"/>
          </p:cNvSpPr>
          <p:nvPr>
            <p:ph type="body" sz="quarter" idx="4294967295"/>
          </p:nvPr>
        </p:nvSpPr>
        <p:spPr>
          <a:xfrm>
            <a:off x="296068" y="1680527"/>
            <a:ext cx="9188450" cy="3496945"/>
          </a:xfrm>
          <a:prstGeom prst="rect">
            <a:avLst/>
          </a:prstGeom>
        </p:spPr>
        <p:txBody>
          <a:bodyPr anchor="ctr"/>
          <a:lstStyle/>
          <a:p>
            <a:pPr marL="0" indent="0">
              <a:buNone/>
            </a:pPr>
            <a:r>
              <a:rPr lang="en-US" dirty="0"/>
              <a:t>The science and engineering practices are:</a:t>
            </a:r>
          </a:p>
          <a:p>
            <a:pPr lvl="1"/>
            <a:r>
              <a:rPr lang="en-US" sz="2800" dirty="0"/>
              <a:t>critical as the students are making sense of the world. </a:t>
            </a:r>
          </a:p>
          <a:p>
            <a:pPr lvl="1"/>
            <a:r>
              <a:rPr lang="en-US" sz="2800" dirty="0"/>
              <a:t>“the way we build, test, refine and use knowledge either to investigate questions or to solve problems.” </a:t>
            </a:r>
          </a:p>
          <a:p>
            <a:pPr marL="457200" lvl="1" indent="0">
              <a:buNone/>
            </a:pPr>
            <a:endParaRPr lang="en-US" sz="2800" dirty="0"/>
          </a:p>
          <a:p>
            <a:pPr marL="457200" lvl="1" indent="0">
              <a:buNone/>
            </a:pPr>
            <a:r>
              <a:rPr lang="en-US" sz="1400" dirty="0"/>
              <a:t>(</a:t>
            </a:r>
            <a:r>
              <a:rPr lang="en-US" sz="1400" i="1" dirty="0"/>
              <a:t>Helping Students Make Sense of the World Using Next Generation Science and Engineering Practices</a:t>
            </a:r>
            <a:r>
              <a:rPr lang="en-US" sz="1400" dirty="0"/>
              <a:t>, page 6)</a:t>
            </a:r>
            <a:endParaRPr lang="en-US" dirty="0"/>
          </a:p>
        </p:txBody>
      </p:sp>
    </p:spTree>
    <p:extLst>
      <p:ext uri="{BB962C8B-B14F-4D97-AF65-F5344CB8AC3E}">
        <p14:creationId xmlns:p14="http://schemas.microsoft.com/office/powerpoint/2010/main" val="4050367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idx="4294967295"/>
          </p:nvPr>
        </p:nvSpPr>
        <p:spPr>
          <a:xfrm>
            <a:off x="0" y="257175"/>
            <a:ext cx="8596313" cy="1320800"/>
          </a:xfrm>
          <a:prstGeom prst="rect">
            <a:avLst/>
          </a:prstGeom>
        </p:spPr>
        <p:txBody>
          <a:bodyPr/>
          <a:lstStyle/>
          <a:p>
            <a:r>
              <a:rPr lang="en-US" dirty="0"/>
              <a:t>Science and Engineering Practices</a:t>
            </a:r>
          </a:p>
        </p:txBody>
      </p:sp>
      <p:graphicFrame>
        <p:nvGraphicFramePr>
          <p:cNvPr id="4" name="Table 3" descr="Science and Engineering Practices&#10;The eight science and engineering practices are asking Questions/defining problems, developing and using models, planning and carrying out investigations, analyzing and interpreting data, using mathematics and computational thinking, constructing explanations/designing solutions, engaging in argument from evidence, and obtaining, evaluating and communicating information"/>
          <p:cNvGraphicFramePr>
            <a:graphicFrameLocks noGrp="1"/>
          </p:cNvGraphicFramePr>
          <p:nvPr>
            <p:extLst>
              <p:ext uri="{D42A27DB-BD31-4B8C-83A1-F6EECF244321}">
                <p14:modId xmlns:p14="http://schemas.microsoft.com/office/powerpoint/2010/main" val="2125700647"/>
              </p:ext>
            </p:extLst>
          </p:nvPr>
        </p:nvGraphicFramePr>
        <p:xfrm>
          <a:off x="690112" y="172528"/>
          <a:ext cx="10251420" cy="5398695"/>
        </p:xfrm>
        <a:graphic>
          <a:graphicData uri="http://schemas.openxmlformats.org/drawingml/2006/table">
            <a:tbl>
              <a:tblPr firstRow="1" bandRow="1">
                <a:tableStyleId>{793D81CF-94F2-401A-BA57-92F5A7B2D0C5}</a:tableStyleId>
              </a:tblPr>
              <a:tblGrid>
                <a:gridCol w="10251420">
                  <a:extLst>
                    <a:ext uri="{9D8B030D-6E8A-4147-A177-3AD203B41FA5}">
                      <a16:colId xmlns:a16="http://schemas.microsoft.com/office/drawing/2014/main" val="20000"/>
                    </a:ext>
                  </a:extLst>
                </a:gridCol>
              </a:tblGrid>
              <a:tr h="556047">
                <a:tc>
                  <a:txBody>
                    <a:bodyPr/>
                    <a:lstStyle/>
                    <a:p>
                      <a:r>
                        <a:rPr lang="en-US" sz="3200" dirty="0"/>
                        <a:t>Science and Engineering Practices</a:t>
                      </a:r>
                    </a:p>
                  </a:txBody>
                  <a:tcPr/>
                </a:tc>
                <a:extLst>
                  <a:ext uri="{0D108BD9-81ED-4DB2-BD59-A6C34878D82A}">
                    <a16:rowId xmlns:a16="http://schemas.microsoft.com/office/drawing/2014/main" val="10000"/>
                  </a:ext>
                </a:extLst>
              </a:tr>
              <a:tr h="556047">
                <a:tc>
                  <a:txBody>
                    <a:bodyPr/>
                    <a:lstStyle/>
                    <a:p>
                      <a:r>
                        <a:rPr lang="en-US" sz="3200" dirty="0"/>
                        <a:t>Asking Questions/Defining</a:t>
                      </a:r>
                      <a:r>
                        <a:rPr lang="en-US" sz="3200" baseline="0" dirty="0"/>
                        <a:t> Problems</a:t>
                      </a:r>
                      <a:endParaRPr lang="en-US" sz="3200" dirty="0"/>
                    </a:p>
                  </a:txBody>
                  <a:tcPr/>
                </a:tc>
                <a:extLst>
                  <a:ext uri="{0D108BD9-81ED-4DB2-BD59-A6C34878D82A}">
                    <a16:rowId xmlns:a16="http://schemas.microsoft.com/office/drawing/2014/main" val="10001"/>
                  </a:ext>
                </a:extLst>
              </a:tr>
              <a:tr h="556047">
                <a:tc>
                  <a:txBody>
                    <a:bodyPr/>
                    <a:lstStyle/>
                    <a:p>
                      <a:r>
                        <a:rPr lang="en-US" sz="3200" dirty="0"/>
                        <a:t>Developing and Using Models</a:t>
                      </a:r>
                    </a:p>
                  </a:txBody>
                  <a:tcPr/>
                </a:tc>
                <a:extLst>
                  <a:ext uri="{0D108BD9-81ED-4DB2-BD59-A6C34878D82A}">
                    <a16:rowId xmlns:a16="http://schemas.microsoft.com/office/drawing/2014/main" val="10002"/>
                  </a:ext>
                </a:extLst>
              </a:tr>
              <a:tr h="556047">
                <a:tc>
                  <a:txBody>
                    <a:bodyPr/>
                    <a:lstStyle/>
                    <a:p>
                      <a:r>
                        <a:rPr lang="en-US" sz="3200" dirty="0"/>
                        <a:t>Planning and Carrying Out</a:t>
                      </a:r>
                      <a:r>
                        <a:rPr lang="en-US" sz="3200" baseline="0" dirty="0"/>
                        <a:t> Investigations</a:t>
                      </a:r>
                      <a:endParaRPr lang="en-US" sz="3200" dirty="0"/>
                    </a:p>
                  </a:txBody>
                  <a:tcPr/>
                </a:tc>
                <a:extLst>
                  <a:ext uri="{0D108BD9-81ED-4DB2-BD59-A6C34878D82A}">
                    <a16:rowId xmlns:a16="http://schemas.microsoft.com/office/drawing/2014/main" val="10003"/>
                  </a:ext>
                </a:extLst>
              </a:tr>
              <a:tr h="556047">
                <a:tc>
                  <a:txBody>
                    <a:bodyPr/>
                    <a:lstStyle/>
                    <a:p>
                      <a:r>
                        <a:rPr lang="en-US" sz="3200" dirty="0"/>
                        <a:t>Analyzing and Interpreting Data</a:t>
                      </a:r>
                    </a:p>
                  </a:txBody>
                  <a:tcPr/>
                </a:tc>
                <a:extLst>
                  <a:ext uri="{0D108BD9-81ED-4DB2-BD59-A6C34878D82A}">
                    <a16:rowId xmlns:a16="http://schemas.microsoft.com/office/drawing/2014/main" val="10004"/>
                  </a:ext>
                </a:extLst>
              </a:tr>
              <a:tr h="578970">
                <a:tc>
                  <a:txBody>
                    <a:bodyPr/>
                    <a:lstStyle/>
                    <a:p>
                      <a:r>
                        <a:rPr lang="en-US" sz="3200" dirty="0"/>
                        <a:t>Using Mathematics and Computational Thinking</a:t>
                      </a:r>
                    </a:p>
                  </a:txBody>
                  <a:tcPr/>
                </a:tc>
                <a:extLst>
                  <a:ext uri="{0D108BD9-81ED-4DB2-BD59-A6C34878D82A}">
                    <a16:rowId xmlns:a16="http://schemas.microsoft.com/office/drawing/2014/main" val="10005"/>
                  </a:ext>
                </a:extLst>
              </a:tr>
              <a:tr h="556047">
                <a:tc>
                  <a:txBody>
                    <a:bodyPr/>
                    <a:lstStyle/>
                    <a:p>
                      <a:r>
                        <a:rPr lang="en-US" sz="3200" dirty="0"/>
                        <a:t>Constructing</a:t>
                      </a:r>
                      <a:r>
                        <a:rPr lang="en-US" sz="3200" baseline="0" dirty="0"/>
                        <a:t> Explanations/Designing Solutions</a:t>
                      </a:r>
                      <a:endParaRPr lang="en-US" sz="3200" dirty="0"/>
                    </a:p>
                  </a:txBody>
                  <a:tcPr/>
                </a:tc>
                <a:extLst>
                  <a:ext uri="{0D108BD9-81ED-4DB2-BD59-A6C34878D82A}">
                    <a16:rowId xmlns:a16="http://schemas.microsoft.com/office/drawing/2014/main" val="10006"/>
                  </a:ext>
                </a:extLst>
              </a:tr>
              <a:tr h="556047">
                <a:tc>
                  <a:txBody>
                    <a:bodyPr/>
                    <a:lstStyle/>
                    <a:p>
                      <a:r>
                        <a:rPr lang="en-US" sz="3200" dirty="0"/>
                        <a:t>Engaging</a:t>
                      </a:r>
                      <a:r>
                        <a:rPr lang="en-US" sz="3200" baseline="0" dirty="0"/>
                        <a:t> in Argument from Evidence</a:t>
                      </a:r>
                      <a:endParaRPr lang="en-US" sz="3200" dirty="0"/>
                    </a:p>
                  </a:txBody>
                  <a:tcPr/>
                </a:tc>
                <a:extLst>
                  <a:ext uri="{0D108BD9-81ED-4DB2-BD59-A6C34878D82A}">
                    <a16:rowId xmlns:a16="http://schemas.microsoft.com/office/drawing/2014/main" val="10007"/>
                  </a:ext>
                </a:extLst>
              </a:tr>
              <a:tr h="765735">
                <a:tc>
                  <a:txBody>
                    <a:bodyPr/>
                    <a:lstStyle/>
                    <a:p>
                      <a:r>
                        <a:rPr lang="en-US" sz="3200" dirty="0"/>
                        <a:t>Obtaining, Evaluating and Communicating Information</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50052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2930" y="410845"/>
            <a:ext cx="10515600" cy="1325563"/>
          </a:xfrm>
          <a:prstGeom prst="rect">
            <a:avLst/>
          </a:prstGeom>
        </p:spPr>
        <p:txBody>
          <a:bodyPr>
            <a:normAutofit/>
          </a:bodyPr>
          <a:lstStyle/>
          <a:p>
            <a:r>
              <a:rPr lang="en-US" dirty="0"/>
              <a:t>Science and Engineering Practices (2)</a:t>
            </a:r>
          </a:p>
        </p:txBody>
      </p:sp>
      <p:sp>
        <p:nvSpPr>
          <p:cNvPr id="5" name="Text Placeholder 2"/>
          <p:cNvSpPr txBox="1">
            <a:spLocks/>
          </p:cNvSpPr>
          <p:nvPr/>
        </p:nvSpPr>
        <p:spPr>
          <a:xfrm>
            <a:off x="1775842" y="1930400"/>
            <a:ext cx="8842627" cy="580005"/>
          </a:xfrm>
          <a:prstGeom prst="rect">
            <a:avLst/>
          </a:prstGeom>
        </p:spPr>
        <p:txBody>
          <a:bodyPr lIns="91440" tIns="45720" rIns="91440" bIns="45720" anchor="t">
            <a:no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en-US" sz="2800" dirty="0"/>
              <a:t>This video highlights the Science and Engineering Practices in a teacher Professional Learning Session.</a:t>
            </a:r>
          </a:p>
        </p:txBody>
      </p:sp>
      <p:sp>
        <p:nvSpPr>
          <p:cNvPr id="6" name="TextBox 5"/>
          <p:cNvSpPr txBox="1"/>
          <p:nvPr/>
        </p:nvSpPr>
        <p:spPr>
          <a:xfrm>
            <a:off x="1888761" y="3252866"/>
            <a:ext cx="6086006" cy="461665"/>
          </a:xfrm>
          <a:prstGeom prst="rect">
            <a:avLst/>
          </a:prstGeom>
          <a:noFill/>
        </p:spPr>
        <p:txBody>
          <a:bodyPr wrap="square" rtlCol="0">
            <a:spAutoFit/>
          </a:bodyPr>
          <a:lstStyle/>
          <a:p>
            <a:r>
              <a:rPr lang="en-US" sz="2400" dirty="0">
                <a:hlinkClick r:id="rId3"/>
              </a:rPr>
              <a:t>Science and Engineering Practices</a:t>
            </a:r>
            <a:endParaRPr lang="en-US" sz="2400" dirty="0"/>
          </a:p>
        </p:txBody>
      </p:sp>
    </p:spTree>
    <p:extLst>
      <p:ext uri="{BB962C8B-B14F-4D97-AF65-F5344CB8AC3E}">
        <p14:creationId xmlns:p14="http://schemas.microsoft.com/office/powerpoint/2010/main" val="3126660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166687"/>
            <a:ext cx="8596313" cy="1320800"/>
          </a:xfrm>
          <a:prstGeom prst="rect">
            <a:avLst/>
          </a:prstGeom>
        </p:spPr>
        <p:txBody>
          <a:bodyPr/>
          <a:lstStyle/>
          <a:p>
            <a:r>
              <a:rPr lang="en-US" dirty="0"/>
              <a:t>Reflect on the Video (2)</a:t>
            </a:r>
          </a:p>
        </p:txBody>
      </p:sp>
      <p:sp>
        <p:nvSpPr>
          <p:cNvPr id="3" name="Text Placeholder 2"/>
          <p:cNvSpPr>
            <a:spLocks noGrp="1"/>
          </p:cNvSpPr>
          <p:nvPr>
            <p:ph type="body" sz="quarter" idx="4294967295"/>
          </p:nvPr>
        </p:nvSpPr>
        <p:spPr>
          <a:xfrm>
            <a:off x="296068" y="1300163"/>
            <a:ext cx="9188450" cy="4902200"/>
          </a:xfrm>
          <a:prstGeom prst="rect">
            <a:avLst/>
          </a:prstGeom>
        </p:spPr>
        <p:txBody>
          <a:bodyPr/>
          <a:lstStyle/>
          <a:p>
            <a:r>
              <a:rPr lang="en-US" dirty="0"/>
              <a:t>How are the use of the SEPs the same/different from a science experiment commonly seen in science classrooms?</a:t>
            </a:r>
          </a:p>
          <a:p>
            <a:r>
              <a:rPr lang="en-US" dirty="0"/>
              <a:t>How do the SEPs engage students in thinking deeply about their work?</a:t>
            </a:r>
          </a:p>
          <a:p>
            <a:r>
              <a:rPr lang="en-US" dirty="0"/>
              <a:t>How are the SEPs interrelated?</a:t>
            </a:r>
          </a:p>
          <a:p>
            <a:endParaRPr lang="en-US" dirty="0"/>
          </a:p>
          <a:p>
            <a:endParaRPr lang="en-US" dirty="0"/>
          </a:p>
        </p:txBody>
      </p:sp>
    </p:spTree>
    <p:extLst>
      <p:ext uri="{BB962C8B-B14F-4D97-AF65-F5344CB8AC3E}">
        <p14:creationId xmlns:p14="http://schemas.microsoft.com/office/powerpoint/2010/main" val="3709838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22885"/>
            <a:ext cx="8596313" cy="1320800"/>
          </a:xfrm>
          <a:prstGeom prst="rect">
            <a:avLst/>
          </a:prstGeom>
        </p:spPr>
        <p:txBody>
          <a:bodyPr/>
          <a:lstStyle/>
          <a:p>
            <a:r>
              <a:rPr lang="en-US" dirty="0"/>
              <a:t>Appendix F	</a:t>
            </a:r>
          </a:p>
        </p:txBody>
      </p:sp>
      <p:sp>
        <p:nvSpPr>
          <p:cNvPr id="3" name="Text Placeholder 2"/>
          <p:cNvSpPr>
            <a:spLocks noGrp="1"/>
          </p:cNvSpPr>
          <p:nvPr>
            <p:ph type="body" sz="quarter" idx="4294967295"/>
          </p:nvPr>
        </p:nvSpPr>
        <p:spPr>
          <a:xfrm>
            <a:off x="296068" y="1543685"/>
            <a:ext cx="9188450" cy="4902200"/>
          </a:xfrm>
          <a:prstGeom prst="rect">
            <a:avLst/>
          </a:prstGeom>
        </p:spPr>
        <p:txBody>
          <a:bodyPr/>
          <a:lstStyle/>
          <a:p>
            <a:r>
              <a:rPr lang="en-US" dirty="0"/>
              <a:t>Identifies key characteristics of each practice</a:t>
            </a:r>
          </a:p>
          <a:p>
            <a:pPr marL="0" indent="0">
              <a:buNone/>
            </a:pPr>
            <a:endParaRPr lang="en-US" dirty="0"/>
          </a:p>
          <a:p>
            <a:r>
              <a:rPr lang="en-US" dirty="0"/>
              <a:t>Shows the progression of depth-of-use of each practice across grade-bands</a:t>
            </a:r>
          </a:p>
          <a:p>
            <a:endParaRPr lang="en-US" dirty="0"/>
          </a:p>
        </p:txBody>
      </p:sp>
    </p:spTree>
    <p:extLst>
      <p:ext uri="{BB962C8B-B14F-4D97-AF65-F5344CB8AC3E}">
        <p14:creationId xmlns:p14="http://schemas.microsoft.com/office/powerpoint/2010/main" val="40393911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BAB76-9C73-BE57-E3F3-706013379246}"/>
              </a:ext>
              <a:ext uri="{C183D7F6-B498-43B3-948B-1728B52AA6E4}">
                <adec:decorative xmlns:adec="http://schemas.microsoft.com/office/drawing/2017/decorative" val="1"/>
              </a:ext>
            </a:extLst>
          </p:cNvPr>
          <p:cNvSpPr/>
          <p:nvPr/>
        </p:nvSpPr>
        <p:spPr>
          <a:xfrm>
            <a:off x="0" y="5406390"/>
            <a:ext cx="12192000" cy="14516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idx="4294967295"/>
          </p:nvPr>
        </p:nvSpPr>
        <p:spPr>
          <a:xfrm>
            <a:off x="1691640" y="497205"/>
            <a:ext cx="8596313" cy="1320800"/>
          </a:xfrm>
          <a:prstGeom prst="rect">
            <a:avLst/>
          </a:prstGeom>
        </p:spPr>
        <p:txBody>
          <a:bodyPr/>
          <a:lstStyle/>
          <a:p>
            <a:r>
              <a:rPr lang="en-US" dirty="0"/>
              <a:t>Appendix F (2)</a:t>
            </a:r>
          </a:p>
        </p:txBody>
      </p:sp>
      <p:pic>
        <p:nvPicPr>
          <p:cNvPr id="3" name="Picture 2" descr="Sample page from Appendix F.  "/>
          <p:cNvPicPr>
            <a:picLocks noChangeAspect="1"/>
          </p:cNvPicPr>
          <p:nvPr/>
        </p:nvPicPr>
        <p:blipFill>
          <a:blip r:embed="rId3"/>
          <a:stretch>
            <a:fillRect/>
          </a:stretch>
        </p:blipFill>
        <p:spPr>
          <a:xfrm>
            <a:off x="214490" y="0"/>
            <a:ext cx="12058650" cy="6857999"/>
          </a:xfrm>
          <a:prstGeom prst="rect">
            <a:avLst/>
          </a:prstGeom>
        </p:spPr>
      </p:pic>
    </p:spTree>
    <p:extLst>
      <p:ext uri="{BB962C8B-B14F-4D97-AF65-F5344CB8AC3E}">
        <p14:creationId xmlns:p14="http://schemas.microsoft.com/office/powerpoint/2010/main" val="38949699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57175"/>
            <a:ext cx="8596313" cy="1320800"/>
          </a:xfrm>
          <a:prstGeom prst="rect">
            <a:avLst/>
          </a:prstGeom>
        </p:spPr>
        <p:txBody>
          <a:bodyPr/>
          <a:lstStyle/>
          <a:p>
            <a:r>
              <a:rPr lang="en-US" dirty="0"/>
              <a:t>Explore</a:t>
            </a:r>
          </a:p>
        </p:txBody>
      </p:sp>
      <p:sp>
        <p:nvSpPr>
          <p:cNvPr id="3" name="Text Placeholder 2"/>
          <p:cNvSpPr>
            <a:spLocks noGrp="1"/>
          </p:cNvSpPr>
          <p:nvPr>
            <p:ph type="body" sz="quarter" idx="4294967295"/>
          </p:nvPr>
        </p:nvSpPr>
        <p:spPr>
          <a:xfrm>
            <a:off x="296068" y="1511589"/>
            <a:ext cx="9188450" cy="4900613"/>
          </a:xfrm>
          <a:prstGeom prst="rect">
            <a:avLst/>
          </a:prstGeom>
        </p:spPr>
        <p:txBody>
          <a:bodyPr vert="horz" lIns="91440" tIns="45720" rIns="91440" bIns="45720" rtlCol="0" anchor="t">
            <a:normAutofit/>
          </a:bodyPr>
          <a:lstStyle/>
          <a:p>
            <a:pPr marL="0" indent="0">
              <a:buNone/>
            </a:pPr>
            <a:r>
              <a:rPr lang="en-US" dirty="0"/>
              <a:t>Choose a SEP to explore (e.g., Developing and Using Models):</a:t>
            </a:r>
          </a:p>
          <a:p>
            <a:pPr>
              <a:buFont typeface="Arial" panose="020B0604020202020204" pitchFamily="34" charset="0"/>
              <a:buChar char="•"/>
            </a:pPr>
            <a:r>
              <a:rPr lang="en-US" dirty="0"/>
              <a:t>How does the depth and sophistication progress from K-2 to HS?</a:t>
            </a:r>
          </a:p>
          <a:p>
            <a:pPr>
              <a:buFont typeface="Arial" panose="020B0604020202020204" pitchFamily="34" charset="0"/>
              <a:buChar char="•"/>
            </a:pPr>
            <a:r>
              <a:rPr lang="en-US" dirty="0"/>
              <a:t>What are the characteristics of this practice for your grade band?</a:t>
            </a:r>
          </a:p>
        </p:txBody>
      </p:sp>
    </p:spTree>
    <p:extLst>
      <p:ext uri="{BB962C8B-B14F-4D97-AF65-F5344CB8AC3E}">
        <p14:creationId xmlns:p14="http://schemas.microsoft.com/office/powerpoint/2010/main" val="65539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4884"/>
            <a:ext cx="8596313" cy="1320800"/>
          </a:xfrm>
          <a:prstGeom prst="rect">
            <a:avLst/>
          </a:prstGeom>
        </p:spPr>
        <p:txBody>
          <a:bodyPr/>
          <a:lstStyle/>
          <a:p>
            <a:r>
              <a:rPr lang="en-US" dirty="0"/>
              <a:t>In Session C, we…</a:t>
            </a:r>
          </a:p>
        </p:txBody>
      </p:sp>
      <p:sp>
        <p:nvSpPr>
          <p:cNvPr id="3" name="Text Placeholder 2"/>
          <p:cNvSpPr>
            <a:spLocks noGrp="1"/>
          </p:cNvSpPr>
          <p:nvPr>
            <p:ph type="body" sz="quarter" idx="4294967295"/>
          </p:nvPr>
        </p:nvSpPr>
        <p:spPr>
          <a:xfrm>
            <a:off x="296068" y="1514475"/>
            <a:ext cx="9188450" cy="4900613"/>
          </a:xfrm>
          <a:prstGeom prst="rect">
            <a:avLst/>
          </a:prstGeom>
        </p:spPr>
        <p:txBody>
          <a:bodyPr>
            <a:normAutofit/>
          </a:bodyPr>
          <a:lstStyle/>
          <a:p>
            <a:r>
              <a:rPr lang="en-US" dirty="0"/>
              <a:t>developed a basic understanding of what the practices are and their purpose in the science classroom.</a:t>
            </a:r>
          </a:p>
          <a:p>
            <a:r>
              <a:rPr lang="en-US" dirty="0"/>
              <a:t>examined the characteristics of a practice at each of the grade bands to see how the practice increases in depth over time.</a:t>
            </a:r>
          </a:p>
          <a:p>
            <a:r>
              <a:rPr lang="en-US" dirty="0"/>
              <a:t>considered how the practices are interrelated and help students make sense of the world.</a:t>
            </a:r>
          </a:p>
          <a:p>
            <a:endParaRPr lang="en-US" dirty="0"/>
          </a:p>
          <a:p>
            <a:endParaRPr lang="en-US" dirty="0"/>
          </a:p>
        </p:txBody>
      </p:sp>
    </p:spTree>
    <p:extLst>
      <p:ext uri="{BB962C8B-B14F-4D97-AF65-F5344CB8AC3E}">
        <p14:creationId xmlns:p14="http://schemas.microsoft.com/office/powerpoint/2010/main" val="322060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814" y="257175"/>
            <a:ext cx="8309986" cy="1320800"/>
          </a:xfrm>
          <a:prstGeom prst="rect">
            <a:avLst/>
          </a:prstGeom>
        </p:spPr>
        <p:txBody>
          <a:bodyPr/>
          <a:lstStyle/>
          <a:p>
            <a:r>
              <a:rPr lang="en-US" dirty="0"/>
              <a:t>By the end of this module…..</a:t>
            </a:r>
          </a:p>
        </p:txBody>
      </p:sp>
      <p:sp>
        <p:nvSpPr>
          <p:cNvPr id="3" name="Text Placeholder 2"/>
          <p:cNvSpPr>
            <a:spLocks noGrp="1"/>
          </p:cNvSpPr>
          <p:nvPr>
            <p:ph type="body" idx="4294967295"/>
          </p:nvPr>
        </p:nvSpPr>
        <p:spPr>
          <a:xfrm>
            <a:off x="766618" y="1698625"/>
            <a:ext cx="9188450" cy="3372139"/>
          </a:xfrm>
          <a:prstGeom prst="rect">
            <a:avLst/>
          </a:prstGeom>
        </p:spPr>
        <p:txBody>
          <a:bodyPr/>
          <a:lstStyle/>
          <a:p>
            <a:pPr marL="76198" indent="0" algn="ctr">
              <a:buNone/>
            </a:pPr>
            <a:r>
              <a:rPr lang="en-US" sz="4000" dirty="0"/>
              <a:t>You will be able to develop an argument as to how instruction for the </a:t>
            </a:r>
            <a:r>
              <a:rPr lang="en-US" sz="4000" i="1" dirty="0"/>
              <a:t>Kentucky Academic Standards for Science </a:t>
            </a:r>
            <a:r>
              <a:rPr lang="en-US" sz="4000" dirty="0"/>
              <a:t>is the same/different as is generally observed in your experiences.</a:t>
            </a:r>
          </a:p>
        </p:txBody>
      </p:sp>
    </p:spTree>
    <p:extLst>
      <p:ext uri="{BB962C8B-B14F-4D97-AF65-F5344CB8AC3E}">
        <p14:creationId xmlns:p14="http://schemas.microsoft.com/office/powerpoint/2010/main" val="1336104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39" y="257175"/>
            <a:ext cx="9269437" cy="1320800"/>
          </a:xfrm>
          <a:prstGeom prst="rect">
            <a:avLst/>
          </a:prstGeom>
        </p:spPr>
        <p:txBody>
          <a:bodyPr/>
          <a:lstStyle/>
          <a:p>
            <a:r>
              <a:rPr lang="en-US" dirty="0"/>
              <a:t>Reflection for Session C</a:t>
            </a:r>
          </a:p>
        </p:txBody>
      </p:sp>
      <p:pic>
        <p:nvPicPr>
          <p:cNvPr id="5" name="Picture 4">
            <a:extLst>
              <a:ext uri="{FF2B5EF4-FFF2-40B4-BE49-F238E27FC236}">
                <a16:creationId xmlns:a16="http://schemas.microsoft.com/office/drawing/2014/main" id="{BF70EE7F-5EE8-C677-5E35-AD3CD5BA763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28757" y="2019758"/>
            <a:ext cx="3492257" cy="2550075"/>
          </a:xfrm>
          <a:prstGeom prst="rect">
            <a:avLst/>
          </a:prstGeom>
        </p:spPr>
      </p:pic>
      <p:sp>
        <p:nvSpPr>
          <p:cNvPr id="3" name="Text Placeholder 2"/>
          <p:cNvSpPr>
            <a:spLocks noGrp="1"/>
          </p:cNvSpPr>
          <p:nvPr>
            <p:ph type="body" sz="quarter" idx="4294967295"/>
          </p:nvPr>
        </p:nvSpPr>
        <p:spPr>
          <a:xfrm>
            <a:off x="4021014" y="1577975"/>
            <a:ext cx="7303477" cy="4902200"/>
          </a:xfrm>
          <a:prstGeom prst="rect">
            <a:avLst/>
          </a:prstGeom>
        </p:spPr>
        <p:txBody>
          <a:bodyPr/>
          <a:lstStyle/>
          <a:p>
            <a:pPr marL="0" indent="0">
              <a:buNone/>
            </a:pPr>
            <a:r>
              <a:rPr lang="en-US" sz="4800" dirty="0"/>
              <a:t>It's all about social media: </a:t>
            </a:r>
          </a:p>
          <a:p>
            <a:pPr marL="0" indent="0" algn="ctr">
              <a:buNone/>
            </a:pPr>
            <a:r>
              <a:rPr lang="en-US" dirty="0"/>
              <a:t>Think about the learning from this session. Compose a social media post consisting of 280 characters to share your key take away. Consider sharing it on any social media along with the link to the resource!</a:t>
            </a:r>
          </a:p>
        </p:txBody>
      </p:sp>
    </p:spTree>
    <p:extLst>
      <p:ext uri="{BB962C8B-B14F-4D97-AF65-F5344CB8AC3E}">
        <p14:creationId xmlns:p14="http://schemas.microsoft.com/office/powerpoint/2010/main" val="2784197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p>
            <a:r>
              <a:rPr lang="en-US" sz="5100" dirty="0"/>
              <a:t>The </a:t>
            </a:r>
            <a:r>
              <a:rPr lang="en-US" sz="5100" i="1" dirty="0"/>
              <a:t>Kentucky Academic Standards for Science</a:t>
            </a:r>
            <a:r>
              <a:rPr lang="en-US" sz="5100" dirty="0"/>
              <a:t>:</a:t>
            </a:r>
            <a:br>
              <a:rPr lang="en-US" sz="5100" dirty="0"/>
            </a:br>
            <a:r>
              <a:rPr lang="en-US" sz="5100" dirty="0"/>
              <a:t>An Overview	</a:t>
            </a:r>
          </a:p>
        </p:txBody>
      </p:sp>
      <p:sp>
        <p:nvSpPr>
          <p:cNvPr id="3" name="Text Placeholder 2"/>
          <p:cNvSpPr>
            <a:spLocks noGrp="1"/>
          </p:cNvSpPr>
          <p:nvPr>
            <p:ph type="subTitle" idx="1"/>
          </p:nvPr>
        </p:nvSpPr>
        <p:spPr>
          <a:xfrm>
            <a:off x="2560320" y="3602038"/>
            <a:ext cx="8107680" cy="1655762"/>
          </a:xfrm>
        </p:spPr>
        <p:txBody>
          <a:bodyPr>
            <a:normAutofit/>
          </a:bodyPr>
          <a:lstStyle/>
          <a:p>
            <a:r>
              <a:rPr lang="en-US" dirty="0"/>
              <a:t>Session D: Dimensions of Science: Crosscutting Concepts (CCC)</a:t>
            </a:r>
          </a:p>
        </p:txBody>
      </p:sp>
    </p:spTree>
    <p:extLst>
      <p:ext uri="{BB962C8B-B14F-4D97-AF65-F5344CB8AC3E}">
        <p14:creationId xmlns:p14="http://schemas.microsoft.com/office/powerpoint/2010/main" val="3059138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00025"/>
            <a:ext cx="8596313" cy="1320800"/>
          </a:xfrm>
          <a:prstGeom prst="rect">
            <a:avLst/>
          </a:prstGeom>
        </p:spPr>
        <p:txBody>
          <a:bodyPr/>
          <a:lstStyle/>
          <a:p>
            <a:r>
              <a:rPr lang="en-US" dirty="0"/>
              <a:t>Previous Learning</a:t>
            </a:r>
          </a:p>
        </p:txBody>
      </p:sp>
      <p:sp>
        <p:nvSpPr>
          <p:cNvPr id="3" name="Text Placeholder 2"/>
          <p:cNvSpPr>
            <a:spLocks noGrp="1"/>
          </p:cNvSpPr>
          <p:nvPr>
            <p:ph type="body" sz="quarter" idx="4294967295"/>
          </p:nvPr>
        </p:nvSpPr>
        <p:spPr>
          <a:xfrm>
            <a:off x="296068" y="1520825"/>
            <a:ext cx="9188450" cy="4900613"/>
          </a:xfrm>
          <a:prstGeom prst="rect">
            <a:avLst/>
          </a:prstGeom>
        </p:spPr>
        <p:txBody>
          <a:bodyPr vert="horz" lIns="91440" tIns="45720" rIns="91440" bIns="45720" rtlCol="0" anchor="t">
            <a:normAutofit/>
          </a:bodyPr>
          <a:lstStyle/>
          <a:p>
            <a:r>
              <a:rPr lang="en-US" dirty="0"/>
              <a:t>Students use the practices to learn and engage with the disciplinary core ideas.</a:t>
            </a:r>
          </a:p>
          <a:p>
            <a:r>
              <a:rPr lang="en-US" dirty="0"/>
              <a:t>Depth and sophistication of core ideas and the practices are demonstrated in the progressions.</a:t>
            </a:r>
          </a:p>
          <a:p>
            <a:endParaRPr lang="en-US" dirty="0"/>
          </a:p>
        </p:txBody>
      </p:sp>
    </p:spTree>
    <p:extLst>
      <p:ext uri="{BB962C8B-B14F-4D97-AF65-F5344CB8AC3E}">
        <p14:creationId xmlns:p14="http://schemas.microsoft.com/office/powerpoint/2010/main" val="2780643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20B8-CAE3-B3CC-14ED-690B44652455}"/>
              </a:ext>
            </a:extLst>
          </p:cNvPr>
          <p:cNvSpPr>
            <a:spLocks noGrp="1"/>
          </p:cNvSpPr>
          <p:nvPr>
            <p:ph type="title" idx="4294967295"/>
          </p:nvPr>
        </p:nvSpPr>
        <p:spPr>
          <a:xfrm>
            <a:off x="296068" y="291465"/>
            <a:ext cx="8596313" cy="1320800"/>
          </a:xfrm>
          <a:prstGeom prst="rect">
            <a:avLst/>
          </a:prstGeom>
        </p:spPr>
        <p:txBody>
          <a:bodyPr/>
          <a:lstStyle/>
          <a:p>
            <a:r>
              <a:rPr lang="en-US" dirty="0"/>
              <a:t>Session D Essential Question</a:t>
            </a:r>
          </a:p>
        </p:txBody>
      </p:sp>
      <p:sp>
        <p:nvSpPr>
          <p:cNvPr id="3" name="Text Placeholder 2">
            <a:extLst>
              <a:ext uri="{FF2B5EF4-FFF2-40B4-BE49-F238E27FC236}">
                <a16:creationId xmlns:a16="http://schemas.microsoft.com/office/drawing/2014/main" id="{A430D4E4-0E8A-F75C-B2A1-019497F44C0A}"/>
              </a:ext>
            </a:extLst>
          </p:cNvPr>
          <p:cNvSpPr>
            <a:spLocks noGrp="1"/>
          </p:cNvSpPr>
          <p:nvPr>
            <p:ph type="body" sz="quarter" idx="4294967295"/>
          </p:nvPr>
        </p:nvSpPr>
        <p:spPr>
          <a:xfrm>
            <a:off x="296068" y="1880812"/>
            <a:ext cx="11533259" cy="4094428"/>
          </a:xfrm>
          <a:prstGeom prst="rect">
            <a:avLst/>
          </a:prstGeom>
        </p:spPr>
        <p:txBody>
          <a:bodyPr>
            <a:normAutofit/>
          </a:bodyPr>
          <a:lstStyle/>
          <a:p>
            <a:pPr marL="0" indent="0">
              <a:buNone/>
            </a:pPr>
            <a:r>
              <a:rPr lang="en-US" dirty="0"/>
              <a:t>What role do the Crosscutting Concepts play in the </a:t>
            </a:r>
            <a:r>
              <a:rPr lang="en-US" i="1" dirty="0"/>
              <a:t>Kentucky Academic Standards for Science</a:t>
            </a:r>
            <a:r>
              <a:rPr lang="en-US" dirty="0"/>
              <a:t>?</a:t>
            </a:r>
          </a:p>
        </p:txBody>
      </p:sp>
    </p:spTree>
    <p:extLst>
      <p:ext uri="{BB962C8B-B14F-4D97-AF65-F5344CB8AC3E}">
        <p14:creationId xmlns:p14="http://schemas.microsoft.com/office/powerpoint/2010/main" val="11237392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68605"/>
            <a:ext cx="8596313" cy="1320800"/>
          </a:xfrm>
          <a:prstGeom prst="rect">
            <a:avLst/>
          </a:prstGeom>
        </p:spPr>
        <p:txBody>
          <a:bodyPr/>
          <a:lstStyle/>
          <a:p>
            <a:r>
              <a:rPr lang="en-US" dirty="0"/>
              <a:t>Crosscutting Concepts (CCC)</a:t>
            </a:r>
          </a:p>
        </p:txBody>
      </p:sp>
      <p:sp>
        <p:nvSpPr>
          <p:cNvPr id="3" name="Text Placeholder 2"/>
          <p:cNvSpPr>
            <a:spLocks noGrp="1"/>
          </p:cNvSpPr>
          <p:nvPr>
            <p:ph type="body" sz="quarter" idx="4294967295"/>
          </p:nvPr>
        </p:nvSpPr>
        <p:spPr>
          <a:xfrm>
            <a:off x="296068" y="1589405"/>
            <a:ext cx="9188450" cy="4902200"/>
          </a:xfrm>
          <a:prstGeom prst="rect">
            <a:avLst/>
          </a:prstGeom>
        </p:spPr>
        <p:txBody>
          <a:bodyPr vert="horz" lIns="91440" tIns="45720" rIns="91440" bIns="45720" rtlCol="0" anchor="t">
            <a:normAutofit/>
          </a:bodyPr>
          <a:lstStyle/>
          <a:p>
            <a:r>
              <a:rPr lang="en-US" dirty="0"/>
              <a:t>Are lenses through which sense-making around a phenomenon or scenario occurs.</a:t>
            </a:r>
          </a:p>
          <a:p>
            <a:r>
              <a:rPr lang="en-US" dirty="0"/>
              <a:t>Provide students with connections and intellectual tools that are related across the differing areas of disciplinary content. </a:t>
            </a:r>
          </a:p>
          <a:p>
            <a:r>
              <a:rPr lang="en-US" dirty="0"/>
              <a:t>Enrich students’ application of practices and their understanding of core ideas. </a:t>
            </a:r>
          </a:p>
          <a:p>
            <a:pPr marL="457200" lvl="1" indent="0">
              <a:buNone/>
            </a:pPr>
            <a:r>
              <a:rPr lang="en-US" sz="2400" dirty="0"/>
              <a:t>(NRC, 2012, p. 233)</a:t>
            </a:r>
            <a:endParaRPr lang="en-US" dirty="0"/>
          </a:p>
        </p:txBody>
      </p:sp>
    </p:spTree>
    <p:extLst>
      <p:ext uri="{BB962C8B-B14F-4D97-AF65-F5344CB8AC3E}">
        <p14:creationId xmlns:p14="http://schemas.microsoft.com/office/powerpoint/2010/main" val="17384501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1470" y="73824"/>
            <a:ext cx="8596313" cy="965835"/>
          </a:xfrm>
          <a:prstGeom prst="rect">
            <a:avLst/>
          </a:prstGeom>
        </p:spPr>
        <p:txBody>
          <a:bodyPr/>
          <a:lstStyle/>
          <a:p>
            <a:r>
              <a:rPr lang="en-US" dirty="0"/>
              <a:t>Crosscutting Concepts (2)</a:t>
            </a:r>
          </a:p>
        </p:txBody>
      </p:sp>
      <p:graphicFrame>
        <p:nvGraphicFramePr>
          <p:cNvPr id="4" name="Table 3" descr="Crosscutting Concepts&#10;&#10;The seven crosscutting concepts are patterns, cause and effect, structure and function, scale proportion and quantity, energy and matter, system and system models, stability and change"/>
          <p:cNvGraphicFramePr>
            <a:graphicFrameLocks noGrp="1"/>
          </p:cNvGraphicFramePr>
          <p:nvPr>
            <p:extLst>
              <p:ext uri="{D42A27DB-BD31-4B8C-83A1-F6EECF244321}">
                <p14:modId xmlns:p14="http://schemas.microsoft.com/office/powerpoint/2010/main" val="4075892993"/>
              </p:ext>
            </p:extLst>
          </p:nvPr>
        </p:nvGraphicFramePr>
        <p:xfrm>
          <a:off x="1421412" y="1039659"/>
          <a:ext cx="7609749" cy="4314261"/>
        </p:xfrm>
        <a:graphic>
          <a:graphicData uri="http://schemas.openxmlformats.org/drawingml/2006/table">
            <a:tbl>
              <a:tblPr bandRow="1">
                <a:solidFill>
                  <a:schemeClr val="bg1"/>
                </a:solidFill>
              </a:tblPr>
              <a:tblGrid>
                <a:gridCol w="7609749">
                  <a:extLst>
                    <a:ext uri="{9D8B030D-6E8A-4147-A177-3AD203B41FA5}">
                      <a16:colId xmlns:a16="http://schemas.microsoft.com/office/drawing/2014/main" val="20000"/>
                    </a:ext>
                  </a:extLst>
                </a:gridCol>
              </a:tblGrid>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Patterns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Cause and Effect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Structure and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Scale Proportion and Quantity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Energy and Matter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System and System Models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16323">
                <a:tc>
                  <a:txBody>
                    <a:bodyPr/>
                    <a:lstStyle/>
                    <a:p>
                      <a:pPr marL="0" marR="0">
                        <a:lnSpc>
                          <a:spcPct val="150000"/>
                        </a:lnSpc>
                        <a:spcBef>
                          <a:spcPts val="600"/>
                        </a:spcBef>
                        <a:spcAft>
                          <a:spcPts val="600"/>
                        </a:spcAft>
                      </a:pPr>
                      <a:r>
                        <a:rPr lang="en-US" sz="2800" dirty="0">
                          <a:solidFill>
                            <a:schemeClr val="tx1"/>
                          </a:solidFill>
                          <a:effectLst/>
                          <a:latin typeface="Franklin Gothic Book" panose="020B0503020102020204" pitchFamily="34" charset="0"/>
                          <a:ea typeface="Calibri" panose="020F0502020204030204" pitchFamily="34" charset="0"/>
                          <a:cs typeface="Times New Roman"/>
                        </a:rPr>
                        <a:t>Stability and Change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167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5780" y="353695"/>
            <a:ext cx="10515600" cy="1325563"/>
          </a:xfrm>
          <a:prstGeom prst="rect">
            <a:avLst/>
          </a:prstGeom>
        </p:spPr>
        <p:txBody>
          <a:bodyPr>
            <a:normAutofit/>
          </a:bodyPr>
          <a:lstStyle/>
          <a:p>
            <a:r>
              <a:rPr lang="en-US" dirty="0"/>
              <a:t>Crosscutting Concepts (3)</a:t>
            </a:r>
          </a:p>
        </p:txBody>
      </p:sp>
      <p:sp>
        <p:nvSpPr>
          <p:cNvPr id="5" name="Text Placeholder 2"/>
          <p:cNvSpPr txBox="1">
            <a:spLocks/>
          </p:cNvSpPr>
          <p:nvPr/>
        </p:nvSpPr>
        <p:spPr>
          <a:xfrm>
            <a:off x="1775842" y="1930400"/>
            <a:ext cx="8213978" cy="1029970"/>
          </a:xfrm>
          <a:prstGeom prst="rect">
            <a:avLst/>
          </a:prstGeom>
        </p:spPr>
        <p:txBody>
          <a:bodyPr lIns="91440" tIns="45720" rIns="91440" bIns="45720" anchor="t">
            <a:normAutofit/>
          </a:bodyPr>
          <a:lst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panose="05040102010807070707" pitchFamily="18" charset="2"/>
              <a:buNone/>
            </a:pPr>
            <a:r>
              <a:rPr lang="en-US" sz="2800" dirty="0"/>
              <a:t>This video highlights the Crosscutting Concepts in a teacher Professional Learning Session.</a:t>
            </a:r>
          </a:p>
        </p:txBody>
      </p:sp>
      <p:sp>
        <p:nvSpPr>
          <p:cNvPr id="6" name="TextBox 5"/>
          <p:cNvSpPr txBox="1"/>
          <p:nvPr/>
        </p:nvSpPr>
        <p:spPr>
          <a:xfrm>
            <a:off x="1888761" y="3252866"/>
            <a:ext cx="6086006" cy="461665"/>
          </a:xfrm>
          <a:prstGeom prst="rect">
            <a:avLst/>
          </a:prstGeom>
          <a:noFill/>
        </p:spPr>
        <p:txBody>
          <a:bodyPr wrap="square" rtlCol="0">
            <a:spAutoFit/>
          </a:bodyPr>
          <a:lstStyle/>
          <a:p>
            <a:r>
              <a:rPr lang="en-US" sz="2400" dirty="0">
                <a:hlinkClick r:id="rId3"/>
              </a:rPr>
              <a:t>Crosscutting Concepts</a:t>
            </a:r>
            <a:endParaRPr lang="en-US" sz="2400" dirty="0"/>
          </a:p>
        </p:txBody>
      </p:sp>
    </p:spTree>
    <p:extLst>
      <p:ext uri="{BB962C8B-B14F-4D97-AF65-F5344CB8AC3E}">
        <p14:creationId xmlns:p14="http://schemas.microsoft.com/office/powerpoint/2010/main" val="42034200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2920" y="0"/>
            <a:ext cx="8596313" cy="1320800"/>
          </a:xfrm>
          <a:prstGeom prst="rect">
            <a:avLst/>
          </a:prstGeom>
        </p:spPr>
        <p:txBody>
          <a:bodyPr/>
          <a:lstStyle/>
          <a:p>
            <a:r>
              <a:rPr lang="en-US" dirty="0"/>
              <a:t>Reflect on the Video	</a:t>
            </a:r>
          </a:p>
        </p:txBody>
      </p:sp>
      <p:sp>
        <p:nvSpPr>
          <p:cNvPr id="3" name="Text Placeholder 2"/>
          <p:cNvSpPr>
            <a:spLocks noGrp="1"/>
          </p:cNvSpPr>
          <p:nvPr>
            <p:ph type="body" sz="quarter" idx="4294967295"/>
          </p:nvPr>
        </p:nvSpPr>
        <p:spPr>
          <a:xfrm>
            <a:off x="502920" y="1320800"/>
            <a:ext cx="9188450" cy="4900613"/>
          </a:xfrm>
          <a:prstGeom prst="rect">
            <a:avLst/>
          </a:prstGeom>
        </p:spPr>
        <p:txBody>
          <a:bodyPr/>
          <a:lstStyle/>
          <a:p>
            <a:r>
              <a:rPr lang="en-US" dirty="0"/>
              <a:t>Why is it important to be explicit in the identification of the CCC during the sense-making?</a:t>
            </a:r>
          </a:p>
          <a:p>
            <a:r>
              <a:rPr lang="en-US" dirty="0"/>
              <a:t>How is what you saw in the teacher engagement the same/different from what is generally observed in the classroom?</a:t>
            </a:r>
          </a:p>
          <a:p>
            <a:r>
              <a:rPr lang="en-US" dirty="0"/>
              <a:t>How do students benefit from understanding the Crosscutting Concepts?</a:t>
            </a:r>
          </a:p>
        </p:txBody>
      </p:sp>
    </p:spTree>
    <p:extLst>
      <p:ext uri="{BB962C8B-B14F-4D97-AF65-F5344CB8AC3E}">
        <p14:creationId xmlns:p14="http://schemas.microsoft.com/office/powerpoint/2010/main" val="3895125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0035"/>
            <a:ext cx="8596313" cy="1320800"/>
          </a:xfrm>
          <a:prstGeom prst="rect">
            <a:avLst/>
          </a:prstGeom>
        </p:spPr>
        <p:txBody>
          <a:bodyPr/>
          <a:lstStyle/>
          <a:p>
            <a:r>
              <a:rPr lang="en-US" dirty="0"/>
              <a:t>Appendix G</a:t>
            </a:r>
          </a:p>
        </p:txBody>
      </p:sp>
      <p:sp>
        <p:nvSpPr>
          <p:cNvPr id="3" name="Text Placeholder 2"/>
          <p:cNvSpPr>
            <a:spLocks noGrp="1"/>
          </p:cNvSpPr>
          <p:nvPr>
            <p:ph type="body" sz="quarter" idx="4294967295"/>
          </p:nvPr>
        </p:nvSpPr>
        <p:spPr>
          <a:xfrm>
            <a:off x="296068" y="1675765"/>
            <a:ext cx="9188450" cy="4902200"/>
          </a:xfrm>
          <a:prstGeom prst="rect">
            <a:avLst/>
          </a:prstGeom>
        </p:spPr>
        <p:txBody>
          <a:bodyPr/>
          <a:lstStyle/>
          <a:p>
            <a:r>
              <a:rPr lang="en-US" dirty="0"/>
              <a:t>Identifies key characteristics of each crosscutting concept</a:t>
            </a:r>
          </a:p>
          <a:p>
            <a:endParaRPr lang="en-US" dirty="0"/>
          </a:p>
          <a:p>
            <a:r>
              <a:rPr lang="en-US" dirty="0"/>
              <a:t>Demonstrates a progression of depth and sophistication across grade-bands</a:t>
            </a:r>
          </a:p>
        </p:txBody>
      </p:sp>
    </p:spTree>
    <p:extLst>
      <p:ext uri="{BB962C8B-B14F-4D97-AF65-F5344CB8AC3E}">
        <p14:creationId xmlns:p14="http://schemas.microsoft.com/office/powerpoint/2010/main" val="604457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4E9DCB-005D-D43A-58D1-53832EE8D777}"/>
              </a:ext>
              <a:ext uri="{C183D7F6-B498-43B3-948B-1728B52AA6E4}">
                <adec:decorative xmlns:adec="http://schemas.microsoft.com/office/drawing/2017/decorative" val="1"/>
              </a:ext>
            </a:extLst>
          </p:cNvPr>
          <p:cNvSpPr/>
          <p:nvPr/>
        </p:nvSpPr>
        <p:spPr>
          <a:xfrm>
            <a:off x="0" y="5532120"/>
            <a:ext cx="1219200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p:cNvSpPr>
            <a:spLocks noGrp="1"/>
          </p:cNvSpPr>
          <p:nvPr>
            <p:ph type="title" idx="4294967295"/>
          </p:nvPr>
        </p:nvSpPr>
        <p:spPr>
          <a:xfrm>
            <a:off x="0" y="257175"/>
            <a:ext cx="8596313" cy="1320800"/>
          </a:xfrm>
          <a:prstGeom prst="rect">
            <a:avLst/>
          </a:prstGeom>
        </p:spPr>
        <p:txBody>
          <a:bodyPr/>
          <a:lstStyle/>
          <a:p>
            <a:r>
              <a:rPr lang="en-US" dirty="0"/>
              <a:t> Appendix G (2)</a:t>
            </a:r>
          </a:p>
        </p:txBody>
      </p:sp>
      <p:pic>
        <p:nvPicPr>
          <p:cNvPr id="3" name="Picture 2" descr="Appendix G sample page."/>
          <p:cNvPicPr>
            <a:picLocks noChangeAspect="1"/>
          </p:cNvPicPr>
          <p:nvPr/>
        </p:nvPicPr>
        <p:blipFill>
          <a:blip r:embed="rId3"/>
          <a:stretch>
            <a:fillRect/>
          </a:stretch>
        </p:blipFill>
        <p:spPr>
          <a:xfrm>
            <a:off x="0" y="0"/>
            <a:ext cx="12192000" cy="6984999"/>
          </a:xfrm>
          <a:prstGeom prst="rect">
            <a:avLst/>
          </a:prstGeom>
        </p:spPr>
      </p:pic>
    </p:spTree>
    <p:extLst>
      <p:ext uri="{BB962C8B-B14F-4D97-AF65-F5344CB8AC3E}">
        <p14:creationId xmlns:p14="http://schemas.microsoft.com/office/powerpoint/2010/main" val="2590504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8462" y="1151671"/>
            <a:ext cx="9144000" cy="2387600"/>
          </a:xfrm>
        </p:spPr>
        <p:txBody>
          <a:bodyPr anchor="b">
            <a:normAutofit/>
          </a:bodyPr>
          <a:lstStyle/>
          <a:p>
            <a:r>
              <a:rPr lang="en-US" sz="5100" dirty="0"/>
              <a:t>Getting to Know the </a:t>
            </a:r>
            <a:br>
              <a:rPr lang="en-US" sz="5100" dirty="0"/>
            </a:br>
            <a:r>
              <a:rPr lang="en-US" sz="5100" i="1" dirty="0"/>
              <a:t>Kentucky Academic Standards for Science</a:t>
            </a:r>
            <a:r>
              <a:rPr lang="en-US" sz="5100" dirty="0"/>
              <a:t>: An Overview</a:t>
            </a:r>
          </a:p>
        </p:txBody>
      </p:sp>
      <p:sp>
        <p:nvSpPr>
          <p:cNvPr id="3" name="Text Placeholder 2"/>
          <p:cNvSpPr>
            <a:spLocks noGrp="1"/>
          </p:cNvSpPr>
          <p:nvPr>
            <p:ph type="subTitle" idx="1"/>
          </p:nvPr>
        </p:nvSpPr>
        <p:spPr>
          <a:xfrm>
            <a:off x="2788920" y="3602038"/>
            <a:ext cx="7075170" cy="1655762"/>
          </a:xfrm>
        </p:spPr>
        <p:txBody>
          <a:bodyPr>
            <a:normAutofit/>
          </a:bodyPr>
          <a:lstStyle/>
          <a:p>
            <a:r>
              <a:rPr lang="en-US" dirty="0"/>
              <a:t>Session A: Understanding the Architecture and Components</a:t>
            </a:r>
          </a:p>
        </p:txBody>
      </p:sp>
    </p:spTree>
    <p:extLst>
      <p:ext uri="{BB962C8B-B14F-4D97-AF65-F5344CB8AC3E}">
        <p14:creationId xmlns:p14="http://schemas.microsoft.com/office/powerpoint/2010/main" val="2708185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20230"/>
            <a:ext cx="8596313" cy="1320800"/>
          </a:xfrm>
          <a:prstGeom prst="rect">
            <a:avLst/>
          </a:prstGeom>
        </p:spPr>
        <p:txBody>
          <a:bodyPr/>
          <a:lstStyle/>
          <a:p>
            <a:r>
              <a:rPr lang="en-US" dirty="0"/>
              <a:t>Appendix G Exploration</a:t>
            </a:r>
          </a:p>
        </p:txBody>
      </p:sp>
      <p:sp>
        <p:nvSpPr>
          <p:cNvPr id="3" name="Text Placeholder 2"/>
          <p:cNvSpPr>
            <a:spLocks noGrp="1"/>
          </p:cNvSpPr>
          <p:nvPr>
            <p:ph type="body" sz="quarter" idx="4294967295"/>
          </p:nvPr>
        </p:nvSpPr>
        <p:spPr>
          <a:xfrm>
            <a:off x="296068" y="1463675"/>
            <a:ext cx="9188450" cy="4900613"/>
          </a:xfrm>
          <a:prstGeom prst="rect">
            <a:avLst/>
          </a:prstGeom>
        </p:spPr>
        <p:txBody>
          <a:bodyPr vert="horz" lIns="91440" tIns="45720" rIns="91440" bIns="45720" rtlCol="0" anchor="t">
            <a:normAutofit/>
          </a:bodyPr>
          <a:lstStyle/>
          <a:p>
            <a:pPr marL="0" indent="0">
              <a:buNone/>
            </a:pPr>
            <a:r>
              <a:rPr lang="en-US" dirty="0"/>
              <a:t>Choose a CCC to explore (e.g., Cause and Effect):</a:t>
            </a:r>
          </a:p>
          <a:p>
            <a:pPr>
              <a:buFont typeface="Arial" panose="020B0604020202020204" pitchFamily="34" charset="0"/>
              <a:buChar char="•"/>
            </a:pPr>
            <a:r>
              <a:rPr lang="en-US" dirty="0"/>
              <a:t>How does the depth and sophistication progress from K-2 to HS?</a:t>
            </a:r>
          </a:p>
          <a:p>
            <a:pPr>
              <a:buFont typeface="Arial" panose="020B0604020202020204" pitchFamily="34" charset="0"/>
              <a:buChar char="•"/>
            </a:pPr>
            <a:r>
              <a:rPr lang="en-US" dirty="0"/>
              <a:t>What are the characteristics of this CCC for your grade band?</a:t>
            </a:r>
          </a:p>
        </p:txBody>
      </p:sp>
    </p:spTree>
    <p:extLst>
      <p:ext uri="{BB962C8B-B14F-4D97-AF65-F5344CB8AC3E}">
        <p14:creationId xmlns:p14="http://schemas.microsoft.com/office/powerpoint/2010/main" val="39318151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84884"/>
            <a:ext cx="8596313" cy="1320800"/>
          </a:xfrm>
          <a:prstGeom prst="rect">
            <a:avLst/>
          </a:prstGeom>
        </p:spPr>
        <p:txBody>
          <a:bodyPr/>
          <a:lstStyle/>
          <a:p>
            <a:r>
              <a:rPr lang="en-US" dirty="0"/>
              <a:t>In Session D, we…</a:t>
            </a:r>
          </a:p>
        </p:txBody>
      </p:sp>
      <p:sp>
        <p:nvSpPr>
          <p:cNvPr id="3" name="Text Placeholder 2"/>
          <p:cNvSpPr>
            <a:spLocks noGrp="1"/>
          </p:cNvSpPr>
          <p:nvPr>
            <p:ph type="body" sz="quarter" idx="4294967295"/>
          </p:nvPr>
        </p:nvSpPr>
        <p:spPr>
          <a:xfrm>
            <a:off x="296068" y="1514475"/>
            <a:ext cx="9188450" cy="4900613"/>
          </a:xfrm>
          <a:prstGeom prst="rect">
            <a:avLst/>
          </a:prstGeom>
        </p:spPr>
        <p:txBody>
          <a:bodyPr vert="horz" lIns="91440" tIns="45720" rIns="91440" bIns="45720" rtlCol="0" anchor="t">
            <a:normAutofit/>
          </a:bodyPr>
          <a:lstStyle/>
          <a:p>
            <a:r>
              <a:rPr lang="en-US" dirty="0"/>
              <a:t>identified the role of the Crosscutting Concepts in the </a:t>
            </a:r>
            <a:r>
              <a:rPr lang="en-US" i="1" dirty="0"/>
              <a:t>KAS for Science. </a:t>
            </a:r>
          </a:p>
          <a:p>
            <a:r>
              <a:rPr lang="en-US" dirty="0"/>
              <a:t>determined how the Crosscutting Concepts provide a lens or perspective to enrich students’ application of practices and their understanding of core ideas. </a:t>
            </a:r>
          </a:p>
          <a:p>
            <a:r>
              <a:rPr lang="en-US" dirty="0"/>
              <a:t>explored Appendix G to determine how the Crosscutting Concepts progress from one grade band to another. </a:t>
            </a:r>
          </a:p>
          <a:p>
            <a:endParaRPr lang="en-US" dirty="0"/>
          </a:p>
          <a:p>
            <a:endParaRPr lang="en-US" i="1" dirty="0"/>
          </a:p>
          <a:p>
            <a:pPr marL="0" indent="0">
              <a:buNone/>
            </a:pPr>
            <a:endParaRPr lang="en-US" dirty="0"/>
          </a:p>
          <a:p>
            <a:endParaRPr lang="en-US" dirty="0"/>
          </a:p>
        </p:txBody>
      </p:sp>
    </p:spTree>
    <p:extLst>
      <p:ext uri="{BB962C8B-B14F-4D97-AF65-F5344CB8AC3E}">
        <p14:creationId xmlns:p14="http://schemas.microsoft.com/office/powerpoint/2010/main" val="10966687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039" y="257175"/>
            <a:ext cx="9269437" cy="1320800"/>
          </a:xfrm>
          <a:prstGeom prst="rect">
            <a:avLst/>
          </a:prstGeom>
        </p:spPr>
        <p:txBody>
          <a:bodyPr/>
          <a:lstStyle/>
          <a:p>
            <a:r>
              <a:rPr lang="en-US" dirty="0"/>
              <a:t>Reflection for Session D</a:t>
            </a:r>
          </a:p>
        </p:txBody>
      </p:sp>
      <p:sp>
        <p:nvSpPr>
          <p:cNvPr id="3" name="Text Placeholder 2"/>
          <p:cNvSpPr>
            <a:spLocks noGrp="1"/>
          </p:cNvSpPr>
          <p:nvPr>
            <p:ph type="body" sz="quarter" idx="4294967295"/>
          </p:nvPr>
        </p:nvSpPr>
        <p:spPr>
          <a:xfrm>
            <a:off x="320040" y="2262555"/>
            <a:ext cx="11004452" cy="4217620"/>
          </a:xfrm>
          <a:prstGeom prst="rect">
            <a:avLst/>
          </a:prstGeom>
        </p:spPr>
        <p:txBody>
          <a:bodyPr/>
          <a:lstStyle/>
          <a:p>
            <a:pPr marL="0" indent="0">
              <a:buNone/>
            </a:pPr>
            <a:r>
              <a:rPr lang="en-US" dirty="0">
                <a:solidFill>
                  <a:schemeClr val="tx1"/>
                </a:solidFill>
              </a:rPr>
              <a:t>After completing Session D, pick an emoji </a:t>
            </a:r>
            <a:r>
              <a:rPr lang="en-US" b="0" i="0" dirty="0">
                <a:solidFill>
                  <a:schemeClr val="tx1"/>
                </a:solidFill>
                <a:effectLst/>
              </a:rPr>
              <a:t>that describes how you feel about your learning from this session. Explain why you chose that emoji</a:t>
            </a:r>
            <a:r>
              <a:rPr lang="en-US" b="0" i="0" dirty="0">
                <a:solidFill>
                  <a:srgbClr val="000000"/>
                </a:solidFill>
                <a:effectLst/>
              </a:rPr>
              <a:t>.</a:t>
            </a:r>
          </a:p>
          <a:p>
            <a:pPr marL="0" indent="0">
              <a:buNone/>
            </a:pPr>
            <a:endParaRPr lang="en-US" dirty="0"/>
          </a:p>
        </p:txBody>
      </p:sp>
    </p:spTree>
    <p:extLst>
      <p:ext uri="{BB962C8B-B14F-4D97-AF65-F5344CB8AC3E}">
        <p14:creationId xmlns:p14="http://schemas.microsoft.com/office/powerpoint/2010/main" val="18559902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10993"/>
            <a:ext cx="8596313" cy="1320800"/>
          </a:xfrm>
          <a:prstGeom prst="rect">
            <a:avLst/>
          </a:prstGeom>
        </p:spPr>
        <p:txBody>
          <a:bodyPr/>
          <a:lstStyle/>
          <a:p>
            <a:r>
              <a:rPr lang="en-US" dirty="0"/>
              <a:t>Overall Key Takeaways from this Module</a:t>
            </a:r>
          </a:p>
        </p:txBody>
      </p:sp>
      <p:sp>
        <p:nvSpPr>
          <p:cNvPr id="3" name="Text Placeholder 2"/>
          <p:cNvSpPr>
            <a:spLocks noGrp="1"/>
          </p:cNvSpPr>
          <p:nvPr>
            <p:ph type="body" sz="quarter" idx="4294967295"/>
          </p:nvPr>
        </p:nvSpPr>
        <p:spPr>
          <a:xfrm>
            <a:off x="296068" y="1618961"/>
            <a:ext cx="9188450" cy="4902200"/>
          </a:xfrm>
          <a:prstGeom prst="rect">
            <a:avLst/>
          </a:prstGeom>
        </p:spPr>
        <p:txBody>
          <a:bodyPr vert="horz" lIns="91440" tIns="45720" rIns="91440" bIns="45720" rtlCol="0" anchor="t">
            <a:normAutofit/>
          </a:bodyPr>
          <a:lstStyle/>
          <a:p>
            <a:r>
              <a:rPr lang="en-US" dirty="0"/>
              <a:t>The standards are composed of three dimensions.</a:t>
            </a:r>
          </a:p>
          <a:p>
            <a:r>
              <a:rPr lang="en-US" dirty="0"/>
              <a:t>The dimensions are not “taught” in isolation from one another.</a:t>
            </a:r>
          </a:p>
          <a:p>
            <a:r>
              <a:rPr lang="en-US" dirty="0"/>
              <a:t>Instruction is the </a:t>
            </a:r>
            <a:r>
              <a:rPr lang="en-US" i="1" u="sng" dirty="0"/>
              <a:t>integration</a:t>
            </a:r>
            <a:r>
              <a:rPr lang="en-US" dirty="0"/>
              <a:t> of these three dimensions.</a:t>
            </a:r>
          </a:p>
        </p:txBody>
      </p:sp>
    </p:spTree>
    <p:extLst>
      <p:ext uri="{BB962C8B-B14F-4D97-AF65-F5344CB8AC3E}">
        <p14:creationId xmlns:p14="http://schemas.microsoft.com/office/powerpoint/2010/main" val="28017677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4036" y="201757"/>
            <a:ext cx="8596313" cy="1320800"/>
          </a:xfrm>
          <a:prstGeom prst="rect">
            <a:avLst/>
          </a:prstGeom>
        </p:spPr>
        <p:txBody>
          <a:bodyPr/>
          <a:lstStyle/>
          <a:p>
            <a:r>
              <a:rPr lang="en-US" dirty="0"/>
              <a:t>Final Reflection</a:t>
            </a:r>
          </a:p>
        </p:txBody>
      </p:sp>
      <p:pic>
        <p:nvPicPr>
          <p:cNvPr id="5" name="Picture 4" descr="blooming ros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92" y="1334125"/>
            <a:ext cx="2418212" cy="1813659"/>
          </a:xfrm>
          <a:prstGeom prst="rect">
            <a:avLst/>
          </a:prstGeom>
        </p:spPr>
      </p:pic>
      <p:sp>
        <p:nvSpPr>
          <p:cNvPr id="6" name="TextBox 5"/>
          <p:cNvSpPr txBox="1"/>
          <p:nvPr/>
        </p:nvSpPr>
        <p:spPr>
          <a:xfrm>
            <a:off x="700692" y="3410482"/>
            <a:ext cx="2789120" cy="1200329"/>
          </a:xfrm>
          <a:prstGeom prst="rect">
            <a:avLst/>
          </a:prstGeom>
          <a:noFill/>
        </p:spPr>
        <p:txBody>
          <a:bodyPr wrap="square" rtlCol="0">
            <a:spAutoFit/>
          </a:bodyPr>
          <a:lstStyle/>
          <a:p>
            <a:r>
              <a:rPr lang="en-US" dirty="0"/>
              <a:t>What is one thing you experienced in these sessions that makes you happy?</a:t>
            </a:r>
          </a:p>
        </p:txBody>
      </p:sp>
      <p:pic>
        <p:nvPicPr>
          <p:cNvPr id="7" name="Picture 6" descr="rose bu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755" y="2815057"/>
            <a:ext cx="1154617" cy="1500416"/>
          </a:xfrm>
          <a:prstGeom prst="rect">
            <a:avLst/>
          </a:prstGeom>
        </p:spPr>
      </p:pic>
      <p:sp>
        <p:nvSpPr>
          <p:cNvPr id="8" name="TextBox 7"/>
          <p:cNvSpPr txBox="1"/>
          <p:nvPr/>
        </p:nvSpPr>
        <p:spPr>
          <a:xfrm>
            <a:off x="4778446" y="4407644"/>
            <a:ext cx="2098623" cy="923330"/>
          </a:xfrm>
          <a:prstGeom prst="rect">
            <a:avLst/>
          </a:prstGeom>
          <a:noFill/>
        </p:spPr>
        <p:txBody>
          <a:bodyPr wrap="square" rtlCol="0">
            <a:spAutoFit/>
          </a:bodyPr>
          <a:lstStyle/>
          <a:p>
            <a:r>
              <a:rPr lang="en-US" dirty="0"/>
              <a:t>What is one idea that you plan to focus on?</a:t>
            </a:r>
          </a:p>
        </p:txBody>
      </p:sp>
      <p:pic>
        <p:nvPicPr>
          <p:cNvPr id="9" name="Picture 8" descr="thorny rose stem"/>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6932" y="917362"/>
            <a:ext cx="1466971" cy="2215497"/>
          </a:xfrm>
          <a:prstGeom prst="rect">
            <a:avLst/>
          </a:prstGeom>
        </p:spPr>
      </p:pic>
      <p:sp>
        <p:nvSpPr>
          <p:cNvPr id="10" name="TextBox 9"/>
          <p:cNvSpPr txBox="1"/>
          <p:nvPr/>
        </p:nvSpPr>
        <p:spPr>
          <a:xfrm>
            <a:off x="8568166" y="3297516"/>
            <a:ext cx="2353456" cy="1200329"/>
          </a:xfrm>
          <a:prstGeom prst="rect">
            <a:avLst/>
          </a:prstGeom>
          <a:noFill/>
        </p:spPr>
        <p:txBody>
          <a:bodyPr wrap="square" rtlCol="0">
            <a:spAutoFit/>
          </a:bodyPr>
          <a:lstStyle/>
          <a:p>
            <a:r>
              <a:rPr lang="en-US" dirty="0"/>
              <a:t>What is one thing that “pricks” you…that you feel you need to learn more about?</a:t>
            </a:r>
          </a:p>
        </p:txBody>
      </p:sp>
    </p:spTree>
    <p:extLst>
      <p:ext uri="{BB962C8B-B14F-4D97-AF65-F5344CB8AC3E}">
        <p14:creationId xmlns:p14="http://schemas.microsoft.com/office/powerpoint/2010/main" val="6700264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6068" y="266411"/>
            <a:ext cx="8596313" cy="1320800"/>
          </a:xfrm>
          <a:prstGeom prst="rect">
            <a:avLst/>
          </a:prstGeom>
        </p:spPr>
        <p:txBody>
          <a:bodyPr/>
          <a:lstStyle/>
          <a:p>
            <a:r>
              <a:rPr lang="en-US" dirty="0"/>
              <a:t>By the end of this module… (2)</a:t>
            </a:r>
          </a:p>
        </p:txBody>
      </p:sp>
      <p:sp>
        <p:nvSpPr>
          <p:cNvPr id="3" name="Text Placeholder 2"/>
          <p:cNvSpPr>
            <a:spLocks noGrp="1"/>
          </p:cNvSpPr>
          <p:nvPr>
            <p:ph type="body" sz="quarter" idx="4294967295"/>
          </p:nvPr>
        </p:nvSpPr>
        <p:spPr>
          <a:xfrm>
            <a:off x="296068" y="1800947"/>
            <a:ext cx="9188450" cy="4902200"/>
          </a:xfrm>
          <a:prstGeom prst="rect">
            <a:avLst/>
          </a:prstGeom>
        </p:spPr>
        <p:txBody>
          <a:bodyPr/>
          <a:lstStyle/>
          <a:p>
            <a:pPr marL="76198" indent="0" algn="ctr">
              <a:buNone/>
            </a:pPr>
            <a:r>
              <a:rPr lang="en-US" sz="4000" dirty="0"/>
              <a:t>you will be able to develop an argument as to how instruction for the </a:t>
            </a:r>
            <a:r>
              <a:rPr lang="en-US" sz="4000" i="1" dirty="0"/>
              <a:t>Kentucky Academic Standards for Science </a:t>
            </a:r>
            <a:r>
              <a:rPr lang="en-US" sz="4000" dirty="0"/>
              <a:t>is the same/different as is generally observed during science instruction.</a:t>
            </a:r>
          </a:p>
        </p:txBody>
      </p:sp>
    </p:spTree>
    <p:extLst>
      <p:ext uri="{BB962C8B-B14F-4D97-AF65-F5344CB8AC3E}">
        <p14:creationId xmlns:p14="http://schemas.microsoft.com/office/powerpoint/2010/main" val="654284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219-EE94-D031-CA85-735B4D5C6C37}"/>
              </a:ext>
            </a:extLst>
          </p:cNvPr>
          <p:cNvSpPr>
            <a:spLocks noGrp="1"/>
          </p:cNvSpPr>
          <p:nvPr>
            <p:ph type="title" idx="4294967295"/>
          </p:nvPr>
        </p:nvSpPr>
        <p:spPr>
          <a:xfrm>
            <a:off x="378690" y="422419"/>
            <a:ext cx="8620125" cy="1325563"/>
          </a:xfrm>
          <a:prstGeom prst="rect">
            <a:avLst/>
          </a:prstGeom>
        </p:spPr>
        <p:txBody>
          <a:bodyPr>
            <a:normAutofit/>
          </a:bodyPr>
          <a:lstStyle/>
          <a:p>
            <a:r>
              <a:rPr lang="en-US" sz="4000" dirty="0"/>
              <a:t>Certificate of Completion</a:t>
            </a:r>
          </a:p>
        </p:txBody>
      </p:sp>
      <p:sp>
        <p:nvSpPr>
          <p:cNvPr id="3" name="TextBox 2">
            <a:extLst>
              <a:ext uri="{FF2B5EF4-FFF2-40B4-BE49-F238E27FC236}">
                <a16:creationId xmlns:a16="http://schemas.microsoft.com/office/drawing/2014/main" id="{D233A3F4-0AFC-E4EF-65D0-00316310D5C5}"/>
              </a:ext>
            </a:extLst>
          </p:cNvPr>
          <p:cNvSpPr txBox="1"/>
          <p:nvPr/>
        </p:nvSpPr>
        <p:spPr>
          <a:xfrm>
            <a:off x="748146" y="1747982"/>
            <a:ext cx="9273310" cy="3108543"/>
          </a:xfrm>
          <a:prstGeom prst="rect">
            <a:avLst/>
          </a:prstGeom>
          <a:noFill/>
        </p:spPr>
        <p:txBody>
          <a:bodyPr wrap="square" rtlCol="0">
            <a:spAutoFit/>
          </a:bodyPr>
          <a:lstStyle/>
          <a:p>
            <a:r>
              <a:rPr lang="en-US" sz="2800" dirty="0">
                <a:latin typeface="Georgia" panose="02040502050405020303" pitchFamily="18" charset="0"/>
              </a:rPr>
              <a:t>Thank you for completing this asynchronous module provided by the KDE.  </a:t>
            </a:r>
          </a:p>
          <a:p>
            <a:r>
              <a:rPr lang="en-US" sz="2800" dirty="0">
                <a:latin typeface="Georgia" panose="02040502050405020303" pitchFamily="18" charset="0"/>
              </a:rPr>
              <a:t>Please use the link below to obtain your certificate of completion.</a:t>
            </a:r>
          </a:p>
          <a:p>
            <a:endParaRPr lang="en-US" sz="2800" dirty="0">
              <a:latin typeface="Georgia" panose="02040502050405020303" pitchFamily="18" charset="0"/>
            </a:endParaRPr>
          </a:p>
          <a:p>
            <a:r>
              <a:rPr lang="en-US" sz="2800" dirty="0">
                <a:latin typeface="Georgia" panose="02040502050405020303" pitchFamily="18" charset="0"/>
                <a:hlinkClick r:id="rId2"/>
              </a:rPr>
              <a:t>Kentucky Department of Education Professional Learning Modules</a:t>
            </a:r>
            <a:endParaRPr lang="en-US" sz="2800" dirty="0">
              <a:latin typeface="Georgia" panose="02040502050405020303" pitchFamily="18" charset="0"/>
            </a:endParaRPr>
          </a:p>
        </p:txBody>
      </p:sp>
      <p:sp>
        <p:nvSpPr>
          <p:cNvPr id="4" name="TextBox 3">
            <a:extLst>
              <a:ext uri="{FF2B5EF4-FFF2-40B4-BE49-F238E27FC236}">
                <a16:creationId xmlns:a16="http://schemas.microsoft.com/office/drawing/2014/main" id="{753FEBA5-70AA-8161-FBF7-FFEF23875DC5}"/>
              </a:ext>
            </a:extLst>
          </p:cNvPr>
          <p:cNvSpPr txBox="1"/>
          <p:nvPr/>
        </p:nvSpPr>
        <p:spPr>
          <a:xfrm>
            <a:off x="2512290" y="5050463"/>
            <a:ext cx="5135419" cy="1015663"/>
          </a:xfrm>
          <a:prstGeom prst="rect">
            <a:avLst/>
          </a:prstGeom>
          <a:noFill/>
        </p:spPr>
        <p:txBody>
          <a:bodyPr wrap="square" rtlCol="0">
            <a:spAutoFit/>
          </a:bodyPr>
          <a:lstStyle/>
          <a:p>
            <a:pPr rtl="0">
              <a:spcBef>
                <a:spcPts val="0"/>
              </a:spcBef>
              <a:spcAft>
                <a:spcPts val="0"/>
              </a:spcAft>
            </a:pPr>
            <a:r>
              <a:rPr lang="en-US" sz="1200" b="0" i="1" u="none" strike="noStrike" dirty="0">
                <a:solidFill>
                  <a:srgbClr val="000000"/>
                </a:solidFill>
                <a:effectLst/>
                <a:latin typeface="Georgia" panose="02040502050405020303" pitchFamily="18" charset="0"/>
              </a:rPr>
              <a:t>Educators can use the PLBB to find learning sessions, and it is the local school district who determines if they are acceptable for credit based on their district policies.</a:t>
            </a:r>
            <a:r>
              <a:rPr lang="en-US" sz="1200" b="0" i="1" u="none" strike="noStrike" dirty="0">
                <a:solidFill>
                  <a:srgbClr val="1F497D"/>
                </a:solidFill>
                <a:effectLst/>
                <a:latin typeface="Georgia" panose="02040502050405020303" pitchFamily="18" charset="0"/>
              </a:rPr>
              <a:t> </a:t>
            </a:r>
            <a:r>
              <a:rPr lang="en-US" sz="1200" b="0" i="1" u="none" strike="noStrike" dirty="0">
                <a:solidFill>
                  <a:srgbClr val="000000"/>
                </a:solidFill>
                <a:effectLst/>
                <a:latin typeface="Georgia" panose="02040502050405020303" pitchFamily="18" charset="0"/>
              </a:rPr>
              <a:t>See 704 KAR 3:035 for more details.  </a:t>
            </a:r>
            <a:endParaRPr lang="en-US" sz="1200" b="0" i="1" dirty="0">
              <a:effectLst/>
              <a:latin typeface="Georgia" panose="02040502050405020303" pitchFamily="18" charset="0"/>
            </a:endParaRPr>
          </a:p>
          <a:p>
            <a:br>
              <a:rPr lang="en-US" sz="1200" dirty="0">
                <a:latin typeface="Georgia" panose="02040502050405020303" pitchFamily="18" charset="0"/>
              </a:rPr>
            </a:br>
            <a:endParaRPr lang="en-US" sz="1200" dirty="0">
              <a:latin typeface="Georgia" panose="02040502050405020303" pitchFamily="18" charset="0"/>
            </a:endParaRPr>
          </a:p>
        </p:txBody>
      </p:sp>
    </p:spTree>
    <p:extLst>
      <p:ext uri="{BB962C8B-B14F-4D97-AF65-F5344CB8AC3E}">
        <p14:creationId xmlns:p14="http://schemas.microsoft.com/office/powerpoint/2010/main" val="16278784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F752-80C7-7517-764C-11973FADA879}"/>
              </a:ext>
            </a:extLst>
          </p:cNvPr>
          <p:cNvSpPr>
            <a:spLocks noGrp="1"/>
          </p:cNvSpPr>
          <p:nvPr>
            <p:ph type="title" idx="4294967295"/>
          </p:nvPr>
        </p:nvSpPr>
        <p:spPr>
          <a:xfrm>
            <a:off x="377190" y="571500"/>
            <a:ext cx="8219123" cy="860425"/>
          </a:xfrm>
          <a:prstGeom prst="rect">
            <a:avLst/>
          </a:prstGeom>
        </p:spPr>
        <p:txBody>
          <a:bodyPr/>
          <a:lstStyle/>
          <a:p>
            <a:r>
              <a:rPr lang="en-US" dirty="0"/>
              <a:t>Session A: Essential Question</a:t>
            </a:r>
          </a:p>
        </p:txBody>
      </p:sp>
      <p:sp>
        <p:nvSpPr>
          <p:cNvPr id="3" name="Text Placeholder 2">
            <a:extLst>
              <a:ext uri="{FF2B5EF4-FFF2-40B4-BE49-F238E27FC236}">
                <a16:creationId xmlns:a16="http://schemas.microsoft.com/office/drawing/2014/main" id="{797DD873-1D3E-5F17-A27F-38C426472E64}"/>
              </a:ext>
            </a:extLst>
          </p:cNvPr>
          <p:cNvSpPr>
            <a:spLocks noGrp="1"/>
          </p:cNvSpPr>
          <p:nvPr>
            <p:ph type="body" idx="4294967295"/>
          </p:nvPr>
        </p:nvSpPr>
        <p:spPr>
          <a:xfrm>
            <a:off x="0" y="1828800"/>
            <a:ext cx="11510010" cy="2754313"/>
          </a:xfrm>
          <a:prstGeom prst="rect">
            <a:avLst/>
          </a:prstGeom>
        </p:spPr>
        <p:txBody>
          <a:bodyPr>
            <a:normAutofit/>
          </a:bodyPr>
          <a:lstStyle/>
          <a:p>
            <a:pPr marL="114300" marR="0" lvl="0" indent="0" algn="l" defTabSz="914400" rtl="0" eaLnBrk="1" fontAlgn="auto" latinLnBrk="0" hangingPunct="1">
              <a:lnSpc>
                <a:spcPct val="100000"/>
              </a:lnSpc>
              <a:spcBef>
                <a:spcPts val="0"/>
              </a:spcBef>
              <a:spcAft>
                <a:spcPts val="0"/>
              </a:spcAft>
              <a:buClr>
                <a:srgbClr val="D2BD24"/>
              </a:buClr>
              <a:buSzPts val="1800"/>
              <a:buNone/>
              <a:tabLst/>
              <a:defRPr/>
            </a:pPr>
            <a:r>
              <a:rPr kumimoji="0" lang="en-US" b="0" i="0" u="none" strike="noStrike" kern="0" cap="none" spc="0" normalizeH="0" baseline="0" noProof="0" dirty="0">
                <a:ln>
                  <a:noFill/>
                </a:ln>
                <a:solidFill>
                  <a:srgbClr val="242852"/>
                </a:solidFill>
                <a:effectLst/>
                <a:uLnTx/>
                <a:uFillTx/>
                <a:ea typeface="Source Sans Pro"/>
                <a:sym typeface="Source Sans Pro"/>
              </a:rPr>
              <a:t>How might the components of the architecture support teachers while creating new opportunities for engaging other stakeholders (students, parents, administrators, district leaders)?</a:t>
            </a:r>
          </a:p>
          <a:p>
            <a:endParaRPr lang="en-US" dirty="0"/>
          </a:p>
        </p:txBody>
      </p:sp>
    </p:spTree>
    <p:extLst>
      <p:ext uri="{BB962C8B-B14F-4D97-AF65-F5344CB8AC3E}">
        <p14:creationId xmlns:p14="http://schemas.microsoft.com/office/powerpoint/2010/main" val="33686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CCF6-FCC0-D7EB-C9F7-C57742CD3AF9}"/>
              </a:ext>
            </a:extLst>
          </p:cNvPr>
          <p:cNvSpPr>
            <a:spLocks noGrp="1"/>
          </p:cNvSpPr>
          <p:nvPr>
            <p:ph type="title" idx="4294967295"/>
          </p:nvPr>
        </p:nvSpPr>
        <p:spPr>
          <a:xfrm>
            <a:off x="0" y="257175"/>
            <a:ext cx="11567160" cy="1320800"/>
          </a:xfrm>
          <a:prstGeom prst="rect">
            <a:avLst/>
          </a:prstGeom>
        </p:spPr>
        <p:txBody>
          <a:bodyPr>
            <a:normAutofit/>
          </a:bodyPr>
          <a:lstStyle/>
          <a:p>
            <a:pPr algn="ctr"/>
            <a:r>
              <a:rPr lang="en-US" dirty="0"/>
              <a:t>Components to the </a:t>
            </a:r>
            <a:br>
              <a:rPr lang="en-US" dirty="0"/>
            </a:br>
            <a:r>
              <a:rPr lang="en-US" i="1" dirty="0"/>
              <a:t>Kentucky Academic Standards for Science</a:t>
            </a:r>
          </a:p>
        </p:txBody>
      </p:sp>
      <p:sp>
        <p:nvSpPr>
          <p:cNvPr id="3" name="Text Placeholder 2">
            <a:extLst>
              <a:ext uri="{FF2B5EF4-FFF2-40B4-BE49-F238E27FC236}">
                <a16:creationId xmlns:a16="http://schemas.microsoft.com/office/drawing/2014/main" id="{2E6C3D52-5E94-BC6E-05DD-A0BB48E418B1}"/>
              </a:ext>
            </a:extLst>
          </p:cNvPr>
          <p:cNvSpPr>
            <a:spLocks noGrp="1"/>
          </p:cNvSpPr>
          <p:nvPr>
            <p:ph type="body" idx="4294967295"/>
          </p:nvPr>
        </p:nvSpPr>
        <p:spPr>
          <a:xfrm>
            <a:off x="765810" y="1773238"/>
            <a:ext cx="8422640" cy="4902200"/>
          </a:xfrm>
          <a:prstGeom prst="rect">
            <a:avLst/>
          </a:prstGeom>
        </p:spPr>
        <p:txBody>
          <a:bodyPr/>
          <a:lstStyle/>
          <a:p>
            <a:r>
              <a:rPr lang="en-US" dirty="0"/>
              <a:t>Background (page 3) </a:t>
            </a:r>
          </a:p>
          <a:p>
            <a:r>
              <a:rPr lang="en-US" dirty="0"/>
              <a:t>Kentucky Vision for Students (page 3)</a:t>
            </a:r>
          </a:p>
          <a:p>
            <a:r>
              <a:rPr lang="en-US" dirty="0"/>
              <a:t>Writers’ Vision Statement (page 6)</a:t>
            </a:r>
          </a:p>
          <a:p>
            <a:r>
              <a:rPr lang="en-US" dirty="0"/>
              <a:t>Standards Use and Development (page 9)</a:t>
            </a:r>
          </a:p>
          <a:p>
            <a:r>
              <a:rPr lang="en-US" dirty="0"/>
              <a:t>How to Read the Standards (page 12)</a:t>
            </a:r>
          </a:p>
          <a:p>
            <a:r>
              <a:rPr lang="en-US" dirty="0"/>
              <a:t>Grade Level Overviews </a:t>
            </a:r>
          </a:p>
          <a:p>
            <a:r>
              <a:rPr lang="en-US" dirty="0"/>
              <a:t>Grade Level Standards</a:t>
            </a:r>
          </a:p>
          <a:p>
            <a:endParaRPr lang="en-US" dirty="0"/>
          </a:p>
        </p:txBody>
      </p:sp>
    </p:spTree>
    <p:extLst>
      <p:ext uri="{BB962C8B-B14F-4D97-AF65-F5344CB8AC3E}">
        <p14:creationId xmlns:p14="http://schemas.microsoft.com/office/powerpoint/2010/main" val="738678709"/>
      </p:ext>
    </p:extLst>
  </p:cSld>
  <p:clrMapOvr>
    <a:masterClrMapping/>
  </p:clrMapOvr>
</p:sld>
</file>

<file path=ppt/theme/theme1.xml><?xml version="1.0" encoding="utf-8"?>
<a:theme xmlns:a="http://schemas.openxmlformats.org/drawingml/2006/main" name="2023 KD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KDE Theme" id="{4323FAAE-190B-4178-9545-6044D91DCD7A}" vid="{F784EB73-035A-4DA9-AEEF-DF510CDE67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2019-08-30T04:00:00+00:00</Publication_x0020_Date>
    <Audience1 xmlns="3a62de7d-ba57-4f43-9dae-9623ba637be0"/>
    <_dlc_DocId xmlns="3a62de7d-ba57-4f43-9dae-9623ba637be0">KYED-536-998</_dlc_DocId>
    <_dlc_DocIdUrl xmlns="3a62de7d-ba57-4f43-9dae-9623ba637be0">
      <Url>https://www.education.ky.gov/curriculum/standards/kyacadstand/_layouts/15/DocIdRedir.aspx?ID=KYED-536-998</Url>
      <Description>KYED-536-998</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3C7B38B-7476-4CEF-8F30-60CD09E2C4EB}"/>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0f225bfc-f694-42f7-b55f-96ff6f1d4d77"/>
    <ds:schemaRef ds:uri="5bc9d522-2386-425a-9f2a-a617cf877ec0"/>
    <ds:schemaRef ds:uri="http://schemas.microsoft.com/office/2006/metadata/propertie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C61B1A01-7F85-4281-AFC2-5D98D91B0F6F}"/>
</file>

<file path=docProps/app.xml><?xml version="1.0" encoding="utf-8"?>
<Properties xmlns="http://schemas.openxmlformats.org/officeDocument/2006/extended-properties" xmlns:vt="http://schemas.openxmlformats.org/officeDocument/2006/docPropsVTypes">
  <Template>Office Theme 2013 - 2022</Template>
  <TotalTime>16450</TotalTime>
  <Words>5343</Words>
  <Application>Microsoft Office PowerPoint</Application>
  <PresentationFormat>Widescreen</PresentationFormat>
  <Paragraphs>491</Paragraphs>
  <Slides>76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Calibri</vt:lpstr>
      <vt:lpstr>Franklin Gothic Book</vt:lpstr>
      <vt:lpstr>Franklin Gothic Medium</vt:lpstr>
      <vt:lpstr>Georgia</vt:lpstr>
      <vt:lpstr>Libre Franklin</vt:lpstr>
      <vt:lpstr>Source Sans Pro</vt:lpstr>
      <vt:lpstr>Wingdings 3</vt:lpstr>
      <vt:lpstr>2023 KDE Theme</vt:lpstr>
      <vt:lpstr>Getting to Know the Kentucky Academic Standards for Science</vt:lpstr>
      <vt:lpstr>Components of this Module</vt:lpstr>
      <vt:lpstr>Group Norms</vt:lpstr>
      <vt:lpstr>Setup for Success: Brainwriting </vt:lpstr>
      <vt:lpstr>Module Goals: </vt:lpstr>
      <vt:lpstr>By the end of this module…..</vt:lpstr>
      <vt:lpstr>Getting to Know the  Kentucky Academic Standards for Science: An Overview</vt:lpstr>
      <vt:lpstr>Session A: Essential Question</vt:lpstr>
      <vt:lpstr>Components to the  Kentucky Academic Standards for Science</vt:lpstr>
      <vt:lpstr>Background and Kentucky Vision for Students</vt:lpstr>
      <vt:lpstr>Writers’ Vision Statement</vt:lpstr>
      <vt:lpstr>Writers’ Vision Statement (2)</vt:lpstr>
      <vt:lpstr>Reflect on the Writers’ Vision</vt:lpstr>
      <vt:lpstr>Standards Use and Development</vt:lpstr>
      <vt:lpstr>Understanding the Architecture</vt:lpstr>
      <vt:lpstr>Grade Level Overview Sample</vt:lpstr>
      <vt:lpstr>Reflect on the Grade-Level Overview</vt:lpstr>
      <vt:lpstr>Three-Dimensional Standards</vt:lpstr>
      <vt:lpstr>Three-Dimensional Standards (2)</vt:lpstr>
      <vt:lpstr>Three-Dimensional Standards (3)</vt:lpstr>
      <vt:lpstr>Reflection on the Three-Dimensionality of the Standards</vt:lpstr>
      <vt:lpstr>How to Read the Standards  Sample Kentucky Academic Standards for Science</vt:lpstr>
      <vt:lpstr>Performance Expectations (PEs)</vt:lpstr>
      <vt:lpstr>How to Read the Coding for Performance Expectations (PEs)?</vt:lpstr>
      <vt:lpstr>How to Read the Coding for Performance Expectations (PEs)? (2)</vt:lpstr>
      <vt:lpstr>How to Read the Coding for Performance Expectations (PEs)? (3)</vt:lpstr>
      <vt:lpstr>How to Read the Coding for Performance Expectations (PEs)? (4)</vt:lpstr>
      <vt:lpstr>Exploration</vt:lpstr>
      <vt:lpstr>Exploration and Connections</vt:lpstr>
      <vt:lpstr>During this session we have investigated the general architecture and components of the KAS for Science </vt:lpstr>
      <vt:lpstr>Reflection for Session A</vt:lpstr>
      <vt:lpstr>The Kentucky Academic Standards for Science: An Overview  </vt:lpstr>
      <vt:lpstr>In Session A, we…</vt:lpstr>
      <vt:lpstr>Session B Essential Question</vt:lpstr>
      <vt:lpstr>Disciplinary Core Ideas (DCI) </vt:lpstr>
      <vt:lpstr>Disciplinary Core Ideas</vt:lpstr>
      <vt:lpstr>Reflect on the Video</vt:lpstr>
      <vt:lpstr>Appendix E</vt:lpstr>
      <vt:lpstr>Progressions</vt:lpstr>
      <vt:lpstr>Appendix E Exploration</vt:lpstr>
      <vt:lpstr>Appendix E Exploration (2)</vt:lpstr>
      <vt:lpstr>Engineering Design</vt:lpstr>
      <vt:lpstr>Definitions</vt:lpstr>
      <vt:lpstr>The Design Cycle</vt:lpstr>
      <vt:lpstr>Appendix I Exploration</vt:lpstr>
      <vt:lpstr>In Session B, we…</vt:lpstr>
      <vt:lpstr>Reflection for Session B</vt:lpstr>
      <vt:lpstr>The Kentucky Academic Standards for Science: An Overview</vt:lpstr>
      <vt:lpstr>In previous sessions we learned…</vt:lpstr>
      <vt:lpstr>Session C Essential Question</vt:lpstr>
      <vt:lpstr>Science and Engineering Practices (SEPs)</vt:lpstr>
      <vt:lpstr>Why Practice?</vt:lpstr>
      <vt:lpstr>Science and Engineering Practices</vt:lpstr>
      <vt:lpstr>Science and Engineering Practices (2)</vt:lpstr>
      <vt:lpstr>Reflect on the Video (2)</vt:lpstr>
      <vt:lpstr>Appendix F </vt:lpstr>
      <vt:lpstr>Appendix F (2)</vt:lpstr>
      <vt:lpstr>Explore</vt:lpstr>
      <vt:lpstr>In Session C, we…</vt:lpstr>
      <vt:lpstr>Reflection for Session C</vt:lpstr>
      <vt:lpstr>The Kentucky Academic Standards for Science: An Overview </vt:lpstr>
      <vt:lpstr>Previous Learning</vt:lpstr>
      <vt:lpstr>Session D Essential Question</vt:lpstr>
      <vt:lpstr>Crosscutting Concepts (CCC)</vt:lpstr>
      <vt:lpstr>Crosscutting Concepts (2)</vt:lpstr>
      <vt:lpstr>Crosscutting Concepts (3)</vt:lpstr>
      <vt:lpstr>Reflect on the Video </vt:lpstr>
      <vt:lpstr>Appendix G</vt:lpstr>
      <vt:lpstr> Appendix G (2)</vt:lpstr>
      <vt:lpstr>Appendix G Exploration</vt:lpstr>
      <vt:lpstr>In Session D, we…</vt:lpstr>
      <vt:lpstr>Reflection for Session D</vt:lpstr>
      <vt:lpstr>Overall Key Takeaways from this Module</vt:lpstr>
      <vt:lpstr>Final Reflection</vt:lpstr>
      <vt:lpstr>By the end of this module… (2)</vt:lpstr>
      <vt:lpstr>Certificate of Completion</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Kentucky Academic Standards for Science</dc:title>
  <dc:creator>Blessing, Rebecca - Director, Division of Communications</dc:creator>
  <cp:lastModifiedBy>Davidson, Caryn - Office of Teaching and Learning</cp:lastModifiedBy>
  <cp:revision>253</cp:revision>
  <cp:lastPrinted>2019-07-10T12:26:56Z</cp:lastPrinted>
  <dcterms:created xsi:type="dcterms:W3CDTF">2016-05-23T03:56:12Z</dcterms:created>
  <dcterms:modified xsi:type="dcterms:W3CDTF">2024-02-13T18:58:58Z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42dd80c0-8e4c-4440-a55f-3d631ef53c08</vt:lpwstr>
  </property>
  <property fmtid="{D5CDD505-2E9C-101B-9397-08002B2CF9AE}" pid="4" name="MediaServiceImageTags">
    <vt:lpwstr/>
  </property>
</Properties>
</file>