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notesSlides/notesSlide1.xml" ContentType="application/vnd.openxmlformats-officedocument.presentationml.notesSlid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 id="2147483690" r:id="rId5"/>
    <p:sldMasterId id="2147483703" r:id="rId6"/>
    <p:sldMasterId id="2147483715" r:id="rId7"/>
    <p:sldMasterId id="2147483727" r:id="rId8"/>
  </p:sldMasterIdLst>
  <p:notesMasterIdLst>
    <p:notesMasterId r:id="rId24"/>
  </p:notesMasterIdLst>
  <p:sldIdLst>
    <p:sldId id="271" r:id="rId9"/>
    <p:sldId id="257" r:id="rId10"/>
    <p:sldId id="258" r:id="rId11"/>
    <p:sldId id="259" r:id="rId12"/>
    <p:sldId id="260" r:id="rId13"/>
    <p:sldId id="261" r:id="rId14"/>
    <p:sldId id="272" r:id="rId15"/>
    <p:sldId id="263" r:id="rId16"/>
    <p:sldId id="264" r:id="rId17"/>
    <p:sldId id="265" r:id="rId18"/>
    <p:sldId id="266" r:id="rId19"/>
    <p:sldId id="267" r:id="rId20"/>
    <p:sldId id="268" r:id="rId21"/>
    <p:sldId id="269"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Gallicchio"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AC6BB-0329-4B03-BB6B-BC6FA72CAF06}" v="3" dt="2024-12-09T21:29:59.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7908" autoAdjust="0"/>
  </p:normalViewPr>
  <p:slideViewPr>
    <p:cSldViewPr snapToGrid="0">
      <p:cViewPr varScale="1">
        <p:scale>
          <a:sx n="28" d="100"/>
          <a:sy n="28" d="100"/>
        </p:scale>
        <p:origin x="250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Module_One_Note_Catcher_Collaborative_Civic_Spaces.docx"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itesed.cde.state.co.us/course/index.php?categoryid=24" TargetMode="External"/><Relationship Id="rId5" Type="http://schemas.openxmlformats.org/officeDocument/2006/relationships/hyperlink" Target="https://sites.google.com/view/hawaiicorestandardsforsocialst/online-professional-development-modules" TargetMode="External"/><Relationship Id="rId4" Type="http://schemas.openxmlformats.org/officeDocument/2006/relationships/hyperlink" Target="https://eric.ed.gov/?id=EJ1205082"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5MPekCd0mH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5MPekCd0mH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z.harvard.edu/sites/default/files/See%20Think%20Wonder_3.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ric.ed.gov/?id=EJ1205082"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readingrockets.org/article/importance-active-reading" TargetMode="External"/><Relationship Id="rId4" Type="http://schemas.openxmlformats.org/officeDocument/2006/relationships/hyperlink" Target="https://www.youtube.com/watch?v=4XTb5WDQkr8"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inghistory.org/resource-library/sketch-stretc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UynxDyr0lA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standards-resources/ss-resources/learning-goals-success-criteria-and-the-kas-for-social-stud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inghistory.org/resource-library/sketch-stretc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inghistory.org/resource-library/sketch-stretc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5MPekCd0mH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800" b="1" i="0" u="none" strike="noStrike" dirty="0">
                <a:solidFill>
                  <a:srgbClr val="000000"/>
                </a:solidFill>
                <a:effectLst/>
                <a:latin typeface="Calibri" panose="020F0502020204030204" pitchFamily="34" charset="0"/>
              </a:rPr>
              <a:t>Module Series Overview:</a:t>
            </a:r>
            <a:endParaRPr lang="en-US" b="0" dirty="0">
              <a:effectLst/>
            </a:endParaRPr>
          </a:p>
          <a:p>
            <a:pPr marL="158750" indent="0" rtl="0">
              <a:buNone/>
            </a:pPr>
            <a:r>
              <a:rPr lang="en-US" sz="1800" b="1" i="1" u="none" strike="noStrike" dirty="0">
                <a:solidFill>
                  <a:srgbClr val="000000"/>
                </a:solidFill>
                <a:effectLst/>
                <a:latin typeface="Calibri" panose="020F0502020204030204" pitchFamily="34" charset="0"/>
              </a:rPr>
              <a:t>Creating Collaborative Civic Spaces</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module series is a set of four of modules designed to support teachers in creating collaborative civic spaces that supports student engagement in</a:t>
            </a:r>
            <a:r>
              <a:rPr lang="en-US" sz="1800" b="1" i="0" u="none" strike="noStrike" dirty="0">
                <a:solidFill>
                  <a:srgbClr val="102649"/>
                </a:solidFill>
                <a:effectLst/>
                <a:latin typeface="Calibri" panose="020F0502020204030204" pitchFamily="34" charset="0"/>
              </a:rPr>
              <a:t> </a:t>
            </a:r>
            <a:r>
              <a:rPr lang="en-US" sz="1800" b="0" i="0" u="none" strike="noStrike" dirty="0">
                <a:solidFill>
                  <a:srgbClr val="102649"/>
                </a:solidFill>
                <a:effectLst/>
                <a:latin typeface="Calibri" panose="020F0502020204030204" pitchFamily="34" charset="0"/>
              </a:rPr>
              <a:t>deliberative and democratic processes and democratic discourse as required by the </a:t>
            </a:r>
            <a:r>
              <a:rPr lang="en-US" sz="1800" b="0" i="1" u="none" strike="noStrike" dirty="0">
                <a:solidFill>
                  <a:srgbClr val="102649"/>
                </a:solidFill>
                <a:effectLst/>
                <a:latin typeface="Calibri" panose="020F0502020204030204" pitchFamily="34" charset="0"/>
              </a:rPr>
              <a:t>Kentucky Academic Standards (KAS) for Social Studies.</a:t>
            </a:r>
            <a:r>
              <a:rPr lang="en-US" sz="1800" b="0" i="0" u="none" strike="noStrike" dirty="0">
                <a:solidFill>
                  <a:srgbClr val="000000"/>
                </a:solidFill>
                <a:effectLst/>
                <a:latin typeface="Calibri" panose="020F0502020204030204" pitchFamily="34" charset="0"/>
              </a:rPr>
              <a:t> </a:t>
            </a:r>
            <a:endParaRPr lang="en-US" b="0" dirty="0">
              <a:effectLst/>
            </a:endParaRPr>
          </a:p>
          <a:p>
            <a:pPr marL="158750" indent="0" rtl="0">
              <a:buNone/>
            </a:pPr>
            <a:br>
              <a:rPr lang="en-US" b="0" dirty="0">
                <a:effectLst/>
              </a:rPr>
            </a:br>
            <a:r>
              <a:rPr lang="en-US" sz="1800" b="1" i="1" u="none" strike="noStrike" dirty="0">
                <a:solidFill>
                  <a:srgbClr val="000000"/>
                </a:solidFill>
                <a:effectLst/>
                <a:latin typeface="Calibri" panose="020F0502020204030204" pitchFamily="34" charset="0"/>
              </a:rPr>
              <a:t>Creating Collaborative Civic Spaces</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module series is intended to support the successful implementation of the </a:t>
            </a:r>
            <a:r>
              <a:rPr lang="en-US" sz="1800" b="0" i="1" u="none" strike="noStrike" dirty="0">
                <a:solidFill>
                  <a:srgbClr val="000000"/>
                </a:solidFill>
                <a:effectLst/>
                <a:latin typeface="Calibri" panose="020F0502020204030204" pitchFamily="34" charset="0"/>
              </a:rPr>
              <a:t>KAS for Social Studies</a:t>
            </a:r>
            <a:r>
              <a:rPr lang="en-US" sz="1800" b="0" i="0" u="none" strike="noStrike" dirty="0">
                <a:solidFill>
                  <a:srgbClr val="000000"/>
                </a:solidFill>
                <a:effectLst/>
                <a:latin typeface="Calibri" panose="020F0502020204030204" pitchFamily="34" charset="0"/>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a:t>
            </a:r>
            <a:endParaRPr lang="en-US" b="0" dirty="0">
              <a:effectLst/>
            </a:endParaRPr>
          </a:p>
          <a:p>
            <a:pPr marL="158750" indent="0" rtl="0">
              <a:buNone/>
            </a:pPr>
            <a:endParaRPr lang="en-US" sz="1800" b="1" i="0" u="none" strike="noStrike" dirty="0">
              <a:solidFill>
                <a:srgbClr val="000000"/>
              </a:solidFill>
              <a:effectLst/>
              <a:latin typeface="Calibri" panose="020F0502020204030204" pitchFamily="34" charset="0"/>
            </a:endParaRPr>
          </a:p>
          <a:p>
            <a:pPr marL="158750" indent="0" rtl="0">
              <a:buNone/>
            </a:pPr>
            <a:r>
              <a:rPr lang="en-US" sz="1800" b="1" i="0" u="none" strike="noStrike" dirty="0">
                <a:solidFill>
                  <a:srgbClr val="000000"/>
                </a:solidFill>
                <a:effectLst/>
                <a:latin typeface="Calibri" panose="020F0502020204030204" pitchFamily="34" charset="0"/>
              </a:rPr>
              <a:t>Materials: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The following materials are part of this module:</a:t>
            </a:r>
            <a:endParaRPr lang="en-US" b="0" dirty="0">
              <a:effectLst/>
            </a:endParaRPr>
          </a:p>
          <a:p>
            <a:pPr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Kentucky Academic Standards (KAS) for Social Studies</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Module One Notecatcher: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https://www.education.ky.gov/_layouts/download.aspx?SourceUrl=/curriculum/standards/kyacadstand/Documents/Module_One_Note_Catcher_Collaborative_Civic_Spaces.docx</a:t>
            </a:r>
            <a:endParaRPr lang="en-US" sz="1800" b="0"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Additional materials, such as but not limited to, articles, discussion strategies, etc. are provided within the notes section of applicable slides throughout the module.</a:t>
            </a:r>
            <a:endParaRPr lang="en-US" sz="1800" b="0" i="1" u="none" strike="noStrike" dirty="0">
              <a:solidFill>
                <a:srgbClr val="000000"/>
              </a:solidFill>
              <a:effectLst/>
              <a:latin typeface="Calibri" panose="020F0502020204030204" pitchFamily="34" charset="0"/>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Guiding Notes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Virtual Training Note:</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If you plan to engage with this module virtually as a group, consider directing participants to the Social Studies Professional Learning Modules page so that you may access the resources used directly from the links provided in the PowerPoint: </a:t>
            </a:r>
            <a:r>
              <a:rPr lang="en-US" sz="1800" b="0" i="0" u="sng" dirty="0">
                <a:solidFill>
                  <a:srgbClr val="000000"/>
                </a:solidFill>
                <a:effectLst/>
                <a:latin typeface="Calibri" panose="020F0502020204030204" pitchFamily="34" charset="0"/>
              </a:rPr>
              <a:t>https://kystandards.org/standards-resources/ss-resources/ss-pl-modules/</a:t>
            </a:r>
            <a:endParaRPr lang="en-US" b="0" dirty="0">
              <a:effectLst/>
            </a:endParaRPr>
          </a:p>
          <a:p>
            <a:pPr marL="158750" indent="0" rtl="0">
              <a:buNone/>
            </a:pPr>
            <a:endParaRPr lang="en-US" sz="1800" b="0" i="0" u="none" strike="noStrike" dirty="0">
              <a:solidFill>
                <a:srgbClr val="000000"/>
              </a:solidFill>
              <a:effectLst/>
              <a:latin typeface="Calibri" panose="020F0502020204030204" pitchFamily="34" charset="0"/>
            </a:endParaRPr>
          </a:p>
          <a:p>
            <a:pPr marL="158750" indent="0" rtl="0">
              <a:buNone/>
            </a:pPr>
            <a:r>
              <a:rPr lang="en-US" sz="1800" b="0" i="0" u="none" strike="noStrike" dirty="0">
                <a:solidFill>
                  <a:srgbClr val="000000"/>
                </a:solidFill>
                <a:effectLst/>
                <a:latin typeface="Calibri" panose="020F0502020204030204" pitchFamily="34" charset="0"/>
              </a:rPr>
              <a:t>Additionally, you may consider downloading the resources contained within each section of the module and placing them into a Google folder for you or your colleagues to access.</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Module One: Compelling and Supporting Questions with Learning Goals and Success Criteria</a:t>
            </a:r>
            <a:endParaRPr lang="en-US" b="0" dirty="0">
              <a:effectLst/>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Compelling Question: </a:t>
            </a:r>
            <a:r>
              <a:rPr lang="en-US" sz="1800" b="0" i="0" u="none" strike="noStrike" dirty="0">
                <a:solidFill>
                  <a:srgbClr val="000000"/>
                </a:solidFill>
                <a:effectLst/>
                <a:latin typeface="Calibri" panose="020F0502020204030204" pitchFamily="34" charset="0"/>
              </a:rPr>
              <a:t>How do I create collaborative civic spaces that support student collaboration and discourse?</a:t>
            </a:r>
            <a:endParaRPr lang="en-US" sz="1800" b="1"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Supporting Question: </a:t>
            </a:r>
            <a:r>
              <a:rPr lang="en-US" sz="1800" b="0" i="0" u="none" strike="noStrike" dirty="0">
                <a:solidFill>
                  <a:srgbClr val="000000"/>
                </a:solidFill>
                <a:effectLst/>
                <a:latin typeface="Calibri" panose="020F0502020204030204" pitchFamily="34" charset="0"/>
              </a:rPr>
              <a:t>Why is it important for educators and students to create classrooms that are collaborative civic spaces?  </a:t>
            </a:r>
            <a:endParaRPr lang="en-US" sz="1800" b="1"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Learning Target: </a:t>
            </a:r>
            <a:r>
              <a:rPr lang="en-US" sz="1800" b="0" i="0" u="none" strike="noStrike" dirty="0">
                <a:solidFill>
                  <a:srgbClr val="000000"/>
                </a:solidFill>
                <a:effectLst/>
                <a:latin typeface="Calibri" panose="020F0502020204030204" pitchFamily="34" charset="0"/>
              </a:rPr>
              <a:t>I can create collaborative civic spaces that support student collaboration and discourse. </a:t>
            </a:r>
            <a:endParaRPr lang="en-US" sz="1800" b="1"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Success Criteria</a:t>
            </a:r>
            <a:r>
              <a:rPr lang="en-US" sz="1800" b="0" i="0" u="none" strike="noStrike" dirty="0">
                <a:solidFill>
                  <a:srgbClr val="000000"/>
                </a:solidFill>
                <a:effectLst/>
                <a:latin typeface="Calibri" panose="020F0502020204030204" pitchFamily="34" charset="0"/>
              </a:rPr>
              <a:t>: I can explain why it is important for educators and students to create classrooms that are collaborative civic spaces. </a:t>
            </a:r>
            <a:endParaRPr lang="en-US" sz="1800" b="1" i="0" u="none" strike="noStrike" dirty="0">
              <a:solidFill>
                <a:srgbClr val="000000"/>
              </a:solidFill>
              <a:effectLst/>
              <a:latin typeface="Calibri" panose="020F0502020204030204" pitchFamily="34" charset="0"/>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Intended Audiences:</a:t>
            </a:r>
            <a:endParaRPr lang="en-US" b="0" dirty="0">
              <a:effectLst/>
            </a:endParaRPr>
          </a:p>
          <a:p>
            <a:pPr marL="158750" indent="0" rtl="0">
              <a:buNone/>
            </a:pPr>
            <a:r>
              <a:rPr lang="en-US" sz="1800" b="1" i="0" u="none" strike="noStrike" dirty="0">
                <a:solidFill>
                  <a:srgbClr val="000000"/>
                </a:solidFill>
                <a:effectLst/>
                <a:latin typeface="Calibri" panose="020F0502020204030204" pitchFamily="34" charset="0"/>
              </a:rPr>
              <a:t>Participants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Module participants may include, but are not limited to, district leadership, school administrators, instructional specialists/coaches, intervention specialists, department chairs, special education educators and classroom teachers.</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Facilitators: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This module series may be implemented with by a teacher individually or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Helpful Hint for Facilitators: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Planning Ahead for Facilitators:</a:t>
            </a:r>
            <a:endParaRPr lang="en-US"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Determine which stakeholders to invite as participants. In the invitation, describe how the work sessions will benefit them.</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few days before the meeting, you may want to remind participants to be prepared to have their documents available during the meeting. (See below for Participant Documents Needed.)</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Reserve adequate space and equipment. Tables or desks should be set up to support small-group discussion. If conducting this module virtually, ensure that your technology platform can support break out rooms to support small group collaboration.</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Ensure that participants have access to the Internet.</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Preparation</a:t>
            </a:r>
            <a:endParaRPr lang="en-US" b="0" dirty="0">
              <a:effectLst/>
            </a:endParaRPr>
          </a:p>
          <a:p>
            <a:pPr marL="158750" indent="0" rtl="0">
              <a:buNone/>
            </a:pPr>
            <a:r>
              <a:rPr lang="en-US" sz="1800" b="1" i="0" u="none" strike="noStrike" dirty="0">
                <a:solidFill>
                  <a:srgbClr val="000000"/>
                </a:solidFill>
                <a:effectLst/>
                <a:latin typeface="Calibri" panose="020F0502020204030204" pitchFamily="34" charset="0"/>
              </a:rPr>
              <a:t>Participant Documents Needed:</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Plan ahead regarding how you will feel most comfortable engaging with the </a:t>
            </a:r>
            <a:r>
              <a:rPr lang="en-US" sz="1800" b="0" i="1" u="none" strike="noStrike" dirty="0">
                <a:solidFill>
                  <a:srgbClr val="000000"/>
                </a:solidFill>
                <a:effectLst/>
                <a:latin typeface="Calibri" panose="020F0502020204030204" pitchFamily="34" charset="0"/>
              </a:rPr>
              <a:t>KAS for Social Studie</a:t>
            </a:r>
            <a:r>
              <a:rPr lang="en-US" sz="1800" b="0" i="0" u="none" strike="noStrike" dirty="0">
                <a:solidFill>
                  <a:srgbClr val="000000"/>
                </a:solidFill>
                <a:effectLst/>
                <a:latin typeface="Calibri" panose="020F0502020204030204" pitchFamily="34" charset="0"/>
              </a:rPr>
              <a:t>s, either:</a:t>
            </a:r>
            <a:endParaRPr lang="en-US"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device with access to the </a:t>
            </a:r>
            <a:r>
              <a:rPr lang="en-US" sz="1800" b="0" i="1" u="none" strike="noStrike" dirty="0">
                <a:solidFill>
                  <a:srgbClr val="000000"/>
                </a:solidFill>
                <a:effectLst/>
                <a:latin typeface="Calibri" panose="020F0502020204030204" pitchFamily="34" charset="0"/>
              </a:rPr>
              <a:t>KAS for Social Studies</a:t>
            </a:r>
            <a:r>
              <a:rPr lang="en-US" sz="1800" b="0" i="0" u="none" strike="noStrike" dirty="0">
                <a:solidFill>
                  <a:srgbClr val="000000"/>
                </a:solidFill>
                <a:effectLst/>
                <a:latin typeface="Calibri" panose="020F0502020204030204" pitchFamily="34" charset="0"/>
              </a:rPr>
              <a:t>, or</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hard copy of the </a:t>
            </a:r>
            <a:r>
              <a:rPr lang="en-US" sz="1800" b="0" i="1" u="none" strike="noStrike" dirty="0">
                <a:solidFill>
                  <a:srgbClr val="000000"/>
                </a:solidFill>
                <a:effectLst/>
                <a:latin typeface="Calibri" panose="020F0502020204030204" pitchFamily="34" charset="0"/>
              </a:rPr>
              <a:t>KAS for Social Studies</a:t>
            </a:r>
            <a:endParaRPr lang="en-US" sz="1800" b="0" i="0" u="none" strike="noStrike" dirty="0">
              <a:solidFill>
                <a:srgbClr val="000000"/>
              </a:solidFill>
              <a:effectLst/>
              <a:latin typeface="Calibri" panose="020F0502020204030204" pitchFamily="34" charset="0"/>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Additional documents needed include: </a:t>
            </a:r>
            <a:endParaRPr lang="en-US"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Module One Note catcher</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Crosby, Kimberly D. (Fall 2018) </a:t>
            </a:r>
            <a:r>
              <a:rPr lang="en-US" sz="1800" b="0" i="1" u="none" strike="noStrike" dirty="0">
                <a:solidFill>
                  <a:srgbClr val="000000"/>
                </a:solidFill>
                <a:effectLst/>
                <a:latin typeface="Calibri" panose="020F0502020204030204" pitchFamily="34" charset="0"/>
              </a:rPr>
              <a:t>Fostering Civil Discourse within the Democratic Classroom</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AILACTE Journal, v15 n1 p1-14</a:t>
            </a:r>
            <a:r>
              <a:rPr lang="en-US" sz="1800" b="0" i="0" u="none" strike="noStrike" dirty="0">
                <a:solidFill>
                  <a:srgbClr val="222222"/>
                </a:solidFill>
                <a:effectLst/>
                <a:latin typeface="Calibri" panose="020F0502020204030204" pitchFamily="34" charset="0"/>
              </a:rPr>
              <a:t>. </a:t>
            </a:r>
            <a:r>
              <a:rPr lang="en-US" sz="1800" b="0" i="0" u="sng" strike="noStrike" dirty="0">
                <a:solidFill>
                  <a:srgbClr val="0563C1"/>
                </a:solidFill>
                <a:effectLst/>
                <a:latin typeface="Calibri" panose="020F0502020204030204" pitchFamily="34" charset="0"/>
                <a:hlinkClick r:id="rId4"/>
              </a:rPr>
              <a:t>https://eric.ed.gov/?id=EJ1205082</a:t>
            </a:r>
            <a:r>
              <a:rPr lang="en-US" sz="1800" b="0" i="0" u="none" strike="noStrike" dirty="0">
                <a:solidFill>
                  <a:srgbClr val="000000"/>
                </a:solidFill>
                <a:effectLst/>
                <a:latin typeface="Calibri" panose="020F0502020204030204" pitchFamily="34" charset="0"/>
              </a:rPr>
              <a:t> </a:t>
            </a: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Supplies Needed:</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Computer with </a:t>
            </a:r>
            <a:r>
              <a:rPr lang="en-US" sz="1800" b="0" i="1" u="none" strike="noStrike" dirty="0">
                <a:solidFill>
                  <a:srgbClr val="000000"/>
                </a:solidFill>
                <a:effectLst/>
                <a:latin typeface="Calibri" panose="020F0502020204030204" pitchFamily="34" charset="0"/>
              </a:rPr>
              <a:t>Module One: Why is it important for educators and students to create classrooms that are collaborative civic spaces? </a:t>
            </a:r>
            <a:r>
              <a:rPr lang="en-US" sz="1800" b="0" i="0" u="none" strike="noStrike" dirty="0">
                <a:solidFill>
                  <a:srgbClr val="000000"/>
                </a:solidFill>
                <a:effectLst/>
                <a:latin typeface="Calibri" panose="020F0502020204030204" pitchFamily="34" charset="0"/>
              </a:rPr>
              <a:t>PowerPoint presentation.</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Technology with projection capability if in person. Technology platform where presenters have sharing ability and breakout room options if virtual.</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Copies of the handouts needed for the session either in hard copy format or available in a folder online. Links to the participant handouts needed for the session also may be built right into the agenda.</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Self-Sticking Notes (optional)</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Poster paper (optional)</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Highlighters and/or colored pens/markers (optional)</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Building a Community:</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Virtual Training Options:</a:t>
            </a:r>
            <a:r>
              <a:rPr lang="en-US" sz="1800" b="0" i="0" u="none" strike="noStrike" dirty="0">
                <a:solidFill>
                  <a:srgbClr val="000000"/>
                </a:solidFill>
                <a:effectLst/>
                <a:latin typeface="Calibri" panose="020F0502020204030204" pitchFamily="34" charset="0"/>
              </a:rPr>
              <a:t> Be sure to conduct continual check-ins throughout the presentation. Build Google documents to continue to collect feedback, such as questions, hopes, and/or concerns to which participants may continually add.</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Module Attribution</a:t>
            </a:r>
            <a:endParaRPr lang="en-US" b="0" dirty="0">
              <a:effectLst/>
            </a:endParaRPr>
          </a:p>
          <a:p>
            <a:pPr marL="158750" indent="0" rtl="0">
              <a:spcBef>
                <a:spcPts val="1000"/>
              </a:spcBef>
              <a:buNone/>
            </a:pPr>
            <a:r>
              <a:rPr lang="en-US" sz="1800" b="0" i="1" u="none" strike="noStrike" dirty="0">
                <a:solidFill>
                  <a:srgbClr val="000000"/>
                </a:solidFill>
                <a:effectLst/>
                <a:latin typeface="Calibri" panose="020F0502020204030204" pitchFamily="34" charset="0"/>
              </a:rPr>
              <a:t>Collaborative Civic Spaces</a:t>
            </a:r>
            <a:r>
              <a:rPr lang="en-US" sz="1800" b="0" i="0" u="none" strike="noStrike" dirty="0">
                <a:solidFill>
                  <a:srgbClr val="000000"/>
                </a:solidFill>
                <a:effectLst/>
                <a:latin typeface="Calibri" panose="020F0502020204030204" pitchFamily="34" charset="0"/>
              </a:rPr>
              <a:t> was originally created by Mary Ellen Daneels for the Hawaii Department of Education, Office of Curriculum and Instructional Design, as seen at </a:t>
            </a:r>
            <a:r>
              <a:rPr lang="en-US" sz="1800" b="0" i="0" u="sng" strike="noStrike" dirty="0">
                <a:solidFill>
                  <a:srgbClr val="0000FF"/>
                </a:solidFill>
                <a:effectLst/>
                <a:latin typeface="Calibri" panose="020F0502020204030204" pitchFamily="34" charset="0"/>
                <a:hlinkClick r:id="rId5"/>
              </a:rPr>
              <a:t>https://sites.google.com/view/hawaiicorestandardsforsocialst/online-professional-development-modules</a:t>
            </a:r>
            <a:r>
              <a:rPr lang="en-US" sz="1800" b="0" i="0" u="none" strike="noStrike" dirty="0">
                <a:solidFill>
                  <a:srgbClr val="0000FF"/>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and has been modified here with permission</a:t>
            </a:r>
            <a:r>
              <a:rPr lang="en-US" sz="1800" b="0" i="0" u="none" strike="noStrike" dirty="0">
                <a:solidFill>
                  <a:srgbClr val="0000FF"/>
                </a:solidFill>
                <a:effectLst/>
                <a:latin typeface="Calibri" panose="020F0502020204030204" pitchFamily="34" charset="0"/>
              </a:rPr>
              <a:t>. </a:t>
            </a:r>
            <a:endParaRPr lang="en-US" b="0" dirty="0">
              <a:effectLst/>
            </a:endParaRPr>
          </a:p>
          <a:p>
            <a:pPr marL="158750" indent="0" rtl="0">
              <a:spcBef>
                <a:spcPts val="1000"/>
              </a:spcBef>
              <a:buNone/>
            </a:pPr>
            <a:endParaRPr lang="en-US" sz="1800" b="0" i="0" u="none" strike="noStrike" dirty="0">
              <a:solidFill>
                <a:srgbClr val="000000"/>
              </a:solidFill>
              <a:effectLst/>
              <a:latin typeface="Calibri" panose="020F0502020204030204" pitchFamily="34" charset="0"/>
            </a:endParaRPr>
          </a:p>
          <a:p>
            <a:pPr marL="158750" indent="0" rtl="0">
              <a:spcBef>
                <a:spcPts val="1000"/>
              </a:spcBef>
              <a:buNone/>
            </a:pPr>
            <a:r>
              <a:rPr lang="en-US" sz="1800" b="0" i="0" u="none" strike="noStrike" dirty="0">
                <a:solidFill>
                  <a:srgbClr val="000000"/>
                </a:solidFill>
                <a:effectLst/>
                <a:latin typeface="Calibri" panose="020F0502020204030204" pitchFamily="34" charset="0"/>
              </a:rPr>
              <a:t>All content was based on Colorado Department of Education – Standards and Instructional Support Modules </a:t>
            </a:r>
            <a:r>
              <a:rPr lang="en-US" sz="1800" b="0" i="0" u="sng" strike="noStrike" dirty="0">
                <a:solidFill>
                  <a:srgbClr val="0000FF"/>
                </a:solidFill>
                <a:effectLst/>
                <a:latin typeface="Calibri" panose="020F0502020204030204" pitchFamily="34" charset="0"/>
                <a:hlinkClick r:id="rId6"/>
              </a:rPr>
              <a:t>https://sitesed.cde.state.co.us/course/index.php</a:t>
            </a:r>
            <a:r>
              <a:rPr lang="en-US" sz="1800" b="0" i="0" u="sng" strike="noStrike" dirty="0">
                <a:solidFill>
                  <a:srgbClr val="0000FF"/>
                </a:solidFill>
                <a:effectLst/>
                <a:latin typeface="Arial" panose="020B0604020202020204" pitchFamily="34" charset="0"/>
                <a:hlinkClick r:id="rId6"/>
              </a:rPr>
              <a:t>?categoryid=24</a:t>
            </a:r>
            <a:r>
              <a:rPr lang="en-US" sz="1800" b="0" i="0" u="none" strike="noStrike" dirty="0">
                <a:solidFill>
                  <a:srgbClr val="000000"/>
                </a:solidFill>
                <a:effectLst/>
                <a:latin typeface="Arial" panose="020B0604020202020204" pitchFamily="34" charset="0"/>
              </a:rPr>
              <a:t>. </a:t>
            </a:r>
            <a:endParaRPr lang="en-US" b="0" dirty="0">
              <a:effectLst/>
            </a:endParaRPr>
          </a:p>
          <a:p>
            <a:pPr marL="158750" indent="0">
              <a:buNone/>
            </a:pPr>
            <a:br>
              <a:rPr lang="en-US" dirty="0"/>
            </a:br>
            <a:endParaRPr lang="en-US" dirty="0"/>
          </a:p>
        </p:txBody>
      </p:sp>
    </p:spTree>
    <p:extLst>
      <p:ext uri="{BB962C8B-B14F-4D97-AF65-F5344CB8AC3E}">
        <p14:creationId xmlns:p14="http://schemas.microsoft.com/office/powerpoint/2010/main" val="3410787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a:buNone/>
            </a:pPr>
            <a:r>
              <a:rPr lang="en-US" sz="1800" b="1" i="0" u="none" strike="noStrike" dirty="0">
                <a:solidFill>
                  <a:srgbClr val="000000"/>
                </a:solidFill>
                <a:effectLst/>
                <a:latin typeface="Calibri" panose="020F0502020204030204" pitchFamily="34" charset="0"/>
              </a:rPr>
              <a:t>Guiding Notes:</a:t>
            </a:r>
            <a:r>
              <a:rPr lang="en-US" sz="1800" b="0" i="0" u="none" strike="noStrike" dirty="0">
                <a:solidFill>
                  <a:srgbClr val="000000"/>
                </a:solidFill>
                <a:effectLst/>
                <a:latin typeface="Calibri" panose="020F0502020204030204" pitchFamily="34" charset="0"/>
              </a:rPr>
              <a:t> </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On your Note Catcher where it says </a:t>
            </a:r>
            <a:r>
              <a:rPr lang="en-US" sz="1800" b="1" i="0" u="none" strike="noStrike" dirty="0">
                <a:solidFill>
                  <a:srgbClr val="000000"/>
                </a:solidFill>
                <a:effectLst/>
                <a:latin typeface="Calibri" panose="020F0502020204030204" pitchFamily="34" charset="0"/>
              </a:rPr>
              <a:t>Slide Nine, </a:t>
            </a:r>
            <a:r>
              <a:rPr lang="en-US" sz="1800" b="0" i="0" u="none" strike="noStrike" dirty="0">
                <a:solidFill>
                  <a:srgbClr val="000000"/>
                </a:solidFill>
                <a:effectLst/>
                <a:latin typeface="Calibri" panose="020F0502020204030204" pitchFamily="34" charset="0"/>
              </a:rPr>
              <a:t>answer the questions on this slide as you watch </a:t>
            </a:r>
            <a:r>
              <a:rPr lang="en-US" sz="1800" b="0" i="1" u="none" strike="noStrike" dirty="0">
                <a:solidFill>
                  <a:srgbClr val="000000"/>
                </a:solidFill>
                <a:effectLst/>
                <a:latin typeface="Calibri" panose="020F0502020204030204" pitchFamily="34" charset="0"/>
              </a:rPr>
              <a:t>Structured Academic Controversy. </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Resources:</a:t>
            </a:r>
            <a:endParaRPr lang="en-US" sz="2000" b="0" dirty="0">
              <a:effectLst/>
            </a:endParaRPr>
          </a:p>
          <a:p>
            <a:pPr marL="158750" indent="0">
              <a:buNone/>
            </a:pPr>
            <a:r>
              <a:rPr lang="en-US" sz="1800" b="0" i="0" u="none" strike="noStrike" dirty="0">
                <a:solidFill>
                  <a:srgbClr val="000000"/>
                </a:solidFill>
                <a:effectLst/>
                <a:latin typeface="Calibri" panose="020F0502020204030204" pitchFamily="34" charset="0"/>
              </a:rPr>
              <a:t>Civic Engagement Research Group- University of California- Riverside. (n.d.) </a:t>
            </a:r>
            <a:r>
              <a:rPr lang="en-US" sz="1800" b="0" i="1" u="none" strike="noStrike" dirty="0">
                <a:solidFill>
                  <a:srgbClr val="2E2E2E"/>
                </a:solidFill>
                <a:effectLst/>
                <a:latin typeface="Calibri" panose="020F0502020204030204" pitchFamily="34" charset="0"/>
              </a:rPr>
              <a:t>Structured Academic Controversy (SAC)</a:t>
            </a:r>
            <a:r>
              <a:rPr lang="en-US" sz="1800" b="0" i="0" u="none" strike="noStrike" dirty="0">
                <a:solidFill>
                  <a:srgbClr val="2E2E2E"/>
                </a:solidFill>
                <a:effectLst/>
                <a:latin typeface="Calibri" panose="020F0502020204030204" pitchFamily="34" charset="0"/>
              </a:rPr>
              <a:t>. Series CPS/CERG Civic Discussion Videos. </a:t>
            </a:r>
            <a:r>
              <a:rPr lang="en-US" sz="1800" b="0" i="0" u="sng" strike="noStrike" dirty="0">
                <a:solidFill>
                  <a:srgbClr val="2200CC"/>
                </a:solidFill>
                <a:effectLst/>
                <a:latin typeface="Calibri" panose="020F0502020204030204" pitchFamily="34" charset="0"/>
                <a:hlinkClick r:id="rId3"/>
              </a:rPr>
              <a:t>https://www.youtube.com/watch?v=5MPekCd0mHk</a:t>
            </a:r>
            <a:r>
              <a:rPr lang="en-US" sz="1800" b="0" i="0" u="sng" dirty="0">
                <a:solidFill>
                  <a:srgbClr val="1155CC"/>
                </a:solidFill>
                <a:effectLst/>
                <a:latin typeface="Calibri" panose="020F0502020204030204" pitchFamily="34" charset="0"/>
              </a:rPr>
              <a:t> </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u="sng" dirty="0">
              <a:solidFill>
                <a:srgbClr val="1155CC"/>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 </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Complete the See, Hear, Think, Wonder Teaching Strategy after you watching the video. </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Resources:</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solidFill>
                  <a:schemeClr val="dk1"/>
                </a:solidFill>
                <a:latin typeface="Calibri"/>
                <a:ea typeface="Calibri"/>
                <a:cs typeface="Calibri"/>
                <a:sym typeface="Calibri"/>
              </a:rPr>
              <a:t>Civic Engagement Research Group- University of California- Riverside. (n.d.) </a:t>
            </a:r>
            <a:r>
              <a:rPr lang="en-US" i="1" dirty="0">
                <a:solidFill>
                  <a:srgbClr val="2E2E2E"/>
                </a:solidFill>
                <a:latin typeface="Calibri"/>
                <a:ea typeface="Calibri"/>
                <a:cs typeface="Calibri"/>
                <a:sym typeface="Calibri"/>
              </a:rPr>
              <a:t>Structured Academic Controversy (SAC)</a:t>
            </a:r>
            <a:r>
              <a:rPr lang="en-US" dirty="0">
                <a:solidFill>
                  <a:srgbClr val="2E2E2E"/>
                </a:solidFill>
                <a:latin typeface="Calibri"/>
                <a:ea typeface="Calibri"/>
                <a:cs typeface="Calibri"/>
                <a:sym typeface="Calibri"/>
              </a:rPr>
              <a:t>. Series CPS/CERG Civic Discussion Videos. </a:t>
            </a:r>
            <a:r>
              <a:rPr lang="en-US" u="sng" dirty="0">
                <a:solidFill>
                  <a:schemeClr val="hlink"/>
                </a:solidFill>
                <a:latin typeface="Calibri"/>
                <a:ea typeface="Calibri"/>
                <a:cs typeface="Calibri"/>
                <a:sym typeface="Calibri"/>
                <a:hlinkClick r:id="rId3"/>
              </a:rPr>
              <a:t>https://www.youtube.com/watch?v=5MPekCd0mHk</a:t>
            </a:r>
            <a:r>
              <a:rPr lang="en-US" u="sng" dirty="0">
                <a:solidFill>
                  <a:srgbClr val="1155CC"/>
                </a:solidFill>
                <a:latin typeface="Calibri"/>
                <a:ea typeface="Calibri"/>
                <a:cs typeface="Calibri"/>
                <a:sym typeface="Calibri"/>
              </a:rPr>
              <a:t> </a:t>
            </a:r>
            <a:endParaRPr u="sng" dirty="0">
              <a:solidFill>
                <a:srgbClr val="1155CC"/>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solidFill>
                  <a:schemeClr val="dk1"/>
                </a:solidFill>
                <a:latin typeface="Calibri"/>
                <a:ea typeface="Calibri"/>
                <a:cs typeface="Calibri"/>
                <a:sym typeface="Calibri"/>
              </a:rPr>
              <a:t>* The See, Hear, Think, Wonder strategy is based on the See, Think, Wonder Thinking Strategy from Project Zero: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solidFill>
                  <a:schemeClr val="dk1"/>
                </a:solidFill>
                <a:latin typeface="Calibri"/>
                <a:ea typeface="Calibri"/>
                <a:cs typeface="Calibri"/>
                <a:sym typeface="Calibri"/>
              </a:rPr>
              <a:t>Project Zero. (2019). </a:t>
            </a:r>
            <a:r>
              <a:rPr lang="en-US" i="1" dirty="0">
                <a:solidFill>
                  <a:schemeClr val="dk1"/>
                </a:solidFill>
                <a:latin typeface="Calibri"/>
                <a:ea typeface="Calibri"/>
                <a:cs typeface="Calibri"/>
                <a:sym typeface="Calibri"/>
              </a:rPr>
              <a:t>See, Think, Wonder Thinking Strategy.</a:t>
            </a:r>
            <a:r>
              <a:rPr lang="en-US" dirty="0">
                <a:solidFill>
                  <a:schemeClr val="dk1"/>
                </a:solidFill>
                <a:latin typeface="Calibri"/>
                <a:ea typeface="Calibri"/>
                <a:cs typeface="Calibri"/>
                <a:sym typeface="Calibri"/>
              </a:rPr>
              <a:t> Harvard Graduate School of Education. </a:t>
            </a:r>
            <a:r>
              <a:rPr lang="en-US" u="sng" dirty="0">
                <a:solidFill>
                  <a:schemeClr val="hlink"/>
                </a:solidFill>
                <a:latin typeface="Calibri"/>
                <a:ea typeface="Calibri"/>
                <a:cs typeface="Calibri"/>
                <a:sym typeface="Calibri"/>
                <a:hlinkClick r:id="rId4"/>
              </a:rPr>
              <a:t>https://pz.harvard.edu/sites/default/files/See%20Think%20Wonder_3.pdf</a:t>
            </a:r>
            <a:r>
              <a:rPr lang="en-US" dirty="0">
                <a:solidFill>
                  <a:schemeClr val="dk1"/>
                </a:solidFill>
                <a:latin typeface="Calibri"/>
                <a:ea typeface="Calibri"/>
                <a:cs typeface="Calibri"/>
                <a:sym typeface="Calibri"/>
              </a:rPr>
              <a:t> </a:t>
            </a:r>
            <a:endParaRPr u="sng" dirty="0">
              <a:solidFill>
                <a:srgbClr val="1155CC"/>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p>
          <a:p>
            <a:pPr marL="0" lvl="0" indent="0" algn="l" rtl="0">
              <a:lnSpc>
                <a:spcPct val="100000"/>
              </a:lnSpc>
              <a:spcBef>
                <a:spcPts val="0"/>
              </a:spcBef>
              <a:spcAft>
                <a:spcPts val="0"/>
              </a:spcAft>
              <a:buSzPts val="1100"/>
              <a:buNone/>
            </a:pP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Read the slide, and complete the reading strategy as you read the excerpts from the article. </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It may be helpful to print out the article when completing the Gist Reading Strategy so that you may annotate directly on the article. However, space is provided on you on your Note Catcher where it says </a:t>
            </a:r>
            <a:r>
              <a:rPr lang="en-US" sz="1800" b="1" i="0" u="none" strike="noStrike" dirty="0">
                <a:solidFill>
                  <a:srgbClr val="000000"/>
                </a:solidFill>
                <a:effectLst/>
                <a:latin typeface="Calibri" panose="020F0502020204030204" pitchFamily="34" charset="0"/>
              </a:rPr>
              <a:t>Slide 12</a:t>
            </a:r>
            <a:r>
              <a:rPr lang="en-US" sz="1800" b="0" i="0" u="none" strike="noStrike" dirty="0">
                <a:solidFill>
                  <a:srgbClr val="000000"/>
                </a:solidFill>
                <a:effectLst/>
                <a:latin typeface="Calibri" panose="020F0502020204030204" pitchFamily="34" charset="0"/>
              </a:rPr>
              <a:t>, if you would like to capture your annotations on a separate document.</a:t>
            </a:r>
            <a:endParaRPr lang="en-US" b="0" dirty="0">
              <a:effectLst/>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Resources: </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Crosby, Kimberly D. (Fall 2018) </a:t>
            </a:r>
            <a:r>
              <a:rPr lang="en-US" sz="1800" b="0" i="1" u="none" strike="noStrike" dirty="0">
                <a:solidFill>
                  <a:srgbClr val="000000"/>
                </a:solidFill>
                <a:effectLst/>
                <a:latin typeface="Calibri" panose="020F0502020204030204" pitchFamily="34" charset="0"/>
              </a:rPr>
              <a:t>Fostering Civil Discourse within the Democratic Classroom</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AILACTE Journal, v15 n1 p1-14</a:t>
            </a:r>
            <a:r>
              <a:rPr lang="en-US" sz="1800" b="0" i="0" u="none" strike="noStrike" dirty="0">
                <a:solidFill>
                  <a:srgbClr val="222222"/>
                </a:solidFill>
                <a:effectLst/>
                <a:latin typeface="Calibri" panose="020F0502020204030204" pitchFamily="34" charset="0"/>
              </a:rPr>
              <a:t>. </a:t>
            </a:r>
            <a:r>
              <a:rPr lang="en-US" sz="1800" b="0" i="0" u="sng" strike="noStrike" dirty="0">
                <a:solidFill>
                  <a:srgbClr val="0563C1"/>
                </a:solidFill>
                <a:effectLst/>
                <a:latin typeface="Calibri" panose="020F0502020204030204" pitchFamily="34" charset="0"/>
                <a:hlinkClick r:id="rId3"/>
              </a:rPr>
              <a:t>https://eric.ed.gov/?id=EJ1205082</a:t>
            </a:r>
            <a:r>
              <a:rPr lang="en-US" sz="1800" b="0" i="0" u="none" strike="noStrike" dirty="0">
                <a:solidFill>
                  <a:srgbClr val="000000"/>
                </a:solidFill>
                <a:effectLst/>
                <a:latin typeface="Calibri" panose="020F0502020204030204" pitchFamily="34" charset="0"/>
              </a:rPr>
              <a:t> </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#iteachela. (2021). </a:t>
            </a:r>
            <a:r>
              <a:rPr lang="en-US" sz="1800" b="0" i="1" u="none" strike="noStrike" dirty="0">
                <a:solidFill>
                  <a:srgbClr val="000000"/>
                </a:solidFill>
                <a:effectLst/>
                <a:latin typeface="Calibri" panose="020F0502020204030204" pitchFamily="34" charset="0"/>
              </a:rPr>
              <a:t>The Gist Reading Strategy. </a:t>
            </a:r>
            <a:r>
              <a:rPr lang="en-US" sz="1800" b="0" i="0" u="sng" strike="noStrike" dirty="0">
                <a:solidFill>
                  <a:srgbClr val="2200CC"/>
                </a:solidFill>
                <a:effectLst/>
                <a:latin typeface="Calibri" panose="020F0502020204030204" pitchFamily="34" charset="0"/>
                <a:hlinkClick r:id="rId4"/>
              </a:rPr>
              <a:t>https://www.youtube.com/watch?v=4XTb5WDQkr8</a:t>
            </a:r>
            <a:r>
              <a:rPr lang="en-US" sz="1800" b="0" i="0" u="none" strike="noStrike" dirty="0">
                <a:solidFill>
                  <a:srgbClr val="000000"/>
                </a:solidFill>
                <a:effectLst/>
                <a:latin typeface="Calibri" panose="020F0502020204030204" pitchFamily="34" charset="0"/>
              </a:rPr>
              <a:t> </a:t>
            </a:r>
            <a:endParaRPr lang="en-US" b="0" dirty="0">
              <a:effectLst/>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For more information about active reading strategies, visit: </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Reed, Deborah K. (2016) </a:t>
            </a:r>
            <a:r>
              <a:rPr lang="en-US" sz="1800" b="0" i="1" u="none" strike="noStrike" dirty="0">
                <a:solidFill>
                  <a:srgbClr val="000000"/>
                </a:solidFill>
                <a:effectLst/>
                <a:latin typeface="Calibri" panose="020F0502020204030204" pitchFamily="34" charset="0"/>
              </a:rPr>
              <a:t>The Importance of Active Reading. </a:t>
            </a:r>
            <a:r>
              <a:rPr lang="en-US" sz="1800" b="0" i="0" u="none" strike="noStrike" dirty="0">
                <a:solidFill>
                  <a:srgbClr val="000000"/>
                </a:solidFill>
                <a:effectLst/>
                <a:latin typeface="Calibri" panose="020F0502020204030204" pitchFamily="34" charset="0"/>
              </a:rPr>
              <a:t>Reading Rockets (courtesy of the Iowa Reading Research Center).</a:t>
            </a:r>
            <a:r>
              <a:rPr lang="en-US" sz="1800" b="0" i="0" u="none" strike="noStrike" dirty="0">
                <a:solidFill>
                  <a:srgbClr val="000000"/>
                </a:solidFill>
                <a:effectLst/>
                <a:latin typeface="Calibri" panose="020F0502020204030204" pitchFamily="34" charset="0"/>
                <a:hlinkClick r:id="rId5"/>
              </a:rPr>
              <a:t> </a:t>
            </a:r>
            <a:r>
              <a:rPr lang="en-US" sz="1800" b="0" i="0" u="sng" strike="noStrike" dirty="0">
                <a:solidFill>
                  <a:srgbClr val="2200CC"/>
                </a:solidFill>
                <a:effectLst/>
                <a:latin typeface="Calibri" panose="020F0502020204030204" pitchFamily="34" charset="0"/>
                <a:hlinkClick r:id="rId5"/>
              </a:rPr>
              <a:t>https://www.readingrockets.org/article/importance-active-reading</a:t>
            </a:r>
            <a:endParaRPr lang="en-US" b="0" dirty="0">
              <a:effectLst/>
            </a:endParaRPr>
          </a:p>
          <a:p>
            <a:endParaRPr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6b2dd1b60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6b2dd1b60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Once you have completed the activity on the slide, work with a partner or in a small or whole group, and explain your addition to your representation. Was your thinking stretched? Cite the definition of collaborative civic spaces when sharing your response to support your thinking.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Once you have shared your sketch, place it to the side. You will come back to this sketch.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Resource:</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Sketch to Stretch. (July 14, 2021.) </a:t>
            </a:r>
            <a:r>
              <a:rPr lang="en-US" i="1" dirty="0">
                <a:solidFill>
                  <a:schemeClr val="dk1"/>
                </a:solidFill>
                <a:latin typeface="Calibri"/>
                <a:ea typeface="Calibri"/>
                <a:cs typeface="Calibri"/>
                <a:sym typeface="Calibri"/>
              </a:rPr>
              <a:t>Facing History and Ourselves. </a:t>
            </a:r>
            <a:r>
              <a:rPr lang="en-US" u="sng" dirty="0">
                <a:solidFill>
                  <a:schemeClr val="hlink"/>
                </a:solidFill>
                <a:latin typeface="Calibri"/>
                <a:ea typeface="Calibri"/>
                <a:cs typeface="Calibri"/>
                <a:sym typeface="Calibri"/>
                <a:hlinkClick r:id="rId3"/>
              </a:rPr>
              <a:t>https://www.facinghistory.org/resource-library/sketch-stretch</a:t>
            </a:r>
            <a:r>
              <a:rPr lang="en-US" dirty="0">
                <a:solidFill>
                  <a:schemeClr val="dk1"/>
                </a:solidFill>
                <a:latin typeface="Calibri"/>
                <a:ea typeface="Calibri"/>
                <a:cs typeface="Calibri"/>
                <a:sym typeface="Calibri"/>
              </a:rPr>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Guiding Notes:</a:t>
            </a: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Read the slide.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Ask participants, individually, with a partner or in a small grade-banded group, to discuss the question on the slide after engaging with </a:t>
            </a:r>
            <a:r>
              <a:rPr lang="en-US" dirty="0">
                <a:solidFill>
                  <a:schemeClr val="dk1"/>
                </a:solidFill>
                <a:latin typeface="Calibri"/>
                <a:ea typeface="Calibri"/>
                <a:cs typeface="Calibri"/>
                <a:sym typeface="Calibri"/>
              </a:rPr>
              <a:t>Module One</a:t>
            </a: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To support participants in this discussion, they may engage in </a:t>
            </a:r>
            <a:r>
              <a:rPr lang="en-US" u="sng" dirty="0">
                <a:solidFill>
                  <a:schemeClr val="hlink"/>
                </a:solidFill>
                <a:latin typeface="Calibri"/>
                <a:ea typeface="Calibri"/>
                <a:cs typeface="Calibri"/>
                <a:sym typeface="Calibri"/>
                <a:hlinkClick r:id="rId3"/>
              </a:rPr>
              <a:t>Affinity Mapping</a:t>
            </a:r>
            <a:r>
              <a:rPr lang="en-US" dirty="0">
                <a:solidFill>
                  <a:schemeClr val="dk1"/>
                </a:solidFill>
                <a:latin typeface="Calibri"/>
                <a:ea typeface="Calibri"/>
                <a:cs typeface="Calibri"/>
                <a:sym typeface="Calibri"/>
              </a:rPr>
              <a:t> to support their discussion. To engage in Affinity Mapping, participants should:</a:t>
            </a:r>
            <a:endParaRPr dirty="0">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Break into small groups.</a:t>
            </a:r>
            <a:endParaRPr dirty="0">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Independently answer this question by writing down their ideas on sticky notes. Participants should only have one idea </a:t>
            </a:r>
            <a:r>
              <a:rPr lang="en-US">
                <a:solidFill>
                  <a:schemeClr val="dk1"/>
                </a:solidFill>
                <a:latin typeface="Calibri"/>
                <a:ea typeface="Calibri"/>
                <a:cs typeface="Calibri"/>
                <a:sym typeface="Calibri"/>
              </a:rPr>
              <a:t>per sticky </a:t>
            </a:r>
            <a:r>
              <a:rPr lang="en-US" dirty="0">
                <a:solidFill>
                  <a:schemeClr val="dk1"/>
                </a:solidFill>
                <a:latin typeface="Calibri"/>
                <a:ea typeface="Calibri"/>
                <a:cs typeface="Calibri"/>
                <a:sym typeface="Calibri"/>
              </a:rPr>
              <a:t>note.</a:t>
            </a:r>
            <a:endParaRPr dirty="0">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Once participants have written down each idea, have them place their ideas in a central location for the group (in the center of the table, on a poster board, on a white board, etc.).</a:t>
            </a:r>
            <a:endParaRPr dirty="0">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Once participants have written down all of their ideas, have them engage in a group discussion to group the ideas into similar categories. </a:t>
            </a:r>
            <a:endParaRPr dirty="0">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When the categories have been determined, have participants label the categories and share why the ideas fit into each category and how the categories relate to one another.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dirty="0">
                <a:solidFill>
                  <a:schemeClr val="dk1"/>
                </a:solidFill>
                <a:latin typeface="Calibri"/>
                <a:ea typeface="Calibri"/>
                <a:cs typeface="Calibri"/>
                <a:sym typeface="Calibri"/>
              </a:rPr>
              <a:t>Once participants have completed their small group work, engage in a whole group discussion where participants share their small group categories, why the ideas fit into each category and how the categories relate to one another. </a:t>
            </a:r>
          </a:p>
          <a:p>
            <a:pPr marL="0" lvl="0" indent="0" algn="l" rtl="0">
              <a:lnSpc>
                <a:spcPct val="100000"/>
              </a:lnSpc>
              <a:spcBef>
                <a:spcPts val="0"/>
              </a:spcBef>
              <a:spcAft>
                <a:spcPts val="0"/>
              </a:spcAft>
              <a:buNone/>
            </a:pPr>
            <a:endParaRPr lang="en-US"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800" b="0" i="0" u="none" strike="noStrike" dirty="0">
                <a:solidFill>
                  <a:srgbClr val="000000"/>
                </a:solidFill>
                <a:effectLst/>
                <a:latin typeface="Calibri" panose="020F0502020204030204" pitchFamily="34" charset="0"/>
              </a:rPr>
              <a:t>When the whole group discussion has concluded, complete the Task Aligned to the Supporting Question on your Note Catcher where it says </a:t>
            </a:r>
            <a:r>
              <a:rPr lang="en-US" sz="1800" b="1" i="0" u="none" strike="noStrike" dirty="0">
                <a:solidFill>
                  <a:srgbClr val="000000"/>
                </a:solidFill>
                <a:effectLst/>
                <a:latin typeface="Calibri" panose="020F0502020204030204" pitchFamily="34" charset="0"/>
              </a:rPr>
              <a:t>Slide Fourteen.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dirty="0">
                <a:solidFill>
                  <a:schemeClr val="dk1"/>
                </a:solidFill>
                <a:latin typeface="Calibri"/>
                <a:ea typeface="Calibri"/>
                <a:cs typeface="Calibri"/>
                <a:sym typeface="Calibri"/>
              </a:rPr>
              <a:t>Resource:</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dirty="0">
                <a:solidFill>
                  <a:schemeClr val="dk1"/>
                </a:solidFill>
                <a:latin typeface="Calibri"/>
                <a:ea typeface="Calibri"/>
                <a:cs typeface="Calibri"/>
                <a:sym typeface="Calibri"/>
              </a:rPr>
              <a:t>Drumm, Jessica. (May 26, 2015). </a:t>
            </a:r>
            <a:r>
              <a:rPr lang="en-US" i="1" dirty="0">
                <a:solidFill>
                  <a:schemeClr val="dk1"/>
                </a:solidFill>
                <a:latin typeface="Calibri"/>
                <a:ea typeface="Calibri"/>
                <a:cs typeface="Calibri"/>
                <a:sym typeface="Calibri"/>
              </a:rPr>
              <a:t>Affinity Mapping</a:t>
            </a:r>
            <a:r>
              <a:rPr lang="en-US" dirty="0">
                <a:solidFill>
                  <a:schemeClr val="dk1"/>
                </a:solidFill>
                <a:latin typeface="Calibri"/>
                <a:ea typeface="Calibri"/>
                <a:cs typeface="Calibri"/>
                <a:sym typeface="Calibri"/>
              </a:rPr>
              <a:t>. </a:t>
            </a:r>
            <a:r>
              <a:rPr lang="en-US" u="sng" dirty="0">
                <a:solidFill>
                  <a:schemeClr val="hlink"/>
                </a:solidFill>
                <a:latin typeface="Calibri"/>
                <a:ea typeface="Calibri"/>
                <a:cs typeface="Calibri"/>
                <a:sym typeface="Calibri"/>
                <a:hlinkClick r:id="rId3"/>
              </a:rPr>
              <a:t>https://www.youtube.com/watch?v=UynxDyr0lAo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dirty="0">
              <a:latin typeface="Calibri"/>
              <a:ea typeface="Calibri"/>
              <a:cs typeface="Calibri"/>
              <a:sym typeface="Calibri"/>
            </a:endParaRP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This concludes Module One. </a:t>
            </a: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t>Post Survey: https://docs.google.com/forms/d/e/1FAIpQLScCoWs8UDMqBOge_dr_Z1LOYRaBwQQOu8MtkLrVRpzhGGDMbg/viewform?usp=sf_link</a:t>
            </a:r>
          </a:p>
          <a:p>
            <a:pPr marL="158750" indent="0">
              <a:buNone/>
            </a:pPr>
            <a:endParaRPr lang="en-US" dirty="0"/>
          </a:p>
        </p:txBody>
      </p:sp>
    </p:spTree>
    <p:extLst>
      <p:ext uri="{BB962C8B-B14F-4D97-AF65-F5344CB8AC3E}">
        <p14:creationId xmlns:p14="http://schemas.microsoft.com/office/powerpoint/2010/main" val="110705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Creating Collaborative Civic Spaces Module series has four modules that build on one another to support a participant in answering the compelling question: How do I create collaborative civic spaces that support student collaboration and discourse? Participants will answer this question after completing the module series. Answering this question will support participants in meeting the Learning Target: I can create collaborative civic spaces that support student collaboration and discourse.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Each module within the module series supports a participant in answering a supporting question. At the conclusion of engaging with Module One of this series, participants will answer the supporting question: Why is it important for educators and students to create classrooms that are collaborative civic spaces?  Participants will meet the success criteria for Module One when they can demonstrate the Success Criteria: I can explain why it is important for educators and students to create classrooms that are collaborative civic spaces.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compelling questions, visit Section 3B: “What are Compelling Questions and how do students ask them?” from the Inquiry Practices module: </a:t>
            </a:r>
            <a:r>
              <a:rPr lang="en-US"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supporting questions, visit “Section C: What are Supporting Questions, and how do students ask them?” from the Inquiry Practices module: </a:t>
            </a:r>
            <a:r>
              <a:rPr lang="en-US"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Learning Goals and Success Criteria and their alignment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visit Learning Goals, Success Criteria and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a:t>
            </a:r>
            <a:r>
              <a:rPr lang="en-US" sz="1200" u="sng" dirty="0">
                <a:solidFill>
                  <a:schemeClr val="hlink"/>
                </a:solidFill>
                <a:latin typeface="Calibri"/>
                <a:ea typeface="Calibri"/>
                <a:cs typeface="Calibri"/>
                <a:sym typeface="Calibri"/>
                <a:hlinkClick r:id="rId4"/>
              </a:rPr>
              <a:t>https://kystandards.org/standards-resources/ss-resources/learning-goals-success-criteria-and-the-kas-for-social-studies/</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Read the slide. </a:t>
            </a:r>
          </a:p>
          <a:p>
            <a:pPr marL="0" lvl="0" indent="0" algn="l" rtl="0">
              <a:lnSpc>
                <a:spcPct val="100000"/>
              </a:lnSpc>
              <a:spcBef>
                <a:spcPts val="0"/>
              </a:spcBef>
              <a:spcAft>
                <a:spcPts val="0"/>
              </a:spcAft>
              <a:buSzPts val="1100"/>
              <a:buNone/>
            </a:pPr>
            <a:endParaRPr lang="en-US"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800" b="0" i="0" u="none" strike="noStrike" dirty="0">
                <a:solidFill>
                  <a:srgbClr val="000000"/>
                </a:solidFill>
                <a:effectLst/>
                <a:latin typeface="Calibri" panose="020F0502020204030204" pitchFamily="34" charset="0"/>
              </a:rPr>
              <a:t>Define deliberative and democratic processes and democratic discourse on your Note Catcher where it says </a:t>
            </a:r>
            <a:r>
              <a:rPr lang="en-US" sz="1800" b="1" i="0" u="none" strike="noStrike" dirty="0">
                <a:solidFill>
                  <a:srgbClr val="000000"/>
                </a:solidFill>
                <a:effectLst/>
                <a:latin typeface="Calibri" panose="020F0502020204030204" pitchFamily="34" charset="0"/>
              </a:rPr>
              <a:t>Slide Three. </a:t>
            </a:r>
            <a:endParaRPr dirty="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Guiding Notes:</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Read the slide. </a:t>
            </a:r>
          </a:p>
          <a:p>
            <a:pPr marL="0" lvl="0" indent="0" algn="l" rtl="0">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b="0" i="0" u="none" strike="noStrike" dirty="0">
                <a:solidFill>
                  <a:srgbClr val="000000"/>
                </a:solidFill>
                <a:effectLst/>
                <a:latin typeface="Calibri" panose="020F0502020204030204" pitchFamily="34" charset="0"/>
              </a:rPr>
              <a:t>On your Note Catcher where it says </a:t>
            </a:r>
            <a:r>
              <a:rPr lang="en-US" sz="1800" b="1" i="0" u="none" strike="noStrike" dirty="0">
                <a:solidFill>
                  <a:srgbClr val="000000"/>
                </a:solidFill>
                <a:effectLst/>
                <a:latin typeface="Calibri" panose="020F0502020204030204" pitchFamily="34" charset="0"/>
              </a:rPr>
              <a:t>Slide Three, </a:t>
            </a:r>
            <a:r>
              <a:rPr lang="en-US" sz="1800" b="0" i="0" u="none" strike="noStrike" dirty="0">
                <a:solidFill>
                  <a:srgbClr val="000000"/>
                </a:solidFill>
                <a:effectLst/>
                <a:latin typeface="Calibri" panose="020F0502020204030204" pitchFamily="34" charset="0"/>
              </a:rPr>
              <a:t>identify the Communicating Conclusion standard that most closely aligns with your grade level. How are students supposed to use deliberative and democratic processes and/or democratic discourse in the standard you identified?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b2dd1b60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26b2dd1b60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Read the slide. </a:t>
            </a:r>
            <a:endParaRPr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6b2dd1b60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6b2dd1b607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Read the slide. </a:t>
            </a:r>
          </a:p>
          <a:p>
            <a:pPr marL="0" lvl="0" indent="0" algn="l" rtl="0">
              <a:lnSpc>
                <a:spcPct val="100000"/>
              </a:lnSpc>
              <a:spcBef>
                <a:spcPts val="0"/>
              </a:spcBef>
              <a:spcAft>
                <a:spcPts val="0"/>
              </a:spcAft>
              <a:buSzPts val="1100"/>
              <a:buNone/>
            </a:pPr>
            <a:endParaRPr lang="en-US"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800" b="0" i="0" u="none" strike="noStrike" dirty="0">
                <a:solidFill>
                  <a:srgbClr val="000000"/>
                </a:solidFill>
                <a:effectLst/>
                <a:latin typeface="Calibri" panose="020F0502020204030204" pitchFamily="34" charset="0"/>
              </a:rPr>
              <a:t>On your Note Catcher where it says </a:t>
            </a:r>
            <a:r>
              <a:rPr lang="en-US" sz="1800" b="1" i="0" u="none" strike="noStrike" dirty="0">
                <a:solidFill>
                  <a:srgbClr val="000000"/>
                </a:solidFill>
                <a:effectLst/>
                <a:latin typeface="Calibri" panose="020F0502020204030204" pitchFamily="34" charset="0"/>
              </a:rPr>
              <a:t>Slide Six, </a:t>
            </a:r>
            <a:r>
              <a:rPr lang="en-US" sz="1800" b="0" i="0" u="none" strike="noStrike" dirty="0">
                <a:solidFill>
                  <a:srgbClr val="000000"/>
                </a:solidFill>
                <a:effectLst/>
                <a:latin typeface="Calibri" panose="020F0502020204030204" pitchFamily="34" charset="0"/>
              </a:rPr>
              <a:t>define collaborative civic spaces.</a:t>
            </a:r>
            <a:endParaRPr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800" b="1" i="0" u="none" strike="noStrike" dirty="0">
                <a:solidFill>
                  <a:srgbClr val="000000"/>
                </a:solidFill>
                <a:effectLst/>
                <a:latin typeface="Calibri" panose="020F0502020204030204" pitchFamily="34" charset="0"/>
              </a:rPr>
              <a:t>Guiding Notes:</a:t>
            </a:r>
            <a:endParaRPr lang="en-US" b="1" dirty="0">
              <a:effectLst/>
            </a:endParaRPr>
          </a:p>
          <a:p>
            <a:pPr marL="158750" indent="0" rtl="0">
              <a:buNone/>
            </a:pPr>
            <a:endParaRPr lang="en-US" sz="1800" b="0" i="0" u="none" strike="noStrike" dirty="0">
              <a:solidFill>
                <a:srgbClr val="000000"/>
              </a:solidFill>
              <a:effectLst/>
              <a:latin typeface="Calibri" panose="020F0502020204030204" pitchFamily="34" charset="0"/>
            </a:endParaRPr>
          </a:p>
          <a:p>
            <a:pPr marL="158750" indent="0" rtl="0">
              <a:buNone/>
            </a:pPr>
            <a:r>
              <a:rPr lang="en-US" sz="1800" b="0" i="0" u="none" strike="noStrike" dirty="0">
                <a:solidFill>
                  <a:srgbClr val="000000"/>
                </a:solidFill>
                <a:effectLst/>
                <a:latin typeface="Calibri" panose="020F0502020204030204" pitchFamily="34" charset="0"/>
              </a:rPr>
              <a:t>Read the slide. </a:t>
            </a:r>
            <a:endParaRPr lang="en-US" b="0" dirty="0">
              <a:effectLst/>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On your Note Catcher where it says </a:t>
            </a:r>
            <a:r>
              <a:rPr lang="en-US" sz="1800" b="1" i="0" u="none" strike="noStrike" dirty="0">
                <a:solidFill>
                  <a:srgbClr val="000000"/>
                </a:solidFill>
                <a:effectLst/>
                <a:latin typeface="Calibri" panose="020F0502020204030204" pitchFamily="34" charset="0"/>
              </a:rPr>
              <a:t>Slide Seven, </a:t>
            </a:r>
            <a:r>
              <a:rPr lang="en-US" sz="1800" b="0" i="0" u="none" strike="noStrike" dirty="0">
                <a:solidFill>
                  <a:srgbClr val="000000"/>
                </a:solidFill>
                <a:effectLst/>
                <a:latin typeface="Calibri" panose="020F0502020204030204" pitchFamily="34" charset="0"/>
              </a:rPr>
              <a:t>complete a Sketch to Stretch</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in the space below to answer the question: “What does a collaborative civic space look like and sound like? </a:t>
            </a:r>
            <a:r>
              <a:rPr lang="en-US" sz="1800" b="0" i="1" u="none" strike="noStrike" dirty="0">
                <a:solidFill>
                  <a:srgbClr val="000000"/>
                </a:solidFill>
                <a:effectLst/>
                <a:latin typeface="Calibri" panose="020F0502020204030204" pitchFamily="34" charset="0"/>
              </a:rPr>
              <a:t>Note: you will revisit this sketch and revise it later in the module. </a:t>
            </a:r>
            <a:endParaRPr lang="en-US" b="0" dirty="0">
              <a:effectLst/>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Resource:</a:t>
            </a:r>
            <a:endParaRPr lang="en-US" b="0" dirty="0">
              <a:effectLst/>
            </a:endParaRPr>
          </a:p>
          <a:p>
            <a:pPr marL="158750" indent="0">
              <a:buNone/>
            </a:pPr>
            <a:r>
              <a:rPr lang="en-US" sz="1800" b="0" i="0" u="none" strike="noStrike" dirty="0">
                <a:solidFill>
                  <a:srgbClr val="000000"/>
                </a:solidFill>
                <a:effectLst/>
                <a:latin typeface="Calibri" panose="020F0502020204030204" pitchFamily="34" charset="0"/>
              </a:rPr>
              <a:t>Sketch to Stretch. (July 14, 2021.) </a:t>
            </a:r>
            <a:r>
              <a:rPr lang="en-US" sz="1800" b="0" i="1" u="none" strike="noStrike" dirty="0">
                <a:solidFill>
                  <a:srgbClr val="000000"/>
                </a:solidFill>
                <a:effectLst/>
                <a:latin typeface="Calibri" panose="020F0502020204030204" pitchFamily="34" charset="0"/>
              </a:rPr>
              <a:t>Facing History and Ourselves. </a:t>
            </a:r>
            <a:r>
              <a:rPr lang="en-US" sz="1800" b="0" i="0" u="sng" strike="noStrike" dirty="0">
                <a:solidFill>
                  <a:srgbClr val="2200CC"/>
                </a:solidFill>
                <a:effectLst/>
                <a:latin typeface="Calibri" panose="020F0502020204030204" pitchFamily="34" charset="0"/>
                <a:hlinkClick r:id="rId3"/>
              </a:rPr>
              <a:t>https://www.facinghistory.org/resource-library/sketch-stretch</a:t>
            </a:r>
            <a:r>
              <a:rPr lang="en-US" sz="1800" b="0" i="0" u="none" strike="noStrike" dirty="0">
                <a:solidFill>
                  <a:srgbClr val="000000"/>
                </a:solidFill>
                <a:effectLst/>
                <a:latin typeface="Calibri" panose="020F0502020204030204" pitchFamily="34" charset="0"/>
              </a:rPr>
              <a:t> </a:t>
            </a:r>
            <a:endParaRPr lang="en-US" dirty="0"/>
          </a:p>
        </p:txBody>
      </p:sp>
    </p:spTree>
    <p:extLst>
      <p:ext uri="{BB962C8B-B14F-4D97-AF65-F5344CB8AC3E}">
        <p14:creationId xmlns:p14="http://schemas.microsoft.com/office/powerpoint/2010/main" val="245936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Read the slide. Once you have completed the activity on the slide, work with a partner or in a small or whole group, and explain your representation. Cite the definition of collaborative civic spaces when sharing your response to support your thinking.</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Once you have shared your sketch, place it to the side. You will come back to this sketch. </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Resource:</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Sketch to Stretch. (July 14, 2021.) </a:t>
            </a:r>
            <a:r>
              <a:rPr lang="en-US" i="1" dirty="0">
                <a:solidFill>
                  <a:schemeClr val="dk1"/>
                </a:solidFill>
                <a:latin typeface="Calibri"/>
                <a:ea typeface="Calibri"/>
                <a:cs typeface="Calibri"/>
                <a:sym typeface="Calibri"/>
              </a:rPr>
              <a:t>Facing History and Ourselves. </a:t>
            </a:r>
            <a:r>
              <a:rPr lang="en-US" u="sng" dirty="0">
                <a:solidFill>
                  <a:schemeClr val="hlink"/>
                </a:solidFill>
                <a:latin typeface="Calibri"/>
                <a:ea typeface="Calibri"/>
                <a:cs typeface="Calibri"/>
                <a:sym typeface="Calibri"/>
                <a:hlinkClick r:id="rId3"/>
              </a:rPr>
              <a:t>https://www.facinghistory.org/resource-library/sketch-stretch</a:t>
            </a:r>
            <a:r>
              <a:rPr lang="en-US" dirty="0">
                <a:solidFill>
                  <a:schemeClr val="dk1"/>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Read this slide and learn about the questions you will answer from the </a:t>
            </a:r>
            <a:r>
              <a:rPr lang="en-US" sz="1200" dirty="0">
                <a:solidFill>
                  <a:schemeClr val="dk1"/>
                </a:solidFill>
                <a:latin typeface="Calibri"/>
                <a:ea typeface="Calibri"/>
                <a:cs typeface="Calibri"/>
                <a:sym typeface="Calibri"/>
              </a:rPr>
              <a:t>Parts, People, Interactions Thinking Strategy</a:t>
            </a:r>
            <a:r>
              <a:rPr lang="en-US" sz="1200" dirty="0">
                <a:latin typeface="Calibri"/>
                <a:ea typeface="Calibri"/>
                <a:cs typeface="Calibri"/>
                <a:sym typeface="Calibri"/>
              </a:rPr>
              <a:t> as you watch the video on the following slide. Watch the video and complete the Parts, People, Interactions Thinking Strategy. </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Resources:</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Civic Engagement Research Group- University of California- Riverside. (n.d.) </a:t>
            </a:r>
            <a:r>
              <a:rPr lang="en-US" sz="1200" i="1" dirty="0">
                <a:solidFill>
                  <a:srgbClr val="2E2E2E"/>
                </a:solidFill>
                <a:latin typeface="Calibri"/>
                <a:ea typeface="Calibri"/>
                <a:cs typeface="Calibri"/>
                <a:sym typeface="Calibri"/>
              </a:rPr>
              <a:t>Structured Academic Controversy (SAC)</a:t>
            </a:r>
            <a:r>
              <a:rPr lang="en-US" sz="1200" dirty="0">
                <a:solidFill>
                  <a:srgbClr val="2E2E2E"/>
                </a:solidFill>
                <a:latin typeface="Calibri"/>
                <a:ea typeface="Calibri"/>
                <a:cs typeface="Calibri"/>
                <a:sym typeface="Calibri"/>
              </a:rPr>
              <a:t>. Series CPS/CERG Civic Discussion Videos. </a:t>
            </a:r>
            <a:r>
              <a:rPr lang="en-US" sz="1200" u="sng" dirty="0">
                <a:solidFill>
                  <a:schemeClr val="hlink"/>
                </a:solidFill>
                <a:latin typeface="Calibri"/>
                <a:ea typeface="Calibri"/>
                <a:cs typeface="Calibri"/>
                <a:sym typeface="Calibri"/>
                <a:hlinkClick r:id="rId3"/>
              </a:rPr>
              <a:t>https://www.youtube.com/watch?v=5MPekCd0mHk</a:t>
            </a:r>
            <a:r>
              <a:rPr lang="en-US" sz="1200" u="sng" dirty="0">
                <a:solidFill>
                  <a:srgbClr val="1155CC"/>
                </a:solidFill>
                <a:latin typeface="Calibri"/>
                <a:ea typeface="Calibri"/>
                <a:cs typeface="Calibri"/>
                <a:sym typeface="Calibri"/>
              </a:rPr>
              <a:t> </a:t>
            </a:r>
            <a:endParaRPr sz="1200" u="sng" dirty="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u="sng" dirty="0">
              <a:solidFill>
                <a:srgbClr val="1155CC"/>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Master" Target="../slideMasters/slideMaster5.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2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dirty="0"/>
              <a:t>Click to edit Master title style</a:t>
            </a:r>
            <a:endParaRPr dirty="0"/>
          </a:p>
        </p:txBody>
      </p:sp>
      <p:sp>
        <p:nvSpPr>
          <p:cNvPr id="17" name="Google Shape;17;p12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rgbClr val="007780"/>
              </a:buClr>
              <a:buSzPts val="2400"/>
              <a:buNone/>
              <a:defRPr sz="2400">
                <a:solidFill>
                  <a:srgbClr val="007780"/>
                </a:solidFill>
                <a:latin typeface="Franklin Gothic Book" panose="020B0503020102020204" pitchFamily="34" charset="0"/>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900"/>
              <a:buNone/>
              <a:defRPr sz="19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8" name="Google Shape;18;p1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19" name="Google Shape;19;p12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00778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20" name="Google Shape;20;p1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1185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37"/>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71" name="Google Shape;71;p137"/>
          <p:cNvSpPr>
            <a:spLocks noGrp="1"/>
          </p:cNvSpPr>
          <p:nvPr>
            <p:ph type="pic" idx="2"/>
          </p:nvPr>
        </p:nvSpPr>
        <p:spPr>
          <a:xfrm>
            <a:off x="5183188" y="987425"/>
            <a:ext cx="6172500" cy="4873500"/>
          </a:xfrm>
          <a:prstGeom prst="rect">
            <a:avLst/>
          </a:prstGeom>
          <a:noFill/>
          <a:ln>
            <a:noFill/>
          </a:ln>
        </p:spPr>
      </p:sp>
      <p:sp>
        <p:nvSpPr>
          <p:cNvPr id="72" name="Google Shape;72;p13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73" name="Google Shape;73;p1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74" name="Google Shape;74;p13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75" name="Google Shape;75;p13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9403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78" name="Google Shape;78;p13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79" name="Google Shape;79;p1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80" name="Google Shape;80;p13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81" name="Google Shape;81;p138"/>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1562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13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84" name="Google Shape;84;p13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85" name="Google Shape;85;p1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86" name="Google Shape;86;p13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87" name="Google Shape;87;p13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9210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8"/>
        <p:cNvGrpSpPr/>
        <p:nvPr/>
      </p:nvGrpSpPr>
      <p:grpSpPr>
        <a:xfrm>
          <a:off x="0" y="0"/>
          <a:ext cx="0" cy="0"/>
          <a:chOff x="0" y="0"/>
          <a:chExt cx="0" cy="0"/>
        </a:xfrm>
      </p:grpSpPr>
      <p:sp>
        <p:nvSpPr>
          <p:cNvPr id="89" name="Google Shape;89;p14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90" name="Google Shape;90;p140"/>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pPr lvl="0"/>
            <a:r>
              <a:rPr lang="en-US"/>
              <a:t>Click to edit Master text styles</a:t>
            </a:r>
          </a:p>
        </p:txBody>
      </p:sp>
      <p:sp>
        <p:nvSpPr>
          <p:cNvPr id="91" name="Google Shape;91;p140"/>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pPr lvl="0"/>
            <a:r>
              <a:rPr lang="en-US"/>
              <a:t>Click to edit Master text styles</a:t>
            </a:r>
          </a:p>
        </p:txBody>
      </p:sp>
      <p:sp>
        <p:nvSpPr>
          <p:cNvPr id="92" name="Google Shape;92;p140"/>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15001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3"/>
        <p:cNvGrpSpPr/>
        <p:nvPr/>
      </p:nvGrpSpPr>
      <p:grpSpPr>
        <a:xfrm>
          <a:off x="0" y="0"/>
          <a:ext cx="0" cy="0"/>
          <a:chOff x="0" y="0"/>
          <a:chExt cx="0" cy="0"/>
        </a:xfrm>
      </p:grpSpPr>
      <p:sp>
        <p:nvSpPr>
          <p:cNvPr id="94" name="Google Shape;94;p141"/>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95" name="Google Shape;95;p141"/>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pPr lvl="0"/>
            <a:r>
              <a:rPr lang="en-US"/>
              <a:t>Click to edit Master text styles</a:t>
            </a:r>
          </a:p>
        </p:txBody>
      </p:sp>
      <p:sp>
        <p:nvSpPr>
          <p:cNvPr id="96" name="Google Shape;96;p141"/>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1442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7"/>
        <p:cNvGrpSpPr/>
        <p:nvPr/>
      </p:nvGrpSpPr>
      <p:grpSpPr>
        <a:xfrm>
          <a:off x="0" y="0"/>
          <a:ext cx="0" cy="0"/>
          <a:chOff x="0" y="0"/>
          <a:chExt cx="0" cy="0"/>
        </a:xfrm>
      </p:grpSpPr>
      <p:sp>
        <p:nvSpPr>
          <p:cNvPr id="98" name="Google Shape;98;p142"/>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9" name="Google Shape;99;p14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00" name="Google Shape;100;p142"/>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823160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01"/>
        <p:cNvGrpSpPr/>
        <p:nvPr/>
      </p:nvGrpSpPr>
      <p:grpSpPr>
        <a:xfrm>
          <a:off x="0" y="0"/>
          <a:ext cx="0" cy="0"/>
          <a:chOff x="0" y="0"/>
          <a:chExt cx="0" cy="0"/>
        </a:xfrm>
      </p:grpSpPr>
      <p:sp>
        <p:nvSpPr>
          <p:cNvPr id="102" name="Google Shape;102;p143"/>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3" name="Google Shape;103;p14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18394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4"/>
        <p:cNvGrpSpPr/>
        <p:nvPr/>
      </p:nvGrpSpPr>
      <p:grpSpPr>
        <a:xfrm>
          <a:off x="0" y="0"/>
          <a:ext cx="0" cy="0"/>
          <a:chOff x="0" y="0"/>
          <a:chExt cx="0" cy="0"/>
        </a:xfrm>
      </p:grpSpPr>
      <p:sp>
        <p:nvSpPr>
          <p:cNvPr id="105" name="Google Shape;105;p144"/>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6" name="Google Shape;106;p14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07" name="Google Shape;107;p144"/>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8" name="Google Shape;108;p144"/>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417809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9"/>
        <p:cNvGrpSpPr/>
        <p:nvPr/>
      </p:nvGrpSpPr>
      <p:grpSpPr>
        <a:xfrm>
          <a:off x="0" y="0"/>
          <a:ext cx="0" cy="0"/>
          <a:chOff x="0" y="0"/>
          <a:chExt cx="0" cy="0"/>
        </a:xfrm>
      </p:grpSpPr>
      <p:sp>
        <p:nvSpPr>
          <p:cNvPr id="110" name="Google Shape;110;p145"/>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11" name="Google Shape;111;p14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12" name="Google Shape;112;p145"/>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3" name="Google Shape;113;p145"/>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4" name="Google Shape;114;p145"/>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5" name="Google Shape;115;p145"/>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6" name="Google Shape;116;p145"/>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7" name="Google Shape;117;p145"/>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8" name="Google Shape;118;p145"/>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9" name="Google Shape;119;p145"/>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0" name="Google Shape;120;p145"/>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1" name="Google Shape;121;p145"/>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2" name="Google Shape;122;p145"/>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3" name="Google Shape;123;p145"/>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4" name="Google Shape;124;p145"/>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5" name="Google Shape;125;p145"/>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763075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6"/>
        <p:cNvGrpSpPr/>
        <p:nvPr/>
      </p:nvGrpSpPr>
      <p:grpSpPr>
        <a:xfrm>
          <a:off x="0" y="0"/>
          <a:ext cx="0" cy="0"/>
          <a:chOff x="0" y="0"/>
          <a:chExt cx="0" cy="0"/>
        </a:xfrm>
      </p:grpSpPr>
      <p:sp>
        <p:nvSpPr>
          <p:cNvPr id="127" name="Google Shape;127;p146"/>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28" name="Google Shape;128;p14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29" name="Google Shape;129;p146"/>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30" name="Google Shape;130;p146"/>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31" name="Google Shape;131;p146"/>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32" name="Google Shape;132;p146"/>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83913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
        <p:cNvGrpSpPr/>
        <p:nvPr/>
      </p:nvGrpSpPr>
      <p:grpSpPr>
        <a:xfrm>
          <a:off x="0" y="0"/>
          <a:ext cx="0" cy="0"/>
          <a:chOff x="0" y="0"/>
          <a:chExt cx="0" cy="0"/>
        </a:xfrm>
      </p:grpSpPr>
      <p:sp>
        <p:nvSpPr>
          <p:cNvPr id="22" name="Google Shape;22;p130"/>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72B62"/>
              </a:buClr>
              <a:buSzPts val="1800"/>
              <a:buNone/>
              <a:defRPr>
                <a:latin typeface="Franklin Gothic Medium" panose="020B06030201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23" name="Google Shape;23;p130"/>
          <p:cNvSpPr txBox="1">
            <a:spLocks noGrp="1"/>
          </p:cNvSpPr>
          <p:nvPr>
            <p:ph type="sldNum" idx="12"/>
          </p:nvPr>
        </p:nvSpPr>
        <p:spPr>
          <a:xfrm>
            <a:off x="11419888" y="7465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24" name="Google Shape;24;p130"/>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3600"/>
              <a:buNone/>
              <a:defRPr>
                <a:latin typeface="Franklin Gothic Book" panose="020B0503020102020204" pitchFamily="34" charset="0"/>
              </a:defRPr>
            </a:lvl1pPr>
            <a:lvl2pPr marL="914400" lvl="1" indent="-320040" algn="l">
              <a:lnSpc>
                <a:spcPct val="90000"/>
              </a:lnSpc>
              <a:spcBef>
                <a:spcPts val="1000"/>
              </a:spcBef>
              <a:spcAft>
                <a:spcPts val="0"/>
              </a:spcAft>
              <a:buSzPts val="1440"/>
              <a:buChar char="●"/>
              <a:defRPr/>
            </a:lvl2pPr>
            <a:lvl3pPr marL="1371600" lvl="2" indent="-342900" algn="l">
              <a:lnSpc>
                <a:spcPct val="90000"/>
              </a:lnSpc>
              <a:spcBef>
                <a:spcPts val="1000"/>
              </a:spcBef>
              <a:spcAft>
                <a:spcPts val="0"/>
              </a:spcAft>
              <a:buSzPts val="1800"/>
              <a:buChar char="✓"/>
              <a:defRPr/>
            </a:lvl3pPr>
            <a:lvl4pPr marL="1828800" lvl="3" indent="-342900" algn="l">
              <a:lnSpc>
                <a:spcPct val="90000"/>
              </a:lnSpc>
              <a:spcBef>
                <a:spcPts val="1000"/>
              </a:spcBef>
              <a:spcAft>
                <a:spcPts val="0"/>
              </a:spcAft>
              <a:buSzPts val="1800"/>
              <a:buChar char="?"/>
              <a:defRPr/>
            </a:lvl4pPr>
            <a:lvl5pPr marL="2286000" lvl="4" indent="-342900" algn="l">
              <a:lnSpc>
                <a:spcPct val="90000"/>
              </a:lnSpc>
              <a:spcBef>
                <a:spcPts val="1000"/>
              </a:spcBef>
              <a:spcAft>
                <a:spcPts val="0"/>
              </a:spcAft>
              <a:buSzPts val="1800"/>
              <a:buChar char="?"/>
              <a:defRPr/>
            </a:lvl5pPr>
            <a:lvl6pPr marL="2743200" lvl="5" indent="-320039" algn="l">
              <a:lnSpc>
                <a:spcPct val="90000"/>
              </a:lnSpc>
              <a:spcBef>
                <a:spcPts val="1000"/>
              </a:spcBef>
              <a:spcAft>
                <a:spcPts val="0"/>
              </a:spcAft>
              <a:buSzPts val="1440"/>
              <a:buChar char="►"/>
              <a:defRPr/>
            </a:lvl6pPr>
            <a:lvl7pPr marL="3200400" lvl="6" indent="-320039" algn="l">
              <a:lnSpc>
                <a:spcPct val="90000"/>
              </a:lnSpc>
              <a:spcBef>
                <a:spcPts val="1000"/>
              </a:spcBef>
              <a:spcAft>
                <a:spcPts val="0"/>
              </a:spcAft>
              <a:buSzPts val="1440"/>
              <a:buChar char="►"/>
              <a:defRPr/>
            </a:lvl7pPr>
            <a:lvl8pPr marL="3657600" lvl="7" indent="-320040" algn="l">
              <a:lnSpc>
                <a:spcPct val="90000"/>
              </a:lnSpc>
              <a:spcBef>
                <a:spcPts val="1000"/>
              </a:spcBef>
              <a:spcAft>
                <a:spcPts val="0"/>
              </a:spcAft>
              <a:buSzPts val="1440"/>
              <a:buChar char="►"/>
              <a:defRPr/>
            </a:lvl8pPr>
            <a:lvl9pPr marL="4114800" lvl="8" indent="-320040" algn="l">
              <a:lnSpc>
                <a:spcPct val="90000"/>
              </a:lnSpc>
              <a:spcBef>
                <a:spcPts val="1000"/>
              </a:spcBef>
              <a:spcAft>
                <a:spcPts val="0"/>
              </a:spcAft>
              <a:buSzPts val="1440"/>
              <a:buChar char="►"/>
              <a:defRPr/>
            </a:lvl9pPr>
          </a:lstStyle>
          <a:p>
            <a:pPr lvl="0"/>
            <a:r>
              <a:rPr lang="en-US" dirty="0"/>
              <a:t>Click to edit Master text styles</a:t>
            </a:r>
          </a:p>
        </p:txBody>
      </p:sp>
    </p:spTree>
    <p:extLst>
      <p:ext uri="{BB962C8B-B14F-4D97-AF65-F5344CB8AC3E}">
        <p14:creationId xmlns:p14="http://schemas.microsoft.com/office/powerpoint/2010/main" val="3248499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p:nvPicPr>
        <p:blipFill>
          <a:blip r:embed="rId4"/>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2108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66673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Green Backdrop">
  <p:cSld name="Green Backdrop">
    <p:bg>
      <p:bgPr>
        <a:solidFill>
          <a:srgbClr val="3ABEAC"/>
        </a:solidFill>
        <a:effectLst/>
      </p:bgPr>
    </p:bg>
    <p:spTree>
      <p:nvGrpSpPr>
        <p:cNvPr id="1" name="Shape 48"/>
        <p:cNvGrpSpPr/>
        <p:nvPr/>
      </p:nvGrpSpPr>
      <p:grpSpPr>
        <a:xfrm>
          <a:off x="0" y="0"/>
          <a:ext cx="0" cy="0"/>
          <a:chOff x="0" y="0"/>
          <a:chExt cx="0" cy="0"/>
        </a:xfrm>
      </p:grpSpPr>
      <p:sp>
        <p:nvSpPr>
          <p:cNvPr id="49" name="Google Shape;49;p80"/>
          <p:cNvSpPr txBox="1">
            <a:spLocks noGrp="1"/>
          </p:cNvSpPr>
          <p:nvPr>
            <p:ph type="sldNum" idx="12"/>
          </p:nvPr>
        </p:nvSpPr>
        <p:spPr>
          <a:xfrm>
            <a:off x="11101547" y="6356351"/>
            <a:ext cx="877613"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7F4F1"/>
              </a:buClr>
              <a:buSzPts val="1200"/>
              <a:buFont typeface="Libre Franklin Black"/>
              <a:buNone/>
              <a:defRPr>
                <a:solidFill>
                  <a:srgbClr val="F7F4F1"/>
                </a:solidFill>
              </a:defRPr>
            </a:lvl1pPr>
            <a:lvl2pPr marL="0" marR="0" lvl="1" indent="0" algn="r">
              <a:lnSpc>
                <a:spcPct val="100000"/>
              </a:lnSpc>
              <a:spcBef>
                <a:spcPts val="0"/>
              </a:spcBef>
              <a:spcAft>
                <a:spcPts val="0"/>
              </a:spcAft>
              <a:buClr>
                <a:srgbClr val="F7F4F1"/>
              </a:buClr>
              <a:buSzPts val="1200"/>
              <a:buFont typeface="Libre Franklin Black"/>
              <a:buNone/>
              <a:defRPr>
                <a:solidFill>
                  <a:srgbClr val="F7F4F1"/>
                </a:solidFill>
              </a:defRPr>
            </a:lvl2pPr>
            <a:lvl3pPr marL="0" marR="0" lvl="2" indent="0" algn="r">
              <a:lnSpc>
                <a:spcPct val="100000"/>
              </a:lnSpc>
              <a:spcBef>
                <a:spcPts val="0"/>
              </a:spcBef>
              <a:spcAft>
                <a:spcPts val="0"/>
              </a:spcAft>
              <a:buClr>
                <a:srgbClr val="F7F4F1"/>
              </a:buClr>
              <a:buSzPts val="1200"/>
              <a:buFont typeface="Libre Franklin Black"/>
              <a:buNone/>
              <a:defRPr>
                <a:solidFill>
                  <a:srgbClr val="F7F4F1"/>
                </a:solidFill>
              </a:defRPr>
            </a:lvl3pPr>
            <a:lvl4pPr marL="0" marR="0" lvl="3" indent="0" algn="r">
              <a:lnSpc>
                <a:spcPct val="100000"/>
              </a:lnSpc>
              <a:spcBef>
                <a:spcPts val="0"/>
              </a:spcBef>
              <a:spcAft>
                <a:spcPts val="0"/>
              </a:spcAft>
              <a:buClr>
                <a:srgbClr val="F7F4F1"/>
              </a:buClr>
              <a:buSzPts val="1200"/>
              <a:buFont typeface="Libre Franklin Black"/>
              <a:buNone/>
              <a:defRPr>
                <a:solidFill>
                  <a:srgbClr val="F7F4F1"/>
                </a:solidFill>
              </a:defRPr>
            </a:lvl4pPr>
            <a:lvl5pPr marL="0" marR="0" lvl="4" indent="0" algn="r">
              <a:lnSpc>
                <a:spcPct val="100000"/>
              </a:lnSpc>
              <a:spcBef>
                <a:spcPts val="0"/>
              </a:spcBef>
              <a:spcAft>
                <a:spcPts val="0"/>
              </a:spcAft>
              <a:buClr>
                <a:srgbClr val="F7F4F1"/>
              </a:buClr>
              <a:buSzPts val="1200"/>
              <a:buFont typeface="Libre Franklin Black"/>
              <a:buNone/>
              <a:defRPr>
                <a:solidFill>
                  <a:srgbClr val="F7F4F1"/>
                </a:solidFill>
              </a:defRPr>
            </a:lvl5pPr>
            <a:lvl6pPr marL="0" marR="0" lvl="5" indent="0" algn="r">
              <a:lnSpc>
                <a:spcPct val="100000"/>
              </a:lnSpc>
              <a:spcBef>
                <a:spcPts val="0"/>
              </a:spcBef>
              <a:spcAft>
                <a:spcPts val="0"/>
              </a:spcAft>
              <a:buClr>
                <a:srgbClr val="F7F4F1"/>
              </a:buClr>
              <a:buSzPts val="1200"/>
              <a:buFont typeface="Libre Franklin Black"/>
              <a:buNone/>
              <a:defRPr>
                <a:solidFill>
                  <a:srgbClr val="F7F4F1"/>
                </a:solidFill>
              </a:defRPr>
            </a:lvl6pPr>
            <a:lvl7pPr marL="0" marR="0" lvl="6" indent="0" algn="r">
              <a:lnSpc>
                <a:spcPct val="100000"/>
              </a:lnSpc>
              <a:spcBef>
                <a:spcPts val="0"/>
              </a:spcBef>
              <a:spcAft>
                <a:spcPts val="0"/>
              </a:spcAft>
              <a:buClr>
                <a:srgbClr val="F7F4F1"/>
              </a:buClr>
              <a:buSzPts val="1200"/>
              <a:buFont typeface="Libre Franklin Black"/>
              <a:buNone/>
              <a:defRPr>
                <a:solidFill>
                  <a:srgbClr val="F7F4F1"/>
                </a:solidFill>
              </a:defRPr>
            </a:lvl7pPr>
            <a:lvl8pPr marL="0" marR="0" lvl="7" indent="0" algn="r">
              <a:lnSpc>
                <a:spcPct val="100000"/>
              </a:lnSpc>
              <a:spcBef>
                <a:spcPts val="0"/>
              </a:spcBef>
              <a:spcAft>
                <a:spcPts val="0"/>
              </a:spcAft>
              <a:buClr>
                <a:srgbClr val="F7F4F1"/>
              </a:buClr>
              <a:buSzPts val="1200"/>
              <a:buFont typeface="Libre Franklin Black"/>
              <a:buNone/>
              <a:defRPr>
                <a:solidFill>
                  <a:srgbClr val="F7F4F1"/>
                </a:solidFill>
              </a:defRPr>
            </a:lvl8pPr>
            <a:lvl9pPr marL="0" marR="0" lvl="8" indent="0" algn="r">
              <a:lnSpc>
                <a:spcPct val="100000"/>
              </a:lnSpc>
              <a:spcBef>
                <a:spcPts val="0"/>
              </a:spcBef>
              <a:spcAft>
                <a:spcPts val="0"/>
              </a:spcAft>
              <a:buClr>
                <a:srgbClr val="F7F4F1"/>
              </a:buClr>
              <a:buSzPts val="1200"/>
              <a:buFont typeface="Libre Franklin Black"/>
              <a:buNone/>
              <a:defRPr>
                <a:solidFill>
                  <a:srgbClr val="F7F4F1"/>
                </a:solidFill>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50" name="Google Shape;50;p80"/>
          <p:cNvSpPr txBox="1">
            <a:spLocks noGrp="1"/>
          </p:cNvSpPr>
          <p:nvPr>
            <p:ph type="ftr" idx="11"/>
          </p:nvPr>
        </p:nvSpPr>
        <p:spPr>
          <a:xfrm>
            <a:off x="4038603" y="6356351"/>
            <a:ext cx="6637282"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F7F4F1"/>
              </a:buClr>
              <a:buSzPts val="1200"/>
              <a:buFont typeface="Libre Franklin"/>
              <a:buNone/>
              <a:defRPr>
                <a:solidFill>
                  <a:srgbClr val="F7F4F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1" name="Google Shape;51;p80"/>
          <p:cNvSpPr txBox="1">
            <a:spLocks noGrp="1"/>
          </p:cNvSpPr>
          <p:nvPr>
            <p:ph type="dt" idx="10"/>
          </p:nvPr>
        </p:nvSpPr>
        <p:spPr>
          <a:xfrm>
            <a:off x="2270235" y="6356351"/>
            <a:ext cx="1555531"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7F4F1"/>
              </a:buClr>
              <a:buSzPts val="1200"/>
              <a:buFont typeface="Libre Franklin"/>
              <a:buNone/>
              <a:defRPr>
                <a:solidFill>
                  <a:srgbClr val="F7F4F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pic>
        <p:nvPicPr>
          <p:cNvPr id="52" name="Google Shape;52;p80"/>
          <p:cNvPicPr preferRelativeResize="0"/>
          <p:nvPr/>
        </p:nvPicPr>
        <p:blipFill rotWithShape="1">
          <a:blip r:embed="rId2">
            <a:alphaModFix/>
          </a:blip>
          <a:srcRect/>
          <a:stretch/>
        </p:blipFill>
        <p:spPr>
          <a:xfrm>
            <a:off x="357347" y="6238667"/>
            <a:ext cx="1443151" cy="564257"/>
          </a:xfrm>
          <a:prstGeom prst="rect">
            <a:avLst/>
          </a:prstGeom>
          <a:noFill/>
          <a:ln>
            <a:noFill/>
          </a:ln>
        </p:spPr>
      </p:pic>
      <p:sp>
        <p:nvSpPr>
          <p:cNvPr id="53" name="Google Shape;53;p80"/>
          <p:cNvSpPr txBox="1">
            <a:spLocks noGrp="1"/>
          </p:cNvSpPr>
          <p:nvPr>
            <p:ph type="title"/>
          </p:nvPr>
        </p:nvSpPr>
        <p:spPr>
          <a:xfrm>
            <a:off x="207577" y="136529"/>
            <a:ext cx="11771583"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7F4F1"/>
              </a:buClr>
              <a:buSzPts val="4400"/>
              <a:buFont typeface="Libre Franklin"/>
              <a:buNone/>
              <a:defRPr>
                <a:solidFill>
                  <a:srgbClr val="F7F4F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4026977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3" name="Rectangle 2">
            <a:extLst>
              <a:ext uri="{FF2B5EF4-FFF2-40B4-BE49-F238E27FC236}">
                <a16:creationId xmlns:a16="http://schemas.microsoft.com/office/drawing/2014/main" id="{93D423BE-5D1D-7FC5-BA8D-25A19C9DDF55}"/>
              </a:ext>
            </a:extLst>
          </p:cNvPr>
          <p:cNvSpPr/>
          <p:nvPr/>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3517689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3" name="Rectangle 2">
            <a:extLst>
              <a:ext uri="{FF2B5EF4-FFF2-40B4-BE49-F238E27FC236}">
                <a16:creationId xmlns:a16="http://schemas.microsoft.com/office/drawing/2014/main" id="{93D423BE-5D1D-7FC5-BA8D-25A19C9DDF55}"/>
              </a:ext>
            </a:extLst>
          </p:cNvPr>
          <p:cNvSpPr/>
          <p:nvPr/>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1974106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3" name="Rectangle 2">
            <a:extLst>
              <a:ext uri="{FF2B5EF4-FFF2-40B4-BE49-F238E27FC236}">
                <a16:creationId xmlns:a16="http://schemas.microsoft.com/office/drawing/2014/main" id="{93D423BE-5D1D-7FC5-BA8D-25A19C9DDF55}"/>
              </a:ext>
            </a:extLst>
          </p:cNvPr>
          <p:cNvSpPr/>
          <p:nvPr/>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31749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p:nvPicPr>
        <p:blipFill>
          <a:blip r:embed="rId2" cstate="hq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535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ue Backdrop">
  <p:cSld name="Blue Backdrop">
    <p:bg>
      <p:bgPr>
        <a:solidFill>
          <a:schemeClr val="accent1"/>
        </a:solidFill>
        <a:effectLst/>
      </p:bgPr>
    </p:bg>
    <p:spTree>
      <p:nvGrpSpPr>
        <p:cNvPr id="1" name="Shape 93"/>
        <p:cNvGrpSpPr/>
        <p:nvPr/>
      </p:nvGrpSpPr>
      <p:grpSpPr>
        <a:xfrm>
          <a:off x="0" y="0"/>
          <a:ext cx="0" cy="0"/>
          <a:chOff x="0" y="0"/>
          <a:chExt cx="0" cy="0"/>
        </a:xfrm>
      </p:grpSpPr>
      <p:pic>
        <p:nvPicPr>
          <p:cNvPr id="94" name="Google Shape;94;p147"/>
          <p:cNvPicPr preferRelativeResize="0"/>
          <p:nvPr/>
        </p:nvPicPr>
        <p:blipFill rotWithShape="1">
          <a:blip r:embed="rId2">
            <a:alphaModFix/>
          </a:blip>
          <a:srcRect/>
          <a:stretch/>
        </p:blipFill>
        <p:spPr>
          <a:xfrm>
            <a:off x="84301" y="6406011"/>
            <a:ext cx="1026949" cy="401528"/>
          </a:xfrm>
          <a:prstGeom prst="rect">
            <a:avLst/>
          </a:prstGeom>
          <a:noFill/>
          <a:ln>
            <a:noFill/>
          </a:ln>
        </p:spPr>
      </p:pic>
      <p:sp>
        <p:nvSpPr>
          <p:cNvPr id="95" name="Google Shape;95;p147"/>
          <p:cNvSpPr txBox="1">
            <a:spLocks noGrp="1"/>
          </p:cNvSpPr>
          <p:nvPr>
            <p:ph type="title"/>
          </p:nvPr>
        </p:nvSpPr>
        <p:spPr>
          <a:xfrm>
            <a:off x="250371" y="136525"/>
            <a:ext cx="1172879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6" name="Google Shape;96;p147"/>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1pPr>
            <a:lvl2pPr marL="0" lvl="1"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2pPr>
            <a:lvl3pPr marL="0" lvl="2"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3pPr>
            <a:lvl4pPr marL="0" lvl="3"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4pPr>
            <a:lvl5pPr marL="0" lvl="4"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5pPr>
            <a:lvl6pPr marL="0" lvl="5"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6pPr>
            <a:lvl7pPr marL="0" lvl="6"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7pPr>
            <a:lvl8pPr marL="0" lvl="7"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8pPr>
            <a:lvl9pPr marL="0" lvl="8"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97" name="Google Shape;97;p147"/>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100" b="0" i="1">
                <a:solidFill>
                  <a:schemeClr val="dk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8" name="Google Shape;98;p147"/>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b="0" i="0">
                <a:solidFill>
                  <a:schemeClr val="dk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2380531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100" b="1" i="0">
                <a:solidFill>
                  <a:schemeClr val="tx1"/>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p:nvPicPr>
        <p:blipFill>
          <a:blip r:embed="rId2" cstate="hq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538336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p:nvPicPr>
        <p:blipFill>
          <a:blip r:embed="rId3"/>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248743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1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dirty="0"/>
              <a:t>Click to edit Master title style</a:t>
            </a:r>
            <a:endParaRPr dirty="0"/>
          </a:p>
        </p:txBody>
      </p:sp>
      <p:sp>
        <p:nvSpPr>
          <p:cNvPr id="27" name="Google Shape;27;p1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100"/>
              </a:spcBef>
              <a:spcAft>
                <a:spcPts val="0"/>
              </a:spcAft>
              <a:buClr>
                <a:srgbClr val="102649"/>
              </a:buClr>
              <a:buSzPts val="1900"/>
              <a:buChar char="•"/>
              <a:defRPr>
                <a:latin typeface="Franklin Gothic Book" panose="020B0503020102020204" pitchFamily="34" charset="0"/>
                <a:ea typeface="Franklin Gothic Book" panose="020B0503020102020204" pitchFamily="34" charset="0"/>
                <a:cs typeface="Franklin Gothic Book" panose="020B0503020102020204" pitchFamily="34" charset="0"/>
                <a:sym typeface="Libre Franklin"/>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28" name="Google Shape;28;p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29" name="Google Shape;29;p12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30" name="Google Shape;30;p129"/>
          <p:cNvSpPr txBox="1">
            <a:spLocks noGrp="1"/>
          </p:cNvSpPr>
          <p:nvPr>
            <p:ph type="sldNum" idx="12"/>
          </p:nvPr>
        </p:nvSpPr>
        <p:spPr>
          <a:xfrm>
            <a:off x="11353800" y="40086"/>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65666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3674-2E95-4399-9130-0DE3CAA2880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4AABA9-6955-41E4-A0BC-820D6E490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DABCDE60-5419-4C17-A3BB-07716004D2F1}"/>
              </a:ext>
            </a:extLst>
          </p:cNvPr>
          <p:cNvPicPr>
            <a:picLocks noChangeAspect="1"/>
          </p:cNvPicPr>
          <p:nvPr userDrawn="1"/>
        </p:nvPicPr>
        <p:blipFill>
          <a:blip r:embed="rId2"/>
          <a:stretch>
            <a:fillRect/>
          </a:stretch>
        </p:blipFill>
        <p:spPr>
          <a:xfrm>
            <a:off x="2571750" y="1695451"/>
            <a:ext cx="2476500" cy="2714625"/>
          </a:xfrm>
          <a:prstGeom prst="rect">
            <a:avLst/>
          </a:prstGeom>
        </p:spPr>
      </p:pic>
    </p:spTree>
    <p:extLst>
      <p:ext uri="{BB962C8B-B14F-4D97-AF65-F5344CB8AC3E}">
        <p14:creationId xmlns:p14="http://schemas.microsoft.com/office/powerpoint/2010/main" val="3661788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579D-CEF8-4FDA-BB36-D04FF7AF51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420F2E-9840-4936-A424-A2E0C0435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D632F-340D-41AF-AF95-A6787358A6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4A163AE-76B0-4FB6-8337-EA8EA29FB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6CEB8-2BD3-40AE-BF3E-FD953EF19E4C}"/>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359415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5671-E67C-49F3-AF60-9499A54C8C2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4C5B46-1E66-4CD1-AA54-59897C8CF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D7671-0CF8-466E-BE34-511B5F7F79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15EC25-D8DC-46A7-950C-A55065180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1C9A0-BA45-47B1-BF2D-3BFB52D70083}"/>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521327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A33F-5B25-49BD-B2C8-11DD6DC82E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EBABD2-4A72-491B-8790-BA6252CAF7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B9952-1613-4850-BDB9-EF10DCD2A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8BC6F-44C5-4FA3-BC71-ECDFE627821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EA62C9B-0701-49C4-B87B-03F9B828C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1E24F-3D43-40A1-8705-2DDB7D595963}"/>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744377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AF24-48BF-40C1-B1E4-19B4139C64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091A1E-CF50-4D4A-840C-AE40D82DA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599FF-A9DB-49DC-8F20-8DC4ACBB5B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0954C-DE30-4D75-9E0D-DD34A35ACD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BFD128-F926-45C5-BC36-8F5B73360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018A6-75B1-4366-A92D-BB1741C1BD7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4BDD6AA-17B3-4C8A-A4B8-4157EFE9E9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C44DB-F312-4627-B92C-EE9198889756}"/>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566659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442-71A5-4053-9528-6B9F5B7C07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4615259-B6E1-48A4-BA0F-66CFD186B86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DD742A8-33D7-4DFD-9733-9E699CD8CE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A30F65-220C-41EE-9477-2994A9C47F97}"/>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731535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7DE66-AF54-4DC7-BEEC-60D79A775AD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DBAD681-32AB-477F-B377-8996B8B1E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7B21F-1E86-4D5E-A496-32108E723D16}"/>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49989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97F0-8DD7-4E67-A1EE-E74D98C3E9B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F7E7FE-77F5-4BFB-813B-F2CBF1C78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EA59A-8CFB-40FC-8AE6-00BFAC755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F6ED4-53FA-4FD9-BF9F-B05BBD62E69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2E19F1B-3FFA-4322-BF9B-AD4B92DBB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E5F4C-9C6C-42A2-82F9-DF0F89AAEC47}"/>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77457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2572-8437-4174-BC85-6090EF7C09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088997-21CF-4066-88D8-4FE6A843B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DAF810C-0C10-473B-B79B-52643E91F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E0EF2-3B34-47D5-8BF8-16B35C0184D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143A9AE-F15E-4229-A659-4FB2EFD38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084E4-290D-4366-98E8-109B7FE40C68}"/>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06156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3C65-DC31-428C-8242-DEBD55C29E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9F529-D393-4976-BEFD-5245A72D2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61389-AC65-441F-AC33-49C4207792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3A3C7A-60B5-4D5E-BA0F-52B89EF35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D1A02-57E0-4521-BE12-5D2A4903AAE2}"/>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14490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13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dirty="0"/>
              <a:t>Click to edit Master title style</a:t>
            </a:r>
            <a:endParaRPr dirty="0"/>
          </a:p>
        </p:txBody>
      </p:sp>
      <p:sp>
        <p:nvSpPr>
          <p:cNvPr id="33" name="Google Shape;33;p131"/>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34" name="Google Shape;34;p131"/>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35" name="Google Shape;35;p131"/>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36" name="Google Shape;36;p131"/>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37" name="Google Shape;37;p1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38" name="Google Shape;38;p131"/>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39" name="Google Shape;39;p131"/>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4434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A2E6F-CACD-4F5C-8AB3-4A196200491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CDE81-2270-4040-853F-E48B9C680F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D0989-35DD-42B9-837E-B0A25B37D5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919C5A-67E1-4E07-9BE3-A7CD0B0F3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855B0-2845-40E1-A1C8-D7C264F53761}"/>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92887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18" name="Text Placeholder 17"/>
          <p:cNvSpPr>
            <a:spLocks noGrp="1"/>
          </p:cNvSpPr>
          <p:nvPr>
            <p:ph type="body" sz="quarter" idx="11"/>
          </p:nvPr>
        </p:nvSpPr>
        <p:spPr>
          <a:xfrm>
            <a:off x="711200" y="3159944"/>
            <a:ext cx="10769600" cy="1793056"/>
          </a:xfrm>
        </p:spPr>
        <p:txBody>
          <a:bodyPr/>
          <a:lstStyle>
            <a:lvl1pPr marL="0" indent="0" algn="ctr">
              <a:buNone/>
              <a:defRPr sz="4800" b="1" spc="-200">
                <a:solidFill>
                  <a:srgbClr val="C07C1A"/>
                </a:solidFill>
              </a:defRPr>
            </a:lvl1pPr>
          </a:lstStyle>
          <a:p>
            <a:pPr lvl="0"/>
            <a:r>
              <a:rPr lang="en-US"/>
              <a:t>Click to edit Master text styles</a:t>
            </a:r>
          </a:p>
        </p:txBody>
      </p:sp>
    </p:spTree>
    <p:extLst>
      <p:ext uri="{BB962C8B-B14F-4D97-AF65-F5344CB8AC3E}">
        <p14:creationId xmlns:p14="http://schemas.microsoft.com/office/powerpoint/2010/main" val="2019914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3674-2E95-4399-9130-0DE3CAA28800}"/>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24AABA9-6955-41E4-A0BC-820D6E490C9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DABCDE60-5419-4C17-A3BB-07716004D2F1}"/>
              </a:ext>
            </a:extLst>
          </p:cNvPr>
          <p:cNvPicPr>
            <a:picLocks noChangeAspect="1"/>
          </p:cNvPicPr>
          <p:nvPr userDrawn="1"/>
        </p:nvPicPr>
        <p:blipFill>
          <a:blip r:embed="rId2"/>
          <a:stretch>
            <a:fillRect/>
          </a:stretch>
        </p:blipFill>
        <p:spPr>
          <a:xfrm>
            <a:off x="2571751" y="1695453"/>
            <a:ext cx="2476500" cy="2714625"/>
          </a:xfrm>
          <a:prstGeom prst="rect">
            <a:avLst/>
          </a:prstGeom>
        </p:spPr>
      </p:pic>
    </p:spTree>
    <p:extLst>
      <p:ext uri="{BB962C8B-B14F-4D97-AF65-F5344CB8AC3E}">
        <p14:creationId xmlns:p14="http://schemas.microsoft.com/office/powerpoint/2010/main" val="3216202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579D-CEF8-4FDA-BB36-D04FF7AF5186}"/>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420F2E-9840-4936-A424-A2E0C0435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D632F-340D-41AF-AF95-A6787358A6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4A163AE-76B0-4FB6-8337-EA8EA29FB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6CEB8-2BD3-40AE-BF3E-FD953EF19E4C}"/>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580841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5671-E67C-49F3-AF60-9499A54C8C26}"/>
              </a:ext>
            </a:extLst>
          </p:cNvPr>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54C5B46-1E66-4CD1-AA54-59897C8CFD4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D7671-0CF8-466E-BE34-511B5F7F79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15EC25-D8DC-46A7-950C-A55065180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1C9A0-BA45-47B1-BF2D-3BFB52D70083}"/>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466360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A33F-5B25-49BD-B2C8-11DD6DC82E44}"/>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EBABD2-4A72-491B-8790-BA6252CAF7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B9952-1613-4850-BDB9-EF10DCD2A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8BC6F-44C5-4FA3-BC71-ECDFE627821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EA62C9B-0701-49C4-B87B-03F9B828C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1E24F-3D43-40A1-8705-2DDB7D595963}"/>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790547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AF24-48BF-40C1-B1E4-19B4139C640A}"/>
              </a:ext>
            </a:extLst>
          </p:cNvPr>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091A1E-CF50-4D4A-840C-AE40D82DAE0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599FF-A9DB-49DC-8F20-8DC4ACBB5BD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0954C-DE30-4D75-9E0D-DD34A35ACD87}"/>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0BFD128-F926-45C5-BC36-8F5B73360750}"/>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018A6-75B1-4366-A92D-BB1741C1BD7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4BDD6AA-17B3-4C8A-A4B8-4157EFE9E9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C44DB-F312-4627-B92C-EE9198889756}"/>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097738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442-71A5-4053-9528-6B9F5B7C07F1}"/>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4615259-B6E1-48A4-BA0F-66CFD186B86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DD742A8-33D7-4DFD-9733-9E699CD8CE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A30F65-220C-41EE-9477-2994A9C47F97}"/>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846105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7DE66-AF54-4DC7-BEEC-60D79A775AD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DBAD681-32AB-477F-B377-8996B8B1E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7B21F-1E86-4D5E-A496-32108E723D16}"/>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12539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97F0-8DD7-4E67-A1EE-E74D98C3E9B3}"/>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6F7E7FE-77F5-4BFB-813B-F2CBF1C7881F}"/>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EA59A-8CFB-40FC-8AE6-00BFAC755E4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CF6ED4-53FA-4FD9-BF9F-B05BBD62E69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2E19F1B-3FFA-4322-BF9B-AD4B92DBB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E5F4C-9C6C-42A2-82F9-DF0F89AAEC47}"/>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95817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Google Shape;41;p1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42" name="Google Shape;42;p1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43" name="Google Shape;43;p13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44" name="Google Shape;44;p1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45" name="Google Shape;45;p132"/>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46" name="Google Shape;46;p132"/>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27622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2572-8437-4174-BC85-6090EF7C0918}"/>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088997-21CF-4066-88D8-4FE6A843BC5D}"/>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DAF810C-0C10-473B-B79B-52643E91FEC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6CE0EF2-3B34-47D5-8BF8-16B35C0184D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143A9AE-F15E-4229-A659-4FB2EFD38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084E4-290D-4366-98E8-109B7FE40C68}"/>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711365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3C65-DC31-428C-8242-DEBD55C29E58}"/>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9F529-D393-4976-BEFD-5245A72D2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61389-AC65-441F-AC33-49C4207792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3A3C7A-60B5-4D5E-BA0F-52B89EF35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D1A02-57E0-4521-BE12-5D2A4903AAE2}"/>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255881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A2E6F-CACD-4F5C-8AB3-4A196200491C}"/>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CDE81-2270-4040-853F-E48B9C680F13}"/>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D0989-35DD-42B9-837E-B0A25B37D5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919C5A-67E1-4E07-9BE3-A7CD0B0F3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855B0-2845-40E1-A1C8-D7C264F53761}"/>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3321237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656374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922348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771832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8354427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3246235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16484732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308748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3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49" name="Google Shape;49;p13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50" name="Google Shape;50;p1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51" name="Google Shape;51;p133"/>
          <p:cNvSpPr txBox="1">
            <a:spLocks noGrp="1"/>
          </p:cNvSpPr>
          <p:nvPr>
            <p:ph type="ftr" idx="11"/>
          </p:nvPr>
        </p:nvSpPr>
        <p:spPr>
          <a:xfrm>
            <a:off x="4038600" y="6356350"/>
            <a:ext cx="4078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52" name="Google Shape;52;p1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5147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685692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43614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17281296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1409393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6096001"/>
            <a:ext cx="12192000" cy="777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9"/>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0"/>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1"/>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13"/>
          <p:cNvSpPr>
            <a:spLocks noChangeArrowheads="1"/>
          </p:cNvSpPr>
          <p:nvPr userDrawn="1"/>
        </p:nvSpPr>
        <p:spPr bwMode="auto">
          <a:xfrm>
            <a:off x="-996951" y="376240"/>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4099" name="Rectangle 3"/>
          <p:cNvSpPr>
            <a:spLocks noGrp="1" noChangeArrowheads="1"/>
          </p:cNvSpPr>
          <p:nvPr>
            <p:ph type="ctrTitle" hasCustomPrompt="1"/>
          </p:nvPr>
        </p:nvSpPr>
        <p:spPr>
          <a:xfrm>
            <a:off x="3454400" y="1270000"/>
            <a:ext cx="8128000" cy="3073400"/>
          </a:xfrm>
        </p:spPr>
        <p:txBody>
          <a:bodyPr/>
          <a:lstStyle>
            <a:lvl1pPr algn="l">
              <a:defRPr sz="4800" b="1">
                <a:solidFill>
                  <a:srgbClr val="021C6E"/>
                </a:solidFill>
              </a:defRPr>
            </a:lvl1pPr>
          </a:lstStyle>
          <a:p>
            <a:r>
              <a:rPr lang="en-US" dirty="0"/>
              <a:t>Title</a:t>
            </a:r>
          </a:p>
        </p:txBody>
      </p:sp>
      <p:sp>
        <p:nvSpPr>
          <p:cNvPr id="13" name="Text Placeholder 12"/>
          <p:cNvSpPr>
            <a:spLocks noGrp="1"/>
          </p:cNvSpPr>
          <p:nvPr>
            <p:ph type="body" sz="quarter" idx="10"/>
          </p:nvPr>
        </p:nvSpPr>
        <p:spPr>
          <a:xfrm>
            <a:off x="3454400" y="4648201"/>
            <a:ext cx="7416800" cy="1625599"/>
          </a:xfrm>
        </p:spPr>
        <p:txBody>
          <a:bodyPr/>
          <a:lstStyle>
            <a:lvl1pPr marL="0" indent="0">
              <a:lnSpc>
                <a:spcPct val="90000"/>
              </a:lnSpc>
              <a:buNone/>
              <a:defRPr sz="2667" baseline="0">
                <a:solidFill>
                  <a:srgbClr val="606060"/>
                </a:solidFill>
              </a:defRPr>
            </a:lvl1pPr>
            <a:lvl2pPr marL="609585" indent="0">
              <a:buNone/>
              <a:defRPr/>
            </a:lvl2pPr>
          </a:lstStyle>
          <a:p>
            <a:pPr lvl="0"/>
            <a:r>
              <a:rPr lang="en-US"/>
              <a:t>Click to edit Master text styles</a:t>
            </a:r>
          </a:p>
        </p:txBody>
      </p:sp>
      <p:cxnSp>
        <p:nvCxnSpPr>
          <p:cNvPr id="23" name="Straight Connector 22"/>
          <p:cNvCxnSpPr/>
          <p:nvPr userDrawn="1"/>
        </p:nvCxnSpPr>
        <p:spPr bwMode="auto">
          <a:xfrm>
            <a:off x="3556000" y="4495800"/>
            <a:ext cx="8636000"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sp>
        <p:nvSpPr>
          <p:cNvPr id="14" name="Rectangle 13"/>
          <p:cNvSpPr/>
          <p:nvPr userDrawn="1"/>
        </p:nvSpPr>
        <p:spPr bwMode="auto">
          <a:xfrm>
            <a:off x="0" y="0"/>
            <a:ext cx="2540000" cy="5969000"/>
          </a:xfrm>
          <a:prstGeom prst="rect">
            <a:avLst/>
          </a:prstGeom>
          <a:solidFill>
            <a:srgbClr val="02245A"/>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pitchFamily="-65" charset="0"/>
            </a:endParaRPr>
          </a:p>
        </p:txBody>
      </p:sp>
      <p:pic>
        <p:nvPicPr>
          <p:cNvPr id="17" name="Picture 16" descr="indoor banner sample.pdf"/>
          <p:cNvPicPr>
            <a:picLocks noChangeAspect="1"/>
          </p:cNvPicPr>
          <p:nvPr userDrawn="1"/>
        </p:nvPicPr>
        <p:blipFill rotWithShape="1">
          <a:blip r:embed="rId2">
            <a:extLst>
              <a:ext uri="{28A0092B-C50C-407E-A947-70E740481C1C}">
                <a14:useLocalDpi xmlns:a14="http://schemas.microsoft.com/office/drawing/2010/main" val="0"/>
              </a:ext>
            </a:extLst>
          </a:blip>
          <a:srcRect t="81442"/>
          <a:stretch/>
        </p:blipFill>
        <p:spPr>
          <a:xfrm>
            <a:off x="0" y="5948961"/>
            <a:ext cx="2540000" cy="923883"/>
          </a:xfrm>
          <a:prstGeom prst="rect">
            <a:avLst/>
          </a:prstGeom>
        </p:spPr>
      </p:pic>
      <p:pic>
        <p:nvPicPr>
          <p:cNvPr id="3" name="Picture 2">
            <a:extLst>
              <a:ext uri="{FF2B5EF4-FFF2-40B4-BE49-F238E27FC236}">
                <a16:creationId xmlns:a16="http://schemas.microsoft.com/office/drawing/2014/main" id="{6EC9B737-3F48-634D-9013-DC00288F1463}"/>
              </a:ext>
            </a:extLst>
          </p:cNvPr>
          <p:cNvPicPr>
            <a:picLocks noChangeAspect="1"/>
          </p:cNvPicPr>
          <p:nvPr userDrawn="1"/>
        </p:nvPicPr>
        <p:blipFill>
          <a:blip r:embed="rId3"/>
          <a:stretch>
            <a:fillRect/>
          </a:stretch>
        </p:blipFill>
        <p:spPr>
          <a:xfrm>
            <a:off x="0" y="685801"/>
            <a:ext cx="2540000" cy="2812457"/>
          </a:xfrm>
          <a:prstGeom prst="rect">
            <a:avLst/>
          </a:prstGeom>
        </p:spPr>
      </p:pic>
    </p:spTree>
    <p:extLst>
      <p:ext uri="{BB962C8B-B14F-4D97-AF65-F5344CB8AC3E}">
        <p14:creationId xmlns:p14="http://schemas.microsoft.com/office/powerpoint/2010/main" val="236884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18" name="Text Placeholder 17"/>
          <p:cNvSpPr>
            <a:spLocks noGrp="1"/>
          </p:cNvSpPr>
          <p:nvPr>
            <p:ph type="body" sz="quarter" idx="11"/>
          </p:nvPr>
        </p:nvSpPr>
        <p:spPr>
          <a:xfrm>
            <a:off x="711200" y="3159944"/>
            <a:ext cx="10769600" cy="1793056"/>
          </a:xfrm>
        </p:spPr>
        <p:txBody>
          <a:bodyPr/>
          <a:lstStyle>
            <a:lvl1pPr marL="0" indent="0" algn="ctr">
              <a:buNone/>
              <a:defRPr sz="4800" b="1" spc="-200">
                <a:solidFill>
                  <a:srgbClr val="C07C1A"/>
                </a:solidFill>
              </a:defRPr>
            </a:lvl1pPr>
          </a:lstStyle>
          <a:p>
            <a:pPr lvl="0"/>
            <a:r>
              <a:rPr lang="en-US"/>
              <a:t>Click to edit Master text styles</a:t>
            </a:r>
          </a:p>
        </p:txBody>
      </p:sp>
    </p:spTree>
    <p:extLst>
      <p:ext uri="{BB962C8B-B14F-4D97-AF65-F5344CB8AC3E}">
        <p14:creationId xmlns:p14="http://schemas.microsoft.com/office/powerpoint/2010/main" val="10627751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733" b="1">
                <a:solidFill>
                  <a:srgbClr val="021C6E"/>
                </a:solidFill>
              </a:defRPr>
            </a:lvl1pPr>
          </a:lstStyle>
          <a:p>
            <a:r>
              <a:rPr lang="en-US"/>
              <a:t>Click to edit Master title style</a:t>
            </a:r>
            <a:endParaRPr lang="en-US" dirty="0"/>
          </a:p>
        </p:txBody>
      </p:sp>
    </p:spTree>
    <p:extLst>
      <p:ext uri="{BB962C8B-B14F-4D97-AF65-F5344CB8AC3E}">
        <p14:creationId xmlns:p14="http://schemas.microsoft.com/office/powerpoint/2010/main" val="3203430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2" name="Title 1"/>
          <p:cNvSpPr>
            <a:spLocks noGrp="1"/>
          </p:cNvSpPr>
          <p:nvPr>
            <p:ph type="title"/>
          </p:nvPr>
        </p:nvSpPr>
        <p:spPr>
          <a:xfrm>
            <a:off x="812800" y="482600"/>
            <a:ext cx="10769600" cy="838200"/>
          </a:xfrm>
        </p:spPr>
        <p:txBody>
          <a:bodyPr/>
          <a:lstStyle>
            <a:lvl1pPr>
              <a:defRPr sz="3733" b="1">
                <a:solidFill>
                  <a:srgbClr val="021C6E"/>
                </a:solidFill>
              </a:defRPr>
            </a:lvl1pPr>
          </a:lstStyle>
          <a:p>
            <a:r>
              <a:rPr lang="en-US"/>
              <a:t>Click to edit Master title style</a:t>
            </a:r>
            <a:endParaRPr lang="en-US" dirty="0"/>
          </a:p>
        </p:txBody>
      </p:sp>
    </p:spTree>
    <p:extLst>
      <p:ext uri="{BB962C8B-B14F-4D97-AF65-F5344CB8AC3E}">
        <p14:creationId xmlns:p14="http://schemas.microsoft.com/office/powerpoint/2010/main" val="36411423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733" b="1">
                <a:solidFill>
                  <a:srgbClr val="021C6E"/>
                </a:solidFill>
              </a:defRPr>
            </a:lvl1pPr>
          </a:lstStyle>
          <a:p>
            <a:r>
              <a:rPr lang="en-US"/>
              <a:t>Click to edit Master title style</a:t>
            </a:r>
            <a:endParaRPr lang="en-US" dirty="0"/>
          </a:p>
        </p:txBody>
      </p:sp>
      <p:sp>
        <p:nvSpPr>
          <p:cNvPr id="13" name="Text Placeholder 16"/>
          <p:cNvSpPr>
            <a:spLocks noGrp="1"/>
          </p:cNvSpPr>
          <p:nvPr>
            <p:ph type="body" sz="quarter" idx="12"/>
          </p:nvPr>
        </p:nvSpPr>
        <p:spPr>
          <a:xfrm>
            <a:off x="812800" y="6096000"/>
            <a:ext cx="9753600" cy="304800"/>
          </a:xfrm>
        </p:spPr>
        <p:txBody>
          <a:bodyPr/>
          <a:lstStyle>
            <a:lvl1pPr marL="0" indent="0" algn="l">
              <a:buNone/>
              <a:defRPr sz="1600" i="1" baseline="0">
                <a:solidFill>
                  <a:srgbClr val="C07C1A"/>
                </a:solidFill>
              </a:defRPr>
            </a:lvl1pPr>
          </a:lstStyle>
          <a:p>
            <a:pPr lvl="0"/>
            <a:r>
              <a:rPr lang="en-US"/>
              <a:t>Click to edit Master text styles</a:t>
            </a:r>
          </a:p>
        </p:txBody>
      </p:sp>
    </p:spTree>
    <p:extLst>
      <p:ext uri="{BB962C8B-B14F-4D97-AF65-F5344CB8AC3E}">
        <p14:creationId xmlns:p14="http://schemas.microsoft.com/office/powerpoint/2010/main" val="3604429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2" name="Title 1"/>
          <p:cNvSpPr>
            <a:spLocks noGrp="1"/>
          </p:cNvSpPr>
          <p:nvPr>
            <p:ph type="title"/>
          </p:nvPr>
        </p:nvSpPr>
        <p:spPr>
          <a:xfrm>
            <a:off x="609600" y="381000"/>
            <a:ext cx="10668000" cy="914400"/>
          </a:xfrm>
        </p:spPr>
        <p:txBody>
          <a:bodyPr/>
          <a:lstStyle>
            <a:lvl1pPr>
              <a:defRPr sz="3733" b="1">
                <a:solidFill>
                  <a:srgbClr val="021C6E"/>
                </a:solidFill>
              </a:defRPr>
            </a:lvl1pPr>
          </a:lstStyle>
          <a:p>
            <a:r>
              <a:rPr lang="en-US"/>
              <a:t>Click to edit Master title style</a:t>
            </a:r>
            <a:endParaRPr lang="en-US" dirty="0"/>
          </a:p>
        </p:txBody>
      </p:sp>
      <p:sp>
        <p:nvSpPr>
          <p:cNvPr id="16" name="Picture Placeholder 2"/>
          <p:cNvSpPr>
            <a:spLocks noGrp="1"/>
          </p:cNvSpPr>
          <p:nvPr>
            <p:ph type="pic" idx="1"/>
          </p:nvPr>
        </p:nvSpPr>
        <p:spPr>
          <a:xfrm>
            <a:off x="4368800" y="1524001"/>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17" name="Text Placeholder 3"/>
          <p:cNvSpPr>
            <a:spLocks noGrp="1"/>
          </p:cNvSpPr>
          <p:nvPr>
            <p:ph type="body" sz="half" idx="2"/>
          </p:nvPr>
        </p:nvSpPr>
        <p:spPr>
          <a:xfrm>
            <a:off x="609602" y="1524001"/>
            <a:ext cx="3534887" cy="411480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7840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55" name="Google Shape;55;p13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56" name="Google Shape;56;p13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540377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6" name="Rectangle 9"/>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0"/>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1"/>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13"/>
          <p:cNvSpPr>
            <a:spLocks noChangeArrowheads="1"/>
          </p:cNvSpPr>
          <p:nvPr userDrawn="1"/>
        </p:nvSpPr>
        <p:spPr bwMode="auto">
          <a:xfrm>
            <a:off x="-996951" y="376240"/>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0" name="Title 1">
            <a:extLst>
              <a:ext uri="{FF2B5EF4-FFF2-40B4-BE49-F238E27FC236}">
                <a16:creationId xmlns:a16="http://schemas.microsoft.com/office/drawing/2014/main" id="{77486FB4-AF20-64AF-CFDC-3DFD9D8218D0}"/>
              </a:ext>
            </a:extLst>
          </p:cNvPr>
          <p:cNvSpPr>
            <a:spLocks noGrp="1"/>
          </p:cNvSpPr>
          <p:nvPr userDrawn="1"/>
        </p:nvSpPr>
        <p:spPr bwMode="auto">
          <a:xfrm>
            <a:off x="258691" y="482600"/>
            <a:ext cx="8636000" cy="63534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algn="l" rtl="0" eaLnBrk="1" fontAlgn="base" hangingPunct="1">
              <a:lnSpc>
                <a:spcPct val="80000"/>
              </a:lnSpc>
              <a:spcBef>
                <a:spcPct val="0"/>
              </a:spcBef>
              <a:spcAft>
                <a:spcPct val="0"/>
              </a:spcAft>
              <a:defRPr sz="3200" b="1" i="0" kern="1200" spc="-90">
                <a:solidFill>
                  <a:srgbClr val="001478"/>
                </a:solidFill>
                <a:latin typeface="Times New Roman"/>
                <a:ea typeface="+mj-ea"/>
                <a:cs typeface="Times New Roman"/>
              </a:defRPr>
            </a:lvl1pPr>
            <a:lvl2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rgbClr val="715A35"/>
                </a:solidFill>
                <a:latin typeface="Times" pitchFamily="-65" charset="0"/>
              </a:defRPr>
            </a:lvl6pPr>
            <a:lvl7pPr marL="914400" algn="l" rtl="0" eaLnBrk="1" fontAlgn="base" hangingPunct="1">
              <a:spcBef>
                <a:spcPct val="0"/>
              </a:spcBef>
              <a:spcAft>
                <a:spcPct val="0"/>
              </a:spcAft>
              <a:defRPr sz="3600">
                <a:solidFill>
                  <a:srgbClr val="715A35"/>
                </a:solidFill>
                <a:latin typeface="Times" pitchFamily="-65" charset="0"/>
              </a:defRPr>
            </a:lvl7pPr>
            <a:lvl8pPr marL="1371600" algn="l" rtl="0" eaLnBrk="1" fontAlgn="base" hangingPunct="1">
              <a:spcBef>
                <a:spcPct val="0"/>
              </a:spcBef>
              <a:spcAft>
                <a:spcPct val="0"/>
              </a:spcAft>
              <a:defRPr sz="3600">
                <a:solidFill>
                  <a:srgbClr val="715A35"/>
                </a:solidFill>
                <a:latin typeface="Times" pitchFamily="-65" charset="0"/>
              </a:defRPr>
            </a:lvl8pPr>
            <a:lvl9pPr marL="1828800" algn="l" rtl="0" eaLnBrk="1" fontAlgn="base" hangingPunct="1">
              <a:spcBef>
                <a:spcPct val="0"/>
              </a:spcBef>
              <a:spcAft>
                <a:spcPct val="0"/>
              </a:spcAft>
              <a:defRPr sz="3600">
                <a:solidFill>
                  <a:srgbClr val="715A35"/>
                </a:solidFill>
                <a:latin typeface="Times" pitchFamily="-65" charset="0"/>
              </a:defRPr>
            </a:lvl9pPr>
          </a:lstStyle>
          <a:p>
            <a:r>
              <a:rPr lang="en-US" sz="3733" dirty="0">
                <a:latin typeface="Arial"/>
                <a:cs typeface="Arial"/>
              </a:rPr>
              <a:t>Connect with the St. Louis Fed</a:t>
            </a:r>
          </a:p>
        </p:txBody>
      </p:sp>
      <p:grpSp>
        <p:nvGrpSpPr>
          <p:cNvPr id="31" name="Group 30">
            <a:extLst>
              <a:ext uri="{FF2B5EF4-FFF2-40B4-BE49-F238E27FC236}">
                <a16:creationId xmlns:a16="http://schemas.microsoft.com/office/drawing/2014/main" id="{67C6FDD9-E8B6-72B6-35EB-A2D4ABC73F4F}"/>
              </a:ext>
            </a:extLst>
          </p:cNvPr>
          <p:cNvGrpSpPr/>
          <p:nvPr userDrawn="1"/>
        </p:nvGrpSpPr>
        <p:grpSpPr>
          <a:xfrm>
            <a:off x="6791548" y="4994212"/>
            <a:ext cx="5422408" cy="1363501"/>
            <a:chOff x="4947748" y="926697"/>
            <a:chExt cx="4066806" cy="1022626"/>
          </a:xfrm>
        </p:grpSpPr>
        <p:sp>
          <p:nvSpPr>
            <p:cNvPr id="32" name="Rectangle 31">
              <a:extLst>
                <a:ext uri="{FF2B5EF4-FFF2-40B4-BE49-F238E27FC236}">
                  <a16:creationId xmlns:a16="http://schemas.microsoft.com/office/drawing/2014/main" id="{2C0F790D-EF85-5BCF-0B9C-AF30C7C6F471}"/>
                </a:ext>
              </a:extLst>
            </p:cNvPr>
            <p:cNvSpPr/>
            <p:nvPr/>
          </p:nvSpPr>
          <p:spPr bwMode="auto">
            <a:xfrm>
              <a:off x="4947748" y="926697"/>
              <a:ext cx="4050339" cy="1022626"/>
            </a:xfrm>
            <a:prstGeom prst="rect">
              <a:avLst/>
            </a:prstGeom>
            <a:solidFill>
              <a:srgbClr val="D4E1EB">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sp>
          <p:nvSpPr>
            <p:cNvPr id="33" name="TextBox 32">
              <a:extLst>
                <a:ext uri="{FF2B5EF4-FFF2-40B4-BE49-F238E27FC236}">
                  <a16:creationId xmlns:a16="http://schemas.microsoft.com/office/drawing/2014/main" id="{180853D7-E2B6-0594-F71B-25AB4AF14F72}"/>
                </a:ext>
              </a:extLst>
            </p:cNvPr>
            <p:cNvSpPr txBox="1"/>
            <p:nvPr/>
          </p:nvSpPr>
          <p:spPr>
            <a:xfrm>
              <a:off x="6022381" y="1040654"/>
              <a:ext cx="2992173" cy="609831"/>
            </a:xfrm>
            <a:prstGeom prst="rect">
              <a:avLst/>
            </a:prstGeom>
            <a:noFill/>
          </p:spPr>
          <p:txBody>
            <a:bodyPr wrap="square">
              <a:spAutoFit/>
            </a:bodyPr>
            <a:lstStyle/>
            <a:p>
              <a:pPr marR="0">
                <a:spcBef>
                  <a:spcPts val="0"/>
                </a:spcBef>
                <a:spcAft>
                  <a:spcPts val="533"/>
                </a:spcAft>
                <a:buSzPct val="125000"/>
              </a:pPr>
              <a:r>
                <a:rPr lang="en-US" sz="2400" b="1" spc="-53" dirty="0">
                  <a:solidFill>
                    <a:srgbClr val="0070C0"/>
                  </a:solidFill>
                  <a:latin typeface="Arial"/>
                  <a:ea typeface="+mn-ea"/>
                  <a:cs typeface="Arial"/>
                </a:rPr>
                <a:t>Subscribe to email alerts:</a:t>
              </a:r>
            </a:p>
            <a:p>
              <a:pPr>
                <a:spcBef>
                  <a:spcPts val="0"/>
                </a:spcBef>
                <a:spcAft>
                  <a:spcPts val="0"/>
                </a:spcAft>
                <a:buSzPts val="1000"/>
                <a:tabLst>
                  <a:tab pos="609585" algn="l"/>
                </a:tabLst>
              </a:pPr>
              <a:r>
                <a:rPr lang="en-US" sz="1867" spc="-27" dirty="0">
                  <a:latin typeface="Arial" panose="020B0604020202020204" pitchFamily="34" charset="0"/>
                </a:rPr>
                <a:t>Get timely info direct to your inbox </a:t>
              </a:r>
              <a:endParaRPr lang="en-US" sz="1867" spc="-13" dirty="0">
                <a:effectLst/>
                <a:latin typeface="Calibri" panose="020F0502020204030204" pitchFamily="34" charset="0"/>
                <a:ea typeface="Calibri" panose="020F0502020204030204" pitchFamily="34" charset="0"/>
              </a:endParaRPr>
            </a:p>
          </p:txBody>
        </p:sp>
      </p:grpSp>
      <p:sp>
        <p:nvSpPr>
          <p:cNvPr id="34" name="TextBox 33">
            <a:extLst>
              <a:ext uri="{FF2B5EF4-FFF2-40B4-BE49-F238E27FC236}">
                <a16:creationId xmlns:a16="http://schemas.microsoft.com/office/drawing/2014/main" id="{358CDB22-D0DC-7E0F-68BE-4035B77D799C}"/>
              </a:ext>
            </a:extLst>
          </p:cNvPr>
          <p:cNvSpPr txBox="1"/>
          <p:nvPr userDrawn="1"/>
        </p:nvSpPr>
        <p:spPr>
          <a:xfrm>
            <a:off x="1562115" y="2066255"/>
            <a:ext cx="5207476" cy="4022127"/>
          </a:xfrm>
          <a:prstGeom prst="rect">
            <a:avLst/>
          </a:prstGeom>
          <a:noFill/>
        </p:spPr>
        <p:txBody>
          <a:bodyPr wrap="square">
            <a:spAutoFit/>
          </a:bodyPr>
          <a:lstStyle/>
          <a:p>
            <a:pPr>
              <a:spcBef>
                <a:spcPts val="3200"/>
              </a:spcBef>
              <a:spcAft>
                <a:spcPts val="400"/>
              </a:spcAft>
              <a:buSzPts val="1000"/>
              <a:tabLst>
                <a:tab pos="609585" algn="l"/>
              </a:tabLst>
            </a:pPr>
            <a:r>
              <a:rPr lang="en-US" sz="2067" spc="-27" dirty="0">
                <a:latin typeface="Arial" panose="020B0604020202020204" pitchFamily="34" charset="0"/>
              </a:rPr>
              <a:t>Research and analysis from </a:t>
            </a:r>
            <a:r>
              <a:rPr lang="en-US" sz="2067" spc="-27" dirty="0">
                <a:effectLst/>
                <a:latin typeface="Arial" panose="020B0604020202020204" pitchFamily="34" charset="0"/>
                <a:ea typeface="Calibri" panose="020F0502020204030204" pitchFamily="34" charset="0"/>
              </a:rPr>
              <a:t>experts, </a:t>
            </a:r>
            <a:br>
              <a:rPr lang="en-US" sz="2067" spc="-27" dirty="0">
                <a:effectLst/>
                <a:latin typeface="Arial" panose="020B0604020202020204" pitchFamily="34" charset="0"/>
                <a:ea typeface="Calibri" panose="020F0502020204030204" pitchFamily="34" charset="0"/>
              </a:rPr>
            </a:br>
            <a:r>
              <a:rPr lang="en-US" sz="2067" spc="-27" dirty="0">
                <a:effectLst/>
                <a:latin typeface="Arial" panose="020B0604020202020204" pitchFamily="34" charset="0"/>
                <a:ea typeface="Calibri" panose="020F0502020204030204" pitchFamily="34" charset="0"/>
              </a:rPr>
              <a:t>including President Jim Bullard</a:t>
            </a:r>
            <a:endParaRPr lang="en-US" sz="2067" b="1" spc="-27" dirty="0">
              <a:effectLst/>
              <a:latin typeface="Arial" panose="020B0604020202020204" pitchFamily="34" charset="0"/>
              <a:ea typeface="Calibri" panose="020F0502020204030204" pitchFamily="34" charset="0"/>
            </a:endParaRPr>
          </a:p>
          <a:p>
            <a:pPr marR="0" lvl="0">
              <a:spcBef>
                <a:spcPts val="3200"/>
              </a:spcBef>
              <a:spcAft>
                <a:spcPts val="400"/>
              </a:spcAft>
              <a:buSzPts val="1000"/>
              <a:tabLst>
                <a:tab pos="609585" algn="l"/>
              </a:tabLst>
            </a:pPr>
            <a:r>
              <a:rPr lang="en-US" sz="2067" spc="-13" dirty="0">
                <a:latin typeface="Arial" panose="020B0604020202020204" pitchFamily="34" charset="0"/>
                <a:ea typeface="Calibri" panose="020F0502020204030204" pitchFamily="34" charset="0"/>
              </a:rPr>
              <a:t>Aw</a:t>
            </a:r>
            <a:r>
              <a:rPr lang="en-US" sz="2067" spc="-13" dirty="0">
                <a:effectLst/>
                <a:latin typeface="Arial" panose="020B0604020202020204" pitchFamily="34" charset="0"/>
                <a:ea typeface="Calibri" panose="020F0502020204030204" pitchFamily="34" charset="0"/>
              </a:rPr>
              <a:t>ard-winning, free economic education resources for all learners</a:t>
            </a:r>
          </a:p>
          <a:p>
            <a:pPr>
              <a:spcBef>
                <a:spcPts val="3200"/>
              </a:spcBef>
              <a:spcAft>
                <a:spcPts val="400"/>
              </a:spcAft>
              <a:buSzPts val="1000"/>
              <a:tabLst>
                <a:tab pos="609585" algn="l"/>
              </a:tabLst>
            </a:pPr>
            <a:r>
              <a:rPr lang="en-US" sz="2067" spc="-13" dirty="0">
                <a:effectLst/>
                <a:latin typeface="Arial" panose="020B0604020202020204" pitchFamily="34" charset="0"/>
                <a:ea typeface="Calibri" panose="020F0502020204030204" pitchFamily="34" charset="0"/>
              </a:rPr>
              <a:t>FRED</a:t>
            </a:r>
            <a:r>
              <a:rPr lang="en-US" sz="2067" spc="-13" baseline="30000" dirty="0">
                <a:effectLst/>
                <a:latin typeface="Arial" panose="020B0604020202020204" pitchFamily="34" charset="0"/>
                <a:ea typeface="Calibri" panose="020F0502020204030204" pitchFamily="34" charset="0"/>
              </a:rPr>
              <a:t>®</a:t>
            </a:r>
            <a:r>
              <a:rPr lang="en-US" sz="2067" spc="-13" dirty="0">
                <a:effectLst/>
                <a:latin typeface="Arial" panose="020B0604020202020204" pitchFamily="34" charset="0"/>
                <a:ea typeface="Calibri" panose="020F0502020204030204" pitchFamily="34" charset="0"/>
              </a:rPr>
              <a:t>,</a:t>
            </a:r>
            <a:r>
              <a:rPr lang="en-US" sz="2067" b="1" spc="-13" dirty="0">
                <a:effectLst/>
                <a:latin typeface="Arial" panose="020B0604020202020204" pitchFamily="34" charset="0"/>
                <a:ea typeface="Calibri" panose="020F0502020204030204" pitchFamily="34" charset="0"/>
              </a:rPr>
              <a:t> </a:t>
            </a:r>
            <a:r>
              <a:rPr lang="en-US" sz="2067" spc="-13" dirty="0">
                <a:effectLst/>
                <a:latin typeface="Arial" panose="020B0604020202020204" pitchFamily="34" charset="0"/>
                <a:ea typeface="Calibri" panose="020F0502020204030204" pitchFamily="34" charset="0"/>
              </a:rPr>
              <a:t>a trusted source for timely economic data</a:t>
            </a:r>
            <a:endParaRPr lang="en-US" sz="2067" b="1" spc="-13" dirty="0">
              <a:effectLst/>
              <a:latin typeface="Arial" panose="020B0604020202020204" pitchFamily="34" charset="0"/>
              <a:ea typeface="Calibri" panose="020F0502020204030204" pitchFamily="34" charset="0"/>
            </a:endParaRPr>
          </a:p>
          <a:p>
            <a:pPr marR="0" lvl="0">
              <a:spcBef>
                <a:spcPts val="3200"/>
              </a:spcBef>
              <a:spcAft>
                <a:spcPts val="0"/>
              </a:spcAft>
              <a:buSzPts val="1000"/>
              <a:tabLst>
                <a:tab pos="609585" algn="l"/>
              </a:tabLst>
            </a:pPr>
            <a:r>
              <a:rPr lang="en-US" sz="2067" spc="-13" dirty="0">
                <a:latin typeface="Arial" panose="020B0604020202020204" pitchFamily="34" charset="0"/>
                <a:ea typeface="Calibri" panose="020F0502020204030204" pitchFamily="34" charset="0"/>
              </a:rPr>
              <a:t>Community development tools that support </a:t>
            </a:r>
            <a:r>
              <a:rPr lang="en-US" sz="2067" spc="-13" dirty="0">
                <a:effectLst/>
                <a:latin typeface="Arial" panose="020B0604020202020204" pitchFamily="34" charset="0"/>
                <a:ea typeface="Calibri" panose="020F0502020204030204" pitchFamily="34" charset="0"/>
              </a:rPr>
              <a:t>an economy </a:t>
            </a:r>
            <a:r>
              <a:rPr lang="en-US" sz="2067" spc="-13" dirty="0">
                <a:latin typeface="Arial" panose="020B0604020202020204" pitchFamily="34" charset="0"/>
                <a:ea typeface="Calibri" panose="020F0502020204030204" pitchFamily="34" charset="0"/>
              </a:rPr>
              <a:t>in which </a:t>
            </a:r>
            <a:r>
              <a:rPr lang="en-US" sz="2067" spc="-13" dirty="0">
                <a:effectLst/>
                <a:latin typeface="Arial" panose="020B0604020202020204" pitchFamily="34" charset="0"/>
                <a:ea typeface="Calibri" panose="020F0502020204030204" pitchFamily="34" charset="0"/>
              </a:rPr>
              <a:t>all can benefit</a:t>
            </a:r>
            <a:endParaRPr lang="en-US" sz="2067" spc="-13" dirty="0">
              <a:effectLst/>
              <a:latin typeface="Calibri" panose="020F0502020204030204" pitchFamily="34" charset="0"/>
              <a:ea typeface="Calibri" panose="020F0502020204030204" pitchFamily="34" charset="0"/>
            </a:endParaRPr>
          </a:p>
        </p:txBody>
      </p:sp>
      <p:grpSp>
        <p:nvGrpSpPr>
          <p:cNvPr id="35" name="Group 34">
            <a:extLst>
              <a:ext uri="{FF2B5EF4-FFF2-40B4-BE49-F238E27FC236}">
                <a16:creationId xmlns:a16="http://schemas.microsoft.com/office/drawing/2014/main" id="{24F79624-F374-238A-752C-2A5F9F42FCEC}"/>
              </a:ext>
            </a:extLst>
          </p:cNvPr>
          <p:cNvGrpSpPr/>
          <p:nvPr userDrawn="1"/>
        </p:nvGrpSpPr>
        <p:grpSpPr>
          <a:xfrm>
            <a:off x="6791549" y="1197122"/>
            <a:ext cx="5399609" cy="1561908"/>
            <a:chOff x="5093661" y="1806694"/>
            <a:chExt cx="4049707" cy="1171431"/>
          </a:xfrm>
        </p:grpSpPr>
        <p:sp>
          <p:nvSpPr>
            <p:cNvPr id="36" name="Rectangle 35">
              <a:extLst>
                <a:ext uri="{FF2B5EF4-FFF2-40B4-BE49-F238E27FC236}">
                  <a16:creationId xmlns:a16="http://schemas.microsoft.com/office/drawing/2014/main" id="{67DB4DD9-E71F-3CEB-566D-0F72EA433CB9}"/>
                </a:ext>
              </a:extLst>
            </p:cNvPr>
            <p:cNvSpPr/>
            <p:nvPr/>
          </p:nvSpPr>
          <p:spPr bwMode="auto">
            <a:xfrm>
              <a:off x="5093661" y="2004844"/>
              <a:ext cx="4049707" cy="973281"/>
            </a:xfrm>
            <a:prstGeom prst="rect">
              <a:avLst/>
            </a:prstGeom>
            <a:solidFill>
              <a:srgbClr val="D4E1EB">
                <a:alpha val="49957"/>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grpSp>
          <p:nvGrpSpPr>
            <p:cNvPr id="37" name="Group 36">
              <a:extLst>
                <a:ext uri="{FF2B5EF4-FFF2-40B4-BE49-F238E27FC236}">
                  <a16:creationId xmlns:a16="http://schemas.microsoft.com/office/drawing/2014/main" id="{C9002970-EAD0-A3F6-6EAC-A968E0AE2112}"/>
                </a:ext>
              </a:extLst>
            </p:cNvPr>
            <p:cNvGrpSpPr/>
            <p:nvPr/>
          </p:nvGrpSpPr>
          <p:grpSpPr>
            <a:xfrm>
              <a:off x="7754274" y="1806694"/>
              <a:ext cx="1315035" cy="1171431"/>
              <a:chOff x="3139119" y="3321070"/>
              <a:chExt cx="1635933" cy="1457286"/>
            </a:xfrm>
          </p:grpSpPr>
          <p:pic>
            <p:nvPicPr>
              <p:cNvPr id="59" name="Picture 58">
                <a:extLst>
                  <a:ext uri="{FF2B5EF4-FFF2-40B4-BE49-F238E27FC236}">
                    <a16:creationId xmlns:a16="http://schemas.microsoft.com/office/drawing/2014/main" id="{226501D7-7B62-6359-CD16-A26F2E05F25D}"/>
                  </a:ext>
                </a:extLst>
              </p:cNvPr>
              <p:cNvPicPr>
                <a:picLocks noChangeAspect="1"/>
              </p:cNvPicPr>
              <p:nvPr/>
            </p:nvPicPr>
            <p:blipFill rotWithShape="1">
              <a:blip r:embed="rId2">
                <a:extLst>
                  <a:ext uri="{28A0092B-C50C-407E-A947-70E740481C1C}">
                    <a14:useLocalDpi xmlns:a14="http://schemas.microsoft.com/office/drawing/2010/main" val="0"/>
                  </a:ext>
                </a:extLst>
              </a:blip>
              <a:srcRect l="82754" t="65198" r="8814" b="21997"/>
              <a:stretch/>
            </p:blipFill>
            <p:spPr>
              <a:xfrm>
                <a:off x="3139119" y="3321070"/>
                <a:ext cx="1635933" cy="1457286"/>
              </a:xfrm>
              <a:prstGeom prst="rect">
                <a:avLst/>
              </a:prstGeom>
            </p:spPr>
          </p:pic>
          <p:pic>
            <p:nvPicPr>
              <p:cNvPr id="60" name="Picture 59">
                <a:extLst>
                  <a:ext uri="{FF2B5EF4-FFF2-40B4-BE49-F238E27FC236}">
                    <a16:creationId xmlns:a16="http://schemas.microsoft.com/office/drawing/2014/main" id="{A011AD72-AE94-907F-BC06-EB5EFE752635}"/>
                  </a:ext>
                </a:extLst>
              </p:cNvPr>
              <p:cNvPicPr>
                <a:picLocks noChangeAspect="1"/>
              </p:cNvPicPr>
              <p:nvPr/>
            </p:nvPicPr>
            <p:blipFill rotWithShape="1">
              <a:blip r:embed="rId3"/>
              <a:srcRect l="1139" t="-530" r="232" b="18554"/>
              <a:stretch/>
            </p:blipFill>
            <p:spPr>
              <a:xfrm>
                <a:off x="3283264" y="3654886"/>
                <a:ext cx="1347641" cy="1053318"/>
              </a:xfrm>
              <a:prstGeom prst="rect">
                <a:avLst/>
              </a:prstGeom>
            </p:spPr>
          </p:pic>
          <p:pic>
            <p:nvPicPr>
              <p:cNvPr id="61" name="Picture 6" descr="Who Made That Twitter Bird? - The New York Times">
                <a:extLst>
                  <a:ext uri="{FF2B5EF4-FFF2-40B4-BE49-F238E27FC236}">
                    <a16:creationId xmlns:a16="http://schemas.microsoft.com/office/drawing/2014/main" id="{D0F48DB1-574C-832F-36ED-C527F095FD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44" r="13020"/>
              <a:stretch/>
            </p:blipFill>
            <p:spPr bwMode="auto">
              <a:xfrm>
                <a:off x="3305378" y="3656487"/>
                <a:ext cx="155561" cy="149831"/>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TextBox 57">
              <a:extLst>
                <a:ext uri="{FF2B5EF4-FFF2-40B4-BE49-F238E27FC236}">
                  <a16:creationId xmlns:a16="http://schemas.microsoft.com/office/drawing/2014/main" id="{6579C092-292C-B829-6F5D-893A1C18F072}"/>
                </a:ext>
              </a:extLst>
            </p:cNvPr>
            <p:cNvSpPr txBox="1"/>
            <p:nvPr/>
          </p:nvSpPr>
          <p:spPr>
            <a:xfrm>
              <a:off x="5241020" y="2072625"/>
              <a:ext cx="2859996" cy="825322"/>
            </a:xfrm>
            <a:prstGeom prst="rect">
              <a:avLst/>
            </a:prstGeom>
            <a:noFill/>
          </p:spPr>
          <p:txBody>
            <a:bodyPr wrap="square">
              <a:spAutoFit/>
            </a:bodyPr>
            <a:lstStyle/>
            <a:p>
              <a:pPr marR="0">
                <a:spcBef>
                  <a:spcPts val="0"/>
                </a:spcBef>
                <a:spcAft>
                  <a:spcPts val="533"/>
                </a:spcAft>
                <a:buSzPct val="125000"/>
              </a:pPr>
              <a:r>
                <a:rPr lang="en-US" sz="2400" b="1" spc="-53" dirty="0">
                  <a:solidFill>
                    <a:srgbClr val="0070C0"/>
                  </a:solidFill>
                  <a:latin typeface="Arial"/>
                  <a:ea typeface="+mn-ea"/>
                  <a:cs typeface="Arial"/>
                </a:rPr>
                <a:t>Follow us on social:</a:t>
              </a:r>
            </a:p>
            <a:p>
              <a:pPr>
                <a:spcBef>
                  <a:spcPts val="0"/>
                </a:spcBef>
                <a:spcAft>
                  <a:spcPts val="0"/>
                </a:spcAft>
                <a:buSzPts val="1000"/>
                <a:tabLst>
                  <a:tab pos="609585" algn="l"/>
                </a:tabLst>
              </a:pPr>
              <a:r>
                <a:rPr lang="en-US" sz="1867" spc="-27" dirty="0">
                  <a:latin typeface="Arial" panose="020B0604020202020204" pitchFamily="34" charset="0"/>
                </a:rPr>
                <a:t>Catch </a:t>
              </a:r>
              <a:r>
                <a:rPr lang="en-US" sz="1867" spc="-27" dirty="0">
                  <a:solidFill>
                    <a:schemeClr val="tx2">
                      <a:lumMod val="60000"/>
                      <a:lumOff val="40000"/>
                    </a:schemeClr>
                  </a:solidFill>
                  <a:latin typeface="Arial" panose="020B0604020202020204" pitchFamily="34" charset="0"/>
                </a:rPr>
                <a:t>@stlouisfed </a:t>
              </a:r>
              <a:r>
                <a:rPr lang="en-US" sz="1867" spc="-27" dirty="0">
                  <a:latin typeface="Arial" panose="020B0604020202020204" pitchFamily="34" charset="0"/>
                </a:rPr>
                <a:t>on Twitter, LinkedIn, Instagram and more</a:t>
              </a:r>
              <a:endParaRPr lang="en-US" sz="1867" spc="-13" dirty="0">
                <a:effectLst/>
                <a:latin typeface="Calibri" panose="020F0502020204030204" pitchFamily="34" charset="0"/>
                <a:ea typeface="Calibri" panose="020F0502020204030204" pitchFamily="34" charset="0"/>
              </a:endParaRPr>
            </a:p>
          </p:txBody>
        </p:sp>
      </p:grpSp>
      <p:sp>
        <p:nvSpPr>
          <p:cNvPr id="62" name="TextBox 61">
            <a:extLst>
              <a:ext uri="{FF2B5EF4-FFF2-40B4-BE49-F238E27FC236}">
                <a16:creationId xmlns:a16="http://schemas.microsoft.com/office/drawing/2014/main" id="{37E1D852-EDA7-5B87-068C-70779CB8B241}"/>
              </a:ext>
            </a:extLst>
          </p:cNvPr>
          <p:cNvSpPr txBox="1"/>
          <p:nvPr userDrawn="1"/>
        </p:nvSpPr>
        <p:spPr>
          <a:xfrm>
            <a:off x="318160" y="1332256"/>
            <a:ext cx="5777840" cy="461665"/>
          </a:xfrm>
          <a:prstGeom prst="rect">
            <a:avLst/>
          </a:prstGeom>
          <a:noFill/>
        </p:spPr>
        <p:txBody>
          <a:bodyPr wrap="square">
            <a:spAutoFit/>
          </a:bodyPr>
          <a:lstStyle/>
          <a:p>
            <a:pPr marR="0">
              <a:spcBef>
                <a:spcPts val="0"/>
              </a:spcBef>
              <a:spcAft>
                <a:spcPts val="533"/>
              </a:spcAft>
              <a:buSzPct val="125000"/>
            </a:pPr>
            <a:r>
              <a:rPr lang="en-US" sz="2400" b="1" spc="-53" dirty="0">
                <a:solidFill>
                  <a:srgbClr val="0070C0"/>
                </a:solidFill>
                <a:latin typeface="Arial"/>
                <a:ea typeface="+mn-ea"/>
                <a:cs typeface="Arial"/>
              </a:rPr>
              <a:t>Visit stlouisfed.org for:</a:t>
            </a:r>
          </a:p>
        </p:txBody>
      </p:sp>
      <p:cxnSp>
        <p:nvCxnSpPr>
          <p:cNvPr id="63" name="Straight Connector 62">
            <a:extLst>
              <a:ext uri="{FF2B5EF4-FFF2-40B4-BE49-F238E27FC236}">
                <a16:creationId xmlns:a16="http://schemas.microsoft.com/office/drawing/2014/main" id="{7E8FAAD1-129C-2A17-7600-FB244DEFB5B4}"/>
              </a:ext>
            </a:extLst>
          </p:cNvPr>
          <p:cNvCxnSpPr>
            <a:cxnSpLocks/>
          </p:cNvCxnSpPr>
          <p:nvPr userDrawn="1"/>
        </p:nvCxnSpPr>
        <p:spPr bwMode="auto">
          <a:xfrm>
            <a:off x="1708566" y="3017227"/>
            <a:ext cx="4204644" cy="0"/>
          </a:xfrm>
          <a:prstGeom prst="line">
            <a:avLst/>
          </a:prstGeom>
          <a:solidFill>
            <a:schemeClr val="accent1"/>
          </a:solidFill>
          <a:ln w="12700" cap="flat" cmpd="sng" algn="ctr">
            <a:solidFill>
              <a:schemeClr val="tx1">
                <a:lumMod val="50000"/>
                <a:lumOff val="50000"/>
              </a:schemeClr>
            </a:solidFill>
            <a:prstDash val="sysDot"/>
            <a:round/>
            <a:headEnd type="none" w="med" len="med"/>
            <a:tailEnd type="none" w="med" len="med"/>
          </a:ln>
          <a:effectLst/>
        </p:spPr>
      </p:cxnSp>
      <p:cxnSp>
        <p:nvCxnSpPr>
          <p:cNvPr id="64" name="Straight Connector 63">
            <a:extLst>
              <a:ext uri="{FF2B5EF4-FFF2-40B4-BE49-F238E27FC236}">
                <a16:creationId xmlns:a16="http://schemas.microsoft.com/office/drawing/2014/main" id="{1353DB8F-0882-3FB6-8E80-BCF3C3768E1D}"/>
              </a:ext>
            </a:extLst>
          </p:cNvPr>
          <p:cNvCxnSpPr>
            <a:cxnSpLocks/>
          </p:cNvCxnSpPr>
          <p:nvPr userDrawn="1"/>
        </p:nvCxnSpPr>
        <p:spPr bwMode="auto">
          <a:xfrm>
            <a:off x="1708566" y="4077539"/>
            <a:ext cx="4204644" cy="0"/>
          </a:xfrm>
          <a:prstGeom prst="line">
            <a:avLst/>
          </a:prstGeom>
          <a:solidFill>
            <a:schemeClr val="accent1"/>
          </a:solidFill>
          <a:ln w="12700" cap="flat" cmpd="sng" algn="ctr">
            <a:solidFill>
              <a:schemeClr val="tx1">
                <a:lumMod val="50000"/>
                <a:lumOff val="50000"/>
              </a:schemeClr>
            </a:solidFill>
            <a:prstDash val="sysDot"/>
            <a:round/>
            <a:headEnd type="none" w="med" len="med"/>
            <a:tailEnd type="none" w="med" len="med"/>
          </a:ln>
          <a:effectLst/>
        </p:spPr>
      </p:cxnSp>
      <p:cxnSp>
        <p:nvCxnSpPr>
          <p:cNvPr id="65" name="Straight Connector 64">
            <a:extLst>
              <a:ext uri="{FF2B5EF4-FFF2-40B4-BE49-F238E27FC236}">
                <a16:creationId xmlns:a16="http://schemas.microsoft.com/office/drawing/2014/main" id="{FE514ACF-4981-E263-1434-D8B3F864613A}"/>
              </a:ext>
            </a:extLst>
          </p:cNvPr>
          <p:cNvCxnSpPr>
            <a:cxnSpLocks/>
          </p:cNvCxnSpPr>
          <p:nvPr userDrawn="1"/>
        </p:nvCxnSpPr>
        <p:spPr bwMode="auto">
          <a:xfrm>
            <a:off x="1708566" y="5146155"/>
            <a:ext cx="4173173" cy="0"/>
          </a:xfrm>
          <a:prstGeom prst="line">
            <a:avLst/>
          </a:prstGeom>
          <a:solidFill>
            <a:schemeClr val="accent1"/>
          </a:solidFill>
          <a:ln w="12700" cap="flat" cmpd="sng" algn="ctr">
            <a:solidFill>
              <a:schemeClr val="tx1">
                <a:lumMod val="50000"/>
                <a:lumOff val="50000"/>
              </a:schemeClr>
            </a:solidFill>
            <a:prstDash val="sysDot"/>
            <a:round/>
            <a:headEnd type="none" w="med" len="med"/>
            <a:tailEnd type="none" w="med" len="med"/>
          </a:ln>
          <a:effectLst/>
        </p:spPr>
      </p:cxnSp>
      <p:pic>
        <p:nvPicPr>
          <p:cNvPr id="66" name="Picture 65">
            <a:extLst>
              <a:ext uri="{FF2B5EF4-FFF2-40B4-BE49-F238E27FC236}">
                <a16:creationId xmlns:a16="http://schemas.microsoft.com/office/drawing/2014/main" id="{A99EED57-DB7B-C2AD-C0F0-7D41321449FD}"/>
              </a:ext>
            </a:extLst>
          </p:cNvPr>
          <p:cNvPicPr>
            <a:picLocks noChangeAspect="1"/>
          </p:cNvPicPr>
          <p:nvPr userDrawn="1"/>
        </p:nvPicPr>
        <p:blipFill>
          <a:blip r:embed="rId5"/>
          <a:stretch>
            <a:fillRect/>
          </a:stretch>
        </p:blipFill>
        <p:spPr>
          <a:xfrm>
            <a:off x="419119" y="1986701"/>
            <a:ext cx="1051116" cy="800851"/>
          </a:xfrm>
          <a:prstGeom prst="rect">
            <a:avLst/>
          </a:prstGeom>
        </p:spPr>
      </p:pic>
      <p:pic>
        <p:nvPicPr>
          <p:cNvPr id="67" name="Picture 66">
            <a:extLst>
              <a:ext uri="{FF2B5EF4-FFF2-40B4-BE49-F238E27FC236}">
                <a16:creationId xmlns:a16="http://schemas.microsoft.com/office/drawing/2014/main" id="{952E32D3-DFAA-397C-60E4-6ABF33271181}"/>
              </a:ext>
            </a:extLst>
          </p:cNvPr>
          <p:cNvPicPr>
            <a:picLocks noChangeAspect="1"/>
          </p:cNvPicPr>
          <p:nvPr userDrawn="1"/>
        </p:nvPicPr>
        <p:blipFill>
          <a:blip r:embed="rId6"/>
          <a:stretch>
            <a:fillRect/>
          </a:stretch>
        </p:blipFill>
        <p:spPr>
          <a:xfrm>
            <a:off x="416853" y="4188585"/>
            <a:ext cx="821895" cy="809249"/>
          </a:xfrm>
          <a:prstGeom prst="rect">
            <a:avLst/>
          </a:prstGeom>
        </p:spPr>
      </p:pic>
      <p:pic>
        <p:nvPicPr>
          <p:cNvPr id="68" name="Picture 67">
            <a:extLst>
              <a:ext uri="{FF2B5EF4-FFF2-40B4-BE49-F238E27FC236}">
                <a16:creationId xmlns:a16="http://schemas.microsoft.com/office/drawing/2014/main" id="{7F28D2C4-B3B2-32B6-C462-FB8DA1EB9099}"/>
              </a:ext>
            </a:extLst>
          </p:cNvPr>
          <p:cNvPicPr>
            <a:picLocks noChangeAspect="1"/>
          </p:cNvPicPr>
          <p:nvPr userDrawn="1"/>
        </p:nvPicPr>
        <p:blipFill>
          <a:blip r:embed="rId7"/>
          <a:stretch>
            <a:fillRect/>
          </a:stretch>
        </p:blipFill>
        <p:spPr>
          <a:xfrm>
            <a:off x="435177" y="3025253"/>
            <a:ext cx="803072" cy="928552"/>
          </a:xfrm>
          <a:prstGeom prst="rect">
            <a:avLst/>
          </a:prstGeom>
        </p:spPr>
      </p:pic>
      <p:pic>
        <p:nvPicPr>
          <p:cNvPr id="69" name="Picture 68">
            <a:extLst>
              <a:ext uri="{FF2B5EF4-FFF2-40B4-BE49-F238E27FC236}">
                <a16:creationId xmlns:a16="http://schemas.microsoft.com/office/drawing/2014/main" id="{3FAEAFDF-DDEB-7592-A92B-1332664F6968}"/>
              </a:ext>
            </a:extLst>
          </p:cNvPr>
          <p:cNvPicPr>
            <a:picLocks noChangeAspect="1"/>
          </p:cNvPicPr>
          <p:nvPr userDrawn="1"/>
        </p:nvPicPr>
        <p:blipFill>
          <a:blip r:embed="rId8"/>
          <a:stretch>
            <a:fillRect/>
          </a:stretch>
        </p:blipFill>
        <p:spPr>
          <a:xfrm>
            <a:off x="432686" y="5260008"/>
            <a:ext cx="1100989" cy="782925"/>
          </a:xfrm>
          <a:prstGeom prst="rect">
            <a:avLst/>
          </a:prstGeom>
        </p:spPr>
      </p:pic>
      <p:sp>
        <p:nvSpPr>
          <p:cNvPr id="70" name="Rectangle 69">
            <a:extLst>
              <a:ext uri="{FF2B5EF4-FFF2-40B4-BE49-F238E27FC236}">
                <a16:creationId xmlns:a16="http://schemas.microsoft.com/office/drawing/2014/main" id="{AD0B9EDC-DE18-7FE0-4AEB-60FB4B0A000A}"/>
              </a:ext>
            </a:extLst>
          </p:cNvPr>
          <p:cNvSpPr/>
          <p:nvPr userDrawn="1"/>
        </p:nvSpPr>
        <p:spPr bwMode="auto">
          <a:xfrm>
            <a:off x="6799577" y="2764526"/>
            <a:ext cx="5392423" cy="2227620"/>
          </a:xfrm>
          <a:prstGeom prst="rect">
            <a:avLst/>
          </a:prstGeom>
          <a:solidFill>
            <a:schemeClr val="tx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sp>
        <p:nvSpPr>
          <p:cNvPr id="71" name="TextBox 70">
            <a:extLst>
              <a:ext uri="{FF2B5EF4-FFF2-40B4-BE49-F238E27FC236}">
                <a16:creationId xmlns:a16="http://schemas.microsoft.com/office/drawing/2014/main" id="{47D3B349-2D90-829F-A8C4-FCB0DBCF4ADA}"/>
              </a:ext>
            </a:extLst>
          </p:cNvPr>
          <p:cNvSpPr txBox="1"/>
          <p:nvPr userDrawn="1"/>
        </p:nvSpPr>
        <p:spPr>
          <a:xfrm>
            <a:off x="6981752" y="2887555"/>
            <a:ext cx="3357280" cy="830997"/>
          </a:xfrm>
          <a:prstGeom prst="rect">
            <a:avLst/>
          </a:prstGeom>
          <a:noFill/>
        </p:spPr>
        <p:txBody>
          <a:bodyPr wrap="square">
            <a:spAutoFit/>
          </a:bodyPr>
          <a:lstStyle/>
          <a:p>
            <a:pPr marR="0">
              <a:spcBef>
                <a:spcPts val="0"/>
              </a:spcBef>
              <a:spcAft>
                <a:spcPts val="1600"/>
              </a:spcAft>
              <a:buSzPct val="125000"/>
            </a:pPr>
            <a:r>
              <a:rPr lang="en-US" sz="2400" b="1" spc="-67" dirty="0">
                <a:solidFill>
                  <a:srgbClr val="FFC000"/>
                </a:solidFill>
                <a:latin typeface="Arial"/>
                <a:ea typeface="+mn-ea"/>
                <a:cs typeface="Arial"/>
              </a:rPr>
              <a:t>Explore the </a:t>
            </a:r>
            <a:br>
              <a:rPr lang="en-US" sz="2400" b="1" spc="-67" dirty="0">
                <a:solidFill>
                  <a:srgbClr val="FFC000"/>
                </a:solidFill>
                <a:latin typeface="Arial"/>
                <a:ea typeface="+mn-ea"/>
                <a:cs typeface="Arial"/>
              </a:rPr>
            </a:br>
            <a:r>
              <a:rPr lang="en-US" sz="2400" b="1" spc="-67" dirty="0">
                <a:solidFill>
                  <a:srgbClr val="FFC000"/>
                </a:solidFill>
                <a:latin typeface="Arial"/>
                <a:ea typeface="+mn-ea"/>
                <a:cs typeface="Arial"/>
              </a:rPr>
              <a:t>Economy Museum:</a:t>
            </a:r>
            <a:endParaRPr lang="en-US" sz="2400" spc="-67" dirty="0">
              <a:solidFill>
                <a:srgbClr val="FFC000"/>
              </a:solidFill>
              <a:effectLst/>
              <a:latin typeface="Calibri" panose="020F0502020204030204" pitchFamily="34" charset="0"/>
              <a:ea typeface="Calibri" panose="020F0502020204030204" pitchFamily="34" charset="0"/>
            </a:endParaRPr>
          </a:p>
        </p:txBody>
      </p:sp>
      <p:pic>
        <p:nvPicPr>
          <p:cNvPr id="72" name="Picture 71" descr="Qr code&#10;&#10;Description automatically generated">
            <a:extLst>
              <a:ext uri="{FF2B5EF4-FFF2-40B4-BE49-F238E27FC236}">
                <a16:creationId xmlns:a16="http://schemas.microsoft.com/office/drawing/2014/main" id="{E8E8EC8C-75BC-F367-7AA4-67313D46AE7C}"/>
              </a:ext>
            </a:extLst>
          </p:cNvPr>
          <p:cNvPicPr>
            <a:picLocks noChangeAspect="1"/>
          </p:cNvPicPr>
          <p:nvPr userDrawn="1"/>
        </p:nvPicPr>
        <p:blipFill>
          <a:blip r:embed="rId9"/>
          <a:stretch>
            <a:fillRect/>
          </a:stretch>
        </p:blipFill>
        <p:spPr>
          <a:xfrm>
            <a:off x="7018109" y="5118475"/>
            <a:ext cx="1097280" cy="1097280"/>
          </a:xfrm>
          <a:prstGeom prst="rect">
            <a:avLst/>
          </a:prstGeom>
        </p:spPr>
      </p:pic>
      <p:pic>
        <p:nvPicPr>
          <p:cNvPr id="73" name="Picture 2" descr="Four young adults enthusiastically interact with exhibit.">
            <a:extLst>
              <a:ext uri="{FF2B5EF4-FFF2-40B4-BE49-F238E27FC236}">
                <a16:creationId xmlns:a16="http://schemas.microsoft.com/office/drawing/2014/main" id="{EEC9C82E-4E8F-F576-CADD-CD16B7EF2688}"/>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15696" r="18546"/>
          <a:stretch/>
        </p:blipFill>
        <p:spPr bwMode="auto">
          <a:xfrm>
            <a:off x="9945512" y="2967755"/>
            <a:ext cx="2058120" cy="1762619"/>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C6B9EBF0-1521-5A8E-BE3A-434D8CAAE588}"/>
              </a:ext>
            </a:extLst>
          </p:cNvPr>
          <p:cNvSpPr txBox="1"/>
          <p:nvPr userDrawn="1"/>
        </p:nvSpPr>
        <p:spPr>
          <a:xfrm>
            <a:off x="6981753" y="3671529"/>
            <a:ext cx="3441580" cy="1046633"/>
          </a:xfrm>
          <a:prstGeom prst="rect">
            <a:avLst/>
          </a:prstGeom>
          <a:noFill/>
        </p:spPr>
        <p:txBody>
          <a:bodyPr wrap="square">
            <a:spAutoFit/>
          </a:bodyPr>
          <a:lstStyle/>
          <a:p>
            <a:r>
              <a:rPr lang="en-US" sz="2067" spc="-40" dirty="0">
                <a:solidFill>
                  <a:schemeClr val="bg1"/>
                </a:solidFill>
                <a:latin typeface="Arial" panose="020B0604020202020204" pitchFamily="34" charset="0"/>
              </a:rPr>
              <a:t>Learn about money, </a:t>
            </a:r>
            <a:br>
              <a:rPr lang="en-US" sz="2067" spc="-40" dirty="0">
                <a:solidFill>
                  <a:schemeClr val="bg1"/>
                </a:solidFill>
                <a:latin typeface="Arial" panose="020B0604020202020204" pitchFamily="34" charset="0"/>
              </a:rPr>
            </a:br>
            <a:r>
              <a:rPr lang="en-US" sz="2067" spc="-40" dirty="0">
                <a:solidFill>
                  <a:schemeClr val="bg1"/>
                </a:solidFill>
                <a:latin typeface="Arial" panose="020B0604020202020204" pitchFamily="34" charset="0"/>
              </a:rPr>
              <a:t>history and </a:t>
            </a:r>
            <a:r>
              <a:rPr lang="en-US" sz="2067" spc="-53" dirty="0">
                <a:solidFill>
                  <a:schemeClr val="bg1"/>
                </a:solidFill>
                <a:latin typeface="Arial" panose="020B0604020202020204" pitchFamily="34" charset="0"/>
              </a:rPr>
              <a:t>economics</a:t>
            </a:r>
            <a:br>
              <a:rPr lang="en-US" sz="2067" spc="-53" dirty="0">
                <a:solidFill>
                  <a:schemeClr val="bg1"/>
                </a:solidFill>
                <a:latin typeface="Arial" panose="020B0604020202020204" pitchFamily="34" charset="0"/>
              </a:rPr>
            </a:br>
            <a:r>
              <a:rPr lang="en-US" sz="2067" spc="-53" dirty="0">
                <a:solidFill>
                  <a:schemeClr val="bg1"/>
                </a:solidFill>
                <a:latin typeface="Arial" panose="020B0604020202020204" pitchFamily="34" charset="0"/>
              </a:rPr>
              <a:t>in person or online</a:t>
            </a:r>
          </a:p>
        </p:txBody>
      </p:sp>
    </p:spTree>
    <p:extLst>
      <p:ext uri="{BB962C8B-B14F-4D97-AF65-F5344CB8AC3E}">
        <p14:creationId xmlns:p14="http://schemas.microsoft.com/office/powerpoint/2010/main" val="51095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59" name="Google Shape;59;p1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60" name="Google Shape;60;p13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61" name="Google Shape;61;p135"/>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16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3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64" name="Google Shape;64;p136"/>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5" name="Google Shape;65;p13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6" name="Google Shape;66;p1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67" name="Google Shape;67;p136"/>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68" name="Google Shape;68;p1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4851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31">
            <a:alphaModFix/>
          </a:blip>
          <a:stretch>
            <a:fillRect/>
          </a:stretch>
        </a:blipFill>
        <a:effectLst/>
      </p:bgPr>
    </p:bg>
    <p:spTree>
      <p:nvGrpSpPr>
        <p:cNvPr id="1" name="Shape 9"/>
        <p:cNvGrpSpPr/>
        <p:nvPr/>
      </p:nvGrpSpPr>
      <p:grpSpPr>
        <a:xfrm>
          <a:off x="0" y="0"/>
          <a:ext cx="0" cy="0"/>
          <a:chOff x="0" y="0"/>
          <a:chExt cx="0" cy="0"/>
        </a:xfrm>
      </p:grpSpPr>
      <p:sp>
        <p:nvSpPr>
          <p:cNvPr id="10" name="Google Shape;10;p1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1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lang="en-US"/>
          </a:p>
        </p:txBody>
      </p:sp>
      <p:sp>
        <p:nvSpPr>
          <p:cNvPr id="13" name="Google Shape;13;p12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lang="en-US"/>
          </a:p>
        </p:txBody>
      </p:sp>
      <p:sp>
        <p:nvSpPr>
          <p:cNvPr id="14" name="Google Shape;14;p127"/>
          <p:cNvSpPr txBox="1">
            <a:spLocks noGrp="1"/>
          </p:cNvSpPr>
          <p:nvPr>
            <p:ph type="sldNum" idx="12"/>
          </p:nvPr>
        </p:nvSpPr>
        <p:spPr>
          <a:xfrm>
            <a:off x="11460300" y="0"/>
            <a:ext cx="731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708256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426203-BA22-4FB6-8C76-E4ABB2789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FB801-FD98-4BB6-BE58-96CC85870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87C3718-4FBE-4091-983C-9AFEF4A7E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6E8CB-F8DB-4BD8-B9BD-44B87D8C4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D127C-BAFC-4CC9-9921-E12C420B6E62}" type="slidenum">
              <a:rPr lang="en-US" smtClean="0"/>
              <a:t>‹#›</a:t>
            </a:fld>
            <a:endParaRPr lang="en-US"/>
          </a:p>
        </p:txBody>
      </p:sp>
      <p:pic>
        <p:nvPicPr>
          <p:cNvPr id="8" name="Picture 7">
            <a:extLst>
              <a:ext uri="{FF2B5EF4-FFF2-40B4-BE49-F238E27FC236}">
                <a16:creationId xmlns:a16="http://schemas.microsoft.com/office/drawing/2014/main" id="{8ECFFCB6-5DD8-429B-9D56-EBADD517507D}"/>
              </a:ext>
            </a:extLst>
          </p:cNvPr>
          <p:cNvPicPr>
            <a:picLocks noChangeAspect="1"/>
          </p:cNvPicPr>
          <p:nvPr/>
        </p:nvPicPr>
        <p:blipFill>
          <a:blip r:embed="rId14"/>
          <a:stretch>
            <a:fillRect/>
          </a:stretch>
        </p:blipFill>
        <p:spPr>
          <a:xfrm>
            <a:off x="1" y="0"/>
            <a:ext cx="12192000" cy="1298561"/>
          </a:xfrm>
          <a:prstGeom prst="rect">
            <a:avLst/>
          </a:prstGeom>
        </p:spPr>
      </p:pic>
    </p:spTree>
    <p:extLst>
      <p:ext uri="{BB962C8B-B14F-4D97-AF65-F5344CB8AC3E}">
        <p14:creationId xmlns:p14="http://schemas.microsoft.com/office/powerpoint/2010/main" val="29292264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426203-BA22-4FB6-8C76-E4ABB2789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FB801-FD98-4BB6-BE58-96CC8587032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87C3718-4FBE-4091-983C-9AFEF4A7E88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6E8CB-F8DB-4BD8-B9BD-44B87D8C47E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DD127C-BAFC-4CC9-9921-E12C420B6E62}" type="slidenum">
              <a:rPr lang="en-US" smtClean="0"/>
              <a:t>‹#›</a:t>
            </a:fld>
            <a:endParaRPr lang="en-US"/>
          </a:p>
        </p:txBody>
      </p:sp>
      <p:pic>
        <p:nvPicPr>
          <p:cNvPr id="8" name="Picture 7">
            <a:extLst>
              <a:ext uri="{FF2B5EF4-FFF2-40B4-BE49-F238E27FC236}">
                <a16:creationId xmlns:a16="http://schemas.microsoft.com/office/drawing/2014/main" id="{8ECFFCB6-5DD8-429B-9D56-EBADD517507D}"/>
              </a:ext>
            </a:extLst>
          </p:cNvPr>
          <p:cNvPicPr>
            <a:picLocks noChangeAspect="1"/>
          </p:cNvPicPr>
          <p:nvPr/>
        </p:nvPicPr>
        <p:blipFill>
          <a:blip r:embed="rId13"/>
          <a:stretch>
            <a:fillRect/>
          </a:stretch>
        </p:blipFill>
        <p:spPr>
          <a:xfrm>
            <a:off x="1" y="2"/>
            <a:ext cx="12192000" cy="1298561"/>
          </a:xfrm>
          <a:prstGeom prst="rect">
            <a:avLst/>
          </a:prstGeom>
        </p:spPr>
      </p:pic>
      <p:sp>
        <p:nvSpPr>
          <p:cNvPr id="2" name="MSIPCMContentMarking" descr="{&quot;HashCode&quot;:320688167,&quot;Placement&quot;:&quot;Header&quot;,&quot;Top&quot;:0.0,&quot;Left&quot;:0.0,&quot;SlideWidth&quot;:720,&quot;SlideHeight&quot;:540}">
            <a:extLst>
              <a:ext uri="{FF2B5EF4-FFF2-40B4-BE49-F238E27FC236}">
                <a16:creationId xmlns:a16="http://schemas.microsoft.com/office/drawing/2014/main" id="{D97603E1-29C6-A160-6C5E-B07EFA90777C}"/>
              </a:ext>
            </a:extLst>
          </p:cNvPr>
          <p:cNvSpPr txBox="1"/>
          <p:nvPr/>
        </p:nvSpPr>
        <p:spPr>
          <a:xfrm>
            <a:off x="1" y="55080"/>
            <a:ext cx="2939081" cy="169277"/>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28088784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D73E4-51E6-433C-9B3F-D708D834DE03}" type="slidenum">
              <a:rPr lang="en-US" smtClean="0"/>
              <a:t>‹#›</a:t>
            </a:fld>
            <a:endParaRPr lang="en-US"/>
          </a:p>
        </p:txBody>
      </p:sp>
      <p:sp>
        <p:nvSpPr>
          <p:cNvPr id="7" name="MSIPCMContentMarking" descr="{&quot;HashCode&quot;:320688167,&quot;Placement&quot;:&quot;Header&quot;,&quot;Top&quot;:0.0,&quot;Left&quot;:0.0,&quot;SlideWidth&quot;:720,&quot;SlideHeight&quot;:540}">
            <a:extLst>
              <a:ext uri="{FF2B5EF4-FFF2-40B4-BE49-F238E27FC236}">
                <a16:creationId xmlns:a16="http://schemas.microsoft.com/office/drawing/2014/main" id="{3F89DD30-EBA6-4428-9F0C-064CE5942848}"/>
              </a:ext>
            </a:extLst>
          </p:cNvPr>
          <p:cNvSpPr txBox="1"/>
          <p:nvPr/>
        </p:nvSpPr>
        <p:spPr>
          <a:xfrm>
            <a:off x="1" y="55080"/>
            <a:ext cx="2939081" cy="169277"/>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78599215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6375401"/>
            <a:ext cx="12192000" cy="508000"/>
          </a:xfrm>
          <a:prstGeom prst="rect">
            <a:avLst/>
          </a:prstGeom>
          <a:solidFill>
            <a:srgbClr val="02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lt1"/>
              </a:solidFill>
            </a:endParaRPr>
          </a:p>
        </p:txBody>
      </p:sp>
      <p:sp>
        <p:nvSpPr>
          <p:cNvPr id="1026" name="Rectangle 3"/>
          <p:cNvSpPr>
            <a:spLocks noGrp="1" noChangeArrowheads="1"/>
          </p:cNvSpPr>
          <p:nvPr>
            <p:ph type="body" idx="1"/>
          </p:nvPr>
        </p:nvSpPr>
        <p:spPr bwMode="auto">
          <a:xfrm>
            <a:off x="812800" y="1600200"/>
            <a:ext cx="1076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7" name="Rectangle 2"/>
          <p:cNvSpPr>
            <a:spLocks noGrp="1" noChangeArrowheads="1"/>
          </p:cNvSpPr>
          <p:nvPr>
            <p:ph type="title"/>
          </p:nvPr>
        </p:nvSpPr>
        <p:spPr bwMode="auto">
          <a:xfrm>
            <a:off x="812800" y="457200"/>
            <a:ext cx="1076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6" name="Slide Number Placeholder 5"/>
          <p:cNvSpPr txBox="1">
            <a:spLocks/>
          </p:cNvSpPr>
          <p:nvPr/>
        </p:nvSpPr>
        <p:spPr>
          <a:xfrm>
            <a:off x="11480800" y="6416675"/>
            <a:ext cx="711200" cy="365125"/>
          </a:xfrm>
          <a:prstGeom prst="rect">
            <a:avLst/>
          </a:prstGeom>
        </p:spPr>
        <p:txBody>
          <a:bodyPr vert="horz" lIns="121920" tIns="60960" rIns="121920" bIns="60960" rtlCol="0" anchor="ctr"/>
          <a:lstStyle>
            <a:defPPr>
              <a:defRPr lang="en-US"/>
            </a:defPPr>
            <a:lvl1pPr algn="ctr" rtl="0" fontAlgn="base">
              <a:spcBef>
                <a:spcPct val="0"/>
              </a:spcBef>
              <a:spcAft>
                <a:spcPct val="0"/>
              </a:spcAft>
              <a:defRPr sz="1200" kern="1200">
                <a:solidFill>
                  <a:schemeClr val="bg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fld id="{1BA91BC2-D90A-5545-8384-32454DB790CB}" type="slidenum">
              <a:rPr lang="en-US" sz="1200" smtClean="0">
                <a:latin typeface="Calibri"/>
                <a:cs typeface="Calibri"/>
              </a:rPr>
              <a:pPr/>
              <a:t>‹#›</a:t>
            </a:fld>
            <a:endParaRPr lang="en-US" sz="1200" dirty="0">
              <a:latin typeface="Calibri"/>
              <a:cs typeface="Calibri"/>
            </a:endParaRPr>
          </a:p>
        </p:txBody>
      </p:sp>
      <p:pic>
        <p:nvPicPr>
          <p:cNvPr id="2" name="Picture 1" descr="footer-trans.png"/>
          <p:cNvPicPr>
            <a:picLocks noChangeAspect="1"/>
          </p:cNvPicPr>
          <p:nvPr/>
        </p:nvPicPr>
        <p:blipFill rotWithShape="1">
          <a:blip r:embed="rId9">
            <a:extLst>
              <a:ext uri="{28A0092B-C50C-407E-A947-70E740481C1C}">
                <a14:useLocalDpi xmlns:a14="http://schemas.microsoft.com/office/drawing/2010/main" val="0"/>
              </a:ext>
            </a:extLst>
          </a:blip>
          <a:srcRect t="12523" r="40170"/>
          <a:stretch/>
        </p:blipFill>
        <p:spPr>
          <a:xfrm>
            <a:off x="508000" y="6411467"/>
            <a:ext cx="6565064" cy="471932"/>
          </a:xfrm>
          <a:prstGeom prst="rect">
            <a:avLst/>
          </a:prstGeom>
        </p:spPr>
      </p:pic>
      <p:sp>
        <p:nvSpPr>
          <p:cNvPr id="4" name="TextBox 3">
            <a:extLst>
              <a:ext uri="{FF2B5EF4-FFF2-40B4-BE49-F238E27FC236}">
                <a16:creationId xmlns:a16="http://schemas.microsoft.com/office/drawing/2014/main" id="{E9272B17-1C1E-2CFC-3968-639C36395534}"/>
              </a:ext>
            </a:extLst>
          </p:cNvPr>
          <p:cNvSpPr txBox="1"/>
          <p:nvPr>
            <p:extLst>
              <p:ext uri="{1162E1C5-73C7-4A58-AE30-91384D911F3F}">
                <p184:classification xmlns:p184="http://schemas.microsoft.com/office/powerpoint/2018/4/main" val="hdr"/>
              </p:ext>
            </p:extLst>
          </p:nvPr>
        </p:nvSpPr>
        <p:spPr>
          <a:xfrm>
            <a:off x="63500" y="63500"/>
            <a:ext cx="1903413"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cs typeface="Calibri" panose="020F0502020204030204" pitchFamily="34" charset="0"/>
              </a:rPr>
              <a:t>NONCONFIDENTIAL // EXTERNAL</a:t>
            </a:r>
          </a:p>
        </p:txBody>
      </p:sp>
    </p:spTree>
    <p:extLst>
      <p:ext uri="{BB962C8B-B14F-4D97-AF65-F5344CB8AC3E}">
        <p14:creationId xmlns:p14="http://schemas.microsoft.com/office/powerpoint/2010/main" val="358239568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Lst>
  <p:hf hdr="0" ftr="0" dt="0"/>
  <p:txStyles>
    <p:titleStyle>
      <a:lvl1pPr algn="l" rtl="0" eaLnBrk="1" fontAlgn="base" hangingPunct="1">
        <a:lnSpc>
          <a:spcPct val="80000"/>
        </a:lnSpc>
        <a:spcBef>
          <a:spcPct val="0"/>
        </a:spcBef>
        <a:spcAft>
          <a:spcPct val="0"/>
        </a:spcAft>
        <a:defRPr sz="3733" b="1" kern="1200" spc="-120">
          <a:solidFill>
            <a:srgbClr val="021C6E"/>
          </a:solidFill>
          <a:latin typeface="Arial"/>
          <a:ea typeface="+mj-ea"/>
          <a:cs typeface="Arial"/>
        </a:defRPr>
      </a:lvl1pPr>
      <a:lvl2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5pPr>
      <a:lvl6pPr marL="609585" algn="l" rtl="0" eaLnBrk="1" fontAlgn="base" hangingPunct="1">
        <a:spcBef>
          <a:spcPct val="0"/>
        </a:spcBef>
        <a:spcAft>
          <a:spcPct val="0"/>
        </a:spcAft>
        <a:defRPr sz="4800">
          <a:solidFill>
            <a:srgbClr val="715A35"/>
          </a:solidFill>
          <a:latin typeface="Times" pitchFamily="-65" charset="0"/>
        </a:defRPr>
      </a:lvl6pPr>
      <a:lvl7pPr marL="1219170" algn="l" rtl="0" eaLnBrk="1" fontAlgn="base" hangingPunct="1">
        <a:spcBef>
          <a:spcPct val="0"/>
        </a:spcBef>
        <a:spcAft>
          <a:spcPct val="0"/>
        </a:spcAft>
        <a:defRPr sz="4800">
          <a:solidFill>
            <a:srgbClr val="715A35"/>
          </a:solidFill>
          <a:latin typeface="Times" pitchFamily="-65" charset="0"/>
        </a:defRPr>
      </a:lvl7pPr>
      <a:lvl8pPr marL="1828754" algn="l" rtl="0" eaLnBrk="1" fontAlgn="base" hangingPunct="1">
        <a:spcBef>
          <a:spcPct val="0"/>
        </a:spcBef>
        <a:spcAft>
          <a:spcPct val="0"/>
        </a:spcAft>
        <a:defRPr sz="4800">
          <a:solidFill>
            <a:srgbClr val="715A35"/>
          </a:solidFill>
          <a:latin typeface="Times" pitchFamily="-65" charset="0"/>
        </a:defRPr>
      </a:lvl8pPr>
      <a:lvl9pPr marL="2438339" algn="l" rtl="0" eaLnBrk="1" fontAlgn="base" hangingPunct="1">
        <a:spcBef>
          <a:spcPct val="0"/>
        </a:spcBef>
        <a:spcAft>
          <a:spcPct val="0"/>
        </a:spcAft>
        <a:defRPr sz="4800">
          <a:solidFill>
            <a:srgbClr val="715A35"/>
          </a:solidFill>
          <a:latin typeface="Times" pitchFamily="-65" charset="0"/>
        </a:defRPr>
      </a:lvl9pPr>
    </p:titleStyle>
    <p:bodyStyle>
      <a:lvl1pPr marL="341367" indent="-341367" algn="l" rtl="0" eaLnBrk="1" fontAlgn="base" hangingPunct="1">
        <a:spcBef>
          <a:spcPts val="0"/>
        </a:spcBef>
        <a:spcAft>
          <a:spcPts val="1600"/>
        </a:spcAft>
        <a:buSzPct val="125000"/>
        <a:buFont typeface="Arial"/>
        <a:buChar char="•"/>
        <a:defRPr sz="2667">
          <a:solidFill>
            <a:schemeClr val="tx1"/>
          </a:solidFill>
          <a:latin typeface="Arial"/>
          <a:ea typeface="+mn-ea"/>
          <a:cs typeface="Arial"/>
        </a:defRPr>
      </a:lvl1pPr>
      <a:lvl2pPr marL="865610" indent="-377943" algn="l" rtl="0" eaLnBrk="1" fontAlgn="base" hangingPunct="1">
        <a:spcBef>
          <a:spcPts val="0"/>
        </a:spcBef>
        <a:spcAft>
          <a:spcPts val="1600"/>
        </a:spcAft>
        <a:buClr>
          <a:schemeClr val="tx1"/>
        </a:buClr>
        <a:buSzPct val="90000"/>
        <a:buFont typeface="Lucida Grande"/>
        <a:buChar char="−"/>
        <a:defRPr sz="2400">
          <a:solidFill>
            <a:schemeClr val="tx1"/>
          </a:solidFill>
          <a:latin typeface="Arial"/>
          <a:ea typeface="+mn-ea"/>
          <a:cs typeface="Arial"/>
        </a:defRPr>
      </a:lvl2pPr>
      <a:lvl3pPr marL="1523962" indent="-304792" algn="l" rtl="0" eaLnBrk="1" fontAlgn="base" hangingPunct="1">
        <a:spcBef>
          <a:spcPct val="20000"/>
        </a:spcBef>
        <a:spcAft>
          <a:spcPct val="0"/>
        </a:spcAft>
        <a:buClr>
          <a:srgbClr val="715A35"/>
        </a:buClr>
        <a:buFont typeface="Times"/>
        <a:buChar char="•"/>
        <a:defRPr sz="2133">
          <a:solidFill>
            <a:schemeClr val="tx1"/>
          </a:solidFill>
          <a:latin typeface="Arial"/>
          <a:ea typeface="+mn-ea"/>
          <a:cs typeface="Arial"/>
        </a:defRPr>
      </a:lvl3pPr>
      <a:lvl4pPr marL="2133547" indent="-304792" algn="l" rtl="0" eaLnBrk="1" fontAlgn="base" hangingPunct="1">
        <a:spcBef>
          <a:spcPct val="20000"/>
        </a:spcBef>
        <a:spcAft>
          <a:spcPct val="0"/>
        </a:spcAft>
        <a:buFont typeface="Lucida Grande"/>
        <a:buChar char="−"/>
        <a:defRPr sz="1867">
          <a:solidFill>
            <a:schemeClr val="tx1"/>
          </a:solidFill>
          <a:latin typeface="Arial"/>
          <a:ea typeface="+mn-ea"/>
          <a:cs typeface="Arial"/>
        </a:defRPr>
      </a:lvl4pPr>
      <a:lvl5pPr marL="2743131" indent="-304792" algn="l" rtl="0" eaLnBrk="1" fontAlgn="base" hangingPunct="1">
        <a:spcBef>
          <a:spcPct val="20000"/>
        </a:spcBef>
        <a:spcAft>
          <a:spcPct val="0"/>
        </a:spcAft>
        <a:defRPr sz="1867">
          <a:solidFill>
            <a:schemeClr val="tx1"/>
          </a:solidFill>
          <a:latin typeface="Arial"/>
          <a:ea typeface="+mn-ea"/>
          <a:cs typeface="Arial"/>
        </a:defRPr>
      </a:lvl5pPr>
      <a:lvl6pPr marL="3352716" indent="-304792" algn="l" rtl="0" eaLnBrk="1" fontAlgn="base" hangingPunct="1">
        <a:spcBef>
          <a:spcPct val="20000"/>
        </a:spcBef>
        <a:spcAft>
          <a:spcPct val="0"/>
        </a:spcAft>
        <a:defRPr sz="1867">
          <a:solidFill>
            <a:schemeClr val="tx1"/>
          </a:solidFill>
          <a:latin typeface="+mn-lt"/>
          <a:ea typeface="+mn-ea"/>
        </a:defRPr>
      </a:lvl6pPr>
      <a:lvl7pPr marL="3962301" indent="-304792" algn="l" rtl="0" eaLnBrk="1" fontAlgn="base" hangingPunct="1">
        <a:spcBef>
          <a:spcPct val="20000"/>
        </a:spcBef>
        <a:spcAft>
          <a:spcPct val="0"/>
        </a:spcAft>
        <a:defRPr sz="1867">
          <a:solidFill>
            <a:schemeClr val="tx1"/>
          </a:solidFill>
          <a:latin typeface="+mn-lt"/>
          <a:ea typeface="+mn-ea"/>
        </a:defRPr>
      </a:lvl7pPr>
      <a:lvl8pPr marL="4571886" indent="-304792" algn="l" rtl="0" eaLnBrk="1" fontAlgn="base" hangingPunct="1">
        <a:spcBef>
          <a:spcPct val="20000"/>
        </a:spcBef>
        <a:spcAft>
          <a:spcPct val="0"/>
        </a:spcAft>
        <a:defRPr sz="1867">
          <a:solidFill>
            <a:schemeClr val="tx1"/>
          </a:solidFill>
          <a:latin typeface="+mn-lt"/>
          <a:ea typeface="+mn-ea"/>
        </a:defRPr>
      </a:lvl8pPr>
      <a:lvl9pPr marL="5181470" indent="-304792" algn="l" rtl="0" eaLnBrk="1" fontAlgn="base" hangingPunct="1">
        <a:spcBef>
          <a:spcPct val="20000"/>
        </a:spcBef>
        <a:spcAft>
          <a:spcPct val="0"/>
        </a:spcAft>
        <a:defRPr sz="18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5MPekCd0mH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hyperlink" Target="https://www.teachingchannel.org/video/structured-academic-controversy-sac"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files.eric.ed.gov/fulltext/EJ1205082.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youtube.com/watch?v=4XTb5WDQkr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acinghistory.org/resource-library/sketch-stretch"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inghistory.org/resource-library/sketch-stretch"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hyperlink" Target="https://www.facinghistory.org/resource-library/sketch-stretch"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F1F2-74E2-D281-0EE7-78E80B9BD19D}"/>
              </a:ext>
            </a:extLst>
          </p:cNvPr>
          <p:cNvSpPr>
            <a:spLocks noGrp="1"/>
          </p:cNvSpPr>
          <p:nvPr>
            <p:ph type="ctrTitle"/>
          </p:nvPr>
        </p:nvSpPr>
        <p:spPr>
          <a:xfrm>
            <a:off x="2428875" y="646113"/>
            <a:ext cx="9144000" cy="2387700"/>
          </a:xfrm>
        </p:spPr>
        <p:txBody>
          <a:bodyPr>
            <a:normAutofit/>
          </a:bodyPr>
          <a:lstStyle/>
          <a:p>
            <a:r>
              <a:rPr lang="en-US" sz="6000" dirty="0"/>
              <a:t>Creating Collaborative Civic Spaces Module Series</a:t>
            </a:r>
            <a:endParaRPr lang="en-US" dirty="0"/>
          </a:p>
        </p:txBody>
      </p:sp>
      <p:sp>
        <p:nvSpPr>
          <p:cNvPr id="3" name="Subtitle 2">
            <a:extLst>
              <a:ext uri="{FF2B5EF4-FFF2-40B4-BE49-F238E27FC236}">
                <a16:creationId xmlns:a16="http://schemas.microsoft.com/office/drawing/2014/main" id="{80FACABD-EC78-40EC-7269-0D7E4A5E63A3}"/>
              </a:ext>
            </a:extLst>
          </p:cNvPr>
          <p:cNvSpPr>
            <a:spLocks noGrp="1"/>
          </p:cNvSpPr>
          <p:nvPr>
            <p:ph type="subTitle" idx="1"/>
          </p:nvPr>
        </p:nvSpPr>
        <p:spPr>
          <a:xfrm>
            <a:off x="2767913" y="3316288"/>
            <a:ext cx="8900211" cy="1655700"/>
          </a:xfrm>
        </p:spPr>
        <p:txBody>
          <a:bodyPr/>
          <a:lstStyle/>
          <a:p>
            <a:pPr marL="0" lvl="0" indent="0" algn="ctr" rtl="0">
              <a:lnSpc>
                <a:spcPct val="90000"/>
              </a:lnSpc>
              <a:spcBef>
                <a:spcPts val="1000"/>
              </a:spcBef>
              <a:spcAft>
                <a:spcPts val="0"/>
              </a:spcAft>
              <a:buSzPts val="2400"/>
              <a:buNone/>
            </a:pPr>
            <a:r>
              <a:rPr lang="en-US" sz="2400" dirty="0"/>
              <a:t>Module One:</a:t>
            </a:r>
          </a:p>
          <a:p>
            <a:pPr marL="0" lvl="0" indent="0" algn="ctr" rtl="0">
              <a:lnSpc>
                <a:spcPct val="90000"/>
              </a:lnSpc>
              <a:spcBef>
                <a:spcPts val="1000"/>
              </a:spcBef>
              <a:spcAft>
                <a:spcPts val="0"/>
              </a:spcAft>
              <a:buSzPts val="2400"/>
              <a:buNone/>
            </a:pPr>
            <a:r>
              <a:rPr lang="en-US" sz="2400" dirty="0"/>
              <a:t>Why is it important for educators and students to create classrooms that are collaborative civic spaces?   </a:t>
            </a:r>
          </a:p>
          <a:p>
            <a:endParaRPr lang="en-US" dirty="0"/>
          </a:p>
        </p:txBody>
      </p:sp>
      <p:sp>
        <p:nvSpPr>
          <p:cNvPr id="4" name="Slide Number Placeholder 3">
            <a:extLst>
              <a:ext uri="{FF2B5EF4-FFF2-40B4-BE49-F238E27FC236}">
                <a16:creationId xmlns:a16="http://schemas.microsoft.com/office/drawing/2014/main" id="{5E73D24A-37C8-6A92-B551-41D353DAE9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Tree>
    <p:extLst>
      <p:ext uri="{BB962C8B-B14F-4D97-AF65-F5344CB8AC3E}">
        <p14:creationId xmlns:p14="http://schemas.microsoft.com/office/powerpoint/2010/main" val="386087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22"/>
          <p:cNvSpPr txBox="1">
            <a:spLocks noGrp="1"/>
          </p:cNvSpPr>
          <p:nvPr>
            <p:ph type="title"/>
          </p:nvPr>
        </p:nvSpPr>
        <p:spPr>
          <a:xfrm>
            <a:off x="88374" y="-68575"/>
            <a:ext cx="11589275" cy="149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500" dirty="0"/>
              <a:t>What does a collaborative civic space sound and look like? (4)</a:t>
            </a:r>
            <a:endParaRPr sz="3500" dirty="0"/>
          </a:p>
        </p:txBody>
      </p:sp>
      <p:sp>
        <p:nvSpPr>
          <p:cNvPr id="158" name="Google Shape;158;p22"/>
          <p:cNvSpPr txBox="1">
            <a:spLocks noGrp="1"/>
          </p:cNvSpPr>
          <p:nvPr>
            <p:ph type="body" idx="1"/>
          </p:nvPr>
        </p:nvSpPr>
        <p:spPr>
          <a:xfrm>
            <a:off x="8295901" y="1209238"/>
            <a:ext cx="3807725" cy="4760100"/>
          </a:xfrm>
          <a:prstGeom prst="rect">
            <a:avLst/>
          </a:prstGeom>
          <a:noFill/>
          <a:ln>
            <a:noFill/>
          </a:ln>
        </p:spPr>
        <p:txBody>
          <a:bodyPr spcFirstLastPara="1" wrap="square" lIns="91425" tIns="45700" rIns="91425" bIns="45700" anchor="t" anchorCtr="0">
            <a:noAutofit/>
          </a:bodyPr>
          <a:lstStyle/>
          <a:p>
            <a:pPr marL="457200" lvl="0" indent="-381000" algn="l" rtl="0">
              <a:spcBef>
                <a:spcPts val="1000"/>
              </a:spcBef>
              <a:spcAft>
                <a:spcPts val="1200"/>
              </a:spcAft>
              <a:buSzPts val="2400"/>
              <a:buChar char="•"/>
            </a:pPr>
            <a:r>
              <a:rPr lang="en-US" sz="2400" dirty="0"/>
              <a:t>How is the discussion structured?</a:t>
            </a:r>
            <a:endParaRPr sz="1200" dirty="0"/>
          </a:p>
          <a:p>
            <a:pPr marL="457200" lvl="0" indent="-381000" algn="l" rtl="0">
              <a:spcBef>
                <a:spcPts val="0"/>
              </a:spcBef>
              <a:spcAft>
                <a:spcPts val="1200"/>
              </a:spcAft>
              <a:buSzPts val="2400"/>
              <a:buChar char="•"/>
            </a:pPr>
            <a:r>
              <a:rPr lang="en-US" sz="2400" dirty="0"/>
              <a:t>What is the role of the students in the discussion?  </a:t>
            </a:r>
            <a:endParaRPr sz="1200" dirty="0"/>
          </a:p>
          <a:p>
            <a:pPr marL="457200" lvl="0" indent="-381000" algn="l" rtl="0">
              <a:spcBef>
                <a:spcPts val="0"/>
              </a:spcBef>
              <a:spcAft>
                <a:spcPts val="1200"/>
              </a:spcAft>
              <a:buSzPts val="2400"/>
              <a:buChar char="•"/>
            </a:pPr>
            <a:r>
              <a:rPr lang="en-US" sz="2400" dirty="0"/>
              <a:t>What is the role of the teacher the discussion? </a:t>
            </a:r>
            <a:endParaRPr sz="1200" dirty="0"/>
          </a:p>
          <a:p>
            <a:pPr marL="457200" lvl="0" indent="-381000" algn="l" rtl="0">
              <a:spcBef>
                <a:spcPts val="0"/>
              </a:spcBef>
              <a:spcAft>
                <a:spcPts val="1200"/>
              </a:spcAft>
              <a:buSzPts val="2400"/>
              <a:buChar char="•"/>
            </a:pPr>
            <a:r>
              <a:rPr lang="en-US" sz="2400" dirty="0"/>
              <a:t>Why is engaging in this discussion strategy beneficial for students?</a:t>
            </a:r>
            <a:endParaRPr sz="2400" dirty="0"/>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dirty="0"/>
          </a:p>
        </p:txBody>
      </p:sp>
      <p:pic>
        <p:nvPicPr>
          <p:cNvPr id="160" name="Google Shape;160;p22" descr="In this video, students deliberate suffrage at age 16 through an approach called Structured Academic Controversy. Students read and analyze text, develop respectful group discussion skills, practice building consensus, and write informal policy statements. &#10;&#10;Produced in 2018 by Chicago Public Schools’ Social Science &amp; Civic Engagement department, the Civic Engagement Research Group, and Free Spirit PRO, a social enterprise of Free Spirit Media.&#10;&#10;For more, visit https://www.civicsurvey.org." title="Structured Academic Controversy (SAC)">
            <a:hlinkClick r:id="rId3"/>
          </p:cNvPr>
          <p:cNvPicPr preferRelativeResize="0"/>
          <p:nvPr/>
        </p:nvPicPr>
        <p:blipFill>
          <a:blip r:embed="rId4">
            <a:alphaModFix/>
          </a:blip>
          <a:stretch>
            <a:fillRect/>
          </a:stretch>
        </p:blipFill>
        <p:spPr>
          <a:xfrm>
            <a:off x="183625" y="1174212"/>
            <a:ext cx="8017025" cy="4509575"/>
          </a:xfrm>
          <a:prstGeom prst="rect">
            <a:avLst/>
          </a:prstGeom>
          <a:noFill/>
          <a:ln>
            <a:noFill/>
          </a:ln>
        </p:spPr>
      </p:pic>
      <p:sp>
        <p:nvSpPr>
          <p:cNvPr id="2" name="Slide Number Placeholder 1">
            <a:extLst>
              <a:ext uri="{FF2B5EF4-FFF2-40B4-BE49-F238E27FC236}">
                <a16:creationId xmlns:a16="http://schemas.microsoft.com/office/drawing/2014/main" id="{3E0AFE59-46DC-AA20-D5E0-41998CBEF0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0" y="-686399"/>
            <a:ext cx="8417375" cy="2064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See, Hear, Think, Wonder</a:t>
            </a:r>
            <a:endParaRPr dirty="0"/>
          </a:p>
        </p:txBody>
      </p:sp>
      <p:sp>
        <p:nvSpPr>
          <p:cNvPr id="166" name="Google Shape;166;p23"/>
          <p:cNvSpPr txBox="1">
            <a:spLocks noGrp="1"/>
          </p:cNvSpPr>
          <p:nvPr>
            <p:ph type="body" idx="1"/>
          </p:nvPr>
        </p:nvSpPr>
        <p:spPr>
          <a:xfrm>
            <a:off x="258000" y="1040362"/>
            <a:ext cx="5064226" cy="2493000"/>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1200"/>
              </a:spcAft>
              <a:buSzPts val="1800"/>
              <a:buNone/>
            </a:pPr>
            <a:r>
              <a:rPr lang="en-US" sz="2400" dirty="0"/>
              <a:t>After watching this video clip, complete the See, Hear, Think, Wonder Thinking Strategy by answering the following questions: </a:t>
            </a:r>
            <a:endParaRPr sz="2400" dirty="0"/>
          </a:p>
          <a:p>
            <a:pPr marL="342900" indent="-342900">
              <a:lnSpc>
                <a:spcPct val="90000"/>
              </a:lnSpc>
              <a:spcBef>
                <a:spcPts val="0"/>
              </a:spcBef>
              <a:spcAft>
                <a:spcPts val="1200"/>
              </a:spcAft>
              <a:buSzPts val="1800"/>
            </a:pPr>
            <a:r>
              <a:rPr lang="en-US" sz="2400" dirty="0"/>
              <a:t>What did you see? </a:t>
            </a:r>
            <a:endParaRPr sz="2400" dirty="0"/>
          </a:p>
          <a:p>
            <a:pPr marL="342900" indent="-342900">
              <a:lnSpc>
                <a:spcPct val="90000"/>
              </a:lnSpc>
              <a:spcBef>
                <a:spcPts val="0"/>
              </a:spcBef>
              <a:spcAft>
                <a:spcPts val="1200"/>
              </a:spcAft>
              <a:buSzPts val="1800"/>
            </a:pPr>
            <a:r>
              <a:rPr lang="en-US" sz="2400" dirty="0"/>
              <a:t>What did you hear?</a:t>
            </a:r>
            <a:endParaRPr sz="2400" dirty="0"/>
          </a:p>
          <a:p>
            <a:pPr marL="342900" indent="-342900">
              <a:lnSpc>
                <a:spcPct val="90000"/>
              </a:lnSpc>
              <a:spcBef>
                <a:spcPts val="0"/>
              </a:spcBef>
              <a:spcAft>
                <a:spcPts val="1200"/>
              </a:spcAft>
              <a:buSzPts val="1800"/>
            </a:pPr>
            <a:r>
              <a:rPr lang="en-US" sz="2400" dirty="0"/>
              <a:t>What did you think about what you saw and heard? </a:t>
            </a:r>
            <a:endParaRPr sz="2400" dirty="0"/>
          </a:p>
          <a:p>
            <a:pPr marL="342900" indent="-342900">
              <a:lnSpc>
                <a:spcPct val="90000"/>
              </a:lnSpc>
              <a:spcBef>
                <a:spcPts val="0"/>
              </a:spcBef>
              <a:spcAft>
                <a:spcPts val="1200"/>
              </a:spcAft>
              <a:buSzPts val="1800"/>
            </a:pPr>
            <a:r>
              <a:rPr lang="en-US" sz="2400" dirty="0"/>
              <a:t>What did this video make you wonder?</a:t>
            </a:r>
            <a:endParaRPr sz="2400" dirty="0"/>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dirty="0"/>
          </a:p>
        </p:txBody>
      </p:sp>
      <p:pic>
        <p:nvPicPr>
          <p:cNvPr id="167" name="Google Shape;167;p23" descr="The Teaching Channel. (n.d.) Structured Academic Controversy (SAC). Series CPS/CERG Civic Discussion Videos. https://learn.teachingchannel.com/video/structured-academic-controversy-sac&#10;" title="Structured Academic Controversy">
            <a:hlinkClick r:id="rId3"/>
          </p:cNvPr>
          <p:cNvPicPr preferRelativeResize="0"/>
          <p:nvPr/>
        </p:nvPicPr>
        <p:blipFill rotWithShape="1">
          <a:blip r:embed="rId4">
            <a:alphaModFix/>
          </a:blip>
          <a:srcRect/>
          <a:stretch/>
        </p:blipFill>
        <p:spPr>
          <a:xfrm>
            <a:off x="5322226" y="1710075"/>
            <a:ext cx="6705124" cy="3769724"/>
          </a:xfrm>
          <a:prstGeom prst="rect">
            <a:avLst/>
          </a:prstGeom>
          <a:noFill/>
          <a:ln>
            <a:noFill/>
          </a:ln>
        </p:spPr>
      </p:pic>
      <p:sp>
        <p:nvSpPr>
          <p:cNvPr id="2" name="Slide Number Placeholder 1">
            <a:extLst>
              <a:ext uri="{FF2B5EF4-FFF2-40B4-BE49-F238E27FC236}">
                <a16:creationId xmlns:a16="http://schemas.microsoft.com/office/drawing/2014/main" id="{F55E65B8-ABF1-E0C0-3BC2-1ABA216203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161700" y="11657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Fostering Civil Discourse  within the Democratic Classroom </a:t>
            </a:r>
            <a:endParaRPr dirty="0"/>
          </a:p>
        </p:txBody>
      </p:sp>
      <p:sp>
        <p:nvSpPr>
          <p:cNvPr id="173" name="Google Shape;173;p24"/>
          <p:cNvSpPr txBox="1">
            <a:spLocks noGrp="1"/>
          </p:cNvSpPr>
          <p:nvPr>
            <p:ph type="body" idx="1"/>
          </p:nvPr>
        </p:nvSpPr>
        <p:spPr>
          <a:xfrm>
            <a:off x="263325" y="1393200"/>
            <a:ext cx="11308200" cy="4071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1200"/>
              </a:spcAft>
              <a:buNone/>
            </a:pPr>
            <a:r>
              <a:rPr lang="en-US" sz="2400" dirty="0"/>
              <a:t>Read the following excerpts from </a:t>
            </a:r>
            <a:r>
              <a:rPr lang="en-US" sz="2400" i="1" u="sng" dirty="0">
                <a:solidFill>
                  <a:schemeClr val="hlink"/>
                </a:solidFill>
                <a:hlinkClick r:id="rId3"/>
              </a:rPr>
              <a:t>Fostering Civil Discourse within the Democratic Classroom</a:t>
            </a:r>
            <a:r>
              <a:rPr lang="en-US" sz="2400" dirty="0"/>
              <a:t>: </a:t>
            </a:r>
            <a:endParaRPr sz="2400" dirty="0"/>
          </a:p>
          <a:p>
            <a:pPr marL="457200" lvl="0" indent="-381000" algn="l" rtl="0">
              <a:lnSpc>
                <a:spcPct val="90000"/>
              </a:lnSpc>
              <a:spcBef>
                <a:spcPts val="1000"/>
              </a:spcBef>
              <a:spcAft>
                <a:spcPts val="1200"/>
              </a:spcAft>
              <a:buSzPts val="2400"/>
              <a:buChar char="•"/>
            </a:pPr>
            <a:r>
              <a:rPr lang="en-US" sz="2400" b="1" dirty="0"/>
              <a:t>Abstract</a:t>
            </a:r>
            <a:r>
              <a:rPr lang="en-US" sz="2400" dirty="0"/>
              <a:t> (page one to two)</a:t>
            </a:r>
            <a:endParaRPr sz="2400" dirty="0"/>
          </a:p>
          <a:p>
            <a:pPr marL="914400" lvl="1" indent="-381000" algn="l" rtl="0">
              <a:lnSpc>
                <a:spcPct val="90000"/>
              </a:lnSpc>
              <a:spcBef>
                <a:spcPts val="0"/>
              </a:spcBef>
              <a:spcAft>
                <a:spcPts val="1200"/>
              </a:spcAft>
              <a:buSzPts val="2400"/>
              <a:buChar char="•"/>
            </a:pPr>
            <a:r>
              <a:rPr lang="en-US" dirty="0">
                <a:latin typeface="Franklin Gothic Book" panose="020B0503020102020204" pitchFamily="34" charset="0"/>
              </a:rPr>
              <a:t>Stop at “Community: Establishing Mutual Respect, Understanding, and Purpose” </a:t>
            </a:r>
            <a:endParaRPr dirty="0">
              <a:latin typeface="Franklin Gothic Book" panose="020B0503020102020204" pitchFamily="34" charset="0"/>
            </a:endParaRPr>
          </a:p>
          <a:p>
            <a:pPr marL="457200" lvl="0" indent="-381000" algn="l" rtl="0">
              <a:lnSpc>
                <a:spcPct val="90000"/>
              </a:lnSpc>
              <a:spcBef>
                <a:spcPts val="0"/>
              </a:spcBef>
              <a:spcAft>
                <a:spcPts val="1200"/>
              </a:spcAft>
              <a:buSzPts val="2400"/>
              <a:buChar char="•"/>
            </a:pPr>
            <a:r>
              <a:rPr lang="en-US" sz="2400" b="1" dirty="0"/>
              <a:t>Civil Discourse: Manifesting Democratic Principles</a:t>
            </a:r>
            <a:r>
              <a:rPr lang="en-US" sz="2400" dirty="0"/>
              <a:t> (page nine to ten)</a:t>
            </a:r>
            <a:endParaRPr sz="2400" dirty="0"/>
          </a:p>
          <a:p>
            <a:pPr marL="457200" lvl="0" indent="-381000" algn="l" rtl="0">
              <a:lnSpc>
                <a:spcPct val="90000"/>
              </a:lnSpc>
              <a:spcBef>
                <a:spcPts val="0"/>
              </a:spcBef>
              <a:spcAft>
                <a:spcPts val="1200"/>
              </a:spcAft>
              <a:buSzPts val="2400"/>
              <a:buChar char="•"/>
            </a:pPr>
            <a:r>
              <a:rPr lang="en-US" sz="2400" b="1" dirty="0"/>
              <a:t>Conclusion</a:t>
            </a:r>
            <a:r>
              <a:rPr lang="en-US" sz="2400" dirty="0"/>
              <a:t> (page ten to eleven)</a:t>
            </a:r>
            <a:endParaRPr sz="2400" dirty="0"/>
          </a:p>
          <a:p>
            <a:pPr marL="0" lvl="0" indent="0" algn="l" rtl="0">
              <a:spcBef>
                <a:spcPts val="1000"/>
              </a:spcBef>
              <a:spcAft>
                <a:spcPts val="1200"/>
              </a:spcAft>
              <a:buClr>
                <a:schemeClr val="dk1"/>
              </a:buClr>
              <a:buSzPts val="1100"/>
              <a:buFont typeface="Arial"/>
              <a:buNone/>
            </a:pPr>
            <a:r>
              <a:rPr lang="en-US" sz="2400" dirty="0">
                <a:solidFill>
                  <a:srgbClr val="102649"/>
                </a:solidFill>
              </a:rPr>
              <a:t>As you read this article, engage with</a:t>
            </a:r>
            <a:r>
              <a:rPr lang="en-US" sz="2400" dirty="0">
                <a:solidFill>
                  <a:srgbClr val="102649"/>
                </a:solidFill>
                <a:uFill>
                  <a:noFill/>
                </a:uFill>
                <a:hlinkClick r:id="rId4">
                  <a:extLst>
                    <a:ext uri="{A12FA001-AC4F-418D-AE19-62706E023703}">
                      <ahyp:hlinkClr xmlns:ahyp="http://schemas.microsoft.com/office/drawing/2018/hyperlinkcolor" val="tx"/>
                    </a:ext>
                  </a:extLst>
                </a:hlinkClick>
              </a:rPr>
              <a:t> </a:t>
            </a:r>
            <a:r>
              <a:rPr lang="en-US" sz="2400" u="sng" dirty="0">
                <a:solidFill>
                  <a:schemeClr val="hlink"/>
                </a:solidFill>
                <a:highlight>
                  <a:srgbClr val="FFFFFF"/>
                </a:highlight>
                <a:hlinkClick r:id="rId4"/>
              </a:rPr>
              <a:t>The Gist Reading Strategy</a:t>
            </a:r>
            <a:r>
              <a:rPr lang="en-US" sz="2400" dirty="0">
                <a:solidFill>
                  <a:srgbClr val="102649"/>
                </a:solidFill>
              </a:rPr>
              <a:t> to support your comprehension of the main ideas of these excerpts. </a:t>
            </a:r>
            <a:endParaRPr sz="2400" dirty="0">
              <a:solidFill>
                <a:srgbClr val="102649"/>
              </a:solidFill>
            </a:endParaRPr>
          </a:p>
          <a:p>
            <a:pPr marL="0" lvl="0" indent="0" algn="l" rtl="0">
              <a:lnSpc>
                <a:spcPct val="90000"/>
              </a:lnSpc>
              <a:spcBef>
                <a:spcPts val="1000"/>
              </a:spcBef>
              <a:spcAft>
                <a:spcPts val="0"/>
              </a:spcAft>
              <a:buSzPts val="1800"/>
              <a:buNone/>
            </a:pPr>
            <a:endParaRPr sz="2400" dirty="0"/>
          </a:p>
        </p:txBody>
      </p:sp>
      <p:sp>
        <p:nvSpPr>
          <p:cNvPr id="2" name="Slide Number Placeholder 1">
            <a:extLst>
              <a:ext uri="{FF2B5EF4-FFF2-40B4-BE49-F238E27FC236}">
                <a16:creationId xmlns:a16="http://schemas.microsoft.com/office/drawing/2014/main" id="{9A7C2AE6-B842-88CA-D25D-473D5B921A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0" y="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dirty="0"/>
              <a:t>What does a collaborative civic space look and sound like? (5)</a:t>
            </a:r>
            <a:endParaRPr dirty="0"/>
          </a:p>
        </p:txBody>
      </p:sp>
      <p:sp>
        <p:nvSpPr>
          <p:cNvPr id="179" name="Google Shape;179;p25"/>
          <p:cNvSpPr txBox="1">
            <a:spLocks noGrp="1"/>
          </p:cNvSpPr>
          <p:nvPr>
            <p:ph type="body" idx="1"/>
          </p:nvPr>
        </p:nvSpPr>
        <p:spPr>
          <a:xfrm>
            <a:off x="287000" y="1473900"/>
            <a:ext cx="11166900" cy="3910200"/>
          </a:xfrm>
          <a:prstGeom prst="rect">
            <a:avLst/>
          </a:prstGeom>
        </p:spPr>
        <p:txBody>
          <a:bodyPr spcFirstLastPara="1" wrap="square" lIns="91425" tIns="45700" rIns="91425" bIns="45700" anchor="t" anchorCtr="0">
            <a:noAutofit/>
          </a:bodyPr>
          <a:lstStyle/>
          <a:p>
            <a:pPr marL="457200" lvl="0" indent="-355600" algn="l" rtl="0">
              <a:spcBef>
                <a:spcPts val="1400"/>
              </a:spcBef>
              <a:spcAft>
                <a:spcPts val="1200"/>
              </a:spcAft>
              <a:buSzPts val="2000"/>
              <a:buChar char="●"/>
            </a:pPr>
            <a:r>
              <a:rPr lang="en-US" sz="2000" dirty="0">
                <a:highlight>
                  <a:srgbClr val="FFFFFF"/>
                </a:highlight>
              </a:rPr>
              <a:t>Revisit your </a:t>
            </a:r>
            <a:r>
              <a:rPr lang="en-US" sz="2000" b="1" u="sng" dirty="0">
                <a:solidFill>
                  <a:schemeClr val="hlink"/>
                </a:solidFill>
                <a:hlinkClick r:id="rId3"/>
              </a:rPr>
              <a:t>Sketch to Stretch</a:t>
            </a:r>
            <a:endParaRPr sz="2000" dirty="0">
              <a:highlight>
                <a:srgbClr val="FFFFFF"/>
              </a:highlight>
            </a:endParaRPr>
          </a:p>
          <a:p>
            <a:pPr marL="457200" lvl="0" indent="-355600" algn="l" rtl="0">
              <a:spcBef>
                <a:spcPts val="0"/>
              </a:spcBef>
              <a:spcAft>
                <a:spcPts val="1200"/>
              </a:spcAft>
              <a:buSzPts val="2000"/>
              <a:buFont typeface="Calibri"/>
              <a:buChar char="●"/>
            </a:pPr>
            <a:r>
              <a:rPr lang="en-US" sz="2000" dirty="0">
                <a:highlight>
                  <a:srgbClr val="FFFFFF"/>
                </a:highlight>
              </a:rPr>
              <a:t>Choose a “golden line”—one or two sentences that resonate with you for one of the reasons listed below. </a:t>
            </a:r>
            <a:endParaRPr sz="2000" dirty="0">
              <a:highlight>
                <a:srgbClr val="FFFFFF"/>
              </a:highlight>
            </a:endParaRPr>
          </a:p>
          <a:p>
            <a:pPr marL="914400" lvl="1" indent="-355600" algn="l" rtl="0">
              <a:lnSpc>
                <a:spcPct val="100000"/>
              </a:lnSpc>
              <a:spcBef>
                <a:spcPts val="0"/>
              </a:spcBef>
              <a:spcAft>
                <a:spcPts val="1200"/>
              </a:spcAft>
              <a:buSzPts val="2000"/>
              <a:buFont typeface="Calibri"/>
              <a:buChar char="●"/>
            </a:pPr>
            <a:r>
              <a:rPr lang="en-US" sz="2000" dirty="0">
                <a:highlight>
                  <a:srgbClr val="FFFFFF"/>
                </a:highlight>
              </a:rPr>
              <a:t>Because of something about myself (my identity and experiences)</a:t>
            </a:r>
            <a:endParaRPr sz="2000" dirty="0">
              <a:highlight>
                <a:srgbClr val="FFFFFF"/>
              </a:highlight>
            </a:endParaRPr>
          </a:p>
          <a:p>
            <a:pPr marL="914400" lvl="1" indent="-355600" algn="l" rtl="0">
              <a:lnSpc>
                <a:spcPct val="100000"/>
              </a:lnSpc>
              <a:spcBef>
                <a:spcPts val="0"/>
              </a:spcBef>
              <a:spcAft>
                <a:spcPts val="1200"/>
              </a:spcAft>
              <a:buSzPts val="2000"/>
              <a:buFont typeface="Calibri"/>
              <a:buChar char="●"/>
            </a:pPr>
            <a:r>
              <a:rPr lang="en-US" sz="2000" dirty="0">
                <a:highlight>
                  <a:srgbClr val="FFFFFF"/>
                </a:highlight>
              </a:rPr>
              <a:t>Because it teaches me something about the world (other people, other places, other times, other ways of being and feeling)</a:t>
            </a:r>
            <a:endParaRPr sz="2000" dirty="0">
              <a:highlight>
                <a:srgbClr val="FFFFFF"/>
              </a:highlight>
            </a:endParaRPr>
          </a:p>
          <a:p>
            <a:pPr marL="914400" lvl="1" indent="-355600" algn="l" rtl="0">
              <a:lnSpc>
                <a:spcPct val="100000"/>
              </a:lnSpc>
              <a:spcBef>
                <a:spcPts val="0"/>
              </a:spcBef>
              <a:spcAft>
                <a:spcPts val="1200"/>
              </a:spcAft>
              <a:buSzPts val="2000"/>
              <a:buFont typeface="Calibri"/>
              <a:buChar char="●"/>
            </a:pPr>
            <a:r>
              <a:rPr lang="en-US" sz="2000" dirty="0">
                <a:highlight>
                  <a:srgbClr val="FFFFFF"/>
                </a:highlight>
              </a:rPr>
              <a:t>Because it of how it is written (how the author uses language)</a:t>
            </a:r>
            <a:endParaRPr sz="2000" dirty="0">
              <a:highlight>
                <a:srgbClr val="FFFFFF"/>
              </a:highlight>
            </a:endParaRPr>
          </a:p>
          <a:p>
            <a:pPr marL="457200" lvl="0" indent="-355600" algn="l" rtl="0">
              <a:spcBef>
                <a:spcPts val="0"/>
              </a:spcBef>
              <a:spcAft>
                <a:spcPts val="1200"/>
              </a:spcAft>
              <a:buSzPts val="2000"/>
              <a:buFont typeface="Calibri"/>
              <a:buChar char="●"/>
            </a:pPr>
            <a:r>
              <a:rPr lang="en-US" sz="2000" dirty="0">
                <a:highlight>
                  <a:srgbClr val="FFFFFF"/>
                </a:highlight>
              </a:rPr>
              <a:t>Copy your “golden line” on your sketch, either in words or visually. </a:t>
            </a:r>
            <a:endParaRPr sz="2000" dirty="0">
              <a:highlight>
                <a:srgbClr val="FFFFFF"/>
              </a:highlight>
            </a:endParaRPr>
          </a:p>
          <a:p>
            <a:pPr marL="914400" lvl="1" indent="-349250" algn="l" rtl="0">
              <a:lnSpc>
                <a:spcPct val="100000"/>
              </a:lnSpc>
              <a:spcBef>
                <a:spcPts val="0"/>
              </a:spcBef>
              <a:spcAft>
                <a:spcPts val="1200"/>
              </a:spcAft>
              <a:buSzPts val="1900"/>
              <a:buFont typeface="Calibri"/>
              <a:buChar char="●"/>
            </a:pPr>
            <a:r>
              <a:rPr lang="en-US" sz="2000" dirty="0">
                <a:highlight>
                  <a:srgbClr val="FFFFFF"/>
                </a:highlight>
              </a:rPr>
              <a:t>If visually representing your line, include labels with quotations from the text with your own ideas.</a:t>
            </a:r>
            <a:r>
              <a:rPr lang="en-US" sz="1900" dirty="0">
                <a:highlight>
                  <a:srgbClr val="FFFFFF"/>
                </a:highlight>
              </a:rPr>
              <a:t> </a:t>
            </a:r>
            <a:endParaRPr sz="2200" dirty="0"/>
          </a:p>
        </p:txBody>
      </p:sp>
      <p:sp>
        <p:nvSpPr>
          <p:cNvPr id="2" name="Slide Number Placeholder 1">
            <a:extLst>
              <a:ext uri="{FF2B5EF4-FFF2-40B4-BE49-F238E27FC236}">
                <a16:creationId xmlns:a16="http://schemas.microsoft.com/office/drawing/2014/main" id="{C06A1D3D-B569-983A-CB8C-895B18F27A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68175" y="-15707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dirty="0"/>
              <a:t>Reflection</a:t>
            </a:r>
            <a:endParaRPr dirty="0"/>
          </a:p>
        </p:txBody>
      </p:sp>
      <p:sp>
        <p:nvSpPr>
          <p:cNvPr id="185" name="Google Shape;185;p26"/>
          <p:cNvSpPr txBox="1">
            <a:spLocks noGrp="1"/>
          </p:cNvSpPr>
          <p:nvPr>
            <p:ph type="body" idx="1"/>
          </p:nvPr>
        </p:nvSpPr>
        <p:spPr>
          <a:xfrm>
            <a:off x="192000" y="711426"/>
            <a:ext cx="11236500" cy="4602000"/>
          </a:xfrm>
          <a:prstGeom prst="rect">
            <a:avLst/>
          </a:prstGeom>
          <a:noFill/>
          <a:ln>
            <a:noFill/>
          </a:ln>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en-US" sz="2900" dirty="0"/>
              <a:t>You learned that collaborative civic spaces are “safe places where students can collaborate on civic issues and action plans though civil discussion and democratic discourse while proposing solutions and developing action plans.”</a:t>
            </a:r>
            <a:endParaRPr sz="2900" dirty="0"/>
          </a:p>
          <a:p>
            <a:pPr marL="114300" lvl="0" indent="0" algn="l" rtl="0">
              <a:spcBef>
                <a:spcPts val="1000"/>
              </a:spcBef>
              <a:spcAft>
                <a:spcPts val="0"/>
              </a:spcAft>
              <a:buSzPts val="1800"/>
              <a:buNone/>
            </a:pPr>
            <a:endParaRPr sz="2900" dirty="0"/>
          </a:p>
          <a:p>
            <a:pPr marL="114300" lvl="0" indent="0" algn="l" rtl="0">
              <a:spcBef>
                <a:spcPts val="1000"/>
              </a:spcBef>
              <a:spcAft>
                <a:spcPts val="0"/>
              </a:spcAft>
              <a:buSzPts val="1800"/>
              <a:buNone/>
            </a:pPr>
            <a:r>
              <a:rPr lang="en-US" sz="2900" dirty="0"/>
              <a:t>Individually, with a partner, a small grade-banded group or with your Professional Learning Community, discuss or reflect upon the following question:</a:t>
            </a:r>
            <a:endParaRPr sz="2900" dirty="0"/>
          </a:p>
          <a:p>
            <a:pPr marL="457200" lvl="0" indent="-412750" algn="l" rtl="0">
              <a:spcBef>
                <a:spcPts val="1000"/>
              </a:spcBef>
              <a:spcAft>
                <a:spcPts val="0"/>
              </a:spcAft>
              <a:buClr>
                <a:schemeClr val="dk1"/>
              </a:buClr>
              <a:buSzPts val="2900"/>
              <a:buChar char="•"/>
            </a:pPr>
            <a:r>
              <a:rPr lang="en-US" sz="2900" b="1" dirty="0"/>
              <a:t>Why is it important for educators and students to create classrooms that are collaborative civic spaces? </a:t>
            </a:r>
            <a:endParaRPr sz="2900" b="1" dirty="0"/>
          </a:p>
        </p:txBody>
      </p:sp>
      <p:sp>
        <p:nvSpPr>
          <p:cNvPr id="2" name="Slide Number Placeholder 1">
            <a:extLst>
              <a:ext uri="{FF2B5EF4-FFF2-40B4-BE49-F238E27FC236}">
                <a16:creationId xmlns:a16="http://schemas.microsoft.com/office/drawing/2014/main" id="{A2843FF1-03E3-BC4F-DB65-D2CABABAA5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4ABC-38A8-7B07-EE29-62101F6D7029}"/>
              </a:ext>
            </a:extLst>
          </p:cNvPr>
          <p:cNvSpPr>
            <a:spLocks noGrp="1"/>
          </p:cNvSpPr>
          <p:nvPr>
            <p:ph type="ctrTitle"/>
          </p:nvPr>
        </p:nvSpPr>
        <p:spPr>
          <a:xfrm>
            <a:off x="2413687" y="1214338"/>
            <a:ext cx="9144000" cy="2387700"/>
          </a:xfrm>
        </p:spPr>
        <p:txBody>
          <a:bodyPr/>
          <a:lstStyle/>
          <a:p>
            <a:r>
              <a:rPr lang="en-US" dirty="0"/>
              <a:t>Creating Collaborative Civic Spaces Module Series</a:t>
            </a:r>
          </a:p>
        </p:txBody>
      </p:sp>
      <p:sp>
        <p:nvSpPr>
          <p:cNvPr id="3" name="Subtitle 2">
            <a:extLst>
              <a:ext uri="{FF2B5EF4-FFF2-40B4-BE49-F238E27FC236}">
                <a16:creationId xmlns:a16="http://schemas.microsoft.com/office/drawing/2014/main" id="{951AAB6F-0E40-F8B5-22F2-EDEBE6D892AC}"/>
              </a:ext>
            </a:extLst>
          </p:cNvPr>
          <p:cNvSpPr>
            <a:spLocks noGrp="1"/>
          </p:cNvSpPr>
          <p:nvPr>
            <p:ph type="subTitle" idx="1"/>
          </p:nvPr>
        </p:nvSpPr>
        <p:spPr>
          <a:xfrm>
            <a:off x="3595816" y="3602038"/>
            <a:ext cx="7072184" cy="1655700"/>
          </a:xfrm>
        </p:spPr>
        <p:txBody>
          <a:bodyPr>
            <a:normAutofit lnSpcReduction="10000"/>
          </a:bodyPr>
          <a:lstStyle/>
          <a:p>
            <a:pPr marL="0" lvl="0" indent="0" algn="ctr" rtl="0">
              <a:lnSpc>
                <a:spcPct val="90000"/>
              </a:lnSpc>
              <a:spcBef>
                <a:spcPts val="1000"/>
              </a:spcBef>
              <a:spcAft>
                <a:spcPts val="0"/>
              </a:spcAft>
              <a:buSzPts val="2400"/>
              <a:buNone/>
            </a:pPr>
            <a:r>
              <a:rPr lang="en-US" sz="2400" dirty="0"/>
              <a:t>Module One:</a:t>
            </a:r>
          </a:p>
          <a:p>
            <a:pPr marL="0" lvl="0" indent="0" algn="ctr" rtl="0">
              <a:lnSpc>
                <a:spcPct val="90000"/>
              </a:lnSpc>
              <a:spcBef>
                <a:spcPts val="1000"/>
              </a:spcBef>
              <a:spcAft>
                <a:spcPts val="0"/>
              </a:spcAft>
              <a:buSzPts val="2400"/>
              <a:buNone/>
            </a:pPr>
            <a:r>
              <a:rPr lang="en-US" sz="2400" dirty="0"/>
              <a:t>Why is it important for educators and students to create classrooms that are collaborative civic spaces?   </a:t>
            </a:r>
          </a:p>
          <a:p>
            <a:endParaRPr lang="en-US" dirty="0"/>
          </a:p>
        </p:txBody>
      </p:sp>
      <p:sp>
        <p:nvSpPr>
          <p:cNvPr id="4" name="Slide Number Placeholder 3">
            <a:extLst>
              <a:ext uri="{FF2B5EF4-FFF2-40B4-BE49-F238E27FC236}">
                <a16:creationId xmlns:a16="http://schemas.microsoft.com/office/drawing/2014/main" id="{0D26E803-47C6-9C51-0322-753E0C5251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3806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Introduction</a:t>
            </a:r>
            <a:endParaRPr dirty="0"/>
          </a:p>
        </p:txBody>
      </p:sp>
      <p:sp>
        <p:nvSpPr>
          <p:cNvPr id="102" name="Google Shape;102;p14"/>
          <p:cNvSpPr txBox="1">
            <a:spLocks noGrp="1"/>
          </p:cNvSpPr>
          <p:nvPr>
            <p:ph type="body" idx="1"/>
          </p:nvPr>
        </p:nvSpPr>
        <p:spPr>
          <a:xfrm>
            <a:off x="111025" y="1138375"/>
            <a:ext cx="11704200" cy="40941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Font typeface="Calibri"/>
              <a:buChar char="•"/>
            </a:pPr>
            <a:r>
              <a:rPr lang="en-US" sz="2400" b="1" dirty="0"/>
              <a:t>Compelling Question: </a:t>
            </a:r>
            <a:r>
              <a:rPr lang="en-US" sz="2400" dirty="0"/>
              <a:t>How do I create collaborative civic spaces that support student collaboration and discourse?</a:t>
            </a:r>
            <a:endParaRPr sz="2400" dirty="0"/>
          </a:p>
          <a:p>
            <a:pPr marL="914400" lvl="0" indent="0" algn="l" rtl="0">
              <a:lnSpc>
                <a:spcPct val="90000"/>
              </a:lnSpc>
              <a:spcBef>
                <a:spcPts val="1000"/>
              </a:spcBef>
              <a:spcAft>
                <a:spcPts val="0"/>
              </a:spcAft>
              <a:buSzPts val="1800"/>
              <a:buNone/>
            </a:pPr>
            <a:endParaRPr sz="2400" dirty="0"/>
          </a:p>
          <a:p>
            <a:pPr marL="457200" lvl="0" indent="-381000" algn="l" rtl="0">
              <a:lnSpc>
                <a:spcPct val="90000"/>
              </a:lnSpc>
              <a:spcBef>
                <a:spcPts val="1000"/>
              </a:spcBef>
              <a:spcAft>
                <a:spcPts val="0"/>
              </a:spcAft>
              <a:buSzPts val="2400"/>
              <a:buFont typeface="Calibri"/>
              <a:buChar char="•"/>
            </a:pPr>
            <a:r>
              <a:rPr lang="en-US" sz="2400" b="1" dirty="0"/>
              <a:t>Supporting Question: </a:t>
            </a:r>
            <a:r>
              <a:rPr lang="en-US" sz="2400" dirty="0"/>
              <a:t>Why is it important for educators and students to create classrooms that are collaborative civic spaces?  </a:t>
            </a:r>
            <a:endParaRPr sz="2400" dirty="0"/>
          </a:p>
          <a:p>
            <a:pPr marL="914400" lvl="0" indent="0" algn="l" rtl="0">
              <a:lnSpc>
                <a:spcPct val="90000"/>
              </a:lnSpc>
              <a:spcBef>
                <a:spcPts val="1000"/>
              </a:spcBef>
              <a:spcAft>
                <a:spcPts val="0"/>
              </a:spcAft>
              <a:buSzPts val="1800"/>
              <a:buNone/>
            </a:pPr>
            <a:endParaRPr sz="2400" dirty="0"/>
          </a:p>
          <a:p>
            <a:pPr marL="457200" lvl="0" indent="-381000" algn="l" rtl="0">
              <a:lnSpc>
                <a:spcPct val="90000"/>
              </a:lnSpc>
              <a:spcBef>
                <a:spcPts val="1000"/>
              </a:spcBef>
              <a:spcAft>
                <a:spcPts val="0"/>
              </a:spcAft>
              <a:buSzPts val="2400"/>
              <a:buFont typeface="Calibri"/>
              <a:buChar char="•"/>
            </a:pPr>
            <a:r>
              <a:rPr lang="en-US" sz="2400" b="1" dirty="0"/>
              <a:t>Learning Target: </a:t>
            </a:r>
            <a:r>
              <a:rPr lang="en-US" sz="2400" dirty="0"/>
              <a:t>I can create collaborative civic spaces that support student collaboration and discourse. </a:t>
            </a:r>
            <a:endParaRPr sz="2400" dirty="0"/>
          </a:p>
          <a:p>
            <a:pPr marL="457200" lvl="0" indent="0" algn="l" rtl="0">
              <a:lnSpc>
                <a:spcPct val="90000"/>
              </a:lnSpc>
              <a:spcBef>
                <a:spcPts val="1000"/>
              </a:spcBef>
              <a:spcAft>
                <a:spcPts val="0"/>
              </a:spcAft>
              <a:buSzPts val="1800"/>
              <a:buNone/>
            </a:pPr>
            <a:endParaRPr sz="2400" dirty="0"/>
          </a:p>
          <a:p>
            <a:pPr marL="457200" lvl="0" indent="-381000" algn="l" rtl="0">
              <a:lnSpc>
                <a:spcPct val="90000"/>
              </a:lnSpc>
              <a:spcBef>
                <a:spcPts val="1000"/>
              </a:spcBef>
              <a:spcAft>
                <a:spcPts val="0"/>
              </a:spcAft>
              <a:buSzPts val="2400"/>
              <a:buChar char="•"/>
            </a:pPr>
            <a:r>
              <a:rPr lang="en-US" sz="2400" b="1" dirty="0"/>
              <a:t>Success Criteria</a:t>
            </a:r>
            <a:r>
              <a:rPr lang="en-US" sz="2400" dirty="0"/>
              <a:t>: I can explain why it is important for educators and students to create classrooms that are collaborative civic spaces. </a:t>
            </a:r>
            <a:endParaRPr dirty="0"/>
          </a:p>
        </p:txBody>
      </p:sp>
      <p:sp>
        <p:nvSpPr>
          <p:cNvPr id="2" name="Slide Number Placeholder 1">
            <a:extLst>
              <a:ext uri="{FF2B5EF4-FFF2-40B4-BE49-F238E27FC236}">
                <a16:creationId xmlns:a16="http://schemas.microsoft.com/office/drawing/2014/main" id="{148FDC65-AE65-C006-DEBA-04F7E8AD72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dirty="0"/>
              <a:t>Communicating Conclusions:</a:t>
            </a:r>
            <a:endParaRPr sz="4000" dirty="0"/>
          </a:p>
          <a:p>
            <a:pPr marL="0" lvl="0" indent="0" algn="l" rtl="0">
              <a:lnSpc>
                <a:spcPct val="90000"/>
              </a:lnSpc>
              <a:spcBef>
                <a:spcPts val="0"/>
              </a:spcBef>
              <a:spcAft>
                <a:spcPts val="0"/>
              </a:spcAft>
              <a:buSzPts val="1800"/>
              <a:buNone/>
            </a:pPr>
            <a:r>
              <a:rPr lang="en-US" sz="4000" dirty="0"/>
              <a:t>Democratic Procedures and Civic Life</a:t>
            </a:r>
            <a:endParaRPr sz="4000" dirty="0"/>
          </a:p>
        </p:txBody>
      </p:sp>
      <p:sp>
        <p:nvSpPr>
          <p:cNvPr id="108" name="Google Shape;108;p15"/>
          <p:cNvSpPr txBox="1">
            <a:spLocks noGrp="1"/>
          </p:cNvSpPr>
          <p:nvPr>
            <p:ph type="body" idx="1"/>
          </p:nvPr>
        </p:nvSpPr>
        <p:spPr>
          <a:xfrm>
            <a:off x="270075" y="1295400"/>
            <a:ext cx="7981200" cy="426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300" dirty="0">
                <a:solidFill>
                  <a:srgbClr val="102649"/>
                </a:solidFill>
              </a:rPr>
              <a:t>In order to support a student’s ability to engage in civic life, the Communicating Conclusions standards require that students engage in democratic procedures to identify problems. </a:t>
            </a:r>
            <a:endParaRPr sz="2300" dirty="0">
              <a:solidFill>
                <a:srgbClr val="102649"/>
              </a:solidFill>
            </a:endParaRPr>
          </a:p>
          <a:p>
            <a:pPr marL="0" lvl="0" indent="0" algn="l" rtl="0">
              <a:lnSpc>
                <a:spcPct val="90000"/>
              </a:lnSpc>
              <a:spcBef>
                <a:spcPts val="1000"/>
              </a:spcBef>
              <a:spcAft>
                <a:spcPts val="0"/>
              </a:spcAft>
              <a:buClr>
                <a:schemeClr val="dk1"/>
              </a:buClr>
              <a:buSzPts val="1100"/>
              <a:buFont typeface="Arial"/>
              <a:buNone/>
            </a:pPr>
            <a:endParaRPr sz="2300" dirty="0">
              <a:solidFill>
                <a:srgbClr val="102649"/>
              </a:solidFill>
            </a:endParaRPr>
          </a:p>
          <a:p>
            <a:pPr marL="12700" lvl="0" indent="0" algn="l" rtl="0">
              <a:lnSpc>
                <a:spcPct val="90000"/>
              </a:lnSpc>
              <a:spcBef>
                <a:spcPts val="1000"/>
              </a:spcBef>
              <a:spcAft>
                <a:spcPts val="0"/>
              </a:spcAft>
              <a:buClr>
                <a:schemeClr val="dk1"/>
              </a:buClr>
              <a:buSzPts val="1100"/>
              <a:buFont typeface="Arial"/>
              <a:buNone/>
            </a:pPr>
            <a:r>
              <a:rPr lang="en-US" sz="2300" dirty="0">
                <a:solidFill>
                  <a:srgbClr val="102649"/>
                </a:solidFill>
              </a:rPr>
              <a:t>•</a:t>
            </a:r>
            <a:r>
              <a:rPr lang="en-US" sz="2300" b="1" dirty="0">
                <a:solidFill>
                  <a:srgbClr val="102649"/>
                </a:solidFill>
              </a:rPr>
              <a:t>Deliberative and democratic processes</a:t>
            </a:r>
            <a:r>
              <a:rPr lang="en-US" sz="2300" dirty="0">
                <a:solidFill>
                  <a:srgbClr val="102649"/>
                </a:solidFill>
              </a:rPr>
              <a:t> - a process where deliberation is central to decision-making. This process also looks to generate outcomes that promote the common good through reasoning, rather than through a law-making process.</a:t>
            </a:r>
            <a:endParaRPr sz="2300" dirty="0">
              <a:solidFill>
                <a:srgbClr val="102649"/>
              </a:solidFill>
            </a:endParaRPr>
          </a:p>
          <a:p>
            <a:pPr marL="12700" lvl="0" indent="0" algn="l" rtl="0">
              <a:lnSpc>
                <a:spcPct val="90000"/>
              </a:lnSpc>
              <a:spcBef>
                <a:spcPts val="1000"/>
              </a:spcBef>
              <a:spcAft>
                <a:spcPts val="0"/>
              </a:spcAft>
              <a:buClr>
                <a:schemeClr val="dk1"/>
              </a:buClr>
              <a:buSzPts val="1100"/>
              <a:buFont typeface="Arial"/>
              <a:buNone/>
            </a:pPr>
            <a:endParaRPr sz="2300" dirty="0">
              <a:solidFill>
                <a:srgbClr val="102649"/>
              </a:solidFill>
            </a:endParaRPr>
          </a:p>
          <a:p>
            <a:pPr marL="12700" lvl="0" indent="0" algn="l" rtl="0">
              <a:lnSpc>
                <a:spcPct val="90000"/>
              </a:lnSpc>
              <a:spcBef>
                <a:spcPts val="0"/>
              </a:spcBef>
              <a:spcAft>
                <a:spcPts val="0"/>
              </a:spcAft>
              <a:buClr>
                <a:schemeClr val="dk1"/>
              </a:buClr>
              <a:buSzPts val="1100"/>
              <a:buFont typeface="Arial"/>
              <a:buNone/>
            </a:pPr>
            <a:r>
              <a:rPr lang="en-US" sz="2300" dirty="0">
                <a:solidFill>
                  <a:srgbClr val="102649"/>
                </a:solidFill>
              </a:rPr>
              <a:t>•</a:t>
            </a:r>
            <a:r>
              <a:rPr lang="en-US" sz="2300" b="1" dirty="0">
                <a:solidFill>
                  <a:srgbClr val="102649"/>
                </a:solidFill>
              </a:rPr>
              <a:t>Democratic discourse </a:t>
            </a:r>
            <a:r>
              <a:rPr lang="en-US" sz="2300" dirty="0">
                <a:solidFill>
                  <a:srgbClr val="102649"/>
                </a:solidFill>
              </a:rPr>
              <a:t>- debate where one or more highly-valued positions search for authentic truth and are recognized without giving up their valid claims/position.</a:t>
            </a:r>
            <a:endParaRPr sz="2300" dirty="0">
              <a:solidFill>
                <a:srgbClr val="102649"/>
              </a:solidFill>
            </a:endParaRPr>
          </a:p>
          <a:p>
            <a:pPr marL="0" lvl="0" indent="0" algn="l" rtl="0">
              <a:lnSpc>
                <a:spcPct val="90000"/>
              </a:lnSpc>
              <a:spcBef>
                <a:spcPts val="1000"/>
              </a:spcBef>
              <a:spcAft>
                <a:spcPts val="0"/>
              </a:spcAft>
              <a:buClr>
                <a:schemeClr val="dk1"/>
              </a:buClr>
              <a:buSzPts val="1100"/>
              <a:buFont typeface="Arial"/>
              <a:buNone/>
            </a:pPr>
            <a:endParaRPr sz="2000" dirty="0">
              <a:solidFill>
                <a:srgbClr val="102649"/>
              </a:solidFill>
            </a:endParaRPr>
          </a:p>
          <a:p>
            <a:pPr marL="0" lvl="0" indent="0" algn="l" rtl="0">
              <a:lnSpc>
                <a:spcPct val="90000"/>
              </a:lnSpc>
              <a:spcBef>
                <a:spcPts val="1000"/>
              </a:spcBef>
              <a:spcAft>
                <a:spcPts val="0"/>
              </a:spcAft>
              <a:buSzPts val="1800"/>
              <a:buNone/>
            </a:pPr>
            <a:endParaRPr dirty="0"/>
          </a:p>
        </p:txBody>
      </p:sp>
      <p:pic>
        <p:nvPicPr>
          <p:cNvPr id="109" name="Google Shape;109;p15" descr="This is an image that has a circle divided into 4 parts: Questioning, Using Evidence, Communicating Conclusions and Investigating Using Disciplinary Concepts. There is an arrow from the last quarter that points to a semi circle that has 4 parts: History, Economics, Geography and Civics. There are arrows around the circle and semi-circle showing that they are a continuous cycle."/>
          <p:cNvPicPr preferRelativeResize="0"/>
          <p:nvPr/>
        </p:nvPicPr>
        <p:blipFill rotWithShape="1">
          <a:blip r:embed="rId3">
            <a:alphaModFix/>
          </a:blip>
          <a:srcRect l="4879"/>
          <a:stretch/>
        </p:blipFill>
        <p:spPr>
          <a:xfrm>
            <a:off x="8359501" y="718425"/>
            <a:ext cx="3832499" cy="4267200"/>
          </a:xfrm>
          <a:prstGeom prst="rect">
            <a:avLst/>
          </a:prstGeom>
          <a:noFill/>
          <a:ln>
            <a:noFill/>
          </a:ln>
        </p:spPr>
      </p:pic>
      <p:sp>
        <p:nvSpPr>
          <p:cNvPr id="2" name="Slide Number Placeholder 1">
            <a:extLst>
              <a:ext uri="{FF2B5EF4-FFF2-40B4-BE49-F238E27FC236}">
                <a16:creationId xmlns:a16="http://schemas.microsoft.com/office/drawing/2014/main" id="{5C847F03-174A-334F-6FA0-3BCE73A1F8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10650" y="0"/>
            <a:ext cx="105156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000" dirty="0"/>
              <a:t>Communicating Conclusions:</a:t>
            </a:r>
            <a:endParaRPr sz="4000" dirty="0"/>
          </a:p>
          <a:p>
            <a:pPr marL="0" lvl="0" indent="0" algn="l" rtl="0">
              <a:spcBef>
                <a:spcPts val="0"/>
              </a:spcBef>
              <a:spcAft>
                <a:spcPts val="0"/>
              </a:spcAft>
              <a:buClr>
                <a:schemeClr val="dk1"/>
              </a:buClr>
              <a:buSzPts val="1800"/>
              <a:buFont typeface="Arial"/>
              <a:buNone/>
            </a:pPr>
            <a:r>
              <a:rPr lang="en-US" sz="4000" dirty="0"/>
              <a:t>Democratic Procedures and Civic Life (2) </a:t>
            </a:r>
            <a:endParaRPr dirty="0">
              <a:solidFill>
                <a:srgbClr val="007780"/>
              </a:solidFill>
            </a:endParaRPr>
          </a:p>
        </p:txBody>
      </p:sp>
      <p:sp>
        <p:nvSpPr>
          <p:cNvPr id="115" name="Google Shape;115;p16"/>
          <p:cNvSpPr txBox="1">
            <a:spLocks noGrp="1"/>
          </p:cNvSpPr>
          <p:nvPr>
            <p:ph type="body" idx="1"/>
          </p:nvPr>
        </p:nvSpPr>
        <p:spPr>
          <a:xfrm>
            <a:off x="334099" y="1167675"/>
            <a:ext cx="11747251"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600" dirty="0">
                <a:solidFill>
                  <a:srgbClr val="102649"/>
                </a:solidFill>
              </a:rPr>
              <a:t>Some examples of how this skill progresses include:</a:t>
            </a:r>
            <a:endParaRPr sz="2600" dirty="0">
              <a:solidFill>
                <a:srgbClr val="102649"/>
              </a:solidFill>
            </a:endParaRPr>
          </a:p>
          <a:p>
            <a:pPr marL="457200" lvl="0" indent="-393700" algn="l" rtl="0">
              <a:lnSpc>
                <a:spcPct val="100000"/>
              </a:lnSpc>
              <a:spcBef>
                <a:spcPts val="1000"/>
              </a:spcBef>
              <a:spcAft>
                <a:spcPts val="1200"/>
              </a:spcAft>
              <a:buClr>
                <a:srgbClr val="102649"/>
              </a:buClr>
              <a:buSzPts val="2600"/>
              <a:buFont typeface="Calibri"/>
              <a:buChar char="•"/>
            </a:pPr>
            <a:r>
              <a:rPr lang="en-US" sz="2400" b="1" dirty="0">
                <a:solidFill>
                  <a:srgbClr val="102649"/>
                </a:solidFill>
              </a:rPr>
              <a:t>K.I.CC.4</a:t>
            </a:r>
            <a:r>
              <a:rPr lang="en-US" sz="2400" dirty="0">
                <a:solidFill>
                  <a:srgbClr val="102649"/>
                </a:solidFill>
              </a:rPr>
              <a:t> Use listening skills to decide on and take action in their classrooms.</a:t>
            </a:r>
            <a:endParaRPr sz="2400" dirty="0">
              <a:solidFill>
                <a:srgbClr val="102649"/>
              </a:solidFill>
            </a:endParaRPr>
          </a:p>
          <a:p>
            <a:pPr marL="457200" lvl="0" indent="-393700" algn="l" rtl="0">
              <a:lnSpc>
                <a:spcPct val="100000"/>
              </a:lnSpc>
              <a:spcBef>
                <a:spcPts val="0"/>
              </a:spcBef>
              <a:spcAft>
                <a:spcPts val="1200"/>
              </a:spcAft>
              <a:buClr>
                <a:srgbClr val="102649"/>
              </a:buClr>
              <a:buSzPts val="2600"/>
              <a:buFont typeface="Calibri"/>
              <a:buChar char="•"/>
            </a:pPr>
            <a:r>
              <a:rPr lang="en-US" sz="2400" b="1" dirty="0">
                <a:solidFill>
                  <a:srgbClr val="102649"/>
                </a:solidFill>
              </a:rPr>
              <a:t>3.I.CC.4</a:t>
            </a:r>
            <a:r>
              <a:rPr lang="en-US" sz="2400" dirty="0">
                <a:solidFill>
                  <a:srgbClr val="102649"/>
                </a:solidFill>
              </a:rPr>
              <a:t> Use listening, consensus-building and voting procedures to determine the best strategies to take to address local, regional and global problems.</a:t>
            </a:r>
            <a:endParaRPr sz="2400" dirty="0">
              <a:solidFill>
                <a:srgbClr val="102649"/>
              </a:solidFill>
            </a:endParaRPr>
          </a:p>
          <a:p>
            <a:pPr marL="457200" lvl="0" indent="-393700" algn="l" rtl="0">
              <a:lnSpc>
                <a:spcPct val="100000"/>
              </a:lnSpc>
              <a:spcBef>
                <a:spcPts val="0"/>
              </a:spcBef>
              <a:spcAft>
                <a:spcPts val="1200"/>
              </a:spcAft>
              <a:buClr>
                <a:srgbClr val="102649"/>
              </a:buClr>
              <a:buSzPts val="2600"/>
              <a:buFont typeface="Calibri"/>
              <a:buChar char="•"/>
            </a:pPr>
            <a:r>
              <a:rPr lang="en-US" sz="2400" b="1" dirty="0">
                <a:solidFill>
                  <a:srgbClr val="102649"/>
                </a:solidFill>
              </a:rPr>
              <a:t>5.I.CC.4</a:t>
            </a:r>
            <a:r>
              <a:rPr lang="en-US" sz="2400" dirty="0">
                <a:solidFill>
                  <a:srgbClr val="102649"/>
                </a:solidFill>
              </a:rPr>
              <a:t> Use a range of deliberative and democratic procedures to identify strategies on how to address a current issue.</a:t>
            </a:r>
            <a:endParaRPr sz="2400" dirty="0">
              <a:solidFill>
                <a:srgbClr val="102649"/>
              </a:solidFill>
            </a:endParaRPr>
          </a:p>
          <a:p>
            <a:pPr marL="457200" lvl="0" indent="-393700" algn="l" rtl="0">
              <a:lnSpc>
                <a:spcPct val="100000"/>
              </a:lnSpc>
              <a:spcBef>
                <a:spcPts val="0"/>
              </a:spcBef>
              <a:spcAft>
                <a:spcPts val="1200"/>
              </a:spcAft>
              <a:buClr>
                <a:srgbClr val="102649"/>
              </a:buClr>
              <a:buSzPts val="2600"/>
              <a:buFont typeface="Calibri"/>
              <a:buChar char="•"/>
            </a:pPr>
            <a:r>
              <a:rPr lang="en-US" sz="2400" b="1" dirty="0">
                <a:solidFill>
                  <a:srgbClr val="102649"/>
                </a:solidFill>
              </a:rPr>
              <a:t>6.I.CC.4</a:t>
            </a:r>
            <a:r>
              <a:rPr lang="en-US" sz="2400" dirty="0">
                <a:solidFill>
                  <a:srgbClr val="102649"/>
                </a:solidFill>
              </a:rPr>
              <a:t> Engage in a range of deliberative and democratic procedures to discuss current local, regional and global issues.</a:t>
            </a:r>
            <a:endParaRPr sz="2400" dirty="0">
              <a:solidFill>
                <a:srgbClr val="102649"/>
              </a:solidFill>
            </a:endParaRPr>
          </a:p>
          <a:p>
            <a:pPr marL="457200" lvl="0" indent="-393700" algn="l" rtl="0">
              <a:lnSpc>
                <a:spcPct val="100000"/>
              </a:lnSpc>
              <a:spcBef>
                <a:spcPts val="0"/>
              </a:spcBef>
              <a:spcAft>
                <a:spcPts val="1200"/>
              </a:spcAft>
              <a:buClr>
                <a:srgbClr val="102649"/>
              </a:buClr>
              <a:buSzPts val="2600"/>
              <a:buFont typeface="Calibri"/>
              <a:buChar char="•"/>
            </a:pPr>
            <a:r>
              <a:rPr lang="en-US" sz="2400" b="1" dirty="0">
                <a:solidFill>
                  <a:srgbClr val="102649"/>
                </a:solidFill>
              </a:rPr>
              <a:t>HS.C.I.CC.1</a:t>
            </a:r>
            <a:r>
              <a:rPr lang="en-US" sz="2400" dirty="0">
                <a:solidFill>
                  <a:srgbClr val="102649"/>
                </a:solidFill>
              </a:rPr>
              <a:t> Engage in civil discussion, reach consensus when appropriate and respect diverse opinions relevant to compelling and/or supporting questions in civics.</a:t>
            </a:r>
            <a:endParaRPr sz="2400" dirty="0">
              <a:solidFill>
                <a:srgbClr val="102649"/>
              </a:solidFill>
            </a:endParaRPr>
          </a:p>
          <a:p>
            <a:pPr marL="0" lvl="0" indent="0" algn="l" rtl="0">
              <a:lnSpc>
                <a:spcPct val="90000"/>
              </a:lnSpc>
              <a:spcBef>
                <a:spcPts val="1000"/>
              </a:spcBef>
              <a:spcAft>
                <a:spcPts val="0"/>
              </a:spcAft>
              <a:buSzPts val="1800"/>
              <a:buNone/>
            </a:pPr>
            <a:endParaRPr dirty="0"/>
          </a:p>
        </p:txBody>
      </p:sp>
      <p:sp>
        <p:nvSpPr>
          <p:cNvPr id="2" name="Slide Number Placeholder 1">
            <a:extLst>
              <a:ext uri="{FF2B5EF4-FFF2-40B4-BE49-F238E27FC236}">
                <a16:creationId xmlns:a16="http://schemas.microsoft.com/office/drawing/2014/main" id="{796EB038-E5BB-1CE4-324E-9AE0300C0C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78625" y="1567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dirty="0"/>
              <a:t>Communicating Conclusions:</a:t>
            </a:r>
            <a:endParaRPr sz="4000" dirty="0"/>
          </a:p>
          <a:p>
            <a:pPr marL="0" lvl="0" indent="0" algn="l" rtl="0">
              <a:lnSpc>
                <a:spcPct val="90000"/>
              </a:lnSpc>
              <a:spcBef>
                <a:spcPts val="0"/>
              </a:spcBef>
              <a:spcAft>
                <a:spcPts val="0"/>
              </a:spcAft>
              <a:buSzPts val="1800"/>
              <a:buNone/>
            </a:pPr>
            <a:r>
              <a:rPr lang="en-US" sz="4000" dirty="0"/>
              <a:t>Democratic Procedures and Civic Life (3)</a:t>
            </a:r>
            <a:endParaRPr sz="4000" dirty="0"/>
          </a:p>
        </p:txBody>
      </p:sp>
      <p:sp>
        <p:nvSpPr>
          <p:cNvPr id="121" name="Google Shape;121;p17"/>
          <p:cNvSpPr txBox="1">
            <a:spLocks noGrp="1"/>
          </p:cNvSpPr>
          <p:nvPr>
            <p:ph type="body" idx="1"/>
          </p:nvPr>
        </p:nvSpPr>
        <p:spPr>
          <a:xfrm>
            <a:off x="409875" y="1890575"/>
            <a:ext cx="7981200" cy="368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600"/>
              </a:spcAft>
              <a:buClr>
                <a:schemeClr val="dk1"/>
              </a:buClr>
              <a:buSzPts val="1100"/>
              <a:buFont typeface="Arial"/>
              <a:buNone/>
            </a:pPr>
            <a:r>
              <a:rPr lang="en-US" sz="3000" dirty="0">
                <a:solidFill>
                  <a:srgbClr val="102649"/>
                </a:solidFill>
              </a:rPr>
              <a:t>In order to engage in </a:t>
            </a:r>
            <a:r>
              <a:rPr lang="en-US" sz="3000" b="1" dirty="0">
                <a:solidFill>
                  <a:srgbClr val="102649"/>
                </a:solidFill>
              </a:rPr>
              <a:t>deliberative and democratic processes, </a:t>
            </a:r>
            <a:r>
              <a:rPr lang="en-US" sz="3000" dirty="0">
                <a:solidFill>
                  <a:srgbClr val="102649"/>
                </a:solidFill>
              </a:rPr>
              <a:t>such as listening, consensus-building and voting procedures, and </a:t>
            </a:r>
            <a:r>
              <a:rPr lang="en-US" sz="3000" b="1" dirty="0">
                <a:solidFill>
                  <a:srgbClr val="102649"/>
                </a:solidFill>
              </a:rPr>
              <a:t>democratic discourse</a:t>
            </a:r>
            <a:r>
              <a:rPr lang="en-US" sz="3000" dirty="0">
                <a:solidFill>
                  <a:srgbClr val="102649"/>
                </a:solidFill>
              </a:rPr>
              <a:t>, such as civil discussion and respecting diverse opinions, classrooms need to be </a:t>
            </a:r>
            <a:r>
              <a:rPr lang="en-US" sz="3000" b="1" dirty="0">
                <a:solidFill>
                  <a:srgbClr val="102649"/>
                </a:solidFill>
              </a:rPr>
              <a:t>collaborative civic spaces</a:t>
            </a:r>
            <a:r>
              <a:rPr lang="en-US" sz="3000" dirty="0">
                <a:solidFill>
                  <a:srgbClr val="102649"/>
                </a:solidFill>
              </a:rPr>
              <a:t>. </a:t>
            </a:r>
            <a:endParaRPr sz="3000" dirty="0">
              <a:solidFill>
                <a:srgbClr val="102649"/>
              </a:solidFill>
            </a:endParaRPr>
          </a:p>
          <a:p>
            <a:pPr marL="0" lvl="0" indent="0" algn="l" rtl="0">
              <a:spcBef>
                <a:spcPts val="1000"/>
              </a:spcBef>
              <a:spcAft>
                <a:spcPts val="0"/>
              </a:spcAft>
              <a:buNone/>
            </a:pPr>
            <a:endParaRPr sz="2600" dirty="0">
              <a:solidFill>
                <a:srgbClr val="102649"/>
              </a:solidFill>
            </a:endParaRPr>
          </a:p>
          <a:p>
            <a:pPr marL="0" lvl="0" indent="0" algn="l" rtl="0">
              <a:lnSpc>
                <a:spcPct val="90000"/>
              </a:lnSpc>
              <a:spcBef>
                <a:spcPts val="1000"/>
              </a:spcBef>
              <a:spcAft>
                <a:spcPts val="0"/>
              </a:spcAft>
              <a:buSzPts val="1800"/>
              <a:buNone/>
            </a:pPr>
            <a:endParaRPr dirty="0"/>
          </a:p>
        </p:txBody>
      </p:sp>
      <p:pic>
        <p:nvPicPr>
          <p:cNvPr id="122" name="Google Shape;122;p17" descr="This is an image that has a circle divided into 4 parts: Questioning, Using Evidence, Communicating Conclusions and Investigating Using Disciplinary Concepts. There is an arrow from the last quarter that points to a semi circle that has 4 parts: History, Economics, Geography and Civics. There are arrows around the circle and semi-circle showing that they are a continuous cycle."/>
          <p:cNvPicPr preferRelativeResize="0"/>
          <p:nvPr/>
        </p:nvPicPr>
        <p:blipFill rotWithShape="1">
          <a:blip r:embed="rId3">
            <a:alphaModFix/>
          </a:blip>
          <a:srcRect l="4879"/>
          <a:stretch/>
        </p:blipFill>
        <p:spPr>
          <a:xfrm>
            <a:off x="8391075" y="1388288"/>
            <a:ext cx="3665650" cy="4081424"/>
          </a:xfrm>
          <a:prstGeom prst="rect">
            <a:avLst/>
          </a:prstGeom>
          <a:noFill/>
          <a:ln>
            <a:noFill/>
          </a:ln>
        </p:spPr>
      </p:pic>
      <p:sp>
        <p:nvSpPr>
          <p:cNvPr id="2" name="Slide Number Placeholder 1">
            <a:extLst>
              <a:ext uri="{FF2B5EF4-FFF2-40B4-BE49-F238E27FC236}">
                <a16:creationId xmlns:a16="http://schemas.microsoft.com/office/drawing/2014/main" id="{C47A8C49-F1A2-9533-76FD-0AFA472BC2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125413" y="384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Collaborative Civic Spaces</a:t>
            </a:r>
            <a:endParaRPr dirty="0"/>
          </a:p>
        </p:txBody>
      </p:sp>
      <p:sp>
        <p:nvSpPr>
          <p:cNvPr id="128" name="Google Shape;128;p18"/>
          <p:cNvSpPr txBox="1">
            <a:spLocks noGrp="1"/>
          </p:cNvSpPr>
          <p:nvPr>
            <p:ph type="body" idx="1"/>
          </p:nvPr>
        </p:nvSpPr>
        <p:spPr>
          <a:xfrm>
            <a:off x="125413" y="3472575"/>
            <a:ext cx="11809412" cy="21765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1000"/>
              </a:spcBef>
              <a:spcAft>
                <a:spcPts val="0"/>
              </a:spcAft>
              <a:buClr>
                <a:schemeClr val="dk1"/>
              </a:buClr>
              <a:buSzPts val="1100"/>
              <a:buFont typeface="Arial"/>
              <a:buNone/>
            </a:pPr>
            <a:r>
              <a:rPr lang="en-US" sz="3400" b="0" dirty="0">
                <a:latin typeface="Franklin Gothic Book" panose="020B0503020102020204" pitchFamily="34" charset="0"/>
              </a:rPr>
              <a:t>Collaborative civic spaces are safe places where students can collaborate on civic issues and action plans though civil discussion and democratic discourse while proposing solutions and developing action plans.</a:t>
            </a:r>
            <a:r>
              <a:rPr lang="en-US" sz="3900" b="0" dirty="0">
                <a:latin typeface="Franklin Gothic Book" panose="020B0503020102020204" pitchFamily="34" charset="0"/>
              </a:rPr>
              <a:t> </a:t>
            </a:r>
            <a:endParaRPr sz="3500" b="0" dirty="0">
              <a:latin typeface="Franklin Gothic Book" panose="020B0503020102020204" pitchFamily="34" charset="0"/>
            </a:endParaRPr>
          </a:p>
        </p:txBody>
      </p:sp>
      <p:pic>
        <p:nvPicPr>
          <p:cNvPr id="129" name="Google Shape;129;p18" descr="Friendship | Free SVG"/>
          <p:cNvPicPr preferRelativeResize="0"/>
          <p:nvPr/>
        </p:nvPicPr>
        <p:blipFill>
          <a:blip r:embed="rId3">
            <a:alphaModFix/>
          </a:blip>
          <a:stretch>
            <a:fillRect/>
          </a:stretch>
        </p:blipFill>
        <p:spPr>
          <a:xfrm>
            <a:off x="4260500" y="1098525"/>
            <a:ext cx="2593125" cy="2593125"/>
          </a:xfrm>
          <a:prstGeom prst="rect">
            <a:avLst/>
          </a:prstGeom>
          <a:noFill/>
          <a:ln>
            <a:noFill/>
          </a:ln>
        </p:spPr>
      </p:pic>
      <p:sp>
        <p:nvSpPr>
          <p:cNvPr id="2" name="Slide Number Placeholder 1">
            <a:extLst>
              <a:ext uri="{FF2B5EF4-FFF2-40B4-BE49-F238E27FC236}">
                <a16:creationId xmlns:a16="http://schemas.microsoft.com/office/drawing/2014/main" id="{2B34F716-63AA-DA3F-EF34-8F483783BA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4A44-2F42-1683-DAC0-FB4AA9E2A0D7}"/>
              </a:ext>
            </a:extLst>
          </p:cNvPr>
          <p:cNvSpPr>
            <a:spLocks noGrp="1"/>
          </p:cNvSpPr>
          <p:nvPr>
            <p:ph type="title"/>
          </p:nvPr>
        </p:nvSpPr>
        <p:spPr>
          <a:xfrm>
            <a:off x="106249" y="78750"/>
            <a:ext cx="10515600" cy="1325700"/>
          </a:xfrm>
        </p:spPr>
        <p:txBody>
          <a:bodyPr/>
          <a:lstStyle/>
          <a:p>
            <a:r>
              <a:rPr lang="en-US" dirty="0"/>
              <a:t>What does a collaborative civic space look and sound like? </a:t>
            </a:r>
          </a:p>
        </p:txBody>
      </p:sp>
      <p:sp>
        <p:nvSpPr>
          <p:cNvPr id="3" name="Text Placeholder 2">
            <a:extLst>
              <a:ext uri="{FF2B5EF4-FFF2-40B4-BE49-F238E27FC236}">
                <a16:creationId xmlns:a16="http://schemas.microsoft.com/office/drawing/2014/main" id="{6239C3A8-09FF-C7EF-8B6E-7C748F3D1EA2}"/>
              </a:ext>
            </a:extLst>
          </p:cNvPr>
          <p:cNvSpPr>
            <a:spLocks noGrp="1"/>
          </p:cNvSpPr>
          <p:nvPr>
            <p:ph type="body" idx="1"/>
          </p:nvPr>
        </p:nvSpPr>
        <p:spPr>
          <a:xfrm>
            <a:off x="106248" y="4524374"/>
            <a:ext cx="11620313" cy="1080225"/>
          </a:xfrm>
        </p:spPr>
        <p:txBody>
          <a:bodyPr>
            <a:normAutofit lnSpcReduction="10000"/>
          </a:bodyPr>
          <a:lstStyle/>
          <a:p>
            <a:pPr marL="107950" indent="0">
              <a:buNone/>
            </a:pPr>
            <a:r>
              <a:rPr lang="en-US" dirty="0"/>
              <a:t>Complete a </a:t>
            </a:r>
            <a:r>
              <a:rPr lang="en-US" dirty="0">
                <a:hlinkClick r:id="rId3"/>
              </a:rPr>
              <a:t>Sketch to Stretch </a:t>
            </a:r>
            <a:r>
              <a:rPr lang="en-US" dirty="0"/>
              <a:t>using the definition of collaborative civic spaces. </a:t>
            </a:r>
          </a:p>
          <a:p>
            <a:endParaRPr lang="en-US" dirty="0"/>
          </a:p>
        </p:txBody>
      </p:sp>
      <p:pic>
        <p:nvPicPr>
          <p:cNvPr id="135" name="Google Shape;135;p1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46700" y="908800"/>
            <a:ext cx="3712849" cy="3712850"/>
          </a:xfrm>
          <a:prstGeom prst="rect">
            <a:avLst/>
          </a:prstGeom>
          <a:noFill/>
          <a:ln>
            <a:noFill/>
          </a:ln>
        </p:spPr>
      </p:pic>
      <p:sp>
        <p:nvSpPr>
          <p:cNvPr id="4" name="Slide Number Placeholder 3">
            <a:extLst>
              <a:ext uri="{FF2B5EF4-FFF2-40B4-BE49-F238E27FC236}">
                <a16:creationId xmlns:a16="http://schemas.microsoft.com/office/drawing/2014/main" id="{E8EE0551-DD83-0786-BDB8-E49972F785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423091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74113" y="199907"/>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What does a collaborative civic space look and sound like? (2)</a:t>
            </a:r>
            <a:endParaRPr dirty="0"/>
          </a:p>
        </p:txBody>
      </p:sp>
      <p:sp>
        <p:nvSpPr>
          <p:cNvPr id="142" name="Google Shape;142;p20"/>
          <p:cNvSpPr txBox="1">
            <a:spLocks noGrp="1"/>
          </p:cNvSpPr>
          <p:nvPr>
            <p:ph type="body" idx="1"/>
          </p:nvPr>
        </p:nvSpPr>
        <p:spPr>
          <a:xfrm>
            <a:off x="362813" y="1213238"/>
            <a:ext cx="5157900" cy="823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000"/>
              </a:spcBef>
              <a:spcAft>
                <a:spcPts val="0"/>
              </a:spcAft>
              <a:buSzPts val="2400"/>
              <a:buNone/>
            </a:pPr>
            <a:r>
              <a:rPr lang="en-US" u="sng" dirty="0">
                <a:solidFill>
                  <a:schemeClr val="hlink"/>
                </a:solidFill>
                <a:latin typeface="Franklin Gothic Book" panose="020B0503020102020204" pitchFamily="34" charset="0"/>
                <a:hlinkClick r:id="rId3"/>
              </a:rPr>
              <a:t>Sketch to Stretch</a:t>
            </a:r>
            <a:r>
              <a:rPr lang="en-US" dirty="0">
                <a:latin typeface="Franklin Gothic Book" panose="020B0503020102020204" pitchFamily="34" charset="0"/>
              </a:rPr>
              <a:t> </a:t>
            </a:r>
            <a:endParaRPr dirty="0">
              <a:latin typeface="Franklin Gothic Book" panose="020B0503020102020204" pitchFamily="34" charset="0"/>
            </a:endParaRPr>
          </a:p>
        </p:txBody>
      </p:sp>
      <p:sp>
        <p:nvSpPr>
          <p:cNvPr id="143" name="Google Shape;143;p20"/>
          <p:cNvSpPr txBox="1">
            <a:spLocks noGrp="1"/>
          </p:cNvSpPr>
          <p:nvPr>
            <p:ph type="body" idx="2"/>
          </p:nvPr>
        </p:nvSpPr>
        <p:spPr>
          <a:xfrm>
            <a:off x="174013" y="2048932"/>
            <a:ext cx="5493362" cy="3563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400"/>
              </a:spcBef>
              <a:spcAft>
                <a:spcPts val="1200"/>
              </a:spcAft>
              <a:buSzPts val="2400"/>
              <a:buFont typeface="Calibri"/>
              <a:buChar char="●"/>
            </a:pPr>
            <a:r>
              <a:rPr lang="en-US" sz="2400" dirty="0">
                <a:highlight>
                  <a:srgbClr val="FFFFFF"/>
                </a:highlight>
                <a:latin typeface="Franklin Gothic Book" panose="020B0503020102020204" pitchFamily="34" charset="0"/>
              </a:rPr>
              <a:t>Read the definition of collaborative civic spaces. </a:t>
            </a:r>
            <a:endParaRPr sz="2400" dirty="0">
              <a:highlight>
                <a:srgbClr val="FFFFFF"/>
              </a:highlight>
              <a:latin typeface="Franklin Gothic Book" panose="020B0503020102020204" pitchFamily="34" charset="0"/>
            </a:endParaRPr>
          </a:p>
          <a:p>
            <a:pPr marL="457200" lvl="0" indent="-381000" algn="l" rtl="0">
              <a:lnSpc>
                <a:spcPct val="115000"/>
              </a:lnSpc>
              <a:spcBef>
                <a:spcPts val="0"/>
              </a:spcBef>
              <a:spcAft>
                <a:spcPts val="1200"/>
              </a:spcAft>
              <a:buSzPts val="2400"/>
              <a:buFont typeface="Calibri"/>
              <a:buChar char="●"/>
            </a:pPr>
            <a:r>
              <a:rPr lang="en-US" sz="2400" dirty="0">
                <a:highlight>
                  <a:srgbClr val="FFFFFF"/>
                </a:highlight>
                <a:latin typeface="Franklin Gothic Book" panose="020B0503020102020204" pitchFamily="34" charset="0"/>
              </a:rPr>
              <a:t>Represent what you read in a visual, incorporating words and/or phrases into your drawing.</a:t>
            </a:r>
            <a:endParaRPr sz="2400" dirty="0">
              <a:highlight>
                <a:srgbClr val="FFFFFF"/>
              </a:highlight>
              <a:latin typeface="Franklin Gothic Book" panose="020B0503020102020204" pitchFamily="34" charset="0"/>
            </a:endParaRPr>
          </a:p>
          <a:p>
            <a:pPr marL="457200" lvl="0" indent="-381000" algn="l" rtl="0">
              <a:lnSpc>
                <a:spcPct val="115000"/>
              </a:lnSpc>
              <a:spcBef>
                <a:spcPts val="0"/>
              </a:spcBef>
              <a:spcAft>
                <a:spcPts val="1200"/>
              </a:spcAft>
              <a:buSzPts val="2400"/>
              <a:buChar char="●"/>
            </a:pPr>
            <a:r>
              <a:rPr lang="en-US" sz="2400" dirty="0">
                <a:highlight>
                  <a:srgbClr val="FFFFFF"/>
                </a:highlight>
                <a:latin typeface="Franklin Gothic Book" panose="020B0503020102020204" pitchFamily="34" charset="0"/>
              </a:rPr>
              <a:t>You may be literal or symbolic in your thinking. </a:t>
            </a:r>
            <a:endParaRPr sz="2400" dirty="0">
              <a:highlight>
                <a:srgbClr val="FFFFFF"/>
              </a:highlight>
              <a:latin typeface="Franklin Gothic Book" panose="020B0503020102020204" pitchFamily="34" charset="0"/>
            </a:endParaRPr>
          </a:p>
          <a:p>
            <a:pPr marL="0" lvl="0" indent="0" algn="l" rtl="0">
              <a:lnSpc>
                <a:spcPct val="90000"/>
              </a:lnSpc>
              <a:spcBef>
                <a:spcPts val="1000"/>
              </a:spcBef>
              <a:spcAft>
                <a:spcPts val="0"/>
              </a:spcAft>
              <a:buSzPts val="1800"/>
              <a:buNone/>
            </a:pPr>
            <a:endParaRPr dirty="0"/>
          </a:p>
        </p:txBody>
      </p:sp>
      <p:sp>
        <p:nvSpPr>
          <p:cNvPr id="144" name="Google Shape;144;p20"/>
          <p:cNvSpPr txBox="1">
            <a:spLocks noGrp="1"/>
          </p:cNvSpPr>
          <p:nvPr>
            <p:ph type="body" idx="3"/>
          </p:nvPr>
        </p:nvSpPr>
        <p:spPr>
          <a:xfrm>
            <a:off x="6440312" y="1670286"/>
            <a:ext cx="5388875" cy="36198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000"/>
              </a:spcBef>
              <a:spcAft>
                <a:spcPts val="0"/>
              </a:spcAft>
              <a:buSzPts val="2400"/>
              <a:buNone/>
            </a:pPr>
            <a:r>
              <a:rPr lang="en-US" dirty="0">
                <a:latin typeface="Franklin Gothic Book" panose="020B0503020102020204" pitchFamily="34" charset="0"/>
              </a:rPr>
              <a:t>Collaborative Civics Spaces Definition</a:t>
            </a:r>
            <a:endParaRPr dirty="0">
              <a:latin typeface="Franklin Gothic Book" panose="020B0503020102020204" pitchFamily="34" charset="0"/>
            </a:endParaRPr>
          </a:p>
        </p:txBody>
      </p:sp>
      <p:sp>
        <p:nvSpPr>
          <p:cNvPr id="145" name="Google Shape;145;p20"/>
          <p:cNvSpPr txBox="1">
            <a:spLocks noGrp="1"/>
          </p:cNvSpPr>
          <p:nvPr>
            <p:ph type="body" idx="4"/>
          </p:nvPr>
        </p:nvSpPr>
        <p:spPr>
          <a:xfrm>
            <a:off x="6340325" y="2176951"/>
            <a:ext cx="5277900" cy="36846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1000"/>
              </a:spcBef>
              <a:spcAft>
                <a:spcPts val="0"/>
              </a:spcAft>
              <a:buClr>
                <a:schemeClr val="dk1"/>
              </a:buClr>
              <a:buSzPts val="1100"/>
              <a:buFont typeface="Arial"/>
              <a:buNone/>
            </a:pPr>
            <a:r>
              <a:rPr lang="en-US" sz="2400" dirty="0">
                <a:latin typeface="Franklin Gothic Book" panose="020B0503020102020204" pitchFamily="34" charset="0"/>
              </a:rPr>
              <a:t>Collaborative civic spaces are safe places where students can collaborate on civic issues and action plans though civil discussion and democratic discourse while proposing solutions and developing action plans.</a:t>
            </a:r>
            <a:r>
              <a:rPr lang="en-US" b="1" dirty="0">
                <a:latin typeface="Franklin Gothic Book" panose="020B0503020102020204" pitchFamily="34" charset="0"/>
              </a:rPr>
              <a:t> </a:t>
            </a:r>
            <a:endParaRPr sz="2400" dirty="0">
              <a:latin typeface="Franklin Gothic Book" panose="020B0503020102020204" pitchFamily="34" charset="0"/>
            </a:endParaRPr>
          </a:p>
        </p:txBody>
      </p:sp>
      <p:sp>
        <p:nvSpPr>
          <p:cNvPr id="2" name="Slide Number Placeholder 1">
            <a:extLst>
              <a:ext uri="{FF2B5EF4-FFF2-40B4-BE49-F238E27FC236}">
                <a16:creationId xmlns:a16="http://schemas.microsoft.com/office/drawing/2014/main" id="{85F4FA27-0367-EA6E-18B7-5176A49405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139625" y="158475"/>
            <a:ext cx="11121900" cy="103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500" dirty="0"/>
              <a:t>What does a collaborative civic space sound and look like? (3)</a:t>
            </a:r>
            <a:endParaRPr sz="3500" dirty="0"/>
          </a:p>
        </p:txBody>
      </p:sp>
      <p:sp>
        <p:nvSpPr>
          <p:cNvPr id="151" name="Google Shape;151;p21"/>
          <p:cNvSpPr txBox="1">
            <a:spLocks noGrp="1"/>
          </p:cNvSpPr>
          <p:nvPr>
            <p:ph type="body" idx="1"/>
          </p:nvPr>
        </p:nvSpPr>
        <p:spPr>
          <a:xfrm>
            <a:off x="368400" y="1190775"/>
            <a:ext cx="11298900" cy="424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r>
              <a:rPr lang="en-US" sz="2400" dirty="0"/>
              <a:t>On the following slide, you are going to watch a video where students engage in civic discussion using the structured academic controversy method. Ask the following questions about the structured academic controversy discussion you will watch:</a:t>
            </a:r>
            <a:endParaRPr sz="2400" dirty="0"/>
          </a:p>
          <a:p>
            <a:pPr marL="0" lvl="0" indent="0" algn="l" rtl="0">
              <a:lnSpc>
                <a:spcPct val="90000"/>
              </a:lnSpc>
              <a:spcBef>
                <a:spcPts val="1000"/>
              </a:spcBef>
              <a:spcAft>
                <a:spcPts val="0"/>
              </a:spcAft>
              <a:buSzPts val="1800"/>
              <a:buNone/>
            </a:pPr>
            <a:endParaRPr sz="2400" dirty="0"/>
          </a:p>
          <a:p>
            <a:pPr marL="0" lvl="0" indent="0" algn="l" rtl="0">
              <a:lnSpc>
                <a:spcPct val="90000"/>
              </a:lnSpc>
              <a:spcBef>
                <a:spcPts val="1000"/>
              </a:spcBef>
              <a:spcAft>
                <a:spcPts val="0"/>
              </a:spcAft>
              <a:buSzPts val="1800"/>
              <a:buNone/>
            </a:pPr>
            <a:endParaRPr dirty="0"/>
          </a:p>
        </p:txBody>
      </p:sp>
      <p:pic>
        <p:nvPicPr>
          <p:cNvPr id="152" name="Google Shape;152;p21" descr="The Teaching Channel. (n.d.) Structured Academic Controversy (SAC). Series CPS/CERG Civic Discussion Videos. https://learn.teachingchannel.com/video/structured-academic-controversy-sac&#10;" title="Structured Academic Controversy"/>
          <p:cNvPicPr preferRelativeResize="0"/>
          <p:nvPr/>
        </p:nvPicPr>
        <p:blipFill rotWithShape="1">
          <a:blip r:embed="rId3">
            <a:alphaModFix/>
          </a:blip>
          <a:srcRect/>
          <a:stretch/>
        </p:blipFill>
        <p:spPr>
          <a:xfrm>
            <a:off x="6896725" y="2664326"/>
            <a:ext cx="4926875" cy="2769949"/>
          </a:xfrm>
          <a:prstGeom prst="rect">
            <a:avLst/>
          </a:prstGeom>
          <a:noFill/>
          <a:ln>
            <a:noFill/>
          </a:ln>
        </p:spPr>
      </p:pic>
      <p:sp>
        <p:nvSpPr>
          <p:cNvPr id="153" name="Google Shape;153;p21"/>
          <p:cNvSpPr txBox="1"/>
          <p:nvPr/>
        </p:nvSpPr>
        <p:spPr>
          <a:xfrm>
            <a:off x="524700" y="2380825"/>
            <a:ext cx="5731200" cy="2610600"/>
          </a:xfrm>
          <a:prstGeom prst="rect">
            <a:avLst/>
          </a:prstGeom>
          <a:noFill/>
          <a:ln>
            <a:noFill/>
          </a:ln>
        </p:spPr>
        <p:txBody>
          <a:bodyPr spcFirstLastPara="1" wrap="square" lIns="91425" tIns="91425" rIns="91425" bIns="91425" anchor="t" anchorCtr="0">
            <a:noAutofit/>
          </a:bodyPr>
          <a:lstStyle/>
          <a:p>
            <a:pPr marL="457200" lvl="0" indent="-381000" algn="l" rtl="0">
              <a:spcBef>
                <a:spcPts val="1000"/>
              </a:spcBef>
              <a:spcAft>
                <a:spcPts val="1200"/>
              </a:spcAft>
              <a:buClr>
                <a:schemeClr val="dk1"/>
              </a:buClr>
              <a:buSzPts val="2400"/>
              <a:buChar char="•"/>
            </a:pPr>
            <a:r>
              <a:rPr lang="en-US" sz="2400" dirty="0">
                <a:solidFill>
                  <a:schemeClr val="dk1"/>
                </a:solidFill>
                <a:latin typeface="Franklin Gothic Book" panose="020B0503020102020204" pitchFamily="34" charset="0"/>
                <a:ea typeface="Calibri"/>
                <a:cs typeface="Calibri"/>
                <a:sym typeface="Calibri"/>
              </a:rPr>
              <a:t>How is the discussion structured?</a:t>
            </a:r>
            <a:endParaRPr sz="2400" dirty="0">
              <a:solidFill>
                <a:schemeClr val="dk1"/>
              </a:solidFill>
              <a:latin typeface="Franklin Gothic Book" panose="020B0503020102020204" pitchFamily="34" charset="0"/>
              <a:ea typeface="Calibri"/>
              <a:cs typeface="Calibri"/>
              <a:sym typeface="Calibri"/>
            </a:endParaRPr>
          </a:p>
          <a:p>
            <a:pPr marL="457200" lvl="0" indent="-381000" algn="l" rtl="0">
              <a:spcBef>
                <a:spcPts val="0"/>
              </a:spcBef>
              <a:spcAft>
                <a:spcPts val="1200"/>
              </a:spcAft>
              <a:buClr>
                <a:schemeClr val="dk1"/>
              </a:buClr>
              <a:buSzPts val="2400"/>
              <a:buChar char="•"/>
            </a:pPr>
            <a:r>
              <a:rPr lang="en-US" sz="2400" dirty="0">
                <a:solidFill>
                  <a:schemeClr val="dk1"/>
                </a:solidFill>
                <a:latin typeface="Franklin Gothic Book" panose="020B0503020102020204" pitchFamily="34" charset="0"/>
                <a:ea typeface="Calibri"/>
                <a:cs typeface="Calibri"/>
                <a:sym typeface="Calibri"/>
              </a:rPr>
              <a:t>What is the role of the students in the discussion?   </a:t>
            </a:r>
            <a:endParaRPr sz="2400" dirty="0">
              <a:solidFill>
                <a:schemeClr val="dk1"/>
              </a:solidFill>
              <a:latin typeface="Franklin Gothic Book" panose="020B0503020102020204" pitchFamily="34" charset="0"/>
              <a:ea typeface="Calibri"/>
              <a:cs typeface="Calibri"/>
              <a:sym typeface="Calibri"/>
            </a:endParaRPr>
          </a:p>
          <a:p>
            <a:pPr marL="457200" lvl="0" indent="-381000" algn="l" rtl="0">
              <a:spcBef>
                <a:spcPts val="0"/>
              </a:spcBef>
              <a:spcAft>
                <a:spcPts val="1200"/>
              </a:spcAft>
              <a:buClr>
                <a:schemeClr val="dk1"/>
              </a:buClr>
              <a:buSzPts val="2400"/>
              <a:buChar char="•"/>
            </a:pPr>
            <a:r>
              <a:rPr lang="en-US" sz="2400" dirty="0">
                <a:solidFill>
                  <a:schemeClr val="dk1"/>
                </a:solidFill>
                <a:latin typeface="Franklin Gothic Book" panose="020B0503020102020204" pitchFamily="34" charset="0"/>
                <a:ea typeface="Calibri"/>
                <a:cs typeface="Calibri"/>
                <a:sym typeface="Calibri"/>
              </a:rPr>
              <a:t>What is the role of the teacher the discussion? </a:t>
            </a:r>
            <a:endParaRPr sz="2400" dirty="0">
              <a:solidFill>
                <a:schemeClr val="dk1"/>
              </a:solidFill>
              <a:latin typeface="Franklin Gothic Book" panose="020B0503020102020204" pitchFamily="34" charset="0"/>
              <a:ea typeface="Calibri"/>
              <a:cs typeface="Calibri"/>
              <a:sym typeface="Calibri"/>
            </a:endParaRPr>
          </a:p>
          <a:p>
            <a:pPr marL="457200" lvl="0" indent="-381000" algn="l" rtl="0">
              <a:spcBef>
                <a:spcPts val="0"/>
              </a:spcBef>
              <a:spcAft>
                <a:spcPts val="1200"/>
              </a:spcAft>
              <a:buClr>
                <a:schemeClr val="dk1"/>
              </a:buClr>
              <a:buSzPts val="2400"/>
              <a:buChar char="•"/>
            </a:pPr>
            <a:r>
              <a:rPr lang="en-US" sz="2400" dirty="0">
                <a:solidFill>
                  <a:schemeClr val="dk1"/>
                </a:solidFill>
                <a:latin typeface="Franklin Gothic Book" panose="020B0503020102020204" pitchFamily="34" charset="0"/>
                <a:ea typeface="Calibri"/>
                <a:cs typeface="Calibri"/>
                <a:sym typeface="Calibri"/>
              </a:rPr>
              <a:t>Why is engaging in this discussion strategy beneficial for students?</a:t>
            </a:r>
            <a:endParaRPr sz="2800" dirty="0">
              <a:solidFill>
                <a:schemeClr val="dk1"/>
              </a:solidFill>
              <a:latin typeface="Franklin Gothic Book" panose="020B0503020102020204" pitchFamily="34" charset="0"/>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19FF2837-7A6E-3BE9-4FC8-F5C677B77E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cSld>
  <p:clrMapOvr>
    <a:masterClrMapping/>
  </p:clrMapOvr>
</p:sld>
</file>

<file path=ppt/theme/theme1.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FedSTL">
  <a:themeElements>
    <a:clrScheme name="Custom 1">
      <a:dk1>
        <a:sysClr val="windowText" lastClr="000000"/>
      </a:dk1>
      <a:lt1>
        <a:sysClr val="window" lastClr="FFFFFF"/>
      </a:lt1>
      <a:dk2>
        <a:srgbClr val="1F497D"/>
      </a:dk2>
      <a:lt2>
        <a:srgbClr val="EEECE1"/>
      </a:lt2>
      <a:accent1>
        <a:srgbClr val="021C45"/>
      </a:accent1>
      <a:accent2>
        <a:srgbClr val="C07C1A"/>
      </a:accent2>
      <a:accent3>
        <a:srgbClr val="9BBB59"/>
      </a:accent3>
      <a:accent4>
        <a:srgbClr val="8064A2"/>
      </a:accent4>
      <a:accent5>
        <a:srgbClr val="4BACC6"/>
      </a:accent5>
      <a:accent6>
        <a:srgbClr val="F79646"/>
      </a:accent6>
      <a:hlink>
        <a:srgbClr val="0000FF"/>
      </a:hlink>
      <a:folHlink>
        <a:srgbClr val="800080"/>
      </a:folHlink>
    </a:clrScheme>
    <a:fontScheme name="1_FedST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FedST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dST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dST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dST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dST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dST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dST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dST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dST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dST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dST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dST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Internal v2" id="{0094DF05-D1FF-8B45-A5C8-2C7108B1CB40}" vid="{1D9A319D-FC18-DD47-B0DF-6372C9C1D630}"/>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2025-01-03T14:57:55+00:00</Publication_x0020_Date>
    <Audience1 xmlns="3a62de7d-ba57-4f43-9dae-9623ba637be0"/>
    <_dlc_DocId xmlns="3a62de7d-ba57-4f43-9dae-9623ba637be0">KYED-536-2162</_dlc_DocId>
    <_dlc_DocIdUrl xmlns="3a62de7d-ba57-4f43-9dae-9623ba637be0">
      <Url>https://education-edit.ky.gov/curriculum/standards/kyacadstand/_layouts/15/DocIdRedir.aspx?ID=KYED-536-2162</Url>
      <Description>KYED-536-2162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ED3F9A7-D772-4A88-B2F9-BD01840F7F7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54FBEB0-23BF-4D44-BF76-E859822184D0}"/>
</file>

<file path=customXml/itemProps3.xml><?xml version="1.0" encoding="utf-8"?>
<ds:datastoreItem xmlns:ds="http://schemas.openxmlformats.org/officeDocument/2006/customXml" ds:itemID="{11ACD4F9-6AC0-47A1-A5C7-00589D026BF1}">
  <ds:schemaRefs>
    <ds:schemaRef ds:uri="http://schemas.microsoft.com/sharepoint/v3/contenttype/forms"/>
  </ds:schemaRefs>
</ds:datastoreItem>
</file>

<file path=customXml/itemProps4.xml><?xml version="1.0" encoding="utf-8"?>
<ds:datastoreItem xmlns:ds="http://schemas.openxmlformats.org/officeDocument/2006/customXml" ds:itemID="{E84A43E6-65DB-4E36-BD68-2F4B1B77651F}"/>
</file>

<file path=docProps/app.xml><?xml version="1.0" encoding="utf-8"?>
<Properties xmlns="http://schemas.openxmlformats.org/officeDocument/2006/extended-properties" xmlns:vt="http://schemas.openxmlformats.org/officeDocument/2006/docPropsVTypes">
  <Template>Grade 2 Economics webinar 10-21</Template>
  <TotalTime>3215</TotalTime>
  <Words>4186</Words>
  <Application>Microsoft Office PowerPoint</Application>
  <PresentationFormat>Widescreen</PresentationFormat>
  <Paragraphs>260</Paragraphs>
  <Slides>15</Slides>
  <Notes>15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15</vt:i4>
      </vt:variant>
    </vt:vector>
  </HeadingPairs>
  <TitlesOfParts>
    <vt:vector size="32" baseType="lpstr">
      <vt:lpstr>Aptos</vt:lpstr>
      <vt:lpstr>Arial</vt:lpstr>
      <vt:lpstr>Calibri</vt:lpstr>
      <vt:lpstr>Franklin Gothic Book</vt:lpstr>
      <vt:lpstr>Franklin Gothic Medium</vt:lpstr>
      <vt:lpstr>Georgia</vt:lpstr>
      <vt:lpstr>Libre Franklin</vt:lpstr>
      <vt:lpstr>Libre Franklin Black</vt:lpstr>
      <vt:lpstr>Libre Franklin Medium</vt:lpstr>
      <vt:lpstr>Lucida Grande</vt:lpstr>
      <vt:lpstr>Noto Sans Symbols</vt:lpstr>
      <vt:lpstr>Times</vt:lpstr>
      <vt:lpstr>3_Office Theme</vt:lpstr>
      <vt:lpstr>Office Theme</vt:lpstr>
      <vt:lpstr>2_Office Theme</vt:lpstr>
      <vt:lpstr>1_Office Theme</vt:lpstr>
      <vt:lpstr>1_FedSTL</vt:lpstr>
      <vt:lpstr>Creating Collaborative Civic Spaces Module Series</vt:lpstr>
      <vt:lpstr>Introduction</vt:lpstr>
      <vt:lpstr>Communicating Conclusions: Democratic Procedures and Civic Life</vt:lpstr>
      <vt:lpstr>Communicating Conclusions: Democratic Procedures and Civic Life (2) </vt:lpstr>
      <vt:lpstr>Communicating Conclusions: Democratic Procedures and Civic Life (3)</vt:lpstr>
      <vt:lpstr>Collaborative Civic Spaces</vt:lpstr>
      <vt:lpstr>What does a collaborative civic space look and sound like? </vt:lpstr>
      <vt:lpstr>What does a collaborative civic space look and sound like? (2)</vt:lpstr>
      <vt:lpstr>What does a collaborative civic space sound and look like? (3)</vt:lpstr>
      <vt:lpstr>What does a collaborative civic space sound and look like? (4)</vt:lpstr>
      <vt:lpstr>See, Hear, Think, Wonder</vt:lpstr>
      <vt:lpstr>Fostering Civil Discourse  within the Democratic Classroom </vt:lpstr>
      <vt:lpstr>What does a collaborative civic space look and sound like? (5)</vt:lpstr>
      <vt:lpstr>Reflection</vt:lpstr>
      <vt:lpstr>Creating Collaborative Civic Spaces Module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Ransom, Heather - Division of Academic Program Standards</dc:creator>
  <cp:lastModifiedBy>Placido, Tabor - Office of Teaching and Learning</cp:lastModifiedBy>
  <cp:revision>2</cp:revision>
  <dcterms:modified xsi:type="dcterms:W3CDTF">2025-01-03T14:19:11Z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2024-10-22T15:17:50Z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2e8dabaf-da29-44ad-b70f-b7e9a4e42fd4</vt:lpwstr>
  </property>
  <property fmtid="{D5CDD505-2E9C-101B-9397-08002B2CF9AE}" pid="8" name="MSIP_Label_eb544694-0027-44fa-bee4-2648c0363f9d_ContentBits">
    <vt:lpwstr>0</vt:lpwstr>
  </property>
  <property fmtid="{D5CDD505-2E9C-101B-9397-08002B2CF9AE}" pid="9" name="ContentTypeId">
    <vt:lpwstr>0x0101001BEB557DBE01834EAB47A683706DCD5B001CB4B9AB93836842A61C86EAD5F20BA7</vt:lpwstr>
  </property>
  <property fmtid="{D5CDD505-2E9C-101B-9397-08002B2CF9AE}" pid="10" name="_dlc_DocIdItemGuid">
    <vt:lpwstr>48657720-4ccf-49cc-84b2-10616880f2fb</vt:lpwstr>
  </property>
</Properties>
</file>