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256" r:id="rId5"/>
    <p:sldId id="270" r:id="rId6"/>
    <p:sldId id="258" r:id="rId7"/>
    <p:sldId id="329" r:id="rId8"/>
    <p:sldId id="304" r:id="rId9"/>
    <p:sldId id="262" r:id="rId10"/>
    <p:sldId id="260" r:id="rId11"/>
    <p:sldId id="264" r:id="rId12"/>
    <p:sldId id="259" r:id="rId13"/>
    <p:sldId id="263" r:id="rId14"/>
    <p:sldId id="266" r:id="rId15"/>
    <p:sldId id="265" r:id="rId16"/>
    <p:sldId id="267" r:id="rId17"/>
    <p:sldId id="305" r:id="rId18"/>
    <p:sldId id="268" r:id="rId19"/>
    <p:sldId id="330" r:id="rId20"/>
    <p:sldId id="308" r:id="rId21"/>
    <p:sldId id="311" r:id="rId22"/>
    <p:sldId id="312" r:id="rId23"/>
    <p:sldId id="313" r:id="rId24"/>
    <p:sldId id="314" r:id="rId25"/>
    <p:sldId id="315" r:id="rId26"/>
    <p:sldId id="316" r:id="rId27"/>
    <p:sldId id="317" r:id="rId28"/>
    <p:sldId id="318" r:id="rId29"/>
    <p:sldId id="319" r:id="rId30"/>
    <p:sldId id="320" r:id="rId31"/>
    <p:sldId id="321" r:id="rId32"/>
    <p:sldId id="323" r:id="rId33"/>
    <p:sldId id="322" r:id="rId34"/>
    <p:sldId id="299" r:id="rId35"/>
    <p:sldId id="324" r:id="rId36"/>
    <p:sldId id="325" r:id="rId37"/>
    <p:sldId id="301" r:id="rId38"/>
    <p:sldId id="327" r:id="rId39"/>
    <p:sldId id="303" r:id="rId40"/>
    <p:sldId id="26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burn, Jennifer - Division of School Data Services" initials="WS" lastIdx="4" clrIdx="0">
    <p:extLst>
      <p:ext uri="{19B8F6BF-5375-455C-9EA6-DF929625EA0E}">
        <p15:presenceInfo xmlns:p15="http://schemas.microsoft.com/office/powerpoint/2012/main" userId="S::jennifer.winburn@education.ky.gov::2487fdc8-4025-4e67-8661-fd4b740d28dd" providerId="AD"/>
      </p:ext>
    </p:extLst>
  </p:cmAuthor>
  <p:cmAuthor id="2" name="Keeter, Lisa - Division of School Data Services" initials="KS" lastIdx="12" clrIdx="1">
    <p:extLst>
      <p:ext uri="{19B8F6BF-5375-455C-9EA6-DF929625EA0E}">
        <p15:presenceInfo xmlns:p15="http://schemas.microsoft.com/office/powerpoint/2012/main" userId="S::lisa.keeter@education.ky.gov::13616914-6d5e-45d3-97bf-a0e9c56e728a" providerId="AD"/>
      </p:ext>
    </p:extLst>
  </p:cmAuthor>
  <p:cmAuthor id="3" name="Walters, Kimberly - Division of School Data Services" initials="WS" lastIdx="1" clrIdx="2">
    <p:extLst>
      <p:ext uri="{19B8F6BF-5375-455C-9EA6-DF929625EA0E}">
        <p15:presenceInfo xmlns:p15="http://schemas.microsoft.com/office/powerpoint/2012/main" userId="S::kimberly.walters@education.ky.gov::f2d6fcc6-6f65-4052-9f3c-009ee8b6c8e0" providerId="AD"/>
      </p:ext>
    </p:extLst>
  </p:cmAuthor>
  <p:cmAuthor id="4" name="Conner, Dede - KDE Division Director" initials="CD" lastIdx="5" clrIdx="3">
    <p:extLst>
      <p:ext uri="{19B8F6BF-5375-455C-9EA6-DF929625EA0E}">
        <p15:presenceInfo xmlns:p15="http://schemas.microsoft.com/office/powerpoint/2012/main" userId="S::dede.conner@education.ky.gov::88d10989-97b2-4d8a-8bd6-91cfbe8122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780"/>
    <a:srgbClr val="1026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1D99D4-EA34-4729-AF08-AA35D341A60E}" v="1" dt="2021-11-01T17:25:54.902"/>
    <p1510:client id="{4FF87386-C531-4ECC-83E6-C81D30B56224}" v="898" dt="2021-10-29T17:12:57.294"/>
    <p1510:client id="{86DD9338-2AAE-4A33-A618-413F09FDF406}" v="615" dt="2021-10-29T14:04:12.199"/>
    <p1510:client id="{BB3885FF-4EB3-DF4F-9A4E-75BD866B69FE}" v="4" dt="2021-10-29T11:42:37.4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ustomXml" Target="../customXml/item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39ED38-3BBF-46FE-AF0B-3FB812A3C1B9}" type="datetimeFigureOut">
              <a:rPr lang="en-US" smtClean="0"/>
              <a:t>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E1B3C-7DB8-40B6-9E30-3F2A9B164D23}" type="slidenum">
              <a:rPr lang="en-US" smtClean="0"/>
              <a:t>‹#›</a:t>
            </a:fld>
            <a:endParaRPr lang="en-US"/>
          </a:p>
        </p:txBody>
      </p:sp>
    </p:spTree>
    <p:extLst>
      <p:ext uri="{BB962C8B-B14F-4D97-AF65-F5344CB8AC3E}">
        <p14:creationId xmlns:p14="http://schemas.microsoft.com/office/powerpoint/2010/main" val="3751978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Melissa</a:t>
            </a:r>
          </a:p>
        </p:txBody>
      </p:sp>
      <p:sp>
        <p:nvSpPr>
          <p:cNvPr id="4" name="Slide Number Placeholder 3"/>
          <p:cNvSpPr>
            <a:spLocks noGrp="1"/>
          </p:cNvSpPr>
          <p:nvPr>
            <p:ph type="sldNum" sz="quarter" idx="5"/>
          </p:nvPr>
        </p:nvSpPr>
        <p:spPr/>
        <p:txBody>
          <a:bodyPr/>
          <a:lstStyle/>
          <a:p>
            <a:fld id="{C6BE1B3C-7DB8-40B6-9E30-3F2A9B164D23}" type="slidenum">
              <a:rPr lang="en-US" smtClean="0"/>
              <a:t>2</a:t>
            </a:fld>
            <a:endParaRPr lang="en-US"/>
          </a:p>
        </p:txBody>
      </p:sp>
    </p:spTree>
    <p:extLst>
      <p:ext uri="{BB962C8B-B14F-4D97-AF65-F5344CB8AC3E}">
        <p14:creationId xmlns:p14="http://schemas.microsoft.com/office/powerpoint/2010/main" val="1385956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11/1/2021</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11/1/2021</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11/1/2021</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11/1/2021</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11/1/2021</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11/1/2021</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11/1/2021</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11/1/2021</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11/1/2021</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11/1/2021</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11/1/2021</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11/1/2021</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kde-tableau.infinitecampus.org/#/site/KDE/views/StudentEquityDashboard/At-RiskofOver-Representation?:iid=2"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hyperlink" Target="https://education.ky.gov/districts/tech/sis/Pages/KSIS-Data-Visualization.aspx"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kde-tableau.infinitecampus.org/#/site/KDE/views/ICBehaviorAnalysis/BehaviorAnalysis"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kde-tableau.infinitecampus.org/#/site/KDE/views/KYAttendancev12/FTEAttendanceDashboard" TargetMode="External"/><Relationship Id="rId2" Type="http://schemas.openxmlformats.org/officeDocument/2006/relationships/hyperlink" Target="https://kde-tableau.infinitecampus.org/#/site/KDE/views/ICBehaviorAnalysis/BehaviorAnalysis"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hyperlink" Target="https://education.ky.gov/districts/tech/sis/Pages/KSIS-Data-Visualization.aspx"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owl.excelsior.edu/writing-process/prewriting-strategies/prewriting-strategies-asking-defining-questions/" TargetMode="External"/><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4863548" y="808383"/>
            <a:ext cx="6586330" cy="2701580"/>
          </a:xfrm>
        </p:spPr>
        <p:txBody>
          <a:bodyPr>
            <a:normAutofit/>
          </a:bodyPr>
          <a:lstStyle/>
          <a:p>
            <a:r>
              <a:rPr lang="en-US" dirty="0">
                <a:solidFill>
                  <a:srgbClr val="007780"/>
                </a:solidFill>
              </a:rPr>
              <a:t>KDE Data Visualization</a:t>
            </a:r>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F90A0-8C5E-4EAC-A08B-CBC53301C6FC}"/>
              </a:ext>
            </a:extLst>
          </p:cNvPr>
          <p:cNvSpPr>
            <a:spLocks noGrp="1"/>
          </p:cNvSpPr>
          <p:nvPr>
            <p:ph type="title"/>
          </p:nvPr>
        </p:nvSpPr>
        <p:spPr>
          <a:xfrm>
            <a:off x="679366" y="328477"/>
            <a:ext cx="5599513" cy="1468877"/>
          </a:xfrm>
        </p:spPr>
        <p:txBody>
          <a:bodyPr>
            <a:noAutofit/>
          </a:bodyPr>
          <a:lstStyle/>
          <a:p>
            <a:r>
              <a:rPr lang="en-US" sz="3600" b="1" dirty="0"/>
              <a:t>How are Risk Ratios Calculated for Over-Representation?</a:t>
            </a:r>
          </a:p>
        </p:txBody>
      </p:sp>
      <p:sp>
        <p:nvSpPr>
          <p:cNvPr id="5" name="Text Placeholder 4">
            <a:extLst>
              <a:ext uri="{FF2B5EF4-FFF2-40B4-BE49-F238E27FC236}">
                <a16:creationId xmlns:a16="http://schemas.microsoft.com/office/drawing/2014/main" id="{2ADB0E71-8976-4E03-B760-EF27D98DB3EB}"/>
              </a:ext>
            </a:extLst>
          </p:cNvPr>
          <p:cNvSpPr>
            <a:spLocks noGrp="1"/>
          </p:cNvSpPr>
          <p:nvPr>
            <p:ph type="body" sz="half" idx="2"/>
          </p:nvPr>
        </p:nvSpPr>
        <p:spPr>
          <a:xfrm>
            <a:off x="679367" y="1966165"/>
            <a:ext cx="10821169" cy="798922"/>
          </a:xfrm>
        </p:spPr>
        <p:txBody>
          <a:bodyPr>
            <a:normAutofit fontScale="92500" lnSpcReduction="10000"/>
          </a:bodyPr>
          <a:lstStyle/>
          <a:p>
            <a:pPr marL="285750" indent="-285750">
              <a:buFont typeface="Arial" panose="020B0604020202020204" pitchFamily="34" charset="0"/>
              <a:buChar char="•"/>
            </a:pPr>
            <a:r>
              <a:rPr lang="en-US"/>
              <a:t>When two groups have around the same amount of risk, the risk ratio will be close to 1. </a:t>
            </a:r>
          </a:p>
          <a:p>
            <a:pPr marL="285750" indent="-285750">
              <a:buFont typeface="Arial" panose="020B0604020202020204" pitchFamily="34" charset="0"/>
              <a:buChar char="•"/>
            </a:pPr>
            <a:r>
              <a:rPr lang="en-US"/>
              <a:t>The Equity Dashboard uses a risk ratio threshold of .25 higher than 1 (1.25 and above) for over-representation based on the work of </a:t>
            </a:r>
            <a:r>
              <a:rPr lang="en-US" err="1"/>
              <a:t>Boneshefski</a:t>
            </a:r>
            <a:r>
              <a:rPr lang="en-US"/>
              <a:t> and Runge (2014). </a:t>
            </a:r>
          </a:p>
        </p:txBody>
      </p:sp>
      <p:pic>
        <p:nvPicPr>
          <p:cNvPr id="7" name="Picture 6" descr="table with risk ratio values and level of disproportionality for over-representation.">
            <a:extLst>
              <a:ext uri="{FF2B5EF4-FFF2-40B4-BE49-F238E27FC236}">
                <a16:creationId xmlns:a16="http://schemas.microsoft.com/office/drawing/2014/main" id="{887D54E3-9377-433D-8402-2A53AA280DEF}"/>
              </a:ext>
            </a:extLst>
          </p:cNvPr>
          <p:cNvPicPr>
            <a:picLocks noChangeAspect="1"/>
          </p:cNvPicPr>
          <p:nvPr/>
        </p:nvPicPr>
        <p:blipFill>
          <a:blip r:embed="rId2"/>
          <a:stretch>
            <a:fillRect/>
          </a:stretch>
        </p:blipFill>
        <p:spPr>
          <a:xfrm>
            <a:off x="6648941" y="326645"/>
            <a:ext cx="4220164" cy="1619476"/>
          </a:xfrm>
          <a:prstGeom prst="rect">
            <a:avLst/>
          </a:prstGeom>
        </p:spPr>
      </p:pic>
      <p:pic>
        <p:nvPicPr>
          <p:cNvPr id="8" name="Picture 7" descr="screenshot view of advanced coursework equity view with hover-over text describing detail.">
            <a:extLst>
              <a:ext uri="{FF2B5EF4-FFF2-40B4-BE49-F238E27FC236}">
                <a16:creationId xmlns:a16="http://schemas.microsoft.com/office/drawing/2014/main" id="{A4C07943-0AA5-4E18-B2F8-140D70654D88}"/>
              </a:ext>
            </a:extLst>
          </p:cNvPr>
          <p:cNvPicPr>
            <a:picLocks noChangeAspect="1"/>
          </p:cNvPicPr>
          <p:nvPr/>
        </p:nvPicPr>
        <p:blipFill>
          <a:blip r:embed="rId3"/>
          <a:stretch>
            <a:fillRect/>
          </a:stretch>
        </p:blipFill>
        <p:spPr>
          <a:xfrm>
            <a:off x="885499" y="2805175"/>
            <a:ext cx="9983606" cy="2861185"/>
          </a:xfrm>
          <a:prstGeom prst="rect">
            <a:avLst/>
          </a:prstGeom>
        </p:spPr>
      </p:pic>
    </p:spTree>
    <p:extLst>
      <p:ext uri="{BB962C8B-B14F-4D97-AF65-F5344CB8AC3E}">
        <p14:creationId xmlns:p14="http://schemas.microsoft.com/office/powerpoint/2010/main" val="615721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E796-3ED1-4F09-969D-C95B5D7C76DD}"/>
              </a:ext>
            </a:extLst>
          </p:cNvPr>
          <p:cNvSpPr>
            <a:spLocks noGrp="1"/>
          </p:cNvSpPr>
          <p:nvPr>
            <p:ph type="title"/>
          </p:nvPr>
        </p:nvSpPr>
        <p:spPr/>
        <p:txBody>
          <a:bodyPr/>
          <a:lstStyle/>
          <a:p>
            <a:r>
              <a:rPr lang="en-US" b="1" dirty="0"/>
              <a:t>Context Matters</a:t>
            </a:r>
          </a:p>
        </p:txBody>
      </p:sp>
      <p:sp>
        <p:nvSpPr>
          <p:cNvPr id="3" name="Content Placeholder 2">
            <a:extLst>
              <a:ext uri="{FF2B5EF4-FFF2-40B4-BE49-F238E27FC236}">
                <a16:creationId xmlns:a16="http://schemas.microsoft.com/office/drawing/2014/main" id="{7A38BE39-931B-4A32-B38D-911BEDAB1B8B}"/>
              </a:ext>
            </a:extLst>
          </p:cNvPr>
          <p:cNvSpPr>
            <a:spLocks noGrp="1"/>
          </p:cNvSpPr>
          <p:nvPr>
            <p:ph idx="1"/>
          </p:nvPr>
        </p:nvSpPr>
        <p:spPr>
          <a:xfrm>
            <a:off x="838200" y="1800519"/>
            <a:ext cx="10515600" cy="4026247"/>
          </a:xfrm>
        </p:spPr>
        <p:txBody>
          <a:bodyPr/>
          <a:lstStyle/>
          <a:p>
            <a:r>
              <a:rPr lang="en-US" dirty="0"/>
              <a:t>The data in the Equity Dashboard represent quantitative data, or numbers describing trends. </a:t>
            </a:r>
          </a:p>
          <a:p>
            <a:r>
              <a:rPr lang="en-US" dirty="0"/>
              <a:t>It is important to remember that context matters and the anecdotal, or qualitative data, gained through speaking with students and their families can be just as valuable to build a more complete picture. </a:t>
            </a:r>
          </a:p>
          <a:p>
            <a:r>
              <a:rPr lang="en-US" dirty="0"/>
              <a:t>Honoring, valuing and lifting up the voices of students and families can offer a great deal of information about how school and the educational process are going for local communities.</a:t>
            </a:r>
          </a:p>
        </p:txBody>
      </p:sp>
    </p:spTree>
    <p:extLst>
      <p:ext uri="{BB962C8B-B14F-4D97-AF65-F5344CB8AC3E}">
        <p14:creationId xmlns:p14="http://schemas.microsoft.com/office/powerpoint/2010/main" val="3881365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21FC6-31F2-4485-B686-9A70895D56DE}"/>
              </a:ext>
            </a:extLst>
          </p:cNvPr>
          <p:cNvSpPr>
            <a:spLocks noGrp="1"/>
          </p:cNvSpPr>
          <p:nvPr>
            <p:ph type="title"/>
          </p:nvPr>
        </p:nvSpPr>
        <p:spPr/>
        <p:txBody>
          <a:bodyPr/>
          <a:lstStyle/>
          <a:p>
            <a:r>
              <a:rPr lang="en-US" b="1" dirty="0"/>
              <a:t>Making the Data Actionable</a:t>
            </a:r>
          </a:p>
        </p:txBody>
      </p:sp>
      <p:sp>
        <p:nvSpPr>
          <p:cNvPr id="3" name="Content Placeholder 2">
            <a:extLst>
              <a:ext uri="{FF2B5EF4-FFF2-40B4-BE49-F238E27FC236}">
                <a16:creationId xmlns:a16="http://schemas.microsoft.com/office/drawing/2014/main" id="{24A22415-75E1-4B32-9234-B0DC1C96B259}"/>
              </a:ext>
            </a:extLst>
          </p:cNvPr>
          <p:cNvSpPr>
            <a:spLocks noGrp="1"/>
          </p:cNvSpPr>
          <p:nvPr>
            <p:ph idx="1"/>
          </p:nvPr>
        </p:nvSpPr>
        <p:spPr>
          <a:xfrm>
            <a:off x="838200" y="1582434"/>
            <a:ext cx="10515600" cy="3962332"/>
          </a:xfrm>
        </p:spPr>
        <p:txBody>
          <a:bodyPr/>
          <a:lstStyle/>
          <a:p>
            <a:r>
              <a:rPr lang="en-US" dirty="0"/>
              <a:t>Identify or create district and school leadership teams (e.g., MTSS leadership teams or other existing leadership team). Team members include leadership and key stakeholders that are representative of the staff, students and community they serve.</a:t>
            </a:r>
          </a:p>
          <a:p>
            <a:r>
              <a:rPr lang="en-US" dirty="0"/>
              <a:t>Identify roles and responsibilities of the team members and designate a data coordinator. </a:t>
            </a:r>
          </a:p>
          <a:p>
            <a:pPr marL="0" indent="0">
              <a:buNone/>
            </a:pPr>
            <a:r>
              <a:rPr lang="en-US" dirty="0"/>
              <a:t>• Utilize a standardized problem-solving or data inquiry process.</a:t>
            </a:r>
          </a:p>
          <a:p>
            <a:r>
              <a:rPr lang="en-US" dirty="0"/>
              <a:t>Create a meeting schedule to review and analyze data (e.g., monthly or quarterly).</a:t>
            </a:r>
          </a:p>
        </p:txBody>
      </p:sp>
    </p:spTree>
    <p:extLst>
      <p:ext uri="{BB962C8B-B14F-4D97-AF65-F5344CB8AC3E}">
        <p14:creationId xmlns:p14="http://schemas.microsoft.com/office/powerpoint/2010/main" val="2813086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146AEE-9350-4CE8-BC52-DE9B73797EBD}"/>
              </a:ext>
            </a:extLst>
          </p:cNvPr>
          <p:cNvSpPr>
            <a:spLocks noGrp="1"/>
          </p:cNvSpPr>
          <p:nvPr>
            <p:ph type="title"/>
          </p:nvPr>
        </p:nvSpPr>
        <p:spPr>
          <a:xfrm>
            <a:off x="1287379" y="1913188"/>
            <a:ext cx="4872789" cy="2514433"/>
          </a:xfrm>
        </p:spPr>
        <p:txBody>
          <a:bodyPr>
            <a:normAutofit/>
          </a:bodyPr>
          <a:lstStyle/>
          <a:p>
            <a:r>
              <a:rPr lang="en-US" b="1" dirty="0">
                <a:hlinkClick r:id="rId2"/>
              </a:rPr>
              <a:t>Live Demo</a:t>
            </a:r>
            <a:r>
              <a:rPr lang="en-US" b="1" dirty="0"/>
              <a:t> </a:t>
            </a:r>
            <a:br>
              <a:rPr lang="en-US" b="1" dirty="0"/>
            </a:br>
            <a:r>
              <a:rPr lang="en-US" b="1" dirty="0"/>
              <a:t>for </a:t>
            </a:r>
            <a:br>
              <a:rPr lang="en-US" b="1" dirty="0"/>
            </a:br>
            <a:r>
              <a:rPr lang="en-US" b="1" dirty="0"/>
              <a:t>Equity Dashboard</a:t>
            </a:r>
          </a:p>
        </p:txBody>
      </p:sp>
    </p:spTree>
    <p:extLst>
      <p:ext uri="{BB962C8B-B14F-4D97-AF65-F5344CB8AC3E}">
        <p14:creationId xmlns:p14="http://schemas.microsoft.com/office/powerpoint/2010/main" val="2715756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EC067-0A4D-48E4-8EC5-AF0D93BD0785}"/>
              </a:ext>
            </a:extLst>
          </p:cNvPr>
          <p:cNvSpPr>
            <a:spLocks noGrp="1"/>
          </p:cNvSpPr>
          <p:nvPr>
            <p:ph type="title"/>
          </p:nvPr>
        </p:nvSpPr>
        <p:spPr/>
        <p:txBody>
          <a:bodyPr/>
          <a:lstStyle/>
          <a:p>
            <a:r>
              <a:rPr lang="en-US" b="1" dirty="0"/>
              <a:t>Equity Dashboard Resources</a:t>
            </a:r>
          </a:p>
        </p:txBody>
      </p:sp>
      <p:sp>
        <p:nvSpPr>
          <p:cNvPr id="3" name="Content Placeholder 2">
            <a:extLst>
              <a:ext uri="{FF2B5EF4-FFF2-40B4-BE49-F238E27FC236}">
                <a16:creationId xmlns:a16="http://schemas.microsoft.com/office/drawing/2014/main" id="{61B99F6D-47B5-4C14-9BE2-F4679D62B284}"/>
              </a:ext>
            </a:extLst>
          </p:cNvPr>
          <p:cNvSpPr>
            <a:spLocks noGrp="1"/>
          </p:cNvSpPr>
          <p:nvPr>
            <p:ph idx="1"/>
          </p:nvPr>
        </p:nvSpPr>
        <p:spPr/>
        <p:txBody>
          <a:bodyPr/>
          <a:lstStyle/>
          <a:p>
            <a:r>
              <a:rPr lang="en-US"/>
              <a:t>Guidance document explains each data set and how the risk ratios work. </a:t>
            </a:r>
          </a:p>
          <a:p>
            <a:r>
              <a:rPr lang="en-US"/>
              <a:t>Training videos </a:t>
            </a:r>
          </a:p>
          <a:p>
            <a:endParaRPr lang="en-US"/>
          </a:p>
          <a:p>
            <a:r>
              <a:rPr lang="en-US"/>
              <a:t>Available on the </a:t>
            </a:r>
            <a:r>
              <a:rPr lang="en-US">
                <a:hlinkClick r:id="rId2"/>
              </a:rPr>
              <a:t>KDE Data Visualization webpage</a:t>
            </a:r>
            <a:r>
              <a:rPr lang="en-US"/>
              <a:t>.</a:t>
            </a:r>
          </a:p>
          <a:p>
            <a:endParaRPr lang="en-US"/>
          </a:p>
        </p:txBody>
      </p:sp>
    </p:spTree>
    <p:extLst>
      <p:ext uri="{BB962C8B-B14F-4D97-AF65-F5344CB8AC3E}">
        <p14:creationId xmlns:p14="http://schemas.microsoft.com/office/powerpoint/2010/main" val="491456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86226-3B71-407A-BEFE-E25B1EE90033}"/>
              </a:ext>
            </a:extLst>
          </p:cNvPr>
          <p:cNvSpPr>
            <a:spLocks noGrp="1"/>
          </p:cNvSpPr>
          <p:nvPr>
            <p:ph type="title"/>
          </p:nvPr>
        </p:nvSpPr>
        <p:spPr>
          <a:xfrm>
            <a:off x="517358" y="163178"/>
            <a:ext cx="10515600" cy="1325563"/>
          </a:xfrm>
        </p:spPr>
        <p:txBody>
          <a:bodyPr/>
          <a:lstStyle/>
          <a:p>
            <a:r>
              <a:rPr lang="en-US" b="1" dirty="0"/>
              <a:t>KDE Data Visualization - Behavior</a:t>
            </a:r>
          </a:p>
        </p:txBody>
      </p:sp>
      <p:sp>
        <p:nvSpPr>
          <p:cNvPr id="3" name="Content Placeholder 2">
            <a:extLst>
              <a:ext uri="{FF2B5EF4-FFF2-40B4-BE49-F238E27FC236}">
                <a16:creationId xmlns:a16="http://schemas.microsoft.com/office/drawing/2014/main" id="{EBBC0DCE-FFDC-4B89-A812-5119201E9364}"/>
              </a:ext>
            </a:extLst>
          </p:cNvPr>
          <p:cNvSpPr>
            <a:spLocks noGrp="1"/>
          </p:cNvSpPr>
          <p:nvPr>
            <p:ph sz="half" idx="1"/>
          </p:nvPr>
        </p:nvSpPr>
        <p:spPr>
          <a:xfrm>
            <a:off x="517358" y="1352383"/>
            <a:ext cx="5181600" cy="4005680"/>
          </a:xfrm>
        </p:spPr>
        <p:txBody>
          <a:bodyPr>
            <a:normAutofit fontScale="85000" lnSpcReduction="20000"/>
          </a:bodyPr>
          <a:lstStyle/>
          <a:p>
            <a:r>
              <a:rPr lang="en-US"/>
              <a:t>Data Views</a:t>
            </a:r>
          </a:p>
          <a:p>
            <a:pPr lvl="1"/>
            <a:r>
              <a:rPr lang="en-US"/>
              <a:t>Behavior Analysis</a:t>
            </a:r>
          </a:p>
          <a:p>
            <a:pPr lvl="1"/>
            <a:r>
              <a:rPr lang="en-US"/>
              <a:t>Student Event Analysis</a:t>
            </a:r>
          </a:p>
          <a:p>
            <a:pPr lvl="1"/>
            <a:r>
              <a:rPr lang="en-US"/>
              <a:t>Student Resolution Analysis</a:t>
            </a:r>
          </a:p>
          <a:p>
            <a:pPr lvl="1"/>
            <a:r>
              <a:rPr lang="en-US"/>
              <a:t>Student Events and Resolutions</a:t>
            </a:r>
          </a:p>
          <a:p>
            <a:pPr lvl="1"/>
            <a:r>
              <a:rPr lang="en-US"/>
              <a:t>Count of Days Removed</a:t>
            </a:r>
          </a:p>
          <a:p>
            <a:pPr lvl="1"/>
            <a:r>
              <a:rPr lang="en-US"/>
              <a:t>Staff Event Analysis</a:t>
            </a:r>
          </a:p>
          <a:p>
            <a:pPr lvl="1"/>
            <a:r>
              <a:rPr lang="en-US"/>
              <a:t>Events vs Resolutions</a:t>
            </a:r>
          </a:p>
          <a:p>
            <a:pPr lvl="1"/>
            <a:r>
              <a:rPr lang="en-US"/>
              <a:t>Event Counts by Student Group</a:t>
            </a:r>
          </a:p>
          <a:p>
            <a:pPr lvl="1"/>
            <a:r>
              <a:rPr lang="en-US"/>
              <a:t>Percent of Unduplicated Students with Events</a:t>
            </a:r>
          </a:p>
          <a:p>
            <a:pPr lvl="1"/>
            <a:r>
              <a:rPr lang="en-US"/>
              <a:t>Percent of Students with Resolutions</a:t>
            </a:r>
          </a:p>
          <a:p>
            <a:pPr lvl="1"/>
            <a:r>
              <a:rPr lang="en-US"/>
              <a:t>Summary/Detail Line Dashboards</a:t>
            </a:r>
          </a:p>
          <a:p>
            <a:pPr lvl="1"/>
            <a:r>
              <a:rPr lang="en-US"/>
              <a:t>Summary/Detail Heat Map Dashboards</a:t>
            </a:r>
          </a:p>
          <a:p>
            <a:pPr lvl="1"/>
            <a:endParaRPr lang="en-US"/>
          </a:p>
          <a:p>
            <a:pPr lvl="1"/>
            <a:endParaRPr lang="en-US"/>
          </a:p>
          <a:p>
            <a:endParaRPr lang="en-US"/>
          </a:p>
        </p:txBody>
      </p:sp>
      <p:sp>
        <p:nvSpPr>
          <p:cNvPr id="4" name="Content Placeholder 3">
            <a:extLst>
              <a:ext uri="{FF2B5EF4-FFF2-40B4-BE49-F238E27FC236}">
                <a16:creationId xmlns:a16="http://schemas.microsoft.com/office/drawing/2014/main" id="{F1447566-3B6E-4B31-B2A2-446965ECE1DB}"/>
              </a:ext>
            </a:extLst>
          </p:cNvPr>
          <p:cNvSpPr>
            <a:spLocks noGrp="1"/>
          </p:cNvSpPr>
          <p:nvPr>
            <p:ph sz="half" idx="2"/>
          </p:nvPr>
        </p:nvSpPr>
        <p:spPr>
          <a:xfrm>
            <a:off x="7065574" y="1574055"/>
            <a:ext cx="3838073" cy="3347954"/>
          </a:xfrm>
          <a:ln w="22225">
            <a:solidFill>
              <a:schemeClr val="accent1"/>
            </a:solidFill>
          </a:ln>
        </p:spPr>
        <p:txBody>
          <a:bodyPr>
            <a:normAutofit fontScale="85000" lnSpcReduction="20000"/>
          </a:bodyPr>
          <a:lstStyle/>
          <a:p>
            <a:pPr marL="0" indent="0" algn="ctr">
              <a:buNone/>
            </a:pPr>
            <a:endParaRPr lang="en-US">
              <a:hlinkClick r:id="rId2"/>
            </a:endParaRPr>
          </a:p>
          <a:p>
            <a:pPr marL="0" indent="0" algn="ctr">
              <a:buNone/>
            </a:pPr>
            <a:r>
              <a:rPr lang="en-US">
                <a:hlinkClick r:id="rId2"/>
              </a:rPr>
              <a:t>Live Demo</a:t>
            </a:r>
            <a:r>
              <a:rPr lang="en-US"/>
              <a:t> for Behavior</a:t>
            </a:r>
          </a:p>
          <a:p>
            <a:pPr marL="0" indent="0" algn="ctr">
              <a:buNone/>
            </a:pPr>
            <a:endParaRPr lang="en-US"/>
          </a:p>
          <a:p>
            <a:pPr marL="0" indent="0" algn="ctr">
              <a:buNone/>
            </a:pPr>
            <a:endParaRPr lang="en-US" b="1" i="1"/>
          </a:p>
          <a:p>
            <a:pPr marL="0" indent="0" algn="ctr">
              <a:lnSpc>
                <a:spcPct val="120000"/>
              </a:lnSpc>
              <a:buNone/>
            </a:pPr>
            <a:r>
              <a:rPr lang="en-US" b="1" i="1"/>
              <a:t>NOTE: Data is refreshed nightly, it is one day behind what is in Infinite Campus.</a:t>
            </a:r>
          </a:p>
          <a:p>
            <a:pPr marL="0" indent="0" algn="ctr">
              <a:buNone/>
            </a:pPr>
            <a:endParaRPr lang="en-US"/>
          </a:p>
          <a:p>
            <a:pPr algn="ctr"/>
            <a:endParaRPr lang="en-US"/>
          </a:p>
        </p:txBody>
      </p:sp>
    </p:spTree>
    <p:extLst>
      <p:ext uri="{BB962C8B-B14F-4D97-AF65-F5344CB8AC3E}">
        <p14:creationId xmlns:p14="http://schemas.microsoft.com/office/powerpoint/2010/main" val="2176283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49E-8B4E-4266-9ABC-8BA87AFB2CEF}"/>
              </a:ext>
            </a:extLst>
          </p:cNvPr>
          <p:cNvSpPr>
            <a:spLocks noGrp="1"/>
          </p:cNvSpPr>
          <p:nvPr>
            <p:ph type="title"/>
          </p:nvPr>
        </p:nvSpPr>
        <p:spPr>
          <a:xfrm>
            <a:off x="249555" y="81969"/>
            <a:ext cx="3717431" cy="1696031"/>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r>
              <a:rPr lang="en-US" sz="5400" b="1" dirty="0">
                <a:solidFill>
                  <a:srgbClr val="007780"/>
                </a:solidFill>
                <a:latin typeface="+mj-lt"/>
                <a:ea typeface="+mj-ea"/>
                <a:cs typeface="+mj-cs"/>
              </a:rPr>
              <a:t>Behavior</a:t>
            </a:r>
            <a:br>
              <a:rPr lang="en-US" sz="5400" b="1" dirty="0">
                <a:solidFill>
                  <a:srgbClr val="007780"/>
                </a:solidFill>
                <a:latin typeface="+mj-lt"/>
                <a:ea typeface="+mj-ea"/>
                <a:cs typeface="+mj-cs"/>
              </a:rPr>
            </a:br>
            <a:r>
              <a:rPr lang="en-US" sz="5400" b="1" dirty="0">
                <a:solidFill>
                  <a:srgbClr val="007780"/>
                </a:solidFill>
                <a:latin typeface="+mj-lt"/>
                <a:ea typeface="+mj-ea"/>
                <a:cs typeface="+mj-cs"/>
              </a:rPr>
              <a:t>Analysis</a:t>
            </a:r>
          </a:p>
        </p:txBody>
      </p:sp>
      <p:sp>
        <p:nvSpPr>
          <p:cNvPr id="4" name="Text Placeholder 3">
            <a:extLst>
              <a:ext uri="{FF2B5EF4-FFF2-40B4-BE49-F238E27FC236}">
                <a16:creationId xmlns:a16="http://schemas.microsoft.com/office/drawing/2014/main" id="{F49E8BD2-2BAC-44B2-A41A-E34D4DB93F88}"/>
              </a:ext>
            </a:extLst>
          </p:cNvPr>
          <p:cNvSpPr>
            <a:spLocks noGrp="1"/>
          </p:cNvSpPr>
          <p:nvPr>
            <p:ph type="body" sz="half" idx="2"/>
          </p:nvPr>
        </p:nvSpPr>
        <p:spPr>
          <a:xfrm>
            <a:off x="312907" y="1778000"/>
            <a:ext cx="4189668" cy="2508843"/>
          </a:xfrm>
        </p:spPr>
        <p:txBody>
          <a:bodyPr vert="horz" lIns="91440" tIns="45720" rIns="91440" bIns="45720" rtlCol="0">
            <a:normAutofit/>
          </a:bodyPr>
          <a:lstStyle/>
          <a:p>
            <a:r>
              <a:rPr lang="en-US" sz="2200" dirty="0">
                <a:solidFill>
                  <a:schemeClr val="tx1"/>
                </a:solidFill>
              </a:rPr>
              <a:t>Filters include options to see:</a:t>
            </a:r>
          </a:p>
          <a:p>
            <a:pPr marL="285750" indent="-228600">
              <a:buFont typeface="Arial" panose="020B0604020202020204" pitchFamily="34" charset="0"/>
              <a:buChar char="•"/>
            </a:pPr>
            <a:r>
              <a:rPr lang="en-US" sz="2200" dirty="0">
                <a:solidFill>
                  <a:schemeClr val="tx1"/>
                </a:solidFill>
              </a:rPr>
              <a:t>By state or all resolution codes</a:t>
            </a:r>
          </a:p>
          <a:p>
            <a:pPr marL="285750" indent="-228600">
              <a:buFont typeface="Arial" panose="020B0604020202020204" pitchFamily="34" charset="0"/>
              <a:buChar char="•"/>
            </a:pPr>
            <a:r>
              <a:rPr lang="en-US" sz="2200" dirty="0">
                <a:solidFill>
                  <a:schemeClr val="tx1"/>
                </a:solidFill>
              </a:rPr>
              <a:t>All students or an individual student.</a:t>
            </a:r>
          </a:p>
          <a:p>
            <a:pPr marL="285750" indent="-228600">
              <a:buFont typeface="Arial" panose="020B0604020202020204" pitchFamily="34" charset="0"/>
              <a:buChar char="•"/>
            </a:pPr>
            <a:r>
              <a:rPr lang="en-US" sz="2200" dirty="0">
                <a:solidFill>
                  <a:schemeClr val="tx1"/>
                </a:solidFill>
              </a:rPr>
              <a:t>Student subgroups</a:t>
            </a:r>
          </a:p>
          <a:p>
            <a:pPr indent="-228600">
              <a:buFont typeface="Arial" panose="020B0604020202020204" pitchFamily="34" charset="0"/>
              <a:buChar char="•"/>
            </a:pPr>
            <a:endParaRPr lang="en-US" sz="2200" dirty="0">
              <a:solidFill>
                <a:schemeClr val="tx1"/>
              </a:solidFill>
            </a:endParaRPr>
          </a:p>
        </p:txBody>
      </p:sp>
      <p:pic>
        <p:nvPicPr>
          <p:cNvPr id="5" name="Picture 4" descr="screenshot of behavior analysis dashboard ">
            <a:extLst>
              <a:ext uri="{FF2B5EF4-FFF2-40B4-BE49-F238E27FC236}">
                <a16:creationId xmlns:a16="http://schemas.microsoft.com/office/drawing/2014/main" id="{93B56B6E-1105-4797-BC9A-F53028FF4A99}"/>
              </a:ext>
            </a:extLst>
          </p:cNvPr>
          <p:cNvPicPr>
            <a:picLocks noChangeAspect="1"/>
          </p:cNvPicPr>
          <p:nvPr/>
        </p:nvPicPr>
        <p:blipFill>
          <a:blip r:embed="rId2"/>
          <a:stretch>
            <a:fillRect/>
          </a:stretch>
        </p:blipFill>
        <p:spPr>
          <a:xfrm>
            <a:off x="4668318" y="444945"/>
            <a:ext cx="7523682" cy="4613971"/>
          </a:xfrm>
          <a:prstGeom prst="rect">
            <a:avLst/>
          </a:prstGeom>
        </p:spPr>
      </p:pic>
      <p:pic>
        <p:nvPicPr>
          <p:cNvPr id="7" name="Picture 11" descr="A screenshot of detail available">
            <a:extLst>
              <a:ext uri="{FF2B5EF4-FFF2-40B4-BE49-F238E27FC236}">
                <a16:creationId xmlns:a16="http://schemas.microsoft.com/office/drawing/2014/main" id="{2E061BEC-E631-4778-810B-A7E1BB897D71}"/>
              </a:ext>
            </a:extLst>
          </p:cNvPr>
          <p:cNvPicPr>
            <a:picLocks noChangeAspect="1"/>
          </p:cNvPicPr>
          <p:nvPr/>
        </p:nvPicPr>
        <p:blipFill>
          <a:blip r:embed="rId3"/>
          <a:stretch>
            <a:fillRect/>
          </a:stretch>
        </p:blipFill>
        <p:spPr>
          <a:xfrm>
            <a:off x="312907" y="3781390"/>
            <a:ext cx="5378703" cy="1621210"/>
          </a:xfrm>
          <a:prstGeom prst="rect">
            <a:avLst/>
          </a:prstGeom>
        </p:spPr>
      </p:pic>
    </p:spTree>
    <p:extLst>
      <p:ext uri="{BB962C8B-B14F-4D97-AF65-F5344CB8AC3E}">
        <p14:creationId xmlns:p14="http://schemas.microsoft.com/office/powerpoint/2010/main" val="1928333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49E-8B4E-4266-9ABC-8BA87AFB2CEF}"/>
              </a:ext>
            </a:extLst>
          </p:cNvPr>
          <p:cNvSpPr>
            <a:spLocks noGrp="1"/>
          </p:cNvSpPr>
          <p:nvPr>
            <p:ph type="title"/>
          </p:nvPr>
        </p:nvSpPr>
        <p:spPr>
          <a:xfrm>
            <a:off x="346570" y="263482"/>
            <a:ext cx="3717431" cy="2377440"/>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r>
              <a:rPr lang="en-US" sz="5400" b="1" dirty="0">
                <a:solidFill>
                  <a:srgbClr val="007780"/>
                </a:solidFill>
                <a:latin typeface="+mj-lt"/>
                <a:ea typeface="+mj-ea"/>
                <a:cs typeface="+mj-cs"/>
              </a:rPr>
              <a:t>Student Event Analysis</a:t>
            </a:r>
          </a:p>
        </p:txBody>
      </p:sp>
      <p:sp>
        <p:nvSpPr>
          <p:cNvPr id="4" name="Text Placeholder 3">
            <a:extLst>
              <a:ext uri="{FF2B5EF4-FFF2-40B4-BE49-F238E27FC236}">
                <a16:creationId xmlns:a16="http://schemas.microsoft.com/office/drawing/2014/main" id="{F49E8BD2-2BAC-44B2-A41A-E34D4DB93F88}"/>
              </a:ext>
            </a:extLst>
          </p:cNvPr>
          <p:cNvSpPr>
            <a:spLocks noGrp="1"/>
          </p:cNvSpPr>
          <p:nvPr>
            <p:ph type="body" sz="half" idx="2"/>
          </p:nvPr>
        </p:nvSpPr>
        <p:spPr>
          <a:xfrm>
            <a:off x="346570" y="2896955"/>
            <a:ext cx="2787004" cy="2508843"/>
          </a:xfrm>
        </p:spPr>
        <p:txBody>
          <a:bodyPr vert="horz" lIns="91440" tIns="45720" rIns="91440" bIns="45720" rtlCol="0">
            <a:normAutofit/>
          </a:bodyPr>
          <a:lstStyle/>
          <a:p>
            <a:r>
              <a:rPr lang="en-US" sz="2200">
                <a:solidFill>
                  <a:schemeClr val="tx1"/>
                </a:solidFill>
              </a:rPr>
              <a:t>Filters include options to see:</a:t>
            </a:r>
          </a:p>
          <a:p>
            <a:pPr marL="285750" indent="-228600">
              <a:buFont typeface="Arial" panose="020B0604020202020204" pitchFamily="34" charset="0"/>
              <a:buChar char="•"/>
            </a:pPr>
            <a:r>
              <a:rPr lang="en-US" sz="2200">
                <a:solidFill>
                  <a:schemeClr val="tx1"/>
                </a:solidFill>
              </a:rPr>
              <a:t>Single Event or All Events</a:t>
            </a:r>
          </a:p>
          <a:p>
            <a:pPr marL="285750" indent="-228600">
              <a:buFont typeface="Arial" panose="020B0604020202020204" pitchFamily="34" charset="0"/>
              <a:buChar char="•"/>
            </a:pPr>
            <a:r>
              <a:rPr lang="en-US" sz="2200">
                <a:solidFill>
                  <a:schemeClr val="tx1"/>
                </a:solidFill>
              </a:rPr>
              <a:t>Single Student or All Students</a:t>
            </a:r>
          </a:p>
          <a:p>
            <a:pPr indent="-228600">
              <a:buFont typeface="Arial" panose="020B0604020202020204" pitchFamily="34" charset="0"/>
              <a:buChar char="•"/>
            </a:pPr>
            <a:endParaRPr lang="en-US" sz="2200">
              <a:solidFill>
                <a:schemeClr val="tx1"/>
              </a:solidFill>
            </a:endParaRPr>
          </a:p>
        </p:txBody>
      </p:sp>
      <p:pic>
        <p:nvPicPr>
          <p:cNvPr id="9" name="Picture 8" descr="screenshot of student event analysis view">
            <a:extLst>
              <a:ext uri="{FF2B5EF4-FFF2-40B4-BE49-F238E27FC236}">
                <a16:creationId xmlns:a16="http://schemas.microsoft.com/office/drawing/2014/main" id="{AFE0F50D-3F84-4573-ACE2-8757310B131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6000"/>
                    </a14:imgEffect>
                  </a14:imgLayer>
                </a14:imgProps>
              </a:ext>
            </a:extLst>
          </a:blip>
          <a:stretch>
            <a:fillRect/>
          </a:stretch>
        </p:blipFill>
        <p:spPr>
          <a:xfrm>
            <a:off x="3270274" y="293422"/>
            <a:ext cx="8575156" cy="5207066"/>
          </a:xfrm>
          <a:prstGeom prst="rect">
            <a:avLst/>
          </a:prstGeom>
        </p:spPr>
      </p:pic>
    </p:spTree>
    <p:extLst>
      <p:ext uri="{BB962C8B-B14F-4D97-AF65-F5344CB8AC3E}">
        <p14:creationId xmlns:p14="http://schemas.microsoft.com/office/powerpoint/2010/main" val="78197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49E-8B4E-4266-9ABC-8BA87AFB2CEF}"/>
              </a:ext>
            </a:extLst>
          </p:cNvPr>
          <p:cNvSpPr>
            <a:spLocks noGrp="1"/>
          </p:cNvSpPr>
          <p:nvPr>
            <p:ph type="title"/>
          </p:nvPr>
        </p:nvSpPr>
        <p:spPr>
          <a:xfrm>
            <a:off x="233920" y="339559"/>
            <a:ext cx="3329503" cy="2225286"/>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fontScale="90000"/>
          </a:bodyPr>
          <a:lstStyle/>
          <a:p>
            <a:r>
              <a:rPr lang="en-US" sz="5400" b="1" dirty="0">
                <a:solidFill>
                  <a:srgbClr val="007780"/>
                </a:solidFill>
                <a:latin typeface="+mj-lt"/>
                <a:ea typeface="+mj-ea"/>
                <a:cs typeface="+mj-cs"/>
              </a:rPr>
              <a:t>Student Resolution Analysis</a:t>
            </a:r>
          </a:p>
        </p:txBody>
      </p:sp>
      <p:sp>
        <p:nvSpPr>
          <p:cNvPr id="4" name="Text Placeholder 3">
            <a:extLst>
              <a:ext uri="{FF2B5EF4-FFF2-40B4-BE49-F238E27FC236}">
                <a16:creationId xmlns:a16="http://schemas.microsoft.com/office/drawing/2014/main" id="{F49E8BD2-2BAC-44B2-A41A-E34D4DB93F88}"/>
              </a:ext>
            </a:extLst>
          </p:cNvPr>
          <p:cNvSpPr>
            <a:spLocks noGrp="1"/>
          </p:cNvSpPr>
          <p:nvPr>
            <p:ph type="body" sz="half" idx="2"/>
          </p:nvPr>
        </p:nvSpPr>
        <p:spPr>
          <a:xfrm>
            <a:off x="233920" y="2896955"/>
            <a:ext cx="2787004" cy="2508843"/>
          </a:xfrm>
        </p:spPr>
        <p:txBody>
          <a:bodyPr vert="horz" lIns="91440" tIns="45720" rIns="91440" bIns="45720" rtlCol="0">
            <a:normAutofit/>
          </a:bodyPr>
          <a:lstStyle/>
          <a:p>
            <a:r>
              <a:rPr lang="en-US" sz="2200">
                <a:solidFill>
                  <a:schemeClr val="tx1"/>
                </a:solidFill>
              </a:rPr>
              <a:t>Filters include options to see:</a:t>
            </a:r>
          </a:p>
          <a:p>
            <a:pPr marL="285750" indent="-228600">
              <a:buFont typeface="Arial" panose="020B0604020202020204" pitchFamily="34" charset="0"/>
              <a:buChar char="•"/>
            </a:pPr>
            <a:r>
              <a:rPr lang="en-US" sz="2200">
                <a:solidFill>
                  <a:schemeClr val="tx1"/>
                </a:solidFill>
              </a:rPr>
              <a:t>Single Event or All Events</a:t>
            </a:r>
          </a:p>
          <a:p>
            <a:pPr marL="285750" indent="-228600">
              <a:buFont typeface="Arial" panose="020B0604020202020204" pitchFamily="34" charset="0"/>
              <a:buChar char="•"/>
            </a:pPr>
            <a:r>
              <a:rPr lang="en-US" sz="2200">
                <a:solidFill>
                  <a:schemeClr val="tx1"/>
                </a:solidFill>
              </a:rPr>
              <a:t>Single Student or All Students</a:t>
            </a:r>
          </a:p>
          <a:p>
            <a:pPr indent="-228600">
              <a:buFont typeface="Arial" panose="020B0604020202020204" pitchFamily="34" charset="0"/>
              <a:buChar char="•"/>
            </a:pPr>
            <a:endParaRPr lang="en-US" sz="2200">
              <a:solidFill>
                <a:schemeClr val="tx1"/>
              </a:solidFill>
            </a:endParaRPr>
          </a:p>
        </p:txBody>
      </p:sp>
      <p:pic>
        <p:nvPicPr>
          <p:cNvPr id="3" name="Picture 2" descr="screenshot of student resolution analysis view">
            <a:extLst>
              <a:ext uri="{FF2B5EF4-FFF2-40B4-BE49-F238E27FC236}">
                <a16:creationId xmlns:a16="http://schemas.microsoft.com/office/drawing/2014/main" id="{8E4EEB31-702C-4EA7-9497-6EE3262F6BC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415291" y="285353"/>
            <a:ext cx="8370348" cy="5223203"/>
          </a:xfrm>
          <a:prstGeom prst="rect">
            <a:avLst/>
          </a:prstGeom>
        </p:spPr>
      </p:pic>
    </p:spTree>
    <p:extLst>
      <p:ext uri="{BB962C8B-B14F-4D97-AF65-F5344CB8AC3E}">
        <p14:creationId xmlns:p14="http://schemas.microsoft.com/office/powerpoint/2010/main" val="2739742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49E-8B4E-4266-9ABC-8BA87AFB2CEF}"/>
              </a:ext>
            </a:extLst>
          </p:cNvPr>
          <p:cNvSpPr>
            <a:spLocks noGrp="1"/>
          </p:cNvSpPr>
          <p:nvPr>
            <p:ph type="title"/>
          </p:nvPr>
        </p:nvSpPr>
        <p:spPr>
          <a:xfrm>
            <a:off x="233920" y="339558"/>
            <a:ext cx="3329503" cy="2653023"/>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fontScale="90000"/>
          </a:bodyPr>
          <a:lstStyle/>
          <a:p>
            <a:r>
              <a:rPr lang="en-US" sz="5400" b="1" dirty="0">
                <a:solidFill>
                  <a:srgbClr val="007780"/>
                </a:solidFill>
                <a:latin typeface="+mj-lt"/>
                <a:ea typeface="+mj-ea"/>
                <a:cs typeface="+mj-cs"/>
              </a:rPr>
              <a:t>Student Event and  Resolution Analysis</a:t>
            </a:r>
          </a:p>
        </p:txBody>
      </p:sp>
      <p:sp>
        <p:nvSpPr>
          <p:cNvPr id="4" name="Text Placeholder 3">
            <a:extLst>
              <a:ext uri="{FF2B5EF4-FFF2-40B4-BE49-F238E27FC236}">
                <a16:creationId xmlns:a16="http://schemas.microsoft.com/office/drawing/2014/main" id="{F49E8BD2-2BAC-44B2-A41A-E34D4DB93F88}"/>
              </a:ext>
            </a:extLst>
          </p:cNvPr>
          <p:cNvSpPr>
            <a:spLocks noGrp="1"/>
          </p:cNvSpPr>
          <p:nvPr>
            <p:ph type="body" sz="half" idx="2"/>
          </p:nvPr>
        </p:nvSpPr>
        <p:spPr>
          <a:xfrm>
            <a:off x="233920" y="2896955"/>
            <a:ext cx="2787004" cy="2508843"/>
          </a:xfrm>
        </p:spPr>
        <p:txBody>
          <a:bodyPr vert="horz" lIns="91440" tIns="45720" rIns="91440" bIns="45720" rtlCol="0">
            <a:normAutofit/>
          </a:bodyPr>
          <a:lstStyle/>
          <a:p>
            <a:r>
              <a:rPr lang="en-US" sz="2200">
                <a:solidFill>
                  <a:schemeClr val="tx1"/>
                </a:solidFill>
              </a:rPr>
              <a:t>Filters include options to see:</a:t>
            </a:r>
          </a:p>
          <a:p>
            <a:pPr marL="285750" indent="-228600">
              <a:buFont typeface="Arial" panose="020B0604020202020204" pitchFamily="34" charset="0"/>
              <a:buChar char="•"/>
            </a:pPr>
            <a:r>
              <a:rPr lang="en-US" sz="2200">
                <a:solidFill>
                  <a:schemeClr val="tx1"/>
                </a:solidFill>
              </a:rPr>
              <a:t>View by one or all events</a:t>
            </a:r>
          </a:p>
          <a:p>
            <a:pPr marL="285750" indent="-228600">
              <a:buFont typeface="Arial" panose="020B0604020202020204" pitchFamily="34" charset="0"/>
              <a:buChar char="•"/>
            </a:pPr>
            <a:r>
              <a:rPr lang="en-US" sz="2200">
                <a:solidFill>
                  <a:schemeClr val="tx1"/>
                </a:solidFill>
              </a:rPr>
              <a:t>Select resolution code or name</a:t>
            </a:r>
          </a:p>
          <a:p>
            <a:pPr indent="-228600">
              <a:buFont typeface="Arial" panose="020B0604020202020204" pitchFamily="34" charset="0"/>
              <a:buChar char="•"/>
            </a:pPr>
            <a:endParaRPr lang="en-US" sz="2200">
              <a:solidFill>
                <a:schemeClr val="tx1"/>
              </a:solidFill>
            </a:endParaRPr>
          </a:p>
        </p:txBody>
      </p:sp>
      <p:pic>
        <p:nvPicPr>
          <p:cNvPr id="3" name="Picture 2" descr="screenshot of student event and resolution analysis view.">
            <a:extLst>
              <a:ext uri="{FF2B5EF4-FFF2-40B4-BE49-F238E27FC236}">
                <a16:creationId xmlns:a16="http://schemas.microsoft.com/office/drawing/2014/main" id="{0E57701E-CD1F-44B2-9E72-EE2BABBC0F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4000"/>
                    </a14:imgEffect>
                  </a14:imgLayer>
                </a14:imgProps>
              </a:ext>
            </a:extLst>
          </a:blip>
          <a:stretch>
            <a:fillRect/>
          </a:stretch>
        </p:blipFill>
        <p:spPr>
          <a:xfrm>
            <a:off x="3252772" y="207172"/>
            <a:ext cx="8541925" cy="5379565"/>
          </a:xfrm>
          <a:prstGeom prst="rect">
            <a:avLst/>
          </a:prstGeom>
        </p:spPr>
      </p:pic>
    </p:spTree>
    <p:extLst>
      <p:ext uri="{BB962C8B-B14F-4D97-AF65-F5344CB8AC3E}">
        <p14:creationId xmlns:p14="http://schemas.microsoft.com/office/powerpoint/2010/main" val="3635314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E90BC-7195-4454-9F56-11BBE20F6CB6}"/>
              </a:ext>
            </a:extLst>
          </p:cNvPr>
          <p:cNvSpPr>
            <a:spLocks noGrp="1"/>
          </p:cNvSpPr>
          <p:nvPr>
            <p:ph type="title"/>
          </p:nvPr>
        </p:nvSpPr>
        <p:spPr>
          <a:xfrm>
            <a:off x="838199" y="294005"/>
            <a:ext cx="10982739" cy="1325563"/>
          </a:xfrm>
        </p:spPr>
        <p:txBody>
          <a:bodyPr>
            <a:normAutofit/>
          </a:bodyPr>
          <a:lstStyle/>
          <a:p>
            <a:r>
              <a:rPr lang="en-US" b="1" dirty="0"/>
              <a:t>KDE Data Visualization Suite of Dashboards</a:t>
            </a:r>
            <a:endParaRPr lang="en-US"/>
          </a:p>
        </p:txBody>
      </p:sp>
      <p:sp>
        <p:nvSpPr>
          <p:cNvPr id="3" name="Content Placeholder 2">
            <a:extLst>
              <a:ext uri="{FF2B5EF4-FFF2-40B4-BE49-F238E27FC236}">
                <a16:creationId xmlns:a16="http://schemas.microsoft.com/office/drawing/2014/main" id="{FB7C708B-EC2C-4CF5-BBFF-C6127C2D9DFC}"/>
              </a:ext>
            </a:extLst>
          </p:cNvPr>
          <p:cNvSpPr>
            <a:spLocks noGrp="1"/>
          </p:cNvSpPr>
          <p:nvPr>
            <p:ph idx="1"/>
          </p:nvPr>
        </p:nvSpPr>
        <p:spPr>
          <a:xfrm>
            <a:off x="838200" y="1825625"/>
            <a:ext cx="10515600" cy="3591764"/>
          </a:xfrm>
        </p:spPr>
        <p:txBody>
          <a:bodyPr>
            <a:normAutofit/>
          </a:bodyPr>
          <a:lstStyle/>
          <a:p>
            <a:r>
              <a:rPr lang="en-US" sz="2400">
                <a:latin typeface="Times New Roman"/>
                <a:cs typeface="Times New Roman"/>
              </a:rPr>
              <a:t>KDE contracted with Infinite Campus partner Computer Information Concepts (CIC) to create data tools for KDE and districts.</a:t>
            </a:r>
          </a:p>
          <a:p>
            <a:r>
              <a:rPr lang="en-US" sz="2400">
                <a:latin typeface="Times New Roman" panose="02020603050405020304" pitchFamily="18" charset="0"/>
                <a:cs typeface="Times New Roman" panose="02020603050405020304" pitchFamily="18" charset="0"/>
              </a:rPr>
              <a:t>What’s available right now:</a:t>
            </a:r>
          </a:p>
          <a:p>
            <a:pPr lvl="1"/>
            <a:r>
              <a:rPr lang="en-US">
                <a:latin typeface="Times New Roman" panose="02020603050405020304" pitchFamily="18" charset="0"/>
                <a:cs typeface="Times New Roman" panose="02020603050405020304" pitchFamily="18" charset="0"/>
              </a:rPr>
              <a:t>Demographics</a:t>
            </a:r>
          </a:p>
          <a:p>
            <a:pPr lvl="1"/>
            <a:r>
              <a:rPr lang="en-US">
                <a:latin typeface="Times New Roman" panose="02020603050405020304" pitchFamily="18" charset="0"/>
                <a:cs typeface="Times New Roman" panose="02020603050405020304" pitchFamily="18" charset="0"/>
              </a:rPr>
              <a:t>Attendance </a:t>
            </a:r>
          </a:p>
          <a:p>
            <a:pPr lvl="1"/>
            <a:r>
              <a:rPr lang="en-US">
                <a:latin typeface="Times New Roman" panose="02020603050405020304" pitchFamily="18" charset="0"/>
                <a:cs typeface="Times New Roman" panose="02020603050405020304" pitchFamily="18" charset="0"/>
              </a:rPr>
              <a:t>Behavior </a:t>
            </a:r>
          </a:p>
          <a:p>
            <a:pPr lvl="1"/>
            <a:r>
              <a:rPr lang="en-US">
                <a:latin typeface="Times New Roman"/>
                <a:cs typeface="Times New Roman"/>
              </a:rPr>
              <a:t>Equity – New</a:t>
            </a:r>
          </a:p>
          <a:p>
            <a:r>
              <a:rPr lang="en-US">
                <a:latin typeface="Times New Roman"/>
                <a:cs typeface="Times New Roman"/>
              </a:rPr>
              <a:t>Reports included current actionable data.</a:t>
            </a:r>
          </a:p>
          <a:p>
            <a:endParaRPr lang="en-US">
              <a:latin typeface="Times New Roman"/>
              <a:cs typeface="Times New Roman"/>
            </a:endParaRPr>
          </a:p>
          <a:p>
            <a:endParaRPr lang="en-US" sz="3000"/>
          </a:p>
        </p:txBody>
      </p:sp>
    </p:spTree>
    <p:extLst>
      <p:ext uri="{BB962C8B-B14F-4D97-AF65-F5344CB8AC3E}">
        <p14:creationId xmlns:p14="http://schemas.microsoft.com/office/powerpoint/2010/main" val="731690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49E-8B4E-4266-9ABC-8BA87AFB2CEF}"/>
              </a:ext>
            </a:extLst>
          </p:cNvPr>
          <p:cNvSpPr>
            <a:spLocks noGrp="1"/>
          </p:cNvSpPr>
          <p:nvPr>
            <p:ph type="title"/>
          </p:nvPr>
        </p:nvSpPr>
        <p:spPr>
          <a:xfrm>
            <a:off x="233920" y="339559"/>
            <a:ext cx="3329503" cy="2347198"/>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r>
              <a:rPr lang="en-US" sz="5400" b="1" dirty="0">
                <a:solidFill>
                  <a:srgbClr val="007780"/>
                </a:solidFill>
                <a:latin typeface="+mj-lt"/>
                <a:ea typeface="+mj-ea"/>
                <a:cs typeface="+mj-cs"/>
              </a:rPr>
              <a:t>Staff Event Analysis</a:t>
            </a:r>
          </a:p>
        </p:txBody>
      </p:sp>
      <p:sp>
        <p:nvSpPr>
          <p:cNvPr id="4" name="Text Placeholder 3">
            <a:extLst>
              <a:ext uri="{FF2B5EF4-FFF2-40B4-BE49-F238E27FC236}">
                <a16:creationId xmlns:a16="http://schemas.microsoft.com/office/drawing/2014/main" id="{F49E8BD2-2BAC-44B2-A41A-E34D4DB93F88}"/>
              </a:ext>
            </a:extLst>
          </p:cNvPr>
          <p:cNvSpPr>
            <a:spLocks noGrp="1"/>
          </p:cNvSpPr>
          <p:nvPr>
            <p:ph type="body" sz="half" idx="2"/>
          </p:nvPr>
        </p:nvSpPr>
        <p:spPr>
          <a:xfrm>
            <a:off x="233920" y="2796686"/>
            <a:ext cx="2893102" cy="2734869"/>
          </a:xfrm>
        </p:spPr>
        <p:txBody>
          <a:bodyPr vert="horz" lIns="91440" tIns="45720" rIns="91440" bIns="45720" rtlCol="0">
            <a:normAutofit lnSpcReduction="10000"/>
          </a:bodyPr>
          <a:lstStyle/>
          <a:p>
            <a:r>
              <a:rPr lang="en-US" sz="2200">
                <a:solidFill>
                  <a:schemeClr val="tx1"/>
                </a:solidFill>
              </a:rPr>
              <a:t>Filters include options to see:</a:t>
            </a:r>
          </a:p>
          <a:p>
            <a:pPr marL="285750" indent="-228600">
              <a:buFont typeface="Arial" panose="020B0604020202020204" pitchFamily="34" charset="0"/>
              <a:buChar char="•"/>
            </a:pPr>
            <a:r>
              <a:rPr lang="en-US" sz="2200">
                <a:solidFill>
                  <a:schemeClr val="tx1"/>
                </a:solidFill>
              </a:rPr>
              <a:t>View by staff type or staff name</a:t>
            </a:r>
          </a:p>
          <a:p>
            <a:pPr marL="285750" indent="-228600">
              <a:buFont typeface="Arial" panose="020B0604020202020204" pitchFamily="34" charset="0"/>
              <a:buChar char="•"/>
            </a:pPr>
            <a:r>
              <a:rPr lang="en-US" sz="2200">
                <a:solidFill>
                  <a:schemeClr val="tx1"/>
                </a:solidFill>
              </a:rPr>
              <a:t>View by events</a:t>
            </a:r>
          </a:p>
          <a:p>
            <a:pPr marL="285750" indent="-228600">
              <a:buFont typeface="Arial" panose="020B0604020202020204" pitchFamily="34" charset="0"/>
              <a:buChar char="•"/>
            </a:pPr>
            <a:r>
              <a:rPr lang="en-US" sz="2200">
                <a:solidFill>
                  <a:schemeClr val="tx1"/>
                </a:solidFill>
              </a:rPr>
              <a:t>Select date range for event or resolution.</a:t>
            </a:r>
          </a:p>
          <a:p>
            <a:pPr indent="-228600">
              <a:buFont typeface="Arial" panose="020B0604020202020204" pitchFamily="34" charset="0"/>
              <a:buChar char="•"/>
            </a:pPr>
            <a:endParaRPr lang="en-US" sz="2200">
              <a:solidFill>
                <a:schemeClr val="tx1"/>
              </a:solidFill>
            </a:endParaRPr>
          </a:p>
        </p:txBody>
      </p:sp>
      <p:pic>
        <p:nvPicPr>
          <p:cNvPr id="6" name="Picture 5" descr="screenshot of staff event analysis view.">
            <a:extLst>
              <a:ext uri="{FF2B5EF4-FFF2-40B4-BE49-F238E27FC236}">
                <a16:creationId xmlns:a16="http://schemas.microsoft.com/office/drawing/2014/main" id="{5E9DC34F-F578-4D59-93E3-96290C7E9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3748" y="229630"/>
            <a:ext cx="8710950" cy="5301926"/>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123350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49E-8B4E-4266-9ABC-8BA87AFB2CEF}"/>
              </a:ext>
            </a:extLst>
          </p:cNvPr>
          <p:cNvSpPr>
            <a:spLocks noGrp="1"/>
          </p:cNvSpPr>
          <p:nvPr>
            <p:ph type="title"/>
          </p:nvPr>
        </p:nvSpPr>
        <p:spPr>
          <a:xfrm>
            <a:off x="8142" y="264033"/>
            <a:ext cx="3118880" cy="2734868"/>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fontScale="90000"/>
          </a:bodyPr>
          <a:lstStyle/>
          <a:p>
            <a:r>
              <a:rPr lang="en-US" sz="5400" b="1" dirty="0">
                <a:solidFill>
                  <a:srgbClr val="007780"/>
                </a:solidFill>
                <a:latin typeface="+mj-lt"/>
                <a:ea typeface="+mj-ea"/>
                <a:cs typeface="+mj-cs"/>
              </a:rPr>
              <a:t>Event and Resolution by Student Group</a:t>
            </a:r>
          </a:p>
        </p:txBody>
      </p:sp>
      <p:sp>
        <p:nvSpPr>
          <p:cNvPr id="4" name="Text Placeholder 3">
            <a:extLst>
              <a:ext uri="{FF2B5EF4-FFF2-40B4-BE49-F238E27FC236}">
                <a16:creationId xmlns:a16="http://schemas.microsoft.com/office/drawing/2014/main" id="{F49E8BD2-2BAC-44B2-A41A-E34D4DB93F88}"/>
              </a:ext>
            </a:extLst>
          </p:cNvPr>
          <p:cNvSpPr>
            <a:spLocks noGrp="1"/>
          </p:cNvSpPr>
          <p:nvPr>
            <p:ph type="body" sz="half" idx="2"/>
          </p:nvPr>
        </p:nvSpPr>
        <p:spPr>
          <a:xfrm>
            <a:off x="101600" y="3206043"/>
            <a:ext cx="3025422" cy="2325511"/>
          </a:xfrm>
        </p:spPr>
        <p:txBody>
          <a:bodyPr vert="horz" lIns="91440" tIns="45720" rIns="91440" bIns="45720" rtlCol="0">
            <a:normAutofit/>
          </a:bodyPr>
          <a:lstStyle/>
          <a:p>
            <a:r>
              <a:rPr lang="en-US" sz="2200">
                <a:solidFill>
                  <a:schemeClr val="tx1"/>
                </a:solidFill>
              </a:rPr>
              <a:t>Filters include options to see:</a:t>
            </a:r>
          </a:p>
          <a:p>
            <a:pPr marL="285750" indent="-228600">
              <a:buFont typeface="Arial" panose="020B0604020202020204" pitchFamily="34" charset="0"/>
              <a:buChar char="•"/>
            </a:pPr>
            <a:r>
              <a:rPr lang="en-US" sz="2200">
                <a:solidFill>
                  <a:schemeClr val="tx1"/>
                </a:solidFill>
              </a:rPr>
              <a:t>By student group – changes view to selected grouping</a:t>
            </a:r>
          </a:p>
          <a:p>
            <a:endParaRPr lang="en-US" sz="2200">
              <a:solidFill>
                <a:schemeClr val="tx1"/>
              </a:solidFill>
            </a:endParaRPr>
          </a:p>
        </p:txBody>
      </p:sp>
      <p:pic>
        <p:nvPicPr>
          <p:cNvPr id="5" name="Picture 4" descr="screenshot of events and resolutions by student group view.">
            <a:extLst>
              <a:ext uri="{FF2B5EF4-FFF2-40B4-BE49-F238E27FC236}">
                <a16:creationId xmlns:a16="http://schemas.microsoft.com/office/drawing/2014/main" id="{FF206F90-43C5-4A91-9355-59F2F0F0F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022" y="56891"/>
            <a:ext cx="9064978" cy="5589915"/>
          </a:xfrm>
          <a:prstGeom prst="rect">
            <a:avLst/>
          </a:prstGeom>
        </p:spPr>
      </p:pic>
    </p:spTree>
    <p:extLst>
      <p:ext uri="{BB962C8B-B14F-4D97-AF65-F5344CB8AC3E}">
        <p14:creationId xmlns:p14="http://schemas.microsoft.com/office/powerpoint/2010/main" val="586336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49E-8B4E-4266-9ABC-8BA87AFB2CEF}"/>
              </a:ext>
            </a:extLst>
          </p:cNvPr>
          <p:cNvSpPr>
            <a:spLocks noGrp="1"/>
          </p:cNvSpPr>
          <p:nvPr>
            <p:ph type="title"/>
          </p:nvPr>
        </p:nvSpPr>
        <p:spPr>
          <a:xfrm>
            <a:off x="101599" y="109043"/>
            <a:ext cx="3704876" cy="2734868"/>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r>
              <a:rPr lang="en-US" sz="4400" b="1" dirty="0">
                <a:solidFill>
                  <a:srgbClr val="007780"/>
                </a:solidFill>
                <a:latin typeface="+mj-lt"/>
                <a:ea typeface="+mj-ea"/>
                <a:cs typeface="+mj-cs"/>
              </a:rPr>
              <a:t>Percent unduplicated students with events</a:t>
            </a:r>
          </a:p>
        </p:txBody>
      </p:sp>
      <p:sp>
        <p:nvSpPr>
          <p:cNvPr id="4" name="Text Placeholder 3">
            <a:extLst>
              <a:ext uri="{FF2B5EF4-FFF2-40B4-BE49-F238E27FC236}">
                <a16:creationId xmlns:a16="http://schemas.microsoft.com/office/drawing/2014/main" id="{F49E8BD2-2BAC-44B2-A41A-E34D4DB93F88}"/>
              </a:ext>
            </a:extLst>
          </p:cNvPr>
          <p:cNvSpPr>
            <a:spLocks noGrp="1"/>
          </p:cNvSpPr>
          <p:nvPr>
            <p:ph type="body" sz="half" idx="2"/>
          </p:nvPr>
        </p:nvSpPr>
        <p:spPr>
          <a:xfrm>
            <a:off x="101599" y="2998901"/>
            <a:ext cx="3380509" cy="2734868"/>
          </a:xfrm>
        </p:spPr>
        <p:txBody>
          <a:bodyPr vert="horz" lIns="91440" tIns="45720" rIns="91440" bIns="45720" rtlCol="0">
            <a:normAutofit fontScale="70000" lnSpcReduction="20000"/>
          </a:bodyPr>
          <a:lstStyle/>
          <a:p>
            <a:pPr marL="285750" indent="-285750">
              <a:buFont typeface="Arial" panose="020B0604020202020204" pitchFamily="34" charset="0"/>
              <a:buChar char="•"/>
            </a:pPr>
            <a:r>
              <a:rPr lang="en-US" sz="2400"/>
              <a:t>Displays the percentage of behavior events </a:t>
            </a:r>
            <a:r>
              <a:rPr lang="en-US" sz="2900"/>
              <a:t>associated</a:t>
            </a:r>
            <a:r>
              <a:rPr lang="en-US" sz="2400"/>
              <a:t> with the students in the selected student group.  </a:t>
            </a:r>
          </a:p>
          <a:p>
            <a:pPr marL="285750" indent="-285750">
              <a:buFont typeface="Arial" panose="020B0604020202020204" pitchFamily="34" charset="0"/>
              <a:buChar char="•"/>
            </a:pPr>
            <a:r>
              <a:rPr lang="en-US" sz="2400"/>
              <a:t>Shading indicates data points in which the percentage of behavior events associated with the students belonging to the selected group is higher or lower than the percentages of total students in the selected group compared to the entire student population. </a:t>
            </a:r>
          </a:p>
          <a:p>
            <a:endParaRPr lang="en-US" sz="2200">
              <a:solidFill>
                <a:schemeClr val="tx1"/>
              </a:solidFill>
            </a:endParaRPr>
          </a:p>
        </p:txBody>
      </p:sp>
      <p:pic>
        <p:nvPicPr>
          <p:cNvPr id="6" name="Content Placeholder 5" descr="screenshot of percent of unduplicagted students and events view.">
            <a:extLst>
              <a:ext uri="{FF2B5EF4-FFF2-40B4-BE49-F238E27FC236}">
                <a16:creationId xmlns:a16="http://schemas.microsoft.com/office/drawing/2014/main" id="{ABF3A067-52D7-407F-ACB3-12B7C56FC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9127" y="169087"/>
            <a:ext cx="8451273" cy="5349648"/>
          </a:xfrm>
          <a:prstGeom prst="rect">
            <a:avLst/>
          </a:prstGeom>
        </p:spPr>
      </p:pic>
    </p:spTree>
    <p:extLst>
      <p:ext uri="{BB962C8B-B14F-4D97-AF65-F5344CB8AC3E}">
        <p14:creationId xmlns:p14="http://schemas.microsoft.com/office/powerpoint/2010/main" val="3280927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49E-8B4E-4266-9ABC-8BA87AFB2CEF}"/>
              </a:ext>
            </a:extLst>
          </p:cNvPr>
          <p:cNvSpPr>
            <a:spLocks noGrp="1"/>
          </p:cNvSpPr>
          <p:nvPr>
            <p:ph type="title"/>
          </p:nvPr>
        </p:nvSpPr>
        <p:spPr>
          <a:xfrm>
            <a:off x="101598" y="40663"/>
            <a:ext cx="3704876" cy="2734868"/>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r>
              <a:rPr lang="en-US" sz="4400" b="1" dirty="0">
                <a:solidFill>
                  <a:srgbClr val="007780"/>
                </a:solidFill>
                <a:latin typeface="+mj-lt"/>
                <a:ea typeface="+mj-ea"/>
                <a:cs typeface="+mj-cs"/>
              </a:rPr>
              <a:t>Percent unduplicated students with resolutions</a:t>
            </a:r>
          </a:p>
        </p:txBody>
      </p:sp>
      <p:sp>
        <p:nvSpPr>
          <p:cNvPr id="4" name="Text Placeholder 3">
            <a:extLst>
              <a:ext uri="{FF2B5EF4-FFF2-40B4-BE49-F238E27FC236}">
                <a16:creationId xmlns:a16="http://schemas.microsoft.com/office/drawing/2014/main" id="{F49E8BD2-2BAC-44B2-A41A-E34D4DB93F88}"/>
              </a:ext>
            </a:extLst>
          </p:cNvPr>
          <p:cNvSpPr>
            <a:spLocks noGrp="1"/>
          </p:cNvSpPr>
          <p:nvPr>
            <p:ph type="body" sz="half" idx="2"/>
          </p:nvPr>
        </p:nvSpPr>
        <p:spPr>
          <a:xfrm>
            <a:off x="101599" y="2881745"/>
            <a:ext cx="3380509" cy="2852024"/>
          </a:xfrm>
        </p:spPr>
        <p:txBody>
          <a:bodyPr vert="horz" lIns="91440" tIns="45720" rIns="91440" bIns="45720" rtlCol="0">
            <a:normAutofit fontScale="70000" lnSpcReduction="20000"/>
          </a:bodyPr>
          <a:lstStyle/>
          <a:p>
            <a:pPr marL="285750" indent="-285750">
              <a:buFont typeface="Arial" panose="020B0604020202020204" pitchFamily="34" charset="0"/>
              <a:buChar char="•"/>
            </a:pPr>
            <a:r>
              <a:rPr lang="en-US" sz="2400"/>
              <a:t>Displays the percentage of behavior resolutions associated with the students in the selected student group.  </a:t>
            </a:r>
          </a:p>
          <a:p>
            <a:pPr marL="285750" indent="-285750">
              <a:buFont typeface="Arial" panose="020B0604020202020204" pitchFamily="34" charset="0"/>
              <a:buChar char="•"/>
            </a:pPr>
            <a:r>
              <a:rPr lang="en-US" sz="2400"/>
              <a:t>Shading indicates data points in which the percentage of behavior resolutions associated with the students belonging to the selected group is higher or lower than the percentages of total students in the selected group compared to the entire student population. </a:t>
            </a:r>
          </a:p>
        </p:txBody>
      </p:sp>
      <p:pic>
        <p:nvPicPr>
          <p:cNvPr id="5" name="Content Placeholder 5" descr="A screenshot of percent of students with resolutions view.">
            <a:extLst>
              <a:ext uri="{FF2B5EF4-FFF2-40B4-BE49-F238E27FC236}">
                <a16:creationId xmlns:a16="http://schemas.microsoft.com/office/drawing/2014/main" id="{D0065399-A821-4A77-B649-F5A490C51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566" y="177934"/>
            <a:ext cx="8514836" cy="5195195"/>
          </a:xfrm>
          <a:prstGeom prst="rect">
            <a:avLst/>
          </a:prstGeom>
        </p:spPr>
      </p:pic>
    </p:spTree>
    <p:extLst>
      <p:ext uri="{BB962C8B-B14F-4D97-AF65-F5344CB8AC3E}">
        <p14:creationId xmlns:p14="http://schemas.microsoft.com/office/powerpoint/2010/main" val="1746227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49E-8B4E-4266-9ABC-8BA87AFB2CEF}"/>
              </a:ext>
            </a:extLst>
          </p:cNvPr>
          <p:cNvSpPr>
            <a:spLocks noGrp="1"/>
          </p:cNvSpPr>
          <p:nvPr>
            <p:ph type="title"/>
          </p:nvPr>
        </p:nvSpPr>
        <p:spPr>
          <a:xfrm>
            <a:off x="101598" y="237067"/>
            <a:ext cx="3149602" cy="1867236"/>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fontScale="90000"/>
          </a:bodyPr>
          <a:lstStyle/>
          <a:p>
            <a:br>
              <a:rPr lang="en-US" sz="4400" b="1">
                <a:solidFill>
                  <a:schemeClr val="tx1"/>
                </a:solidFill>
              </a:rPr>
            </a:br>
            <a:r>
              <a:rPr lang="en-US" sz="4900" b="1" dirty="0">
                <a:solidFill>
                  <a:srgbClr val="007780"/>
                </a:solidFill>
              </a:rPr>
              <a:t>Summary Line Dashboard</a:t>
            </a:r>
          </a:p>
        </p:txBody>
      </p:sp>
      <p:sp>
        <p:nvSpPr>
          <p:cNvPr id="4" name="Text Placeholder 3">
            <a:extLst>
              <a:ext uri="{FF2B5EF4-FFF2-40B4-BE49-F238E27FC236}">
                <a16:creationId xmlns:a16="http://schemas.microsoft.com/office/drawing/2014/main" id="{F49E8BD2-2BAC-44B2-A41A-E34D4DB93F88}"/>
              </a:ext>
            </a:extLst>
          </p:cNvPr>
          <p:cNvSpPr>
            <a:spLocks noGrp="1"/>
          </p:cNvSpPr>
          <p:nvPr>
            <p:ph type="body" sz="half" idx="2"/>
          </p:nvPr>
        </p:nvSpPr>
        <p:spPr>
          <a:xfrm>
            <a:off x="101598" y="2381956"/>
            <a:ext cx="2336802" cy="2844800"/>
          </a:xfrm>
        </p:spPr>
        <p:txBody>
          <a:bodyPr vert="horz" lIns="91440" tIns="45720" rIns="91440" bIns="45720" rtlCol="0">
            <a:normAutofit/>
          </a:bodyPr>
          <a:lstStyle/>
          <a:p>
            <a:r>
              <a:rPr lang="en-US" sz="2400"/>
              <a:t>See Trends: Compare multiple years by discipline category</a:t>
            </a:r>
          </a:p>
          <a:p>
            <a:pPr marL="285750" indent="-285750">
              <a:buFont typeface="Arial" panose="020B0604020202020204" pitchFamily="34" charset="0"/>
              <a:buChar char="•"/>
            </a:pPr>
            <a:endParaRPr lang="en-US" sz="2400"/>
          </a:p>
        </p:txBody>
      </p:sp>
      <p:pic>
        <p:nvPicPr>
          <p:cNvPr id="6" name="Picture 5" descr="screenshot of summary line dashboard view.">
            <a:extLst>
              <a:ext uri="{FF2B5EF4-FFF2-40B4-BE49-F238E27FC236}">
                <a16:creationId xmlns:a16="http://schemas.microsoft.com/office/drawing/2014/main" id="{3512D82E-BA90-435C-AF5D-66FD226EC6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Layer>
                </a14:imgProps>
              </a:ext>
            </a:extLst>
          </a:blip>
          <a:stretch>
            <a:fillRect/>
          </a:stretch>
        </p:blipFill>
        <p:spPr>
          <a:xfrm>
            <a:off x="2968978" y="508000"/>
            <a:ext cx="9223022" cy="4820356"/>
          </a:xfrm>
          <a:prstGeom prst="rect">
            <a:avLst/>
          </a:prstGeom>
        </p:spPr>
      </p:pic>
    </p:spTree>
    <p:extLst>
      <p:ext uri="{BB962C8B-B14F-4D97-AF65-F5344CB8AC3E}">
        <p14:creationId xmlns:p14="http://schemas.microsoft.com/office/powerpoint/2010/main" val="850948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49E-8B4E-4266-9ABC-8BA87AFB2CEF}"/>
              </a:ext>
            </a:extLst>
          </p:cNvPr>
          <p:cNvSpPr>
            <a:spLocks noGrp="1"/>
          </p:cNvSpPr>
          <p:nvPr>
            <p:ph type="title"/>
          </p:nvPr>
        </p:nvSpPr>
        <p:spPr>
          <a:xfrm>
            <a:off x="101599" y="109043"/>
            <a:ext cx="3704876" cy="1405721"/>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r>
              <a:rPr lang="en-US" sz="4400" b="1" dirty="0">
                <a:solidFill>
                  <a:srgbClr val="007780"/>
                </a:solidFill>
                <a:latin typeface="+mj-lt"/>
                <a:ea typeface="+mj-ea"/>
                <a:cs typeface="+mj-cs"/>
              </a:rPr>
              <a:t>Detail Line Dashboard</a:t>
            </a:r>
          </a:p>
        </p:txBody>
      </p:sp>
      <p:pic>
        <p:nvPicPr>
          <p:cNvPr id="5" name="Picture 4" descr="screenshot of detail line dashboard view.">
            <a:extLst>
              <a:ext uri="{FF2B5EF4-FFF2-40B4-BE49-F238E27FC236}">
                <a16:creationId xmlns:a16="http://schemas.microsoft.com/office/drawing/2014/main" id="{B981C007-C930-4110-9789-BC8CDFAB704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8000"/>
                    </a14:imgEffect>
                  </a14:imgLayer>
                </a14:imgProps>
              </a:ext>
            </a:extLst>
          </a:blip>
          <a:stretch>
            <a:fillRect/>
          </a:stretch>
        </p:blipFill>
        <p:spPr>
          <a:xfrm>
            <a:off x="190535" y="3232727"/>
            <a:ext cx="11986238" cy="2035479"/>
          </a:xfrm>
          <a:prstGeom prst="rect">
            <a:avLst/>
          </a:prstGeom>
        </p:spPr>
      </p:pic>
      <p:sp>
        <p:nvSpPr>
          <p:cNvPr id="7" name="TextBox 6">
            <a:extLst>
              <a:ext uri="{FF2B5EF4-FFF2-40B4-BE49-F238E27FC236}">
                <a16:creationId xmlns:a16="http://schemas.microsoft.com/office/drawing/2014/main" id="{F964B24A-A9EA-4D32-A377-D415D6DE2D3D}"/>
              </a:ext>
            </a:extLst>
          </p:cNvPr>
          <p:cNvSpPr txBox="1"/>
          <p:nvPr/>
        </p:nvSpPr>
        <p:spPr>
          <a:xfrm>
            <a:off x="190535" y="1589794"/>
            <a:ext cx="10357392" cy="1477328"/>
          </a:xfrm>
          <a:prstGeom prst="rect">
            <a:avLst/>
          </a:prstGeom>
          <a:noFill/>
        </p:spPr>
        <p:txBody>
          <a:bodyPr wrap="square" rtlCol="0">
            <a:spAutoFit/>
          </a:bodyPr>
          <a:lstStyle/>
          <a:p>
            <a:r>
              <a:rPr lang="en-US" b="1"/>
              <a:t>See Trends for Detail Line</a:t>
            </a:r>
          </a:p>
          <a:p>
            <a:pPr marL="285750" indent="-285750">
              <a:buFont typeface="Arial" panose="020B0604020202020204" pitchFamily="34" charset="0"/>
              <a:buChar char="•"/>
            </a:pPr>
            <a:r>
              <a:rPr lang="en-US"/>
              <a:t>Isolate individual behavior events and compare by multiple years</a:t>
            </a:r>
          </a:p>
          <a:p>
            <a:pPr marL="285750" indent="-285750">
              <a:buFont typeface="Arial" panose="020B0604020202020204" pitchFamily="34" charset="0"/>
              <a:buChar char="•"/>
            </a:pPr>
            <a:r>
              <a:rPr lang="en-US"/>
              <a:t>Compare two or three years</a:t>
            </a:r>
          </a:p>
          <a:p>
            <a:pPr marL="285750" indent="-285750">
              <a:buFont typeface="Arial" panose="020B0604020202020204" pitchFamily="34" charset="0"/>
              <a:buChar char="•"/>
            </a:pPr>
            <a:endParaRPr lang="en-US"/>
          </a:p>
          <a:p>
            <a:endParaRPr lang="en-US"/>
          </a:p>
        </p:txBody>
      </p:sp>
    </p:spTree>
    <p:extLst>
      <p:ext uri="{BB962C8B-B14F-4D97-AF65-F5344CB8AC3E}">
        <p14:creationId xmlns:p14="http://schemas.microsoft.com/office/powerpoint/2010/main" val="2225462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49E-8B4E-4266-9ABC-8BA87AFB2CEF}"/>
              </a:ext>
            </a:extLst>
          </p:cNvPr>
          <p:cNvSpPr>
            <a:spLocks noGrp="1"/>
          </p:cNvSpPr>
          <p:nvPr>
            <p:ph type="title"/>
          </p:nvPr>
        </p:nvSpPr>
        <p:spPr>
          <a:xfrm>
            <a:off x="101598" y="40663"/>
            <a:ext cx="8488220" cy="892210"/>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r>
              <a:rPr lang="en-US" sz="4400" b="1" dirty="0">
                <a:solidFill>
                  <a:srgbClr val="007780"/>
                </a:solidFill>
                <a:latin typeface="+mj-lt"/>
                <a:ea typeface="+mj-ea"/>
                <a:cs typeface="+mj-cs"/>
              </a:rPr>
              <a:t>Summary Heat Map Dashboard</a:t>
            </a:r>
          </a:p>
        </p:txBody>
      </p:sp>
      <p:pic>
        <p:nvPicPr>
          <p:cNvPr id="6" name="Picture 5" descr="screenshot of summary heat map dashboard view.">
            <a:extLst>
              <a:ext uri="{FF2B5EF4-FFF2-40B4-BE49-F238E27FC236}">
                <a16:creationId xmlns:a16="http://schemas.microsoft.com/office/drawing/2014/main" id="{8DE3B9B3-82B6-4CF5-8198-9359C424158C}"/>
              </a:ext>
            </a:extLst>
          </p:cNvPr>
          <p:cNvPicPr>
            <a:picLocks noChangeAspect="1"/>
          </p:cNvPicPr>
          <p:nvPr/>
        </p:nvPicPr>
        <p:blipFill>
          <a:blip r:embed="rId2"/>
          <a:stretch>
            <a:fillRect/>
          </a:stretch>
        </p:blipFill>
        <p:spPr>
          <a:xfrm>
            <a:off x="732254" y="932873"/>
            <a:ext cx="10727492" cy="4522074"/>
          </a:xfrm>
          <a:prstGeom prst="rect">
            <a:avLst/>
          </a:prstGeom>
        </p:spPr>
      </p:pic>
    </p:spTree>
    <p:extLst>
      <p:ext uri="{BB962C8B-B14F-4D97-AF65-F5344CB8AC3E}">
        <p14:creationId xmlns:p14="http://schemas.microsoft.com/office/powerpoint/2010/main" val="1189470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49E-8B4E-4266-9ABC-8BA87AFB2CEF}"/>
              </a:ext>
            </a:extLst>
          </p:cNvPr>
          <p:cNvSpPr>
            <a:spLocks noGrp="1"/>
          </p:cNvSpPr>
          <p:nvPr>
            <p:ph type="title"/>
          </p:nvPr>
        </p:nvSpPr>
        <p:spPr>
          <a:xfrm>
            <a:off x="101598" y="40663"/>
            <a:ext cx="8488220" cy="892210"/>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r>
              <a:rPr lang="en-US" sz="4400" b="1" dirty="0">
                <a:solidFill>
                  <a:srgbClr val="007780"/>
                </a:solidFill>
                <a:latin typeface="+mj-lt"/>
                <a:ea typeface="+mj-ea"/>
                <a:cs typeface="+mj-cs"/>
              </a:rPr>
              <a:t>Detail Heat Map Dashboard</a:t>
            </a:r>
          </a:p>
        </p:txBody>
      </p:sp>
      <p:pic>
        <p:nvPicPr>
          <p:cNvPr id="4" name="Picture 3" descr="screenshot of detail heat map dashboard view.">
            <a:extLst>
              <a:ext uri="{FF2B5EF4-FFF2-40B4-BE49-F238E27FC236}">
                <a16:creationId xmlns:a16="http://schemas.microsoft.com/office/drawing/2014/main" id="{35F73AC8-B0EE-4B9E-84D3-2D8430163AC7}"/>
              </a:ext>
            </a:extLst>
          </p:cNvPr>
          <p:cNvPicPr>
            <a:picLocks noChangeAspect="1"/>
          </p:cNvPicPr>
          <p:nvPr/>
        </p:nvPicPr>
        <p:blipFill>
          <a:blip r:embed="rId2"/>
          <a:stretch>
            <a:fillRect/>
          </a:stretch>
        </p:blipFill>
        <p:spPr>
          <a:xfrm>
            <a:off x="0" y="1117209"/>
            <a:ext cx="12071927" cy="3953725"/>
          </a:xfrm>
          <a:prstGeom prst="rect">
            <a:avLst/>
          </a:prstGeom>
        </p:spPr>
      </p:pic>
    </p:spTree>
    <p:extLst>
      <p:ext uri="{BB962C8B-B14F-4D97-AF65-F5344CB8AC3E}">
        <p14:creationId xmlns:p14="http://schemas.microsoft.com/office/powerpoint/2010/main" val="2856740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86226-3B71-407A-BEFE-E25B1EE90033}"/>
              </a:ext>
            </a:extLst>
          </p:cNvPr>
          <p:cNvSpPr>
            <a:spLocks noGrp="1"/>
          </p:cNvSpPr>
          <p:nvPr>
            <p:ph type="title"/>
          </p:nvPr>
        </p:nvSpPr>
        <p:spPr>
          <a:xfrm>
            <a:off x="517359" y="163178"/>
            <a:ext cx="4942538" cy="2341483"/>
          </a:xfrm>
        </p:spPr>
        <p:txBody>
          <a:bodyPr>
            <a:normAutofit/>
          </a:bodyPr>
          <a:lstStyle/>
          <a:p>
            <a:r>
              <a:rPr lang="en-US" b="1" dirty="0"/>
              <a:t>KDE Data Visualization</a:t>
            </a:r>
            <a:br>
              <a:rPr lang="en-US" b="1" dirty="0"/>
            </a:br>
            <a:r>
              <a:rPr lang="en-US" b="1" dirty="0"/>
              <a:t>KY Attendance </a:t>
            </a:r>
          </a:p>
        </p:txBody>
      </p:sp>
      <p:sp>
        <p:nvSpPr>
          <p:cNvPr id="3" name="Content Placeholder 2">
            <a:extLst>
              <a:ext uri="{FF2B5EF4-FFF2-40B4-BE49-F238E27FC236}">
                <a16:creationId xmlns:a16="http://schemas.microsoft.com/office/drawing/2014/main" id="{EBBC0DCE-FFDC-4B89-A812-5119201E9364}"/>
              </a:ext>
            </a:extLst>
          </p:cNvPr>
          <p:cNvSpPr>
            <a:spLocks noGrp="1"/>
          </p:cNvSpPr>
          <p:nvPr>
            <p:ph sz="half" idx="1"/>
          </p:nvPr>
        </p:nvSpPr>
        <p:spPr>
          <a:xfrm>
            <a:off x="5950227" y="437322"/>
            <a:ext cx="5446644" cy="5340626"/>
          </a:xfrm>
        </p:spPr>
        <p:txBody>
          <a:bodyPr>
            <a:normAutofit fontScale="85000" lnSpcReduction="20000"/>
          </a:bodyPr>
          <a:lstStyle/>
          <a:p>
            <a:r>
              <a:rPr lang="en-US"/>
              <a:t>Two Attendance Views</a:t>
            </a:r>
          </a:p>
          <a:p>
            <a:pPr lvl="1"/>
            <a:r>
              <a:rPr lang="en-US"/>
              <a:t>Full Time Equivalent (FTE) Chronic Absent</a:t>
            </a:r>
          </a:p>
          <a:p>
            <a:pPr lvl="1"/>
            <a:r>
              <a:rPr lang="en-US"/>
              <a:t>Attendance Rate (full time-half time)</a:t>
            </a:r>
          </a:p>
          <a:p>
            <a:r>
              <a:rPr lang="en-US"/>
              <a:t>Attendance Dashboard </a:t>
            </a:r>
          </a:p>
          <a:p>
            <a:pPr lvl="1"/>
            <a:r>
              <a:rPr lang="en-US"/>
              <a:t>State rates for comparison</a:t>
            </a:r>
          </a:p>
          <a:p>
            <a:pPr lvl="1"/>
            <a:r>
              <a:rPr lang="en-US"/>
              <a:t>By school</a:t>
            </a:r>
          </a:p>
          <a:p>
            <a:pPr lvl="1"/>
            <a:r>
              <a:rPr lang="en-US"/>
              <a:t>By month</a:t>
            </a:r>
          </a:p>
          <a:p>
            <a:pPr lvl="1"/>
            <a:r>
              <a:rPr lang="en-US"/>
              <a:t>By grade</a:t>
            </a:r>
          </a:p>
          <a:p>
            <a:pPr lvl="1"/>
            <a:r>
              <a:rPr lang="en-US"/>
              <a:t>By weekday</a:t>
            </a:r>
          </a:p>
          <a:p>
            <a:r>
              <a:rPr lang="en-US"/>
              <a:t>Attendance Demographics</a:t>
            </a:r>
          </a:p>
          <a:p>
            <a:pPr lvl="1"/>
            <a:r>
              <a:rPr lang="en-US"/>
              <a:t>School Level</a:t>
            </a:r>
          </a:p>
          <a:p>
            <a:pPr lvl="1"/>
            <a:r>
              <a:rPr lang="en-US"/>
              <a:t>Grades</a:t>
            </a:r>
          </a:p>
          <a:p>
            <a:pPr lvl="1"/>
            <a:r>
              <a:rPr lang="en-US"/>
              <a:t>Race/Ethnicity</a:t>
            </a:r>
          </a:p>
          <a:p>
            <a:pPr lvl="1"/>
            <a:r>
              <a:rPr lang="en-US"/>
              <a:t>Special Ed</a:t>
            </a:r>
          </a:p>
          <a:p>
            <a:pPr lvl="1"/>
            <a:r>
              <a:rPr lang="en-US"/>
              <a:t>Economically Disadvantaged</a:t>
            </a:r>
          </a:p>
          <a:p>
            <a:pPr lvl="1"/>
            <a:r>
              <a:rPr lang="en-US"/>
              <a:t>Gender</a:t>
            </a:r>
          </a:p>
          <a:p>
            <a:pPr lvl="1"/>
            <a:r>
              <a:rPr lang="en-US"/>
              <a:t>English Learners</a:t>
            </a:r>
          </a:p>
          <a:p>
            <a:pPr lvl="2"/>
            <a:endParaRPr lang="en-US"/>
          </a:p>
          <a:p>
            <a:pPr lvl="1"/>
            <a:endParaRPr lang="en-US"/>
          </a:p>
          <a:p>
            <a:pPr lvl="1"/>
            <a:endParaRPr lang="en-US"/>
          </a:p>
          <a:p>
            <a:endParaRPr lang="en-US"/>
          </a:p>
        </p:txBody>
      </p:sp>
      <p:sp>
        <p:nvSpPr>
          <p:cNvPr id="4" name="Content Placeholder 3">
            <a:extLst>
              <a:ext uri="{FF2B5EF4-FFF2-40B4-BE49-F238E27FC236}">
                <a16:creationId xmlns:a16="http://schemas.microsoft.com/office/drawing/2014/main" id="{F1447566-3B6E-4B31-B2A2-446965ECE1DB}"/>
              </a:ext>
            </a:extLst>
          </p:cNvPr>
          <p:cNvSpPr>
            <a:spLocks noGrp="1"/>
          </p:cNvSpPr>
          <p:nvPr>
            <p:ph sz="half" idx="2"/>
          </p:nvPr>
        </p:nvSpPr>
        <p:spPr>
          <a:xfrm>
            <a:off x="649356" y="2403490"/>
            <a:ext cx="3856383" cy="3109415"/>
          </a:xfrm>
          <a:ln w="22225">
            <a:solidFill>
              <a:schemeClr val="accent1"/>
            </a:solidFill>
          </a:ln>
        </p:spPr>
        <p:txBody>
          <a:bodyPr>
            <a:normAutofit fontScale="85000" lnSpcReduction="20000"/>
          </a:bodyPr>
          <a:lstStyle/>
          <a:p>
            <a:pPr marL="0" indent="0" algn="ctr">
              <a:buNone/>
            </a:pPr>
            <a:endParaRPr lang="en-US">
              <a:hlinkClick r:id="rId2"/>
            </a:endParaRPr>
          </a:p>
          <a:p>
            <a:pPr marL="0" indent="0" algn="ctr">
              <a:buNone/>
            </a:pPr>
            <a:r>
              <a:rPr lang="en-US">
                <a:hlinkClick r:id="rId3"/>
              </a:rPr>
              <a:t>Live Demo </a:t>
            </a:r>
            <a:r>
              <a:rPr lang="en-US"/>
              <a:t>for Attendance</a:t>
            </a:r>
          </a:p>
          <a:p>
            <a:pPr marL="0" indent="0" algn="ctr">
              <a:buNone/>
            </a:pPr>
            <a:endParaRPr lang="en-US"/>
          </a:p>
          <a:p>
            <a:pPr marL="0" indent="0" algn="ctr">
              <a:buNone/>
            </a:pPr>
            <a:endParaRPr lang="en-US" b="1" i="1"/>
          </a:p>
          <a:p>
            <a:pPr marL="0" indent="0" algn="ctr">
              <a:lnSpc>
                <a:spcPct val="120000"/>
              </a:lnSpc>
              <a:buNone/>
            </a:pPr>
            <a:r>
              <a:rPr lang="en-US" b="1" i="1"/>
              <a:t>NOTE: Data is refreshed nightly, it is one day behind what is in Infinite Campus.</a:t>
            </a:r>
          </a:p>
          <a:p>
            <a:pPr marL="0" indent="0" algn="ctr">
              <a:buNone/>
            </a:pPr>
            <a:endParaRPr lang="en-US"/>
          </a:p>
          <a:p>
            <a:pPr algn="ctr"/>
            <a:endParaRPr lang="en-US"/>
          </a:p>
        </p:txBody>
      </p:sp>
    </p:spTree>
    <p:extLst>
      <p:ext uri="{BB962C8B-B14F-4D97-AF65-F5344CB8AC3E}">
        <p14:creationId xmlns:p14="http://schemas.microsoft.com/office/powerpoint/2010/main" val="68601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49E-8B4E-4266-9ABC-8BA87AFB2CEF}"/>
              </a:ext>
            </a:extLst>
          </p:cNvPr>
          <p:cNvSpPr>
            <a:spLocks noGrp="1"/>
          </p:cNvSpPr>
          <p:nvPr>
            <p:ph type="title"/>
          </p:nvPr>
        </p:nvSpPr>
        <p:spPr>
          <a:xfrm>
            <a:off x="101598" y="40663"/>
            <a:ext cx="3704876" cy="1603410"/>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fontScale="90000"/>
          </a:bodyPr>
          <a:lstStyle/>
          <a:p>
            <a:r>
              <a:rPr lang="en-US" sz="4400" b="1" dirty="0">
                <a:solidFill>
                  <a:srgbClr val="007780"/>
                </a:solidFill>
                <a:latin typeface="+mj-lt"/>
                <a:ea typeface="+mj-ea"/>
                <a:cs typeface="+mj-cs"/>
              </a:rPr>
              <a:t>FTE Attendance Dashboard</a:t>
            </a:r>
          </a:p>
        </p:txBody>
      </p:sp>
      <p:sp>
        <p:nvSpPr>
          <p:cNvPr id="4" name="Text Placeholder 3">
            <a:extLst>
              <a:ext uri="{FF2B5EF4-FFF2-40B4-BE49-F238E27FC236}">
                <a16:creationId xmlns:a16="http://schemas.microsoft.com/office/drawing/2014/main" id="{F49E8BD2-2BAC-44B2-A41A-E34D4DB93F88}"/>
              </a:ext>
            </a:extLst>
          </p:cNvPr>
          <p:cNvSpPr>
            <a:spLocks noGrp="1"/>
          </p:cNvSpPr>
          <p:nvPr>
            <p:ph type="body" sz="half" idx="2"/>
          </p:nvPr>
        </p:nvSpPr>
        <p:spPr>
          <a:xfrm>
            <a:off x="101598" y="1762350"/>
            <a:ext cx="3380509" cy="3983694"/>
          </a:xfrm>
        </p:spPr>
        <p:txBody>
          <a:bodyPr vert="horz" lIns="91440" tIns="45720" rIns="91440" bIns="45720" rtlCol="0">
            <a:normAutofit/>
          </a:bodyPr>
          <a:lstStyle/>
          <a:p>
            <a:r>
              <a:rPr lang="en-US" sz="2400"/>
              <a:t>Charts Include:</a:t>
            </a:r>
          </a:p>
          <a:p>
            <a:pPr marL="342900" indent="-342900">
              <a:buFont typeface="Arial" panose="020B0604020202020204" pitchFamily="34" charset="0"/>
              <a:buChar char="•"/>
            </a:pPr>
            <a:r>
              <a:rPr lang="en-US" sz="2400"/>
              <a:t>State comparison</a:t>
            </a:r>
          </a:p>
          <a:p>
            <a:pPr marL="285750" indent="-285750">
              <a:buFont typeface="Arial" panose="020B0604020202020204" pitchFamily="34" charset="0"/>
              <a:buChar char="•"/>
            </a:pPr>
            <a:r>
              <a:rPr lang="en-US" sz="2400"/>
              <a:t>School/District</a:t>
            </a:r>
          </a:p>
          <a:p>
            <a:pPr marL="285750" indent="-285750">
              <a:buFont typeface="Arial" panose="020B0604020202020204" pitchFamily="34" charset="0"/>
              <a:buChar char="•"/>
            </a:pPr>
            <a:r>
              <a:rPr lang="en-US" sz="2400"/>
              <a:t>Month</a:t>
            </a:r>
          </a:p>
          <a:p>
            <a:pPr marL="285750" indent="-285750">
              <a:buFont typeface="Arial" panose="020B0604020202020204" pitchFamily="34" charset="0"/>
              <a:buChar char="•"/>
            </a:pPr>
            <a:r>
              <a:rPr lang="en-US" sz="2400"/>
              <a:t>Grade</a:t>
            </a:r>
          </a:p>
          <a:p>
            <a:pPr marL="285750" indent="-285750">
              <a:buFont typeface="Arial" panose="020B0604020202020204" pitchFamily="34" charset="0"/>
              <a:buChar char="•"/>
            </a:pPr>
            <a:r>
              <a:rPr lang="en-US" sz="2400"/>
              <a:t>Weekday </a:t>
            </a:r>
          </a:p>
          <a:p>
            <a:r>
              <a:rPr lang="en-US" sz="2400" i="1"/>
              <a:t>Set FTE Target and anything below target turns orange.</a:t>
            </a:r>
          </a:p>
          <a:p>
            <a:endParaRPr lang="en-US" sz="2400"/>
          </a:p>
        </p:txBody>
      </p:sp>
      <p:pic>
        <p:nvPicPr>
          <p:cNvPr id="6" name="Content Placeholder 5" descr="A screenshot of  FTE attendance dashboard view">
            <a:extLst>
              <a:ext uri="{FF2B5EF4-FFF2-40B4-BE49-F238E27FC236}">
                <a16:creationId xmlns:a16="http://schemas.microsoft.com/office/drawing/2014/main" id="{DC3AF5B6-B256-4F1A-B9BE-5F3A67050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7260" y="188142"/>
            <a:ext cx="6664291" cy="5324598"/>
          </a:xfrm>
          <a:prstGeom prst="rect">
            <a:avLst/>
          </a:prstGeom>
        </p:spPr>
      </p:pic>
    </p:spTree>
    <p:extLst>
      <p:ext uri="{BB962C8B-B14F-4D97-AF65-F5344CB8AC3E}">
        <p14:creationId xmlns:p14="http://schemas.microsoft.com/office/powerpoint/2010/main" val="175966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2B38B-AB51-4879-8CC3-28A6B0FD5B12}"/>
              </a:ext>
            </a:extLst>
          </p:cNvPr>
          <p:cNvSpPr>
            <a:spLocks noGrp="1"/>
          </p:cNvSpPr>
          <p:nvPr>
            <p:ph type="title"/>
          </p:nvPr>
        </p:nvSpPr>
        <p:spPr>
          <a:xfrm>
            <a:off x="838200" y="40272"/>
            <a:ext cx="10515600" cy="1325563"/>
          </a:xfrm>
        </p:spPr>
        <p:txBody>
          <a:bodyPr/>
          <a:lstStyle/>
          <a:p>
            <a:r>
              <a:rPr lang="en-US"/>
              <a:t>Who should have access?</a:t>
            </a:r>
          </a:p>
        </p:txBody>
      </p:sp>
      <p:sp>
        <p:nvSpPr>
          <p:cNvPr id="3" name="Content Placeholder 2">
            <a:extLst>
              <a:ext uri="{FF2B5EF4-FFF2-40B4-BE49-F238E27FC236}">
                <a16:creationId xmlns:a16="http://schemas.microsoft.com/office/drawing/2014/main" id="{059AA408-0CB0-4BBB-8CB4-3571869089F8}"/>
              </a:ext>
            </a:extLst>
          </p:cNvPr>
          <p:cNvSpPr>
            <a:spLocks noGrp="1"/>
          </p:cNvSpPr>
          <p:nvPr>
            <p:ph idx="1"/>
          </p:nvPr>
        </p:nvSpPr>
        <p:spPr>
          <a:xfrm>
            <a:off x="838200" y="1446881"/>
            <a:ext cx="10515600" cy="4351338"/>
          </a:xfrm>
        </p:spPr>
        <p:txBody>
          <a:bodyPr>
            <a:normAutofit/>
          </a:bodyPr>
          <a:lstStyle/>
          <a:p>
            <a:r>
              <a:rPr lang="en-US"/>
              <a:t>School/District Administrators (i.e., superintendents, principals, assistant principals, special education directors, PBIS Leads, DPP’s, counselors)</a:t>
            </a:r>
          </a:p>
          <a:p>
            <a:r>
              <a:rPr lang="en-US"/>
              <a:t>Consider “Need to Know”</a:t>
            </a:r>
          </a:p>
          <a:p>
            <a:r>
              <a:rPr lang="en-US"/>
              <a:t>Organization level permissions - as identified in Infinite Campus</a:t>
            </a:r>
          </a:p>
          <a:p>
            <a:r>
              <a:rPr lang="en-US"/>
              <a:t>Must be careful with sensitive student level data – FRAM, Homeless, Behavior</a:t>
            </a:r>
          </a:p>
          <a:p>
            <a:r>
              <a:rPr lang="en-US"/>
              <a:t>Dashboard views drillable down to the student level</a:t>
            </a:r>
          </a:p>
          <a:p>
            <a:endParaRPr lang="en-US"/>
          </a:p>
        </p:txBody>
      </p:sp>
    </p:spTree>
    <p:extLst>
      <p:ext uri="{BB962C8B-B14F-4D97-AF65-F5344CB8AC3E}">
        <p14:creationId xmlns:p14="http://schemas.microsoft.com/office/powerpoint/2010/main" val="1386927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49E-8B4E-4266-9ABC-8BA87AFB2CEF}"/>
              </a:ext>
            </a:extLst>
          </p:cNvPr>
          <p:cNvSpPr>
            <a:spLocks noGrp="1"/>
          </p:cNvSpPr>
          <p:nvPr>
            <p:ph type="title"/>
          </p:nvPr>
        </p:nvSpPr>
        <p:spPr>
          <a:xfrm>
            <a:off x="101598" y="40663"/>
            <a:ext cx="3704876" cy="2104226"/>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r>
              <a:rPr lang="en-US" sz="4400" b="1" dirty="0">
                <a:solidFill>
                  <a:srgbClr val="007780"/>
                </a:solidFill>
                <a:latin typeface="+mj-lt"/>
                <a:ea typeface="+mj-ea"/>
                <a:cs typeface="+mj-cs"/>
              </a:rPr>
              <a:t>Attendance Rate Dashboard</a:t>
            </a:r>
          </a:p>
        </p:txBody>
      </p:sp>
      <p:sp>
        <p:nvSpPr>
          <p:cNvPr id="4" name="Text Placeholder 3">
            <a:extLst>
              <a:ext uri="{FF2B5EF4-FFF2-40B4-BE49-F238E27FC236}">
                <a16:creationId xmlns:a16="http://schemas.microsoft.com/office/drawing/2014/main" id="{F49E8BD2-2BAC-44B2-A41A-E34D4DB93F88}"/>
              </a:ext>
            </a:extLst>
          </p:cNvPr>
          <p:cNvSpPr>
            <a:spLocks noGrp="1"/>
          </p:cNvSpPr>
          <p:nvPr>
            <p:ph type="body" sz="half" idx="2"/>
          </p:nvPr>
        </p:nvSpPr>
        <p:spPr>
          <a:xfrm>
            <a:off x="101599" y="2449689"/>
            <a:ext cx="3431823" cy="2901244"/>
          </a:xfrm>
        </p:spPr>
        <p:txBody>
          <a:bodyPr vert="horz" lIns="91440" tIns="45720" rIns="91440" bIns="45720" rtlCol="0">
            <a:normAutofit lnSpcReduction="10000"/>
          </a:bodyPr>
          <a:lstStyle/>
          <a:p>
            <a:pPr marL="457200" indent="-457200">
              <a:buFont typeface="Arial" panose="020B0604020202020204" pitchFamily="34" charset="0"/>
              <a:buChar char="•"/>
            </a:pPr>
            <a:r>
              <a:rPr lang="en-US" sz="2800"/>
              <a:t>Same view with whole day/half day calculation</a:t>
            </a:r>
          </a:p>
          <a:p>
            <a:pPr marL="457200" indent="-457200">
              <a:buFont typeface="Arial" panose="020B0604020202020204" pitchFamily="34" charset="0"/>
              <a:buChar char="•"/>
            </a:pPr>
            <a:r>
              <a:rPr lang="en-US" sz="2800"/>
              <a:t>Use filters and/or select date range</a:t>
            </a:r>
          </a:p>
          <a:p>
            <a:pPr marL="457200" indent="-457200">
              <a:buFont typeface="Arial" panose="020B0604020202020204" pitchFamily="34" charset="0"/>
              <a:buChar char="•"/>
            </a:pPr>
            <a:r>
              <a:rPr lang="en-US" sz="2800"/>
              <a:t>Option to view for a specific student.</a:t>
            </a:r>
          </a:p>
        </p:txBody>
      </p:sp>
      <p:pic>
        <p:nvPicPr>
          <p:cNvPr id="7" name="Picture 6" descr="A screenshot of attendance rate dashboard view">
            <a:extLst>
              <a:ext uri="{FF2B5EF4-FFF2-40B4-BE49-F238E27FC236}">
                <a16:creationId xmlns:a16="http://schemas.microsoft.com/office/drawing/2014/main" id="{691CA94D-D3A2-4924-B7CD-9145BD6C2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1862" y="118776"/>
            <a:ext cx="7286017" cy="5441839"/>
          </a:xfrm>
          <a:prstGeom prst="rect">
            <a:avLst/>
          </a:prstGeom>
        </p:spPr>
      </p:pic>
    </p:spTree>
    <p:extLst>
      <p:ext uri="{BB962C8B-B14F-4D97-AF65-F5344CB8AC3E}">
        <p14:creationId xmlns:p14="http://schemas.microsoft.com/office/powerpoint/2010/main" val="3814282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attendance view for an individual student.">
            <a:extLst>
              <a:ext uri="{FF2B5EF4-FFF2-40B4-BE49-F238E27FC236}">
                <a16:creationId xmlns:a16="http://schemas.microsoft.com/office/drawing/2014/main" id="{44B7DD84-AA00-42F9-AE6A-01596C4A9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881" y="448912"/>
            <a:ext cx="7665679" cy="5343764"/>
          </a:xfrm>
          <a:prstGeom prst="rect">
            <a:avLst/>
          </a:prstGeom>
        </p:spPr>
      </p:pic>
      <p:sp>
        <p:nvSpPr>
          <p:cNvPr id="5" name="Arrow: Right 4" descr="arrow pointing to where student id is entered.">
            <a:extLst>
              <a:ext uri="{FF2B5EF4-FFF2-40B4-BE49-F238E27FC236}">
                <a16:creationId xmlns:a16="http://schemas.microsoft.com/office/drawing/2014/main" id="{9A5D45BC-A527-4449-9F72-F916FE94274F}"/>
              </a:ext>
            </a:extLst>
          </p:cNvPr>
          <p:cNvSpPr/>
          <p:nvPr/>
        </p:nvSpPr>
        <p:spPr>
          <a:xfrm rot="10800000">
            <a:off x="10841560" y="440359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491BA70-FA76-420E-AEE7-5FF1E949B5DA}"/>
              </a:ext>
            </a:extLst>
          </p:cNvPr>
          <p:cNvSpPr>
            <a:spLocks noGrp="1"/>
          </p:cNvSpPr>
          <p:nvPr>
            <p:ph type="title"/>
          </p:nvPr>
        </p:nvSpPr>
        <p:spPr>
          <a:xfrm>
            <a:off x="163233" y="192158"/>
            <a:ext cx="2791690" cy="2257531"/>
          </a:xfrm>
        </p:spPr>
        <p:txBody>
          <a:bodyPr>
            <a:normAutofit/>
          </a:bodyPr>
          <a:lstStyle/>
          <a:p>
            <a:r>
              <a:rPr lang="en-US" b="1" dirty="0"/>
              <a:t>Individual Student View</a:t>
            </a:r>
          </a:p>
        </p:txBody>
      </p:sp>
      <p:sp>
        <p:nvSpPr>
          <p:cNvPr id="8" name="Text Placeholder 3">
            <a:extLst>
              <a:ext uri="{FF2B5EF4-FFF2-40B4-BE49-F238E27FC236}">
                <a16:creationId xmlns:a16="http://schemas.microsoft.com/office/drawing/2014/main" id="{B5CA085B-07FA-4D05-8580-CD048DDC5A42}"/>
              </a:ext>
            </a:extLst>
          </p:cNvPr>
          <p:cNvSpPr txBox="1">
            <a:spLocks/>
          </p:cNvSpPr>
          <p:nvPr/>
        </p:nvSpPr>
        <p:spPr>
          <a:xfrm>
            <a:off x="101599" y="2449689"/>
            <a:ext cx="2632365" cy="29012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a:t>Quickly identify if a when a attendance issue began or if there may problem days.</a:t>
            </a:r>
          </a:p>
        </p:txBody>
      </p:sp>
    </p:spTree>
    <p:extLst>
      <p:ext uri="{BB962C8B-B14F-4D97-AF65-F5344CB8AC3E}">
        <p14:creationId xmlns:p14="http://schemas.microsoft.com/office/powerpoint/2010/main" val="687708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49E-8B4E-4266-9ABC-8BA87AFB2CEF}"/>
              </a:ext>
            </a:extLst>
          </p:cNvPr>
          <p:cNvSpPr>
            <a:spLocks noGrp="1"/>
          </p:cNvSpPr>
          <p:nvPr>
            <p:ph type="title"/>
          </p:nvPr>
        </p:nvSpPr>
        <p:spPr>
          <a:xfrm>
            <a:off x="101598" y="40663"/>
            <a:ext cx="3704876" cy="1603410"/>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fontScale="90000"/>
          </a:bodyPr>
          <a:lstStyle/>
          <a:p>
            <a:r>
              <a:rPr lang="en-US" sz="4400" b="1" dirty="0">
                <a:solidFill>
                  <a:srgbClr val="007780"/>
                </a:solidFill>
                <a:latin typeface="+mj-lt"/>
                <a:ea typeface="+mj-ea"/>
                <a:cs typeface="+mj-cs"/>
              </a:rPr>
              <a:t>FTE Attendance Demographics</a:t>
            </a:r>
          </a:p>
        </p:txBody>
      </p:sp>
      <p:sp>
        <p:nvSpPr>
          <p:cNvPr id="4" name="Text Placeholder 3">
            <a:extLst>
              <a:ext uri="{FF2B5EF4-FFF2-40B4-BE49-F238E27FC236}">
                <a16:creationId xmlns:a16="http://schemas.microsoft.com/office/drawing/2014/main" id="{F49E8BD2-2BAC-44B2-A41A-E34D4DB93F88}"/>
              </a:ext>
            </a:extLst>
          </p:cNvPr>
          <p:cNvSpPr>
            <a:spLocks noGrp="1"/>
          </p:cNvSpPr>
          <p:nvPr>
            <p:ph type="body" sz="half" idx="2"/>
          </p:nvPr>
        </p:nvSpPr>
        <p:spPr>
          <a:xfrm>
            <a:off x="101598" y="1783644"/>
            <a:ext cx="3380509" cy="3506780"/>
          </a:xfrm>
        </p:spPr>
        <p:txBody>
          <a:bodyPr vert="horz" lIns="91440" tIns="45720" rIns="91440" bIns="45720" rtlCol="0">
            <a:normAutofit fontScale="92500" lnSpcReduction="10000"/>
          </a:bodyPr>
          <a:lstStyle/>
          <a:p>
            <a:r>
              <a:rPr lang="en-US" sz="2400"/>
              <a:t>Compare data by:</a:t>
            </a:r>
          </a:p>
          <a:p>
            <a:pPr marL="285750" indent="-285750">
              <a:buFont typeface="Arial" panose="020B0604020202020204" pitchFamily="34" charset="0"/>
              <a:buChar char="•"/>
            </a:pPr>
            <a:r>
              <a:rPr lang="en-US" sz="2400"/>
              <a:t>School Level</a:t>
            </a:r>
          </a:p>
          <a:p>
            <a:pPr marL="285750" indent="-285750">
              <a:buFont typeface="Arial" panose="020B0604020202020204" pitchFamily="34" charset="0"/>
              <a:buChar char="•"/>
            </a:pPr>
            <a:r>
              <a:rPr lang="en-US" sz="2400"/>
              <a:t>Grade</a:t>
            </a:r>
          </a:p>
          <a:p>
            <a:pPr marL="285750" indent="-285750">
              <a:buFont typeface="Arial" panose="020B0604020202020204" pitchFamily="34" charset="0"/>
              <a:buChar char="•"/>
            </a:pPr>
            <a:r>
              <a:rPr lang="en-US" sz="2400"/>
              <a:t>Race-Ethnicity</a:t>
            </a:r>
          </a:p>
          <a:p>
            <a:pPr marL="285750" indent="-285750">
              <a:buFont typeface="Arial" panose="020B0604020202020204" pitchFamily="34" charset="0"/>
              <a:buChar char="•"/>
            </a:pPr>
            <a:r>
              <a:rPr lang="en-US" sz="2400"/>
              <a:t>Special Ed</a:t>
            </a:r>
          </a:p>
          <a:p>
            <a:pPr marL="285750" indent="-285750">
              <a:buFont typeface="Arial" panose="020B0604020202020204" pitchFamily="34" charset="0"/>
              <a:buChar char="•"/>
            </a:pPr>
            <a:r>
              <a:rPr lang="en-US" sz="2400"/>
              <a:t>Economically Disadvantaged</a:t>
            </a:r>
          </a:p>
          <a:p>
            <a:pPr marL="285750" indent="-285750">
              <a:buFont typeface="Arial" panose="020B0604020202020204" pitchFamily="34" charset="0"/>
              <a:buChar char="•"/>
            </a:pPr>
            <a:r>
              <a:rPr lang="en-US" sz="2400"/>
              <a:t>Gender</a:t>
            </a:r>
          </a:p>
          <a:p>
            <a:pPr marL="285750" indent="-285750">
              <a:buFont typeface="Arial" panose="020B0604020202020204" pitchFamily="34" charset="0"/>
              <a:buChar char="•"/>
            </a:pPr>
            <a:r>
              <a:rPr lang="en-US" sz="2400"/>
              <a:t>English Learner (EL)</a:t>
            </a:r>
          </a:p>
        </p:txBody>
      </p:sp>
      <p:pic>
        <p:nvPicPr>
          <p:cNvPr id="8" name="Picture 7" descr="screenshot view of full time equivalent attendance demographics screen.">
            <a:extLst>
              <a:ext uri="{FF2B5EF4-FFF2-40B4-BE49-F238E27FC236}">
                <a16:creationId xmlns:a16="http://schemas.microsoft.com/office/drawing/2014/main" id="{8B4F5F30-077C-4B7B-95FF-D86D4F6800B6}"/>
              </a:ext>
            </a:extLst>
          </p:cNvPr>
          <p:cNvPicPr>
            <a:picLocks noChangeAspect="1"/>
          </p:cNvPicPr>
          <p:nvPr/>
        </p:nvPicPr>
        <p:blipFill>
          <a:blip r:embed="rId2"/>
          <a:stretch>
            <a:fillRect/>
          </a:stretch>
        </p:blipFill>
        <p:spPr>
          <a:xfrm>
            <a:off x="4025460" y="273218"/>
            <a:ext cx="7876649" cy="5374655"/>
          </a:xfrm>
          <a:prstGeom prst="rect">
            <a:avLst/>
          </a:prstGeom>
        </p:spPr>
      </p:pic>
    </p:spTree>
    <p:extLst>
      <p:ext uri="{BB962C8B-B14F-4D97-AF65-F5344CB8AC3E}">
        <p14:creationId xmlns:p14="http://schemas.microsoft.com/office/powerpoint/2010/main" val="3569818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49E-8B4E-4266-9ABC-8BA87AFB2CEF}"/>
              </a:ext>
            </a:extLst>
          </p:cNvPr>
          <p:cNvSpPr>
            <a:spLocks noGrp="1"/>
          </p:cNvSpPr>
          <p:nvPr>
            <p:ph type="title"/>
          </p:nvPr>
        </p:nvSpPr>
        <p:spPr>
          <a:xfrm>
            <a:off x="101597" y="40663"/>
            <a:ext cx="3833093" cy="1603410"/>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fontScale="90000"/>
          </a:bodyPr>
          <a:lstStyle/>
          <a:p>
            <a:r>
              <a:rPr lang="en-US" sz="4400" b="1" dirty="0">
                <a:solidFill>
                  <a:srgbClr val="007780"/>
                </a:solidFill>
                <a:latin typeface="+mj-lt"/>
                <a:ea typeface="+mj-ea"/>
                <a:cs typeface="+mj-cs"/>
              </a:rPr>
              <a:t>Attendance Rate Demographics</a:t>
            </a:r>
          </a:p>
        </p:txBody>
      </p:sp>
      <p:sp>
        <p:nvSpPr>
          <p:cNvPr id="4" name="Text Placeholder 3">
            <a:extLst>
              <a:ext uri="{FF2B5EF4-FFF2-40B4-BE49-F238E27FC236}">
                <a16:creationId xmlns:a16="http://schemas.microsoft.com/office/drawing/2014/main" id="{F49E8BD2-2BAC-44B2-A41A-E34D4DB93F88}"/>
              </a:ext>
            </a:extLst>
          </p:cNvPr>
          <p:cNvSpPr>
            <a:spLocks noGrp="1"/>
          </p:cNvSpPr>
          <p:nvPr>
            <p:ph type="body" sz="half" idx="2"/>
          </p:nvPr>
        </p:nvSpPr>
        <p:spPr>
          <a:xfrm>
            <a:off x="101598" y="1783644"/>
            <a:ext cx="3380509" cy="3506780"/>
          </a:xfrm>
        </p:spPr>
        <p:txBody>
          <a:bodyPr vert="horz" lIns="91440" tIns="45720" rIns="91440" bIns="45720" rtlCol="0">
            <a:normAutofit/>
          </a:bodyPr>
          <a:lstStyle/>
          <a:p>
            <a:r>
              <a:rPr lang="en-US" sz="2400" i="1"/>
              <a:t>Same view as FTE Demo but for whole-day/half-day calc.</a:t>
            </a:r>
          </a:p>
          <a:p>
            <a:endParaRPr lang="en-US" sz="2400" i="1"/>
          </a:p>
          <a:p>
            <a:r>
              <a:rPr lang="en-US" sz="2400" i="1"/>
              <a:t>Select one area to focus on and the other charts will automatically reflect just that group of students.</a:t>
            </a:r>
          </a:p>
        </p:txBody>
      </p:sp>
      <p:pic>
        <p:nvPicPr>
          <p:cNvPr id="3" name="Picture 2" descr="screenshot for attendance rate demographics screen">
            <a:extLst>
              <a:ext uri="{FF2B5EF4-FFF2-40B4-BE49-F238E27FC236}">
                <a16:creationId xmlns:a16="http://schemas.microsoft.com/office/drawing/2014/main" id="{CDE94849-1E01-4839-93E1-0B9B1F517F59}"/>
              </a:ext>
            </a:extLst>
          </p:cNvPr>
          <p:cNvPicPr>
            <a:picLocks noChangeAspect="1"/>
          </p:cNvPicPr>
          <p:nvPr/>
        </p:nvPicPr>
        <p:blipFill>
          <a:blip r:embed="rId2"/>
          <a:stretch>
            <a:fillRect/>
          </a:stretch>
        </p:blipFill>
        <p:spPr>
          <a:xfrm>
            <a:off x="4274274" y="349954"/>
            <a:ext cx="7725815" cy="5306773"/>
          </a:xfrm>
          <a:prstGeom prst="rect">
            <a:avLst/>
          </a:prstGeom>
        </p:spPr>
      </p:pic>
    </p:spTree>
    <p:extLst>
      <p:ext uri="{BB962C8B-B14F-4D97-AF65-F5344CB8AC3E}">
        <p14:creationId xmlns:p14="http://schemas.microsoft.com/office/powerpoint/2010/main" val="1566106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F56CE-A07E-4DFF-92A2-9303C8ED3BF4}"/>
              </a:ext>
            </a:extLst>
          </p:cNvPr>
          <p:cNvSpPr>
            <a:spLocks noGrp="1"/>
          </p:cNvSpPr>
          <p:nvPr>
            <p:ph type="title"/>
          </p:nvPr>
        </p:nvSpPr>
        <p:spPr>
          <a:solidFill>
            <a:schemeClr val="accent2">
              <a:lumMod val="40000"/>
              <a:lumOff val="60000"/>
            </a:schemeClr>
          </a:solidFill>
        </p:spPr>
        <p:txBody>
          <a:bodyPr>
            <a:normAutofit/>
          </a:bodyPr>
          <a:lstStyle/>
          <a:p>
            <a:pPr algn="ctr"/>
            <a:r>
              <a:rPr lang="en-US"/>
              <a:t>Attendance Rate – Date Range Filter</a:t>
            </a:r>
          </a:p>
        </p:txBody>
      </p:sp>
      <p:sp>
        <p:nvSpPr>
          <p:cNvPr id="4" name="Text Placeholder 3">
            <a:extLst>
              <a:ext uri="{FF2B5EF4-FFF2-40B4-BE49-F238E27FC236}">
                <a16:creationId xmlns:a16="http://schemas.microsoft.com/office/drawing/2014/main" id="{2DEF883F-098D-4CA6-B386-28461C723355}"/>
              </a:ext>
            </a:extLst>
          </p:cNvPr>
          <p:cNvSpPr>
            <a:spLocks noGrp="1"/>
          </p:cNvSpPr>
          <p:nvPr>
            <p:ph type="body" idx="1"/>
          </p:nvPr>
        </p:nvSpPr>
        <p:spPr/>
        <p:txBody>
          <a:bodyPr>
            <a:normAutofit/>
          </a:bodyPr>
          <a:lstStyle/>
          <a:p>
            <a:r>
              <a:rPr lang="en-US"/>
              <a:t>2019-20</a:t>
            </a:r>
          </a:p>
        </p:txBody>
      </p:sp>
      <p:pic>
        <p:nvPicPr>
          <p:cNvPr id="9" name="Content Placeholder 8" descr="screenshot of attendance rate screen with date rage filter set to 2019-20">
            <a:extLst>
              <a:ext uri="{FF2B5EF4-FFF2-40B4-BE49-F238E27FC236}">
                <a16:creationId xmlns:a16="http://schemas.microsoft.com/office/drawing/2014/main" id="{FE55116D-ACD2-4567-9BDE-0CC9B0BE2AD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a:xfrm>
            <a:off x="836612" y="2505075"/>
            <a:ext cx="4431422" cy="3131293"/>
          </a:xfrm>
        </p:spPr>
      </p:pic>
      <p:sp>
        <p:nvSpPr>
          <p:cNvPr id="6" name="Text Placeholder 5">
            <a:extLst>
              <a:ext uri="{FF2B5EF4-FFF2-40B4-BE49-F238E27FC236}">
                <a16:creationId xmlns:a16="http://schemas.microsoft.com/office/drawing/2014/main" id="{ED45CB98-5570-432F-998F-631F2CB3C380}"/>
              </a:ext>
            </a:extLst>
          </p:cNvPr>
          <p:cNvSpPr>
            <a:spLocks noGrp="1"/>
          </p:cNvSpPr>
          <p:nvPr>
            <p:ph type="body" sz="quarter" idx="3"/>
          </p:nvPr>
        </p:nvSpPr>
        <p:spPr/>
        <p:txBody>
          <a:bodyPr>
            <a:normAutofit/>
          </a:bodyPr>
          <a:lstStyle/>
          <a:p>
            <a:r>
              <a:rPr lang="en-US"/>
              <a:t>2018-19</a:t>
            </a:r>
          </a:p>
        </p:txBody>
      </p:sp>
      <p:pic>
        <p:nvPicPr>
          <p:cNvPr id="11" name="Content Placeholder 10" descr="screenshot of attendance rate screen with date rage filter set to 2018-19">
            <a:extLst>
              <a:ext uri="{FF2B5EF4-FFF2-40B4-BE49-F238E27FC236}">
                <a16:creationId xmlns:a16="http://schemas.microsoft.com/office/drawing/2014/main" id="{1CAE4657-53AC-40C9-9710-B34597F416C0}"/>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831732" y="2563821"/>
            <a:ext cx="5183188" cy="3013800"/>
          </a:xfrm>
        </p:spPr>
      </p:pic>
    </p:spTree>
    <p:extLst>
      <p:ext uri="{BB962C8B-B14F-4D97-AF65-F5344CB8AC3E}">
        <p14:creationId xmlns:p14="http://schemas.microsoft.com/office/powerpoint/2010/main" val="2003516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49E-8B4E-4266-9ABC-8BA87AFB2CEF}"/>
              </a:ext>
            </a:extLst>
          </p:cNvPr>
          <p:cNvSpPr>
            <a:spLocks noGrp="1"/>
          </p:cNvSpPr>
          <p:nvPr>
            <p:ph type="title"/>
          </p:nvPr>
        </p:nvSpPr>
        <p:spPr>
          <a:xfrm>
            <a:off x="101597" y="40663"/>
            <a:ext cx="3833093" cy="1603410"/>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r>
              <a:rPr lang="en-US" sz="4400" b="1" dirty="0">
                <a:solidFill>
                  <a:srgbClr val="007780"/>
                </a:solidFill>
                <a:latin typeface="+mj-lt"/>
                <a:ea typeface="+mj-ea"/>
                <a:cs typeface="+mj-cs"/>
              </a:rPr>
              <a:t>Student</a:t>
            </a:r>
            <a:br>
              <a:rPr lang="en-US" sz="4400" b="1" dirty="0">
                <a:solidFill>
                  <a:srgbClr val="007780"/>
                </a:solidFill>
                <a:latin typeface="+mj-lt"/>
                <a:ea typeface="+mj-ea"/>
                <a:cs typeface="+mj-cs"/>
              </a:rPr>
            </a:br>
            <a:r>
              <a:rPr lang="en-US" sz="4400" b="1" dirty="0">
                <a:solidFill>
                  <a:srgbClr val="007780"/>
                </a:solidFill>
                <a:latin typeface="+mj-lt"/>
                <a:ea typeface="+mj-ea"/>
                <a:cs typeface="+mj-cs"/>
              </a:rPr>
              <a:t>Demographics</a:t>
            </a:r>
          </a:p>
        </p:txBody>
      </p:sp>
      <p:sp>
        <p:nvSpPr>
          <p:cNvPr id="4" name="Text Placeholder 3">
            <a:extLst>
              <a:ext uri="{FF2B5EF4-FFF2-40B4-BE49-F238E27FC236}">
                <a16:creationId xmlns:a16="http://schemas.microsoft.com/office/drawing/2014/main" id="{F49E8BD2-2BAC-44B2-A41A-E34D4DB93F88}"/>
              </a:ext>
            </a:extLst>
          </p:cNvPr>
          <p:cNvSpPr>
            <a:spLocks noGrp="1"/>
          </p:cNvSpPr>
          <p:nvPr>
            <p:ph type="body" sz="half" idx="2"/>
          </p:nvPr>
        </p:nvSpPr>
        <p:spPr>
          <a:xfrm>
            <a:off x="101598" y="1783644"/>
            <a:ext cx="3380509" cy="3506780"/>
          </a:xfrm>
        </p:spPr>
        <p:txBody>
          <a:bodyPr vert="horz" lIns="91440" tIns="45720" rIns="91440" bIns="45720" rtlCol="0">
            <a:normAutofit fontScale="92500"/>
          </a:bodyPr>
          <a:lstStyle/>
          <a:p>
            <a:r>
              <a:rPr lang="en-US" sz="2400"/>
              <a:t>Foundational Data</a:t>
            </a:r>
          </a:p>
          <a:p>
            <a:pPr marL="342900" indent="-342900">
              <a:buFont typeface="Arial" panose="020B0604020202020204" pitchFamily="34" charset="0"/>
              <a:buChar char="•"/>
            </a:pPr>
            <a:r>
              <a:rPr lang="en-US" sz="2400"/>
              <a:t>Board presentations</a:t>
            </a:r>
          </a:p>
          <a:p>
            <a:pPr marL="342900" indent="-342900">
              <a:buFont typeface="Arial" panose="020B0604020202020204" pitchFamily="34" charset="0"/>
              <a:buChar char="•"/>
            </a:pPr>
            <a:r>
              <a:rPr lang="en-US" sz="2400"/>
              <a:t>Data quality checks</a:t>
            </a:r>
          </a:p>
          <a:p>
            <a:endParaRPr lang="en-US" sz="2400" i="1"/>
          </a:p>
          <a:p>
            <a:r>
              <a:rPr lang="en-US" sz="2400" i="1"/>
              <a:t>Select any demographic group and other charts change just to reflect just that population.  Use revert option to go back</a:t>
            </a:r>
          </a:p>
        </p:txBody>
      </p:sp>
      <p:pic>
        <p:nvPicPr>
          <p:cNvPr id="5" name="Picture 4" descr="A screenshot of student demographic analysis view.">
            <a:extLst>
              <a:ext uri="{FF2B5EF4-FFF2-40B4-BE49-F238E27FC236}">
                <a16:creationId xmlns:a16="http://schemas.microsoft.com/office/drawing/2014/main" id="{8BBC1AD4-FE5A-4BF4-9189-00B27A167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727" y="220157"/>
            <a:ext cx="8318675" cy="5070267"/>
          </a:xfrm>
          <a:prstGeom prst="rect">
            <a:avLst/>
          </a:prstGeom>
        </p:spPr>
      </p:pic>
    </p:spTree>
    <p:extLst>
      <p:ext uri="{BB962C8B-B14F-4D97-AF65-F5344CB8AC3E}">
        <p14:creationId xmlns:p14="http://schemas.microsoft.com/office/powerpoint/2010/main" val="598637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AC89D0-A004-4882-BB4B-32B7A15A2DE6}"/>
              </a:ext>
            </a:extLst>
          </p:cNvPr>
          <p:cNvSpPr>
            <a:spLocks noGrp="1"/>
          </p:cNvSpPr>
          <p:nvPr>
            <p:ph type="title"/>
          </p:nvPr>
        </p:nvSpPr>
        <p:spPr/>
        <p:txBody>
          <a:bodyPr/>
          <a:lstStyle/>
          <a:p>
            <a:r>
              <a:rPr lang="en-US" b="1" dirty="0">
                <a:ea typeface="+mj-lt"/>
                <a:cs typeface="+mj-lt"/>
              </a:rPr>
              <a:t>KDE Data Visualization Resources</a:t>
            </a:r>
            <a:endParaRPr lang="en-US" b="1" dirty="0"/>
          </a:p>
        </p:txBody>
      </p:sp>
      <p:sp>
        <p:nvSpPr>
          <p:cNvPr id="5" name="Content Placeholder 4">
            <a:extLst>
              <a:ext uri="{FF2B5EF4-FFF2-40B4-BE49-F238E27FC236}">
                <a16:creationId xmlns:a16="http://schemas.microsoft.com/office/drawing/2014/main" id="{F2394327-529E-48F6-9001-64560ABCEE87}"/>
              </a:ext>
            </a:extLst>
          </p:cNvPr>
          <p:cNvSpPr>
            <a:spLocks noGrp="1"/>
          </p:cNvSpPr>
          <p:nvPr>
            <p:ph idx="1"/>
          </p:nvPr>
        </p:nvSpPr>
        <p:spPr>
          <a:xfrm>
            <a:off x="838200" y="1825625"/>
            <a:ext cx="10515600" cy="3582954"/>
          </a:xfrm>
        </p:spPr>
        <p:txBody>
          <a:bodyPr>
            <a:normAutofit fontScale="92500" lnSpcReduction="10000"/>
          </a:bodyPr>
          <a:lstStyle/>
          <a:p>
            <a:pPr marL="0" indent="0">
              <a:buNone/>
            </a:pPr>
            <a:r>
              <a:rPr lang="en-US">
                <a:ea typeface="+mn-lt"/>
                <a:cs typeface="+mn-lt"/>
              </a:rPr>
              <a:t>The </a:t>
            </a:r>
            <a:r>
              <a:rPr lang="en-US" u="sng">
                <a:ea typeface="+mn-lt"/>
                <a:cs typeface="+mn-lt"/>
                <a:hlinkClick r:id="rId2"/>
              </a:rPr>
              <a:t>KSIS Data Visualization webpage</a:t>
            </a:r>
            <a:r>
              <a:rPr lang="en-US">
                <a:ea typeface="+mn-lt"/>
                <a:cs typeface="+mn-lt"/>
                <a:hlinkClick r:id="rId2"/>
              </a:rPr>
              <a:t> </a:t>
            </a:r>
            <a:r>
              <a:rPr lang="en-US">
                <a:ea typeface="+mn-lt"/>
                <a:cs typeface="+mn-lt"/>
              </a:rPr>
              <a:t>provides resources to  introduce and support use of the data visualization tool.</a:t>
            </a:r>
            <a:endParaRPr lang="en-US">
              <a:cs typeface="Calibri" panose="020F0502020204030204"/>
            </a:endParaRPr>
          </a:p>
          <a:p>
            <a:pPr marL="0" indent="0">
              <a:buNone/>
            </a:pPr>
            <a:r>
              <a:rPr lang="en-US">
                <a:ea typeface="+mn-lt"/>
                <a:cs typeface="+mn-lt"/>
              </a:rPr>
              <a:t>Includes:</a:t>
            </a:r>
          </a:p>
          <a:p>
            <a:pPr marL="0" indent="0">
              <a:buNone/>
            </a:pPr>
            <a:endParaRPr lang="en-US">
              <a:cs typeface="Calibri" panose="020F0502020204030204"/>
            </a:endParaRPr>
          </a:p>
          <a:p>
            <a:r>
              <a:rPr lang="en-US">
                <a:ea typeface="+mn-lt"/>
                <a:cs typeface="+mn-lt"/>
              </a:rPr>
              <a:t>User Guide</a:t>
            </a:r>
            <a:endParaRPr lang="en-US">
              <a:cs typeface="Calibri" panose="020F0502020204030204"/>
            </a:endParaRPr>
          </a:p>
          <a:p>
            <a:r>
              <a:rPr lang="en-US">
                <a:ea typeface="+mn-lt"/>
                <a:cs typeface="+mn-lt"/>
              </a:rPr>
              <a:t>Troubleshooting Guide</a:t>
            </a:r>
          </a:p>
          <a:p>
            <a:r>
              <a:rPr lang="en-US">
                <a:ea typeface="+mn-lt"/>
                <a:cs typeface="+mn-lt"/>
              </a:rPr>
              <a:t>Links to training videos</a:t>
            </a:r>
          </a:p>
          <a:p>
            <a:r>
              <a:rPr lang="en-US">
                <a:ea typeface="+mn-lt"/>
                <a:cs typeface="+mn-lt"/>
              </a:rPr>
              <a:t>What’s new section</a:t>
            </a:r>
            <a:endParaRPr lang="en-US">
              <a:cs typeface="Calibri"/>
            </a:endParaRPr>
          </a:p>
          <a:p>
            <a:endParaRPr lang="en-US"/>
          </a:p>
        </p:txBody>
      </p:sp>
    </p:spTree>
    <p:extLst>
      <p:ext uri="{BB962C8B-B14F-4D97-AF65-F5344CB8AC3E}">
        <p14:creationId xmlns:p14="http://schemas.microsoft.com/office/powerpoint/2010/main" val="292054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B32322-78BC-461E-ABE4-CE8C8329D8E8}"/>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1744679"/>
            <a:ext cx="6607404" cy="4404936"/>
          </a:xfrm>
          <a:prstGeom prst="rect">
            <a:avLst/>
          </a:prstGeom>
        </p:spPr>
      </p:pic>
      <p:sp>
        <p:nvSpPr>
          <p:cNvPr id="2" name="Title 1">
            <a:extLst>
              <a:ext uri="{FF2B5EF4-FFF2-40B4-BE49-F238E27FC236}">
                <a16:creationId xmlns:a16="http://schemas.microsoft.com/office/drawing/2014/main" id="{B2A2EA6F-0E9F-4BD0-82A8-3D8E528869A3}"/>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780375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49E-8B4E-4266-9ABC-8BA87AFB2CEF}"/>
              </a:ext>
            </a:extLst>
          </p:cNvPr>
          <p:cNvSpPr>
            <a:spLocks noGrp="1"/>
          </p:cNvSpPr>
          <p:nvPr>
            <p:ph type="title"/>
          </p:nvPr>
        </p:nvSpPr>
        <p:spPr>
          <a:xfrm>
            <a:off x="346570" y="263482"/>
            <a:ext cx="6816230" cy="915078"/>
          </a:xfr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r>
              <a:rPr lang="en-US" sz="5400" b="1" dirty="0">
                <a:solidFill>
                  <a:srgbClr val="007780"/>
                </a:solidFill>
                <a:latin typeface="+mj-lt"/>
                <a:ea typeface="+mj-ea"/>
                <a:cs typeface="+mj-cs"/>
              </a:rPr>
              <a:t>How do I access?</a:t>
            </a:r>
          </a:p>
        </p:txBody>
      </p:sp>
      <p:sp>
        <p:nvSpPr>
          <p:cNvPr id="4" name="Text Placeholder 3">
            <a:extLst>
              <a:ext uri="{FF2B5EF4-FFF2-40B4-BE49-F238E27FC236}">
                <a16:creationId xmlns:a16="http://schemas.microsoft.com/office/drawing/2014/main" id="{F49E8BD2-2BAC-44B2-A41A-E34D4DB93F88}"/>
              </a:ext>
            </a:extLst>
          </p:cNvPr>
          <p:cNvSpPr>
            <a:spLocks noGrp="1"/>
          </p:cNvSpPr>
          <p:nvPr>
            <p:ph type="body" sz="half" idx="2"/>
          </p:nvPr>
        </p:nvSpPr>
        <p:spPr>
          <a:xfrm>
            <a:off x="346570" y="1402080"/>
            <a:ext cx="4406496" cy="4165600"/>
          </a:xfrm>
        </p:spPr>
        <p:txBody>
          <a:bodyPr vert="horz" lIns="91440" tIns="45720" rIns="91440" bIns="45720" rtlCol="0">
            <a:normAutofit/>
          </a:bodyPr>
          <a:lstStyle/>
          <a:p>
            <a:pPr marL="285750" indent="-285750">
              <a:buFont typeface="Arial" panose="020B0604020202020204" pitchFamily="34" charset="0"/>
              <a:buChar char="•"/>
            </a:pPr>
            <a:r>
              <a:rPr lang="en-US" sz="2400" dirty="0"/>
              <a:t>KSIS administrator adds user to “Tableau Viz – Building and </a:t>
            </a:r>
            <a:r>
              <a:rPr lang="en-US" sz="2400" dirty="0" err="1"/>
              <a:t>Dist</a:t>
            </a:r>
            <a:r>
              <a:rPr lang="en-US" sz="2400" dirty="0"/>
              <a:t>” user group.  </a:t>
            </a:r>
            <a:r>
              <a:rPr lang="en-US" sz="2400" i="1" dirty="0"/>
              <a:t>Do not use tool rights.</a:t>
            </a:r>
          </a:p>
          <a:p>
            <a:pPr marL="285750" indent="-285750">
              <a:buFont typeface="Arial" panose="020B0604020202020204" pitchFamily="34" charset="0"/>
              <a:buChar char="•"/>
            </a:pPr>
            <a:r>
              <a:rPr lang="en-US" sz="2400" dirty="0"/>
              <a:t>District email address (Microsoft) must be saved in the primary address field.  </a:t>
            </a:r>
          </a:p>
          <a:p>
            <a:pPr marL="285750" indent="-285750">
              <a:buFont typeface="Arial" panose="020B0604020202020204" pitchFamily="34" charset="0"/>
              <a:buChar char="•"/>
            </a:pPr>
            <a:r>
              <a:rPr lang="en-US" sz="2400" dirty="0"/>
              <a:t>Single sign-in but must be signed into Microsoft using your district email address.</a:t>
            </a:r>
            <a:endParaRPr lang="en-US" sz="2200" dirty="0">
              <a:solidFill>
                <a:schemeClr val="tx1"/>
              </a:solidFill>
            </a:endParaRPr>
          </a:p>
        </p:txBody>
      </p:sp>
      <p:grpSp>
        <p:nvGrpSpPr>
          <p:cNvPr id="5" name="Group 4" descr="screenshot of Infinite Campus user groups setup view">
            <a:extLst>
              <a:ext uri="{FF2B5EF4-FFF2-40B4-BE49-F238E27FC236}">
                <a16:creationId xmlns:a16="http://schemas.microsoft.com/office/drawing/2014/main" id="{075B71C3-D7E9-487A-A24A-67B58371B354}"/>
              </a:ext>
            </a:extLst>
          </p:cNvPr>
          <p:cNvGrpSpPr/>
          <p:nvPr/>
        </p:nvGrpSpPr>
        <p:grpSpPr>
          <a:xfrm>
            <a:off x="5029200" y="1441326"/>
            <a:ext cx="6396083" cy="2801370"/>
            <a:chOff x="0" y="0"/>
            <a:chExt cx="5393055" cy="2127250"/>
          </a:xfrm>
        </p:grpSpPr>
        <p:pic>
          <p:nvPicPr>
            <p:cNvPr id="6" name="Picture 5">
              <a:extLst>
                <a:ext uri="{FF2B5EF4-FFF2-40B4-BE49-F238E27FC236}">
                  <a16:creationId xmlns:a16="http://schemas.microsoft.com/office/drawing/2014/main" id="{9A2675AB-54A6-460D-914F-26ABE0B66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93055" cy="2127250"/>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50F64538-7737-4EE0-BA03-40B8BDAC169E}"/>
                </a:ext>
              </a:extLst>
            </p:cNvPr>
            <p:cNvSpPr/>
            <p:nvPr/>
          </p:nvSpPr>
          <p:spPr>
            <a:xfrm>
              <a:off x="719666" y="338666"/>
              <a:ext cx="804334" cy="2455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B9744871-4D55-43D0-8F5C-89AF9120100E}"/>
                </a:ext>
              </a:extLst>
            </p:cNvPr>
            <p:cNvSpPr/>
            <p:nvPr/>
          </p:nvSpPr>
          <p:spPr>
            <a:xfrm>
              <a:off x="50800" y="1075266"/>
              <a:ext cx="601133" cy="1947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3" name="TextBox 2">
            <a:extLst>
              <a:ext uri="{FF2B5EF4-FFF2-40B4-BE49-F238E27FC236}">
                <a16:creationId xmlns:a16="http://schemas.microsoft.com/office/drawing/2014/main" id="{101C67B5-0B6E-40C9-9399-BF93E4E30109}"/>
              </a:ext>
            </a:extLst>
          </p:cNvPr>
          <p:cNvSpPr txBox="1"/>
          <p:nvPr/>
        </p:nvSpPr>
        <p:spPr>
          <a:xfrm>
            <a:off x="5029201" y="4550829"/>
            <a:ext cx="6396082" cy="707886"/>
          </a:xfrm>
          <a:prstGeom prst="rect">
            <a:avLst/>
          </a:prstGeom>
          <a:noFill/>
        </p:spPr>
        <p:txBody>
          <a:bodyPr wrap="square" rtlCol="0">
            <a:spAutoFit/>
          </a:bodyPr>
          <a:lstStyle/>
          <a:p>
            <a:pPr algn="ctr"/>
            <a:r>
              <a:rPr lang="en-US" sz="2000" b="1" i="1" dirty="0"/>
              <a:t>Users added will not have access to the Data Visualization tool until the following day. </a:t>
            </a:r>
          </a:p>
        </p:txBody>
      </p:sp>
    </p:spTree>
    <p:extLst>
      <p:ext uri="{BB962C8B-B14F-4D97-AF65-F5344CB8AC3E}">
        <p14:creationId xmlns:p14="http://schemas.microsoft.com/office/powerpoint/2010/main" val="858146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07D7-C752-44C6-AEDB-A13E53577A95}"/>
              </a:ext>
            </a:extLst>
          </p:cNvPr>
          <p:cNvSpPr>
            <a:spLocks noGrp="1"/>
          </p:cNvSpPr>
          <p:nvPr>
            <p:ph type="title"/>
          </p:nvPr>
        </p:nvSpPr>
        <p:spPr/>
        <p:txBody>
          <a:bodyPr/>
          <a:lstStyle/>
          <a:p>
            <a:r>
              <a:rPr lang="en-US" b="1" dirty="0"/>
              <a:t>How can I use this data?</a:t>
            </a:r>
          </a:p>
        </p:txBody>
      </p:sp>
      <p:sp>
        <p:nvSpPr>
          <p:cNvPr id="3" name="Content Placeholder 2">
            <a:extLst>
              <a:ext uri="{FF2B5EF4-FFF2-40B4-BE49-F238E27FC236}">
                <a16:creationId xmlns:a16="http://schemas.microsoft.com/office/drawing/2014/main" id="{DA3AE6C3-1D6E-40FF-978D-70B0874B33EC}"/>
              </a:ext>
            </a:extLst>
          </p:cNvPr>
          <p:cNvSpPr>
            <a:spLocks noGrp="1"/>
          </p:cNvSpPr>
          <p:nvPr>
            <p:ph idx="1"/>
          </p:nvPr>
        </p:nvSpPr>
        <p:spPr>
          <a:xfrm>
            <a:off x="838200" y="1612232"/>
            <a:ext cx="10515600" cy="4564731"/>
          </a:xfrm>
        </p:spPr>
        <p:txBody>
          <a:bodyPr/>
          <a:lstStyle/>
          <a:p>
            <a:r>
              <a:rPr lang="en-US"/>
              <a:t>View data easily to see what pops!</a:t>
            </a:r>
          </a:p>
          <a:p>
            <a:r>
              <a:rPr lang="en-US"/>
              <a:t>Filter dashboards to see variances based on student groups or from one year to another.</a:t>
            </a:r>
          </a:p>
          <a:p>
            <a:r>
              <a:rPr lang="en-US"/>
              <a:t>Charts can be downloaded in a variety of formats to use in meetings or presentations.</a:t>
            </a:r>
          </a:p>
          <a:p>
            <a:r>
              <a:rPr lang="en-US"/>
              <a:t>Eliminate dual data entry and redundant systems where possible with this free tool.  </a:t>
            </a:r>
          </a:p>
        </p:txBody>
      </p:sp>
    </p:spTree>
    <p:extLst>
      <p:ext uri="{BB962C8B-B14F-4D97-AF65-F5344CB8AC3E}">
        <p14:creationId xmlns:p14="http://schemas.microsoft.com/office/powerpoint/2010/main" val="2198688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1E4D5-2EFE-4217-8193-BE1EAD9BC201}"/>
              </a:ext>
            </a:extLst>
          </p:cNvPr>
          <p:cNvSpPr>
            <a:spLocks noGrp="1"/>
          </p:cNvSpPr>
          <p:nvPr>
            <p:ph type="title"/>
          </p:nvPr>
        </p:nvSpPr>
        <p:spPr>
          <a:xfrm>
            <a:off x="215347" y="365125"/>
            <a:ext cx="10515600" cy="1325563"/>
          </a:xfrm>
        </p:spPr>
        <p:txBody>
          <a:bodyPr/>
          <a:lstStyle/>
          <a:p>
            <a:r>
              <a:rPr lang="en-US" b="1" dirty="0"/>
              <a:t>What’s New – Equity Dashboard</a:t>
            </a:r>
          </a:p>
        </p:txBody>
      </p:sp>
      <p:sp>
        <p:nvSpPr>
          <p:cNvPr id="3" name="Content Placeholder 2">
            <a:extLst>
              <a:ext uri="{FF2B5EF4-FFF2-40B4-BE49-F238E27FC236}">
                <a16:creationId xmlns:a16="http://schemas.microsoft.com/office/drawing/2014/main" id="{2C9E8A9B-A1ED-4708-9EAD-6717F1EF5694}"/>
              </a:ext>
            </a:extLst>
          </p:cNvPr>
          <p:cNvSpPr>
            <a:spLocks noGrp="1"/>
          </p:cNvSpPr>
          <p:nvPr>
            <p:ph idx="1"/>
          </p:nvPr>
        </p:nvSpPr>
        <p:spPr>
          <a:xfrm>
            <a:off x="215347" y="4810539"/>
            <a:ext cx="10836966" cy="874643"/>
          </a:xfrm>
        </p:spPr>
        <p:txBody>
          <a:bodyPr>
            <a:normAutofit fontScale="92500" lnSpcReduction="10000"/>
          </a:bodyPr>
          <a:lstStyle/>
          <a:p>
            <a:endParaRPr lang="en-US"/>
          </a:p>
          <a:p>
            <a:pPr marL="0" indent="0">
              <a:buNone/>
            </a:pPr>
            <a:r>
              <a:rPr lang="en-US" dirty="0"/>
              <a:t>New Equity Dashboard is now available in Data Visualization suite </a:t>
            </a:r>
          </a:p>
        </p:txBody>
      </p:sp>
      <p:pic>
        <p:nvPicPr>
          <p:cNvPr id="5" name="Picture 4" descr="Screenshot of tableau dashboards available IC Behavior Analysis, IC Demographic Analysis, KY Attenance and new Student Equity dashboard.">
            <a:extLst>
              <a:ext uri="{FF2B5EF4-FFF2-40B4-BE49-F238E27FC236}">
                <a16:creationId xmlns:a16="http://schemas.microsoft.com/office/drawing/2014/main" id="{9386139E-9830-4896-ABA8-BB37B749E81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62000"/>
                    </a14:imgEffect>
                  </a14:imgLayer>
                </a14:imgProps>
              </a:ext>
            </a:extLst>
          </a:blip>
          <a:stretch>
            <a:fillRect/>
          </a:stretch>
        </p:blipFill>
        <p:spPr>
          <a:xfrm>
            <a:off x="100460" y="1509957"/>
            <a:ext cx="11657205" cy="3441939"/>
          </a:xfrm>
          <a:prstGeom prst="rect">
            <a:avLst/>
          </a:prstGeom>
        </p:spPr>
      </p:pic>
    </p:spTree>
    <p:extLst>
      <p:ext uri="{BB962C8B-B14F-4D97-AF65-F5344CB8AC3E}">
        <p14:creationId xmlns:p14="http://schemas.microsoft.com/office/powerpoint/2010/main" val="30488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D8251-5694-4955-B6D5-DA9362A3D0C5}"/>
              </a:ext>
            </a:extLst>
          </p:cNvPr>
          <p:cNvSpPr>
            <a:spLocks noGrp="1"/>
          </p:cNvSpPr>
          <p:nvPr>
            <p:ph type="title"/>
          </p:nvPr>
        </p:nvSpPr>
        <p:spPr>
          <a:xfrm>
            <a:off x="838200" y="365126"/>
            <a:ext cx="10515600" cy="1048896"/>
          </a:xfrm>
        </p:spPr>
        <p:txBody>
          <a:bodyPr/>
          <a:lstStyle/>
          <a:p>
            <a:r>
              <a:rPr lang="en-US" b="1" dirty="0"/>
              <a:t>Equity Dashboard</a:t>
            </a:r>
          </a:p>
        </p:txBody>
      </p:sp>
      <p:sp>
        <p:nvSpPr>
          <p:cNvPr id="3" name="Content Placeholder 2">
            <a:extLst>
              <a:ext uri="{FF2B5EF4-FFF2-40B4-BE49-F238E27FC236}">
                <a16:creationId xmlns:a16="http://schemas.microsoft.com/office/drawing/2014/main" id="{6847F686-AF93-472E-9C00-5FEB663DEE40}"/>
              </a:ext>
            </a:extLst>
          </p:cNvPr>
          <p:cNvSpPr>
            <a:spLocks noGrp="1"/>
          </p:cNvSpPr>
          <p:nvPr>
            <p:ph idx="1"/>
          </p:nvPr>
        </p:nvSpPr>
        <p:spPr>
          <a:xfrm>
            <a:off x="376287" y="1838227"/>
            <a:ext cx="10977513" cy="3883842"/>
          </a:xfrm>
        </p:spPr>
        <p:txBody>
          <a:bodyPr numCol="1">
            <a:normAutofit/>
          </a:bodyPr>
          <a:lstStyle/>
          <a:p>
            <a:pPr marL="457200" lvl="1" indent="0">
              <a:buNone/>
            </a:pPr>
            <a:r>
              <a:rPr lang="en-US" dirty="0"/>
              <a:t>Identifies student groups that may be either under or over-represented.</a:t>
            </a:r>
          </a:p>
          <a:p>
            <a:pPr lvl="1"/>
            <a:r>
              <a:rPr lang="en-US" dirty="0"/>
              <a:t>Overrepresented:</a:t>
            </a:r>
          </a:p>
          <a:p>
            <a:pPr lvl="2"/>
            <a:r>
              <a:rPr lang="en-US" dirty="0"/>
              <a:t>Students with disabilities</a:t>
            </a:r>
          </a:p>
          <a:p>
            <a:pPr lvl="2"/>
            <a:r>
              <a:rPr lang="en-US" dirty="0"/>
              <a:t>Chronic absenteeism</a:t>
            </a:r>
          </a:p>
          <a:p>
            <a:pPr lvl="2"/>
            <a:r>
              <a:rPr lang="en-US" dirty="0"/>
              <a:t>In and out-of-school suspensions</a:t>
            </a:r>
          </a:p>
          <a:p>
            <a:pPr lvl="1"/>
            <a:r>
              <a:rPr lang="en-US" dirty="0"/>
              <a:t>Underrepresented</a:t>
            </a:r>
          </a:p>
          <a:p>
            <a:pPr lvl="2"/>
            <a:r>
              <a:rPr lang="en-US" dirty="0"/>
              <a:t>Gifted and Talented</a:t>
            </a:r>
          </a:p>
          <a:p>
            <a:pPr lvl="2"/>
            <a:r>
              <a:rPr lang="en-US" dirty="0"/>
              <a:t>Advanced coursework</a:t>
            </a:r>
          </a:p>
          <a:p>
            <a:pPr lvl="2"/>
            <a:r>
              <a:rPr lang="en-US" dirty="0"/>
              <a:t>Career and Technical Education coursework and completers</a:t>
            </a:r>
          </a:p>
          <a:p>
            <a:pPr lvl="2"/>
            <a:r>
              <a:rPr lang="en-US" dirty="0"/>
              <a:t>Meeting assessment benchmarks</a:t>
            </a:r>
          </a:p>
          <a:p>
            <a:pPr lvl="1"/>
            <a:endParaRPr lang="en-US" dirty="0"/>
          </a:p>
        </p:txBody>
      </p:sp>
    </p:spTree>
    <p:extLst>
      <p:ext uri="{BB962C8B-B14F-4D97-AF65-F5344CB8AC3E}">
        <p14:creationId xmlns:p14="http://schemas.microsoft.com/office/powerpoint/2010/main" val="2029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of equity dashboard view for out of school and in school suspensions">
            <a:extLst>
              <a:ext uri="{FF2B5EF4-FFF2-40B4-BE49-F238E27FC236}">
                <a16:creationId xmlns:a16="http://schemas.microsoft.com/office/drawing/2014/main" id="{8F099B33-D6CD-4BDF-964F-B3BF03BF2B8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4000"/>
                    </a14:imgEffect>
                  </a14:imgLayer>
                </a14:imgProps>
              </a:ext>
            </a:extLst>
          </a:blip>
          <a:stretch>
            <a:fillRect/>
          </a:stretch>
        </p:blipFill>
        <p:spPr>
          <a:xfrm>
            <a:off x="1759302" y="3033661"/>
            <a:ext cx="8271321" cy="2242225"/>
          </a:xfrm>
          <a:prstGeom prst="rect">
            <a:avLst/>
          </a:prstGeom>
        </p:spPr>
      </p:pic>
      <p:sp>
        <p:nvSpPr>
          <p:cNvPr id="5" name="Title 4">
            <a:extLst>
              <a:ext uri="{FF2B5EF4-FFF2-40B4-BE49-F238E27FC236}">
                <a16:creationId xmlns:a16="http://schemas.microsoft.com/office/drawing/2014/main" id="{12499891-9C7B-4369-989A-04A7437E02B4}"/>
              </a:ext>
            </a:extLst>
          </p:cNvPr>
          <p:cNvSpPr>
            <a:spLocks noGrp="1"/>
          </p:cNvSpPr>
          <p:nvPr>
            <p:ph type="title"/>
          </p:nvPr>
        </p:nvSpPr>
        <p:spPr>
          <a:xfrm>
            <a:off x="603116" y="218274"/>
            <a:ext cx="5878964" cy="758757"/>
          </a:xfrm>
        </p:spPr>
        <p:txBody>
          <a:bodyPr>
            <a:normAutofit/>
          </a:bodyPr>
          <a:lstStyle/>
          <a:p>
            <a:r>
              <a:rPr lang="en-US" sz="4000" b="1" dirty="0"/>
              <a:t>What is a Risk Ratio?</a:t>
            </a:r>
          </a:p>
        </p:txBody>
      </p:sp>
      <p:sp>
        <p:nvSpPr>
          <p:cNvPr id="7" name="Text Placeholder 6">
            <a:extLst>
              <a:ext uri="{FF2B5EF4-FFF2-40B4-BE49-F238E27FC236}">
                <a16:creationId xmlns:a16="http://schemas.microsoft.com/office/drawing/2014/main" id="{28169640-FB93-40D0-9F26-53FA464A2F13}"/>
              </a:ext>
            </a:extLst>
          </p:cNvPr>
          <p:cNvSpPr>
            <a:spLocks noGrp="1"/>
          </p:cNvSpPr>
          <p:nvPr>
            <p:ph type="body" sz="half" idx="2"/>
          </p:nvPr>
        </p:nvSpPr>
        <p:spPr>
          <a:xfrm>
            <a:off x="603116" y="1128653"/>
            <a:ext cx="10583694" cy="1753386"/>
          </a:xfrm>
        </p:spPr>
        <p:txBody>
          <a:bodyPr>
            <a:noAutofit/>
          </a:bodyPr>
          <a:lstStyle/>
          <a:p>
            <a:pPr marL="285750" indent="-285750">
              <a:buFont typeface="Arial" panose="020B0604020202020204" pitchFamily="34" charset="0"/>
              <a:buChar char="•"/>
            </a:pPr>
            <a:r>
              <a:rPr lang="en-US" sz="1800"/>
              <a:t>A risk ratio compares the likelihood of an event occurring for one group to the likelihood of the same event occurring for another group. </a:t>
            </a:r>
          </a:p>
          <a:p>
            <a:pPr marL="285750" indent="-285750">
              <a:buFont typeface="Arial" panose="020B0604020202020204" pitchFamily="34" charset="0"/>
              <a:buChar char="•"/>
            </a:pPr>
            <a:r>
              <a:rPr lang="en-US" sz="1800"/>
              <a:t>If disproportionality exists in the likelihoods of the two groups, a group may be considered “at risk” of an event occurring or not occurring.</a:t>
            </a:r>
          </a:p>
          <a:p>
            <a:pPr marL="285750" indent="-285750">
              <a:buFont typeface="Arial" panose="020B0604020202020204" pitchFamily="34" charset="0"/>
              <a:buChar char="•"/>
            </a:pPr>
            <a:r>
              <a:rPr lang="en-US" sz="1800"/>
              <a:t>Risk ratios are shown inside of circles that are color-coded blue if the group is not at risk, and orange if the group is at risk. </a:t>
            </a:r>
          </a:p>
        </p:txBody>
      </p:sp>
    </p:spTree>
    <p:extLst>
      <p:ext uri="{BB962C8B-B14F-4D97-AF65-F5344CB8AC3E}">
        <p14:creationId xmlns:p14="http://schemas.microsoft.com/office/powerpoint/2010/main" val="381850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FDE3A-70C1-40FB-80D2-3DCA16317014}"/>
              </a:ext>
            </a:extLst>
          </p:cNvPr>
          <p:cNvSpPr>
            <a:spLocks noGrp="1"/>
          </p:cNvSpPr>
          <p:nvPr>
            <p:ph type="title"/>
          </p:nvPr>
        </p:nvSpPr>
        <p:spPr>
          <a:xfrm>
            <a:off x="460409" y="323232"/>
            <a:ext cx="5899751" cy="1495408"/>
          </a:xfrm>
        </p:spPr>
        <p:txBody>
          <a:bodyPr>
            <a:noAutofit/>
          </a:bodyPr>
          <a:lstStyle/>
          <a:p>
            <a:r>
              <a:rPr lang="en-US" sz="3600" b="1" dirty="0"/>
              <a:t>How are Risk Ratios Calculated for Under-Representation?</a:t>
            </a:r>
          </a:p>
        </p:txBody>
      </p:sp>
      <p:sp>
        <p:nvSpPr>
          <p:cNvPr id="6" name="Text Placeholder 5">
            <a:extLst>
              <a:ext uri="{FF2B5EF4-FFF2-40B4-BE49-F238E27FC236}">
                <a16:creationId xmlns:a16="http://schemas.microsoft.com/office/drawing/2014/main" id="{386E8705-7E83-480F-AC50-BC6221C211A7}"/>
              </a:ext>
            </a:extLst>
          </p:cNvPr>
          <p:cNvSpPr>
            <a:spLocks noGrp="1"/>
          </p:cNvSpPr>
          <p:nvPr>
            <p:ph type="body" sz="half" idx="2"/>
          </p:nvPr>
        </p:nvSpPr>
        <p:spPr>
          <a:xfrm>
            <a:off x="460409" y="1916110"/>
            <a:ext cx="11028558" cy="1010172"/>
          </a:xfrm>
        </p:spPr>
        <p:txBody>
          <a:bodyPr/>
          <a:lstStyle/>
          <a:p>
            <a:pPr marL="285750" indent="-285750">
              <a:buFont typeface="Arial" panose="020B0604020202020204" pitchFamily="34" charset="0"/>
              <a:buChar char="•"/>
            </a:pPr>
            <a:r>
              <a:rPr lang="en-US"/>
              <a:t>When two groups have around the same amount of risk, the risk ratio will be close to 1. </a:t>
            </a:r>
          </a:p>
          <a:p>
            <a:pPr marL="285750" indent="-285750">
              <a:buFont typeface="Arial" panose="020B0604020202020204" pitchFamily="34" charset="0"/>
              <a:buChar char="•"/>
            </a:pPr>
            <a:r>
              <a:rPr lang="en-US"/>
              <a:t>The Equity Dashboard uses a risk ratio threshold of .25 lower than 1 (.75 and below) for under-representation based on the work of </a:t>
            </a:r>
            <a:r>
              <a:rPr lang="en-US" err="1"/>
              <a:t>Boneshefski</a:t>
            </a:r>
            <a:r>
              <a:rPr lang="en-US"/>
              <a:t> and Runge (2014). </a:t>
            </a:r>
          </a:p>
        </p:txBody>
      </p:sp>
      <p:pic>
        <p:nvPicPr>
          <p:cNvPr id="8" name="Picture 7" descr="table with risk ratio values and level of disproportionality for under-representation.">
            <a:extLst>
              <a:ext uri="{FF2B5EF4-FFF2-40B4-BE49-F238E27FC236}">
                <a16:creationId xmlns:a16="http://schemas.microsoft.com/office/drawing/2014/main" id="{8C222AB8-8000-4192-A1D2-90EAFC28A7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Layer>
                </a14:imgProps>
              </a:ext>
            </a:extLst>
          </a:blip>
          <a:stretch>
            <a:fillRect/>
          </a:stretch>
        </p:blipFill>
        <p:spPr>
          <a:xfrm>
            <a:off x="6690008" y="275487"/>
            <a:ext cx="4277322" cy="1590897"/>
          </a:xfrm>
          <a:prstGeom prst="rect">
            <a:avLst/>
          </a:prstGeom>
        </p:spPr>
      </p:pic>
      <p:pic>
        <p:nvPicPr>
          <p:cNvPr id="9" name="Picture 8" descr="Screenshot of equity dashboard view for out of school and in school suspensions with hover-over text detail">
            <a:extLst>
              <a:ext uri="{FF2B5EF4-FFF2-40B4-BE49-F238E27FC236}">
                <a16:creationId xmlns:a16="http://schemas.microsoft.com/office/drawing/2014/main" id="{E78F1828-636E-4FE1-95A9-1DD4CB6B03A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4000"/>
                    </a14:imgEffect>
                  </a14:imgLayer>
                </a14:imgProps>
              </a:ext>
            </a:extLst>
          </a:blip>
          <a:stretch>
            <a:fillRect/>
          </a:stretch>
        </p:blipFill>
        <p:spPr>
          <a:xfrm>
            <a:off x="1052944" y="2854553"/>
            <a:ext cx="9681021" cy="2623225"/>
          </a:xfrm>
          <a:prstGeom prst="rect">
            <a:avLst/>
          </a:prstGeom>
        </p:spPr>
      </p:pic>
    </p:spTree>
    <p:extLst>
      <p:ext uri="{BB962C8B-B14F-4D97-AF65-F5344CB8AC3E}">
        <p14:creationId xmlns:p14="http://schemas.microsoft.com/office/powerpoint/2010/main" val="27373241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OET - Office of Education Technology</Accessibility_x0020_Office>
    <Accessibility_x0020_Audit_x0020_Status xmlns="3a62de7d-ba57-4f43-9dae-9623ba637be0" xsi:nil="true"/>
    <Accessibility_x0020_Audience xmlns="3a62de7d-ba57-4f43-9dae-9623ba637be0">District</Accessibility_x0020_Audienc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Division xmlns="303ad6e6-2ea6-43f7-81b7-8eaa16f46568">SDS</Division>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2021-11-01T04:00:00+00:00</Publication_x0020_Date>
    <Audience1 xmlns="3a62de7d-ba57-4f43-9dae-9623ba637be0"/>
    <_dlc_DocId xmlns="3a62de7d-ba57-4f43-9dae-9623ba637be0">KYED-342-2774</_dlc_DocId>
    <_dlc_DocIdUrl xmlns="3a62de7d-ba57-4f43-9dae-9623ba637be0">
      <Url>https://www.education.ky.gov/districts/tech/sis/_layouts/15/DocIdRedir.aspx?ID=KYED-342-2774</Url>
      <Description>KYED-342-2774</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F3BB852748200E4F8F97999A555121A2" ma:contentTypeVersion="29" ma:contentTypeDescription="" ma:contentTypeScope="" ma:versionID="1189d718c6f636b02086a68d8802ef9f">
  <xsd:schema xmlns:xsd="http://www.w3.org/2001/XMLSchema" xmlns:xs="http://www.w3.org/2001/XMLSchema" xmlns:p="http://schemas.microsoft.com/office/2006/metadata/properties" xmlns:ns1="http://schemas.microsoft.com/sharepoint/v3" xmlns:ns2="3a62de7d-ba57-4f43-9dae-9623ba637be0" xmlns:ns3="303ad6e6-2ea6-43f7-81b7-8eaa16f46568" targetNamespace="http://schemas.microsoft.com/office/2006/metadata/properties" ma:root="true" ma:fieldsID="cf859679986cad10c44cf4e1e9c09ab9" ns1:_="" ns2:_="" ns3:_="">
    <xsd:import namespace="http://schemas.microsoft.com/sharepoint/v3"/>
    <xsd:import namespace="3a62de7d-ba57-4f43-9dae-9623ba637be0"/>
    <xsd:import namespace="303ad6e6-2ea6-43f7-81b7-8eaa16f46568"/>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3:Division"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3ad6e6-2ea6-43f7-81b7-8eaa16f46568" elementFormDefault="qualified">
    <xsd:import namespace="http://schemas.microsoft.com/office/2006/documentManagement/types"/>
    <xsd:import namespace="http://schemas.microsoft.com/office/infopath/2007/PartnerControls"/>
    <xsd:element name="Division" ma:index="25" nillable="true" ma:displayName="Division" ma:format="Dropdown" ma:internalName="Division">
      <xsd:simpleType>
        <xsd:restriction base="dms:Choice">
          <xsd:enumeration value="DR"/>
          <xsd:enumeration value="SDS"/>
          <xsd:enumeration value="STS"/>
          <xsd:enumeration value="STPPM"/>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70D4522-EDD2-4326-BD38-D65ABD3DF72F}">
  <ds:schemaRefs>
    <ds:schemaRef ds:uri="http://schemas.openxmlformats.org/package/2006/metadata/core-properties"/>
    <ds:schemaRef ds:uri="http://schemas.microsoft.com/office/infopath/2007/PartnerControls"/>
    <ds:schemaRef ds:uri="http://schemas.microsoft.com/office/2006/metadata/properties"/>
    <ds:schemaRef ds:uri="http://purl.org/dc/elements/1.1/"/>
    <ds:schemaRef ds:uri="http://schemas.microsoft.com/office/2006/documentManagement/types"/>
    <ds:schemaRef ds:uri="6de14ef2-91ca-4806-8d23-41684b0fe90d"/>
    <ds:schemaRef ds:uri="5bc9d522-2386-425a-9f2a-a617cf877ec0"/>
    <ds:schemaRef ds:uri="http://www.w3.org/XML/1998/namespace"/>
    <ds:schemaRef ds:uri="http://purl.org/dc/terms/"/>
    <ds:schemaRef ds:uri="c7962766-8451-4acc-8221-66d3a64b9a67"/>
    <ds:schemaRef ds:uri="0310f61b-746d-49fe-96a6-23f7345be2e9"/>
    <ds:schemaRef ds:uri="http://purl.org/dc/dcmitype/"/>
  </ds:schemaRefs>
</ds:datastoreItem>
</file>

<file path=customXml/itemProps2.xml><?xml version="1.0" encoding="utf-8"?>
<ds:datastoreItem xmlns:ds="http://schemas.openxmlformats.org/officeDocument/2006/customXml" ds:itemID="{2AE43AF4-C9DA-4948-8B48-B657A868B766}">
  <ds:schemaRefs>
    <ds:schemaRef ds:uri="http://schemas.microsoft.com/sharepoint/v3/contenttype/forms"/>
  </ds:schemaRefs>
</ds:datastoreItem>
</file>

<file path=customXml/itemProps3.xml><?xml version="1.0" encoding="utf-8"?>
<ds:datastoreItem xmlns:ds="http://schemas.openxmlformats.org/officeDocument/2006/customXml" ds:itemID="{14A35C22-389A-44A7-884D-753069D40A28}"/>
</file>

<file path=customXml/itemProps4.xml><?xml version="1.0" encoding="utf-8"?>
<ds:datastoreItem xmlns:ds="http://schemas.openxmlformats.org/officeDocument/2006/customXml" ds:itemID="{C0EEDAB3-5284-4DE1-B58B-8C193A676AD9}"/>
</file>

<file path=docProps/app.xml><?xml version="1.0" encoding="utf-8"?>
<Properties xmlns="http://schemas.openxmlformats.org/officeDocument/2006/extended-properties" xmlns:vt="http://schemas.openxmlformats.org/officeDocument/2006/docPropsVTypes">
  <TotalTime>1</TotalTime>
  <Words>1335</Words>
  <Application>Microsoft Office PowerPoint</Application>
  <PresentationFormat>Widescreen</PresentationFormat>
  <Paragraphs>195</Paragraphs>
  <Slides>37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Franklin Gothic Book</vt:lpstr>
      <vt:lpstr>Franklin Gothic Medium</vt:lpstr>
      <vt:lpstr>Times New Roman</vt:lpstr>
      <vt:lpstr>Office Theme</vt:lpstr>
      <vt:lpstr>KDE Data Visualization</vt:lpstr>
      <vt:lpstr>KDE Data Visualization Suite of Dashboards</vt:lpstr>
      <vt:lpstr>Who should have access?</vt:lpstr>
      <vt:lpstr>How do I access?</vt:lpstr>
      <vt:lpstr>How can I use this data?</vt:lpstr>
      <vt:lpstr>What’s New – Equity Dashboard</vt:lpstr>
      <vt:lpstr>Equity Dashboard</vt:lpstr>
      <vt:lpstr>What is a Risk Ratio?</vt:lpstr>
      <vt:lpstr>How are Risk Ratios Calculated for Under-Representation?</vt:lpstr>
      <vt:lpstr>How are Risk Ratios Calculated for Over-Representation?</vt:lpstr>
      <vt:lpstr>Context Matters</vt:lpstr>
      <vt:lpstr>Making the Data Actionable</vt:lpstr>
      <vt:lpstr>Live Demo  for  Equity Dashboard</vt:lpstr>
      <vt:lpstr>Equity Dashboard Resources</vt:lpstr>
      <vt:lpstr>KDE Data Visualization - Behavior</vt:lpstr>
      <vt:lpstr>Behavior Analysis</vt:lpstr>
      <vt:lpstr>Student Event Analysis</vt:lpstr>
      <vt:lpstr>Student Resolution Analysis</vt:lpstr>
      <vt:lpstr>Student Event and  Resolution Analysis</vt:lpstr>
      <vt:lpstr>Staff Event Analysis</vt:lpstr>
      <vt:lpstr>Event and Resolution by Student Group</vt:lpstr>
      <vt:lpstr>Percent unduplicated students with events</vt:lpstr>
      <vt:lpstr>Percent unduplicated students with resolutions</vt:lpstr>
      <vt:lpstr> Summary Line Dashboard</vt:lpstr>
      <vt:lpstr>Detail Line Dashboard</vt:lpstr>
      <vt:lpstr>Summary Heat Map Dashboard</vt:lpstr>
      <vt:lpstr>Detail Heat Map Dashboard</vt:lpstr>
      <vt:lpstr>KDE Data Visualization KY Attendance </vt:lpstr>
      <vt:lpstr>FTE Attendance Dashboard</vt:lpstr>
      <vt:lpstr>Attendance Rate Dashboard</vt:lpstr>
      <vt:lpstr>Individual Student View</vt:lpstr>
      <vt:lpstr>FTE Attendance Demographics</vt:lpstr>
      <vt:lpstr>Attendance Rate Demographics</vt:lpstr>
      <vt:lpstr>Attendance Rate – Date Range Filter</vt:lpstr>
      <vt:lpstr>Student Demographics</vt:lpstr>
      <vt:lpstr>KDE Data Visualization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KDE Data Visualization</dc:title>
  <dc:creator>Conner, Dede - KDE Division Director</dc:creator>
  <cp:lastModifiedBy>Adcock, Ryan - Division of School Data Services</cp:lastModifiedBy>
  <cp:revision>2</cp:revision>
  <dcterms:created xsi:type="dcterms:W3CDTF">2021-10-28T17:13:29Z</dcterms:created>
  <dcterms:modified xsi:type="dcterms:W3CDTF">2021-11-01T17:25:54Z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0x0101001BEB557DBE01834EAB47A683706DCD5B00F3BB852748200E4F8F97999A555121A2</vt:lpwstr>
  </property>
  <property fmtid="{D5CDD505-2E9C-101B-9397-08002B2CF9AE}" pid="3" name="_dlc_DocIdItemGuid">
    <vt:lpwstr>a15b1ff7-c459-4ce3-bd69-0b45ad566ce2</vt:lpwstr>
  </property>
</Properties>
</file>