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ppt/revisionInfo.xml" ContentType="application/vnd.ms-powerpoint.revisioninfo+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1"/>
  </p:notesMasterIdLst>
  <p:sldIdLst>
    <p:sldId id="271" r:id="rId5"/>
    <p:sldId id="272" r:id="rId6"/>
    <p:sldId id="276" r:id="rId7"/>
    <p:sldId id="258" r:id="rId8"/>
    <p:sldId id="259" r:id="rId9"/>
    <p:sldId id="260" r:id="rId10"/>
    <p:sldId id="261" r:id="rId11"/>
    <p:sldId id="262" r:id="rId12"/>
    <p:sldId id="263" r:id="rId13"/>
    <p:sldId id="264" r:id="rId14"/>
    <p:sldId id="265" r:id="rId15"/>
    <p:sldId id="266" r:id="rId16"/>
    <p:sldId id="267" r:id="rId17"/>
    <p:sldId id="268" r:id="rId18"/>
    <p:sldId id="270" r:id="rId19"/>
    <p:sldId id="275" r:id="rId20"/>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649"/>
    <a:srgbClr val="E1F3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E3A03B-4566-4BAC-8AB2-7CEEB47E5489}" v="618" dt="2025-04-16T17:59:39.56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859" y="43"/>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openxmlformats.org/officeDocument/2006/relationships/customXml" Target="../customXml/item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826375" cy="5095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0229850" y="0"/>
            <a:ext cx="7824788" cy="509588"/>
          </a:xfrm>
          <a:prstGeom prst="rect">
            <a:avLst/>
          </a:prstGeom>
        </p:spPr>
        <p:txBody>
          <a:bodyPr vert="horz" lIns="91440" tIns="45720" rIns="91440" bIns="45720" rtlCol="0"/>
          <a:lstStyle>
            <a:lvl1pPr algn="r">
              <a:defRPr sz="1200"/>
            </a:lvl1pPr>
          </a:lstStyle>
          <a:p>
            <a:fld id="{9F1E5B11-14AE-4432-A491-B128B8146BF0}" type="datetimeFigureOut">
              <a:rPr lang="en-US" smtClean="0"/>
              <a:t>4/17/2025</a:t>
            </a:fld>
            <a:endParaRPr lang="en-US"/>
          </a:p>
        </p:txBody>
      </p:sp>
      <p:sp>
        <p:nvSpPr>
          <p:cNvPr id="4" name="Slide Image Placeholder 3"/>
          <p:cNvSpPr>
            <a:spLocks noGrp="1" noRot="1" noChangeAspect="1"/>
          </p:cNvSpPr>
          <p:nvPr>
            <p:ph type="sldImg" idx="2"/>
          </p:nvPr>
        </p:nvSpPr>
        <p:spPr>
          <a:xfrm>
            <a:off x="5981700" y="12700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806575" y="4889500"/>
            <a:ext cx="14446250" cy="40005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650413"/>
            <a:ext cx="7826375" cy="5095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0229850" y="9650413"/>
            <a:ext cx="7824788" cy="509587"/>
          </a:xfrm>
          <a:prstGeom prst="rect">
            <a:avLst/>
          </a:prstGeom>
        </p:spPr>
        <p:txBody>
          <a:bodyPr vert="horz" lIns="91440" tIns="45720" rIns="91440" bIns="45720" rtlCol="0" anchor="b"/>
          <a:lstStyle>
            <a:lvl1pPr algn="r">
              <a:defRPr sz="1200"/>
            </a:lvl1pPr>
          </a:lstStyle>
          <a:p>
            <a:fld id="{219647C8-A8CA-4B28-8E58-2AAE8B100AEA}" type="slidenum">
              <a:rPr lang="en-US" smtClean="0"/>
              <a:t>‹#›</a:t>
            </a:fld>
            <a:endParaRPr lang="en-US"/>
          </a:p>
        </p:txBody>
      </p:sp>
    </p:spTree>
    <p:extLst>
      <p:ext uri="{BB962C8B-B14F-4D97-AF65-F5344CB8AC3E}">
        <p14:creationId xmlns:p14="http://schemas.microsoft.com/office/powerpoint/2010/main" val="4056963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B2DE8-1D22-F809-F4E3-66078A207D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F8C43A-BCAD-4E7A-5A34-D0E392D19D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404F16-198F-94AB-FE0A-B71E39356BD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AD7816A-34CE-38DC-5FDE-12F9065C179A}"/>
              </a:ext>
            </a:extLst>
          </p:cNvPr>
          <p:cNvSpPr>
            <a:spLocks noGrp="1"/>
          </p:cNvSpPr>
          <p:nvPr>
            <p:ph type="sldNum" sz="quarter" idx="5"/>
          </p:nvPr>
        </p:nvSpPr>
        <p:spPr/>
        <p:txBody>
          <a:bodyPr/>
          <a:lstStyle/>
          <a:p>
            <a:fld id="{219647C8-A8CA-4B28-8E58-2AAE8B100AEA}" type="slidenum">
              <a:rPr lang="en-US" smtClean="0"/>
              <a:t>2</a:t>
            </a:fld>
            <a:endParaRPr lang="en-US"/>
          </a:p>
        </p:txBody>
      </p:sp>
    </p:spTree>
    <p:extLst>
      <p:ext uri="{BB962C8B-B14F-4D97-AF65-F5344CB8AC3E}">
        <p14:creationId xmlns:p14="http://schemas.microsoft.com/office/powerpoint/2010/main" val="3701951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4F16C-DD20-6CBB-C116-B687183B3A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93D6F0-F2FB-7308-C2FB-5A57F8BE38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C8A277-CBE5-CDAB-D652-F58DD24D49E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656B238-BF7C-E36D-0F37-06A2BA60173E}"/>
              </a:ext>
            </a:extLst>
          </p:cNvPr>
          <p:cNvSpPr>
            <a:spLocks noGrp="1"/>
          </p:cNvSpPr>
          <p:nvPr>
            <p:ph type="sldNum" sz="quarter" idx="5"/>
          </p:nvPr>
        </p:nvSpPr>
        <p:spPr/>
        <p:txBody>
          <a:bodyPr/>
          <a:lstStyle/>
          <a:p>
            <a:fld id="{219647C8-A8CA-4B28-8E58-2AAE8B100AEA}" type="slidenum">
              <a:rPr lang="en-US" smtClean="0"/>
              <a:t>3</a:t>
            </a:fld>
            <a:endParaRPr lang="en-US"/>
          </a:p>
        </p:txBody>
      </p:sp>
    </p:spTree>
    <p:extLst>
      <p:ext uri="{BB962C8B-B14F-4D97-AF65-F5344CB8AC3E}">
        <p14:creationId xmlns:p14="http://schemas.microsoft.com/office/powerpoint/2010/main" val="4292285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4.png"/><Relationship Id="rId7" Type="http://schemas.openxmlformats.org/officeDocument/2006/relationships/image" Target="../media/image3.pn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7.png"/><Relationship Id="rId9" Type="http://schemas.openxmlformats.org/officeDocument/2006/relationships/image" Target="../media/image9.png"/></Relationships>
</file>

<file path=ppt/slides/_rels/slide1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7.png"/><Relationship Id="rId7" Type="http://schemas.openxmlformats.org/officeDocument/2006/relationships/image" Target="../media/image3.png"/><Relationship Id="rId2" Type="http://schemas.openxmlformats.org/officeDocument/2006/relationships/image" Target="../media/image16.jp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7.png"/><Relationship Id="rId7" Type="http://schemas.openxmlformats.org/officeDocument/2006/relationships/image" Target="../media/image6.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1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7.png"/><Relationship Id="rId7" Type="http://schemas.openxmlformats.org/officeDocument/2006/relationships/image" Target="../media/image3.png"/><Relationship Id="rId2"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1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7.png"/><Relationship Id="rId7" Type="http://schemas.openxmlformats.org/officeDocument/2006/relationships/image" Target="../media/image3.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4.png"/><Relationship Id="rId4" Type="http://schemas.openxmlformats.org/officeDocument/2006/relationships/image" Target="../media/image5.png"/><Relationship Id="rId9"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2" Type="http://schemas.openxmlformats.org/officeDocument/2006/relationships/hyperlink" Target="https://www.education.ky.gov/curriculum/conpro/Pages/summer_support_math_resources.aspx"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6.png"/><Relationship Id="rId7" Type="http://schemas.openxmlformats.org/officeDocument/2006/relationships/image" Target="../media/image3.png"/><Relationship Id="rId2"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4.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6.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9.pn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6.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4.png"/><Relationship Id="rId7" Type="http://schemas.openxmlformats.org/officeDocument/2006/relationships/image" Target="../media/image2.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A74ADC-E0FD-E957-D3AD-0B1E0863CCD3}"/>
              </a:ext>
            </a:extLst>
          </p:cNvPr>
          <p:cNvSpPr>
            <a:spLocks noGrp="1"/>
          </p:cNvSpPr>
          <p:nvPr>
            <p:ph type="ctrTitle"/>
          </p:nvPr>
        </p:nvSpPr>
        <p:spPr>
          <a:xfrm>
            <a:off x="5381572" y="-515526"/>
            <a:ext cx="7229527" cy="515526"/>
          </a:xfrm>
        </p:spPr>
        <p:txBody>
          <a:bodyPr wrap="square" lIns="0" tIns="0" rIns="0" bIns="0" anchor="b">
            <a:spAutoFit/>
          </a:bodyPr>
          <a:lstStyle/>
          <a:p>
            <a:r>
              <a:rPr lang="en-US">
                <a:solidFill>
                  <a:schemeClr val="bg2"/>
                </a:solidFill>
              </a:rPr>
              <a:t>Fill the Shapes – Introduction Slide</a:t>
            </a: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algn="ctr"/>
            <a:r>
              <a:rPr lang="en-US" sz="7200" b="1">
                <a:solidFill>
                  <a:schemeClr val="bg1"/>
                </a:solidFill>
                <a:latin typeface="+mj-lt"/>
              </a:rPr>
              <a:t>Kentucky Family Math Night Game</a:t>
            </a:r>
          </a:p>
          <a:p>
            <a:pPr algn="ctr"/>
            <a:r>
              <a:rPr lang="en-US" sz="6600" i="1">
                <a:solidFill>
                  <a:schemeClr val="bg1"/>
                </a:solidFill>
                <a:latin typeface="+mj-lt"/>
              </a:rPr>
              <a:t>Fill the Shapes</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556000"/>
            <a:ext cx="16611600" cy="2215991"/>
          </a:xfrm>
          <a:prstGeom prst="rect">
            <a:avLst/>
          </a:prstGeom>
          <a:noFill/>
        </p:spPr>
        <p:txBody>
          <a:bodyPr wrap="square" lIns="91440" tIns="45720" rIns="91440" bIns="45720" rtlCol="0" anchor="t">
            <a:spAutoFit/>
          </a:bodyPr>
          <a:lstStyle/>
          <a:p>
            <a:pPr algn="ctr">
              <a:spcAft>
                <a:spcPts val="600"/>
              </a:spcAft>
            </a:pPr>
            <a:r>
              <a:rPr lang="en-US" sz="3200" b="1">
                <a:solidFill>
                  <a:srgbClr val="102649"/>
                </a:solidFill>
                <a:latin typeface="+mn-lt"/>
              </a:rPr>
              <a:t>Recommended for Grades K-1</a:t>
            </a:r>
          </a:p>
          <a:p>
            <a:pPr algn="ctr">
              <a:spcAft>
                <a:spcPts val="600"/>
              </a:spcAft>
            </a:pPr>
            <a:r>
              <a:rPr lang="en-US" sz="3200" b="1">
                <a:solidFill>
                  <a:srgbClr val="102649"/>
                </a:solidFill>
                <a:latin typeface="+mn-lt"/>
              </a:rPr>
              <a:t>This game will help your student use pattern blocks to compose and decompose shapes and make composite shapes. </a:t>
            </a:r>
            <a:endParaRPr lang="en-US" sz="3200">
              <a:solidFill>
                <a:srgbClr val="102649"/>
              </a:solidFill>
            </a:endParaRPr>
          </a:p>
          <a:p>
            <a:pPr algn="ctr"/>
            <a:r>
              <a:rPr lang="en-US" sz="3200" i="1">
                <a:solidFill>
                  <a:srgbClr val="102649"/>
                </a:solidFill>
                <a:latin typeface="+mn-lt"/>
              </a:rPr>
              <a:t>Kentucky Academic Standards for Mathematics</a:t>
            </a:r>
            <a:r>
              <a:rPr lang="en-US" sz="3200">
                <a:solidFill>
                  <a:srgbClr val="102649"/>
                </a:solidFill>
                <a:latin typeface="+mn-lt"/>
              </a:rPr>
              <a:t> Connections:</a:t>
            </a:r>
          </a:p>
        </p:txBody>
      </p:sp>
      <p:sp>
        <p:nvSpPr>
          <p:cNvPr id="8" name="TextBox 7">
            <a:extLst>
              <a:ext uri="{FF2B5EF4-FFF2-40B4-BE49-F238E27FC236}">
                <a16:creationId xmlns:a16="http://schemas.microsoft.com/office/drawing/2014/main" id="{E3DA20B6-C6EF-25CF-E23C-645CCE839271}"/>
              </a:ext>
            </a:extLst>
          </p:cNvPr>
          <p:cNvSpPr txBox="1"/>
          <p:nvPr/>
        </p:nvSpPr>
        <p:spPr>
          <a:xfrm>
            <a:off x="800100" y="6147506"/>
            <a:ext cx="8229600" cy="2646878"/>
          </a:xfrm>
          <a:prstGeom prst="rect">
            <a:avLst/>
          </a:prstGeom>
          <a:noFill/>
        </p:spPr>
        <p:txBody>
          <a:bodyPr wrap="square" rtlCol="0">
            <a:spAutoFit/>
          </a:bodyPr>
          <a:lstStyle/>
          <a:p>
            <a:pPr algn="l"/>
            <a:r>
              <a:rPr lang="en-US" sz="2800" b="1">
                <a:solidFill>
                  <a:srgbClr val="102649"/>
                </a:solidFill>
                <a:latin typeface="+mn-lt"/>
              </a:rPr>
              <a:t>Kindergarten Geometry </a:t>
            </a:r>
          </a:p>
          <a:p>
            <a:pPr algn="l"/>
            <a:r>
              <a:rPr lang="en-US" sz="2800">
                <a:solidFill>
                  <a:srgbClr val="102649"/>
                </a:solidFill>
                <a:latin typeface="+mn-lt"/>
              </a:rPr>
              <a:t>KY.K.G.2: Correctly name shapes regardless of orientation or overall size.</a:t>
            </a:r>
          </a:p>
          <a:p>
            <a:pPr algn="l"/>
            <a:r>
              <a:rPr lang="en-US" sz="2800">
                <a:solidFill>
                  <a:srgbClr val="102649"/>
                </a:solidFill>
                <a:latin typeface="+mn-lt"/>
              </a:rPr>
              <a:t>KY.K.G.6: Compose simple shapes to form larger shapes</a:t>
            </a:r>
          </a:p>
          <a:p>
            <a:pPr algn="l"/>
            <a:endParaRPr lang="en-US">
              <a:solidFill>
                <a:srgbClr val="102649"/>
              </a:solidFill>
            </a:endParaRPr>
          </a:p>
          <a:p>
            <a:pPr algn="l"/>
            <a:r>
              <a:rPr lang="en-US" sz="1800">
                <a:solidFill>
                  <a:srgbClr val="102649"/>
                </a:solidFill>
              </a:rPr>
              <a:t> </a:t>
            </a:r>
          </a:p>
          <a:p>
            <a:endParaRPr lang="en-US"/>
          </a:p>
        </p:txBody>
      </p:sp>
      <p:sp>
        <p:nvSpPr>
          <p:cNvPr id="9" name="TextBox 8">
            <a:extLst>
              <a:ext uri="{FF2B5EF4-FFF2-40B4-BE49-F238E27FC236}">
                <a16:creationId xmlns:a16="http://schemas.microsoft.com/office/drawing/2014/main" id="{D66C093D-60E2-C0B7-C863-82201C41EC60}"/>
              </a:ext>
            </a:extLst>
          </p:cNvPr>
          <p:cNvSpPr txBox="1"/>
          <p:nvPr/>
        </p:nvSpPr>
        <p:spPr>
          <a:xfrm>
            <a:off x="9144000" y="6076791"/>
            <a:ext cx="8229600" cy="3662541"/>
          </a:xfrm>
          <a:prstGeom prst="rect">
            <a:avLst/>
          </a:prstGeom>
          <a:noFill/>
        </p:spPr>
        <p:txBody>
          <a:bodyPr wrap="square" rtlCol="0">
            <a:spAutoFit/>
          </a:bodyPr>
          <a:lstStyle/>
          <a:p>
            <a:pPr algn="l"/>
            <a:r>
              <a:rPr lang="en-US" sz="2800" b="1">
                <a:solidFill>
                  <a:srgbClr val="102649"/>
                </a:solidFill>
                <a:latin typeface="+mn-lt"/>
              </a:rPr>
              <a:t>First Grade Geometry</a:t>
            </a:r>
          </a:p>
          <a:p>
            <a:pPr algn="l"/>
            <a:r>
              <a:rPr lang="en-US" sz="2800">
                <a:solidFill>
                  <a:srgbClr val="102649"/>
                </a:solidFill>
                <a:latin typeface="+mn-lt"/>
              </a:rPr>
              <a:t>KY.1.G.2: Compose shapes.</a:t>
            </a:r>
          </a:p>
          <a:p>
            <a:pPr algn="l"/>
            <a:r>
              <a:rPr lang="en-US" sz="2800">
                <a:solidFill>
                  <a:srgbClr val="102649"/>
                </a:solidFill>
                <a:latin typeface="+mn-lt"/>
              </a:rPr>
              <a:t>a. Compose two-dimensional shapes to create rectangles, squares, trapezoids, triangles, half-circles, quarter-circles and composite shapes to compose new shapes from the composite shapes.</a:t>
            </a:r>
          </a:p>
          <a:p>
            <a:pPr algn="ctr"/>
            <a:endParaRPr lang="en-US" sz="2800">
              <a:solidFill>
                <a:srgbClr val="102649"/>
              </a:solidFill>
              <a:latin typeface="Libre franklin" pitchFamily="2" charset="0"/>
            </a:endParaRPr>
          </a:p>
          <a:p>
            <a:pPr algn="l"/>
            <a:r>
              <a:rPr lang="en-US" sz="1800">
                <a:solidFill>
                  <a:srgbClr val="102649"/>
                </a:solidFill>
              </a:rPr>
              <a:t> </a:t>
            </a:r>
          </a:p>
          <a:p>
            <a:endParaRPr lang="en-US"/>
          </a:p>
        </p:txBody>
      </p:sp>
      <p:sp>
        <p:nvSpPr>
          <p:cNvPr id="3" name="TextBox 2">
            <a:extLst>
              <a:ext uri="{FF2B5EF4-FFF2-40B4-BE49-F238E27FC236}">
                <a16:creationId xmlns:a16="http://schemas.microsoft.com/office/drawing/2014/main" id="{61A9F582-5268-EB36-63E2-4F672BE3B2C3}"/>
              </a:ext>
            </a:extLst>
          </p:cNvPr>
          <p:cNvSpPr txBox="1"/>
          <p:nvPr/>
        </p:nvSpPr>
        <p:spPr>
          <a:xfrm>
            <a:off x="806669" y="8354337"/>
            <a:ext cx="9046564" cy="1384995"/>
          </a:xfrm>
          <a:prstGeom prst="rect">
            <a:avLst/>
          </a:prstGeom>
          <a:noFill/>
        </p:spPr>
        <p:txBody>
          <a:bodyPr wrap="square" lIns="91440" tIns="45720" rIns="91440" bIns="45720" anchor="t">
            <a:spAutoFit/>
          </a:bodyPr>
          <a:lstStyle/>
          <a:p>
            <a:pPr algn="just"/>
            <a:r>
              <a:rPr lang="en-US" sz="2800" b="1" i="0" u="none" strike="noStrike" baseline="0">
                <a:solidFill>
                  <a:srgbClr val="102649"/>
                </a:solidFill>
                <a:latin typeface="+mn-lt"/>
              </a:rPr>
              <a:t>Standards for Mathematical Practice</a:t>
            </a:r>
            <a:endParaRPr lang="en-US" sz="2800" b="1" i="0" u="none" strike="noStrike" baseline="0">
              <a:solidFill>
                <a:srgbClr val="102649"/>
              </a:solidFill>
              <a:latin typeface="+mn-lt"/>
              <a:ea typeface="Calibri"/>
              <a:cs typeface="Calibri"/>
            </a:endParaRPr>
          </a:p>
          <a:p>
            <a:r>
              <a:rPr lang="en-US" sz="2800" b="1" i="0" u="none" strike="noStrike" baseline="0">
                <a:solidFill>
                  <a:srgbClr val="102649"/>
                </a:solidFill>
                <a:latin typeface="+mn-lt"/>
              </a:rPr>
              <a:t>MP.6 </a:t>
            </a:r>
            <a:r>
              <a:rPr lang="en-US" sz="2800" b="0" i="0" u="none" strike="noStrike" baseline="0">
                <a:solidFill>
                  <a:srgbClr val="102649"/>
                </a:solidFill>
                <a:latin typeface="+mn-lt"/>
              </a:rPr>
              <a:t>Attend to precision. </a:t>
            </a:r>
            <a:endParaRPr lang="en-US" sz="2800" b="0" i="0" u="none" strike="noStrike" baseline="0">
              <a:solidFill>
                <a:srgbClr val="102649"/>
              </a:solidFill>
              <a:latin typeface="+mn-lt"/>
              <a:ea typeface="Calibri"/>
              <a:cs typeface="Calibri"/>
            </a:endParaRPr>
          </a:p>
          <a:p>
            <a:r>
              <a:rPr lang="en-US" sz="2800" b="1" i="0" u="none" strike="noStrike" baseline="0">
                <a:solidFill>
                  <a:srgbClr val="102649"/>
                </a:solidFill>
                <a:latin typeface="+mn-lt"/>
              </a:rPr>
              <a:t>MP.7 </a:t>
            </a:r>
            <a:r>
              <a:rPr lang="en-US" sz="2800" b="0" i="0" u="none" strike="noStrike" baseline="0">
                <a:solidFill>
                  <a:srgbClr val="102649"/>
                </a:solidFill>
                <a:latin typeface="+mn-lt"/>
              </a:rPr>
              <a:t>Look for and make use of structure </a:t>
            </a:r>
            <a:endParaRPr lang="en-US" sz="2800">
              <a:solidFill>
                <a:srgbClr val="102649"/>
              </a:solidFill>
              <a:latin typeface="+mn-lt"/>
              <a:ea typeface="Calibri"/>
              <a:cs typeface="Calibri"/>
            </a:endParaRPr>
          </a:p>
        </p:txBody>
      </p:sp>
    </p:spTree>
    <p:extLst>
      <p:ext uri="{BB962C8B-B14F-4D97-AF65-F5344CB8AC3E}">
        <p14:creationId xmlns:p14="http://schemas.microsoft.com/office/powerpoint/2010/main" val="1497546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C2075F1-4667-C682-2BD3-86AAD55B9220}"/>
              </a:ext>
            </a:extLst>
          </p:cNvPr>
          <p:cNvSpPr>
            <a:spLocks noGrp="1"/>
          </p:cNvSpPr>
          <p:nvPr>
            <p:ph type="title"/>
          </p:nvPr>
        </p:nvSpPr>
        <p:spPr>
          <a:xfrm>
            <a:off x="5381573" y="-515526"/>
            <a:ext cx="7296253" cy="515526"/>
          </a:xfrm>
        </p:spPr>
        <p:txBody>
          <a:bodyPr wrap="square" lIns="0" tIns="0" rIns="0" bIns="0" anchor="b">
            <a:spAutoFit/>
          </a:bodyPr>
          <a:lstStyle/>
          <a:p>
            <a:r>
              <a:rPr lang="en-US">
                <a:solidFill>
                  <a:schemeClr val="bg2"/>
                </a:solidFill>
              </a:rPr>
              <a:t>Fill the Shapes - Dog</a:t>
            </a:r>
          </a:p>
        </p:txBody>
      </p:sp>
      <p:sp>
        <p:nvSpPr>
          <p:cNvPr id="40" name="object 22" descr="KY Family Math Night- Geometry Activity 1a: Fill the Shapes&#10;">
            <a:extLst>
              <a:ext uri="{FF2B5EF4-FFF2-40B4-BE49-F238E27FC236}">
                <a16:creationId xmlns:a16="http://schemas.microsoft.com/office/drawing/2014/main" id="{DBC578C7-9E46-9A26-64B0-03C53155A81F}"/>
              </a:ext>
            </a:extLst>
          </p:cNvPr>
          <p:cNvSpPr txBox="1">
            <a:spLocks/>
          </p:cNvSpPr>
          <p:nvPr/>
        </p:nvSpPr>
        <p:spPr>
          <a:xfrm>
            <a:off x="0" y="-13091"/>
            <a:ext cx="18059400" cy="1078499"/>
          </a:xfrm>
          <a:prstGeom prst="rect">
            <a:avLst/>
          </a:prstGeom>
          <a:solidFill>
            <a:srgbClr val="102649"/>
          </a:solidFill>
          <a:ln>
            <a:solidFill>
              <a:srgbClr val="102649"/>
            </a:solidFill>
          </a:ln>
        </p:spPr>
        <p:txBody>
          <a:bodyPr vert="horz" wrap="square" lIns="0" tIns="52069" rIns="0" bIns="0" rtlCol="0">
            <a:spAutoFit/>
          </a:bodyPr>
          <a:lstStyle>
            <a:lvl1pPr>
              <a:defRPr sz="3350" b="0" i="0">
                <a:solidFill>
                  <a:srgbClr val="F4B303"/>
                </a:solidFill>
                <a:latin typeface="Arial"/>
                <a:ea typeface="+mj-ea"/>
                <a:cs typeface="Arial"/>
              </a:defRPr>
            </a:lvl1pPr>
          </a:lstStyle>
          <a:p>
            <a:pPr marL="642620" marR="5080" indent="-630555" algn="ctr">
              <a:lnSpc>
                <a:spcPts val="3820"/>
              </a:lnSpc>
              <a:spcBef>
                <a:spcPts val="409"/>
              </a:spcBef>
            </a:pPr>
            <a:r>
              <a:rPr lang="en-US">
                <a:solidFill>
                  <a:schemeClr val="bg1"/>
                </a:solidFill>
                <a:latin typeface="+mj-lt"/>
              </a:rPr>
              <a:t>Fill the Shapes: Dog</a:t>
            </a:r>
          </a:p>
          <a:p>
            <a:pPr marL="642620" marR="5080" indent="-630555" algn="ctr">
              <a:lnSpc>
                <a:spcPts val="3820"/>
              </a:lnSpc>
              <a:spcBef>
                <a:spcPts val="409"/>
              </a:spcBef>
            </a:pPr>
            <a:endParaRPr lang="en-US" spc="-10">
              <a:solidFill>
                <a:schemeClr val="accent6"/>
              </a:solidFill>
            </a:endParaRPr>
          </a:p>
        </p:txBody>
      </p:sp>
      <p:grpSp>
        <p:nvGrpSpPr>
          <p:cNvPr id="2" name="Group 1" descr="Outline of a dog">
            <a:extLst>
              <a:ext uri="{FF2B5EF4-FFF2-40B4-BE49-F238E27FC236}">
                <a16:creationId xmlns:a16="http://schemas.microsoft.com/office/drawing/2014/main" id="{B1F8AC1C-9B8F-B911-B4FA-8EA05D77E853}"/>
              </a:ext>
            </a:extLst>
          </p:cNvPr>
          <p:cNvGrpSpPr/>
          <p:nvPr/>
        </p:nvGrpSpPr>
        <p:grpSpPr>
          <a:xfrm>
            <a:off x="8320903" y="1136759"/>
            <a:ext cx="9757741" cy="6477000"/>
            <a:chOff x="8263274" y="2397341"/>
            <a:chExt cx="9757741" cy="6477000"/>
          </a:xfrm>
        </p:grpSpPr>
        <p:pic>
          <p:nvPicPr>
            <p:cNvPr id="13" name="Picture 12" descr="A black and white drawing of a dog form to fill in with the color shapes">
              <a:extLst>
                <a:ext uri="{FF2B5EF4-FFF2-40B4-BE49-F238E27FC236}">
                  <a16:creationId xmlns:a16="http://schemas.microsoft.com/office/drawing/2014/main" id="{6673B7A9-EDD0-F8D6-3524-09A4C92AE284}"/>
                </a:ext>
              </a:extLst>
            </p:cNvPr>
            <p:cNvPicPr>
              <a:picLocks noChangeAspect="1"/>
            </p:cNvPicPr>
            <p:nvPr/>
          </p:nvPicPr>
          <p:blipFill>
            <a:blip r:embed="rId2"/>
            <a:stretch>
              <a:fillRect/>
            </a:stretch>
          </p:blipFill>
          <p:spPr>
            <a:xfrm>
              <a:off x="8263274" y="2397341"/>
              <a:ext cx="9757741" cy="6477000"/>
            </a:xfrm>
            <a:prstGeom prst="rect">
              <a:avLst/>
            </a:prstGeom>
          </p:spPr>
        </p:pic>
        <p:sp>
          <p:nvSpPr>
            <p:cNvPr id="15" name="object 5" descr="Dog">
              <a:extLst>
                <a:ext uri="{FF2B5EF4-FFF2-40B4-BE49-F238E27FC236}">
                  <a16:creationId xmlns:a16="http://schemas.microsoft.com/office/drawing/2014/main" id="{FBE36860-F668-4F5D-68C1-6BC8D99C6E6F}"/>
                </a:ext>
              </a:extLst>
            </p:cNvPr>
            <p:cNvSpPr txBox="1"/>
            <p:nvPr/>
          </p:nvSpPr>
          <p:spPr>
            <a:xfrm>
              <a:off x="14058900" y="2946400"/>
              <a:ext cx="1828800" cy="530272"/>
            </a:xfrm>
            <a:prstGeom prst="rect">
              <a:avLst/>
            </a:prstGeom>
          </p:spPr>
          <p:txBody>
            <a:bodyPr vert="horz" wrap="square" lIns="0" tIns="14604" rIns="0" bIns="0" rtlCol="0">
              <a:spAutoFit/>
            </a:bodyPr>
            <a:lstStyle/>
            <a:p>
              <a:pPr marL="12700">
                <a:lnSpc>
                  <a:spcPct val="100000"/>
                </a:lnSpc>
                <a:spcBef>
                  <a:spcPts val="114"/>
                </a:spcBef>
              </a:pPr>
              <a:r>
                <a:rPr lang="en-US" sz="3350" spc="-25">
                  <a:solidFill>
                    <a:srgbClr val="2B2B2B"/>
                  </a:solidFill>
                  <a:latin typeface="Arial"/>
                  <a:cs typeface="Arial"/>
                </a:rPr>
                <a:t>Dog</a:t>
              </a:r>
              <a:endParaRPr sz="3350">
                <a:latin typeface="Arial"/>
                <a:cs typeface="Arial"/>
              </a:endParaRPr>
            </a:p>
          </p:txBody>
        </p:sp>
      </p:grpSp>
      <p:sp>
        <p:nvSpPr>
          <p:cNvPr id="4" name="TextBox 3">
            <a:extLst>
              <a:ext uri="{FF2B5EF4-FFF2-40B4-BE49-F238E27FC236}">
                <a16:creationId xmlns:a16="http://schemas.microsoft.com/office/drawing/2014/main" id="{B6C5BA27-B0F3-0048-EEDF-7362C521EFEB}"/>
              </a:ext>
            </a:extLst>
          </p:cNvPr>
          <p:cNvSpPr txBox="1"/>
          <p:nvPr/>
        </p:nvSpPr>
        <p:spPr>
          <a:xfrm>
            <a:off x="3447831" y="7695557"/>
            <a:ext cx="11163737"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pic>
        <p:nvPicPr>
          <p:cNvPr id="16" name="Picture 15" descr="A brown rhombus with black border&#10;">
            <a:extLst>
              <a:ext uri="{FF2B5EF4-FFF2-40B4-BE49-F238E27FC236}">
                <a16:creationId xmlns:a16="http://schemas.microsoft.com/office/drawing/2014/main" id="{919E0E32-F297-CE56-6AEC-F350F66EA4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67802">
            <a:off x="2576095" y="5205554"/>
            <a:ext cx="2252364" cy="713269"/>
          </a:xfrm>
          <a:prstGeom prst="rect">
            <a:avLst/>
          </a:prstGeom>
        </p:spPr>
      </p:pic>
      <p:pic>
        <p:nvPicPr>
          <p:cNvPr id="17" name="Picture 16" descr="An orange square with black border">
            <a:extLst>
              <a:ext uri="{FF2B5EF4-FFF2-40B4-BE49-F238E27FC236}">
                <a16:creationId xmlns:a16="http://schemas.microsoft.com/office/drawing/2014/main" id="{B9B60DBB-DA69-BAC1-0D90-CA7BD7115C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3583" y="6937574"/>
            <a:ext cx="1352371" cy="1352371"/>
          </a:xfrm>
          <a:prstGeom prst="rect">
            <a:avLst/>
          </a:prstGeom>
        </p:spPr>
      </p:pic>
      <p:pic>
        <p:nvPicPr>
          <p:cNvPr id="18" name="Picture 17" descr="A yellow hexagon with black background">
            <a:extLst>
              <a:ext uri="{FF2B5EF4-FFF2-40B4-BE49-F238E27FC236}">
                <a16:creationId xmlns:a16="http://schemas.microsoft.com/office/drawing/2014/main" id="{E6ED9006-D888-8C89-15BD-A704ED8AE4A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8309">
            <a:off x="-27491" y="3959702"/>
            <a:ext cx="2661964" cy="2303868"/>
          </a:xfrm>
          <a:prstGeom prst="rect">
            <a:avLst/>
          </a:prstGeom>
        </p:spPr>
      </p:pic>
      <p:pic>
        <p:nvPicPr>
          <p:cNvPr id="20" name="Picture 19" descr="A red trapezoid with black lines">
            <a:extLst>
              <a:ext uri="{FF2B5EF4-FFF2-40B4-BE49-F238E27FC236}">
                <a16:creationId xmlns:a16="http://schemas.microsoft.com/office/drawing/2014/main" id="{56A2E25B-EB47-191C-98B7-3F821CA7429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00122" y="2379182"/>
            <a:ext cx="2684261" cy="1171314"/>
          </a:xfrm>
          <a:prstGeom prst="rect">
            <a:avLst/>
          </a:prstGeom>
        </p:spPr>
      </p:pic>
      <p:pic>
        <p:nvPicPr>
          <p:cNvPr id="22" name="Picture 21" descr="A brown rhombus with black border&#10;">
            <a:extLst>
              <a:ext uri="{FF2B5EF4-FFF2-40B4-BE49-F238E27FC236}">
                <a16:creationId xmlns:a16="http://schemas.microsoft.com/office/drawing/2014/main" id="{27A5F918-06E7-7173-1F0A-92E1DA1798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67802">
            <a:off x="2662301" y="5279207"/>
            <a:ext cx="2252364" cy="713269"/>
          </a:xfrm>
          <a:prstGeom prst="rect">
            <a:avLst/>
          </a:prstGeom>
        </p:spPr>
      </p:pic>
      <p:pic>
        <p:nvPicPr>
          <p:cNvPr id="23" name="Picture 22" descr="A brown rhombus with black border&#10;">
            <a:extLst>
              <a:ext uri="{FF2B5EF4-FFF2-40B4-BE49-F238E27FC236}">
                <a16:creationId xmlns:a16="http://schemas.microsoft.com/office/drawing/2014/main" id="{CC098DBB-A6FC-708C-C263-CA36A68CEA9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67802">
            <a:off x="2628534" y="5268801"/>
            <a:ext cx="2252364" cy="713269"/>
          </a:xfrm>
          <a:prstGeom prst="rect">
            <a:avLst/>
          </a:prstGeom>
        </p:spPr>
      </p:pic>
      <p:pic>
        <p:nvPicPr>
          <p:cNvPr id="24" name="Picture 23" descr="A yellow hexagon with black background">
            <a:extLst>
              <a:ext uri="{FF2B5EF4-FFF2-40B4-BE49-F238E27FC236}">
                <a16:creationId xmlns:a16="http://schemas.microsoft.com/office/drawing/2014/main" id="{27FFD781-5F6D-52C9-552B-49E4E202CFC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8309">
            <a:off x="-8776" y="3989563"/>
            <a:ext cx="2661964" cy="2303868"/>
          </a:xfrm>
          <a:prstGeom prst="rect">
            <a:avLst/>
          </a:prstGeom>
        </p:spPr>
      </p:pic>
      <p:pic>
        <p:nvPicPr>
          <p:cNvPr id="25" name="Picture 24" descr="A yellow hexagon with black background">
            <a:extLst>
              <a:ext uri="{FF2B5EF4-FFF2-40B4-BE49-F238E27FC236}">
                <a16:creationId xmlns:a16="http://schemas.microsoft.com/office/drawing/2014/main" id="{1B7B87F8-83AC-E5A8-93AA-32074B23B10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8309">
            <a:off x="22127" y="3960649"/>
            <a:ext cx="2661964" cy="2303868"/>
          </a:xfrm>
          <a:prstGeom prst="rect">
            <a:avLst/>
          </a:prstGeom>
        </p:spPr>
      </p:pic>
      <p:pic>
        <p:nvPicPr>
          <p:cNvPr id="26" name="Picture 25" descr="A yellow hexagon with black background">
            <a:extLst>
              <a:ext uri="{FF2B5EF4-FFF2-40B4-BE49-F238E27FC236}">
                <a16:creationId xmlns:a16="http://schemas.microsoft.com/office/drawing/2014/main" id="{22773F49-380F-E641-D000-4732CE3BA93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8309">
            <a:off x="-71213" y="3959703"/>
            <a:ext cx="2661964" cy="2303868"/>
          </a:xfrm>
          <a:prstGeom prst="rect">
            <a:avLst/>
          </a:prstGeom>
        </p:spPr>
      </p:pic>
      <p:pic>
        <p:nvPicPr>
          <p:cNvPr id="27" name="Picture 26" descr="A red trapezoid with black lines">
            <a:extLst>
              <a:ext uri="{FF2B5EF4-FFF2-40B4-BE49-F238E27FC236}">
                <a16:creationId xmlns:a16="http://schemas.microsoft.com/office/drawing/2014/main" id="{D589EF86-A0F2-80DC-F103-E6B6B26B549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81494" y="2356900"/>
            <a:ext cx="2684261" cy="1171314"/>
          </a:xfrm>
          <a:prstGeom prst="rect">
            <a:avLst/>
          </a:prstGeom>
        </p:spPr>
      </p:pic>
      <p:pic>
        <p:nvPicPr>
          <p:cNvPr id="28" name="Picture 27" descr="A red trapezoid with black lines">
            <a:extLst>
              <a:ext uri="{FF2B5EF4-FFF2-40B4-BE49-F238E27FC236}">
                <a16:creationId xmlns:a16="http://schemas.microsoft.com/office/drawing/2014/main" id="{51399D84-AD0C-6FE5-F0CC-D6433C5E1D3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2879" y="2341660"/>
            <a:ext cx="2684261" cy="1171314"/>
          </a:xfrm>
          <a:prstGeom prst="rect">
            <a:avLst/>
          </a:prstGeom>
        </p:spPr>
      </p:pic>
      <p:pic>
        <p:nvPicPr>
          <p:cNvPr id="29" name="Picture 28" descr="A red trapezoid with black lines">
            <a:extLst>
              <a:ext uri="{FF2B5EF4-FFF2-40B4-BE49-F238E27FC236}">
                <a16:creationId xmlns:a16="http://schemas.microsoft.com/office/drawing/2014/main" id="{56EC08A4-95B5-0DC1-8434-939DF1ECB46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24792" y="2266616"/>
            <a:ext cx="2684261" cy="1171314"/>
          </a:xfrm>
          <a:prstGeom prst="rect">
            <a:avLst/>
          </a:prstGeom>
        </p:spPr>
      </p:pic>
      <p:pic>
        <p:nvPicPr>
          <p:cNvPr id="19" name="Picture 18" descr="A blue rhombus with black lines">
            <a:extLst>
              <a:ext uri="{FF2B5EF4-FFF2-40B4-BE49-F238E27FC236}">
                <a16:creationId xmlns:a16="http://schemas.microsoft.com/office/drawing/2014/main" id="{A4BF8DC1-CAFC-E99D-3800-B2155FD708E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87545" y="2946564"/>
            <a:ext cx="2018782" cy="1147935"/>
          </a:xfrm>
          <a:prstGeom prst="rect">
            <a:avLst/>
          </a:prstGeom>
        </p:spPr>
      </p:pic>
      <p:pic>
        <p:nvPicPr>
          <p:cNvPr id="30" name="Picture 29" descr="A blue rhombus with black lines">
            <a:extLst>
              <a:ext uri="{FF2B5EF4-FFF2-40B4-BE49-F238E27FC236}">
                <a16:creationId xmlns:a16="http://schemas.microsoft.com/office/drawing/2014/main" id="{C77D0C83-F8CD-52B3-26C4-4EE0C4C540A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37927" y="2906356"/>
            <a:ext cx="2018782" cy="1147935"/>
          </a:xfrm>
          <a:prstGeom prst="rect">
            <a:avLst/>
          </a:prstGeom>
        </p:spPr>
      </p:pic>
      <p:pic>
        <p:nvPicPr>
          <p:cNvPr id="31" name="Picture 30" descr="A blue rhombus with black lines">
            <a:extLst>
              <a:ext uri="{FF2B5EF4-FFF2-40B4-BE49-F238E27FC236}">
                <a16:creationId xmlns:a16="http://schemas.microsoft.com/office/drawing/2014/main" id="{9899B2BC-8564-C61A-213B-5F495A05573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87545" y="2906355"/>
            <a:ext cx="2018782" cy="1147935"/>
          </a:xfrm>
          <a:prstGeom prst="rect">
            <a:avLst/>
          </a:prstGeom>
        </p:spPr>
      </p:pic>
      <p:pic>
        <p:nvPicPr>
          <p:cNvPr id="32" name="Picture 31" descr="A blue rhombus with black lines">
            <a:extLst>
              <a:ext uri="{FF2B5EF4-FFF2-40B4-BE49-F238E27FC236}">
                <a16:creationId xmlns:a16="http://schemas.microsoft.com/office/drawing/2014/main" id="{6B38696E-61C6-9EC1-B533-DD44B4989F5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02813" y="2888332"/>
            <a:ext cx="2018782" cy="1147935"/>
          </a:xfrm>
          <a:prstGeom prst="rect">
            <a:avLst/>
          </a:prstGeom>
        </p:spPr>
      </p:pic>
      <p:pic>
        <p:nvPicPr>
          <p:cNvPr id="21" name="Picture 20" descr="A green triangle with black background">
            <a:extLst>
              <a:ext uri="{FF2B5EF4-FFF2-40B4-BE49-F238E27FC236}">
                <a16:creationId xmlns:a16="http://schemas.microsoft.com/office/drawing/2014/main" id="{D6BA5B67-390B-E407-D40B-4597997C4F6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973028" y="1307087"/>
            <a:ext cx="1331285" cy="1147934"/>
          </a:xfrm>
          <a:prstGeom prst="rect">
            <a:avLst/>
          </a:prstGeom>
        </p:spPr>
      </p:pic>
      <p:pic>
        <p:nvPicPr>
          <p:cNvPr id="33" name="Picture 32" descr="A green triangle with black background">
            <a:extLst>
              <a:ext uri="{FF2B5EF4-FFF2-40B4-BE49-F238E27FC236}">
                <a16:creationId xmlns:a16="http://schemas.microsoft.com/office/drawing/2014/main" id="{77856997-1AB6-DBBC-5939-9861FF06BD8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004246" y="1307087"/>
            <a:ext cx="1331285" cy="1147934"/>
          </a:xfrm>
          <a:prstGeom prst="rect">
            <a:avLst/>
          </a:prstGeom>
        </p:spPr>
      </p:pic>
      <p:pic>
        <p:nvPicPr>
          <p:cNvPr id="34" name="Picture 33" descr="A green triangle with black background">
            <a:extLst>
              <a:ext uri="{FF2B5EF4-FFF2-40B4-BE49-F238E27FC236}">
                <a16:creationId xmlns:a16="http://schemas.microsoft.com/office/drawing/2014/main" id="{46C28717-D068-ABC7-1A71-CBE4383BB19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004246" y="1353079"/>
            <a:ext cx="1331285" cy="1147934"/>
          </a:xfrm>
          <a:prstGeom prst="rect">
            <a:avLst/>
          </a:prstGeom>
        </p:spPr>
      </p:pic>
      <p:pic>
        <p:nvPicPr>
          <p:cNvPr id="35" name="Picture 34" descr="An orange square with black border">
            <a:extLst>
              <a:ext uri="{FF2B5EF4-FFF2-40B4-BE49-F238E27FC236}">
                <a16:creationId xmlns:a16="http://schemas.microsoft.com/office/drawing/2014/main" id="{274781A1-71CB-D03B-79FC-DE2D9F0CE3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2680" y="6866515"/>
            <a:ext cx="1352371" cy="1352371"/>
          </a:xfrm>
          <a:prstGeom prst="rect">
            <a:avLst/>
          </a:prstGeom>
        </p:spPr>
      </p:pic>
      <p:pic>
        <p:nvPicPr>
          <p:cNvPr id="36" name="Picture 35" descr="A green triangle with black background">
            <a:extLst>
              <a:ext uri="{FF2B5EF4-FFF2-40B4-BE49-F238E27FC236}">
                <a16:creationId xmlns:a16="http://schemas.microsoft.com/office/drawing/2014/main" id="{74074B06-C67A-056C-D439-7C3E63006C8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941810" y="1335055"/>
            <a:ext cx="1331285" cy="1147934"/>
          </a:xfrm>
          <a:prstGeom prst="rect">
            <a:avLst/>
          </a:prstGeom>
        </p:spPr>
      </p:pic>
      <p:pic>
        <p:nvPicPr>
          <p:cNvPr id="3" name="Picture 2" descr="source&#10;">
            <a:extLst>
              <a:ext uri="{FF2B5EF4-FFF2-40B4-BE49-F238E27FC236}">
                <a16:creationId xmlns:a16="http://schemas.microsoft.com/office/drawing/2014/main" id="{406DD719-B384-B157-0B0C-CBF9C8A0C9D6}"/>
              </a:ext>
            </a:extLst>
          </p:cNvPr>
          <p:cNvPicPr>
            <a:picLocks noChangeAspect="1"/>
          </p:cNvPicPr>
          <p:nvPr/>
        </p:nvPicPr>
        <p:blipFill>
          <a:blip r:embed="rId9"/>
          <a:stretch>
            <a:fillRect/>
          </a:stretch>
        </p:blipFill>
        <p:spPr>
          <a:xfrm>
            <a:off x="144015" y="9505496"/>
            <a:ext cx="7288936" cy="577469"/>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F45783D-15E2-A763-E392-E71F7AC4E439}"/>
              </a:ext>
            </a:extLst>
          </p:cNvPr>
          <p:cNvSpPr>
            <a:spLocks noGrp="1"/>
          </p:cNvSpPr>
          <p:nvPr>
            <p:ph type="title"/>
          </p:nvPr>
        </p:nvSpPr>
        <p:spPr>
          <a:xfrm>
            <a:off x="5381573" y="-515526"/>
            <a:ext cx="7296253" cy="515526"/>
          </a:xfrm>
        </p:spPr>
        <p:txBody>
          <a:bodyPr wrap="square" lIns="0" tIns="0" rIns="0" bIns="0" anchor="b">
            <a:spAutoFit/>
          </a:bodyPr>
          <a:lstStyle/>
          <a:p>
            <a:r>
              <a:rPr lang="en-US">
                <a:solidFill>
                  <a:schemeClr val="bg2"/>
                </a:solidFill>
              </a:rPr>
              <a:t>Fill the Shapes - Turtle</a:t>
            </a:r>
          </a:p>
        </p:txBody>
      </p:sp>
      <p:sp>
        <p:nvSpPr>
          <p:cNvPr id="35" name="object 22" descr="KY Family Math Night- Geometry Activity 1a: Fill the Shapes&#10;">
            <a:extLst>
              <a:ext uri="{FF2B5EF4-FFF2-40B4-BE49-F238E27FC236}">
                <a16:creationId xmlns:a16="http://schemas.microsoft.com/office/drawing/2014/main" id="{47E4D8B9-B0B4-6332-D2C1-2497BBD02462}"/>
              </a:ext>
            </a:extLst>
          </p:cNvPr>
          <p:cNvSpPr txBox="1">
            <a:spLocks/>
          </p:cNvSpPr>
          <p:nvPr/>
        </p:nvSpPr>
        <p:spPr>
          <a:xfrm>
            <a:off x="0" y="-13091"/>
            <a:ext cx="18059400" cy="1078499"/>
          </a:xfrm>
          <a:prstGeom prst="rect">
            <a:avLst/>
          </a:prstGeom>
          <a:solidFill>
            <a:srgbClr val="102649"/>
          </a:solidFill>
          <a:ln>
            <a:solidFill>
              <a:srgbClr val="102649"/>
            </a:solidFill>
          </a:ln>
        </p:spPr>
        <p:txBody>
          <a:bodyPr vert="horz" wrap="square" lIns="0" tIns="52069" rIns="0" bIns="0" rtlCol="0">
            <a:spAutoFit/>
          </a:bodyPr>
          <a:lstStyle>
            <a:lvl1pPr>
              <a:defRPr sz="3350" b="0" i="0">
                <a:solidFill>
                  <a:srgbClr val="F4B303"/>
                </a:solidFill>
                <a:latin typeface="Arial"/>
                <a:ea typeface="+mj-ea"/>
                <a:cs typeface="Arial"/>
              </a:defRPr>
            </a:lvl1pPr>
          </a:lstStyle>
          <a:p>
            <a:pPr marL="642620" marR="5080" indent="-630555" algn="ctr">
              <a:lnSpc>
                <a:spcPts val="3820"/>
              </a:lnSpc>
              <a:spcBef>
                <a:spcPts val="409"/>
              </a:spcBef>
            </a:pPr>
            <a:r>
              <a:rPr lang="en-US">
                <a:solidFill>
                  <a:schemeClr val="bg1"/>
                </a:solidFill>
                <a:latin typeface="+mj-lt"/>
              </a:rPr>
              <a:t>Fill the Shapes: Turtle</a:t>
            </a:r>
          </a:p>
          <a:p>
            <a:pPr marL="642620" marR="5080" indent="-630555" algn="ctr">
              <a:lnSpc>
                <a:spcPts val="3820"/>
              </a:lnSpc>
              <a:spcBef>
                <a:spcPts val="409"/>
              </a:spcBef>
            </a:pPr>
            <a:endParaRPr lang="en-US" spc="-10">
              <a:solidFill>
                <a:schemeClr val="bg1"/>
              </a:solidFill>
            </a:endParaRPr>
          </a:p>
        </p:txBody>
      </p:sp>
      <p:sp>
        <p:nvSpPr>
          <p:cNvPr id="3" name="TextBox 2">
            <a:extLst>
              <a:ext uri="{FF2B5EF4-FFF2-40B4-BE49-F238E27FC236}">
                <a16:creationId xmlns:a16="http://schemas.microsoft.com/office/drawing/2014/main" id="{985CE7F5-4E96-CC4F-BE31-13B1289F74C0}"/>
              </a:ext>
            </a:extLst>
          </p:cNvPr>
          <p:cNvSpPr txBox="1"/>
          <p:nvPr/>
        </p:nvSpPr>
        <p:spPr>
          <a:xfrm>
            <a:off x="3504756" y="7111359"/>
            <a:ext cx="11065128"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grpSp>
        <p:nvGrpSpPr>
          <p:cNvPr id="2" name="Group 1" descr="Outline of a turtle">
            <a:extLst>
              <a:ext uri="{FF2B5EF4-FFF2-40B4-BE49-F238E27FC236}">
                <a16:creationId xmlns:a16="http://schemas.microsoft.com/office/drawing/2014/main" id="{AACFD538-C1CE-1FC5-D96D-0E668746CB66}"/>
              </a:ext>
            </a:extLst>
          </p:cNvPr>
          <p:cNvGrpSpPr/>
          <p:nvPr/>
        </p:nvGrpSpPr>
        <p:grpSpPr>
          <a:xfrm>
            <a:off x="9037320" y="1682227"/>
            <a:ext cx="7772379" cy="4277013"/>
            <a:chOff x="8921490" y="3927186"/>
            <a:chExt cx="7772379" cy="4277013"/>
          </a:xfrm>
        </p:grpSpPr>
        <p:pic>
          <p:nvPicPr>
            <p:cNvPr id="9" name="object 9" descr="A black and white drawing of a turtle form to fill in with the color shapes"/>
            <p:cNvPicPr/>
            <p:nvPr/>
          </p:nvPicPr>
          <p:blipFill>
            <a:blip r:embed="rId2" cstate="print"/>
            <a:stretch>
              <a:fillRect/>
            </a:stretch>
          </p:blipFill>
          <p:spPr>
            <a:xfrm>
              <a:off x="8921490" y="4737339"/>
              <a:ext cx="7772379" cy="3466860"/>
            </a:xfrm>
            <a:prstGeom prst="rect">
              <a:avLst/>
            </a:prstGeom>
          </p:spPr>
        </p:pic>
        <p:sp>
          <p:nvSpPr>
            <p:cNvPr id="31" name="object 5" descr="Turtle">
              <a:extLst>
                <a:ext uri="{FF2B5EF4-FFF2-40B4-BE49-F238E27FC236}">
                  <a16:creationId xmlns:a16="http://schemas.microsoft.com/office/drawing/2014/main" id="{81EFA8D2-CD9E-BB7C-4144-28CAABCF98F0}"/>
                </a:ext>
              </a:extLst>
            </p:cNvPr>
            <p:cNvSpPr txBox="1"/>
            <p:nvPr/>
          </p:nvSpPr>
          <p:spPr>
            <a:xfrm>
              <a:off x="11544300" y="3927186"/>
              <a:ext cx="1828800" cy="530272"/>
            </a:xfrm>
            <a:prstGeom prst="rect">
              <a:avLst/>
            </a:prstGeom>
          </p:spPr>
          <p:txBody>
            <a:bodyPr vert="horz" wrap="square" lIns="0" tIns="14604" rIns="0" bIns="0" rtlCol="0">
              <a:spAutoFit/>
            </a:bodyPr>
            <a:lstStyle/>
            <a:p>
              <a:pPr marL="12700">
                <a:lnSpc>
                  <a:spcPct val="100000"/>
                </a:lnSpc>
                <a:spcBef>
                  <a:spcPts val="114"/>
                </a:spcBef>
              </a:pPr>
              <a:r>
                <a:rPr lang="en-US" sz="3350" spc="-25">
                  <a:solidFill>
                    <a:srgbClr val="2B2B2B"/>
                  </a:solidFill>
                  <a:latin typeface="Arial"/>
                  <a:cs typeface="Arial"/>
                </a:rPr>
                <a:t>Turtle</a:t>
              </a:r>
              <a:endParaRPr sz="3350">
                <a:latin typeface="Arial"/>
                <a:cs typeface="Arial"/>
              </a:endParaRPr>
            </a:p>
          </p:txBody>
        </p:sp>
      </p:grpSp>
      <p:pic>
        <p:nvPicPr>
          <p:cNvPr id="12" name="Picture 11" descr="An orange square with black border">
            <a:extLst>
              <a:ext uri="{FF2B5EF4-FFF2-40B4-BE49-F238E27FC236}">
                <a16:creationId xmlns:a16="http://schemas.microsoft.com/office/drawing/2014/main" id="{35142371-272E-8CEF-A5F3-7C0C3AD84B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295" y="1673573"/>
            <a:ext cx="1448821" cy="1448821"/>
          </a:xfrm>
          <a:prstGeom prst="rect">
            <a:avLst/>
          </a:prstGeom>
        </p:spPr>
      </p:pic>
      <p:pic>
        <p:nvPicPr>
          <p:cNvPr id="13" name="Picture 12" descr="A brown rhombus with black border&#10;">
            <a:extLst>
              <a:ext uri="{FF2B5EF4-FFF2-40B4-BE49-F238E27FC236}">
                <a16:creationId xmlns:a16="http://schemas.microsoft.com/office/drawing/2014/main" id="{58822C26-2E1D-0C49-60CC-E73353AAD7B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38234" y="3125468"/>
            <a:ext cx="2406244" cy="761999"/>
          </a:xfrm>
          <a:prstGeom prst="rect">
            <a:avLst/>
          </a:prstGeom>
        </p:spPr>
      </p:pic>
      <p:pic>
        <p:nvPicPr>
          <p:cNvPr id="14" name="Picture 13" descr="A yellow hexagon with black background">
            <a:extLst>
              <a:ext uri="{FF2B5EF4-FFF2-40B4-BE49-F238E27FC236}">
                <a16:creationId xmlns:a16="http://schemas.microsoft.com/office/drawing/2014/main" id="{D5EB7A66-81A8-6142-5DEB-FD2B126DC37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8309">
            <a:off x="338795" y="7081853"/>
            <a:ext cx="2661964" cy="2303868"/>
          </a:xfrm>
          <a:prstGeom prst="rect">
            <a:avLst/>
          </a:prstGeom>
        </p:spPr>
      </p:pic>
      <p:pic>
        <p:nvPicPr>
          <p:cNvPr id="15" name="Picture 14" descr="A red trapezoid with black lines">
            <a:extLst>
              <a:ext uri="{FF2B5EF4-FFF2-40B4-BE49-F238E27FC236}">
                <a16:creationId xmlns:a16="http://schemas.microsoft.com/office/drawing/2014/main" id="{EC642F65-E878-4B5D-DC61-E80EFC7DA8E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9630" y="5451861"/>
            <a:ext cx="2684261" cy="1171314"/>
          </a:xfrm>
          <a:prstGeom prst="rect">
            <a:avLst/>
          </a:prstGeom>
        </p:spPr>
      </p:pic>
      <p:pic>
        <p:nvPicPr>
          <p:cNvPr id="18" name="Picture 17" descr="A yellow hexagon with black background">
            <a:extLst>
              <a:ext uri="{FF2B5EF4-FFF2-40B4-BE49-F238E27FC236}">
                <a16:creationId xmlns:a16="http://schemas.microsoft.com/office/drawing/2014/main" id="{64979F58-A700-97D7-56D9-7AD7C833E53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8309">
            <a:off x="368647" y="7013407"/>
            <a:ext cx="2661964" cy="2303868"/>
          </a:xfrm>
          <a:prstGeom prst="rect">
            <a:avLst/>
          </a:prstGeom>
        </p:spPr>
      </p:pic>
      <p:pic>
        <p:nvPicPr>
          <p:cNvPr id="19" name="Picture 18" descr="A red trapezoid with black lines">
            <a:extLst>
              <a:ext uri="{FF2B5EF4-FFF2-40B4-BE49-F238E27FC236}">
                <a16:creationId xmlns:a16="http://schemas.microsoft.com/office/drawing/2014/main" id="{D1BC0202-DDD0-B132-A53C-8A1F90F1958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1550" y="5437508"/>
            <a:ext cx="2684261" cy="1171314"/>
          </a:xfrm>
          <a:prstGeom prst="rect">
            <a:avLst/>
          </a:prstGeom>
        </p:spPr>
      </p:pic>
      <p:pic>
        <p:nvPicPr>
          <p:cNvPr id="20" name="Picture 19" descr="A red trapezoid with black lines">
            <a:extLst>
              <a:ext uri="{FF2B5EF4-FFF2-40B4-BE49-F238E27FC236}">
                <a16:creationId xmlns:a16="http://schemas.microsoft.com/office/drawing/2014/main" id="{03E67F4B-3078-F356-27F2-00AD9049CE2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9629" y="5439986"/>
            <a:ext cx="2684261" cy="1171314"/>
          </a:xfrm>
          <a:prstGeom prst="rect">
            <a:avLst/>
          </a:prstGeom>
        </p:spPr>
      </p:pic>
      <p:pic>
        <p:nvPicPr>
          <p:cNvPr id="21" name="Picture 20" descr="A red trapezoid with black lines">
            <a:extLst>
              <a:ext uri="{FF2B5EF4-FFF2-40B4-BE49-F238E27FC236}">
                <a16:creationId xmlns:a16="http://schemas.microsoft.com/office/drawing/2014/main" id="{9086FEE1-93E8-D770-69CC-72A504E2ADF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2453" y="5520895"/>
            <a:ext cx="2684261" cy="1171314"/>
          </a:xfrm>
          <a:prstGeom prst="rect">
            <a:avLst/>
          </a:prstGeom>
        </p:spPr>
      </p:pic>
      <p:pic>
        <p:nvPicPr>
          <p:cNvPr id="16" name="Picture 15" descr="A blue rhombus with black lines">
            <a:extLst>
              <a:ext uri="{FF2B5EF4-FFF2-40B4-BE49-F238E27FC236}">
                <a16:creationId xmlns:a16="http://schemas.microsoft.com/office/drawing/2014/main" id="{1AA0DE9C-B649-F776-46D0-CD6F6F1E2B3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0800000">
            <a:off x="3273241" y="4901740"/>
            <a:ext cx="2007465" cy="1220815"/>
          </a:xfrm>
          <a:prstGeom prst="rect">
            <a:avLst/>
          </a:prstGeom>
        </p:spPr>
      </p:pic>
      <p:pic>
        <p:nvPicPr>
          <p:cNvPr id="22" name="Picture 21" descr="A blue rhombus with black lines">
            <a:extLst>
              <a:ext uri="{FF2B5EF4-FFF2-40B4-BE49-F238E27FC236}">
                <a16:creationId xmlns:a16="http://schemas.microsoft.com/office/drawing/2014/main" id="{51B9F0DE-15CE-35DE-075E-371C9E3EC28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0800000">
            <a:off x="3353210" y="4841454"/>
            <a:ext cx="2007465" cy="1220815"/>
          </a:xfrm>
          <a:prstGeom prst="rect">
            <a:avLst/>
          </a:prstGeom>
        </p:spPr>
      </p:pic>
      <p:pic>
        <p:nvPicPr>
          <p:cNvPr id="23" name="Picture 22" descr="A blue rhombus with black lines">
            <a:extLst>
              <a:ext uri="{FF2B5EF4-FFF2-40B4-BE49-F238E27FC236}">
                <a16:creationId xmlns:a16="http://schemas.microsoft.com/office/drawing/2014/main" id="{385C8840-5B04-A9B1-3799-380AAFB50D0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0800000">
            <a:off x="3303093" y="4841453"/>
            <a:ext cx="2007465" cy="1220815"/>
          </a:xfrm>
          <a:prstGeom prst="rect">
            <a:avLst/>
          </a:prstGeom>
        </p:spPr>
      </p:pic>
      <p:pic>
        <p:nvPicPr>
          <p:cNvPr id="17" name="Picture 16" descr="A green triangle with black background">
            <a:extLst>
              <a:ext uri="{FF2B5EF4-FFF2-40B4-BE49-F238E27FC236}">
                <a16:creationId xmlns:a16="http://schemas.microsoft.com/office/drawing/2014/main" id="{F92BB0B6-80F6-5DFD-AF09-0FB07745FB9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8342" y="3848419"/>
            <a:ext cx="1331285" cy="1147934"/>
          </a:xfrm>
          <a:prstGeom prst="rect">
            <a:avLst/>
          </a:prstGeom>
        </p:spPr>
      </p:pic>
      <p:pic>
        <p:nvPicPr>
          <p:cNvPr id="24" name="Picture 23" descr="A green triangle with black background">
            <a:extLst>
              <a:ext uri="{FF2B5EF4-FFF2-40B4-BE49-F238E27FC236}">
                <a16:creationId xmlns:a16="http://schemas.microsoft.com/office/drawing/2014/main" id="{4E01DB2B-BBCA-58B6-EAD3-7C54C2E9588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24631" y="3807094"/>
            <a:ext cx="1331285" cy="1147934"/>
          </a:xfrm>
          <a:prstGeom prst="rect">
            <a:avLst/>
          </a:prstGeom>
        </p:spPr>
      </p:pic>
      <p:pic>
        <p:nvPicPr>
          <p:cNvPr id="25" name="Picture 24" descr="A green triangle with black background">
            <a:extLst>
              <a:ext uri="{FF2B5EF4-FFF2-40B4-BE49-F238E27FC236}">
                <a16:creationId xmlns:a16="http://schemas.microsoft.com/office/drawing/2014/main" id="{2CED184E-7120-719E-D79B-891A7CAEF5F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38492" y="3869490"/>
            <a:ext cx="1331285" cy="1147934"/>
          </a:xfrm>
          <a:prstGeom prst="rect">
            <a:avLst/>
          </a:prstGeom>
        </p:spPr>
      </p:pic>
      <p:pic>
        <p:nvPicPr>
          <p:cNvPr id="26" name="Picture 25" descr="A green triangle with black background">
            <a:extLst>
              <a:ext uri="{FF2B5EF4-FFF2-40B4-BE49-F238E27FC236}">
                <a16:creationId xmlns:a16="http://schemas.microsoft.com/office/drawing/2014/main" id="{E53F70D2-378C-EFCF-7503-5A7F9FF9954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38491" y="3914578"/>
            <a:ext cx="1331285" cy="1147934"/>
          </a:xfrm>
          <a:prstGeom prst="rect">
            <a:avLst/>
          </a:prstGeom>
        </p:spPr>
      </p:pic>
      <p:pic>
        <p:nvPicPr>
          <p:cNvPr id="27" name="Picture 26" descr="An orange square with black border">
            <a:extLst>
              <a:ext uri="{FF2B5EF4-FFF2-40B4-BE49-F238E27FC236}">
                <a16:creationId xmlns:a16="http://schemas.microsoft.com/office/drawing/2014/main" id="{4372B67C-3985-605E-4047-80997621DB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6920" y="1633055"/>
            <a:ext cx="1448821" cy="1448821"/>
          </a:xfrm>
          <a:prstGeom prst="rect">
            <a:avLst/>
          </a:prstGeom>
        </p:spPr>
      </p:pic>
      <p:pic>
        <p:nvPicPr>
          <p:cNvPr id="28" name="Picture 27" descr="An orange square with black border">
            <a:extLst>
              <a:ext uri="{FF2B5EF4-FFF2-40B4-BE49-F238E27FC236}">
                <a16:creationId xmlns:a16="http://schemas.microsoft.com/office/drawing/2014/main" id="{6E862CE9-6343-B696-2377-D1E65193AC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295" y="1682227"/>
            <a:ext cx="1448821" cy="1448821"/>
          </a:xfrm>
          <a:prstGeom prst="rect">
            <a:avLst/>
          </a:prstGeom>
        </p:spPr>
      </p:pic>
      <p:pic>
        <p:nvPicPr>
          <p:cNvPr id="29" name="Picture 28" descr="A brown rhombus with black border&#10;">
            <a:extLst>
              <a:ext uri="{FF2B5EF4-FFF2-40B4-BE49-F238E27FC236}">
                <a16:creationId xmlns:a16="http://schemas.microsoft.com/office/drawing/2014/main" id="{12D3D9DC-60CC-4FBE-A2D5-9D2D9631008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81945" y="3159691"/>
            <a:ext cx="2406244" cy="761999"/>
          </a:xfrm>
          <a:prstGeom prst="rect">
            <a:avLst/>
          </a:prstGeom>
        </p:spPr>
      </p:pic>
      <p:pic>
        <p:nvPicPr>
          <p:cNvPr id="30" name="Picture 29" descr="A brown rhombus with black border&#10;">
            <a:extLst>
              <a:ext uri="{FF2B5EF4-FFF2-40B4-BE49-F238E27FC236}">
                <a16:creationId xmlns:a16="http://schemas.microsoft.com/office/drawing/2014/main" id="{A4EB860F-E402-542F-B6CD-841D42B853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17383" y="3027962"/>
            <a:ext cx="2406244" cy="761999"/>
          </a:xfrm>
          <a:prstGeom prst="rect">
            <a:avLst/>
          </a:prstGeom>
        </p:spPr>
      </p:pic>
      <p:pic>
        <p:nvPicPr>
          <p:cNvPr id="4" name="Picture 3" descr="source&#10;">
            <a:extLst>
              <a:ext uri="{FF2B5EF4-FFF2-40B4-BE49-F238E27FC236}">
                <a16:creationId xmlns:a16="http://schemas.microsoft.com/office/drawing/2014/main" id="{B987667B-4CCD-D6F4-3390-8EF67E13EEA6}"/>
              </a:ext>
            </a:extLst>
          </p:cNvPr>
          <p:cNvPicPr>
            <a:picLocks noChangeAspect="1"/>
          </p:cNvPicPr>
          <p:nvPr/>
        </p:nvPicPr>
        <p:blipFill>
          <a:blip r:embed="rId9"/>
          <a:stretch>
            <a:fillRect/>
          </a:stretch>
        </p:blipFill>
        <p:spPr>
          <a:xfrm>
            <a:off x="190500" y="9340599"/>
            <a:ext cx="7288936" cy="577469"/>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22EE68E-9EED-F16B-09B5-99C768B1E3F5}"/>
              </a:ext>
            </a:extLst>
          </p:cNvPr>
          <p:cNvSpPr>
            <a:spLocks noGrp="1"/>
          </p:cNvSpPr>
          <p:nvPr>
            <p:ph type="title"/>
          </p:nvPr>
        </p:nvSpPr>
        <p:spPr>
          <a:xfrm>
            <a:off x="5381573" y="-515526"/>
            <a:ext cx="7296253" cy="515526"/>
          </a:xfrm>
        </p:spPr>
        <p:txBody>
          <a:bodyPr wrap="square" lIns="0" tIns="0" rIns="0" bIns="0" anchor="b">
            <a:spAutoFit/>
          </a:bodyPr>
          <a:lstStyle/>
          <a:p>
            <a:r>
              <a:rPr lang="en-US">
                <a:solidFill>
                  <a:schemeClr val="bg2"/>
                </a:solidFill>
              </a:rPr>
              <a:t>Fill the Shapes – Rocket </a:t>
            </a:r>
          </a:p>
        </p:txBody>
      </p:sp>
      <p:sp>
        <p:nvSpPr>
          <p:cNvPr id="52" name="object 22" descr="KY Family Math Night- Geometry Activity 1a: Fill the Shapes&#10;">
            <a:extLst>
              <a:ext uri="{FF2B5EF4-FFF2-40B4-BE49-F238E27FC236}">
                <a16:creationId xmlns:a16="http://schemas.microsoft.com/office/drawing/2014/main" id="{2526F703-9EF8-9322-5441-3A3A6E2CF0BF}"/>
              </a:ext>
            </a:extLst>
          </p:cNvPr>
          <p:cNvSpPr txBox="1">
            <a:spLocks/>
          </p:cNvSpPr>
          <p:nvPr/>
        </p:nvSpPr>
        <p:spPr>
          <a:xfrm>
            <a:off x="0" y="-13091"/>
            <a:ext cx="18059400" cy="539890"/>
          </a:xfrm>
          <a:prstGeom prst="rect">
            <a:avLst/>
          </a:prstGeom>
          <a:solidFill>
            <a:srgbClr val="102649"/>
          </a:solidFill>
          <a:ln>
            <a:solidFill>
              <a:srgbClr val="102649"/>
            </a:solidFill>
          </a:ln>
        </p:spPr>
        <p:txBody>
          <a:bodyPr vert="horz" wrap="square" lIns="0" tIns="52069" rIns="0" bIns="0" rtlCol="0">
            <a:spAutoFit/>
          </a:bodyPr>
          <a:lstStyle>
            <a:lvl1pPr>
              <a:defRPr sz="3350" b="0" i="0">
                <a:solidFill>
                  <a:srgbClr val="F4B303"/>
                </a:solidFill>
                <a:latin typeface="Arial"/>
                <a:ea typeface="+mj-ea"/>
                <a:cs typeface="Arial"/>
              </a:defRPr>
            </a:lvl1pPr>
          </a:lstStyle>
          <a:p>
            <a:pPr marL="642620" marR="5080" indent="-630555" algn="ctr">
              <a:lnSpc>
                <a:spcPts val="3820"/>
              </a:lnSpc>
              <a:spcBef>
                <a:spcPts val="409"/>
              </a:spcBef>
            </a:pPr>
            <a:r>
              <a:rPr lang="en-US">
                <a:solidFill>
                  <a:schemeClr val="bg1"/>
                </a:solidFill>
                <a:latin typeface="+mj-lt"/>
              </a:rPr>
              <a:t>Fill the Shapes: Rocket</a:t>
            </a:r>
          </a:p>
        </p:txBody>
      </p:sp>
      <p:pic>
        <p:nvPicPr>
          <p:cNvPr id="27" name="Picture 26" descr="A black and white drawing of a rocket form to fill in with the color shapes">
            <a:extLst>
              <a:ext uri="{FF2B5EF4-FFF2-40B4-BE49-F238E27FC236}">
                <a16:creationId xmlns:a16="http://schemas.microsoft.com/office/drawing/2014/main" id="{A08A74B2-2ED7-73FD-2107-B9498914424F}"/>
              </a:ext>
            </a:extLst>
          </p:cNvPr>
          <p:cNvPicPr>
            <a:picLocks noChangeAspect="1"/>
          </p:cNvPicPr>
          <p:nvPr/>
        </p:nvPicPr>
        <p:blipFill>
          <a:blip r:embed="rId2"/>
          <a:stretch>
            <a:fillRect/>
          </a:stretch>
        </p:blipFill>
        <p:spPr>
          <a:xfrm>
            <a:off x="10315211" y="407326"/>
            <a:ext cx="6503050" cy="9752673"/>
          </a:xfrm>
          <a:prstGeom prst="rect">
            <a:avLst/>
          </a:prstGeom>
        </p:spPr>
      </p:pic>
      <p:sp>
        <p:nvSpPr>
          <p:cNvPr id="28" name="object 5" descr="Rocket">
            <a:extLst>
              <a:ext uri="{FF2B5EF4-FFF2-40B4-BE49-F238E27FC236}">
                <a16:creationId xmlns:a16="http://schemas.microsoft.com/office/drawing/2014/main" id="{2006A277-C776-B833-32E3-FF3897A91687}"/>
              </a:ext>
            </a:extLst>
          </p:cNvPr>
          <p:cNvSpPr txBox="1"/>
          <p:nvPr/>
        </p:nvSpPr>
        <p:spPr>
          <a:xfrm>
            <a:off x="16006049" y="1298823"/>
            <a:ext cx="1828800" cy="530272"/>
          </a:xfrm>
          <a:prstGeom prst="rect">
            <a:avLst/>
          </a:prstGeom>
        </p:spPr>
        <p:txBody>
          <a:bodyPr vert="horz" wrap="square" lIns="0" tIns="14604" rIns="0" bIns="0" rtlCol="0">
            <a:spAutoFit/>
          </a:bodyPr>
          <a:lstStyle/>
          <a:p>
            <a:pPr marL="12700">
              <a:lnSpc>
                <a:spcPct val="100000"/>
              </a:lnSpc>
              <a:spcBef>
                <a:spcPts val="114"/>
              </a:spcBef>
            </a:pPr>
            <a:r>
              <a:rPr lang="en-US" sz="3350" spc="-25">
                <a:solidFill>
                  <a:srgbClr val="2B2B2B"/>
                </a:solidFill>
                <a:latin typeface="Arial"/>
                <a:cs typeface="Arial"/>
              </a:rPr>
              <a:t>Rocket</a:t>
            </a:r>
            <a:endParaRPr sz="3350">
              <a:latin typeface="Arial"/>
              <a:cs typeface="Arial"/>
            </a:endParaRPr>
          </a:p>
        </p:txBody>
      </p:sp>
      <p:pic>
        <p:nvPicPr>
          <p:cNvPr id="29" name="Picture 28" descr="An orange square with black border">
            <a:extLst>
              <a:ext uri="{FF2B5EF4-FFF2-40B4-BE49-F238E27FC236}">
                <a16:creationId xmlns:a16="http://schemas.microsoft.com/office/drawing/2014/main" id="{4A968138-7C57-62D5-9E69-F53E6C61E8C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907306">
            <a:off x="719807" y="3287096"/>
            <a:ext cx="1074808" cy="1074808"/>
          </a:xfrm>
          <a:prstGeom prst="rect">
            <a:avLst/>
          </a:prstGeom>
        </p:spPr>
      </p:pic>
      <p:pic>
        <p:nvPicPr>
          <p:cNvPr id="30" name="Picture 29" descr="A brown rhombus with black border&#10;">
            <a:extLst>
              <a:ext uri="{FF2B5EF4-FFF2-40B4-BE49-F238E27FC236}">
                <a16:creationId xmlns:a16="http://schemas.microsoft.com/office/drawing/2014/main" id="{3D481B8F-93A7-4E57-EC2F-07C7E24089C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554150">
            <a:off x="2343109" y="3571516"/>
            <a:ext cx="2219594" cy="702891"/>
          </a:xfrm>
          <a:prstGeom prst="rect">
            <a:avLst/>
          </a:prstGeom>
        </p:spPr>
      </p:pic>
      <p:pic>
        <p:nvPicPr>
          <p:cNvPr id="31" name="Picture 30" descr="A yellow hexagon with black background">
            <a:extLst>
              <a:ext uri="{FF2B5EF4-FFF2-40B4-BE49-F238E27FC236}">
                <a16:creationId xmlns:a16="http://schemas.microsoft.com/office/drawing/2014/main" id="{C4B669DB-85FD-DA86-9CE3-1F239B7E6C5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4446819">
            <a:off x="841690" y="1052318"/>
            <a:ext cx="2241135" cy="1939651"/>
          </a:xfrm>
          <a:prstGeom prst="rect">
            <a:avLst/>
          </a:prstGeom>
        </p:spPr>
      </p:pic>
      <p:pic>
        <p:nvPicPr>
          <p:cNvPr id="32" name="Picture 31" descr="A blue rhombus with black lines">
            <a:extLst>
              <a:ext uri="{FF2B5EF4-FFF2-40B4-BE49-F238E27FC236}">
                <a16:creationId xmlns:a16="http://schemas.microsoft.com/office/drawing/2014/main" id="{D875A469-FFAA-A3CA-2D97-EF07DBDC8D7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6783" y="5044375"/>
            <a:ext cx="1628725" cy="926138"/>
          </a:xfrm>
          <a:prstGeom prst="rect">
            <a:avLst/>
          </a:prstGeom>
        </p:spPr>
      </p:pic>
      <p:pic>
        <p:nvPicPr>
          <p:cNvPr id="33" name="Picture 32" descr="A red trapezoid with black lines">
            <a:extLst>
              <a:ext uri="{FF2B5EF4-FFF2-40B4-BE49-F238E27FC236}">
                <a16:creationId xmlns:a16="http://schemas.microsoft.com/office/drawing/2014/main" id="{6222F50A-398A-4B59-E815-D285803DC21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978460">
            <a:off x="3341329" y="1770754"/>
            <a:ext cx="2143205" cy="935217"/>
          </a:xfrm>
          <a:prstGeom prst="rect">
            <a:avLst/>
          </a:prstGeom>
        </p:spPr>
      </p:pic>
      <p:pic>
        <p:nvPicPr>
          <p:cNvPr id="37" name="Picture 36" descr="A green triangle with black background">
            <a:extLst>
              <a:ext uri="{FF2B5EF4-FFF2-40B4-BE49-F238E27FC236}">
                <a16:creationId xmlns:a16="http://schemas.microsoft.com/office/drawing/2014/main" id="{E19F7F14-6B8C-78EB-4F19-A22CF65E32F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937280">
            <a:off x="2327579" y="4930466"/>
            <a:ext cx="1213322" cy="1046218"/>
          </a:xfrm>
          <a:prstGeom prst="rect">
            <a:avLst/>
          </a:prstGeom>
        </p:spPr>
      </p:pic>
      <p:pic>
        <p:nvPicPr>
          <p:cNvPr id="38" name="Picture 37" descr="A green triangle with black background">
            <a:extLst>
              <a:ext uri="{FF2B5EF4-FFF2-40B4-BE49-F238E27FC236}">
                <a16:creationId xmlns:a16="http://schemas.microsoft.com/office/drawing/2014/main" id="{0FC19FDD-3C7B-D1E0-20B9-62A37EFCB49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937280">
            <a:off x="2277478" y="4930464"/>
            <a:ext cx="1213322" cy="1046218"/>
          </a:xfrm>
          <a:prstGeom prst="rect">
            <a:avLst/>
          </a:prstGeom>
        </p:spPr>
      </p:pic>
      <p:pic>
        <p:nvPicPr>
          <p:cNvPr id="39" name="Picture 38" descr="A green triangle with black background">
            <a:extLst>
              <a:ext uri="{FF2B5EF4-FFF2-40B4-BE49-F238E27FC236}">
                <a16:creationId xmlns:a16="http://schemas.microsoft.com/office/drawing/2014/main" id="{C05F4BB1-6BF6-4C1A-4644-557F9736BE8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937280">
            <a:off x="2270981" y="4947836"/>
            <a:ext cx="1213322" cy="1046218"/>
          </a:xfrm>
          <a:prstGeom prst="rect">
            <a:avLst/>
          </a:prstGeom>
        </p:spPr>
      </p:pic>
      <p:pic>
        <p:nvPicPr>
          <p:cNvPr id="40" name="Picture 39" descr="A brown rhombus with black border&#10;">
            <a:extLst>
              <a:ext uri="{FF2B5EF4-FFF2-40B4-BE49-F238E27FC236}">
                <a16:creationId xmlns:a16="http://schemas.microsoft.com/office/drawing/2014/main" id="{ABAC3CBB-B44C-DF09-8830-7D4D3ECB49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554150">
            <a:off x="2330115" y="3562830"/>
            <a:ext cx="2219594" cy="702891"/>
          </a:xfrm>
          <a:prstGeom prst="rect">
            <a:avLst/>
          </a:prstGeom>
        </p:spPr>
      </p:pic>
      <p:pic>
        <p:nvPicPr>
          <p:cNvPr id="43" name="Picture 42" descr="A brown rhombus with black border&#10;">
            <a:extLst>
              <a:ext uri="{FF2B5EF4-FFF2-40B4-BE49-F238E27FC236}">
                <a16:creationId xmlns:a16="http://schemas.microsoft.com/office/drawing/2014/main" id="{9E19AE85-C5F0-AB90-4901-F857E958279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638432">
            <a:off x="2390122" y="3544316"/>
            <a:ext cx="2219594" cy="702891"/>
          </a:xfrm>
          <a:prstGeom prst="rect">
            <a:avLst/>
          </a:prstGeom>
        </p:spPr>
      </p:pic>
      <p:pic>
        <p:nvPicPr>
          <p:cNvPr id="44" name="Picture 43" descr="An orange square with black border">
            <a:extLst>
              <a:ext uri="{FF2B5EF4-FFF2-40B4-BE49-F238E27FC236}">
                <a16:creationId xmlns:a16="http://schemas.microsoft.com/office/drawing/2014/main" id="{207D9BF2-1984-5E24-198F-6A6146003E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907306">
            <a:off x="660417" y="3229745"/>
            <a:ext cx="1074808" cy="1074808"/>
          </a:xfrm>
          <a:prstGeom prst="rect">
            <a:avLst/>
          </a:prstGeom>
        </p:spPr>
      </p:pic>
      <p:pic>
        <p:nvPicPr>
          <p:cNvPr id="45" name="Picture 44" descr="An orange square with black border">
            <a:extLst>
              <a:ext uri="{FF2B5EF4-FFF2-40B4-BE49-F238E27FC236}">
                <a16:creationId xmlns:a16="http://schemas.microsoft.com/office/drawing/2014/main" id="{6FBFC2BD-CA69-90F8-C9D5-C6710E7DAF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907306">
            <a:off x="732802" y="3266775"/>
            <a:ext cx="1074808" cy="1074808"/>
          </a:xfrm>
          <a:prstGeom prst="rect">
            <a:avLst/>
          </a:prstGeom>
        </p:spPr>
      </p:pic>
      <p:pic>
        <p:nvPicPr>
          <p:cNvPr id="46" name="Picture 45" descr="A red trapezoid with black lines">
            <a:extLst>
              <a:ext uri="{FF2B5EF4-FFF2-40B4-BE49-F238E27FC236}">
                <a16:creationId xmlns:a16="http://schemas.microsoft.com/office/drawing/2014/main" id="{BDC64700-9AED-8DCB-5ABE-C748BCAF5AD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978460">
            <a:off x="3369961" y="1681742"/>
            <a:ext cx="2143205" cy="935217"/>
          </a:xfrm>
          <a:prstGeom prst="rect">
            <a:avLst/>
          </a:prstGeom>
        </p:spPr>
      </p:pic>
      <p:pic>
        <p:nvPicPr>
          <p:cNvPr id="47" name="Picture 46" descr="A blue rhombus with black lines">
            <a:extLst>
              <a:ext uri="{FF2B5EF4-FFF2-40B4-BE49-F238E27FC236}">
                <a16:creationId xmlns:a16="http://schemas.microsoft.com/office/drawing/2014/main" id="{F308B116-02DD-25DC-60FE-C2F0DDF4BA4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87475" y="5101726"/>
            <a:ext cx="1628725" cy="926138"/>
          </a:xfrm>
          <a:prstGeom prst="rect">
            <a:avLst/>
          </a:prstGeom>
        </p:spPr>
      </p:pic>
      <p:pic>
        <p:nvPicPr>
          <p:cNvPr id="48" name="Picture 47" descr="A blue rhombus with black lines">
            <a:extLst>
              <a:ext uri="{FF2B5EF4-FFF2-40B4-BE49-F238E27FC236}">
                <a16:creationId xmlns:a16="http://schemas.microsoft.com/office/drawing/2014/main" id="{113E2157-D4DC-E21E-5CEA-46384E520D5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28085" y="5078895"/>
            <a:ext cx="1628725" cy="926138"/>
          </a:xfrm>
          <a:prstGeom prst="rect">
            <a:avLst/>
          </a:prstGeom>
        </p:spPr>
      </p:pic>
      <p:pic>
        <p:nvPicPr>
          <p:cNvPr id="2" name="Picture 1" descr="A brown rhombus with black border&#10;">
            <a:extLst>
              <a:ext uri="{FF2B5EF4-FFF2-40B4-BE49-F238E27FC236}">
                <a16:creationId xmlns:a16="http://schemas.microsoft.com/office/drawing/2014/main" id="{BF200B3B-5D99-C74C-E7F0-B97DC2F912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638432">
            <a:off x="2542522" y="3696716"/>
            <a:ext cx="2219594" cy="702891"/>
          </a:xfrm>
          <a:prstGeom prst="rect">
            <a:avLst/>
          </a:prstGeom>
        </p:spPr>
      </p:pic>
      <p:pic>
        <p:nvPicPr>
          <p:cNvPr id="3" name="Picture 2" descr="A brown rhombus with black border&#10;">
            <a:extLst>
              <a:ext uri="{FF2B5EF4-FFF2-40B4-BE49-F238E27FC236}">
                <a16:creationId xmlns:a16="http://schemas.microsoft.com/office/drawing/2014/main" id="{CF7DD658-8B6A-DC16-FC9D-75A2B5C82C0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638432">
            <a:off x="2390122" y="3544316"/>
            <a:ext cx="2219594" cy="702891"/>
          </a:xfrm>
          <a:prstGeom prst="rect">
            <a:avLst/>
          </a:prstGeom>
        </p:spPr>
      </p:pic>
      <p:pic>
        <p:nvPicPr>
          <p:cNvPr id="4" name="Picture 3" descr="source&#10;">
            <a:extLst>
              <a:ext uri="{FF2B5EF4-FFF2-40B4-BE49-F238E27FC236}">
                <a16:creationId xmlns:a16="http://schemas.microsoft.com/office/drawing/2014/main" id="{4B2A6D43-1FB2-15FD-FC73-228E848D1AB7}"/>
              </a:ext>
            </a:extLst>
          </p:cNvPr>
          <p:cNvPicPr>
            <a:picLocks noChangeAspect="1"/>
          </p:cNvPicPr>
          <p:nvPr/>
        </p:nvPicPr>
        <p:blipFill>
          <a:blip r:embed="rId9"/>
          <a:stretch>
            <a:fillRect/>
          </a:stretch>
        </p:blipFill>
        <p:spPr>
          <a:xfrm>
            <a:off x="190500" y="9340599"/>
            <a:ext cx="7288936" cy="577469"/>
          </a:xfrm>
          <a:prstGeom prst="rect">
            <a:avLst/>
          </a:prstGeom>
        </p:spPr>
      </p:pic>
      <p:sp>
        <p:nvSpPr>
          <p:cNvPr id="5" name="TextBox 4">
            <a:extLst>
              <a:ext uri="{FF2B5EF4-FFF2-40B4-BE49-F238E27FC236}">
                <a16:creationId xmlns:a16="http://schemas.microsoft.com/office/drawing/2014/main" id="{C38D2D03-BA58-DEB1-AAD4-86ED07C3887C}"/>
              </a:ext>
            </a:extLst>
          </p:cNvPr>
          <p:cNvSpPr txBox="1"/>
          <p:nvPr/>
        </p:nvSpPr>
        <p:spPr>
          <a:xfrm>
            <a:off x="190500" y="6568501"/>
            <a:ext cx="11016708"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 name="object 22" descr="KY Family Math Night- Geometry Activity 1a: Fill the Shapes&#10;">
            <a:extLst>
              <a:ext uri="{FF2B5EF4-FFF2-40B4-BE49-F238E27FC236}">
                <a16:creationId xmlns:a16="http://schemas.microsoft.com/office/drawing/2014/main" id="{600FD4DE-AFB7-5C1C-8F1D-B346B056A50E}"/>
              </a:ext>
            </a:extLst>
          </p:cNvPr>
          <p:cNvSpPr txBox="1">
            <a:spLocks noGrp="1"/>
          </p:cNvSpPr>
          <p:nvPr>
            <p:ph type="ctrTitle"/>
          </p:nvPr>
        </p:nvSpPr>
        <p:spPr>
          <a:xfrm>
            <a:off x="0" y="-13091"/>
            <a:ext cx="18059400" cy="1027203"/>
          </a:xfrm>
          <a:prstGeom prst="rect">
            <a:avLst/>
          </a:prstGeom>
          <a:solidFill>
            <a:srgbClr val="102649"/>
          </a:solidFill>
          <a:ln>
            <a:solidFill>
              <a:srgbClr val="102649"/>
            </a:solidFill>
          </a:ln>
        </p:spPr>
        <p:txBody>
          <a:bodyPr vert="horz" wrap="square" lIns="0" tIns="52069" rIns="0" bIns="0" rtlCol="0">
            <a:spAutoFit/>
          </a:bodyPr>
          <a:lstStyle/>
          <a:p>
            <a:pPr marL="642620" marR="5080" indent="-630555" algn="ctr">
              <a:lnSpc>
                <a:spcPts val="3820"/>
              </a:lnSpc>
              <a:spcBef>
                <a:spcPts val="409"/>
              </a:spcBef>
            </a:pPr>
            <a:r>
              <a:rPr lang="en-US">
                <a:solidFill>
                  <a:schemeClr val="bg1"/>
                </a:solidFill>
                <a:latin typeface="+mj-lt"/>
              </a:rPr>
              <a:t>Fill the Shapes: Block Baby</a:t>
            </a:r>
            <a:br>
              <a:rPr lang="en-US" spc="-254">
                <a:solidFill>
                  <a:schemeClr val="bg1"/>
                </a:solidFill>
              </a:rPr>
            </a:br>
            <a:endParaRPr spc="-10">
              <a:solidFill>
                <a:schemeClr val="bg1"/>
              </a:solidFill>
            </a:endParaRPr>
          </a:p>
        </p:txBody>
      </p:sp>
      <p:sp>
        <p:nvSpPr>
          <p:cNvPr id="8" name="TextBox 7">
            <a:extLst>
              <a:ext uri="{FF2B5EF4-FFF2-40B4-BE49-F238E27FC236}">
                <a16:creationId xmlns:a16="http://schemas.microsoft.com/office/drawing/2014/main" id="{C7895C6B-8519-2BE3-8EC7-D27FC42F32D9}"/>
              </a:ext>
            </a:extLst>
          </p:cNvPr>
          <p:cNvSpPr txBox="1"/>
          <p:nvPr/>
        </p:nvSpPr>
        <p:spPr>
          <a:xfrm>
            <a:off x="328206" y="6209326"/>
            <a:ext cx="8748523" cy="1384995"/>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p:txBody>
      </p:sp>
      <p:grpSp>
        <p:nvGrpSpPr>
          <p:cNvPr id="6" name="Group 5" descr="Outline of a baby">
            <a:extLst>
              <a:ext uri="{FF2B5EF4-FFF2-40B4-BE49-F238E27FC236}">
                <a16:creationId xmlns:a16="http://schemas.microsoft.com/office/drawing/2014/main" id="{E076DC3A-1FBD-6E3B-1EB0-2048143A5475}"/>
              </a:ext>
            </a:extLst>
          </p:cNvPr>
          <p:cNvGrpSpPr/>
          <p:nvPr/>
        </p:nvGrpSpPr>
        <p:grpSpPr>
          <a:xfrm>
            <a:off x="7679565" y="1977468"/>
            <a:ext cx="10605314" cy="7027649"/>
            <a:chOff x="7034986" y="2027435"/>
            <a:chExt cx="10605314" cy="7027649"/>
          </a:xfrm>
        </p:grpSpPr>
        <p:pic>
          <p:nvPicPr>
            <p:cNvPr id="17" name="Picture 16" descr="A black and white drawing of a baby form to fill in with the color shapes&#10;&#10;">
              <a:extLst>
                <a:ext uri="{FF2B5EF4-FFF2-40B4-BE49-F238E27FC236}">
                  <a16:creationId xmlns:a16="http://schemas.microsoft.com/office/drawing/2014/main" id="{EDDF7C3C-39D2-9D66-E076-1B6C80DC23F6}"/>
                </a:ext>
              </a:extLst>
            </p:cNvPr>
            <p:cNvPicPr>
              <a:picLocks noChangeAspect="1"/>
            </p:cNvPicPr>
            <p:nvPr/>
          </p:nvPicPr>
          <p:blipFill>
            <a:blip r:embed="rId2"/>
            <a:stretch>
              <a:fillRect/>
            </a:stretch>
          </p:blipFill>
          <p:spPr>
            <a:xfrm>
              <a:off x="7034986" y="2349484"/>
              <a:ext cx="10499988" cy="6705600"/>
            </a:xfrm>
            <a:prstGeom prst="rect">
              <a:avLst/>
            </a:prstGeom>
          </p:spPr>
        </p:pic>
        <p:sp>
          <p:nvSpPr>
            <p:cNvPr id="13" name="object 5" descr="Rocket">
              <a:extLst>
                <a:ext uri="{FF2B5EF4-FFF2-40B4-BE49-F238E27FC236}">
                  <a16:creationId xmlns:a16="http://schemas.microsoft.com/office/drawing/2014/main" id="{B34C7268-7485-CEA3-FBE7-A7692D3332F1}"/>
                </a:ext>
              </a:extLst>
            </p:cNvPr>
            <p:cNvSpPr txBox="1"/>
            <p:nvPr/>
          </p:nvSpPr>
          <p:spPr>
            <a:xfrm>
              <a:off x="14668500" y="2027435"/>
              <a:ext cx="2971800" cy="530272"/>
            </a:xfrm>
            <a:prstGeom prst="rect">
              <a:avLst/>
            </a:prstGeom>
          </p:spPr>
          <p:txBody>
            <a:bodyPr vert="horz" wrap="square" lIns="0" tIns="14604" rIns="0" bIns="0" rtlCol="0">
              <a:spAutoFit/>
            </a:bodyPr>
            <a:lstStyle/>
            <a:p>
              <a:pPr marL="12700">
                <a:lnSpc>
                  <a:spcPct val="100000"/>
                </a:lnSpc>
                <a:spcBef>
                  <a:spcPts val="114"/>
                </a:spcBef>
              </a:pPr>
              <a:r>
                <a:rPr lang="en-US" sz="3350" spc="-25">
                  <a:solidFill>
                    <a:srgbClr val="2B2B2B"/>
                  </a:solidFill>
                  <a:latin typeface="Arial"/>
                  <a:cs typeface="Arial"/>
                </a:rPr>
                <a:t>Block Baby</a:t>
              </a:r>
              <a:endParaRPr sz="3350">
                <a:latin typeface="Arial"/>
                <a:cs typeface="Arial"/>
              </a:endParaRPr>
            </a:p>
          </p:txBody>
        </p:sp>
      </p:grpSp>
      <p:pic>
        <p:nvPicPr>
          <p:cNvPr id="18" name="Picture 17" descr="An orange square with black border">
            <a:extLst>
              <a:ext uri="{FF2B5EF4-FFF2-40B4-BE49-F238E27FC236}">
                <a16:creationId xmlns:a16="http://schemas.microsoft.com/office/drawing/2014/main" id="{4F34BB4E-BDB9-892F-8AE9-8B16A1352B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56736" y="3956426"/>
            <a:ext cx="1524000" cy="1524000"/>
          </a:xfrm>
          <a:prstGeom prst="rect">
            <a:avLst/>
          </a:prstGeom>
        </p:spPr>
      </p:pic>
      <p:pic>
        <p:nvPicPr>
          <p:cNvPr id="20" name="Picture 19" descr="A brown rhombus with black border&#10;">
            <a:extLst>
              <a:ext uri="{FF2B5EF4-FFF2-40B4-BE49-F238E27FC236}">
                <a16:creationId xmlns:a16="http://schemas.microsoft.com/office/drawing/2014/main" id="{0EE07D80-ACB6-5B8C-5DCE-5E7213C965F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5785" y="4568866"/>
            <a:ext cx="2660460" cy="842502"/>
          </a:xfrm>
          <a:prstGeom prst="rect">
            <a:avLst/>
          </a:prstGeom>
        </p:spPr>
      </p:pic>
      <p:pic>
        <p:nvPicPr>
          <p:cNvPr id="21" name="Picture 20" descr="A yellow hexagon with black background">
            <a:extLst>
              <a:ext uri="{FF2B5EF4-FFF2-40B4-BE49-F238E27FC236}">
                <a16:creationId xmlns:a16="http://schemas.microsoft.com/office/drawing/2014/main" id="{476394B4-3EAE-5EE1-99E9-BAC4EFF322D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8309">
            <a:off x="472567" y="1396251"/>
            <a:ext cx="3128340" cy="2707506"/>
          </a:xfrm>
          <a:prstGeom prst="rect">
            <a:avLst/>
          </a:prstGeom>
        </p:spPr>
      </p:pic>
      <p:pic>
        <p:nvPicPr>
          <p:cNvPr id="23" name="Picture 22" descr="A green triangle with black background">
            <a:extLst>
              <a:ext uri="{FF2B5EF4-FFF2-40B4-BE49-F238E27FC236}">
                <a16:creationId xmlns:a16="http://schemas.microsoft.com/office/drawing/2014/main" id="{094E5634-1539-F203-7553-5F0F8B6F75E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753085">
            <a:off x="5681130" y="2908812"/>
            <a:ext cx="1573444" cy="1356742"/>
          </a:xfrm>
          <a:prstGeom prst="rect">
            <a:avLst/>
          </a:prstGeom>
        </p:spPr>
      </p:pic>
      <p:pic>
        <p:nvPicPr>
          <p:cNvPr id="25" name="Picture 24" descr="An orange square with black border">
            <a:extLst>
              <a:ext uri="{FF2B5EF4-FFF2-40B4-BE49-F238E27FC236}">
                <a16:creationId xmlns:a16="http://schemas.microsoft.com/office/drawing/2014/main" id="{B2A49750-A839-6C0E-BD44-83340F4FB7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97831" y="3967293"/>
            <a:ext cx="1524000" cy="1524000"/>
          </a:xfrm>
          <a:prstGeom prst="rect">
            <a:avLst/>
          </a:prstGeom>
        </p:spPr>
      </p:pic>
      <p:pic>
        <p:nvPicPr>
          <p:cNvPr id="26" name="Picture 25" descr="A brown rhombus with black border&#10;">
            <a:extLst>
              <a:ext uri="{FF2B5EF4-FFF2-40B4-BE49-F238E27FC236}">
                <a16:creationId xmlns:a16="http://schemas.microsoft.com/office/drawing/2014/main" id="{34C873D7-44E7-FE12-C684-FC57B3EAE79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1458" y="4550364"/>
            <a:ext cx="2660460" cy="842502"/>
          </a:xfrm>
          <a:prstGeom prst="rect">
            <a:avLst/>
          </a:prstGeom>
        </p:spPr>
      </p:pic>
      <p:pic>
        <p:nvPicPr>
          <p:cNvPr id="30" name="Picture 29" descr="A blue rhombus with black lines">
            <a:extLst>
              <a:ext uri="{FF2B5EF4-FFF2-40B4-BE49-F238E27FC236}">
                <a16:creationId xmlns:a16="http://schemas.microsoft.com/office/drawing/2014/main" id="{E5047731-2438-117B-BCBC-E784F9A2B0B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8094100">
            <a:off x="3590118" y="1790009"/>
            <a:ext cx="2370284" cy="1347809"/>
          </a:xfrm>
          <a:prstGeom prst="rect">
            <a:avLst/>
          </a:prstGeom>
        </p:spPr>
      </p:pic>
      <p:pic>
        <p:nvPicPr>
          <p:cNvPr id="33" name="Picture 32" descr="A green triangle with black background">
            <a:extLst>
              <a:ext uri="{FF2B5EF4-FFF2-40B4-BE49-F238E27FC236}">
                <a16:creationId xmlns:a16="http://schemas.microsoft.com/office/drawing/2014/main" id="{E21E8643-C601-8A9D-0A00-38B4FE45D86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633090">
            <a:off x="5554702" y="2903902"/>
            <a:ext cx="1573444" cy="1356742"/>
          </a:xfrm>
          <a:prstGeom prst="rect">
            <a:avLst/>
          </a:prstGeom>
        </p:spPr>
      </p:pic>
      <p:pic>
        <p:nvPicPr>
          <p:cNvPr id="2" name="Picture 1" descr="A brown rhombus with black border&#10;">
            <a:extLst>
              <a:ext uri="{FF2B5EF4-FFF2-40B4-BE49-F238E27FC236}">
                <a16:creationId xmlns:a16="http://schemas.microsoft.com/office/drawing/2014/main" id="{13F2FC9A-1FC0-7D7E-2105-A887E4BE5D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9951" y="4563270"/>
            <a:ext cx="2660460" cy="842502"/>
          </a:xfrm>
          <a:prstGeom prst="rect">
            <a:avLst/>
          </a:prstGeom>
        </p:spPr>
      </p:pic>
      <p:pic>
        <p:nvPicPr>
          <p:cNvPr id="3" name="Picture 2" descr="A brown rhombus with black border&#10;">
            <a:extLst>
              <a:ext uri="{FF2B5EF4-FFF2-40B4-BE49-F238E27FC236}">
                <a16:creationId xmlns:a16="http://schemas.microsoft.com/office/drawing/2014/main" id="{7E13473D-DB78-E868-36E3-634B775EA36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1051" y="4630483"/>
            <a:ext cx="2660460" cy="842502"/>
          </a:xfrm>
          <a:prstGeom prst="rect">
            <a:avLst/>
          </a:prstGeom>
        </p:spPr>
      </p:pic>
      <p:pic>
        <p:nvPicPr>
          <p:cNvPr id="4" name="Picture 3" descr="A blue rhombus with black lines">
            <a:extLst>
              <a:ext uri="{FF2B5EF4-FFF2-40B4-BE49-F238E27FC236}">
                <a16:creationId xmlns:a16="http://schemas.microsoft.com/office/drawing/2014/main" id="{CFBB214B-24DA-B302-FBF5-C73C109B568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8094100">
            <a:off x="3533191" y="1834031"/>
            <a:ext cx="2370284" cy="1347809"/>
          </a:xfrm>
          <a:prstGeom prst="rect">
            <a:avLst/>
          </a:prstGeom>
        </p:spPr>
      </p:pic>
      <p:pic>
        <p:nvPicPr>
          <p:cNvPr id="5" name="Picture 4" descr="A blue rhombus with black lines">
            <a:extLst>
              <a:ext uri="{FF2B5EF4-FFF2-40B4-BE49-F238E27FC236}">
                <a16:creationId xmlns:a16="http://schemas.microsoft.com/office/drawing/2014/main" id="{26D4BA77-E956-D4BA-CFC6-B899C055534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8094100">
            <a:off x="3621364" y="1815528"/>
            <a:ext cx="2370284" cy="1347809"/>
          </a:xfrm>
          <a:prstGeom prst="rect">
            <a:avLst/>
          </a:prstGeom>
        </p:spPr>
      </p:pic>
      <p:pic>
        <p:nvPicPr>
          <p:cNvPr id="19" name="Picture 18" descr="A red trapezoid with black lines">
            <a:extLst>
              <a:ext uri="{FF2B5EF4-FFF2-40B4-BE49-F238E27FC236}">
                <a16:creationId xmlns:a16="http://schemas.microsoft.com/office/drawing/2014/main" id="{4301BDB3-A2C3-21A6-DA96-CD8142D8B9F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10800000">
            <a:off x="5543658" y="1255672"/>
            <a:ext cx="3177855" cy="1386701"/>
          </a:xfrm>
          <a:prstGeom prst="rect">
            <a:avLst/>
          </a:prstGeom>
        </p:spPr>
      </p:pic>
      <p:pic>
        <p:nvPicPr>
          <p:cNvPr id="31" name="Picture 30" descr="A red trapezoid with black lines">
            <a:extLst>
              <a:ext uri="{FF2B5EF4-FFF2-40B4-BE49-F238E27FC236}">
                <a16:creationId xmlns:a16="http://schemas.microsoft.com/office/drawing/2014/main" id="{7F67D2EA-4383-A962-190D-235FFDCB3D6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10759162">
            <a:off x="5551782" y="1267547"/>
            <a:ext cx="3177855" cy="1386701"/>
          </a:xfrm>
          <a:prstGeom prst="rect">
            <a:avLst/>
          </a:prstGeom>
        </p:spPr>
      </p:pic>
      <p:pic>
        <p:nvPicPr>
          <p:cNvPr id="7" name="Picture 6" descr="source&#10;">
            <a:extLst>
              <a:ext uri="{FF2B5EF4-FFF2-40B4-BE49-F238E27FC236}">
                <a16:creationId xmlns:a16="http://schemas.microsoft.com/office/drawing/2014/main" id="{9B343B84-1893-0BE6-DF79-E8F1B9B35951}"/>
              </a:ext>
            </a:extLst>
          </p:cNvPr>
          <p:cNvPicPr>
            <a:picLocks noChangeAspect="1"/>
          </p:cNvPicPr>
          <p:nvPr/>
        </p:nvPicPr>
        <p:blipFill>
          <a:blip r:embed="rId9"/>
          <a:stretch>
            <a:fillRect/>
          </a:stretch>
        </p:blipFill>
        <p:spPr>
          <a:xfrm>
            <a:off x="190500" y="9340599"/>
            <a:ext cx="7288936" cy="577469"/>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bject 22" descr="KY Family Math Night- Geometry Activity 1a: Fill the Shapes&#10;">
            <a:extLst>
              <a:ext uri="{FF2B5EF4-FFF2-40B4-BE49-F238E27FC236}">
                <a16:creationId xmlns:a16="http://schemas.microsoft.com/office/drawing/2014/main" id="{A95046D6-D622-12FC-9D5F-26C91609FC61}"/>
              </a:ext>
            </a:extLst>
          </p:cNvPr>
          <p:cNvSpPr txBox="1">
            <a:spLocks/>
          </p:cNvSpPr>
          <p:nvPr/>
        </p:nvSpPr>
        <p:spPr>
          <a:xfrm>
            <a:off x="0" y="-13091"/>
            <a:ext cx="18059400" cy="1078499"/>
          </a:xfrm>
          <a:prstGeom prst="rect">
            <a:avLst/>
          </a:prstGeom>
          <a:solidFill>
            <a:srgbClr val="102649"/>
          </a:solidFill>
          <a:ln>
            <a:solidFill>
              <a:srgbClr val="102649"/>
            </a:solidFill>
          </a:ln>
        </p:spPr>
        <p:txBody>
          <a:bodyPr vert="horz" wrap="square" lIns="0" tIns="52069" rIns="0" bIns="0" rtlCol="0">
            <a:spAutoFit/>
          </a:bodyPr>
          <a:lstStyle>
            <a:lvl1pPr>
              <a:defRPr sz="3350" b="0" i="0">
                <a:solidFill>
                  <a:srgbClr val="F4B303"/>
                </a:solidFill>
                <a:latin typeface="Arial"/>
                <a:ea typeface="+mj-ea"/>
                <a:cs typeface="Arial"/>
              </a:defRPr>
            </a:lvl1pPr>
          </a:lstStyle>
          <a:p>
            <a:pPr marL="642620" marR="5080" indent="-630555" algn="ctr">
              <a:lnSpc>
                <a:spcPts val="3820"/>
              </a:lnSpc>
              <a:spcBef>
                <a:spcPts val="409"/>
              </a:spcBef>
            </a:pPr>
            <a:r>
              <a:rPr lang="en-US">
                <a:solidFill>
                  <a:schemeClr val="bg1"/>
                </a:solidFill>
                <a:latin typeface="+mj-lt"/>
              </a:rPr>
              <a:t>Fill the Shapes: Perky Pattern Puppy</a:t>
            </a:r>
          </a:p>
          <a:p>
            <a:pPr marL="642620" marR="5080" indent="-630555" algn="ctr">
              <a:lnSpc>
                <a:spcPts val="3820"/>
              </a:lnSpc>
              <a:spcBef>
                <a:spcPts val="409"/>
              </a:spcBef>
            </a:pPr>
            <a:endParaRPr lang="en-US" spc="-10">
              <a:solidFill>
                <a:schemeClr val="bg1"/>
              </a:solidFill>
            </a:endParaRPr>
          </a:p>
        </p:txBody>
      </p:sp>
      <p:sp>
        <p:nvSpPr>
          <p:cNvPr id="2" name="TextBox 1">
            <a:extLst>
              <a:ext uri="{FF2B5EF4-FFF2-40B4-BE49-F238E27FC236}">
                <a16:creationId xmlns:a16="http://schemas.microsoft.com/office/drawing/2014/main" id="{1002633F-C62D-FF71-6685-57CAF14B3CA2}"/>
              </a:ext>
            </a:extLst>
          </p:cNvPr>
          <p:cNvSpPr txBox="1"/>
          <p:nvPr/>
        </p:nvSpPr>
        <p:spPr>
          <a:xfrm>
            <a:off x="195807" y="7387590"/>
            <a:ext cx="11119864"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pic>
        <p:nvPicPr>
          <p:cNvPr id="13" name="Picture 12" descr="Outline of a puppy">
            <a:extLst>
              <a:ext uri="{FF2B5EF4-FFF2-40B4-BE49-F238E27FC236}">
                <a16:creationId xmlns:a16="http://schemas.microsoft.com/office/drawing/2014/main" id="{1997A1ED-1202-1087-D0AA-FBA35B7F5546}"/>
              </a:ext>
            </a:extLst>
          </p:cNvPr>
          <p:cNvPicPr>
            <a:picLocks noChangeAspect="1"/>
          </p:cNvPicPr>
          <p:nvPr/>
        </p:nvPicPr>
        <p:blipFill>
          <a:blip r:embed="rId2"/>
          <a:stretch>
            <a:fillRect/>
          </a:stretch>
        </p:blipFill>
        <p:spPr>
          <a:xfrm>
            <a:off x="10813859" y="1564284"/>
            <a:ext cx="6513987" cy="8351264"/>
          </a:xfrm>
          <a:prstGeom prst="rect">
            <a:avLst/>
          </a:prstGeom>
        </p:spPr>
      </p:pic>
      <p:pic>
        <p:nvPicPr>
          <p:cNvPr id="18" name="Picture 17" descr="An orange square with black border">
            <a:extLst>
              <a:ext uri="{FF2B5EF4-FFF2-40B4-BE49-F238E27FC236}">
                <a16:creationId xmlns:a16="http://schemas.microsoft.com/office/drawing/2014/main" id="{9B8B80D3-01CD-3708-24FC-DB614CD6E0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44485" y="1631747"/>
            <a:ext cx="1600200" cy="1600200"/>
          </a:xfrm>
          <a:prstGeom prst="rect">
            <a:avLst/>
          </a:prstGeom>
        </p:spPr>
      </p:pic>
      <p:pic>
        <p:nvPicPr>
          <p:cNvPr id="19" name="Picture 18" descr="A yellow hexagon with black background">
            <a:extLst>
              <a:ext uri="{FF2B5EF4-FFF2-40B4-BE49-F238E27FC236}">
                <a16:creationId xmlns:a16="http://schemas.microsoft.com/office/drawing/2014/main" id="{72FA19FD-81B1-1E88-461E-1B8ACCBB789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3548309">
            <a:off x="2399335" y="2455529"/>
            <a:ext cx="3341091" cy="2707506"/>
          </a:xfrm>
          <a:prstGeom prst="rect">
            <a:avLst/>
          </a:prstGeom>
        </p:spPr>
      </p:pic>
      <p:pic>
        <p:nvPicPr>
          <p:cNvPr id="20" name="Picture 19" descr="A brown rhombus with black border&#10;">
            <a:extLst>
              <a:ext uri="{FF2B5EF4-FFF2-40B4-BE49-F238E27FC236}">
                <a16:creationId xmlns:a16="http://schemas.microsoft.com/office/drawing/2014/main" id="{A55307AE-ED70-9BA0-901A-CDFB9BF8902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14290096">
            <a:off x="237441" y="2131064"/>
            <a:ext cx="2943346" cy="932085"/>
          </a:xfrm>
          <a:prstGeom prst="rect">
            <a:avLst/>
          </a:prstGeom>
        </p:spPr>
      </p:pic>
      <p:pic>
        <p:nvPicPr>
          <p:cNvPr id="21" name="Picture 20" descr="A red trapezoid with black lines">
            <a:extLst>
              <a:ext uri="{FF2B5EF4-FFF2-40B4-BE49-F238E27FC236}">
                <a16:creationId xmlns:a16="http://schemas.microsoft.com/office/drawing/2014/main" id="{D035C9DF-37ED-204E-D679-9511A24F884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0800000">
            <a:off x="3057181" y="5548383"/>
            <a:ext cx="3392552" cy="1480387"/>
          </a:xfrm>
          <a:prstGeom prst="rect">
            <a:avLst/>
          </a:prstGeom>
        </p:spPr>
      </p:pic>
      <p:pic>
        <p:nvPicPr>
          <p:cNvPr id="22" name="Picture 21" descr="A blue rhombus with black lines">
            <a:extLst>
              <a:ext uri="{FF2B5EF4-FFF2-40B4-BE49-F238E27FC236}">
                <a16:creationId xmlns:a16="http://schemas.microsoft.com/office/drawing/2014/main" id="{08DC88FE-5DE9-DCE2-B95F-58DA9418F9C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3547078">
            <a:off x="5783138" y="3721793"/>
            <a:ext cx="2492406" cy="1347809"/>
          </a:xfrm>
          <a:prstGeom prst="rect">
            <a:avLst/>
          </a:prstGeom>
        </p:spPr>
      </p:pic>
      <p:pic>
        <p:nvPicPr>
          <p:cNvPr id="23" name="Picture 22" descr="A green triangle with black background">
            <a:extLst>
              <a:ext uri="{FF2B5EF4-FFF2-40B4-BE49-F238E27FC236}">
                <a16:creationId xmlns:a16="http://schemas.microsoft.com/office/drawing/2014/main" id="{26165854-4E24-B79F-8256-1B1E7726CDF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17963743">
            <a:off x="766486" y="4462524"/>
            <a:ext cx="1705701" cy="1470784"/>
          </a:xfrm>
          <a:prstGeom prst="rect">
            <a:avLst/>
          </a:prstGeom>
        </p:spPr>
      </p:pic>
      <p:pic>
        <p:nvPicPr>
          <p:cNvPr id="24" name="Picture 23" descr="An orange square with black border">
            <a:extLst>
              <a:ext uri="{FF2B5EF4-FFF2-40B4-BE49-F238E27FC236}">
                <a16:creationId xmlns:a16="http://schemas.microsoft.com/office/drawing/2014/main" id="{0EBF062E-9017-D256-F633-25606FFE93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87496" y="1696669"/>
            <a:ext cx="1600200" cy="1600200"/>
          </a:xfrm>
          <a:prstGeom prst="rect">
            <a:avLst/>
          </a:prstGeom>
        </p:spPr>
      </p:pic>
      <p:pic>
        <p:nvPicPr>
          <p:cNvPr id="25" name="Picture 24" descr="A green triangle with black background">
            <a:extLst>
              <a:ext uri="{FF2B5EF4-FFF2-40B4-BE49-F238E27FC236}">
                <a16:creationId xmlns:a16="http://schemas.microsoft.com/office/drawing/2014/main" id="{B48FE780-B502-C898-A484-8F1927D65F4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17963743">
            <a:off x="822521" y="4463855"/>
            <a:ext cx="1705701" cy="1470784"/>
          </a:xfrm>
          <a:prstGeom prst="rect">
            <a:avLst/>
          </a:prstGeom>
        </p:spPr>
      </p:pic>
      <p:pic>
        <p:nvPicPr>
          <p:cNvPr id="26" name="Picture 25" descr="A red trapezoid with black lines">
            <a:extLst>
              <a:ext uri="{FF2B5EF4-FFF2-40B4-BE49-F238E27FC236}">
                <a16:creationId xmlns:a16="http://schemas.microsoft.com/office/drawing/2014/main" id="{6751C1A2-EAE7-0A67-DE6B-7E7AFCACE39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0800000">
            <a:off x="3038095" y="5581566"/>
            <a:ext cx="3392552" cy="1480387"/>
          </a:xfrm>
          <a:prstGeom prst="rect">
            <a:avLst/>
          </a:prstGeom>
        </p:spPr>
      </p:pic>
      <p:pic>
        <p:nvPicPr>
          <p:cNvPr id="27" name="Picture 26" descr="A blue rhombus with black lines">
            <a:extLst>
              <a:ext uri="{FF2B5EF4-FFF2-40B4-BE49-F238E27FC236}">
                <a16:creationId xmlns:a16="http://schemas.microsoft.com/office/drawing/2014/main" id="{B96B521A-9D7F-681D-E863-517C63B760E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3547078">
            <a:off x="5727540" y="3650591"/>
            <a:ext cx="2492406" cy="1347809"/>
          </a:xfrm>
          <a:prstGeom prst="rect">
            <a:avLst/>
          </a:prstGeom>
        </p:spPr>
      </p:pic>
      <p:pic>
        <p:nvPicPr>
          <p:cNvPr id="28" name="Picture 27" descr="A blue rhombus with black lines">
            <a:extLst>
              <a:ext uri="{FF2B5EF4-FFF2-40B4-BE49-F238E27FC236}">
                <a16:creationId xmlns:a16="http://schemas.microsoft.com/office/drawing/2014/main" id="{C90FE6B6-C85C-02D6-6BB2-AC4C05B7B1A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3547078">
            <a:off x="5791245" y="3711271"/>
            <a:ext cx="2492406" cy="1347809"/>
          </a:xfrm>
          <a:prstGeom prst="rect">
            <a:avLst/>
          </a:prstGeom>
        </p:spPr>
      </p:pic>
      <p:pic>
        <p:nvPicPr>
          <p:cNvPr id="29" name="Picture 28" descr="A blue rhombus with black lines">
            <a:extLst>
              <a:ext uri="{FF2B5EF4-FFF2-40B4-BE49-F238E27FC236}">
                <a16:creationId xmlns:a16="http://schemas.microsoft.com/office/drawing/2014/main" id="{CC21613C-6F90-1B5E-7067-88A09D87CED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3432638">
            <a:off x="5768109" y="3729863"/>
            <a:ext cx="2492406" cy="1347809"/>
          </a:xfrm>
          <a:prstGeom prst="rect">
            <a:avLst/>
          </a:prstGeom>
        </p:spPr>
      </p:pic>
      <p:pic>
        <p:nvPicPr>
          <p:cNvPr id="3" name="Picture 2" descr="source&#10;">
            <a:extLst>
              <a:ext uri="{FF2B5EF4-FFF2-40B4-BE49-F238E27FC236}">
                <a16:creationId xmlns:a16="http://schemas.microsoft.com/office/drawing/2014/main" id="{A21C0787-0D07-8C5A-5595-5F7B2B3260E8}"/>
              </a:ext>
            </a:extLst>
          </p:cNvPr>
          <p:cNvPicPr>
            <a:picLocks noChangeAspect="1"/>
          </p:cNvPicPr>
          <p:nvPr/>
        </p:nvPicPr>
        <p:blipFill>
          <a:blip r:embed="rId9"/>
          <a:stretch>
            <a:fillRect/>
          </a:stretch>
        </p:blipFill>
        <p:spPr>
          <a:xfrm>
            <a:off x="190500" y="9340599"/>
            <a:ext cx="7288936" cy="577469"/>
          </a:xfrm>
          <a:prstGeom prst="rect">
            <a:avLst/>
          </a:prstGeom>
        </p:spPr>
      </p:pic>
      <p:sp>
        <p:nvSpPr>
          <p:cNvPr id="10" name="object 5" descr="Rocket">
            <a:extLst>
              <a:ext uri="{FF2B5EF4-FFF2-40B4-BE49-F238E27FC236}">
                <a16:creationId xmlns:a16="http://schemas.microsoft.com/office/drawing/2014/main" id="{FC0737B3-4749-D760-465D-A35AC40107E1}"/>
              </a:ext>
            </a:extLst>
          </p:cNvPr>
          <p:cNvSpPr txBox="1">
            <a:spLocks noGrp="1"/>
          </p:cNvSpPr>
          <p:nvPr>
            <p:ph type="title" idx="4294967295"/>
          </p:nvPr>
        </p:nvSpPr>
        <p:spPr>
          <a:xfrm>
            <a:off x="9371192" y="1977156"/>
            <a:ext cx="3962400" cy="530272"/>
          </a:xfrm>
          <a:prstGeom prst="rect">
            <a:avLst/>
          </a:prstGeom>
          <a:noFill/>
          <a:ln>
            <a:noFill/>
            <a:prstDash/>
          </a:ln>
          <a:effectLst/>
        </p:spPr>
        <p:txBody>
          <a:bodyPr rot="0" spcFirstLastPara="0" vertOverflow="overflow" horzOverflow="overflow" vert="horz" wrap="square" lIns="0" tIns="14604" rIns="0" bIns="0" numCol="1" spcCol="0" rtlCol="0" fromWordArt="0" anchor="t" anchorCtr="0" forceAA="0" compatLnSpc="1">
            <a:prstTxWarp prst="textNoShape">
              <a:avLst/>
            </a:prstTxWarp>
            <a:spAutoFit/>
          </a:bodyPr>
          <a:lstStyle/>
          <a:p>
            <a:pPr marL="12700" marR="0" lvl="0" indent="0" defTabSz="914400" eaLnBrk="1" fontAlgn="auto" latinLnBrk="0" hangingPunct="1">
              <a:lnSpc>
                <a:spcPct val="100000"/>
              </a:lnSpc>
              <a:spcBef>
                <a:spcPts val="114"/>
              </a:spcBef>
              <a:spcAft>
                <a:spcPts val="0"/>
              </a:spcAft>
              <a:buClrTx/>
              <a:buSzTx/>
              <a:buFontTx/>
              <a:buNone/>
              <a:tabLst/>
              <a:defRPr/>
            </a:pPr>
            <a:r>
              <a:rPr kumimoji="0" lang="en-US" sz="3350" b="0" i="0" u="none" strike="noStrike" kern="0" cap="none" spc="-25" normalizeH="0" baseline="0" noProof="0">
                <a:ln>
                  <a:noFill/>
                </a:ln>
                <a:solidFill>
                  <a:srgbClr val="2B2B2B"/>
                </a:solidFill>
                <a:effectLst/>
                <a:uLnTx/>
                <a:uFillTx/>
                <a:latin typeface="Arial"/>
                <a:cs typeface="Arial"/>
              </a:rPr>
              <a:t>Perky pattern puppy</a:t>
            </a:r>
            <a:endParaRPr kumimoji="0" lang="en-US" sz="3350" b="0" i="0" u="none" strike="noStrike" kern="0" cap="none" spc="0" normalizeH="0" baseline="0" noProof="0">
              <a:ln>
                <a:noFill/>
              </a:ln>
              <a:solidFill>
                <a:sysClr val="windowText" lastClr="000000"/>
              </a:solidFill>
              <a:effectLst/>
              <a:uLnTx/>
              <a:uFillTx/>
              <a:latin typeface="Arial"/>
              <a:cs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E58C6-713B-1E5D-7E71-FC4C8325AB51}"/>
            </a:ext>
          </a:extLst>
        </p:cNvPr>
        <p:cNvGrpSpPr/>
        <p:nvPr/>
      </p:nvGrpSpPr>
      <p:grpSpPr>
        <a:xfrm>
          <a:off x="0" y="0"/>
          <a:ext cx="0" cy="0"/>
          <a:chOff x="0" y="0"/>
          <a:chExt cx="0" cy="0"/>
        </a:xfrm>
      </p:grpSpPr>
      <p:sp>
        <p:nvSpPr>
          <p:cNvPr id="33" name="Title 32">
            <a:extLst>
              <a:ext uri="{FF2B5EF4-FFF2-40B4-BE49-F238E27FC236}">
                <a16:creationId xmlns:a16="http://schemas.microsoft.com/office/drawing/2014/main" id="{6512A8DC-611C-3B38-40FC-32921327E354}"/>
              </a:ext>
            </a:extLst>
          </p:cNvPr>
          <p:cNvSpPr>
            <a:spLocks noGrp="1"/>
          </p:cNvSpPr>
          <p:nvPr>
            <p:ph type="title" idx="4294967295"/>
          </p:nvPr>
        </p:nvSpPr>
        <p:spPr>
          <a:xfrm>
            <a:off x="5381573" y="-515526"/>
            <a:ext cx="7296253" cy="515526"/>
          </a:xfrm>
        </p:spPr>
        <p:txBody>
          <a:bodyPr wrap="square" lIns="0" tIns="0" rIns="0" bIns="0" anchor="b">
            <a:spAutoFit/>
          </a:bodyPr>
          <a:lstStyle/>
          <a:p>
            <a:r>
              <a:rPr lang="en-US">
                <a:solidFill>
                  <a:schemeClr val="bg2"/>
                </a:solidFill>
              </a:rPr>
              <a:t>Fill the Shapes – Create your Own</a:t>
            </a:r>
          </a:p>
        </p:txBody>
      </p:sp>
      <p:sp>
        <p:nvSpPr>
          <p:cNvPr id="2" name="object 22" descr="KY Family Math Night- Geometry Activity 1a: Fill the Shapes&#10;">
            <a:extLst>
              <a:ext uri="{FF2B5EF4-FFF2-40B4-BE49-F238E27FC236}">
                <a16:creationId xmlns:a16="http://schemas.microsoft.com/office/drawing/2014/main" id="{0C013D97-7C4D-3C0F-A34F-F8DEDCC3AEC7}"/>
              </a:ext>
            </a:extLst>
          </p:cNvPr>
          <p:cNvSpPr txBox="1">
            <a:spLocks/>
          </p:cNvSpPr>
          <p:nvPr/>
        </p:nvSpPr>
        <p:spPr>
          <a:xfrm>
            <a:off x="-14288" y="0"/>
            <a:ext cx="18059400" cy="1078499"/>
          </a:xfrm>
          <a:prstGeom prst="rect">
            <a:avLst/>
          </a:prstGeom>
          <a:solidFill>
            <a:srgbClr val="102649"/>
          </a:solidFill>
          <a:ln>
            <a:solidFill>
              <a:srgbClr val="102649"/>
            </a:solidFill>
          </a:ln>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cs typeface="Arial" panose="020B0604020202020204" pitchFamily="34" charset="0"/>
              </a:rPr>
              <a:t>Fill the Shapes: Create Your Own</a:t>
            </a:r>
          </a:p>
          <a:p>
            <a:pPr marL="642620" marR="5080" indent="-630555" algn="ctr">
              <a:lnSpc>
                <a:spcPts val="3820"/>
              </a:lnSpc>
              <a:spcBef>
                <a:spcPts val="409"/>
              </a:spcBef>
            </a:pPr>
            <a:endParaRPr lang="en-US" sz="3350" spc="-10">
              <a:solidFill>
                <a:schemeClr val="bg1"/>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43F6BB6D-0120-D2C5-72B6-CD1DADAFC8CD}"/>
              </a:ext>
            </a:extLst>
          </p:cNvPr>
          <p:cNvSpPr txBox="1"/>
          <p:nvPr/>
        </p:nvSpPr>
        <p:spPr>
          <a:xfrm>
            <a:off x="6972300" y="1566547"/>
            <a:ext cx="9037320" cy="615553"/>
          </a:xfrm>
          <a:prstGeom prst="rect">
            <a:avLst/>
          </a:prstGeom>
          <a:noFill/>
        </p:spPr>
        <p:txBody>
          <a:bodyPr wrap="square">
            <a:spAutoFit/>
          </a:bodyPr>
          <a:lstStyle/>
          <a:p>
            <a:pPr marL="12700">
              <a:lnSpc>
                <a:spcPct val="100000"/>
              </a:lnSpc>
              <a:spcBef>
                <a:spcPts val="114"/>
              </a:spcBef>
            </a:pPr>
            <a:r>
              <a:rPr lang="en-US" sz="3400" spc="-25">
                <a:solidFill>
                  <a:srgbClr val="2B2B2B"/>
                </a:solidFill>
                <a:latin typeface="+mn-lt"/>
                <a:cs typeface="Arial"/>
              </a:rPr>
              <a:t>Make your own design: </a:t>
            </a:r>
            <a:endParaRPr lang="en-US" sz="3400">
              <a:latin typeface="+mn-lt"/>
              <a:cs typeface="Arial"/>
            </a:endParaRPr>
          </a:p>
        </p:txBody>
      </p:sp>
      <p:pic>
        <p:nvPicPr>
          <p:cNvPr id="3" name="Picture 2" descr="An orange square with black border">
            <a:extLst>
              <a:ext uri="{FF2B5EF4-FFF2-40B4-BE49-F238E27FC236}">
                <a16:creationId xmlns:a16="http://schemas.microsoft.com/office/drawing/2014/main" id="{BCACA748-9444-FCB6-1237-22488D16C0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5106" y="2283129"/>
            <a:ext cx="1600200" cy="1600200"/>
          </a:xfrm>
          <a:prstGeom prst="rect">
            <a:avLst/>
          </a:prstGeom>
        </p:spPr>
      </p:pic>
      <p:pic>
        <p:nvPicPr>
          <p:cNvPr id="4" name="Picture 3" descr="A yellow hexagon with black background">
            <a:extLst>
              <a:ext uri="{FF2B5EF4-FFF2-40B4-BE49-F238E27FC236}">
                <a16:creationId xmlns:a16="http://schemas.microsoft.com/office/drawing/2014/main" id="{08B47D97-3911-56D8-426F-A6ECC39066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3548309">
            <a:off x="1747334" y="4200845"/>
            <a:ext cx="3341091" cy="2707506"/>
          </a:xfrm>
          <a:prstGeom prst="rect">
            <a:avLst/>
          </a:prstGeom>
        </p:spPr>
      </p:pic>
      <p:pic>
        <p:nvPicPr>
          <p:cNvPr id="5" name="Picture 4" descr="A brown rhombus with black border&#10;">
            <a:extLst>
              <a:ext uri="{FF2B5EF4-FFF2-40B4-BE49-F238E27FC236}">
                <a16:creationId xmlns:a16="http://schemas.microsoft.com/office/drawing/2014/main" id="{B5F98EFA-8B3F-7594-61B6-05FC57AFF0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4290096">
            <a:off x="-234032" y="3241239"/>
            <a:ext cx="2943346" cy="932085"/>
          </a:xfrm>
          <a:prstGeom prst="rect">
            <a:avLst/>
          </a:prstGeom>
        </p:spPr>
      </p:pic>
      <p:pic>
        <p:nvPicPr>
          <p:cNvPr id="6" name="Picture 5" descr="A blue rhombus with black lines">
            <a:extLst>
              <a:ext uri="{FF2B5EF4-FFF2-40B4-BE49-F238E27FC236}">
                <a16:creationId xmlns:a16="http://schemas.microsoft.com/office/drawing/2014/main" id="{00ED8577-0798-ACF3-93B1-C3465196C1A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7078">
            <a:off x="5045793" y="4993323"/>
            <a:ext cx="2492406" cy="1347809"/>
          </a:xfrm>
          <a:prstGeom prst="rect">
            <a:avLst/>
          </a:prstGeom>
        </p:spPr>
      </p:pic>
      <p:pic>
        <p:nvPicPr>
          <p:cNvPr id="7" name="Picture 6" descr="A green triangle with black background">
            <a:extLst>
              <a:ext uri="{FF2B5EF4-FFF2-40B4-BE49-F238E27FC236}">
                <a16:creationId xmlns:a16="http://schemas.microsoft.com/office/drawing/2014/main" id="{C92C9030-A432-AC03-B387-B40337A85AC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7963743">
            <a:off x="193772" y="6337822"/>
            <a:ext cx="1705701" cy="1470784"/>
          </a:xfrm>
          <a:prstGeom prst="rect">
            <a:avLst/>
          </a:prstGeom>
        </p:spPr>
      </p:pic>
      <p:pic>
        <p:nvPicPr>
          <p:cNvPr id="8" name="Picture 7" descr="A red trapezoid with black lines">
            <a:extLst>
              <a:ext uri="{FF2B5EF4-FFF2-40B4-BE49-F238E27FC236}">
                <a16:creationId xmlns:a16="http://schemas.microsoft.com/office/drawing/2014/main" id="{71D009CC-D197-7E5A-9DDB-F49A91D91FC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05494" y="7366000"/>
            <a:ext cx="3392552" cy="1480387"/>
          </a:xfrm>
          <a:prstGeom prst="rect">
            <a:avLst/>
          </a:prstGeom>
        </p:spPr>
      </p:pic>
      <p:pic>
        <p:nvPicPr>
          <p:cNvPr id="9" name="Picture 8" descr="A yellow hexagon with black background">
            <a:extLst>
              <a:ext uri="{FF2B5EF4-FFF2-40B4-BE49-F238E27FC236}">
                <a16:creationId xmlns:a16="http://schemas.microsoft.com/office/drawing/2014/main" id="{29D4155B-203B-E037-3F9C-04569084DA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3548309">
            <a:off x="1754002" y="4212613"/>
            <a:ext cx="3341091" cy="2707506"/>
          </a:xfrm>
          <a:prstGeom prst="rect">
            <a:avLst/>
          </a:prstGeom>
        </p:spPr>
      </p:pic>
      <p:pic>
        <p:nvPicPr>
          <p:cNvPr id="11" name="Picture 10" descr="A yellow hexagon with black background">
            <a:extLst>
              <a:ext uri="{FF2B5EF4-FFF2-40B4-BE49-F238E27FC236}">
                <a16:creationId xmlns:a16="http://schemas.microsoft.com/office/drawing/2014/main" id="{40BCB51C-A57E-108B-B3F3-2F1B342DF7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3548309">
            <a:off x="1828411" y="4133019"/>
            <a:ext cx="3341091" cy="2707506"/>
          </a:xfrm>
          <a:prstGeom prst="rect">
            <a:avLst/>
          </a:prstGeom>
        </p:spPr>
      </p:pic>
      <p:pic>
        <p:nvPicPr>
          <p:cNvPr id="12" name="Picture 11" descr="A yellow hexagon with black background">
            <a:extLst>
              <a:ext uri="{FF2B5EF4-FFF2-40B4-BE49-F238E27FC236}">
                <a16:creationId xmlns:a16="http://schemas.microsoft.com/office/drawing/2014/main" id="{946BC8FF-152C-D8A5-D568-19E68EE1E6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3548309">
            <a:off x="1816115" y="4167538"/>
            <a:ext cx="3341091" cy="2707506"/>
          </a:xfrm>
          <a:prstGeom prst="rect">
            <a:avLst/>
          </a:prstGeom>
        </p:spPr>
      </p:pic>
      <p:pic>
        <p:nvPicPr>
          <p:cNvPr id="13" name="Picture 12" descr="A brown rhombus with black border&#10;">
            <a:extLst>
              <a:ext uri="{FF2B5EF4-FFF2-40B4-BE49-F238E27FC236}">
                <a16:creationId xmlns:a16="http://schemas.microsoft.com/office/drawing/2014/main" id="{74AFCDCF-AFD8-AB9C-9098-7FC2D9CF5C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4290096">
            <a:off x="-227363" y="3290301"/>
            <a:ext cx="2943346" cy="932085"/>
          </a:xfrm>
          <a:prstGeom prst="rect">
            <a:avLst/>
          </a:prstGeom>
        </p:spPr>
      </p:pic>
      <p:pic>
        <p:nvPicPr>
          <p:cNvPr id="14" name="Picture 13" descr="A brown rhombus with black border&#10;">
            <a:extLst>
              <a:ext uri="{FF2B5EF4-FFF2-40B4-BE49-F238E27FC236}">
                <a16:creationId xmlns:a16="http://schemas.microsoft.com/office/drawing/2014/main" id="{B3D484DF-CE13-E70D-D604-69A0A5BAAC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4290096">
            <a:off x="-202974" y="3331777"/>
            <a:ext cx="2943346" cy="932085"/>
          </a:xfrm>
          <a:prstGeom prst="rect">
            <a:avLst/>
          </a:prstGeom>
        </p:spPr>
      </p:pic>
      <p:pic>
        <p:nvPicPr>
          <p:cNvPr id="15" name="Picture 14" descr="A brown rhombus with black border&#10;">
            <a:extLst>
              <a:ext uri="{FF2B5EF4-FFF2-40B4-BE49-F238E27FC236}">
                <a16:creationId xmlns:a16="http://schemas.microsoft.com/office/drawing/2014/main" id="{BE596E35-624A-7739-5197-6825CFEAE1E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4290096">
            <a:off x="-141581" y="3209287"/>
            <a:ext cx="2943346" cy="932085"/>
          </a:xfrm>
          <a:prstGeom prst="rect">
            <a:avLst/>
          </a:prstGeom>
        </p:spPr>
      </p:pic>
      <p:pic>
        <p:nvPicPr>
          <p:cNvPr id="16" name="Picture 15" descr="An orange square with black border">
            <a:extLst>
              <a:ext uri="{FF2B5EF4-FFF2-40B4-BE49-F238E27FC236}">
                <a16:creationId xmlns:a16="http://schemas.microsoft.com/office/drawing/2014/main" id="{99030D18-0E0D-D078-F132-051779F2F0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01774" y="2211143"/>
            <a:ext cx="1600200" cy="1600200"/>
          </a:xfrm>
          <a:prstGeom prst="rect">
            <a:avLst/>
          </a:prstGeom>
        </p:spPr>
      </p:pic>
      <p:pic>
        <p:nvPicPr>
          <p:cNvPr id="17" name="Picture 16" descr="An orange square with black border">
            <a:extLst>
              <a:ext uri="{FF2B5EF4-FFF2-40B4-BE49-F238E27FC236}">
                <a16:creationId xmlns:a16="http://schemas.microsoft.com/office/drawing/2014/main" id="{7F39CDA1-0FA5-B447-4550-210D9FFB8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05690" y="2337697"/>
            <a:ext cx="1600200" cy="1600200"/>
          </a:xfrm>
          <a:prstGeom prst="rect">
            <a:avLst/>
          </a:prstGeom>
        </p:spPr>
      </p:pic>
      <p:pic>
        <p:nvPicPr>
          <p:cNvPr id="18" name="Picture 17" descr="An orange square with black border">
            <a:extLst>
              <a:ext uri="{FF2B5EF4-FFF2-40B4-BE49-F238E27FC236}">
                <a16:creationId xmlns:a16="http://schemas.microsoft.com/office/drawing/2014/main" id="{3A4DB3C4-D691-4FD5-7BF0-4A4B4AF214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05690" y="2292622"/>
            <a:ext cx="1600200" cy="1600200"/>
          </a:xfrm>
          <a:prstGeom prst="rect">
            <a:avLst/>
          </a:prstGeom>
        </p:spPr>
      </p:pic>
      <p:pic>
        <p:nvPicPr>
          <p:cNvPr id="19" name="Picture 18" descr="A blue rhombus with black lines">
            <a:extLst>
              <a:ext uri="{FF2B5EF4-FFF2-40B4-BE49-F238E27FC236}">
                <a16:creationId xmlns:a16="http://schemas.microsoft.com/office/drawing/2014/main" id="{E922FAD0-35A7-8D95-085A-27F7684EF76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7078">
            <a:off x="5045793" y="4955507"/>
            <a:ext cx="2492406" cy="1347809"/>
          </a:xfrm>
          <a:prstGeom prst="rect">
            <a:avLst/>
          </a:prstGeom>
        </p:spPr>
      </p:pic>
      <p:pic>
        <p:nvPicPr>
          <p:cNvPr id="20" name="Picture 19" descr="A blue rhombus with black lines">
            <a:extLst>
              <a:ext uri="{FF2B5EF4-FFF2-40B4-BE49-F238E27FC236}">
                <a16:creationId xmlns:a16="http://schemas.microsoft.com/office/drawing/2014/main" id="{8255A78E-CF0F-9FC5-F98C-77295DA18CD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7078">
            <a:off x="5055226" y="5004124"/>
            <a:ext cx="2492406" cy="1347809"/>
          </a:xfrm>
          <a:prstGeom prst="rect">
            <a:avLst/>
          </a:prstGeom>
        </p:spPr>
      </p:pic>
      <p:pic>
        <p:nvPicPr>
          <p:cNvPr id="21" name="Picture 20" descr="A blue rhombus with black lines">
            <a:extLst>
              <a:ext uri="{FF2B5EF4-FFF2-40B4-BE49-F238E27FC236}">
                <a16:creationId xmlns:a16="http://schemas.microsoft.com/office/drawing/2014/main" id="{AB4FED84-1DD9-7286-F15C-0DA35CCABD7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7078">
            <a:off x="5170509" y="4965131"/>
            <a:ext cx="2492406" cy="1347809"/>
          </a:xfrm>
          <a:prstGeom prst="rect">
            <a:avLst/>
          </a:prstGeom>
        </p:spPr>
      </p:pic>
      <p:pic>
        <p:nvPicPr>
          <p:cNvPr id="22" name="Picture 21" descr="A blue rhombus with black lines">
            <a:extLst>
              <a:ext uri="{FF2B5EF4-FFF2-40B4-BE49-F238E27FC236}">
                <a16:creationId xmlns:a16="http://schemas.microsoft.com/office/drawing/2014/main" id="{D42AE8EA-00D2-423C-B293-7B6007E4D6B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7078">
            <a:off x="5161077" y="5091783"/>
            <a:ext cx="2492406" cy="1347809"/>
          </a:xfrm>
          <a:prstGeom prst="rect">
            <a:avLst/>
          </a:prstGeom>
        </p:spPr>
      </p:pic>
      <p:pic>
        <p:nvPicPr>
          <p:cNvPr id="23" name="Picture 22" descr="A blue rhombus with black lines">
            <a:extLst>
              <a:ext uri="{FF2B5EF4-FFF2-40B4-BE49-F238E27FC236}">
                <a16:creationId xmlns:a16="http://schemas.microsoft.com/office/drawing/2014/main" id="{8C1B9914-5D25-D63F-EE2F-F30997C1EF8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7078">
            <a:off x="5198193" y="5145723"/>
            <a:ext cx="2492406" cy="1347809"/>
          </a:xfrm>
          <a:prstGeom prst="rect">
            <a:avLst/>
          </a:prstGeom>
        </p:spPr>
      </p:pic>
      <p:pic>
        <p:nvPicPr>
          <p:cNvPr id="24" name="Picture 23" descr="A blue rhombus with black lines">
            <a:extLst>
              <a:ext uri="{FF2B5EF4-FFF2-40B4-BE49-F238E27FC236}">
                <a16:creationId xmlns:a16="http://schemas.microsoft.com/office/drawing/2014/main" id="{22F6F720-DE40-9571-530B-21AD5285BD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3547078">
            <a:off x="5147294" y="5114320"/>
            <a:ext cx="2492406" cy="1347809"/>
          </a:xfrm>
          <a:prstGeom prst="rect">
            <a:avLst/>
          </a:prstGeom>
        </p:spPr>
      </p:pic>
      <p:pic>
        <p:nvPicPr>
          <p:cNvPr id="25" name="Picture 24" descr="A red trapezoid with black lines">
            <a:extLst>
              <a:ext uri="{FF2B5EF4-FFF2-40B4-BE49-F238E27FC236}">
                <a16:creationId xmlns:a16="http://schemas.microsoft.com/office/drawing/2014/main" id="{5EE5F042-E4E9-C78C-0EFA-0D6A75A3DCC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98930" y="7356150"/>
            <a:ext cx="3392552" cy="1480387"/>
          </a:xfrm>
          <a:prstGeom prst="rect">
            <a:avLst/>
          </a:prstGeom>
        </p:spPr>
      </p:pic>
      <p:pic>
        <p:nvPicPr>
          <p:cNvPr id="26" name="Picture 25" descr="A red trapezoid with black lines">
            <a:extLst>
              <a:ext uri="{FF2B5EF4-FFF2-40B4-BE49-F238E27FC236}">
                <a16:creationId xmlns:a16="http://schemas.microsoft.com/office/drawing/2014/main" id="{151CEE1E-BADA-444A-0351-A06AA0DBB66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37318" y="7356149"/>
            <a:ext cx="3392552" cy="1480387"/>
          </a:xfrm>
          <a:prstGeom prst="rect">
            <a:avLst/>
          </a:prstGeom>
        </p:spPr>
      </p:pic>
      <p:pic>
        <p:nvPicPr>
          <p:cNvPr id="27" name="Picture 26" descr="A red trapezoid with black lines">
            <a:extLst>
              <a:ext uri="{FF2B5EF4-FFF2-40B4-BE49-F238E27FC236}">
                <a16:creationId xmlns:a16="http://schemas.microsoft.com/office/drawing/2014/main" id="{A768169F-B2E3-68D5-DCD5-5ED7FDF658E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36300" y="7437026"/>
            <a:ext cx="3392552" cy="1480387"/>
          </a:xfrm>
          <a:prstGeom prst="rect">
            <a:avLst/>
          </a:prstGeom>
        </p:spPr>
      </p:pic>
      <p:pic>
        <p:nvPicPr>
          <p:cNvPr id="28" name="Picture 27" descr="A red trapezoid with black lines">
            <a:extLst>
              <a:ext uri="{FF2B5EF4-FFF2-40B4-BE49-F238E27FC236}">
                <a16:creationId xmlns:a16="http://schemas.microsoft.com/office/drawing/2014/main" id="{C38A7DA2-244C-EEDF-E652-6484BF7E53D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97912" y="7393575"/>
            <a:ext cx="3392552" cy="1480387"/>
          </a:xfrm>
          <a:prstGeom prst="rect">
            <a:avLst/>
          </a:prstGeom>
        </p:spPr>
      </p:pic>
      <p:pic>
        <p:nvPicPr>
          <p:cNvPr id="29" name="Picture 28" descr="A green triangle with black background">
            <a:extLst>
              <a:ext uri="{FF2B5EF4-FFF2-40B4-BE49-F238E27FC236}">
                <a16:creationId xmlns:a16="http://schemas.microsoft.com/office/drawing/2014/main" id="{BEF9423E-1F87-D946-F03E-91BEDFDF327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7963743">
            <a:off x="163416" y="6389661"/>
            <a:ext cx="1705701" cy="1470784"/>
          </a:xfrm>
          <a:prstGeom prst="rect">
            <a:avLst/>
          </a:prstGeom>
        </p:spPr>
      </p:pic>
      <p:pic>
        <p:nvPicPr>
          <p:cNvPr id="30" name="Picture 29" descr="A green triangle with black background">
            <a:extLst>
              <a:ext uri="{FF2B5EF4-FFF2-40B4-BE49-F238E27FC236}">
                <a16:creationId xmlns:a16="http://schemas.microsoft.com/office/drawing/2014/main" id="{AA02F3E7-A139-C21E-7AD4-A1014A6AE19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7963743">
            <a:off x="163416" y="6347919"/>
            <a:ext cx="1705701" cy="1470784"/>
          </a:xfrm>
          <a:prstGeom prst="rect">
            <a:avLst/>
          </a:prstGeom>
        </p:spPr>
      </p:pic>
      <p:pic>
        <p:nvPicPr>
          <p:cNvPr id="31" name="Picture 30" descr="A green triangle with black background">
            <a:extLst>
              <a:ext uri="{FF2B5EF4-FFF2-40B4-BE49-F238E27FC236}">
                <a16:creationId xmlns:a16="http://schemas.microsoft.com/office/drawing/2014/main" id="{34BE8EA3-0A0B-F984-64D5-2CB98A9C698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7963743">
            <a:off x="262714" y="6368791"/>
            <a:ext cx="1705701" cy="1470784"/>
          </a:xfrm>
          <a:prstGeom prst="rect">
            <a:avLst/>
          </a:prstGeom>
        </p:spPr>
      </p:pic>
      <p:pic>
        <p:nvPicPr>
          <p:cNvPr id="32" name="Picture 31" descr="A green triangle with black background">
            <a:extLst>
              <a:ext uri="{FF2B5EF4-FFF2-40B4-BE49-F238E27FC236}">
                <a16:creationId xmlns:a16="http://schemas.microsoft.com/office/drawing/2014/main" id="{DF811501-2A28-48E3-3322-CA27A9F6C59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7963743">
            <a:off x="244673" y="6408850"/>
            <a:ext cx="1705701" cy="1470784"/>
          </a:xfrm>
          <a:prstGeom prst="rect">
            <a:avLst/>
          </a:prstGeom>
        </p:spPr>
      </p:pic>
    </p:spTree>
    <p:extLst>
      <p:ext uri="{BB962C8B-B14F-4D97-AF65-F5344CB8AC3E}">
        <p14:creationId xmlns:p14="http://schemas.microsoft.com/office/powerpoint/2010/main" val="24669240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D577D86C-FF67-A62A-A8B6-445C4454B953}"/>
              </a:ext>
            </a:extLst>
          </p:cNvPr>
          <p:cNvSpPr>
            <a:spLocks noGrp="1"/>
          </p:cNvSpPr>
          <p:nvPr>
            <p:ph type="ctrTitle"/>
          </p:nvPr>
        </p:nvSpPr>
        <p:spPr>
          <a:xfrm>
            <a:off x="5381573" y="-515526"/>
            <a:ext cx="6093110" cy="515526"/>
          </a:xfrm>
        </p:spPr>
        <p:txBody>
          <a:bodyPr wrap="square" lIns="0" tIns="0" rIns="0" bIns="0" anchor="b">
            <a:spAutoFit/>
          </a:bodyPr>
          <a:lstStyle/>
          <a:p>
            <a:r>
              <a:rPr lang="en-US">
                <a:solidFill>
                  <a:schemeClr val="bg2"/>
                </a:solidFill>
              </a:rPr>
              <a:t>Fill the Shapes – Closing Slide </a:t>
            </a: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mj-lt"/>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mj-lt"/>
              </a:rPr>
              <a:t>Fill the Shapes</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lIns="91440" tIns="45720" rIns="91440" bIns="45720" rtlCol="0" anchor="t">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a:ln>
                  <a:noFill/>
                </a:ln>
                <a:solidFill>
                  <a:srgbClr val="102649"/>
                </a:solidFill>
                <a:effectLst/>
                <a:uLnTx/>
                <a:uFillTx/>
                <a:latin typeface="+mn-lt"/>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a:ln>
                <a:noFill/>
              </a:ln>
              <a:solidFill>
                <a:srgbClr val="102649"/>
              </a:solidFill>
              <a:effectLst/>
              <a:uLnTx/>
              <a:uFillTx/>
              <a:latin typeface="+mn-lt"/>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mn-lt"/>
              </a:rPr>
              <a:t>Access more digital family math games at: </a:t>
            </a:r>
            <a:r>
              <a:rPr lang="en-US" sz="5400">
                <a:solidFill>
                  <a:srgbClr val="102649"/>
                </a:solidFill>
                <a:hlinkClick r:id="rId2"/>
              </a:rPr>
              <a:t>https://www.education.ky.gov/curriculum/conpro/Pages/summer_support_math_resources.aspx</a:t>
            </a:r>
          </a:p>
          <a:p>
            <a:pPr algn="ctr">
              <a:defRPr/>
            </a:pPr>
            <a:endParaRPr lang="en-US" sz="5400">
              <a:solidFill>
                <a:srgbClr val="102649"/>
              </a:solidFill>
            </a:endParaRPr>
          </a:p>
        </p:txBody>
      </p:sp>
    </p:spTree>
    <p:extLst>
      <p:ext uri="{BB962C8B-B14F-4D97-AF65-F5344CB8AC3E}">
        <p14:creationId xmlns:p14="http://schemas.microsoft.com/office/powerpoint/2010/main" val="2703141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6B0FB7E-E917-D733-3FA7-67D1C93FB04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EBE822B-E7D7-F531-A73B-828704EE0595}"/>
              </a:ext>
            </a:extLst>
          </p:cNvPr>
          <p:cNvSpPr>
            <a:spLocks noGrp="1"/>
          </p:cNvSpPr>
          <p:nvPr>
            <p:ph type="title"/>
          </p:nvPr>
        </p:nvSpPr>
        <p:spPr>
          <a:xfrm>
            <a:off x="5381573" y="-515526"/>
            <a:ext cx="7296253" cy="515526"/>
          </a:xfrm>
        </p:spPr>
        <p:txBody>
          <a:bodyPr wrap="square" lIns="0" tIns="0" rIns="0" bIns="0" anchor="b">
            <a:spAutoFit/>
          </a:bodyPr>
          <a:lstStyle/>
          <a:p>
            <a:r>
              <a:rPr lang="en-US">
                <a:solidFill>
                  <a:schemeClr val="bg2"/>
                </a:solidFill>
              </a:rPr>
              <a:t>Fill the Shapes - Directions</a:t>
            </a:r>
          </a:p>
        </p:txBody>
      </p:sp>
      <p:sp>
        <p:nvSpPr>
          <p:cNvPr id="2" name="object 22" descr="KY Family Math Night- Geometry Activity 1a: Fill the Shapes&#10;">
            <a:extLst>
              <a:ext uri="{FF2B5EF4-FFF2-40B4-BE49-F238E27FC236}">
                <a16:creationId xmlns:a16="http://schemas.microsoft.com/office/drawing/2014/main" id="{D362CE7D-0AE7-DD56-9DAC-B5B2E8387DB8}"/>
              </a:ext>
            </a:extLst>
          </p:cNvPr>
          <p:cNvSpPr txBox="1">
            <a:spLocks/>
          </p:cNvSpPr>
          <p:nvPr/>
        </p:nvSpPr>
        <p:spPr>
          <a:xfrm>
            <a:off x="-23352" y="-27174"/>
            <a:ext cx="18082752" cy="1078564"/>
          </a:xfrm>
          <a:prstGeom prst="rect">
            <a:avLst/>
          </a:prstGeom>
          <a:solidFill>
            <a:srgbClr val="102649"/>
          </a:solidFill>
          <a:ln>
            <a:solidFill>
              <a:srgbClr val="102649"/>
            </a:solidFill>
          </a:ln>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600">
                <a:solidFill>
                  <a:schemeClr val="bg1"/>
                </a:solidFill>
                <a:cs typeface="Arial" panose="020B0604020202020204" pitchFamily="34" charset="0"/>
              </a:rPr>
              <a:t>Fill the Shapes Directions </a:t>
            </a:r>
          </a:p>
          <a:p>
            <a:pPr marL="642620" marR="5080" indent="-630555" algn="ctr">
              <a:lnSpc>
                <a:spcPts val="3820"/>
              </a:lnSpc>
              <a:spcBef>
                <a:spcPts val="409"/>
              </a:spcBef>
            </a:pPr>
            <a:endParaRPr lang="en-US" sz="3600" spc="-254">
              <a:solidFill>
                <a:schemeClr val="bg1"/>
              </a:solidFill>
              <a:cs typeface="Arial" panose="020B0604020202020204" pitchFamily="34" charset="0"/>
            </a:endParaRPr>
          </a:p>
        </p:txBody>
      </p:sp>
      <p:sp>
        <p:nvSpPr>
          <p:cNvPr id="6" name="TextBox 5">
            <a:extLst>
              <a:ext uri="{FF2B5EF4-FFF2-40B4-BE49-F238E27FC236}">
                <a16:creationId xmlns:a16="http://schemas.microsoft.com/office/drawing/2014/main" id="{DE73BBA7-932B-4E24-D7A0-AE93921ACFA9}"/>
              </a:ext>
            </a:extLst>
          </p:cNvPr>
          <p:cNvSpPr txBox="1"/>
          <p:nvPr/>
        </p:nvSpPr>
        <p:spPr>
          <a:xfrm>
            <a:off x="4345432" y="1221224"/>
            <a:ext cx="9054058" cy="830997"/>
          </a:xfrm>
          <a:prstGeom prst="rect">
            <a:avLst/>
          </a:prstGeom>
          <a:noFill/>
        </p:spPr>
        <p:txBody>
          <a:bodyPr wrap="square">
            <a:spAutoFit/>
          </a:bodyPr>
          <a:lstStyle/>
          <a:p>
            <a:pPr algn="ctr"/>
            <a:r>
              <a:rPr lang="en-US" sz="2400" b="1">
                <a:solidFill>
                  <a:srgbClr val="102649"/>
                </a:solidFill>
                <a:latin typeface="+mn-lt"/>
              </a:rPr>
              <a:t>Players: </a:t>
            </a:r>
            <a:r>
              <a:rPr lang="en-US" sz="2400">
                <a:solidFill>
                  <a:srgbClr val="102649"/>
                </a:solidFill>
                <a:latin typeface="+mn-lt"/>
              </a:rPr>
              <a:t>One or more</a:t>
            </a:r>
          </a:p>
          <a:p>
            <a:pPr algn="ctr"/>
            <a:r>
              <a:rPr lang="en-US" sz="2400" b="1">
                <a:solidFill>
                  <a:srgbClr val="102649"/>
                </a:solidFill>
                <a:latin typeface="+mn-lt"/>
              </a:rPr>
              <a:t>Goal: </a:t>
            </a:r>
            <a:r>
              <a:rPr lang="en-US" sz="2400">
                <a:solidFill>
                  <a:srgbClr val="102649"/>
                </a:solidFill>
                <a:latin typeface="+mn-lt"/>
              </a:rPr>
              <a:t>Fill in the outlines with different shapes.</a:t>
            </a:r>
            <a:endParaRPr lang="en-US" sz="2400" b="1">
              <a:solidFill>
                <a:srgbClr val="102649"/>
              </a:solidFill>
              <a:latin typeface="+mn-lt"/>
            </a:endParaRPr>
          </a:p>
        </p:txBody>
      </p:sp>
      <p:sp>
        <p:nvSpPr>
          <p:cNvPr id="3" name="TextBox 2">
            <a:extLst>
              <a:ext uri="{FF2B5EF4-FFF2-40B4-BE49-F238E27FC236}">
                <a16:creationId xmlns:a16="http://schemas.microsoft.com/office/drawing/2014/main" id="{00E7F17F-FF7C-EFD9-6CA1-99969BD7BECC}"/>
              </a:ext>
            </a:extLst>
          </p:cNvPr>
          <p:cNvSpPr txBox="1"/>
          <p:nvPr/>
        </p:nvSpPr>
        <p:spPr>
          <a:xfrm>
            <a:off x="4757661" y="2508508"/>
            <a:ext cx="8229600" cy="4401205"/>
          </a:xfrm>
          <a:prstGeom prst="rect">
            <a:avLst/>
          </a:prstGeom>
          <a:noFill/>
          <a:ln>
            <a:solidFill>
              <a:srgbClr val="102649"/>
            </a:solidFill>
          </a:ln>
        </p:spPr>
        <p:txBody>
          <a:bodyPr wrap="square" rtlCol="0">
            <a:spAutoFit/>
          </a:bodyPr>
          <a:lstStyle/>
          <a:p>
            <a:pPr algn="ctr"/>
            <a:r>
              <a:rPr lang="en-US" sz="2800" b="1">
                <a:solidFill>
                  <a:srgbClr val="102649"/>
                </a:solidFill>
                <a:latin typeface="+mn-lt"/>
              </a:rPr>
              <a:t>Activity Directions</a:t>
            </a:r>
            <a:endParaRPr lang="en-US" sz="2800">
              <a:solidFill>
                <a:srgbClr val="102649"/>
              </a:solidFill>
              <a:latin typeface="+mn-lt"/>
            </a:endParaRPr>
          </a:p>
          <a:p>
            <a:pPr marL="514350" indent="-514350" algn="l">
              <a:buFont typeface="+mj-lt"/>
              <a:buAutoNum type="arabicPeriod"/>
            </a:pPr>
            <a:r>
              <a:rPr lang="en-US" sz="2800">
                <a:solidFill>
                  <a:srgbClr val="102649"/>
                </a:solidFill>
                <a:latin typeface="+mn-lt"/>
              </a:rPr>
              <a:t>Choose a slide with the outline you would like to work on.</a:t>
            </a:r>
          </a:p>
          <a:p>
            <a:pPr marL="514350" indent="-514350" algn="l">
              <a:buFont typeface="+mj-lt"/>
              <a:buAutoNum type="arabicPeriod"/>
            </a:pPr>
            <a:r>
              <a:rPr lang="en-US" sz="2800">
                <a:solidFill>
                  <a:srgbClr val="102649"/>
                </a:solidFill>
                <a:latin typeface="+mn-lt"/>
              </a:rPr>
              <a:t>Use the pattern blocks on the slide to fill in the shape. Use your mouse to drag each block onto the shape outline. You can rotate the shape by clicking the shape and using the rotate tool.</a:t>
            </a:r>
          </a:p>
          <a:p>
            <a:pPr marL="514350" indent="-514350" algn="l">
              <a:buFont typeface="+mj-lt"/>
              <a:buAutoNum type="arabicPeriod"/>
            </a:pPr>
            <a:r>
              <a:rPr lang="en-US" sz="2800">
                <a:solidFill>
                  <a:srgbClr val="102649"/>
                </a:solidFill>
                <a:latin typeface="+mn-lt"/>
              </a:rPr>
              <a:t>For fun, make a copy of the slide and fill in the same outline as your partner. How were they the same? How were they different?</a:t>
            </a:r>
            <a:r>
              <a:rPr lang="en-US"/>
              <a:t> </a:t>
            </a:r>
          </a:p>
        </p:txBody>
      </p:sp>
      <p:pic>
        <p:nvPicPr>
          <p:cNvPr id="21" name="Picture 20" descr="A green triangle with black background">
            <a:extLst>
              <a:ext uri="{FF2B5EF4-FFF2-40B4-BE49-F238E27FC236}">
                <a16:creationId xmlns:a16="http://schemas.microsoft.com/office/drawing/2014/main" id="{30F4F3FD-27D6-41FA-5F50-62231B3707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7878" y="8447227"/>
            <a:ext cx="1693775" cy="1460500"/>
          </a:xfrm>
          <a:prstGeom prst="rect">
            <a:avLst/>
          </a:prstGeom>
        </p:spPr>
      </p:pic>
      <p:pic>
        <p:nvPicPr>
          <p:cNvPr id="22" name="Picture 21" descr="A blue rhombus with black lines">
            <a:extLst>
              <a:ext uri="{FF2B5EF4-FFF2-40B4-BE49-F238E27FC236}">
                <a16:creationId xmlns:a16="http://schemas.microsoft.com/office/drawing/2014/main" id="{C1296778-C3F0-462D-8F7D-41943820FB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0500" y="8509000"/>
            <a:ext cx="2568465" cy="1460500"/>
          </a:xfrm>
          <a:prstGeom prst="rect">
            <a:avLst/>
          </a:prstGeom>
        </p:spPr>
      </p:pic>
      <p:pic>
        <p:nvPicPr>
          <p:cNvPr id="23" name="Picture 22" descr="A brown rhombus with black border&#10;">
            <a:extLst>
              <a:ext uri="{FF2B5EF4-FFF2-40B4-BE49-F238E27FC236}">
                <a16:creationId xmlns:a16="http://schemas.microsoft.com/office/drawing/2014/main" id="{415F2B38-C618-377B-476A-84D85A6C4FD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7220066">
            <a:off x="11434239" y="8438717"/>
            <a:ext cx="3037341" cy="961852"/>
          </a:xfrm>
          <a:prstGeom prst="rect">
            <a:avLst/>
          </a:prstGeom>
        </p:spPr>
      </p:pic>
      <p:pic>
        <p:nvPicPr>
          <p:cNvPr id="24" name="Picture 23" descr="A yellow hexagon with black background">
            <a:extLst>
              <a:ext uri="{FF2B5EF4-FFF2-40B4-BE49-F238E27FC236}">
                <a16:creationId xmlns:a16="http://schemas.microsoft.com/office/drawing/2014/main" id="{34410C45-EA39-0234-AC47-E36774E10A2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611696">
            <a:off x="14665650" y="7515738"/>
            <a:ext cx="2941084" cy="2545441"/>
          </a:xfrm>
          <a:prstGeom prst="rect">
            <a:avLst/>
          </a:prstGeom>
        </p:spPr>
      </p:pic>
      <p:pic>
        <p:nvPicPr>
          <p:cNvPr id="25" name="Picture 24" descr="A red trapezoid with black lines">
            <a:extLst>
              <a:ext uri="{FF2B5EF4-FFF2-40B4-BE49-F238E27FC236}">
                <a16:creationId xmlns:a16="http://schemas.microsoft.com/office/drawing/2014/main" id="{AA47C4B2-BB9B-DDBC-4222-14FBFEE66AB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665404" y="8509000"/>
            <a:ext cx="3346978" cy="1460500"/>
          </a:xfrm>
          <a:prstGeom prst="rect">
            <a:avLst/>
          </a:prstGeom>
        </p:spPr>
      </p:pic>
      <p:pic>
        <p:nvPicPr>
          <p:cNvPr id="26" name="Picture 25" descr="An orange square with black border">
            <a:extLst>
              <a:ext uri="{FF2B5EF4-FFF2-40B4-BE49-F238E27FC236}">
                <a16:creationId xmlns:a16="http://schemas.microsoft.com/office/drawing/2014/main" id="{DA707CF3-4339-50A6-CCD0-21027177BF1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362378" y="8483513"/>
            <a:ext cx="1642838" cy="1642838"/>
          </a:xfrm>
          <a:prstGeom prst="rect">
            <a:avLst/>
          </a:prstGeom>
        </p:spPr>
      </p:pic>
    </p:spTree>
    <p:extLst>
      <p:ext uri="{BB962C8B-B14F-4D97-AF65-F5344CB8AC3E}">
        <p14:creationId xmlns:p14="http://schemas.microsoft.com/office/powerpoint/2010/main" val="932610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CD605-5665-2BAF-EDC2-6ABFBE60A7B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2618CF-C2D7-09F4-A0AF-4BA40500A737}"/>
              </a:ext>
            </a:extLst>
          </p:cNvPr>
          <p:cNvSpPr>
            <a:spLocks noGrp="1"/>
          </p:cNvSpPr>
          <p:nvPr>
            <p:ph type="title"/>
          </p:nvPr>
        </p:nvSpPr>
        <p:spPr>
          <a:xfrm>
            <a:off x="5381573" y="-515526"/>
            <a:ext cx="7296253" cy="515526"/>
          </a:xfrm>
        </p:spPr>
        <p:txBody>
          <a:bodyPr wrap="square" lIns="0" tIns="0" rIns="0" bIns="0" anchor="b">
            <a:spAutoFit/>
          </a:bodyPr>
          <a:lstStyle/>
          <a:p>
            <a:r>
              <a:rPr lang="en-US">
                <a:solidFill>
                  <a:schemeClr val="bg2"/>
                </a:solidFill>
              </a:rPr>
              <a:t>Fill the Shapes – Family Prompts</a:t>
            </a:r>
          </a:p>
        </p:txBody>
      </p:sp>
      <p:sp>
        <p:nvSpPr>
          <p:cNvPr id="2" name="object 22" descr="KY Family Math Night- Geometry Activity 1a: Fill the Shapes&#10;">
            <a:extLst>
              <a:ext uri="{FF2B5EF4-FFF2-40B4-BE49-F238E27FC236}">
                <a16:creationId xmlns:a16="http://schemas.microsoft.com/office/drawing/2014/main" id="{C99D1E09-FA41-2ADC-2C7B-464A7861138F}"/>
              </a:ext>
            </a:extLst>
          </p:cNvPr>
          <p:cNvSpPr txBox="1">
            <a:spLocks/>
          </p:cNvSpPr>
          <p:nvPr/>
        </p:nvSpPr>
        <p:spPr>
          <a:xfrm>
            <a:off x="-23352" y="-27174"/>
            <a:ext cx="18082752" cy="1078564"/>
          </a:xfrm>
          <a:prstGeom prst="rect">
            <a:avLst/>
          </a:prstGeom>
          <a:solidFill>
            <a:srgbClr val="102649"/>
          </a:solidFill>
          <a:ln>
            <a:solidFill>
              <a:srgbClr val="102649"/>
            </a:solidFill>
          </a:ln>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600">
                <a:solidFill>
                  <a:schemeClr val="bg1"/>
                </a:solidFill>
                <a:cs typeface="Arial" panose="020B0604020202020204" pitchFamily="34" charset="0"/>
              </a:rPr>
              <a:t>Fill the Shapes Family Prompts</a:t>
            </a:r>
          </a:p>
          <a:p>
            <a:pPr marL="642620" marR="5080" indent="-630555" algn="ctr">
              <a:lnSpc>
                <a:spcPts val="3820"/>
              </a:lnSpc>
              <a:spcBef>
                <a:spcPts val="409"/>
              </a:spcBef>
            </a:pPr>
            <a:endParaRPr lang="en-US" sz="3600" spc="-254">
              <a:solidFill>
                <a:schemeClr val="bg1"/>
              </a:solidFill>
              <a:cs typeface="Arial" panose="020B0604020202020204" pitchFamily="34" charset="0"/>
            </a:endParaRPr>
          </a:p>
        </p:txBody>
      </p:sp>
      <p:sp>
        <p:nvSpPr>
          <p:cNvPr id="6" name="TextBox 5">
            <a:extLst>
              <a:ext uri="{FF2B5EF4-FFF2-40B4-BE49-F238E27FC236}">
                <a16:creationId xmlns:a16="http://schemas.microsoft.com/office/drawing/2014/main" id="{7EAB274F-772D-AD90-7BDF-46EDC3244837}"/>
              </a:ext>
            </a:extLst>
          </p:cNvPr>
          <p:cNvSpPr txBox="1"/>
          <p:nvPr/>
        </p:nvSpPr>
        <p:spPr>
          <a:xfrm>
            <a:off x="4502671" y="1548226"/>
            <a:ext cx="9054058" cy="523220"/>
          </a:xfrm>
          <a:prstGeom prst="rect">
            <a:avLst/>
          </a:prstGeom>
          <a:noFill/>
        </p:spPr>
        <p:txBody>
          <a:bodyPr wrap="square">
            <a:spAutoFit/>
          </a:bodyPr>
          <a:lstStyle/>
          <a:p>
            <a:pPr algn="ctr"/>
            <a:r>
              <a:rPr lang="en-US" sz="2800">
                <a:solidFill>
                  <a:srgbClr val="102649"/>
                </a:solidFill>
                <a:latin typeface="+mn-lt"/>
              </a:rPr>
              <a:t>Ask any of the following questions as you play the game.</a:t>
            </a:r>
          </a:p>
        </p:txBody>
      </p:sp>
      <p:sp>
        <p:nvSpPr>
          <p:cNvPr id="4" name="TextBox 3">
            <a:extLst>
              <a:ext uri="{FF2B5EF4-FFF2-40B4-BE49-F238E27FC236}">
                <a16:creationId xmlns:a16="http://schemas.microsoft.com/office/drawing/2014/main" id="{E1F533B5-755A-C026-9ECD-AB4517031483}"/>
              </a:ext>
            </a:extLst>
          </p:cNvPr>
          <p:cNvSpPr txBox="1"/>
          <p:nvPr/>
        </p:nvSpPr>
        <p:spPr>
          <a:xfrm>
            <a:off x="4153247" y="2506727"/>
            <a:ext cx="9718270" cy="3970318"/>
          </a:xfrm>
          <a:prstGeom prst="rect">
            <a:avLst/>
          </a:prstGeom>
          <a:solidFill>
            <a:schemeClr val="accent1">
              <a:lumMod val="20000"/>
              <a:lumOff val="80000"/>
            </a:schemeClr>
          </a:solidFill>
          <a:ln>
            <a:solidFill>
              <a:srgbClr val="102649"/>
            </a:solidFill>
          </a:ln>
        </p:spPr>
        <p:txBody>
          <a:bodyPr wrap="square" rtlCol="0">
            <a:spAutoFit/>
          </a:bodyPr>
          <a:lstStyle/>
          <a:p>
            <a:pPr algn="ctr"/>
            <a:r>
              <a:rPr lang="en-US" sz="2800" b="1">
                <a:solidFill>
                  <a:srgbClr val="102649"/>
                </a:solidFill>
                <a:latin typeface="+mn-lt"/>
              </a:rPr>
              <a:t>Family Prompts</a:t>
            </a:r>
            <a:endParaRPr lang="en-US" sz="2800">
              <a:solidFill>
                <a:srgbClr val="102649"/>
              </a:solidFill>
              <a:latin typeface="+mn-lt"/>
            </a:endParaRP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a:p>
            <a:pPr marL="457200" indent="-457200" algn="l">
              <a:buFont typeface="Arial" panose="020B0604020202020204" pitchFamily="34" charset="0"/>
              <a:buChar char="•"/>
            </a:pPr>
            <a:r>
              <a:rPr lang="en-US" sz="2800">
                <a:solidFill>
                  <a:srgbClr val="102649"/>
                </a:solidFill>
                <a:latin typeface="+mn-lt"/>
              </a:rPr>
              <a:t>Can you use other shapes to fill in the [hexagon, square, trapezoid]?</a:t>
            </a:r>
          </a:p>
          <a:p>
            <a:pPr marL="457200" indent="-457200" algn="l">
              <a:buFont typeface="Arial" panose="020B0604020202020204" pitchFamily="34" charset="0"/>
              <a:buChar char="•"/>
            </a:pPr>
            <a:r>
              <a:rPr lang="en-US" sz="2800">
                <a:solidFill>
                  <a:srgbClr val="102649"/>
                </a:solidFill>
                <a:latin typeface="+mn-lt"/>
              </a:rPr>
              <a:t>How many other ways can we fill in this outline? How many shapes can be replaced with other shapes?</a:t>
            </a:r>
            <a:r>
              <a:rPr lang="en-US"/>
              <a:t> </a:t>
            </a:r>
          </a:p>
        </p:txBody>
      </p:sp>
      <p:pic>
        <p:nvPicPr>
          <p:cNvPr id="21" name="Picture 20" descr="A green triangle with black background">
            <a:extLst>
              <a:ext uri="{FF2B5EF4-FFF2-40B4-BE49-F238E27FC236}">
                <a16:creationId xmlns:a16="http://schemas.microsoft.com/office/drawing/2014/main" id="{F58E4CB5-F926-F43C-EE0E-3AF579E5CB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7878" y="8447227"/>
            <a:ext cx="1693775" cy="1460500"/>
          </a:xfrm>
          <a:prstGeom prst="rect">
            <a:avLst/>
          </a:prstGeom>
        </p:spPr>
      </p:pic>
      <p:pic>
        <p:nvPicPr>
          <p:cNvPr id="22" name="Picture 21" descr="A blue rhombus with black lines">
            <a:extLst>
              <a:ext uri="{FF2B5EF4-FFF2-40B4-BE49-F238E27FC236}">
                <a16:creationId xmlns:a16="http://schemas.microsoft.com/office/drawing/2014/main" id="{E602D9F8-CE43-5ED1-3161-CE9127431F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0500" y="8509000"/>
            <a:ext cx="2568465" cy="1460500"/>
          </a:xfrm>
          <a:prstGeom prst="rect">
            <a:avLst/>
          </a:prstGeom>
        </p:spPr>
      </p:pic>
      <p:pic>
        <p:nvPicPr>
          <p:cNvPr id="23" name="Picture 22" descr="A brown rhombus with black border&#10;">
            <a:extLst>
              <a:ext uri="{FF2B5EF4-FFF2-40B4-BE49-F238E27FC236}">
                <a16:creationId xmlns:a16="http://schemas.microsoft.com/office/drawing/2014/main" id="{3F33F935-8D0F-B045-05A7-DA2043B51C4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7220066">
            <a:off x="11434239" y="8438717"/>
            <a:ext cx="3037341" cy="961852"/>
          </a:xfrm>
          <a:prstGeom prst="rect">
            <a:avLst/>
          </a:prstGeom>
        </p:spPr>
      </p:pic>
      <p:pic>
        <p:nvPicPr>
          <p:cNvPr id="24" name="Picture 23" descr="A yellow hexagon with black background">
            <a:extLst>
              <a:ext uri="{FF2B5EF4-FFF2-40B4-BE49-F238E27FC236}">
                <a16:creationId xmlns:a16="http://schemas.microsoft.com/office/drawing/2014/main" id="{79707A66-2027-395E-896F-761D7FE43DE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611696">
            <a:off x="14665650" y="7515738"/>
            <a:ext cx="2941084" cy="2545441"/>
          </a:xfrm>
          <a:prstGeom prst="rect">
            <a:avLst/>
          </a:prstGeom>
        </p:spPr>
      </p:pic>
      <p:pic>
        <p:nvPicPr>
          <p:cNvPr id="25" name="Picture 24" descr="A red trapezoid with black lines">
            <a:extLst>
              <a:ext uri="{FF2B5EF4-FFF2-40B4-BE49-F238E27FC236}">
                <a16:creationId xmlns:a16="http://schemas.microsoft.com/office/drawing/2014/main" id="{7FFD8D26-450D-F4C6-C37A-ED6B12ADD6D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665404" y="8509000"/>
            <a:ext cx="3346978" cy="1460500"/>
          </a:xfrm>
          <a:prstGeom prst="rect">
            <a:avLst/>
          </a:prstGeom>
        </p:spPr>
      </p:pic>
      <p:pic>
        <p:nvPicPr>
          <p:cNvPr id="26" name="Picture 25" descr="An orange square with black border">
            <a:extLst>
              <a:ext uri="{FF2B5EF4-FFF2-40B4-BE49-F238E27FC236}">
                <a16:creationId xmlns:a16="http://schemas.microsoft.com/office/drawing/2014/main" id="{5C86221A-C38F-1F91-E0EF-B186F87DA7B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362378" y="8483513"/>
            <a:ext cx="1642838" cy="1642838"/>
          </a:xfrm>
          <a:prstGeom prst="rect">
            <a:avLst/>
          </a:prstGeom>
        </p:spPr>
      </p:pic>
    </p:spTree>
    <p:extLst>
      <p:ext uri="{BB962C8B-B14F-4D97-AF65-F5344CB8AC3E}">
        <p14:creationId xmlns:p14="http://schemas.microsoft.com/office/powerpoint/2010/main" val="3514605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 name="object 22" descr="KY Family Math Night- Geometry Activity 1a: Fill the Shapes&#10;"/>
          <p:cNvSpPr txBox="1">
            <a:spLocks noGrp="1"/>
          </p:cNvSpPr>
          <p:nvPr>
            <p:ph type="ctrTitle"/>
          </p:nvPr>
        </p:nvSpPr>
        <p:spPr>
          <a:xfrm>
            <a:off x="0" y="-13091"/>
            <a:ext cx="18059400" cy="1027203"/>
          </a:xfrm>
          <a:prstGeom prst="rect">
            <a:avLst/>
          </a:prstGeom>
          <a:solidFill>
            <a:srgbClr val="102649"/>
          </a:solidFill>
          <a:ln>
            <a:solidFill>
              <a:srgbClr val="102649"/>
            </a:solidFill>
          </a:ln>
        </p:spPr>
        <p:txBody>
          <a:bodyPr vert="horz" wrap="square" lIns="0" tIns="52069" rIns="0" bIns="0" rtlCol="0">
            <a:spAutoFit/>
          </a:bodyPr>
          <a:lstStyle/>
          <a:p>
            <a:pPr marL="642620" marR="5080" indent="-630555" algn="ctr">
              <a:lnSpc>
                <a:spcPts val="3820"/>
              </a:lnSpc>
              <a:spcBef>
                <a:spcPts val="409"/>
              </a:spcBef>
            </a:pPr>
            <a:r>
              <a:rPr lang="en-US">
                <a:solidFill>
                  <a:schemeClr val="bg1"/>
                </a:solidFill>
                <a:latin typeface="+mj-lt"/>
              </a:rPr>
              <a:t>Fill the Shapes: Snake Outline</a:t>
            </a:r>
            <a:br>
              <a:rPr lang="en-US" spc="-254">
                <a:solidFill>
                  <a:schemeClr val="bg1"/>
                </a:solidFill>
              </a:rPr>
            </a:br>
            <a:r>
              <a:rPr lang="en-US" spc="-254">
                <a:solidFill>
                  <a:schemeClr val="bg1"/>
                </a:solidFill>
              </a:rPr>
              <a:t> </a:t>
            </a:r>
            <a:endParaRPr spc="-10">
              <a:solidFill>
                <a:schemeClr val="bg1"/>
              </a:solidFill>
            </a:endParaRPr>
          </a:p>
        </p:txBody>
      </p:sp>
      <p:sp>
        <p:nvSpPr>
          <p:cNvPr id="7" name="TextBox 6">
            <a:extLst>
              <a:ext uri="{FF2B5EF4-FFF2-40B4-BE49-F238E27FC236}">
                <a16:creationId xmlns:a16="http://schemas.microsoft.com/office/drawing/2014/main" id="{B47BD1A5-6B61-AD9B-B02F-B660D6B3214A}"/>
              </a:ext>
            </a:extLst>
          </p:cNvPr>
          <p:cNvSpPr txBox="1"/>
          <p:nvPr/>
        </p:nvSpPr>
        <p:spPr>
          <a:xfrm>
            <a:off x="3452636" y="6865529"/>
            <a:ext cx="11103184"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grpSp>
        <p:nvGrpSpPr>
          <p:cNvPr id="5" name="Group 4" descr="Outline of a Snake">
            <a:extLst>
              <a:ext uri="{FF2B5EF4-FFF2-40B4-BE49-F238E27FC236}">
                <a16:creationId xmlns:a16="http://schemas.microsoft.com/office/drawing/2014/main" id="{8F178B59-F239-9F4A-0529-C5A61D2BBC3F}"/>
              </a:ext>
            </a:extLst>
          </p:cNvPr>
          <p:cNvGrpSpPr/>
          <p:nvPr/>
        </p:nvGrpSpPr>
        <p:grpSpPr>
          <a:xfrm>
            <a:off x="4601011" y="1093880"/>
            <a:ext cx="13115489" cy="4625766"/>
            <a:chOff x="4601011" y="1093880"/>
            <a:chExt cx="13115489" cy="4625766"/>
          </a:xfrm>
        </p:grpSpPr>
        <p:pic>
          <p:nvPicPr>
            <p:cNvPr id="26" name="Picture 25" descr="A black line drawing of a snake shape to fill in with the color shapes">
              <a:extLst>
                <a:ext uri="{FF2B5EF4-FFF2-40B4-BE49-F238E27FC236}">
                  <a16:creationId xmlns:a16="http://schemas.microsoft.com/office/drawing/2014/main" id="{D9717405-43EC-C6B3-3A0C-72F7A2C4E50B}"/>
                </a:ext>
              </a:extLst>
            </p:cNvPr>
            <p:cNvPicPr>
              <a:picLocks noChangeAspect="1"/>
            </p:cNvPicPr>
            <p:nvPr/>
          </p:nvPicPr>
          <p:blipFill>
            <a:blip r:embed="rId2"/>
            <a:stretch>
              <a:fillRect/>
            </a:stretch>
          </p:blipFill>
          <p:spPr>
            <a:xfrm>
              <a:off x="5525418" y="1336100"/>
              <a:ext cx="12053999" cy="4061674"/>
            </a:xfrm>
            <a:prstGeom prst="rect">
              <a:avLst/>
            </a:prstGeom>
          </p:spPr>
        </p:pic>
        <p:sp>
          <p:nvSpPr>
            <p:cNvPr id="27" name="Rectangle 26">
              <a:extLst>
                <a:ext uri="{FF2B5EF4-FFF2-40B4-BE49-F238E27FC236}">
                  <a16:creationId xmlns:a16="http://schemas.microsoft.com/office/drawing/2014/main" id="{2831A30E-B6EE-78F4-2AAB-F790FCAD611B}"/>
                </a:ext>
                <a:ext uri="{C183D7F6-B498-43B3-948B-1728B52AA6E4}">
                  <adec:decorative xmlns:adec="http://schemas.microsoft.com/office/drawing/2017/decorative" val="1"/>
                </a:ext>
              </a:extLst>
            </p:cNvPr>
            <p:cNvSpPr/>
            <p:nvPr/>
          </p:nvSpPr>
          <p:spPr>
            <a:xfrm>
              <a:off x="14820900" y="1093880"/>
              <a:ext cx="2895600" cy="94650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9524DC8A-53F3-02E7-3593-10DFDEB8396E}"/>
                </a:ext>
                <a:ext uri="{C183D7F6-B498-43B3-948B-1728B52AA6E4}">
                  <adec:decorative xmlns:adec="http://schemas.microsoft.com/office/drawing/2017/decorative" val="1"/>
                </a:ext>
              </a:extLst>
            </p:cNvPr>
            <p:cNvSpPr/>
            <p:nvPr/>
          </p:nvSpPr>
          <p:spPr>
            <a:xfrm>
              <a:off x="4601011" y="4773144"/>
              <a:ext cx="2306667" cy="94650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0" name="Picture 49" descr="A red trapezoid with black lines">
            <a:extLst>
              <a:ext uri="{FF2B5EF4-FFF2-40B4-BE49-F238E27FC236}">
                <a16:creationId xmlns:a16="http://schemas.microsoft.com/office/drawing/2014/main" id="{C0FAF7D2-D26C-A83E-0C1D-474FF2EE5A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0706" y="1639143"/>
            <a:ext cx="2409196" cy="1051286"/>
          </a:xfrm>
          <a:prstGeom prst="rect">
            <a:avLst/>
          </a:prstGeom>
        </p:spPr>
      </p:pic>
      <p:pic>
        <p:nvPicPr>
          <p:cNvPr id="48" name="Picture 47" descr="A green triangle with black background">
            <a:extLst>
              <a:ext uri="{FF2B5EF4-FFF2-40B4-BE49-F238E27FC236}">
                <a16:creationId xmlns:a16="http://schemas.microsoft.com/office/drawing/2014/main" id="{48180A44-6A46-7FD8-1F09-DB4CF4BACB6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731" y="3313537"/>
            <a:ext cx="1219200" cy="1051286"/>
          </a:xfrm>
          <a:prstGeom prst="rect">
            <a:avLst/>
          </a:prstGeom>
        </p:spPr>
      </p:pic>
      <p:pic>
        <p:nvPicPr>
          <p:cNvPr id="53" name="Picture 52" descr="A red trapezoid with black lines">
            <a:extLst>
              <a:ext uri="{FF2B5EF4-FFF2-40B4-BE49-F238E27FC236}">
                <a16:creationId xmlns:a16="http://schemas.microsoft.com/office/drawing/2014/main" id="{22420DE7-DBE0-B468-E1CF-D158472A0E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0706" y="1762883"/>
            <a:ext cx="2409196" cy="1051286"/>
          </a:xfrm>
          <a:prstGeom prst="rect">
            <a:avLst/>
          </a:prstGeom>
        </p:spPr>
      </p:pic>
      <p:pic>
        <p:nvPicPr>
          <p:cNvPr id="57" name="Picture 56" descr="A green triangle with black background">
            <a:extLst>
              <a:ext uri="{FF2B5EF4-FFF2-40B4-BE49-F238E27FC236}">
                <a16:creationId xmlns:a16="http://schemas.microsoft.com/office/drawing/2014/main" id="{7F5EAB74-2B96-6FD8-B156-F4B08F299D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731" y="3294931"/>
            <a:ext cx="1219200" cy="1051286"/>
          </a:xfrm>
          <a:prstGeom prst="rect">
            <a:avLst/>
          </a:prstGeom>
        </p:spPr>
      </p:pic>
      <p:pic>
        <p:nvPicPr>
          <p:cNvPr id="58" name="Picture 57" descr="A green triangle with black background">
            <a:extLst>
              <a:ext uri="{FF2B5EF4-FFF2-40B4-BE49-F238E27FC236}">
                <a16:creationId xmlns:a16="http://schemas.microsoft.com/office/drawing/2014/main" id="{1365C104-E565-DB03-5533-F81575B4A6F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731" y="3313537"/>
            <a:ext cx="1219200" cy="1051286"/>
          </a:xfrm>
          <a:prstGeom prst="rect">
            <a:avLst/>
          </a:prstGeom>
        </p:spPr>
      </p:pic>
      <p:pic>
        <p:nvPicPr>
          <p:cNvPr id="59" name="Picture 58" descr="A green triangle with black background">
            <a:extLst>
              <a:ext uri="{FF2B5EF4-FFF2-40B4-BE49-F238E27FC236}">
                <a16:creationId xmlns:a16="http://schemas.microsoft.com/office/drawing/2014/main" id="{A4E0B259-C5C5-376A-950E-CF7878B18F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731" y="3382574"/>
            <a:ext cx="1219200" cy="1051286"/>
          </a:xfrm>
          <a:prstGeom prst="rect">
            <a:avLst/>
          </a:prstGeom>
        </p:spPr>
      </p:pic>
      <p:pic>
        <p:nvPicPr>
          <p:cNvPr id="60" name="Picture 59" descr="A red trapezoid with black lines">
            <a:extLst>
              <a:ext uri="{FF2B5EF4-FFF2-40B4-BE49-F238E27FC236}">
                <a16:creationId xmlns:a16="http://schemas.microsoft.com/office/drawing/2014/main" id="{7E8ED22A-9FA5-6F30-2E53-E55EABB756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0706" y="1680735"/>
            <a:ext cx="2409196" cy="1051286"/>
          </a:xfrm>
          <a:prstGeom prst="rect">
            <a:avLst/>
          </a:prstGeom>
        </p:spPr>
      </p:pic>
      <p:pic>
        <p:nvPicPr>
          <p:cNvPr id="61" name="Picture 60" descr="A red trapezoid with black lines">
            <a:extLst>
              <a:ext uri="{FF2B5EF4-FFF2-40B4-BE49-F238E27FC236}">
                <a16:creationId xmlns:a16="http://schemas.microsoft.com/office/drawing/2014/main" id="{66E2E49A-51EB-DABC-7D80-2DA73DA209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0706" y="1721809"/>
            <a:ext cx="2409196" cy="1051286"/>
          </a:xfrm>
          <a:prstGeom prst="rect">
            <a:avLst/>
          </a:prstGeom>
        </p:spPr>
      </p:pic>
      <p:pic>
        <p:nvPicPr>
          <p:cNvPr id="62" name="Picture 61" descr="A red trapezoid with black lines">
            <a:extLst>
              <a:ext uri="{FF2B5EF4-FFF2-40B4-BE49-F238E27FC236}">
                <a16:creationId xmlns:a16="http://schemas.microsoft.com/office/drawing/2014/main" id="{245BFC6A-EEC1-001E-F21B-149551A956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0706" y="1649065"/>
            <a:ext cx="2409196" cy="1051286"/>
          </a:xfrm>
          <a:prstGeom prst="rect">
            <a:avLst/>
          </a:prstGeom>
        </p:spPr>
      </p:pic>
      <p:pic>
        <p:nvPicPr>
          <p:cNvPr id="63" name="Picture 62" descr="A red trapezoid with black lines">
            <a:extLst>
              <a:ext uri="{FF2B5EF4-FFF2-40B4-BE49-F238E27FC236}">
                <a16:creationId xmlns:a16="http://schemas.microsoft.com/office/drawing/2014/main" id="{6E59591A-4F3E-2A21-96E4-B99192E193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0706" y="1652807"/>
            <a:ext cx="2409196" cy="1051286"/>
          </a:xfrm>
          <a:prstGeom prst="rect">
            <a:avLst/>
          </a:prstGeom>
        </p:spPr>
      </p:pic>
      <p:pic>
        <p:nvPicPr>
          <p:cNvPr id="1031" name="Picture 1030" descr="A green triangle with black background">
            <a:extLst>
              <a:ext uri="{FF2B5EF4-FFF2-40B4-BE49-F238E27FC236}">
                <a16:creationId xmlns:a16="http://schemas.microsoft.com/office/drawing/2014/main" id="{B473000B-6F9C-13E3-02CC-E54EDE90D4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731" y="3400316"/>
            <a:ext cx="1219200" cy="1051286"/>
          </a:xfrm>
          <a:prstGeom prst="rect">
            <a:avLst/>
          </a:prstGeom>
        </p:spPr>
      </p:pic>
      <p:pic>
        <p:nvPicPr>
          <p:cNvPr id="1033" name="Picture 1032" descr="A green triangle with black background">
            <a:extLst>
              <a:ext uri="{FF2B5EF4-FFF2-40B4-BE49-F238E27FC236}">
                <a16:creationId xmlns:a16="http://schemas.microsoft.com/office/drawing/2014/main" id="{615B09A8-CA07-D42A-4C31-C431E371EFD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731" y="3294931"/>
            <a:ext cx="1219200" cy="1051286"/>
          </a:xfrm>
          <a:prstGeom prst="rect">
            <a:avLst/>
          </a:prstGeom>
        </p:spPr>
      </p:pic>
      <p:pic>
        <p:nvPicPr>
          <p:cNvPr id="1035" name="Picture 1034" descr="A green triangle with black background">
            <a:extLst>
              <a:ext uri="{FF2B5EF4-FFF2-40B4-BE49-F238E27FC236}">
                <a16:creationId xmlns:a16="http://schemas.microsoft.com/office/drawing/2014/main" id="{0856D382-7306-774D-BCEE-5AA7077EC1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731" y="3341500"/>
            <a:ext cx="1219200" cy="1051286"/>
          </a:xfrm>
          <a:prstGeom prst="rect">
            <a:avLst/>
          </a:prstGeom>
        </p:spPr>
      </p:pic>
      <p:pic>
        <p:nvPicPr>
          <p:cNvPr id="1036" name="Picture 1035" descr="A green triangle with black background">
            <a:extLst>
              <a:ext uri="{FF2B5EF4-FFF2-40B4-BE49-F238E27FC236}">
                <a16:creationId xmlns:a16="http://schemas.microsoft.com/office/drawing/2014/main" id="{DECDD688-AB35-8502-8137-F37E110F0E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731" y="3341500"/>
            <a:ext cx="1219200" cy="1051286"/>
          </a:xfrm>
          <a:prstGeom prst="rect">
            <a:avLst/>
          </a:prstGeom>
        </p:spPr>
      </p:pic>
      <p:pic>
        <p:nvPicPr>
          <p:cNvPr id="1037" name="Picture 1036" descr="A red trapezoid with black lines">
            <a:extLst>
              <a:ext uri="{FF2B5EF4-FFF2-40B4-BE49-F238E27FC236}">
                <a16:creationId xmlns:a16="http://schemas.microsoft.com/office/drawing/2014/main" id="{28ABDCA8-941B-9236-14DA-33517F3986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5550" y="1641245"/>
            <a:ext cx="2409196" cy="1051286"/>
          </a:xfrm>
          <a:prstGeom prst="rect">
            <a:avLst/>
          </a:prstGeom>
        </p:spPr>
      </p:pic>
      <p:pic>
        <p:nvPicPr>
          <p:cNvPr id="52" name="Picture 51" descr="A blue rhombus with black lines">
            <a:extLst>
              <a:ext uri="{FF2B5EF4-FFF2-40B4-BE49-F238E27FC236}">
                <a16:creationId xmlns:a16="http://schemas.microsoft.com/office/drawing/2014/main" id="{0F2FEBA4-6CF3-DEE9-7538-E4DF822A317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514" y="5164265"/>
            <a:ext cx="1848813" cy="1051286"/>
          </a:xfrm>
          <a:prstGeom prst="rect">
            <a:avLst/>
          </a:prstGeom>
        </p:spPr>
      </p:pic>
      <p:pic>
        <p:nvPicPr>
          <p:cNvPr id="54" name="Picture 53" descr="A blue rhombus with black lines">
            <a:extLst>
              <a:ext uri="{FF2B5EF4-FFF2-40B4-BE49-F238E27FC236}">
                <a16:creationId xmlns:a16="http://schemas.microsoft.com/office/drawing/2014/main" id="{FF801B08-D580-3B8E-D84A-26D56107B2C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514" y="5182756"/>
            <a:ext cx="1848813" cy="1051286"/>
          </a:xfrm>
          <a:prstGeom prst="rect">
            <a:avLst/>
          </a:prstGeom>
        </p:spPr>
      </p:pic>
      <p:pic>
        <p:nvPicPr>
          <p:cNvPr id="55" name="Picture 54" descr="A blue rhombus with black lines">
            <a:extLst>
              <a:ext uri="{FF2B5EF4-FFF2-40B4-BE49-F238E27FC236}">
                <a16:creationId xmlns:a16="http://schemas.microsoft.com/office/drawing/2014/main" id="{CBE0F96C-C279-DCBD-975D-BC14C7007B5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514" y="5218316"/>
            <a:ext cx="1848813" cy="1051286"/>
          </a:xfrm>
          <a:prstGeom prst="rect">
            <a:avLst/>
          </a:prstGeom>
        </p:spPr>
      </p:pic>
      <p:pic>
        <p:nvPicPr>
          <p:cNvPr id="56" name="Picture 55" descr="A blue rhombus with black lines">
            <a:extLst>
              <a:ext uri="{FF2B5EF4-FFF2-40B4-BE49-F238E27FC236}">
                <a16:creationId xmlns:a16="http://schemas.microsoft.com/office/drawing/2014/main" id="{7AB7300B-2332-FE77-F4F0-8CE49176DEA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514" y="5190239"/>
            <a:ext cx="1848813" cy="1051286"/>
          </a:xfrm>
          <a:prstGeom prst="rect">
            <a:avLst/>
          </a:prstGeom>
        </p:spPr>
      </p:pic>
      <p:pic>
        <p:nvPicPr>
          <p:cNvPr id="1024" name="Picture 1023" descr="A blue rhombus with black lines">
            <a:extLst>
              <a:ext uri="{FF2B5EF4-FFF2-40B4-BE49-F238E27FC236}">
                <a16:creationId xmlns:a16="http://schemas.microsoft.com/office/drawing/2014/main" id="{F71C9D1F-B818-2474-CEF1-BC43792811A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514" y="5172834"/>
            <a:ext cx="1848813" cy="1051286"/>
          </a:xfrm>
          <a:prstGeom prst="rect">
            <a:avLst/>
          </a:prstGeom>
        </p:spPr>
      </p:pic>
      <p:pic>
        <p:nvPicPr>
          <p:cNvPr id="1025" name="Picture 1024" descr="A blue rhombus with black lines">
            <a:extLst>
              <a:ext uri="{FF2B5EF4-FFF2-40B4-BE49-F238E27FC236}">
                <a16:creationId xmlns:a16="http://schemas.microsoft.com/office/drawing/2014/main" id="{6189CCEA-7775-C1C2-D3C0-22DD5A5DADE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514" y="5136188"/>
            <a:ext cx="1848813" cy="1051286"/>
          </a:xfrm>
          <a:prstGeom prst="rect">
            <a:avLst/>
          </a:prstGeom>
        </p:spPr>
      </p:pic>
      <p:pic>
        <p:nvPicPr>
          <p:cNvPr id="1027" name="Picture 1026" descr="A blue rhombus with black lines">
            <a:extLst>
              <a:ext uri="{FF2B5EF4-FFF2-40B4-BE49-F238E27FC236}">
                <a16:creationId xmlns:a16="http://schemas.microsoft.com/office/drawing/2014/main" id="{693277B8-3EB5-76E0-6B99-FFCD8B5F573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514" y="5155054"/>
            <a:ext cx="1848813" cy="1051286"/>
          </a:xfrm>
          <a:prstGeom prst="rect">
            <a:avLst/>
          </a:prstGeom>
        </p:spPr>
      </p:pic>
      <p:pic>
        <p:nvPicPr>
          <p:cNvPr id="1029" name="Picture 1028" descr="A blue rhombus with black lines">
            <a:extLst>
              <a:ext uri="{FF2B5EF4-FFF2-40B4-BE49-F238E27FC236}">
                <a16:creationId xmlns:a16="http://schemas.microsoft.com/office/drawing/2014/main" id="{03AF5B6F-45AC-D637-6193-94CE3C42213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514" y="5182756"/>
            <a:ext cx="1848813" cy="1051286"/>
          </a:xfrm>
          <a:prstGeom prst="rect">
            <a:avLst/>
          </a:prstGeom>
        </p:spPr>
      </p:pic>
      <p:pic>
        <p:nvPicPr>
          <p:cNvPr id="2" name="Picture 1" descr="source&#10;">
            <a:extLst>
              <a:ext uri="{FF2B5EF4-FFF2-40B4-BE49-F238E27FC236}">
                <a16:creationId xmlns:a16="http://schemas.microsoft.com/office/drawing/2014/main" id="{DD5593B7-6359-BA4D-6963-8BD2CEFC4954}"/>
              </a:ext>
            </a:extLst>
          </p:cNvPr>
          <p:cNvPicPr>
            <a:picLocks noChangeAspect="1"/>
          </p:cNvPicPr>
          <p:nvPr/>
        </p:nvPicPr>
        <p:blipFill>
          <a:blip r:embed="rId6"/>
          <a:stretch>
            <a:fillRect/>
          </a:stretch>
        </p:blipFill>
        <p:spPr>
          <a:xfrm>
            <a:off x="190500" y="9340599"/>
            <a:ext cx="7288936" cy="57746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F02126-9FB8-30CC-3CBB-8FAE265B3E0E}"/>
              </a:ext>
            </a:extLst>
          </p:cNvPr>
          <p:cNvSpPr>
            <a:spLocks noGrp="1"/>
          </p:cNvSpPr>
          <p:nvPr>
            <p:ph type="ctrTitle"/>
          </p:nvPr>
        </p:nvSpPr>
        <p:spPr>
          <a:xfrm>
            <a:off x="5381572" y="-515526"/>
            <a:ext cx="7229527" cy="515526"/>
          </a:xfrm>
        </p:spPr>
        <p:txBody>
          <a:bodyPr wrap="square" lIns="0" tIns="0" rIns="0" bIns="0" anchor="b">
            <a:spAutoFit/>
          </a:bodyPr>
          <a:lstStyle/>
          <a:p>
            <a:r>
              <a:rPr lang="en-US">
                <a:solidFill>
                  <a:schemeClr val="bg2"/>
                </a:solidFill>
              </a:rPr>
              <a:t>Fill the Shapes – Caterpillar Outline</a:t>
            </a:r>
          </a:p>
        </p:txBody>
      </p:sp>
      <p:sp>
        <p:nvSpPr>
          <p:cNvPr id="38" name="object 22" descr="KY Family Math Night- Geometry Activity 1a: Fill the Shapes&#10;">
            <a:extLst>
              <a:ext uri="{FF2B5EF4-FFF2-40B4-BE49-F238E27FC236}">
                <a16:creationId xmlns:a16="http://schemas.microsoft.com/office/drawing/2014/main" id="{00F96527-A080-10A6-2459-BB86FCBF3463}"/>
              </a:ext>
            </a:extLst>
          </p:cNvPr>
          <p:cNvSpPr txBox="1">
            <a:spLocks/>
          </p:cNvSpPr>
          <p:nvPr/>
        </p:nvSpPr>
        <p:spPr>
          <a:xfrm>
            <a:off x="0" y="-13091"/>
            <a:ext cx="18059400" cy="1078499"/>
          </a:xfrm>
          <a:prstGeom prst="rect">
            <a:avLst/>
          </a:prstGeom>
          <a:solidFill>
            <a:srgbClr val="102649"/>
          </a:solidFill>
          <a:ln>
            <a:solidFill>
              <a:srgbClr val="102649"/>
            </a:solidFill>
          </a:ln>
        </p:spPr>
        <p:txBody>
          <a:bodyPr vert="horz" wrap="square" lIns="0" tIns="52069" rIns="0" bIns="0" rtlCol="0">
            <a:spAutoFit/>
          </a:bodyPr>
          <a:lstStyle>
            <a:lvl1pPr>
              <a:defRPr sz="3350" b="0" i="0">
                <a:solidFill>
                  <a:srgbClr val="F4B303"/>
                </a:solidFill>
                <a:latin typeface="Arial"/>
                <a:ea typeface="+mj-ea"/>
                <a:cs typeface="Arial"/>
              </a:defRPr>
            </a:lvl1pPr>
          </a:lstStyle>
          <a:p>
            <a:pPr marL="642620" marR="5080" indent="-630555" algn="ctr">
              <a:lnSpc>
                <a:spcPts val="3820"/>
              </a:lnSpc>
              <a:spcBef>
                <a:spcPts val="409"/>
              </a:spcBef>
            </a:pPr>
            <a:r>
              <a:rPr lang="en-US">
                <a:solidFill>
                  <a:schemeClr val="bg1"/>
                </a:solidFill>
                <a:latin typeface="+mj-lt"/>
              </a:rPr>
              <a:t>Fill the Shapes: Caterpillar Outline</a:t>
            </a:r>
          </a:p>
          <a:p>
            <a:pPr marL="642620" marR="5080" indent="-630555" algn="ctr">
              <a:lnSpc>
                <a:spcPts val="3820"/>
              </a:lnSpc>
              <a:spcBef>
                <a:spcPts val="409"/>
              </a:spcBef>
            </a:pPr>
            <a:endParaRPr lang="en-US" spc="-10">
              <a:solidFill>
                <a:schemeClr val="bg1"/>
              </a:solidFill>
            </a:endParaRPr>
          </a:p>
        </p:txBody>
      </p:sp>
      <p:sp>
        <p:nvSpPr>
          <p:cNvPr id="2" name="TextBox 1">
            <a:extLst>
              <a:ext uri="{FF2B5EF4-FFF2-40B4-BE49-F238E27FC236}">
                <a16:creationId xmlns:a16="http://schemas.microsoft.com/office/drawing/2014/main" id="{EA9E852E-BFCD-29C5-340F-786E191BA490}"/>
              </a:ext>
            </a:extLst>
          </p:cNvPr>
          <p:cNvSpPr txBox="1"/>
          <p:nvPr/>
        </p:nvSpPr>
        <p:spPr>
          <a:xfrm>
            <a:off x="3403988" y="7622141"/>
            <a:ext cx="11251423"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pic>
        <p:nvPicPr>
          <p:cNvPr id="11" name="Picture 10" descr="A black line drawing of a caterpillar to fill in with the color shapes">
            <a:extLst>
              <a:ext uri="{FF2B5EF4-FFF2-40B4-BE49-F238E27FC236}">
                <a16:creationId xmlns:a16="http://schemas.microsoft.com/office/drawing/2014/main" id="{3349359F-09D4-9431-3D1D-1F133069C968}"/>
              </a:ext>
            </a:extLst>
          </p:cNvPr>
          <p:cNvPicPr>
            <a:picLocks noChangeAspect="1"/>
          </p:cNvPicPr>
          <p:nvPr/>
        </p:nvPicPr>
        <p:blipFill>
          <a:blip r:embed="rId2"/>
          <a:stretch>
            <a:fillRect/>
          </a:stretch>
        </p:blipFill>
        <p:spPr>
          <a:xfrm>
            <a:off x="4486783" y="1041400"/>
            <a:ext cx="13563600" cy="6287392"/>
          </a:xfrm>
          <a:prstGeom prst="rect">
            <a:avLst/>
          </a:prstGeom>
        </p:spPr>
      </p:pic>
      <p:pic>
        <p:nvPicPr>
          <p:cNvPr id="12" name="Picture 11" descr="A red trapezoid with black lines&#10;">
            <a:extLst>
              <a:ext uri="{FF2B5EF4-FFF2-40B4-BE49-F238E27FC236}">
                <a16:creationId xmlns:a16="http://schemas.microsoft.com/office/drawing/2014/main" id="{BDB95D19-7882-A3FE-9842-AF596F8D0D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439565" y="4247148"/>
            <a:ext cx="2758446" cy="1203686"/>
          </a:xfrm>
          <a:prstGeom prst="rect">
            <a:avLst/>
          </a:prstGeom>
        </p:spPr>
      </p:pic>
      <p:pic>
        <p:nvPicPr>
          <p:cNvPr id="14" name="Picture 13" descr="A yellow hexagon with black background">
            <a:extLst>
              <a:ext uri="{FF2B5EF4-FFF2-40B4-BE49-F238E27FC236}">
                <a16:creationId xmlns:a16="http://schemas.microsoft.com/office/drawing/2014/main" id="{A89B9C1F-E40A-5020-17B1-2DDDC818B2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858990">
            <a:off x="61440" y="6659292"/>
            <a:ext cx="2699425" cy="2355862"/>
          </a:xfrm>
          <a:prstGeom prst="rect">
            <a:avLst/>
          </a:prstGeom>
        </p:spPr>
      </p:pic>
      <p:pic>
        <p:nvPicPr>
          <p:cNvPr id="16" name="Picture 15" descr="A brown rhombus with black border&#10;">
            <a:extLst>
              <a:ext uri="{FF2B5EF4-FFF2-40B4-BE49-F238E27FC236}">
                <a16:creationId xmlns:a16="http://schemas.microsoft.com/office/drawing/2014/main" id="{9F856F23-A577-862C-5A6F-47A30BFD5F2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2452553">
            <a:off x="1789614" y="2288277"/>
            <a:ext cx="2381882" cy="754284"/>
          </a:xfrm>
          <a:prstGeom prst="rect">
            <a:avLst/>
          </a:prstGeom>
        </p:spPr>
      </p:pic>
      <p:pic>
        <p:nvPicPr>
          <p:cNvPr id="19" name="Picture 18" descr="A green triangle with black background">
            <a:extLst>
              <a:ext uri="{FF2B5EF4-FFF2-40B4-BE49-F238E27FC236}">
                <a16:creationId xmlns:a16="http://schemas.microsoft.com/office/drawing/2014/main" id="{46239D0E-0A97-81A7-6567-AF9368DB35C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0094" y="1898922"/>
            <a:ext cx="1342516" cy="1157618"/>
          </a:xfrm>
          <a:prstGeom prst="rect">
            <a:avLst/>
          </a:prstGeom>
        </p:spPr>
      </p:pic>
      <p:pic>
        <p:nvPicPr>
          <p:cNvPr id="20" name="Picture 19" descr="A yellow hexagon with black background">
            <a:extLst>
              <a:ext uri="{FF2B5EF4-FFF2-40B4-BE49-F238E27FC236}">
                <a16:creationId xmlns:a16="http://schemas.microsoft.com/office/drawing/2014/main" id="{F65A2C52-90C0-BF07-5FA5-9487711C3C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858990">
            <a:off x="231231" y="6771678"/>
            <a:ext cx="2699425" cy="2355862"/>
          </a:xfrm>
          <a:prstGeom prst="rect">
            <a:avLst/>
          </a:prstGeom>
        </p:spPr>
      </p:pic>
      <p:pic>
        <p:nvPicPr>
          <p:cNvPr id="21" name="Picture 20" descr="A yellow hexagon with black background">
            <a:extLst>
              <a:ext uri="{FF2B5EF4-FFF2-40B4-BE49-F238E27FC236}">
                <a16:creationId xmlns:a16="http://schemas.microsoft.com/office/drawing/2014/main" id="{E4CE95DF-4EC2-33FF-49E1-5769E8E5BFA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858990">
            <a:off x="110092" y="6761318"/>
            <a:ext cx="2699425" cy="2355862"/>
          </a:xfrm>
          <a:prstGeom prst="rect">
            <a:avLst/>
          </a:prstGeom>
        </p:spPr>
      </p:pic>
      <p:pic>
        <p:nvPicPr>
          <p:cNvPr id="22" name="Picture 21" descr="A yellow hexagon with black background">
            <a:extLst>
              <a:ext uri="{FF2B5EF4-FFF2-40B4-BE49-F238E27FC236}">
                <a16:creationId xmlns:a16="http://schemas.microsoft.com/office/drawing/2014/main" id="{60777640-7335-DCD9-CC05-7998E7B957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858990">
            <a:off x="142897" y="6665649"/>
            <a:ext cx="2699425" cy="2355862"/>
          </a:xfrm>
          <a:prstGeom prst="rect">
            <a:avLst/>
          </a:prstGeom>
        </p:spPr>
      </p:pic>
      <p:pic>
        <p:nvPicPr>
          <p:cNvPr id="24" name="Picture 23" descr="A red trapezoid with black lines&#10;">
            <a:extLst>
              <a:ext uri="{FF2B5EF4-FFF2-40B4-BE49-F238E27FC236}">
                <a16:creationId xmlns:a16="http://schemas.microsoft.com/office/drawing/2014/main" id="{E45C17C9-CBE0-BDA2-D812-0CDC99119B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439565" y="4136603"/>
            <a:ext cx="2758446" cy="1203686"/>
          </a:xfrm>
          <a:prstGeom prst="rect">
            <a:avLst/>
          </a:prstGeom>
        </p:spPr>
      </p:pic>
      <p:pic>
        <p:nvPicPr>
          <p:cNvPr id="25" name="Picture 24" descr="A red trapezoid with black lines&#10;">
            <a:extLst>
              <a:ext uri="{FF2B5EF4-FFF2-40B4-BE49-F238E27FC236}">
                <a16:creationId xmlns:a16="http://schemas.microsoft.com/office/drawing/2014/main" id="{3D05C61A-C4D7-5BBA-E261-FEAED4B91D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439565" y="4066337"/>
            <a:ext cx="2758446" cy="1203686"/>
          </a:xfrm>
          <a:prstGeom prst="rect">
            <a:avLst/>
          </a:prstGeom>
        </p:spPr>
      </p:pic>
      <p:pic>
        <p:nvPicPr>
          <p:cNvPr id="26" name="Picture 25" descr="A red trapezoid with black lines&#10;">
            <a:extLst>
              <a:ext uri="{FF2B5EF4-FFF2-40B4-BE49-F238E27FC236}">
                <a16:creationId xmlns:a16="http://schemas.microsoft.com/office/drawing/2014/main" id="{C7F3773F-755C-0CF7-F6F7-2D650B2497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439565" y="4091737"/>
            <a:ext cx="2758446" cy="1203686"/>
          </a:xfrm>
          <a:prstGeom prst="rect">
            <a:avLst/>
          </a:prstGeom>
        </p:spPr>
      </p:pic>
      <p:pic>
        <p:nvPicPr>
          <p:cNvPr id="27" name="Picture 26" descr="A red trapezoid with black lines&#10;">
            <a:extLst>
              <a:ext uri="{FF2B5EF4-FFF2-40B4-BE49-F238E27FC236}">
                <a16:creationId xmlns:a16="http://schemas.microsoft.com/office/drawing/2014/main" id="{DC8A323C-B49F-4DB4-BBB5-7DE69376AB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439565" y="4040937"/>
            <a:ext cx="2758446" cy="1203686"/>
          </a:xfrm>
          <a:prstGeom prst="rect">
            <a:avLst/>
          </a:prstGeom>
        </p:spPr>
      </p:pic>
      <p:pic>
        <p:nvPicPr>
          <p:cNvPr id="28" name="Picture 27" descr="A red trapezoid with black lines&#10;">
            <a:extLst>
              <a:ext uri="{FF2B5EF4-FFF2-40B4-BE49-F238E27FC236}">
                <a16:creationId xmlns:a16="http://schemas.microsoft.com/office/drawing/2014/main" id="{08CEFA5B-97E4-C121-69F1-E29A00AD79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439565" y="4066337"/>
            <a:ext cx="2758446" cy="1203686"/>
          </a:xfrm>
          <a:prstGeom prst="rect">
            <a:avLst/>
          </a:prstGeom>
        </p:spPr>
      </p:pic>
      <p:pic>
        <p:nvPicPr>
          <p:cNvPr id="29" name="Picture 28" descr="A brown rhombus with black border&#10;">
            <a:extLst>
              <a:ext uri="{FF2B5EF4-FFF2-40B4-BE49-F238E27FC236}">
                <a16:creationId xmlns:a16="http://schemas.microsoft.com/office/drawing/2014/main" id="{662F5828-9518-A276-CD35-D7AB3D53CC0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2452553">
            <a:off x="1765251" y="2206938"/>
            <a:ext cx="2381882" cy="754284"/>
          </a:xfrm>
          <a:prstGeom prst="rect">
            <a:avLst/>
          </a:prstGeom>
        </p:spPr>
      </p:pic>
      <p:pic>
        <p:nvPicPr>
          <p:cNvPr id="30" name="Picture 29" descr="A green triangle with black background">
            <a:extLst>
              <a:ext uri="{FF2B5EF4-FFF2-40B4-BE49-F238E27FC236}">
                <a16:creationId xmlns:a16="http://schemas.microsoft.com/office/drawing/2014/main" id="{3EDCCE1F-2411-F916-33D3-E76BBAB7041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8399" y="1852522"/>
            <a:ext cx="1342516" cy="1157618"/>
          </a:xfrm>
          <a:prstGeom prst="rect">
            <a:avLst/>
          </a:prstGeom>
        </p:spPr>
      </p:pic>
      <p:pic>
        <p:nvPicPr>
          <p:cNvPr id="31" name="Picture 30" descr="A green triangle with black background">
            <a:extLst>
              <a:ext uri="{FF2B5EF4-FFF2-40B4-BE49-F238E27FC236}">
                <a16:creationId xmlns:a16="http://schemas.microsoft.com/office/drawing/2014/main" id="{A7F27C0B-C376-BDD8-9914-28A9754EF14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4884" y="1820387"/>
            <a:ext cx="1342516" cy="1157618"/>
          </a:xfrm>
          <a:prstGeom prst="rect">
            <a:avLst/>
          </a:prstGeom>
        </p:spPr>
      </p:pic>
      <p:pic>
        <p:nvPicPr>
          <p:cNvPr id="32" name="Picture 31" descr="A green triangle with black background">
            <a:extLst>
              <a:ext uri="{FF2B5EF4-FFF2-40B4-BE49-F238E27FC236}">
                <a16:creationId xmlns:a16="http://schemas.microsoft.com/office/drawing/2014/main" id="{BAB8016C-8622-BBC0-8993-8DCA72AE2F3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8985" y="1856585"/>
            <a:ext cx="1342516" cy="1157618"/>
          </a:xfrm>
          <a:prstGeom prst="rect">
            <a:avLst/>
          </a:prstGeom>
        </p:spPr>
      </p:pic>
      <p:pic>
        <p:nvPicPr>
          <p:cNvPr id="33" name="Picture 32" descr="A green triangle with black background">
            <a:extLst>
              <a:ext uri="{FF2B5EF4-FFF2-40B4-BE49-F238E27FC236}">
                <a16:creationId xmlns:a16="http://schemas.microsoft.com/office/drawing/2014/main" id="{0D3CA8AD-387F-CC3B-B507-3F10382023F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8985" y="1829213"/>
            <a:ext cx="1342516" cy="1157618"/>
          </a:xfrm>
          <a:prstGeom prst="rect">
            <a:avLst/>
          </a:prstGeom>
        </p:spPr>
      </p:pic>
      <p:pic>
        <p:nvPicPr>
          <p:cNvPr id="34" name="Picture 33" descr="A green triangle with black background">
            <a:extLst>
              <a:ext uri="{FF2B5EF4-FFF2-40B4-BE49-F238E27FC236}">
                <a16:creationId xmlns:a16="http://schemas.microsoft.com/office/drawing/2014/main" id="{E99FEDFE-91A9-7209-3AE4-1909C9A8925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8985" y="1905281"/>
            <a:ext cx="1342516" cy="1157618"/>
          </a:xfrm>
          <a:prstGeom prst="rect">
            <a:avLst/>
          </a:prstGeom>
        </p:spPr>
      </p:pic>
      <p:pic>
        <p:nvPicPr>
          <p:cNvPr id="35" name="Picture 34" descr="A blue rhombus with black lines">
            <a:extLst>
              <a:ext uri="{FF2B5EF4-FFF2-40B4-BE49-F238E27FC236}">
                <a16:creationId xmlns:a16="http://schemas.microsoft.com/office/drawing/2014/main" id="{E3B9DE15-CF64-038D-F795-A92688F6E75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20510850">
            <a:off x="2056149" y="4703249"/>
            <a:ext cx="1848813" cy="1051286"/>
          </a:xfrm>
          <a:prstGeom prst="rect">
            <a:avLst/>
          </a:prstGeom>
        </p:spPr>
      </p:pic>
      <p:pic>
        <p:nvPicPr>
          <p:cNvPr id="36" name="Picture 35" descr="A blue rhombus with black lines">
            <a:extLst>
              <a:ext uri="{FF2B5EF4-FFF2-40B4-BE49-F238E27FC236}">
                <a16:creationId xmlns:a16="http://schemas.microsoft.com/office/drawing/2014/main" id="{51A463F9-5063-9024-D860-5223D85CD8D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20510850">
            <a:off x="2250262" y="4676123"/>
            <a:ext cx="1848813" cy="1051286"/>
          </a:xfrm>
          <a:prstGeom prst="rect">
            <a:avLst/>
          </a:prstGeom>
        </p:spPr>
      </p:pic>
      <p:pic>
        <p:nvPicPr>
          <p:cNvPr id="37" name="Picture 36" descr="A blue rhombus with black lines">
            <a:extLst>
              <a:ext uri="{FF2B5EF4-FFF2-40B4-BE49-F238E27FC236}">
                <a16:creationId xmlns:a16="http://schemas.microsoft.com/office/drawing/2014/main" id="{6773F830-BE8F-26E1-ACEE-715DF00AD12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20510850">
            <a:off x="2136940" y="4648997"/>
            <a:ext cx="1848813" cy="1051286"/>
          </a:xfrm>
          <a:prstGeom prst="rect">
            <a:avLst/>
          </a:prstGeom>
        </p:spPr>
      </p:pic>
      <p:pic>
        <p:nvPicPr>
          <p:cNvPr id="3" name="Picture 2" descr="source&#10;">
            <a:extLst>
              <a:ext uri="{FF2B5EF4-FFF2-40B4-BE49-F238E27FC236}">
                <a16:creationId xmlns:a16="http://schemas.microsoft.com/office/drawing/2014/main" id="{DF05AA70-47A4-E45E-B9CA-2B3F3EEB4F29}"/>
              </a:ext>
            </a:extLst>
          </p:cNvPr>
          <p:cNvPicPr>
            <a:picLocks noChangeAspect="1"/>
          </p:cNvPicPr>
          <p:nvPr/>
        </p:nvPicPr>
        <p:blipFill>
          <a:blip r:embed="rId8"/>
          <a:stretch>
            <a:fillRect/>
          </a:stretch>
        </p:blipFill>
        <p:spPr>
          <a:xfrm>
            <a:off x="5678" y="9633579"/>
            <a:ext cx="7288936" cy="50014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FFF6FE6-9AD1-9B22-4336-8EBF5158FA4A}"/>
              </a:ext>
            </a:extLst>
          </p:cNvPr>
          <p:cNvSpPr txBox="1"/>
          <p:nvPr/>
        </p:nvSpPr>
        <p:spPr>
          <a:xfrm>
            <a:off x="3954336" y="8474415"/>
            <a:ext cx="10150728" cy="954107"/>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p:txBody>
      </p:sp>
      <p:pic>
        <p:nvPicPr>
          <p:cNvPr id="20" name="Picture 19" descr="Outline of a Cat">
            <a:extLst>
              <a:ext uri="{FF2B5EF4-FFF2-40B4-BE49-F238E27FC236}">
                <a16:creationId xmlns:a16="http://schemas.microsoft.com/office/drawing/2014/main" id="{BE0952D8-92F7-BE21-7031-13FF99BCB5BA}"/>
              </a:ext>
            </a:extLst>
          </p:cNvPr>
          <p:cNvPicPr>
            <a:picLocks noChangeAspect="1"/>
          </p:cNvPicPr>
          <p:nvPr/>
        </p:nvPicPr>
        <p:blipFill>
          <a:blip r:embed="rId2"/>
          <a:stretch>
            <a:fillRect/>
          </a:stretch>
        </p:blipFill>
        <p:spPr>
          <a:xfrm>
            <a:off x="8876875" y="364063"/>
            <a:ext cx="7073013" cy="8149341"/>
          </a:xfrm>
          <a:prstGeom prst="rect">
            <a:avLst/>
          </a:prstGeom>
        </p:spPr>
      </p:pic>
      <p:pic>
        <p:nvPicPr>
          <p:cNvPr id="10" name="Picture 9" descr="A yellow hexagon with black background">
            <a:extLst>
              <a:ext uri="{FF2B5EF4-FFF2-40B4-BE49-F238E27FC236}">
                <a16:creationId xmlns:a16="http://schemas.microsoft.com/office/drawing/2014/main" id="{FCF3153F-40FB-A0E1-F466-A1295B69A5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6145" y="5521351"/>
            <a:ext cx="3721764" cy="3248085"/>
          </a:xfrm>
          <a:prstGeom prst="rect">
            <a:avLst/>
          </a:prstGeom>
        </p:spPr>
      </p:pic>
      <p:pic>
        <p:nvPicPr>
          <p:cNvPr id="12" name="Picture 11" descr="A brown rhombus with black border">
            <a:extLst>
              <a:ext uri="{FF2B5EF4-FFF2-40B4-BE49-F238E27FC236}">
                <a16:creationId xmlns:a16="http://schemas.microsoft.com/office/drawing/2014/main" id="{80CF3D6F-D53A-CBB5-A0AC-47AB73D4103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7196216">
            <a:off x="3869123" y="2250835"/>
            <a:ext cx="3454164" cy="925913"/>
          </a:xfrm>
          <a:prstGeom prst="rect">
            <a:avLst/>
          </a:prstGeom>
        </p:spPr>
      </p:pic>
      <p:pic>
        <p:nvPicPr>
          <p:cNvPr id="9" name="Picture 8" descr="A red trapezoid with black lines">
            <a:extLst>
              <a:ext uri="{FF2B5EF4-FFF2-40B4-BE49-F238E27FC236}">
                <a16:creationId xmlns:a16="http://schemas.microsoft.com/office/drawing/2014/main" id="{6907397B-07F0-8F25-3D33-3E5578D28B6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41122" y="3214843"/>
            <a:ext cx="3721761" cy="1624042"/>
          </a:xfrm>
          <a:prstGeom prst="rect">
            <a:avLst/>
          </a:prstGeom>
        </p:spPr>
      </p:pic>
      <p:pic>
        <p:nvPicPr>
          <p:cNvPr id="11" name="Picture 10" descr="A green triangle with black background">
            <a:extLst>
              <a:ext uri="{FF2B5EF4-FFF2-40B4-BE49-F238E27FC236}">
                <a16:creationId xmlns:a16="http://schemas.microsoft.com/office/drawing/2014/main" id="{F9FFF19A-D300-44D7-B907-FC8555F2E55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646602">
            <a:off x="1215713" y="873642"/>
            <a:ext cx="1883439" cy="1624042"/>
          </a:xfrm>
          <a:prstGeom prst="rect">
            <a:avLst/>
          </a:prstGeom>
        </p:spPr>
      </p:pic>
      <p:pic>
        <p:nvPicPr>
          <p:cNvPr id="18" name="Picture 17" descr="A yellow hexagon with black background">
            <a:extLst>
              <a:ext uri="{FF2B5EF4-FFF2-40B4-BE49-F238E27FC236}">
                <a16:creationId xmlns:a16="http://schemas.microsoft.com/office/drawing/2014/main" id="{E996BC63-FF1F-8C31-7E6B-6C4DBD1175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6145" y="5425075"/>
            <a:ext cx="3721764" cy="3248085"/>
          </a:xfrm>
          <a:prstGeom prst="rect">
            <a:avLst/>
          </a:prstGeom>
        </p:spPr>
      </p:pic>
      <p:pic>
        <p:nvPicPr>
          <p:cNvPr id="21" name="Picture 20" descr="A brown rhombus with black border">
            <a:extLst>
              <a:ext uri="{FF2B5EF4-FFF2-40B4-BE49-F238E27FC236}">
                <a16:creationId xmlns:a16="http://schemas.microsoft.com/office/drawing/2014/main" id="{36ADCF60-864F-65A1-5396-CAE4E1E703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7196216">
            <a:off x="3800353" y="2292194"/>
            <a:ext cx="3454164" cy="925913"/>
          </a:xfrm>
          <a:prstGeom prst="rect">
            <a:avLst/>
          </a:prstGeom>
        </p:spPr>
      </p:pic>
      <p:pic>
        <p:nvPicPr>
          <p:cNvPr id="22" name="Picture 21" descr="A green triangle with black background">
            <a:extLst>
              <a:ext uri="{FF2B5EF4-FFF2-40B4-BE49-F238E27FC236}">
                <a16:creationId xmlns:a16="http://schemas.microsoft.com/office/drawing/2014/main" id="{CD701F00-4019-99D1-C68D-F27A158829E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10800000">
            <a:off x="996512" y="1279922"/>
            <a:ext cx="1883439" cy="1624042"/>
          </a:xfrm>
          <a:prstGeom prst="rect">
            <a:avLst/>
          </a:prstGeom>
        </p:spPr>
      </p:pic>
      <p:pic>
        <p:nvPicPr>
          <p:cNvPr id="23" name="Picture 22" descr="A red trapezoid with black lines">
            <a:extLst>
              <a:ext uri="{FF2B5EF4-FFF2-40B4-BE49-F238E27FC236}">
                <a16:creationId xmlns:a16="http://schemas.microsoft.com/office/drawing/2014/main" id="{BD8D8011-947B-1A29-3C63-573567E67C6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9641" y="3235326"/>
            <a:ext cx="3721761" cy="1624042"/>
          </a:xfrm>
          <a:prstGeom prst="rect">
            <a:avLst/>
          </a:prstGeom>
        </p:spPr>
      </p:pic>
      <p:pic>
        <p:nvPicPr>
          <p:cNvPr id="24" name="Picture 23" descr="A red trapezoid with black lines">
            <a:extLst>
              <a:ext uri="{FF2B5EF4-FFF2-40B4-BE49-F238E27FC236}">
                <a16:creationId xmlns:a16="http://schemas.microsoft.com/office/drawing/2014/main" id="{F8DB7C85-A726-B158-7953-D34B06EF718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8160" y="3204492"/>
            <a:ext cx="3721761" cy="1624042"/>
          </a:xfrm>
          <a:prstGeom prst="rect">
            <a:avLst/>
          </a:prstGeom>
        </p:spPr>
      </p:pic>
      <p:pic>
        <p:nvPicPr>
          <p:cNvPr id="25" name="Picture 24" descr="A green triangle with black background">
            <a:extLst>
              <a:ext uri="{FF2B5EF4-FFF2-40B4-BE49-F238E27FC236}">
                <a16:creationId xmlns:a16="http://schemas.microsoft.com/office/drawing/2014/main" id="{5BAD3362-D7A3-1817-F0BB-748AD5FC353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646602">
            <a:off x="1190507" y="873643"/>
            <a:ext cx="1883439" cy="1624042"/>
          </a:xfrm>
          <a:prstGeom prst="rect">
            <a:avLst/>
          </a:prstGeom>
        </p:spPr>
      </p:pic>
      <p:pic>
        <p:nvPicPr>
          <p:cNvPr id="26" name="Picture 25" descr="A green triangle with black background">
            <a:extLst>
              <a:ext uri="{FF2B5EF4-FFF2-40B4-BE49-F238E27FC236}">
                <a16:creationId xmlns:a16="http://schemas.microsoft.com/office/drawing/2014/main" id="{324475BC-3761-33B4-299A-494F3A6FD05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646602">
            <a:off x="1233546" y="901667"/>
            <a:ext cx="1883439" cy="1624042"/>
          </a:xfrm>
          <a:prstGeom prst="rect">
            <a:avLst/>
          </a:prstGeom>
        </p:spPr>
      </p:pic>
      <p:sp>
        <p:nvSpPr>
          <p:cNvPr id="29" name="object 22" descr="KY Family Math Night- Geometry Activity 1a: Fill the Shapes&#10;">
            <a:extLst>
              <a:ext uri="{FF2B5EF4-FFF2-40B4-BE49-F238E27FC236}">
                <a16:creationId xmlns:a16="http://schemas.microsoft.com/office/drawing/2014/main" id="{4871A7B2-B2B8-1AFF-7D36-29323913A817}"/>
              </a:ext>
            </a:extLst>
          </p:cNvPr>
          <p:cNvSpPr txBox="1">
            <a:spLocks noGrp="1"/>
          </p:cNvSpPr>
          <p:nvPr>
            <p:ph type="ctrTitle"/>
          </p:nvPr>
        </p:nvSpPr>
        <p:spPr>
          <a:xfrm>
            <a:off x="0" y="-13091"/>
            <a:ext cx="18059400" cy="1027203"/>
          </a:xfrm>
          <a:prstGeom prst="rect">
            <a:avLst/>
          </a:prstGeom>
          <a:solidFill>
            <a:srgbClr val="102649"/>
          </a:solidFill>
          <a:ln>
            <a:solidFill>
              <a:srgbClr val="102649"/>
            </a:solidFill>
          </a:ln>
        </p:spPr>
        <p:txBody>
          <a:bodyPr vert="horz" wrap="square" lIns="0" tIns="52069" rIns="0" bIns="0" rtlCol="0">
            <a:spAutoFit/>
          </a:bodyPr>
          <a:lstStyle/>
          <a:p>
            <a:pPr marL="642620" marR="5080" indent="-630555" algn="ctr">
              <a:lnSpc>
                <a:spcPts val="3820"/>
              </a:lnSpc>
              <a:spcBef>
                <a:spcPts val="409"/>
              </a:spcBef>
            </a:pPr>
            <a:r>
              <a:rPr lang="en-US">
                <a:solidFill>
                  <a:schemeClr val="bg1"/>
                </a:solidFill>
                <a:latin typeface="+mj-lt"/>
              </a:rPr>
              <a:t>Fill the Shapes: Cat Outline</a:t>
            </a:r>
            <a:br>
              <a:rPr lang="en-US" spc="-254">
                <a:solidFill>
                  <a:schemeClr val="bg1"/>
                </a:solidFill>
              </a:rPr>
            </a:br>
            <a:endParaRPr spc="-10">
              <a:solidFill>
                <a:schemeClr val="bg1"/>
              </a:solidFill>
            </a:endParaRPr>
          </a:p>
        </p:txBody>
      </p:sp>
      <p:pic>
        <p:nvPicPr>
          <p:cNvPr id="3" name="Picture 2" descr="source&#10;">
            <a:extLst>
              <a:ext uri="{FF2B5EF4-FFF2-40B4-BE49-F238E27FC236}">
                <a16:creationId xmlns:a16="http://schemas.microsoft.com/office/drawing/2014/main" id="{9152D886-47E6-ADDE-680B-FDBCA056D532}"/>
              </a:ext>
            </a:extLst>
          </p:cNvPr>
          <p:cNvPicPr>
            <a:picLocks noChangeAspect="1"/>
          </p:cNvPicPr>
          <p:nvPr/>
        </p:nvPicPr>
        <p:blipFill>
          <a:blip r:embed="rId7"/>
          <a:stretch>
            <a:fillRect/>
          </a:stretch>
        </p:blipFill>
        <p:spPr>
          <a:xfrm>
            <a:off x="190500" y="9340599"/>
            <a:ext cx="7288936" cy="57746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9EE7731-D706-8BA7-8E77-E05B57CA56C7}"/>
              </a:ext>
            </a:extLst>
          </p:cNvPr>
          <p:cNvSpPr>
            <a:spLocks noGrp="1"/>
          </p:cNvSpPr>
          <p:nvPr>
            <p:ph type="title"/>
          </p:nvPr>
        </p:nvSpPr>
        <p:spPr>
          <a:xfrm>
            <a:off x="5381573" y="-515526"/>
            <a:ext cx="7296253" cy="515526"/>
          </a:xfrm>
        </p:spPr>
        <p:txBody>
          <a:bodyPr wrap="square" lIns="0" tIns="0" rIns="0" bIns="0" anchor="b">
            <a:spAutoFit/>
          </a:bodyPr>
          <a:lstStyle/>
          <a:p>
            <a:r>
              <a:rPr lang="en-US">
                <a:solidFill>
                  <a:schemeClr val="bg2"/>
                </a:solidFill>
              </a:rPr>
              <a:t>Fill the Shapes - Giraffe</a:t>
            </a:r>
          </a:p>
        </p:txBody>
      </p:sp>
      <p:sp>
        <p:nvSpPr>
          <p:cNvPr id="83" name="object 22" descr="KY Family Math Night- Geometry Activity 1a: Fill the Shapes&#10;">
            <a:extLst>
              <a:ext uri="{FF2B5EF4-FFF2-40B4-BE49-F238E27FC236}">
                <a16:creationId xmlns:a16="http://schemas.microsoft.com/office/drawing/2014/main" id="{2E63BD64-02B0-2668-3F94-9D2B9D3A8CF6}"/>
              </a:ext>
            </a:extLst>
          </p:cNvPr>
          <p:cNvSpPr txBox="1">
            <a:spLocks/>
          </p:cNvSpPr>
          <p:nvPr/>
        </p:nvSpPr>
        <p:spPr>
          <a:xfrm>
            <a:off x="0" y="-13091"/>
            <a:ext cx="18059400" cy="539890"/>
          </a:xfrm>
          <a:prstGeom prst="rect">
            <a:avLst/>
          </a:prstGeom>
          <a:solidFill>
            <a:srgbClr val="102649"/>
          </a:solidFill>
          <a:ln>
            <a:solidFill>
              <a:srgbClr val="102649"/>
            </a:solidFill>
          </a:ln>
        </p:spPr>
        <p:txBody>
          <a:bodyPr vert="horz" wrap="square" lIns="0" tIns="52069" rIns="0" bIns="0" rtlCol="0">
            <a:spAutoFit/>
          </a:bodyPr>
          <a:lstStyle>
            <a:lvl1pPr>
              <a:defRPr sz="3350" b="0" i="0">
                <a:solidFill>
                  <a:srgbClr val="F4B303"/>
                </a:solidFill>
                <a:latin typeface="Arial"/>
                <a:ea typeface="+mj-ea"/>
                <a:cs typeface="Arial"/>
              </a:defRPr>
            </a:lvl1pPr>
          </a:lstStyle>
          <a:p>
            <a:pPr marL="642620" marR="5080" indent="-630555" algn="ctr">
              <a:lnSpc>
                <a:spcPts val="3820"/>
              </a:lnSpc>
              <a:spcBef>
                <a:spcPts val="409"/>
              </a:spcBef>
            </a:pPr>
            <a:r>
              <a:rPr lang="en-US">
                <a:solidFill>
                  <a:schemeClr val="bg1"/>
                </a:solidFill>
                <a:latin typeface="+mj-lt"/>
              </a:rPr>
              <a:t>Fill the Shapes: Giraffe</a:t>
            </a:r>
          </a:p>
        </p:txBody>
      </p:sp>
      <p:pic>
        <p:nvPicPr>
          <p:cNvPr id="44" name="Picture 43" descr="A line drawing of a giraffe shape to fill in with the color shapes">
            <a:extLst>
              <a:ext uri="{FF2B5EF4-FFF2-40B4-BE49-F238E27FC236}">
                <a16:creationId xmlns:a16="http://schemas.microsoft.com/office/drawing/2014/main" id="{B8ED6D89-BA17-DA42-A78C-F3B2564B56EE}"/>
              </a:ext>
            </a:extLst>
          </p:cNvPr>
          <p:cNvPicPr>
            <a:picLocks noChangeAspect="1"/>
          </p:cNvPicPr>
          <p:nvPr/>
        </p:nvPicPr>
        <p:blipFill>
          <a:blip r:embed="rId2"/>
          <a:stretch>
            <a:fillRect/>
          </a:stretch>
        </p:blipFill>
        <p:spPr>
          <a:xfrm>
            <a:off x="9791700" y="550377"/>
            <a:ext cx="7598403" cy="9609623"/>
          </a:xfrm>
          <a:prstGeom prst="rect">
            <a:avLst/>
          </a:prstGeom>
        </p:spPr>
      </p:pic>
      <p:sp>
        <p:nvSpPr>
          <p:cNvPr id="45" name="object 6">
            <a:extLst>
              <a:ext uri="{FF2B5EF4-FFF2-40B4-BE49-F238E27FC236}">
                <a16:creationId xmlns:a16="http://schemas.microsoft.com/office/drawing/2014/main" id="{CF1B2EC4-D121-5B0E-3C4C-1D5E80B24CD3}"/>
              </a:ext>
            </a:extLst>
          </p:cNvPr>
          <p:cNvSpPr txBox="1"/>
          <p:nvPr/>
        </p:nvSpPr>
        <p:spPr>
          <a:xfrm>
            <a:off x="11725719" y="1698516"/>
            <a:ext cx="1524000" cy="530272"/>
          </a:xfrm>
          <a:prstGeom prst="rect">
            <a:avLst/>
          </a:prstGeom>
        </p:spPr>
        <p:txBody>
          <a:bodyPr vert="horz" wrap="square" lIns="0" tIns="14604" rIns="0" bIns="0" rtlCol="0">
            <a:spAutoFit/>
          </a:bodyPr>
          <a:lstStyle/>
          <a:p>
            <a:pPr marL="12700">
              <a:lnSpc>
                <a:spcPct val="100000"/>
              </a:lnSpc>
              <a:spcBef>
                <a:spcPts val="114"/>
              </a:spcBef>
            </a:pPr>
            <a:r>
              <a:rPr lang="en-US" sz="3350" spc="-55">
                <a:solidFill>
                  <a:srgbClr val="3F4446"/>
                </a:solidFill>
                <a:latin typeface="Arial"/>
                <a:cs typeface="Arial"/>
              </a:rPr>
              <a:t>Giraffe</a:t>
            </a:r>
            <a:endParaRPr sz="3350">
              <a:latin typeface="Arial"/>
              <a:cs typeface="Arial"/>
            </a:endParaRPr>
          </a:p>
        </p:txBody>
      </p:sp>
      <p:sp>
        <p:nvSpPr>
          <p:cNvPr id="2" name="TextBox 1">
            <a:extLst>
              <a:ext uri="{FF2B5EF4-FFF2-40B4-BE49-F238E27FC236}">
                <a16:creationId xmlns:a16="http://schemas.microsoft.com/office/drawing/2014/main" id="{D70B6594-4EAD-7716-CF49-585947187941}"/>
              </a:ext>
            </a:extLst>
          </p:cNvPr>
          <p:cNvSpPr txBox="1"/>
          <p:nvPr/>
        </p:nvSpPr>
        <p:spPr>
          <a:xfrm>
            <a:off x="190500" y="7473849"/>
            <a:ext cx="11061443"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pic>
        <p:nvPicPr>
          <p:cNvPr id="47" name="Picture 46" descr="A green triangle with black background">
            <a:extLst>
              <a:ext uri="{FF2B5EF4-FFF2-40B4-BE49-F238E27FC236}">
                <a16:creationId xmlns:a16="http://schemas.microsoft.com/office/drawing/2014/main" id="{EC077AB2-06BA-483E-8375-396D4AAB79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3461" y="5302206"/>
            <a:ext cx="1219200" cy="1051286"/>
          </a:xfrm>
          <a:prstGeom prst="rect">
            <a:avLst/>
          </a:prstGeom>
        </p:spPr>
      </p:pic>
      <p:pic>
        <p:nvPicPr>
          <p:cNvPr id="48" name="Picture 47" descr="A blue rhombus with black lines">
            <a:extLst>
              <a:ext uri="{FF2B5EF4-FFF2-40B4-BE49-F238E27FC236}">
                <a16:creationId xmlns:a16="http://schemas.microsoft.com/office/drawing/2014/main" id="{4D9A97C1-9098-5041-2E9A-69C09FF0380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88102" y="3451982"/>
            <a:ext cx="1848813" cy="1051286"/>
          </a:xfrm>
          <a:prstGeom prst="rect">
            <a:avLst/>
          </a:prstGeom>
        </p:spPr>
      </p:pic>
      <p:pic>
        <p:nvPicPr>
          <p:cNvPr id="50" name="Picture 49" descr="A brown rhombus with black border&#10;">
            <a:extLst>
              <a:ext uri="{FF2B5EF4-FFF2-40B4-BE49-F238E27FC236}">
                <a16:creationId xmlns:a16="http://schemas.microsoft.com/office/drawing/2014/main" id="{8D45ADBB-9B94-C2FF-A47A-DA6DB6D56DD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7220066">
            <a:off x="98778" y="4000268"/>
            <a:ext cx="2186316" cy="692353"/>
          </a:xfrm>
          <a:prstGeom prst="rect">
            <a:avLst/>
          </a:prstGeom>
        </p:spPr>
      </p:pic>
      <p:pic>
        <p:nvPicPr>
          <p:cNvPr id="51" name="Picture 50" descr="A yellow hexagon with black background">
            <a:extLst>
              <a:ext uri="{FF2B5EF4-FFF2-40B4-BE49-F238E27FC236}">
                <a16:creationId xmlns:a16="http://schemas.microsoft.com/office/drawing/2014/main" id="{C3249743-A520-4973-811E-ABB13EA26DA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548309">
            <a:off x="749196" y="1013463"/>
            <a:ext cx="1839518" cy="2006729"/>
          </a:xfrm>
          <a:prstGeom prst="rect">
            <a:avLst/>
          </a:prstGeom>
        </p:spPr>
      </p:pic>
      <p:pic>
        <p:nvPicPr>
          <p:cNvPr id="46" name="Picture 45" descr="A red trapezoid with black lines">
            <a:extLst>
              <a:ext uri="{FF2B5EF4-FFF2-40B4-BE49-F238E27FC236}">
                <a16:creationId xmlns:a16="http://schemas.microsoft.com/office/drawing/2014/main" id="{81A13F12-4FEC-19CE-74FC-C3619F18023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39339" y="5331891"/>
            <a:ext cx="2409196" cy="1051286"/>
          </a:xfrm>
          <a:prstGeom prst="rect">
            <a:avLst/>
          </a:prstGeom>
        </p:spPr>
      </p:pic>
      <p:pic>
        <p:nvPicPr>
          <p:cNvPr id="57" name="Picture 56" descr="An orange square with black border">
            <a:extLst>
              <a:ext uri="{FF2B5EF4-FFF2-40B4-BE49-F238E27FC236}">
                <a16:creationId xmlns:a16="http://schemas.microsoft.com/office/drawing/2014/main" id="{B3E07D65-F63E-F5F5-078E-581D3D0080F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02423" y="1397633"/>
            <a:ext cx="1182535" cy="1182535"/>
          </a:xfrm>
          <a:prstGeom prst="rect">
            <a:avLst/>
          </a:prstGeom>
        </p:spPr>
      </p:pic>
      <p:pic>
        <p:nvPicPr>
          <p:cNvPr id="62" name="Picture 61" descr="An orange square with black border">
            <a:extLst>
              <a:ext uri="{FF2B5EF4-FFF2-40B4-BE49-F238E27FC236}">
                <a16:creationId xmlns:a16="http://schemas.microsoft.com/office/drawing/2014/main" id="{093CACC7-AF5B-855C-C97B-3C7076E03D9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480409" y="1446987"/>
            <a:ext cx="1182535" cy="1182535"/>
          </a:xfrm>
          <a:prstGeom prst="rect">
            <a:avLst/>
          </a:prstGeom>
        </p:spPr>
      </p:pic>
      <p:pic>
        <p:nvPicPr>
          <p:cNvPr id="63" name="Picture 62" descr="An orange square with black border">
            <a:extLst>
              <a:ext uri="{FF2B5EF4-FFF2-40B4-BE49-F238E27FC236}">
                <a16:creationId xmlns:a16="http://schemas.microsoft.com/office/drawing/2014/main" id="{3063A40B-E76E-CE28-F009-1C4A7EC9E20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471337" y="1455890"/>
            <a:ext cx="1182535" cy="1182535"/>
          </a:xfrm>
          <a:prstGeom prst="rect">
            <a:avLst/>
          </a:prstGeom>
        </p:spPr>
      </p:pic>
      <p:pic>
        <p:nvPicPr>
          <p:cNvPr id="64" name="Picture 63" descr="An orange square with black border">
            <a:extLst>
              <a:ext uri="{FF2B5EF4-FFF2-40B4-BE49-F238E27FC236}">
                <a16:creationId xmlns:a16="http://schemas.microsoft.com/office/drawing/2014/main" id="{69A6C2D1-8762-C10A-1B10-2B62F2E88ED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39622" y="1436357"/>
            <a:ext cx="1182535" cy="1182535"/>
          </a:xfrm>
          <a:prstGeom prst="rect">
            <a:avLst/>
          </a:prstGeom>
        </p:spPr>
      </p:pic>
      <p:pic>
        <p:nvPicPr>
          <p:cNvPr id="65" name="Picture 64" descr="An orange square with black border">
            <a:extLst>
              <a:ext uri="{FF2B5EF4-FFF2-40B4-BE49-F238E27FC236}">
                <a16:creationId xmlns:a16="http://schemas.microsoft.com/office/drawing/2014/main" id="{EDD8134F-49BA-C6AD-079E-441EE939C44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23531" y="1446988"/>
            <a:ext cx="1182535" cy="1182535"/>
          </a:xfrm>
          <a:prstGeom prst="rect">
            <a:avLst/>
          </a:prstGeom>
        </p:spPr>
      </p:pic>
      <p:pic>
        <p:nvPicPr>
          <p:cNvPr id="66" name="Picture 65" descr="A yellow hexagon with black background">
            <a:extLst>
              <a:ext uri="{FF2B5EF4-FFF2-40B4-BE49-F238E27FC236}">
                <a16:creationId xmlns:a16="http://schemas.microsoft.com/office/drawing/2014/main" id="{1CA5B3B4-3B9B-F280-7A30-39A07FACC49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548309">
            <a:off x="448104" y="1108327"/>
            <a:ext cx="2318639" cy="2006729"/>
          </a:xfrm>
          <a:prstGeom prst="rect">
            <a:avLst/>
          </a:prstGeom>
        </p:spPr>
      </p:pic>
      <p:pic>
        <p:nvPicPr>
          <p:cNvPr id="67" name="Picture 66" descr="A red trapezoid with black lines">
            <a:extLst>
              <a:ext uri="{FF2B5EF4-FFF2-40B4-BE49-F238E27FC236}">
                <a16:creationId xmlns:a16="http://schemas.microsoft.com/office/drawing/2014/main" id="{DFEF82F4-1990-1568-244A-BD82747F96F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76341" y="5312358"/>
            <a:ext cx="2409196" cy="1051286"/>
          </a:xfrm>
          <a:prstGeom prst="rect">
            <a:avLst/>
          </a:prstGeom>
        </p:spPr>
      </p:pic>
      <p:pic>
        <p:nvPicPr>
          <p:cNvPr id="68" name="Picture 67" descr="A green triangle with black background">
            <a:extLst>
              <a:ext uri="{FF2B5EF4-FFF2-40B4-BE49-F238E27FC236}">
                <a16:creationId xmlns:a16="http://schemas.microsoft.com/office/drawing/2014/main" id="{A3DEC4C1-1A0E-63A6-65AB-5ACE22D389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4581" y="5232400"/>
            <a:ext cx="1219200" cy="1051286"/>
          </a:xfrm>
          <a:prstGeom prst="rect">
            <a:avLst/>
          </a:prstGeom>
        </p:spPr>
      </p:pic>
      <p:pic>
        <p:nvPicPr>
          <p:cNvPr id="69" name="Picture 68" descr="A green triangle with black background">
            <a:extLst>
              <a:ext uri="{FF2B5EF4-FFF2-40B4-BE49-F238E27FC236}">
                <a16:creationId xmlns:a16="http://schemas.microsoft.com/office/drawing/2014/main" id="{A4082E10-AC78-F786-92A1-B759C04C1F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5701" y="5298904"/>
            <a:ext cx="1219200" cy="1051286"/>
          </a:xfrm>
          <a:prstGeom prst="rect">
            <a:avLst/>
          </a:prstGeom>
        </p:spPr>
      </p:pic>
      <p:pic>
        <p:nvPicPr>
          <p:cNvPr id="70" name="Picture 69" descr="A green triangle with black background">
            <a:extLst>
              <a:ext uri="{FF2B5EF4-FFF2-40B4-BE49-F238E27FC236}">
                <a16:creationId xmlns:a16="http://schemas.microsoft.com/office/drawing/2014/main" id="{7EB65D6B-A036-2A4D-DB0C-1607F5A611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4581" y="5292944"/>
            <a:ext cx="1219200" cy="1051286"/>
          </a:xfrm>
          <a:prstGeom prst="rect">
            <a:avLst/>
          </a:prstGeom>
        </p:spPr>
      </p:pic>
      <p:pic>
        <p:nvPicPr>
          <p:cNvPr id="71" name="Picture 70" descr="A green triangle with black background">
            <a:extLst>
              <a:ext uri="{FF2B5EF4-FFF2-40B4-BE49-F238E27FC236}">
                <a16:creationId xmlns:a16="http://schemas.microsoft.com/office/drawing/2014/main" id="{58A6E125-B25C-F90C-4823-40ABAF0E3D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0141" y="5267769"/>
            <a:ext cx="1219200" cy="1051286"/>
          </a:xfrm>
          <a:prstGeom prst="rect">
            <a:avLst/>
          </a:prstGeom>
        </p:spPr>
      </p:pic>
      <p:pic>
        <p:nvPicPr>
          <p:cNvPr id="72" name="Picture 71" descr="A blue rhombus with black lines">
            <a:extLst>
              <a:ext uri="{FF2B5EF4-FFF2-40B4-BE49-F238E27FC236}">
                <a16:creationId xmlns:a16="http://schemas.microsoft.com/office/drawing/2014/main" id="{0D44F63B-C1A4-A8BC-832F-88289BD533E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35799" y="3434559"/>
            <a:ext cx="1848813" cy="1051286"/>
          </a:xfrm>
          <a:prstGeom prst="rect">
            <a:avLst/>
          </a:prstGeom>
        </p:spPr>
      </p:pic>
      <p:pic>
        <p:nvPicPr>
          <p:cNvPr id="73" name="Picture 72" descr="A blue rhombus with black lines">
            <a:extLst>
              <a:ext uri="{FF2B5EF4-FFF2-40B4-BE49-F238E27FC236}">
                <a16:creationId xmlns:a16="http://schemas.microsoft.com/office/drawing/2014/main" id="{151BEA71-5155-F189-B451-BEA3496657D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24851" y="3445784"/>
            <a:ext cx="1848813" cy="1051286"/>
          </a:xfrm>
          <a:prstGeom prst="rect">
            <a:avLst/>
          </a:prstGeom>
        </p:spPr>
      </p:pic>
      <p:pic>
        <p:nvPicPr>
          <p:cNvPr id="74" name="Picture 73" descr="A blue rhombus with black lines">
            <a:extLst>
              <a:ext uri="{FF2B5EF4-FFF2-40B4-BE49-F238E27FC236}">
                <a16:creationId xmlns:a16="http://schemas.microsoft.com/office/drawing/2014/main" id="{77759B25-F0CF-5B19-201A-89ECD9D09C5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19531" y="3411743"/>
            <a:ext cx="1848813" cy="1051286"/>
          </a:xfrm>
          <a:prstGeom prst="rect">
            <a:avLst/>
          </a:prstGeom>
        </p:spPr>
      </p:pic>
      <p:pic>
        <p:nvPicPr>
          <p:cNvPr id="75" name="Picture 74" descr="A blue rhombus with black lines">
            <a:extLst>
              <a:ext uri="{FF2B5EF4-FFF2-40B4-BE49-F238E27FC236}">
                <a16:creationId xmlns:a16="http://schemas.microsoft.com/office/drawing/2014/main" id="{1CE6429B-4992-682C-CFC5-A6525B79DF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19532" y="3403600"/>
            <a:ext cx="1848813" cy="1051286"/>
          </a:xfrm>
          <a:prstGeom prst="rect">
            <a:avLst/>
          </a:prstGeom>
        </p:spPr>
      </p:pic>
      <p:pic>
        <p:nvPicPr>
          <p:cNvPr id="76" name="Picture 75" descr="A brown rhombus with black border&#10;">
            <a:extLst>
              <a:ext uri="{FF2B5EF4-FFF2-40B4-BE49-F238E27FC236}">
                <a16:creationId xmlns:a16="http://schemas.microsoft.com/office/drawing/2014/main" id="{80F7A241-BBFA-4FBB-C011-18E43CE50A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7220066">
            <a:off x="177017" y="3895376"/>
            <a:ext cx="2186316" cy="692353"/>
          </a:xfrm>
          <a:prstGeom prst="rect">
            <a:avLst/>
          </a:prstGeom>
        </p:spPr>
      </p:pic>
      <p:pic>
        <p:nvPicPr>
          <p:cNvPr id="77" name="Picture 76" descr="A blue rhombus with black lines">
            <a:extLst>
              <a:ext uri="{FF2B5EF4-FFF2-40B4-BE49-F238E27FC236}">
                <a16:creationId xmlns:a16="http://schemas.microsoft.com/office/drawing/2014/main" id="{F22B8BA9-E2A6-9731-61EF-D1B8EE9689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72548" y="3437641"/>
            <a:ext cx="1848813" cy="1051286"/>
          </a:xfrm>
          <a:prstGeom prst="rect">
            <a:avLst/>
          </a:prstGeom>
        </p:spPr>
      </p:pic>
      <p:pic>
        <p:nvPicPr>
          <p:cNvPr id="78" name="Picture 77" descr="An orange square with black border">
            <a:extLst>
              <a:ext uri="{FF2B5EF4-FFF2-40B4-BE49-F238E27FC236}">
                <a16:creationId xmlns:a16="http://schemas.microsoft.com/office/drawing/2014/main" id="{B401051A-F1AA-7D41-7A3F-1546939ACA2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502423" y="1429109"/>
            <a:ext cx="1182535" cy="1182535"/>
          </a:xfrm>
          <a:prstGeom prst="rect">
            <a:avLst/>
          </a:prstGeom>
        </p:spPr>
      </p:pic>
      <p:pic>
        <p:nvPicPr>
          <p:cNvPr id="79" name="Picture 78" descr="A red trapezoid with black lines">
            <a:extLst>
              <a:ext uri="{FF2B5EF4-FFF2-40B4-BE49-F238E27FC236}">
                <a16:creationId xmlns:a16="http://schemas.microsoft.com/office/drawing/2014/main" id="{A93EB195-50C3-780C-BC74-D3D4BA24B3E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75769" y="5318637"/>
            <a:ext cx="2409196" cy="1051286"/>
          </a:xfrm>
          <a:prstGeom prst="rect">
            <a:avLst/>
          </a:prstGeom>
        </p:spPr>
      </p:pic>
      <p:pic>
        <p:nvPicPr>
          <p:cNvPr id="80" name="Picture 79" descr="A yellow hexagon with black background">
            <a:extLst>
              <a:ext uri="{FF2B5EF4-FFF2-40B4-BE49-F238E27FC236}">
                <a16:creationId xmlns:a16="http://schemas.microsoft.com/office/drawing/2014/main" id="{A2B1C9BD-C8D5-EEE1-2A51-2CD8515D1FC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3548309">
            <a:off x="382054" y="1146846"/>
            <a:ext cx="2318639" cy="2006729"/>
          </a:xfrm>
          <a:prstGeom prst="rect">
            <a:avLst/>
          </a:prstGeom>
        </p:spPr>
      </p:pic>
      <p:pic>
        <p:nvPicPr>
          <p:cNvPr id="3" name="Picture 2" descr="source&#10;">
            <a:extLst>
              <a:ext uri="{FF2B5EF4-FFF2-40B4-BE49-F238E27FC236}">
                <a16:creationId xmlns:a16="http://schemas.microsoft.com/office/drawing/2014/main" id="{97DF0973-A615-DC58-89CA-36EEF80E13EF}"/>
              </a:ext>
            </a:extLst>
          </p:cNvPr>
          <p:cNvPicPr>
            <a:picLocks noChangeAspect="1"/>
          </p:cNvPicPr>
          <p:nvPr/>
        </p:nvPicPr>
        <p:blipFill>
          <a:blip r:embed="rId9"/>
          <a:stretch>
            <a:fillRect/>
          </a:stretch>
        </p:blipFill>
        <p:spPr>
          <a:xfrm>
            <a:off x="190500" y="9340599"/>
            <a:ext cx="7288936" cy="57746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 name="object 22" descr="KY Family Math Night- Geometry Activity 1a: Fill the Shapes&#10;">
            <a:extLst>
              <a:ext uri="{FF2B5EF4-FFF2-40B4-BE49-F238E27FC236}">
                <a16:creationId xmlns:a16="http://schemas.microsoft.com/office/drawing/2014/main" id="{BCE396E2-0120-2E19-4E6C-25C302B50C32}"/>
              </a:ext>
            </a:extLst>
          </p:cNvPr>
          <p:cNvSpPr txBox="1">
            <a:spLocks noGrp="1"/>
          </p:cNvSpPr>
          <p:nvPr>
            <p:ph type="ctrTitle"/>
          </p:nvPr>
        </p:nvSpPr>
        <p:spPr>
          <a:xfrm>
            <a:off x="0" y="-13091"/>
            <a:ext cx="18059400" cy="1027203"/>
          </a:xfrm>
          <a:prstGeom prst="rect">
            <a:avLst/>
          </a:prstGeom>
          <a:solidFill>
            <a:srgbClr val="102649"/>
          </a:solidFill>
          <a:ln>
            <a:solidFill>
              <a:srgbClr val="102649"/>
            </a:solidFill>
          </a:ln>
        </p:spPr>
        <p:txBody>
          <a:bodyPr vert="horz" wrap="square" lIns="0" tIns="52069" rIns="0" bIns="0" rtlCol="0">
            <a:spAutoFit/>
          </a:bodyPr>
          <a:lstStyle/>
          <a:p>
            <a:pPr marL="642620" marR="5080" indent="-630555" algn="ctr">
              <a:lnSpc>
                <a:spcPts val="3820"/>
              </a:lnSpc>
              <a:spcBef>
                <a:spcPts val="409"/>
              </a:spcBef>
            </a:pPr>
            <a:r>
              <a:rPr lang="en-US">
                <a:solidFill>
                  <a:schemeClr val="bg1"/>
                </a:solidFill>
                <a:latin typeface="+mj-lt"/>
              </a:rPr>
              <a:t>Fill the Shapes: Fish</a:t>
            </a:r>
            <a:br>
              <a:rPr lang="en-US" spc="-254">
                <a:solidFill>
                  <a:schemeClr val="bg1"/>
                </a:solidFill>
              </a:rPr>
            </a:br>
            <a:endParaRPr spc="-10">
              <a:solidFill>
                <a:schemeClr val="bg1"/>
              </a:solidFill>
            </a:endParaRPr>
          </a:p>
        </p:txBody>
      </p:sp>
      <p:sp>
        <p:nvSpPr>
          <p:cNvPr id="4" name="TextBox 3">
            <a:extLst>
              <a:ext uri="{FF2B5EF4-FFF2-40B4-BE49-F238E27FC236}">
                <a16:creationId xmlns:a16="http://schemas.microsoft.com/office/drawing/2014/main" id="{5CDD6A07-E0C1-3CC3-4E3C-5226D9570DDE}"/>
              </a:ext>
            </a:extLst>
          </p:cNvPr>
          <p:cNvSpPr txBox="1"/>
          <p:nvPr/>
        </p:nvSpPr>
        <p:spPr>
          <a:xfrm>
            <a:off x="6629287" y="7655952"/>
            <a:ext cx="11198933"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grpSp>
        <p:nvGrpSpPr>
          <p:cNvPr id="2" name="Group 1" descr="Outline of a fish">
            <a:extLst>
              <a:ext uri="{FF2B5EF4-FFF2-40B4-BE49-F238E27FC236}">
                <a16:creationId xmlns:a16="http://schemas.microsoft.com/office/drawing/2014/main" id="{FB58ABC8-A86E-8211-08D7-BA1A169610E1}"/>
              </a:ext>
            </a:extLst>
          </p:cNvPr>
          <p:cNvGrpSpPr/>
          <p:nvPr/>
        </p:nvGrpSpPr>
        <p:grpSpPr>
          <a:xfrm>
            <a:off x="10248900" y="1227518"/>
            <a:ext cx="6164090" cy="6236111"/>
            <a:chOff x="11010900" y="2108200"/>
            <a:chExt cx="6164090" cy="6236111"/>
          </a:xfrm>
        </p:grpSpPr>
        <p:pic>
          <p:nvPicPr>
            <p:cNvPr id="3" name="object 3" descr="A black outline of a fish shape to fill in with the color shapes&#10;&#10;"/>
            <p:cNvPicPr/>
            <p:nvPr/>
          </p:nvPicPr>
          <p:blipFill>
            <a:blip r:embed="rId2" cstate="print"/>
            <a:stretch>
              <a:fillRect/>
            </a:stretch>
          </p:blipFill>
          <p:spPr>
            <a:xfrm>
              <a:off x="11010900" y="3162331"/>
              <a:ext cx="6164090" cy="5181980"/>
            </a:xfrm>
            <a:prstGeom prst="rect">
              <a:avLst/>
            </a:prstGeom>
          </p:spPr>
        </p:pic>
        <p:sp>
          <p:nvSpPr>
            <p:cNvPr id="5" name="object 5" descr="Fish"/>
            <p:cNvSpPr txBox="1"/>
            <p:nvPr/>
          </p:nvSpPr>
          <p:spPr>
            <a:xfrm>
              <a:off x="13068300" y="2108200"/>
              <a:ext cx="815340" cy="539115"/>
            </a:xfrm>
            <a:prstGeom prst="rect">
              <a:avLst/>
            </a:prstGeom>
          </p:spPr>
          <p:txBody>
            <a:bodyPr vert="horz" wrap="square" lIns="0" tIns="14604" rIns="0" bIns="0" rtlCol="0">
              <a:spAutoFit/>
            </a:bodyPr>
            <a:lstStyle/>
            <a:p>
              <a:pPr marL="12700">
                <a:lnSpc>
                  <a:spcPct val="100000"/>
                </a:lnSpc>
                <a:spcBef>
                  <a:spcPts val="114"/>
                </a:spcBef>
              </a:pPr>
              <a:r>
                <a:rPr sz="3350" spc="-25">
                  <a:solidFill>
                    <a:srgbClr val="2B2B2B"/>
                  </a:solidFill>
                  <a:latin typeface="Arial"/>
                  <a:cs typeface="Arial"/>
                </a:rPr>
                <a:t>Fish</a:t>
              </a:r>
              <a:endParaRPr sz="3350">
                <a:latin typeface="Arial"/>
                <a:cs typeface="Arial"/>
              </a:endParaRPr>
            </a:p>
          </p:txBody>
        </p:sp>
      </p:grpSp>
      <p:pic>
        <p:nvPicPr>
          <p:cNvPr id="13" name="Picture 12" descr="A yellow hexagon with black background">
            <a:extLst>
              <a:ext uri="{FF2B5EF4-FFF2-40B4-BE49-F238E27FC236}">
                <a16:creationId xmlns:a16="http://schemas.microsoft.com/office/drawing/2014/main" id="{6BFD2964-1BA1-6E22-2977-280235F307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07048" y="5496955"/>
            <a:ext cx="3467925" cy="3026553"/>
          </a:xfrm>
          <a:prstGeom prst="rect">
            <a:avLst/>
          </a:prstGeom>
        </p:spPr>
      </p:pic>
      <p:pic>
        <p:nvPicPr>
          <p:cNvPr id="14" name="Picture 13" descr="A brown rhombus with black border">
            <a:extLst>
              <a:ext uri="{FF2B5EF4-FFF2-40B4-BE49-F238E27FC236}">
                <a16:creationId xmlns:a16="http://schemas.microsoft.com/office/drawing/2014/main" id="{5447894B-AEA8-C9F5-BCE9-4379CAC90E9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9512710">
            <a:off x="3598003" y="2975641"/>
            <a:ext cx="3235543" cy="867310"/>
          </a:xfrm>
          <a:prstGeom prst="rect">
            <a:avLst/>
          </a:prstGeom>
        </p:spPr>
      </p:pic>
      <p:pic>
        <p:nvPicPr>
          <p:cNvPr id="15" name="Picture 14" descr="A red trapezoid with black lines">
            <a:extLst>
              <a:ext uri="{FF2B5EF4-FFF2-40B4-BE49-F238E27FC236}">
                <a16:creationId xmlns:a16="http://schemas.microsoft.com/office/drawing/2014/main" id="{68B7951A-C4F7-A21F-E25F-AEE9CBEA1E4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5400000">
            <a:off x="3706344" y="6214963"/>
            <a:ext cx="3276601" cy="1429790"/>
          </a:xfrm>
          <a:prstGeom prst="rect">
            <a:avLst/>
          </a:prstGeom>
        </p:spPr>
      </p:pic>
      <p:pic>
        <p:nvPicPr>
          <p:cNvPr id="16" name="Picture 15" descr="A green triangle with black background">
            <a:extLst>
              <a:ext uri="{FF2B5EF4-FFF2-40B4-BE49-F238E27FC236}">
                <a16:creationId xmlns:a16="http://schemas.microsoft.com/office/drawing/2014/main" id="{D3DDD81A-AC35-4A72-3F7A-E21B87F7F31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5400000">
            <a:off x="940348" y="3322355"/>
            <a:ext cx="1658161" cy="1429791"/>
          </a:xfrm>
          <a:prstGeom prst="rect">
            <a:avLst/>
          </a:prstGeom>
        </p:spPr>
      </p:pic>
      <p:pic>
        <p:nvPicPr>
          <p:cNvPr id="17" name="Picture 16" descr="A brown rhombus with black border">
            <a:extLst>
              <a:ext uri="{FF2B5EF4-FFF2-40B4-BE49-F238E27FC236}">
                <a16:creationId xmlns:a16="http://schemas.microsoft.com/office/drawing/2014/main" id="{DA7BB93A-B94B-8C69-9294-CDE25806C86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8925399">
            <a:off x="3618227" y="2977113"/>
            <a:ext cx="3224564" cy="864367"/>
          </a:xfrm>
          <a:prstGeom prst="rect">
            <a:avLst/>
          </a:prstGeom>
        </p:spPr>
      </p:pic>
      <p:pic>
        <p:nvPicPr>
          <p:cNvPr id="18" name="Picture 17" descr="An orange square with black border">
            <a:extLst>
              <a:ext uri="{FF2B5EF4-FFF2-40B4-BE49-F238E27FC236}">
                <a16:creationId xmlns:a16="http://schemas.microsoft.com/office/drawing/2014/main" id="{F7043639-4110-19C3-B173-24D3F857122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4172" y="1172451"/>
            <a:ext cx="1681251" cy="1681251"/>
          </a:xfrm>
          <a:prstGeom prst="rect">
            <a:avLst/>
          </a:prstGeom>
        </p:spPr>
      </p:pic>
      <p:pic>
        <p:nvPicPr>
          <p:cNvPr id="19" name="Picture 18" descr="A yellow hexagon with black background">
            <a:extLst>
              <a:ext uri="{FF2B5EF4-FFF2-40B4-BE49-F238E27FC236}">
                <a16:creationId xmlns:a16="http://schemas.microsoft.com/office/drawing/2014/main" id="{337DB0CB-DD39-7860-7678-6FDB94C588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59986" y="5443125"/>
            <a:ext cx="3467925" cy="3026553"/>
          </a:xfrm>
          <a:prstGeom prst="rect">
            <a:avLst/>
          </a:prstGeom>
        </p:spPr>
      </p:pic>
      <p:pic>
        <p:nvPicPr>
          <p:cNvPr id="20" name="Picture 19" descr="A yellow hexagon with black background">
            <a:extLst>
              <a:ext uri="{FF2B5EF4-FFF2-40B4-BE49-F238E27FC236}">
                <a16:creationId xmlns:a16="http://schemas.microsoft.com/office/drawing/2014/main" id="{C011DCF9-7C2B-698F-5C0E-8B31CF25D7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10494" y="5420940"/>
            <a:ext cx="3467925" cy="3026553"/>
          </a:xfrm>
          <a:prstGeom prst="rect">
            <a:avLst/>
          </a:prstGeom>
        </p:spPr>
      </p:pic>
      <p:pic>
        <p:nvPicPr>
          <p:cNvPr id="21" name="Picture 20" descr="A red trapezoid with black lines">
            <a:extLst>
              <a:ext uri="{FF2B5EF4-FFF2-40B4-BE49-F238E27FC236}">
                <a16:creationId xmlns:a16="http://schemas.microsoft.com/office/drawing/2014/main" id="{BF190FCF-4AEE-FC85-8866-2EE5848FB1F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5400000">
            <a:off x="3697879" y="6242554"/>
            <a:ext cx="3276601" cy="1429790"/>
          </a:xfrm>
          <a:prstGeom prst="rect">
            <a:avLst/>
          </a:prstGeom>
        </p:spPr>
      </p:pic>
      <p:pic>
        <p:nvPicPr>
          <p:cNvPr id="22" name="Picture 21" descr="An orange square with black border">
            <a:extLst>
              <a:ext uri="{FF2B5EF4-FFF2-40B4-BE49-F238E27FC236}">
                <a16:creationId xmlns:a16="http://schemas.microsoft.com/office/drawing/2014/main" id="{4D246F7D-510E-28F9-2396-58964377DF2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65860" y="1150266"/>
            <a:ext cx="1681251" cy="1681251"/>
          </a:xfrm>
          <a:prstGeom prst="rect">
            <a:avLst/>
          </a:prstGeom>
        </p:spPr>
      </p:pic>
      <p:pic>
        <p:nvPicPr>
          <p:cNvPr id="23" name="Picture 22" descr="An orange square with black border">
            <a:extLst>
              <a:ext uri="{FF2B5EF4-FFF2-40B4-BE49-F238E27FC236}">
                <a16:creationId xmlns:a16="http://schemas.microsoft.com/office/drawing/2014/main" id="{1F77199B-80A8-B757-AF4C-7229E492008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44066" y="1140838"/>
            <a:ext cx="1681251" cy="1681251"/>
          </a:xfrm>
          <a:prstGeom prst="rect">
            <a:avLst/>
          </a:prstGeom>
        </p:spPr>
      </p:pic>
      <p:pic>
        <p:nvPicPr>
          <p:cNvPr id="24" name="Picture 23" descr="A green triangle with black background">
            <a:extLst>
              <a:ext uri="{FF2B5EF4-FFF2-40B4-BE49-F238E27FC236}">
                <a16:creationId xmlns:a16="http://schemas.microsoft.com/office/drawing/2014/main" id="{77F89FB2-BB2E-C7E2-4734-1CCB5D7FE21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5400000">
            <a:off x="940348" y="3340447"/>
            <a:ext cx="1658161" cy="1429791"/>
          </a:xfrm>
          <a:prstGeom prst="rect">
            <a:avLst/>
          </a:prstGeom>
        </p:spPr>
      </p:pic>
      <p:pic>
        <p:nvPicPr>
          <p:cNvPr id="25" name="Picture 24" descr="An orange square with black border">
            <a:extLst>
              <a:ext uri="{FF2B5EF4-FFF2-40B4-BE49-F238E27FC236}">
                <a16:creationId xmlns:a16="http://schemas.microsoft.com/office/drawing/2014/main" id="{7C468487-8A66-50EB-7A30-B7E72DD727D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87654" y="1087008"/>
            <a:ext cx="1681251" cy="1681251"/>
          </a:xfrm>
          <a:prstGeom prst="rect">
            <a:avLst/>
          </a:prstGeom>
        </p:spPr>
      </p:pic>
      <p:pic>
        <p:nvPicPr>
          <p:cNvPr id="26" name="Picture 25" descr="A brown rhombus with black border">
            <a:extLst>
              <a:ext uri="{FF2B5EF4-FFF2-40B4-BE49-F238E27FC236}">
                <a16:creationId xmlns:a16="http://schemas.microsoft.com/office/drawing/2014/main" id="{515A701C-2093-8AF5-BC01-351E5F6B439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9655361">
            <a:off x="3552565" y="2992810"/>
            <a:ext cx="3235543" cy="867310"/>
          </a:xfrm>
          <a:prstGeom prst="rect">
            <a:avLst/>
          </a:prstGeom>
        </p:spPr>
      </p:pic>
      <p:pic>
        <p:nvPicPr>
          <p:cNvPr id="27" name="Picture 26" descr="A brown rhombus with black border">
            <a:extLst>
              <a:ext uri="{FF2B5EF4-FFF2-40B4-BE49-F238E27FC236}">
                <a16:creationId xmlns:a16="http://schemas.microsoft.com/office/drawing/2014/main" id="{3BA4F27B-9015-22CE-F829-65FBE8BD9C5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8925399">
            <a:off x="3581511" y="3003656"/>
            <a:ext cx="3224564" cy="864367"/>
          </a:xfrm>
          <a:prstGeom prst="rect">
            <a:avLst/>
          </a:prstGeom>
        </p:spPr>
      </p:pic>
      <p:pic>
        <p:nvPicPr>
          <p:cNvPr id="28" name="Picture 27" descr="A green triangle with black background">
            <a:extLst>
              <a:ext uri="{FF2B5EF4-FFF2-40B4-BE49-F238E27FC236}">
                <a16:creationId xmlns:a16="http://schemas.microsoft.com/office/drawing/2014/main" id="{75738AA6-FB0B-F784-034C-1B1C0A7730D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5400000">
            <a:off x="915375" y="3315271"/>
            <a:ext cx="1658161" cy="1429791"/>
          </a:xfrm>
          <a:prstGeom prst="rect">
            <a:avLst/>
          </a:prstGeom>
        </p:spPr>
      </p:pic>
      <p:pic>
        <p:nvPicPr>
          <p:cNvPr id="29" name="Picture 28" descr="A red trapezoid with black lines">
            <a:extLst>
              <a:ext uri="{FF2B5EF4-FFF2-40B4-BE49-F238E27FC236}">
                <a16:creationId xmlns:a16="http://schemas.microsoft.com/office/drawing/2014/main" id="{EB57598E-A3C5-779A-6D70-B1626B29414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5400000">
            <a:off x="3699407" y="6210697"/>
            <a:ext cx="3276601" cy="1429790"/>
          </a:xfrm>
          <a:prstGeom prst="rect">
            <a:avLst/>
          </a:prstGeom>
        </p:spPr>
      </p:pic>
      <p:pic>
        <p:nvPicPr>
          <p:cNvPr id="30" name="Picture 29" descr="A green triangle with black background">
            <a:extLst>
              <a:ext uri="{FF2B5EF4-FFF2-40B4-BE49-F238E27FC236}">
                <a16:creationId xmlns:a16="http://schemas.microsoft.com/office/drawing/2014/main" id="{8475FFBB-EBFE-CB33-7586-6458DAE6367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5400000">
            <a:off x="977063" y="3337456"/>
            <a:ext cx="1658161" cy="1429791"/>
          </a:xfrm>
          <a:prstGeom prst="rect">
            <a:avLst/>
          </a:prstGeom>
        </p:spPr>
      </p:pic>
      <p:pic>
        <p:nvPicPr>
          <p:cNvPr id="6" name="Picture 5" descr="source&#10;">
            <a:extLst>
              <a:ext uri="{FF2B5EF4-FFF2-40B4-BE49-F238E27FC236}">
                <a16:creationId xmlns:a16="http://schemas.microsoft.com/office/drawing/2014/main" id="{39869688-7FE5-C233-B0A3-5202BFCDE070}"/>
              </a:ext>
            </a:extLst>
          </p:cNvPr>
          <p:cNvPicPr>
            <a:picLocks noChangeAspect="1"/>
          </p:cNvPicPr>
          <p:nvPr/>
        </p:nvPicPr>
        <p:blipFill>
          <a:blip r:embed="rId8"/>
          <a:stretch>
            <a:fillRect/>
          </a:stretch>
        </p:blipFill>
        <p:spPr>
          <a:xfrm>
            <a:off x="190500" y="9340599"/>
            <a:ext cx="7288936" cy="577469"/>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B3AC73-D439-4BF4-58FB-7E69020E2745}"/>
              </a:ext>
            </a:extLst>
          </p:cNvPr>
          <p:cNvSpPr>
            <a:spLocks noGrp="1"/>
          </p:cNvSpPr>
          <p:nvPr>
            <p:ph type="title"/>
          </p:nvPr>
        </p:nvSpPr>
        <p:spPr>
          <a:xfrm>
            <a:off x="5381573" y="-515526"/>
            <a:ext cx="7296253" cy="515526"/>
          </a:xfrm>
        </p:spPr>
        <p:txBody>
          <a:bodyPr wrap="square" lIns="0" tIns="0" rIns="0" bIns="0" anchor="b">
            <a:spAutoFit/>
          </a:bodyPr>
          <a:lstStyle/>
          <a:p>
            <a:r>
              <a:rPr lang="en-US">
                <a:solidFill>
                  <a:schemeClr val="bg2"/>
                </a:solidFill>
              </a:rPr>
              <a:t>Fill the Shapes - Dragon</a:t>
            </a:r>
          </a:p>
        </p:txBody>
      </p:sp>
      <p:sp>
        <p:nvSpPr>
          <p:cNvPr id="53" name="object 22" descr="KY Family Math Night- Geometry Activity 1a: Fill the Shapes&#10;">
            <a:extLst>
              <a:ext uri="{FF2B5EF4-FFF2-40B4-BE49-F238E27FC236}">
                <a16:creationId xmlns:a16="http://schemas.microsoft.com/office/drawing/2014/main" id="{F2EA0956-D38D-C2F7-5F9B-36CFBE9D4005}"/>
              </a:ext>
            </a:extLst>
          </p:cNvPr>
          <p:cNvSpPr txBox="1">
            <a:spLocks/>
          </p:cNvSpPr>
          <p:nvPr/>
        </p:nvSpPr>
        <p:spPr>
          <a:xfrm>
            <a:off x="0" y="-13091"/>
            <a:ext cx="18059400" cy="539890"/>
          </a:xfrm>
          <a:prstGeom prst="rect">
            <a:avLst/>
          </a:prstGeom>
          <a:solidFill>
            <a:srgbClr val="102649"/>
          </a:solidFill>
          <a:ln>
            <a:solidFill>
              <a:srgbClr val="102649"/>
            </a:solidFill>
          </a:ln>
        </p:spPr>
        <p:txBody>
          <a:bodyPr vert="horz" wrap="square" lIns="0" tIns="52069" rIns="0" bIns="0" rtlCol="0">
            <a:spAutoFit/>
          </a:bodyPr>
          <a:lstStyle>
            <a:lvl1pPr>
              <a:defRPr sz="3350" b="0" i="0">
                <a:solidFill>
                  <a:srgbClr val="F4B303"/>
                </a:solidFill>
                <a:latin typeface="Arial"/>
                <a:ea typeface="+mj-ea"/>
                <a:cs typeface="Arial"/>
              </a:defRPr>
            </a:lvl1pPr>
          </a:lstStyle>
          <a:p>
            <a:pPr marL="642620" marR="5080" indent="-630555" algn="ctr">
              <a:lnSpc>
                <a:spcPts val="3820"/>
              </a:lnSpc>
              <a:spcBef>
                <a:spcPts val="409"/>
              </a:spcBef>
            </a:pPr>
            <a:r>
              <a:rPr lang="en-US">
                <a:solidFill>
                  <a:schemeClr val="bg1"/>
                </a:solidFill>
                <a:latin typeface="+mj-lt"/>
              </a:rPr>
              <a:t>Fill the Shapes: Dragon</a:t>
            </a:r>
          </a:p>
        </p:txBody>
      </p:sp>
      <p:pic>
        <p:nvPicPr>
          <p:cNvPr id="18" name="Picture 17" descr="A black and white drawing of a butterfly form to fill in with the color shapes">
            <a:extLst>
              <a:ext uri="{FF2B5EF4-FFF2-40B4-BE49-F238E27FC236}">
                <a16:creationId xmlns:a16="http://schemas.microsoft.com/office/drawing/2014/main" id="{D8F0D2B6-2027-0BCD-A890-F32929ADD5A4}"/>
              </a:ext>
            </a:extLst>
          </p:cNvPr>
          <p:cNvPicPr>
            <a:picLocks noChangeAspect="1"/>
          </p:cNvPicPr>
          <p:nvPr/>
        </p:nvPicPr>
        <p:blipFill>
          <a:blip r:embed="rId2"/>
          <a:srcRect t="1468"/>
          <a:stretch/>
        </p:blipFill>
        <p:spPr>
          <a:xfrm>
            <a:off x="10125749" y="502434"/>
            <a:ext cx="7296253" cy="9778469"/>
          </a:xfrm>
          <a:prstGeom prst="rect">
            <a:avLst/>
          </a:prstGeom>
        </p:spPr>
      </p:pic>
      <p:sp>
        <p:nvSpPr>
          <p:cNvPr id="19" name="object 5" descr="Butterfly">
            <a:extLst>
              <a:ext uri="{FF2B5EF4-FFF2-40B4-BE49-F238E27FC236}">
                <a16:creationId xmlns:a16="http://schemas.microsoft.com/office/drawing/2014/main" id="{02E7A127-6DDA-1831-4D33-9011D88EE824}"/>
              </a:ext>
            </a:extLst>
          </p:cNvPr>
          <p:cNvSpPr txBox="1"/>
          <p:nvPr/>
        </p:nvSpPr>
        <p:spPr>
          <a:xfrm>
            <a:off x="15125700" y="794439"/>
            <a:ext cx="1828800" cy="530272"/>
          </a:xfrm>
          <a:prstGeom prst="rect">
            <a:avLst/>
          </a:prstGeom>
        </p:spPr>
        <p:txBody>
          <a:bodyPr vert="horz" wrap="square" lIns="0" tIns="14604" rIns="0" bIns="0" rtlCol="0">
            <a:spAutoFit/>
          </a:bodyPr>
          <a:lstStyle/>
          <a:p>
            <a:pPr marL="12700">
              <a:lnSpc>
                <a:spcPct val="100000"/>
              </a:lnSpc>
              <a:spcBef>
                <a:spcPts val="114"/>
              </a:spcBef>
            </a:pPr>
            <a:r>
              <a:rPr lang="en-US" sz="3350" spc="-25">
                <a:solidFill>
                  <a:srgbClr val="2B2B2B"/>
                </a:solidFill>
                <a:latin typeface="Arial"/>
                <a:cs typeface="Arial"/>
              </a:rPr>
              <a:t>Dragon</a:t>
            </a:r>
            <a:endParaRPr sz="3350">
              <a:latin typeface="Arial"/>
              <a:cs typeface="Arial"/>
            </a:endParaRPr>
          </a:p>
        </p:txBody>
      </p:sp>
      <p:sp>
        <p:nvSpPr>
          <p:cNvPr id="2" name="TextBox 1">
            <a:extLst>
              <a:ext uri="{FF2B5EF4-FFF2-40B4-BE49-F238E27FC236}">
                <a16:creationId xmlns:a16="http://schemas.microsoft.com/office/drawing/2014/main" id="{D8A5168C-BF03-AA3C-5B55-137667AEB63A}"/>
              </a:ext>
            </a:extLst>
          </p:cNvPr>
          <p:cNvSpPr txBox="1"/>
          <p:nvPr/>
        </p:nvSpPr>
        <p:spPr>
          <a:xfrm>
            <a:off x="190500" y="7169712"/>
            <a:ext cx="11147513" cy="1815882"/>
          </a:xfrm>
          <a:prstGeom prst="rect">
            <a:avLst/>
          </a:prstGeom>
          <a:noFill/>
        </p:spPr>
        <p:txBody>
          <a:bodyPr wrap="square" lIns="91440" tIns="45720" rIns="91440" bIns="45720" anchor="t">
            <a:spAutoFit/>
          </a:bodyPr>
          <a:lstStyle/>
          <a:p>
            <a:pPr algn="ctr"/>
            <a:r>
              <a:rPr lang="en-US" sz="2800" b="1">
                <a:solidFill>
                  <a:srgbClr val="102649"/>
                </a:solidFill>
                <a:latin typeface="+mn-lt"/>
              </a:rPr>
              <a:t>Family Prompts</a:t>
            </a:r>
          </a:p>
          <a:p>
            <a:pPr marL="457200" indent="-457200" algn="l">
              <a:buFont typeface="Arial" panose="020B0604020202020204" pitchFamily="34" charset="0"/>
              <a:buChar char="•"/>
            </a:pPr>
            <a:r>
              <a:rPr lang="en-US" sz="2800">
                <a:solidFill>
                  <a:srgbClr val="102649"/>
                </a:solidFill>
                <a:latin typeface="+mn-lt"/>
              </a:rPr>
              <a:t>What shape is this? (Point to any of the pattern blocks)</a:t>
            </a:r>
          </a:p>
          <a:p>
            <a:pPr marL="457200" indent="-457200" algn="l">
              <a:buFont typeface="Arial" panose="020B0604020202020204" pitchFamily="34" charset="0"/>
              <a:buChar char="•"/>
            </a:pPr>
            <a:r>
              <a:rPr lang="en-US" sz="2800">
                <a:solidFill>
                  <a:srgbClr val="102649"/>
                </a:solidFill>
                <a:latin typeface="+mn-lt"/>
              </a:rPr>
              <a:t>How many sides does it have? How many corners?</a:t>
            </a:r>
          </a:p>
          <a:p>
            <a:pPr marL="457200" indent="-457200" algn="l">
              <a:buFont typeface="Arial" panose="020B0604020202020204" pitchFamily="34" charset="0"/>
              <a:buChar char="•"/>
            </a:pPr>
            <a:r>
              <a:rPr lang="en-US" sz="2800">
                <a:solidFill>
                  <a:srgbClr val="102649"/>
                </a:solidFill>
                <a:latin typeface="+mn-lt"/>
              </a:rPr>
              <a:t>How many [trapezoids, triangles, hexagons, etc.] will fit in this drawing?</a:t>
            </a:r>
          </a:p>
        </p:txBody>
      </p:sp>
      <p:pic>
        <p:nvPicPr>
          <p:cNvPr id="22" name="Picture 21" descr="A brown rhombus with black border&#10;">
            <a:extLst>
              <a:ext uri="{FF2B5EF4-FFF2-40B4-BE49-F238E27FC236}">
                <a16:creationId xmlns:a16="http://schemas.microsoft.com/office/drawing/2014/main" id="{7E7172E7-CCE3-C584-1B36-2BAD1A2D48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3355702">
            <a:off x="1560113" y="3292198"/>
            <a:ext cx="2103481" cy="666121"/>
          </a:xfrm>
          <a:prstGeom prst="rect">
            <a:avLst/>
          </a:prstGeom>
        </p:spPr>
      </p:pic>
      <p:pic>
        <p:nvPicPr>
          <p:cNvPr id="23" name="Picture 22" descr="A yellow hexagon with black background">
            <a:extLst>
              <a:ext uri="{FF2B5EF4-FFF2-40B4-BE49-F238E27FC236}">
                <a16:creationId xmlns:a16="http://schemas.microsoft.com/office/drawing/2014/main" id="{F8AA898D-FFF6-0A01-38D2-D279C3665B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3548309">
            <a:off x="3320603" y="3516774"/>
            <a:ext cx="2241135" cy="1939651"/>
          </a:xfrm>
          <a:prstGeom prst="rect">
            <a:avLst/>
          </a:prstGeom>
        </p:spPr>
      </p:pic>
      <p:pic>
        <p:nvPicPr>
          <p:cNvPr id="24" name="Picture 23" descr="A red trapezoid with black lines">
            <a:extLst>
              <a:ext uri="{FF2B5EF4-FFF2-40B4-BE49-F238E27FC236}">
                <a16:creationId xmlns:a16="http://schemas.microsoft.com/office/drawing/2014/main" id="{B197B302-8408-017A-F4DD-7CB48418E84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8587" y="4385516"/>
            <a:ext cx="2143205" cy="935217"/>
          </a:xfrm>
          <a:prstGeom prst="rect">
            <a:avLst/>
          </a:prstGeom>
        </p:spPr>
      </p:pic>
      <p:pic>
        <p:nvPicPr>
          <p:cNvPr id="25" name="Picture 24" descr="An orange square with black border">
            <a:extLst>
              <a:ext uri="{FF2B5EF4-FFF2-40B4-BE49-F238E27FC236}">
                <a16:creationId xmlns:a16="http://schemas.microsoft.com/office/drawing/2014/main" id="{D659246A-0C98-05A1-D8CD-900426E2ABD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97914" y="1421320"/>
            <a:ext cx="1044902" cy="1044902"/>
          </a:xfrm>
          <a:prstGeom prst="rect">
            <a:avLst/>
          </a:prstGeom>
        </p:spPr>
      </p:pic>
      <p:pic>
        <p:nvPicPr>
          <p:cNvPr id="26" name="Picture 25" descr="An orange square with black border">
            <a:extLst>
              <a:ext uri="{FF2B5EF4-FFF2-40B4-BE49-F238E27FC236}">
                <a16:creationId xmlns:a16="http://schemas.microsoft.com/office/drawing/2014/main" id="{C3D41505-418B-290D-2ABC-D2AADDF4230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94990" y="1425144"/>
            <a:ext cx="1044902" cy="1044902"/>
          </a:xfrm>
          <a:prstGeom prst="rect">
            <a:avLst/>
          </a:prstGeom>
        </p:spPr>
      </p:pic>
      <p:pic>
        <p:nvPicPr>
          <p:cNvPr id="27" name="Picture 26" descr="An orange square with black border">
            <a:extLst>
              <a:ext uri="{FF2B5EF4-FFF2-40B4-BE49-F238E27FC236}">
                <a16:creationId xmlns:a16="http://schemas.microsoft.com/office/drawing/2014/main" id="{F88F19DA-8003-6C72-DA41-CA25C73AE1B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7664" y="1458520"/>
            <a:ext cx="1044902" cy="1044902"/>
          </a:xfrm>
          <a:prstGeom prst="rect">
            <a:avLst/>
          </a:prstGeom>
        </p:spPr>
      </p:pic>
      <p:pic>
        <p:nvPicPr>
          <p:cNvPr id="20" name="Picture 19" descr="A green triangle with black background">
            <a:extLst>
              <a:ext uri="{FF2B5EF4-FFF2-40B4-BE49-F238E27FC236}">
                <a16:creationId xmlns:a16="http://schemas.microsoft.com/office/drawing/2014/main" id="{C6D1803A-49A5-4CB9-E852-9297F3D75E2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0783" y="3037008"/>
            <a:ext cx="1074064" cy="926139"/>
          </a:xfrm>
          <a:prstGeom prst="rect">
            <a:avLst/>
          </a:prstGeom>
        </p:spPr>
      </p:pic>
      <p:pic>
        <p:nvPicPr>
          <p:cNvPr id="21" name="Picture 20" descr="A blue rhombus with black lines">
            <a:extLst>
              <a:ext uri="{FF2B5EF4-FFF2-40B4-BE49-F238E27FC236}">
                <a16:creationId xmlns:a16="http://schemas.microsoft.com/office/drawing/2014/main" id="{7E98E466-08B9-63A6-B03A-FF452420D7B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936857" y="1574707"/>
            <a:ext cx="1628725" cy="926138"/>
          </a:xfrm>
          <a:prstGeom prst="rect">
            <a:avLst/>
          </a:prstGeom>
        </p:spPr>
      </p:pic>
      <p:pic>
        <p:nvPicPr>
          <p:cNvPr id="29" name="Picture 28" descr="A yellow hexagon with black background">
            <a:extLst>
              <a:ext uri="{FF2B5EF4-FFF2-40B4-BE49-F238E27FC236}">
                <a16:creationId xmlns:a16="http://schemas.microsoft.com/office/drawing/2014/main" id="{E8CF583F-8E52-F150-72EF-CFE50BB373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3548309">
            <a:off x="3307541" y="3577837"/>
            <a:ext cx="2241135" cy="1939651"/>
          </a:xfrm>
          <a:prstGeom prst="rect">
            <a:avLst/>
          </a:prstGeom>
        </p:spPr>
      </p:pic>
      <p:pic>
        <p:nvPicPr>
          <p:cNvPr id="30" name="Picture 29" descr="A yellow hexagon with black background">
            <a:extLst>
              <a:ext uri="{FF2B5EF4-FFF2-40B4-BE49-F238E27FC236}">
                <a16:creationId xmlns:a16="http://schemas.microsoft.com/office/drawing/2014/main" id="{47606BF5-10D7-F822-F8C4-AEA0EB94929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3548309">
            <a:off x="3233258" y="3585726"/>
            <a:ext cx="2241135" cy="1939651"/>
          </a:xfrm>
          <a:prstGeom prst="rect">
            <a:avLst/>
          </a:prstGeom>
        </p:spPr>
      </p:pic>
      <p:pic>
        <p:nvPicPr>
          <p:cNvPr id="31" name="Picture 30" descr="A yellow hexagon with black background">
            <a:extLst>
              <a:ext uri="{FF2B5EF4-FFF2-40B4-BE49-F238E27FC236}">
                <a16:creationId xmlns:a16="http://schemas.microsoft.com/office/drawing/2014/main" id="{25300C69-25C5-2C37-2951-DFBB62B0F2E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3548309">
            <a:off x="3298214" y="3531867"/>
            <a:ext cx="2241135" cy="1939651"/>
          </a:xfrm>
          <a:prstGeom prst="rect">
            <a:avLst/>
          </a:prstGeom>
        </p:spPr>
      </p:pic>
      <p:pic>
        <p:nvPicPr>
          <p:cNvPr id="33" name="Picture 32" descr="An orange square with black border">
            <a:extLst>
              <a:ext uri="{FF2B5EF4-FFF2-40B4-BE49-F238E27FC236}">
                <a16:creationId xmlns:a16="http://schemas.microsoft.com/office/drawing/2014/main" id="{7C087531-C078-C14F-A3F7-1D49CA8647E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6597" y="1524502"/>
            <a:ext cx="1044902" cy="1044902"/>
          </a:xfrm>
          <a:prstGeom prst="rect">
            <a:avLst/>
          </a:prstGeom>
        </p:spPr>
      </p:pic>
      <p:pic>
        <p:nvPicPr>
          <p:cNvPr id="34" name="Picture 33" descr="A red trapezoid with black lines">
            <a:extLst>
              <a:ext uri="{FF2B5EF4-FFF2-40B4-BE49-F238E27FC236}">
                <a16:creationId xmlns:a16="http://schemas.microsoft.com/office/drawing/2014/main" id="{39270088-A4F5-9D78-FB07-736AAABCFE0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853" y="4484753"/>
            <a:ext cx="2143205" cy="935217"/>
          </a:xfrm>
          <a:prstGeom prst="rect">
            <a:avLst/>
          </a:prstGeom>
        </p:spPr>
      </p:pic>
      <p:pic>
        <p:nvPicPr>
          <p:cNvPr id="35" name="Picture 34" descr="A blue rhombus with black lines">
            <a:extLst>
              <a:ext uri="{FF2B5EF4-FFF2-40B4-BE49-F238E27FC236}">
                <a16:creationId xmlns:a16="http://schemas.microsoft.com/office/drawing/2014/main" id="{386A5809-04E6-86BE-A8D1-77741357918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921346" y="1585618"/>
            <a:ext cx="1628725" cy="926138"/>
          </a:xfrm>
          <a:prstGeom prst="rect">
            <a:avLst/>
          </a:prstGeom>
        </p:spPr>
      </p:pic>
      <p:pic>
        <p:nvPicPr>
          <p:cNvPr id="36" name="Picture 35" descr="A blue rhombus with black lines">
            <a:extLst>
              <a:ext uri="{FF2B5EF4-FFF2-40B4-BE49-F238E27FC236}">
                <a16:creationId xmlns:a16="http://schemas.microsoft.com/office/drawing/2014/main" id="{0C8ABC35-07C2-1657-589B-DEFBF183ACD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036726" y="1539648"/>
            <a:ext cx="1628725" cy="926138"/>
          </a:xfrm>
          <a:prstGeom prst="rect">
            <a:avLst/>
          </a:prstGeom>
        </p:spPr>
      </p:pic>
      <p:pic>
        <p:nvPicPr>
          <p:cNvPr id="38" name="Picture 37" descr="A red trapezoid with black lines">
            <a:extLst>
              <a:ext uri="{FF2B5EF4-FFF2-40B4-BE49-F238E27FC236}">
                <a16:creationId xmlns:a16="http://schemas.microsoft.com/office/drawing/2014/main" id="{BAAEB85B-C2AA-D316-752A-D10892AA9F1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6570" y="4480929"/>
            <a:ext cx="2143205" cy="935217"/>
          </a:xfrm>
          <a:prstGeom prst="rect">
            <a:avLst/>
          </a:prstGeom>
        </p:spPr>
      </p:pic>
      <p:pic>
        <p:nvPicPr>
          <p:cNvPr id="39" name="Picture 38" descr="A red trapezoid with black lines">
            <a:extLst>
              <a:ext uri="{FF2B5EF4-FFF2-40B4-BE49-F238E27FC236}">
                <a16:creationId xmlns:a16="http://schemas.microsoft.com/office/drawing/2014/main" id="{03807644-60C0-1A0A-B614-63959D3228F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3454" y="4447620"/>
            <a:ext cx="2143205" cy="935217"/>
          </a:xfrm>
          <a:prstGeom prst="rect">
            <a:avLst/>
          </a:prstGeom>
        </p:spPr>
      </p:pic>
      <p:pic>
        <p:nvPicPr>
          <p:cNvPr id="40" name="Picture 39" descr="A green triangle with black background">
            <a:extLst>
              <a:ext uri="{FF2B5EF4-FFF2-40B4-BE49-F238E27FC236}">
                <a16:creationId xmlns:a16="http://schemas.microsoft.com/office/drawing/2014/main" id="{C50773FC-A31B-3ADB-9F60-23951A576DB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16597" y="3033454"/>
            <a:ext cx="1074064" cy="926139"/>
          </a:xfrm>
          <a:prstGeom prst="rect">
            <a:avLst/>
          </a:prstGeom>
        </p:spPr>
      </p:pic>
      <p:pic>
        <p:nvPicPr>
          <p:cNvPr id="41" name="Picture 40" descr="A green triangle with black background">
            <a:extLst>
              <a:ext uri="{FF2B5EF4-FFF2-40B4-BE49-F238E27FC236}">
                <a16:creationId xmlns:a16="http://schemas.microsoft.com/office/drawing/2014/main" id="{996E6173-1C30-8839-F354-B4EA78847A4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5828" y="3075246"/>
            <a:ext cx="1074064" cy="926139"/>
          </a:xfrm>
          <a:prstGeom prst="rect">
            <a:avLst/>
          </a:prstGeom>
        </p:spPr>
      </p:pic>
      <p:pic>
        <p:nvPicPr>
          <p:cNvPr id="42" name="Picture 41" descr="A brown rhombus with black border&#10;">
            <a:extLst>
              <a:ext uri="{FF2B5EF4-FFF2-40B4-BE49-F238E27FC236}">
                <a16:creationId xmlns:a16="http://schemas.microsoft.com/office/drawing/2014/main" id="{B6997392-E8D0-929C-E141-A5EA6D0F2C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3355702">
            <a:off x="1596254" y="3341818"/>
            <a:ext cx="2103481" cy="666121"/>
          </a:xfrm>
          <a:prstGeom prst="rect">
            <a:avLst/>
          </a:prstGeom>
        </p:spPr>
      </p:pic>
      <p:pic>
        <p:nvPicPr>
          <p:cNvPr id="43" name="Picture 42" descr="A green triangle with black background">
            <a:extLst>
              <a:ext uri="{FF2B5EF4-FFF2-40B4-BE49-F238E27FC236}">
                <a16:creationId xmlns:a16="http://schemas.microsoft.com/office/drawing/2014/main" id="{4EB48C47-44B9-1CDC-BAC2-AE3CFBB5089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16597" y="3076038"/>
            <a:ext cx="1074064" cy="926139"/>
          </a:xfrm>
          <a:prstGeom prst="rect">
            <a:avLst/>
          </a:prstGeom>
        </p:spPr>
      </p:pic>
      <p:pic>
        <p:nvPicPr>
          <p:cNvPr id="44" name="Picture 43" descr="A green triangle with black background">
            <a:extLst>
              <a:ext uri="{FF2B5EF4-FFF2-40B4-BE49-F238E27FC236}">
                <a16:creationId xmlns:a16="http://schemas.microsoft.com/office/drawing/2014/main" id="{5B891039-328B-88F9-F2B2-BCADE09A294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44969" y="3067700"/>
            <a:ext cx="1074064" cy="926139"/>
          </a:xfrm>
          <a:prstGeom prst="rect">
            <a:avLst/>
          </a:prstGeom>
        </p:spPr>
      </p:pic>
      <p:pic>
        <p:nvPicPr>
          <p:cNvPr id="46" name="Picture 45" descr="A blue rhombus with black lines">
            <a:extLst>
              <a:ext uri="{FF2B5EF4-FFF2-40B4-BE49-F238E27FC236}">
                <a16:creationId xmlns:a16="http://schemas.microsoft.com/office/drawing/2014/main" id="{2D977EF8-ACF1-3AF6-A778-2292A4AA730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957585" y="1554741"/>
            <a:ext cx="1628725" cy="926138"/>
          </a:xfrm>
          <a:prstGeom prst="rect">
            <a:avLst/>
          </a:prstGeom>
        </p:spPr>
      </p:pic>
      <p:pic>
        <p:nvPicPr>
          <p:cNvPr id="3" name="Picture 2" descr="source&#10;">
            <a:extLst>
              <a:ext uri="{FF2B5EF4-FFF2-40B4-BE49-F238E27FC236}">
                <a16:creationId xmlns:a16="http://schemas.microsoft.com/office/drawing/2014/main" id="{049CAFEA-84A0-AB64-7470-314F99ABE00B}"/>
              </a:ext>
            </a:extLst>
          </p:cNvPr>
          <p:cNvPicPr>
            <a:picLocks noChangeAspect="1"/>
          </p:cNvPicPr>
          <p:nvPr/>
        </p:nvPicPr>
        <p:blipFill>
          <a:blip r:embed="rId9"/>
          <a:stretch>
            <a:fillRect/>
          </a:stretch>
        </p:blipFill>
        <p:spPr>
          <a:xfrm>
            <a:off x="190500" y="9340599"/>
            <a:ext cx="7288936" cy="577469"/>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KDE Document" ma:contentTypeID="0x0101001BEB557DBE01834EAB47A683706DCD5B00866F10307CB6174BB406D5F160D6B04B" ma:contentTypeVersion="28" ma:contentTypeDescription="" ma:contentTypeScope="" ma:versionID="83380506b29855ec6f8b0760bdb1bc8b">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2d3e8473825ed96e8d6e0426e3a16d1c"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Accessible</Accessibility_x0020_Status>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2025-04-17T04:00:00+00:00</Publication_x0020_Date>
    <Audience1 xmlns="3a62de7d-ba57-4f43-9dae-9623ba637be0"/>
    <_dlc_DocId xmlns="3a62de7d-ba57-4f43-9dae-9623ba637be0">KYED-497-205</_dlc_DocId>
    <_dlc_DocIdUrl xmlns="3a62de7d-ba57-4f43-9dae-9623ba637be0">
      <Url>https://www.education.ky.gov/curriculum/conpro/_layouts/15/DocIdRedir.aspx?ID=KYED-497-205</Url>
      <Description>KYED-497-205</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777BA47-2BB5-4886-8A11-A53F6F93323B}"/>
</file>

<file path=customXml/itemProps2.xml><?xml version="1.0" encoding="utf-8"?>
<ds:datastoreItem xmlns:ds="http://schemas.openxmlformats.org/officeDocument/2006/customXml" ds:itemID="{A1A40EEF-32D7-42F9-AA47-56657C25B87B}">
  <ds:schemaRefs>
    <ds:schemaRef ds:uri="http://schemas.microsoft.com/sharepoint/v3/contenttype/forms"/>
  </ds:schemaRefs>
</ds:datastoreItem>
</file>

<file path=customXml/itemProps3.xml><?xml version="1.0" encoding="utf-8"?>
<ds:datastoreItem xmlns:ds="http://schemas.openxmlformats.org/officeDocument/2006/customXml" ds:itemID="{DB93EE7A-B2C2-4DB0-84F7-8FE6E8BA6A25}">
  <ds:schemaRefs>
    <ds:schemaRef ds:uri="http://purl.org/dc/elements/1.1/"/>
    <ds:schemaRef ds:uri="http://schemas.microsoft.com/office/2006/documentManagement/types"/>
    <ds:schemaRef ds:uri="http://purl.org/dc/dcmitype/"/>
    <ds:schemaRef ds:uri="29be550e-5ac2-4cd5-b5b7-8a250a579b24"/>
    <ds:schemaRef ds:uri="http://purl.org/dc/terms/"/>
    <ds:schemaRef ds:uri="http://schemas.microsoft.com/office/infopath/2007/PartnerControls"/>
    <ds:schemaRef ds:uri="http://schemas.openxmlformats.org/package/2006/metadata/core-properties"/>
    <ds:schemaRef ds:uri="5bc9d522-2386-425a-9f2a-a617cf877ec0"/>
    <ds:schemaRef ds:uri="cd1a358b-61e7-4e2c-963a-bbcfb053c0fe"/>
    <ds:schemaRef ds:uri="http://schemas.microsoft.com/office/2006/metadata/properties"/>
    <ds:schemaRef ds:uri="http://www.w3.org/XML/1998/namespace"/>
  </ds:schemaRefs>
</ds:datastoreItem>
</file>

<file path=customXml/itemProps4.xml><?xml version="1.0" encoding="utf-8"?>
<ds:datastoreItem xmlns:ds="http://schemas.openxmlformats.org/officeDocument/2006/customXml" ds:itemID="{3A44CA1F-1C0D-4720-9E48-573DC73CEBBB}"/>
</file>

<file path=docProps/app.xml><?xml version="1.0" encoding="utf-8"?>
<Properties xmlns="http://schemas.openxmlformats.org/officeDocument/2006/extended-properties" xmlns:vt="http://schemas.openxmlformats.org/officeDocument/2006/docPropsVTypes">
  <Template/>
  <TotalTime>10</TotalTime>
  <Words>979</Words>
  <Application>Microsoft Office PowerPoint</Application>
  <PresentationFormat>Custom</PresentationFormat>
  <Paragraphs>113</Paragraphs>
  <Slides>16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Arial</vt:lpstr>
      <vt:lpstr>Calibri</vt:lpstr>
      <vt:lpstr>Libre franklin</vt:lpstr>
      <vt:lpstr>Office Theme</vt:lpstr>
      <vt:lpstr>Fill the Shapes – Introduction Slide</vt:lpstr>
      <vt:lpstr>Fill the Shapes - Directions</vt:lpstr>
      <vt:lpstr>Fill the Shapes – Family Prompts</vt:lpstr>
      <vt:lpstr>Fill the Shapes: Snake Outline  </vt:lpstr>
      <vt:lpstr>Fill the Shapes – Caterpillar Outline</vt:lpstr>
      <vt:lpstr>Fill the Shapes: Cat Outline </vt:lpstr>
      <vt:lpstr>Fill the Shapes - Giraffe</vt:lpstr>
      <vt:lpstr>Fill the Shapes: Fish </vt:lpstr>
      <vt:lpstr>Fill the Shapes - Dragon</vt:lpstr>
      <vt:lpstr>Fill the Shapes - Dog</vt:lpstr>
      <vt:lpstr>Fill the Shapes - Turtle</vt:lpstr>
      <vt:lpstr>Fill the Shapes – Rocket </vt:lpstr>
      <vt:lpstr>Fill the Shapes: Block Baby </vt:lpstr>
      <vt:lpstr>Perky pattern puppy</vt:lpstr>
      <vt:lpstr>Fill the Shapes – Create your Own</vt:lpstr>
      <vt:lpstr>Fill the Shapes – Closing Slide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Fill the Shapes KFMN</dc:title>
  <cp:lastModifiedBy>Doyle, Maggie - Division of Academic Program Standards</cp:lastModifiedBy>
  <cp:revision>2</cp:revision>
  <dcterms:created xsi:type="dcterms:W3CDTF">2024-12-24T16:02:26Z</dcterms:created>
  <dcterms:modified xsi:type="dcterms:W3CDTF">2025-04-17T14:02:34Z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2024-12-24T17:58:04Z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b91d033d-ebc5-45ac-8fa8-0c141c5531fc</vt:lpwstr>
  </property>
  <property fmtid="{D5CDD505-2E9C-101B-9397-08002B2CF9AE}" pid="8" name="MSIP_Label_eb544694-0027-44fa-bee4-2648c0363f9d_ContentBits">
    <vt:lpwstr>0</vt:lpwstr>
  </property>
  <property fmtid="{D5CDD505-2E9C-101B-9397-08002B2CF9AE}" pid="9" name="ContentTypeId">
    <vt:lpwstr>0x0101001BEB557DBE01834EAB47A683706DCD5B00866F10307CB6174BB406D5F160D6B04B</vt:lpwstr>
  </property>
  <property fmtid="{D5CDD505-2E9C-101B-9397-08002B2CF9AE}" pid="10" name="MediaServiceImageTags">
    <vt:lpwstr/>
  </property>
  <property fmtid="{D5CDD505-2E9C-101B-9397-08002B2CF9AE}" pid="11" name="_dlc_DocIdItemGuid">
    <vt:lpwstr>b88acc99-8f31-4ad7-ba7c-34ead5572132</vt:lpwstr>
  </property>
</Properties>
</file>