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2.xml" ContentType="application/vnd.openxmlformats-officedocument.presentationml.slideLayout+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2.xml" ContentType="application/vnd.openxmlformats-officedocument.presentationml.notesSlide+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51.xml" ContentType="application/vnd.openxmlformats-officedocument.presentationml.notesSlide+xml"/>
  <Override PartName="/ppt/notesSlides/notesSlide20.xml" ContentType="application/vnd.openxmlformats-officedocument.presentationml.notesSlide+xml"/>
  <Override PartName="/ppt/notesSlides/notesSlide50.xml" ContentType="application/vnd.openxmlformats-officedocument.presentationml.notesSlide+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49.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2" r:id="rId5"/>
  </p:sldMasterIdLst>
  <p:notesMasterIdLst>
    <p:notesMasterId r:id="rId57"/>
  </p:notesMasterIdLst>
  <p:sldIdLst>
    <p:sldId id="256" r:id="rId6"/>
    <p:sldId id="338" r:id="rId7"/>
    <p:sldId id="339" r:id="rId8"/>
    <p:sldId id="340" r:id="rId9"/>
    <p:sldId id="264" r:id="rId10"/>
    <p:sldId id="265" r:id="rId11"/>
    <p:sldId id="261" r:id="rId12"/>
    <p:sldId id="257" r:id="rId13"/>
    <p:sldId id="267"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3" r:id="rId56"/>
  </p:sldIdLst>
  <p:sldSz cx="9144000" cy="5143500" type="screen16x9"/>
  <p:notesSz cx="6858000" cy="9144000"/>
  <p:embeddedFontLst>
    <p:embeddedFont>
      <p:font typeface="Century Gothic" panose="020B0502020202020204" pitchFamily="34" charset="0"/>
      <p:regular r:id="rId58"/>
      <p:bold r:id="rId59"/>
      <p:italic r:id="rId60"/>
      <p:boldItalic r:id="rId61"/>
    </p:embeddedFont>
    <p:embeddedFont>
      <p:font typeface="Franklin Gothic" panose="020B0604020202020204" charset="0"/>
      <p:bold r:id="rId62"/>
    </p:embeddedFont>
    <p:embeddedFont>
      <p:font typeface="Libre Franklin" pitchFamily="2" charset="0"/>
      <p:regular r:id="rId63"/>
      <p:bold r:id="rId64"/>
      <p:italic r:id="rId65"/>
      <p:boldItalic r:id="rId66"/>
    </p:embeddedFont>
    <p:embeddedFont>
      <p:font typeface="Libre Franklin Medium"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3EA"/>
    <a:srgbClr val="057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9BA071-43C2-5277-16DF-7D04EC808269}" v="370" dt="2024-09-11T19:48:03.144"/>
  </p1510:revLst>
</p1510:revInfo>
</file>

<file path=ppt/tableStyles.xml><?xml version="1.0" encoding="utf-8"?>
<a:tblStyleLst xmlns:a="http://schemas.openxmlformats.org/drawingml/2006/main" def="{3E6FF6EE-AEBD-4A41-84B7-8B4A148986E0}">
  <a:tblStyle styleId="{3E6FF6EE-AEBD-4A41-84B7-8B4A148986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168C9A-8045-48CB-86C8-AAF18D4FE93D}" styleName="Table_1">
    <a:wholeTbl>
      <a:tcTxStyle b="off" i="off">
        <a:font>
          <a:latin typeface="Franklin Gothic Book"/>
          <a:ea typeface="Franklin Gothic Book"/>
          <a:cs typeface="Franklin Gothic Book"/>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04FC444-A235-47F1-8460-04742503A8E0}"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56540" autoAdjust="0"/>
  </p:normalViewPr>
  <p:slideViewPr>
    <p:cSldViewPr snapToGrid="0">
      <p:cViewPr>
        <p:scale>
          <a:sx n="52" d="100"/>
          <a:sy n="52" d="100"/>
        </p:scale>
        <p:origin x="763" y="115"/>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ustomXml" Target="../customXml/item4.xml"/><Relationship Id="rId7" Type="http://schemas.openxmlformats.org/officeDocument/2006/relationships/slide" Target="slides/slide2.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ichd.nih.gov/sites/default/files/publications/pubs/documents/adolescent_literacy07.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adingrockets.org/topics/about-reading/articles/simple-view-read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adingrockets.org/topics/about-reading/articles/simple-view-read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roducts.brookespublishing.com/cw_Contributorinfo.aspx?ContribID=2182&amp;Name=Carolyn+Denton,Ph.D." TargetMode="External"/><Relationship Id="rId7" Type="http://schemas.openxmlformats.org/officeDocument/2006/relationships/hyperlink" Target="https://products.brookespublishing.com/cw_Contributorinfo.aspx?ContribID=4113&amp;Name=Deborah+Reed,Ed.D."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products.brookespublishing.com/cw_Contributorinfo.aspx?ContribID=4111&amp;Name=Deanna+Bryan" TargetMode="External"/><Relationship Id="rId5" Type="http://schemas.openxmlformats.org/officeDocument/2006/relationships/hyperlink" Target="https://products.brookespublishing.com/cw_Contributorinfo.aspx?ContribID=4112&amp;Name=Jade+Wexler,Ph.D." TargetMode="External"/><Relationship Id="rId4" Type="http://schemas.openxmlformats.org/officeDocument/2006/relationships/hyperlink" Target="https://products.brookespublishing.com/cw_Contributorinfo.aspx?ContribID=2112&amp;Name=Sharon+Vaughn,Ph.D."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roducts.brookespublishing.com/cw_Contributorinfo.aspx?ContribID=2182&amp;Name=Carolyn+Denton,Ph.D." TargetMode="External"/><Relationship Id="rId7" Type="http://schemas.openxmlformats.org/officeDocument/2006/relationships/hyperlink" Target="https://products.brookespublishing.com/cw_Contributorinfo.aspx?ContribID=4113&amp;Name=Deborah+Reed,Ed.D."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products.brookespublishing.com/cw_Contributorinfo.aspx?ContribID=4111&amp;Name=Deanna+Bryan" TargetMode="External"/><Relationship Id="rId5" Type="http://schemas.openxmlformats.org/officeDocument/2006/relationships/hyperlink" Target="https://products.brookespublishing.com/cw_Contributorinfo.aspx?ContribID=4112&amp;Name=Jade+Wexler,Ph.D." TargetMode="External"/><Relationship Id="rId4" Type="http://schemas.openxmlformats.org/officeDocument/2006/relationships/hyperlink" Target="https://products.brookespublishing.com/cw_Contributorinfo.aspx?ContribID=2112&amp;Name=Sharon+Vaughn,Ph.D."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3580b67f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3580b67f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b="0" u="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3349b63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93349b63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 dirty="0">
                <a:solidFill>
                  <a:schemeClr val="dk1"/>
                </a:solidFill>
                <a:latin typeface="Franklin Gothic"/>
                <a:ea typeface="Franklin Gothic"/>
                <a:cs typeface="Franklin Gothic"/>
                <a:sym typeface="Franklin Gothic"/>
              </a:rPr>
              <a:t>The text for this series is available free online and can be printed for individuals to access and study for each session.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93349b634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93349b634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0" lvl="0" indent="0" algn="l" rtl="0">
              <a:spcBef>
                <a:spcPts val="0"/>
              </a:spcBef>
              <a:spcAft>
                <a:spcPts val="0"/>
              </a:spcAft>
              <a:buNone/>
            </a:pPr>
            <a:r>
              <a:rPr lang="en-US" dirty="0"/>
              <a:t>These are the topics that will be addressed in this session.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856e226b85_0_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856e226b85_0_36: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1" i="0" u="sng" dirty="0">
                <a:solidFill>
                  <a:srgbClr val="000000"/>
                </a:solidFill>
                <a:effectLst/>
                <a:latin typeface="Helvetica Neue"/>
              </a:rPr>
              <a:t>Guiding Notes:</a:t>
            </a:r>
            <a:r>
              <a:rPr lang="en-US" sz="1200" b="0" i="0" u="sng" dirty="0">
                <a:solidFill>
                  <a:srgbClr val="444444"/>
                </a:solidFill>
                <a:effectLst/>
                <a:latin typeface="Helvetica Neue"/>
              </a:rPr>
              <a:t>​</a:t>
            </a:r>
            <a:endParaRPr lang="en-US" sz="1200" b="0" i="0" u="none" dirty="0">
              <a:solidFill>
                <a:srgbClr val="444444"/>
              </a:solidFill>
              <a:effectLst/>
              <a:latin typeface="Helvetica Neue"/>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dirty="0">
                <a:solidFill>
                  <a:srgbClr val="444444"/>
                </a:solidFill>
                <a:effectLst/>
                <a:latin typeface="Helvetica Neue"/>
              </a:rPr>
              <a:t>This slide demonstrates the asset-based framing this series strives to uphold for middle and high school students who may not yet be proficient readers. </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b="0" i="0" u="none" strike="noStrike" dirty="0">
              <a:solidFill>
                <a:srgbClr val="444444"/>
              </a:solidFill>
              <a:effectLst/>
              <a:latin typeface="Helvetica Neue"/>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dirty="0">
                <a:solidFill>
                  <a:srgbClr val="444444"/>
                </a:solidFill>
                <a:effectLst/>
                <a:latin typeface="Helvetica Neue"/>
              </a:rPr>
              <a:t>The acronym HQIR stands for high-quality instructional resources. To learn more about HQIRs and their importance for ensuring opportunity and access to grade-level learning for all students, see the HQIR Webpage on KyStandards.org:</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dirty="0">
                <a:solidFill>
                  <a:srgbClr val="444444"/>
                </a:solidFill>
                <a:effectLst/>
                <a:latin typeface="Helvetica Neue"/>
              </a:rPr>
              <a:t>https://kystandards.org/standards-resources/inst-mats-align-rubrics/ </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b="0" i="0" u="none" strike="noStrike" dirty="0">
              <a:solidFill>
                <a:srgbClr val="444444"/>
              </a:solidFill>
              <a:effectLst/>
              <a:latin typeface="Helvetica Neue"/>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b="0" i="0" u="sng" strike="noStrike" dirty="0">
              <a:solidFill>
                <a:srgbClr val="444444"/>
              </a:solidFill>
              <a:effectLst/>
              <a:latin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endParaRPr sz="1200" b="1" dirty="0">
              <a:solidFill>
                <a:srgbClr val="444444"/>
              </a:solidFill>
              <a:highlight>
                <a:srgbClr val="EDEBE9"/>
              </a:highlight>
            </a:endParaRPr>
          </a:p>
          <a:p>
            <a:pPr marL="0" lvl="0" indent="0" algn="l" rtl="0">
              <a:spcBef>
                <a:spcPts val="816"/>
              </a:spcBef>
              <a:spcAft>
                <a:spcPts val="0"/>
              </a:spcAft>
              <a:buNone/>
            </a:pPr>
            <a:endParaRPr dirty="0"/>
          </a:p>
        </p:txBody>
      </p:sp>
      <p:sp>
        <p:nvSpPr>
          <p:cNvPr id="268" name="Google Shape;268;g2856e226b85_0_36: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856e226b8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856e226b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 </a:t>
            </a:r>
          </a:p>
          <a:p>
            <a:pPr marL="0" lvl="0" indent="0" algn="l" rtl="0">
              <a:spcBef>
                <a:spcPts val="0"/>
              </a:spcBef>
              <a:spcAft>
                <a:spcPts val="0"/>
              </a:spcAft>
              <a:buNone/>
            </a:pPr>
            <a:r>
              <a:rPr lang="en" b="0" i="0" u="none" dirty="0"/>
              <a:t>If completing this series individually, spend some time reflecting on an individual who matches the description above. </a:t>
            </a:r>
          </a:p>
          <a:p>
            <a:pPr marL="0" lvl="0" indent="0" algn="l" rtl="0">
              <a:spcBef>
                <a:spcPts val="0"/>
              </a:spcBef>
              <a:spcAft>
                <a:spcPts val="0"/>
              </a:spcAft>
              <a:buNone/>
            </a:pPr>
            <a:endParaRPr lang="en" b="0" i="0" u="none" dirty="0"/>
          </a:p>
          <a:p>
            <a:pPr marL="0" lvl="0" indent="0" algn="l" rtl="0">
              <a:spcBef>
                <a:spcPts val="0"/>
              </a:spcBef>
              <a:spcAft>
                <a:spcPts val="0"/>
              </a:spcAft>
              <a:buNone/>
            </a:pPr>
            <a:r>
              <a:rPr lang="en" b="0" i="0" u="none" dirty="0"/>
              <a:t>If completing this series as a group, spend some time sharing the stories of the individuals who match the description above.</a:t>
            </a:r>
          </a:p>
          <a:p>
            <a:pPr marL="0" lvl="0" indent="0" algn="l" rtl="0">
              <a:spcBef>
                <a:spcPts val="0"/>
              </a:spcBef>
              <a:spcAft>
                <a:spcPts val="0"/>
              </a:spcAft>
              <a:buNone/>
            </a:pPr>
            <a:endParaRPr lang="en" b="0" i="0" u="none" dirty="0"/>
          </a:p>
          <a:p>
            <a:pPr marL="0" lvl="0" indent="0" algn="l" rtl="0">
              <a:spcBef>
                <a:spcPts val="0"/>
              </a:spcBef>
              <a:spcAft>
                <a:spcPts val="0"/>
              </a:spcAft>
              <a:buNone/>
            </a:pPr>
            <a:r>
              <a:rPr lang="en" b="1" i="0" u="sng" dirty="0"/>
              <a:t>Possible Extension Questions:</a:t>
            </a:r>
            <a:endParaRPr lang="en" b="0" i="0" u="none" dirty="0"/>
          </a:p>
          <a:p>
            <a:pPr marL="0" lvl="0" indent="0" algn="l" rtl="0">
              <a:spcBef>
                <a:spcPts val="0"/>
              </a:spcBef>
              <a:spcAft>
                <a:spcPts val="0"/>
              </a:spcAft>
              <a:buNone/>
            </a:pPr>
            <a:r>
              <a:rPr lang="en" b="0" i="0" u="none" dirty="0"/>
              <a:t>How did these challenges impact their ability to be successful at school or in other settings?</a:t>
            </a:r>
          </a:p>
          <a:p>
            <a:pPr marL="0" lvl="0" indent="0" algn="l" rtl="0">
              <a:spcBef>
                <a:spcPts val="0"/>
              </a:spcBef>
              <a:spcAft>
                <a:spcPts val="0"/>
              </a:spcAft>
              <a:buNone/>
            </a:pPr>
            <a:r>
              <a:rPr lang="en" b="0" i="0" u="none" dirty="0"/>
              <a:t>What kinds of supports might they have needed that they didn’t have access to?</a:t>
            </a:r>
          </a:p>
          <a:p>
            <a:pPr marL="0" lvl="0" indent="0" algn="l" rtl="0">
              <a:spcBef>
                <a:spcPts val="0"/>
              </a:spcBef>
              <a:spcAft>
                <a:spcPts val="0"/>
              </a:spcAft>
              <a:buNone/>
            </a:pPr>
            <a:endParaRPr lang="en" b="1" i="0" u="sng" dirty="0"/>
          </a:p>
          <a:p>
            <a:pPr marL="0" lvl="0" indent="0" algn="l" rtl="0">
              <a:spcBef>
                <a:spcPts val="0"/>
              </a:spcBef>
              <a:spcAft>
                <a:spcPts val="0"/>
              </a:spcAft>
              <a:buNone/>
            </a:pPr>
            <a:endParaRPr lang="en" b="0" u="sng"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56e226b8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856e226b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 </a:t>
            </a:r>
          </a:p>
          <a:p>
            <a:pPr marL="0" lvl="0" indent="0" algn="l" rtl="0">
              <a:spcBef>
                <a:spcPts val="0"/>
              </a:spcBef>
              <a:spcAft>
                <a:spcPts val="0"/>
              </a:spcAft>
              <a:buNone/>
            </a:pPr>
            <a:r>
              <a:rPr lang="en" b="0" u="none" dirty="0"/>
              <a:t>This portion of the session intends to simulate what striving readers experience when they only comprehend 85% of a text.</a:t>
            </a:r>
          </a:p>
          <a:p>
            <a:pPr marL="0" lvl="0" indent="0" algn="l" rtl="0">
              <a:spcBef>
                <a:spcPts val="0"/>
              </a:spcBef>
              <a:spcAft>
                <a:spcPts val="0"/>
              </a:spcAft>
              <a:buNone/>
            </a:pPr>
            <a:endParaRPr lang="en" b="0" u="none" dirty="0"/>
          </a:p>
          <a:p>
            <a:pPr marL="0" lvl="0" indent="0" algn="l" rtl="0">
              <a:spcBef>
                <a:spcPts val="0"/>
              </a:spcBef>
              <a:spcAft>
                <a:spcPts val="0"/>
              </a:spcAft>
              <a:buNone/>
            </a:pPr>
            <a:r>
              <a:rPr lang="en" b="0" u="none" dirty="0"/>
              <a:t>N</a:t>
            </a:r>
            <a:r>
              <a:rPr lang="en-US" b="0" u="none" dirty="0" err="1"/>
              <a:t>ote</a:t>
            </a:r>
            <a:r>
              <a:rPr lang="en-US" b="0" u="none" dirty="0"/>
              <a:t> that this passage is adapted from </a:t>
            </a:r>
            <a:r>
              <a:rPr lang="en-US" b="0" i="1" u="none" dirty="0" err="1"/>
              <a:t>myPerspectives</a:t>
            </a:r>
            <a:r>
              <a:rPr lang="en-US" b="0" i="0" u="none" dirty="0"/>
              <a:t> Grade 9, Unit 1. </a:t>
            </a:r>
            <a:r>
              <a:rPr lang="en-US" b="0" i="1" u="none" dirty="0" err="1"/>
              <a:t>myPerspectives</a:t>
            </a:r>
            <a:r>
              <a:rPr lang="en-US" b="0" i="0" u="none" dirty="0"/>
              <a:t> is a green-rated high-quality instructional resource (HQIR).  </a:t>
            </a:r>
            <a:endParaRPr lang="en" b="0" u="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856e226b85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856e226b85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endParaRPr lang="en-US" b="1" i="0" u="none" dirty="0"/>
          </a:p>
          <a:p>
            <a:pPr marL="0" lvl="0" indent="0" algn="l" rtl="0">
              <a:spcBef>
                <a:spcPts val="0"/>
              </a:spcBef>
              <a:spcAft>
                <a:spcPts val="0"/>
              </a:spcAft>
              <a:buNone/>
            </a:pPr>
            <a:r>
              <a:rPr lang="en-US" b="0" i="0" u="none" dirty="0"/>
              <a:t>Take a few moments to make meaning of this text with only 85% of the language. Imagine what this experience is like for striving middle and high school readers expected to discuss, write or answer multiple choice questions about the passage. </a:t>
            </a:r>
            <a:endParaRPr b="0" i="0" u="sng"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fcf27d4a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fcf27d4a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Use this complete passage to see what you may have missed.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87337aaa0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87337aaa0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Take a few moments to reflect on what school/learning experiences may be like for striving readers. If working with a group, spend a few moments discussing this experience and reflecting on how this may impact student attendance, behavior, socialization and postsecondary success.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56e226b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856e226b8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contains a quote from the IES Practice Guide the series is based on. Take a few moments to read this quotation and reflect on the importance of supporting students towards grade-level reading.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856e226b8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856e226b8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highlights some of the ways literacy instruction is shifting in Kentucky with the Read to Succeed Act.</a:t>
            </a:r>
            <a:endParaRPr b="0" u="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856e226b8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856e226b8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This slide outlines the major components of the Read to Succeed</a:t>
            </a:r>
            <a:r>
              <a:rPr lang="en-US" sz="900" b="0" u="none" baseline="0" dirty="0"/>
              <a:t> Act, which has been implemented in Kentucky since 2022. To learn more about the Read to Succeed Act, please visit the Early Literacy webpages: https://www.education.ky.gov/curriculum/EarlyLiteracy/Pages/default.aspx </a:t>
            </a:r>
            <a:endParaRPr sz="900" b="0" u="non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56e226b85_0_6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856e226b85_0_6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r>
              <a:rPr lang="en-US" sz="1200" b="1" u="sng" dirty="0">
                <a:solidFill>
                  <a:srgbClr val="002060"/>
                </a:solidFill>
                <a:latin typeface="Libre Franklin"/>
                <a:ea typeface="Libre Franklin"/>
                <a:cs typeface="Libre Franklin"/>
                <a:sym typeface="Libre Franklin"/>
              </a:rPr>
              <a:t>Guiding Notes:</a:t>
            </a:r>
          </a:p>
          <a:p>
            <a:pPr marL="0" lvl="0" indent="0" algn="l" rtl="0">
              <a:lnSpc>
                <a:spcPct val="100000"/>
              </a:lnSpc>
              <a:spcBef>
                <a:spcPts val="0"/>
              </a:spcBef>
              <a:spcAft>
                <a:spcPts val="0"/>
              </a:spcAft>
              <a:buNone/>
            </a:pPr>
            <a:r>
              <a:rPr lang="en-US" sz="1200" b="0" u="none" dirty="0">
                <a:solidFill>
                  <a:srgbClr val="002060"/>
                </a:solidFill>
                <a:latin typeface="Libre Franklin"/>
                <a:ea typeface="Libre Franklin"/>
                <a:cs typeface="Libre Franklin"/>
                <a:sym typeface="Libre Franklin"/>
              </a:rPr>
              <a:t>How</a:t>
            </a:r>
            <a:r>
              <a:rPr lang="en-US" sz="1200" b="0" u="none" baseline="0" dirty="0">
                <a:solidFill>
                  <a:srgbClr val="002060"/>
                </a:solidFill>
                <a:latin typeface="Libre Franklin"/>
                <a:ea typeface="Libre Franklin"/>
                <a:cs typeface="Libre Franklin"/>
                <a:sym typeface="Libre Franklin"/>
              </a:rPr>
              <a:t> can middle and high school teachers use what Kentucky elementary teachers are learning about reading and writing to support our students? This series is about making small and intentional shifts to support all students with access to grade-level, complex text. </a:t>
            </a:r>
            <a:endParaRPr lang="en-US" sz="1200" b="0" u="none" dirty="0">
              <a:solidFill>
                <a:srgbClr val="002060"/>
              </a:solidFill>
              <a:latin typeface="Libre Franklin"/>
              <a:ea typeface="Libre Franklin"/>
              <a:cs typeface="Libre Franklin"/>
              <a:sym typeface="Libre Franklin"/>
            </a:endParaRPr>
          </a:p>
        </p:txBody>
      </p:sp>
      <p:sp>
        <p:nvSpPr>
          <p:cNvPr id="330" name="Google Shape;330;g2856e226b85_0_6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a3c86734d_0_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1ea3c86734d_0_1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1" u="sng" dirty="0">
                <a:highlight>
                  <a:srgbClr val="EDEBE9"/>
                </a:highlight>
              </a:rPr>
              <a:t>Guiding Notes:</a:t>
            </a: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This means that even prior to the pandemic, approximately 118,000 grade three students performed below proficiency between 2015-2019. No one would say they are happy with that number. ​</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2021 marked the shift to the KY Summative Assessment vs. KPREP. ​</a:t>
            </a:r>
            <a:endParaRPr sz="1200" dirty="0">
              <a:solidFill>
                <a:srgbClr val="444444"/>
              </a:solidFill>
              <a:highlight>
                <a:srgbClr val="EDEBE9"/>
              </a:highlight>
            </a:endParaRPr>
          </a:p>
          <a:p>
            <a:pPr marL="0" lvl="0" indent="0" algn="l" rtl="0">
              <a:spcBef>
                <a:spcPts val="816"/>
              </a:spcBef>
              <a:spcAft>
                <a:spcPts val="0"/>
              </a:spcAft>
              <a:buNone/>
            </a:pPr>
            <a:endParaRPr dirty="0"/>
          </a:p>
        </p:txBody>
      </p:sp>
      <p:sp>
        <p:nvSpPr>
          <p:cNvPr id="337" name="Google Shape;337;g1ea3c86734d_0_1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9ab902daf2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9ab902daf2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1100" b="1" u="sng" dirty="0"/>
              <a:t>Guiding Notes:</a:t>
            </a:r>
          </a:p>
          <a:p>
            <a:pPr marL="0" lvl="0" indent="0" algn="l" rtl="0">
              <a:lnSpc>
                <a:spcPct val="90000"/>
              </a:lnSpc>
              <a:spcBef>
                <a:spcPts val="800"/>
              </a:spcBef>
              <a:spcAft>
                <a:spcPts val="0"/>
              </a:spcAft>
              <a:buNone/>
            </a:pPr>
            <a:r>
              <a:rPr lang="en-US" sz="1100" b="0" u="none" dirty="0"/>
              <a:t>This</a:t>
            </a:r>
            <a:r>
              <a:rPr lang="en-US" sz="1100" b="0" u="none" baseline="0" dirty="0"/>
              <a:t> section gives participants an opportunity to see the current reality for eighth and tenth grade students in Kentucky. </a:t>
            </a:r>
            <a:endParaRPr lang="en-US" sz="1100" b="0" u="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4e532f10c_0_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94e532f10c_0_25: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lnSpc>
                <a:spcPct val="90000"/>
              </a:lnSpc>
              <a:spcBef>
                <a:spcPts val="800"/>
              </a:spcBef>
              <a:spcAft>
                <a:spcPts val="0"/>
              </a:spcAft>
              <a:buNone/>
            </a:pPr>
            <a:r>
              <a:rPr lang="en-US" sz="1200" b="0" u="none" dirty="0"/>
              <a:t>Take</a:t>
            </a:r>
            <a:r>
              <a:rPr lang="en-US" sz="1200" b="0" u="none" baseline="0" dirty="0"/>
              <a:t> a moment to reflect on the eighth grade data for each of these groups of students and how this may impact their overall academic success and postsecondary success.</a:t>
            </a:r>
            <a:endParaRPr lang="en-US" sz="1200" b="0" u="none" dirty="0"/>
          </a:p>
        </p:txBody>
      </p:sp>
      <p:sp>
        <p:nvSpPr>
          <p:cNvPr id="352" name="Google Shape;352;g294e532f10c_0_25: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956e5b6452_0_49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956e5b6452_0_49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200" b="1" u="sng" dirty="0"/>
              <a:t>Guiding Notes:</a:t>
            </a:r>
          </a:p>
          <a:p>
            <a:pPr marL="0" lvl="0" indent="0" algn="l" rtl="0">
              <a:lnSpc>
                <a:spcPct val="90000"/>
              </a:lnSpc>
              <a:spcBef>
                <a:spcPts val="800"/>
              </a:spcBef>
              <a:spcAft>
                <a:spcPts val="0"/>
              </a:spcAft>
              <a:buNone/>
            </a:pPr>
            <a:r>
              <a:rPr lang="en-US" sz="1200" b="0" u="none" dirty="0"/>
              <a:t>Take</a:t>
            </a:r>
            <a:r>
              <a:rPr lang="en-US" sz="1200" b="0" u="none" baseline="0" dirty="0"/>
              <a:t> a moment to reflect on the tenth grade data for each of these groups of students and how this may impact their overall academic success and postsecondary success.</a:t>
            </a:r>
            <a:endParaRPr lang="en-US" sz="1200" b="0" u="none" dirty="0"/>
          </a:p>
        </p:txBody>
      </p:sp>
      <p:sp>
        <p:nvSpPr>
          <p:cNvPr id="361" name="Google Shape;361;g2956e5b6452_0_49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94e532f10c_0_5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94e532f10c_0_5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1" u="sng" dirty="0"/>
              <a:t>Guiding Notes:</a:t>
            </a:r>
          </a:p>
          <a:p>
            <a:pPr marL="0" lvl="0" indent="0" algn="l" rtl="0">
              <a:lnSpc>
                <a:spcPct val="100000"/>
              </a:lnSpc>
              <a:spcBef>
                <a:spcPts val="0"/>
              </a:spcBef>
              <a:spcAft>
                <a:spcPts val="0"/>
              </a:spcAft>
              <a:buNone/>
            </a:pPr>
            <a:r>
              <a:rPr lang="en-US" sz="400" b="0" u="none" dirty="0">
                <a:solidFill>
                  <a:srgbClr val="002060"/>
                </a:solidFill>
                <a:latin typeface="Libre Franklin"/>
                <a:ea typeface="Libre Franklin"/>
                <a:cs typeface="Libre Franklin"/>
                <a:sym typeface="Libre Franklin"/>
              </a:rPr>
              <a:t>Spend</a:t>
            </a:r>
            <a:r>
              <a:rPr lang="en-US" sz="400" b="0" u="none" baseline="0" dirty="0">
                <a:solidFill>
                  <a:srgbClr val="002060"/>
                </a:solidFill>
                <a:latin typeface="Libre Franklin"/>
                <a:ea typeface="Libre Franklin"/>
                <a:cs typeface="Libre Franklin"/>
                <a:sym typeface="Libre Franklin"/>
              </a:rPr>
              <a:t> a few moments reflecting on what we have discussed thus far. </a:t>
            </a:r>
            <a:endParaRPr sz="400" b="0" u="none" dirty="0">
              <a:solidFill>
                <a:srgbClr val="002060"/>
              </a:solidFill>
              <a:latin typeface="Libre Franklin"/>
              <a:ea typeface="Libre Franklin"/>
              <a:cs typeface="Libre Franklin"/>
              <a:sym typeface="Libre Franklin"/>
            </a:endParaRPr>
          </a:p>
        </p:txBody>
      </p:sp>
      <p:sp>
        <p:nvSpPr>
          <p:cNvPr id="370" name="Google Shape;370;g294e532f10c_0_5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56e226b8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856e226b8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u="sng" dirty="0"/>
              <a:t>Guiding Notes:</a:t>
            </a:r>
          </a:p>
          <a:p>
            <a:pPr marL="0" lvl="0" indent="0" algn="l" rtl="0">
              <a:spcBef>
                <a:spcPts val="0"/>
              </a:spcBef>
              <a:spcAft>
                <a:spcPts val="0"/>
              </a:spcAft>
              <a:buNone/>
            </a:pPr>
            <a:r>
              <a:rPr lang="en" b="0" u="none" dirty="0"/>
              <a:t>This</a:t>
            </a:r>
            <a:r>
              <a:rPr lang="en" b="0" u="none" baseline="0" dirty="0"/>
              <a:t> section begins the discussion of the four theoretical models studied for this series. </a:t>
            </a:r>
            <a:r>
              <a:rPr lang="en" dirty="0"/>
              <a:t>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856e226b8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856e226b8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Consider</a:t>
            </a:r>
            <a:r>
              <a:rPr lang="en-US" sz="900" b="0" u="none" baseline="0" dirty="0"/>
              <a:t> how this misconception has been a part of our understanding of what we often believe intermediate, middle and high school grades students need to be successful readers. While foundational skills </a:t>
            </a:r>
            <a:r>
              <a:rPr lang="en-US" sz="900" b="0" i="1" u="none" baseline="0" dirty="0"/>
              <a:t>should</a:t>
            </a:r>
            <a:r>
              <a:rPr lang="en-US" sz="900" b="0" i="0" u="none" baseline="0" dirty="0"/>
              <a:t> be mastered in grade 3, we know that reading ability is not finite. Our fluency varies based on the complexity of the text read, the task performed with it and the reader themselves. Even proficient readers learn new morphological patterns, new uses for words, and new sentence structures and patterns. Additionally, as discussed in the Knowledge Matters Podcast, knowledge of a topic greatly impacts comprehension. Finally, students in K-3 likewise read to learn.</a:t>
            </a:r>
            <a:endParaRPr lang="en-US" sz="900" b="0" u="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856e226b8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856e226b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u="sng" dirty="0"/>
              <a:t>Guiding Notes:</a:t>
            </a:r>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0" u="none" dirty="0"/>
              <a:t>If</a:t>
            </a:r>
            <a:r>
              <a:rPr lang="en-US" sz="900" b="0" u="none" baseline="0" dirty="0"/>
              <a:t> working with a group, ask individuals to discuss or share which theoretical models are familiar to them. </a:t>
            </a:r>
            <a:endParaRPr lang="en-US" sz="900" b="0" u="none" dirty="0"/>
          </a:p>
          <a:p>
            <a:pPr marL="0" lvl="0" indent="0" algn="l" rtl="0">
              <a:lnSpc>
                <a:spcPct val="90000"/>
              </a:lnSpc>
              <a:spcBef>
                <a:spcPts val="800"/>
              </a:spcBef>
              <a:spcAft>
                <a:spcPts val="0"/>
              </a:spcAft>
              <a:buNone/>
            </a:pPr>
            <a:endParaRPr sz="9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856e226b8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856e226b8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While</a:t>
            </a:r>
            <a:r>
              <a:rPr lang="en-US" sz="900" b="0" u="none" baseline="0" dirty="0"/>
              <a:t> reading may seem innate to many individuals, reading is a complex process that must be taught. Humans are not born with the neural pathways connecting all of these parts of the brain, so these neural pathways must be created using explicit, systematic instructional experiences. </a:t>
            </a:r>
            <a:endParaRPr lang="en-US" sz="900" b="0" u="non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856e226b8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856e226b8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u="sng" dirty="0"/>
              <a:t>Guiding Notes:</a:t>
            </a:r>
          </a:p>
          <a:p>
            <a:pPr marL="0" lvl="0" indent="0" algn="l" rtl="0">
              <a:lnSpc>
                <a:spcPct val="90000"/>
              </a:lnSpc>
              <a:spcBef>
                <a:spcPts val="800"/>
              </a:spcBef>
              <a:spcAft>
                <a:spcPts val="0"/>
              </a:spcAft>
              <a:buNone/>
            </a:pPr>
            <a:r>
              <a:rPr lang="en-US" sz="900" b="0" dirty="0"/>
              <a:t>fMRI</a:t>
            </a:r>
            <a:r>
              <a:rPr lang="en-US" sz="900" b="0" baseline="0" dirty="0"/>
              <a:t> imaging has shown that proficient readers use several areas of the brain to read. See the next slide for an example of how these areas are integrated in skilled reading. </a:t>
            </a:r>
            <a:endParaRPr sz="900" b="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56e226b8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56e226b8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Use</a:t>
            </a:r>
            <a:r>
              <a:rPr lang="en-US" sz="900" b="0" u="none" baseline="0" dirty="0"/>
              <a:t> the animations on this slide to see how the different areas of the brain are integrated in making meaning of one word:</a:t>
            </a:r>
          </a:p>
          <a:p>
            <a:pPr marL="228600" lvl="0" indent="-228600" algn="l" rtl="0">
              <a:lnSpc>
                <a:spcPct val="90000"/>
              </a:lnSpc>
              <a:spcBef>
                <a:spcPts val="800"/>
              </a:spcBef>
              <a:spcAft>
                <a:spcPts val="0"/>
              </a:spcAft>
              <a:buAutoNum type="arabicPeriod"/>
            </a:pPr>
            <a:r>
              <a:rPr lang="en-US" sz="900" b="1" u="none" baseline="0" dirty="0"/>
              <a:t>Letter/Word Recognition:</a:t>
            </a:r>
            <a:r>
              <a:rPr lang="en-US" sz="900" b="0" u="none" baseline="0" dirty="0"/>
              <a:t> First, the eyes perceive a word and make sense of the letters and what the letters may represent.</a:t>
            </a:r>
          </a:p>
          <a:p>
            <a:pPr marL="228600" lvl="0" indent="-228600" algn="l" rtl="0">
              <a:lnSpc>
                <a:spcPct val="90000"/>
              </a:lnSpc>
              <a:spcBef>
                <a:spcPts val="800"/>
              </a:spcBef>
              <a:spcAft>
                <a:spcPts val="0"/>
              </a:spcAft>
              <a:buAutoNum type="arabicPeriod"/>
            </a:pPr>
            <a:r>
              <a:rPr lang="en-US" sz="900" b="1" u="none" baseline="0" dirty="0"/>
              <a:t>Word Analysis/Sound-Symbol Connection:</a:t>
            </a:r>
            <a:r>
              <a:rPr lang="en-US" sz="900" b="0" u="none" baseline="0" dirty="0"/>
              <a:t> The brain processes what unique sounds those letters represent. Note this slide uses the phonetic alphabet to show the four phonemes in this word.</a:t>
            </a:r>
          </a:p>
          <a:p>
            <a:pPr marL="228600" lvl="0" indent="-228600" algn="l" rtl="0">
              <a:lnSpc>
                <a:spcPct val="90000"/>
              </a:lnSpc>
              <a:spcBef>
                <a:spcPts val="800"/>
              </a:spcBef>
              <a:spcAft>
                <a:spcPts val="0"/>
              </a:spcAft>
              <a:buAutoNum type="arabicPeriod"/>
            </a:pPr>
            <a:r>
              <a:rPr lang="en-US" sz="900" b="1" u="none" baseline="0" dirty="0"/>
              <a:t>Speech Sounds (Input &amp; Output):</a:t>
            </a:r>
            <a:r>
              <a:rPr lang="en-US" sz="900" b="0" u="none" baseline="0" dirty="0"/>
              <a:t> The brain blends those phonemes (individual sounds) together to say, “crush.”</a:t>
            </a:r>
          </a:p>
          <a:p>
            <a:pPr marL="228600" lvl="0" indent="-228600" algn="l" rtl="0">
              <a:lnSpc>
                <a:spcPct val="90000"/>
              </a:lnSpc>
              <a:spcBef>
                <a:spcPts val="800"/>
              </a:spcBef>
              <a:spcAft>
                <a:spcPts val="0"/>
              </a:spcAft>
              <a:buAutoNum type="arabicPeriod"/>
            </a:pPr>
            <a:r>
              <a:rPr lang="en-US" sz="900" b="1" u="none" baseline="0" dirty="0"/>
              <a:t>Language Comprehension:</a:t>
            </a:r>
            <a:r>
              <a:rPr lang="en-US" sz="900" b="0" u="none" baseline="0" dirty="0"/>
              <a:t> The brain makes sense of the </a:t>
            </a:r>
            <a:r>
              <a:rPr lang="en-US" sz="900" b="0" i="1" u="none" baseline="0" dirty="0"/>
              <a:t>meaning</a:t>
            </a:r>
            <a:r>
              <a:rPr lang="en-US" sz="900" b="0" i="0" u="none" baseline="0" dirty="0"/>
              <a:t> of the word, often based on context. </a:t>
            </a:r>
            <a:endParaRPr lang="en-US" sz="900" b="1" u="non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856e226b8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856e226b8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u="sng" dirty="0"/>
              <a:t>Guiding Notes:</a:t>
            </a:r>
          </a:p>
          <a:p>
            <a:pPr marL="0" lvl="0" indent="0" algn="l" rtl="0">
              <a:lnSpc>
                <a:spcPct val="90000"/>
              </a:lnSpc>
              <a:spcBef>
                <a:spcPts val="800"/>
              </a:spcBef>
              <a:spcAft>
                <a:spcPts val="0"/>
              </a:spcAft>
              <a:buNone/>
            </a:pPr>
            <a:r>
              <a:rPr lang="en-US" sz="900" b="0" dirty="0"/>
              <a:t>Sometimes,</a:t>
            </a:r>
            <a:r>
              <a:rPr lang="en-US" sz="900" b="0" baseline="0" dirty="0"/>
              <a:t> some individuals believe that structured literacy emphasizes phonics alone for reading instruction. The goal of all reading instruction at all grade levels is </a:t>
            </a:r>
            <a:r>
              <a:rPr lang="en-US" sz="900" b="1" baseline="0" dirty="0"/>
              <a:t>comprehension. </a:t>
            </a:r>
            <a:r>
              <a:rPr lang="en-US" sz="900" b="0" dirty="0"/>
              <a:t>The</a:t>
            </a:r>
            <a:r>
              <a:rPr lang="en-US" sz="900" b="0" baseline="0" dirty="0"/>
              <a:t> National Reading Panel Report (2000) gathered the nation’s leading literacy experts with the goal of determining what students need in order to be able to comprehend texts. They determined that early readers need five concepts explicitly taught to them:</a:t>
            </a:r>
          </a:p>
          <a:p>
            <a:pPr marL="228600" lvl="0" indent="-228600" algn="l" rtl="0">
              <a:lnSpc>
                <a:spcPct val="90000"/>
              </a:lnSpc>
              <a:spcBef>
                <a:spcPts val="800"/>
              </a:spcBef>
              <a:spcAft>
                <a:spcPts val="0"/>
              </a:spcAft>
              <a:buAutoNum type="arabicPeriod"/>
            </a:pPr>
            <a:r>
              <a:rPr lang="en-US" sz="900" b="0" baseline="0" dirty="0"/>
              <a:t>Phonemic awareness</a:t>
            </a:r>
          </a:p>
          <a:p>
            <a:pPr marL="228600" lvl="0" indent="-228600" algn="l" rtl="0">
              <a:lnSpc>
                <a:spcPct val="90000"/>
              </a:lnSpc>
              <a:spcBef>
                <a:spcPts val="800"/>
              </a:spcBef>
              <a:spcAft>
                <a:spcPts val="0"/>
              </a:spcAft>
              <a:buAutoNum type="arabicPeriod"/>
            </a:pPr>
            <a:r>
              <a:rPr lang="en-US" sz="900" b="0" baseline="0" dirty="0"/>
              <a:t>Phonics</a:t>
            </a:r>
          </a:p>
          <a:p>
            <a:pPr marL="228600" lvl="0" indent="-228600" algn="l" rtl="0">
              <a:lnSpc>
                <a:spcPct val="90000"/>
              </a:lnSpc>
              <a:spcBef>
                <a:spcPts val="800"/>
              </a:spcBef>
              <a:spcAft>
                <a:spcPts val="0"/>
              </a:spcAft>
              <a:buAutoNum type="arabicPeriod"/>
            </a:pPr>
            <a:r>
              <a:rPr lang="en-US" sz="900" b="0" baseline="0" dirty="0"/>
              <a:t>Fluency</a:t>
            </a:r>
          </a:p>
          <a:p>
            <a:pPr marL="228600" lvl="0" indent="-228600" algn="l" rtl="0">
              <a:lnSpc>
                <a:spcPct val="90000"/>
              </a:lnSpc>
              <a:spcBef>
                <a:spcPts val="800"/>
              </a:spcBef>
              <a:spcAft>
                <a:spcPts val="0"/>
              </a:spcAft>
              <a:buAutoNum type="arabicPeriod"/>
            </a:pPr>
            <a:r>
              <a:rPr lang="en-US" sz="900" b="0" baseline="0" dirty="0"/>
              <a:t>Vocabulary</a:t>
            </a:r>
          </a:p>
          <a:p>
            <a:pPr marL="228600" lvl="0" indent="-228600" algn="l" rtl="0">
              <a:lnSpc>
                <a:spcPct val="90000"/>
              </a:lnSpc>
              <a:spcBef>
                <a:spcPts val="800"/>
              </a:spcBef>
              <a:spcAft>
                <a:spcPts val="0"/>
              </a:spcAft>
              <a:buAutoNum type="arabicPeriod"/>
            </a:pPr>
            <a:r>
              <a:rPr lang="en-US" sz="900" b="0" baseline="0" dirty="0"/>
              <a:t>Comprehension </a:t>
            </a:r>
          </a:p>
          <a:p>
            <a:pPr marL="0" lvl="0" indent="0" algn="l" rtl="0">
              <a:lnSpc>
                <a:spcPct val="90000"/>
              </a:lnSpc>
              <a:spcBef>
                <a:spcPts val="800"/>
              </a:spcBef>
              <a:spcAft>
                <a:spcPts val="0"/>
              </a:spcAft>
              <a:buNone/>
            </a:pPr>
            <a:endParaRPr lang="en-US" sz="900" b="0" baseline="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ea3c86734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ea3c86734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100" b="1" u="sng" dirty="0"/>
              <a:t>Guiding Notes:</a:t>
            </a:r>
          </a:p>
          <a:p>
            <a:pPr marL="0" lvl="0" indent="0" algn="l" rtl="0">
              <a:lnSpc>
                <a:spcPct val="90000"/>
              </a:lnSpc>
              <a:spcBef>
                <a:spcPts val="800"/>
              </a:spcBef>
              <a:spcAft>
                <a:spcPts val="0"/>
              </a:spcAft>
              <a:buNone/>
            </a:pPr>
            <a:r>
              <a:rPr lang="en" i="1" u="sng" dirty="0">
                <a:solidFill>
                  <a:schemeClr val="hlink"/>
                </a:solidFill>
                <a:hlinkClick r:id="rId3"/>
              </a:rPr>
              <a:t>What Content-Area Teachers Should Know About Adolescent Literacy</a:t>
            </a:r>
            <a:r>
              <a:rPr lang="en" u="sng" dirty="0">
                <a:solidFill>
                  <a:schemeClr val="hlink"/>
                </a:solidFill>
                <a:hlinkClick r:id="rId3"/>
              </a:rPr>
              <a:t> (NIL, 2006)</a:t>
            </a:r>
            <a:r>
              <a:rPr lang="en" u="none" baseline="0" dirty="0">
                <a:solidFill>
                  <a:schemeClr val="hlink"/>
                </a:solidFill>
              </a:rPr>
              <a:t> was a follow-up report to the National Reading Panel Report (2000) that provides explicit guidance for how to support adolescents in reading. Instead of the five pillars of early reading instruction, the report established seven principles for adolescent instruction:</a:t>
            </a:r>
          </a:p>
          <a:p>
            <a:pPr marL="228600" lvl="0" indent="-228600" algn="l" rtl="0">
              <a:lnSpc>
                <a:spcPct val="90000"/>
              </a:lnSpc>
              <a:spcBef>
                <a:spcPts val="800"/>
              </a:spcBef>
              <a:spcAft>
                <a:spcPts val="0"/>
              </a:spcAft>
              <a:buAutoNum type="arabicPeriod"/>
            </a:pPr>
            <a:r>
              <a:rPr lang="en" sz="900" u="none" baseline="0" dirty="0">
                <a:solidFill>
                  <a:schemeClr val="hlink"/>
                </a:solidFill>
              </a:rPr>
              <a:t>Advanced Decoding</a:t>
            </a:r>
          </a:p>
          <a:p>
            <a:pPr marL="228600" lvl="0" indent="-228600" algn="l" rtl="0">
              <a:lnSpc>
                <a:spcPct val="90000"/>
              </a:lnSpc>
              <a:spcBef>
                <a:spcPts val="800"/>
              </a:spcBef>
              <a:spcAft>
                <a:spcPts val="0"/>
              </a:spcAft>
              <a:buAutoNum type="arabicPeriod"/>
            </a:pPr>
            <a:r>
              <a:rPr lang="en" sz="900" u="none" baseline="0" dirty="0">
                <a:solidFill>
                  <a:schemeClr val="hlink"/>
                </a:solidFill>
              </a:rPr>
              <a:t>Morphology</a:t>
            </a:r>
          </a:p>
          <a:p>
            <a:pPr marL="228600" lvl="0" indent="-228600" algn="l" rtl="0">
              <a:lnSpc>
                <a:spcPct val="90000"/>
              </a:lnSpc>
              <a:spcBef>
                <a:spcPts val="800"/>
              </a:spcBef>
              <a:spcAft>
                <a:spcPts val="0"/>
              </a:spcAft>
              <a:buAutoNum type="arabicPeriod"/>
            </a:pPr>
            <a:r>
              <a:rPr lang="en" sz="900" u="none" baseline="0" dirty="0">
                <a:solidFill>
                  <a:schemeClr val="hlink"/>
                </a:solidFill>
              </a:rPr>
              <a:t>Fluency</a:t>
            </a:r>
          </a:p>
          <a:p>
            <a:pPr marL="228600" lvl="0" indent="-228600" algn="l" rtl="0">
              <a:lnSpc>
                <a:spcPct val="90000"/>
              </a:lnSpc>
              <a:spcBef>
                <a:spcPts val="800"/>
              </a:spcBef>
              <a:spcAft>
                <a:spcPts val="0"/>
              </a:spcAft>
              <a:buAutoNum type="arabicPeriod"/>
            </a:pPr>
            <a:r>
              <a:rPr lang="en" sz="900" u="none" baseline="0" dirty="0">
                <a:solidFill>
                  <a:schemeClr val="hlink"/>
                </a:solidFill>
              </a:rPr>
              <a:t>Vocabulary</a:t>
            </a:r>
          </a:p>
          <a:p>
            <a:pPr marL="228600" lvl="0" indent="-228600" algn="l" rtl="0">
              <a:lnSpc>
                <a:spcPct val="90000"/>
              </a:lnSpc>
              <a:spcBef>
                <a:spcPts val="800"/>
              </a:spcBef>
              <a:spcAft>
                <a:spcPts val="0"/>
              </a:spcAft>
              <a:buAutoNum type="arabicPeriod"/>
            </a:pPr>
            <a:r>
              <a:rPr lang="en" sz="900" u="none" baseline="0" dirty="0">
                <a:solidFill>
                  <a:schemeClr val="hlink"/>
                </a:solidFill>
              </a:rPr>
              <a:t>Comprehension</a:t>
            </a:r>
          </a:p>
          <a:p>
            <a:pPr marL="228600" lvl="0" indent="-228600" algn="l" rtl="0">
              <a:lnSpc>
                <a:spcPct val="90000"/>
              </a:lnSpc>
              <a:spcBef>
                <a:spcPts val="800"/>
              </a:spcBef>
              <a:spcAft>
                <a:spcPts val="0"/>
              </a:spcAft>
              <a:buAutoNum type="arabicPeriod"/>
            </a:pPr>
            <a:r>
              <a:rPr lang="en" sz="900" u="none" baseline="0" dirty="0">
                <a:solidFill>
                  <a:schemeClr val="hlink"/>
                </a:solidFill>
              </a:rPr>
              <a:t>Composition</a:t>
            </a:r>
          </a:p>
          <a:p>
            <a:pPr marL="228600" lvl="0" indent="-228600" algn="l" rtl="0">
              <a:lnSpc>
                <a:spcPct val="90000"/>
              </a:lnSpc>
              <a:spcBef>
                <a:spcPts val="800"/>
              </a:spcBef>
              <a:spcAft>
                <a:spcPts val="0"/>
              </a:spcAft>
              <a:buAutoNum type="arabicPeriod"/>
            </a:pPr>
            <a:r>
              <a:rPr lang="en" sz="900" u="none" baseline="0" dirty="0">
                <a:solidFill>
                  <a:schemeClr val="hlink"/>
                </a:solidFill>
              </a:rPr>
              <a:t>Motivation</a:t>
            </a:r>
            <a:endParaRPr sz="9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ea3c86734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ea3c86734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1100" b="1" u="sng" dirty="0"/>
              <a:t>Guiding Notes:</a:t>
            </a:r>
          </a:p>
          <a:p>
            <a:pPr marL="0" lvl="0" indent="0" algn="l" rtl="0">
              <a:lnSpc>
                <a:spcPct val="90000"/>
              </a:lnSpc>
              <a:spcBef>
                <a:spcPts val="800"/>
              </a:spcBef>
              <a:spcAft>
                <a:spcPts val="0"/>
              </a:spcAft>
              <a:buNone/>
            </a:pPr>
            <a:r>
              <a:rPr lang="en-US" sz="1100" b="0" u="none" dirty="0"/>
              <a:t>Use this</a:t>
            </a:r>
            <a:r>
              <a:rPr lang="en-US" sz="1100" b="0" u="none" baseline="0" dirty="0"/>
              <a:t> opportunity to ensure you have a beginning understanding of these concepts we will discuss more in-depth throughout the series.</a:t>
            </a:r>
          </a:p>
          <a:p>
            <a:pPr marL="0" lvl="0" indent="0" algn="l" rtl="0">
              <a:lnSpc>
                <a:spcPct val="90000"/>
              </a:lnSpc>
              <a:spcBef>
                <a:spcPts val="800"/>
              </a:spcBef>
              <a:spcAft>
                <a:spcPts val="0"/>
              </a:spcAft>
              <a:buNone/>
            </a:pPr>
            <a:endParaRPr lang="en-US" sz="1100" b="0" u="none" baseline="0" dirty="0"/>
          </a:p>
          <a:p>
            <a:pPr marL="0" lvl="0" indent="0" algn="l" rtl="0">
              <a:lnSpc>
                <a:spcPct val="90000"/>
              </a:lnSpc>
              <a:spcBef>
                <a:spcPts val="800"/>
              </a:spcBef>
              <a:spcAft>
                <a:spcPts val="0"/>
              </a:spcAft>
              <a:buNone/>
            </a:pPr>
            <a:r>
              <a:rPr lang="en-US" sz="1100" b="1" u="sng" baseline="0" dirty="0"/>
              <a:t>Answer Key:</a:t>
            </a:r>
          </a:p>
          <a:p>
            <a:pPr marL="0" lvl="0" indent="0" algn="l" rtl="0">
              <a:lnSpc>
                <a:spcPct val="90000"/>
              </a:lnSpc>
              <a:spcBef>
                <a:spcPts val="800"/>
              </a:spcBef>
              <a:spcAft>
                <a:spcPts val="0"/>
              </a:spcAft>
              <a:buNone/>
            </a:pPr>
            <a:r>
              <a:rPr lang="en-US" sz="1100" b="0" u="none" baseline="0" dirty="0"/>
              <a:t>Advanced decoding: </a:t>
            </a:r>
            <a:r>
              <a:rPr lang="en" sz="1100" dirty="0">
                <a:latin typeface="Franklin Gothic"/>
                <a:ea typeface="Franklin Gothic"/>
                <a:cs typeface="Franklin Gothic"/>
                <a:sym typeface="Franklin Gothic"/>
              </a:rPr>
              <a:t>translating a word from print to speech, usually by employing knowledge of sound-symbol correspondences</a:t>
            </a:r>
            <a:endParaRPr lang="en-US" sz="1100" b="0" u="none" baseline="0" dirty="0"/>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100" b="0" u="none" baseline="0" dirty="0"/>
              <a:t>Morphology: </a:t>
            </a:r>
            <a:r>
              <a:rPr lang="en-US" sz="1100" dirty="0">
                <a:latin typeface="Franklin Gothic"/>
                <a:ea typeface="Franklin Gothic"/>
                <a:cs typeface="Franklin Gothic"/>
                <a:sym typeface="Franklin Gothic"/>
              </a:rPr>
              <a:t>the study of meaningful units within words, including roots, prefixes and suffixes</a:t>
            </a:r>
            <a:endParaRPr lang="en-US" sz="1100" b="0" u="none" baseline="0" dirty="0"/>
          </a:p>
          <a:p>
            <a:pPr marL="0" lvl="0" indent="0" algn="l" rtl="0">
              <a:lnSpc>
                <a:spcPct val="90000"/>
              </a:lnSpc>
              <a:spcBef>
                <a:spcPts val="800"/>
              </a:spcBef>
              <a:spcAft>
                <a:spcPts val="0"/>
              </a:spcAft>
              <a:buNone/>
            </a:pPr>
            <a:r>
              <a:rPr lang="en-US" sz="1100" b="0" u="none" baseline="0" dirty="0"/>
              <a:t>Fluency: </a:t>
            </a:r>
            <a:r>
              <a:rPr lang="en" sz="1100" dirty="0">
                <a:latin typeface="Franklin Gothic"/>
                <a:ea typeface="Franklin Gothic"/>
                <a:cs typeface="Franklin Gothic"/>
                <a:sym typeface="Franklin Gothic"/>
              </a:rPr>
              <a:t>reading accurately and smoothly</a:t>
            </a:r>
            <a:endParaRPr lang="en-US" sz="1100" b="0" u="none" baseline="0" dirty="0"/>
          </a:p>
          <a:p>
            <a:pPr marL="0" lvl="0" indent="0" algn="l" rtl="0">
              <a:lnSpc>
                <a:spcPct val="90000"/>
              </a:lnSpc>
              <a:spcBef>
                <a:spcPts val="800"/>
              </a:spcBef>
              <a:spcAft>
                <a:spcPts val="0"/>
              </a:spcAft>
              <a:buNone/>
            </a:pPr>
            <a:r>
              <a:rPr lang="en-US" sz="1100" b="0" u="none" baseline="0" dirty="0"/>
              <a:t>Vocabulary: </a:t>
            </a:r>
            <a:r>
              <a:rPr lang="en" sz="1100" dirty="0">
                <a:latin typeface="Franklin Gothic"/>
                <a:ea typeface="Franklin Gothic"/>
                <a:cs typeface="Franklin Gothic"/>
                <a:sym typeface="Franklin Gothic"/>
              </a:rPr>
              <a:t>knowledge of, and memory for, word meanings</a:t>
            </a:r>
            <a:endParaRPr lang="en-US" sz="1100" b="0" u="none" baseline="0" dirty="0"/>
          </a:p>
          <a:p>
            <a:pPr marL="0" lvl="0" indent="0" algn="l" rtl="0">
              <a:lnSpc>
                <a:spcPct val="90000"/>
              </a:lnSpc>
              <a:spcBef>
                <a:spcPts val="800"/>
              </a:spcBef>
              <a:spcAft>
                <a:spcPts val="0"/>
              </a:spcAft>
              <a:buNone/>
            </a:pPr>
            <a:r>
              <a:rPr lang="en-US" sz="1100" b="0" u="none" baseline="0" dirty="0"/>
              <a:t>Comprehension: </a:t>
            </a:r>
            <a:r>
              <a:rPr lang="en" sz="1100" dirty="0">
                <a:latin typeface="Franklin Gothic"/>
                <a:ea typeface="Franklin Gothic"/>
                <a:cs typeface="Franklin Gothic"/>
                <a:sym typeface="Franklin Gothic"/>
              </a:rPr>
              <a:t>the process of extracting or constructing meaning</a:t>
            </a:r>
            <a:endParaRPr lang="en-US" sz="1100" b="0" u="none" baseline="0" dirty="0"/>
          </a:p>
          <a:p>
            <a:pPr marL="0" lvl="0" indent="0" algn="l" rtl="0">
              <a:lnSpc>
                <a:spcPct val="90000"/>
              </a:lnSpc>
              <a:spcBef>
                <a:spcPts val="800"/>
              </a:spcBef>
              <a:spcAft>
                <a:spcPts val="0"/>
              </a:spcAft>
              <a:buNone/>
            </a:pPr>
            <a:r>
              <a:rPr lang="en-US" sz="1100" b="0" u="none" baseline="0" dirty="0"/>
              <a:t>Motivation: </a:t>
            </a:r>
            <a:r>
              <a:rPr lang="en" sz="1100" dirty="0">
                <a:latin typeface="Franklin Gothic"/>
                <a:ea typeface="Franklin Gothic"/>
                <a:cs typeface="Franklin Gothic"/>
                <a:sym typeface="Franklin Gothic"/>
              </a:rPr>
              <a:t>self-determination, self-regulation and engagement with text</a:t>
            </a:r>
            <a:endParaRPr lang="en-US" sz="1100" b="0" u="none" baseline="0" dirty="0"/>
          </a:p>
          <a:p>
            <a:pPr marL="0" lvl="0" indent="0" algn="l" rtl="0">
              <a:lnSpc>
                <a:spcPct val="90000"/>
              </a:lnSpc>
              <a:spcBef>
                <a:spcPts val="800"/>
              </a:spcBef>
              <a:spcAft>
                <a:spcPts val="0"/>
              </a:spcAft>
              <a:buNone/>
            </a:pPr>
            <a:r>
              <a:rPr lang="en-US" sz="1100" b="0" u="none" baseline="0" dirty="0"/>
              <a:t>Composition: </a:t>
            </a:r>
            <a:r>
              <a:rPr lang="en" sz="1100" dirty="0">
                <a:latin typeface="Franklin Gothic"/>
                <a:ea typeface="Franklin Gothic"/>
                <a:cs typeface="Franklin Gothic"/>
                <a:sym typeface="Franklin Gothic"/>
              </a:rPr>
              <a:t>written expression</a:t>
            </a:r>
            <a:endParaRPr lang="en-US" sz="1100" b="0" u="none" baseline="0" dirty="0"/>
          </a:p>
          <a:p>
            <a:pPr marL="0" lvl="0" indent="0" algn="l" rtl="0">
              <a:lnSpc>
                <a:spcPct val="90000"/>
              </a:lnSpc>
              <a:spcBef>
                <a:spcPts val="800"/>
              </a:spcBef>
              <a:spcAft>
                <a:spcPts val="0"/>
              </a:spcAft>
              <a:buNone/>
            </a:pPr>
            <a:endParaRPr lang="en-US" sz="1100" b="0" u="none" baseline="0" dirty="0"/>
          </a:p>
          <a:p>
            <a:pPr marL="0" lvl="0" indent="0" algn="l" rtl="0">
              <a:lnSpc>
                <a:spcPct val="90000"/>
              </a:lnSpc>
              <a:spcBef>
                <a:spcPts val="800"/>
              </a:spcBef>
              <a:spcAft>
                <a:spcPts val="0"/>
              </a:spcAft>
              <a:buNone/>
            </a:pPr>
            <a:endParaRPr lang="en-US" sz="1100" b="0" u="non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56e226b8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856e226b8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1100" b="1" u="sng" dirty="0"/>
              <a:t>Guiding Notes:</a:t>
            </a:r>
          </a:p>
          <a:p>
            <a:pPr marL="0" lvl="0" indent="0" algn="l" rtl="0">
              <a:lnSpc>
                <a:spcPct val="100000"/>
              </a:lnSpc>
              <a:spcBef>
                <a:spcPts val="0"/>
              </a:spcBef>
              <a:spcAft>
                <a:spcPts val="0"/>
              </a:spcAft>
              <a:buNone/>
            </a:pPr>
            <a:r>
              <a:rPr lang="en-US" sz="900" dirty="0">
                <a:solidFill>
                  <a:schemeClr val="dk1"/>
                </a:solidFill>
                <a:latin typeface="Calibri"/>
                <a:ea typeface="Calibri"/>
                <a:cs typeface="Calibri"/>
                <a:sym typeface="Calibri"/>
              </a:rPr>
              <a:t>This section explains</a:t>
            </a:r>
            <a:r>
              <a:rPr lang="en-US" sz="900" baseline="0" dirty="0">
                <a:solidFill>
                  <a:schemeClr val="dk1"/>
                </a:solidFill>
                <a:latin typeface="Calibri"/>
                <a:ea typeface="Calibri"/>
                <a:cs typeface="Calibri"/>
                <a:sym typeface="Calibri"/>
              </a:rPr>
              <a:t> a theoretical model known as The Simple View of Reading (Gough &amp; </a:t>
            </a:r>
            <a:r>
              <a:rPr lang="en-US" sz="900" baseline="0" dirty="0" err="1">
                <a:solidFill>
                  <a:schemeClr val="dk1"/>
                </a:solidFill>
                <a:latin typeface="Calibri"/>
                <a:ea typeface="Calibri"/>
                <a:cs typeface="Calibri"/>
                <a:sym typeface="Calibri"/>
              </a:rPr>
              <a:t>Tunmer</a:t>
            </a:r>
            <a:r>
              <a:rPr lang="en-US" sz="900" baseline="0" dirty="0">
                <a:solidFill>
                  <a:schemeClr val="dk1"/>
                </a:solidFill>
                <a:latin typeface="Calibri"/>
                <a:ea typeface="Calibri"/>
                <a:cs typeface="Calibri"/>
                <a:sym typeface="Calibri"/>
              </a:rPr>
              <a:t>, 1986).</a:t>
            </a:r>
            <a:endParaRPr sz="900"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856e226b85_0_13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856e226b85_0_13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lnSpc>
                <a:spcPct val="90000"/>
              </a:lnSpc>
              <a:spcBef>
                <a:spcPts val="800"/>
              </a:spcBef>
              <a:spcAft>
                <a:spcPts val="0"/>
              </a:spcAft>
              <a:buNone/>
            </a:pPr>
            <a:r>
              <a:rPr lang="en-US" sz="1200" b="0" u="none" dirty="0"/>
              <a:t>While</a:t>
            </a:r>
            <a:r>
              <a:rPr lang="en-US" sz="1200" b="0" u="none" baseline="0" dirty="0"/>
              <a:t> the Simple View of Reading contains the word “simple,” as we saw in the model of The Reading Brain, reading is far from simple. Note that the simple view of reading supports educators in using a simplified concept of reading to determine why students comprehension may be breaking down. </a:t>
            </a:r>
            <a:endParaRPr lang="en-US" sz="1200" b="0" u="none" dirty="0"/>
          </a:p>
        </p:txBody>
      </p:sp>
      <p:sp>
        <p:nvSpPr>
          <p:cNvPr id="463" name="Google Shape;463;g2856e226b85_0_13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856e226b85_0_14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856e226b85_0_14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From Reading Rockets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presented by Gough and Tunmer in 1986 is: </a:t>
            </a:r>
            <a:r>
              <a:rPr lang="en" b="1" dirty="0">
                <a:solidFill>
                  <a:schemeClr val="dk1"/>
                </a:solidFill>
                <a:latin typeface="Calibri"/>
                <a:ea typeface="Calibri"/>
                <a:cs typeface="Calibri"/>
                <a:sym typeface="Calibri"/>
              </a:rPr>
              <a:t>Decoding (D) x Language Comprehension (LC) = Reading Comprehension (RC)</a:t>
            </a:r>
            <a:endParaRPr b="1"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and supporting studies show that a student’s reading comprehension </a:t>
            </a:r>
            <a:r>
              <a:rPr lang="en"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Gough and Tunmer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endParaRPr sz="9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472" name="Google Shape;472;g2856e226b85_0_14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856e226b85_0_16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2856e226b85_0_16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From Reading Rockets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presented by Gough and Tunmer in 1986 is: </a:t>
            </a:r>
            <a:r>
              <a:rPr lang="en" b="1" dirty="0">
                <a:solidFill>
                  <a:schemeClr val="dk1"/>
                </a:solidFill>
                <a:latin typeface="Calibri"/>
                <a:ea typeface="Calibri"/>
                <a:cs typeface="Calibri"/>
                <a:sym typeface="Calibri"/>
              </a:rPr>
              <a:t>Decoding (D) x Language Comprehension (LC) = Reading Comprehension (RC)</a:t>
            </a:r>
            <a:endParaRPr b="1"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and supporting studies show that a student’s reading comprehension </a:t>
            </a:r>
            <a:r>
              <a:rPr lang="en"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Gough and Tunmer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endParaRPr sz="9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497" name="Google Shape;497;g2856e226b85_0_16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856e226b85_0_19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856e226b85_0_19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u="sng" dirty="0"/>
              <a:t>Guiding Notes:</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presented by 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in 1986 is: </a:t>
            </a:r>
            <a:r>
              <a:rPr lang="en-US" sz="1200" b="1" dirty="0">
                <a:solidFill>
                  <a:schemeClr val="dk1"/>
                </a:solidFill>
                <a:latin typeface="Calibri"/>
                <a:ea typeface="Calibri"/>
                <a:cs typeface="Calibri"/>
                <a:sym typeface="Calibri"/>
              </a:rPr>
              <a:t>Decoding (D) x Language Comprehension (LC) = Reading Comprehension (RC)</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and supporting studies show that a student’s reading comprehension </a:t>
            </a:r>
            <a:r>
              <a:rPr lang="en-US" sz="1200"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US" sz="1200"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p>
          <a:p>
            <a:pPr marL="0" lvl="0" indent="0" algn="l" rtl="0">
              <a:spcBef>
                <a:spcPts val="2000"/>
              </a:spcBef>
              <a:spcAft>
                <a:spcPts val="0"/>
              </a:spcAft>
              <a:buClr>
                <a:schemeClr val="dk1"/>
              </a:buClr>
              <a:buSzPts val="1100"/>
              <a:buFont typeface="Arial"/>
              <a:buNone/>
            </a:pPr>
            <a:endParaRPr lang="en-US"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526" name="Google Shape;526;g2856e226b85_0_19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56e226b85_0_2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856e226b85_0_22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chemeClr val="dk1"/>
                </a:solidFill>
                <a:latin typeface="Calibri"/>
                <a:ea typeface="Calibri"/>
                <a:cs typeface="Calibri"/>
                <a:sym typeface="Calibri"/>
              </a:rPr>
              <a:t>Guiding</a:t>
            </a:r>
            <a:r>
              <a:rPr lang="en-US" sz="1200" b="1" u="sng" baseline="0" dirty="0">
                <a:solidFill>
                  <a:schemeClr val="dk1"/>
                </a:solidFill>
                <a:latin typeface="Calibri"/>
                <a:ea typeface="Calibri"/>
                <a:cs typeface="Calibri"/>
                <a:sym typeface="Calibri"/>
              </a:rPr>
              <a:t> Notes:</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presented by 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in 1986 is: </a:t>
            </a:r>
            <a:r>
              <a:rPr lang="en-US" sz="1200" b="1" dirty="0">
                <a:solidFill>
                  <a:schemeClr val="dk1"/>
                </a:solidFill>
                <a:latin typeface="Calibri"/>
                <a:ea typeface="Calibri"/>
                <a:cs typeface="Calibri"/>
                <a:sym typeface="Calibri"/>
              </a:rPr>
              <a:t>Decoding (D) x Language Comprehension (LC) = Reading Comprehension (RC)</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and supporting studies show that a student’s reading comprehension </a:t>
            </a:r>
            <a:r>
              <a:rPr lang="en-US" sz="1200"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US" sz="1200"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p>
          <a:p>
            <a:pPr marL="0" lvl="0" indent="0" algn="l" rtl="0">
              <a:spcBef>
                <a:spcPts val="2000"/>
              </a:spcBef>
              <a:spcAft>
                <a:spcPts val="0"/>
              </a:spcAft>
              <a:buClr>
                <a:schemeClr val="dk1"/>
              </a:buClr>
              <a:buSzPts val="1100"/>
              <a:buFont typeface="Arial"/>
              <a:buNone/>
            </a:pPr>
            <a:endParaRPr lang="en-US" sz="10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002060"/>
              </a:solidFill>
              <a:latin typeface="Libre Franklin"/>
              <a:ea typeface="Libre Franklin"/>
              <a:cs typeface="Libre Franklin"/>
              <a:sym typeface="Libre Franklin"/>
            </a:endParaRPr>
          </a:p>
        </p:txBody>
      </p:sp>
      <p:sp>
        <p:nvSpPr>
          <p:cNvPr id="555" name="Google Shape;555;g2856e226b85_0_22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856e226b85_0_24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856e226b85_0_248: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rgbClr val="002060"/>
                </a:solidFill>
                <a:latin typeface="Libre Franklin"/>
                <a:ea typeface="Libre Franklin"/>
                <a:cs typeface="Libre Franklin"/>
                <a:sym typeface="Libre Franklin"/>
              </a:rPr>
              <a:t>Guiding</a:t>
            </a:r>
            <a:r>
              <a:rPr lang="en-US" sz="1200" b="1" u="sng" baseline="0" dirty="0">
                <a:solidFill>
                  <a:srgbClr val="002060"/>
                </a:solidFill>
                <a:latin typeface="Libre Franklin"/>
                <a:ea typeface="Libre Franklin"/>
                <a:cs typeface="Libre Franklin"/>
                <a:sym typeface="Libre Franklin"/>
              </a:rPr>
              <a:t> Notes:</a:t>
            </a:r>
            <a:endParaRPr lang="en-US" sz="12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u="none" baseline="0" dirty="0">
                <a:solidFill>
                  <a:srgbClr val="002060"/>
                </a:solidFill>
                <a:latin typeface="Libre Franklin"/>
                <a:ea typeface="Libre Franklin"/>
                <a:cs typeface="Libre Franklin"/>
                <a:sym typeface="Libre Franklin"/>
              </a:rPr>
              <a:t>This chart is adapted from </a:t>
            </a:r>
            <a:r>
              <a:rPr lang="en-US" sz="1100" b="1" i="1" u="none" strike="noStrike" cap="none" dirty="0">
                <a:solidFill>
                  <a:srgbClr val="000000"/>
                </a:solidFill>
                <a:effectLst/>
                <a:latin typeface="Arial"/>
                <a:ea typeface="Arial"/>
                <a:cs typeface="Arial"/>
                <a:sym typeface="Arial"/>
              </a:rPr>
              <a:t>Effective Instruction for Middle School Students with Reading Difficulties</a:t>
            </a:r>
            <a:r>
              <a:rPr lang="en-US" sz="1100" b="1" i="0" u="none" strike="noStrike" cap="none" dirty="0">
                <a:solidFill>
                  <a:srgbClr val="000000"/>
                </a:solidFill>
                <a:effectLst/>
                <a:latin typeface="Arial"/>
                <a:ea typeface="Arial"/>
                <a:cs typeface="Arial"/>
                <a:sym typeface="Arial"/>
              </a:rPr>
              <a:t> by</a:t>
            </a:r>
            <a:r>
              <a:rPr lang="en-US" sz="1100" b="1" i="0" u="none" strike="noStrike" cap="none" baseline="0" dirty="0">
                <a:solidFill>
                  <a:srgbClr val="000000"/>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Carolyn A. Denton, Ph.D.</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4">
                  <a:extLst>
                    <a:ext uri="{A12FA001-AC4F-418D-AE19-62706E023703}">
                      <ahyp:hlinkClr xmlns:ahyp="http://schemas.microsoft.com/office/drawing/2018/hyperlinkcolor" val="tx"/>
                    </a:ext>
                  </a:extLst>
                </a:hlinkClick>
              </a:rPr>
              <a:t>Sharon Vaughn, Ph.D.</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5">
                  <a:extLst>
                    <a:ext uri="{A12FA001-AC4F-418D-AE19-62706E023703}">
                      <ahyp:hlinkClr xmlns:ahyp="http://schemas.microsoft.com/office/drawing/2018/hyperlinkcolor" val="tx"/>
                    </a:ext>
                  </a:extLst>
                </a:hlinkClick>
              </a:rPr>
              <a:t>Jade Wexler, Ph.D.</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6">
                  <a:extLst>
                    <a:ext uri="{A12FA001-AC4F-418D-AE19-62706E023703}">
                      <ahyp:hlinkClr xmlns:ahyp="http://schemas.microsoft.com/office/drawing/2018/hyperlinkcolor" val="tx"/>
                    </a:ext>
                  </a:extLst>
                </a:hlinkClick>
              </a:rPr>
              <a:t>Deanna Bryan</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7">
                  <a:extLst>
                    <a:ext uri="{A12FA001-AC4F-418D-AE19-62706E023703}">
                      <ahyp:hlinkClr xmlns:ahyp="http://schemas.microsoft.com/office/drawing/2018/hyperlinkcolor" val="tx"/>
                    </a:ext>
                  </a:extLst>
                </a:hlinkClick>
              </a:rPr>
              <a:t>Deborah S. Reed, Ed.D.</a:t>
            </a:r>
            <a:endParaRPr lang="en-US" sz="1100" b="0" i="1" u="sng" strike="noStrike" cap="none" dirty="0">
              <a:solidFill>
                <a:schemeClr val="tx1"/>
              </a:solidFill>
              <a:effectLs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lang="en-US" sz="1200" b="1" u="none" dirty="0">
              <a:solidFill>
                <a:srgbClr val="002060"/>
              </a:solidFill>
              <a:latin typeface="Libre Franklin"/>
              <a:ea typeface="Libre Franklin"/>
              <a:cs typeface="Libre Franklin"/>
              <a:sym typeface="Libre Franklin"/>
            </a:endParaRPr>
          </a:p>
          <a:p>
            <a:pPr marL="0" lvl="0" indent="0" algn="l" rtl="0">
              <a:spcBef>
                <a:spcPts val="0"/>
              </a:spcBef>
              <a:spcAft>
                <a:spcPts val="0"/>
              </a:spcAft>
              <a:buClr>
                <a:schemeClr val="dk1"/>
              </a:buClr>
              <a:buSzPts val="1100"/>
              <a:buFont typeface="Arial"/>
              <a:buNone/>
            </a:pPr>
            <a:r>
              <a:rPr lang="en-US" sz="1200" b="0" u="none" dirty="0">
                <a:solidFill>
                  <a:srgbClr val="002060"/>
                </a:solidFill>
                <a:latin typeface="Libre Franklin"/>
                <a:ea typeface="Libre Franklin"/>
                <a:cs typeface="Libre Franklin"/>
                <a:sym typeface="Libre Franklin"/>
              </a:rPr>
              <a:t>Note</a:t>
            </a:r>
            <a:r>
              <a:rPr lang="en-US" sz="1200" b="0" u="none" baseline="0" dirty="0">
                <a:solidFill>
                  <a:srgbClr val="002060"/>
                </a:solidFill>
                <a:latin typeface="Libre Franklin"/>
                <a:ea typeface="Libre Franklin"/>
                <a:cs typeface="Libre Franklin"/>
                <a:sym typeface="Libre Franklin"/>
              </a:rPr>
              <a:t> that this chart is not intended to diagnose reading difficulties or prescribe improvement measures for students. It also is not intended to represent all possible student needs or profiles. Use these sample profiles as a way to build understanding of what may be going on with some striving adolescent readers. </a:t>
            </a:r>
            <a:endParaRPr sz="1200" b="0" u="none" dirty="0">
              <a:solidFill>
                <a:srgbClr val="002060"/>
              </a:solidFill>
              <a:latin typeface="Libre Franklin"/>
              <a:ea typeface="Libre Franklin"/>
              <a:cs typeface="Libre Franklin"/>
              <a:sym typeface="Libre Franklin"/>
            </a:endParaRPr>
          </a:p>
        </p:txBody>
      </p:sp>
      <p:sp>
        <p:nvSpPr>
          <p:cNvPr id="584" name="Google Shape;584;g2856e226b85_0_248: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56e226b85_0_4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856e226b85_0_436: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u="none" baseline="0" dirty="0">
                <a:solidFill>
                  <a:srgbClr val="002060"/>
                </a:solidFill>
                <a:latin typeface="Libre Franklin"/>
                <a:ea typeface="Libre Franklin"/>
                <a:cs typeface="Libre Franklin"/>
                <a:sym typeface="Libre Franklin"/>
              </a:rPr>
              <a:t>This chart is adapted from </a:t>
            </a:r>
            <a:r>
              <a:rPr lang="en-US" sz="1200" b="1" i="1" u="none" strike="noStrike" cap="none" dirty="0">
                <a:solidFill>
                  <a:srgbClr val="000000"/>
                </a:solidFill>
                <a:effectLst/>
                <a:latin typeface="Arial"/>
                <a:ea typeface="Arial"/>
                <a:cs typeface="Arial"/>
                <a:sym typeface="Arial"/>
              </a:rPr>
              <a:t>Effective Instruction for Middle School Students with Reading Difficulties</a:t>
            </a:r>
            <a:r>
              <a:rPr lang="en-US" sz="1200" b="1" i="0" u="none" strike="noStrike" cap="none" dirty="0">
                <a:solidFill>
                  <a:srgbClr val="000000"/>
                </a:solidFill>
                <a:effectLst/>
                <a:latin typeface="Arial"/>
                <a:ea typeface="Arial"/>
                <a:cs typeface="Arial"/>
                <a:sym typeface="Arial"/>
              </a:rPr>
              <a:t> by</a:t>
            </a:r>
            <a:r>
              <a:rPr lang="en-US" sz="1200" b="1" i="0" u="none" strike="noStrike" cap="none" baseline="0" dirty="0">
                <a:solidFill>
                  <a:srgbClr val="000000"/>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Carolyn A. Denton, Ph.D.</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4">
                  <a:extLst>
                    <a:ext uri="{A12FA001-AC4F-418D-AE19-62706E023703}">
                      <ahyp:hlinkClr xmlns:ahyp="http://schemas.microsoft.com/office/drawing/2018/hyperlinkcolor" val="tx"/>
                    </a:ext>
                  </a:extLst>
                </a:hlinkClick>
              </a:rPr>
              <a:t>Sharon Vaughn, Ph.D.</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5">
                  <a:extLst>
                    <a:ext uri="{A12FA001-AC4F-418D-AE19-62706E023703}">
                      <ahyp:hlinkClr xmlns:ahyp="http://schemas.microsoft.com/office/drawing/2018/hyperlinkcolor" val="tx"/>
                    </a:ext>
                  </a:extLst>
                </a:hlinkClick>
              </a:rPr>
              <a:t>Jade Wexler, Ph.D.</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6">
                  <a:extLst>
                    <a:ext uri="{A12FA001-AC4F-418D-AE19-62706E023703}">
                      <ahyp:hlinkClr xmlns:ahyp="http://schemas.microsoft.com/office/drawing/2018/hyperlinkcolor" val="tx"/>
                    </a:ext>
                  </a:extLst>
                </a:hlinkClick>
              </a:rPr>
              <a:t>Deanna Bryan</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7">
                  <a:extLst>
                    <a:ext uri="{A12FA001-AC4F-418D-AE19-62706E023703}">
                      <ahyp:hlinkClr xmlns:ahyp="http://schemas.microsoft.com/office/drawing/2018/hyperlinkcolor" val="tx"/>
                    </a:ext>
                  </a:extLst>
                </a:hlinkClick>
              </a:rPr>
              <a:t>Deborah S. Reed, Ed.D.</a:t>
            </a:r>
            <a:endParaRPr lang="en-US" sz="1200" b="0" i="1" u="sng" strike="noStrike" cap="none" dirty="0">
              <a:solidFill>
                <a:schemeClr val="tx1"/>
              </a:solidFill>
              <a:effectLst/>
              <a:latin typeface="Arial"/>
              <a:ea typeface="Arial"/>
              <a:cs typeface="Arial"/>
              <a:sym typeface="Arial"/>
            </a:endParaRPr>
          </a:p>
          <a:p>
            <a:pPr marL="0" lvl="0" indent="0" algn="l" rtl="0">
              <a:lnSpc>
                <a:spcPct val="100000"/>
              </a:lnSpc>
              <a:spcBef>
                <a:spcPts val="0"/>
              </a:spcBef>
              <a:spcAft>
                <a:spcPts val="0"/>
              </a:spcAft>
              <a:buNone/>
            </a:pPr>
            <a:endParaRPr lang="en-US" sz="1200" b="1" dirty="0">
              <a:solidFill>
                <a:srgbClr val="002060"/>
              </a:solidFill>
              <a:latin typeface="Libre Franklin"/>
              <a:ea typeface="Libre Franklin"/>
              <a:cs typeface="Libre Franklin"/>
              <a:sym typeface="Libre Franklin"/>
            </a:endParaRPr>
          </a:p>
          <a:p>
            <a:pPr marL="0" lvl="0" indent="0" algn="l" rtl="0">
              <a:lnSpc>
                <a:spcPct val="100000"/>
              </a:lnSpc>
              <a:spcBef>
                <a:spcPts val="0"/>
              </a:spcBef>
              <a:spcAft>
                <a:spcPts val="0"/>
              </a:spcAft>
              <a:buNone/>
            </a:pPr>
            <a:r>
              <a:rPr lang="en-US" sz="1200" b="0" dirty="0">
                <a:solidFill>
                  <a:srgbClr val="002060"/>
                </a:solidFill>
                <a:latin typeface="Libre Franklin"/>
                <a:ea typeface="Libre Franklin"/>
                <a:cs typeface="Libre Franklin"/>
                <a:sym typeface="Libre Franklin"/>
              </a:rPr>
              <a:t>Spend a few moments reflecting on how these profiles</a:t>
            </a:r>
            <a:r>
              <a:rPr lang="en-US" sz="1200" b="0" baseline="0" dirty="0">
                <a:solidFill>
                  <a:srgbClr val="002060"/>
                </a:solidFill>
                <a:latin typeface="Libre Franklin"/>
                <a:ea typeface="Libre Franklin"/>
                <a:cs typeface="Libre Franklin"/>
                <a:sym typeface="Libre Franklin"/>
              </a:rPr>
              <a:t> are represented by current students using the questions on the screen. </a:t>
            </a:r>
            <a:endParaRPr sz="1200" b="0" dirty="0">
              <a:solidFill>
                <a:srgbClr val="002060"/>
              </a:solidFill>
              <a:latin typeface="Libre Franklin"/>
              <a:ea typeface="Libre Franklin"/>
              <a:cs typeface="Libre Franklin"/>
              <a:sym typeface="Libre Franklin"/>
            </a:endParaRPr>
          </a:p>
        </p:txBody>
      </p:sp>
      <p:sp>
        <p:nvSpPr>
          <p:cNvPr id="592" name="Google Shape;592;g2856e226b85_0_436: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856e226b85_0_25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2856e226b85_0_255: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u="none" baseline="0" dirty="0">
                <a:solidFill>
                  <a:srgbClr val="002060"/>
                </a:solidFill>
                <a:latin typeface="Libre Franklin"/>
                <a:ea typeface="Libre Franklin"/>
                <a:cs typeface="Libre Franklin"/>
                <a:sym typeface="Libre Franklin"/>
              </a:rPr>
              <a:t>This quote comes from the </a:t>
            </a:r>
            <a:r>
              <a:rPr lang="en-US" sz="1400" b="0" i="1" u="none" baseline="0" dirty="0">
                <a:solidFill>
                  <a:srgbClr val="002060"/>
                </a:solidFill>
                <a:latin typeface="Libre Franklin"/>
                <a:ea typeface="Libre Franklin"/>
                <a:cs typeface="Libre Franklin"/>
                <a:sym typeface="Libre Franklin"/>
              </a:rPr>
              <a:t>Knowledge Matters Podcast</a:t>
            </a:r>
            <a:r>
              <a:rPr lang="en-US" sz="1400" b="0" i="0" u="none" baseline="0" dirty="0">
                <a:solidFill>
                  <a:srgbClr val="002060"/>
                </a:solidFill>
                <a:latin typeface="Libre Franklin"/>
                <a:ea typeface="Libre Franklin"/>
                <a:cs typeface="Libre Franklin"/>
                <a:sym typeface="Libre Franklin"/>
              </a:rPr>
              <a:t>, episode 2: “A Simple Way of Looking at a Complex Problem,” which discusses the reading models featured in this session.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400" b="0" i="0" u="none" strike="noStrike" cap="none" baseline="0" dirty="0">
              <a:solidFill>
                <a:srgbClr val="002060"/>
              </a:solidFill>
              <a:effectLst/>
              <a:latin typeface="Libre Franklin"/>
              <a:ea typeface="Arial"/>
              <a:cs typeface="Arial"/>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i="0" u="none" strike="noStrike" cap="none" baseline="0" dirty="0">
                <a:solidFill>
                  <a:srgbClr val="002060"/>
                </a:solidFill>
                <a:effectLst/>
                <a:latin typeface="Libre Franklin"/>
                <a:ea typeface="Arial"/>
                <a:cs typeface="Arial"/>
                <a:sym typeface="Libre Franklin"/>
              </a:rPr>
              <a:t>While the podcast host Natalie Wexler and her featured guest, Hugh Catts, both believe the Simple View of Reading is helpful for educators, they conclude that the Reading Rope provides a more nuanced view of reading.</a:t>
            </a:r>
            <a:endParaRPr lang="en-US" sz="1200" b="0" i="1" u="sng" strike="noStrike" cap="none" dirty="0">
              <a:solidFill>
                <a:schemeClr val="tx1"/>
              </a:solidFill>
              <a:effectLst/>
              <a:latin typeface="Arial"/>
              <a:ea typeface="Arial"/>
              <a:cs typeface="Arial"/>
              <a:sym typeface="Arial"/>
            </a:endParaRPr>
          </a:p>
        </p:txBody>
      </p:sp>
      <p:sp>
        <p:nvSpPr>
          <p:cNvPr id="601" name="Google Shape;601;g2856e226b85_0_255: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856e226b85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856e226b85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rgbClr val="002060"/>
                </a:solidFill>
                <a:latin typeface="Libre Franklin"/>
                <a:ea typeface="Libre Franklin"/>
                <a:cs typeface="Libre Franklin"/>
                <a:sym typeface="Libre Franklin"/>
              </a:rPr>
              <a:t>Guiding</a:t>
            </a:r>
            <a:r>
              <a:rPr lang="en-US" sz="1200" b="1" u="sng" baseline="0" dirty="0">
                <a:solidFill>
                  <a:srgbClr val="002060"/>
                </a:solidFill>
                <a:latin typeface="Libre Franklin"/>
                <a:ea typeface="Libre Franklin"/>
                <a:cs typeface="Libre Franklin"/>
                <a:sym typeface="Libre Franklin"/>
              </a:rPr>
              <a:t> Notes:</a:t>
            </a:r>
          </a:p>
          <a:p>
            <a:pPr marL="0" lvl="0" indent="0" algn="l" rtl="0">
              <a:spcBef>
                <a:spcPts val="0"/>
              </a:spcBef>
              <a:spcAft>
                <a:spcPts val="0"/>
              </a:spcAft>
              <a:buClr>
                <a:schemeClr val="dk1"/>
              </a:buClr>
              <a:buSzPts val="1100"/>
              <a:buFont typeface="Arial"/>
              <a:buNone/>
            </a:pPr>
            <a:r>
              <a:rPr lang="en-US" sz="1200" b="0" u="none" baseline="0" dirty="0">
                <a:solidFill>
                  <a:srgbClr val="002060"/>
                </a:solidFill>
                <a:latin typeface="Libre Franklin"/>
                <a:ea typeface="Libre Franklin"/>
                <a:cs typeface="Libre Franklin"/>
                <a:sym typeface="Libre Franklin"/>
              </a:rPr>
              <a:t>This section outlines the Reading Rope (Scarborough, 2001) model for understanding what is essential for skilled reading.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856e226b85_0_26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856e226b85_0_266: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lvl="0" indent="0" algn="l" rtl="0">
              <a:spcBef>
                <a:spcPts val="0"/>
              </a:spcBef>
              <a:spcAft>
                <a:spcPts val="0"/>
              </a:spcAft>
              <a:buClr>
                <a:schemeClr val="dk1"/>
              </a:buClr>
              <a:buFont typeface="Arial"/>
              <a:buNone/>
            </a:pPr>
            <a:r>
              <a:rPr lang="en" sz="1200" dirty="0">
                <a:solidFill>
                  <a:srgbClr val="002060"/>
                </a:solidFill>
                <a:latin typeface="Libre Franklin"/>
                <a:ea typeface="Libre Franklin"/>
                <a:cs typeface="Libre Franklin"/>
                <a:sym typeface="Libre Franklin"/>
              </a:rPr>
              <a:t>Remember</a:t>
            </a:r>
            <a:r>
              <a:rPr lang="en" sz="1200" baseline="0" dirty="0">
                <a:solidFill>
                  <a:srgbClr val="002060"/>
                </a:solidFill>
                <a:latin typeface="Libre Franklin"/>
                <a:ea typeface="Libre Franklin"/>
                <a:cs typeface="Libre Franklin"/>
                <a:sym typeface="Libre Franklin"/>
              </a:rPr>
              <a:t> the Simple View of Reading previously discussed. </a:t>
            </a:r>
            <a:r>
              <a:rPr lang="en" sz="1200" dirty="0">
                <a:solidFill>
                  <a:srgbClr val="002060"/>
                </a:solidFill>
                <a:latin typeface="Libre Franklin"/>
                <a:ea typeface="Libre Franklin"/>
                <a:cs typeface="Libre Franklin"/>
                <a:sym typeface="Libre Franklin"/>
              </a:rPr>
              <a:t>Scarborough’s Rope is a model that is very similar but expands on these concepts to</a:t>
            </a:r>
            <a:r>
              <a:rPr lang="en" sz="1200" baseline="0" dirty="0">
                <a:solidFill>
                  <a:srgbClr val="002060"/>
                </a:solidFill>
                <a:latin typeface="Libre Franklin"/>
                <a:ea typeface="Libre Franklin"/>
                <a:cs typeface="Libre Franklin"/>
                <a:sym typeface="Libre Franklin"/>
              </a:rPr>
              <a:t> demonstrate yet another visual. </a:t>
            </a:r>
            <a:endParaRPr sz="1200" dirty="0">
              <a:solidFill>
                <a:srgbClr val="002060"/>
              </a:solidFill>
              <a:latin typeface="Libre Franklin"/>
              <a:ea typeface="Libre Franklin"/>
              <a:cs typeface="Libre Franklin"/>
              <a:sym typeface="Libre Franklin"/>
            </a:endParaRPr>
          </a:p>
        </p:txBody>
      </p:sp>
      <p:sp>
        <p:nvSpPr>
          <p:cNvPr id="614" name="Google Shape;614;g2856e226b85_0_266: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856e226b85_0_29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856e226b85_0_29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sz="1200" dirty="0">
              <a:solidFill>
                <a:srgbClr val="002060"/>
              </a:solidFill>
              <a:latin typeface="Libre Franklin"/>
              <a:ea typeface="Libre Franklin"/>
              <a:cs typeface="Libre Franklin"/>
              <a:sym typeface="Libre Franklin"/>
            </a:endParaRPr>
          </a:p>
          <a:p>
            <a:pPr marL="0" lvl="0" indent="0" algn="l" rtl="0">
              <a:lnSpc>
                <a:spcPct val="100000"/>
              </a:lnSpc>
              <a:spcBef>
                <a:spcPts val="0"/>
              </a:spcBef>
              <a:spcAft>
                <a:spcPts val="0"/>
              </a:spcAft>
              <a:buNone/>
            </a:pPr>
            <a:r>
              <a:rPr lang="en" sz="1200" dirty="0">
                <a:solidFill>
                  <a:srgbClr val="002060"/>
                </a:solidFill>
                <a:latin typeface="Libre Franklin"/>
                <a:ea typeface="Libre Franklin"/>
                <a:cs typeface="Libre Franklin"/>
                <a:sym typeface="Libre Franklin"/>
              </a:rPr>
              <a:t>Scarbourough’s Rope weaves together discrete skills needed for skilled reading.It not only describes what the students or grownup brain does or uses while reading,</a:t>
            </a:r>
            <a:r>
              <a:rPr lang="en" sz="1200" baseline="0" dirty="0">
                <a:solidFill>
                  <a:srgbClr val="002060"/>
                </a:solidFill>
                <a:latin typeface="Libre Franklin"/>
                <a:ea typeface="Libre Franklin"/>
                <a:cs typeface="Libre Franklin"/>
                <a:sym typeface="Libre Franklin"/>
              </a:rPr>
              <a:t> </a:t>
            </a:r>
            <a:r>
              <a:rPr lang="en" sz="1200" dirty="0">
                <a:solidFill>
                  <a:srgbClr val="002060"/>
                </a:solidFill>
                <a:latin typeface="Libre Franklin"/>
                <a:ea typeface="Libre Franklin"/>
                <a:cs typeface="Libre Franklin"/>
                <a:sym typeface="Libre Franklin"/>
              </a:rPr>
              <a:t>it also can help teachers narrow down what a student needs when they struggle.</a:t>
            </a:r>
            <a:endParaRPr sz="1200" dirty="0">
              <a:solidFill>
                <a:srgbClr val="002060"/>
              </a:solidFill>
              <a:latin typeface="Libre Franklin"/>
              <a:ea typeface="Libre Franklin"/>
              <a:cs typeface="Libre Franklin"/>
              <a:sym typeface="Libre Franklin"/>
            </a:endParaRPr>
          </a:p>
        </p:txBody>
      </p:sp>
      <p:sp>
        <p:nvSpPr>
          <p:cNvPr id="643" name="Google Shape;643;g2856e226b85_0_29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56e226b85_0_30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2856e226b85_0_30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u="none" baseline="0" dirty="0">
                <a:solidFill>
                  <a:srgbClr val="002060"/>
                </a:solidFill>
                <a:latin typeface="Libre Franklin"/>
                <a:ea typeface="Libre Franklin"/>
                <a:cs typeface="Libre Franklin"/>
                <a:sym typeface="Libre Franklin"/>
              </a:rPr>
              <a:t>Use these definitions of the skills to support understanding of what students need in order to become more strategic and automatic readers. </a:t>
            </a:r>
            <a:endParaRPr lang="en-US" sz="1200" b="0" i="1" u="sng" strike="noStrike" cap="none" dirty="0">
              <a:solidFill>
                <a:schemeClr val="tx1"/>
              </a:solidFill>
              <a:effectLst/>
              <a:latin typeface="Arial"/>
              <a:ea typeface="Arial"/>
              <a:cs typeface="Arial"/>
              <a:sym typeface="Arial"/>
            </a:endParaRPr>
          </a:p>
          <a:p>
            <a:pPr marL="0" lvl="0" indent="0" algn="l" rtl="0">
              <a:lnSpc>
                <a:spcPct val="100000"/>
              </a:lnSpc>
              <a:spcBef>
                <a:spcPts val="0"/>
              </a:spcBef>
              <a:spcAft>
                <a:spcPts val="0"/>
              </a:spcAft>
              <a:buNone/>
            </a:pPr>
            <a:endParaRPr sz="1200" dirty="0">
              <a:solidFill>
                <a:srgbClr val="002060"/>
              </a:solidFill>
              <a:latin typeface="Libre Franklin"/>
              <a:ea typeface="Libre Franklin"/>
              <a:cs typeface="Libre Franklin"/>
              <a:sym typeface="Libre Franklin"/>
            </a:endParaRPr>
          </a:p>
        </p:txBody>
      </p:sp>
      <p:sp>
        <p:nvSpPr>
          <p:cNvPr id="652" name="Google Shape;652;g2856e226b85_0_30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97d1dc7f4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97d1dc7f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rgbClr val="002060"/>
                </a:solidFill>
                <a:latin typeface="Libre Franklin"/>
                <a:ea typeface="Libre Franklin"/>
                <a:cs typeface="Libre Franklin"/>
                <a:sym typeface="Libre Franklin"/>
              </a:rPr>
              <a:t>Guiding</a:t>
            </a:r>
            <a:r>
              <a:rPr lang="en-US" sz="1200" b="1" u="sng" baseline="0" dirty="0">
                <a:solidFill>
                  <a:srgbClr val="002060"/>
                </a:solidFill>
                <a:latin typeface="Libre Franklin"/>
                <a:ea typeface="Libre Franklin"/>
                <a:cs typeface="Libre Franklin"/>
                <a:sym typeface="Libre Franklin"/>
              </a:rPr>
              <a:t> Notes:</a:t>
            </a:r>
            <a:endParaRPr lang="en-US" sz="12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u="none" baseline="0" dirty="0">
                <a:solidFill>
                  <a:srgbClr val="002060"/>
                </a:solidFill>
                <a:latin typeface="Libre Franklin"/>
                <a:ea typeface="Libre Franklin"/>
                <a:cs typeface="Libre Franklin"/>
                <a:sym typeface="Libre Franklin"/>
              </a:rPr>
              <a:t>This section provides an overview of next steps for Session 2. </a:t>
            </a:r>
            <a:endParaRPr lang="en-US" sz="1100" b="0" i="1" u="sng" strike="noStrike" cap="none" dirty="0">
              <a:solidFill>
                <a:schemeClr val="tx1"/>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94e532f10c_0_1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4e532f10c_0_13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endParaRPr sz="1300" b="1" dirty="0">
              <a:solidFill>
                <a:schemeClr val="dk1"/>
              </a:solidFill>
              <a:latin typeface="Libre Franklin"/>
              <a:ea typeface="Libre Franklin"/>
              <a:cs typeface="Libre Franklin"/>
              <a:sym typeface="Libre Franklin"/>
            </a:endParaRPr>
          </a:p>
        </p:txBody>
      </p:sp>
      <p:sp>
        <p:nvSpPr>
          <p:cNvPr id="689" name="Google Shape;689;g294e532f10c_0_13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400" b="1" i="0" u="sng" dirty="0">
                <a:solidFill>
                  <a:srgbClr val="000000"/>
                </a:solidFill>
                <a:effectLst/>
                <a:latin typeface="Helvetica Neue"/>
              </a:rPr>
              <a:t>Guiding Notes:</a:t>
            </a:r>
            <a:r>
              <a:rPr lang="en-US" sz="2400" b="0" i="0" u="sng" dirty="0">
                <a:solidFill>
                  <a:srgbClr val="444444"/>
                </a:solidFill>
                <a:effectLst/>
                <a:latin typeface="Helvetica Neue"/>
              </a:rPr>
              <a:t>​</a:t>
            </a:r>
            <a:endParaRPr lang="en-US" sz="2020" b="0" i="0" u="sng" dirty="0">
              <a:solidFill>
                <a:srgbClr val="CC0000"/>
              </a:solidFill>
              <a:effectLst/>
              <a:latin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400" b="0" i="0" u="sng" strike="noStrike" dirty="0">
              <a:solidFill>
                <a:srgbClr val="444444"/>
              </a:solidFill>
              <a:effectLst/>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594ade5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594ade5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0" u="none" strike="noStrike" dirty="0">
                <a:solidFill>
                  <a:srgbClr val="444444"/>
                </a:solidFill>
                <a:effectLst/>
                <a:latin typeface="Helvetica Neue"/>
              </a:rPr>
              <a:t>This slide ends the introduction to the series and begins Session 1. </a:t>
            </a:r>
            <a:endParaRPr lang="en-US" b="0" i="0" u="none" strike="noStrike" dirty="0">
              <a:solidFill>
                <a:srgbClr val="444444"/>
              </a:solidFill>
              <a:effectLst/>
              <a:latin typeface="Calibri" panose="020F0502020204030204" pitchFamily="34"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93349b634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93349b634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0" lvl="0" indent="0" algn="l" rtl="0">
              <a:spcBef>
                <a:spcPts val="0"/>
              </a:spcBef>
              <a:spcAft>
                <a:spcPts val="0"/>
              </a:spcAft>
              <a:buNone/>
            </a:pPr>
            <a:r>
              <a:rPr lang="en-US" dirty="0"/>
              <a:t>For groups working through this series together, these are recommended norms for collaboration. These may be modified to suit local needs and expectations.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ies.ed.gov/ncee/WWC/Docs/PracticeGuide/WWC-practice-guide-reading-intervention-full-text.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www.education.ky.gov/curriculum/EarlyLiteracy/Pages/structured_literacy.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hyperlink" Target="https://kystandards.org/standards-resources/rw-resources/rw-pl-modules/developing-adolescent-readers-and-writers" TargetMode="External"/><Relationship Id="rId5" Type="http://schemas.openxmlformats.org/officeDocument/2006/relationships/hyperlink" Target="https://education.ky.gov/curriculum/standards/kyacadstand/Documents/Developing_Skilled_Middle_and_High_School_Readers_Series_Participant_Guide.pdf" TargetMode="External"/><Relationship Id="rId4" Type="http://schemas.openxmlformats.org/officeDocument/2006/relationships/hyperlink" Target="https://ies.ed.gov/ncee/WWC/Docs/PracticeGuide/WWC-practice-guide-reading-intervention-full-text.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284514" y="1577550"/>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Developing Skilled Middle and High School Readers </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Webinar Series</a:t>
            </a:r>
            <a:endParaRPr sz="4000" b="1" dirty="0">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236" name="Google Shape;236;p40"/>
          <p:cNvSpPr txBox="1"/>
          <p:nvPr/>
        </p:nvSpPr>
        <p:spPr>
          <a:xfrm>
            <a:off x="433250" y="1100431"/>
            <a:ext cx="5518200" cy="2403705"/>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rgbClr val="000000"/>
              </a:buClr>
              <a:buSzPts val="2300"/>
              <a:buFont typeface="Franklin Gothic"/>
              <a:buChar char="●"/>
            </a:pPr>
            <a:r>
              <a:rPr lang="en-US" sz="2300" dirty="0">
                <a:latin typeface="Franklin Gothic"/>
                <a:ea typeface="Franklin Gothic"/>
                <a:cs typeface="Franklin Gothic"/>
                <a:sym typeface="Franklin Gothic"/>
              </a:rPr>
              <a:t>Access to Structured Adolescent Literacy Webpage</a:t>
            </a:r>
            <a:r>
              <a:rPr lang="en" sz="2300" dirty="0">
                <a:latin typeface="Franklin Gothic"/>
                <a:ea typeface="Franklin Gothic"/>
                <a:cs typeface="Franklin Gothic"/>
                <a:sym typeface="Franklin Gothic"/>
              </a:rPr>
              <a:t> </a:t>
            </a:r>
          </a:p>
          <a:p>
            <a:pPr marL="457200" lvl="0" indent="-374650" algn="l" rtl="0">
              <a:lnSpc>
                <a:spcPct val="90000"/>
              </a:lnSpc>
              <a:spcBef>
                <a:spcPts val="800"/>
              </a:spcBef>
              <a:spcAft>
                <a:spcPts val="0"/>
              </a:spcAft>
              <a:buClr>
                <a:srgbClr val="000000"/>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3"/>
              </a:rPr>
              <a:t>Providing Reading Interventions for Students in Grades 4-9</a:t>
            </a:r>
            <a:endParaRPr sz="2300" i="1" dirty="0">
              <a:latin typeface="Franklin Gothic"/>
              <a:ea typeface="Franklin Gothic"/>
              <a:cs typeface="Franklin Gothic"/>
              <a:sym typeface="Franklin Gothic"/>
            </a:endParaRPr>
          </a:p>
          <a:p>
            <a:pPr marL="914400" lvl="0" indent="0" algn="l" rtl="0">
              <a:lnSpc>
                <a:spcPct val="90000"/>
              </a:lnSpc>
              <a:spcBef>
                <a:spcPts val="800"/>
              </a:spcBef>
              <a:spcAft>
                <a:spcPts val="0"/>
              </a:spcAft>
              <a:buNone/>
            </a:pPr>
            <a:endParaRPr sz="2300" dirty="0">
              <a:solidFill>
                <a:schemeClr val="dk1"/>
              </a:solidFill>
              <a:highlight>
                <a:srgbClr val="FFFF00"/>
              </a:highlight>
              <a:latin typeface="Franklin Gothic"/>
              <a:ea typeface="Franklin Gothic"/>
              <a:cs typeface="Franklin Gothic"/>
              <a:sym typeface="Franklin Gothic"/>
            </a:endParaRPr>
          </a:p>
        </p:txBody>
      </p:sp>
      <p:pic>
        <p:nvPicPr>
          <p:cNvPr id="237" name="Google Shape;237;p40" descr="The cover of the text for this series"/>
          <p:cNvPicPr preferRelativeResize="0"/>
          <p:nvPr/>
        </p:nvPicPr>
        <p:blipFill>
          <a:blip r:embed="rId4">
            <a:alphaModFix/>
          </a:blip>
          <a:stretch>
            <a:fillRect/>
          </a:stretch>
        </p:blipFill>
        <p:spPr>
          <a:xfrm>
            <a:off x="6247199" y="1157100"/>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1"/>
              </a:ext>
            </a:extLst>
          </p:cNvPr>
          <p:cNvSpPr txBox="1"/>
          <p:nvPr/>
        </p:nvSpPr>
        <p:spPr>
          <a:xfrm>
            <a:off x="3443900" y="1089713"/>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pic>
        <p:nvPicPr>
          <p:cNvPr id="243" name="Google Shape;243;p41" descr="A screenshot from KyMTSS.org, the website where KDE has links to resources like the guide used in this study">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descr="The cover of the text for this series">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title"/>
          </p:nvPr>
        </p:nvSpPr>
        <p:spPr>
          <a:xfrm>
            <a:off x="28417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Topics to Cover in This Session:</a:t>
            </a:r>
            <a:endParaRPr b="1" dirty="0">
              <a:latin typeface="Franklin Gothic"/>
              <a:ea typeface="Franklin Gothic"/>
              <a:cs typeface="Franklin Gothic"/>
              <a:sym typeface="Franklin Gothic"/>
            </a:endParaRPr>
          </a:p>
        </p:txBody>
      </p:sp>
      <p:sp>
        <p:nvSpPr>
          <p:cNvPr id="264" name="Google Shape;264;p43"/>
          <p:cNvSpPr txBox="1"/>
          <p:nvPr/>
        </p:nvSpPr>
        <p:spPr>
          <a:xfrm>
            <a:off x="284175" y="882525"/>
            <a:ext cx="8449200" cy="38253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How is literacy instruction shifting in grades K-3 in Kentucky and what does that mean for grades 4-12?</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Five Components of Early Literacy (2000) vs. Components of Adolescent Literacy (2007)</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The Simple View of Reading (1986)</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Scarborough’s Reading Rope (2001)</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Next Steps for October session</a:t>
            </a:r>
            <a:endParaRPr sz="26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a:extLst>
              <a:ext uri="{C183D7F6-B498-43B3-948B-1728B52AA6E4}">
                <adec:decorative xmlns:adec="http://schemas.microsoft.com/office/drawing/2017/decorative" val="1"/>
              </a:ext>
            </a:extLst>
          </p:cNvPr>
          <p:cNvSpPr/>
          <p:nvPr/>
        </p:nvSpPr>
        <p:spPr>
          <a:xfrm>
            <a:off x="350025" y="994200"/>
            <a:ext cx="7770900" cy="2821800"/>
          </a:xfrm>
          <a:prstGeom prst="rect">
            <a:avLst/>
          </a:prstGeom>
          <a:noFill/>
          <a:ln>
            <a:noFill/>
          </a:ln>
        </p:spPr>
        <p:txBody>
          <a:bodyPr spcFirstLastPara="1" wrap="square" lIns="68575" tIns="34275" rIns="68575" bIns="34275" anchor="t" anchorCtr="0">
            <a:noAutofit/>
          </a:bodyPr>
          <a:lstStyle/>
          <a:p>
            <a:pPr marL="0" marR="0" lvl="0" indent="0" algn="l" rtl="0">
              <a:spcBef>
                <a:spcPts val="500"/>
              </a:spcBef>
              <a:spcAft>
                <a:spcPts val="0"/>
              </a:spcAft>
              <a:buNone/>
            </a:pPr>
            <a:r>
              <a:rPr lang="en" sz="3100" dirty="0">
                <a:solidFill>
                  <a:srgbClr val="102649"/>
                </a:solidFill>
                <a:latin typeface="Franklin Gothic" panose="020B0604020202020204" charset="0"/>
                <a:ea typeface="Franklin Gothic"/>
                <a:cs typeface="Franklin Gothic"/>
                <a:sym typeface="Franklin Gothic"/>
              </a:rPr>
              <a:t>This series uses the terms “</a:t>
            </a:r>
            <a:r>
              <a:rPr lang="en" sz="3100" b="1" dirty="0">
                <a:solidFill>
                  <a:srgbClr val="102649"/>
                </a:solidFill>
                <a:highlight>
                  <a:srgbClr val="E1F3EA"/>
                </a:highlight>
                <a:latin typeface="Franklin Gothic" panose="020B0604020202020204" charset="0"/>
                <a:ea typeface="Franklin Gothic"/>
                <a:cs typeface="Franklin Gothic"/>
                <a:sym typeface="Franklin Gothic"/>
              </a:rPr>
              <a:t>striving or developing reader”</a:t>
            </a:r>
            <a:r>
              <a:rPr lang="en" sz="3100" dirty="0">
                <a:solidFill>
                  <a:srgbClr val="102649"/>
                </a:solidFill>
                <a:latin typeface="Franklin Gothic" panose="020B0604020202020204" charset="0"/>
                <a:ea typeface="Franklin Gothic"/>
                <a:cs typeface="Franklin Gothic"/>
                <a:sym typeface="Franklin Gothic"/>
              </a:rPr>
              <a:t> to describe students who have gaps in their foundational reading skills. </a:t>
            </a:r>
            <a:endParaRPr sz="3100" dirty="0">
              <a:solidFill>
                <a:srgbClr val="102649"/>
              </a:solidFill>
              <a:latin typeface="Franklin Gothic" panose="020B0604020202020204" charset="0"/>
              <a:ea typeface="Franklin Gothic"/>
              <a:cs typeface="Franklin Gothic"/>
              <a:sym typeface="Franklin Gothic"/>
            </a:endParaRPr>
          </a:p>
          <a:p>
            <a:pPr marL="0" marR="0" lvl="0" indent="0" algn="l" rtl="0">
              <a:spcBef>
                <a:spcPts val="500"/>
              </a:spcBef>
              <a:spcAft>
                <a:spcPts val="0"/>
              </a:spcAft>
              <a:buNone/>
            </a:pPr>
            <a:endParaRPr sz="3100" dirty="0">
              <a:solidFill>
                <a:srgbClr val="102649"/>
              </a:solidFill>
              <a:latin typeface="Franklin Gothic" panose="020B0604020202020204" charset="0"/>
              <a:ea typeface="Franklin Gothic"/>
              <a:cs typeface="Franklin Gothic"/>
              <a:sym typeface="Franklin Gothic"/>
            </a:endParaRPr>
          </a:p>
          <a:p>
            <a:pPr marL="0" marR="0" lvl="0" indent="0" algn="l" rtl="0">
              <a:spcBef>
                <a:spcPts val="500"/>
              </a:spcBef>
              <a:spcAft>
                <a:spcPts val="0"/>
              </a:spcAft>
              <a:buNone/>
            </a:pPr>
            <a:r>
              <a:rPr lang="en" sz="3100" b="1" dirty="0">
                <a:solidFill>
                  <a:srgbClr val="102649"/>
                </a:solidFill>
                <a:highlight>
                  <a:srgbClr val="E1F3EA"/>
                </a:highlight>
                <a:latin typeface="Franklin Gothic" panose="020B0604020202020204" charset="0"/>
                <a:ea typeface="Franklin Gothic"/>
                <a:cs typeface="Franklin Gothic"/>
                <a:sym typeface="Franklin Gothic"/>
              </a:rPr>
              <a:t>HQIR</a:t>
            </a:r>
            <a:r>
              <a:rPr lang="en" sz="3100" b="1" dirty="0">
                <a:solidFill>
                  <a:srgbClr val="102649"/>
                </a:solidFill>
                <a:latin typeface="Franklin Gothic" panose="020B0604020202020204" charset="0"/>
                <a:ea typeface="Franklin Gothic"/>
                <a:cs typeface="Franklin Gothic"/>
                <a:sym typeface="Franklin Gothic"/>
              </a:rPr>
              <a:t>: </a:t>
            </a:r>
            <a:r>
              <a:rPr lang="en" sz="3100" dirty="0">
                <a:solidFill>
                  <a:srgbClr val="102649"/>
                </a:solidFill>
                <a:latin typeface="Franklin Gothic" panose="020B0604020202020204" charset="0"/>
                <a:ea typeface="Franklin Gothic"/>
                <a:cs typeface="Franklin Gothic"/>
                <a:sym typeface="Franklin Gothic"/>
              </a:rPr>
              <a:t>high-quality instructional resource</a:t>
            </a:r>
            <a:endParaRPr sz="3100" dirty="0">
              <a:solidFill>
                <a:srgbClr val="102649"/>
              </a:solidFill>
              <a:latin typeface="Franklin Gothic" panose="020B0604020202020204" charset="0"/>
              <a:ea typeface="Franklin Gothic"/>
              <a:cs typeface="Franklin Gothic"/>
              <a:sym typeface="Franklin Gothic"/>
            </a:endParaRPr>
          </a:p>
          <a:p>
            <a:pPr marL="0" marR="0" lvl="0" indent="0" algn="l" rtl="0">
              <a:spcBef>
                <a:spcPts val="500"/>
              </a:spcBef>
              <a:spcAft>
                <a:spcPts val="0"/>
              </a:spcAft>
              <a:buNone/>
            </a:pPr>
            <a:endParaRPr sz="2500" i="1" dirty="0">
              <a:solidFill>
                <a:srgbClr val="102649"/>
              </a:solidFill>
              <a:latin typeface="Franklin Gothic" panose="020B0604020202020204" charset="0"/>
              <a:ea typeface="Franklin Gothic"/>
              <a:cs typeface="Franklin Gothic"/>
              <a:sym typeface="Franklin Gothic"/>
            </a:endParaRPr>
          </a:p>
        </p:txBody>
      </p:sp>
      <p:sp>
        <p:nvSpPr>
          <p:cNvPr id="271" name="Google Shape;271;p44">
            <a:extLst>
              <a:ext uri="{C183D7F6-B498-43B3-948B-1728B52AA6E4}">
                <adec:decorative xmlns:adec="http://schemas.microsoft.com/office/drawing/2017/decorative" val="1"/>
              </a:ext>
            </a:extLst>
          </p:cNvPr>
          <p:cNvSpPr txBox="1">
            <a:spLocks noGrp="1"/>
          </p:cNvSpPr>
          <p:nvPr>
            <p:ph type="title"/>
          </p:nvPr>
        </p:nvSpPr>
        <p:spPr>
          <a:xfrm>
            <a:off x="350032" y="-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7780"/>
              </a:buClr>
              <a:buSzPts val="3300"/>
              <a:buFont typeface="Libre Franklin Medium"/>
              <a:buNone/>
            </a:pPr>
            <a:r>
              <a:rPr lang="en" sz="3500" dirty="0">
                <a:latin typeface="Franklin Gothic" panose="020B0604020202020204" charset="0"/>
              </a:rPr>
              <a:t>A note on language and acronyms:</a:t>
            </a:r>
            <a:endParaRPr sz="3500" dirty="0">
              <a:latin typeface="Franklin Gothic" panose="020B06040202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171075" y="671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Intention Setting</a:t>
            </a:r>
            <a:endParaRPr b="1" dirty="0">
              <a:latin typeface="Franklin Gothic"/>
              <a:ea typeface="Franklin Gothic"/>
              <a:cs typeface="Franklin Gothic"/>
              <a:sym typeface="Franklin Gothic"/>
            </a:endParaRPr>
          </a:p>
        </p:txBody>
      </p:sp>
      <p:sp>
        <p:nvSpPr>
          <p:cNvPr id="277" name="Google Shape;277;p45"/>
          <p:cNvSpPr txBox="1"/>
          <p:nvPr/>
        </p:nvSpPr>
        <p:spPr>
          <a:xfrm>
            <a:off x="171075" y="997300"/>
            <a:ext cx="80952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Franklin Gothic"/>
                <a:ea typeface="Franklin Gothic"/>
                <a:cs typeface="Franklin Gothic"/>
                <a:sym typeface="Franklin Gothic"/>
              </a:rPr>
              <a:t>What brings you to this series?</a:t>
            </a:r>
            <a:endParaRPr sz="2000" b="1" dirty="0">
              <a:latin typeface="Franklin Gothic"/>
              <a:ea typeface="Franklin Gothic"/>
              <a:cs typeface="Franklin Gothic"/>
              <a:sym typeface="Franklin Gothic"/>
            </a:endParaRPr>
          </a:p>
          <a:p>
            <a:pPr marL="0" lvl="0" indent="0" algn="l" rtl="0">
              <a:spcBef>
                <a:spcPts val="0"/>
              </a:spcBef>
              <a:spcAft>
                <a:spcPts val="0"/>
              </a:spcAft>
              <a:buNone/>
            </a:pP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dirty="0">
                <a:latin typeface="Franklin Gothic"/>
                <a:ea typeface="Franklin Gothic"/>
                <a:cs typeface="Franklin Gothic"/>
                <a:sym typeface="Franklin Gothic"/>
              </a:rPr>
              <a:t>Think of a person you know whose challenges with reading or writing affected their ability to be successful in school or outside of school.</a:t>
            </a:r>
            <a:endParaRPr sz="2000" dirty="0">
              <a:latin typeface="Franklin Gothic"/>
              <a:ea typeface="Franklin Gothic"/>
              <a:cs typeface="Franklin Gothic"/>
              <a:sym typeface="Franklin Gothic"/>
            </a:endParaRPr>
          </a:p>
          <a:p>
            <a:pPr marL="0" lvl="0" indent="0" algn="l" rtl="0">
              <a:spcBef>
                <a:spcPts val="0"/>
              </a:spcBef>
              <a:spcAft>
                <a:spcPts val="0"/>
              </a:spcAft>
              <a:buNone/>
            </a:pPr>
            <a:endParaRPr sz="2000" dirty="0">
              <a:latin typeface="Franklin Gothic"/>
              <a:ea typeface="Franklin Gothic"/>
              <a:cs typeface="Franklin Gothic"/>
              <a:sym typeface="Franklin Gothic"/>
            </a:endParaRPr>
          </a:p>
          <a:p>
            <a:r>
              <a:rPr lang="en" sz="2000" b="1" dirty="0">
                <a:latin typeface="Franklin Gothic"/>
                <a:ea typeface="Franklin Gothic"/>
                <a:cs typeface="Franklin Gothic"/>
                <a:sym typeface="Franklin Gothic"/>
              </a:rPr>
              <a:t>Share their initials (not their name) with a brief description of the challenges they faced. </a:t>
            </a:r>
            <a:endParaRPr sz="2000" b="1" dirty="0">
              <a:latin typeface="Franklin Gothic"/>
              <a:ea typeface="Franklin Gothic"/>
              <a:cs typeface="Franklin Gothic"/>
              <a:sym typeface="Franklin Gothic"/>
            </a:endParaRPr>
          </a:p>
          <a:p>
            <a:pPr marL="0" lvl="0" indent="0" algn="l" rtl="0">
              <a:spcBef>
                <a:spcPts val="0"/>
              </a:spcBef>
              <a:spcAft>
                <a:spcPts val="0"/>
              </a:spcAft>
              <a:buNone/>
            </a:pPr>
            <a:endParaRPr sz="1500" dirty="0">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6"/>
          <p:cNvSpPr txBox="1">
            <a:spLocks noGrp="1"/>
          </p:cNvSpPr>
          <p:nvPr>
            <p:ph type="title"/>
          </p:nvPr>
        </p:nvSpPr>
        <p:spPr>
          <a:xfrm>
            <a:off x="3011925" y="1623275"/>
            <a:ext cx="5824200" cy="9942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sz="4800" dirty="0">
                <a:latin typeface="Franklin Gothic"/>
                <a:ea typeface="Franklin Gothic"/>
                <a:cs typeface="Franklin Gothic"/>
                <a:sym typeface="Franklin Gothic"/>
              </a:rPr>
              <a:t>What does it feel like to read with 85% comprehension?</a:t>
            </a:r>
            <a:endParaRPr sz="4800" dirty="0">
              <a:latin typeface="Franklin Gothic"/>
              <a:ea typeface="Franklin Gothic"/>
              <a:cs typeface="Franklin Gothic"/>
              <a:sym typeface="Franklin Gothic"/>
            </a:endParaRPr>
          </a:p>
        </p:txBody>
      </p:sp>
      <p:pic>
        <p:nvPicPr>
          <p:cNvPr id="284" name="Google Shape;284;p46" descr="The cover of myPerspectives Grade 9, an HQIR"/>
          <p:cNvPicPr preferRelativeResize="0"/>
          <p:nvPr/>
        </p:nvPicPr>
        <p:blipFill>
          <a:blip r:embed="rId3">
            <a:alphaModFix/>
          </a:blip>
          <a:stretch>
            <a:fillRect/>
          </a:stretch>
        </p:blipFill>
        <p:spPr>
          <a:xfrm>
            <a:off x="75525" y="122600"/>
            <a:ext cx="2251961" cy="2528375"/>
          </a:xfrm>
          <a:prstGeom prst="rect">
            <a:avLst/>
          </a:prstGeom>
          <a:noFill/>
          <a:ln>
            <a:noFill/>
          </a:ln>
        </p:spPr>
      </p:pic>
      <p:pic>
        <p:nvPicPr>
          <p:cNvPr id="285" name="Google Shape;285;p46" descr="The first page of the reading we will be using, &quot;The Moral Logic of Survivor Guilt&quot;"/>
          <p:cNvPicPr preferRelativeResize="0"/>
          <p:nvPr/>
        </p:nvPicPr>
        <p:blipFill>
          <a:blip r:embed="rId4">
            <a:alphaModFix/>
          </a:blip>
          <a:stretch>
            <a:fillRect/>
          </a:stretch>
        </p:blipFill>
        <p:spPr>
          <a:xfrm rot="388838">
            <a:off x="997438" y="2307150"/>
            <a:ext cx="1714887" cy="23900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 name="Title 1">
            <a:extLst>
              <a:ext uri="{FF2B5EF4-FFF2-40B4-BE49-F238E27FC236}">
                <a16:creationId xmlns:a16="http://schemas.microsoft.com/office/drawing/2014/main" id="{2F1DA580-3DC5-AD53-3159-CFD6E558DEC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sz="1200" dirty="0"/>
              <a:t>This slide shows the text used to simulate what it is like to read with 85% comprehension.</a:t>
            </a:r>
          </a:p>
        </p:txBody>
      </p:sp>
      <p:pic>
        <p:nvPicPr>
          <p:cNvPr id="290" name="Google Shape;290;p47" descr="The cover of myPerspectives, an HQI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55400" y="112075"/>
            <a:ext cx="1250925" cy="1538075"/>
          </a:xfrm>
          <a:prstGeom prst="rect">
            <a:avLst/>
          </a:prstGeom>
          <a:noFill/>
          <a:ln>
            <a:noFill/>
          </a:ln>
        </p:spPr>
      </p:pic>
      <p:pic>
        <p:nvPicPr>
          <p:cNvPr id="291" name="Google Shape;291;p47" descr="A screenshot of the page from the textbook where this sample passage comes from">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322541">
            <a:off x="596111" y="1188194"/>
            <a:ext cx="975104" cy="1242213"/>
          </a:xfrm>
          <a:prstGeom prst="rect">
            <a:avLst/>
          </a:prstGeom>
          <a:noFill/>
          <a:ln>
            <a:noFill/>
          </a:ln>
          <a:effectLst>
            <a:outerShdw blurRad="57150" dist="19050" dir="5400000" algn="bl" rotWithShape="0">
              <a:srgbClr val="000000">
                <a:alpha val="50000"/>
              </a:srgbClr>
            </a:outerShdw>
          </a:effectLst>
        </p:spPr>
      </p:pic>
      <p:sp>
        <p:nvSpPr>
          <p:cNvPr id="292" name="Google Shape;292;p47">
            <a:extLst>
              <a:ext uri="{C183D7F6-B498-43B3-948B-1728B52AA6E4}">
                <adec:decorative xmlns:adec="http://schemas.microsoft.com/office/drawing/2017/decorative" val="1"/>
              </a:ext>
            </a:extLst>
          </p:cNvPr>
          <p:cNvSpPr txBox="1"/>
          <p:nvPr/>
        </p:nvSpPr>
        <p:spPr>
          <a:xfrm>
            <a:off x="1978625" y="192000"/>
            <a:ext cx="6581700" cy="38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Franklin Gothic"/>
                <a:ea typeface="Franklin Gothic"/>
                <a:cs typeface="Franklin Gothic"/>
                <a:sym typeface="Franklin Gothic"/>
              </a:rPr>
              <a:t>[</a:t>
            </a:r>
            <a:r>
              <a:rPr lang="en" sz="1200">
                <a:solidFill>
                  <a:schemeClr val="dk1"/>
                </a:solidFill>
                <a:latin typeface="Franklin Gothic"/>
                <a:ea typeface="Franklin Gothic"/>
                <a:cs typeface="Franklin Gothic"/>
                <a:sym typeface="Franklin Gothic"/>
              </a:rPr>
              <a:t>1] If there is one thing we have learned from _______ war _______ —especially those of the last decade—it's that the _______ reality of the soldier at home is often _______  with that of the _______ public they left behind. And while friends and families of _______ service members may be _______ _______ or _______ this summer, many of those they've _______ home are likely _______ with other _______ .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[2] High on that list of _______ is _______ . Soldiers often carry this _______ home—_______  guilt being perhaps the kind most familiar to us. In war, standing here rather than there can save your life but cost a buddy his. It's _______ luck, but you feel responsible. The guilt begins an _______ loop of _______ —thoughts that you could have or should have done otherwise, though, in fact, you did nothing wrong. The feelings are, of course, not _______ to the _______ . But given the _______ of loss in war, they hang heavy there and are _______ . And they raise the question of just how _______ those feelings are, and if they aren't, of what is the _______ of their _______ .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[3] Capt. _______ _______ , head of a unit in Afghanistan pondered those questions recently as he thought about _______ Jeremiah _______ , who was killed by police in the wake of a deadly bar fight shortly after he returned home. Back in _______ , _______ saved _______ life twice on one day, but when _______ needed help, _______ couldn't be there for him: "When he was in trouble, he was alone," Captain _______ said. "When we were in trouble, he was there for us. I know it's not _______ or _______ . There's nothing _______ about it. But I feel _______ ." </a:t>
            </a:r>
            <a:endParaRPr sz="2200">
              <a:solidFill>
                <a:srgbClr val="102649"/>
              </a:solidFill>
              <a:latin typeface="Franklin Gothic"/>
              <a:ea typeface="Franklin Gothic"/>
              <a:cs typeface="Franklin Gothic"/>
              <a:sym typeface="Franklin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8" descr="The cover of myPerspectiv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55400" y="112075"/>
            <a:ext cx="1250925" cy="1538075"/>
          </a:xfrm>
          <a:prstGeom prst="rect">
            <a:avLst/>
          </a:prstGeom>
          <a:noFill/>
          <a:ln>
            <a:noFill/>
          </a:ln>
        </p:spPr>
      </p:pic>
      <p:pic>
        <p:nvPicPr>
          <p:cNvPr id="298" name="Google Shape;298;p48" descr="A screenshot of the page from the textbook where this sample passage comes from">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322541">
            <a:off x="596111" y="1176905"/>
            <a:ext cx="975104" cy="1242213"/>
          </a:xfrm>
          <a:prstGeom prst="rect">
            <a:avLst/>
          </a:prstGeom>
          <a:noFill/>
          <a:ln>
            <a:noFill/>
          </a:ln>
          <a:effectLst>
            <a:outerShdw blurRad="57150" dist="19050" dir="5400000" algn="bl" rotWithShape="0">
              <a:srgbClr val="000000">
                <a:alpha val="50000"/>
              </a:srgbClr>
            </a:outerShdw>
          </a:effectLst>
        </p:spPr>
      </p:pic>
      <p:sp>
        <p:nvSpPr>
          <p:cNvPr id="299" name="Google Shape;299;p48">
            <a:extLst>
              <a:ext uri="{C183D7F6-B498-43B3-948B-1728B52AA6E4}">
                <adec:decorative xmlns:adec="http://schemas.microsoft.com/office/drawing/2017/decorative" val="1"/>
              </a:ext>
            </a:extLst>
          </p:cNvPr>
          <p:cNvSpPr txBox="1">
            <a:spLocks noGrp="1"/>
          </p:cNvSpPr>
          <p:nvPr>
            <p:ph type="title" idx="4294967295"/>
          </p:nvPr>
        </p:nvSpPr>
        <p:spPr>
          <a:xfrm>
            <a:off x="1978625" y="192000"/>
            <a:ext cx="6821400" cy="3825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1"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1] If there is one thing we have learned from returning war veterans—especially those of the last decade—it's that the emotional reality of the soldier at home is often at odds with that of the civilian public they left behind. And while friends and families of returning service members may be experiencing gratefulness or relief this summer, many of those they've welcomed home are likely struggling with other emotions.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[2] High on that list of emotions is guilt. Soldiers often carry this burden home—survivor  guilt being perhaps the kind most familiar to us. In war, standing here rather than there can save your life but cost a buddy his. It's flukish luck, but you feel responsible. The guilt begins an endless loop of counterfactuals—thoughts that you could have or should have done otherwise, though, in fact, you did nothing wrong. The feelings are, of course, not restricted to the battlefield. But given the magnitude of loss in war, they hang heavy there and are pervasive. And they raise the question of just how irrational those feelings are, and if they aren't, of what is the basis of their reasonableness.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[3] Capt. Adrian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head of a unit in Afghanistan pondered those questions recently as he thought about Specialist Jeremiah Pulaski, who was killed by police in the wake of a deadly bar fight shortly after he returned home. Back in Afghanistan, Pulaski saved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Bonenberger’s</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life twice on one day, but when Pulaski needed help,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couldn't be there for him: "When he was in trouble, he was alone," Captain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said. "When we were in trouble, he was there for us. I know it's not rational or reasonable. There's nothing logical about it. But I feel responsible." </a:t>
            </a:r>
            <a:endParaRPr kumimoji="0" lang="en-US" sz="2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txBox="1">
            <a:spLocks noGrp="1"/>
          </p:cNvSpPr>
          <p:nvPr>
            <p:ph type="title"/>
          </p:nvPr>
        </p:nvSpPr>
        <p:spPr>
          <a:xfrm>
            <a:off x="3244275" y="1928075"/>
            <a:ext cx="5824200" cy="9942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sz="4800" dirty="0">
                <a:latin typeface="Franklin Gothic"/>
                <a:ea typeface="Franklin Gothic"/>
                <a:cs typeface="Franklin Gothic"/>
                <a:sym typeface="Franklin Gothic"/>
              </a:rPr>
              <a:t>Describe your experience reading with only 85% comprehension.</a:t>
            </a:r>
            <a:endParaRPr sz="4800" dirty="0">
              <a:latin typeface="Franklin Gothic"/>
              <a:ea typeface="Franklin Gothic"/>
              <a:cs typeface="Franklin Gothic"/>
              <a:sym typeface="Franklin Gothic"/>
            </a:endParaRPr>
          </a:p>
        </p:txBody>
      </p:sp>
      <p:pic>
        <p:nvPicPr>
          <p:cNvPr id="305" name="Google Shape;305;p49" descr="The cover of myPerspectives Grade 9, an HQI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5525" y="122600"/>
            <a:ext cx="2251961" cy="2528375"/>
          </a:xfrm>
          <a:prstGeom prst="rect">
            <a:avLst/>
          </a:prstGeom>
          <a:noFill/>
          <a:ln>
            <a:noFill/>
          </a:ln>
        </p:spPr>
      </p:pic>
      <p:pic>
        <p:nvPicPr>
          <p:cNvPr id="306" name="Google Shape;306;p49" descr="A screenshot of the page from the textbook where this sample passage comes from">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388838">
            <a:off x="997438" y="2307150"/>
            <a:ext cx="1714887" cy="2390001"/>
          </a:xfrm>
          <a:prstGeom prst="rect">
            <a:avLst/>
          </a:prstGeom>
          <a:noFill/>
          <a:ln>
            <a:noFill/>
          </a:ln>
          <a:effectLst>
            <a:outerShdw blurRad="57150" dist="19050" dir="5400000" algn="bl" rotWithShape="0">
              <a:srgbClr val="000000">
                <a:alpha val="50000"/>
              </a:srgbClr>
            </a:outerShdw>
          </a:effectLst>
        </p:spPr>
      </p:pic>
      <p:sp>
        <p:nvSpPr>
          <p:cNvPr id="307" name="Google Shape;307;p49"/>
          <p:cNvSpPr txBox="1"/>
          <p:nvPr/>
        </p:nvSpPr>
        <p:spPr>
          <a:xfrm>
            <a:off x="2327475" y="287350"/>
            <a:ext cx="3521400" cy="586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900" b="1">
                <a:solidFill>
                  <a:srgbClr val="007780"/>
                </a:solidFill>
                <a:latin typeface="Franklin Gothic"/>
                <a:ea typeface="Franklin Gothic"/>
                <a:cs typeface="Franklin Gothic"/>
                <a:sym typeface="Franklin Gothic"/>
              </a:rPr>
              <a:t>On your Sticky Note: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477000" y="789500"/>
            <a:ext cx="8190000" cy="9942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sz="6000">
                <a:latin typeface="Franklin Gothic"/>
                <a:ea typeface="Franklin Gothic"/>
                <a:cs typeface="Franklin Gothic"/>
                <a:sym typeface="Franklin Gothic"/>
              </a:rPr>
              <a:t>Why focus on literacy?</a:t>
            </a:r>
            <a:endParaRPr sz="6000">
              <a:latin typeface="Franklin Gothic"/>
              <a:ea typeface="Franklin Gothic"/>
              <a:cs typeface="Franklin Gothic"/>
              <a:sym typeface="Franklin Gothic"/>
            </a:endParaRPr>
          </a:p>
          <a:p>
            <a:pPr marL="0" lvl="0" indent="0" algn="l" rtl="0">
              <a:spcBef>
                <a:spcPts val="0"/>
              </a:spcBef>
              <a:spcAft>
                <a:spcPts val="0"/>
              </a:spcAft>
              <a:buNone/>
            </a:pPr>
            <a:endParaRPr sz="6000">
              <a:latin typeface="Franklin Gothic"/>
              <a:ea typeface="Franklin Gothic"/>
              <a:cs typeface="Franklin Gothic"/>
              <a:sym typeface="Franklin Gothic"/>
            </a:endParaRPr>
          </a:p>
        </p:txBody>
      </p:sp>
      <p:sp>
        <p:nvSpPr>
          <p:cNvPr id="313" name="Google Shape;313;p50"/>
          <p:cNvSpPr txBox="1"/>
          <p:nvPr/>
        </p:nvSpPr>
        <p:spPr>
          <a:xfrm>
            <a:off x="451150" y="1407875"/>
            <a:ext cx="6080700" cy="252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b="1">
                <a:solidFill>
                  <a:schemeClr val="dk1"/>
                </a:solidFill>
                <a:latin typeface="Franklin Gothic"/>
                <a:ea typeface="Franklin Gothic"/>
                <a:cs typeface="Franklin Gothic"/>
                <a:sym typeface="Franklin Gothic"/>
              </a:rPr>
              <a:t>“Virtually every teacher works with at least some, and sometimes many, students who struggle to read on grade level. </a:t>
            </a:r>
            <a:endParaRPr sz="1700" b="1">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None/>
            </a:pPr>
            <a:endParaRPr sz="1700" b="1">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 sz="1700" b="1">
                <a:solidFill>
                  <a:schemeClr val="dk1"/>
                </a:solidFill>
                <a:latin typeface="Franklin Gothic"/>
                <a:ea typeface="Franklin Gothic"/>
                <a:cs typeface="Franklin Gothic"/>
                <a:sym typeface="Franklin Gothic"/>
              </a:rPr>
              <a:t>[This is] particularly troublesome when considering that so much of the curriculum in grades 4–9 (and beyond) </a:t>
            </a:r>
            <a:r>
              <a:rPr lang="en" sz="1700" b="1">
                <a:solidFill>
                  <a:schemeClr val="dk1"/>
                </a:solidFill>
                <a:highlight>
                  <a:srgbClr val="E1F3EA"/>
                </a:highlight>
                <a:latin typeface="Franklin Gothic"/>
                <a:ea typeface="Franklin Gothic"/>
                <a:cs typeface="Franklin Gothic"/>
                <a:sym typeface="Franklin Gothic"/>
              </a:rPr>
              <a:t>requires the ability to read and understand increasingly complex texts. </a:t>
            </a:r>
            <a:r>
              <a:rPr lang="en" sz="1700" b="1">
                <a:solidFill>
                  <a:schemeClr val="dk1"/>
                </a:solidFill>
                <a:latin typeface="Franklin Gothic"/>
                <a:ea typeface="Franklin Gothic"/>
                <a:cs typeface="Franklin Gothic"/>
                <a:sym typeface="Franklin Gothic"/>
              </a:rPr>
              <a:t>To  understand the content taught in subject-area classes, students need to engage with and gain information from complex texts.”</a:t>
            </a:r>
            <a:endParaRPr sz="17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300">
              <a:solidFill>
                <a:srgbClr val="102649"/>
              </a:solidFill>
              <a:latin typeface="Franklin Gothic"/>
              <a:ea typeface="Franklin Gothic"/>
              <a:cs typeface="Franklin Gothic"/>
              <a:sym typeface="Franklin Gothic"/>
            </a:endParaRPr>
          </a:p>
        </p:txBody>
      </p:sp>
      <p:sp>
        <p:nvSpPr>
          <p:cNvPr id="314" name="Google Shape;314;p50"/>
          <p:cNvSpPr txBox="1"/>
          <p:nvPr/>
        </p:nvSpPr>
        <p:spPr>
          <a:xfrm>
            <a:off x="147625" y="4644425"/>
            <a:ext cx="4494000" cy="1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rgbClr val="E1F3EA"/>
                </a:solid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IES Practice Guide: Providing Reading Interventions for Students in Grades 4-9</a:t>
            </a:r>
            <a:endParaRPr sz="900">
              <a:solidFill>
                <a:srgbClr val="E1F3EA"/>
              </a:solidFill>
              <a:latin typeface="Franklin Gothic"/>
              <a:ea typeface="Franklin Gothic"/>
              <a:cs typeface="Franklin Gothic"/>
              <a:sym typeface="Franklin Gothic"/>
            </a:endParaRPr>
          </a:p>
        </p:txBody>
      </p:sp>
      <p:pic>
        <p:nvPicPr>
          <p:cNvPr id="315" name="Google Shape;315;p50" descr="The cover of the text used in this study"/>
          <p:cNvPicPr preferRelativeResize="0"/>
          <p:nvPr/>
        </p:nvPicPr>
        <p:blipFill>
          <a:blip r:embed="rId4">
            <a:alphaModFix/>
          </a:blip>
          <a:stretch>
            <a:fillRect/>
          </a:stretch>
        </p:blipFill>
        <p:spPr>
          <a:xfrm>
            <a:off x="7064225" y="2300750"/>
            <a:ext cx="1585975" cy="2007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one</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idx="4294967295"/>
          </p:nvPr>
        </p:nvSpPr>
        <p:spPr>
          <a:xfrm>
            <a:off x="212025" y="2427325"/>
            <a:ext cx="5661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dirty="0">
                <a:latin typeface="Franklin Gothic"/>
                <a:ea typeface="Franklin Gothic"/>
                <a:cs typeface="Franklin Gothic"/>
                <a:sym typeface="Franklin Gothic"/>
              </a:rPr>
              <a:t>How is literacy instruction shifting in KY?</a:t>
            </a:r>
            <a:endParaRPr sz="6000" dirty="0">
              <a:latin typeface="Franklin Gothic"/>
              <a:ea typeface="Franklin Gothic"/>
              <a:cs typeface="Franklin Gothic"/>
              <a:sym typeface="Franklin Gothic"/>
            </a:endParaRPr>
          </a:p>
          <a:p>
            <a:pPr marL="0" lvl="0" indent="0" algn="l" rtl="0">
              <a:spcBef>
                <a:spcPts val="0"/>
              </a:spcBef>
              <a:spcAft>
                <a:spcPts val="0"/>
              </a:spcAft>
              <a:buNone/>
            </a:pPr>
            <a:endParaRPr sz="6000" b="1" dirty="0">
              <a:latin typeface="Franklin Gothic"/>
              <a:ea typeface="Franklin Gothic"/>
              <a:cs typeface="Franklin Gothic"/>
              <a:sym typeface="Franklin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2"/>
          <p:cNvSpPr txBox="1">
            <a:spLocks noGrp="1"/>
          </p:cNvSpPr>
          <p:nvPr>
            <p:ph type="title"/>
          </p:nvPr>
        </p:nvSpPr>
        <p:spPr>
          <a:xfrm>
            <a:off x="518775" y="28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solidFill>
                  <a:srgbClr val="007780"/>
                </a:solidFill>
                <a:latin typeface="Franklin Gothic"/>
                <a:ea typeface="Franklin Gothic"/>
                <a:cs typeface="Franklin Gothic"/>
                <a:sym typeface="Franklin Gothic"/>
              </a:rPr>
              <a:t>The </a:t>
            </a:r>
            <a:r>
              <a:rPr lang="en" i="1" dirty="0">
                <a:solidFill>
                  <a:srgbClr val="007780"/>
                </a:solidFill>
                <a:latin typeface="Franklin Gothic"/>
                <a:ea typeface="Franklin Gothic"/>
                <a:cs typeface="Franklin Gothic"/>
                <a:sym typeface="Franklin Gothic"/>
              </a:rPr>
              <a:t>Read to Succeed Act</a:t>
            </a:r>
            <a:r>
              <a:rPr lang="en" dirty="0">
                <a:solidFill>
                  <a:srgbClr val="007780"/>
                </a:solidFill>
                <a:latin typeface="Franklin Gothic"/>
                <a:ea typeface="Franklin Gothic"/>
                <a:cs typeface="Franklin Gothic"/>
                <a:sym typeface="Franklin Gothic"/>
              </a:rPr>
              <a:t> (SB 9, 2022): </a:t>
            </a:r>
            <a:endParaRPr dirty="0">
              <a:solidFill>
                <a:srgbClr val="007780"/>
              </a:solidFill>
              <a:latin typeface="Franklin Gothic"/>
              <a:ea typeface="Franklin Gothic"/>
              <a:cs typeface="Franklin Gothic"/>
              <a:sym typeface="Franklin Gothic"/>
            </a:endParaRPr>
          </a:p>
        </p:txBody>
      </p:sp>
      <p:sp>
        <p:nvSpPr>
          <p:cNvPr id="326" name="Google Shape;326;p52"/>
          <p:cNvSpPr txBox="1">
            <a:spLocks noGrp="1"/>
          </p:cNvSpPr>
          <p:nvPr>
            <p:ph type="body" idx="1"/>
          </p:nvPr>
        </p:nvSpPr>
        <p:spPr>
          <a:xfrm>
            <a:off x="731983" y="1065272"/>
            <a:ext cx="7673492" cy="28491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300" b="1" dirty="0">
                <a:latin typeface="Franklin Gothic"/>
                <a:ea typeface="Franklin Gothic"/>
                <a:cs typeface="Franklin Gothic"/>
                <a:sym typeface="Franklin Gothic"/>
              </a:rPr>
              <a:t>Comprehensive actions to improve early literacy (K-3) outcomes: </a:t>
            </a:r>
            <a:endParaRPr sz="2300" dirty="0">
              <a:latin typeface="Franklin Gothic"/>
              <a:ea typeface="Franklin Gothic"/>
              <a:cs typeface="Franklin Gothic"/>
              <a:sym typeface="Franklin Gothic"/>
            </a:endParaRPr>
          </a:p>
          <a:p>
            <a:pPr marL="457200" lvl="0" indent="-349250" algn="l" rtl="0">
              <a:lnSpc>
                <a:spcPct val="100000"/>
              </a:lnSpc>
              <a:spcBef>
                <a:spcPts val="800"/>
              </a:spcBef>
              <a:spcAft>
                <a:spcPts val="0"/>
              </a:spcAft>
              <a:buSzPts val="1900"/>
              <a:buFont typeface="Franklin Gothic"/>
              <a:buChar char="•"/>
            </a:pPr>
            <a:r>
              <a:rPr lang="en" sz="1900" dirty="0">
                <a:latin typeface="Franklin Gothic"/>
                <a:ea typeface="Franklin Gothic"/>
                <a:cs typeface="Franklin Gothic"/>
                <a:sym typeface="Franklin Gothic"/>
              </a:rPr>
              <a:t>Early Intervention, Screening, Diagnostics</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Reading Improvement Plan​s </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LETRS (Language Essentials for Teachers of Reading and Spelling)</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Regional literacy coaches</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Read-at-Home Family Guide​</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Changes to teacher training based on these requirements</a:t>
            </a:r>
            <a:endParaRPr sz="1900" dirty="0">
              <a:latin typeface="Franklin Gothic"/>
              <a:ea typeface="Franklin Gothic"/>
              <a:cs typeface="Franklin Gothic"/>
              <a:sym typeface="Franklin Gothic"/>
            </a:endParaRPr>
          </a:p>
          <a:p>
            <a:pPr marL="0" lvl="0" indent="0" algn="l" rtl="0">
              <a:lnSpc>
                <a:spcPct val="100000"/>
              </a:lnSpc>
              <a:spcBef>
                <a:spcPts val="800"/>
              </a:spcBef>
              <a:spcAft>
                <a:spcPts val="0"/>
              </a:spcAft>
              <a:buNone/>
            </a:pPr>
            <a:endParaRPr sz="2000" dirty="0">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584350" y="1686475"/>
            <a:ext cx="77862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 sz="3700" b="1" dirty="0">
                <a:solidFill>
                  <a:srgbClr val="6AC398"/>
                </a:solidFill>
                <a:latin typeface="Franklin Gothic"/>
                <a:ea typeface="Franklin Gothic"/>
                <a:cs typeface="Franklin Gothic"/>
                <a:sym typeface="Franklin Gothic"/>
              </a:rPr>
              <a:t>As K-5 educators shift their practice, </a:t>
            </a:r>
            <a:r>
              <a:rPr lang="en" sz="3700" b="1" dirty="0">
                <a:latin typeface="Franklin Gothic"/>
                <a:ea typeface="Franklin Gothic"/>
                <a:cs typeface="Franklin Gothic"/>
                <a:sym typeface="Franklin Gothic"/>
              </a:rPr>
              <a:t>we as 6-12 educators can likewise be aware of structured literacy practices to support current and future students towards engaging deeply with </a:t>
            </a:r>
            <a:r>
              <a:rPr lang="en" sz="3700" b="1" dirty="0">
                <a:solidFill>
                  <a:srgbClr val="6AC398"/>
                </a:solidFill>
                <a:latin typeface="Franklin Gothic"/>
                <a:ea typeface="Franklin Gothic"/>
                <a:cs typeface="Franklin Gothic"/>
                <a:sym typeface="Franklin Gothic"/>
              </a:rPr>
              <a:t>grade-level, complex texts</a:t>
            </a:r>
            <a:r>
              <a:rPr lang="en" sz="3700" b="1" dirty="0">
                <a:latin typeface="Franklin Gothic"/>
                <a:ea typeface="Franklin Gothic"/>
                <a:cs typeface="Franklin Gothic"/>
                <a:sym typeface="Franklin Gothic"/>
              </a:rPr>
              <a:t>.</a:t>
            </a:r>
            <a:endParaRPr sz="3700" b="1" dirty="0">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39" name="Google Shape;339;p5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3122809"/>
              </p:ext>
            </p:extLst>
          </p:nvPr>
        </p:nvGraphicFramePr>
        <p:xfrm>
          <a:off x="298653" y="601889"/>
          <a:ext cx="4140675" cy="3691560"/>
        </p:xfrm>
        <a:graphic>
          <a:graphicData uri="http://schemas.openxmlformats.org/drawingml/2006/table">
            <a:tbl>
              <a:tblPr firstRow="1" bandRow="1">
                <a:noFill/>
                <a:tableStyleId>{3B168C9A-8045-48CB-86C8-AAF18D4FE93D}</a:tableStyleId>
              </a:tblPr>
              <a:tblGrid>
                <a:gridCol w="1260250">
                  <a:extLst>
                    <a:ext uri="{9D8B030D-6E8A-4147-A177-3AD203B41FA5}">
                      <a16:colId xmlns:a16="http://schemas.microsoft.com/office/drawing/2014/main" val="20000"/>
                    </a:ext>
                  </a:extLst>
                </a:gridCol>
                <a:gridCol w="2880425">
                  <a:extLst>
                    <a:ext uri="{9D8B030D-6E8A-4147-A177-3AD203B41FA5}">
                      <a16:colId xmlns:a16="http://schemas.microsoft.com/office/drawing/2014/main" val="20001"/>
                    </a:ext>
                  </a:extLst>
                </a:gridCol>
              </a:tblGrid>
              <a:tr h="52817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Year</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nchor="ctr"/>
                </a:tc>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Percent BELOW Proficient and Distinguished </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0"/>
                  </a:ext>
                </a:extLst>
              </a:tr>
              <a:tr h="38527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2016</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46.3</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1"/>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2017</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44.2</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2"/>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2018</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47.7</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3"/>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2019</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47.7</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4"/>
                  </a:ext>
                </a:extLst>
              </a:tr>
              <a:tr h="434350">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2020</a:t>
                      </a:r>
                      <a:endParaRPr sz="1100">
                        <a:latin typeface="Libre Franklin"/>
                        <a:ea typeface="Libre Franklin"/>
                        <a:cs typeface="Libre Franklin"/>
                        <a:sym typeface="Libre Franklin"/>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200" i="0" u="none" strike="noStrike" cap="none">
                          <a:solidFill>
                            <a:schemeClr val="dk1"/>
                          </a:solidFill>
                          <a:latin typeface="Libre Franklin"/>
                          <a:ea typeface="Libre Franklin"/>
                          <a:cs typeface="Libre Franklin"/>
                          <a:sym typeface="Libre Franklin"/>
                        </a:rPr>
                        <a:t>NO TESTING due to Federal Waiver/</a:t>
                      </a:r>
                      <a:endParaRPr sz="900">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400"/>
                        <a:buFont typeface="Arial"/>
                        <a:buNone/>
                      </a:pPr>
                      <a:r>
                        <a:rPr lang="en" sz="1200" i="0" u="none" strike="noStrike" cap="none">
                          <a:solidFill>
                            <a:schemeClr val="dk1"/>
                          </a:solidFill>
                          <a:latin typeface="Libre Franklin"/>
                          <a:ea typeface="Libre Franklin"/>
                          <a:cs typeface="Libre Franklin"/>
                          <a:sym typeface="Libre Franklin"/>
                        </a:rPr>
                        <a:t>Covid-19 Emergency</a:t>
                      </a:r>
                      <a:endParaRPr sz="900">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5"/>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2021</a:t>
                      </a:r>
                      <a:endParaRPr sz="1100">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70.2</a:t>
                      </a:r>
                      <a:r>
                        <a:rPr lang="en" sz="1500" u="none" strike="noStrike" cap="none">
                          <a:solidFill>
                            <a:srgbClr val="102649"/>
                          </a:solidFill>
                          <a:latin typeface="Libre Franklin"/>
                          <a:ea typeface="Libre Franklin"/>
                          <a:cs typeface="Libre Franklin"/>
                          <a:sym typeface="Libre Franklin"/>
                        </a:rPr>
                        <a:t>%</a:t>
                      </a:r>
                      <a:endParaRPr sz="1100">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6"/>
                  </a:ext>
                </a:extLst>
              </a:tr>
              <a:tr h="390625">
                <a:tc>
                  <a:txBody>
                    <a:bodyPr/>
                    <a:lstStyle/>
                    <a:p>
                      <a:pPr marL="0" marR="0" lvl="0" indent="0" algn="ctr" rtl="0">
                        <a:spcBef>
                          <a:spcPts val="0"/>
                        </a:spcBef>
                        <a:spcAft>
                          <a:spcPts val="0"/>
                        </a:spcAft>
                        <a:buNone/>
                      </a:pPr>
                      <a:r>
                        <a:rPr lang="en" sz="1500" b="1">
                          <a:solidFill>
                            <a:srgbClr val="102649"/>
                          </a:solidFill>
                          <a:latin typeface="Libre Franklin"/>
                          <a:ea typeface="Libre Franklin"/>
                          <a:cs typeface="Libre Franklin"/>
                          <a:sym typeface="Libre Franklin"/>
                        </a:rPr>
                        <a:t>2022</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55%</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7"/>
                  </a:ext>
                </a:extLst>
              </a:tr>
              <a:tr h="390625">
                <a:tc>
                  <a:txBody>
                    <a:bodyPr/>
                    <a:lstStyle/>
                    <a:p>
                      <a:pPr marL="0" marR="0" lvl="0" indent="0" algn="ctr" rtl="0">
                        <a:spcBef>
                          <a:spcPts val="0"/>
                        </a:spcBef>
                        <a:spcAft>
                          <a:spcPts val="0"/>
                        </a:spcAft>
                        <a:buNone/>
                      </a:pPr>
                      <a:r>
                        <a:rPr lang="en" sz="1500" b="1">
                          <a:solidFill>
                            <a:srgbClr val="102649"/>
                          </a:solidFill>
                          <a:latin typeface="Libre Franklin"/>
                          <a:ea typeface="Libre Franklin"/>
                          <a:cs typeface="Libre Franklin"/>
                          <a:sym typeface="Libre Franklin"/>
                        </a:rPr>
                        <a:t>2023</a:t>
                      </a:r>
                      <a:endParaRPr sz="1500" b="1">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dirty="0">
                          <a:solidFill>
                            <a:srgbClr val="102649"/>
                          </a:solidFill>
                          <a:latin typeface="Libre Franklin"/>
                          <a:ea typeface="Libre Franklin"/>
                          <a:cs typeface="Libre Franklin"/>
                          <a:sym typeface="Libre Franklin"/>
                        </a:rPr>
                        <a:t>54%</a:t>
                      </a:r>
                      <a:endParaRPr sz="1500" dirty="0">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8"/>
                  </a:ext>
                </a:extLst>
              </a:tr>
            </a:tbl>
          </a:graphicData>
        </a:graphic>
      </p:graphicFrame>
      <p:sp>
        <p:nvSpPr>
          <p:cNvPr id="340" name="Google Shape;340;p54">
            <a:extLst>
              <a:ext uri="{C183D7F6-B498-43B3-948B-1728B52AA6E4}">
                <adec:decorative xmlns:adec="http://schemas.microsoft.com/office/drawing/2017/decorative" val="1"/>
              </a:ext>
            </a:extLst>
          </p:cNvPr>
          <p:cNvSpPr/>
          <p:nvPr/>
        </p:nvSpPr>
        <p:spPr>
          <a:xfrm>
            <a:off x="114092" y="4596425"/>
            <a:ext cx="70038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0" i="0" u="none" strike="noStrike" cap="none">
                <a:solidFill>
                  <a:schemeClr val="lt1"/>
                </a:solidFill>
                <a:latin typeface="Libre Franklin"/>
                <a:ea typeface="Libre Franklin"/>
                <a:cs typeface="Libre Franklin"/>
                <a:sym typeface="Libre Franklin"/>
              </a:rPr>
              <a:t>Kentucky Department of Education. (2019). Kentucky School Report Card. Retrieved from</a:t>
            </a:r>
            <a:r>
              <a:rPr lang="en" sz="600" b="0" i="0" u="none" strike="noStrike" cap="none">
                <a:solidFill>
                  <a:schemeClr val="lt1"/>
                </a:solidFill>
                <a:latin typeface="Libre Franklin"/>
                <a:ea typeface="Libre Franklin"/>
                <a:cs typeface="Libre Franklin"/>
                <a:sym typeface="Libre Franklin"/>
              </a:rPr>
              <a:t>:  </a:t>
            </a:r>
            <a:r>
              <a:rPr lang="en" sz="600" b="0" i="0" u="sng" strike="noStrike" cap="none">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 sz="600" b="0" i="0" u="none" strike="noStrike" cap="none">
                <a:solidFill>
                  <a:schemeClr val="lt1"/>
                </a:solidFill>
                <a:latin typeface="Libre Franklin"/>
                <a:ea typeface="Libre Franklin"/>
                <a:cs typeface="Libre Franklin"/>
                <a:sym typeface="Libre Franklin"/>
              </a:rPr>
              <a:t> </a:t>
            </a:r>
            <a:endParaRPr sz="1100"/>
          </a:p>
        </p:txBody>
      </p:sp>
      <p:sp>
        <p:nvSpPr>
          <p:cNvPr id="341" name="Google Shape;341;p54">
            <a:extLst>
              <a:ext uri="{C183D7F6-B498-43B3-948B-1728B52AA6E4}">
                <adec:decorative xmlns:adec="http://schemas.microsoft.com/office/drawing/2017/decorative" val="1"/>
              </a:ext>
            </a:extLst>
          </p:cNvPr>
          <p:cNvSpPr/>
          <p:nvPr/>
        </p:nvSpPr>
        <p:spPr>
          <a:xfrm>
            <a:off x="4571999" y="1160850"/>
            <a:ext cx="4464900" cy="2821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u="sng">
                <a:solidFill>
                  <a:srgbClr val="102649"/>
                </a:solidFill>
                <a:latin typeface="Libre Franklin"/>
                <a:ea typeface="Libre Franklin"/>
                <a:cs typeface="Libre Franklin"/>
                <a:sym typeface="Libre Franklin"/>
              </a:rPr>
              <a:t>Significance of Third-Grade Reading Proficiency</a:t>
            </a:r>
            <a:endParaRPr sz="1100"/>
          </a:p>
          <a:p>
            <a:pPr marL="342900" marR="0" lvl="0" indent="-311150" algn="l" rtl="0">
              <a:spcBef>
                <a:spcPts val="7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More likely to have continued academic success</a:t>
            </a:r>
            <a:endParaRPr sz="800">
              <a:latin typeface="Libre Franklin"/>
              <a:ea typeface="Libre Franklin"/>
              <a:cs typeface="Libre Franklin"/>
              <a:sym typeface="Libre Franklin"/>
            </a:endParaRPr>
          </a:p>
          <a:p>
            <a:pPr marL="342900" marR="0" lvl="0" indent="-311150" algn="l" rtl="0">
              <a:spcBef>
                <a:spcPts val="5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Less likely to have problems with attendance, dropout rate and juvenile crime</a:t>
            </a:r>
            <a:endParaRPr sz="800">
              <a:latin typeface="Libre Franklin"/>
              <a:ea typeface="Libre Franklin"/>
              <a:cs typeface="Libre Franklin"/>
              <a:sym typeface="Libre Franklin"/>
            </a:endParaRPr>
          </a:p>
          <a:p>
            <a:pPr marL="342900" marR="0" lvl="0" indent="-311150" algn="l" rtl="0">
              <a:spcBef>
                <a:spcPts val="5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More likely to feel higher self-esteem and feelings of adequacy</a:t>
            </a:r>
            <a:endParaRPr sz="800">
              <a:latin typeface="Libre Franklin"/>
              <a:ea typeface="Libre Franklin"/>
              <a:cs typeface="Libre Franklin"/>
              <a:sym typeface="Libre Franklin"/>
            </a:endParaRPr>
          </a:p>
          <a:p>
            <a:pPr marL="342900" marR="0" lvl="0" indent="-311150" algn="l" rtl="0">
              <a:spcBef>
                <a:spcPts val="5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More likely to break the cycle of intergenerational poverty</a:t>
            </a:r>
            <a:endParaRPr sz="800">
              <a:latin typeface="Libre Franklin"/>
              <a:ea typeface="Libre Franklin"/>
              <a:cs typeface="Libre Franklin"/>
              <a:sym typeface="Libre Franklin"/>
            </a:endParaRPr>
          </a:p>
        </p:txBody>
      </p:sp>
      <p:sp>
        <p:nvSpPr>
          <p:cNvPr id="342" name="Google Shape;342;p54">
            <a:extLst>
              <a:ext uri="{C183D7F6-B498-43B3-948B-1728B52AA6E4}">
                <adec:decorative xmlns:adec="http://schemas.microsoft.com/office/drawing/2017/decorative" val="1"/>
              </a:ext>
            </a:extLst>
          </p:cNvPr>
          <p:cNvSpPr txBox="1">
            <a:spLocks noGrp="1"/>
          </p:cNvSpPr>
          <p:nvPr>
            <p:ph type="title"/>
          </p:nvPr>
        </p:nvSpPr>
        <p:spPr>
          <a:xfrm>
            <a:off x="2888982" y="135873"/>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780"/>
              </a:buClr>
              <a:buSzPts val="3300"/>
              <a:buFont typeface="Libre Franklin Medium"/>
              <a:buNone/>
            </a:pPr>
            <a:r>
              <a:rPr lang="en" sz="3500" dirty="0"/>
              <a:t>Why Early Literacy?</a:t>
            </a:r>
            <a:endParaRPr sz="3500" dirty="0"/>
          </a:p>
        </p:txBody>
      </p:sp>
      <p:sp>
        <p:nvSpPr>
          <p:cNvPr id="343" name="Google Shape;343;p54">
            <a:extLst>
              <a:ext uri="{C183D7F6-B498-43B3-948B-1728B52AA6E4}">
                <adec:decorative xmlns:adec="http://schemas.microsoft.com/office/drawing/2017/decorative" val="1"/>
              </a:ext>
            </a:extLst>
          </p:cNvPr>
          <p:cNvSpPr/>
          <p:nvPr/>
        </p:nvSpPr>
        <p:spPr>
          <a:xfrm>
            <a:off x="114100" y="209500"/>
            <a:ext cx="45630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rgbClr val="102649"/>
                </a:solidFill>
                <a:latin typeface="Libre Franklin"/>
                <a:ea typeface="Libre Franklin"/>
                <a:cs typeface="Libre Franklin"/>
                <a:sym typeface="Libre Franklin"/>
              </a:rPr>
              <a:t>KY Reading  Proficiency Results</a:t>
            </a:r>
            <a:endParaRPr sz="1800" b="1">
              <a:solidFill>
                <a:srgbClr val="102649"/>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xEl>
                                              <p:pRg st="0" end="0"/>
                                            </p:txEl>
                                          </p:spTgt>
                                        </p:tgtEl>
                                        <p:attrNameLst>
                                          <p:attrName>style.visibility</p:attrName>
                                        </p:attrNameLst>
                                      </p:cBhvr>
                                      <p:to>
                                        <p:strVal val="visible"/>
                                      </p:to>
                                    </p:set>
                                    <p:animEffect transition="in" filter="fade">
                                      <p:cBhvr>
                                        <p:cTn id="7" dur="1000"/>
                                        <p:tgtEl>
                                          <p:spTgt spid="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xEl>
                                              <p:pRg st="1" end="1"/>
                                            </p:txEl>
                                          </p:spTgt>
                                        </p:tgtEl>
                                        <p:attrNameLst>
                                          <p:attrName>style.visibility</p:attrName>
                                        </p:attrNameLst>
                                      </p:cBhvr>
                                      <p:to>
                                        <p:strVal val="visible"/>
                                      </p:to>
                                    </p:set>
                                    <p:animEffect transition="in" filter="fade">
                                      <p:cBhvr>
                                        <p:cTn id="12" dur="1000"/>
                                        <p:tgtEl>
                                          <p:spTgt spid="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1">
                                            <p:txEl>
                                              <p:pRg st="2" end="2"/>
                                            </p:txEl>
                                          </p:spTgt>
                                        </p:tgtEl>
                                        <p:attrNameLst>
                                          <p:attrName>style.visibility</p:attrName>
                                        </p:attrNameLst>
                                      </p:cBhvr>
                                      <p:to>
                                        <p:strVal val="visible"/>
                                      </p:to>
                                    </p:set>
                                    <p:animEffect transition="in" filter="fade">
                                      <p:cBhvr>
                                        <p:cTn id="17" dur="1000"/>
                                        <p:tgtEl>
                                          <p:spTgt spid="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xEl>
                                              <p:pRg st="3" end="3"/>
                                            </p:txEl>
                                          </p:spTgt>
                                        </p:tgtEl>
                                        <p:attrNameLst>
                                          <p:attrName>style.visibility</p:attrName>
                                        </p:attrNameLst>
                                      </p:cBhvr>
                                      <p:to>
                                        <p:strVal val="visible"/>
                                      </p:to>
                                    </p:set>
                                    <p:animEffect transition="in" filter="fade">
                                      <p:cBhvr>
                                        <p:cTn id="22" dur="1000"/>
                                        <p:tgtEl>
                                          <p:spTgt spid="3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1">
                                            <p:txEl>
                                              <p:pRg st="4" end="4"/>
                                            </p:txEl>
                                          </p:spTgt>
                                        </p:tgtEl>
                                        <p:attrNameLst>
                                          <p:attrName>style.visibility</p:attrName>
                                        </p:attrNameLst>
                                      </p:cBhvr>
                                      <p:to>
                                        <p:strVal val="visible"/>
                                      </p:to>
                                    </p:set>
                                    <p:animEffect transition="in" filter="fade">
                                      <p:cBhvr>
                                        <p:cTn id="27" dur="1000"/>
                                        <p:tgtEl>
                                          <p:spTgt spid="3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gtEl>
                                        <p:attrNameLst>
                                          <p:attrName>style.visibility</p:attrName>
                                        </p:attrNameLst>
                                      </p:cBhvr>
                                      <p:to>
                                        <p:strVal val="visible"/>
                                      </p:to>
                                    </p:set>
                                    <p:animEffect transition="in" filter="fade">
                                      <p:cBhvr>
                                        <p:cTn id="32" dur="1000"/>
                                        <p:tgtEl>
                                          <p:spTgt spid="339"/>
                                        </p:tgtEl>
                                      </p:cBhvr>
                                    </p:animEffect>
                                  </p:childTnLst>
                                </p:cTn>
                              </p:par>
                              <p:par>
                                <p:cTn id="33" presetID="10" presetClass="entr" presetSubtype="0" fill="hold" nodeType="withEffect">
                                  <p:stCondLst>
                                    <p:cond delay="0"/>
                                  </p:stCondLst>
                                  <p:childTnLst>
                                    <p:set>
                                      <p:cBhvr>
                                        <p:cTn id="34" dur="1" fill="hold">
                                          <p:stCondLst>
                                            <p:cond delay="0"/>
                                          </p:stCondLst>
                                        </p:cTn>
                                        <p:tgtEl>
                                          <p:spTgt spid="343"/>
                                        </p:tgtEl>
                                        <p:attrNameLst>
                                          <p:attrName>style.visibility</p:attrName>
                                        </p:attrNameLst>
                                      </p:cBhvr>
                                      <p:to>
                                        <p:strVal val="visible"/>
                                      </p:to>
                                    </p:set>
                                    <p:animEffect transition="in" filter="fade">
                                      <p:cBhvr>
                                        <p:cTn id="35"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5"/>
          <p:cNvSpPr txBox="1">
            <a:spLocks noGrp="1"/>
          </p:cNvSpPr>
          <p:nvPr>
            <p:ph type="title"/>
          </p:nvPr>
        </p:nvSpPr>
        <p:spPr>
          <a:xfrm>
            <a:off x="284875" y="158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5400" b="1" dirty="0">
                <a:latin typeface="Franklin Gothic"/>
                <a:ea typeface="Franklin Gothic"/>
                <a:cs typeface="Franklin Gothic"/>
                <a:sym typeface="Franklin Gothic"/>
              </a:rPr>
              <a:t>Current Data for </a:t>
            </a:r>
            <a:endParaRPr sz="5400" b="1" dirty="0">
              <a:latin typeface="Franklin Gothic"/>
              <a:ea typeface="Franklin Gothic"/>
              <a:cs typeface="Franklin Gothic"/>
              <a:sym typeface="Franklin Gothic"/>
            </a:endParaRPr>
          </a:p>
          <a:p>
            <a:pPr marL="0" lvl="0" indent="0" algn="l" rtl="0">
              <a:spcBef>
                <a:spcPts val="0"/>
              </a:spcBef>
              <a:spcAft>
                <a:spcPts val="0"/>
              </a:spcAft>
              <a:buNone/>
            </a:pPr>
            <a:r>
              <a:rPr lang="en" sz="5400" b="1" dirty="0">
                <a:latin typeface="Franklin Gothic"/>
                <a:ea typeface="Franklin Gothic"/>
                <a:cs typeface="Franklin Gothic"/>
                <a:sym typeface="Franklin Gothic"/>
              </a:rPr>
              <a:t>Reading in KY</a:t>
            </a:r>
            <a:endParaRPr sz="5400" b="1" dirty="0">
              <a:latin typeface="Franklin Gothic"/>
              <a:ea typeface="Franklin Gothic"/>
              <a:cs typeface="Franklin Gothic"/>
              <a:sym typeface="Franklin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6"/>
          <p:cNvSpPr txBox="1">
            <a:spLocks noGrp="1"/>
          </p:cNvSpPr>
          <p:nvPr>
            <p:ph type="title"/>
          </p:nvPr>
        </p:nvSpPr>
        <p:spPr>
          <a:xfrm>
            <a:off x="366822" y="614825"/>
            <a:ext cx="33084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 sz="3600" b="1" dirty="0">
                <a:latin typeface="Franklin Gothic" panose="020B0604020202020204" charset="0"/>
                <a:ea typeface="Libre Franklin"/>
                <a:cs typeface="Libre Franklin"/>
                <a:sym typeface="Libre Franklin"/>
              </a:rPr>
              <a:t>What about Grade 8 reading in KY?</a:t>
            </a:r>
            <a:endParaRPr sz="3600" b="1" dirty="0">
              <a:latin typeface="Franklin Gothic" panose="020B0604020202020204" charset="0"/>
              <a:ea typeface="Libre Franklin"/>
              <a:cs typeface="Libre Franklin"/>
              <a:sym typeface="Libre Franklin"/>
            </a:endParaRPr>
          </a:p>
        </p:txBody>
      </p:sp>
      <p:sp>
        <p:nvSpPr>
          <p:cNvPr id="355" name="Google Shape;355;p56"/>
          <p:cNvSpPr txBox="1"/>
          <p:nvPr/>
        </p:nvSpPr>
        <p:spPr>
          <a:xfrm>
            <a:off x="135925" y="4779775"/>
            <a:ext cx="63051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lt1"/>
                </a:solidFill>
                <a:latin typeface="Libre Franklin"/>
                <a:ea typeface="Libre Franklin"/>
                <a:cs typeface="Libre Franklin"/>
                <a:sym typeface="Libre Franklin"/>
              </a:rPr>
              <a:t>Kentucky Department of Education. (2023). Kentucky School Report Card.</a:t>
            </a:r>
            <a:endParaRPr sz="9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en" sz="600">
                <a:solidFill>
                  <a:schemeClr val="lt1"/>
                </a:solidFill>
                <a:latin typeface="Libre Franklin"/>
                <a:ea typeface="Libre Franklin"/>
                <a:cs typeface="Libre Franklin"/>
                <a:sym typeface="Libre Franklin"/>
              </a:rPr>
              <a:t> Retrieved from: </a:t>
            </a:r>
            <a:r>
              <a:rPr lang="en" sz="600" u="sng">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 sz="600">
                <a:solidFill>
                  <a:schemeClr val="lt1"/>
                </a:solidFill>
                <a:latin typeface="Libre Franklin"/>
                <a:ea typeface="Libre Franklin"/>
                <a:cs typeface="Libre Franklin"/>
                <a:sym typeface="Libre Franklin"/>
              </a:rPr>
              <a:t> </a:t>
            </a:r>
            <a:endParaRPr sz="800">
              <a:solidFill>
                <a:schemeClr val="lt1"/>
              </a:solidFill>
              <a:latin typeface="Libre Franklin"/>
              <a:ea typeface="Libre Franklin"/>
              <a:cs typeface="Libre Franklin"/>
              <a:sym typeface="Libre Franklin"/>
            </a:endParaRPr>
          </a:p>
        </p:txBody>
      </p:sp>
      <p:graphicFrame>
        <p:nvGraphicFramePr>
          <p:cNvPr id="356" name="Google Shape;356;p56"/>
          <p:cNvGraphicFramePr/>
          <p:nvPr>
            <p:extLst>
              <p:ext uri="{D42A27DB-BD31-4B8C-83A1-F6EECF244321}">
                <p14:modId xmlns:p14="http://schemas.microsoft.com/office/powerpoint/2010/main" val="3095972226"/>
              </p:ext>
            </p:extLst>
          </p:nvPr>
        </p:nvGraphicFramePr>
        <p:xfrm>
          <a:off x="4081112" y="687783"/>
          <a:ext cx="4719825" cy="3425527"/>
        </p:xfrm>
        <a:graphic>
          <a:graphicData uri="http://schemas.openxmlformats.org/drawingml/2006/table">
            <a:tbl>
              <a:tblPr firstRow="1">
                <a:noFill/>
                <a:tableStyleId>{804FC444-A235-47F1-8460-04742503A8E0}</a:tableStyleId>
              </a:tblPr>
              <a:tblGrid>
                <a:gridCol w="1596050">
                  <a:extLst>
                    <a:ext uri="{9D8B030D-6E8A-4147-A177-3AD203B41FA5}">
                      <a16:colId xmlns:a16="http://schemas.microsoft.com/office/drawing/2014/main" val="20000"/>
                    </a:ext>
                  </a:extLst>
                </a:gridCol>
                <a:gridCol w="1579825">
                  <a:extLst>
                    <a:ext uri="{9D8B030D-6E8A-4147-A177-3AD203B41FA5}">
                      <a16:colId xmlns:a16="http://schemas.microsoft.com/office/drawing/2014/main" val="20001"/>
                    </a:ext>
                  </a:extLst>
                </a:gridCol>
                <a:gridCol w="1543950">
                  <a:extLst>
                    <a:ext uri="{9D8B030D-6E8A-4147-A177-3AD203B41FA5}">
                      <a16:colId xmlns:a16="http://schemas.microsoft.com/office/drawing/2014/main" val="20002"/>
                    </a:ext>
                  </a:extLst>
                </a:gridCol>
              </a:tblGrid>
              <a:tr h="574450">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Subgroup</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dirty="0">
                          <a:solidFill>
                            <a:srgbClr val="102649"/>
                          </a:solidFill>
                          <a:latin typeface="Franklin Gothic"/>
                          <a:ea typeface="Franklin Gothic"/>
                          <a:cs typeface="Franklin Gothic"/>
                          <a:sym typeface="Franklin Gothic"/>
                        </a:rPr>
                        <a:t>Total percentage reading BELOW proficiency (2022)</a:t>
                      </a:r>
                      <a:endParaRPr sz="1200" dirty="0">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a:solidFill>
                            <a:srgbClr val="102649"/>
                          </a:solidFill>
                          <a:latin typeface="Franklin Gothic"/>
                          <a:ea typeface="Franklin Gothic"/>
                          <a:cs typeface="Franklin Gothic"/>
                          <a:sym typeface="Franklin Gothic"/>
                        </a:rPr>
                        <a:t>Total percentage reading BELOW proficiency (2023)</a:t>
                      </a:r>
                      <a:endParaRPr sz="1200" b="1">
                        <a:solidFill>
                          <a:srgbClr val="102649"/>
                        </a:solidFill>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79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Black</a:t>
                      </a:r>
                      <a:r>
                        <a:rPr lang="en" b="1">
                          <a:latin typeface="Franklin Gothic"/>
                          <a:ea typeface="Franklin Gothic"/>
                          <a:cs typeface="Franklin Gothic"/>
                          <a:sym typeface="Franklin Gothic"/>
                        </a:rPr>
                        <a:t>​/African- American</a:t>
                      </a:r>
                      <a:endParaRPr b="1">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78%</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77%</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33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Economically Disadvantaged</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66%</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66%</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33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English Learners</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93%</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94%</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897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Hispanic</a:t>
                      </a:r>
                      <a:r>
                        <a:rPr lang="en">
                          <a:latin typeface="Franklin Gothic"/>
                          <a:ea typeface="Franklin Gothic"/>
                          <a:cs typeface="Franklin Gothic"/>
                          <a:sym typeface="Franklin Gothic"/>
                        </a:rPr>
                        <a:t>​/</a:t>
                      </a:r>
                      <a:r>
                        <a:rPr lang="en" b="1">
                          <a:latin typeface="Franklin Gothic"/>
                          <a:ea typeface="Franklin Gothic"/>
                          <a:cs typeface="Franklin Gothic"/>
                          <a:sym typeface="Franklin Gothic"/>
                        </a:rPr>
                        <a:t>Latinx</a:t>
                      </a:r>
                      <a:endParaRPr b="1">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66%</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331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Students With Disabilities (IEP)</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85%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dirty="0">
                          <a:solidFill>
                            <a:srgbClr val="102649"/>
                          </a:solidFill>
                          <a:latin typeface="Franklin Gothic"/>
                          <a:ea typeface="Franklin Gothic"/>
                          <a:cs typeface="Franklin Gothic"/>
                          <a:sym typeface="Franklin Gothic"/>
                        </a:rPr>
                        <a:t>86%</a:t>
                      </a:r>
                      <a:endParaRPr sz="2300" b="1" dirty="0">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57" name="Google Shape;357;p56"/>
          <p:cNvSpPr txBox="1"/>
          <p:nvPr/>
        </p:nvSpPr>
        <p:spPr>
          <a:xfrm>
            <a:off x="366825" y="1987875"/>
            <a:ext cx="3308400" cy="197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dirty="0">
                <a:highlight>
                  <a:schemeClr val="accent4"/>
                </a:highlight>
                <a:latin typeface="Franklin Gothic" panose="020B0604020202020204" charset="0"/>
                <a:ea typeface="Libre Franklin"/>
                <a:cs typeface="Libre Franklin"/>
                <a:sym typeface="Libre Franklin"/>
              </a:rPr>
              <a:t>56%</a:t>
            </a:r>
            <a:r>
              <a:rPr lang="en" b="1" dirty="0">
                <a:highlight>
                  <a:schemeClr val="accent4"/>
                </a:highlight>
                <a:latin typeface="Franklin Gothic" panose="020B0604020202020204" charset="0"/>
                <a:ea typeface="Libre Franklin"/>
                <a:cs typeface="Libre Franklin"/>
                <a:sym typeface="Libre Franklin"/>
              </a:rPr>
              <a:t> </a:t>
            </a:r>
            <a:endParaRPr b="1" dirty="0">
              <a:highlight>
                <a:schemeClr val="accent4"/>
              </a:highlight>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of Kentucky</a:t>
            </a:r>
            <a:r>
              <a:rPr lang="en" b="1" dirty="0">
                <a:latin typeface="Franklin Gothic" panose="020B0604020202020204" charset="0"/>
                <a:ea typeface="Libre Franklin"/>
                <a:cs typeface="Libre Franklin"/>
                <a:sym typeface="Libre Franklin"/>
              </a:rPr>
              <a:t> eighth graders</a:t>
            </a:r>
            <a:r>
              <a:rPr lang="en" dirty="0">
                <a:latin typeface="Franklin Gothic" panose="020B0604020202020204" charset="0"/>
                <a:ea typeface="Libre Franklin"/>
                <a:cs typeface="Libre Franklin"/>
                <a:sym typeface="Libre Franklin"/>
              </a:rPr>
              <a:t> were reading below proficiency in 2023.</a:t>
            </a: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(55% were below proficient in 2022.)</a:t>
            </a:r>
            <a:endParaRPr dirty="0">
              <a:latin typeface="Franklin Gothic" panose="020B0604020202020204" charset="0"/>
              <a:ea typeface="Libre Franklin"/>
              <a:cs typeface="Libre Franklin"/>
              <a:sym typeface="Libre Franklin"/>
            </a:endParaRPr>
          </a:p>
        </p:txBody>
      </p:sp>
      <p:sp>
        <p:nvSpPr>
          <p:cNvPr id="3" name="TextBox 2">
            <a:extLst>
              <a:ext uri="{FF2B5EF4-FFF2-40B4-BE49-F238E27FC236}">
                <a16:creationId xmlns:a16="http://schemas.microsoft.com/office/drawing/2014/main" id="{077069D8-AA3F-2120-C8E3-71CD60CF53AD}"/>
              </a:ext>
            </a:extLst>
          </p:cNvPr>
          <p:cNvSpPr txBox="1"/>
          <p:nvPr/>
        </p:nvSpPr>
        <p:spPr>
          <a:xfrm>
            <a:off x="4228937" y="207661"/>
            <a:ext cx="4572000" cy="437043"/>
          </a:xfrm>
          <a:prstGeom prst="rect">
            <a:avLst/>
          </a:prstGeom>
          <a:noFill/>
        </p:spPr>
        <p:txBody>
          <a:bodyPr wrap="square">
            <a:spAutoFit/>
          </a:bodyPr>
          <a:lstStyle/>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Grade 8 KSA Reading Scores by </a:t>
            </a:r>
            <a:r>
              <a:rPr lang="en-US" sz="1400" dirty="0">
                <a:latin typeface="Franklin Gothic"/>
                <a:ea typeface="Franklin Gothic"/>
                <a:cs typeface="Franklin Gothic"/>
                <a:sym typeface="Franklin Gothic"/>
              </a:rPr>
              <a:t>​</a:t>
            </a:r>
          </a:p>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Student Demographics for 2023</a:t>
            </a:r>
            <a:endParaRPr lang="en-US" sz="1400" dirty="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animEffect transition="in" filter="fade">
                                      <p:cBhvr>
                                        <p:cTn id="12"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7">
            <a:extLst>
              <a:ext uri="{C183D7F6-B498-43B3-948B-1728B52AA6E4}">
                <adec:decorative xmlns:adec="http://schemas.microsoft.com/office/drawing/2017/decorative" val="1"/>
              </a:ext>
            </a:extLst>
          </p:cNvPr>
          <p:cNvSpPr txBox="1"/>
          <p:nvPr/>
        </p:nvSpPr>
        <p:spPr>
          <a:xfrm>
            <a:off x="135925" y="4779775"/>
            <a:ext cx="63051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lt1"/>
                </a:solidFill>
                <a:latin typeface="Libre Franklin"/>
                <a:ea typeface="Libre Franklin"/>
                <a:cs typeface="Libre Franklin"/>
                <a:sym typeface="Libre Franklin"/>
              </a:rPr>
              <a:t>Kentucky Department of Education. (2023). Kentucky School Report Card.</a:t>
            </a:r>
            <a:endParaRPr sz="9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en" sz="600">
                <a:solidFill>
                  <a:schemeClr val="lt1"/>
                </a:solidFill>
                <a:latin typeface="Libre Franklin"/>
                <a:ea typeface="Libre Franklin"/>
                <a:cs typeface="Libre Franklin"/>
                <a:sym typeface="Libre Franklin"/>
              </a:rPr>
              <a:t> Retrieved from: </a:t>
            </a:r>
            <a:r>
              <a:rPr lang="en" sz="600" u="sng">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 sz="600">
                <a:solidFill>
                  <a:schemeClr val="lt1"/>
                </a:solidFill>
                <a:latin typeface="Libre Franklin"/>
                <a:ea typeface="Libre Franklin"/>
                <a:cs typeface="Libre Franklin"/>
                <a:sym typeface="Libre Franklin"/>
              </a:rPr>
              <a:t> </a:t>
            </a:r>
            <a:endParaRPr sz="800">
              <a:solidFill>
                <a:schemeClr val="lt1"/>
              </a:solidFill>
              <a:latin typeface="Libre Franklin"/>
              <a:ea typeface="Libre Franklin"/>
              <a:cs typeface="Libre Franklin"/>
              <a:sym typeface="Libre Franklin"/>
            </a:endParaRPr>
          </a:p>
        </p:txBody>
      </p:sp>
      <p:graphicFrame>
        <p:nvGraphicFramePr>
          <p:cNvPr id="365" name="Google Shape;365;p5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142149"/>
              </p:ext>
            </p:extLst>
          </p:nvPr>
        </p:nvGraphicFramePr>
        <p:xfrm>
          <a:off x="4194480" y="614825"/>
          <a:ext cx="4719825" cy="3425527"/>
        </p:xfrm>
        <a:graphic>
          <a:graphicData uri="http://schemas.openxmlformats.org/drawingml/2006/table">
            <a:tbl>
              <a:tblPr firstRow="1">
                <a:noFill/>
                <a:tableStyleId>{804FC444-A235-47F1-8460-04742503A8E0}</a:tableStyleId>
              </a:tblPr>
              <a:tblGrid>
                <a:gridCol w="1596050">
                  <a:extLst>
                    <a:ext uri="{9D8B030D-6E8A-4147-A177-3AD203B41FA5}">
                      <a16:colId xmlns:a16="http://schemas.microsoft.com/office/drawing/2014/main" val="20000"/>
                    </a:ext>
                  </a:extLst>
                </a:gridCol>
                <a:gridCol w="1579825">
                  <a:extLst>
                    <a:ext uri="{9D8B030D-6E8A-4147-A177-3AD203B41FA5}">
                      <a16:colId xmlns:a16="http://schemas.microsoft.com/office/drawing/2014/main" val="20001"/>
                    </a:ext>
                  </a:extLst>
                </a:gridCol>
                <a:gridCol w="1543950">
                  <a:extLst>
                    <a:ext uri="{9D8B030D-6E8A-4147-A177-3AD203B41FA5}">
                      <a16:colId xmlns:a16="http://schemas.microsoft.com/office/drawing/2014/main" val="20002"/>
                    </a:ext>
                  </a:extLst>
                </a:gridCol>
              </a:tblGrid>
              <a:tr h="574450">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Subgroup</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a:solidFill>
                            <a:srgbClr val="102649"/>
                          </a:solidFill>
                          <a:latin typeface="Franklin Gothic"/>
                          <a:ea typeface="Franklin Gothic"/>
                          <a:cs typeface="Franklin Gothic"/>
                          <a:sym typeface="Franklin Gothic"/>
                        </a:rPr>
                        <a:t>Total percentage reading BELOW proficiency (2022)</a:t>
                      </a:r>
                      <a:endParaRPr sz="1200">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a:solidFill>
                            <a:srgbClr val="102649"/>
                          </a:solidFill>
                          <a:latin typeface="Franklin Gothic"/>
                          <a:ea typeface="Franklin Gothic"/>
                          <a:cs typeface="Franklin Gothic"/>
                          <a:sym typeface="Franklin Gothic"/>
                        </a:rPr>
                        <a:t>Total percentage reading BELOW proficiency (2023)</a:t>
                      </a:r>
                      <a:endParaRPr sz="1200" b="1">
                        <a:solidFill>
                          <a:srgbClr val="102649"/>
                        </a:solidFill>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7925">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Black</a:t>
                      </a:r>
                      <a:r>
                        <a:rPr lang="en" b="1" dirty="0">
                          <a:latin typeface="Franklin Gothic"/>
                          <a:ea typeface="Franklin Gothic"/>
                          <a:cs typeface="Franklin Gothic"/>
                          <a:sym typeface="Franklin Gothic"/>
                        </a:rPr>
                        <a:t>​/African- American</a:t>
                      </a:r>
                      <a:endParaRPr b="1"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74%</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75%</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3325">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Economically Disadvantaged</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64%</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3325">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English Learners</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95%</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897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Hispanic</a:t>
                      </a:r>
                      <a:r>
                        <a:rPr lang="en">
                          <a:latin typeface="Franklin Gothic"/>
                          <a:ea typeface="Franklin Gothic"/>
                          <a:cs typeface="Franklin Gothic"/>
                          <a:sym typeface="Franklin Gothic"/>
                        </a:rPr>
                        <a:t>​/</a:t>
                      </a:r>
                      <a:r>
                        <a:rPr lang="en" b="1">
                          <a:latin typeface="Franklin Gothic"/>
                          <a:ea typeface="Franklin Gothic"/>
                          <a:cs typeface="Franklin Gothic"/>
                          <a:sym typeface="Franklin Gothic"/>
                        </a:rPr>
                        <a:t>Latinx</a:t>
                      </a:r>
                      <a:endParaRPr b="1">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65%</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331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Students With Disabilities (IEP)</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87%</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dirty="0">
                          <a:solidFill>
                            <a:srgbClr val="102649"/>
                          </a:solidFill>
                          <a:latin typeface="Franklin Gothic"/>
                          <a:ea typeface="Franklin Gothic"/>
                          <a:cs typeface="Franklin Gothic"/>
                          <a:sym typeface="Franklin Gothic"/>
                        </a:rPr>
                        <a:t>86%</a:t>
                      </a:r>
                      <a:endParaRPr sz="2300" b="1" dirty="0">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66" name="Google Shape;366;p57">
            <a:extLst>
              <a:ext uri="{C183D7F6-B498-43B3-948B-1728B52AA6E4}">
                <adec:decorative xmlns:adec="http://schemas.microsoft.com/office/drawing/2017/decorative" val="1"/>
              </a:ext>
            </a:extLst>
          </p:cNvPr>
          <p:cNvSpPr txBox="1"/>
          <p:nvPr/>
        </p:nvSpPr>
        <p:spPr>
          <a:xfrm>
            <a:off x="366825" y="1987875"/>
            <a:ext cx="3308400" cy="197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dirty="0">
                <a:highlight>
                  <a:schemeClr val="accent4"/>
                </a:highlight>
                <a:latin typeface="Franklin Gothic" panose="020B0604020202020204" charset="0"/>
                <a:ea typeface="Libre Franklin"/>
                <a:cs typeface="Libre Franklin"/>
                <a:sym typeface="Libre Franklin"/>
              </a:rPr>
              <a:t>54%</a:t>
            </a:r>
            <a:r>
              <a:rPr lang="en" b="1" dirty="0">
                <a:highlight>
                  <a:schemeClr val="accent4"/>
                </a:highlight>
                <a:latin typeface="Franklin Gothic" panose="020B0604020202020204" charset="0"/>
                <a:ea typeface="Libre Franklin"/>
                <a:cs typeface="Libre Franklin"/>
                <a:sym typeface="Libre Franklin"/>
              </a:rPr>
              <a:t> </a:t>
            </a:r>
            <a:endParaRPr b="1" dirty="0">
              <a:highlight>
                <a:schemeClr val="accent4"/>
              </a:highlight>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of Kentucky </a:t>
            </a:r>
            <a:r>
              <a:rPr lang="en" b="1" dirty="0">
                <a:latin typeface="Franklin Gothic" panose="020B0604020202020204" charset="0"/>
                <a:ea typeface="Libre Franklin"/>
                <a:cs typeface="Libre Franklin"/>
                <a:sym typeface="Libre Franklin"/>
              </a:rPr>
              <a:t>tenth graders</a:t>
            </a:r>
            <a:r>
              <a:rPr lang="en" dirty="0">
                <a:latin typeface="Franklin Gothic" panose="020B0604020202020204" charset="0"/>
                <a:ea typeface="Libre Franklin"/>
                <a:cs typeface="Libre Franklin"/>
                <a:sym typeface="Libre Franklin"/>
              </a:rPr>
              <a:t> were reading below proficiency in 2023.</a:t>
            </a: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(55% were below proficient in 2022.)</a:t>
            </a:r>
            <a:endParaRPr dirty="0">
              <a:latin typeface="Franklin Gothic" panose="020B0604020202020204" charset="0"/>
              <a:ea typeface="Libre Franklin"/>
              <a:cs typeface="Libre Franklin"/>
              <a:sym typeface="Libre Franklin"/>
            </a:endParaRPr>
          </a:p>
        </p:txBody>
      </p:sp>
      <p:sp>
        <p:nvSpPr>
          <p:cNvPr id="4" name="Google Shape;354;p56">
            <a:extLst>
              <a:ext uri="{FF2B5EF4-FFF2-40B4-BE49-F238E27FC236}">
                <a16:creationId xmlns:a16="http://schemas.microsoft.com/office/drawing/2014/main" id="{CCDE2113-EA31-3D35-DC3C-6D80AE8C3D65}"/>
              </a:ext>
              <a:ext uri="{C183D7F6-B498-43B3-948B-1728B52AA6E4}">
                <adec:decorative xmlns:adec="http://schemas.microsoft.com/office/drawing/2017/decorative" val="1"/>
              </a:ext>
            </a:extLst>
          </p:cNvPr>
          <p:cNvSpPr txBox="1">
            <a:spLocks noGrp="1"/>
          </p:cNvSpPr>
          <p:nvPr>
            <p:ph type="title" idx="4294967295"/>
          </p:nvPr>
        </p:nvSpPr>
        <p:spPr>
          <a:xfrm>
            <a:off x="366822" y="614825"/>
            <a:ext cx="3308400" cy="99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7780"/>
              </a:buClr>
              <a:buSzPts val="2970"/>
              <a:buFont typeface="Libre Franklin Medium"/>
              <a:buNone/>
              <a:tabLst/>
              <a:defRPr/>
            </a:pPr>
            <a:r>
              <a:rPr kumimoji="0" lang="en-US" sz="3600" b="1" i="0" u="none" strike="noStrike" kern="0" cap="none" spc="0" normalizeH="0" baseline="0" noProof="0" dirty="0">
                <a:ln>
                  <a:noFill/>
                </a:ln>
                <a:solidFill>
                  <a:srgbClr val="007780"/>
                </a:solidFill>
                <a:effectLst/>
                <a:uLnTx/>
                <a:uFillTx/>
                <a:latin typeface="Franklin Gothic" panose="020B0604020202020204" charset="0"/>
                <a:ea typeface="Libre Franklin"/>
                <a:cs typeface="Libre Franklin"/>
                <a:sym typeface="Libre Franklin"/>
              </a:rPr>
              <a:t>What about Grade 10 reading in KY?</a:t>
            </a:r>
          </a:p>
        </p:txBody>
      </p:sp>
      <p:sp>
        <p:nvSpPr>
          <p:cNvPr id="6" name="TextBox 5">
            <a:extLst>
              <a:ext uri="{FF2B5EF4-FFF2-40B4-BE49-F238E27FC236}">
                <a16:creationId xmlns:a16="http://schemas.microsoft.com/office/drawing/2014/main" id="{73868DFE-6EDC-0C16-8C0E-23BB1B10AC17}"/>
              </a:ext>
              <a:ext uri="{C183D7F6-B498-43B3-948B-1728B52AA6E4}">
                <adec:decorative xmlns:adec="http://schemas.microsoft.com/office/drawing/2017/decorative" val="1"/>
              </a:ext>
            </a:extLst>
          </p:cNvPr>
          <p:cNvSpPr txBox="1"/>
          <p:nvPr/>
        </p:nvSpPr>
        <p:spPr>
          <a:xfrm>
            <a:off x="4342305" y="177782"/>
            <a:ext cx="4572000" cy="437043"/>
          </a:xfrm>
          <a:prstGeom prst="rect">
            <a:avLst/>
          </a:prstGeom>
          <a:noFill/>
        </p:spPr>
        <p:txBody>
          <a:bodyPr wrap="square">
            <a:spAutoFit/>
          </a:bodyPr>
          <a:lstStyle/>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Grade 10 KSA Reading Scores by </a:t>
            </a:r>
            <a:r>
              <a:rPr lang="en-US" sz="1400" dirty="0">
                <a:latin typeface="Franklin Gothic"/>
                <a:ea typeface="Franklin Gothic"/>
                <a:cs typeface="Franklin Gothic"/>
                <a:sym typeface="Franklin Gothic"/>
              </a:rPr>
              <a:t>​</a:t>
            </a:r>
          </a:p>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Student Demographics for 2023</a:t>
            </a:r>
            <a:endParaRPr lang="en-US" sz="1400" dirty="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8"/>
          <p:cNvSpPr txBox="1">
            <a:spLocks noGrp="1"/>
          </p:cNvSpPr>
          <p:nvPr>
            <p:ph type="title"/>
          </p:nvPr>
        </p:nvSpPr>
        <p:spPr>
          <a:xfrm>
            <a:off x="381000" y="1515000"/>
            <a:ext cx="82296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US" sz="3600" dirty="0">
                <a:solidFill>
                  <a:srgbClr val="6AC398"/>
                </a:solidFill>
                <a:latin typeface="Franklin Gothic"/>
                <a:ea typeface="Franklin Gothic"/>
                <a:cs typeface="Franklin Gothic"/>
                <a:sym typeface="Franklin Gothic"/>
              </a:rPr>
              <a:t>DISCUSSION TIME:</a:t>
            </a:r>
            <a:endParaRPr sz="3600" b="1" dirty="0">
              <a:latin typeface="Franklin Gothic"/>
              <a:ea typeface="Franklin Gothic"/>
              <a:cs typeface="Franklin Gothic"/>
              <a:sym typeface="Franklin Gothic"/>
            </a:endParaRPr>
          </a:p>
          <a:p>
            <a:pPr marL="0" lvl="0" indent="0" algn="ctr" rtl="0">
              <a:lnSpc>
                <a:spcPct val="90000"/>
              </a:lnSpc>
              <a:spcBef>
                <a:spcPts val="0"/>
              </a:spcBef>
              <a:spcAft>
                <a:spcPts val="0"/>
              </a:spcAft>
              <a:buClr>
                <a:srgbClr val="007780"/>
              </a:buClr>
              <a:buSzPts val="2970"/>
              <a:buFont typeface="Libre Franklin Medium"/>
              <a:buNone/>
            </a:pPr>
            <a:r>
              <a:rPr lang="en" sz="3600" b="1" dirty="0">
                <a:latin typeface="Franklin Gothic"/>
                <a:ea typeface="Franklin Gothic"/>
                <a:cs typeface="Franklin Gothic"/>
                <a:sym typeface="Franklin Gothic"/>
              </a:rPr>
              <a:t>So far we have reflected on a striving reader, experienced what it feels like to be a striving reader and learned about KY reading initiatives. What is resonating with you for your current students?</a:t>
            </a:r>
            <a:endParaRPr sz="3600" b="1" dirty="0">
              <a:latin typeface="Franklin Gothic"/>
              <a:ea typeface="Franklin Gothic"/>
              <a:cs typeface="Franklin Gothic"/>
              <a:sym typeface="Frankli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247125" y="2071900"/>
            <a:ext cx="5190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p>
          <a:p>
            <a:pPr marL="0" lvl="0" indent="0" algn="l" rtl="0">
              <a:spcBef>
                <a:spcPts val="0"/>
              </a:spcBef>
              <a:spcAft>
                <a:spcPts val="0"/>
              </a:spcAft>
              <a:buNone/>
            </a:pPr>
            <a:r>
              <a:rPr lang="en" sz="6000" b="1" dirty="0">
                <a:latin typeface="Franklin Gothic"/>
                <a:ea typeface="Franklin Gothic"/>
                <a:cs typeface="Franklin Gothic"/>
                <a:sym typeface="Franklin Gothic"/>
              </a:rPr>
              <a:t>How does the brain learn to read?</a:t>
            </a:r>
            <a:endParaRPr sz="6000" b="1" dirty="0">
              <a:latin typeface="Franklin Gothic"/>
              <a:ea typeface="Franklin Gothic"/>
              <a:cs typeface="Franklin Gothic"/>
              <a:sym typeface="Franklin Gothic"/>
            </a:endParaRPr>
          </a:p>
          <a:p>
            <a:pPr marL="0" lvl="0" indent="0" algn="l" rtl="0">
              <a:spcBef>
                <a:spcPts val="0"/>
              </a:spcBef>
              <a:spcAft>
                <a:spcPts val="0"/>
              </a:spcAft>
              <a:buNone/>
            </a:pPr>
            <a:endParaRPr sz="6000" b="1" dirty="0">
              <a:latin typeface="Libre Franklin"/>
              <a:ea typeface="Libre Franklin"/>
              <a:cs typeface="Libre Franklin"/>
              <a:sym typeface="Libre Frankl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0"/>
          <p:cNvSpPr txBox="1">
            <a:spLocks noGrp="1"/>
          </p:cNvSpPr>
          <p:nvPr>
            <p:ph type="title" idx="4294967295"/>
          </p:nvPr>
        </p:nvSpPr>
        <p:spPr>
          <a:xfrm>
            <a:off x="260575" y="2113350"/>
            <a:ext cx="5063700" cy="410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770" b="1" dirty="0">
                <a:solidFill>
                  <a:srgbClr val="007780"/>
                </a:solidFill>
                <a:latin typeface="Franklin Gothic"/>
                <a:ea typeface="Franklin Gothic"/>
                <a:cs typeface="Franklin Gothic"/>
                <a:sym typeface="Franklin Gothic"/>
              </a:rPr>
              <a:t>Popular Misconception:</a:t>
            </a:r>
            <a:endParaRPr sz="3770" b="1" dirty="0">
              <a:solidFill>
                <a:srgbClr val="007780"/>
              </a:solidFill>
              <a:latin typeface="Franklin Gothic"/>
              <a:ea typeface="Franklin Gothic"/>
              <a:cs typeface="Franklin Gothic"/>
              <a:sym typeface="Franklin Gothic"/>
            </a:endParaRPr>
          </a:p>
          <a:p>
            <a:pPr marL="0" lvl="0" indent="0" algn="l" rtl="0">
              <a:spcBef>
                <a:spcPts val="0"/>
              </a:spcBef>
              <a:spcAft>
                <a:spcPts val="0"/>
              </a:spcAft>
              <a:buSzPts val="990"/>
              <a:buNone/>
            </a:pPr>
            <a:r>
              <a:rPr lang="en" sz="3770" dirty="0">
                <a:solidFill>
                  <a:srgbClr val="3F3F3F"/>
                </a:solidFill>
                <a:latin typeface="Franklin Gothic"/>
                <a:ea typeface="Franklin Gothic"/>
                <a:cs typeface="Franklin Gothic"/>
                <a:sym typeface="Franklin Gothic"/>
              </a:rPr>
              <a:t>K-3 is for learning to read; 4-12 is for reading to learn. </a:t>
            </a:r>
            <a:r>
              <a:rPr lang="en" sz="3770" dirty="0">
                <a:latin typeface="Franklin Gothic"/>
                <a:ea typeface="Franklin Gothic"/>
                <a:cs typeface="Franklin Gothic"/>
                <a:sym typeface="Franklin Gothic"/>
              </a:rPr>
              <a:t> </a:t>
            </a:r>
            <a:endParaRPr sz="3770" dirty="0">
              <a:latin typeface="Franklin Gothic"/>
              <a:ea typeface="Franklin Gothic"/>
              <a:cs typeface="Franklin Gothic"/>
              <a:sym typeface="Franklin Gothic"/>
            </a:endParaRPr>
          </a:p>
          <a:p>
            <a:pPr marL="0" lvl="0" indent="0" algn="l" rtl="0">
              <a:spcBef>
                <a:spcPts val="0"/>
              </a:spcBef>
              <a:spcAft>
                <a:spcPts val="0"/>
              </a:spcAft>
              <a:buSzPts val="990"/>
              <a:buNone/>
            </a:pPr>
            <a:endParaRPr sz="3770" dirty="0">
              <a:latin typeface="Franklin Gothic"/>
              <a:ea typeface="Franklin Gothic"/>
              <a:cs typeface="Franklin Gothic"/>
              <a:sym typeface="Franklin Gothic"/>
            </a:endParaRPr>
          </a:p>
          <a:p>
            <a:pPr marL="0" lvl="0" indent="0" algn="l" rtl="0">
              <a:spcBef>
                <a:spcPts val="0"/>
              </a:spcBef>
              <a:spcAft>
                <a:spcPts val="0"/>
              </a:spcAft>
              <a:buSzPts val="990"/>
              <a:buNone/>
            </a:pPr>
            <a:r>
              <a:rPr lang="en" sz="2870" i="1" dirty="0">
                <a:latin typeface="Franklin Gothic"/>
                <a:ea typeface="Franklin Gothic"/>
                <a:cs typeface="Franklin Gothic"/>
                <a:sym typeface="Franklin Gothic"/>
              </a:rPr>
              <a:t>In what ways are you still “learning” to read?</a:t>
            </a:r>
            <a:endParaRPr sz="2870" b="1" dirty="0">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one</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1"/>
          <p:cNvSpPr txBox="1">
            <a:spLocks noGrp="1"/>
          </p:cNvSpPr>
          <p:nvPr>
            <p:ph type="title"/>
          </p:nvPr>
        </p:nvSpPr>
        <p:spPr>
          <a:xfrm>
            <a:off x="449125" y="129850"/>
            <a:ext cx="8450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770" b="1" dirty="0">
                <a:solidFill>
                  <a:srgbClr val="6AC398"/>
                </a:solidFill>
                <a:latin typeface="Franklin Gothic"/>
                <a:ea typeface="Franklin Gothic"/>
                <a:cs typeface="Franklin Gothic"/>
                <a:sym typeface="Franklin Gothic"/>
              </a:rPr>
              <a:t>POLL:</a:t>
            </a:r>
            <a:r>
              <a:rPr lang="en" sz="2670" b="1" dirty="0">
                <a:latin typeface="Franklin Gothic"/>
                <a:ea typeface="Franklin Gothic"/>
                <a:cs typeface="Franklin Gothic"/>
                <a:sym typeface="Franklin Gothic"/>
              </a:rPr>
              <a:t> </a:t>
            </a:r>
            <a:r>
              <a:rPr lang="en" sz="2670" dirty="0">
                <a:latin typeface="Franklin Gothic"/>
                <a:ea typeface="Franklin Gothic"/>
                <a:cs typeface="Franklin Gothic"/>
                <a:sym typeface="Franklin Gothic"/>
              </a:rPr>
              <a:t>Have you seen these theoretical models online or in previous learning? Select </a:t>
            </a:r>
            <a:br>
              <a:rPr lang="en" sz="2670" dirty="0">
                <a:latin typeface="Franklin Gothic"/>
                <a:ea typeface="Franklin Gothic"/>
                <a:cs typeface="Franklin Gothic"/>
                <a:sym typeface="Franklin Gothic"/>
              </a:rPr>
            </a:br>
            <a:endParaRPr sz="2670" dirty="0">
              <a:latin typeface="Franklin Gothic"/>
              <a:ea typeface="Franklin Gothic"/>
              <a:cs typeface="Franklin Gothic"/>
              <a:sym typeface="Franklin Gothic"/>
            </a:endParaRPr>
          </a:p>
        </p:txBody>
      </p:sp>
      <p:pic>
        <p:nvPicPr>
          <p:cNvPr id="389" name="Google Shape;389;p61" descr="The 5 Pillars of Early Literacy from the National Reading Panel Report (2000)"/>
          <p:cNvPicPr preferRelativeResize="0"/>
          <p:nvPr/>
        </p:nvPicPr>
        <p:blipFill>
          <a:blip r:embed="rId3">
            <a:alphaModFix/>
          </a:blip>
          <a:stretch>
            <a:fillRect/>
          </a:stretch>
        </p:blipFill>
        <p:spPr>
          <a:xfrm>
            <a:off x="379225" y="1483575"/>
            <a:ext cx="2613226" cy="1910176"/>
          </a:xfrm>
          <a:prstGeom prst="rect">
            <a:avLst/>
          </a:prstGeom>
          <a:noFill/>
          <a:ln>
            <a:noFill/>
          </a:ln>
          <a:effectLst>
            <a:outerShdw blurRad="57150" dist="19050" dir="5400000" algn="bl" rotWithShape="0">
              <a:srgbClr val="000000">
                <a:alpha val="50000"/>
              </a:srgbClr>
            </a:outerShdw>
          </a:effectLst>
        </p:spPr>
      </p:pic>
      <p:pic>
        <p:nvPicPr>
          <p:cNvPr id="390" name="Google Shape;390;p61" descr="The Reading Brain"/>
          <p:cNvPicPr preferRelativeResize="0"/>
          <p:nvPr/>
        </p:nvPicPr>
        <p:blipFill>
          <a:blip r:embed="rId4">
            <a:alphaModFix/>
          </a:blip>
          <a:stretch>
            <a:fillRect/>
          </a:stretch>
        </p:blipFill>
        <p:spPr>
          <a:xfrm>
            <a:off x="3288600" y="1360098"/>
            <a:ext cx="3349575" cy="1957375"/>
          </a:xfrm>
          <a:prstGeom prst="rect">
            <a:avLst/>
          </a:prstGeom>
          <a:noFill/>
          <a:ln>
            <a:noFill/>
          </a:ln>
          <a:effectLst>
            <a:outerShdw blurRad="57150" dist="19050" dir="5400000" algn="bl" rotWithShape="0">
              <a:srgbClr val="000000">
                <a:alpha val="50000"/>
              </a:srgbClr>
            </a:outerShdw>
          </a:effectLst>
        </p:spPr>
      </p:pic>
      <p:pic>
        <p:nvPicPr>
          <p:cNvPr id="391" name="Google Shape;391;p61" descr="Scarborough's Reading Rope Model (2001)"/>
          <p:cNvPicPr preferRelativeResize="0"/>
          <p:nvPr/>
        </p:nvPicPr>
        <p:blipFill>
          <a:blip r:embed="rId5">
            <a:alphaModFix/>
          </a:blip>
          <a:stretch>
            <a:fillRect/>
          </a:stretch>
        </p:blipFill>
        <p:spPr>
          <a:xfrm>
            <a:off x="4909350" y="2901850"/>
            <a:ext cx="3925024" cy="2111825"/>
          </a:xfrm>
          <a:prstGeom prst="rect">
            <a:avLst/>
          </a:prstGeom>
          <a:noFill/>
          <a:ln>
            <a:noFill/>
          </a:ln>
          <a:effectLst>
            <a:outerShdw blurRad="57150" dist="19050" dir="5400000" algn="bl" rotWithShape="0">
              <a:srgbClr val="000000">
                <a:alpha val="50000"/>
              </a:srgbClr>
            </a:outerShdw>
          </a:effectLst>
        </p:spPr>
      </p:pic>
      <p:pic>
        <p:nvPicPr>
          <p:cNvPr id="392" name="Google Shape;392;p61" descr="Gough and Tunmer's Simple View of Reading (1986)"/>
          <p:cNvPicPr preferRelativeResize="0"/>
          <p:nvPr/>
        </p:nvPicPr>
        <p:blipFill>
          <a:blip r:embed="rId6">
            <a:alphaModFix/>
          </a:blip>
          <a:stretch>
            <a:fillRect/>
          </a:stretch>
        </p:blipFill>
        <p:spPr>
          <a:xfrm>
            <a:off x="289325" y="3468947"/>
            <a:ext cx="4158324" cy="1623103"/>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p:cNvSpPr txBox="1">
            <a:spLocks noGrp="1"/>
          </p:cNvSpPr>
          <p:nvPr>
            <p:ph type="title"/>
          </p:nvPr>
        </p:nvSpPr>
        <p:spPr>
          <a:xfrm>
            <a:off x="241500" y="988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The Reading Brain</a:t>
            </a:r>
            <a:endParaRPr b="1" dirty="0">
              <a:latin typeface="Franklin Gothic"/>
              <a:ea typeface="Franklin Gothic"/>
              <a:cs typeface="Franklin Gothic"/>
              <a:sym typeface="Franklin Gothic"/>
            </a:endParaRPr>
          </a:p>
        </p:txBody>
      </p:sp>
      <p:pic>
        <p:nvPicPr>
          <p:cNvPr id="398" name="Google Shape;398;p62" descr="The Reading Brain describes the multiple areas of the brain used in reading"/>
          <p:cNvPicPr preferRelativeResize="0"/>
          <p:nvPr/>
        </p:nvPicPr>
        <p:blipFill rotWithShape="1">
          <a:blip r:embed="rId3">
            <a:alphaModFix/>
          </a:blip>
          <a:srcRect t="18659" r="16303"/>
          <a:stretch/>
        </p:blipFill>
        <p:spPr>
          <a:xfrm>
            <a:off x="241500" y="1260800"/>
            <a:ext cx="4516101" cy="2564875"/>
          </a:xfrm>
          <a:prstGeom prst="rect">
            <a:avLst/>
          </a:prstGeom>
          <a:noFill/>
          <a:ln>
            <a:noFill/>
          </a:ln>
        </p:spPr>
      </p:pic>
      <p:sp>
        <p:nvSpPr>
          <p:cNvPr id="400" name="Google Shape;400;p62"/>
          <p:cNvSpPr txBox="1"/>
          <p:nvPr/>
        </p:nvSpPr>
        <p:spPr>
          <a:xfrm>
            <a:off x="4927475" y="1035000"/>
            <a:ext cx="3963600" cy="3652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Learning to read is a complex process.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Reading is not hard-wired in the brain.</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Libre Franklin"/>
              <a:buChar char="•"/>
            </a:pPr>
            <a:r>
              <a:rPr lang="en" sz="2100">
                <a:solidFill>
                  <a:srgbClr val="102649"/>
                </a:solidFill>
                <a:latin typeface="Franklin Gothic"/>
                <a:ea typeface="Franklin Gothic"/>
                <a:cs typeface="Franklin Gothic"/>
                <a:sym typeface="Franklin Gothic"/>
              </a:rPr>
              <a:t>The neural pathways must be developed through </a:t>
            </a:r>
            <a:r>
              <a:rPr lang="en" sz="2100" b="1">
                <a:solidFill>
                  <a:srgbClr val="102649"/>
                </a:solidFill>
                <a:latin typeface="Franklin Gothic"/>
                <a:ea typeface="Franklin Gothic"/>
                <a:cs typeface="Franklin Gothic"/>
                <a:sym typeface="Franklin Gothic"/>
              </a:rPr>
              <a:t>explicit, systematic instructional experiences.</a:t>
            </a:r>
            <a:endParaRPr sz="2100" b="1">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401" name="Google Shape;401;p62"/>
          <p:cNvSpPr txBox="1"/>
          <p:nvPr/>
        </p:nvSpPr>
        <p:spPr>
          <a:xfrm>
            <a:off x="3398600" y="3318200"/>
            <a:ext cx="14061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Libre Franklin"/>
                <a:ea typeface="Libre Franklin"/>
                <a:cs typeface="Libre Franklin"/>
                <a:sym typeface="Libre Franklin"/>
              </a:rPr>
              <a:t>(Sedita, 2020)</a:t>
            </a:r>
            <a:endParaRPr>
              <a:solidFill>
                <a:srgbClr val="102649"/>
              </a:solidFill>
              <a:latin typeface="Libre Franklin"/>
              <a:ea typeface="Libre Franklin"/>
              <a:cs typeface="Libre Franklin"/>
              <a:sym typeface="Libre Franklin"/>
            </a:endParaRPr>
          </a:p>
        </p:txBody>
      </p:sp>
      <p:sp>
        <p:nvSpPr>
          <p:cNvPr id="402" name="Google Shape;402;p62"/>
          <p:cNvSpPr txBox="1"/>
          <p:nvPr/>
        </p:nvSpPr>
        <p:spPr>
          <a:xfrm>
            <a:off x="110975" y="4586425"/>
            <a:ext cx="5752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Libre Franklin"/>
                <a:ea typeface="Libre Franklin"/>
                <a:cs typeface="Libre Franklin"/>
                <a:sym typeface="Libre Franklin"/>
              </a:rPr>
              <a:t>Find this and other resources at </a:t>
            </a:r>
            <a:r>
              <a:rPr lang="en" sz="1300" u="sng">
                <a:solidFill>
                  <a:srgbClr val="E1F3EA"/>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KDE’s Division of Early Literacy website.</a:t>
            </a:r>
            <a:endParaRPr sz="1300">
              <a:solidFill>
                <a:srgbClr val="E1F3EA"/>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3"/>
          <p:cNvSpPr txBox="1">
            <a:spLocks noGrp="1"/>
          </p:cNvSpPr>
          <p:nvPr>
            <p:ph type="title"/>
          </p:nvPr>
        </p:nvSpPr>
        <p:spPr>
          <a:xfrm>
            <a:off x="241500" y="988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The Reading Brain, continued</a:t>
            </a:r>
            <a:endParaRPr b="1" dirty="0">
              <a:latin typeface="Franklin Gothic"/>
              <a:ea typeface="Franklin Gothic"/>
              <a:cs typeface="Franklin Gothic"/>
              <a:sym typeface="Franklin Gothic"/>
            </a:endParaRPr>
          </a:p>
        </p:txBody>
      </p:sp>
      <p:pic>
        <p:nvPicPr>
          <p:cNvPr id="408" name="Google Shape;408;p63" descr="The Reading Brain describes the multiple areas of the brain used in reading"/>
          <p:cNvPicPr preferRelativeResize="0"/>
          <p:nvPr/>
        </p:nvPicPr>
        <p:blipFill rotWithShape="1">
          <a:blip r:embed="rId3">
            <a:alphaModFix/>
          </a:blip>
          <a:srcRect t="18659" r="16303"/>
          <a:stretch/>
        </p:blipFill>
        <p:spPr>
          <a:xfrm>
            <a:off x="241500" y="1260800"/>
            <a:ext cx="4516101" cy="2564875"/>
          </a:xfrm>
          <a:prstGeom prst="rect">
            <a:avLst/>
          </a:prstGeom>
          <a:noFill/>
          <a:ln>
            <a:noFill/>
          </a:ln>
        </p:spPr>
      </p:pic>
      <p:sp>
        <p:nvSpPr>
          <p:cNvPr id="410" name="Google Shape;410;p63"/>
          <p:cNvSpPr txBox="1"/>
          <p:nvPr/>
        </p:nvSpPr>
        <p:spPr>
          <a:xfrm>
            <a:off x="4927475" y="1035000"/>
            <a:ext cx="3963600" cy="3652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People who become experienced readers use and integrate several regions of their brain, primarily in the left hemisphere including (Cunningham &amp; Rose; Eden; Hudson et al., 2016).</a:t>
            </a:r>
            <a:endParaRPr sz="210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a:solidFill>
                <a:srgbClr val="102649"/>
              </a:solidFill>
              <a:latin typeface="Libre Franklin"/>
              <a:ea typeface="Libre Franklin"/>
              <a:cs typeface="Libre Franklin"/>
              <a:sym typeface="Libre Franklin"/>
            </a:endParaRPr>
          </a:p>
        </p:txBody>
      </p:sp>
      <p:sp>
        <p:nvSpPr>
          <p:cNvPr id="411" name="Google Shape;411;p63"/>
          <p:cNvSpPr txBox="1"/>
          <p:nvPr/>
        </p:nvSpPr>
        <p:spPr>
          <a:xfrm>
            <a:off x="3398600" y="3318200"/>
            <a:ext cx="14061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Libre Franklin"/>
                <a:ea typeface="Libre Franklin"/>
                <a:cs typeface="Libre Franklin"/>
                <a:sym typeface="Libre Franklin"/>
              </a:rPr>
              <a:t>(Sedita, 2020)</a:t>
            </a:r>
            <a:endParaRPr>
              <a:solidFill>
                <a:srgbClr val="102649"/>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4" descr="This image shows the different areas of the brain integrated during proficient reading:&#10;&#10;1. Letter/Word Recognition: First, the eyes perceive a word and make sense of the letters and what the letters may represent.&#10;2. Word Analysis/Sound-Symbol Connection: The brain processes what unique sounds those letters represent. Note this slide uses the phonetic alphabet to show the four phonemes in this word.&#10;3. Speech Sounds (Input &amp; Output): The brain blends those phonemes (individual sounds) together to say, “crush.”&#10;4. Language Comprehension: The brain makes sense of the meaning of the word, often based on context. &#10;">
            <a:extLst>
              <a:ext uri="{C183D7F6-B498-43B3-948B-1728B52AA6E4}">
                <adec:decorative xmlns:adec="http://schemas.microsoft.com/office/drawing/2017/decorative" val="0"/>
              </a:ext>
            </a:extLst>
          </p:cNvPr>
          <p:cNvPicPr preferRelativeResize="0"/>
          <p:nvPr/>
        </p:nvPicPr>
        <p:blipFill rotWithShape="1">
          <a:blip r:embed="rId3">
            <a:alphaModFix/>
          </a:blip>
          <a:srcRect t="18659" r="16303"/>
          <a:stretch/>
        </p:blipFill>
        <p:spPr>
          <a:xfrm>
            <a:off x="1841375" y="921750"/>
            <a:ext cx="7158249" cy="4065449"/>
          </a:xfrm>
          <a:prstGeom prst="rect">
            <a:avLst/>
          </a:prstGeom>
          <a:noFill/>
          <a:ln w="9525" cap="flat" cmpd="sng">
            <a:solidFill>
              <a:schemeClr val="dk2"/>
            </a:solidFill>
            <a:prstDash val="solid"/>
            <a:round/>
            <a:headEnd type="none" w="sm" len="sm"/>
            <a:tailEnd type="none" w="sm" len="sm"/>
          </a:ln>
        </p:spPr>
      </p:pic>
      <p:sp>
        <p:nvSpPr>
          <p:cNvPr id="417" name="Google Shape;417;p64">
            <a:extLst>
              <a:ext uri="{C183D7F6-B498-43B3-948B-1728B52AA6E4}">
                <adec:decorative xmlns:adec="http://schemas.microsoft.com/office/drawing/2017/decorative" val="1"/>
              </a:ext>
            </a:extLst>
          </p:cNvPr>
          <p:cNvSpPr txBox="1"/>
          <p:nvPr/>
        </p:nvSpPr>
        <p:spPr>
          <a:xfrm>
            <a:off x="7570725" y="4470300"/>
            <a:ext cx="14061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Libre Franklin"/>
                <a:ea typeface="Libre Franklin"/>
                <a:cs typeface="Libre Franklin"/>
                <a:sym typeface="Libre Franklin"/>
              </a:rPr>
              <a:t>(Sedita, 2020)</a:t>
            </a:r>
            <a:endParaRPr>
              <a:solidFill>
                <a:srgbClr val="102649"/>
              </a:solidFill>
              <a:latin typeface="Libre Franklin"/>
              <a:ea typeface="Libre Franklin"/>
              <a:cs typeface="Libre Franklin"/>
              <a:sym typeface="Libre Franklin"/>
            </a:endParaRPr>
          </a:p>
        </p:txBody>
      </p:sp>
      <p:sp>
        <p:nvSpPr>
          <p:cNvPr id="418" name="Google Shape;418;p64">
            <a:extLst>
              <a:ext uri="{C183D7F6-B498-43B3-948B-1728B52AA6E4}">
                <adec:decorative xmlns:adec="http://schemas.microsoft.com/office/drawing/2017/decorative" val="1"/>
              </a:ext>
            </a:extLst>
          </p:cNvPr>
          <p:cNvSpPr txBox="1">
            <a:spLocks noGrp="1"/>
          </p:cNvSpPr>
          <p:nvPr>
            <p:ph type="title"/>
          </p:nvPr>
        </p:nvSpPr>
        <p:spPr>
          <a:xfrm>
            <a:off x="144375" y="210619"/>
            <a:ext cx="4073456"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What happens in the brain?</a:t>
            </a:r>
            <a:endParaRPr b="1" dirty="0">
              <a:latin typeface="Franklin Gothic"/>
              <a:ea typeface="Franklin Gothic"/>
              <a:cs typeface="Franklin Gothic"/>
              <a:sym typeface="Franklin Gothic"/>
            </a:endParaRPr>
          </a:p>
        </p:txBody>
      </p:sp>
      <p:sp>
        <p:nvSpPr>
          <p:cNvPr id="419" name="Google Shape;419;p64">
            <a:extLst>
              <a:ext uri="{C183D7F6-B498-43B3-948B-1728B52AA6E4}">
                <adec:decorative xmlns:adec="http://schemas.microsoft.com/office/drawing/2017/decorative" val="1"/>
              </a:ext>
            </a:extLst>
          </p:cNvPr>
          <p:cNvSpPr txBox="1"/>
          <p:nvPr/>
        </p:nvSpPr>
        <p:spPr>
          <a:xfrm>
            <a:off x="189701" y="4139991"/>
            <a:ext cx="13356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crush</a:t>
            </a:r>
            <a:endParaRPr sz="3000" b="1" dirty="0">
              <a:solidFill>
                <a:srgbClr val="102649"/>
              </a:solidFill>
              <a:latin typeface="Franklin Gothic" panose="020B0604020202020204" charset="0"/>
              <a:ea typeface="Libre Franklin"/>
              <a:cs typeface="Libre Franklin"/>
              <a:sym typeface="Libre Franklin"/>
            </a:endParaRPr>
          </a:p>
        </p:txBody>
      </p:sp>
      <p:sp>
        <p:nvSpPr>
          <p:cNvPr id="420" name="Google Shape;420;p64">
            <a:extLst>
              <a:ext uri="{C183D7F6-B498-43B3-948B-1728B52AA6E4}">
                <adec:decorative xmlns:adec="http://schemas.microsoft.com/office/drawing/2017/decorative" val="1"/>
              </a:ext>
            </a:extLst>
          </p:cNvPr>
          <p:cNvSpPr txBox="1"/>
          <p:nvPr/>
        </p:nvSpPr>
        <p:spPr>
          <a:xfrm>
            <a:off x="5313295" y="518169"/>
            <a:ext cx="30564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/k/ /r/ /∧/ /ʃ/</a:t>
            </a:r>
            <a:endParaRPr sz="3000" b="1" dirty="0">
              <a:solidFill>
                <a:srgbClr val="102649"/>
              </a:solidFill>
              <a:latin typeface="Franklin Gothic" panose="020B0604020202020204" charset="0"/>
              <a:ea typeface="Libre Franklin"/>
              <a:cs typeface="Libre Franklin"/>
              <a:sym typeface="Libre Franklin"/>
            </a:endParaRPr>
          </a:p>
        </p:txBody>
      </p:sp>
      <p:sp>
        <p:nvSpPr>
          <p:cNvPr id="421" name="Google Shape;421;p64">
            <a:extLst>
              <a:ext uri="{C183D7F6-B498-43B3-948B-1728B52AA6E4}">
                <adec:decorative xmlns:adec="http://schemas.microsoft.com/office/drawing/2017/decorative" val="1"/>
              </a:ext>
            </a:extLst>
          </p:cNvPr>
          <p:cNvSpPr txBox="1"/>
          <p:nvPr/>
        </p:nvSpPr>
        <p:spPr>
          <a:xfrm>
            <a:off x="7032050" y="3887250"/>
            <a:ext cx="16515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crush</a:t>
            </a:r>
            <a:endParaRPr sz="3000" b="1" dirty="0">
              <a:solidFill>
                <a:srgbClr val="102649"/>
              </a:solidFill>
              <a:latin typeface="Franklin Gothic" panose="020B0604020202020204" charset="0"/>
              <a:ea typeface="Libre Franklin"/>
              <a:cs typeface="Libre Franklin"/>
              <a:sym typeface="Libre Franklin"/>
            </a:endParaRPr>
          </a:p>
        </p:txBody>
      </p:sp>
      <p:sp>
        <p:nvSpPr>
          <p:cNvPr id="422" name="Google Shape;422;p64">
            <a:extLst>
              <a:ext uri="{C183D7F6-B498-43B3-948B-1728B52AA6E4}">
                <adec:decorative xmlns:adec="http://schemas.microsoft.com/office/drawing/2017/decorative" val="1"/>
              </a:ext>
            </a:extLst>
          </p:cNvPr>
          <p:cNvSpPr txBox="1"/>
          <p:nvPr/>
        </p:nvSpPr>
        <p:spPr>
          <a:xfrm>
            <a:off x="1841375" y="2604525"/>
            <a:ext cx="16515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“crush”</a:t>
            </a:r>
            <a:endParaRPr sz="3000" b="1" dirty="0">
              <a:solidFill>
                <a:srgbClr val="102649"/>
              </a:solidFill>
              <a:latin typeface="Franklin Gothic" panose="020B0604020202020204" charset="0"/>
              <a:ea typeface="Libre Franklin"/>
              <a:cs typeface="Libre Franklin"/>
              <a:sym typeface="Libre Franklin"/>
            </a:endParaRPr>
          </a:p>
        </p:txBody>
      </p:sp>
      <p:pic>
        <p:nvPicPr>
          <p:cNvPr id="423" name="Google Shape;423;p64">
            <a:extLst>
              <a:ext uri="{C183D7F6-B498-43B3-948B-1728B52AA6E4}">
                <adec:decorative xmlns:adec="http://schemas.microsoft.com/office/drawing/2017/decorative" val="1"/>
              </a:ext>
            </a:extLst>
          </p:cNvPr>
          <p:cNvPicPr preferRelativeResize="0"/>
          <p:nvPr/>
        </p:nvPicPr>
        <p:blipFill rotWithShape="1">
          <a:blip r:embed="rId4">
            <a:alphaModFix/>
          </a:blip>
          <a:srcRect l="25108" r="25162"/>
          <a:stretch/>
        </p:blipFill>
        <p:spPr>
          <a:xfrm>
            <a:off x="4987725" y="3029825"/>
            <a:ext cx="549475" cy="1104900"/>
          </a:xfrm>
          <a:prstGeom prst="rect">
            <a:avLst/>
          </a:prstGeom>
          <a:noFill/>
          <a:ln>
            <a:noFill/>
          </a:ln>
        </p:spPr>
      </p:pic>
      <p:pic>
        <p:nvPicPr>
          <p:cNvPr id="424" name="Google Shape;424;p6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48217" y="2904472"/>
            <a:ext cx="1335600" cy="885561"/>
          </a:xfrm>
          <a:prstGeom prst="rect">
            <a:avLst/>
          </a:prstGeom>
          <a:noFill/>
          <a:ln w="9525" cap="flat" cmpd="sng">
            <a:solidFill>
              <a:schemeClr val="dk2"/>
            </a:solidFill>
            <a:prstDash val="solid"/>
            <a:round/>
            <a:headEnd type="none" w="sm" len="sm"/>
            <a:tailEnd type="none" w="sm" len="sm"/>
          </a:ln>
        </p:spPr>
      </p:pic>
      <p:pic>
        <p:nvPicPr>
          <p:cNvPr id="425" name="Google Shape;425;p6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717449" y="2804865"/>
            <a:ext cx="1406100" cy="1406100"/>
          </a:xfrm>
          <a:prstGeom prst="rect">
            <a:avLst/>
          </a:prstGeom>
          <a:noFill/>
          <a:ln w="9525" cap="flat" cmpd="sng">
            <a:solidFill>
              <a:schemeClr val="dk2"/>
            </a:solidFill>
            <a:prstDash val="solid"/>
            <a:round/>
            <a:headEnd type="none" w="sm" len="sm"/>
            <a:tailEnd type="none" w="sm" len="sm"/>
          </a:ln>
        </p:spPr>
      </p:pic>
      <p:pic>
        <p:nvPicPr>
          <p:cNvPr id="426" name="Google Shape;426;p64">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677717" y="3039331"/>
            <a:ext cx="1406100" cy="937168"/>
          </a:xfrm>
          <a:prstGeom prst="rect">
            <a:avLst/>
          </a:prstGeom>
          <a:noFill/>
          <a:ln>
            <a:noFill/>
          </a:ln>
        </p:spPr>
      </p:pic>
      <p:pic>
        <p:nvPicPr>
          <p:cNvPr id="427" name="Google Shape;427;p64">
            <a:extLst>
              <a:ext uri="{C183D7F6-B498-43B3-948B-1728B52AA6E4}">
                <adec:decorative xmlns:adec="http://schemas.microsoft.com/office/drawing/2017/decorative" val="1"/>
              </a:ext>
            </a:extLst>
          </p:cNvPr>
          <p:cNvPicPr preferRelativeResize="0"/>
          <p:nvPr/>
        </p:nvPicPr>
        <p:blipFill rotWithShape="1">
          <a:blip r:embed="rId8">
            <a:alphaModFix/>
          </a:blip>
          <a:srcRect l="15652" t="23495" r="12812" b="20945"/>
          <a:stretch/>
        </p:blipFill>
        <p:spPr>
          <a:xfrm>
            <a:off x="6900600" y="2119707"/>
            <a:ext cx="1335600" cy="740918"/>
          </a:xfrm>
          <a:prstGeom prst="rect">
            <a:avLst/>
          </a:prstGeom>
          <a:noFill/>
          <a:ln w="9525" cap="flat" cmpd="sng">
            <a:solidFill>
              <a:schemeClr val="dk2"/>
            </a:solidFill>
            <a:prstDash val="solid"/>
            <a:round/>
            <a:headEnd type="none" w="sm" len="sm"/>
            <a:tailEnd type="none" w="sm" len="sm"/>
          </a:ln>
        </p:spPr>
      </p:pic>
      <p:pic>
        <p:nvPicPr>
          <p:cNvPr id="428" name="Google Shape;428;p64">
            <a:extLst>
              <a:ext uri="{C183D7F6-B498-43B3-948B-1728B52AA6E4}">
                <adec:decorative xmlns:adec="http://schemas.microsoft.com/office/drawing/2017/decorative" val="1"/>
              </a:ext>
            </a:extLst>
          </p:cNvPr>
          <p:cNvPicPr preferRelativeResize="0"/>
          <p:nvPr/>
        </p:nvPicPr>
        <p:blipFill rotWithShape="1">
          <a:blip r:embed="rId9">
            <a:alphaModFix/>
          </a:blip>
          <a:srcRect l="16212" t="11230" r="14564" b="19612"/>
          <a:stretch/>
        </p:blipFill>
        <p:spPr>
          <a:xfrm>
            <a:off x="4331249" y="228125"/>
            <a:ext cx="868628" cy="937151"/>
          </a:xfrm>
          <a:prstGeom prst="rect">
            <a:avLst/>
          </a:prstGeom>
          <a:noFill/>
          <a:ln w="9525" cap="flat" cmpd="sng">
            <a:solidFill>
              <a:schemeClr val="dk2"/>
            </a:solidFill>
            <a:prstDash val="solid"/>
            <a:round/>
            <a:headEnd type="none" w="sm" len="sm"/>
            <a:tailEnd type="none" w="sm" len="sm"/>
          </a:ln>
        </p:spPr>
      </p:pic>
      <p:pic>
        <p:nvPicPr>
          <p:cNvPr id="429" name="Google Shape;429;p64">
            <a:extLst>
              <a:ext uri="{C183D7F6-B498-43B3-948B-1728B52AA6E4}">
                <adec:decorative xmlns:adec="http://schemas.microsoft.com/office/drawing/2017/decorative" val="1"/>
              </a:ext>
            </a:extLst>
          </p:cNvPr>
          <p:cNvPicPr preferRelativeResize="0"/>
          <p:nvPr/>
        </p:nvPicPr>
        <p:blipFill rotWithShape="1">
          <a:blip r:embed="rId10">
            <a:alphaModFix/>
          </a:blip>
          <a:srcRect t="22661" b="30497"/>
          <a:stretch/>
        </p:blipFill>
        <p:spPr>
          <a:xfrm>
            <a:off x="1602997" y="1813052"/>
            <a:ext cx="1603203" cy="81105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5">
            <a:extLst>
              <a:ext uri="{C183D7F6-B498-43B3-948B-1728B52AA6E4}">
                <adec:decorative xmlns:adec="http://schemas.microsoft.com/office/drawing/2017/decorative" val="1"/>
              </a:ext>
            </a:extLst>
          </p:cNvPr>
          <p:cNvSpPr txBox="1">
            <a:spLocks noGrp="1"/>
          </p:cNvSpPr>
          <p:nvPr>
            <p:ph type="title"/>
          </p:nvPr>
        </p:nvSpPr>
        <p:spPr>
          <a:xfrm>
            <a:off x="449125" y="139075"/>
            <a:ext cx="8492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National Reading Panel Report (2000)</a:t>
            </a:r>
            <a:endParaRPr b="1" dirty="0">
              <a:latin typeface="Franklin Gothic"/>
              <a:ea typeface="Franklin Gothic"/>
              <a:cs typeface="Franklin Gothic"/>
              <a:sym typeface="Franklin Gothic"/>
            </a:endParaRPr>
          </a:p>
        </p:txBody>
      </p:sp>
      <p:pic>
        <p:nvPicPr>
          <p:cNvPr id="435" name="Google Shape;435;p65" descr="The Five Pillars of Early Literacy are phonemic awareness, phonics, fluency, vocabulary and comprehensi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041675" y="1349675"/>
            <a:ext cx="4974126" cy="3635926"/>
          </a:xfrm>
          <a:prstGeom prst="rect">
            <a:avLst/>
          </a:prstGeom>
          <a:noFill/>
          <a:ln>
            <a:noFill/>
          </a:ln>
          <a:effectLst>
            <a:outerShdw blurRad="57150" dist="19050" dir="5400000" algn="bl" rotWithShape="0">
              <a:srgbClr val="000000">
                <a:alpha val="50000"/>
              </a:srgbClr>
            </a:outerShdw>
          </a:effectLst>
        </p:spPr>
      </p:pic>
      <p:sp>
        <p:nvSpPr>
          <p:cNvPr id="436" name="Google Shape;436;p65">
            <a:extLst>
              <a:ext uri="{C183D7F6-B498-43B3-948B-1728B52AA6E4}">
                <adec:decorative xmlns:adec="http://schemas.microsoft.com/office/drawing/2017/decorative" val="1"/>
              </a:ext>
            </a:extLst>
          </p:cNvPr>
          <p:cNvSpPr txBox="1"/>
          <p:nvPr/>
        </p:nvSpPr>
        <p:spPr>
          <a:xfrm>
            <a:off x="-12375" y="4897200"/>
            <a:ext cx="51705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chemeClr val="lt1"/>
                </a:solidFill>
                <a:latin typeface="Libre Franklin"/>
                <a:ea typeface="Libre Franklin"/>
                <a:cs typeface="Libre Franklin"/>
                <a:sym typeface="Libre Franklin"/>
              </a:rPr>
              <a:t>Image courtesy of </a:t>
            </a:r>
            <a:r>
              <a:rPr lang="en" sz="400" i="1">
                <a:solidFill>
                  <a:schemeClr val="lt1"/>
                </a:solidFill>
                <a:latin typeface="Libre Franklin"/>
                <a:ea typeface="Libre Franklin"/>
                <a:cs typeface="Libre Franklin"/>
                <a:sym typeface="Libre Franklin"/>
              </a:rPr>
              <a:t>The Knowledge Matter Campaign</a:t>
            </a:r>
            <a:r>
              <a:rPr lang="en" sz="400">
                <a:solidFill>
                  <a:schemeClr val="lt1"/>
                </a:solidFill>
                <a:latin typeface="Libre Franklin"/>
                <a:ea typeface="Libre Franklin"/>
                <a:cs typeface="Libre Franklin"/>
                <a:sym typeface="Libre Franklin"/>
              </a:rPr>
              <a:t>.</a:t>
            </a:r>
            <a:endParaRPr sz="400">
              <a:solidFill>
                <a:schemeClr val="lt1"/>
              </a:solidFill>
              <a:latin typeface="Libre Franklin"/>
              <a:ea typeface="Libre Franklin"/>
              <a:cs typeface="Libre Franklin"/>
              <a:sym typeface="Libre Franklin"/>
            </a:endParaRPr>
          </a:p>
        </p:txBody>
      </p:sp>
      <p:sp>
        <p:nvSpPr>
          <p:cNvPr id="438" name="Google Shape;438;p65">
            <a:extLst>
              <a:ext uri="{C183D7F6-B498-43B3-948B-1728B52AA6E4}">
                <adec:decorative xmlns:adec="http://schemas.microsoft.com/office/drawing/2017/decorative" val="1"/>
              </a:ext>
            </a:extLst>
          </p:cNvPr>
          <p:cNvSpPr txBox="1"/>
          <p:nvPr/>
        </p:nvSpPr>
        <p:spPr>
          <a:xfrm>
            <a:off x="449125" y="1197250"/>
            <a:ext cx="3451200" cy="2991900"/>
          </a:xfrm>
          <a:prstGeom prst="rect">
            <a:avLst/>
          </a:prstGeom>
          <a:solidFill>
            <a:srgbClr val="E1F3EA"/>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349250" algn="l" rtl="0">
              <a:spcBef>
                <a:spcPts val="0"/>
              </a:spcBef>
              <a:spcAft>
                <a:spcPts val="0"/>
              </a:spcAft>
              <a:buClr>
                <a:srgbClr val="102649"/>
              </a:buClr>
              <a:buSzPts val="1900"/>
              <a:buFont typeface="Franklin Gothic"/>
              <a:buChar char="●"/>
            </a:pPr>
            <a:r>
              <a:rPr lang="en" sz="1900">
                <a:solidFill>
                  <a:srgbClr val="102649"/>
                </a:solidFill>
                <a:latin typeface="Franklin Gothic"/>
                <a:ea typeface="Franklin Gothic"/>
                <a:cs typeface="Franklin Gothic"/>
                <a:sym typeface="Franklin Gothic"/>
              </a:rPr>
              <a:t>Phonics is just one component of skilled reading.</a:t>
            </a:r>
            <a:endParaRPr sz="190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Structured Literacy refers to all of the research and practice that supports, the ultimate goal of reading: </a:t>
            </a:r>
            <a:r>
              <a:rPr lang="en" sz="1900" b="1">
                <a:solidFill>
                  <a:srgbClr val="102649"/>
                </a:solidFill>
                <a:latin typeface="Franklin Gothic"/>
                <a:ea typeface="Franklin Gothic"/>
                <a:cs typeface="Franklin Gothic"/>
                <a:sym typeface="Franklin Gothic"/>
              </a:rPr>
              <a:t>COMPREHENSION</a:t>
            </a:r>
            <a:r>
              <a:rPr lang="en" sz="1900">
                <a:solidFill>
                  <a:srgbClr val="102649"/>
                </a:solidFill>
                <a:latin typeface="Franklin Gothic"/>
                <a:ea typeface="Franklin Gothic"/>
                <a:cs typeface="Franklin Gothic"/>
                <a:sym typeface="Franklin Gothic"/>
              </a:rPr>
              <a:t>.</a:t>
            </a:r>
            <a:endParaRPr sz="1900">
              <a:solidFill>
                <a:srgbClr val="102649"/>
              </a:solidFill>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6">
            <a:extLst>
              <a:ext uri="{C183D7F6-B498-43B3-948B-1728B52AA6E4}">
                <adec:decorative xmlns:adec="http://schemas.microsoft.com/office/drawing/2017/decorative" val="1"/>
              </a:ext>
            </a:extLst>
          </p:cNvPr>
          <p:cNvSpPr/>
          <p:nvPr/>
        </p:nvSpPr>
        <p:spPr>
          <a:xfrm rot="5400000">
            <a:off x="1507575" y="3016875"/>
            <a:ext cx="1412400" cy="1471200"/>
          </a:xfrm>
          <a:prstGeom prst="bentUpArrow">
            <a:avLst>
              <a:gd name="adj1" fmla="val 32300"/>
              <a:gd name="adj2" fmla="val 34312"/>
              <a:gd name="adj3" fmla="val 26644"/>
            </a:avLst>
          </a:prstGeom>
          <a:solidFill>
            <a:srgbClr val="FFC8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6">
            <a:extLst>
              <a:ext uri="{C183D7F6-B498-43B3-948B-1728B52AA6E4}">
                <adec:decorative xmlns:adec="http://schemas.microsoft.com/office/drawing/2017/decorative" val="1"/>
              </a:ext>
            </a:extLst>
          </p:cNvPr>
          <p:cNvSpPr txBox="1"/>
          <p:nvPr/>
        </p:nvSpPr>
        <p:spPr>
          <a:xfrm>
            <a:off x="133725" y="819650"/>
            <a:ext cx="3085500" cy="2601300"/>
          </a:xfrm>
          <a:prstGeom prst="rect">
            <a:avLst/>
          </a:prstGeom>
          <a:solidFill>
            <a:srgbClr val="E1F3EA"/>
          </a:solidFill>
          <a:ln w="9525" cap="flat" cmpd="sng">
            <a:solidFill>
              <a:srgbClr val="E1F3E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Franklin Gothic"/>
                <a:ea typeface="Franklin Gothic"/>
                <a:cs typeface="Franklin Gothic"/>
                <a:sym typeface="Franklin Gothic"/>
              </a:rPr>
              <a:t>The National Reading Panel (2000) established five pillars of early reading instruction:</a:t>
            </a:r>
            <a:endParaRPr sz="1500" b="1">
              <a:latin typeface="Franklin Gothic"/>
              <a:ea typeface="Franklin Gothic"/>
              <a:cs typeface="Franklin Gothic"/>
              <a:sym typeface="Franklin Gothic"/>
            </a:endParaRPr>
          </a:p>
          <a:p>
            <a:pPr marL="0" lvl="0" indent="0" algn="l" rtl="0">
              <a:spcBef>
                <a:spcPts val="0"/>
              </a:spcBef>
              <a:spcAft>
                <a:spcPts val="0"/>
              </a:spcAft>
              <a:buNone/>
            </a:pPr>
            <a:endParaRPr sz="1500" b="1">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Phonemic Awareness</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Phonics</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Fluency</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Vocabulary</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Comprehension</a:t>
            </a:r>
            <a:r>
              <a:rPr lang="en" sz="2100">
                <a:latin typeface="Franklin Gothic"/>
                <a:ea typeface="Franklin Gothic"/>
                <a:cs typeface="Franklin Gothic"/>
                <a:sym typeface="Franklin Gothic"/>
              </a:rPr>
              <a:t> </a:t>
            </a:r>
            <a:endParaRPr sz="2100">
              <a:latin typeface="Franklin Gothic"/>
              <a:ea typeface="Franklin Gothic"/>
              <a:cs typeface="Franklin Gothic"/>
              <a:sym typeface="Franklin Gothic"/>
            </a:endParaRPr>
          </a:p>
        </p:txBody>
      </p:sp>
      <p:sp>
        <p:nvSpPr>
          <p:cNvPr id="445" name="Google Shape;445;p66">
            <a:extLst>
              <a:ext uri="{C183D7F6-B498-43B3-948B-1728B52AA6E4}">
                <adec:decorative xmlns:adec="http://schemas.microsoft.com/office/drawing/2017/decorative" val="1"/>
              </a:ext>
            </a:extLst>
          </p:cNvPr>
          <p:cNvSpPr txBox="1"/>
          <p:nvPr/>
        </p:nvSpPr>
        <p:spPr>
          <a:xfrm>
            <a:off x="3376025" y="1278475"/>
            <a:ext cx="4904100" cy="366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The National Institute for Literacy (2006) amended those principles for adolescents:</a:t>
            </a:r>
            <a:endParaRPr sz="2400" b="1">
              <a:latin typeface="Franklin Gothic"/>
              <a:ea typeface="Franklin Gothic"/>
              <a:cs typeface="Franklin Gothic"/>
              <a:sym typeface="Franklin Gothic"/>
            </a:endParaRPr>
          </a:p>
          <a:p>
            <a:pPr marL="0" lvl="0" indent="0" algn="l" rtl="0">
              <a:spcBef>
                <a:spcPts val="0"/>
              </a:spcBef>
              <a:spcAft>
                <a:spcPts val="0"/>
              </a:spcAft>
              <a:buNone/>
            </a:pPr>
            <a:endParaRPr sz="1200" b="1">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Advanced Decoding </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Morphology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Fluency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Vocabulary</a:t>
            </a:r>
            <a:endParaRPr sz="2800">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2800">
                <a:latin typeface="Franklin Gothic"/>
                <a:ea typeface="Franklin Gothic"/>
                <a:cs typeface="Franklin Gothic"/>
                <a:sym typeface="Franklin Gothic"/>
              </a:rPr>
              <a:t>Comprehension</a:t>
            </a:r>
            <a:r>
              <a:rPr lang="en" sz="3000">
                <a:latin typeface="Franklin Gothic"/>
                <a:ea typeface="Franklin Gothic"/>
                <a:cs typeface="Franklin Gothic"/>
                <a:sym typeface="Franklin Gothic"/>
              </a:rPr>
              <a:t> </a:t>
            </a:r>
            <a:endParaRPr sz="3000">
              <a:latin typeface="Franklin Gothic"/>
              <a:ea typeface="Franklin Gothic"/>
              <a:cs typeface="Franklin Gothic"/>
              <a:sym typeface="Franklin Gothic"/>
            </a:endParaRPr>
          </a:p>
        </p:txBody>
      </p:sp>
      <p:sp>
        <p:nvSpPr>
          <p:cNvPr id="446" name="Google Shape;446;p66">
            <a:extLst>
              <a:ext uri="{C183D7F6-B498-43B3-948B-1728B52AA6E4}">
                <adec:decorative xmlns:adec="http://schemas.microsoft.com/office/drawing/2017/decorative" val="1"/>
              </a:ext>
            </a:extLst>
          </p:cNvPr>
          <p:cNvSpPr txBox="1"/>
          <p:nvPr/>
        </p:nvSpPr>
        <p:spPr>
          <a:xfrm>
            <a:off x="6318150" y="3229125"/>
            <a:ext cx="490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rgbClr val="007780"/>
                </a:solidFill>
                <a:latin typeface="Franklin Gothic"/>
                <a:ea typeface="Franklin Gothic"/>
                <a:cs typeface="Franklin Gothic"/>
                <a:sym typeface="Franklin Gothic"/>
              </a:rPr>
              <a:t>6. Composition</a:t>
            </a:r>
            <a:endParaRPr sz="2800">
              <a:solidFill>
                <a:srgbClr val="007780"/>
              </a:solidFill>
              <a:latin typeface="Franklin Gothic"/>
              <a:ea typeface="Franklin Gothic"/>
              <a:cs typeface="Franklin Gothic"/>
              <a:sym typeface="Franklin Gothic"/>
            </a:endParaRPr>
          </a:p>
          <a:p>
            <a:pPr marL="0" lvl="0" indent="0" algn="l" rtl="0">
              <a:spcBef>
                <a:spcPts val="0"/>
              </a:spcBef>
              <a:spcAft>
                <a:spcPts val="0"/>
              </a:spcAft>
              <a:buNone/>
            </a:pPr>
            <a:r>
              <a:rPr lang="en" sz="2800">
                <a:solidFill>
                  <a:srgbClr val="007780"/>
                </a:solidFill>
                <a:latin typeface="Franklin Gothic"/>
                <a:ea typeface="Franklin Gothic"/>
                <a:cs typeface="Franklin Gothic"/>
                <a:sym typeface="Franklin Gothic"/>
              </a:rPr>
              <a:t>7. Motivation</a:t>
            </a:r>
            <a:endParaRPr sz="2800">
              <a:solidFill>
                <a:srgbClr val="007780"/>
              </a:solidFill>
              <a:latin typeface="Franklin Gothic"/>
              <a:ea typeface="Franklin Gothic"/>
              <a:cs typeface="Franklin Gothic"/>
              <a:sym typeface="Franklin Gothic"/>
            </a:endParaRPr>
          </a:p>
        </p:txBody>
      </p:sp>
      <p:sp>
        <p:nvSpPr>
          <p:cNvPr id="2" name="Title 1">
            <a:extLst>
              <a:ext uri="{FF2B5EF4-FFF2-40B4-BE49-F238E27FC236}">
                <a16:creationId xmlns:a16="http://schemas.microsoft.com/office/drawing/2014/main" id="{08A36763-34EB-D7A1-A448-0A4830AF7DFB}"/>
              </a:ext>
              <a:ext uri="{C183D7F6-B498-43B3-948B-1728B52AA6E4}">
                <adec:decorative xmlns:adec="http://schemas.microsoft.com/office/drawing/2017/decorative" val="1"/>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400" dirty="0"/>
              <a:t>This slide demonstrates how the Five Pillars of Early Literacy translate to middle and high school instruction.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7">
            <a:extLst>
              <a:ext uri="{C183D7F6-B498-43B3-948B-1728B52AA6E4}">
                <adec:decorative xmlns:adec="http://schemas.microsoft.com/office/drawing/2017/decorative" val="1"/>
              </a:ext>
            </a:extLst>
          </p:cNvPr>
          <p:cNvSpPr txBox="1"/>
          <p:nvPr/>
        </p:nvSpPr>
        <p:spPr>
          <a:xfrm>
            <a:off x="3700651" y="719750"/>
            <a:ext cx="54105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Franklin Gothic"/>
                <a:ea typeface="Franklin Gothic"/>
                <a:cs typeface="Franklin Gothic"/>
                <a:sym typeface="Franklin Gothic"/>
              </a:rPr>
              <a:t>1</a:t>
            </a:r>
            <a:r>
              <a:rPr lang="en" sz="2000" dirty="0">
                <a:latin typeface="Franklin Gothic"/>
                <a:ea typeface="Franklin Gothic"/>
                <a:cs typeface="Franklin Gothic"/>
                <a:sym typeface="Franklin Gothic"/>
              </a:rPr>
              <a:t>. the study of meaningful units within words, including roots, prefixes and suffixes</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2.</a:t>
            </a:r>
            <a:r>
              <a:rPr lang="en" sz="2000" dirty="0">
                <a:latin typeface="Franklin Gothic"/>
                <a:ea typeface="Franklin Gothic"/>
                <a:cs typeface="Franklin Gothic"/>
                <a:sym typeface="Franklin Gothic"/>
              </a:rPr>
              <a:t> knowledge of, and memory for, word meanings</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3. </a:t>
            </a:r>
            <a:r>
              <a:rPr lang="en" sz="2000" dirty="0">
                <a:latin typeface="Franklin Gothic"/>
                <a:ea typeface="Franklin Gothic"/>
                <a:cs typeface="Franklin Gothic"/>
                <a:sym typeface="Franklin Gothic"/>
              </a:rPr>
              <a:t>self-determination, self-regulation and engagement with text</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4. </a:t>
            </a:r>
            <a:r>
              <a:rPr lang="en" sz="2000" dirty="0">
                <a:latin typeface="Franklin Gothic"/>
                <a:ea typeface="Franklin Gothic"/>
                <a:cs typeface="Franklin Gothic"/>
                <a:sym typeface="Franklin Gothic"/>
              </a:rPr>
              <a:t>the process of extracting or constructing meaning</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5. </a:t>
            </a:r>
            <a:r>
              <a:rPr lang="en" sz="2000" dirty="0">
                <a:latin typeface="Franklin Gothic"/>
                <a:ea typeface="Franklin Gothic"/>
                <a:cs typeface="Franklin Gothic"/>
                <a:sym typeface="Franklin Gothic"/>
              </a:rPr>
              <a:t>written expression</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6.</a:t>
            </a:r>
            <a:r>
              <a:rPr lang="en" sz="2000" dirty="0">
                <a:latin typeface="Franklin Gothic"/>
                <a:ea typeface="Franklin Gothic"/>
                <a:cs typeface="Franklin Gothic"/>
                <a:sym typeface="Franklin Gothic"/>
              </a:rPr>
              <a:t> translating a word from print to speech, usually by employing knowledge of sound-symbol correspondences</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7. </a:t>
            </a:r>
            <a:r>
              <a:rPr lang="en" sz="2000" dirty="0">
                <a:latin typeface="Franklin Gothic"/>
                <a:ea typeface="Franklin Gothic"/>
                <a:cs typeface="Franklin Gothic"/>
                <a:sym typeface="Franklin Gothic"/>
              </a:rPr>
              <a:t>reading accurately and smoothly</a:t>
            </a:r>
            <a:endParaRPr sz="2000" dirty="0">
              <a:latin typeface="Franklin Gothic"/>
              <a:ea typeface="Franklin Gothic"/>
              <a:cs typeface="Franklin Gothic"/>
              <a:sym typeface="Franklin Gothic"/>
            </a:endParaRPr>
          </a:p>
        </p:txBody>
      </p:sp>
      <p:sp>
        <p:nvSpPr>
          <p:cNvPr id="452" name="Google Shape;452;p67">
            <a:extLst>
              <a:ext uri="{C183D7F6-B498-43B3-948B-1728B52AA6E4}">
                <adec:decorative xmlns:adec="http://schemas.microsoft.com/office/drawing/2017/decorative" val="1"/>
              </a:ext>
            </a:extLst>
          </p:cNvPr>
          <p:cNvSpPr txBox="1"/>
          <p:nvPr/>
        </p:nvSpPr>
        <p:spPr>
          <a:xfrm>
            <a:off x="195123" y="1078650"/>
            <a:ext cx="3648300" cy="2986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Advanced Decoding</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Morphology</a:t>
            </a:r>
            <a:r>
              <a:rPr lang="en" sz="2600" dirty="0">
                <a:latin typeface="Franklin Gothic"/>
                <a:ea typeface="Franklin Gothic"/>
                <a:cs typeface="Franklin Gothic"/>
                <a:sym typeface="Franklin Gothic"/>
              </a:rPr>
              <a:t>	</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Fluency</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Vocabulary</a:t>
            </a:r>
            <a:endParaRPr sz="2600" b="1"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Comprehension</a:t>
            </a:r>
            <a:r>
              <a:rPr lang="en" sz="2600" dirty="0">
                <a:latin typeface="Franklin Gothic"/>
                <a:ea typeface="Franklin Gothic"/>
                <a:cs typeface="Franklin Gothic"/>
                <a:sym typeface="Franklin Gothic"/>
              </a:rPr>
              <a:t> </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Motivation</a:t>
            </a:r>
            <a:endParaRPr sz="2600" b="1"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Composition</a:t>
            </a:r>
            <a:r>
              <a:rPr lang="en" sz="2600" dirty="0">
                <a:latin typeface="Franklin Gothic"/>
                <a:ea typeface="Franklin Gothic"/>
                <a:cs typeface="Franklin Gothic"/>
                <a:sym typeface="Franklin Gothic"/>
              </a:rPr>
              <a:t>			</a:t>
            </a:r>
            <a:endParaRPr sz="2600" dirty="0">
              <a:latin typeface="Franklin Gothic"/>
              <a:ea typeface="Franklin Gothic"/>
              <a:cs typeface="Franklin Gothic"/>
              <a:sym typeface="Franklin Gothic"/>
            </a:endParaRPr>
          </a:p>
        </p:txBody>
      </p:sp>
      <p:sp>
        <p:nvSpPr>
          <p:cNvPr id="453" name="Google Shape;453;p67">
            <a:extLst>
              <a:ext uri="{C183D7F6-B498-43B3-948B-1728B52AA6E4}">
                <adec:decorative xmlns:adec="http://schemas.microsoft.com/office/drawing/2017/decorative" val="1"/>
              </a:ext>
            </a:extLst>
          </p:cNvPr>
          <p:cNvSpPr txBox="1">
            <a:spLocks noGrp="1"/>
          </p:cNvSpPr>
          <p:nvPr>
            <p:ph type="title"/>
          </p:nvPr>
        </p:nvSpPr>
        <p:spPr>
          <a:xfrm>
            <a:off x="195135" y="273163"/>
            <a:ext cx="8490600" cy="571800"/>
          </a:xfrm>
          <a:prstGeom prst="rect">
            <a:avLst/>
          </a:prstGeom>
        </p:spPr>
        <p:txBody>
          <a:bodyPr spcFirstLastPara="1" wrap="square" lIns="0" tIns="0" rIns="0" bIns="91425" anchor="ctr" anchorCtr="0">
            <a:noAutofit/>
          </a:bodyPr>
          <a:lstStyle/>
          <a:p>
            <a:pPr marL="0" lvl="0" indent="0" algn="l" rtl="0">
              <a:spcBef>
                <a:spcPts val="0"/>
              </a:spcBef>
              <a:spcAft>
                <a:spcPts val="0"/>
              </a:spcAft>
              <a:buSzPts val="990"/>
              <a:buNone/>
            </a:pPr>
            <a:r>
              <a:rPr lang="en" sz="2770" dirty="0">
                <a:solidFill>
                  <a:srgbClr val="6AC398"/>
                </a:solidFill>
                <a:latin typeface="Franklin Gothic"/>
                <a:ea typeface="Franklin Gothic"/>
                <a:cs typeface="Franklin Gothic"/>
                <a:sym typeface="Franklin Gothic"/>
              </a:rPr>
              <a:t>POLL</a:t>
            </a:r>
            <a:r>
              <a:rPr lang="en" sz="2770" dirty="0">
                <a:latin typeface="Franklin Gothic"/>
                <a:ea typeface="Franklin Gothic"/>
                <a:cs typeface="Franklin Gothic"/>
                <a:sym typeface="Franklin Gothic"/>
              </a:rPr>
              <a:t>:</a:t>
            </a:r>
            <a:r>
              <a:rPr lang="en" sz="2670" dirty="0">
                <a:latin typeface="Franklin Gothic"/>
                <a:ea typeface="Franklin Gothic"/>
                <a:cs typeface="Franklin Gothic"/>
                <a:sym typeface="Franklin Gothic"/>
              </a:rPr>
              <a:t> </a:t>
            </a:r>
            <a:r>
              <a:rPr lang="en" sz="2670" b="1" dirty="0">
                <a:latin typeface="Franklin Gothic"/>
                <a:ea typeface="Franklin Gothic"/>
                <a:cs typeface="Franklin Gothic"/>
                <a:sym typeface="Franklin Gothic"/>
              </a:rPr>
              <a:t>Match these terms with their definitions. </a:t>
            </a:r>
            <a:endParaRPr sz="2670" b="1" dirty="0">
              <a:latin typeface="Franklin Gothic"/>
              <a:ea typeface="Franklin Gothic"/>
              <a:cs typeface="Franklin Gothic"/>
              <a:sym typeface="Franklin Gothic"/>
            </a:endParaRPr>
          </a:p>
        </p:txBody>
      </p:sp>
      <p:sp>
        <p:nvSpPr>
          <p:cNvPr id="454" name="Google Shape;454;p67">
            <a:extLst>
              <a:ext uri="{C183D7F6-B498-43B3-948B-1728B52AA6E4}">
                <adec:decorative xmlns:adec="http://schemas.microsoft.com/office/drawing/2017/decorative" val="1"/>
              </a:ext>
            </a:extLst>
          </p:cNvPr>
          <p:cNvSpPr/>
          <p:nvPr/>
        </p:nvSpPr>
        <p:spPr>
          <a:xfrm>
            <a:off x="-77600" y="4369150"/>
            <a:ext cx="1762200" cy="1095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8"/>
          <p:cNvSpPr txBox="1">
            <a:spLocks noGrp="1"/>
          </p:cNvSpPr>
          <p:nvPr>
            <p:ph type="title"/>
          </p:nvPr>
        </p:nvSpPr>
        <p:spPr>
          <a:xfrm>
            <a:off x="284875" y="1582550"/>
            <a:ext cx="59385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The Simple View</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of Reading</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5300" b="1" dirty="0">
                <a:latin typeface="Franklin Gothic"/>
                <a:ea typeface="Franklin Gothic"/>
                <a:cs typeface="Franklin Gothic"/>
                <a:sym typeface="Franklin Gothic"/>
              </a:rPr>
              <a:t>(Gough &amp; Tunmer, 1986)</a:t>
            </a:r>
            <a:endParaRPr sz="5300" b="1" dirty="0">
              <a:latin typeface="Franklin Gothic"/>
              <a:ea typeface="Franklin Gothic"/>
              <a:cs typeface="Franklin Gothic"/>
              <a:sym typeface="Frankli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9"/>
          <p:cNvSpPr txBox="1">
            <a:spLocks noGrp="1"/>
          </p:cNvSpPr>
          <p:nvPr>
            <p:ph type="title"/>
          </p:nvPr>
        </p:nvSpPr>
        <p:spPr>
          <a:xfrm>
            <a:off x="243375" y="2669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dirty="0">
                <a:solidFill>
                  <a:srgbClr val="6AC398"/>
                </a:solidFill>
                <a:latin typeface="Franklin Gothic"/>
                <a:ea typeface="Franklin Gothic"/>
                <a:cs typeface="Franklin Gothic"/>
                <a:sym typeface="Franklin Gothic"/>
              </a:rPr>
              <a:t>Reading is Far From Simple:</a:t>
            </a:r>
            <a:endParaRPr sz="3600" b="1" dirty="0">
              <a:latin typeface="Franklin Gothic"/>
              <a:ea typeface="Franklin Gothic"/>
              <a:cs typeface="Franklin Gothic"/>
              <a:sym typeface="Franklin Gothic"/>
            </a:endParaRPr>
          </a:p>
          <a:p>
            <a:pPr marL="0" lvl="0" indent="0" algn="l" rtl="0">
              <a:lnSpc>
                <a:spcPct val="90000"/>
              </a:lnSpc>
              <a:spcBef>
                <a:spcPts val="0"/>
              </a:spcBef>
              <a:spcAft>
                <a:spcPts val="0"/>
              </a:spcAft>
              <a:buClr>
                <a:srgbClr val="007780"/>
              </a:buClr>
              <a:buSzPts val="2970"/>
              <a:buFont typeface="Libre Franklin Medium"/>
              <a:buNone/>
            </a:pPr>
            <a:r>
              <a:rPr lang="en" sz="3600" b="1" dirty="0">
                <a:latin typeface="Franklin Gothic"/>
                <a:ea typeface="Franklin Gothic"/>
                <a:cs typeface="Franklin Gothic"/>
                <a:sym typeface="Franklin Gothic"/>
              </a:rPr>
              <a:t>Convergent Skills Model </a:t>
            </a:r>
            <a:r>
              <a:rPr lang="en" sz="2100" b="1" dirty="0">
                <a:latin typeface="Franklin Gothic"/>
                <a:ea typeface="Franklin Gothic"/>
                <a:cs typeface="Franklin Gothic"/>
                <a:sym typeface="Franklin Gothic"/>
              </a:rPr>
              <a:t>(Vellutino et al., 2007) </a:t>
            </a:r>
            <a:endParaRPr sz="2100" b="1" dirty="0">
              <a:latin typeface="Franklin Gothic"/>
              <a:ea typeface="Franklin Gothic"/>
              <a:cs typeface="Franklin Gothic"/>
              <a:sym typeface="Franklin Gothic"/>
            </a:endParaRPr>
          </a:p>
        </p:txBody>
      </p:sp>
      <p:pic>
        <p:nvPicPr>
          <p:cNvPr id="467" name="Google Shape;467;p69" descr="This Convergent Skills Model demonstrates that reading is far from simple."/>
          <p:cNvPicPr preferRelativeResize="0"/>
          <p:nvPr/>
        </p:nvPicPr>
        <p:blipFill>
          <a:blip r:embed="rId3">
            <a:alphaModFix/>
          </a:blip>
          <a:stretch>
            <a:fillRect/>
          </a:stretch>
        </p:blipFill>
        <p:spPr>
          <a:xfrm>
            <a:off x="355025" y="1328200"/>
            <a:ext cx="5444778" cy="3460825"/>
          </a:xfrm>
          <a:prstGeom prst="rect">
            <a:avLst/>
          </a:prstGeom>
          <a:noFill/>
          <a:ln w="9525" cap="flat" cmpd="sng">
            <a:solidFill>
              <a:schemeClr val="dk2"/>
            </a:solidFill>
            <a:prstDash val="solid"/>
            <a:round/>
            <a:headEnd type="none" w="sm" len="sm"/>
            <a:tailEnd type="none" w="sm" len="sm"/>
          </a:ln>
        </p:spPr>
      </p:pic>
      <p:sp>
        <p:nvSpPr>
          <p:cNvPr id="468" name="Google Shape;468;p69"/>
          <p:cNvSpPr txBox="1"/>
          <p:nvPr/>
        </p:nvSpPr>
        <p:spPr>
          <a:xfrm>
            <a:off x="6033201" y="1857800"/>
            <a:ext cx="2914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Franklin Gothic"/>
                <a:ea typeface="Franklin Gothic"/>
                <a:cs typeface="Franklin Gothic"/>
                <a:sym typeface="Franklin Gothic"/>
              </a:rPr>
              <a:t>However, </a:t>
            </a:r>
            <a:r>
              <a:rPr lang="en" sz="1600" b="1">
                <a:latin typeface="Franklin Gothic"/>
                <a:ea typeface="Franklin Gothic"/>
                <a:cs typeface="Franklin Gothic"/>
                <a:sym typeface="Franklin Gothic"/>
              </a:rPr>
              <a:t>the Simple View of Reading</a:t>
            </a:r>
            <a:r>
              <a:rPr lang="en" sz="1600">
                <a:latin typeface="Franklin Gothic"/>
                <a:ea typeface="Franklin Gothic"/>
                <a:cs typeface="Franklin Gothic"/>
                <a:sym typeface="Franklin Gothic"/>
              </a:rPr>
              <a:t> can help us understand how gaps in word recognition and/or language comprehension can affect older students accessing grade-level, complex texts.</a:t>
            </a:r>
            <a:r>
              <a:rPr lang="en" sz="1600" b="1">
                <a:latin typeface="Franklin Gothic"/>
                <a:ea typeface="Franklin Gothic"/>
                <a:cs typeface="Franklin Gothic"/>
                <a:sym typeface="Franklin Gothic"/>
              </a:rPr>
              <a:t> </a:t>
            </a:r>
            <a:endParaRPr sz="1600">
              <a:latin typeface="Franklin Gothic"/>
              <a:ea typeface="Franklin Gothic"/>
              <a:cs typeface="Franklin Gothic"/>
              <a:sym typeface="Franklin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5" name="Google Shape;475;p70">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dirty="0">
                <a:solidFill>
                  <a:srgbClr val="6AC398"/>
                </a:solidFill>
                <a:latin typeface="Franklin Gothic"/>
                <a:ea typeface="Franklin Gothic"/>
                <a:cs typeface="Franklin Gothic"/>
                <a:sym typeface="Franklin Gothic"/>
              </a:rPr>
              <a:t>The Simple View of Reading</a:t>
            </a:r>
            <a:endParaRPr sz="2100" b="1" dirty="0">
              <a:latin typeface="Franklin Gothic"/>
              <a:ea typeface="Franklin Gothic"/>
              <a:cs typeface="Franklin Gothic"/>
              <a:sym typeface="Franklin Gothic"/>
            </a:endParaRPr>
          </a:p>
        </p:txBody>
      </p:sp>
      <p:grpSp>
        <p:nvGrpSpPr>
          <p:cNvPr id="476" name="Google Shape;476;p70">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p:grpSpPr>
        <p:sp>
          <p:nvSpPr>
            <p:cNvPr id="477" name="Google Shape;477;p70"/>
            <p:cNvSpPr/>
            <p:nvPr/>
          </p:nvSpPr>
          <p:spPr>
            <a:xfrm rot="10800000" flipH="1">
              <a:off x="3071457" y="2013875"/>
              <a:ext cx="1944600" cy="1569600"/>
            </a:xfrm>
            <a:prstGeom prst="round2DiagRect">
              <a:avLst>
                <a:gd name="adj1" fmla="val 0"/>
                <a:gd name="adj2" fmla="val 17764"/>
              </a:avLst>
            </a:prstGeom>
            <a:solidFill>
              <a:srgbClr val="E1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0"/>
            <p:cNvSpPr txBox="1"/>
            <p:nvPr/>
          </p:nvSpPr>
          <p:spPr>
            <a:xfrm>
              <a:off x="3124425" y="2113083"/>
              <a:ext cx="1833300" cy="459900"/>
            </a:xfrm>
            <a:prstGeom prst="rect">
              <a:avLst/>
            </a:prstGeom>
            <a:solidFill>
              <a:srgbClr val="E1F3E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LANGUAGE</a:t>
              </a:r>
              <a:endParaRPr sz="17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Clr>
                  <a:schemeClr val="dk1"/>
                </a:buClr>
                <a:buSzPts val="1100"/>
                <a:buFont typeface="Arial"/>
                <a:buNone/>
              </a:pPr>
              <a:r>
                <a:rPr lang="en" sz="1700" b="1" dirty="0">
                  <a:solidFill>
                    <a:srgbClr val="002060"/>
                  </a:solidFill>
                  <a:latin typeface="Franklin Gothic" panose="020B0604020202020204" charset="0"/>
                  <a:ea typeface="Libre Franklin"/>
                  <a:cs typeface="Libre Franklin"/>
                  <a:sym typeface="Libre Franklin"/>
                </a:rPr>
                <a:t>COMPREHENSION</a:t>
              </a:r>
              <a:endParaRPr sz="1700" b="1" dirty="0">
                <a:solidFill>
                  <a:srgbClr val="002060"/>
                </a:solidFill>
                <a:latin typeface="Franklin Gothic" panose="020B0604020202020204" charset="0"/>
                <a:ea typeface="Libre Franklin"/>
                <a:cs typeface="Libre Franklin"/>
                <a:sym typeface="Libre Franklin"/>
              </a:endParaRPr>
            </a:p>
          </p:txBody>
        </p:sp>
        <p:sp>
          <p:nvSpPr>
            <p:cNvPr id="479" name="Google Shape;479;p70"/>
            <p:cNvSpPr txBox="1"/>
            <p:nvPr/>
          </p:nvSpPr>
          <p:spPr>
            <a:xfrm>
              <a:off x="3342098" y="2436621"/>
              <a:ext cx="1573200" cy="512400"/>
            </a:xfrm>
            <a:prstGeom prst="rect">
              <a:avLst/>
            </a:prstGeom>
            <a:solidFill>
              <a:srgbClr val="E1F3EA"/>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Vocabulary</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Background knowledge</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Language structures and conventions</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Verbal reasoning (e.g., making inferences)</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Literary knowledge </a:t>
              </a:r>
              <a:endParaRPr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dirty="0">
                <a:solidFill>
                  <a:srgbClr val="FFFFFF"/>
                </a:solidFill>
                <a:latin typeface="Franklin Gothic" panose="020B0604020202020204" charset="0"/>
                <a:ea typeface="Libre Franklin"/>
                <a:cs typeface="Libre Franklin"/>
                <a:sym typeface="Libre Franklin"/>
              </a:endParaRPr>
            </a:p>
          </p:txBody>
        </p:sp>
      </p:grpSp>
      <p:grpSp>
        <p:nvGrpSpPr>
          <p:cNvPr id="480" name="Google Shape;480;p70" descr="The Simple View of Reading indicates that student reading comprehension is the product of word recognition ability times language comprehension ability. If a student has gaps in word recognition and/or language comprehension, this will impact their overall reading comprehension. ">
            <a:extLst>
              <a:ext uri="{C183D7F6-B498-43B3-948B-1728B52AA6E4}">
                <adec:decorative xmlns:adec="http://schemas.microsoft.com/office/drawing/2017/decorative" val="0"/>
              </a:ext>
            </a:extLst>
          </p:cNvPr>
          <p:cNvGrpSpPr/>
          <p:nvPr/>
        </p:nvGrpSpPr>
        <p:grpSpPr>
          <a:xfrm>
            <a:off x="216448" y="1035393"/>
            <a:ext cx="2678103" cy="2925264"/>
            <a:chOff x="1126863" y="2013875"/>
            <a:chExt cx="1944600" cy="1569600"/>
          </a:xfrm>
        </p:grpSpPr>
        <p:sp>
          <p:nvSpPr>
            <p:cNvPr id="481" name="Google Shape;481;p70" descr="The Simple View of Reading states that &#10;Word Recogntion X Language Comprehension will predict Reading Comprehension.&#10;&#10;Word Recognition is a student's ability to decode words and Language Comprehension is a student's ability to make sense of oral language. &#10;&#10;If a student has perfect Word Recognition multiplied by perfect oral Language Comprehension, this model predicts they will have perfect Reading Comprehension. However, if a student has gaps in Word Recognition or Language Comprehension, this will impact their Reading Comprehension. "/>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82" name="Google Shape;482;p70"/>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WORD RECOGNITION</a:t>
              </a:r>
              <a:endParaRPr sz="1700">
                <a:solidFill>
                  <a:srgbClr val="FFFFFF"/>
                </a:solidFill>
                <a:latin typeface="Franklin Gothic"/>
                <a:ea typeface="Franklin Gothic"/>
                <a:cs typeface="Franklin Gothic"/>
                <a:sym typeface="Franklin Gothic"/>
              </a:endParaRPr>
            </a:p>
          </p:txBody>
        </p:sp>
        <p:sp>
          <p:nvSpPr>
            <p:cNvPr id="483" name="Google Shape;483;p70"/>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Print Awareness</a:t>
              </a:r>
              <a:endParaRPr dirty="0">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Phonological and Phonemic Awareness</a:t>
              </a:r>
              <a:endParaRPr dirty="0">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Decoding (phonics, advanced phonics)</a:t>
              </a:r>
              <a:endParaRPr dirty="0">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Sight word recognition</a:t>
              </a:r>
              <a:endParaRPr dirty="0">
                <a:solidFill>
                  <a:srgbClr val="FFFFFF"/>
                </a:solidFill>
                <a:latin typeface="Franklin Gothic"/>
                <a:ea typeface="Franklin Gothic"/>
                <a:cs typeface="Franklin Gothic"/>
                <a:sym typeface="Franklin Gothic"/>
              </a:endParaRPr>
            </a:p>
          </p:txBody>
        </p:sp>
      </p:grpSp>
      <p:grpSp>
        <p:nvGrpSpPr>
          <p:cNvPr id="484" name="Google Shape;484;p70">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485" name="Google Shape;485;p70"/>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6" name="Google Shape;486;p70"/>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dirty="0">
                  <a:solidFill>
                    <a:schemeClr val="lt1"/>
                  </a:solidFill>
                  <a:latin typeface="Franklin Gothic" panose="020B0604020202020204" charset="0"/>
                </a:rPr>
                <a:t>READING</a:t>
              </a:r>
              <a:endParaRPr sz="1700" b="1" dirty="0">
                <a:solidFill>
                  <a:schemeClr val="lt1"/>
                </a:solidFill>
                <a:latin typeface="Franklin Gothic" panose="020B0604020202020204" charset="0"/>
              </a:endParaRPr>
            </a:p>
            <a:p>
              <a:pPr marL="0" lvl="0" indent="0" algn="ctr" rtl="0">
                <a:spcBef>
                  <a:spcPts val="0"/>
                </a:spcBef>
                <a:spcAft>
                  <a:spcPts val="0"/>
                </a:spcAft>
                <a:buClr>
                  <a:schemeClr val="dk1"/>
                </a:buClr>
                <a:buSzPts val="1100"/>
                <a:buFont typeface="Arial"/>
                <a:buNone/>
              </a:pPr>
              <a:r>
                <a:rPr lang="en" sz="1700" b="1" dirty="0">
                  <a:solidFill>
                    <a:schemeClr val="lt1"/>
                  </a:solidFill>
                  <a:latin typeface="Franklin Gothic" panose="020B0604020202020204" charset="0"/>
                </a:rPr>
                <a:t>COMPREHENSION</a:t>
              </a:r>
              <a:endParaRPr sz="1100" b="1" dirty="0">
                <a:solidFill>
                  <a:srgbClr val="FFFFFF"/>
                </a:solidFill>
                <a:latin typeface="Franklin Gothic" panose="020B0604020202020204" charset="0"/>
              </a:endParaRPr>
            </a:p>
          </p:txBody>
        </p:sp>
        <p:sp>
          <p:nvSpPr>
            <p:cNvPr id="487" name="Google Shape;487;p70"/>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dirty="0">
                  <a:solidFill>
                    <a:srgbClr val="FFFFFF"/>
                  </a:solidFill>
                  <a:latin typeface="Franklin Gothic" panose="020B0604020202020204" charset="0"/>
                </a:rPr>
                <a:t>Ability to derive </a:t>
              </a:r>
              <a:r>
                <a:rPr lang="en" sz="2200" dirty="0">
                  <a:solidFill>
                    <a:schemeClr val="lt1"/>
                  </a:solidFill>
                  <a:latin typeface="Franklin Gothic" panose="020B0604020202020204" charset="0"/>
                </a:rPr>
                <a:t>meaning</a:t>
              </a:r>
              <a:r>
                <a:rPr lang="en" sz="2200" dirty="0">
                  <a:solidFill>
                    <a:srgbClr val="FFFFFF"/>
                  </a:solidFill>
                  <a:latin typeface="Franklin Gothic" panose="020B0604020202020204" charset="0"/>
                </a:rPr>
                <a:t> from text</a:t>
              </a:r>
              <a:endParaRPr sz="2200" dirty="0">
                <a:solidFill>
                  <a:srgbClr val="FFFFFF"/>
                </a:solidFill>
                <a:latin typeface="Franklin Gothic" panose="020B0604020202020204" charset="0"/>
              </a:endParaRPr>
            </a:p>
          </p:txBody>
        </p:sp>
      </p:grpSp>
      <p:sp>
        <p:nvSpPr>
          <p:cNvPr id="488" name="Google Shape;488;p70">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0">
            <a:extLst>
              <a:ext uri="{C183D7F6-B498-43B3-948B-1728B52AA6E4}">
                <adec:decorative xmlns:adec="http://schemas.microsoft.com/office/drawing/2017/decorative" val="1"/>
              </a:ext>
            </a:extLst>
          </p:cNvPr>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490" name="Google Shape;490;p70">
            <a:extLst>
              <a:ext uri="{C183D7F6-B498-43B3-948B-1728B52AA6E4}">
                <adec:decorative xmlns:adec="http://schemas.microsoft.com/office/drawing/2017/decorative" val="1"/>
              </a:ext>
            </a:extLst>
          </p:cNvPr>
          <p:cNvSpPr txBox="1"/>
          <p:nvPr/>
        </p:nvSpPr>
        <p:spPr>
          <a:xfrm>
            <a:off x="5578426" y="1029252"/>
            <a:ext cx="3219300" cy="2925300"/>
          </a:xfrm>
          <a:prstGeom prst="rect">
            <a:avLst/>
          </a:prstGeom>
          <a:noFill/>
          <a:ln w="1143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p:txBody>
      </p:sp>
      <p:sp>
        <p:nvSpPr>
          <p:cNvPr id="491" name="Google Shape;491;p70">
            <a:extLst>
              <a:ext uri="{C183D7F6-B498-43B3-948B-1728B52AA6E4}">
                <adec:decorative xmlns:adec="http://schemas.microsoft.com/office/drawing/2017/decorative" val="1"/>
              </a:ext>
            </a:extLst>
          </p:cNvPr>
          <p:cNvSpPr/>
          <p:nvPr/>
        </p:nvSpPr>
        <p:spPr>
          <a:xfrm>
            <a:off x="5254298" y="2093090"/>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0">
            <a:extLst>
              <a:ext uri="{C183D7F6-B498-43B3-948B-1728B52AA6E4}">
                <adec:decorative xmlns:adec="http://schemas.microsoft.com/office/drawing/2017/decorative" val="1"/>
              </a:ext>
            </a:extLst>
          </p:cNvPr>
          <p:cNvSpPr txBox="1"/>
          <p:nvPr/>
        </p:nvSpPr>
        <p:spPr>
          <a:xfrm>
            <a:off x="5339950" y="193956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493" name="Google Shape;493;p70">
            <a:extLst>
              <a:ext uri="{C183D7F6-B498-43B3-948B-1728B52AA6E4}">
                <adec:decorative xmlns:adec="http://schemas.microsoft.com/office/drawing/2017/decorative" val="1"/>
              </a:ext>
            </a:extLst>
          </p:cNvPr>
          <p:cNvSpPr txBox="1"/>
          <p:nvPr/>
        </p:nvSpPr>
        <p:spPr>
          <a:xfrm>
            <a:off x="5996675" y="3241826"/>
            <a:ext cx="2312100" cy="49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chemeClr val="accent2"/>
                </a:solidFill>
                <a:latin typeface="Franklin Gothic"/>
                <a:ea typeface="Franklin Gothic"/>
                <a:cs typeface="Franklin Gothic"/>
                <a:sym typeface="Franklin Gothic"/>
              </a:rPr>
              <a:t>MAP, KSA, ACT, etc.</a:t>
            </a:r>
            <a:endParaRPr sz="1700" b="1">
              <a:solidFill>
                <a:schemeClr val="accent2"/>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extLst>
              <p:ext uri="{D42A27DB-BD31-4B8C-83A1-F6EECF244321}">
                <p14:modId xmlns:p14="http://schemas.microsoft.com/office/powerpoint/2010/main" val="3765979591"/>
              </p:ext>
            </p:extLst>
          </p:nvPr>
        </p:nvGraphicFramePr>
        <p:xfrm>
          <a:off x="161475" y="1130322"/>
          <a:ext cx="8821050" cy="2423075"/>
        </p:xfrm>
        <a:graphic>
          <a:graphicData uri="http://schemas.openxmlformats.org/drawingml/2006/table">
            <a:tbl>
              <a:tblPr firstRow="1">
                <a:noFill/>
                <a:tableStyleId>{3E6FF6EE-AEBD-4A41-84B7-8B4A148986E0}</a:tableStyleId>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p71"/>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800" i="1" dirty="0">
                <a:solidFill>
                  <a:srgbClr val="6AC398"/>
                </a:solidFill>
              </a:rPr>
              <a:t>Students with strong abilities in decoding and language comprehension:</a:t>
            </a:r>
            <a:endParaRPr sz="1300" i="1" dirty="0"/>
          </a:p>
        </p:txBody>
      </p:sp>
      <p:grpSp>
        <p:nvGrpSpPr>
          <p:cNvPr id="501" name="Google Shape;501;p71">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a:solidFill>
            <a:srgbClr val="E1F3EA"/>
          </a:solidFill>
        </p:grpSpPr>
        <p:sp>
          <p:nvSpPr>
            <p:cNvPr id="502" name="Google Shape;502;p71"/>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1"/>
            <p:cNvSpPr txBox="1"/>
            <p:nvPr/>
          </p:nvSpPr>
          <p:spPr>
            <a:xfrm>
              <a:off x="3124425" y="2113083"/>
              <a:ext cx="1833300" cy="459900"/>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LANGUAGE</a:t>
              </a:r>
              <a:endParaRPr sz="17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COMPREHENSION</a:t>
              </a:r>
              <a:endParaRPr sz="1700" b="1" dirty="0">
                <a:solidFill>
                  <a:srgbClr val="002060"/>
                </a:solidFill>
                <a:latin typeface="Franklin Gothic" panose="020B0604020202020204" charset="0"/>
                <a:ea typeface="Libre Franklin"/>
                <a:cs typeface="Libre Franklin"/>
                <a:sym typeface="Libre Franklin"/>
              </a:endParaRPr>
            </a:p>
          </p:txBody>
        </p:sp>
        <p:sp>
          <p:nvSpPr>
            <p:cNvPr id="504" name="Google Shape;504;p71"/>
            <p:cNvSpPr txBox="1"/>
            <p:nvPr/>
          </p:nvSpPr>
          <p:spPr>
            <a:xfrm>
              <a:off x="3303677" y="2436621"/>
              <a:ext cx="1611621" cy="605301"/>
            </a:xfrm>
            <a:prstGeom prst="rect">
              <a:avLst/>
            </a:prstGeom>
            <a:grp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Vocabulary</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Background knowledge</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Language structures and conventions</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Verbal reasoning (e.g., making inferences)</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500" dirty="0">
                  <a:solidFill>
                    <a:srgbClr val="002060"/>
                  </a:solidFill>
                  <a:latin typeface="Franklin Gothic" panose="020B0604020202020204" charset="0"/>
                  <a:ea typeface="Libre Franklin"/>
                  <a:cs typeface="Libre Franklin"/>
                  <a:sym typeface="Libre Franklin"/>
                </a:rPr>
                <a:t>- Literary knowledge </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500" dirty="0">
                <a:solidFill>
                  <a:srgbClr val="002060"/>
                </a:solidFill>
                <a:latin typeface="Franklin Gothic" panose="020B0604020202020204" charset="0"/>
                <a:ea typeface="Libre Franklin"/>
                <a:cs typeface="Libre Franklin"/>
                <a:sym typeface="Libre Franklin"/>
              </a:endParaRPr>
            </a:p>
          </p:txBody>
        </p:sp>
      </p:grpSp>
      <p:grpSp>
        <p:nvGrpSpPr>
          <p:cNvPr id="505" name="Google Shape;505;p71" descr="The Simple View of Reading indicates that student reading comprehension is the product of word recognition ability times language comprehension ability. If a student has gaps in word recognition and/or language comprehension, this will impact their overall reading comprehension. &#10;&#10;In this example, imagine a student who has perfect word recognition and perfect oral language comprehension. &#10;&#10;Their equation would be 1 times 1 = 1, meaning they do not have any gaps that impact reading comprehension. "/>
          <p:cNvGrpSpPr/>
          <p:nvPr/>
        </p:nvGrpSpPr>
        <p:grpSpPr>
          <a:xfrm>
            <a:off x="216448" y="1035393"/>
            <a:ext cx="2678103" cy="2925264"/>
            <a:chOff x="1126863" y="2013875"/>
            <a:chExt cx="1944600" cy="1569600"/>
          </a:xfrm>
        </p:grpSpPr>
        <p:sp>
          <p:nvSpPr>
            <p:cNvPr id="506" name="Google Shape;506;p71"/>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1"/>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Franklin Gothic" panose="020B0604020202020204" charset="0"/>
                  <a:ea typeface="Libre Franklin"/>
                  <a:cs typeface="Libre Franklin"/>
                  <a:sym typeface="Libre Franklin"/>
                </a:rPr>
                <a:t>WORD RECOGNITION</a:t>
              </a:r>
              <a:endParaRPr sz="1700" dirty="0">
                <a:solidFill>
                  <a:srgbClr val="FFFFFF"/>
                </a:solidFill>
                <a:latin typeface="Franklin Gothic" panose="020B0604020202020204" charset="0"/>
                <a:ea typeface="Libre Franklin"/>
                <a:cs typeface="Libre Franklin"/>
                <a:sym typeface="Libre Franklin"/>
              </a:endParaRPr>
            </a:p>
          </p:txBody>
        </p:sp>
        <p:sp>
          <p:nvSpPr>
            <p:cNvPr id="508" name="Google Shape;508;p71"/>
            <p:cNvSpPr txBox="1"/>
            <p:nvPr/>
          </p:nvSpPr>
          <p:spPr>
            <a:xfrm>
              <a:off x="1268165" y="2323082"/>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Print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Phonological and Phonemic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Decoding (phonics, advanced phonics)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Sight word recognition</a:t>
              </a:r>
              <a:endParaRPr sz="1600" dirty="0">
                <a:solidFill>
                  <a:srgbClr val="FFFFFF"/>
                </a:solidFill>
                <a:latin typeface="Franklin Gothic" panose="020B0604020202020204" charset="0"/>
                <a:ea typeface="Libre Franklin"/>
                <a:cs typeface="Libre Franklin"/>
                <a:sym typeface="Libre Franklin"/>
              </a:endParaRPr>
            </a:p>
          </p:txBody>
        </p:sp>
      </p:grpSp>
      <p:grpSp>
        <p:nvGrpSpPr>
          <p:cNvPr id="509" name="Google Shape;509;p71">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510" name="Google Shape;510;p71"/>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1" name="Google Shape;511;p71"/>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READING</a:t>
              </a:r>
              <a:endParaRPr sz="1700" b="1" dirty="0">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COMPREHENSION</a:t>
              </a:r>
              <a:endParaRPr sz="1100" b="1" dirty="0">
                <a:solidFill>
                  <a:srgbClr val="FFFFFF"/>
                </a:solidFill>
                <a:latin typeface="Franklin Gothic" panose="020B0604020202020204" charset="0"/>
                <a:ea typeface="Roboto"/>
                <a:cs typeface="Roboto"/>
                <a:sym typeface="Roboto"/>
              </a:endParaRPr>
            </a:p>
          </p:txBody>
        </p:sp>
        <p:sp>
          <p:nvSpPr>
            <p:cNvPr id="512" name="Google Shape;512;p71"/>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dirty="0">
                  <a:solidFill>
                    <a:srgbClr val="FFFFFF"/>
                  </a:solidFill>
                  <a:latin typeface="Franklin Gothic" panose="020B0604020202020204" charset="0"/>
                  <a:ea typeface="Libre Franklin"/>
                  <a:cs typeface="Libre Franklin"/>
                  <a:sym typeface="Libre Franklin"/>
                </a:rPr>
                <a:t>Ability to derive </a:t>
              </a:r>
              <a:r>
                <a:rPr lang="en" sz="2200" dirty="0">
                  <a:solidFill>
                    <a:schemeClr val="lt1"/>
                  </a:solidFill>
                  <a:latin typeface="Franklin Gothic" panose="020B0604020202020204" charset="0"/>
                  <a:ea typeface="Libre Franklin"/>
                  <a:cs typeface="Libre Franklin"/>
                  <a:sym typeface="Libre Franklin"/>
                </a:rPr>
                <a:t>meaning</a:t>
              </a:r>
              <a:r>
                <a:rPr lang="en" sz="2200" dirty="0">
                  <a:solidFill>
                    <a:srgbClr val="FFFFFF"/>
                  </a:solidFill>
                  <a:latin typeface="Franklin Gothic" panose="020B0604020202020204" charset="0"/>
                  <a:ea typeface="Libre Franklin"/>
                  <a:cs typeface="Libre Franklin"/>
                  <a:sym typeface="Libre Franklin"/>
                </a:rPr>
                <a:t> from text</a:t>
              </a:r>
              <a:endParaRPr sz="2200" dirty="0">
                <a:solidFill>
                  <a:srgbClr val="FFFFFF"/>
                </a:solidFill>
                <a:latin typeface="Franklin Gothic" panose="020B0604020202020204" charset="0"/>
                <a:ea typeface="Libre Franklin"/>
                <a:cs typeface="Libre Franklin"/>
                <a:sym typeface="Libre Franklin"/>
              </a:endParaRPr>
            </a:p>
          </p:txBody>
        </p:sp>
      </p:grpSp>
      <p:sp>
        <p:nvSpPr>
          <p:cNvPr id="513" name="Google Shape;513;p71">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1"/>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515" name="Google Shape;515;p71">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1"/>
          <p:cNvSpPr txBox="1"/>
          <p:nvPr/>
        </p:nvSpPr>
        <p:spPr>
          <a:xfrm>
            <a:off x="5364400" y="24894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a:t>
            </a:r>
            <a:endParaRPr sz="6000" b="1" dirty="0">
              <a:solidFill>
                <a:srgbClr val="002060"/>
              </a:solidFill>
              <a:latin typeface="Libre Franklin"/>
              <a:ea typeface="Libre Franklin"/>
              <a:cs typeface="Libre Franklin"/>
              <a:sym typeface="Libre Franklin"/>
            </a:endParaRPr>
          </a:p>
        </p:txBody>
      </p:sp>
      <p:sp>
        <p:nvSpPr>
          <p:cNvPr id="517" name="Google Shape;517;p71">
            <a:extLst>
              <a:ext uri="{C183D7F6-B498-43B3-948B-1728B52AA6E4}">
                <adec:decorative xmlns:adec="http://schemas.microsoft.com/office/drawing/2017/decorative" val="1"/>
              </a:ext>
            </a:extLst>
          </p:cNvPr>
          <p:cNvSpPr/>
          <p:nvPr/>
        </p:nvSpPr>
        <p:spPr>
          <a:xfrm>
            <a:off x="1031923" y="19992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1">
            <a:extLst>
              <a:ext uri="{C183D7F6-B498-43B3-948B-1728B52AA6E4}">
                <adec:decorative xmlns:adec="http://schemas.microsoft.com/office/drawing/2017/decorative" val="1"/>
              </a:ext>
            </a:extLst>
          </p:cNvPr>
          <p:cNvSpPr txBox="1"/>
          <p:nvPr/>
        </p:nvSpPr>
        <p:spPr>
          <a:xfrm>
            <a:off x="1117575" y="185811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
        <p:nvSpPr>
          <p:cNvPr id="519" name="Google Shape;519;p71">
            <a:extLst>
              <a:ext uri="{C183D7F6-B498-43B3-948B-1728B52AA6E4}">
                <adec:decorative xmlns:adec="http://schemas.microsoft.com/office/drawing/2017/decorative" val="1"/>
              </a:ext>
            </a:extLst>
          </p:cNvPr>
          <p:cNvSpPr/>
          <p:nvPr/>
        </p:nvSpPr>
        <p:spPr>
          <a:xfrm>
            <a:off x="3845023" y="1944815"/>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1"/>
          <p:cNvSpPr txBox="1"/>
          <p:nvPr/>
        </p:nvSpPr>
        <p:spPr>
          <a:xfrm>
            <a:off x="393067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
        <p:nvSpPr>
          <p:cNvPr id="521" name="Google Shape;521;p71">
            <a:extLst>
              <a:ext uri="{C183D7F6-B498-43B3-948B-1728B52AA6E4}">
                <adec:decorative xmlns:adec="http://schemas.microsoft.com/office/drawing/2017/decorative" val="1"/>
              </a:ext>
            </a:extLst>
          </p:cNvPr>
          <p:cNvSpPr/>
          <p:nvPr/>
        </p:nvSpPr>
        <p:spPr>
          <a:xfrm>
            <a:off x="7835673" y="29934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1"/>
          <p:cNvSpPr txBox="1"/>
          <p:nvPr/>
        </p:nvSpPr>
        <p:spPr>
          <a:xfrm>
            <a:off x="7921325" y="285231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9" name="Google Shape;529;p72">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700" b="1" i="1" dirty="0">
                <a:solidFill>
                  <a:srgbClr val="6AC398"/>
                </a:solidFill>
                <a:latin typeface="Franklin Gothic" panose="020B0604020202020204" charset="0"/>
                <a:ea typeface="Libre Franklin"/>
                <a:cs typeface="Libre Franklin"/>
                <a:sym typeface="Libre Franklin"/>
              </a:rPr>
              <a:t>Student with strong decoding skills but gaps in language comprehension:</a:t>
            </a:r>
            <a:endParaRPr sz="1200" b="1" i="1" dirty="0">
              <a:latin typeface="Franklin Gothic" panose="020B0604020202020204" charset="0"/>
              <a:ea typeface="Libre Franklin"/>
              <a:cs typeface="Libre Franklin"/>
              <a:sym typeface="Libre Franklin"/>
            </a:endParaRPr>
          </a:p>
        </p:txBody>
      </p:sp>
      <p:grpSp>
        <p:nvGrpSpPr>
          <p:cNvPr id="530" name="Google Shape;530;p72">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a:solidFill>
            <a:srgbClr val="E1F3EA"/>
          </a:solidFill>
        </p:grpSpPr>
        <p:sp>
          <p:nvSpPr>
            <p:cNvPr id="531" name="Google Shape;531;p72"/>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2"/>
            <p:cNvSpPr txBox="1"/>
            <p:nvPr/>
          </p:nvSpPr>
          <p:spPr>
            <a:xfrm>
              <a:off x="3124425" y="2113083"/>
              <a:ext cx="1833300" cy="459900"/>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LANGUAGE</a:t>
              </a:r>
              <a:endParaRPr sz="17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COMPREHENSION</a:t>
              </a:r>
              <a:endParaRPr sz="1700" b="1" dirty="0">
                <a:solidFill>
                  <a:srgbClr val="002060"/>
                </a:solidFill>
                <a:latin typeface="Franklin Gothic" panose="020B0604020202020204" charset="0"/>
                <a:ea typeface="Libre Franklin"/>
                <a:cs typeface="Libre Franklin"/>
                <a:sym typeface="Libre Franklin"/>
              </a:endParaRPr>
            </a:p>
          </p:txBody>
        </p:sp>
        <p:sp>
          <p:nvSpPr>
            <p:cNvPr id="533" name="Google Shape;533;p72"/>
            <p:cNvSpPr txBox="1"/>
            <p:nvPr/>
          </p:nvSpPr>
          <p:spPr>
            <a:xfrm>
              <a:off x="3204356" y="2436621"/>
              <a:ext cx="1710942" cy="616307"/>
            </a:xfrm>
            <a:prstGeom prst="rect">
              <a:avLst/>
            </a:prstGeom>
            <a:grp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Vocabulary</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Background knowledge</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Language structures and conventions</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Verbal reasoning (e.g., making inferences)</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500" dirty="0">
                  <a:solidFill>
                    <a:srgbClr val="002060"/>
                  </a:solidFill>
                  <a:latin typeface="Franklin Gothic" panose="020B0604020202020204" charset="0"/>
                  <a:ea typeface="Libre Franklin"/>
                  <a:cs typeface="Libre Franklin"/>
                  <a:sym typeface="Libre Franklin"/>
                </a:rPr>
                <a:t>- Literary knowledge </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500" dirty="0">
                <a:solidFill>
                  <a:srgbClr val="002060"/>
                </a:solidFill>
                <a:latin typeface="Franklin Gothic" panose="020B0604020202020204" charset="0"/>
                <a:ea typeface="Libre Franklin"/>
                <a:cs typeface="Libre Franklin"/>
                <a:sym typeface="Libre Franklin"/>
              </a:endParaRPr>
            </a:p>
          </p:txBody>
        </p:sp>
      </p:grpSp>
      <p:grpSp>
        <p:nvGrpSpPr>
          <p:cNvPr id="534" name="Google Shape;534;p72" descr="In this example, imagine if a student has perfect word recognition but gaps in language comprehension. This would mean they can decode every word, but they may lack background knowledge or vocabulary knowledge. Their equation would be&#10;&#10;1 times 0.5, meaning they only comprehend about half of what they read.">
            <a:extLst>
              <a:ext uri="{C183D7F6-B498-43B3-948B-1728B52AA6E4}">
                <adec:decorative xmlns:adec="http://schemas.microsoft.com/office/drawing/2017/decorative" val="0"/>
              </a:ext>
            </a:extLst>
          </p:cNvPr>
          <p:cNvGrpSpPr/>
          <p:nvPr/>
        </p:nvGrpSpPr>
        <p:grpSpPr>
          <a:xfrm>
            <a:off x="216448" y="1035393"/>
            <a:ext cx="2678103" cy="2925264"/>
            <a:chOff x="1126863" y="2013875"/>
            <a:chExt cx="1944600" cy="1569600"/>
          </a:xfrm>
        </p:grpSpPr>
        <p:sp>
          <p:nvSpPr>
            <p:cNvPr id="535" name="Google Shape;535;p72"/>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2"/>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Franklin Gothic" panose="020B0604020202020204" charset="0"/>
                  <a:ea typeface="Libre Franklin"/>
                  <a:cs typeface="Libre Franklin"/>
                  <a:sym typeface="Libre Franklin"/>
                </a:rPr>
                <a:t>WORD RECOGNITION</a:t>
              </a:r>
              <a:endParaRPr sz="1700" dirty="0">
                <a:solidFill>
                  <a:srgbClr val="FFFFFF"/>
                </a:solidFill>
                <a:latin typeface="Franklin Gothic" panose="020B0604020202020204" charset="0"/>
                <a:ea typeface="Libre Franklin"/>
                <a:cs typeface="Libre Franklin"/>
                <a:sym typeface="Libre Franklin"/>
              </a:endParaRPr>
            </a:p>
          </p:txBody>
        </p:sp>
        <p:sp>
          <p:nvSpPr>
            <p:cNvPr id="537" name="Google Shape;537;p72"/>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Print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Phonological and Phonemic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Decoding (phonics, advanced phonics)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Sight word recognition</a:t>
              </a:r>
              <a:endParaRPr sz="1600" dirty="0">
                <a:solidFill>
                  <a:srgbClr val="FFFFFF"/>
                </a:solidFill>
                <a:latin typeface="Franklin Gothic" panose="020B0604020202020204" charset="0"/>
                <a:ea typeface="Libre Franklin"/>
                <a:cs typeface="Libre Franklin"/>
                <a:sym typeface="Libre Franklin"/>
              </a:endParaRPr>
            </a:p>
          </p:txBody>
        </p:sp>
      </p:grpSp>
      <p:grpSp>
        <p:nvGrpSpPr>
          <p:cNvPr id="538" name="Google Shape;538;p72">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539" name="Google Shape;539;p72"/>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0" name="Google Shape;540;p72"/>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READING</a:t>
              </a:r>
              <a:endParaRPr sz="1700" b="1" dirty="0">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COMPREHENSION</a:t>
              </a:r>
              <a:endParaRPr sz="1100" b="1" dirty="0">
                <a:solidFill>
                  <a:srgbClr val="FFFFFF"/>
                </a:solidFill>
                <a:latin typeface="Franklin Gothic" panose="020B0604020202020204" charset="0"/>
                <a:ea typeface="Roboto"/>
                <a:cs typeface="Roboto"/>
                <a:sym typeface="Roboto"/>
              </a:endParaRPr>
            </a:p>
          </p:txBody>
        </p:sp>
        <p:sp>
          <p:nvSpPr>
            <p:cNvPr id="541" name="Google Shape;541;p72"/>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rgbClr val="FFFFFF"/>
                  </a:solidFill>
                  <a:latin typeface="Franklin Gothic" panose="020B0604020202020204" charset="0"/>
                  <a:ea typeface="Libre Franklin"/>
                  <a:cs typeface="Libre Franklin"/>
                  <a:sym typeface="Libre Franklin"/>
                </a:rPr>
                <a:t>Ability to derive </a:t>
              </a:r>
              <a:r>
                <a:rPr lang="en" sz="2200">
                  <a:solidFill>
                    <a:schemeClr val="lt1"/>
                  </a:solidFill>
                  <a:latin typeface="Franklin Gothic" panose="020B0604020202020204" charset="0"/>
                  <a:ea typeface="Libre Franklin"/>
                  <a:cs typeface="Libre Franklin"/>
                  <a:sym typeface="Libre Franklin"/>
                </a:rPr>
                <a:t>meaning</a:t>
              </a:r>
              <a:r>
                <a:rPr lang="en" sz="2200">
                  <a:solidFill>
                    <a:srgbClr val="FFFFFF"/>
                  </a:solidFill>
                  <a:latin typeface="Franklin Gothic" panose="020B0604020202020204" charset="0"/>
                  <a:ea typeface="Libre Franklin"/>
                  <a:cs typeface="Libre Franklin"/>
                  <a:sym typeface="Libre Franklin"/>
                </a:rPr>
                <a:t> from text</a:t>
              </a:r>
              <a:endParaRPr sz="2200">
                <a:solidFill>
                  <a:srgbClr val="FFFFFF"/>
                </a:solidFill>
                <a:latin typeface="Franklin Gothic" panose="020B0604020202020204" charset="0"/>
                <a:ea typeface="Libre Franklin"/>
                <a:cs typeface="Libre Franklin"/>
                <a:sym typeface="Libre Franklin"/>
              </a:endParaRPr>
            </a:p>
          </p:txBody>
        </p:sp>
      </p:grpSp>
      <p:sp>
        <p:nvSpPr>
          <p:cNvPr id="542" name="Google Shape;542;p72">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2">
            <a:extLst>
              <a:ext uri="{C183D7F6-B498-43B3-948B-1728B52AA6E4}">
                <adec:decorative xmlns:adec="http://schemas.microsoft.com/office/drawing/2017/decorative" val="1"/>
              </a:ext>
            </a:extLst>
          </p:cNvPr>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544" name="Google Shape;544;p72">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2">
            <a:extLst>
              <a:ext uri="{C183D7F6-B498-43B3-948B-1728B52AA6E4}">
                <adec:decorative xmlns:adec="http://schemas.microsoft.com/office/drawing/2017/decorative" val="1"/>
              </a:ext>
            </a:extLst>
          </p:cNvPr>
          <p:cNvSpPr txBox="1"/>
          <p:nvPr/>
        </p:nvSpPr>
        <p:spPr>
          <a:xfrm>
            <a:off x="5364400" y="24894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546" name="Google Shape;546;p72">
            <a:extLst>
              <a:ext uri="{C183D7F6-B498-43B3-948B-1728B52AA6E4}">
                <adec:decorative xmlns:adec="http://schemas.microsoft.com/office/drawing/2017/decorative" val="1"/>
              </a:ext>
            </a:extLst>
          </p:cNvPr>
          <p:cNvSpPr/>
          <p:nvPr/>
        </p:nvSpPr>
        <p:spPr>
          <a:xfrm>
            <a:off x="3759963" y="1977677"/>
            <a:ext cx="969900" cy="994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2">
            <a:extLst>
              <a:ext uri="{C183D7F6-B498-43B3-948B-1728B52AA6E4}">
                <adec:decorative xmlns:adec="http://schemas.microsoft.com/office/drawing/2017/decorative" val="1"/>
              </a:ext>
            </a:extLst>
          </p:cNvPr>
          <p:cNvSpPr txBox="1"/>
          <p:nvPr/>
        </p:nvSpPr>
        <p:spPr>
          <a:xfrm>
            <a:off x="3739563" y="1901475"/>
            <a:ext cx="10107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.5</a:t>
            </a:r>
            <a:endParaRPr sz="6000" b="1">
              <a:solidFill>
                <a:srgbClr val="002060"/>
              </a:solidFill>
              <a:latin typeface="Libre Franklin"/>
              <a:ea typeface="Libre Franklin"/>
              <a:cs typeface="Libre Franklin"/>
              <a:sym typeface="Libre Franklin"/>
            </a:endParaRPr>
          </a:p>
        </p:txBody>
      </p:sp>
      <p:sp>
        <p:nvSpPr>
          <p:cNvPr id="548" name="Google Shape;548;p72">
            <a:extLst>
              <a:ext uri="{C183D7F6-B498-43B3-948B-1728B52AA6E4}">
                <adec:decorative xmlns:adec="http://schemas.microsoft.com/office/drawing/2017/decorative" val="1"/>
              </a:ext>
            </a:extLst>
          </p:cNvPr>
          <p:cNvSpPr/>
          <p:nvPr/>
        </p:nvSpPr>
        <p:spPr>
          <a:xfrm>
            <a:off x="816750" y="1971739"/>
            <a:ext cx="969900" cy="962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2">
            <a:extLst>
              <a:ext uri="{C183D7F6-B498-43B3-948B-1728B52AA6E4}">
                <adec:decorative xmlns:adec="http://schemas.microsoft.com/office/drawing/2017/decorative" val="1"/>
              </a:ext>
            </a:extLst>
          </p:cNvPr>
          <p:cNvSpPr txBox="1"/>
          <p:nvPr/>
        </p:nvSpPr>
        <p:spPr>
          <a:xfrm>
            <a:off x="1047588" y="1863300"/>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
        <p:nvSpPr>
          <p:cNvPr id="550" name="Google Shape;550;p72">
            <a:extLst>
              <a:ext uri="{C183D7F6-B498-43B3-948B-1728B52AA6E4}">
                <adec:decorative xmlns:adec="http://schemas.microsoft.com/office/drawing/2017/decorative" val="1"/>
              </a:ext>
            </a:extLst>
          </p:cNvPr>
          <p:cNvSpPr/>
          <p:nvPr/>
        </p:nvSpPr>
        <p:spPr>
          <a:xfrm>
            <a:off x="7735650" y="2906802"/>
            <a:ext cx="969900" cy="994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2">
            <a:extLst>
              <a:ext uri="{C183D7F6-B498-43B3-948B-1728B52AA6E4}">
                <adec:decorative xmlns:adec="http://schemas.microsoft.com/office/drawing/2017/decorative" val="1"/>
              </a:ext>
            </a:extLst>
          </p:cNvPr>
          <p:cNvSpPr txBox="1"/>
          <p:nvPr/>
        </p:nvSpPr>
        <p:spPr>
          <a:xfrm>
            <a:off x="7715250" y="2830600"/>
            <a:ext cx="10107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.5</a:t>
            </a:r>
            <a:endParaRPr sz="6000" b="1">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p73"/>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800" b="1" i="1" dirty="0">
                <a:solidFill>
                  <a:srgbClr val="6AC398"/>
                </a:solidFill>
                <a:latin typeface="Franklin Gothic" panose="020B0604020202020204" charset="0"/>
                <a:ea typeface="Libre Franklin"/>
                <a:cs typeface="Libre Franklin"/>
                <a:sym typeface="Libre Franklin"/>
              </a:rPr>
              <a:t>Student with needs in decoding AND language comprehension:</a:t>
            </a:r>
            <a:endParaRPr sz="1400" b="1" i="1" dirty="0">
              <a:latin typeface="Franklin Gothic" panose="020B0604020202020204" charset="0"/>
              <a:ea typeface="Libre Franklin"/>
              <a:cs typeface="Libre Franklin"/>
              <a:sym typeface="Libre Franklin"/>
            </a:endParaRPr>
          </a:p>
        </p:txBody>
      </p:sp>
      <p:grpSp>
        <p:nvGrpSpPr>
          <p:cNvPr id="559" name="Google Shape;559;p73">
            <a:extLst>
              <a:ext uri="{C183D7F6-B498-43B3-948B-1728B52AA6E4}">
                <adec:decorative xmlns:adec="http://schemas.microsoft.com/office/drawing/2017/decorative" val="1"/>
              </a:ext>
            </a:extLst>
          </p:cNvPr>
          <p:cNvGrpSpPr/>
          <p:nvPr/>
        </p:nvGrpSpPr>
        <p:grpSpPr>
          <a:xfrm>
            <a:off x="2748031" y="1035393"/>
            <a:ext cx="2909948" cy="2925264"/>
            <a:chOff x="2967456" y="2013875"/>
            <a:chExt cx="2112945" cy="1569600"/>
          </a:xfrm>
          <a:solidFill>
            <a:srgbClr val="E1F3EA"/>
          </a:solidFill>
        </p:grpSpPr>
        <p:sp>
          <p:nvSpPr>
            <p:cNvPr id="560" name="Google Shape;560;p73"/>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p:txBody>
        </p:sp>
        <p:sp>
          <p:nvSpPr>
            <p:cNvPr id="561" name="Google Shape;561;p73"/>
            <p:cNvSpPr txBox="1"/>
            <p:nvPr/>
          </p:nvSpPr>
          <p:spPr>
            <a:xfrm>
              <a:off x="2967456" y="2030075"/>
              <a:ext cx="2112945" cy="590417"/>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LANGUAGE</a:t>
              </a:r>
              <a:endParaRPr sz="18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COMPREHENSION</a:t>
              </a:r>
              <a:endParaRPr sz="1800" b="1" dirty="0">
                <a:solidFill>
                  <a:srgbClr val="002060"/>
                </a:solidFill>
                <a:latin typeface="Franklin Gothic" panose="020B0604020202020204" charset="0"/>
                <a:ea typeface="Libre Franklin"/>
                <a:cs typeface="Libre Franklin"/>
                <a:sym typeface="Libre Franklin"/>
              </a:endParaRPr>
            </a:p>
          </p:txBody>
        </p:sp>
        <p:sp>
          <p:nvSpPr>
            <p:cNvPr id="562" name="Google Shape;562;p73"/>
            <p:cNvSpPr txBox="1"/>
            <p:nvPr/>
          </p:nvSpPr>
          <p:spPr>
            <a:xfrm>
              <a:off x="3224804" y="2353613"/>
              <a:ext cx="1813170" cy="657816"/>
            </a:xfrm>
            <a:prstGeom prst="rect">
              <a:avLst/>
            </a:prstGeom>
            <a:grp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Vocabulary</a:t>
              </a:r>
              <a:endParaRPr sz="160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Background knowledge</a:t>
              </a:r>
              <a:endParaRPr sz="160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Language structures and conventions</a:t>
              </a:r>
              <a:endParaRPr sz="160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Verbal reasoning (e.g., making inferences)</a:t>
              </a:r>
              <a:endParaRPr sz="160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None/>
              </a:pPr>
              <a:r>
                <a:rPr lang="en" sz="1600">
                  <a:solidFill>
                    <a:srgbClr val="002060"/>
                  </a:solidFill>
                  <a:latin typeface="Franklin Gothic" panose="020B0604020202020204" charset="0"/>
                  <a:ea typeface="Libre Franklin"/>
                  <a:cs typeface="Libre Franklin"/>
                  <a:sym typeface="Libre Franklin"/>
                </a:rPr>
                <a:t>- Literary knowledge  </a:t>
              </a:r>
              <a:endParaRPr sz="160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600">
                <a:solidFill>
                  <a:srgbClr val="002060"/>
                </a:solidFill>
                <a:latin typeface="Franklin Gothic" panose="020B0604020202020204" charset="0"/>
                <a:ea typeface="Libre Franklin"/>
                <a:cs typeface="Libre Franklin"/>
                <a:sym typeface="Libre Franklin"/>
              </a:endParaRPr>
            </a:p>
          </p:txBody>
        </p:sp>
      </p:grpSp>
      <p:grpSp>
        <p:nvGrpSpPr>
          <p:cNvPr id="563" name="Google Shape;563;p73" descr="The Simple View of Reading indicates that student reading comprehension is the product of word recognition ability times language comprehension ability. If a student has gaps in word recognition and/or language comprehension, this will impact their overall reading comprehension. "/>
          <p:cNvGrpSpPr/>
          <p:nvPr/>
        </p:nvGrpSpPr>
        <p:grpSpPr>
          <a:xfrm>
            <a:off x="216448" y="1035393"/>
            <a:ext cx="2678103" cy="2925264"/>
            <a:chOff x="1126863" y="2013875"/>
            <a:chExt cx="1944600" cy="1569600"/>
          </a:xfrm>
        </p:grpSpPr>
        <p:sp>
          <p:nvSpPr>
            <p:cNvPr id="564" name="Google Shape;564;p73"/>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3"/>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Libre Franklin"/>
                  <a:ea typeface="Libre Franklin"/>
                  <a:cs typeface="Libre Franklin"/>
                  <a:sym typeface="Libre Franklin"/>
                </a:rPr>
                <a:t>WORD RECOGNITION</a:t>
              </a:r>
              <a:endParaRPr sz="1700">
                <a:solidFill>
                  <a:srgbClr val="FFFFFF"/>
                </a:solidFill>
                <a:latin typeface="Libre Franklin"/>
                <a:ea typeface="Libre Franklin"/>
                <a:cs typeface="Libre Franklin"/>
                <a:sym typeface="Libre Franklin"/>
              </a:endParaRPr>
            </a:p>
          </p:txBody>
        </p:sp>
        <p:sp>
          <p:nvSpPr>
            <p:cNvPr id="566" name="Google Shape;566;p73"/>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Print Awareness</a:t>
              </a:r>
              <a:endParaRPr dirty="0">
                <a:solidFill>
                  <a:schemeClr val="lt1"/>
                </a:solidFill>
                <a:latin typeface="Libre Franklin"/>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Phonological and Phonemic Awareness</a:t>
              </a:r>
              <a:endParaRPr dirty="0">
                <a:solidFill>
                  <a:schemeClr val="lt1"/>
                </a:solidFill>
                <a:latin typeface="Libre Franklin"/>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Decoding (phonics, advanced phonics)</a:t>
              </a:r>
              <a:endParaRPr dirty="0">
                <a:solidFill>
                  <a:schemeClr val="lt1"/>
                </a:solidFill>
                <a:latin typeface="Libre Franklin"/>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Sight word recognition</a:t>
              </a:r>
              <a:endParaRPr dirty="0">
                <a:solidFill>
                  <a:srgbClr val="FFFFFF"/>
                </a:solidFill>
                <a:latin typeface="Libre Franklin"/>
                <a:ea typeface="Libre Franklin"/>
                <a:cs typeface="Libre Franklin"/>
                <a:sym typeface="Libre Franklin"/>
              </a:endParaRPr>
            </a:p>
          </p:txBody>
        </p:sp>
      </p:grpSp>
      <p:grpSp>
        <p:nvGrpSpPr>
          <p:cNvPr id="567" name="Google Shape;567;p73">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568" name="Google Shape;568;p73"/>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p:txBody>
        </p:sp>
        <p:sp>
          <p:nvSpPr>
            <p:cNvPr id="569" name="Google Shape;569;p73"/>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READING</a:t>
              </a:r>
              <a:endParaRPr sz="1800" b="1">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COMPREHENSION</a:t>
              </a:r>
              <a:endParaRPr sz="1200" b="1">
                <a:solidFill>
                  <a:srgbClr val="FFFFFF"/>
                </a:solidFill>
                <a:latin typeface="Franklin Gothic" panose="020B0604020202020204" charset="0"/>
                <a:ea typeface="Roboto"/>
                <a:cs typeface="Roboto"/>
                <a:sym typeface="Roboto"/>
              </a:endParaRPr>
            </a:p>
          </p:txBody>
        </p:sp>
        <p:sp>
          <p:nvSpPr>
            <p:cNvPr id="570" name="Google Shape;570;p73"/>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400">
                  <a:solidFill>
                    <a:srgbClr val="FFFFFF"/>
                  </a:solidFill>
                  <a:latin typeface="Franklin Gothic" panose="020B0604020202020204" charset="0"/>
                  <a:ea typeface="Libre Franklin"/>
                  <a:cs typeface="Libre Franklin"/>
                  <a:sym typeface="Libre Franklin"/>
                </a:rPr>
                <a:t>Ability to derive </a:t>
              </a:r>
              <a:r>
                <a:rPr lang="en" sz="2400">
                  <a:solidFill>
                    <a:schemeClr val="lt1"/>
                  </a:solidFill>
                  <a:latin typeface="Franklin Gothic" panose="020B0604020202020204" charset="0"/>
                  <a:ea typeface="Libre Franklin"/>
                  <a:cs typeface="Libre Franklin"/>
                  <a:sym typeface="Libre Franklin"/>
                </a:rPr>
                <a:t>meaning</a:t>
              </a:r>
              <a:r>
                <a:rPr lang="en" sz="2400">
                  <a:solidFill>
                    <a:srgbClr val="FFFFFF"/>
                  </a:solidFill>
                  <a:latin typeface="Franklin Gothic" panose="020B0604020202020204" charset="0"/>
                  <a:ea typeface="Libre Franklin"/>
                  <a:cs typeface="Libre Franklin"/>
                  <a:sym typeface="Libre Franklin"/>
                </a:rPr>
                <a:t> from text</a:t>
              </a:r>
              <a:endParaRPr sz="2400">
                <a:solidFill>
                  <a:srgbClr val="FFFFFF"/>
                </a:solidFill>
                <a:latin typeface="Franklin Gothic" panose="020B0604020202020204" charset="0"/>
                <a:ea typeface="Libre Franklin"/>
                <a:cs typeface="Libre Franklin"/>
                <a:sym typeface="Libre Franklin"/>
              </a:endParaRPr>
            </a:p>
          </p:txBody>
        </p:sp>
      </p:grpSp>
      <p:sp>
        <p:nvSpPr>
          <p:cNvPr id="571" name="Google Shape;571;p73">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3"/>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573" name="Google Shape;573;p73">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3"/>
          <p:cNvSpPr txBox="1"/>
          <p:nvPr/>
        </p:nvSpPr>
        <p:spPr>
          <a:xfrm>
            <a:off x="5364400" y="24894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575" name="Google Shape;575;p73">
            <a:extLst>
              <a:ext uri="{C183D7F6-B498-43B3-948B-1728B52AA6E4}">
                <adec:decorative xmlns:adec="http://schemas.microsoft.com/office/drawing/2017/decorative" val="1"/>
              </a:ext>
            </a:extLst>
          </p:cNvPr>
          <p:cNvSpPr/>
          <p:nvPr/>
        </p:nvSpPr>
        <p:spPr>
          <a:xfrm>
            <a:off x="861750" y="1912602"/>
            <a:ext cx="969900" cy="994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3" descr="For this example, imagine a student has gaps in word recognition AND language comprehension. In this case, their equation might be&#10;&#10;0.5 times 0.5, meaning they would only comprehend about .25 of what is read. "/>
          <p:cNvSpPr txBox="1"/>
          <p:nvPr/>
        </p:nvSpPr>
        <p:spPr>
          <a:xfrm>
            <a:off x="841350" y="1836400"/>
            <a:ext cx="10107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.5</a:t>
            </a:r>
            <a:endParaRPr sz="6000" b="1">
              <a:solidFill>
                <a:srgbClr val="002060"/>
              </a:solidFill>
              <a:latin typeface="Libre Franklin"/>
              <a:ea typeface="Libre Franklin"/>
              <a:cs typeface="Libre Franklin"/>
              <a:sym typeface="Libre Franklin"/>
            </a:endParaRPr>
          </a:p>
        </p:txBody>
      </p:sp>
      <p:sp>
        <p:nvSpPr>
          <p:cNvPr id="577" name="Google Shape;577;p73">
            <a:extLst>
              <a:ext uri="{C183D7F6-B498-43B3-948B-1728B52AA6E4}">
                <adec:decorative xmlns:adec="http://schemas.microsoft.com/office/drawing/2017/decorative" val="1"/>
              </a:ext>
            </a:extLst>
          </p:cNvPr>
          <p:cNvSpPr/>
          <p:nvPr/>
        </p:nvSpPr>
        <p:spPr>
          <a:xfrm>
            <a:off x="3845025" y="1944827"/>
            <a:ext cx="969900" cy="962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3"/>
          <p:cNvSpPr txBox="1"/>
          <p:nvPr/>
        </p:nvSpPr>
        <p:spPr>
          <a:xfrm>
            <a:off x="3856112" y="1912602"/>
            <a:ext cx="910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.5</a:t>
            </a:r>
            <a:endParaRPr sz="6000" b="1" dirty="0">
              <a:solidFill>
                <a:srgbClr val="002060"/>
              </a:solidFill>
              <a:latin typeface="Libre Franklin"/>
              <a:ea typeface="Libre Franklin"/>
              <a:cs typeface="Libre Franklin"/>
              <a:sym typeface="Libre Franklin"/>
            </a:endParaRPr>
          </a:p>
        </p:txBody>
      </p:sp>
      <p:sp>
        <p:nvSpPr>
          <p:cNvPr id="579" name="Google Shape;579;p73">
            <a:extLst>
              <a:ext uri="{C183D7F6-B498-43B3-948B-1728B52AA6E4}">
                <adec:decorative xmlns:adec="http://schemas.microsoft.com/office/drawing/2017/decorative" val="1"/>
              </a:ext>
            </a:extLst>
          </p:cNvPr>
          <p:cNvSpPr/>
          <p:nvPr/>
        </p:nvSpPr>
        <p:spPr>
          <a:xfrm>
            <a:off x="7467200" y="2852325"/>
            <a:ext cx="1136400" cy="110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3"/>
          <p:cNvSpPr txBox="1"/>
          <p:nvPr/>
        </p:nvSpPr>
        <p:spPr>
          <a:xfrm>
            <a:off x="7467188" y="2985830"/>
            <a:ext cx="12825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002060"/>
                </a:solidFill>
                <a:latin typeface="Libre Franklin"/>
                <a:ea typeface="Libre Franklin"/>
                <a:cs typeface="Libre Franklin"/>
                <a:sym typeface="Libre Franklin"/>
              </a:rPr>
              <a:t>.25</a:t>
            </a:r>
            <a:endParaRPr sz="5000" b="1">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74">
            <a:extLst>
              <a:ext uri="{C183D7F6-B498-43B3-948B-1728B52AA6E4}">
                <adec:decorative xmlns:adec="http://schemas.microsoft.com/office/drawing/2017/decorative" val="0"/>
              </a:ext>
            </a:extLst>
          </p:cNvPr>
          <p:cNvSpPr txBox="1">
            <a:spLocks noGrp="1"/>
          </p:cNvSpPr>
          <p:nvPr>
            <p:ph type="title"/>
          </p:nvPr>
        </p:nvSpPr>
        <p:spPr>
          <a:xfrm>
            <a:off x="206475" y="273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700" b="1" dirty="0">
                <a:solidFill>
                  <a:srgbClr val="6AC398"/>
                </a:solidFill>
                <a:latin typeface="Franklin Gothic"/>
                <a:ea typeface="Franklin Gothic"/>
                <a:cs typeface="Franklin Gothic"/>
                <a:sym typeface="Franklin Gothic"/>
              </a:rPr>
              <a:t>Adapted from Denton et al., 2011</a:t>
            </a:r>
            <a:endParaRPr sz="2700" b="1" dirty="0">
              <a:solidFill>
                <a:srgbClr val="6AC398"/>
              </a:solidFill>
              <a:latin typeface="Franklin Gothic"/>
              <a:ea typeface="Franklin Gothic"/>
              <a:cs typeface="Franklin Gothic"/>
              <a:sym typeface="Franklin Gothic"/>
            </a:endParaRPr>
          </a:p>
          <a:p>
            <a:pPr marL="0" lvl="0" indent="0" algn="l" rtl="0">
              <a:lnSpc>
                <a:spcPct val="90000"/>
              </a:lnSpc>
              <a:spcBef>
                <a:spcPts val="0"/>
              </a:spcBef>
              <a:spcAft>
                <a:spcPts val="0"/>
              </a:spcAft>
              <a:buClr>
                <a:srgbClr val="007780"/>
              </a:buClr>
              <a:buSzPts val="2970"/>
              <a:buFont typeface="Libre Franklin Medium"/>
              <a:buNone/>
            </a:pPr>
            <a:r>
              <a:rPr lang="en" sz="1400" b="1" i="1" dirty="0">
                <a:solidFill>
                  <a:srgbClr val="102649"/>
                </a:solidFill>
                <a:latin typeface="Franklin Gothic"/>
                <a:ea typeface="Franklin Gothic"/>
                <a:cs typeface="Franklin Gothic"/>
                <a:sym typeface="Franklin Gothic"/>
              </a:rPr>
              <a:t>These do not represent ALL possible student profiles.</a:t>
            </a:r>
            <a:endParaRPr sz="1400" b="1" i="1" dirty="0">
              <a:solidFill>
                <a:srgbClr val="102649"/>
              </a:solidFill>
              <a:latin typeface="Franklin Gothic"/>
              <a:ea typeface="Franklin Gothic"/>
              <a:cs typeface="Franklin Gothic"/>
              <a:sym typeface="Franklin Gothic"/>
            </a:endParaRPr>
          </a:p>
        </p:txBody>
      </p:sp>
      <p:pic>
        <p:nvPicPr>
          <p:cNvPr id="587" name="Google Shape;587;p74" descr="This chart demonstrates possible student profiles based on the Simple View of Reading. &#10;&#10;Student 1: Adequate word-reading skills and reading fluency, average or limited vocabulary knowledge&#10;&#10;Student 2: Low fluency level and weak text comprehension but adequate word recognition&#10;&#10;Student 3: Weak decoding ability; slow, dysfluent reading; poor text comprehension&#10;&#10;Student 4: Seriously impaired decoding ability, very low fluency, poor text comprehension">
            <a:extLst>
              <a:ext uri="{C183D7F6-B498-43B3-948B-1728B52AA6E4}">
                <adec:decorative xmlns:adec="http://schemas.microsoft.com/office/drawing/2017/decorative" val="0"/>
              </a:ext>
            </a:extLst>
          </p:cNvPr>
          <p:cNvPicPr preferRelativeResize="0"/>
          <p:nvPr/>
        </p:nvPicPr>
        <p:blipFill rotWithShape="1">
          <a:blip r:embed="rId3">
            <a:alphaModFix/>
          </a:blip>
          <a:srcRect l="837" t="1344" r="689" b="1198"/>
          <a:stretch/>
        </p:blipFill>
        <p:spPr>
          <a:xfrm>
            <a:off x="260450" y="1021575"/>
            <a:ext cx="6467950" cy="374460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5" name="Google Shape;595;p75" descr="This chart demonstrates possible student profiles based on the Simple View of Reading. &#10;&#10;Student 1: Adequate word-reading skills and reading fluency, average or limited vocabulary knowledge&#10;&#10;Student 2: Low fluency level and weak text comprehension but adequate word recognition&#10;&#10;Student 3: Weak decoding ability; slow, dysfluent reading; poor text comprehension&#10;&#10;Student 4: Seriously impaired decoding ability, very low fluency, poor text comprehension"/>
          <p:cNvPicPr preferRelativeResize="0"/>
          <p:nvPr/>
        </p:nvPicPr>
        <p:blipFill rotWithShape="1">
          <a:blip r:embed="rId3">
            <a:alphaModFix/>
          </a:blip>
          <a:srcRect l="837" t="1344" r="689" b="1198"/>
          <a:stretch/>
        </p:blipFill>
        <p:spPr>
          <a:xfrm>
            <a:off x="206475" y="891725"/>
            <a:ext cx="6692275" cy="3874475"/>
          </a:xfrm>
          <a:prstGeom prst="rect">
            <a:avLst/>
          </a:prstGeom>
          <a:noFill/>
          <a:ln>
            <a:noFill/>
          </a:ln>
          <a:effectLst>
            <a:outerShdw blurRad="57150" dist="19050" dir="5400000" algn="bl" rotWithShape="0">
              <a:srgbClr val="000000">
                <a:alpha val="50000"/>
              </a:srgbClr>
            </a:outerShdw>
          </a:effectLst>
        </p:spPr>
      </p:pic>
      <p:sp>
        <p:nvSpPr>
          <p:cNvPr id="596" name="Google Shape;596;p75"/>
          <p:cNvSpPr txBox="1">
            <a:spLocks noGrp="1"/>
          </p:cNvSpPr>
          <p:nvPr>
            <p:ph type="title"/>
          </p:nvPr>
        </p:nvSpPr>
        <p:spPr>
          <a:xfrm>
            <a:off x="206475" y="273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US" sz="2700" b="1" dirty="0">
                <a:solidFill>
                  <a:srgbClr val="6AC398"/>
                </a:solidFill>
                <a:latin typeface="Franklin Gothic"/>
                <a:ea typeface="Franklin Gothic"/>
                <a:cs typeface="Franklin Gothic"/>
                <a:sym typeface="Franklin Gothic"/>
              </a:rPr>
              <a:t>DISCUSSION TIME</a:t>
            </a:r>
            <a:endParaRPr sz="2700" b="1" dirty="0">
              <a:solidFill>
                <a:srgbClr val="6AC398"/>
              </a:solidFill>
              <a:latin typeface="Franklin Gothic"/>
              <a:ea typeface="Franklin Gothic"/>
              <a:cs typeface="Franklin Gothic"/>
              <a:sym typeface="Franklin Gothic"/>
            </a:endParaRPr>
          </a:p>
          <a:p>
            <a:pPr marL="0" lvl="0" indent="0" algn="l" rtl="0">
              <a:lnSpc>
                <a:spcPct val="90000"/>
              </a:lnSpc>
              <a:spcBef>
                <a:spcPts val="0"/>
              </a:spcBef>
              <a:spcAft>
                <a:spcPts val="0"/>
              </a:spcAft>
              <a:buClr>
                <a:srgbClr val="007780"/>
              </a:buClr>
              <a:buSzPts val="2970"/>
              <a:buFont typeface="Libre Franklin Medium"/>
              <a:buNone/>
            </a:pPr>
            <a:r>
              <a:rPr lang="en" sz="1400" b="1" i="1" dirty="0">
                <a:solidFill>
                  <a:srgbClr val="102649"/>
                </a:solidFill>
                <a:latin typeface="Franklin Gothic"/>
                <a:ea typeface="Franklin Gothic"/>
                <a:cs typeface="Franklin Gothic"/>
                <a:sym typeface="Franklin Gothic"/>
              </a:rPr>
              <a:t>These do not represent ALL possible student profiles.</a:t>
            </a:r>
            <a:endParaRPr sz="1400" b="1" i="1" dirty="0">
              <a:solidFill>
                <a:srgbClr val="102649"/>
              </a:solidFill>
              <a:latin typeface="Franklin Gothic"/>
              <a:ea typeface="Franklin Gothic"/>
              <a:cs typeface="Franklin Gothic"/>
              <a:sym typeface="Franklin Gothic"/>
            </a:endParaRPr>
          </a:p>
        </p:txBody>
      </p:sp>
      <p:sp>
        <p:nvSpPr>
          <p:cNvPr id="597" name="Google Shape;597;p75"/>
          <p:cNvSpPr txBox="1"/>
          <p:nvPr/>
        </p:nvSpPr>
        <p:spPr>
          <a:xfrm>
            <a:off x="7011125" y="1178525"/>
            <a:ext cx="1809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1. Which of the profiles remind you of students from your classes this year?</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2. How does your current curriculum address their needs?</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3. What are some strengths of students in your classes?</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4. What are some areas for growth?</a:t>
            </a:r>
            <a:endParaRPr sz="1500">
              <a:latin typeface="Franklin Gothic"/>
              <a:ea typeface="Franklin Gothic"/>
              <a:cs typeface="Franklin Gothic"/>
              <a:sym typeface="Franklin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6"/>
          <p:cNvSpPr txBox="1">
            <a:spLocks noGrp="1"/>
          </p:cNvSpPr>
          <p:nvPr>
            <p:ph type="title"/>
          </p:nvPr>
        </p:nvSpPr>
        <p:spPr>
          <a:xfrm>
            <a:off x="530550" y="2236325"/>
            <a:ext cx="80829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 sz="3600" b="1" dirty="0">
                <a:solidFill>
                  <a:srgbClr val="6AC398"/>
                </a:solidFill>
                <a:latin typeface="Libre Franklin"/>
                <a:ea typeface="Libre Franklin"/>
                <a:cs typeface="Libre Franklin"/>
                <a:sym typeface="Libre Franklin"/>
              </a:rPr>
              <a:t>Quote from the pre-reading podcast:</a:t>
            </a:r>
            <a:endParaRPr sz="3600" b="1" dirty="0">
              <a:solidFill>
                <a:srgbClr val="6AC398"/>
              </a:solidFill>
              <a:latin typeface="Libre Franklin"/>
              <a:ea typeface="Libre Franklin"/>
              <a:cs typeface="Libre Franklin"/>
              <a:sym typeface="Libre Franklin"/>
            </a:endParaRPr>
          </a:p>
          <a:p>
            <a:pPr marL="0" lvl="0" indent="0" algn="ctr" rtl="0">
              <a:lnSpc>
                <a:spcPct val="90000"/>
              </a:lnSpc>
              <a:spcBef>
                <a:spcPts val="0"/>
              </a:spcBef>
              <a:spcAft>
                <a:spcPts val="0"/>
              </a:spcAft>
              <a:buClr>
                <a:srgbClr val="007780"/>
              </a:buClr>
              <a:buSzPts val="2970"/>
              <a:buFont typeface="Libre Franklin Medium"/>
              <a:buNone/>
            </a:pPr>
            <a:endParaRPr sz="3600" b="1" dirty="0">
              <a:solidFill>
                <a:srgbClr val="6AC398"/>
              </a:solidFill>
              <a:latin typeface="Libre Franklin"/>
              <a:ea typeface="Libre Franklin"/>
              <a:cs typeface="Libre Franklin"/>
              <a:sym typeface="Libre Franklin"/>
            </a:endParaRPr>
          </a:p>
          <a:p>
            <a:pPr marL="0" lvl="0" indent="0" algn="ctr" rtl="0">
              <a:lnSpc>
                <a:spcPct val="90000"/>
              </a:lnSpc>
              <a:spcBef>
                <a:spcPts val="0"/>
              </a:spcBef>
              <a:spcAft>
                <a:spcPts val="0"/>
              </a:spcAft>
              <a:buClr>
                <a:srgbClr val="007780"/>
              </a:buClr>
              <a:buSzPts val="2970"/>
              <a:buFont typeface="Libre Franklin Medium"/>
              <a:buNone/>
            </a:pPr>
            <a:r>
              <a:rPr lang="en" sz="3600" dirty="0">
                <a:latin typeface="Franklin Gothic"/>
                <a:ea typeface="Franklin Gothic"/>
                <a:cs typeface="Franklin Gothic"/>
                <a:sym typeface="Franklin Gothic"/>
              </a:rPr>
              <a:t>“</a:t>
            </a:r>
            <a:r>
              <a:rPr lang="en" sz="3600" b="1" dirty="0">
                <a:latin typeface="Franklin Gothic"/>
                <a:ea typeface="Franklin Gothic"/>
                <a:cs typeface="Franklin Gothic"/>
                <a:sym typeface="Franklin Gothic"/>
              </a:rPr>
              <a:t>The Reading Rope</a:t>
            </a:r>
            <a:r>
              <a:rPr lang="en" sz="3600" dirty="0">
                <a:latin typeface="Franklin Gothic"/>
                <a:ea typeface="Franklin Gothic"/>
                <a:cs typeface="Franklin Gothic"/>
                <a:sym typeface="Franklin Gothic"/>
              </a:rPr>
              <a:t> does a better job of conveying the complexity of comprehension.”</a:t>
            </a:r>
            <a:endParaRPr sz="3600" dirty="0">
              <a:latin typeface="Franklin Gothic"/>
              <a:ea typeface="Franklin Gothic"/>
              <a:cs typeface="Franklin Gothic"/>
              <a:sym typeface="Franklin Gothic"/>
            </a:endParaRPr>
          </a:p>
          <a:p>
            <a:pPr marL="0" lvl="0" indent="0" algn="ctr" rtl="0">
              <a:lnSpc>
                <a:spcPct val="90000"/>
              </a:lnSpc>
              <a:spcBef>
                <a:spcPts val="0"/>
              </a:spcBef>
              <a:spcAft>
                <a:spcPts val="0"/>
              </a:spcAft>
              <a:buClr>
                <a:srgbClr val="007780"/>
              </a:buClr>
              <a:buSzPts val="2970"/>
              <a:buFont typeface="Libre Franklin Medium"/>
              <a:buNone/>
            </a:pPr>
            <a:endParaRPr sz="3600" b="1" dirty="0">
              <a:latin typeface="Libre Franklin"/>
              <a:ea typeface="Libre Franklin"/>
              <a:cs typeface="Libre Franklin"/>
              <a:sym typeface="Libre Franklin"/>
            </a:endParaRPr>
          </a:p>
        </p:txBody>
      </p:sp>
      <p:pic>
        <p:nvPicPr>
          <p:cNvPr id="605" name="Google Shape;605;p76" descr="A reminder of the Knowledge Matters Podcast episode 2: &quot;A simple way of looking at a complex problem&quot;"/>
          <p:cNvPicPr preferRelativeResize="0"/>
          <p:nvPr/>
        </p:nvPicPr>
        <p:blipFill>
          <a:blip r:embed="rId3">
            <a:alphaModFix/>
          </a:blip>
          <a:stretch>
            <a:fillRect/>
          </a:stretch>
        </p:blipFill>
        <p:spPr>
          <a:xfrm>
            <a:off x="304800" y="138750"/>
            <a:ext cx="8839200" cy="20975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7"/>
          <p:cNvSpPr txBox="1">
            <a:spLocks noGrp="1"/>
          </p:cNvSpPr>
          <p:nvPr>
            <p:ph type="title"/>
          </p:nvPr>
        </p:nvSpPr>
        <p:spPr>
          <a:xfrm>
            <a:off x="107025" y="1582550"/>
            <a:ext cx="8064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The Reading Rope</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3700" b="1" dirty="0">
                <a:latin typeface="Franklin Gothic"/>
                <a:ea typeface="Franklin Gothic"/>
                <a:cs typeface="Franklin Gothic"/>
                <a:sym typeface="Franklin Gothic"/>
              </a:rPr>
              <a:t>(Scarborough, 2001)</a:t>
            </a:r>
            <a:endParaRPr sz="3700" b="1" dirty="0">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Google Shape;617;p78">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200" i="1" dirty="0">
                <a:solidFill>
                  <a:srgbClr val="6AC398"/>
                </a:solidFill>
                <a:latin typeface="Franklin Gothic" panose="020B0604020202020204" charset="0"/>
              </a:rPr>
              <a:t>Recall the Simple View of Reading:</a:t>
            </a:r>
            <a:endParaRPr sz="1400" i="1" dirty="0">
              <a:latin typeface="Franklin Gothic" panose="020B0604020202020204" charset="0"/>
            </a:endParaRPr>
          </a:p>
        </p:txBody>
      </p:sp>
      <p:grpSp>
        <p:nvGrpSpPr>
          <p:cNvPr id="618" name="Google Shape;618;p78">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p:grpSpPr>
        <p:sp>
          <p:nvSpPr>
            <p:cNvPr id="619" name="Google Shape;619;p78"/>
            <p:cNvSpPr/>
            <p:nvPr/>
          </p:nvSpPr>
          <p:spPr>
            <a:xfrm rot="10800000" flipH="1">
              <a:off x="3071457" y="2013875"/>
              <a:ext cx="1944600" cy="1569600"/>
            </a:xfrm>
            <a:prstGeom prst="round2DiagRect">
              <a:avLst>
                <a:gd name="adj1" fmla="val 0"/>
                <a:gd name="adj2" fmla="val 17764"/>
              </a:avLst>
            </a:prstGeom>
            <a:solidFill>
              <a:srgbClr val="E1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p:txBody>
        </p:sp>
        <p:sp>
          <p:nvSpPr>
            <p:cNvPr id="620" name="Google Shape;620;p78"/>
            <p:cNvSpPr txBox="1"/>
            <p:nvPr/>
          </p:nvSpPr>
          <p:spPr>
            <a:xfrm>
              <a:off x="3125304" y="2021874"/>
              <a:ext cx="1833300" cy="459900"/>
            </a:xfrm>
            <a:prstGeom prst="rect">
              <a:avLst/>
            </a:prstGeom>
            <a:solidFill>
              <a:srgbClr val="E1F3E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LANGUAGE</a:t>
              </a:r>
              <a:endParaRPr sz="18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COMPREHENSION</a:t>
              </a:r>
              <a:endParaRPr sz="1800" b="1" dirty="0">
                <a:solidFill>
                  <a:srgbClr val="002060"/>
                </a:solidFill>
                <a:latin typeface="Franklin Gothic" panose="020B0604020202020204" charset="0"/>
                <a:ea typeface="Libre Franklin"/>
                <a:cs typeface="Libre Franklin"/>
                <a:sym typeface="Libre Franklin"/>
              </a:endParaRPr>
            </a:p>
          </p:txBody>
        </p:sp>
        <p:sp>
          <p:nvSpPr>
            <p:cNvPr id="621" name="Google Shape;621;p78"/>
            <p:cNvSpPr txBox="1"/>
            <p:nvPr/>
          </p:nvSpPr>
          <p:spPr>
            <a:xfrm>
              <a:off x="3314374" y="2337789"/>
              <a:ext cx="1623233" cy="592003"/>
            </a:xfrm>
            <a:prstGeom prst="rect">
              <a:avLst/>
            </a:prstGeom>
            <a:solidFill>
              <a:srgbClr val="E1F3EA"/>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Vocabulary</a:t>
              </a:r>
              <a:endParaRPr sz="16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Background knowledge</a:t>
              </a:r>
              <a:endParaRPr sz="16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Language structures and conventions</a:t>
              </a:r>
              <a:endParaRPr sz="16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Verbal reasoning (e.g., making inferences)</a:t>
              </a:r>
              <a:endParaRPr sz="16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600" dirty="0">
                  <a:solidFill>
                    <a:srgbClr val="002060"/>
                  </a:solidFill>
                  <a:latin typeface="Franklin Gothic" panose="020B0604020202020204" charset="0"/>
                  <a:ea typeface="Libre Franklin"/>
                  <a:cs typeface="Libre Franklin"/>
                  <a:sym typeface="Libre Franklin"/>
                </a:rPr>
                <a:t>- Literary knowledge </a:t>
              </a:r>
              <a:endParaRPr sz="16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600" dirty="0">
                <a:solidFill>
                  <a:srgbClr val="002060"/>
                </a:solidFill>
                <a:latin typeface="Franklin Gothic" panose="020B0604020202020204" charset="0"/>
                <a:ea typeface="Libre Franklin"/>
                <a:cs typeface="Libre Franklin"/>
                <a:sym typeface="Libre Franklin"/>
              </a:endParaRPr>
            </a:p>
          </p:txBody>
        </p:sp>
      </p:grpSp>
      <p:grpSp>
        <p:nvGrpSpPr>
          <p:cNvPr id="622" name="Google Shape;622;p78" descr="The Simple View of Reading states that &#10;Word Recogntion X Language Comprehension will predict Reading Comprehension.&#10;&#10;Word Recognition is a student's ability to decode words and Language Comprehension is a student's ability to make sense of oral language. &#10;&#10;If a student has perfect Word Recognition multiplied by perfect oral Language Comprehension, this model predicts they will have perfect Reading Comprehension. However, if a student has gaps in Word Recognition or Language Comprehension, this will impact their Reading Comprehension. ">
            <a:extLst>
              <a:ext uri="{C183D7F6-B498-43B3-948B-1728B52AA6E4}">
                <adec:decorative xmlns:adec="http://schemas.microsoft.com/office/drawing/2017/decorative" val="0"/>
              </a:ext>
            </a:extLst>
          </p:cNvPr>
          <p:cNvGrpSpPr/>
          <p:nvPr/>
        </p:nvGrpSpPr>
        <p:grpSpPr>
          <a:xfrm>
            <a:off x="216448" y="1035393"/>
            <a:ext cx="2678103" cy="2925264"/>
            <a:chOff x="1126863" y="2013875"/>
            <a:chExt cx="1944600" cy="1569600"/>
          </a:xfrm>
        </p:grpSpPr>
        <p:sp>
          <p:nvSpPr>
            <p:cNvPr id="623" name="Google Shape;623;p78"/>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p:txBody>
        </p:sp>
        <p:sp>
          <p:nvSpPr>
            <p:cNvPr id="624" name="Google Shape;624;p78"/>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Franklin Gothic" panose="020B0604020202020204" charset="0"/>
                  <a:ea typeface="Libre Franklin"/>
                  <a:cs typeface="Libre Franklin"/>
                  <a:sym typeface="Libre Franklin"/>
                </a:rPr>
                <a:t>WORD RECOGNITION</a:t>
              </a:r>
              <a:endParaRPr sz="1800">
                <a:solidFill>
                  <a:srgbClr val="FFFFFF"/>
                </a:solidFill>
                <a:latin typeface="Franklin Gothic" panose="020B0604020202020204" charset="0"/>
                <a:ea typeface="Libre Franklin"/>
                <a:cs typeface="Libre Franklin"/>
                <a:sym typeface="Libre Franklin"/>
              </a:endParaRPr>
            </a:p>
          </p:txBody>
        </p:sp>
        <p:sp>
          <p:nvSpPr>
            <p:cNvPr id="625" name="Google Shape;625;p78"/>
            <p:cNvSpPr txBox="1"/>
            <p:nvPr/>
          </p:nvSpPr>
          <p:spPr>
            <a:xfrm>
              <a:off x="1306838" y="2323082"/>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Print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Phonological and Phonemic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Decoding (phonics, advanced phonics)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Sight word recognition</a:t>
              </a:r>
              <a:endParaRPr sz="1600" dirty="0">
                <a:solidFill>
                  <a:srgbClr val="FFFFFF"/>
                </a:solidFill>
                <a:latin typeface="Franklin Gothic" panose="020B0604020202020204" charset="0"/>
                <a:ea typeface="Libre Franklin"/>
                <a:cs typeface="Libre Franklin"/>
                <a:sym typeface="Libre Franklin"/>
              </a:endParaRPr>
            </a:p>
          </p:txBody>
        </p:sp>
      </p:grpSp>
      <p:grpSp>
        <p:nvGrpSpPr>
          <p:cNvPr id="626" name="Google Shape;626;p78">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627" name="Google Shape;627;p78"/>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p:txBody>
        </p:sp>
        <p:sp>
          <p:nvSpPr>
            <p:cNvPr id="628" name="Google Shape;628;p78"/>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READING</a:t>
              </a:r>
              <a:endParaRPr sz="1800" b="1">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COMPREHENSION</a:t>
              </a:r>
              <a:endParaRPr sz="1200" b="1">
                <a:solidFill>
                  <a:srgbClr val="FFFFFF"/>
                </a:solidFill>
                <a:latin typeface="Franklin Gothic" panose="020B0604020202020204" charset="0"/>
                <a:ea typeface="Roboto"/>
                <a:cs typeface="Roboto"/>
                <a:sym typeface="Roboto"/>
              </a:endParaRPr>
            </a:p>
          </p:txBody>
        </p:sp>
        <p:sp>
          <p:nvSpPr>
            <p:cNvPr id="629" name="Google Shape;629;p78"/>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400">
                  <a:solidFill>
                    <a:srgbClr val="FFFFFF"/>
                  </a:solidFill>
                  <a:latin typeface="Franklin Gothic" panose="020B0604020202020204" charset="0"/>
                  <a:ea typeface="Libre Franklin"/>
                  <a:cs typeface="Libre Franklin"/>
                  <a:sym typeface="Libre Franklin"/>
                </a:rPr>
                <a:t>Ability to derive </a:t>
              </a:r>
              <a:r>
                <a:rPr lang="en" sz="2400">
                  <a:solidFill>
                    <a:schemeClr val="lt1"/>
                  </a:solidFill>
                  <a:latin typeface="Franklin Gothic" panose="020B0604020202020204" charset="0"/>
                  <a:ea typeface="Libre Franklin"/>
                  <a:cs typeface="Libre Franklin"/>
                  <a:sym typeface="Libre Franklin"/>
                </a:rPr>
                <a:t>meaning</a:t>
              </a:r>
              <a:r>
                <a:rPr lang="en" sz="2400">
                  <a:solidFill>
                    <a:srgbClr val="FFFFFF"/>
                  </a:solidFill>
                  <a:latin typeface="Franklin Gothic" panose="020B0604020202020204" charset="0"/>
                  <a:ea typeface="Libre Franklin"/>
                  <a:cs typeface="Libre Franklin"/>
                  <a:sym typeface="Libre Franklin"/>
                </a:rPr>
                <a:t> from text</a:t>
              </a:r>
              <a:endParaRPr sz="2400">
                <a:solidFill>
                  <a:srgbClr val="FFFFFF"/>
                </a:solidFill>
                <a:latin typeface="Franklin Gothic" panose="020B0604020202020204" charset="0"/>
                <a:ea typeface="Libre Franklin"/>
                <a:cs typeface="Libre Franklin"/>
                <a:sym typeface="Libre Franklin"/>
              </a:endParaRPr>
            </a:p>
          </p:txBody>
        </p:sp>
      </p:grpSp>
      <p:sp>
        <p:nvSpPr>
          <p:cNvPr id="630" name="Google Shape;630;p78">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8">
            <a:extLst>
              <a:ext uri="{C183D7F6-B498-43B3-948B-1728B52AA6E4}">
                <adec:decorative xmlns:adec="http://schemas.microsoft.com/office/drawing/2017/decorative" val="1"/>
              </a:ext>
            </a:extLst>
          </p:cNvPr>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632" name="Google Shape;632;p78">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8">
            <a:extLst>
              <a:ext uri="{C183D7F6-B498-43B3-948B-1728B52AA6E4}">
                <adec:decorative xmlns:adec="http://schemas.microsoft.com/office/drawing/2017/decorative" val="1"/>
              </a:ext>
            </a:extLst>
          </p:cNvPr>
          <p:cNvSpPr txBox="1"/>
          <p:nvPr/>
        </p:nvSpPr>
        <p:spPr>
          <a:xfrm>
            <a:off x="5364398" y="2514222"/>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a:t>
            </a:r>
            <a:endParaRPr sz="6000" b="1" dirty="0">
              <a:solidFill>
                <a:srgbClr val="002060"/>
              </a:solidFill>
              <a:latin typeface="Libre Franklin"/>
              <a:ea typeface="Libre Franklin"/>
              <a:cs typeface="Libre Franklin"/>
              <a:sym typeface="Libre Franklin"/>
            </a:endParaRPr>
          </a:p>
        </p:txBody>
      </p:sp>
      <p:sp>
        <p:nvSpPr>
          <p:cNvPr id="634" name="Google Shape;634;p78">
            <a:extLst>
              <a:ext uri="{C183D7F6-B498-43B3-948B-1728B52AA6E4}">
                <adec:decorative xmlns:adec="http://schemas.microsoft.com/office/drawing/2017/decorative" val="1"/>
              </a:ext>
            </a:extLst>
          </p:cNvPr>
          <p:cNvSpPr/>
          <p:nvPr/>
        </p:nvSpPr>
        <p:spPr>
          <a:xfrm>
            <a:off x="1031923" y="19992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8">
            <a:extLst>
              <a:ext uri="{C183D7F6-B498-43B3-948B-1728B52AA6E4}">
                <adec:decorative xmlns:adec="http://schemas.microsoft.com/office/drawing/2017/decorative" val="1"/>
              </a:ext>
            </a:extLst>
          </p:cNvPr>
          <p:cNvSpPr txBox="1"/>
          <p:nvPr/>
        </p:nvSpPr>
        <p:spPr>
          <a:xfrm>
            <a:off x="1117575" y="185811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1</a:t>
            </a:r>
            <a:endParaRPr sz="6000" b="1" dirty="0">
              <a:solidFill>
                <a:srgbClr val="002060"/>
              </a:solidFill>
              <a:latin typeface="Libre Franklin"/>
              <a:ea typeface="Libre Franklin"/>
              <a:cs typeface="Libre Franklin"/>
              <a:sym typeface="Libre Franklin"/>
            </a:endParaRPr>
          </a:p>
        </p:txBody>
      </p:sp>
      <p:sp>
        <p:nvSpPr>
          <p:cNvPr id="636" name="Google Shape;636;p78">
            <a:extLst>
              <a:ext uri="{C183D7F6-B498-43B3-948B-1728B52AA6E4}">
                <adec:decorative xmlns:adec="http://schemas.microsoft.com/office/drawing/2017/decorative" val="1"/>
              </a:ext>
            </a:extLst>
          </p:cNvPr>
          <p:cNvSpPr/>
          <p:nvPr/>
        </p:nvSpPr>
        <p:spPr>
          <a:xfrm>
            <a:off x="3845023" y="1944815"/>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8">
            <a:extLst>
              <a:ext uri="{C183D7F6-B498-43B3-948B-1728B52AA6E4}">
                <adec:decorative xmlns:adec="http://schemas.microsoft.com/office/drawing/2017/decorative" val="1"/>
              </a:ext>
            </a:extLst>
          </p:cNvPr>
          <p:cNvSpPr txBox="1"/>
          <p:nvPr/>
        </p:nvSpPr>
        <p:spPr>
          <a:xfrm>
            <a:off x="398393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1</a:t>
            </a:r>
            <a:endParaRPr sz="6000" b="1" dirty="0">
              <a:solidFill>
                <a:srgbClr val="002060"/>
              </a:solidFill>
              <a:latin typeface="Libre Franklin"/>
              <a:ea typeface="Libre Franklin"/>
              <a:cs typeface="Libre Franklin"/>
              <a:sym typeface="Libre Franklin"/>
            </a:endParaRPr>
          </a:p>
        </p:txBody>
      </p:sp>
      <p:sp>
        <p:nvSpPr>
          <p:cNvPr id="638" name="Google Shape;638;p78">
            <a:extLst>
              <a:ext uri="{C183D7F6-B498-43B3-948B-1728B52AA6E4}">
                <adec:decorative xmlns:adec="http://schemas.microsoft.com/office/drawing/2017/decorative" val="1"/>
              </a:ext>
            </a:extLst>
          </p:cNvPr>
          <p:cNvSpPr/>
          <p:nvPr/>
        </p:nvSpPr>
        <p:spPr>
          <a:xfrm>
            <a:off x="7835673" y="29934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8">
            <a:extLst>
              <a:ext uri="{C183D7F6-B498-43B3-948B-1728B52AA6E4}">
                <adec:decorative xmlns:adec="http://schemas.microsoft.com/office/drawing/2017/decorative" val="1"/>
              </a:ext>
            </a:extLst>
          </p:cNvPr>
          <p:cNvSpPr txBox="1"/>
          <p:nvPr/>
        </p:nvSpPr>
        <p:spPr>
          <a:xfrm>
            <a:off x="7950307" y="2830590"/>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1</a:t>
            </a:r>
            <a:endParaRPr sz="6000" b="1" dirty="0">
              <a:solidFill>
                <a:srgbClr val="002060"/>
              </a:solidFill>
              <a:latin typeface="Libre Franklin"/>
              <a:ea typeface="Libre Franklin"/>
              <a:cs typeface="Libre Franklin"/>
              <a:sym typeface="Libre Frankli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3" name="Title 2">
            <a:extLst>
              <a:ext uri="{FF2B5EF4-FFF2-40B4-BE49-F238E27FC236}">
                <a16:creationId xmlns:a16="http://schemas.microsoft.com/office/drawing/2014/main" id="{E03C5268-AAB7-9559-616F-6781C3E96ADF}"/>
              </a:ext>
              <a:ext uri="{C183D7F6-B498-43B3-948B-1728B52AA6E4}">
                <adec:decorative xmlns:adec="http://schemas.microsoft.com/office/drawing/2017/decorative" val="0"/>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sz="1400" dirty="0"/>
              <a:t>Scarborough’s Rope and the Simple View of Reading</a:t>
            </a:r>
          </a:p>
        </p:txBody>
      </p:sp>
      <p:pic>
        <p:nvPicPr>
          <p:cNvPr id="646" name="Google Shape;646;p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01175" y="66125"/>
            <a:ext cx="7780849" cy="4186375"/>
          </a:xfrm>
          <a:prstGeom prst="rect">
            <a:avLst/>
          </a:prstGeom>
          <a:noFill/>
          <a:ln>
            <a:noFill/>
          </a:ln>
        </p:spPr>
      </p:pic>
      <p:pic>
        <p:nvPicPr>
          <p:cNvPr id="647" name="Google Shape;647;p79" descr="Scarbourough’s Rope weaves together discrete skills needed for skilled reading. It not only describes what the students or grownup brain does or uses while reading, it also can help teachers narrow down what a student needs when they struggle. Think of Scarborough's Rope, which shows two strands (Language Comprehension and Word Recognition) as a two strands weaving together to form a skilled reader.">
            <a:extLst>
              <a:ext uri="{C183D7F6-B498-43B3-948B-1728B52AA6E4}">
                <adec:decorative xmlns:adec="http://schemas.microsoft.com/office/drawing/2017/decorative" val="0"/>
              </a:ext>
            </a:extLst>
          </p:cNvPr>
          <p:cNvPicPr preferRelativeResize="0"/>
          <p:nvPr/>
        </p:nvPicPr>
        <p:blipFill rotWithShape="1">
          <a:blip r:embed="rId4">
            <a:alphaModFix/>
          </a:blip>
          <a:srcRect r="37663"/>
          <a:stretch/>
        </p:blipFill>
        <p:spPr>
          <a:xfrm rot="-5400000">
            <a:off x="-550712" y="1419262"/>
            <a:ext cx="2948600" cy="1622725"/>
          </a:xfrm>
          <a:prstGeom prst="rect">
            <a:avLst/>
          </a:prstGeom>
          <a:noFill/>
          <a:ln>
            <a:noFill/>
          </a:ln>
        </p:spPr>
      </p:pic>
      <p:pic>
        <p:nvPicPr>
          <p:cNvPr id="648" name="Google Shape;648;p79">
            <a:extLst>
              <a:ext uri="{C183D7F6-B498-43B3-948B-1728B52AA6E4}">
                <adec:decorative xmlns:adec="http://schemas.microsoft.com/office/drawing/2017/decorative" val="1"/>
              </a:ext>
            </a:extLst>
          </p:cNvPr>
          <p:cNvPicPr preferRelativeResize="0"/>
          <p:nvPr/>
        </p:nvPicPr>
        <p:blipFill rotWithShape="1">
          <a:blip r:embed="rId4">
            <a:alphaModFix/>
          </a:blip>
          <a:srcRect l="61913"/>
          <a:stretch/>
        </p:blipFill>
        <p:spPr>
          <a:xfrm>
            <a:off x="7524800" y="2665700"/>
            <a:ext cx="1375124" cy="123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2" name="Title 1">
            <a:extLst>
              <a:ext uri="{FF2B5EF4-FFF2-40B4-BE49-F238E27FC236}">
                <a16:creationId xmlns:a16="http://schemas.microsoft.com/office/drawing/2014/main" id="{6DBDC824-46A3-C98C-84B4-B4611B3A7974}"/>
              </a:ext>
              <a:ext uri="{C183D7F6-B498-43B3-948B-1728B52AA6E4}">
                <adec:decorative xmlns:adec="http://schemas.microsoft.com/office/drawing/2017/decorative" val="0"/>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sz="1400" dirty="0"/>
              <a:t>Scarborough’s Rope and the Simple View of Reading, continued</a:t>
            </a:r>
          </a:p>
        </p:txBody>
      </p:sp>
      <p:pic>
        <p:nvPicPr>
          <p:cNvPr id="655" name="Google Shape;655;p80" descr="This slide defines the components of Scarborough's Rope.&#10;&#10;These are the oral language comprehension components:&#10;Background Knowledge - facts and concepts&#10;Vocabulary Knoweldge - breadth, precision&#10;Language Structures - syntax, semantics&#10;Verbal Reasoning - inference and metaphor&#10;Literacy Knowledge - print concepts&#10;&#10;These are the Word Recognition Components:&#10;Phonological Awareness - syllables and phonemes&#10;Decoding and spelling - letter-sound correspondence&#10;Sight Recognition - of familiar &#10;&#10;The two strands of language comprehension and word recognition come together to build skilled readers. ">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63100" y="211550"/>
            <a:ext cx="7417800" cy="3991025"/>
          </a:xfrm>
          <a:prstGeom prst="rect">
            <a:avLst/>
          </a:prstGeom>
          <a:noFill/>
          <a:ln>
            <a:noFill/>
          </a:ln>
        </p:spPr>
      </p:pic>
      <p:sp>
        <p:nvSpPr>
          <p:cNvPr id="656" name="Google Shape;656;p80">
            <a:extLst>
              <a:ext uri="{C183D7F6-B498-43B3-948B-1728B52AA6E4}">
                <adec:decorative xmlns:adec="http://schemas.microsoft.com/office/drawing/2017/decorative" val="1"/>
              </a:ext>
            </a:extLst>
          </p:cNvPr>
          <p:cNvSpPr txBox="1"/>
          <p:nvPr/>
        </p:nvSpPr>
        <p:spPr>
          <a:xfrm>
            <a:off x="39150" y="1104001"/>
            <a:ext cx="1244700" cy="2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5C9692"/>
                </a:solidFill>
                <a:latin typeface="Libre Franklin"/>
                <a:ea typeface="Libre Franklin"/>
                <a:cs typeface="Libre Franklin"/>
                <a:sym typeface="Libre Franklin"/>
              </a:rPr>
              <a:t>breadth, precision, links, etc.</a:t>
            </a:r>
            <a:endParaRPr sz="700" b="1">
              <a:solidFill>
                <a:srgbClr val="5C9692"/>
              </a:solidFill>
              <a:latin typeface="Libre Franklin"/>
              <a:ea typeface="Libre Franklin"/>
              <a:cs typeface="Libre Franklin"/>
              <a:sym typeface="Libre Franklin"/>
            </a:endParaRPr>
          </a:p>
        </p:txBody>
      </p:sp>
      <p:sp>
        <p:nvSpPr>
          <p:cNvPr id="657" name="Google Shape;657;p80">
            <a:extLst>
              <a:ext uri="{C183D7F6-B498-43B3-948B-1728B52AA6E4}">
                <adec:decorative xmlns:adec="http://schemas.microsoft.com/office/drawing/2017/decorative" val="1"/>
              </a:ext>
            </a:extLst>
          </p:cNvPr>
          <p:cNvSpPr/>
          <p:nvPr/>
        </p:nvSpPr>
        <p:spPr>
          <a:xfrm>
            <a:off x="66600" y="1155025"/>
            <a:ext cx="1189800" cy="317400"/>
          </a:xfrm>
          <a:prstGeom prst="roundRect">
            <a:avLst>
              <a:gd name="adj" fmla="val 16667"/>
            </a:avLst>
          </a:prstGeom>
          <a:noFill/>
          <a:ln w="9525" cap="flat" cmpd="sng">
            <a:solidFill>
              <a:srgbClr val="5C969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58" name="Google Shape;658;p80">
            <a:extLst>
              <a:ext uri="{C183D7F6-B498-43B3-948B-1728B52AA6E4}">
                <adec:decorative xmlns:adec="http://schemas.microsoft.com/office/drawing/2017/decorative" val="1"/>
              </a:ext>
            </a:extLst>
          </p:cNvPr>
          <p:cNvSpPr/>
          <p:nvPr/>
        </p:nvSpPr>
        <p:spPr>
          <a:xfrm>
            <a:off x="66600" y="1472425"/>
            <a:ext cx="1189800" cy="317400"/>
          </a:xfrm>
          <a:prstGeom prst="roundRect">
            <a:avLst>
              <a:gd name="adj" fmla="val 16667"/>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59" name="Google Shape;659;p80">
            <a:extLst>
              <a:ext uri="{C183D7F6-B498-43B3-948B-1728B52AA6E4}">
                <adec:decorative xmlns:adec="http://schemas.microsoft.com/office/drawing/2017/decorative" val="1"/>
              </a:ext>
            </a:extLst>
          </p:cNvPr>
          <p:cNvSpPr txBox="1"/>
          <p:nvPr/>
        </p:nvSpPr>
        <p:spPr>
          <a:xfrm>
            <a:off x="12600" y="856350"/>
            <a:ext cx="1297800" cy="1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134F5C"/>
                </a:solidFill>
                <a:latin typeface="Libre Franklin"/>
                <a:ea typeface="Libre Franklin"/>
                <a:cs typeface="Libre Franklin"/>
                <a:sym typeface="Libre Franklin"/>
              </a:rPr>
              <a:t>facts, concepts, etc.</a:t>
            </a:r>
            <a:endParaRPr sz="700" b="1" dirty="0">
              <a:solidFill>
                <a:srgbClr val="134F5C"/>
              </a:solidFill>
              <a:latin typeface="Libre Franklin"/>
              <a:ea typeface="Libre Franklin"/>
              <a:cs typeface="Libre Franklin"/>
              <a:sym typeface="Libre Franklin"/>
            </a:endParaRPr>
          </a:p>
        </p:txBody>
      </p:sp>
      <p:sp>
        <p:nvSpPr>
          <p:cNvPr id="660" name="Google Shape;660;p80">
            <a:extLst>
              <a:ext uri="{C183D7F6-B498-43B3-948B-1728B52AA6E4}">
                <adec:decorative xmlns:adec="http://schemas.microsoft.com/office/drawing/2017/decorative" val="1"/>
              </a:ext>
            </a:extLst>
          </p:cNvPr>
          <p:cNvSpPr txBox="1"/>
          <p:nvPr/>
        </p:nvSpPr>
        <p:spPr>
          <a:xfrm>
            <a:off x="12600" y="1430848"/>
            <a:ext cx="12447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44546A"/>
                </a:solidFill>
                <a:latin typeface="Libre Franklin"/>
                <a:ea typeface="Libre Franklin"/>
                <a:cs typeface="Libre Franklin"/>
                <a:sym typeface="Libre Franklin"/>
              </a:rPr>
              <a:t>syntax, </a:t>
            </a:r>
            <a:endParaRPr sz="900" b="1">
              <a:solidFill>
                <a:srgbClr val="44546A"/>
              </a:solidFill>
              <a:latin typeface="Libre Franklin"/>
              <a:ea typeface="Libre Franklin"/>
              <a:cs typeface="Libre Franklin"/>
              <a:sym typeface="Libre Franklin"/>
            </a:endParaRPr>
          </a:p>
          <a:p>
            <a:pPr marL="0" lvl="0" indent="0" algn="l" rtl="0">
              <a:spcBef>
                <a:spcPts val="0"/>
              </a:spcBef>
              <a:spcAft>
                <a:spcPts val="0"/>
              </a:spcAft>
              <a:buNone/>
            </a:pPr>
            <a:r>
              <a:rPr lang="en" sz="900" b="1">
                <a:solidFill>
                  <a:srgbClr val="44546A"/>
                </a:solidFill>
                <a:latin typeface="Libre Franklin"/>
                <a:ea typeface="Libre Franklin"/>
                <a:cs typeface="Libre Franklin"/>
                <a:sym typeface="Libre Franklin"/>
              </a:rPr>
              <a:t>semantics, etc.</a:t>
            </a:r>
            <a:endParaRPr sz="700" b="1">
              <a:solidFill>
                <a:srgbClr val="44546A"/>
              </a:solidFill>
              <a:latin typeface="Libre Franklin"/>
              <a:ea typeface="Libre Franklin"/>
              <a:cs typeface="Libre Franklin"/>
              <a:sym typeface="Libre Franklin"/>
            </a:endParaRPr>
          </a:p>
        </p:txBody>
      </p:sp>
      <p:sp>
        <p:nvSpPr>
          <p:cNvPr id="661" name="Google Shape;661;p80">
            <a:extLst>
              <a:ext uri="{C183D7F6-B498-43B3-948B-1728B52AA6E4}">
                <adec:decorative xmlns:adec="http://schemas.microsoft.com/office/drawing/2017/decorative" val="1"/>
              </a:ext>
            </a:extLst>
          </p:cNvPr>
          <p:cNvSpPr txBox="1"/>
          <p:nvPr/>
        </p:nvSpPr>
        <p:spPr>
          <a:xfrm>
            <a:off x="12600" y="1748475"/>
            <a:ext cx="1244700" cy="1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64B7CC"/>
                </a:solidFill>
                <a:latin typeface="Libre Franklin"/>
                <a:ea typeface="Libre Franklin"/>
                <a:cs typeface="Libre Franklin"/>
                <a:sym typeface="Libre Franklin"/>
              </a:rPr>
              <a:t>Inference, metaphor, etc.</a:t>
            </a:r>
            <a:endParaRPr sz="700" b="1">
              <a:solidFill>
                <a:srgbClr val="64B7CC"/>
              </a:solidFill>
              <a:latin typeface="Libre Franklin"/>
              <a:ea typeface="Libre Franklin"/>
              <a:cs typeface="Libre Franklin"/>
              <a:sym typeface="Libre Franklin"/>
            </a:endParaRPr>
          </a:p>
        </p:txBody>
      </p:sp>
      <p:sp>
        <p:nvSpPr>
          <p:cNvPr id="662" name="Google Shape;662;p80">
            <a:extLst>
              <a:ext uri="{C183D7F6-B498-43B3-948B-1728B52AA6E4}">
                <adec:decorative xmlns:adec="http://schemas.microsoft.com/office/drawing/2017/decorative" val="1"/>
              </a:ext>
            </a:extLst>
          </p:cNvPr>
          <p:cNvSpPr txBox="1"/>
          <p:nvPr/>
        </p:nvSpPr>
        <p:spPr>
          <a:xfrm>
            <a:off x="12600" y="2046701"/>
            <a:ext cx="1244700" cy="2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8C9746"/>
                </a:solidFill>
                <a:latin typeface="Libre Franklin"/>
                <a:ea typeface="Libre Franklin"/>
                <a:cs typeface="Libre Franklin"/>
                <a:sym typeface="Libre Franklin"/>
              </a:rPr>
              <a:t>print concepts, genres, etc.</a:t>
            </a:r>
            <a:endParaRPr sz="700" b="1">
              <a:solidFill>
                <a:srgbClr val="8C9746"/>
              </a:solidFill>
              <a:latin typeface="Libre Franklin"/>
              <a:ea typeface="Libre Franklin"/>
              <a:cs typeface="Libre Franklin"/>
              <a:sym typeface="Libre Franklin"/>
            </a:endParaRPr>
          </a:p>
        </p:txBody>
      </p:sp>
      <p:sp>
        <p:nvSpPr>
          <p:cNvPr id="663" name="Google Shape;663;p80">
            <a:extLst>
              <a:ext uri="{C183D7F6-B498-43B3-948B-1728B52AA6E4}">
                <adec:decorative xmlns:adec="http://schemas.microsoft.com/office/drawing/2017/decorative" val="1"/>
              </a:ext>
            </a:extLst>
          </p:cNvPr>
          <p:cNvSpPr/>
          <p:nvPr/>
        </p:nvSpPr>
        <p:spPr>
          <a:xfrm>
            <a:off x="66600" y="1789825"/>
            <a:ext cx="1189800" cy="317400"/>
          </a:xfrm>
          <a:prstGeom prst="roundRect">
            <a:avLst>
              <a:gd name="adj" fmla="val 16667"/>
            </a:avLst>
          </a:prstGeom>
          <a:noFill/>
          <a:ln w="9525" cap="flat" cmpd="sng">
            <a:solidFill>
              <a:srgbClr val="64B7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4" name="Google Shape;664;p80">
            <a:extLst>
              <a:ext uri="{C183D7F6-B498-43B3-948B-1728B52AA6E4}">
                <adec:decorative xmlns:adec="http://schemas.microsoft.com/office/drawing/2017/decorative" val="1"/>
              </a:ext>
            </a:extLst>
          </p:cNvPr>
          <p:cNvSpPr/>
          <p:nvPr/>
        </p:nvSpPr>
        <p:spPr>
          <a:xfrm>
            <a:off x="66600" y="2107213"/>
            <a:ext cx="1189800" cy="317400"/>
          </a:xfrm>
          <a:prstGeom prst="roundRect">
            <a:avLst>
              <a:gd name="adj" fmla="val 16667"/>
            </a:avLst>
          </a:prstGeom>
          <a:noFill/>
          <a:ln w="9525" cap="flat" cmpd="sng">
            <a:solidFill>
              <a:srgbClr val="8C97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5" name="Google Shape;665;p80">
            <a:extLst>
              <a:ext uri="{C183D7F6-B498-43B3-948B-1728B52AA6E4}">
                <adec:decorative xmlns:adec="http://schemas.microsoft.com/office/drawing/2017/decorative" val="1"/>
              </a:ext>
            </a:extLst>
          </p:cNvPr>
          <p:cNvSpPr/>
          <p:nvPr/>
        </p:nvSpPr>
        <p:spPr>
          <a:xfrm>
            <a:off x="66600" y="907700"/>
            <a:ext cx="1189800" cy="224700"/>
          </a:xfrm>
          <a:prstGeom prst="roundRect">
            <a:avLst>
              <a:gd name="adj" fmla="val 16667"/>
            </a:avLst>
          </a:prstGeom>
          <a:no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6" name="Google Shape;666;p80">
            <a:extLst>
              <a:ext uri="{C183D7F6-B498-43B3-948B-1728B52AA6E4}">
                <adec:decorative xmlns:adec="http://schemas.microsoft.com/office/drawing/2017/decorative" val="1"/>
              </a:ext>
            </a:extLst>
          </p:cNvPr>
          <p:cNvSpPr txBox="1"/>
          <p:nvPr/>
        </p:nvSpPr>
        <p:spPr>
          <a:xfrm>
            <a:off x="12600" y="2930436"/>
            <a:ext cx="1244700" cy="3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accent4"/>
                </a:solidFill>
                <a:latin typeface="Libre Franklin"/>
                <a:ea typeface="Libre Franklin"/>
                <a:cs typeface="Libre Franklin"/>
                <a:sym typeface="Libre Franklin"/>
              </a:rPr>
              <a:t>syllables, </a:t>
            </a:r>
            <a:endParaRPr sz="900" b="1">
              <a:solidFill>
                <a:schemeClr val="accent4"/>
              </a:solidFill>
              <a:latin typeface="Libre Franklin"/>
              <a:ea typeface="Libre Franklin"/>
              <a:cs typeface="Libre Franklin"/>
              <a:sym typeface="Libre Franklin"/>
            </a:endParaRPr>
          </a:p>
          <a:p>
            <a:pPr marL="0" lvl="0" indent="0" algn="l" rtl="0">
              <a:spcBef>
                <a:spcPts val="0"/>
              </a:spcBef>
              <a:spcAft>
                <a:spcPts val="0"/>
              </a:spcAft>
              <a:buNone/>
            </a:pPr>
            <a:r>
              <a:rPr lang="en" sz="900" b="1">
                <a:solidFill>
                  <a:schemeClr val="accent4"/>
                </a:solidFill>
                <a:latin typeface="Libre Franklin"/>
                <a:ea typeface="Libre Franklin"/>
                <a:cs typeface="Libre Franklin"/>
                <a:sym typeface="Libre Franklin"/>
              </a:rPr>
              <a:t>phonemes, etc.</a:t>
            </a:r>
            <a:endParaRPr sz="900" b="1">
              <a:solidFill>
                <a:schemeClr val="accent4"/>
              </a:solidFill>
              <a:latin typeface="Libre Franklin"/>
              <a:ea typeface="Libre Franklin"/>
              <a:cs typeface="Libre Franklin"/>
              <a:sym typeface="Libre Franklin"/>
            </a:endParaRPr>
          </a:p>
        </p:txBody>
      </p:sp>
      <p:sp>
        <p:nvSpPr>
          <p:cNvPr id="667" name="Google Shape;667;p80">
            <a:extLst>
              <a:ext uri="{C183D7F6-B498-43B3-948B-1728B52AA6E4}">
                <adec:decorative xmlns:adec="http://schemas.microsoft.com/office/drawing/2017/decorative" val="1"/>
              </a:ext>
            </a:extLst>
          </p:cNvPr>
          <p:cNvSpPr/>
          <p:nvPr/>
        </p:nvSpPr>
        <p:spPr>
          <a:xfrm>
            <a:off x="40050" y="3318950"/>
            <a:ext cx="1189800" cy="317400"/>
          </a:xfrm>
          <a:prstGeom prst="roundRect">
            <a:avLst>
              <a:gd name="adj" fmla="val 16667"/>
            </a:avLst>
          </a:prstGeom>
          <a:no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69138"/>
              </a:solidFill>
              <a:latin typeface="Libre Franklin"/>
              <a:ea typeface="Libre Franklin"/>
              <a:cs typeface="Libre Franklin"/>
              <a:sym typeface="Libre Franklin"/>
            </a:endParaRPr>
          </a:p>
        </p:txBody>
      </p:sp>
      <p:sp>
        <p:nvSpPr>
          <p:cNvPr id="668" name="Google Shape;668;p80">
            <a:extLst>
              <a:ext uri="{C183D7F6-B498-43B3-948B-1728B52AA6E4}">
                <adec:decorative xmlns:adec="http://schemas.microsoft.com/office/drawing/2017/decorative" val="1"/>
              </a:ext>
            </a:extLst>
          </p:cNvPr>
          <p:cNvSpPr/>
          <p:nvPr/>
        </p:nvSpPr>
        <p:spPr>
          <a:xfrm>
            <a:off x="40050" y="3636350"/>
            <a:ext cx="1189800" cy="317400"/>
          </a:xfrm>
          <a:prstGeom prst="roundRect">
            <a:avLst>
              <a:gd name="adj" fmla="val 16667"/>
            </a:avLst>
          </a:prstGeom>
          <a:no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9" name="Google Shape;669;p80">
            <a:extLst>
              <a:ext uri="{C183D7F6-B498-43B3-948B-1728B52AA6E4}">
                <adec:decorative xmlns:adec="http://schemas.microsoft.com/office/drawing/2017/decorative" val="1"/>
              </a:ext>
            </a:extLst>
          </p:cNvPr>
          <p:cNvSpPr/>
          <p:nvPr/>
        </p:nvSpPr>
        <p:spPr>
          <a:xfrm>
            <a:off x="40050" y="2989400"/>
            <a:ext cx="1189800" cy="317400"/>
          </a:xfrm>
          <a:prstGeom prst="roundRect">
            <a:avLst>
              <a:gd name="adj" fmla="val 16667"/>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70" name="Google Shape;670;p80">
            <a:extLst>
              <a:ext uri="{C183D7F6-B498-43B3-948B-1728B52AA6E4}">
                <adec:decorative xmlns:adec="http://schemas.microsoft.com/office/drawing/2017/decorative" val="1"/>
              </a:ext>
            </a:extLst>
          </p:cNvPr>
          <p:cNvSpPr txBox="1"/>
          <p:nvPr/>
        </p:nvSpPr>
        <p:spPr>
          <a:xfrm>
            <a:off x="12600" y="3267563"/>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rgbClr val="E69138"/>
                </a:solidFill>
                <a:latin typeface="Libre Franklin"/>
                <a:ea typeface="Libre Franklin"/>
                <a:cs typeface="Libre Franklin"/>
                <a:sym typeface="Libre Franklin"/>
              </a:rPr>
              <a:t>letter-sound</a:t>
            </a:r>
            <a:endParaRPr sz="900" b="1">
              <a:solidFill>
                <a:srgbClr val="E69138"/>
              </a:solidFill>
              <a:latin typeface="Libre Franklin"/>
              <a:ea typeface="Libre Franklin"/>
              <a:cs typeface="Libre Franklin"/>
              <a:sym typeface="Libre Franklin"/>
            </a:endParaRPr>
          </a:p>
          <a:p>
            <a:pPr marL="0" lvl="0" indent="0" algn="l" rtl="0">
              <a:spcBef>
                <a:spcPts val="0"/>
              </a:spcBef>
              <a:spcAft>
                <a:spcPts val="0"/>
              </a:spcAft>
              <a:buNone/>
            </a:pPr>
            <a:r>
              <a:rPr lang="en" sz="900" b="1">
                <a:solidFill>
                  <a:srgbClr val="E69138"/>
                </a:solidFill>
                <a:latin typeface="Libre Franklin"/>
                <a:ea typeface="Libre Franklin"/>
                <a:cs typeface="Libre Franklin"/>
                <a:sym typeface="Libre Franklin"/>
              </a:rPr>
              <a:t>correspondence</a:t>
            </a:r>
            <a:endParaRPr sz="900" b="1">
              <a:solidFill>
                <a:srgbClr val="E69138"/>
              </a:solidFill>
              <a:latin typeface="Libre Franklin"/>
              <a:ea typeface="Libre Franklin"/>
              <a:cs typeface="Libre Franklin"/>
              <a:sym typeface="Libre Franklin"/>
            </a:endParaRPr>
          </a:p>
        </p:txBody>
      </p:sp>
      <p:sp>
        <p:nvSpPr>
          <p:cNvPr id="671" name="Google Shape;671;p80">
            <a:extLst>
              <a:ext uri="{C183D7F6-B498-43B3-948B-1728B52AA6E4}">
                <adec:decorative xmlns:adec="http://schemas.microsoft.com/office/drawing/2017/decorative" val="1"/>
              </a:ext>
            </a:extLst>
          </p:cNvPr>
          <p:cNvSpPr txBox="1"/>
          <p:nvPr/>
        </p:nvSpPr>
        <p:spPr>
          <a:xfrm>
            <a:off x="12600" y="36335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rgbClr val="A61C00"/>
                </a:solidFill>
                <a:latin typeface="Libre Franklin"/>
                <a:ea typeface="Libre Franklin"/>
                <a:cs typeface="Libre Franklin"/>
                <a:sym typeface="Libre Franklin"/>
              </a:rPr>
              <a:t>of familiar words</a:t>
            </a:r>
            <a:endParaRPr sz="900" b="1">
              <a:solidFill>
                <a:srgbClr val="A61C00"/>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1"/>
          <p:cNvSpPr txBox="1">
            <a:spLocks noGrp="1"/>
          </p:cNvSpPr>
          <p:nvPr>
            <p:ph type="title"/>
          </p:nvPr>
        </p:nvSpPr>
        <p:spPr>
          <a:xfrm>
            <a:off x="284875" y="158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p>
          <a:p>
            <a:pPr marL="0" lvl="0" indent="0" algn="l" rtl="0">
              <a:spcBef>
                <a:spcPts val="0"/>
              </a:spcBef>
              <a:spcAft>
                <a:spcPts val="0"/>
              </a:spcAft>
              <a:buNone/>
            </a:pPr>
            <a:r>
              <a:rPr lang="en" sz="6000" b="1" dirty="0">
                <a:latin typeface="Franklin Gothic"/>
                <a:ea typeface="Franklin Gothic"/>
                <a:cs typeface="Franklin Gothic"/>
                <a:sym typeface="Franklin Gothic"/>
              </a:rPr>
              <a:t>Next Steps</a:t>
            </a:r>
            <a:endParaRPr sz="5300" b="1" dirty="0">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2" name="Google Shape;692;p83" descr="The cover of the IES Practice Guide used in this series"/>
          <p:cNvPicPr preferRelativeResize="0"/>
          <p:nvPr/>
        </p:nvPicPr>
        <p:blipFill>
          <a:blip r:embed="rId3">
            <a:alphaModFix/>
          </a:blip>
          <a:stretch>
            <a:fillRect/>
          </a:stretch>
        </p:blipFill>
        <p:spPr>
          <a:xfrm>
            <a:off x="541425" y="961200"/>
            <a:ext cx="2943825" cy="3818049"/>
          </a:xfrm>
          <a:prstGeom prst="rect">
            <a:avLst/>
          </a:prstGeom>
          <a:noFill/>
          <a:ln>
            <a:noFill/>
          </a:ln>
          <a:effectLst>
            <a:outerShdw blurRad="57150" dist="19050" dir="5400000" algn="bl" rotWithShape="0">
              <a:srgbClr val="000000">
                <a:alpha val="50000"/>
              </a:srgbClr>
            </a:outerShdw>
          </a:effectLst>
        </p:spPr>
      </p:pic>
      <p:sp>
        <p:nvSpPr>
          <p:cNvPr id="693" name="Google Shape;693;p83"/>
          <p:cNvSpPr txBox="1">
            <a:spLocks noGrp="1"/>
          </p:cNvSpPr>
          <p:nvPr>
            <p:ph type="title"/>
          </p:nvPr>
        </p:nvSpPr>
        <p:spPr>
          <a:xfrm>
            <a:off x="176125" y="0"/>
            <a:ext cx="8459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4100" b="1" dirty="0">
                <a:latin typeface="Franklin Gothic"/>
                <a:ea typeface="Franklin Gothic"/>
                <a:cs typeface="Franklin Gothic"/>
                <a:sym typeface="Franklin Gothic"/>
              </a:rPr>
              <a:t>To prepare for Session 2:</a:t>
            </a:r>
            <a:endParaRPr sz="4100" b="1" dirty="0">
              <a:latin typeface="Franklin Gothic"/>
              <a:ea typeface="Franklin Gothic"/>
              <a:cs typeface="Franklin Gothic"/>
              <a:sym typeface="Franklin Gothic"/>
            </a:endParaRPr>
          </a:p>
        </p:txBody>
      </p:sp>
      <p:sp>
        <p:nvSpPr>
          <p:cNvPr id="694" name="Google Shape;694;p83"/>
          <p:cNvSpPr txBox="1"/>
          <p:nvPr/>
        </p:nvSpPr>
        <p:spPr>
          <a:xfrm>
            <a:off x="4010275" y="915925"/>
            <a:ext cx="4065000" cy="35086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chemeClr val="dk1"/>
                </a:solidFill>
                <a:latin typeface="Franklin Gothic"/>
                <a:ea typeface="Franklin Gothic"/>
                <a:cs typeface="Franklin Gothic"/>
                <a:sym typeface="Franklin Gothic"/>
              </a:rPr>
              <a:t>Read pp. 4-11 of the </a:t>
            </a:r>
            <a:r>
              <a:rPr lang="en" sz="2700" u="sng" dirty="0">
                <a:solidFill>
                  <a:schemeClr val="hlink"/>
                </a:solidFill>
                <a:latin typeface="Franklin Gothic"/>
                <a:ea typeface="Franklin Gothic"/>
                <a:cs typeface="Franklin Gothic"/>
                <a:sym typeface="Franklin Gothic"/>
                <a:hlinkClick r:id="rId4"/>
              </a:rPr>
              <a:t>Practice Guide</a:t>
            </a:r>
            <a:r>
              <a:rPr lang="en" sz="2700" dirty="0">
                <a:solidFill>
                  <a:schemeClr val="dk1"/>
                </a:solidFill>
                <a:latin typeface="Franklin Gothic"/>
                <a:ea typeface="Franklin Gothic"/>
                <a:cs typeface="Franklin Gothic"/>
                <a:sym typeface="Franklin Gothic"/>
              </a:rPr>
              <a:t> (Recommendation 1).</a:t>
            </a:r>
          </a:p>
          <a:p>
            <a:pPr marL="0" lvl="0" indent="0" algn="l" rtl="0">
              <a:spcBef>
                <a:spcPts val="0"/>
              </a:spcBef>
              <a:spcAft>
                <a:spcPts val="0"/>
              </a:spcAft>
              <a:buNone/>
            </a:pPr>
            <a:endParaRPr lang="en" sz="2700" dirty="0">
              <a:solidFill>
                <a:schemeClr val="dk1"/>
              </a:solidFill>
              <a:latin typeface="Franklin Gothic"/>
              <a:ea typeface="Franklin Gothic"/>
              <a:cs typeface="Franklin Gothic"/>
              <a:sym typeface="Franklin Gothic"/>
            </a:endParaRPr>
          </a:p>
          <a:p>
            <a:r>
              <a:rPr lang="en" sz="2700">
                <a:solidFill>
                  <a:schemeClr val="dk1"/>
                </a:solidFill>
                <a:latin typeface="Franklin Gothic"/>
                <a:ea typeface="Franklin Gothic"/>
                <a:cs typeface="Franklin Gothic"/>
                <a:sym typeface="Franklin Gothic"/>
              </a:rPr>
              <a:t>Access the </a:t>
            </a:r>
            <a:r>
              <a:rPr lang="en" sz="2700" u="sng" dirty="0">
                <a:solidFill>
                  <a:schemeClr val="hlink"/>
                </a:solidFill>
                <a:latin typeface="Franklin Gothic"/>
                <a:sym typeface="Franklin Gothic"/>
                <a:hlinkClick r:id="rId5">
                  <a:extLst>
                    <a:ext uri="{A12FA001-AC4F-418D-AE19-62706E023703}">
                      <ahyp:hlinkClr xmlns:ahyp="http://schemas.microsoft.com/office/drawing/2018/hyperlinkcolor" val="tx"/>
                    </a:ext>
                  </a:extLst>
                </a:hlinkClick>
              </a:rPr>
              <a:t>Participant Guide</a:t>
            </a:r>
            <a:r>
              <a:rPr lang="en" sz="2700">
                <a:solidFill>
                  <a:schemeClr val="dk1"/>
                </a:solidFill>
                <a:latin typeface="Franklin Gothic"/>
                <a:ea typeface="Franklin Gothic"/>
                <a:cs typeface="Franklin Gothic"/>
                <a:sym typeface="Franklin Gothic"/>
              </a:rPr>
              <a:t> on Adolescent Structured Literacy </a:t>
            </a:r>
            <a:r>
              <a:rPr lang="en" sz="2700" u="sng" dirty="0">
                <a:solidFill>
                  <a:schemeClr val="hlink"/>
                </a:solidFill>
                <a:latin typeface="Franklin Gothic"/>
                <a:sym typeface="Franklin Gothic"/>
                <a:hlinkClick r:id="rId6">
                  <a:extLst>
                    <a:ext uri="{A12FA001-AC4F-418D-AE19-62706E023703}">
                      <ahyp:hlinkClr xmlns:ahyp="http://schemas.microsoft.com/office/drawing/2018/hyperlinkcolor" val="tx"/>
                    </a:ext>
                  </a:extLst>
                </a:hlinkClick>
              </a:rPr>
              <a:t>Landing Page</a:t>
            </a:r>
            <a:r>
              <a:rPr lang="en" sz="2700">
                <a:solidFill>
                  <a:schemeClr val="dk1"/>
                </a:solidFill>
                <a:latin typeface="Franklin Gothic"/>
                <a:ea typeface="Franklin Gothic"/>
                <a:cs typeface="Franklin Gothic"/>
                <a:sym typeface="Franklin Gothic"/>
              </a:rPr>
              <a:t>.</a:t>
            </a:r>
            <a:endParaRPr sz="2700">
              <a:solidFill>
                <a:schemeClr val="dk1"/>
              </a:solidFill>
              <a:latin typeface="Franklin Gothic"/>
              <a:ea typeface="Franklin Gothic"/>
              <a:cs typeface="Franklin Gothic"/>
              <a:sym typeface="Franklin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31">
            <a:extLst>
              <a:ext uri="{C183D7F6-B498-43B3-948B-1728B52AA6E4}">
                <adec:decorative xmlns:adec="http://schemas.microsoft.com/office/drawing/2017/decorative" val="1"/>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descr="A screenshot of the learning plan ">
            <a:extLst>
              <a:ext uri="{FF2B5EF4-FFF2-40B4-BE49-F238E27FC236}">
                <a16:creationId xmlns:a16="http://schemas.microsoft.com/office/drawing/2014/main" id="{C0D1BA0D-0BB7-5814-173C-EBCD270F808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76069" y="870728"/>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5" name="Google Shape;165;p31">
            <a:extLst>
              <a:ext uri="{C183D7F6-B498-43B3-948B-1728B52AA6E4}">
                <adec:decorative xmlns:adec="http://schemas.microsoft.com/office/drawing/2017/decorative" val="1"/>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343150" y="167487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2000" b="1" i="1" dirty="0">
                <a:solidFill>
                  <a:srgbClr val="6AC398"/>
                </a:solidFill>
                <a:latin typeface="Franklin Gothic"/>
                <a:ea typeface="Franklin Gothic"/>
                <a:cs typeface="Franklin Gothic"/>
                <a:sym typeface="Franklin Gothic"/>
              </a:rPr>
              <a:t>Welcome!</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Session 1: How Does the Brain Learn to Read?</a:t>
            </a:r>
            <a:endParaRPr sz="6000" b="1" dirty="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Group Norms for a Professional Learning</a:t>
            </a:r>
            <a:endParaRPr b="1" dirty="0">
              <a:latin typeface="Franklin Gothic"/>
              <a:ea typeface="Franklin Gothic"/>
              <a:cs typeface="Franklin Gothic"/>
              <a:sym typeface="Franklin Gothic"/>
            </a:endParaRPr>
          </a:p>
        </p:txBody>
      </p:sp>
      <p:sp>
        <p:nvSpPr>
          <p:cNvPr id="215" name="Google Shape;215;p37"/>
          <p:cNvSpPr txBox="1"/>
          <p:nvPr/>
        </p:nvSpPr>
        <p:spPr>
          <a:xfrm>
            <a:off x="531050" y="954475"/>
            <a:ext cx="7886700" cy="2835618"/>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the next hard question.</a:t>
            </a: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b="1"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Preference learning over performing.</a:t>
            </a: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Put learning into action by processing with colleagues or modifying instructional practices.</a:t>
            </a:r>
            <a:endParaRPr sz="2700" dirty="0">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2024-09-12T15:24:36+00:00</Publication_x0020_Date>
    <Audience1 xmlns="3a62de7d-ba57-4f43-9dae-9623ba637be0"/>
    <_dlc_DocId xmlns="3a62de7d-ba57-4f43-9dae-9623ba637be0">KYED-536-2089</_dlc_DocId>
    <_dlc_DocIdUrl xmlns="3a62de7d-ba57-4f43-9dae-9623ba637be0">
      <Url>https://www.education.ky.gov/curriculum/standards/kyacadstand/_layouts/15/DocIdRedir.aspx?ID=KYED-536-2089</Url>
      <Description>KYED-536-2089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D429D52-5FCE-42AE-8236-AD94B490D80A}">
  <ds:schemaRefs>
    <ds:schemaRef ds:uri="http://schemas.microsoft.com/sharepoint/v3/contenttype/forms"/>
  </ds:schemaRefs>
</ds:datastoreItem>
</file>

<file path=customXml/itemProps2.xml><?xml version="1.0" encoding="utf-8"?>
<ds:datastoreItem xmlns:ds="http://schemas.openxmlformats.org/officeDocument/2006/customXml" ds:itemID="{B5729C97-962B-4734-8040-5749CEC05140}">
  <ds:schemaRefs>
    <ds:schemaRef ds:uri="http://www.w3.org/XML/1998/namespace"/>
    <ds:schemaRef ds:uri="http://purl.org/dc/dcmitype/"/>
    <ds:schemaRef ds:uri="9ddf1278-1613-479c-b0f5-044d59004591"/>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e2eca3fe-c282-4ebd-b6c6-8483f1bf7ba5"/>
  </ds:schemaRefs>
</ds:datastoreItem>
</file>

<file path=customXml/itemProps3.xml><?xml version="1.0" encoding="utf-8"?>
<ds:datastoreItem xmlns:ds="http://schemas.openxmlformats.org/officeDocument/2006/customXml" ds:itemID="{0E4FE6DB-BC95-4854-BF92-1BA5200E90BD}"/>
</file>

<file path=customXml/itemProps4.xml><?xml version="1.0" encoding="utf-8"?>
<ds:datastoreItem xmlns:ds="http://schemas.openxmlformats.org/officeDocument/2006/customXml" ds:itemID="{A082B9E7-F245-4B0E-99B3-1383BE758DAB}"/>
</file>

<file path=docProps/app.xml><?xml version="1.0" encoding="utf-8"?>
<Properties xmlns="http://schemas.openxmlformats.org/officeDocument/2006/extended-properties" xmlns:vt="http://schemas.openxmlformats.org/officeDocument/2006/docPropsVTypes">
  <TotalTime>7</TotalTime>
  <Words>7996</Words>
  <Application>Microsoft Office PowerPoint</Application>
  <PresentationFormat>On-screen Show (16:9)</PresentationFormat>
  <Paragraphs>672</Paragraphs>
  <Slides>51</Slides>
  <Notes>51</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Franklin Gothic,Sans-Serif</vt:lpstr>
      <vt:lpstr>Arial</vt:lpstr>
      <vt:lpstr>Calibri</vt:lpstr>
      <vt:lpstr>Century Gothic</vt:lpstr>
      <vt:lpstr>Franklin Gothic</vt:lpstr>
      <vt:lpstr>Libre Franklin Medium</vt:lpstr>
      <vt:lpstr>Libre Franklin</vt:lpstr>
      <vt:lpstr>Helvetica Neue</vt:lpstr>
      <vt:lpstr>Simple Light</vt:lpstr>
      <vt:lpstr>KDE Main 2021</vt:lpstr>
      <vt:lpstr> Developing Skilled Middle and High School Readers  Webinar Series</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Welcome! Session 1: How Does the Brain Learn to Read?</vt:lpstr>
      <vt:lpstr>Group Norms for a Professional Learning</vt:lpstr>
      <vt:lpstr>Materials Needed for This Learning:</vt:lpstr>
      <vt:lpstr>This slide details the topics from the IES Guide we will be using to study during this series.</vt:lpstr>
      <vt:lpstr>Topics to Cover in This Session:</vt:lpstr>
      <vt:lpstr>A note on language and acronyms:</vt:lpstr>
      <vt:lpstr>Intention Setting</vt:lpstr>
      <vt:lpstr>What does it feel like to read with 85% comprehension?</vt:lpstr>
      <vt:lpstr>This slide shows the text used to simulate what it is like to read with 85% comprehension.</vt:lpstr>
      <vt:lpstr>[1] If there is one thing we have learned from returning war veterans—especially those of the last decade—it's that the emotional reality of the soldier at home is often at odds with that of the civilian public they left behind. And while friends and families of returning service members may be experiencing gratefulness or relief this summer, many of those they've welcomed home are likely struggling with other emotions.     [2] High on that list of emotions is guilt. Soldiers often carry this burden home—survivor  guilt being perhaps the kind most familiar to us. In war, standing here rather than there can save your life but cost a buddy his. It's flukish luck, but you feel responsible. The guilt begins an endless loop of counterfactuals—thoughts that you could have or should have done otherwise, though, in fact, you did nothing wrong. The feelings are, of course, not restricted to the battlefield. But given the magnitude of loss in war, they hang heavy there and are pervasive. And they raise the question of just how irrational those feelings are, and if they aren't, of what is the basis of their reasonableness.     [3] Capt. Adrian Bonenberger, head of a unit in Afghanistan pondered those questions recently as he thought about Specialist Jeremiah Pulaski, who was killed by police in the wake of a deadly bar fight shortly after he returned home. Back in Afghanistan, Pulaski saved Bonenberger’s life twice on one day, but when Pulaski needed help, Bonenberger couldn't be there for him: "When he was in trouble, he was alone," Captain Bonenberger said. "When we were in trouble, he was there for us. I know it's not rational or reasonable. There's nothing logical about it. But I feel responsible." </vt:lpstr>
      <vt:lpstr>Describe your experience reading with only 85% comprehension.</vt:lpstr>
      <vt:lpstr>Why focus on literacy? </vt:lpstr>
      <vt:lpstr>How is literacy instruction shifting in KY? </vt:lpstr>
      <vt:lpstr>The Read to Succeed Act (SB 9, 2022): </vt:lpstr>
      <vt:lpstr>As K-5 educators shift their practice, we as 6-12 educators can likewise be aware of structured literacy practices to support current and future students towards engaging deeply with grade-level, complex texts.</vt:lpstr>
      <vt:lpstr>Why Early Literacy?</vt:lpstr>
      <vt:lpstr> Current Data for  Reading in KY</vt:lpstr>
      <vt:lpstr>What about Grade 8 reading in KY?</vt:lpstr>
      <vt:lpstr>What about Grade 10 reading in KY?</vt:lpstr>
      <vt:lpstr>DISCUSSION TIME: So far we have reflected on a striving reader, experienced what it feels like to be a striving reader and learned about KY reading initiatives. What is resonating with you for your current students?</vt:lpstr>
      <vt:lpstr> How does the brain learn to read? </vt:lpstr>
      <vt:lpstr>Popular Misconception: K-3 is for learning to read; 4-12 is for reading to learn.    In what ways are you still “learning” to read?</vt:lpstr>
      <vt:lpstr>POLL: Have you seen these theoretical models online or in previous learning? Select  </vt:lpstr>
      <vt:lpstr>The Reading Brain</vt:lpstr>
      <vt:lpstr>The Reading Brain, continued</vt:lpstr>
      <vt:lpstr>What happens in the brain?</vt:lpstr>
      <vt:lpstr>National Reading Panel Report (2000)</vt:lpstr>
      <vt:lpstr>This slide demonstrates how the Five Pillars of Early Literacy translate to middle and high school instruction. </vt:lpstr>
      <vt:lpstr>POLL: Match these terms with their definitions. </vt:lpstr>
      <vt:lpstr> The Simple View of Reading (Gough &amp; Tunmer, 1986)</vt:lpstr>
      <vt:lpstr>Reading is Far From Simple: Convergent Skills Model (Vellutino et al., 2007) </vt:lpstr>
      <vt:lpstr>The Simple View of Reading</vt:lpstr>
      <vt:lpstr>Students with strong abilities in decoding and language comprehension:</vt:lpstr>
      <vt:lpstr>Student with strong decoding skills but gaps in language comprehension:</vt:lpstr>
      <vt:lpstr>Student with needs in decoding AND language comprehension:</vt:lpstr>
      <vt:lpstr>Adapted from Denton et al., 2011 These do not represent ALL possible student profiles.</vt:lpstr>
      <vt:lpstr>DISCUSSION TIME These do not represent ALL possible student profiles.</vt:lpstr>
      <vt:lpstr>Quote from the pre-reading podcast:  “The Reading Rope does a better job of conveying the complexity of comprehension.” </vt:lpstr>
      <vt:lpstr> The Reading Rope (Scarborough, 2001)</vt:lpstr>
      <vt:lpstr>Recall the Simple View of Reading:</vt:lpstr>
      <vt:lpstr>Scarborough’s Rope and the Simple View of Reading</vt:lpstr>
      <vt:lpstr>Scarborough’s Rope and the Simple View of Reading, continued</vt:lpstr>
      <vt:lpstr> Next Steps</vt:lpstr>
      <vt:lpstr>To prepare for Session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Placido, Tabor - Office of Teaching and Learning</cp:lastModifiedBy>
  <cp:revision>150</cp:revision>
  <dcterms:modified xsi:type="dcterms:W3CDTF">2024-09-12T15:23:54Z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2024-09-10T20:36:42Z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34a00a62-69f4-4585-810a-9429642887a3</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e8e555cd-0f70-432b-beb4-fcc4e25ce7f6</vt:lpwstr>
  </property>
</Properties>
</file>