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5"/>
  </p:sldMasterIdLst>
  <p:notesMasterIdLst>
    <p:notesMasterId r:id="rId107"/>
  </p:notesMasterIdLst>
  <p:sldIdLst>
    <p:sldId id="256" r:id="rId6"/>
    <p:sldId id="380" r:id="rId7"/>
    <p:sldId id="300" r:id="rId8"/>
    <p:sldId id="278" r:id="rId9"/>
    <p:sldId id="301" r:id="rId10"/>
    <p:sldId id="338" r:id="rId11"/>
    <p:sldId id="302" r:id="rId12"/>
    <p:sldId id="339" r:id="rId13"/>
    <p:sldId id="340" r:id="rId14"/>
    <p:sldId id="352" r:id="rId15"/>
    <p:sldId id="277" r:id="rId16"/>
    <p:sldId id="257" r:id="rId17"/>
    <p:sldId id="258" r:id="rId18"/>
    <p:sldId id="260" r:id="rId19"/>
    <p:sldId id="259" r:id="rId20"/>
    <p:sldId id="261" r:id="rId21"/>
    <p:sldId id="262" r:id="rId22"/>
    <p:sldId id="359" r:id="rId23"/>
    <p:sldId id="263" r:id="rId24"/>
    <p:sldId id="264" r:id="rId25"/>
    <p:sldId id="265" r:id="rId26"/>
    <p:sldId id="266" r:id="rId27"/>
    <p:sldId id="267" r:id="rId28"/>
    <p:sldId id="268" r:id="rId29"/>
    <p:sldId id="269" r:id="rId30"/>
    <p:sldId id="270" r:id="rId31"/>
    <p:sldId id="369" r:id="rId32"/>
    <p:sldId id="271" r:id="rId33"/>
    <p:sldId id="272" r:id="rId34"/>
    <p:sldId id="273" r:id="rId35"/>
    <p:sldId id="274" r:id="rId36"/>
    <p:sldId id="279" r:id="rId37"/>
    <p:sldId id="280" r:id="rId38"/>
    <p:sldId id="281" r:id="rId39"/>
    <p:sldId id="282" r:id="rId40"/>
    <p:sldId id="283" r:id="rId41"/>
    <p:sldId id="284" r:id="rId42"/>
    <p:sldId id="285" r:id="rId43"/>
    <p:sldId id="370" r:id="rId44"/>
    <p:sldId id="371" r:id="rId45"/>
    <p:sldId id="373" r:id="rId46"/>
    <p:sldId id="372" r:id="rId47"/>
    <p:sldId id="385" r:id="rId48"/>
    <p:sldId id="374" r:id="rId49"/>
    <p:sldId id="375" r:id="rId50"/>
    <p:sldId id="376" r:id="rId51"/>
    <p:sldId id="360" r:id="rId52"/>
    <p:sldId id="288" r:id="rId53"/>
    <p:sldId id="289" r:id="rId54"/>
    <p:sldId id="290" r:id="rId55"/>
    <p:sldId id="367" r:id="rId56"/>
    <p:sldId id="368" r:id="rId57"/>
    <p:sldId id="377" r:id="rId58"/>
    <p:sldId id="291" r:id="rId59"/>
    <p:sldId id="294" r:id="rId60"/>
    <p:sldId id="295" r:id="rId61"/>
    <p:sldId id="297" r:id="rId62"/>
    <p:sldId id="298" r:id="rId63"/>
    <p:sldId id="299" r:id="rId64"/>
    <p:sldId id="304" r:id="rId65"/>
    <p:sldId id="305" r:id="rId66"/>
    <p:sldId id="306" r:id="rId67"/>
    <p:sldId id="307" r:id="rId68"/>
    <p:sldId id="308" r:id="rId69"/>
    <p:sldId id="309" r:id="rId70"/>
    <p:sldId id="310" r:id="rId71"/>
    <p:sldId id="311" r:id="rId72"/>
    <p:sldId id="312" r:id="rId73"/>
    <p:sldId id="313" r:id="rId74"/>
    <p:sldId id="378" r:id="rId75"/>
    <p:sldId id="388" r:id="rId76"/>
    <p:sldId id="387" r:id="rId77"/>
    <p:sldId id="316" r:id="rId78"/>
    <p:sldId id="318" r:id="rId79"/>
    <p:sldId id="319" r:id="rId80"/>
    <p:sldId id="321" r:id="rId81"/>
    <p:sldId id="322" r:id="rId82"/>
    <p:sldId id="323" r:id="rId83"/>
    <p:sldId id="324" r:id="rId84"/>
    <p:sldId id="325" r:id="rId85"/>
    <p:sldId id="326" r:id="rId86"/>
    <p:sldId id="327" r:id="rId87"/>
    <p:sldId id="328" r:id="rId88"/>
    <p:sldId id="329" r:id="rId89"/>
    <p:sldId id="330" r:id="rId90"/>
    <p:sldId id="331" r:id="rId91"/>
    <p:sldId id="332" r:id="rId92"/>
    <p:sldId id="334" r:id="rId93"/>
    <p:sldId id="335" r:id="rId94"/>
    <p:sldId id="336" r:id="rId95"/>
    <p:sldId id="343" r:id="rId96"/>
    <p:sldId id="344" r:id="rId97"/>
    <p:sldId id="345" r:id="rId98"/>
    <p:sldId id="353" r:id="rId99"/>
    <p:sldId id="354" r:id="rId100"/>
    <p:sldId id="381" r:id="rId101"/>
    <p:sldId id="382" r:id="rId102"/>
    <p:sldId id="348" r:id="rId103"/>
    <p:sldId id="384" r:id="rId104"/>
    <p:sldId id="357" r:id="rId105"/>
    <p:sldId id="358" r:id="rId10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y, Micki - Division of Program Standards" initials="RM-DoPS" lastIdx="68" clrIdx="0">
    <p:extLst>
      <p:ext uri="{19B8F6BF-5375-455C-9EA6-DF929625EA0E}">
        <p15:presenceInfo xmlns:p15="http://schemas.microsoft.com/office/powerpoint/2012/main" userId="S-1-5-21-2077426921-23679709-1353397897-42543" providerId="AD"/>
      </p:ext>
    </p:extLst>
  </p:cmAuthor>
  <p:cmAuthor id="2" name="Gallicchio, Lauren - Division of Program Standards" initials="GL-DoPS" lastIdx="25" clrIdx="1">
    <p:extLst>
      <p:ext uri="{19B8F6BF-5375-455C-9EA6-DF929625EA0E}">
        <p15:presenceInfo xmlns:p15="http://schemas.microsoft.com/office/powerpoint/2012/main" userId="S-1-5-21-2077426921-23679709-1353397897-42406" providerId="AD"/>
      </p:ext>
    </p:extLst>
  </p:cmAuthor>
  <p:cmAuthor id="3" name="Heather Ransom" initials="HR" lastIdx="5" clrIdx="2">
    <p:extLst>
      <p:ext uri="{19B8F6BF-5375-455C-9EA6-DF929625EA0E}">
        <p15:presenceInfo xmlns:p15="http://schemas.microsoft.com/office/powerpoint/2012/main" userId="S::heather.ransom@education.ky.gov::ed548f38-0560-4130-ae33-b0b6cd237e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224A"/>
    <a:srgbClr val="0077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104CE7-E4E9-41A9-8E7E-2ED502464F4C}" v="41" dt="2023-10-11T20:59:08.9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60848" autoAdjust="0"/>
  </p:normalViewPr>
  <p:slideViewPr>
    <p:cSldViewPr snapToGrid="0">
      <p:cViewPr varScale="1">
        <p:scale>
          <a:sx n="52" d="100"/>
          <a:sy n="52" d="100"/>
        </p:scale>
        <p:origin x="1210" y="4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notesMaster" Target="notesMasters/notesMaster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microsoft.com/office/2015/10/relationships/revisionInfo" Target="revisionInfo.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commentAuthors" Target="commentAuthor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presProps" Target="pres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4125058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clpe.org.uk/poetryline/poems/what-do-we-do-variation"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z.harvard.edu/sites/default/files/Think%20Pair%20Share_1.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lpe.org.uk/poetryline/poems/what-do-we-do-variatio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library.teachingworks.org/wp-content/uploads/10_BRR_decomp_092019.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library.teachingworks.org/wp-content/uploads/Community-expectations-and-behavior_decomposition.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library.teachingworks.org/wp-content/uploads/10_BRR_decomp_092019.pdf"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library.teachingworks.org/wp-content/uploads/Community-expectations-and-behavior_decomposition.pdf"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learninginnovation.duke.edu/wp-content/uploads/2018/01/ITF-H1-discussionguide-17h5iob.pdf"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learninginnovation.duke.edu/wp-content/uploads/2018/01/ITF-H1-discussionguide-17h5iob.pdf"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learninginnovation.duke.edu/wp-content/uploads/2018/01/ITF-H1-discussionguide-17h5iob.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edutopia.org/article/5-strategies-deepen-student-collaboration-mary-burn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facingtoday.facinghistory.org/8-components-of-a-reflective-classroo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facinghistory.org/professional-development/ondemand/contracting"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cultofpedagogy.com/speaking-listening-techniques/"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media.carnegie.org/filer_public/ab/dd/abdda62e-6e84-47a4-a043-348d2f2085ae/ccny_grantee_2011_guardian.pdf"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pz.harvard.edu/sites/default/files/Question%20Starts_0.pdf"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library.teachingworks.org/curriculum-resources/teaching-practices/setting-up-and-managing-small-group-work/"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library.teachingworks.org/curriculum-resources/materials/social-studies-leading-a-discussion/"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pz.harvard.edu/sites/default/files/I%20Used%20to%20Think%20-%20Now%20I%20Think_1.pdf"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pz.harvard.edu/sites/default/files/Compass%20Points_0.pdf"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facinghistory.org/resource-library/teaching-strategies/give-one-get-one"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illinoiscivics.org/resources/civic-learning-practices-indicators"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illinoiscivics.org/resources/civic-learning-practices-indicators"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youtube.com/watch?v=U0XTkCSb6a8"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pz.harvard.edu/sites/default/files/Connect%20Extend%20Challenge_0.pdf"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pz.harvard.edu/sites/default/files/What%20Makes%20You%20Say%20That_1.pdf"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sites.google.com/view/hawaiicorestandardsforsocialst/online-professional-development-modules" TargetMode="External"/><Relationship Id="rId2" Type="http://schemas.openxmlformats.org/officeDocument/2006/relationships/slide" Target="../slides/slide101.xml"/><Relationship Id="rId1" Type="http://schemas.openxmlformats.org/officeDocument/2006/relationships/notesMaster" Target="../notesMasters/notesMaster1.xml"/><Relationship Id="rId4" Type="http://schemas.openxmlformats.org/officeDocument/2006/relationships/hyperlink" Target="https://sitesed.cde.state.co.us/course/index.php?categoryid=2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3" name="Google Shape;9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3011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908ff1556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908ff155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9124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908ff1556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908ff1556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3087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e6d9632c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8e6d9632c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Read slide to participants.</a:t>
            </a:r>
            <a:endParaRPr dirty="0"/>
          </a:p>
        </p:txBody>
      </p:sp>
    </p:spTree>
    <p:extLst>
      <p:ext uri="{BB962C8B-B14F-4D97-AF65-F5344CB8AC3E}">
        <p14:creationId xmlns:p14="http://schemas.microsoft.com/office/powerpoint/2010/main" val="3893029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Click the link above to access the poem.  Scroll to the bottom of the screen and click the image of the author to hear him read the poem as the text is projected on the screen. </a:t>
            </a:r>
            <a:r>
              <a:rPr lang="en-US" u="sng" dirty="0">
                <a:solidFill>
                  <a:schemeClr val="tx1"/>
                </a:solidFill>
                <a:hlinkClick r:id="rId3" invalidUrl="https:///">
                  <a:extLst>
                    <a:ext uri="{A12FA001-AC4F-418D-AE19-62706E023703}">
                      <ahyp:hlinkClr xmlns:ahyp="http://schemas.microsoft.com/office/drawing/2018/hyperlinkcolor" val="tx"/>
                    </a:ext>
                  </a:extLst>
                </a:hlinkClick>
              </a:rPr>
              <a:t>https://</a:t>
            </a:r>
            <a:r>
              <a:rPr lang="en-US" u="sng" dirty="0">
                <a:solidFill>
                  <a:schemeClr val="tx1"/>
                </a:solidFill>
                <a:hlinkClick r:id="rId4">
                  <a:extLst>
                    <a:ext uri="{A12FA001-AC4F-418D-AE19-62706E023703}">
                      <ahyp:hlinkClr xmlns:ahyp="http://schemas.microsoft.com/office/drawing/2018/hyperlinkcolor" val="tx"/>
                    </a:ext>
                  </a:extLst>
                </a:hlinkClick>
              </a:rPr>
              <a:t>clpe.org.uk/poetryline/poems/what-do-we-do-variation</a:t>
            </a:r>
            <a:endParaRPr lang="en-US" u="sng" dirty="0">
              <a:solidFill>
                <a:schemeClr val="tx1"/>
              </a:solidFill>
            </a:endParaRPr>
          </a:p>
          <a:p>
            <a:pPr marL="0" lvl="0" indent="0" algn="l" rtl="0">
              <a:spcBef>
                <a:spcPts val="0"/>
              </a:spcBef>
              <a:spcAft>
                <a:spcPts val="0"/>
              </a:spcAft>
              <a:buClr>
                <a:schemeClr val="dk1"/>
              </a:buClr>
              <a:buSzPts val="1100"/>
              <a:buFont typeface="Arial"/>
              <a:buNone/>
            </a:pPr>
            <a:endParaRPr lang="en-US" u="sng" dirty="0">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US" u="none" dirty="0">
                <a:solidFill>
                  <a:schemeClr val="dk1"/>
                </a:solidFill>
                <a:latin typeface="Trebuchet MS"/>
                <a:ea typeface="Trebuchet MS"/>
                <a:cs typeface="Trebuchet MS"/>
                <a:sym typeface="Trebuchet MS"/>
              </a:rPr>
              <a:t>Berry,</a:t>
            </a:r>
            <a:r>
              <a:rPr lang="en-US" u="none" baseline="0" dirty="0">
                <a:solidFill>
                  <a:schemeClr val="dk1"/>
                </a:solidFill>
                <a:latin typeface="Trebuchet MS"/>
                <a:ea typeface="Trebuchet MS"/>
                <a:cs typeface="Trebuchet MS"/>
                <a:sym typeface="Trebuchet MS"/>
              </a:rPr>
              <a:t> James. </a:t>
            </a:r>
            <a:r>
              <a:rPr lang="en-US" i="1" u="none" baseline="0" dirty="0">
                <a:solidFill>
                  <a:schemeClr val="dk1"/>
                </a:solidFill>
                <a:latin typeface="Trebuchet MS"/>
                <a:ea typeface="Trebuchet MS"/>
                <a:cs typeface="Trebuchet MS"/>
                <a:sym typeface="Trebuchet MS"/>
              </a:rPr>
              <a:t>What do we do with variation? </a:t>
            </a:r>
            <a:r>
              <a:rPr lang="en-US" i="0" u="none" baseline="0" dirty="0">
                <a:solidFill>
                  <a:schemeClr val="dk1"/>
                </a:solidFill>
                <a:latin typeface="Trebuchet MS"/>
                <a:ea typeface="Trebuchet MS"/>
                <a:cs typeface="Trebuchet MS"/>
                <a:sym typeface="Trebuchet MS"/>
              </a:rPr>
              <a:t>(2004) </a:t>
            </a:r>
            <a:r>
              <a:rPr lang="en-US" i="1" u="none" baseline="0" dirty="0">
                <a:solidFill>
                  <a:schemeClr val="dk1"/>
                </a:solidFill>
                <a:latin typeface="Trebuchet MS"/>
                <a:ea typeface="Trebuchet MS"/>
                <a:cs typeface="Trebuchet MS"/>
                <a:sym typeface="Trebuchet MS"/>
              </a:rPr>
              <a:t>Only One of Me. </a:t>
            </a:r>
            <a:r>
              <a:rPr lang="en-US" u="sng" dirty="0"/>
              <a:t>https://vimeo.com/20364818?embedded=true&amp;source=vimeo_logo&amp;owner=5906031</a:t>
            </a:r>
          </a:p>
        </p:txBody>
      </p:sp>
      <p:sp>
        <p:nvSpPr>
          <p:cNvPr id="112" name="Google Shape;11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239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8e6d9632c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8e6d9632c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solidFill>
                  <a:schemeClr val="dk1"/>
                </a:solidFill>
              </a:rPr>
              <a:t>Student inquiry into open ended, compelling questions that investigates  “variations” in our community anchors this process.</a:t>
            </a:r>
            <a:endParaRPr lang="en-US" dirty="0"/>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The </a:t>
            </a:r>
            <a:r>
              <a:rPr lang="en-US" i="1" dirty="0">
                <a:solidFill>
                  <a:schemeClr val="dk1"/>
                </a:solidFill>
              </a:rPr>
              <a:t>Kentucky Academic Standards for Social Studies</a:t>
            </a:r>
            <a:r>
              <a:rPr lang="en-US" dirty="0">
                <a:solidFill>
                  <a:schemeClr val="dk1"/>
                </a:solidFill>
              </a:rPr>
              <a:t> is organized around the inquiry practices of questioning, investigating, using evidence and communicating conclusions. Students will consider or pose questions and then investigate those questions through the disciplinary lenses of civics, economics, geography and history. Students complete the inquiry process by communicating evidence-based conclusions. Within the architecture, the standards place an equal importance on both the mastery of important social studies concepts and disciplinary practices. Throughout a child’s social studies education, students engage in the inquiry practices – questioning, investigating, using evidence and communicating conclusions. Students use these practices to acquire, refine and extend knowledge and understanding of key social studies concepts within the four disciplinary lenses of civics, economics, geography and history. As indicated by the graphic, concept knowledge cannot be achieved effectively without the practice of inquiry.</a:t>
            </a:r>
            <a:endParaRPr dirty="0">
              <a:solidFill>
                <a:schemeClr val="dk1"/>
              </a:solidFill>
            </a:endParaRPr>
          </a:p>
        </p:txBody>
      </p:sp>
    </p:spTree>
    <p:extLst>
      <p:ext uri="{BB962C8B-B14F-4D97-AF65-F5344CB8AC3E}">
        <p14:creationId xmlns:p14="http://schemas.microsoft.com/office/powerpoint/2010/main" val="915634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e6d9632c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8e6d9632c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Review the instructional shifts in the </a:t>
            </a:r>
            <a:r>
              <a:rPr lang="en-US" i="1" dirty="0">
                <a:solidFill>
                  <a:schemeClr val="dk1"/>
                </a:solidFill>
              </a:rPr>
              <a:t>KAS for Social Studies</a:t>
            </a:r>
            <a:r>
              <a:rPr lang="en-US" dirty="0">
                <a:solidFill>
                  <a:schemeClr val="dk1"/>
                </a:solidFill>
              </a:rPr>
              <a:t> and highlight that, in this module, we will discuss some of the variations that can pose challenges to discussing compelling questions in the inquiry process.  We also will examine policies and practices that can, in the words of James Barry, “help barriers fall down.”</a:t>
            </a:r>
            <a:endParaRPr dirty="0"/>
          </a:p>
        </p:txBody>
      </p:sp>
    </p:spTree>
    <p:extLst>
      <p:ext uri="{BB962C8B-B14F-4D97-AF65-F5344CB8AC3E}">
        <p14:creationId xmlns:p14="http://schemas.microsoft.com/office/powerpoint/2010/main" val="655272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Have participants read the definition of</a:t>
            </a:r>
            <a:r>
              <a:rPr lang="en-US" sz="1100" b="0" i="0" u="none" strike="noStrike" cap="none" baseline="0" dirty="0">
                <a:solidFill>
                  <a:srgbClr val="000000"/>
                </a:solidFill>
                <a:effectLst/>
                <a:latin typeface="Arial"/>
                <a:ea typeface="Arial"/>
                <a:cs typeface="Arial"/>
                <a:sym typeface="Arial"/>
              </a:rPr>
              <a:t> variation </a:t>
            </a:r>
            <a:r>
              <a:rPr lang="en-US" sz="1100" b="0" i="0" u="none" strike="noStrike" cap="none" dirty="0">
                <a:solidFill>
                  <a:srgbClr val="000000"/>
                </a:solidFill>
                <a:effectLst/>
                <a:latin typeface="Arial"/>
                <a:ea typeface="Arial"/>
                <a:cs typeface="Arial"/>
                <a:sym typeface="Arial"/>
              </a:rPr>
              <a:t>and reflect on it independently. </a:t>
            </a:r>
            <a:endParaRPr lang="en-US" dirty="0"/>
          </a:p>
        </p:txBody>
      </p:sp>
    </p:spTree>
    <p:extLst>
      <p:ext uri="{BB962C8B-B14F-4D97-AF65-F5344CB8AC3E}">
        <p14:creationId xmlns:p14="http://schemas.microsoft.com/office/powerpoint/2010/main" val="1353796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8e6d9632c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8e6d9632c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Click through slides 6-9 to highlight the increasing political polarization in the general public as evidenced by Pew Research Center.</a:t>
            </a:r>
            <a:endParaRPr dirty="0"/>
          </a:p>
        </p:txBody>
      </p:sp>
    </p:spTree>
    <p:extLst>
      <p:ext uri="{BB962C8B-B14F-4D97-AF65-F5344CB8AC3E}">
        <p14:creationId xmlns:p14="http://schemas.microsoft.com/office/powerpoint/2010/main" val="3984048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8e6d9632c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8e6d9632c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Click through slides 6-9 to highlight the increasing political polarization in the general public as evidenced by Pew Research Center.</a:t>
            </a:r>
            <a:endParaRPr dirty="0"/>
          </a:p>
        </p:txBody>
      </p:sp>
    </p:spTree>
    <p:extLst>
      <p:ext uri="{BB962C8B-B14F-4D97-AF65-F5344CB8AC3E}">
        <p14:creationId xmlns:p14="http://schemas.microsoft.com/office/powerpoint/2010/main" val="1045733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8e6d9632cc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8e6d9632c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Click through slides 6-9 to highlight the increasing political polarization in the general public as evidenced by Pew Research Center.</a:t>
            </a:r>
            <a:endParaRPr dirty="0"/>
          </a:p>
        </p:txBody>
      </p:sp>
    </p:spTree>
    <p:extLst>
      <p:ext uri="{BB962C8B-B14F-4D97-AF65-F5344CB8AC3E}">
        <p14:creationId xmlns:p14="http://schemas.microsoft.com/office/powerpoint/2010/main" val="50061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3" name="Google Shape;9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9051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e6d9632cc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8e6d9632c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Click through slides 6-9 to highlight the increasing political polarization in the general public as evidenced by Pew Research Center.</a:t>
            </a:r>
            <a:endParaRPr dirty="0"/>
          </a:p>
        </p:txBody>
      </p:sp>
    </p:spTree>
    <p:extLst>
      <p:ext uri="{BB962C8B-B14F-4D97-AF65-F5344CB8AC3E}">
        <p14:creationId xmlns:p14="http://schemas.microsoft.com/office/powerpoint/2010/main" val="192118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8e6d9632cc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8e6d9632c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As James Berry highlighted in his poem, we are taught not to talk politics in polite company and when we do, it tends to be with like minded individuals who echo our beliefs; or as Berry states, </a:t>
            </a:r>
            <a:r>
              <a:rPr lang="en-US" i="1" dirty="0">
                <a:solidFill>
                  <a:schemeClr val="dk1"/>
                </a:solidFill>
              </a:rPr>
              <a:t>“</a:t>
            </a:r>
            <a:r>
              <a:rPr lang="en-US" i="1" dirty="0">
                <a:solidFill>
                  <a:srgbClr val="4D4D4D"/>
                </a:solidFill>
                <a:highlight>
                  <a:schemeClr val="lt1"/>
                </a:highlight>
              </a:rPr>
              <a:t>Do we pass it stealthily or change route away from it?  Do we will it to become like ourselves?”</a:t>
            </a:r>
            <a:endParaRPr dirty="0"/>
          </a:p>
        </p:txBody>
      </p:sp>
    </p:spTree>
    <p:extLst>
      <p:ext uri="{BB962C8B-B14F-4D97-AF65-F5344CB8AC3E}">
        <p14:creationId xmlns:p14="http://schemas.microsoft.com/office/powerpoint/2010/main" val="587477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8e6d9632cc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8e6d9632cc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No matter your opinion on the outcome of the 2016 election, many on both sides of the spectrum called the 2016 presidential election a “Sputnik</a:t>
            </a:r>
            <a:r>
              <a:rPr lang="en-US" baseline="0" dirty="0">
                <a:solidFill>
                  <a:schemeClr val="dk1"/>
                </a:solidFill>
              </a:rPr>
              <a:t> moment” for civic education</a:t>
            </a:r>
            <a:r>
              <a:rPr lang="en-US" dirty="0">
                <a:solidFill>
                  <a:schemeClr val="dk1"/>
                </a:solidFill>
              </a:rPr>
              <a:t>, highlighting the need to address our “variations” for barriers to fall down.</a:t>
            </a:r>
            <a:endParaRPr dirty="0"/>
          </a:p>
        </p:txBody>
      </p:sp>
    </p:spTree>
    <p:extLst>
      <p:ext uri="{BB962C8B-B14F-4D97-AF65-F5344CB8AC3E}">
        <p14:creationId xmlns:p14="http://schemas.microsoft.com/office/powerpoint/2010/main" val="319294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e6d9632cc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8e6d9632cc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Highlight these quotes from CIRCLE’s “All Together Now” report.</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i="1" dirty="0">
                <a:solidFill>
                  <a:schemeClr val="dk1"/>
                </a:solidFill>
              </a:rPr>
              <a:t>All Together Now: Collaboration and Innovation for Youth Engagement: The Report of the Commission on Youth Voting and Civic Knowledge </a:t>
            </a:r>
            <a:r>
              <a:rPr lang="en-US" dirty="0">
                <a:solidFill>
                  <a:schemeClr val="dk1"/>
                </a:solidFill>
              </a:rPr>
              <a:t>(2013).</a:t>
            </a:r>
            <a:r>
              <a:rPr lang="en-US" baseline="0" dirty="0">
                <a:solidFill>
                  <a:schemeClr val="dk1"/>
                </a:solidFill>
              </a:rPr>
              <a:t> </a:t>
            </a:r>
            <a:r>
              <a:rPr lang="en-US" dirty="0">
                <a:solidFill>
                  <a:schemeClr val="dk1"/>
                </a:solidFill>
              </a:rPr>
              <a:t>Center for Information &amp; Research on Civic Learning and Engagement. www.civicyouth.org/about-circle/ commission-on-youth-voting-civic-knowledge/ </a:t>
            </a:r>
            <a:endParaRPr dirty="0">
              <a:solidFill>
                <a:schemeClr val="dk1"/>
              </a:solidFill>
            </a:endParaRPr>
          </a:p>
        </p:txBody>
      </p:sp>
    </p:spTree>
    <p:extLst>
      <p:ext uri="{BB962C8B-B14F-4D97-AF65-F5344CB8AC3E}">
        <p14:creationId xmlns:p14="http://schemas.microsoft.com/office/powerpoint/2010/main" val="3569444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8e6d9632cc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8e6d9632cc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Pass out article and read directions on the slide. If participants are not able to annotate the article using symbols, have participants select different highlighter</a:t>
            </a:r>
            <a:r>
              <a:rPr lang="en-US" baseline="0" dirty="0">
                <a:solidFill>
                  <a:schemeClr val="dk1"/>
                </a:solidFill>
              </a:rPr>
              <a:t> colors for the directions outlined here. </a:t>
            </a:r>
            <a:endParaRPr dirty="0">
              <a:solidFill>
                <a:schemeClr val="dk1"/>
              </a:solidFill>
            </a:endParaRP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Junco, Rey and Kawashima-Ginsberg, Kei. (2018). </a:t>
            </a:r>
            <a:r>
              <a:rPr lang="en-US" i="1" dirty="0">
                <a:solidFill>
                  <a:schemeClr val="dk1"/>
                </a:solidFill>
              </a:rPr>
              <a:t>Teaching Controversial Issues in a Time of Polarization</a:t>
            </a:r>
            <a:r>
              <a:rPr lang="en-US" i="0" dirty="0">
                <a:solidFill>
                  <a:schemeClr val="dk1"/>
                </a:solidFill>
              </a:rPr>
              <a:t>. Social Education. </a:t>
            </a:r>
            <a:r>
              <a:rPr lang="en-US" i="0" u="sng" dirty="0">
                <a:solidFill>
                  <a:schemeClr val="dk1"/>
                </a:solidFill>
              </a:rPr>
              <a:t>https://www.socialstudies.org/system/files/publications/articles/se_8206323.pdf</a:t>
            </a:r>
          </a:p>
        </p:txBody>
      </p:sp>
    </p:spTree>
    <p:extLst>
      <p:ext uri="{BB962C8B-B14F-4D97-AF65-F5344CB8AC3E}">
        <p14:creationId xmlns:p14="http://schemas.microsoft.com/office/powerpoint/2010/main" val="105239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Ask participants</a:t>
            </a:r>
            <a:r>
              <a:rPr lang="en-US" sz="1100" baseline="0" dirty="0">
                <a:solidFill>
                  <a:schemeClr val="dk1"/>
                </a:solidFill>
                <a:latin typeface="Calibri"/>
                <a:ea typeface="Calibri"/>
                <a:cs typeface="Calibri"/>
                <a:sym typeface="Calibri"/>
              </a:rPr>
              <a:t> to engage in a Think Pair Share with </a:t>
            </a:r>
            <a:r>
              <a:rPr lang="en-US" sz="1100" dirty="0">
                <a:solidFill>
                  <a:schemeClr val="dk1"/>
                </a:solidFill>
                <a:latin typeface="Calibri"/>
                <a:ea typeface="Calibri"/>
                <a:cs typeface="Calibri"/>
                <a:sym typeface="Calibri"/>
              </a:rPr>
              <a:t>a partner to discuss the reflection on the article. Facilitate discussion over the reflection questions in a whole group discussion about the Think Pair Share and address any comments that need further clarification or additional support.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Consider maintaining a Google document to house these reflections for continued consideration and further application.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b="0" i="0" u="none" strike="noStrike" cap="none" dirty="0">
                <a:solidFill>
                  <a:srgbClr val="000000"/>
                </a:solidFill>
                <a:effectLst/>
                <a:latin typeface="Arial"/>
                <a:ea typeface="Arial"/>
                <a:cs typeface="Arial"/>
                <a:sym typeface="Arial"/>
              </a:rPr>
              <a:t>Project Zero. </a:t>
            </a:r>
            <a:r>
              <a:rPr lang="en-US" sz="1100" b="0" i="1" u="none" strike="noStrike" cap="none" dirty="0">
                <a:solidFill>
                  <a:srgbClr val="000000"/>
                </a:solidFill>
                <a:effectLst/>
                <a:latin typeface="Arial"/>
                <a:ea typeface="Arial"/>
                <a:cs typeface="Arial"/>
                <a:sym typeface="Arial"/>
              </a:rPr>
              <a:t>Think Pair Share.</a:t>
            </a:r>
            <a:r>
              <a:rPr lang="en-US" sz="1100" b="0" i="0" u="none" strike="noStrike" cap="none" dirty="0">
                <a:solidFill>
                  <a:srgbClr val="000000"/>
                </a:solidFill>
                <a:effectLst/>
                <a:latin typeface="Arial"/>
                <a:ea typeface="Arial"/>
                <a:cs typeface="Arial"/>
                <a:sym typeface="Arial"/>
              </a:rPr>
              <a:t> Harvard Graduate School of Education. </a:t>
            </a:r>
            <a:r>
              <a:rPr lang="en-US" dirty="0">
                <a:hlinkClick r:id="rId3"/>
              </a:rPr>
              <a:t>https://pz.harvard.edu/sites/default/files/Think%20Pair%20Share_1.pdf</a:t>
            </a:r>
            <a:endParaRPr lang="en-US" dirty="0"/>
          </a:p>
        </p:txBody>
      </p:sp>
    </p:spTree>
    <p:extLst>
      <p:ext uri="{BB962C8B-B14F-4D97-AF65-F5344CB8AC3E}">
        <p14:creationId xmlns:p14="http://schemas.microsoft.com/office/powerpoint/2010/main" val="3213405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8e6d9632cc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8e6d9632cc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Have participants complete the 3-2-1 in the notecatcher and share results in pairs.</a:t>
            </a:r>
          </a:p>
          <a:p>
            <a:pPr marL="0" lvl="0" indent="0" algn="l" rtl="0">
              <a:spcBef>
                <a:spcPts val="0"/>
              </a:spcBef>
              <a:spcAft>
                <a:spcPts val="0"/>
              </a:spcAft>
              <a:buClr>
                <a:schemeClr val="dk1"/>
              </a:buClr>
              <a:buSzPts val="1100"/>
              <a:buFont typeface="Arial"/>
              <a:buNone/>
            </a:pPr>
            <a:endParaRPr lang="en-US" dirty="0">
              <a:solidFill>
                <a:schemeClr val="dk1"/>
              </a:solidFill>
            </a:endParaRPr>
          </a:p>
        </p:txBody>
      </p:sp>
    </p:spTree>
    <p:extLst>
      <p:ext uri="{BB962C8B-B14F-4D97-AF65-F5344CB8AC3E}">
        <p14:creationId xmlns:p14="http://schemas.microsoft.com/office/powerpoint/2010/main" val="1098681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8e6d9632cc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8e6d9632cc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Read directions on slide, and return to poem text at </a:t>
            </a:r>
            <a:r>
              <a:rPr lang="en-US" u="sng" dirty="0">
                <a:solidFill>
                  <a:schemeClr val="dk1"/>
                </a:solidFill>
                <a:hlinkClick r:id="rId3">
                  <a:extLst>
                    <a:ext uri="{A12FA001-AC4F-418D-AE19-62706E023703}">
                      <ahyp:hlinkClr xmlns:ahyp="http://schemas.microsoft.com/office/drawing/2018/hyperlinkcolor" val="tx"/>
                    </a:ext>
                  </a:extLst>
                </a:hlinkClick>
              </a:rPr>
              <a:t>https://clpe.org.uk/poetryline/poems/what-do-we-do-variation</a:t>
            </a: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Have participants share their responses after 5 minutes.</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u="none" dirty="0">
                <a:solidFill>
                  <a:schemeClr val="dk1"/>
                </a:solidFill>
                <a:latin typeface="Trebuchet MS"/>
                <a:ea typeface="Trebuchet MS"/>
                <a:cs typeface="Trebuchet MS"/>
                <a:sym typeface="Trebuchet MS"/>
              </a:rPr>
              <a:t>Berry,</a:t>
            </a:r>
            <a:r>
              <a:rPr lang="en-US" u="none" baseline="0" dirty="0">
                <a:solidFill>
                  <a:schemeClr val="dk1"/>
                </a:solidFill>
                <a:latin typeface="Trebuchet MS"/>
                <a:ea typeface="Trebuchet MS"/>
                <a:cs typeface="Trebuchet MS"/>
                <a:sym typeface="Trebuchet MS"/>
              </a:rPr>
              <a:t> James. </a:t>
            </a:r>
            <a:r>
              <a:rPr lang="en-US" i="1" u="none" baseline="0" dirty="0">
                <a:solidFill>
                  <a:schemeClr val="dk1"/>
                </a:solidFill>
                <a:latin typeface="Trebuchet MS"/>
                <a:ea typeface="Trebuchet MS"/>
                <a:cs typeface="Trebuchet MS"/>
                <a:sym typeface="Trebuchet MS"/>
              </a:rPr>
              <a:t>What do we do with a variation? </a:t>
            </a:r>
            <a:r>
              <a:rPr lang="en-US" i="0" u="none" baseline="0" dirty="0">
                <a:solidFill>
                  <a:schemeClr val="dk1"/>
                </a:solidFill>
                <a:latin typeface="Trebuchet MS"/>
                <a:ea typeface="Trebuchet MS"/>
                <a:cs typeface="Trebuchet MS"/>
                <a:sym typeface="Trebuchet MS"/>
              </a:rPr>
              <a:t>(2004) </a:t>
            </a:r>
            <a:r>
              <a:rPr lang="en-US" i="1" u="none" baseline="0" dirty="0">
                <a:solidFill>
                  <a:schemeClr val="dk1"/>
                </a:solidFill>
                <a:latin typeface="Trebuchet MS"/>
                <a:ea typeface="Trebuchet MS"/>
                <a:cs typeface="Trebuchet MS"/>
                <a:sym typeface="Trebuchet MS"/>
              </a:rPr>
              <a:t>Only One of Me. </a:t>
            </a:r>
            <a:r>
              <a:rPr lang="en-US" dirty="0">
                <a:hlinkClick r:id="rId3"/>
              </a:rPr>
              <a:t>https://clpe.org.uk/poetryline/poems/what-do-we-do-variation</a:t>
            </a:r>
            <a:r>
              <a:rPr lang="en-US" dirty="0"/>
              <a:t> </a:t>
            </a:r>
            <a:endParaRPr lang="en-US" u="none" dirty="0">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4150493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8e6d9632cc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8e6d9632cc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Have participants brainstorm how they might/or currently use the strategies shared in this lesson in their own classrooms to support inquiry</a:t>
            </a:r>
            <a:endParaRPr dirty="0"/>
          </a:p>
        </p:txBody>
      </p:sp>
    </p:spTree>
    <p:extLst>
      <p:ext uri="{BB962C8B-B14F-4D97-AF65-F5344CB8AC3E}">
        <p14:creationId xmlns:p14="http://schemas.microsoft.com/office/powerpoint/2010/main" val="2607506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908f149d4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908f149d4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indent="0">
              <a:buClr>
                <a:schemeClr val="dk1"/>
              </a:buClr>
              <a:buNone/>
              <a:defRPr/>
            </a:pPr>
            <a:r>
              <a:rPr lang="en-US" sz="1100" dirty="0">
                <a:solidFill>
                  <a:schemeClr val="dk1"/>
                </a:solidFill>
                <a:latin typeface="Calibri"/>
                <a:ea typeface="Calibri"/>
                <a:cs typeface="Calibri"/>
                <a:sym typeface="Calibri"/>
              </a:rPr>
              <a:t>Post-survey: </a:t>
            </a:r>
            <a:r>
              <a:rPr lang="en-US" u="sng" dirty="0">
                <a:sym typeface="Arial"/>
              </a:rPr>
              <a:t>https://docs.google.com/forms/d/e/1FAIpQLScCoWs8UDMqBOge_dr_Z1LOYRaBwQQOu8MtkLrVRpzhGGDMbg/viewform</a:t>
            </a:r>
            <a:endParaRPr u="sng" dirty="0"/>
          </a:p>
        </p:txBody>
      </p:sp>
    </p:spTree>
    <p:extLst>
      <p:ext uri="{BB962C8B-B14F-4D97-AF65-F5344CB8AC3E}">
        <p14:creationId xmlns:p14="http://schemas.microsoft.com/office/powerpoint/2010/main" val="1989620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908ff1556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908ff1556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a:solidFill>
                  <a:srgbClr val="000000"/>
                </a:solidFill>
                <a:effectLst/>
                <a:latin typeface="Arial"/>
                <a:ea typeface="Arial"/>
                <a:cs typeface="Arial"/>
                <a:sym typeface="Arial"/>
              </a:rPr>
              <a:t>Explain that group norms can help to create a safe space where participants feel comfortable sharing their ideas and experiences. This slide is a starter. Take a moment to read the norms.</a:t>
            </a:r>
          </a:p>
          <a:p>
            <a:pPr marL="158750" indent="0">
              <a:buNone/>
            </a:pP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After people are finished, ask: “Would you like to revise, edit or add any norms to the list?” If so, make changes on the slide; if not, move on to your discussion of the parking lot. </a:t>
            </a:r>
          </a:p>
          <a:p>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Explain: “I realize you may not want to pose every question to the whole group, or we may not have time in the session to get to every question. Therefore, I want us to have a place for those questions.” Point out the location of the parking lot for questions. This may be a poster on which participants write or post questions, or you may prefer to have a digital parking lot where participants can access a Google document, for example, to post questions and that you can modify as the participants work through the sections of the module. The purpose of the parking lot is to provide participants with a safe way of asking questions. Remember that you may not know all of the answers to the questions, and that is okay. Some may be answered in future sections of the module. </a:t>
            </a:r>
          </a:p>
          <a:p>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If the question is pressing and doesn’t appear to be addressed in the sections of this module, talk to your district team and determine who would be the best person to contact at the KDE. You also may email questions or feedback to standards@education.ky.gov.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685727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3" name="Google Shape;9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2568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908fbf17c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908fbf17c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286793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908fbf17c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908fbf17c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23685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400" dirty="0">
                <a:solidFill>
                  <a:schemeClr val="dk1"/>
                </a:solidFill>
              </a:rPr>
              <a:t>Ask participants to fill out the graphic</a:t>
            </a:r>
            <a:r>
              <a:rPr lang="en-US" sz="1400" baseline="0" dirty="0">
                <a:solidFill>
                  <a:schemeClr val="dk1"/>
                </a:solidFill>
              </a:rPr>
              <a:t> organizer on the Section C notecatcher </a:t>
            </a:r>
            <a:r>
              <a:rPr lang="en-US" sz="1400" dirty="0">
                <a:solidFill>
                  <a:schemeClr val="dk1"/>
                </a:solidFill>
              </a:rPr>
              <a:t>provided to reflect on what a civic collaborative space looks like, feels like and sounds like.</a:t>
            </a:r>
          </a:p>
          <a:p>
            <a:pPr marL="0" lvl="0" indent="0" algn="l" rtl="0">
              <a:spcBef>
                <a:spcPts val="0"/>
              </a:spcBef>
              <a:spcAft>
                <a:spcPts val="0"/>
              </a:spcAft>
              <a:buClr>
                <a:schemeClr val="dk1"/>
              </a:buClr>
              <a:buSzPts val="1100"/>
              <a:buFont typeface="Arial"/>
              <a:buNone/>
            </a:pPr>
            <a:endParaRPr lang="en-US" sz="1400" dirty="0">
              <a:solidFill>
                <a:schemeClr val="dk1"/>
              </a:solidFill>
            </a:endParaRPr>
          </a:p>
          <a:p>
            <a:pPr marL="0" lvl="0" indent="0" algn="l" rtl="0">
              <a:spcBef>
                <a:spcPts val="0"/>
              </a:spcBef>
              <a:spcAft>
                <a:spcPts val="0"/>
              </a:spcAft>
              <a:buClr>
                <a:schemeClr val="dk1"/>
              </a:buClr>
              <a:buSzPts val="1100"/>
              <a:buFont typeface="Arial"/>
              <a:buNone/>
            </a:pPr>
            <a:r>
              <a:rPr lang="en-US" dirty="0"/>
              <a:t>The graphic organizer</a:t>
            </a:r>
            <a:r>
              <a:rPr lang="en-US" baseline="0" dirty="0"/>
              <a:t> is based on an example from the following:</a:t>
            </a:r>
          </a:p>
          <a:p>
            <a:pPr marL="0" lvl="0" indent="0" algn="l" rtl="0">
              <a:spcBef>
                <a:spcPts val="0"/>
              </a:spcBef>
              <a:spcAft>
                <a:spcPts val="0"/>
              </a:spcAft>
              <a:buClr>
                <a:schemeClr val="dk1"/>
              </a:buClr>
              <a:buSzPts val="1100"/>
              <a:buFont typeface="Arial"/>
              <a:buNone/>
            </a:pPr>
            <a:r>
              <a:rPr lang="en-US" sz="1100" b="0" i="0" u="none" strike="noStrike" cap="none" dirty="0">
                <a:solidFill>
                  <a:srgbClr val="000000"/>
                </a:solidFill>
                <a:effectLst/>
                <a:latin typeface="Arial"/>
                <a:ea typeface="Arial"/>
                <a:cs typeface="Arial"/>
                <a:sym typeface="Arial"/>
              </a:rPr>
              <a:t>Responsive Classroom. (n.d.) </a:t>
            </a:r>
            <a:r>
              <a:rPr lang="en-US" sz="1100" b="0" i="1" u="none" strike="noStrike" cap="none" dirty="0">
                <a:solidFill>
                  <a:srgbClr val="000000"/>
                </a:solidFill>
                <a:effectLst/>
                <a:latin typeface="Arial"/>
                <a:ea typeface="Arial"/>
                <a:cs typeface="Arial"/>
                <a:sym typeface="Arial"/>
              </a:rPr>
              <a:t>LFS Chart.</a:t>
            </a:r>
            <a:r>
              <a:rPr lang="en-US" sz="1100" b="0" i="1" u="none" strike="noStrike" cap="none" baseline="0" dirty="0">
                <a:solidFill>
                  <a:srgbClr val="000000"/>
                </a:solidFill>
                <a:effectLst/>
                <a:latin typeface="Arial"/>
                <a:ea typeface="Arial"/>
                <a:cs typeface="Arial"/>
                <a:sym typeface="Arial"/>
              </a:rPr>
              <a:t> </a:t>
            </a:r>
            <a:r>
              <a:rPr lang="en-US" sz="1100" b="0" i="0" u="sng" strike="noStrike" cap="none" baseline="0" dirty="0">
                <a:solidFill>
                  <a:srgbClr val="000000"/>
                </a:solidFill>
                <a:effectLst/>
                <a:latin typeface="Arial"/>
                <a:ea typeface="Arial"/>
                <a:cs typeface="Arial"/>
                <a:sym typeface="Arial"/>
              </a:rPr>
              <a:t>https://www.responsiveclassroom.org/wp-content/uploads/2018/03/LSF-Chart-Template.pdf </a:t>
            </a:r>
            <a:endParaRPr lang="en-US" sz="1100" b="0" i="0" u="sng" strike="noStrike" cap="none" dirty="0">
              <a:solidFill>
                <a:srgbClr val="000000"/>
              </a:solidFill>
              <a:effectLst/>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lang="en-US" sz="1100" b="0" i="0" u="none" strike="noStrike" cap="none" dirty="0">
              <a:solidFill>
                <a:srgbClr val="000000"/>
              </a:solidFill>
              <a:effectLst/>
              <a:latin typeface="Arial"/>
              <a:cs typeface="Arial"/>
              <a:sym typeface="Arial"/>
            </a:endParaRPr>
          </a:p>
          <a:p>
            <a:pPr marL="0" lvl="0" indent="0" algn="l" rtl="0">
              <a:spcBef>
                <a:spcPts val="0"/>
              </a:spcBef>
              <a:spcAft>
                <a:spcPts val="0"/>
              </a:spcAft>
              <a:buClr>
                <a:schemeClr val="dk1"/>
              </a:buClr>
              <a:buSzPts val="1100"/>
              <a:buFont typeface="Arial"/>
              <a:buNone/>
            </a:pPr>
            <a:endParaRPr dirty="0"/>
          </a:p>
        </p:txBody>
      </p:sp>
      <p:sp>
        <p:nvSpPr>
          <p:cNvPr id="112" name="Google Shape;11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3344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c9b5589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8c9b5589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Read slide to participants.</a:t>
            </a:r>
            <a:endParaRPr dirty="0"/>
          </a:p>
        </p:txBody>
      </p:sp>
    </p:spTree>
    <p:extLst>
      <p:ext uri="{BB962C8B-B14F-4D97-AF65-F5344CB8AC3E}">
        <p14:creationId xmlns:p14="http://schemas.microsoft.com/office/powerpoint/2010/main" val="1979550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8c9b5589e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8c9b5589e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Review the instructional shifts in the </a:t>
            </a:r>
            <a:r>
              <a:rPr lang="en-US" i="1" dirty="0">
                <a:solidFill>
                  <a:schemeClr val="dk1"/>
                </a:solidFill>
              </a:rPr>
              <a:t>KAS for Social Studies</a:t>
            </a:r>
            <a:r>
              <a:rPr lang="en-US" dirty="0">
                <a:solidFill>
                  <a:schemeClr val="dk1"/>
                </a:solidFill>
              </a:rPr>
              <a:t> and highlight that, in this module, we will discuss the characteristics of collaborative civic spaces and tools that can engage student voice in community building.</a:t>
            </a:r>
            <a:endParaRPr dirty="0"/>
          </a:p>
        </p:txBody>
      </p:sp>
    </p:spTree>
    <p:extLst>
      <p:ext uri="{BB962C8B-B14F-4D97-AF65-F5344CB8AC3E}">
        <p14:creationId xmlns:p14="http://schemas.microsoft.com/office/powerpoint/2010/main" val="1623701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8c9b5589e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Have participants share their graphic organizer with colleagues in small groups, adding attributes to their graphic organizer they learn from others.</a:t>
            </a:r>
            <a:endParaRPr dirty="0"/>
          </a:p>
        </p:txBody>
      </p:sp>
      <p:sp>
        <p:nvSpPr>
          <p:cNvPr id="130" name="Google Shape;130;g8c9b5589e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60779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Have participants read the slide. </a:t>
            </a:r>
          </a:p>
        </p:txBody>
      </p:sp>
    </p:spTree>
    <p:extLst>
      <p:ext uri="{BB962C8B-B14F-4D97-AF65-F5344CB8AC3E}">
        <p14:creationId xmlns:p14="http://schemas.microsoft.com/office/powerpoint/2010/main" val="2236313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Have participants read the slide. </a:t>
            </a:r>
          </a:p>
          <a:p>
            <a:endParaRPr lang="en-US" dirty="0"/>
          </a:p>
        </p:txBody>
      </p:sp>
    </p:spTree>
    <p:extLst>
      <p:ext uri="{BB962C8B-B14F-4D97-AF65-F5344CB8AC3E}">
        <p14:creationId xmlns:p14="http://schemas.microsoft.com/office/powerpoint/2010/main" val="36038273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Have participants read the article entitled </a:t>
            </a:r>
            <a:r>
              <a:rPr lang="en-US" i="1" dirty="0"/>
              <a:t>Building Respectful Relationships, </a:t>
            </a:r>
            <a:r>
              <a:rPr lang="en-US" i="0" dirty="0"/>
              <a:t>linked on the slide and below. </a:t>
            </a:r>
            <a:r>
              <a:rPr lang="en-US" dirty="0"/>
              <a:t>As participants read the article, have</a:t>
            </a:r>
            <a:r>
              <a:rPr lang="en-US" baseline="0" dirty="0"/>
              <a:t> them </a:t>
            </a:r>
            <a:r>
              <a:rPr lang="en-US" dirty="0"/>
              <a:t>add to their graphic organizer about how  building respectful relationships contributes to a collaborative civic space.</a:t>
            </a:r>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1" dirty="0"/>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615950" lvl="1" indent="0">
              <a:buNone/>
            </a:pPr>
            <a:r>
              <a:rPr lang="en-US" dirty="0"/>
              <a:t>Teaching</a:t>
            </a:r>
            <a:r>
              <a:rPr lang="en-US" baseline="0" dirty="0"/>
              <a:t> Works Team. (</a:t>
            </a:r>
            <a:r>
              <a:rPr lang="en-US" dirty="0"/>
              <a:t>2019, August)</a:t>
            </a:r>
            <a:r>
              <a:rPr lang="en-US" baseline="0" dirty="0"/>
              <a:t> </a:t>
            </a:r>
            <a:r>
              <a:rPr lang="en-US" i="1" dirty="0"/>
              <a:t>Building Respectful</a:t>
            </a:r>
            <a:r>
              <a:rPr lang="en-US" i="1" baseline="0" dirty="0"/>
              <a:t> Relationships</a:t>
            </a:r>
            <a:r>
              <a:rPr lang="en-US" i="0" dirty="0"/>
              <a:t>.</a:t>
            </a:r>
            <a:r>
              <a:rPr lang="en-US" i="0" baseline="0" dirty="0"/>
              <a:t> </a:t>
            </a:r>
            <a:r>
              <a:rPr lang="en-US" dirty="0"/>
              <a:t>TeachingWorks</a:t>
            </a:r>
            <a:r>
              <a:rPr lang="en-US" baseline="0" dirty="0"/>
              <a:t> -</a:t>
            </a:r>
            <a:r>
              <a:rPr lang="en-US" dirty="0"/>
              <a:t>University of Michigan. </a:t>
            </a:r>
            <a:r>
              <a:rPr lang="en-US" dirty="0">
                <a:hlinkClick r:id="rId3"/>
              </a:rPr>
              <a:t>https://library.teachingworks.org/wp-content/uploads/10_BRR_decomp_092019.pdf</a:t>
            </a:r>
            <a:endParaRPr lang="en-US" dirty="0"/>
          </a:p>
          <a:p>
            <a:pPr marL="158750" indent="0">
              <a:buNone/>
            </a:pPr>
            <a:endParaRPr lang="en-US" dirty="0"/>
          </a:p>
        </p:txBody>
      </p:sp>
    </p:spTree>
    <p:extLst>
      <p:ext uri="{BB962C8B-B14F-4D97-AF65-F5344CB8AC3E}">
        <p14:creationId xmlns:p14="http://schemas.microsoft.com/office/powerpoint/2010/main" val="2128376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908ff1556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908ff155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022189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615950" lvl="1" indent="0">
              <a:buNone/>
            </a:pPr>
            <a:r>
              <a:rPr lang="en-US" dirty="0"/>
              <a:t>Have</a:t>
            </a:r>
            <a:r>
              <a:rPr lang="en-US" baseline="0" dirty="0"/>
              <a:t> participants r</a:t>
            </a:r>
            <a:r>
              <a:rPr lang="en-US" dirty="0"/>
              <a:t>ead the article linked on the slide and below.</a:t>
            </a:r>
            <a:r>
              <a:rPr lang="en-US" i="1" dirty="0"/>
              <a:t> </a:t>
            </a:r>
            <a:r>
              <a:rPr lang="en-US" i="0" dirty="0"/>
              <a:t>As</a:t>
            </a:r>
            <a:r>
              <a:rPr lang="en-US" i="0" baseline="0" dirty="0"/>
              <a:t> participants read the article, have participants </a:t>
            </a:r>
            <a:r>
              <a:rPr lang="en-US" dirty="0"/>
              <a:t>add to their</a:t>
            </a:r>
            <a:r>
              <a:rPr lang="en-US" baseline="0" dirty="0"/>
              <a:t> </a:t>
            </a:r>
            <a:r>
              <a:rPr lang="en-US" dirty="0"/>
              <a:t>graphic organizer about how establishing and maintaining community expectations and agreements about behavior decomposition contributes to a collaborative civic space.</a:t>
            </a:r>
          </a:p>
          <a:p>
            <a:pPr marL="158750" indent="0">
              <a:buNone/>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Teaching</a:t>
            </a:r>
            <a:r>
              <a:rPr lang="en-US" baseline="0" dirty="0"/>
              <a:t> Works Team. (</a:t>
            </a:r>
            <a:r>
              <a:rPr lang="en-US" dirty="0"/>
              <a:t>August 2019)</a:t>
            </a:r>
            <a:r>
              <a:rPr lang="en-US" baseline="0" dirty="0"/>
              <a:t> </a:t>
            </a:r>
            <a:r>
              <a:rPr lang="en-US" i="1" dirty="0"/>
              <a:t>Establishing and maintaining community expectations and agreements about behavior decomposition</a:t>
            </a:r>
            <a:r>
              <a:rPr lang="en-US" i="0" dirty="0"/>
              <a:t>.</a:t>
            </a:r>
            <a:r>
              <a:rPr lang="en-US" i="0" baseline="0" dirty="0"/>
              <a:t> </a:t>
            </a:r>
            <a:r>
              <a:rPr lang="en-US" dirty="0"/>
              <a:t>TeachingWorks</a:t>
            </a:r>
            <a:r>
              <a:rPr lang="en-US" baseline="0" dirty="0"/>
              <a:t> -</a:t>
            </a:r>
            <a:r>
              <a:rPr lang="en-US" dirty="0"/>
              <a:t>University of Michigan. </a:t>
            </a:r>
            <a:r>
              <a:rPr lang="en-US" dirty="0">
                <a:hlinkClick r:id="rId3"/>
              </a:rPr>
              <a:t>https://library.teachingworks.org/wp-content/uploads/Community-expectations-and-behavior_decomposition.pdf</a:t>
            </a:r>
            <a:endParaRPr lang="en-US" dirty="0"/>
          </a:p>
          <a:p>
            <a:endParaRPr lang="en-US" dirty="0"/>
          </a:p>
        </p:txBody>
      </p:sp>
    </p:spTree>
    <p:extLst>
      <p:ext uri="{BB962C8B-B14F-4D97-AF65-F5344CB8AC3E}">
        <p14:creationId xmlns:p14="http://schemas.microsoft.com/office/powerpoint/2010/main" val="18230637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Have</a:t>
            </a:r>
            <a:r>
              <a:rPr lang="en-US" baseline="0" dirty="0"/>
              <a:t> participants share their responses to this question in a whole group discussion while citing evidence from the two articles they just read. </a:t>
            </a:r>
          </a:p>
          <a:p>
            <a:pPr marL="158750" indent="0">
              <a:buNone/>
            </a:pPr>
            <a:endParaRPr lang="en-US" baseline="0" dirty="0"/>
          </a:p>
          <a:p>
            <a:pPr marL="158750" indent="0">
              <a:buNone/>
            </a:pPr>
            <a:r>
              <a:rPr lang="en-US" baseline="0" dirty="0"/>
              <a:t>It is important to note that participants should identify that </a:t>
            </a:r>
            <a:r>
              <a:rPr lang="en-US" dirty="0"/>
              <a:t>respectful relationships and establishing and maintaining community expectations and agreements about behavior decomposition are essential to creating collaborative civic spaces. If</a:t>
            </a:r>
            <a:r>
              <a:rPr lang="en-US" baseline="0" dirty="0"/>
              <a:t> a classroom is going to be a safe civic space, the classroom rules, procedures and routines should require respect among all members of the community. </a:t>
            </a:r>
          </a:p>
          <a:p>
            <a:pPr marL="158750" indent="0">
              <a:buNone/>
            </a:pPr>
            <a:endParaRPr lang="en-US" baseline="0" dirty="0"/>
          </a:p>
          <a:p>
            <a:pPr rtl="0" fontAlgn="base"/>
            <a:r>
              <a:rPr lang="en-US" sz="1100" b="0" i="0" u="none" strike="noStrike" cap="none" dirty="0">
                <a:solidFill>
                  <a:srgbClr val="000000"/>
                </a:solidFill>
                <a:effectLst/>
                <a:latin typeface="Arial"/>
                <a:ea typeface="Arial"/>
                <a:cs typeface="Arial"/>
                <a:sym typeface="Arial"/>
              </a:rPr>
              <a:t>Teaching Works Team. (2019, August) </a:t>
            </a:r>
            <a:r>
              <a:rPr lang="en-US" sz="1100" b="0" i="1" u="none" strike="noStrike" cap="none" dirty="0">
                <a:solidFill>
                  <a:srgbClr val="000000"/>
                </a:solidFill>
                <a:effectLst/>
                <a:latin typeface="Arial"/>
                <a:ea typeface="Arial"/>
                <a:cs typeface="Arial"/>
                <a:sym typeface="Arial"/>
              </a:rPr>
              <a:t>Building Respectful Relationships</a:t>
            </a:r>
            <a:r>
              <a:rPr lang="en-US" sz="1100" b="0" i="0" u="none" strike="noStrike" cap="none" dirty="0">
                <a:solidFill>
                  <a:srgbClr val="000000"/>
                </a:solidFill>
                <a:effectLst/>
                <a:latin typeface="Arial"/>
                <a:ea typeface="Arial"/>
                <a:cs typeface="Arial"/>
                <a:sym typeface="Arial"/>
              </a:rPr>
              <a:t>. TeachingWorks -University of Michigan. </a:t>
            </a:r>
            <a:r>
              <a:rPr lang="en-US" sz="1100" b="0" i="0" u="sng" strike="noStrike" cap="none" dirty="0">
                <a:solidFill>
                  <a:srgbClr val="000000"/>
                </a:solidFill>
                <a:effectLst/>
                <a:latin typeface="Arial"/>
                <a:ea typeface="Arial"/>
                <a:cs typeface="Arial"/>
                <a:sym typeface="Arial"/>
                <a:hlinkClick r:id="rId3"/>
              </a:rPr>
              <a:t>https://library.teachingworks.org/wp-content/uploads/10_BRR_decomp_092019.pdf</a:t>
            </a:r>
            <a:endParaRPr lang="en-US" sz="1100" b="0" i="0" u="none" strike="noStrike" cap="none" dirty="0">
              <a:solidFill>
                <a:srgbClr val="000000"/>
              </a:solidFill>
              <a:effectLst/>
              <a:latin typeface="Arial"/>
              <a:ea typeface="Arial"/>
              <a:cs typeface="Arial"/>
              <a:sym typeface="Arial"/>
            </a:endParaRPr>
          </a:p>
          <a:p>
            <a:pPr rtl="0" fontAlgn="base"/>
            <a:r>
              <a:rPr lang="en-US" sz="1100" b="0" i="0" u="none" strike="noStrike" cap="none" dirty="0">
                <a:solidFill>
                  <a:srgbClr val="000000"/>
                </a:solidFill>
                <a:effectLst/>
                <a:latin typeface="Arial"/>
                <a:ea typeface="Arial"/>
                <a:cs typeface="Arial"/>
                <a:sym typeface="Arial"/>
              </a:rPr>
              <a:t>Teaching Works Team. (August 2019) </a:t>
            </a:r>
            <a:r>
              <a:rPr lang="en-US" sz="1100" b="0" i="1" u="none" strike="noStrike" cap="none" dirty="0">
                <a:solidFill>
                  <a:srgbClr val="000000"/>
                </a:solidFill>
                <a:effectLst/>
                <a:latin typeface="Arial"/>
                <a:ea typeface="Arial"/>
                <a:cs typeface="Arial"/>
                <a:sym typeface="Arial"/>
              </a:rPr>
              <a:t>Establishing and maintaining community expectations and agreements about behavior decomposition</a:t>
            </a:r>
            <a:r>
              <a:rPr lang="en-US" sz="1100" b="0" i="0" u="none" strike="noStrike" cap="none" dirty="0">
                <a:solidFill>
                  <a:srgbClr val="000000"/>
                </a:solidFill>
                <a:effectLst/>
                <a:latin typeface="Arial"/>
                <a:ea typeface="Arial"/>
                <a:cs typeface="Arial"/>
                <a:sym typeface="Arial"/>
              </a:rPr>
              <a:t>. TeachingWorks -University of Michigan. </a:t>
            </a:r>
            <a:r>
              <a:rPr lang="en-US" sz="1100" b="0" i="0" u="sng" strike="noStrike" cap="none" dirty="0">
                <a:solidFill>
                  <a:srgbClr val="000000"/>
                </a:solidFill>
                <a:effectLst/>
                <a:latin typeface="Arial"/>
                <a:ea typeface="Arial"/>
                <a:cs typeface="Arial"/>
                <a:sym typeface="Arial"/>
                <a:hlinkClick r:id="rId4"/>
              </a:rPr>
              <a:t>https://library.teachingworks.org/wp-content/uploads/Community-expectations-and-behavior_decomposition.pdf</a:t>
            </a:r>
            <a:endParaRPr lang="en-US" sz="1100" b="0" i="0" u="none" strike="noStrike" cap="none" dirty="0">
              <a:solidFill>
                <a:srgbClr val="000000"/>
              </a:solidFill>
              <a:effectLst/>
              <a:latin typeface="Arial"/>
              <a:ea typeface="Arial"/>
              <a:cs typeface="Arial"/>
              <a:sym typeface="Arial"/>
            </a:endParaRPr>
          </a:p>
          <a:p>
            <a:pPr marL="158750" indent="0">
              <a:buNone/>
            </a:pPr>
            <a:endParaRPr lang="en-US" dirty="0"/>
          </a:p>
        </p:txBody>
      </p:sp>
    </p:spTree>
    <p:extLst>
      <p:ext uri="{BB962C8B-B14F-4D97-AF65-F5344CB8AC3E}">
        <p14:creationId xmlns:p14="http://schemas.microsoft.com/office/powerpoint/2010/main" val="35019287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In addition</a:t>
            </a:r>
            <a:r>
              <a:rPr lang="en-US" baseline="0" dirty="0"/>
              <a:t> to establishing a classroom climate of respect, it is important to note that respect needs to be imbedded in classroom routines and procedures. This is especially true when students are asked to share their thoughts, ideas and perceptions on a topic. Have participants examine the general discussion strategies found on this slide (44) and the following (45, 46). </a:t>
            </a:r>
            <a:endParaRPr lang="en-US" dirty="0"/>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latin typeface="Times New Roman" panose="02020603050405020304" pitchFamily="18" charset="0"/>
              </a:rPr>
              <a:t>Inclusive Teaching Forum (n.d.) </a:t>
            </a:r>
            <a:r>
              <a:rPr lang="en-US" i="1" dirty="0">
                <a:latin typeface="Times New Roman" panose="02020603050405020304" pitchFamily="18" charset="0"/>
              </a:rPr>
              <a:t>Handout 1: General Discussion Guidelines. </a:t>
            </a:r>
            <a:r>
              <a:rPr lang="en-US" dirty="0">
                <a:latin typeface="Times New Roman" panose="02020603050405020304" pitchFamily="18" charset="0"/>
              </a:rPr>
              <a:t>Columbia Center for Teaching and Learning. </a:t>
            </a:r>
            <a:r>
              <a:rPr lang="en-US" u="sng" dirty="0">
                <a:solidFill>
                  <a:srgbClr val="0563C1"/>
                </a:solidFill>
                <a:latin typeface="Times New Roman" panose="02020603050405020304" pitchFamily="18" charset="0"/>
                <a:hlinkClick r:id="rId3"/>
              </a:rPr>
              <a:t>https://learninginnovation.duke.edu/wp-content/uploads/2018/01/ITF-H1-discussionguide-17h5iob.pdf</a:t>
            </a:r>
            <a:r>
              <a:rPr lang="en-US" dirty="0">
                <a:latin typeface="Times New Roman" panose="02020603050405020304" pitchFamily="18" charset="0"/>
              </a:rPr>
              <a:t> </a:t>
            </a:r>
            <a:endParaRPr lang="en-US" dirty="0"/>
          </a:p>
          <a:p>
            <a:pPr marL="158750" indent="0">
              <a:buNone/>
            </a:pPr>
            <a:endParaRPr lang="en-US" dirty="0"/>
          </a:p>
        </p:txBody>
      </p:sp>
    </p:spTree>
    <p:extLst>
      <p:ext uri="{BB962C8B-B14F-4D97-AF65-F5344CB8AC3E}">
        <p14:creationId xmlns:p14="http://schemas.microsoft.com/office/powerpoint/2010/main" val="41910559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latin typeface="Times New Roman" panose="02020603050405020304" pitchFamily="18" charset="0"/>
              </a:rPr>
              <a:t>Inclusive Teaching Forum (n.d.) </a:t>
            </a:r>
            <a:r>
              <a:rPr lang="en-US" i="1" dirty="0">
                <a:latin typeface="Times New Roman" panose="02020603050405020304" pitchFamily="18" charset="0"/>
              </a:rPr>
              <a:t>Handout 1: General Discussion Guidelines. </a:t>
            </a:r>
            <a:r>
              <a:rPr lang="en-US" dirty="0">
                <a:latin typeface="Times New Roman" panose="02020603050405020304" pitchFamily="18" charset="0"/>
              </a:rPr>
              <a:t>Columbia Center for Teaching and Learning. </a:t>
            </a:r>
            <a:r>
              <a:rPr lang="en-US" u="sng" dirty="0">
                <a:solidFill>
                  <a:srgbClr val="0563C1"/>
                </a:solidFill>
                <a:latin typeface="Times New Roman" panose="02020603050405020304" pitchFamily="18" charset="0"/>
                <a:hlinkClick r:id="rId3"/>
              </a:rPr>
              <a:t>https://learninginnovation.duke.edu/wp-content/uploads/2018/01/ITF-H1-discussionguide-17h5iob.pdf</a:t>
            </a:r>
            <a:r>
              <a:rPr lang="en-US" dirty="0">
                <a:latin typeface="Times New Roman" panose="02020603050405020304" pitchFamily="18" charset="0"/>
              </a:rPr>
              <a:t> </a:t>
            </a:r>
            <a:endParaRPr lang="en-US" dirty="0"/>
          </a:p>
          <a:p>
            <a:pPr marL="158750" indent="0">
              <a:buNone/>
            </a:pPr>
            <a:endParaRPr lang="en-US" dirty="0"/>
          </a:p>
        </p:txBody>
      </p:sp>
    </p:spTree>
    <p:extLst>
      <p:ext uri="{BB962C8B-B14F-4D97-AF65-F5344CB8AC3E}">
        <p14:creationId xmlns:p14="http://schemas.microsoft.com/office/powerpoint/2010/main" val="3299679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latin typeface="Times New Roman" panose="02020603050405020304" pitchFamily="18" charset="0"/>
              </a:rPr>
              <a:t>Inclusive Teaching Forum (n.d.) </a:t>
            </a:r>
            <a:r>
              <a:rPr lang="en-US" i="1" dirty="0">
                <a:latin typeface="Times New Roman" panose="02020603050405020304" pitchFamily="18" charset="0"/>
              </a:rPr>
              <a:t>Handout 1: General Discussion Guidelines. </a:t>
            </a:r>
            <a:r>
              <a:rPr lang="en-US" dirty="0">
                <a:latin typeface="Times New Roman" panose="02020603050405020304" pitchFamily="18" charset="0"/>
              </a:rPr>
              <a:t>Columbia Center for Teaching and Learning. </a:t>
            </a:r>
            <a:r>
              <a:rPr lang="en-US" u="sng" dirty="0">
                <a:solidFill>
                  <a:srgbClr val="0563C1"/>
                </a:solidFill>
                <a:latin typeface="Times New Roman" panose="02020603050405020304" pitchFamily="18" charset="0"/>
                <a:hlinkClick r:id="rId3"/>
              </a:rPr>
              <a:t>https://learninginnovation.duke.edu/wp-content/uploads/2018/01/ITF-H1-discussionguide-17h5iob.pdf</a:t>
            </a:r>
            <a:r>
              <a:rPr lang="en-US" dirty="0">
                <a:latin typeface="Times New Roman" panose="02020603050405020304" pitchFamily="18" charset="0"/>
              </a:rPr>
              <a:t> </a:t>
            </a:r>
            <a:endParaRPr lang="en-US" dirty="0"/>
          </a:p>
          <a:p>
            <a:pPr marL="158750" indent="0">
              <a:buNone/>
            </a:pPr>
            <a:endParaRPr lang="en-US" dirty="0"/>
          </a:p>
        </p:txBody>
      </p:sp>
    </p:spTree>
    <p:extLst>
      <p:ext uri="{BB962C8B-B14F-4D97-AF65-F5344CB8AC3E}">
        <p14:creationId xmlns:p14="http://schemas.microsoft.com/office/powerpoint/2010/main" val="11479987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8c9b5589e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8c9b5589e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solidFill>
                  <a:schemeClr val="dk1"/>
                </a:solidFill>
              </a:rPr>
              <a:t>Have participants read</a:t>
            </a:r>
            <a:r>
              <a:rPr lang="en-US" baseline="0" dirty="0">
                <a:solidFill>
                  <a:schemeClr val="dk1"/>
                </a:solidFill>
              </a:rPr>
              <a:t> the article entitled, “</a:t>
            </a:r>
            <a:r>
              <a:rPr lang="en-US" sz="1100" b="0" i="0" u="none" strike="noStrike" cap="none" dirty="0">
                <a:solidFill>
                  <a:srgbClr val="000000"/>
                </a:solidFill>
                <a:effectLst/>
                <a:latin typeface="Arial"/>
                <a:ea typeface="Arial"/>
                <a:cs typeface="Arial"/>
                <a:sym typeface="Arial"/>
              </a:rPr>
              <a:t>5 Strategies to Deepen Student Collaboration,” adding elements to their graphic organizer.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b="0" i="0" u="none" strike="noStrike" cap="none" dirty="0">
                <a:solidFill>
                  <a:srgbClr val="000000"/>
                </a:solidFill>
                <a:effectLst/>
                <a:latin typeface="Arial"/>
                <a:ea typeface="Arial"/>
                <a:cs typeface="Arial"/>
                <a:sym typeface="Arial"/>
              </a:rPr>
              <a:t>Burns, Mary. (2016, November 22). </a:t>
            </a:r>
            <a:r>
              <a:rPr lang="en-US" sz="1100" b="0" i="1" u="none" strike="noStrike" cap="none" dirty="0">
                <a:solidFill>
                  <a:srgbClr val="000000"/>
                </a:solidFill>
                <a:effectLst/>
                <a:latin typeface="Arial"/>
                <a:ea typeface="Arial"/>
                <a:cs typeface="Arial"/>
                <a:sym typeface="Arial"/>
              </a:rPr>
              <a:t>5 Strategies to Deepen Student Collaboration</a:t>
            </a:r>
            <a:r>
              <a:rPr lang="en-US" sz="1100" b="0" i="0" u="none" strike="noStrike" cap="none" dirty="0">
                <a:solidFill>
                  <a:srgbClr val="000000"/>
                </a:solidFill>
                <a:effectLst/>
                <a:latin typeface="Arial"/>
                <a:ea typeface="Arial"/>
                <a:cs typeface="Arial"/>
                <a:sym typeface="Arial"/>
              </a:rPr>
              <a:t>.</a:t>
            </a:r>
            <a:r>
              <a:rPr lang="en-US" sz="1100" b="0" i="0" u="none" strike="noStrike" cap="none" baseline="0" dirty="0">
                <a:solidFill>
                  <a:srgbClr val="000000"/>
                </a:solidFill>
                <a:effectLst/>
                <a:latin typeface="Arial"/>
                <a:ea typeface="Arial"/>
                <a:cs typeface="Arial"/>
                <a:sym typeface="Arial"/>
              </a:rPr>
              <a:t> Edutopia. </a:t>
            </a:r>
            <a:r>
              <a:rPr lang="en-US" dirty="0">
                <a:hlinkClick r:id="rId3"/>
              </a:rPr>
              <a:t>https://www.edutopia.org/article/5-strategies-deepen-student-collaboration-mary-burns</a:t>
            </a:r>
            <a:endParaRPr lang="en-US" dirty="0">
              <a:solidFill>
                <a:schemeClr val="dk1"/>
              </a:solidFill>
            </a:endParaRPr>
          </a:p>
          <a:p>
            <a:pPr marL="0" lvl="0" indent="0" algn="l" rtl="0">
              <a:lnSpc>
                <a:spcPct val="115000"/>
              </a:lnSpc>
              <a:spcBef>
                <a:spcPts val="2400"/>
              </a:spcBef>
              <a:spcAft>
                <a:spcPts val="0"/>
              </a:spcAft>
              <a:buClr>
                <a:schemeClr val="dk1"/>
              </a:buClr>
              <a:buSzPts val="1100"/>
              <a:buFont typeface="Arial"/>
              <a:buNone/>
            </a:pPr>
            <a:endParaRPr lang="en-US" sz="1200" u="sng" dirty="0">
              <a:solidFill>
                <a:srgbClr val="2200CC"/>
              </a:solidFill>
              <a:highlight>
                <a:srgbClr val="FFFFFF"/>
              </a:highlight>
            </a:endParaRPr>
          </a:p>
        </p:txBody>
      </p:sp>
    </p:spTree>
    <p:extLst>
      <p:ext uri="{BB962C8B-B14F-4D97-AF65-F5344CB8AC3E}">
        <p14:creationId xmlns:p14="http://schemas.microsoft.com/office/powerpoint/2010/main" val="8482871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8c9b5589eb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8c9b5589eb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solidFill>
                  <a:schemeClr val="dk1"/>
                </a:solidFill>
              </a:rPr>
              <a:t>Have participants read the blog from Doc Miller on the 8 components of a reflective classroom- annotating their article with the shapes.  Triangle= a pointed and new idea that describes a civic collaborative space, Square=and idea already on their graphic organizer, Circle= something they wonder about. If participants are not able to annotate the article using symbols, have participants select different highlighter</a:t>
            </a:r>
            <a:r>
              <a:rPr lang="en-US" baseline="0" dirty="0">
                <a:solidFill>
                  <a:schemeClr val="dk1"/>
                </a:solidFill>
              </a:rPr>
              <a:t> colors for the directions outlined here. </a:t>
            </a:r>
            <a:endParaRPr lang="en-US"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Miller, Doc. (2015, August 5). </a:t>
            </a:r>
            <a:r>
              <a:rPr lang="en-US" i="1" dirty="0">
                <a:solidFill>
                  <a:schemeClr val="dk1"/>
                </a:solidFill>
              </a:rPr>
              <a:t>8 Components of a Reflective Classroom. </a:t>
            </a:r>
            <a:r>
              <a:rPr lang="en-US" dirty="0">
                <a:solidFill>
                  <a:schemeClr val="dk1"/>
                </a:solidFill>
              </a:rPr>
              <a:t>Facing History and Ourselves. </a:t>
            </a:r>
            <a:r>
              <a:rPr lang="en-US" u="sng" dirty="0">
                <a:solidFill>
                  <a:schemeClr val="hlink"/>
                </a:solidFill>
                <a:hlinkClick r:id="rId3"/>
              </a:rPr>
              <a:t>https://facingtoday.facinghistory.org/8-components-of-a-reflective-classroom</a:t>
            </a:r>
            <a:endParaRPr dirty="0">
              <a:solidFill>
                <a:schemeClr val="dk1"/>
              </a:solidFill>
            </a:endParaRPr>
          </a:p>
        </p:txBody>
      </p:sp>
    </p:spTree>
    <p:extLst>
      <p:ext uri="{BB962C8B-B14F-4D97-AF65-F5344CB8AC3E}">
        <p14:creationId xmlns:p14="http://schemas.microsoft.com/office/powerpoint/2010/main" val="18669854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c9b5589e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8c9b5589e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solidFill>
                  <a:schemeClr val="dk1"/>
                </a:solidFill>
              </a:rPr>
              <a:t>Have participants share in small groups what they annotated in the article. </a:t>
            </a:r>
            <a:endParaRPr dirty="0"/>
          </a:p>
        </p:txBody>
      </p:sp>
    </p:spTree>
    <p:extLst>
      <p:ext uri="{BB962C8B-B14F-4D97-AF65-F5344CB8AC3E}">
        <p14:creationId xmlns:p14="http://schemas.microsoft.com/office/powerpoint/2010/main" val="38464484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8c9b5589e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Have participants add ideas from the reading and small group discussions they had to their graphic organizer.</a:t>
            </a:r>
            <a:endParaRPr dirty="0"/>
          </a:p>
        </p:txBody>
      </p:sp>
      <p:sp>
        <p:nvSpPr>
          <p:cNvPr id="168" name="Google Shape;168;g8c9b5589eb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27045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Have</a:t>
            </a:r>
            <a:r>
              <a:rPr lang="en-US" baseline="0" dirty="0"/>
              <a:t> participants read the slide and preview the questions to consider while watching the video on the following slide. As they watch the video on the following slide, they will answer these questions on their Notecatcher, below their graphic organizer. </a:t>
            </a:r>
            <a:endParaRPr lang="en-US" dirty="0"/>
          </a:p>
        </p:txBody>
      </p:sp>
    </p:spTree>
    <p:extLst>
      <p:ext uri="{BB962C8B-B14F-4D97-AF65-F5344CB8AC3E}">
        <p14:creationId xmlns:p14="http://schemas.microsoft.com/office/powerpoint/2010/main" val="1387909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0392063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Have participants watch the video while considering the questions from the previous slide. </a:t>
            </a:r>
          </a:p>
          <a:p>
            <a:pPr marL="158750" indent="0">
              <a:buNone/>
            </a:pPr>
            <a:endParaRPr lang="en-US" dirty="0"/>
          </a:p>
          <a:p>
            <a:pPr marL="158750" indent="0">
              <a:buNone/>
            </a:pPr>
            <a:endParaRPr lang="en-US" dirty="0"/>
          </a:p>
          <a:p>
            <a:pPr marL="158750" indent="0">
              <a:buNone/>
            </a:pPr>
            <a:r>
              <a:rPr lang="en-US" dirty="0"/>
              <a:t>Facing History Ourselves.</a:t>
            </a:r>
            <a:r>
              <a:rPr lang="en-US" baseline="0" dirty="0"/>
              <a:t> (n.d.) </a:t>
            </a:r>
            <a:r>
              <a:rPr lang="en-US" i="1" baseline="0" dirty="0"/>
              <a:t>Teaching Strategy: Contracting</a:t>
            </a:r>
            <a:r>
              <a:rPr lang="en-US" i="0" baseline="0" dirty="0"/>
              <a:t>. </a:t>
            </a:r>
            <a:r>
              <a:rPr lang="en-US" dirty="0">
                <a:hlinkClick r:id="rId3"/>
              </a:rPr>
              <a:t>https://www.facinghistory.org/professional-development/ondemand/contracting</a:t>
            </a:r>
            <a:endParaRPr lang="en-US" dirty="0"/>
          </a:p>
        </p:txBody>
      </p:sp>
    </p:spTree>
    <p:extLst>
      <p:ext uri="{BB962C8B-B14F-4D97-AF65-F5344CB8AC3E}">
        <p14:creationId xmlns:p14="http://schemas.microsoft.com/office/powerpoint/2010/main" val="1115166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Have participants</a:t>
            </a:r>
            <a:r>
              <a:rPr lang="en-US" baseline="0" dirty="0"/>
              <a:t> </a:t>
            </a:r>
            <a:r>
              <a:rPr lang="en-US" dirty="0"/>
              <a:t>engage in Conver-Stations to discuss their</a:t>
            </a:r>
            <a:r>
              <a:rPr lang="en-US" baseline="0" dirty="0"/>
              <a:t> </a:t>
            </a:r>
            <a:r>
              <a:rPr lang="en-US" dirty="0"/>
              <a:t>responses to the questions on the slide based on what they observed in the video. </a:t>
            </a:r>
          </a:p>
          <a:p>
            <a:pPr marL="158750" indent="0">
              <a:buNone/>
            </a:pPr>
            <a:endParaRPr lang="en-US" dirty="0"/>
          </a:p>
          <a:p>
            <a:pPr marL="158750" indent="0">
              <a:buNone/>
            </a:pPr>
            <a:r>
              <a:rPr lang="en-US" dirty="0"/>
              <a:t>A brief discussion of CONVER-STATIONS may be found in the following</a:t>
            </a:r>
            <a:r>
              <a:rPr lang="en-US" baseline="0" dirty="0"/>
              <a:t> article: </a:t>
            </a:r>
          </a:p>
          <a:p>
            <a:pPr marL="158750" indent="0">
              <a:buNone/>
            </a:pPr>
            <a:r>
              <a:rPr lang="en-US" dirty="0"/>
              <a:t>Gonzalez, Jennifer. (2015,</a:t>
            </a:r>
            <a:r>
              <a:rPr lang="en-US" baseline="0" dirty="0"/>
              <a:t> October 15). </a:t>
            </a:r>
            <a:r>
              <a:rPr lang="en-US" i="1" baseline="0" dirty="0"/>
              <a:t>The Big List of Discussion Strategies</a:t>
            </a:r>
            <a:r>
              <a:rPr lang="en-US" i="0" baseline="0" dirty="0"/>
              <a:t>. The Cult of Pedagogy. </a:t>
            </a:r>
            <a:r>
              <a:rPr lang="en-US" dirty="0">
                <a:hlinkClick r:id="rId3"/>
              </a:rPr>
              <a:t>https://www.cultofpedagogy.com/speaking-listening-techniques/</a:t>
            </a:r>
            <a:endParaRPr lang="en-US" dirty="0"/>
          </a:p>
        </p:txBody>
      </p:sp>
    </p:spTree>
    <p:extLst>
      <p:ext uri="{BB962C8B-B14F-4D97-AF65-F5344CB8AC3E}">
        <p14:creationId xmlns:p14="http://schemas.microsoft.com/office/powerpoint/2010/main" val="33537242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8c9b5589eb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8c9b5589eb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Read instructions on slide, then click through slide 55 to show examples of class contracts.</a:t>
            </a:r>
            <a:endParaRPr dirty="0"/>
          </a:p>
        </p:txBody>
      </p:sp>
    </p:spTree>
    <p:extLst>
      <p:ext uri="{BB962C8B-B14F-4D97-AF65-F5344CB8AC3E}">
        <p14:creationId xmlns:p14="http://schemas.microsoft.com/office/powerpoint/2010/main" val="3348667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8c9b5589e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8c9b5589e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962989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8c9b5589e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8c9b5589e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solidFill>
                  <a:schemeClr val="dk1"/>
                </a:solidFill>
              </a:rPr>
              <a:t>Give participants 10 minutes to complete contracts, then have them share to larger group. </a:t>
            </a:r>
            <a:endParaRPr dirty="0"/>
          </a:p>
        </p:txBody>
      </p:sp>
    </p:spTree>
    <p:extLst>
      <p:ext uri="{BB962C8B-B14F-4D97-AF65-F5344CB8AC3E}">
        <p14:creationId xmlns:p14="http://schemas.microsoft.com/office/powerpoint/2010/main" val="33003785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8c9b5589eb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8c9b5589eb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155215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908fbf17cf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908fbf17c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indent="0">
              <a:buClr>
                <a:schemeClr val="dk1"/>
              </a:buClr>
              <a:buNone/>
              <a:defRPr/>
            </a:pPr>
            <a:r>
              <a:rPr lang="en-US" sz="1100" dirty="0">
                <a:solidFill>
                  <a:schemeClr val="dk1"/>
                </a:solidFill>
                <a:latin typeface="Calibri"/>
                <a:ea typeface="Calibri"/>
                <a:cs typeface="Calibri"/>
                <a:sym typeface="Calibri"/>
              </a:rPr>
              <a:t>Post-survey </a:t>
            </a:r>
            <a:r>
              <a:rPr lang="en-US" sz="1100" u="sng" dirty="0">
                <a:solidFill>
                  <a:schemeClr val="dk1"/>
                </a:solidFill>
                <a:latin typeface="Calibri"/>
                <a:ea typeface="Calibri"/>
                <a:cs typeface="Calibri"/>
                <a:sym typeface="Calibri"/>
              </a:rPr>
              <a:t>https://docs.google.com/forms/d/e/1FAIpQLScCoWs8UDMqBOge_dr_Z1LOYRaBwQQOu8MtkLrVRpzhGGDMbg/viewform</a:t>
            </a:r>
            <a:endParaRPr u="sng" dirty="0"/>
          </a:p>
        </p:txBody>
      </p:sp>
    </p:spTree>
    <p:extLst>
      <p:ext uri="{BB962C8B-B14F-4D97-AF65-F5344CB8AC3E}">
        <p14:creationId xmlns:p14="http://schemas.microsoft.com/office/powerpoint/2010/main" val="22887920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8c9b5589eb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8" name="Google Shape;228;g8c9b5589eb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19730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9086c8f4d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9086c8f4d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00949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9086c8f4d9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9086c8f4d9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2336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Ask participants, individually, with a partner or in a small grade-banded group, to discuss the question on the slide after engaging with this introduction. Facilitate discussion over the reflection questions and address any comments that need further clarification or additional support.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Consider maintaining a Google document to house these reflections for continued consideration and further application. </a:t>
            </a:r>
            <a:endParaRPr lang="en-US" sz="1100" dirty="0">
              <a:latin typeface="Calibri"/>
              <a:ea typeface="Calibri"/>
              <a:cs typeface="Calibri"/>
              <a:sym typeface="Calibri"/>
            </a:endParaRPr>
          </a:p>
          <a:p>
            <a:pPr marL="158750" indent="0">
              <a:buNone/>
            </a:pPr>
            <a:endParaRPr lang="en-US" dirty="0"/>
          </a:p>
        </p:txBody>
      </p:sp>
    </p:spTree>
    <p:extLst>
      <p:ext uri="{BB962C8B-B14F-4D97-AF65-F5344CB8AC3E}">
        <p14:creationId xmlns:p14="http://schemas.microsoft.com/office/powerpoint/2010/main" val="3154818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Pass out or share digitally the notecatcher and have participants respond to the prompt.  Then, ask participants to share some of their placements and why.  Note how participants who picked the same number might have interpreted the image differently.</a:t>
            </a:r>
            <a:endParaRPr dirty="0"/>
          </a:p>
        </p:txBody>
      </p:sp>
      <p:sp>
        <p:nvSpPr>
          <p:cNvPr id="112" name="Google Shape;11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17669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8e7faf42e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8e7faf42e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Read slide to participants.</a:t>
            </a:r>
            <a:endParaRPr dirty="0"/>
          </a:p>
        </p:txBody>
      </p:sp>
    </p:spTree>
    <p:extLst>
      <p:ext uri="{BB962C8B-B14F-4D97-AF65-F5344CB8AC3E}">
        <p14:creationId xmlns:p14="http://schemas.microsoft.com/office/powerpoint/2010/main" val="22965713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8e7faf42e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8e7faf42e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Review the instructional shifts in the </a:t>
            </a:r>
            <a:r>
              <a:rPr lang="en-US" i="1" dirty="0">
                <a:solidFill>
                  <a:schemeClr val="dk1"/>
                </a:solidFill>
              </a:rPr>
              <a:t>KAS for Social Studies </a:t>
            </a:r>
            <a:r>
              <a:rPr lang="en-US" dirty="0">
                <a:solidFill>
                  <a:schemeClr val="dk1"/>
                </a:solidFill>
              </a:rPr>
              <a:t>and highlight that in this module, we will discuss how collaborative and civic spaces facilitate the proven practice of current and controversial issue discussions that often result from inquiry into compelling questions with differing claims.</a:t>
            </a:r>
            <a:endParaRPr dirty="0"/>
          </a:p>
        </p:txBody>
      </p:sp>
    </p:spTree>
    <p:extLst>
      <p:ext uri="{BB962C8B-B14F-4D97-AF65-F5344CB8AC3E}">
        <p14:creationId xmlns:p14="http://schemas.microsoft.com/office/powerpoint/2010/main" val="15001288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8e7faf42e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8e7faf42e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300" dirty="0">
                <a:solidFill>
                  <a:schemeClr val="dk1"/>
                </a:solidFill>
              </a:rPr>
              <a:t>Remind participants how the best compelling questions provide for multiple perspectives, are not easily answered, lead to other questions, further discussion and collaboration.</a:t>
            </a:r>
            <a:endParaRPr dirty="0"/>
          </a:p>
        </p:txBody>
      </p:sp>
    </p:spTree>
    <p:extLst>
      <p:ext uri="{BB962C8B-B14F-4D97-AF65-F5344CB8AC3E}">
        <p14:creationId xmlns:p14="http://schemas.microsoft.com/office/powerpoint/2010/main" val="4856683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8e7faf42e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8e7faf42e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solidFill>
                  <a:schemeClr val="dk1"/>
                </a:solidFill>
              </a:rPr>
              <a:t>The use of compelling questions in inquiry aligns with the proven practice of current and controversial issue discussions outlined on pages 27-29 in </a:t>
            </a:r>
            <a:r>
              <a:rPr lang="en-US" sz="1200" i="1" dirty="0">
                <a:solidFill>
                  <a:schemeClr val="dk1"/>
                </a:solidFill>
                <a:highlight>
                  <a:srgbClr val="FFFFFF"/>
                </a:highlight>
              </a:rPr>
              <a:t>Guardian of Democracy: The Civic Mission of Schools. </a:t>
            </a:r>
            <a:r>
              <a:rPr lang="en-US" sz="1200" i="0" dirty="0">
                <a:solidFill>
                  <a:schemeClr val="dk1"/>
                </a:solidFill>
                <a:highlight>
                  <a:srgbClr val="FFFFFF"/>
                </a:highlight>
              </a:rPr>
              <a:t>Individually,</a:t>
            </a:r>
            <a:r>
              <a:rPr lang="en-US" sz="1200" i="0" baseline="0" dirty="0">
                <a:solidFill>
                  <a:schemeClr val="dk1"/>
                </a:solidFill>
                <a:highlight>
                  <a:srgbClr val="FFFFFF"/>
                </a:highlight>
              </a:rPr>
              <a:t> read the section entitled “</a:t>
            </a:r>
            <a:r>
              <a:rPr lang="en-US" sz="1200" dirty="0"/>
              <a:t>Proven Practice #2: Discussion of Current Events and Controversial Issues” on pages 27-29. As you read, annotate the text to identify why the authors state that the discussion of current and controversial issues is a proven practice. </a:t>
            </a:r>
            <a:r>
              <a:rPr lang="en-US" sz="1100" b="0" i="0" u="none" strike="noStrike" cap="none" dirty="0">
                <a:solidFill>
                  <a:srgbClr val="000000"/>
                </a:solidFill>
                <a:effectLst/>
                <a:latin typeface="Arial"/>
                <a:ea typeface="Arial"/>
                <a:cs typeface="Arial"/>
                <a:sym typeface="Arial"/>
              </a:rPr>
              <a:t>For more information on text annotation, visit Annotating Texts: </a:t>
            </a:r>
            <a:r>
              <a:rPr lang="en-US" sz="1100" b="0" i="0" u="sng" strike="noStrike" cap="none" dirty="0">
                <a:solidFill>
                  <a:srgbClr val="000000"/>
                </a:solidFill>
                <a:effectLst/>
                <a:latin typeface="Arial"/>
                <a:ea typeface="Arial"/>
                <a:cs typeface="Arial"/>
                <a:sym typeface="Arial"/>
              </a:rPr>
              <a:t>https://learningcenter.unc.edu/tips-and-tools/annotating-texts/</a:t>
            </a:r>
            <a:endParaRPr sz="1200" u="sng"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highlight>
                  <a:srgbClr val="FFFFFF"/>
                </a:highlight>
              </a:rPr>
              <a:t>Jonathan, Kathleen Hall Jamieson, Peter Levine, Ted McConnell, and David B. Smith, eds. </a:t>
            </a:r>
            <a:r>
              <a:rPr lang="en-US" i="1" dirty="0">
                <a:solidFill>
                  <a:schemeClr val="dk1"/>
                </a:solidFill>
                <a:highlight>
                  <a:srgbClr val="FFFFFF"/>
                </a:highlight>
              </a:rPr>
              <a:t>Guardian of Democracy: The Civic Mission of Schools</a:t>
            </a:r>
            <a:r>
              <a:rPr lang="en-US" dirty="0">
                <a:solidFill>
                  <a:schemeClr val="dk1"/>
                </a:solidFill>
                <a:highlight>
                  <a:srgbClr val="FFFFFF"/>
                </a:highlight>
              </a:rPr>
              <a:t>. (2011) Leonore Annenberg Institute for Civics of the Annenberg Public Policy Center of the University of Pennsylvania. </a:t>
            </a:r>
            <a:r>
              <a:rPr lang="en-US" u="sng" dirty="0">
                <a:solidFill>
                  <a:srgbClr val="1155CC"/>
                </a:solidFill>
                <a:highlight>
                  <a:srgbClr val="FFFFFF"/>
                </a:highlight>
                <a:hlinkClick r:id="rId3">
                  <a:extLst>
                    <a:ext uri="{A12FA001-AC4F-418D-AE19-62706E023703}">
                      <ahyp:hlinkClr xmlns:ahyp="http://schemas.microsoft.com/office/drawing/2018/hyperlinkcolor" val="tx"/>
                    </a:ext>
                  </a:extLst>
                </a:hlinkClick>
              </a:rPr>
              <a:t>https://media.carnegie.org/filer_public/ab/dd/abdda62e-6e84-4Section A4-a043-348d2f2085ae/ccny_grantee_2011_guardian.pdf</a:t>
            </a:r>
            <a:endParaRPr dirty="0">
              <a:solidFill>
                <a:schemeClr val="dk1"/>
              </a:solidFill>
              <a:highlight>
                <a:srgbClr val="FFFFFF"/>
              </a:highlight>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7228772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8e7faf42e6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8e7faf42e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300" dirty="0">
                <a:solidFill>
                  <a:schemeClr val="dk1"/>
                </a:solidFill>
              </a:rPr>
              <a:t>Have participants use the Visible Thinking Strategy of Question Starts (linked below) to brainstorm a list of at least 12 questions they have on the proven practice of current and controversial issue discussions in the classroom.  Pass out or have participants access the worksheet of the protocol as you introduce this strategy.</a:t>
            </a:r>
            <a:endParaRPr sz="1300" dirty="0">
              <a:solidFill>
                <a:schemeClr val="dk1"/>
              </a:solidFill>
            </a:endParaRPr>
          </a:p>
          <a:p>
            <a:pPr marL="0" lvl="0" indent="0" algn="l" rtl="0">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rPr>
              <a:t>Project Zero. </a:t>
            </a:r>
            <a:r>
              <a:rPr lang="en-US" i="1" dirty="0">
                <a:solidFill>
                  <a:schemeClr val="dk1"/>
                </a:solidFill>
              </a:rPr>
              <a:t>Question Starts thinking routine.</a:t>
            </a:r>
            <a:r>
              <a:rPr lang="en-US" dirty="0">
                <a:solidFill>
                  <a:schemeClr val="dk1"/>
                </a:solidFill>
              </a:rPr>
              <a:t> Harvard Graduate School of Education. </a:t>
            </a:r>
            <a:r>
              <a:rPr lang="en-US" u="sng" dirty="0">
                <a:solidFill>
                  <a:srgbClr val="1155CC"/>
                </a:solidFill>
                <a:hlinkClick r:id="rId3"/>
              </a:rPr>
              <a:t>https://pz.harvard.edu/sites/default/files/Question%20Starts_0.pdf</a:t>
            </a:r>
            <a:r>
              <a:rPr lang="en-US" dirty="0">
                <a:solidFill>
                  <a:schemeClr val="dk1"/>
                </a:solidFill>
              </a:rPr>
              <a:t> </a:t>
            </a:r>
            <a:endParaRPr dirty="0"/>
          </a:p>
        </p:txBody>
      </p:sp>
    </p:spTree>
    <p:extLst>
      <p:ext uri="{BB962C8B-B14F-4D97-AF65-F5344CB8AC3E}">
        <p14:creationId xmlns:p14="http://schemas.microsoft.com/office/powerpoint/2010/main" val="2215613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e7faf42e6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e7faf42e6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Inform participants that they are going to watch a video of Dr. Diana Hess on political education in polarized times.  Have participants note any information Dr. Hess shares that addresses the questions generated. </a:t>
            </a:r>
          </a:p>
          <a:p>
            <a:pPr marL="0" lvl="0" indent="0" algn="l" rtl="0">
              <a:spcBef>
                <a:spcPts val="0"/>
              </a:spcBef>
              <a:spcAft>
                <a:spcPts val="0"/>
              </a:spcAft>
              <a:buClr>
                <a:schemeClr val="dk1"/>
              </a:buClr>
              <a:buSzPts val="1100"/>
              <a:buFont typeface="Arial"/>
              <a:buNone/>
            </a:pPr>
            <a:endParaRPr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solidFill>
                  <a:schemeClr val="dk1"/>
                </a:solidFill>
              </a:rPr>
              <a:t>Hess, Diana. </a:t>
            </a:r>
            <a:r>
              <a:rPr lang="en-US" sz="1100" b="0" i="1" u="none" strike="noStrike" cap="none" dirty="0">
                <a:solidFill>
                  <a:srgbClr val="000000"/>
                </a:solidFill>
                <a:effectLst/>
                <a:latin typeface="Arial"/>
                <a:ea typeface="Arial"/>
                <a:cs typeface="Arial"/>
                <a:sym typeface="Arial"/>
              </a:rPr>
              <a:t>Ed-Talk: Political Education in Polarized Times</a:t>
            </a:r>
            <a:r>
              <a:rPr lang="en-US" sz="1200" dirty="0">
                <a:solidFill>
                  <a:schemeClr val="dk1"/>
                </a:solidFill>
              </a:rPr>
              <a:t>. (2016, September</a:t>
            </a:r>
            <a:r>
              <a:rPr lang="en-US" sz="1200" baseline="0" dirty="0">
                <a:solidFill>
                  <a:schemeClr val="dk1"/>
                </a:solidFill>
              </a:rPr>
              <a:t> 13</a:t>
            </a:r>
            <a:r>
              <a:rPr lang="en-US" sz="1200" dirty="0">
                <a:solidFill>
                  <a:schemeClr val="dk1"/>
                </a:solidFill>
              </a:rPr>
              <a:t>). American Educational Research Association.</a:t>
            </a:r>
            <a:r>
              <a:rPr lang="en-US" sz="1200" baseline="0" dirty="0">
                <a:solidFill>
                  <a:schemeClr val="dk1"/>
                </a:solidFill>
              </a:rPr>
              <a:t> </a:t>
            </a:r>
            <a:r>
              <a:rPr lang="en-US" sz="1200" u="sng" baseline="0" dirty="0">
                <a:solidFill>
                  <a:schemeClr val="dk1"/>
                </a:solidFill>
              </a:rPr>
              <a:t>https://www.youtube.com/watch?v=C8zgvTN1WQo </a:t>
            </a:r>
            <a:endParaRPr u="sng" dirty="0"/>
          </a:p>
        </p:txBody>
      </p:sp>
    </p:spTree>
    <p:extLst>
      <p:ext uri="{BB962C8B-B14F-4D97-AF65-F5344CB8AC3E}">
        <p14:creationId xmlns:p14="http://schemas.microsoft.com/office/powerpoint/2010/main" val="3988445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8e7faf42e6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8e7faf42e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Have participants review the brainstormed list of questions and star the questions that seem most interesting. Then, have them select one or more of the starred questions to discuss for a few moments in small groups.  If time allows, have groups share the contents of their conversations.  After conversations, have respondents revisit their question brainstorm to see if they can add any insights they gained from their colleagues.</a:t>
            </a:r>
            <a:endParaRPr dirty="0"/>
          </a:p>
        </p:txBody>
      </p:sp>
    </p:spTree>
    <p:extLst>
      <p:ext uri="{BB962C8B-B14F-4D97-AF65-F5344CB8AC3E}">
        <p14:creationId xmlns:p14="http://schemas.microsoft.com/office/powerpoint/2010/main" val="31422368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As</a:t>
            </a:r>
            <a:r>
              <a:rPr lang="en-US" baseline="0" dirty="0"/>
              <a:t> a group, review the first bullet on the slide. Then, have participants discuss the question found in bullet two in pairs. Once participants have discussed the question in bullet two in pairs, have participants transition to small groups to continue discussing this question. </a:t>
            </a:r>
            <a:r>
              <a:rPr lang="en-US" sz="1100" b="0" i="0" u="none" strike="noStrike" cap="none" dirty="0">
                <a:solidFill>
                  <a:srgbClr val="000000"/>
                </a:solidFill>
                <a:effectLst/>
                <a:latin typeface="Arial"/>
                <a:ea typeface="Arial"/>
                <a:cs typeface="Arial"/>
                <a:sym typeface="Arial"/>
              </a:rPr>
              <a:t>Once</a:t>
            </a:r>
            <a:r>
              <a:rPr lang="en-US" sz="1100" b="0" i="0" u="none" strike="noStrike" cap="none" baseline="0" dirty="0">
                <a:solidFill>
                  <a:srgbClr val="000000"/>
                </a:solidFill>
                <a:effectLst/>
                <a:latin typeface="Arial"/>
                <a:ea typeface="Arial"/>
                <a:cs typeface="Arial"/>
                <a:sym typeface="Arial"/>
              </a:rPr>
              <a:t> participants have discussed this question in small groups, facilitate a whole group discussion where participants share their responses to the question in bullet two. </a:t>
            </a:r>
          </a:p>
          <a:p>
            <a:pPr marL="158750" indent="0">
              <a:buNone/>
            </a:pPr>
            <a:endParaRPr lang="en-US" sz="1100" b="0" i="0" u="none" strike="noStrike" cap="none" baseline="0"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baseline="0" dirty="0">
                <a:solidFill>
                  <a:srgbClr val="000000"/>
                </a:solidFill>
                <a:effectLst/>
                <a:latin typeface="Arial"/>
                <a:ea typeface="Arial"/>
                <a:cs typeface="Arial"/>
                <a:sym typeface="Arial"/>
              </a:rPr>
              <a:t>It is important to note that bullet one on this slide contains the culminating expectation of a students' interaction with the Communicating Conclusion standards found in the </a:t>
            </a:r>
            <a:r>
              <a:rPr lang="en-US" sz="1100" b="0" i="1" u="none" strike="noStrike" cap="none" baseline="0" dirty="0">
                <a:solidFill>
                  <a:srgbClr val="000000"/>
                </a:solidFill>
                <a:effectLst/>
                <a:latin typeface="Arial"/>
                <a:ea typeface="Arial"/>
                <a:cs typeface="Arial"/>
                <a:sym typeface="Arial"/>
              </a:rPr>
              <a:t>KAS for Social Studies. </a:t>
            </a:r>
            <a:r>
              <a:rPr lang="en-US" sz="1100" b="0" i="0" u="none" strike="noStrike" cap="none" baseline="0" dirty="0">
                <a:solidFill>
                  <a:srgbClr val="000000"/>
                </a:solidFill>
                <a:effectLst/>
                <a:latin typeface="Arial"/>
                <a:ea typeface="Arial"/>
                <a:cs typeface="Arial"/>
                <a:sym typeface="Arial"/>
              </a:rPr>
              <a:t>While this language can be found in the high school communicating conclusion standards, students build the knowledge and skills needed to engage with these standards throughout their kindergarten through high school education. Thus, it is imperative that participants understand their role in providing students with the skills and knowledge to engage with these standards. During the whole group facilitation, it will be beneficial for participants to review </a:t>
            </a:r>
            <a:r>
              <a:rPr lang="en-US" dirty="0"/>
              <a:t>APPENDIX A: KINDERGARTEN THROUGH HIGH SCHOOL PROGRESSIONS</a:t>
            </a:r>
            <a:r>
              <a:rPr lang="en-US" sz="1100" b="0" i="0" u="none" strike="noStrike" cap="none" baseline="0" dirty="0">
                <a:solidFill>
                  <a:srgbClr val="000000"/>
                </a:solidFill>
                <a:effectLst/>
                <a:latin typeface="Arial"/>
                <a:ea typeface="Arial"/>
                <a:cs typeface="Arial"/>
                <a:sym typeface="Arial"/>
              </a:rPr>
              <a:t> in the </a:t>
            </a:r>
            <a:r>
              <a:rPr lang="en-US" sz="1100" b="0" i="1" u="none" strike="noStrike" cap="none" baseline="0" dirty="0">
                <a:solidFill>
                  <a:srgbClr val="000000"/>
                </a:solidFill>
                <a:effectLst/>
                <a:latin typeface="Arial"/>
                <a:ea typeface="Arial"/>
                <a:cs typeface="Arial"/>
                <a:sym typeface="Arial"/>
              </a:rPr>
              <a:t>KAS for Social Studies</a:t>
            </a:r>
            <a:r>
              <a:rPr lang="en-US" sz="1100" b="0" i="0" u="none" strike="noStrike" cap="none" baseline="0" dirty="0">
                <a:solidFill>
                  <a:srgbClr val="000000"/>
                </a:solidFill>
                <a:effectLst/>
                <a:latin typeface="Arial"/>
                <a:ea typeface="Arial"/>
                <a:cs typeface="Arial"/>
                <a:sym typeface="Arial"/>
              </a:rPr>
              <a:t> to emphasize how these skills develop over time. </a:t>
            </a:r>
          </a:p>
          <a:p>
            <a:pPr marL="158750" indent="0">
              <a:buNone/>
            </a:pPr>
            <a:endParaRPr lang="en-US" sz="1100" b="0" i="0" u="none" strike="noStrike" cap="none" baseline="0"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For guidance on how to set up small group work, visit TeachingWorks Resource Library on setting up and managing small group work: </a:t>
            </a:r>
            <a:r>
              <a:rPr lang="en-US" sz="1100" b="0" i="0" u="sng" strike="noStrike" cap="none" dirty="0">
                <a:solidFill>
                  <a:srgbClr val="000000"/>
                </a:solidFill>
                <a:effectLst/>
                <a:latin typeface="Arial"/>
                <a:ea typeface="Arial"/>
                <a:cs typeface="Arial"/>
                <a:sym typeface="Arial"/>
                <a:hlinkClick r:id="rId3"/>
              </a:rPr>
              <a:t>https://library.teachingworks.org/curriculum-resources/teaching-practices/setting-up-and-managing-small-group-work/</a:t>
            </a:r>
            <a:r>
              <a:rPr lang="en-US" sz="1100" b="0" i="0" u="none" strike="noStrike" cap="none" dirty="0">
                <a:solidFill>
                  <a:srgbClr val="000000"/>
                </a:solidFill>
                <a:effectLst/>
                <a:latin typeface="Arial"/>
                <a:ea typeface="Arial"/>
                <a:cs typeface="Arial"/>
                <a:sym typeface="Arial"/>
              </a:rPr>
              <a:t>. </a:t>
            </a:r>
          </a:p>
          <a:p>
            <a:pPr marL="158750" indent="0">
              <a:buNone/>
            </a:pP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For guidance on how to conduct a large group discussion, visit TeachingWorks Resource Library on leading a discussion: </a:t>
            </a:r>
            <a:r>
              <a:rPr lang="en-US" sz="1100" b="0" i="0" u="sng" strike="noStrike" cap="none" dirty="0">
                <a:solidFill>
                  <a:srgbClr val="000000"/>
                </a:solidFill>
                <a:effectLst/>
                <a:latin typeface="Arial"/>
                <a:ea typeface="Arial"/>
                <a:cs typeface="Arial"/>
                <a:sym typeface="Arial"/>
                <a:hlinkClick r:id="rId4"/>
              </a:rPr>
              <a:t>https://library.teachingworks.org/curriculum-resources/materials/social-studies-leading-a-discussion/</a:t>
            </a:r>
            <a:r>
              <a:rPr lang="en-US" sz="1100" b="0" i="0" u="none" strike="noStrike" cap="none" dirty="0">
                <a:solidFill>
                  <a:srgbClr val="000000"/>
                </a:solidFill>
                <a:effectLst/>
                <a:latin typeface="Arial"/>
                <a:ea typeface="Arial"/>
                <a:cs typeface="Arial"/>
                <a:sym typeface="Arial"/>
              </a:rPr>
              <a:t> </a:t>
            </a:r>
            <a:endParaRPr lang="en-US" baseline="0" dirty="0"/>
          </a:p>
        </p:txBody>
      </p:sp>
    </p:spTree>
    <p:extLst>
      <p:ext uri="{BB962C8B-B14F-4D97-AF65-F5344CB8AC3E}">
        <p14:creationId xmlns:p14="http://schemas.microsoft.com/office/powerpoint/2010/main" val="25765332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Read</a:t>
            </a:r>
            <a:r>
              <a:rPr lang="en-US" baseline="0" dirty="0"/>
              <a:t> the slide to understand how Senate Bill 1 (2022) impacts the teaching of controversial and current issues. </a:t>
            </a:r>
          </a:p>
          <a:p>
            <a:pPr marL="158750" indent="0">
              <a:buNone/>
            </a:pPr>
            <a:endParaRPr lang="en-US" baseline="0" dirty="0"/>
          </a:p>
          <a:p>
            <a:pPr marL="158750" indent="0">
              <a:buNone/>
            </a:pPr>
            <a:r>
              <a:rPr lang="en-US" baseline="0" dirty="0"/>
              <a:t>It is important to note that this legislation does not prevent the discussion of controversial </a:t>
            </a:r>
            <a:r>
              <a:rPr lang="en-US" dirty="0"/>
              <a:t>aspects </a:t>
            </a:r>
            <a:r>
              <a:rPr lang="en-US" baseline="0" dirty="0"/>
              <a:t>of history, nor does it prevent the discussion of current events.</a:t>
            </a:r>
            <a:r>
              <a:rPr lang="en-US" dirty="0"/>
              <a:t>  </a:t>
            </a:r>
            <a:endParaRPr lang="en-US" baseline="0" dirty="0"/>
          </a:p>
          <a:p>
            <a:pPr marL="158750" indent="0">
              <a:buNone/>
            </a:pPr>
            <a:endParaRPr lang="en-US" dirty="0"/>
          </a:p>
        </p:txBody>
      </p:sp>
    </p:spTree>
    <p:extLst>
      <p:ext uri="{BB962C8B-B14F-4D97-AF65-F5344CB8AC3E}">
        <p14:creationId xmlns:p14="http://schemas.microsoft.com/office/powerpoint/2010/main" val="255164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7da4f56286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7da4f56286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Ask participants, individually, with a partner or in a small grade-banded group, to discuss the questions on the slide after engaging with this introduction. Facilitate discussion over the reflection questions and address any comments that need further clarification or additional support.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Consider maintaining a Google document to house these reflections for continued consideration and further application. </a:t>
            </a:r>
            <a:endParaRPr sz="1200" dirty="0">
              <a:latin typeface="Calibri"/>
              <a:ea typeface="Calibri"/>
              <a:cs typeface="Calibri"/>
              <a:sym typeface="Calibri"/>
            </a:endParaRPr>
          </a:p>
        </p:txBody>
      </p:sp>
    </p:spTree>
    <p:extLst>
      <p:ext uri="{BB962C8B-B14F-4D97-AF65-F5344CB8AC3E}">
        <p14:creationId xmlns:p14="http://schemas.microsoft.com/office/powerpoint/2010/main" val="21122261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Read</a:t>
            </a:r>
            <a:r>
              <a:rPr lang="en-US" baseline="0" dirty="0"/>
              <a:t> the slide to understand how Senate Bill 1 (2022) impacts the teaching of controversial and current issues. </a:t>
            </a:r>
          </a:p>
          <a:p>
            <a:pPr marL="158750" indent="0">
              <a:buNone/>
            </a:pPr>
            <a:endParaRPr lang="en-US" baseline="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It is important to note that this legislation aligns with the requirements of the </a:t>
            </a:r>
            <a:r>
              <a:rPr lang="en-US" i="1" baseline="0" dirty="0"/>
              <a:t>KAS for Social Studies</a:t>
            </a:r>
            <a:r>
              <a:rPr lang="en-US" i="0" baseline="0" dirty="0"/>
              <a:t>. As discussed earlier, the Communicating Conclusions standards are built on progressions where students build more sophisticated and mature ways of thinking or understandings. When students conclude their K-12 social studies program, they are required to be able to e</a:t>
            </a:r>
            <a:r>
              <a:rPr lang="en-US" dirty="0"/>
              <a:t>ngage in civil discussion, reach consensus when appropriate and respect diverse opinions relevant to compelling and/or supporting questions in the four disciplines of</a:t>
            </a:r>
            <a:r>
              <a:rPr lang="en-US" baseline="0" dirty="0"/>
              <a:t> social studies (civics, economics, geography and history). Furthermore, students are required to a</a:t>
            </a:r>
            <a:r>
              <a:rPr lang="en-US" dirty="0"/>
              <a:t>nalyze primary and secondary sources on the same event or topic, noting key similarities and differences in the perspective they represent. Additionally,</a:t>
            </a:r>
            <a:r>
              <a:rPr lang="en-US" baseline="0" dirty="0"/>
              <a:t> students are required to a</a:t>
            </a:r>
            <a:r>
              <a:rPr lang="en-US" dirty="0"/>
              <a:t>nalyze evidence from multiple perspectives and sources to support claims and refute opposing claims. Investigating</a:t>
            </a:r>
            <a:r>
              <a:rPr lang="en-US" baseline="0" dirty="0"/>
              <a:t> multiple perspectives through the use of </a:t>
            </a:r>
            <a:r>
              <a:rPr lang="en-US" dirty="0"/>
              <a:t>logical evidence provides the foundation for students to apply a range of deliberative and democratic procedures to make decisions about ways to take action on current local, regional and global issues. </a:t>
            </a:r>
            <a:endParaRPr lang="en-US" baseline="0" dirty="0"/>
          </a:p>
          <a:p>
            <a:pPr marL="158750" indent="0">
              <a:buNone/>
            </a:pPr>
            <a:endParaRPr lang="en-US" i="0" baseline="0" dirty="0"/>
          </a:p>
          <a:p>
            <a:pPr marL="158750" indent="0">
              <a:buNone/>
            </a:pPr>
            <a:r>
              <a:rPr lang="en-US" dirty="0"/>
              <a:t>A student’s ability to effectively communicate their own conclusions and listen carefully to the conclusions of others can be considered a capstone of social studies disciplinary practices. </a:t>
            </a:r>
            <a:endParaRPr lang="en-US" i="0" baseline="0" dirty="0"/>
          </a:p>
        </p:txBody>
      </p:sp>
    </p:spTree>
    <p:extLst>
      <p:ext uri="{BB962C8B-B14F-4D97-AF65-F5344CB8AC3E}">
        <p14:creationId xmlns:p14="http://schemas.microsoft.com/office/powerpoint/2010/main" val="9825656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8e7faf42e6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8e7faf42e6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Give participants a few minutes to complete the prompts. Then, facilitate</a:t>
            </a:r>
            <a:r>
              <a:rPr lang="en-US" baseline="0" dirty="0">
                <a:solidFill>
                  <a:schemeClr val="dk1"/>
                </a:solidFill>
              </a:rPr>
              <a:t> a whole group discussion for participants to share their responses.</a:t>
            </a:r>
            <a:r>
              <a:rPr lang="en-US" dirty="0">
                <a:solidFill>
                  <a:schemeClr val="dk1"/>
                </a:solidFill>
              </a:rPr>
              <a:t> More guidance available at </a:t>
            </a:r>
            <a:r>
              <a:rPr lang="en-US" u="sng" dirty="0">
                <a:solidFill>
                  <a:schemeClr val="hlink"/>
                </a:solidFill>
                <a:hlinkClick r:id="rId3"/>
              </a:rPr>
              <a:t>https://pz.harvard.edu/sites/default/files/I%20Used%20to%20Think%20-%20Now%20I%20Think_1.pdf</a:t>
            </a:r>
            <a:r>
              <a:rPr lang="en-US" dirty="0"/>
              <a:t> </a:t>
            </a:r>
            <a:endParaRPr dirty="0"/>
          </a:p>
          <a:p>
            <a:pPr marL="0" lvl="0" indent="0" algn="l" rtl="0">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rPr>
              <a:t>Project Zero. </a:t>
            </a:r>
            <a:r>
              <a:rPr lang="en-US" i="1" dirty="0">
                <a:solidFill>
                  <a:schemeClr val="dk1"/>
                </a:solidFill>
              </a:rPr>
              <a:t>I used to think… Now I think thinking routine.</a:t>
            </a:r>
            <a:r>
              <a:rPr lang="en-US" dirty="0">
                <a:solidFill>
                  <a:schemeClr val="dk1"/>
                </a:solidFill>
              </a:rPr>
              <a:t> Harvard Graduate School of Education. </a:t>
            </a:r>
            <a:r>
              <a:rPr lang="en-US" u="sng" dirty="0">
                <a:solidFill>
                  <a:schemeClr val="hlink"/>
                </a:solidFill>
                <a:hlinkClick r:id="rId3"/>
              </a:rPr>
              <a:t>https://pz.harvard.edu/sites/default/files/I%20Used%20to%20Think%20-%20Now%20I%20Think_1.pdf</a:t>
            </a:r>
            <a:r>
              <a:rPr lang="en-US" dirty="0"/>
              <a:t> </a:t>
            </a:r>
            <a:endParaRPr dirty="0"/>
          </a:p>
        </p:txBody>
      </p:sp>
    </p:spTree>
    <p:extLst>
      <p:ext uri="{BB962C8B-B14F-4D97-AF65-F5344CB8AC3E}">
        <p14:creationId xmlns:p14="http://schemas.microsoft.com/office/powerpoint/2010/main" val="18650285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8e7faf42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8e7faf42e6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400" dirty="0">
                <a:solidFill>
                  <a:schemeClr val="dk1"/>
                </a:solidFill>
              </a:rPr>
              <a:t>Read slide</a:t>
            </a:r>
            <a:endParaRPr dirty="0"/>
          </a:p>
        </p:txBody>
      </p:sp>
    </p:spTree>
    <p:extLst>
      <p:ext uri="{BB962C8B-B14F-4D97-AF65-F5344CB8AC3E}">
        <p14:creationId xmlns:p14="http://schemas.microsoft.com/office/powerpoint/2010/main" val="34958193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9086c8f4d9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9086c8f4d9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indent="0">
              <a:buClr>
                <a:schemeClr val="dk1"/>
              </a:buClr>
              <a:buNone/>
              <a:defRPr/>
            </a:pPr>
            <a:r>
              <a:rPr lang="en-US" sz="1100" dirty="0">
                <a:solidFill>
                  <a:schemeClr val="dk1"/>
                </a:solidFill>
                <a:latin typeface="Calibri"/>
                <a:ea typeface="Calibri"/>
                <a:cs typeface="Calibri"/>
                <a:sym typeface="Calibri"/>
              </a:rPr>
              <a:t>Post-survey: </a:t>
            </a:r>
            <a:r>
              <a:rPr lang="en-US" sz="1100" u="sng" dirty="0">
                <a:solidFill>
                  <a:schemeClr val="dk1"/>
                </a:solidFill>
                <a:latin typeface="Calibri"/>
                <a:ea typeface="Calibri"/>
                <a:cs typeface="Calibri"/>
                <a:sym typeface="Calibri"/>
              </a:rPr>
              <a:t>https://docs.google.com/forms/d/e/1FAIpQLScCoWs8UDMqBOge_dr_Z1LOYRaBwQQOu8MtkLrVRpzhGGDMbg/viewform</a:t>
            </a:r>
            <a:endParaRPr lang="en-US" u="sng" dirty="0">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1185262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3" name="Google Shape;9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30790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9044cb933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9044cb933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04499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9044cb933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9044cb933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975040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rPr>
              <a:t>Pass out the notecatcher guide.  Ask participants, </a:t>
            </a:r>
            <a:r>
              <a:rPr lang="en-US" sz="1200" dirty="0">
                <a:solidFill>
                  <a:srgbClr val="04254D"/>
                </a:solidFill>
              </a:rPr>
              <a:t>when you think about engaging students in inquiry around compelling questions with competing and often controversial perspectives what excites you, worries you, what do you need to know and what are suggestions for moving forward with this idea?  Complete the pre module activity independently in the column marked “Compass Points”.</a:t>
            </a:r>
            <a:endParaRPr sz="1200" dirty="0">
              <a:solidFill>
                <a:srgbClr val="04254D"/>
              </a:solidFill>
            </a:endParaRPr>
          </a:p>
          <a:p>
            <a:pPr marL="0" lvl="0" indent="0" algn="l" rtl="0">
              <a:spcBef>
                <a:spcPts val="0"/>
              </a:spcBef>
              <a:spcAft>
                <a:spcPts val="0"/>
              </a:spcAft>
              <a:buClr>
                <a:schemeClr val="dk1"/>
              </a:buClr>
              <a:buSzPts val="1100"/>
              <a:buFont typeface="Arial"/>
              <a:buNone/>
            </a:pPr>
            <a:endParaRPr sz="1200" dirty="0">
              <a:solidFill>
                <a:srgbClr val="04254D"/>
              </a:solidFill>
            </a:endParaRPr>
          </a:p>
          <a:p>
            <a:pPr marL="0" lvl="0" indent="0" algn="l" rtl="0">
              <a:lnSpc>
                <a:spcPct val="115000"/>
              </a:lnSpc>
              <a:spcBef>
                <a:spcPts val="0"/>
              </a:spcBef>
              <a:spcAft>
                <a:spcPts val="0"/>
              </a:spcAft>
              <a:buNone/>
            </a:pPr>
            <a:r>
              <a:rPr lang="en-US" sz="1200" dirty="0">
                <a:solidFill>
                  <a:schemeClr val="dk1"/>
                </a:solidFill>
              </a:rPr>
              <a:t>Project Zero. (n.d.) </a:t>
            </a:r>
            <a:r>
              <a:rPr lang="en-US" sz="1200" i="1" dirty="0">
                <a:solidFill>
                  <a:schemeClr val="dk1"/>
                </a:solidFill>
              </a:rPr>
              <a:t>Compass Points thinking routine.</a:t>
            </a:r>
            <a:r>
              <a:rPr lang="en-US" sz="1200" dirty="0">
                <a:solidFill>
                  <a:schemeClr val="dk1"/>
                </a:solidFill>
              </a:rPr>
              <a:t> Harvard Graduate School of Education. </a:t>
            </a:r>
            <a:r>
              <a:rPr lang="en-US" sz="1200" u="sng" dirty="0">
                <a:solidFill>
                  <a:srgbClr val="1155CC"/>
                </a:solidFill>
                <a:hlinkClick r:id="rId3">
                  <a:extLst>
                    <a:ext uri="{A12FA001-AC4F-418D-AE19-62706E023703}">
                      <ahyp:hlinkClr xmlns:ahyp="http://schemas.microsoft.com/office/drawing/2018/hyperlinkcolor" val="tx"/>
                    </a:ext>
                  </a:extLst>
                </a:hlinkClick>
              </a:rPr>
              <a:t>https://pz.harvard.edu/sites/default/files/Compass%20Points_0.pdf</a:t>
            </a:r>
            <a:endParaRPr sz="1200" dirty="0">
              <a:solidFill>
                <a:srgbClr val="04254D"/>
              </a:solidFill>
            </a:endParaRPr>
          </a:p>
        </p:txBody>
      </p:sp>
      <p:sp>
        <p:nvSpPr>
          <p:cNvPr id="112" name="Google Shape;11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66855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8ea8f91ec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8ea8f91ec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Read instructions for give one get one to participants and have them circulate for 5 minutes in the room, discussing their compass point results to fill in  the far right column of the notecatcher.</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Facing History and Ourselves. (n.d.) </a:t>
            </a:r>
            <a:r>
              <a:rPr lang="en-US" i="1" dirty="0">
                <a:solidFill>
                  <a:schemeClr val="dk1"/>
                </a:solidFill>
              </a:rPr>
              <a:t>Give One, Get One</a:t>
            </a:r>
            <a:r>
              <a:rPr lang="en-US" dirty="0">
                <a:solidFill>
                  <a:schemeClr val="dk1"/>
                </a:solidFill>
              </a:rPr>
              <a:t>. Teaching Strategy. </a:t>
            </a:r>
            <a:r>
              <a:rPr lang="en-US" u="sng" dirty="0">
                <a:solidFill>
                  <a:schemeClr val="hlink"/>
                </a:solidFill>
                <a:hlinkClick r:id="rId3"/>
              </a:rPr>
              <a:t>https://www.facinghistory.org/resource-library/teaching-strategies/give-one-get-one</a:t>
            </a:r>
            <a:r>
              <a:rPr lang="en-US" dirty="0">
                <a:solidFill>
                  <a:schemeClr val="dk1"/>
                </a:solidFill>
              </a:rPr>
              <a:t> </a:t>
            </a:r>
            <a:endParaRPr dirty="0">
              <a:solidFill>
                <a:schemeClr val="dk1"/>
              </a:solidFill>
            </a:endParaRPr>
          </a:p>
        </p:txBody>
      </p:sp>
    </p:spTree>
    <p:extLst>
      <p:ext uri="{BB962C8B-B14F-4D97-AF65-F5344CB8AC3E}">
        <p14:creationId xmlns:p14="http://schemas.microsoft.com/office/powerpoint/2010/main" val="35498449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ea8f91ec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ea8f91ec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Read slide to participants.</a:t>
            </a:r>
            <a:endParaRPr dirty="0"/>
          </a:p>
        </p:txBody>
      </p:sp>
    </p:spTree>
    <p:extLst>
      <p:ext uri="{BB962C8B-B14F-4D97-AF65-F5344CB8AC3E}">
        <p14:creationId xmlns:p14="http://schemas.microsoft.com/office/powerpoint/2010/main" val="106135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908f149d4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908f149d4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indent="0">
              <a:buClr>
                <a:schemeClr val="dk1"/>
              </a:buClr>
              <a:buNone/>
              <a:defRPr/>
            </a:pPr>
            <a:r>
              <a:rPr lang="en-US" sz="1100" dirty="0">
                <a:solidFill>
                  <a:schemeClr val="dk1"/>
                </a:solidFill>
                <a:latin typeface="Calibri"/>
                <a:ea typeface="Calibri"/>
                <a:cs typeface="Calibri"/>
                <a:sym typeface="Calibri"/>
              </a:rPr>
              <a:t>Post-survey: </a:t>
            </a:r>
            <a:r>
              <a:rPr lang="en-US" sz="1100" u="sng" dirty="0">
                <a:solidFill>
                  <a:schemeClr val="dk1"/>
                </a:solidFill>
                <a:latin typeface="Calibri"/>
                <a:ea typeface="Calibri"/>
                <a:cs typeface="Calibri"/>
                <a:sym typeface="Calibri"/>
              </a:rPr>
              <a:t>https://docs.google.com/forms/d/e/1FAIpQLScCoWs8UDMqBOge_dr_Z1LOYRaBwQQOu8MtkLrVRpzhGGDMbg/viewform</a:t>
            </a:r>
            <a:endParaRPr lang="en-US" sz="1100" u="sng" dirty="0">
              <a:solidFill>
                <a:srgbClr val="262626"/>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22052022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8ea8f91ec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8ea8f91ec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Review the instructional shifts in the </a:t>
            </a:r>
            <a:r>
              <a:rPr lang="en-US" i="1" dirty="0">
                <a:solidFill>
                  <a:schemeClr val="dk1"/>
                </a:solidFill>
              </a:rPr>
              <a:t>KAS for Social Studies</a:t>
            </a:r>
            <a:r>
              <a:rPr lang="en-US" dirty="0">
                <a:solidFill>
                  <a:schemeClr val="dk1"/>
                </a:solidFill>
              </a:rPr>
              <a:t> and highlight that in this module, we will explore and experience strategies that support the cultivation and nurturing of collaborative and civic spaces to support inquiry into compelling questions with differing claims.</a:t>
            </a:r>
            <a:endParaRPr dirty="0"/>
          </a:p>
        </p:txBody>
      </p:sp>
    </p:spTree>
    <p:extLst>
      <p:ext uri="{BB962C8B-B14F-4D97-AF65-F5344CB8AC3E}">
        <p14:creationId xmlns:p14="http://schemas.microsoft.com/office/powerpoint/2010/main" val="20465468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8ea8f91ec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8ea8f91ec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Use the information on the next two slides to summarize the attributes of dialogue in collaborative and civic spaces outlined on </a:t>
            </a:r>
            <a:r>
              <a:rPr lang="en-US" sz="1200" i="1" dirty="0">
                <a:solidFill>
                  <a:schemeClr val="dk1"/>
                </a:solidFill>
              </a:rPr>
              <a:t>Civic Learning Practice Indicators: Current and Controversial Issues</a:t>
            </a:r>
            <a:r>
              <a:rPr lang="en-US" sz="1200" dirty="0">
                <a:solidFill>
                  <a:schemeClr val="dk1"/>
                </a:solidFill>
              </a:rPr>
              <a:t> from illinoiscivics.org, linked below.</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highlight>
                  <a:srgbClr val="FFFFFF"/>
                </a:highlight>
              </a:rPr>
              <a:t>Illinoiscivics.org. </a:t>
            </a:r>
            <a:r>
              <a:rPr lang="en-US" sz="1200" i="1" dirty="0">
                <a:solidFill>
                  <a:schemeClr val="dk1"/>
                </a:solidFill>
                <a:highlight>
                  <a:srgbClr val="FFFFFF"/>
                </a:highlight>
              </a:rPr>
              <a:t>Civic Learning Practice Indicators</a:t>
            </a:r>
            <a:r>
              <a:rPr lang="en-US" sz="1200" dirty="0">
                <a:solidFill>
                  <a:schemeClr val="dk1"/>
                </a:solidFill>
                <a:highlight>
                  <a:srgbClr val="FFFFFF"/>
                </a:highlight>
              </a:rPr>
              <a:t>. (n.d.) Civics Education Resource Site.</a:t>
            </a:r>
            <a:r>
              <a:rPr lang="en-US" sz="1200" dirty="0">
                <a:solidFill>
                  <a:schemeClr val="dk1"/>
                </a:solidFill>
                <a:highlight>
                  <a:srgbClr val="FFFFFF"/>
                </a:highlight>
                <a:uFill>
                  <a:noFill/>
                </a:uFill>
                <a:hlinkClick r:id="rId3">
                  <a:extLst>
                    <a:ext uri="{A12FA001-AC4F-418D-AE19-62706E023703}">
                      <ahyp:hlinkClr xmlns:ahyp="http://schemas.microsoft.com/office/drawing/2018/hyperlinkcolor" val="tx"/>
                    </a:ext>
                  </a:extLst>
                </a:hlinkClick>
              </a:rPr>
              <a:t> </a:t>
            </a:r>
            <a:r>
              <a:rPr lang="en-US" sz="1200" u="sng" dirty="0">
                <a:solidFill>
                  <a:schemeClr val="hlink"/>
                </a:solidFill>
                <a:hlinkClick r:id="rId3"/>
              </a:rPr>
              <a:t>https://www.illinoiscivics.org/resources/civic-learning-practices-indicators</a:t>
            </a:r>
            <a:endParaRPr sz="1200" u="sng" dirty="0">
              <a:solidFill>
                <a:schemeClr val="hlink"/>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25324801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8ea8f91ec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8ea8f91ec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Use the information on the next two slides to summarize the attributes of dialogue in collaborative and civic spaces outlined on </a:t>
            </a:r>
            <a:r>
              <a:rPr lang="en-US" sz="1200" i="1" dirty="0">
                <a:solidFill>
                  <a:schemeClr val="dk1"/>
                </a:solidFill>
              </a:rPr>
              <a:t>Civic Learning Practice Indicators: Current and Controversial Issues</a:t>
            </a:r>
            <a:r>
              <a:rPr lang="en-US" sz="1200" dirty="0">
                <a:solidFill>
                  <a:schemeClr val="dk1"/>
                </a:solidFill>
              </a:rPr>
              <a:t> from illinoiscivics.org, linked below.</a:t>
            </a: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highlight>
                  <a:srgbClr val="FFFFFF"/>
                </a:highlight>
              </a:rPr>
              <a:t>Illinoiscivics.org. </a:t>
            </a:r>
            <a:r>
              <a:rPr lang="en-US" sz="1200" i="1" dirty="0">
                <a:solidFill>
                  <a:schemeClr val="dk1"/>
                </a:solidFill>
                <a:highlight>
                  <a:srgbClr val="FFFFFF"/>
                </a:highlight>
              </a:rPr>
              <a:t>Civic Learning Practice Indicators</a:t>
            </a:r>
            <a:r>
              <a:rPr lang="en-US" sz="1200" dirty="0">
                <a:solidFill>
                  <a:schemeClr val="dk1"/>
                </a:solidFill>
                <a:highlight>
                  <a:srgbClr val="FFFFFF"/>
                </a:highlight>
              </a:rPr>
              <a:t>. (n.d.) Civics Education Resource Site.</a:t>
            </a:r>
            <a:r>
              <a:rPr lang="en-US" sz="1200" dirty="0">
                <a:solidFill>
                  <a:schemeClr val="dk1"/>
                </a:solidFill>
                <a:highlight>
                  <a:srgbClr val="FFFFFF"/>
                </a:highlight>
                <a:uFill>
                  <a:noFill/>
                </a:uFill>
                <a:hlinkClick r:id="rId3">
                  <a:extLst>
                    <a:ext uri="{A12FA001-AC4F-418D-AE19-62706E023703}">
                      <ahyp:hlinkClr xmlns:ahyp="http://schemas.microsoft.com/office/drawing/2018/hyperlinkcolor" val="tx"/>
                    </a:ext>
                  </a:extLst>
                </a:hlinkClick>
              </a:rPr>
              <a:t> </a:t>
            </a:r>
            <a:r>
              <a:rPr lang="en-US" sz="1200" u="sng" dirty="0">
                <a:solidFill>
                  <a:schemeClr val="hlink"/>
                </a:solidFill>
                <a:hlinkClick r:id="rId3"/>
              </a:rPr>
              <a:t>https://www.illinoiscivics.org/resources/civic-learning-practices-indicators</a:t>
            </a:r>
            <a:endParaRPr sz="1200" u="sng" dirty="0">
              <a:solidFill>
                <a:schemeClr val="hlink"/>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38718870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ea8f91ecf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ea8f91ecf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Instruct participants that they are going to analyze three strategies on their notecatcher based on the top ten list of dialogue in civic and collaborative spaces.  They will begin with Structured Academic Controversy. </a:t>
            </a:r>
          </a:p>
          <a:p>
            <a:pPr marL="0" lvl="0" indent="0" algn="l" rtl="0">
              <a:spcBef>
                <a:spcPts val="0"/>
              </a:spcBef>
              <a:spcAft>
                <a:spcPts val="0"/>
              </a:spcAft>
              <a:buClr>
                <a:schemeClr val="dk1"/>
              </a:buClr>
              <a:buSzPts val="1100"/>
              <a:buFont typeface="Arial"/>
              <a:buNone/>
            </a:pPr>
            <a:endParaRPr lang="en-US" sz="1200" b="0" baseline="0" dirty="0">
              <a:solidFill>
                <a:schemeClr val="dk1"/>
              </a:solidFill>
            </a:endParaRPr>
          </a:p>
          <a:p>
            <a:pPr marL="0" lvl="0" indent="0" algn="l" rtl="0">
              <a:spcBef>
                <a:spcPts val="0"/>
              </a:spcBef>
              <a:spcAft>
                <a:spcPts val="0"/>
              </a:spcAft>
              <a:buClr>
                <a:schemeClr val="dk1"/>
              </a:buClr>
              <a:buSzPts val="1100"/>
              <a:buFont typeface="Arial"/>
              <a:buNone/>
            </a:pPr>
            <a:r>
              <a:rPr lang="en-US" sz="1200" b="0" baseline="0" dirty="0">
                <a:solidFill>
                  <a:schemeClr val="dk1"/>
                </a:solidFill>
              </a:rPr>
              <a:t>Resources used here: </a:t>
            </a:r>
            <a:endParaRPr lang="en-US" sz="1200" b="0" dirty="0">
              <a:solidFill>
                <a:schemeClr val="dk1"/>
              </a:solidFill>
            </a:endParaRPr>
          </a:p>
          <a:p>
            <a:pPr marL="0" lvl="0" indent="0" algn="l" rtl="0">
              <a:spcBef>
                <a:spcPts val="0"/>
              </a:spcBef>
              <a:spcAft>
                <a:spcPts val="0"/>
              </a:spcAft>
              <a:buClr>
                <a:schemeClr val="dk1"/>
              </a:buClr>
              <a:buSzPts val="1100"/>
              <a:buFont typeface="Arial"/>
              <a:buNone/>
            </a:pPr>
            <a:endParaRPr sz="1200" b="1"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Civic Engagement Research Group- University</a:t>
            </a:r>
            <a:r>
              <a:rPr lang="en-US" baseline="0" dirty="0">
                <a:solidFill>
                  <a:schemeClr val="dk1"/>
                </a:solidFill>
              </a:rPr>
              <a:t> of California- Riverside.</a:t>
            </a:r>
            <a:r>
              <a:rPr lang="en-US" dirty="0">
                <a:solidFill>
                  <a:schemeClr val="dk1"/>
                </a:solidFill>
              </a:rPr>
              <a:t> (n.d.) </a:t>
            </a:r>
            <a:r>
              <a:rPr lang="en-US" i="1" dirty="0">
                <a:solidFill>
                  <a:srgbClr val="2E2E2E"/>
                </a:solidFill>
              </a:rPr>
              <a:t>Structured Academic Controversy (SAC)</a:t>
            </a:r>
            <a:r>
              <a:rPr lang="en-US" dirty="0">
                <a:solidFill>
                  <a:srgbClr val="2E2E2E"/>
                </a:solidFill>
              </a:rPr>
              <a:t>. </a:t>
            </a:r>
            <a:r>
              <a:rPr lang="en-US" sz="1200" dirty="0">
                <a:solidFill>
                  <a:srgbClr val="2E2E2E"/>
                </a:solidFill>
              </a:rPr>
              <a:t>Series CPS/CERG Civic Discussion Videos. </a:t>
            </a:r>
            <a:r>
              <a:rPr lang="en-US" sz="1200" u="sng" dirty="0">
                <a:solidFill>
                  <a:srgbClr val="1155CC"/>
                </a:solidFill>
              </a:rPr>
              <a:t>https://www.youtube.com/watch?v=5MPekCd0mHk&amp;t=36s</a:t>
            </a:r>
          </a:p>
        </p:txBody>
      </p:sp>
    </p:spTree>
    <p:extLst>
      <p:ext uri="{BB962C8B-B14F-4D97-AF65-F5344CB8AC3E}">
        <p14:creationId xmlns:p14="http://schemas.microsoft.com/office/powerpoint/2010/main" val="25199694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8ea8f91ec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8ea8f91ec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Instruct participants that they are going to analyze Socratic Seminar on their notecatcher based on the top ten list of dialogue in civic and collaborative spaces.</a:t>
            </a:r>
            <a:endParaRPr lang="en-US" u="sng" dirty="0">
              <a:solidFill>
                <a:schemeClr val="dk1"/>
              </a:solidFil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Resources used here: </a:t>
            </a:r>
            <a:endParaRPr dirty="0"/>
          </a:p>
          <a:p>
            <a:pPr marL="0" lvl="0" indent="0" algn="l" rtl="0">
              <a:spcBef>
                <a:spcPts val="0"/>
              </a:spcBef>
              <a:spcAft>
                <a:spcPts val="0"/>
              </a:spcAft>
              <a:buClr>
                <a:schemeClr val="dk1"/>
              </a:buClr>
              <a:buSzPts val="1100"/>
              <a:buFont typeface="Arial"/>
              <a:buNone/>
            </a:pPr>
            <a:r>
              <a:rPr lang="en-US" dirty="0"/>
              <a:t>Annenburg Learner. (n.d.). </a:t>
            </a:r>
            <a:r>
              <a:rPr lang="en-US" i="1" dirty="0"/>
              <a:t>Facilitating a Socratic Seminar</a:t>
            </a:r>
            <a:r>
              <a:rPr lang="en-US" dirty="0"/>
              <a:t>. https://www.learner.org/series/reading-writing-in-the-disciplines/bringing-it-all-together-history-social-studies/facilitating-a-socratic-seminar/</a:t>
            </a:r>
          </a:p>
        </p:txBody>
      </p:sp>
    </p:spTree>
    <p:extLst>
      <p:ext uri="{BB962C8B-B14F-4D97-AF65-F5344CB8AC3E}">
        <p14:creationId xmlns:p14="http://schemas.microsoft.com/office/powerpoint/2010/main" val="11480666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8ea8f91ec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8ea8f91ec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Instruct participants that they are going to analyze Philosophical Chairs on their notecatcher based on the top ten list of dialogue in civic and collaborative spaces. </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Resource</a:t>
            </a:r>
            <a:r>
              <a:rPr lang="en-US" baseline="0" dirty="0"/>
              <a:t>: </a:t>
            </a:r>
          </a:p>
          <a:p>
            <a:pPr marL="0" lvl="0" indent="0" algn="l" rtl="0">
              <a:spcBef>
                <a:spcPts val="0"/>
              </a:spcBef>
              <a:spcAft>
                <a:spcPts val="0"/>
              </a:spcAft>
              <a:buClr>
                <a:schemeClr val="dk1"/>
              </a:buClr>
              <a:buSzPts val="1100"/>
              <a:buFont typeface="Arial"/>
              <a:buNone/>
            </a:pPr>
            <a:r>
              <a:rPr lang="en-US" dirty="0"/>
              <a:t>Madland, Jennifer. (2012, June 5). </a:t>
            </a:r>
            <a:r>
              <a:rPr lang="en-US" sz="1200" i="1" dirty="0">
                <a:solidFill>
                  <a:schemeClr val="dk1"/>
                </a:solidFill>
                <a:highlight>
                  <a:srgbClr val="F9F9F9"/>
                </a:highlight>
              </a:rPr>
              <a:t>Walker Middle School AVID Philosophical Chairs. </a:t>
            </a:r>
            <a:r>
              <a:rPr lang="en-US" u="sng" dirty="0">
                <a:solidFill>
                  <a:schemeClr val="hlink"/>
                </a:solidFill>
                <a:hlinkClick r:id="rId3"/>
              </a:rPr>
              <a:t>https://www.youtube.com/watch?v=U0XTkCSb6a8</a:t>
            </a:r>
            <a:r>
              <a:rPr lang="en-US" sz="1200" dirty="0">
                <a:solidFill>
                  <a:schemeClr val="dk1"/>
                </a:solidFill>
                <a:highlight>
                  <a:srgbClr val="F9F9F9"/>
                </a:highlight>
              </a:rPr>
              <a:t> </a:t>
            </a:r>
          </a:p>
        </p:txBody>
      </p:sp>
    </p:spTree>
    <p:extLst>
      <p:ext uri="{BB962C8B-B14F-4D97-AF65-F5344CB8AC3E}">
        <p14:creationId xmlns:p14="http://schemas.microsoft.com/office/powerpoint/2010/main" val="39987723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8ea8f91ecf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8ea8f91ecf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Have participants reflect on their learning in this module using the Connect/Extend/Challenge thinking strategy, linked below.</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Project Zero. (n.d.) </a:t>
            </a:r>
            <a:r>
              <a:rPr lang="en-US" sz="1200" i="1" dirty="0">
                <a:solidFill>
                  <a:schemeClr val="dk1"/>
                </a:solidFill>
              </a:rPr>
              <a:t>Connect/Extend/Challenge thinking routine.</a:t>
            </a:r>
            <a:r>
              <a:rPr lang="en-US" sz="1200" dirty="0">
                <a:solidFill>
                  <a:schemeClr val="dk1"/>
                </a:solidFill>
              </a:rPr>
              <a:t> Harvard Graduate School of Education. </a:t>
            </a:r>
            <a:r>
              <a:rPr lang="en-US" sz="1200" u="sng" dirty="0">
                <a:solidFill>
                  <a:srgbClr val="1155CC"/>
                </a:solidFill>
                <a:hlinkClick r:id="rId3">
                  <a:extLst>
                    <a:ext uri="{A12FA001-AC4F-418D-AE19-62706E023703}">
                      <ahyp:hlinkClr xmlns:ahyp="http://schemas.microsoft.com/office/drawing/2018/hyperlinkcolor" val="tx"/>
                    </a:ext>
                  </a:extLst>
                </a:hlinkClick>
              </a:rPr>
              <a:t>https://pz.harvard.edu/sites/default/files/Connect%20Extend%20Challenge_0.pdf</a:t>
            </a:r>
            <a:endParaRPr dirty="0">
              <a:solidFill>
                <a:schemeClr val="dk1"/>
              </a:solidFill>
            </a:endParaRPr>
          </a:p>
        </p:txBody>
      </p:sp>
    </p:spTree>
    <p:extLst>
      <p:ext uri="{BB962C8B-B14F-4D97-AF65-F5344CB8AC3E}">
        <p14:creationId xmlns:p14="http://schemas.microsoft.com/office/powerpoint/2010/main" val="25466600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ea8f91ecf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ea8f91ec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Read slide.</a:t>
            </a:r>
            <a:endParaRPr dirty="0"/>
          </a:p>
        </p:txBody>
      </p:sp>
    </p:spTree>
    <p:extLst>
      <p:ext uri="{BB962C8B-B14F-4D97-AF65-F5344CB8AC3E}">
        <p14:creationId xmlns:p14="http://schemas.microsoft.com/office/powerpoint/2010/main" val="4832090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9044cb934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9044cb93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indent="0">
              <a:buClr>
                <a:schemeClr val="dk1"/>
              </a:buClr>
              <a:buNone/>
              <a:defRPr/>
            </a:pPr>
            <a:r>
              <a:rPr lang="en-US" sz="1100" dirty="0">
                <a:solidFill>
                  <a:schemeClr val="dk1"/>
                </a:solidFill>
                <a:latin typeface="Calibri"/>
                <a:ea typeface="Calibri"/>
                <a:cs typeface="Calibri"/>
                <a:sym typeface="Calibri"/>
              </a:rPr>
              <a:t>Post-survey: </a:t>
            </a:r>
            <a:r>
              <a:rPr lang="en-US" u="sng" dirty="0">
                <a:sym typeface="Arial"/>
              </a:rPr>
              <a:t>https://docs.google.com/forms/d/e/1FAIpQLScCoWs8UDMqBOge_dr_Z1LOYRaBwQQOu8MtkLrVRpzhGGDMbg/viewform</a:t>
            </a:r>
            <a:endParaRPr lang="en-US" u="sng" dirty="0"/>
          </a:p>
        </p:txBody>
      </p:sp>
    </p:spTree>
    <p:extLst>
      <p:ext uri="{BB962C8B-B14F-4D97-AF65-F5344CB8AC3E}">
        <p14:creationId xmlns:p14="http://schemas.microsoft.com/office/powerpoint/2010/main" val="18651481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3" name="Google Shape;9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6102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3" name="Google Shape;9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7903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908ff1556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908ff1556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566463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908ff1556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908ff155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471602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Ask participants, individually, with a partner or in a small grade-banded group, to discuss the questions on the slide after engaging with this module. Facilitate discussion over the reflection questions and address any comments that need further clarification or additional support.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Consider maintaining a Google document to house these reflections for continued consideration and further application. </a:t>
            </a:r>
            <a:endParaRPr lang="en-US" sz="1100" dirty="0">
              <a:solidFill>
                <a:srgbClr val="000000"/>
              </a:solidFill>
              <a:latin typeface="Arial"/>
              <a:ea typeface="Calibri"/>
              <a:cs typeface="Arial"/>
              <a:sym typeface="Arial"/>
            </a:endParaRPr>
          </a:p>
          <a:p>
            <a:pPr marL="0" lvl="0" indent="0" algn="l" rtl="0">
              <a:spcBef>
                <a:spcPts val="0"/>
              </a:spcBef>
              <a:spcAft>
                <a:spcPts val="0"/>
              </a:spcAft>
              <a:buClr>
                <a:schemeClr val="dk1"/>
              </a:buClr>
              <a:buSzPts val="1100"/>
              <a:buFont typeface="Arial"/>
              <a:buNone/>
            </a:pPr>
            <a:endParaRPr lang="en-US" sz="1100" dirty="0">
              <a:solidFill>
                <a:srgbClr val="000000"/>
              </a:solidFill>
              <a:latin typeface="Arial"/>
              <a:cs typeface="Arial"/>
              <a:sym typeface="Arial"/>
            </a:endParaRPr>
          </a:p>
          <a:p>
            <a:pPr marL="0" lvl="0" indent="0" algn="l" rtl="0">
              <a:spcBef>
                <a:spcPts val="0"/>
              </a:spcBef>
              <a:spcAft>
                <a:spcPts val="0"/>
              </a:spcAft>
              <a:buClr>
                <a:schemeClr val="dk1"/>
              </a:buClr>
              <a:buSzPts val="1100"/>
              <a:buFont typeface="Arial"/>
              <a:buNone/>
            </a:pPr>
            <a:r>
              <a:rPr lang="en-US" sz="1100" b="0" i="0" u="none" strike="noStrike" cap="none" dirty="0">
                <a:solidFill>
                  <a:srgbClr val="000000"/>
                </a:solidFill>
                <a:effectLst/>
                <a:latin typeface="Arial"/>
                <a:ea typeface="Arial"/>
                <a:cs typeface="Arial"/>
                <a:sym typeface="Arial"/>
              </a:rPr>
              <a:t>Project Zero. (n.d.) </a:t>
            </a:r>
            <a:r>
              <a:rPr lang="en-US" sz="1100" b="0" i="1" u="none" strike="noStrike" cap="none" dirty="0">
                <a:solidFill>
                  <a:srgbClr val="000000"/>
                </a:solidFill>
                <a:effectLst/>
                <a:latin typeface="Arial"/>
                <a:ea typeface="Arial"/>
                <a:cs typeface="Arial"/>
                <a:sym typeface="Arial"/>
              </a:rPr>
              <a:t>What Makes You Say That? thinking routine.</a:t>
            </a:r>
            <a:r>
              <a:rPr lang="en-US" sz="1100" b="0" i="0" u="none" strike="noStrike" cap="none" dirty="0">
                <a:solidFill>
                  <a:srgbClr val="000000"/>
                </a:solidFill>
                <a:effectLst/>
                <a:latin typeface="Arial"/>
                <a:ea typeface="Arial"/>
                <a:cs typeface="Arial"/>
                <a:sym typeface="Arial"/>
              </a:rPr>
              <a:t> Harvard Graduate School of Education. </a:t>
            </a:r>
            <a:r>
              <a:rPr lang="en-US" sz="1100" b="0" i="0" u="sng" strike="noStrike" cap="none" dirty="0">
                <a:solidFill>
                  <a:srgbClr val="000000"/>
                </a:solidFill>
                <a:effectLst/>
                <a:latin typeface="Arial"/>
                <a:ea typeface="Arial"/>
                <a:cs typeface="Arial"/>
                <a:sym typeface="Arial"/>
                <a:hlinkClick r:id="rId3"/>
              </a:rPr>
              <a:t>https://pz.harvard.edu/sites/default/files/What%20Makes%20You%20Say%20That_1.pdf</a:t>
            </a:r>
            <a:r>
              <a:rPr lang="en-US" sz="1100" b="0" i="0" u="sng" strike="noStrike" cap="none" dirty="0">
                <a:solidFill>
                  <a:srgbClr val="000000"/>
                </a:solidFill>
                <a:effectLst/>
                <a:latin typeface="Arial"/>
                <a:ea typeface="Arial"/>
                <a:cs typeface="Arial"/>
                <a:sym typeface="Arial"/>
              </a:rPr>
              <a:t>  </a:t>
            </a:r>
            <a:endParaRPr lang="en-US" dirty="0"/>
          </a:p>
        </p:txBody>
      </p:sp>
    </p:spTree>
    <p:extLst>
      <p:ext uri="{BB962C8B-B14F-4D97-AF65-F5344CB8AC3E}">
        <p14:creationId xmlns:p14="http://schemas.microsoft.com/office/powerpoint/2010/main" val="40648910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As participants</a:t>
            </a:r>
            <a:r>
              <a:rPr lang="en-US" baseline="0" dirty="0"/>
              <a:t> watch the clip, have them reflect on why they should engage in this work. Participants merely need to think about this question as they watch this clip; there is no need to write anything down at this point as they will have structured time to reflect on the video after viewing.</a:t>
            </a:r>
          </a:p>
          <a:p>
            <a:pPr marL="158750" indent="0">
              <a:buNone/>
            </a:pPr>
            <a:endParaRPr lang="en-US" baseline="0" dirty="0"/>
          </a:p>
          <a:p>
            <a:pPr marL="158750" indent="0">
              <a:buNone/>
            </a:pPr>
            <a:r>
              <a:rPr lang="en-US" dirty="0">
                <a:solidFill>
                  <a:schemeClr val="dk1"/>
                </a:solidFill>
              </a:rPr>
              <a:t>Civic Engagement Research Group- University</a:t>
            </a:r>
            <a:r>
              <a:rPr lang="en-US" baseline="0" dirty="0">
                <a:solidFill>
                  <a:schemeClr val="dk1"/>
                </a:solidFill>
              </a:rPr>
              <a:t> of California- Riverside.</a:t>
            </a:r>
            <a:r>
              <a:rPr lang="en-US" dirty="0">
                <a:solidFill>
                  <a:schemeClr val="dk1"/>
                </a:solidFill>
              </a:rPr>
              <a:t> (n.d.) </a:t>
            </a:r>
            <a:r>
              <a:rPr lang="en-US" i="1" baseline="0" dirty="0"/>
              <a:t>Part I: Student-Centered Civic Discussion and Deliberation. </a:t>
            </a:r>
            <a:r>
              <a:rPr lang="en-US" sz="1200" dirty="0">
                <a:solidFill>
                  <a:srgbClr val="2E2E2E"/>
                </a:solidFill>
              </a:rPr>
              <a:t>Series CPS/CERG Civic Discussion Videos. </a:t>
            </a:r>
            <a:r>
              <a:rPr lang="en-US" sz="1200" u="sng" baseline="0" dirty="0"/>
              <a:t>https://vimeo.com/292405879 </a:t>
            </a:r>
          </a:p>
          <a:p>
            <a:pPr marL="158750" indent="0">
              <a:buNone/>
            </a:pPr>
            <a:endParaRPr lang="en-US" dirty="0"/>
          </a:p>
        </p:txBody>
      </p:sp>
    </p:spTree>
    <p:extLst>
      <p:ext uri="{BB962C8B-B14F-4D97-AF65-F5344CB8AC3E}">
        <p14:creationId xmlns:p14="http://schemas.microsoft.com/office/powerpoint/2010/main" val="33931642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As participants</a:t>
            </a:r>
            <a:r>
              <a:rPr lang="en-US" baseline="0" dirty="0"/>
              <a:t> engage in this work, consider keeping a record of the participants responses that others can see. Participants may record their responses using a Google doc or post-it-notes. </a:t>
            </a:r>
          </a:p>
          <a:p>
            <a:pPr marL="158750" indent="0">
              <a:buNone/>
            </a:pPr>
            <a:endParaRPr lang="en-US" baseline="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dk1"/>
                </a:solidFill>
              </a:rPr>
              <a:t>Project Zero. (n.d.). </a:t>
            </a:r>
            <a:r>
              <a:rPr lang="en-US" sz="1100" i="1" dirty="0">
                <a:solidFill>
                  <a:schemeClr val="dk1"/>
                </a:solidFill>
              </a:rPr>
              <a:t>The</a:t>
            </a:r>
            <a:r>
              <a:rPr lang="en-US" sz="1100" i="1" baseline="0" dirty="0">
                <a:solidFill>
                  <a:schemeClr val="dk1"/>
                </a:solidFill>
              </a:rPr>
              <a:t> 3 Y’s </a:t>
            </a:r>
            <a:r>
              <a:rPr lang="en-US" sz="1100" i="1" dirty="0">
                <a:solidFill>
                  <a:schemeClr val="dk1"/>
                </a:solidFill>
              </a:rPr>
              <a:t>thinking routine.</a:t>
            </a:r>
            <a:r>
              <a:rPr lang="en-US" sz="1100" dirty="0">
                <a:solidFill>
                  <a:schemeClr val="dk1"/>
                </a:solidFill>
              </a:rPr>
              <a:t> Harvard Graduate School of Education. </a:t>
            </a:r>
            <a:r>
              <a:rPr lang="en-US" sz="1100" u="sng" dirty="0">
                <a:solidFill>
                  <a:schemeClr val="dk1"/>
                </a:solidFill>
              </a:rPr>
              <a:t>https://pz.harvard.edu/sites/default/files/The%203%20Ys_1.pdf </a:t>
            </a:r>
            <a:endParaRPr lang="en-US" u="sng" dirty="0"/>
          </a:p>
        </p:txBody>
      </p:sp>
    </p:spTree>
    <p:extLst>
      <p:ext uri="{BB962C8B-B14F-4D97-AF65-F5344CB8AC3E}">
        <p14:creationId xmlns:p14="http://schemas.microsoft.com/office/powerpoint/2010/main" val="1587843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Ask participants, individually, with a partner or in a small grade-banded group, to discuss the questions on the slide after engaging with this module. Facilitate discussion over the reflection questions and address any comments that need further clarification or additional support.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Consider maintaining a Google document to house these reflections for continued consideration and further application. </a:t>
            </a:r>
            <a:endParaRPr lang="en-US" dirty="0"/>
          </a:p>
          <a:p>
            <a:pPr marL="158750" indent="0">
              <a:buNone/>
            </a:pPr>
            <a:endParaRPr lang="en-US" dirty="0"/>
          </a:p>
        </p:txBody>
      </p:sp>
    </p:spTree>
    <p:extLst>
      <p:ext uri="{BB962C8B-B14F-4D97-AF65-F5344CB8AC3E}">
        <p14:creationId xmlns:p14="http://schemas.microsoft.com/office/powerpoint/2010/main" val="399162921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ea8f91ecf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ea8f91ec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Read slide.</a:t>
            </a:r>
            <a:endParaRPr dirty="0"/>
          </a:p>
        </p:txBody>
      </p:sp>
    </p:spTree>
    <p:extLst>
      <p:ext uri="{BB962C8B-B14F-4D97-AF65-F5344CB8AC3E}">
        <p14:creationId xmlns:p14="http://schemas.microsoft.com/office/powerpoint/2010/main" val="32980949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9044cb934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9044cb93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 </a:t>
            </a:r>
          </a:p>
          <a:p>
            <a:pPr marL="0" lvl="0" indent="0" algn="l" rtl="0">
              <a:spcBef>
                <a:spcPts val="0"/>
              </a:spcBef>
              <a:spcAft>
                <a:spcPts val="0"/>
              </a:spcAft>
              <a:buClr>
                <a:schemeClr val="dk1"/>
              </a:buClr>
              <a:buSzPts val="1100"/>
              <a:buFont typeface="Arial"/>
              <a:buNone/>
            </a:pPr>
            <a:endParaRPr lang="en-US" sz="1100" dirty="0">
              <a:solidFill>
                <a:schemeClr val="dk1"/>
              </a:solidFill>
              <a:latin typeface="Calibri"/>
              <a:ea typeface="Calibri"/>
              <a:cs typeface="Calibri"/>
              <a:sym typeface="Calibri"/>
            </a:endParaRPr>
          </a:p>
          <a:p>
            <a:pPr marL="0" indent="0">
              <a:buClr>
                <a:schemeClr val="dk1"/>
              </a:buClr>
              <a:buNone/>
              <a:defRPr/>
            </a:pPr>
            <a:r>
              <a:rPr lang="en-US" sz="1100" dirty="0">
                <a:solidFill>
                  <a:schemeClr val="dk1"/>
                </a:solidFill>
                <a:latin typeface="Calibri"/>
                <a:ea typeface="Calibri"/>
                <a:cs typeface="Calibri"/>
                <a:sym typeface="Calibri"/>
              </a:rPr>
              <a:t>Post-survey: </a:t>
            </a:r>
            <a:r>
              <a:rPr lang="en-US" u="sng" dirty="0">
                <a:sym typeface="Arial"/>
              </a:rPr>
              <a:t>https://docs.google.com/forms/d/e/1FAIpQLScCoWs8UDMqBOge_dr_Z1LOYRaBwQQOu8MtkLrVRpzhGGDMbg/viewform</a:t>
            </a:r>
            <a:endParaRPr lang="en-US" u="sng"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2651917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a:solidFill>
                  <a:srgbClr val="000000"/>
                </a:solidFill>
                <a:effectLst/>
                <a:latin typeface="Arial"/>
                <a:ea typeface="Arial"/>
                <a:cs typeface="Arial"/>
                <a:sym typeface="Arial"/>
              </a:rPr>
              <a:t>Module Attribution</a:t>
            </a:r>
            <a:endParaRPr lang="en-US" sz="1100" b="0" i="0" u="none" strike="noStrike" cap="none" dirty="0">
              <a:solidFill>
                <a:srgbClr val="000000"/>
              </a:solidFill>
              <a:effectLst/>
              <a:latin typeface="Arial"/>
              <a:ea typeface="Arial"/>
              <a:cs typeface="Arial"/>
              <a:sym typeface="Arial"/>
            </a:endParaRPr>
          </a:p>
          <a:p>
            <a:r>
              <a:rPr lang="en-US" sz="1100" b="0" i="1" u="none" strike="noStrike" cap="none" dirty="0">
                <a:solidFill>
                  <a:srgbClr val="000000"/>
                </a:solidFill>
                <a:effectLst/>
                <a:latin typeface="Arial"/>
                <a:ea typeface="Arial"/>
                <a:cs typeface="Arial"/>
                <a:sym typeface="Arial"/>
              </a:rPr>
              <a:t>Collaborative Civic Spaces</a:t>
            </a:r>
            <a:r>
              <a:rPr lang="en-US" sz="1100" b="0" i="0" u="none" strike="noStrike" cap="none" dirty="0">
                <a:solidFill>
                  <a:srgbClr val="000000"/>
                </a:solidFill>
                <a:effectLst/>
                <a:latin typeface="Arial"/>
                <a:ea typeface="Arial"/>
                <a:cs typeface="Arial"/>
                <a:sym typeface="Arial"/>
              </a:rPr>
              <a:t> was originally created by Mary Ellen Daneels for the Hawaii Department of Education, Office of Curriculum and Instructional Design, as seen at </a:t>
            </a:r>
            <a:r>
              <a:rPr lang="en-US" sz="1100" b="0" i="0" u="sng" strike="noStrike" cap="none" dirty="0">
                <a:solidFill>
                  <a:srgbClr val="000000"/>
                </a:solidFill>
                <a:effectLst/>
                <a:latin typeface="Arial"/>
                <a:ea typeface="Arial"/>
                <a:cs typeface="Arial"/>
                <a:sym typeface="Arial"/>
                <a:hlinkClick r:id="rId3"/>
              </a:rPr>
              <a:t>https://sites.google.com/view/hawaiicorestandardsforsocialst/online-professional-development-modules</a:t>
            </a:r>
            <a:r>
              <a:rPr lang="en-US" sz="1100" b="0" i="0" u="none" strike="noStrike" cap="none" dirty="0">
                <a:solidFill>
                  <a:srgbClr val="000000"/>
                </a:solidFill>
                <a:effectLst/>
                <a:latin typeface="Arial"/>
                <a:ea typeface="Arial"/>
                <a:cs typeface="Arial"/>
                <a:sym typeface="Arial"/>
              </a:rPr>
              <a:t> and has been modified here with permission. </a:t>
            </a:r>
          </a:p>
          <a:p>
            <a:r>
              <a:rPr lang="en-US" sz="1100" b="0" i="0" u="none" strike="noStrike" cap="none" dirty="0">
                <a:solidFill>
                  <a:srgbClr val="000000"/>
                </a:solidFill>
                <a:effectLst/>
                <a:latin typeface="Arial"/>
                <a:ea typeface="Arial"/>
                <a:cs typeface="Arial"/>
                <a:sym typeface="Arial"/>
              </a:rPr>
              <a:t>All content was based on Colorado Department of Education – Standards and Instructional Support Modules </a:t>
            </a:r>
            <a:r>
              <a:rPr lang="en-US" sz="1100" b="0" i="0" u="sng" strike="noStrike" cap="none" dirty="0">
                <a:solidFill>
                  <a:srgbClr val="000000"/>
                </a:solidFill>
                <a:effectLst/>
                <a:latin typeface="Arial"/>
                <a:ea typeface="Arial"/>
                <a:cs typeface="Arial"/>
                <a:sym typeface="Arial"/>
                <a:hlinkClick r:id="rId4"/>
              </a:rPr>
              <a:t>https://sitesed.cde.state.co.us/course/index.php?categoryid=24</a:t>
            </a:r>
            <a:r>
              <a:rPr lang="en-US" sz="1100" b="0" i="0" u="none" strike="noStrike" cap="none" dirty="0">
                <a:solidFill>
                  <a:srgbClr val="000000"/>
                </a:solidFill>
                <a:effectLst/>
                <a:latin typeface="Arial"/>
                <a:ea typeface="Arial"/>
                <a:cs typeface="Arial"/>
                <a:sym typeface="Arial"/>
              </a:rPr>
              <a:t>. </a:t>
            </a:r>
          </a:p>
          <a:p>
            <a:pPr marL="0" lvl="0" indent="0" algn="l" rtl="0">
              <a:spcBef>
                <a:spcPts val="0"/>
              </a:spcBef>
              <a:spcAft>
                <a:spcPts val="0"/>
              </a:spcAft>
              <a:buNone/>
            </a:pPr>
            <a:endParaRPr dirty="0"/>
          </a:p>
        </p:txBody>
      </p:sp>
      <p:sp>
        <p:nvSpPr>
          <p:cNvPr id="93" name="Google Shape;9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22324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g151499302e1_0_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latin typeface="Franklin Gothic Medium" panose="020B06030201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17" name="Google Shape;17;g151499302e1_0_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100"/>
              </a:spcBef>
              <a:spcAft>
                <a:spcPts val="0"/>
              </a:spcAft>
              <a:buClr>
                <a:srgbClr val="007780"/>
              </a:buClr>
              <a:buSzPts val="2400"/>
              <a:buNone/>
              <a:defRPr sz="2400">
                <a:solidFill>
                  <a:srgbClr val="007780"/>
                </a:solidFill>
                <a:latin typeface="Franklin Gothic Medium" panose="020B0603020102020204" pitchFamily="34" charset="0"/>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900"/>
              <a:buNone/>
              <a:defRPr sz="19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r>
              <a:rPr lang="en-US" dirty="0"/>
              <a:t>Click to edit Master subtitle style</a:t>
            </a:r>
            <a:endParaRPr dirty="0"/>
          </a:p>
        </p:txBody>
      </p:sp>
      <p:sp>
        <p:nvSpPr>
          <p:cNvPr id="18" name="Google Shape;18;g151499302e1_0_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19" name="Google Shape;19;g151499302e1_0_6"/>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007780"/>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20" name="Google Shape;20;g151499302e1_0_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b="0" i="0" u="none" strike="noStrike" cap="none">
                <a:solidFill>
                  <a:srgbClr val="007780"/>
                </a:solidFill>
                <a:latin typeface="Libre Franklin"/>
                <a:ea typeface="Libre Franklin"/>
                <a:cs typeface="Libre Franklin"/>
                <a:sym typeface="Libre Franklin"/>
              </a:defRPr>
            </a:lvl1pPr>
            <a:lvl2pPr marL="0" marR="0" lvl="1" indent="0" algn="l" rtl="0">
              <a:spcBef>
                <a:spcPts val="0"/>
              </a:spcBef>
              <a:buNone/>
              <a:defRPr sz="1900" b="0" i="0" u="none" strike="noStrike" cap="none">
                <a:solidFill>
                  <a:srgbClr val="007780"/>
                </a:solidFill>
                <a:latin typeface="Libre Franklin"/>
                <a:ea typeface="Libre Franklin"/>
                <a:cs typeface="Libre Franklin"/>
                <a:sym typeface="Libre Franklin"/>
              </a:defRPr>
            </a:lvl2pPr>
            <a:lvl3pPr marL="0" marR="0" lvl="2" indent="0" algn="l" rtl="0">
              <a:spcBef>
                <a:spcPts val="0"/>
              </a:spcBef>
              <a:buNone/>
              <a:defRPr sz="1900" b="0" i="0" u="none" strike="noStrike" cap="none">
                <a:solidFill>
                  <a:srgbClr val="007780"/>
                </a:solidFill>
                <a:latin typeface="Libre Franklin"/>
                <a:ea typeface="Libre Franklin"/>
                <a:cs typeface="Libre Franklin"/>
                <a:sym typeface="Libre Franklin"/>
              </a:defRPr>
            </a:lvl3pPr>
            <a:lvl4pPr marL="0" marR="0" lvl="3" indent="0" algn="l" rtl="0">
              <a:spcBef>
                <a:spcPts val="0"/>
              </a:spcBef>
              <a:buNone/>
              <a:defRPr sz="1900" b="0" i="0" u="none" strike="noStrike" cap="none">
                <a:solidFill>
                  <a:srgbClr val="007780"/>
                </a:solidFill>
                <a:latin typeface="Libre Franklin"/>
                <a:ea typeface="Libre Franklin"/>
                <a:cs typeface="Libre Franklin"/>
                <a:sym typeface="Libre Franklin"/>
              </a:defRPr>
            </a:lvl4pPr>
            <a:lvl5pPr marL="0" marR="0" lvl="4" indent="0" algn="l" rtl="0">
              <a:spcBef>
                <a:spcPts val="0"/>
              </a:spcBef>
              <a:buNone/>
              <a:defRPr sz="1900" b="0" i="0" u="none" strike="noStrike" cap="none">
                <a:solidFill>
                  <a:srgbClr val="007780"/>
                </a:solidFill>
                <a:latin typeface="Libre Franklin"/>
                <a:ea typeface="Libre Franklin"/>
                <a:cs typeface="Libre Franklin"/>
                <a:sym typeface="Libre Franklin"/>
              </a:defRPr>
            </a:lvl5pPr>
            <a:lvl6pPr marL="0" marR="0" lvl="5" indent="0" algn="l" rtl="0">
              <a:spcBef>
                <a:spcPts val="0"/>
              </a:spcBef>
              <a:buNone/>
              <a:defRPr sz="1900" b="0" i="0" u="none" strike="noStrike" cap="none">
                <a:solidFill>
                  <a:srgbClr val="007780"/>
                </a:solidFill>
                <a:latin typeface="Libre Franklin"/>
                <a:ea typeface="Libre Franklin"/>
                <a:cs typeface="Libre Franklin"/>
                <a:sym typeface="Libre Franklin"/>
              </a:defRPr>
            </a:lvl6pPr>
            <a:lvl7pPr marL="0" marR="0" lvl="6" indent="0" algn="l" rtl="0">
              <a:spcBef>
                <a:spcPts val="0"/>
              </a:spcBef>
              <a:buNone/>
              <a:defRPr sz="1900" b="0" i="0" u="none" strike="noStrike" cap="none">
                <a:solidFill>
                  <a:srgbClr val="007780"/>
                </a:solidFill>
                <a:latin typeface="Libre Franklin"/>
                <a:ea typeface="Libre Franklin"/>
                <a:cs typeface="Libre Franklin"/>
                <a:sym typeface="Libre Franklin"/>
              </a:defRPr>
            </a:lvl7pPr>
            <a:lvl8pPr marL="0" marR="0" lvl="7" indent="0" algn="l" rtl="0">
              <a:spcBef>
                <a:spcPts val="0"/>
              </a:spcBef>
              <a:buNone/>
              <a:defRPr sz="1900" b="0" i="0" u="none" strike="noStrike" cap="none">
                <a:solidFill>
                  <a:srgbClr val="007780"/>
                </a:solidFill>
                <a:latin typeface="Libre Franklin"/>
                <a:ea typeface="Libre Franklin"/>
                <a:cs typeface="Libre Franklin"/>
                <a:sym typeface="Libre Franklin"/>
              </a:defRPr>
            </a:lvl8pPr>
            <a:lvl9pPr marL="0" marR="0" lvl="8" indent="0" algn="l" rtl="0">
              <a:spcBef>
                <a:spcPts val="0"/>
              </a:spcBef>
              <a:buNone/>
              <a:defRPr sz="1900" b="0" i="0" u="none" strike="noStrike" cap="none">
                <a:solidFill>
                  <a:srgbClr val="007780"/>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625828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g151499302e1_0_6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74" name="Google Shape;74;g151499302e1_0_6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75" name="Google Shape;75;g151499302e1_0_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6" name="Google Shape;76;g151499302e1_0_63"/>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7" name="Google Shape;77;g151499302e1_0_63"/>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034241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g151499302e1_0_6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80" name="Google Shape;80;g151499302e1_0_6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81" name="Google Shape;81;g151499302e1_0_6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82" name="Google Shape;82;g151499302e1_0_6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83" name="Google Shape;83;g151499302e1_0_69"/>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141309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4"/>
        <p:cNvGrpSpPr/>
        <p:nvPr/>
      </p:nvGrpSpPr>
      <p:grpSpPr>
        <a:xfrm>
          <a:off x="0" y="0"/>
          <a:ext cx="0" cy="0"/>
          <a:chOff x="0" y="0"/>
          <a:chExt cx="0" cy="0"/>
        </a:xfrm>
      </p:grpSpPr>
      <p:sp>
        <p:nvSpPr>
          <p:cNvPr id="85" name="Google Shape;85;g151499302e1_0_7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atin typeface="Franklin Gothic Medium" panose="020B06030201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86" name="Google Shape;86;g151499302e1_0_75"/>
          <p:cNvSpPr txBox="1">
            <a:spLocks noGrp="1"/>
          </p:cNvSpPr>
          <p:nvPr>
            <p:ph type="body" idx="1"/>
          </p:nvPr>
        </p:nvSpPr>
        <p:spPr>
          <a:xfrm>
            <a:off x="415600" y="1536633"/>
            <a:ext cx="5333100" cy="4555200"/>
          </a:xfrm>
          <a:prstGeom prst="rect">
            <a:avLst/>
          </a:prstGeom>
        </p:spPr>
        <p:txBody>
          <a:bodyPr spcFirstLastPara="1" wrap="square" lIns="91425" tIns="45700" rIns="91425" bIns="45700" anchor="t" anchorCtr="0">
            <a:normAutofit/>
          </a:bodyPr>
          <a:lstStyle>
            <a:lvl1pPr marL="457200" lvl="0" indent="-349250" rtl="0">
              <a:spcBef>
                <a:spcPts val="1100"/>
              </a:spcBef>
              <a:spcAft>
                <a:spcPts val="0"/>
              </a:spcAft>
              <a:buSzPts val="1900"/>
              <a:buChar char="•"/>
              <a:defRPr sz="1900">
                <a:latin typeface="Franklin Gothic Book" panose="020B0503020102020204" pitchFamily="34" charset="0"/>
              </a:defRPr>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pPr lvl="0"/>
            <a:r>
              <a:rPr lang="en-US" dirty="0"/>
              <a:t>Click to edit Master text styles</a:t>
            </a:r>
          </a:p>
        </p:txBody>
      </p:sp>
      <p:sp>
        <p:nvSpPr>
          <p:cNvPr id="87" name="Google Shape;87;g151499302e1_0_75"/>
          <p:cNvSpPr txBox="1">
            <a:spLocks noGrp="1"/>
          </p:cNvSpPr>
          <p:nvPr>
            <p:ph type="body" idx="2"/>
          </p:nvPr>
        </p:nvSpPr>
        <p:spPr>
          <a:xfrm>
            <a:off x="6443200" y="1536633"/>
            <a:ext cx="5333100" cy="4555200"/>
          </a:xfrm>
          <a:prstGeom prst="rect">
            <a:avLst/>
          </a:prstGeom>
        </p:spPr>
        <p:txBody>
          <a:bodyPr spcFirstLastPara="1" wrap="square" lIns="91425" tIns="45700" rIns="91425" bIns="45700" anchor="t" anchorCtr="0">
            <a:normAutofit/>
          </a:bodyPr>
          <a:lstStyle>
            <a:lvl1pPr marL="457200" lvl="0" indent="-349250" rtl="0">
              <a:spcBef>
                <a:spcPts val="1100"/>
              </a:spcBef>
              <a:spcAft>
                <a:spcPts val="0"/>
              </a:spcAft>
              <a:buSzPts val="1900"/>
              <a:buChar char="•"/>
              <a:defRPr sz="1900">
                <a:latin typeface="Franklin Gothic Book" panose="020B0503020102020204" pitchFamily="34" charset="0"/>
              </a:defRPr>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pPr lvl="0"/>
            <a:r>
              <a:rPr lang="en-US" dirty="0"/>
              <a:t>Click to edit Master text styles</a:t>
            </a:r>
          </a:p>
        </p:txBody>
      </p:sp>
      <p:sp>
        <p:nvSpPr>
          <p:cNvPr id="88" name="Google Shape;88;g151499302e1_0_75"/>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52535963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90" name="Google Shape;90;g151499302e1_0_80"/>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atin typeface="Franklin Gothic Medium" panose="020B06030201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91" name="Google Shape;91;g151499302e1_0_80"/>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100"/>
              </a:spcBef>
              <a:spcAft>
                <a:spcPts val="0"/>
              </a:spcAft>
              <a:buSzPts val="2800"/>
              <a:buChar char="•"/>
              <a:defRPr>
                <a:latin typeface="Franklin Gothic Book" panose="020B0503020102020204" pitchFamily="34" charset="0"/>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9250" rtl="0">
              <a:spcBef>
                <a:spcPts val="500"/>
              </a:spcBef>
              <a:spcAft>
                <a:spcPts val="0"/>
              </a:spcAft>
              <a:buSzPts val="1900"/>
              <a:buChar char="•"/>
              <a:defRPr/>
            </a:lvl4pPr>
            <a:lvl5pPr marL="2286000" lvl="4" indent="-349250" rtl="0">
              <a:spcBef>
                <a:spcPts val="500"/>
              </a:spcBef>
              <a:spcAft>
                <a:spcPts val="0"/>
              </a:spcAft>
              <a:buSzPts val="1900"/>
              <a:buChar char="•"/>
              <a:defRPr/>
            </a:lvl5pPr>
            <a:lvl6pPr marL="2743200" lvl="5" indent="-349250" rtl="0">
              <a:spcBef>
                <a:spcPts val="500"/>
              </a:spcBef>
              <a:spcAft>
                <a:spcPts val="0"/>
              </a:spcAft>
              <a:buSzPts val="1900"/>
              <a:buChar char="•"/>
              <a:defRPr/>
            </a:lvl6pPr>
            <a:lvl7pPr marL="3200400" lvl="6" indent="-349250" rtl="0">
              <a:spcBef>
                <a:spcPts val="500"/>
              </a:spcBef>
              <a:spcAft>
                <a:spcPts val="0"/>
              </a:spcAft>
              <a:buSzPts val="1900"/>
              <a:buChar char="•"/>
              <a:defRPr/>
            </a:lvl7pPr>
            <a:lvl8pPr marL="3657600" lvl="7" indent="-349250" rtl="0">
              <a:spcBef>
                <a:spcPts val="500"/>
              </a:spcBef>
              <a:spcAft>
                <a:spcPts val="0"/>
              </a:spcAft>
              <a:buSzPts val="1900"/>
              <a:buChar char="•"/>
              <a:defRPr/>
            </a:lvl8pPr>
            <a:lvl9pPr marL="4114800" lvl="8" indent="-349250" rtl="0">
              <a:spcBef>
                <a:spcPts val="500"/>
              </a:spcBef>
              <a:spcAft>
                <a:spcPts val="0"/>
              </a:spcAft>
              <a:buSzPts val="1900"/>
              <a:buChar char="•"/>
              <a:defRPr/>
            </a:lvl9pPr>
          </a:lstStyle>
          <a:p>
            <a:pPr lvl="0"/>
            <a:r>
              <a:rPr lang="en-US" dirty="0"/>
              <a:t>Click to edit Master text styles</a:t>
            </a:r>
          </a:p>
        </p:txBody>
      </p:sp>
      <p:sp>
        <p:nvSpPr>
          <p:cNvPr id="92" name="Google Shape;92;g151499302e1_0_80"/>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96515928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3"/>
        <p:cNvGrpSpPr/>
        <p:nvPr/>
      </p:nvGrpSpPr>
      <p:grpSpPr>
        <a:xfrm>
          <a:off x="0" y="0"/>
          <a:ext cx="0" cy="0"/>
          <a:chOff x="0" y="0"/>
          <a:chExt cx="0" cy="0"/>
        </a:xfrm>
      </p:grpSpPr>
      <p:sp>
        <p:nvSpPr>
          <p:cNvPr id="94" name="Google Shape;94;g151499302e1_0_84"/>
          <p:cNvSpPr txBox="1">
            <a:spLocks noGrp="1"/>
          </p:cNvSpPr>
          <p:nvPr>
            <p:ph type="title"/>
          </p:nvPr>
        </p:nvSpPr>
        <p:spPr>
          <a:xfrm>
            <a:off x="1137677" y="292842"/>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95" name="Google Shape;95;g151499302e1_0_84"/>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96" name="Google Shape;96;g151499302e1_0_84"/>
          <p:cNvSpPr txBox="1">
            <a:spLocks noGrp="1"/>
          </p:cNvSpPr>
          <p:nvPr>
            <p:ph type="body" idx="1"/>
          </p:nvPr>
        </p:nvSpPr>
        <p:spPr>
          <a:xfrm>
            <a:off x="1137677" y="1796387"/>
            <a:ext cx="9090000" cy="4878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337650784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97"/>
        <p:cNvGrpSpPr/>
        <p:nvPr/>
      </p:nvGrpSpPr>
      <p:grpSpPr>
        <a:xfrm>
          <a:off x="0" y="0"/>
          <a:ext cx="0" cy="0"/>
          <a:chOff x="0" y="0"/>
          <a:chExt cx="0" cy="0"/>
        </a:xfrm>
      </p:grpSpPr>
      <p:sp>
        <p:nvSpPr>
          <p:cNvPr id="98" name="Google Shape;98;g151499302e1_0_88"/>
          <p:cNvSpPr txBox="1">
            <a:spLocks noGrp="1"/>
          </p:cNvSpPr>
          <p:nvPr>
            <p:ph type="title"/>
          </p:nvPr>
        </p:nvSpPr>
        <p:spPr>
          <a:xfrm>
            <a:off x="710165" y="3273549"/>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99" name="Google Shape;99;g151499302e1_0_88"/>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36875857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0"/>
        <p:cNvGrpSpPr/>
        <p:nvPr/>
      </p:nvGrpSpPr>
      <p:grpSpPr>
        <a:xfrm>
          <a:off x="0" y="0"/>
          <a:ext cx="0" cy="0"/>
          <a:chOff x="0" y="0"/>
          <a:chExt cx="0" cy="0"/>
        </a:xfrm>
      </p:grpSpPr>
      <p:sp>
        <p:nvSpPr>
          <p:cNvPr id="101" name="Google Shape;101;g151499302e1_0_91"/>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102" name="Google Shape;102;g151499302e1_0_91"/>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103" name="Google Shape;103;g151499302e1_0_91"/>
          <p:cNvSpPr txBox="1">
            <a:spLocks noGrp="1"/>
          </p:cNvSpPr>
          <p:nvPr>
            <p:ph type="body" idx="1"/>
          </p:nvPr>
        </p:nvSpPr>
        <p:spPr>
          <a:xfrm>
            <a:off x="1149552" y="1797504"/>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04" name="Google Shape;104;g151499302e1_0_91"/>
          <p:cNvSpPr txBox="1">
            <a:spLocks noGrp="1"/>
          </p:cNvSpPr>
          <p:nvPr>
            <p:ph type="body" idx="2"/>
          </p:nvPr>
        </p:nvSpPr>
        <p:spPr>
          <a:xfrm>
            <a:off x="5844444" y="1801625"/>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49846543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11 box">
  <p:cSld name="Custom Layout11 box">
    <p:spTree>
      <p:nvGrpSpPr>
        <p:cNvPr id="1" name="Shape 105"/>
        <p:cNvGrpSpPr/>
        <p:nvPr/>
      </p:nvGrpSpPr>
      <p:grpSpPr>
        <a:xfrm>
          <a:off x="0" y="0"/>
          <a:ext cx="0" cy="0"/>
          <a:chOff x="0" y="0"/>
          <a:chExt cx="0" cy="0"/>
        </a:xfrm>
      </p:grpSpPr>
      <p:sp>
        <p:nvSpPr>
          <p:cNvPr id="106" name="Google Shape;106;g151499302e1_0_96"/>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107" name="Google Shape;107;g151499302e1_0_96"/>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108" name="Google Shape;108;g151499302e1_0_96"/>
          <p:cNvSpPr txBox="1">
            <a:spLocks noGrp="1"/>
          </p:cNvSpPr>
          <p:nvPr>
            <p:ph type="body" idx="1"/>
          </p:nvPr>
        </p:nvSpPr>
        <p:spPr>
          <a:xfrm>
            <a:off x="1149552" y="1797505"/>
            <a:ext cx="8992500" cy="6096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09" name="Google Shape;109;g151499302e1_0_96"/>
          <p:cNvSpPr txBox="1">
            <a:spLocks noGrp="1"/>
          </p:cNvSpPr>
          <p:nvPr>
            <p:ph type="body" idx="2"/>
          </p:nvPr>
        </p:nvSpPr>
        <p:spPr>
          <a:xfrm>
            <a:off x="4598482" y="438136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0" name="Google Shape;110;g151499302e1_0_96"/>
          <p:cNvSpPr txBox="1">
            <a:spLocks noGrp="1"/>
          </p:cNvSpPr>
          <p:nvPr>
            <p:ph type="body" idx="3"/>
          </p:nvPr>
        </p:nvSpPr>
        <p:spPr>
          <a:xfrm>
            <a:off x="8045311" y="431946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1" name="Google Shape;111;g151499302e1_0_96"/>
          <p:cNvSpPr txBox="1">
            <a:spLocks noGrp="1"/>
          </p:cNvSpPr>
          <p:nvPr>
            <p:ph type="body" idx="4"/>
          </p:nvPr>
        </p:nvSpPr>
        <p:spPr>
          <a:xfrm>
            <a:off x="4598481" y="2561362"/>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2" name="Google Shape;112;g151499302e1_0_96"/>
          <p:cNvSpPr txBox="1">
            <a:spLocks noGrp="1"/>
          </p:cNvSpPr>
          <p:nvPr>
            <p:ph type="body" idx="5"/>
          </p:nvPr>
        </p:nvSpPr>
        <p:spPr>
          <a:xfrm>
            <a:off x="8045311" y="2559288"/>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3" name="Google Shape;113;g151499302e1_0_96"/>
          <p:cNvSpPr txBox="1">
            <a:spLocks noGrp="1"/>
          </p:cNvSpPr>
          <p:nvPr>
            <p:ph type="body" idx="6"/>
          </p:nvPr>
        </p:nvSpPr>
        <p:spPr>
          <a:xfrm>
            <a:off x="4598482" y="342413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4" name="Google Shape;114;g151499302e1_0_96"/>
          <p:cNvSpPr txBox="1">
            <a:spLocks noGrp="1"/>
          </p:cNvSpPr>
          <p:nvPr>
            <p:ph type="body" idx="7"/>
          </p:nvPr>
        </p:nvSpPr>
        <p:spPr>
          <a:xfrm>
            <a:off x="1149550" y="6173408"/>
            <a:ext cx="9217200" cy="6096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5" name="Google Shape;115;g151499302e1_0_96"/>
          <p:cNvSpPr txBox="1">
            <a:spLocks noGrp="1"/>
          </p:cNvSpPr>
          <p:nvPr>
            <p:ph type="body" idx="8"/>
          </p:nvPr>
        </p:nvSpPr>
        <p:spPr>
          <a:xfrm>
            <a:off x="8045311" y="3415476"/>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6" name="Google Shape;116;g151499302e1_0_96"/>
          <p:cNvSpPr txBox="1">
            <a:spLocks noGrp="1"/>
          </p:cNvSpPr>
          <p:nvPr>
            <p:ph type="body" idx="9"/>
          </p:nvPr>
        </p:nvSpPr>
        <p:spPr>
          <a:xfrm>
            <a:off x="1149550" y="256343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7" name="Google Shape;117;g151499302e1_0_96"/>
          <p:cNvSpPr txBox="1">
            <a:spLocks noGrp="1"/>
          </p:cNvSpPr>
          <p:nvPr>
            <p:ph type="body" idx="13"/>
          </p:nvPr>
        </p:nvSpPr>
        <p:spPr>
          <a:xfrm>
            <a:off x="1149550" y="3474614"/>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8" name="Google Shape;118;g151499302e1_0_96"/>
          <p:cNvSpPr txBox="1">
            <a:spLocks noGrp="1"/>
          </p:cNvSpPr>
          <p:nvPr>
            <p:ph type="body" idx="14"/>
          </p:nvPr>
        </p:nvSpPr>
        <p:spPr>
          <a:xfrm>
            <a:off x="1149305" y="438703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9" name="Google Shape;119;g151499302e1_0_96"/>
          <p:cNvSpPr txBox="1">
            <a:spLocks noGrp="1"/>
          </p:cNvSpPr>
          <p:nvPr>
            <p:ph type="body" idx="15"/>
          </p:nvPr>
        </p:nvSpPr>
        <p:spPr>
          <a:xfrm>
            <a:off x="1149305" y="529821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0" name="Google Shape;120;g151499302e1_0_96"/>
          <p:cNvSpPr txBox="1">
            <a:spLocks noGrp="1"/>
          </p:cNvSpPr>
          <p:nvPr>
            <p:ph type="body" idx="16"/>
          </p:nvPr>
        </p:nvSpPr>
        <p:spPr>
          <a:xfrm>
            <a:off x="4596134" y="524539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1" name="Google Shape;121;g151499302e1_0_96"/>
          <p:cNvSpPr txBox="1">
            <a:spLocks noGrp="1"/>
          </p:cNvSpPr>
          <p:nvPr>
            <p:ph type="body" idx="17"/>
          </p:nvPr>
        </p:nvSpPr>
        <p:spPr>
          <a:xfrm>
            <a:off x="8045311" y="525109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254433929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4 box">
  <p:cSld name="Custom Layout 4 box">
    <p:spTree>
      <p:nvGrpSpPr>
        <p:cNvPr id="1" name="Shape 122"/>
        <p:cNvGrpSpPr/>
        <p:nvPr/>
      </p:nvGrpSpPr>
      <p:grpSpPr>
        <a:xfrm>
          <a:off x="0" y="0"/>
          <a:ext cx="0" cy="0"/>
          <a:chOff x="0" y="0"/>
          <a:chExt cx="0" cy="0"/>
        </a:xfrm>
      </p:grpSpPr>
      <p:sp>
        <p:nvSpPr>
          <p:cNvPr id="123" name="Google Shape;123;g151499302e1_0_113"/>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124" name="Google Shape;124;g151499302e1_0_113"/>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125" name="Google Shape;125;g151499302e1_0_113"/>
          <p:cNvSpPr txBox="1">
            <a:spLocks noGrp="1"/>
          </p:cNvSpPr>
          <p:nvPr>
            <p:ph type="body" idx="1"/>
          </p:nvPr>
        </p:nvSpPr>
        <p:spPr>
          <a:xfrm>
            <a:off x="1149552" y="1797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6" name="Google Shape;126;g151499302e1_0_113"/>
          <p:cNvSpPr txBox="1">
            <a:spLocks noGrp="1"/>
          </p:cNvSpPr>
          <p:nvPr>
            <p:ph type="body" idx="2"/>
          </p:nvPr>
        </p:nvSpPr>
        <p:spPr>
          <a:xfrm>
            <a:off x="5844444" y="1801625"/>
            <a:ext cx="4298100" cy="18897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7" name="Google Shape;127;g151499302e1_0_113"/>
          <p:cNvSpPr txBox="1">
            <a:spLocks noGrp="1"/>
          </p:cNvSpPr>
          <p:nvPr>
            <p:ph type="body" idx="3"/>
          </p:nvPr>
        </p:nvSpPr>
        <p:spPr>
          <a:xfrm>
            <a:off x="1149552"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8" name="Google Shape;128;g151499302e1_0_113"/>
          <p:cNvSpPr txBox="1">
            <a:spLocks noGrp="1"/>
          </p:cNvSpPr>
          <p:nvPr>
            <p:ph type="body" idx="4"/>
          </p:nvPr>
        </p:nvSpPr>
        <p:spPr>
          <a:xfrm>
            <a:off x="5844444"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251416319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1"/>
        <p:cNvGrpSpPr/>
        <p:nvPr/>
      </p:nvGrpSpPr>
      <p:grpSpPr>
        <a:xfrm>
          <a:off x="0" y="0"/>
          <a:ext cx="0" cy="0"/>
          <a:chOff x="0" y="0"/>
          <a:chExt cx="0" cy="0"/>
        </a:xfrm>
      </p:grpSpPr>
      <p:sp>
        <p:nvSpPr>
          <p:cNvPr id="22" name="Google Shape;22;g151499302e1_0_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atin typeface="Franklin Gothic Medium" panose="020B06030201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23" name="Google Shape;23;g151499302e1_0_1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atin typeface="Franklin Gothic Book" panose="020B0503020102020204" pitchFamily="34" charset="0"/>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dirty="0"/>
              <a:t>Click to edit Master text styles</a:t>
            </a:r>
          </a:p>
        </p:txBody>
      </p:sp>
      <p:sp>
        <p:nvSpPr>
          <p:cNvPr id="24" name="Google Shape;24;g151499302e1_0_1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atin typeface="Franklin Gothic Book" panose="020B0503020102020204" pitchFamily="34" charset="0"/>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dirty="0"/>
              <a:t>Click to edit Master text styles</a:t>
            </a:r>
          </a:p>
        </p:txBody>
      </p:sp>
      <p:sp>
        <p:nvSpPr>
          <p:cNvPr id="25" name="Google Shape;25;g151499302e1_0_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26" name="Google Shape;26;g151499302e1_0_12"/>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27" name="Google Shape;27;g151499302e1_0_12"/>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17558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g151499302e1_0_1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30" name="Google Shape;30;g151499302e1_0_19"/>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900"/>
              <a:buNone/>
              <a:defRPr sz="19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1" name="Google Shape;31;g151499302e1_0_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2" name="Google Shape;32;g151499302e1_0_19"/>
          <p:cNvSpPr txBox="1">
            <a:spLocks noGrp="1"/>
          </p:cNvSpPr>
          <p:nvPr>
            <p:ph type="ftr" idx="11"/>
          </p:nvPr>
        </p:nvSpPr>
        <p:spPr>
          <a:xfrm>
            <a:off x="4038600" y="6356350"/>
            <a:ext cx="40785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3" name="Google Shape;33;g151499302e1_0_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102649"/>
                </a:solidFill>
                <a:latin typeface="Libre Franklin"/>
                <a:ea typeface="Libre Franklin"/>
                <a:cs typeface="Libre Franklin"/>
                <a:sym typeface="Libre Franklin"/>
              </a:defRPr>
            </a:lvl1pPr>
            <a:lvl2pPr marL="0" marR="0" lvl="1" indent="0" algn="l" rtl="0">
              <a:spcBef>
                <a:spcPts val="0"/>
              </a:spcBef>
              <a:buNone/>
              <a:defRPr sz="1900">
                <a:solidFill>
                  <a:srgbClr val="102649"/>
                </a:solidFill>
                <a:latin typeface="Libre Franklin"/>
                <a:ea typeface="Libre Franklin"/>
                <a:cs typeface="Libre Franklin"/>
                <a:sym typeface="Libre Franklin"/>
              </a:defRPr>
            </a:lvl2pPr>
            <a:lvl3pPr marL="0" marR="0" lvl="2" indent="0" algn="l" rtl="0">
              <a:spcBef>
                <a:spcPts val="0"/>
              </a:spcBef>
              <a:buNone/>
              <a:defRPr sz="1900">
                <a:solidFill>
                  <a:srgbClr val="102649"/>
                </a:solidFill>
                <a:latin typeface="Libre Franklin"/>
                <a:ea typeface="Libre Franklin"/>
                <a:cs typeface="Libre Franklin"/>
                <a:sym typeface="Libre Franklin"/>
              </a:defRPr>
            </a:lvl3pPr>
            <a:lvl4pPr marL="0" marR="0" lvl="3" indent="0" algn="l" rtl="0">
              <a:spcBef>
                <a:spcPts val="0"/>
              </a:spcBef>
              <a:buNone/>
              <a:defRPr sz="1900">
                <a:solidFill>
                  <a:srgbClr val="102649"/>
                </a:solidFill>
                <a:latin typeface="Libre Franklin"/>
                <a:ea typeface="Libre Franklin"/>
                <a:cs typeface="Libre Franklin"/>
                <a:sym typeface="Libre Franklin"/>
              </a:defRPr>
            </a:lvl4pPr>
            <a:lvl5pPr marL="0" marR="0" lvl="4" indent="0" algn="l" rtl="0">
              <a:spcBef>
                <a:spcPts val="0"/>
              </a:spcBef>
              <a:buNone/>
              <a:defRPr sz="1900">
                <a:solidFill>
                  <a:srgbClr val="102649"/>
                </a:solidFill>
                <a:latin typeface="Libre Franklin"/>
                <a:ea typeface="Libre Franklin"/>
                <a:cs typeface="Libre Franklin"/>
                <a:sym typeface="Libre Franklin"/>
              </a:defRPr>
            </a:lvl5pPr>
            <a:lvl6pPr marL="0" marR="0" lvl="5" indent="0" algn="l" rtl="0">
              <a:spcBef>
                <a:spcPts val="0"/>
              </a:spcBef>
              <a:buNone/>
              <a:defRPr sz="1900">
                <a:solidFill>
                  <a:srgbClr val="102649"/>
                </a:solidFill>
                <a:latin typeface="Libre Franklin"/>
                <a:ea typeface="Libre Franklin"/>
                <a:cs typeface="Libre Franklin"/>
                <a:sym typeface="Libre Franklin"/>
              </a:defRPr>
            </a:lvl6pPr>
            <a:lvl7pPr marL="0" marR="0" lvl="6" indent="0" algn="l" rtl="0">
              <a:spcBef>
                <a:spcPts val="0"/>
              </a:spcBef>
              <a:buNone/>
              <a:defRPr sz="1900">
                <a:solidFill>
                  <a:srgbClr val="102649"/>
                </a:solidFill>
                <a:latin typeface="Libre Franklin"/>
                <a:ea typeface="Libre Franklin"/>
                <a:cs typeface="Libre Franklin"/>
                <a:sym typeface="Libre Franklin"/>
              </a:defRPr>
            </a:lvl7pPr>
            <a:lvl8pPr marL="0" marR="0" lvl="7" indent="0" algn="l" rtl="0">
              <a:spcBef>
                <a:spcPts val="0"/>
              </a:spcBef>
              <a:buNone/>
              <a:defRPr sz="1900">
                <a:solidFill>
                  <a:srgbClr val="102649"/>
                </a:solidFill>
                <a:latin typeface="Libre Franklin"/>
                <a:ea typeface="Libre Franklin"/>
                <a:cs typeface="Libre Franklin"/>
                <a:sym typeface="Libre Franklin"/>
              </a:defRPr>
            </a:lvl8pPr>
            <a:lvl9pPr marL="0" marR="0" lvl="8" indent="0" algn="l" rtl="0">
              <a:spcBef>
                <a:spcPts val="0"/>
              </a:spcBef>
              <a:buNone/>
              <a:defRPr sz="1900">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846563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
        <p:cNvGrpSpPr/>
        <p:nvPr/>
      </p:nvGrpSpPr>
      <p:grpSpPr>
        <a:xfrm>
          <a:off x="0" y="0"/>
          <a:ext cx="0" cy="0"/>
          <a:chOff x="0" y="0"/>
          <a:chExt cx="0" cy="0"/>
        </a:xfrm>
      </p:grpSpPr>
      <p:sp>
        <p:nvSpPr>
          <p:cNvPr id="35" name="Google Shape;35;g151499302e1_0_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atin typeface="Franklin Gothic Medium" panose="020B06030201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36" name="Google Shape;36;g151499302e1_0_2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atin typeface="Franklin Gothic Book" panose="020B0503020102020204" pitchFamily="34" charset="0"/>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dirty="0"/>
              <a:t>Click to edit Master text styles</a:t>
            </a:r>
          </a:p>
        </p:txBody>
      </p:sp>
      <p:sp>
        <p:nvSpPr>
          <p:cNvPr id="37" name="Google Shape;37;g151499302e1_0_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8" name="Google Shape;38;g151499302e1_0_2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9" name="Google Shape;39;g151499302e1_0_25"/>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4018722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g151499302e1_0_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42" name="Google Shape;42;g151499302e1_0_31"/>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43" name="Google Shape;43;g151499302e1_0_31"/>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600379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g151499302e1_0_35"/>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atin typeface="Franklin Gothic Medium" panose="020B06030201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46" name="Google Shape;46;g151499302e1_0_35"/>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100"/>
              </a:spcBef>
              <a:spcAft>
                <a:spcPts val="0"/>
              </a:spcAft>
              <a:buClr>
                <a:srgbClr val="102649"/>
              </a:buClr>
              <a:buSzPts val="2400"/>
              <a:buNone/>
              <a:defRPr sz="2400" b="1">
                <a:latin typeface="Franklin Gothic Book" panose="020B0503020102020204" pitchFamily="34" charset="0"/>
              </a:defRPr>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900"/>
              <a:buNone/>
              <a:defRPr sz="19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pPr lvl="0"/>
            <a:r>
              <a:rPr lang="en-US" dirty="0"/>
              <a:t>Click to edit Master text styles</a:t>
            </a:r>
          </a:p>
        </p:txBody>
      </p:sp>
      <p:sp>
        <p:nvSpPr>
          <p:cNvPr id="47" name="Google Shape;47;g151499302e1_0_35"/>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atin typeface="Franklin Gothic Book" panose="020B0503020102020204" pitchFamily="34" charset="0"/>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dirty="0"/>
              <a:t>Click to edit Master text styles</a:t>
            </a:r>
          </a:p>
        </p:txBody>
      </p:sp>
      <p:sp>
        <p:nvSpPr>
          <p:cNvPr id="48" name="Google Shape;48;g151499302e1_0_35"/>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100"/>
              </a:spcBef>
              <a:spcAft>
                <a:spcPts val="0"/>
              </a:spcAft>
              <a:buClr>
                <a:srgbClr val="102649"/>
              </a:buClr>
              <a:buSzPts val="2400"/>
              <a:buNone/>
              <a:defRPr sz="2400" b="1">
                <a:latin typeface="Franklin Gothic Book" panose="020B0503020102020204" pitchFamily="34" charset="0"/>
              </a:defRPr>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900"/>
              <a:buNone/>
              <a:defRPr sz="19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pPr lvl="0"/>
            <a:r>
              <a:rPr lang="en-US" dirty="0"/>
              <a:t>Click to edit Master text styles</a:t>
            </a:r>
          </a:p>
        </p:txBody>
      </p:sp>
      <p:sp>
        <p:nvSpPr>
          <p:cNvPr id="49" name="Google Shape;49;g151499302e1_0_35"/>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atin typeface="Franklin Gothic Book" panose="020B0503020102020204" pitchFamily="34" charset="0"/>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dirty="0"/>
              <a:t>Click to edit Master text styles</a:t>
            </a:r>
          </a:p>
        </p:txBody>
      </p:sp>
      <p:sp>
        <p:nvSpPr>
          <p:cNvPr id="50" name="Google Shape;50;g151499302e1_0_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1" name="Google Shape;51;g151499302e1_0_3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2" name="Google Shape;52;g151499302e1_0_35"/>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418420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g151499302e1_0_4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55" name="Google Shape;55;g151499302e1_0_4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6" name="Google Shape;56;g151499302e1_0_44"/>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7" name="Google Shape;57;g151499302e1_0_44"/>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415707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g151499302e1_0_49"/>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60" name="Google Shape;60;g151499302e1_0_49"/>
          <p:cNvSpPr txBox="1">
            <a:spLocks noGrp="1"/>
          </p:cNvSpPr>
          <p:nvPr>
            <p:ph type="body" idx="1"/>
          </p:nvPr>
        </p:nvSpPr>
        <p:spPr>
          <a:xfrm>
            <a:off x="5183188" y="1891430"/>
            <a:ext cx="6172500" cy="39696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100"/>
              </a:spcBef>
              <a:spcAft>
                <a:spcPts val="0"/>
              </a:spcAft>
              <a:buClr>
                <a:srgbClr val="102649"/>
              </a:buClr>
              <a:buSzPts val="3200"/>
              <a:buChar char="•"/>
              <a:defRPr sz="3200"/>
            </a:lvl1pPr>
            <a:lvl2pPr marL="914400" lvl="1" indent="-406400" algn="l" rtl="0">
              <a:lnSpc>
                <a:spcPct val="90000"/>
              </a:lnSpc>
              <a:spcBef>
                <a:spcPts val="500"/>
              </a:spcBef>
              <a:spcAft>
                <a:spcPts val="0"/>
              </a:spcAft>
              <a:buClr>
                <a:srgbClr val="102649"/>
              </a:buClr>
              <a:buSzPts val="2800"/>
              <a:buChar char="•"/>
              <a:defRPr sz="2800"/>
            </a:lvl2pPr>
            <a:lvl3pPr marL="1371600" lvl="2" indent="-381000" algn="l" rtl="0">
              <a:lnSpc>
                <a:spcPct val="90000"/>
              </a:lnSpc>
              <a:spcBef>
                <a:spcPts val="500"/>
              </a:spcBef>
              <a:spcAft>
                <a:spcPts val="0"/>
              </a:spcAft>
              <a:buClr>
                <a:srgbClr val="102649"/>
              </a:buClr>
              <a:buSzPts val="2400"/>
              <a:buChar char="•"/>
              <a:defRPr sz="2400"/>
            </a:lvl3pPr>
            <a:lvl4pPr marL="1828800" lvl="3" indent="-355600" algn="l" rtl="0">
              <a:lnSpc>
                <a:spcPct val="90000"/>
              </a:lnSpc>
              <a:spcBef>
                <a:spcPts val="500"/>
              </a:spcBef>
              <a:spcAft>
                <a:spcPts val="0"/>
              </a:spcAft>
              <a:buClr>
                <a:srgbClr val="102649"/>
              </a:buClr>
              <a:buSzPts val="2000"/>
              <a:buChar char="•"/>
              <a:defRPr sz="2000"/>
            </a:lvl4pPr>
            <a:lvl5pPr marL="2286000" lvl="4" indent="-355600" algn="l" rtl="0">
              <a:lnSpc>
                <a:spcPct val="90000"/>
              </a:lnSpc>
              <a:spcBef>
                <a:spcPts val="500"/>
              </a:spcBef>
              <a:spcAft>
                <a:spcPts val="0"/>
              </a:spcAft>
              <a:buClr>
                <a:srgbClr val="102649"/>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g151499302e1_0_4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500"/>
              <a:buNone/>
              <a:defRPr sz="15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100"/>
              <a:buNone/>
              <a:defRPr sz="1100"/>
            </a:lvl4pPr>
            <a:lvl5pPr marL="2286000" lvl="4" indent="-228600" algn="l" rtl="0">
              <a:lnSpc>
                <a:spcPct val="90000"/>
              </a:lnSpc>
              <a:spcBef>
                <a:spcPts val="500"/>
              </a:spcBef>
              <a:spcAft>
                <a:spcPts val="0"/>
              </a:spcAft>
              <a:buClr>
                <a:srgbClr val="102649"/>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pPr lvl="0"/>
            <a:r>
              <a:rPr lang="en-US"/>
              <a:t>Click to edit Master text styles</a:t>
            </a:r>
          </a:p>
        </p:txBody>
      </p:sp>
      <p:sp>
        <p:nvSpPr>
          <p:cNvPr id="62" name="Google Shape;62;g151499302e1_0_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63" name="Google Shape;63;g151499302e1_0_49"/>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64" name="Google Shape;64;g151499302e1_0_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102649"/>
                </a:solidFill>
                <a:latin typeface="Libre Franklin"/>
                <a:ea typeface="Libre Franklin"/>
                <a:cs typeface="Libre Franklin"/>
                <a:sym typeface="Libre Franklin"/>
              </a:defRPr>
            </a:lvl1pPr>
            <a:lvl2pPr marL="0" marR="0" lvl="1" indent="0" algn="l" rtl="0">
              <a:spcBef>
                <a:spcPts val="0"/>
              </a:spcBef>
              <a:buNone/>
              <a:defRPr sz="1900">
                <a:solidFill>
                  <a:srgbClr val="102649"/>
                </a:solidFill>
                <a:latin typeface="Libre Franklin"/>
                <a:ea typeface="Libre Franklin"/>
                <a:cs typeface="Libre Franklin"/>
                <a:sym typeface="Libre Franklin"/>
              </a:defRPr>
            </a:lvl2pPr>
            <a:lvl3pPr marL="0" marR="0" lvl="2" indent="0" algn="l" rtl="0">
              <a:spcBef>
                <a:spcPts val="0"/>
              </a:spcBef>
              <a:buNone/>
              <a:defRPr sz="1900">
                <a:solidFill>
                  <a:srgbClr val="102649"/>
                </a:solidFill>
                <a:latin typeface="Libre Franklin"/>
                <a:ea typeface="Libre Franklin"/>
                <a:cs typeface="Libre Franklin"/>
                <a:sym typeface="Libre Franklin"/>
              </a:defRPr>
            </a:lvl3pPr>
            <a:lvl4pPr marL="0" marR="0" lvl="3" indent="0" algn="l" rtl="0">
              <a:spcBef>
                <a:spcPts val="0"/>
              </a:spcBef>
              <a:buNone/>
              <a:defRPr sz="1900">
                <a:solidFill>
                  <a:srgbClr val="102649"/>
                </a:solidFill>
                <a:latin typeface="Libre Franklin"/>
                <a:ea typeface="Libre Franklin"/>
                <a:cs typeface="Libre Franklin"/>
                <a:sym typeface="Libre Franklin"/>
              </a:defRPr>
            </a:lvl4pPr>
            <a:lvl5pPr marL="0" marR="0" lvl="4" indent="0" algn="l" rtl="0">
              <a:spcBef>
                <a:spcPts val="0"/>
              </a:spcBef>
              <a:buNone/>
              <a:defRPr sz="1900">
                <a:solidFill>
                  <a:srgbClr val="102649"/>
                </a:solidFill>
                <a:latin typeface="Libre Franklin"/>
                <a:ea typeface="Libre Franklin"/>
                <a:cs typeface="Libre Franklin"/>
                <a:sym typeface="Libre Franklin"/>
              </a:defRPr>
            </a:lvl5pPr>
            <a:lvl6pPr marL="0" marR="0" lvl="5" indent="0" algn="l" rtl="0">
              <a:spcBef>
                <a:spcPts val="0"/>
              </a:spcBef>
              <a:buNone/>
              <a:defRPr sz="1900">
                <a:solidFill>
                  <a:srgbClr val="102649"/>
                </a:solidFill>
                <a:latin typeface="Libre Franklin"/>
                <a:ea typeface="Libre Franklin"/>
                <a:cs typeface="Libre Franklin"/>
                <a:sym typeface="Libre Franklin"/>
              </a:defRPr>
            </a:lvl6pPr>
            <a:lvl7pPr marL="0" marR="0" lvl="6" indent="0" algn="l" rtl="0">
              <a:spcBef>
                <a:spcPts val="0"/>
              </a:spcBef>
              <a:buNone/>
              <a:defRPr sz="1900">
                <a:solidFill>
                  <a:srgbClr val="102649"/>
                </a:solidFill>
                <a:latin typeface="Libre Franklin"/>
                <a:ea typeface="Libre Franklin"/>
                <a:cs typeface="Libre Franklin"/>
                <a:sym typeface="Libre Franklin"/>
              </a:defRPr>
            </a:lvl7pPr>
            <a:lvl8pPr marL="0" marR="0" lvl="7" indent="0" algn="l" rtl="0">
              <a:spcBef>
                <a:spcPts val="0"/>
              </a:spcBef>
              <a:buNone/>
              <a:defRPr sz="1900">
                <a:solidFill>
                  <a:srgbClr val="102649"/>
                </a:solidFill>
                <a:latin typeface="Libre Franklin"/>
                <a:ea typeface="Libre Franklin"/>
                <a:cs typeface="Libre Franklin"/>
                <a:sym typeface="Libre Franklin"/>
              </a:defRPr>
            </a:lvl8pPr>
            <a:lvl9pPr marL="0" marR="0" lvl="8" indent="0" algn="l" rtl="0">
              <a:spcBef>
                <a:spcPts val="0"/>
              </a:spcBef>
              <a:buNone/>
              <a:defRPr sz="1900">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242599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g151499302e1_0_56"/>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67" name="Google Shape;67;g151499302e1_0_56"/>
          <p:cNvSpPr>
            <a:spLocks noGrp="1"/>
          </p:cNvSpPr>
          <p:nvPr>
            <p:ph type="pic" idx="2"/>
          </p:nvPr>
        </p:nvSpPr>
        <p:spPr>
          <a:xfrm>
            <a:off x="5183188" y="987425"/>
            <a:ext cx="6172500" cy="4873500"/>
          </a:xfrm>
          <a:prstGeom prst="rect">
            <a:avLst/>
          </a:prstGeom>
          <a:noFill/>
          <a:ln>
            <a:noFill/>
          </a:ln>
        </p:spPr>
      </p:sp>
      <p:sp>
        <p:nvSpPr>
          <p:cNvPr id="68" name="Google Shape;68;g151499302e1_0_5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500"/>
              <a:buNone/>
              <a:defRPr sz="15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100"/>
              <a:buNone/>
              <a:defRPr sz="1100"/>
            </a:lvl4pPr>
            <a:lvl5pPr marL="2286000" lvl="4" indent="-228600" algn="l" rtl="0">
              <a:lnSpc>
                <a:spcPct val="90000"/>
              </a:lnSpc>
              <a:spcBef>
                <a:spcPts val="500"/>
              </a:spcBef>
              <a:spcAft>
                <a:spcPts val="0"/>
              </a:spcAft>
              <a:buClr>
                <a:srgbClr val="102649"/>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pPr lvl="0"/>
            <a:r>
              <a:rPr lang="en-US"/>
              <a:t>Click to edit Master text styles</a:t>
            </a:r>
          </a:p>
        </p:txBody>
      </p:sp>
      <p:sp>
        <p:nvSpPr>
          <p:cNvPr id="69" name="Google Shape;69;g151499302e1_0_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0" name="Google Shape;70;g151499302e1_0_56"/>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1" name="Google Shape;71;g151499302e1_0_56"/>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824874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9"/>
        <p:cNvGrpSpPr/>
        <p:nvPr/>
      </p:nvGrpSpPr>
      <p:grpSpPr>
        <a:xfrm>
          <a:off x="0" y="0"/>
          <a:ext cx="0" cy="0"/>
          <a:chOff x="0" y="0"/>
          <a:chExt cx="0" cy="0"/>
        </a:xfrm>
      </p:grpSpPr>
      <p:sp>
        <p:nvSpPr>
          <p:cNvPr id="10" name="Google Shape;10;g151499302e1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11" name="Google Shape;11;g151499302e1_0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4pPr>
            <a:lvl5pPr marL="2286000" marR="0" lvl="4"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g151499302e1_0_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5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9pPr>
          </a:lstStyle>
          <a:p>
            <a:endParaRPr lang="en-US" dirty="0"/>
          </a:p>
        </p:txBody>
      </p:sp>
      <p:sp>
        <p:nvSpPr>
          <p:cNvPr id="13" name="Google Shape;13;g151499302e1_0_0"/>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5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9pPr>
          </a:lstStyle>
          <a:p>
            <a:endParaRPr lang="en-US" dirty="0"/>
          </a:p>
        </p:txBody>
      </p:sp>
      <p:sp>
        <p:nvSpPr>
          <p:cNvPr id="14" name="Google Shape;14;g151499302e1_0_0"/>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lvl="0" algn="r" rtl="0">
              <a:buNone/>
              <a:defRPr sz="1300">
                <a:solidFill>
                  <a:srgbClr val="102649"/>
                </a:solidFill>
                <a:latin typeface="Libre Franklin"/>
                <a:ea typeface="Libre Franklin"/>
                <a:cs typeface="Libre Franklin"/>
                <a:sym typeface="Libre Franklin"/>
              </a:defRPr>
            </a:lvl1pPr>
            <a:lvl2pPr lvl="1" algn="r" rtl="0">
              <a:buNone/>
              <a:defRPr sz="1300">
                <a:solidFill>
                  <a:srgbClr val="102649"/>
                </a:solidFill>
                <a:latin typeface="Libre Franklin"/>
                <a:ea typeface="Libre Franklin"/>
                <a:cs typeface="Libre Franklin"/>
                <a:sym typeface="Libre Franklin"/>
              </a:defRPr>
            </a:lvl2pPr>
            <a:lvl3pPr lvl="2" algn="r" rtl="0">
              <a:buNone/>
              <a:defRPr sz="1300">
                <a:solidFill>
                  <a:srgbClr val="102649"/>
                </a:solidFill>
                <a:latin typeface="Libre Franklin"/>
                <a:ea typeface="Libre Franklin"/>
                <a:cs typeface="Libre Franklin"/>
                <a:sym typeface="Libre Franklin"/>
              </a:defRPr>
            </a:lvl3pPr>
            <a:lvl4pPr lvl="3" algn="r" rtl="0">
              <a:buNone/>
              <a:defRPr sz="1300">
                <a:solidFill>
                  <a:srgbClr val="102649"/>
                </a:solidFill>
                <a:latin typeface="Libre Franklin"/>
                <a:ea typeface="Libre Franklin"/>
                <a:cs typeface="Libre Franklin"/>
                <a:sym typeface="Libre Franklin"/>
              </a:defRPr>
            </a:lvl4pPr>
            <a:lvl5pPr lvl="4" algn="r" rtl="0">
              <a:buNone/>
              <a:defRPr sz="1300">
                <a:solidFill>
                  <a:srgbClr val="102649"/>
                </a:solidFill>
                <a:latin typeface="Libre Franklin"/>
                <a:ea typeface="Libre Franklin"/>
                <a:cs typeface="Libre Franklin"/>
                <a:sym typeface="Libre Franklin"/>
              </a:defRPr>
            </a:lvl5pPr>
            <a:lvl6pPr lvl="5" algn="r" rtl="0">
              <a:buNone/>
              <a:defRPr sz="1300">
                <a:solidFill>
                  <a:srgbClr val="102649"/>
                </a:solidFill>
                <a:latin typeface="Libre Franklin"/>
                <a:ea typeface="Libre Franklin"/>
                <a:cs typeface="Libre Franklin"/>
                <a:sym typeface="Libre Franklin"/>
              </a:defRPr>
            </a:lvl6pPr>
            <a:lvl7pPr lvl="6" algn="r" rtl="0">
              <a:buNone/>
              <a:defRPr sz="1300">
                <a:solidFill>
                  <a:srgbClr val="102649"/>
                </a:solidFill>
                <a:latin typeface="Libre Franklin"/>
                <a:ea typeface="Libre Franklin"/>
                <a:cs typeface="Libre Franklin"/>
                <a:sym typeface="Libre Franklin"/>
              </a:defRPr>
            </a:lvl7pPr>
            <a:lvl8pPr lvl="7" algn="r" rtl="0">
              <a:buNone/>
              <a:defRPr sz="1300">
                <a:solidFill>
                  <a:srgbClr val="102649"/>
                </a:solidFill>
                <a:latin typeface="Libre Franklin"/>
                <a:ea typeface="Libre Franklin"/>
                <a:cs typeface="Libre Franklin"/>
                <a:sym typeface="Libre Franklin"/>
              </a:defRPr>
            </a:lvl8pPr>
            <a:lvl9pPr lvl="8" algn="r" rtl="0">
              <a:buNone/>
              <a:defRPr sz="1300">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4883082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am11.safelinks.protection.outlook.com/?url=https://forms.gle/AFF8sFNVou9u2YAn6&amp;data=02|01|heather.ransom@education.ky.gov|91803152a83e4914b80d08d869fd65d0|9360c11f90e64706ad0025fcdc9e2ed1|0|0|637375884334679837&amp;sdata=gG3i5zDBeUMOqXsf4LL4h3m4b0SI%2B5rZH7WvMABJXZA%3D&amp;reserved=0"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hyperlink" Target="https://nam11.safelinks.protection.outlook.com/?url=https://forms.gle/AFF8sFNVou9u2YAn6&amp;data=02|01|heather.ransom@education.ky.gov|91803152a83e4914b80d08d869fd65d0|9360c11f90e64706ad0025fcdc9e2ed1|0|0|637375884334679837&amp;sdata=gG3i5zDBeUMOqXsf4LL4h3m4b0SI%2B5rZH7WvMABJXZA%3D&amp;reserved=0" TargetMode="External"/><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vimeo.com/20364818?embedded=true&amp;source=vimeo_logo&amp;owner=5906031"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education.ky.gov/curriculum/standards/kyacadstand/Documents/Module_7_Section_7b_Notecatcher.docx"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www.people-press.org/interactives/political-polarization-1994-2017/"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hyperlink" Target="https://www.socialstudies.org/system/files/publications/articles/se_8206323.pdf"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pz.harvard.edu/sites/default/files/Think%20Pair%20Share_1.pdf"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nam11.safelinks.protection.outlook.com/?url=https://forms.gle/AFF8sFNVou9u2YAn6&amp;data=02|01|heather.ransom@education.ky.gov|91803152a83e4914b80d08d869fd65d0|9360c11f90e64706ad0025fcdc9e2ed1|0|0|637375884334679837&amp;sdata=gG3i5zDBeUMOqXsf4LL4h3m4b0SI%2B5rZH7WvMABJXZA%3D&amp;reserved=0"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library.teachingworks.org/wp-content/uploads/10_BRR_decomp_092019.pdf"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library.teachingworks.org/wp-content/uploads/Community-expectations-and-behavior_decomposition.pdf"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s://learninginnovation.duke.edu/wp-content/uploads/2018/01/ITF-H1-discussionguide-17h5iob.pdf"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learninginnovation.duke.edu/wp-content/uploads/2018/01/ITF-H1-discussionguide-17h5iob.pdf"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s://learninginnovation.duke.edu/wp-content/uploads/2018/01/ITF-H1-discussionguide-17h5iob.pdf"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s://www.facinghistory.org/professional-development/ondemand/contracting"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hyperlink" Target="https://nam11.safelinks.protection.outlook.com/?url=https://forms.gle/AFF8sFNVou9u2YAn6&amp;data=02|01|heather.ransom@education.ky.gov|91803152a83e4914b80d08d869fd65d0|9360c11f90e64706ad0025fcdc9e2ed1|0|0|637375884334679837&amp;sdata=gG3i5zDBeUMOqXsf4LL4h3m4b0SI%2B5rZH7WvMABJXZA%3D&amp;reserved=0"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hyperlink" Target="https://twitter.com/betamiller/status/1130257173810884609"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hyperlink" Target="https://nam11.safelinks.protection.outlook.com/?url=https://forms.gle/AFF8sFNVou9u2YAn6&amp;data=02|01|heather.ransom@education.ky.gov|91803152a83e4914b80d08d869fd65d0|9360c11f90e64706ad0025fcdc9e2ed1|0|0|637375884334679837&amp;sdata=gG3i5zDBeUMOqXsf4LL4h3m4b0SI%2B5rZH7WvMABJXZA%3D&amp;reserved=0" TargetMode="External"/><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hyperlink" Target="https://www.teachingchannel.org/video/structured-academic-controversy-sac" TargetMode="External"/><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86.xml.rels><?xml version="1.0" encoding="UTF-8" standalone="yes"?>
<Relationships xmlns="http://schemas.openxmlformats.org/package/2006/relationships"><Relationship Id="rId3" Type="http://schemas.openxmlformats.org/officeDocument/2006/relationships/hyperlink" Target="https://www.learner.org/series/reading-writing-in-the-disciplines/bringing-it-all-together-history-social-studies/facilitating-a-socratic-seminar/" TargetMode="External"/><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87.xml.rels><?xml version="1.0" encoding="UTF-8" standalone="yes"?>
<Relationships xmlns="http://schemas.openxmlformats.org/package/2006/relationships"><Relationship Id="rId3" Type="http://schemas.openxmlformats.org/officeDocument/2006/relationships/hyperlink" Target="https://www.youtube.com/watch?v=U0XTkCSb6a8" TargetMode="External"/><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hyperlink" Target="https://nam11.safelinks.protection.outlook.com/?url=https://forms.gle/AFF8sFNVou9u2YAn6&amp;data=02|01|heather.ransom@education.ky.gov|91803152a83e4914b80d08d869fd65d0|9360c11f90e64706ad0025fcdc9e2ed1|0|0|637375884334679837&amp;sdata=gG3i5zDBeUMOqXsf4LL4h3m4b0SI%2B5rZH7WvMABJXZA%3D&amp;reserved=0" TargetMode="External"/><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hyperlink" Target="https://pz.harvard.edu/sites/default/files/What%20Makes%20You%20Say%20That_1.pdf" TargetMode="External"/><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hyperlink" Target="https://pz.harvard.edu/sites/default/files/The%203%20Ys_1.pdf" TargetMode="External"/><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3"/>
          <p:cNvSpPr txBox="1">
            <a:spLocks noGrp="1"/>
          </p:cNvSpPr>
          <p:nvPr>
            <p:ph type="ctrTitle"/>
          </p:nvPr>
        </p:nvSpPr>
        <p:spPr>
          <a:xfrm>
            <a:off x="2749296" y="2559748"/>
            <a:ext cx="9144000" cy="14091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595959"/>
              </a:buClr>
              <a:buSzPts val="4000"/>
              <a:buFont typeface="Arial"/>
              <a:buNone/>
            </a:pPr>
            <a:r>
              <a:rPr lang="en-US" sz="6600" dirty="0">
                <a:solidFill>
                  <a:srgbClr val="03224A"/>
                </a:solidFill>
              </a:rPr>
              <a:t>Creating Collaborative Civic Spaces</a:t>
            </a:r>
            <a:endParaRPr sz="6600" dirty="0">
              <a:solidFill>
                <a:srgbClr val="03224A"/>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3" name="Title 2"/>
          <p:cNvSpPr>
            <a:spLocks noGrp="1"/>
          </p:cNvSpPr>
          <p:nvPr>
            <p:ph type="title"/>
          </p:nvPr>
        </p:nvSpPr>
        <p:spPr>
          <a:xfrm>
            <a:off x="159774" y="0"/>
            <a:ext cx="10515600" cy="1325700"/>
          </a:xfrm>
        </p:spPr>
        <p:txBody>
          <a:bodyPr/>
          <a:lstStyle/>
          <a:p>
            <a:r>
              <a:rPr lang="en-US" sz="4000" dirty="0">
                <a:solidFill>
                  <a:srgbClr val="262626"/>
                </a:solidFill>
                <a:latin typeface="Arial"/>
                <a:cs typeface="Arial"/>
                <a:sym typeface="Arial"/>
              </a:rPr>
              <a:t>Reflection</a:t>
            </a:r>
            <a:br>
              <a:rPr lang="en-US" sz="4000" dirty="0">
                <a:solidFill>
                  <a:srgbClr val="262626"/>
                </a:solidFill>
                <a:latin typeface="Arial"/>
                <a:cs typeface="Arial"/>
                <a:sym typeface="Arial"/>
              </a:rPr>
            </a:br>
            <a:r>
              <a:rPr lang="en-US" sz="4000" dirty="0">
                <a:solidFill>
                  <a:srgbClr val="262626"/>
                </a:solidFill>
                <a:latin typeface="Arial"/>
                <a:cs typeface="Arial"/>
                <a:sym typeface="Arial"/>
              </a:rPr>
              <a:t>End of Section A: Introduction</a:t>
            </a:r>
            <a:endParaRPr lang="en-US" sz="4000" dirty="0"/>
          </a:p>
        </p:txBody>
      </p:sp>
      <p:sp>
        <p:nvSpPr>
          <p:cNvPr id="216" name="Google Shape;216;p31"/>
          <p:cNvSpPr txBox="1">
            <a:spLocks noGrp="1"/>
          </p:cNvSpPr>
          <p:nvPr>
            <p:ph type="body" idx="1"/>
          </p:nvPr>
        </p:nvSpPr>
        <p:spPr>
          <a:xfrm>
            <a:off x="277761" y="2505736"/>
            <a:ext cx="11742174" cy="4351338"/>
          </a:xfrm>
          <a:prstGeom prst="rect">
            <a:avLst/>
          </a:prstGeom>
        </p:spPr>
        <p:txBody>
          <a:bodyPr spcFirstLastPara="1" wrap="square" lIns="91425" tIns="45700" rIns="91425" bIns="45700" anchor="t" anchorCtr="0">
            <a:noAutofit/>
          </a:bodyPr>
          <a:lstStyle/>
          <a:p>
            <a:pPr marL="50800" lvl="0" indent="0" algn="l" rtl="0">
              <a:lnSpc>
                <a:spcPct val="115000"/>
              </a:lnSpc>
              <a:spcBef>
                <a:spcPts val="1000"/>
              </a:spcBef>
              <a:spcAft>
                <a:spcPts val="0"/>
              </a:spcAft>
              <a:buClr>
                <a:schemeClr val="dk1"/>
              </a:buClr>
              <a:buSzPts val="1100"/>
              <a:buFont typeface="Arial"/>
              <a:buNone/>
            </a:pPr>
            <a:r>
              <a:rPr lang="en-US" sz="2400" dirty="0">
                <a:solidFill>
                  <a:srgbClr val="262626"/>
                </a:solidFill>
                <a:latin typeface="Arial"/>
                <a:ea typeface="Arial"/>
                <a:cs typeface="Arial"/>
                <a:sym typeface="Arial"/>
              </a:rPr>
              <a:t>This is the end of </a:t>
            </a:r>
            <a:r>
              <a:rPr lang="en-US" sz="2400" i="1" dirty="0">
                <a:solidFill>
                  <a:srgbClr val="262626"/>
                </a:solidFill>
                <a:latin typeface="Arial"/>
                <a:ea typeface="Arial"/>
                <a:cs typeface="Arial"/>
                <a:sym typeface="Arial"/>
              </a:rPr>
              <a:t>Section A: </a:t>
            </a:r>
            <a:r>
              <a:rPr lang="en-US" sz="2400" dirty="0">
                <a:solidFill>
                  <a:srgbClr val="262626"/>
                </a:solidFill>
                <a:latin typeface="Arial"/>
                <a:ea typeface="Arial"/>
                <a:cs typeface="Arial"/>
                <a:sym typeface="Arial"/>
              </a:rPr>
              <a:t>“Introduction” within this module </a:t>
            </a:r>
            <a:r>
              <a:rPr lang="en-US" sz="2400" i="1" dirty="0">
                <a:solidFill>
                  <a:srgbClr val="262626"/>
                </a:solidFill>
                <a:latin typeface="Arial"/>
                <a:ea typeface="Arial"/>
                <a:cs typeface="Arial"/>
                <a:sym typeface="Arial"/>
              </a:rPr>
              <a:t>Creating Collaborative Civic Spaces</a:t>
            </a:r>
            <a:r>
              <a:rPr lang="en-US" sz="2400" dirty="0">
                <a:solidFill>
                  <a:srgbClr val="262626"/>
                </a:solidFill>
                <a:latin typeface="Arial"/>
                <a:ea typeface="Arial"/>
                <a:cs typeface="Arial"/>
                <a:sym typeface="Arial"/>
              </a:rPr>
              <a:t>.</a:t>
            </a:r>
            <a:endParaRPr sz="2400" dirty="0">
              <a:solidFill>
                <a:srgbClr val="262626"/>
              </a:solidFill>
              <a:latin typeface="Arial"/>
              <a:ea typeface="Arial"/>
              <a:cs typeface="Arial"/>
              <a:sym typeface="Arial"/>
            </a:endParaRPr>
          </a:p>
          <a:p>
            <a:pPr marL="38100" lvl="0" indent="0">
              <a:buSzPts val="3000"/>
              <a:buNone/>
            </a:pPr>
            <a:r>
              <a:rPr lang="en-US" sz="2400" dirty="0">
                <a:solidFill>
                  <a:schemeClr val="tx1"/>
                </a:solidFill>
              </a:rPr>
              <a:t>If you would like to complete another section of this module at this time, continue onto the next slide to begin facilitating this module: Section B:  “What Do We Do With Variation?”</a:t>
            </a:r>
          </a:p>
          <a:p>
            <a:pPr marL="0" lvl="0" indent="0">
              <a:lnSpc>
                <a:spcPct val="115000"/>
              </a:lnSpc>
              <a:spcBef>
                <a:spcPts val="0"/>
              </a:spcBef>
              <a:buNone/>
            </a:pPr>
            <a:endParaRPr lang="en-US" sz="2400" dirty="0">
              <a:solidFill>
                <a:srgbClr val="333333"/>
              </a:solidFill>
            </a:endParaRPr>
          </a:p>
          <a:p>
            <a:pPr marL="50800" indent="0">
              <a:lnSpc>
                <a:spcPct val="115000"/>
              </a:lnSpc>
              <a:buSzPts val="1100"/>
              <a:buNone/>
            </a:pPr>
            <a:r>
              <a:rPr lang="en-US" sz="2400" dirty="0">
                <a:solidFill>
                  <a:srgbClr val="262626"/>
                </a:solidFill>
                <a:latin typeface="Arial"/>
                <a:ea typeface="Arial"/>
                <a:cs typeface="Arial"/>
                <a:sym typeface="Arial"/>
              </a:rPr>
              <a:t>Survey link: </a:t>
            </a:r>
            <a:r>
              <a:rPr lang="en-US" sz="2400" dirty="0">
                <a:solidFill>
                  <a:srgbClr val="262626"/>
                </a:solidFill>
                <a:latin typeface="Arial"/>
                <a:ea typeface="Arial"/>
                <a:cs typeface="Arial"/>
                <a:sym typeface="Arial"/>
                <a:hlinkClick r:id="rId3"/>
              </a:rPr>
              <a:t>Collaborative Civic Spaces Professional Learning Survey </a:t>
            </a:r>
            <a:r>
              <a:rPr lang="en-US" sz="2400" dirty="0">
                <a:solidFill>
                  <a:srgbClr val="262626"/>
                </a:solidFill>
                <a:latin typeface="Arial"/>
                <a:ea typeface="Arial"/>
                <a:cs typeface="Arial"/>
                <a:sym typeface="Arial"/>
              </a:rPr>
              <a:t>  </a:t>
            </a:r>
            <a:endParaRPr sz="2400" dirty="0">
              <a:solidFill>
                <a:srgbClr val="262626"/>
              </a:solidFill>
              <a:latin typeface="Arial"/>
              <a:ea typeface="Arial"/>
              <a:cs typeface="Arial"/>
              <a:sym typeface="Arial"/>
            </a:endParaRPr>
          </a:p>
        </p:txBody>
      </p:sp>
      <p:pic>
        <p:nvPicPr>
          <p:cNvPr id="217" name="Google Shape;217;p31" descr="Stop sign indicating participants should stop here. " title="Stop sign"/>
          <p:cNvPicPr preferRelativeResize="0"/>
          <p:nvPr/>
        </p:nvPicPr>
        <p:blipFill>
          <a:blip r:embed="rId4">
            <a:alphaModFix/>
          </a:blip>
          <a:stretch>
            <a:fillRect/>
          </a:stretch>
        </p:blipFill>
        <p:spPr>
          <a:xfrm>
            <a:off x="5141089" y="1180036"/>
            <a:ext cx="1352550" cy="1352550"/>
          </a:xfrm>
          <a:prstGeom prst="rect">
            <a:avLst/>
          </a:prstGeom>
          <a:noFill/>
          <a:ln>
            <a:noFill/>
          </a:ln>
        </p:spPr>
      </p:pic>
    </p:spTree>
    <p:extLst>
      <p:ext uri="{BB962C8B-B14F-4D97-AF65-F5344CB8AC3E}">
        <p14:creationId xmlns:p14="http://schemas.microsoft.com/office/powerpoint/2010/main" val="1727931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8"/>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 Section F: End</a:t>
            </a:r>
            <a:endParaRPr dirty="0"/>
          </a:p>
        </p:txBody>
      </p:sp>
      <p:sp>
        <p:nvSpPr>
          <p:cNvPr id="193" name="Google Shape;193;p28"/>
          <p:cNvSpPr txBox="1">
            <a:spLocks noGrp="1"/>
          </p:cNvSpPr>
          <p:nvPr>
            <p:ph type="body" idx="1"/>
          </p:nvPr>
        </p:nvSpPr>
        <p:spPr>
          <a:prstGeom prst="rect">
            <a:avLst/>
          </a:prstGeom>
        </p:spPr>
        <p:txBody>
          <a:bodyPr spcFirstLastPara="1" wrap="square" lIns="91425" tIns="45700" rIns="91425" bIns="45700" anchor="t" anchorCtr="0">
            <a:noAutofit/>
          </a:bodyPr>
          <a:lstStyle/>
          <a:p>
            <a:pPr marL="50800" lvl="0" indent="0" algn="l" rtl="0">
              <a:lnSpc>
                <a:spcPct val="115000"/>
              </a:lnSpc>
              <a:spcBef>
                <a:spcPts val="1000"/>
              </a:spcBef>
              <a:spcAft>
                <a:spcPts val="0"/>
              </a:spcAft>
              <a:buClr>
                <a:schemeClr val="dk1"/>
              </a:buClr>
              <a:buSzPts val="1100"/>
              <a:buFont typeface="Arial"/>
              <a:buNone/>
            </a:pPr>
            <a:r>
              <a:rPr lang="en-US" sz="2400" dirty="0">
                <a:solidFill>
                  <a:srgbClr val="262626"/>
                </a:solidFill>
                <a:latin typeface="Arial"/>
                <a:ea typeface="Arial"/>
                <a:cs typeface="Arial"/>
                <a:sym typeface="Arial"/>
              </a:rPr>
              <a:t>This is the end of Section F</a:t>
            </a:r>
            <a:r>
              <a:rPr lang="en-US" sz="2400" i="1" dirty="0">
                <a:solidFill>
                  <a:srgbClr val="262626"/>
                </a:solidFill>
                <a:latin typeface="Arial"/>
                <a:ea typeface="Arial"/>
                <a:cs typeface="Arial"/>
                <a:sym typeface="Arial"/>
              </a:rPr>
              <a:t>: </a:t>
            </a:r>
            <a:r>
              <a:rPr lang="en-US" sz="2400" dirty="0">
                <a:solidFill>
                  <a:srgbClr val="262626"/>
                </a:solidFill>
                <a:latin typeface="+mj-lt"/>
                <a:ea typeface="Arial"/>
                <a:cs typeface="Arial"/>
                <a:sym typeface="Arial"/>
              </a:rPr>
              <a:t>“</a:t>
            </a:r>
            <a:r>
              <a:rPr lang="en-US" sz="2400" dirty="0">
                <a:solidFill>
                  <a:srgbClr val="000000"/>
                </a:solidFill>
                <a:latin typeface="+mj-lt"/>
              </a:rPr>
              <a:t>Reflection” </a:t>
            </a:r>
            <a:r>
              <a:rPr lang="en-US" sz="2400" dirty="0">
                <a:solidFill>
                  <a:srgbClr val="262626"/>
                </a:solidFill>
                <a:latin typeface="Arial"/>
                <a:ea typeface="Arial"/>
                <a:cs typeface="Arial"/>
                <a:sym typeface="Arial"/>
              </a:rPr>
              <a:t>within this module: </a:t>
            </a:r>
            <a:r>
              <a:rPr lang="en-US" sz="2400" i="1" dirty="0">
                <a:solidFill>
                  <a:srgbClr val="262626"/>
                </a:solidFill>
                <a:latin typeface="Arial"/>
                <a:ea typeface="Arial"/>
                <a:cs typeface="Arial"/>
                <a:sym typeface="Arial"/>
              </a:rPr>
              <a:t>Creating Collaborative Civic Spaces</a:t>
            </a:r>
            <a:r>
              <a:rPr lang="en-US" sz="2400" dirty="0">
                <a:solidFill>
                  <a:srgbClr val="262626"/>
                </a:solidFill>
                <a:latin typeface="Arial"/>
                <a:ea typeface="Arial"/>
                <a:cs typeface="Arial"/>
                <a:sym typeface="Arial"/>
              </a:rPr>
              <a:t>.</a:t>
            </a:r>
          </a:p>
          <a:p>
            <a:pPr marL="50800" lvl="0" indent="0" algn="l" rtl="0">
              <a:lnSpc>
                <a:spcPct val="115000"/>
              </a:lnSpc>
              <a:spcBef>
                <a:spcPts val="1000"/>
              </a:spcBef>
              <a:spcAft>
                <a:spcPts val="0"/>
              </a:spcAft>
              <a:buClr>
                <a:schemeClr val="dk1"/>
              </a:buClr>
              <a:buSzPts val="1100"/>
              <a:buFont typeface="Arial"/>
              <a:buNone/>
            </a:pPr>
            <a:endParaRPr sz="2400" dirty="0">
              <a:solidFill>
                <a:srgbClr val="262626"/>
              </a:solidFill>
              <a:latin typeface="Arial"/>
              <a:ea typeface="Arial"/>
              <a:cs typeface="Arial"/>
              <a:sym typeface="Arial"/>
            </a:endParaRPr>
          </a:p>
          <a:p>
            <a:pPr marL="50800" lvl="0" indent="0" algn="l" rtl="0">
              <a:lnSpc>
                <a:spcPct val="115000"/>
              </a:lnSpc>
              <a:spcBef>
                <a:spcPts val="1000"/>
              </a:spcBef>
              <a:spcAft>
                <a:spcPts val="0"/>
              </a:spcAft>
              <a:buClr>
                <a:schemeClr val="dk1"/>
              </a:buClr>
              <a:buSzPts val="1100"/>
              <a:buFont typeface="Arial"/>
              <a:buNone/>
            </a:pPr>
            <a:r>
              <a:rPr lang="en-US" sz="2400" dirty="0">
                <a:solidFill>
                  <a:srgbClr val="262626"/>
                </a:solidFill>
                <a:latin typeface="Arial"/>
                <a:ea typeface="Arial"/>
                <a:cs typeface="Arial"/>
                <a:sym typeface="Arial"/>
              </a:rPr>
              <a:t>Please complete the KDE survey to provide feedback on the module and to share your needs.</a:t>
            </a:r>
          </a:p>
          <a:p>
            <a:pPr marL="50800" lvl="0" indent="0" algn="l" rtl="0">
              <a:lnSpc>
                <a:spcPct val="115000"/>
              </a:lnSpc>
              <a:spcBef>
                <a:spcPts val="1000"/>
              </a:spcBef>
              <a:spcAft>
                <a:spcPts val="0"/>
              </a:spcAft>
              <a:buClr>
                <a:schemeClr val="dk1"/>
              </a:buClr>
              <a:buSzPts val="1100"/>
              <a:buFont typeface="Arial"/>
              <a:buNone/>
            </a:pPr>
            <a:endParaRPr sz="2400" dirty="0">
              <a:solidFill>
                <a:srgbClr val="262626"/>
              </a:solidFill>
              <a:latin typeface="Arial"/>
              <a:ea typeface="Arial"/>
              <a:cs typeface="Arial"/>
              <a:sym typeface="Arial"/>
            </a:endParaRPr>
          </a:p>
          <a:p>
            <a:pPr marL="50800" indent="0">
              <a:lnSpc>
                <a:spcPct val="115000"/>
              </a:lnSpc>
              <a:buSzPts val="1100"/>
              <a:buNone/>
            </a:pPr>
            <a:r>
              <a:rPr lang="en-US" sz="2400" dirty="0">
                <a:solidFill>
                  <a:srgbClr val="262626"/>
                </a:solidFill>
                <a:latin typeface="Arial"/>
                <a:ea typeface="Arial"/>
                <a:cs typeface="Arial"/>
                <a:sym typeface="Arial"/>
              </a:rPr>
              <a:t>Survey link: </a:t>
            </a:r>
            <a:r>
              <a:rPr lang="en-US" sz="2400" dirty="0">
                <a:solidFill>
                  <a:srgbClr val="262626"/>
                </a:solidFill>
                <a:latin typeface="Arial"/>
                <a:ea typeface="Arial"/>
                <a:cs typeface="Arial"/>
                <a:sym typeface="Arial"/>
                <a:hlinkClick r:id="rId3"/>
              </a:rPr>
              <a:t>Collaborative Civic Spaces Professional Learning Survey </a:t>
            </a:r>
            <a:r>
              <a:rPr lang="en-US" sz="2400" dirty="0">
                <a:solidFill>
                  <a:srgbClr val="262626"/>
                </a:solidFill>
                <a:latin typeface="Arial"/>
                <a:ea typeface="Arial"/>
                <a:cs typeface="Arial"/>
                <a:sym typeface="Arial"/>
              </a:rPr>
              <a:t> </a:t>
            </a:r>
          </a:p>
          <a:p>
            <a:pPr marL="0" lvl="0" indent="0" algn="l" rtl="0">
              <a:spcBef>
                <a:spcPts val="1000"/>
              </a:spcBef>
              <a:spcAft>
                <a:spcPts val="0"/>
              </a:spcAft>
              <a:buNone/>
            </a:pPr>
            <a:endParaRPr dirty="0"/>
          </a:p>
        </p:txBody>
      </p:sp>
      <p:pic>
        <p:nvPicPr>
          <p:cNvPr id="194" name="Google Shape;194;p28" descr="This is the end of 7f: Reflection within Module 7: Creating Collaborative Civic Spaces.&#10;" title="Stop sign"/>
          <p:cNvPicPr preferRelativeResize="0"/>
          <p:nvPr/>
        </p:nvPicPr>
        <p:blipFill>
          <a:blip r:embed="rId4">
            <a:alphaModFix/>
          </a:blip>
          <a:stretch>
            <a:fillRect/>
          </a:stretch>
        </p:blipFill>
        <p:spPr>
          <a:xfrm>
            <a:off x="7082650" y="405675"/>
            <a:ext cx="1352550" cy="1352550"/>
          </a:xfrm>
          <a:prstGeom prst="rect">
            <a:avLst/>
          </a:prstGeom>
          <a:noFill/>
          <a:ln>
            <a:noFill/>
          </a:ln>
        </p:spPr>
      </p:pic>
    </p:spTree>
    <p:extLst>
      <p:ext uri="{BB962C8B-B14F-4D97-AF65-F5344CB8AC3E}">
        <p14:creationId xmlns:p14="http://schemas.microsoft.com/office/powerpoint/2010/main" val="4280780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3"/>
          <p:cNvSpPr txBox="1">
            <a:spLocks noGrp="1"/>
          </p:cNvSpPr>
          <p:nvPr>
            <p:ph type="ctrTitle"/>
          </p:nvPr>
        </p:nvSpPr>
        <p:spPr>
          <a:xfrm>
            <a:off x="2483825" y="2530251"/>
            <a:ext cx="9144000" cy="14091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595959"/>
              </a:buClr>
              <a:buSzPts val="4000"/>
              <a:buFont typeface="Arial"/>
              <a:buNone/>
            </a:pPr>
            <a:r>
              <a:rPr lang="en-US" sz="6600" dirty="0">
                <a:solidFill>
                  <a:srgbClr val="03224A"/>
                </a:solidFill>
              </a:rPr>
              <a:t>Creating Collaborative Civic Spaces</a:t>
            </a:r>
            <a:endParaRPr sz="6600" dirty="0">
              <a:solidFill>
                <a:srgbClr val="03224A"/>
              </a:solidFill>
            </a:endParaRPr>
          </a:p>
        </p:txBody>
      </p:sp>
    </p:spTree>
    <p:extLst>
      <p:ext uri="{BB962C8B-B14F-4D97-AF65-F5344CB8AC3E}">
        <p14:creationId xmlns:p14="http://schemas.microsoft.com/office/powerpoint/2010/main" val="2321377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3"/>
          <p:cNvSpPr txBox="1">
            <a:spLocks noGrp="1"/>
          </p:cNvSpPr>
          <p:nvPr>
            <p:ph type="ctrTitle"/>
          </p:nvPr>
        </p:nvSpPr>
        <p:spPr>
          <a:xfrm>
            <a:off x="2497393" y="1600262"/>
            <a:ext cx="9144000" cy="14091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595959"/>
              </a:buClr>
              <a:buSzPts val="4000"/>
              <a:buFont typeface="Arial"/>
              <a:buNone/>
            </a:pPr>
            <a:r>
              <a:rPr lang="en-US" sz="5400" dirty="0">
                <a:solidFill>
                  <a:srgbClr val="03224A"/>
                </a:solidFill>
              </a:rPr>
              <a:t>Creating Collaborative Civic Spaces</a:t>
            </a:r>
            <a:endParaRPr sz="5400" dirty="0">
              <a:solidFill>
                <a:srgbClr val="03224A"/>
              </a:solidFill>
            </a:endParaRPr>
          </a:p>
        </p:txBody>
      </p:sp>
      <p:sp>
        <p:nvSpPr>
          <p:cNvPr id="96" name="Google Shape;96;p13"/>
          <p:cNvSpPr txBox="1">
            <a:spLocks noGrp="1"/>
          </p:cNvSpPr>
          <p:nvPr>
            <p:ph type="subTitle" idx="1"/>
          </p:nvPr>
        </p:nvSpPr>
        <p:spPr>
          <a:xfrm>
            <a:off x="2290916" y="3429000"/>
            <a:ext cx="9144000" cy="1655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595959"/>
              </a:buClr>
              <a:buSzPts val="4000"/>
              <a:buNone/>
            </a:pPr>
            <a:r>
              <a:rPr lang="en-US" sz="4000" b="1" dirty="0">
                <a:solidFill>
                  <a:srgbClr val="595959"/>
                </a:solidFill>
              </a:rPr>
              <a:t> </a:t>
            </a:r>
            <a:r>
              <a:rPr lang="en-US" sz="3200" dirty="0"/>
              <a:t>Section B: What Do We Do With a Variation?</a:t>
            </a:r>
            <a:endParaRPr sz="3200" dirty="0"/>
          </a:p>
          <a:p>
            <a:pPr marL="0" lvl="0" indent="0">
              <a:spcBef>
                <a:spcPts val="0"/>
              </a:spcBef>
              <a:buClr>
                <a:srgbClr val="595959"/>
              </a:buClr>
              <a:buSzPts val="4000"/>
            </a:pPr>
            <a:r>
              <a:rPr lang="en-US" sz="4000" b="1" dirty="0">
                <a:solidFill>
                  <a:srgbClr val="595959"/>
                </a:solidFill>
              </a:rPr>
              <a:t>   </a:t>
            </a:r>
            <a:br>
              <a:rPr lang="en-US" sz="4000" dirty="0"/>
            </a:br>
            <a:endParaRPr dirty="0"/>
          </a:p>
        </p:txBody>
      </p:sp>
    </p:spTree>
    <p:extLst>
      <p:ext uri="{BB962C8B-B14F-4D97-AF65-F5344CB8AC3E}">
        <p14:creationId xmlns:p14="http://schemas.microsoft.com/office/powerpoint/2010/main" val="95427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4"/>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Overview of this module</a:t>
            </a:r>
            <a:endParaRPr dirty="0"/>
          </a:p>
        </p:txBody>
      </p:sp>
      <p:sp>
        <p:nvSpPr>
          <p:cNvPr id="102" name="Google Shape;102;p14"/>
          <p:cNvSpPr txBox="1">
            <a:spLocks noGrp="1"/>
          </p:cNvSpPr>
          <p:nvPr>
            <p:ph type="body" idx="1"/>
          </p:nvPr>
        </p:nvSpPr>
        <p:spPr>
          <a:xfrm>
            <a:off x="1727200" y="1368426"/>
            <a:ext cx="9626600" cy="4351200"/>
          </a:xfrm>
          <a:prstGeom prst="rect">
            <a:avLst/>
          </a:prstGeom>
        </p:spPr>
        <p:txBody>
          <a:bodyPr spcFirstLastPara="1" wrap="square" lIns="91425" tIns="45700" rIns="91425" bIns="45700" anchor="t" anchorCtr="0">
            <a:noAutofit/>
          </a:bodyPr>
          <a:lstStyle/>
          <a:p>
            <a:pPr marL="38100" lvl="0" indent="0">
              <a:buSzPts val="3000"/>
              <a:buNone/>
            </a:pPr>
            <a:r>
              <a:rPr lang="en-US" sz="3000" dirty="0"/>
              <a:t>Section A: Introduction </a:t>
            </a:r>
          </a:p>
          <a:p>
            <a:pPr marL="38100" lvl="0" indent="0">
              <a:buSzPts val="3000"/>
              <a:buNone/>
            </a:pPr>
            <a:r>
              <a:rPr lang="en-US" sz="3000" dirty="0">
                <a:solidFill>
                  <a:schemeClr val="tx1"/>
                </a:solidFill>
              </a:rPr>
              <a:t>Section B: What Do We Do With Variation?</a:t>
            </a:r>
          </a:p>
          <a:p>
            <a:pPr marL="38100" lvl="0" indent="0">
              <a:buSzPts val="3000"/>
              <a:buNone/>
            </a:pPr>
            <a:r>
              <a:rPr lang="en-US" sz="3000" dirty="0">
                <a:solidFill>
                  <a:schemeClr val="tx1"/>
                </a:solidFill>
              </a:rPr>
              <a:t>Section C: Engaging Student Voice in Community Building</a:t>
            </a:r>
          </a:p>
          <a:p>
            <a:pPr marL="38100" lvl="0" indent="0">
              <a:buSzPts val="3000"/>
              <a:buNone/>
            </a:pPr>
            <a:r>
              <a:rPr lang="en-US" sz="3000" dirty="0"/>
              <a:t>Section D: </a:t>
            </a:r>
            <a:r>
              <a:rPr lang="en-US" sz="3000" dirty="0">
                <a:solidFill>
                  <a:schemeClr val="tx1"/>
                </a:solidFill>
              </a:rPr>
              <a:t>The Proven Practice of Deliberation of Current and Controversial Issues</a:t>
            </a:r>
          </a:p>
          <a:p>
            <a:pPr marL="38100" lvl="0" indent="0">
              <a:buSzPts val="3000"/>
              <a:buNone/>
            </a:pPr>
            <a:r>
              <a:rPr lang="en-US" sz="3000" dirty="0"/>
              <a:t>Section E: Strategies to Support Collaborative Civic Spaces</a:t>
            </a:r>
          </a:p>
          <a:p>
            <a:pPr marL="38100" lvl="0" indent="0">
              <a:buSzPts val="3000"/>
              <a:buNone/>
            </a:pPr>
            <a:r>
              <a:rPr lang="en-US" sz="3000" dirty="0"/>
              <a:t>Section F: Reflection  </a:t>
            </a:r>
          </a:p>
          <a:p>
            <a:pPr marL="38100" lvl="0" indent="0">
              <a:buSzPts val="3000"/>
              <a:buNone/>
            </a:pPr>
            <a:endParaRPr lang="en-US" sz="3000" dirty="0"/>
          </a:p>
        </p:txBody>
      </p:sp>
      <p:sp>
        <p:nvSpPr>
          <p:cNvPr id="103" name="Google Shape;103;p14" descr="Arrow indicating that this is section 7b of the module. " title="Arrow"/>
          <p:cNvSpPr/>
          <p:nvPr/>
        </p:nvSpPr>
        <p:spPr>
          <a:xfrm>
            <a:off x="530500" y="2038326"/>
            <a:ext cx="1196700" cy="6558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Group Norms</a:t>
            </a:r>
            <a:endParaRPr dirty="0"/>
          </a:p>
        </p:txBody>
      </p:sp>
      <p:sp>
        <p:nvSpPr>
          <p:cNvPr id="109" name="Google Shape;109;p15"/>
          <p:cNvSpPr txBox="1">
            <a:spLocks noGrp="1"/>
          </p:cNvSpPr>
          <p:nvPr>
            <p:ph type="body" idx="1"/>
          </p:nvPr>
        </p:nvSpPr>
        <p:spPr>
          <a:xfrm>
            <a:off x="616975" y="1501160"/>
            <a:ext cx="10515600" cy="4351200"/>
          </a:xfrm>
          <a:prstGeom prst="rect">
            <a:avLst/>
          </a:prstGeom>
        </p:spPr>
        <p:txBody>
          <a:bodyPr spcFirstLastPara="1" wrap="square" lIns="91425" tIns="45700" rIns="91425" bIns="45700" anchor="t" anchorCtr="0">
            <a:noAutofit/>
          </a:bodyPr>
          <a:lstStyle/>
          <a:p>
            <a:pPr marL="457200" lvl="0" indent="-457200" algn="l" rtl="0">
              <a:lnSpc>
                <a:spcPct val="115000"/>
              </a:lnSpc>
              <a:spcBef>
                <a:spcPts val="1000"/>
              </a:spcBef>
              <a:spcAft>
                <a:spcPts val="0"/>
              </a:spcAft>
              <a:buSzPts val="3600"/>
              <a:buFont typeface="Arial"/>
              <a:buAutoNum type="arabicPeriod"/>
            </a:pPr>
            <a:r>
              <a:rPr lang="en-US" sz="3600" dirty="0">
                <a:solidFill>
                  <a:srgbClr val="404040"/>
                </a:solidFill>
                <a:latin typeface="Arial"/>
                <a:ea typeface="Arial"/>
                <a:cs typeface="Arial"/>
                <a:sym typeface="Arial"/>
              </a:rPr>
              <a:t>Assume best intentions.</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Listen carefully to one another.</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Be open to new ideas.</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Be open to working outside your comfort zone.</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Ask questions.</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Allow a chance for everyone to participate.</a:t>
            </a:r>
            <a:endParaRPr sz="3600" dirty="0">
              <a:solidFill>
                <a:srgbClr val="404040"/>
              </a:solidFill>
              <a:latin typeface="Arial"/>
              <a:ea typeface="Arial"/>
              <a:cs typeface="Arial"/>
              <a:sym typeface="Arial"/>
            </a:endParaRPr>
          </a:p>
          <a:p>
            <a:pPr marL="0" lvl="0" indent="0" algn="l" rtl="0">
              <a:spcBef>
                <a:spcPts val="1000"/>
              </a:spcBef>
              <a:spcAft>
                <a:spcPts val="0"/>
              </a:spcAft>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Objectives</a:t>
            </a:r>
            <a:endParaRPr dirty="0"/>
          </a:p>
        </p:txBody>
      </p:sp>
      <p:sp>
        <p:nvSpPr>
          <p:cNvPr id="121" name="Google Shape;121;p17"/>
          <p:cNvSpPr txBox="1">
            <a:spLocks noGrp="1"/>
          </p:cNvSpPr>
          <p:nvPr>
            <p:ph type="body" idx="1"/>
          </p:nvPr>
        </p:nvSpPr>
        <p:spPr>
          <a:xfrm>
            <a:off x="838200" y="1626592"/>
            <a:ext cx="10515600" cy="4351200"/>
          </a:xfrm>
          <a:prstGeom prst="rect">
            <a:avLst/>
          </a:prstGeom>
        </p:spPr>
        <p:txBody>
          <a:bodyPr spcFirstLastPara="1" wrap="square" lIns="91425" tIns="45700" rIns="91425" bIns="45700" anchor="t" anchorCtr="0">
            <a:noAutofit/>
          </a:bodyPr>
          <a:lstStyle/>
          <a:p>
            <a:pPr marL="0" lvl="0" indent="0" algn="l" rtl="0">
              <a:lnSpc>
                <a:spcPct val="100000"/>
              </a:lnSpc>
              <a:spcBef>
                <a:spcPts val="640"/>
              </a:spcBef>
              <a:spcAft>
                <a:spcPts val="0"/>
              </a:spcAft>
              <a:buClr>
                <a:schemeClr val="dk1"/>
              </a:buClr>
              <a:buSzPts val="1100"/>
              <a:buFont typeface="Arial"/>
              <a:buNone/>
            </a:pPr>
            <a:r>
              <a:rPr lang="en-US" dirty="0"/>
              <a:t>In this module, participants will:</a:t>
            </a:r>
            <a:endParaRPr dirty="0"/>
          </a:p>
          <a:p>
            <a:pPr marL="457200" lvl="0" indent="-381000" algn="l" rtl="0">
              <a:lnSpc>
                <a:spcPct val="100000"/>
              </a:lnSpc>
              <a:spcBef>
                <a:spcPts val="640"/>
              </a:spcBef>
              <a:spcAft>
                <a:spcPts val="0"/>
              </a:spcAft>
              <a:buSzPts val="2400"/>
              <a:buChar char="•"/>
            </a:pPr>
            <a:r>
              <a:rPr lang="en-US" dirty="0"/>
              <a:t>Review how the instructional shifts of the </a:t>
            </a:r>
            <a:r>
              <a:rPr lang="en-US" i="1" dirty="0"/>
              <a:t>KAS for Social Studies</a:t>
            </a:r>
            <a:r>
              <a:rPr lang="en-US" dirty="0"/>
              <a:t> require the cultivation and nurturing of collaborative civic spaces.</a:t>
            </a:r>
            <a:endParaRPr dirty="0"/>
          </a:p>
          <a:p>
            <a:pPr marL="457200" lvl="0" indent="-381000" algn="l" rtl="0">
              <a:lnSpc>
                <a:spcPct val="100000"/>
              </a:lnSpc>
              <a:spcBef>
                <a:spcPts val="0"/>
              </a:spcBef>
              <a:spcAft>
                <a:spcPts val="0"/>
              </a:spcAft>
              <a:buSzPts val="2400"/>
              <a:buChar char="•"/>
            </a:pPr>
            <a:r>
              <a:rPr lang="en-US" dirty="0"/>
              <a:t>Examine data that highlights some of the challenges to creating collaborative civic spaces.</a:t>
            </a:r>
            <a:endParaRPr dirty="0"/>
          </a:p>
          <a:p>
            <a:pPr marL="457200" lvl="0" indent="-381000" algn="l" rtl="0">
              <a:lnSpc>
                <a:spcPct val="100000"/>
              </a:lnSpc>
              <a:spcBef>
                <a:spcPts val="0"/>
              </a:spcBef>
              <a:spcAft>
                <a:spcPts val="0"/>
              </a:spcAft>
              <a:buSzPts val="2400"/>
              <a:buChar char="•"/>
            </a:pPr>
            <a:r>
              <a:rPr lang="en-US" dirty="0"/>
              <a:t>Explore research that points to the importance of discussing compelling questions that tap into “variations”. </a:t>
            </a:r>
            <a:endParaRPr dirty="0"/>
          </a:p>
          <a:p>
            <a:pPr marL="457200" lvl="0" indent="-381000" algn="l" rtl="0">
              <a:lnSpc>
                <a:spcPct val="100000"/>
              </a:lnSpc>
              <a:spcBef>
                <a:spcPts val="0"/>
              </a:spcBef>
              <a:spcAft>
                <a:spcPts val="0"/>
              </a:spcAft>
              <a:buSzPts val="2400"/>
              <a:buChar char="•"/>
            </a:pPr>
            <a:r>
              <a:rPr lang="en-US" dirty="0"/>
              <a:t>Identify policies and practices to facilitate collaborative civic spaces that help “barriers fall down”.</a:t>
            </a:r>
            <a:endParaRPr dirty="0"/>
          </a:p>
          <a:p>
            <a:pPr marL="457200" lvl="0" indent="0" algn="l" rtl="0">
              <a:lnSpc>
                <a:spcPct val="100000"/>
              </a:lnSpc>
              <a:spcBef>
                <a:spcPts val="640"/>
              </a:spcBef>
              <a:spcAft>
                <a:spcPts val="0"/>
              </a:spcAft>
              <a:buClr>
                <a:schemeClr val="dk1"/>
              </a:buClr>
              <a:buSzPts val="1100"/>
              <a:buFont typeface="Arial"/>
              <a:buNone/>
            </a:pPr>
            <a:endParaRPr sz="2400" dirty="0"/>
          </a:p>
          <a:p>
            <a:pPr marL="0" lvl="0" indent="0" algn="l" rtl="0">
              <a:spcBef>
                <a:spcPts val="1000"/>
              </a:spcBef>
              <a:spcAft>
                <a:spcPts val="0"/>
              </a:spcAft>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6"/>
          <p:cNvSpPr txBox="1">
            <a:spLocks noGrp="1"/>
          </p:cNvSpPr>
          <p:nvPr>
            <p:ph type="title"/>
          </p:nvPr>
        </p:nvSpPr>
        <p:spPr>
          <a:xfrm>
            <a:off x="516025" y="31779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sz="3600" b="1" dirty="0"/>
              <a:t>Pre-Module Activity</a:t>
            </a:r>
            <a:endParaRPr sz="3600" b="1" dirty="0"/>
          </a:p>
          <a:p>
            <a:pPr marL="0" lvl="0" indent="0" algn="l" rtl="0">
              <a:lnSpc>
                <a:spcPct val="100000"/>
              </a:lnSpc>
              <a:spcBef>
                <a:spcPts val="0"/>
              </a:spcBef>
              <a:spcAft>
                <a:spcPts val="0"/>
              </a:spcAft>
              <a:buClr>
                <a:schemeClr val="dk1"/>
              </a:buClr>
              <a:buSzPts val="1100"/>
              <a:buFont typeface="Arial"/>
              <a:buNone/>
            </a:pPr>
            <a:r>
              <a:rPr lang="en-US" sz="3600" b="1" dirty="0"/>
              <a:t>Sentence-Phrase-Word</a:t>
            </a:r>
            <a:endParaRPr dirty="0"/>
          </a:p>
        </p:txBody>
      </p:sp>
      <p:sp>
        <p:nvSpPr>
          <p:cNvPr id="115" name="Google Shape;115;p16"/>
          <p:cNvSpPr txBox="1">
            <a:spLocks noGrp="1"/>
          </p:cNvSpPr>
          <p:nvPr>
            <p:ph type="body" idx="1"/>
          </p:nvPr>
        </p:nvSpPr>
        <p:spPr>
          <a:xfrm>
            <a:off x="516025" y="2354925"/>
            <a:ext cx="10515600" cy="4351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640"/>
              </a:spcBef>
              <a:spcAft>
                <a:spcPts val="0"/>
              </a:spcAft>
              <a:buClr>
                <a:schemeClr val="dk1"/>
              </a:buClr>
              <a:buSzPts val="1100"/>
              <a:buFont typeface="Arial"/>
              <a:buNone/>
            </a:pPr>
            <a:r>
              <a:rPr lang="en-US" sz="3200" dirty="0"/>
              <a:t>Read along as James Berry reads his poem, </a:t>
            </a:r>
            <a:r>
              <a:rPr lang="en-US" sz="3200" i="1" u="sng" dirty="0">
                <a:hlinkClick r:id="rId3"/>
              </a:rPr>
              <a:t>What Do We Do With a Variation</a:t>
            </a:r>
            <a:r>
              <a:rPr lang="en-US" sz="3200" u="sng" dirty="0">
                <a:hlinkClick r:id="rId3"/>
              </a:rPr>
              <a:t>?</a:t>
            </a:r>
            <a:r>
              <a:rPr lang="en-US" sz="3200" dirty="0"/>
              <a:t> , and then complete the task in your </a:t>
            </a:r>
            <a:r>
              <a:rPr lang="en-US" sz="3200" dirty="0">
                <a:hlinkClick r:id="rId4"/>
              </a:rPr>
              <a:t>notecatcher</a:t>
            </a:r>
            <a:r>
              <a:rPr lang="en-US" sz="3200" dirty="0"/>
              <a:t>.</a:t>
            </a:r>
            <a:endParaRPr sz="3200" dirty="0"/>
          </a:p>
          <a:p>
            <a:pPr marL="228600" lvl="0" indent="-50800" algn="l" rtl="0">
              <a:lnSpc>
                <a:spcPct val="90000"/>
              </a:lnSpc>
              <a:spcBef>
                <a:spcPts val="0"/>
              </a:spcBef>
              <a:spcAft>
                <a:spcPts val="0"/>
              </a:spcAft>
              <a:buClr>
                <a:schemeClr val="dk1"/>
              </a:buClr>
              <a:buSzPts val="2800"/>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8"/>
          <p:cNvSpPr txBox="1">
            <a:spLocks noGrp="1"/>
          </p:cNvSpPr>
          <p:nvPr>
            <p:ph type="title"/>
          </p:nvPr>
        </p:nvSpPr>
        <p:spPr>
          <a:xfrm>
            <a:off x="-1" y="105303"/>
            <a:ext cx="11710219" cy="857075"/>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Inquiry Practices of the </a:t>
            </a:r>
            <a:r>
              <a:rPr lang="en-US" i="1" dirty="0"/>
              <a:t>KAS for Social Studies</a:t>
            </a:r>
            <a:endParaRPr i="1" dirty="0"/>
          </a:p>
        </p:txBody>
      </p:sp>
      <p:pic>
        <p:nvPicPr>
          <p:cNvPr id="129" name="Google Shape;129;p18" descr="The inquiry practices are questioning, investigating, using evidence and communicating conclusions. " title="Inquiry Practices"/>
          <p:cNvPicPr preferRelativeResize="0"/>
          <p:nvPr/>
        </p:nvPicPr>
        <p:blipFill>
          <a:blip r:embed="rId3">
            <a:alphaModFix/>
          </a:blip>
          <a:stretch>
            <a:fillRect/>
          </a:stretch>
        </p:blipFill>
        <p:spPr>
          <a:xfrm>
            <a:off x="489949" y="5137063"/>
            <a:ext cx="9658575" cy="663100"/>
          </a:xfrm>
          <a:prstGeom prst="rect">
            <a:avLst/>
          </a:prstGeom>
          <a:noFill/>
          <a:ln>
            <a:noFill/>
          </a:ln>
        </p:spPr>
      </p:pic>
      <p:pic>
        <p:nvPicPr>
          <p:cNvPr id="2" name="Picture 2" descr="Diagram&#10;&#10;Description automatically generated">
            <a:extLst>
              <a:ext uri="{FF2B5EF4-FFF2-40B4-BE49-F238E27FC236}">
                <a16:creationId xmlns:a16="http://schemas.microsoft.com/office/drawing/2014/main" id="{EEAE233B-E030-6F9C-E0B1-92783FFC019C}"/>
              </a:ext>
            </a:extLst>
          </p:cNvPr>
          <p:cNvPicPr>
            <a:picLocks noChangeAspect="1"/>
          </p:cNvPicPr>
          <p:nvPr/>
        </p:nvPicPr>
        <p:blipFill>
          <a:blip r:embed="rId4"/>
          <a:stretch>
            <a:fillRect/>
          </a:stretch>
        </p:blipFill>
        <p:spPr>
          <a:xfrm>
            <a:off x="3385662" y="838183"/>
            <a:ext cx="3867150" cy="42291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9"/>
          <p:cNvSpPr txBox="1">
            <a:spLocks noGrp="1"/>
          </p:cNvSpPr>
          <p:nvPr>
            <p:ph type="title"/>
          </p:nvPr>
        </p:nvSpPr>
        <p:spPr>
          <a:xfrm>
            <a:off x="264654" y="244290"/>
            <a:ext cx="10515600" cy="1008086"/>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Instructional Shifts of the </a:t>
            </a:r>
            <a:r>
              <a:rPr lang="en-US" i="1" dirty="0"/>
              <a:t>KAS for Social Studies</a:t>
            </a:r>
            <a:endParaRPr i="1" dirty="0"/>
          </a:p>
        </p:txBody>
      </p:sp>
      <p:sp>
        <p:nvSpPr>
          <p:cNvPr id="135" name="Google Shape;135;p19"/>
          <p:cNvSpPr txBox="1">
            <a:spLocks noGrp="1"/>
          </p:cNvSpPr>
          <p:nvPr>
            <p:ph type="body" idx="1"/>
          </p:nvPr>
        </p:nvSpPr>
        <p:spPr>
          <a:xfrm>
            <a:off x="838200" y="2045512"/>
            <a:ext cx="10515600" cy="3886253"/>
          </a:xfrm>
          <a:prstGeom prst="rect">
            <a:avLst/>
          </a:prstGeom>
        </p:spPr>
        <p:txBody>
          <a:bodyPr spcFirstLastPara="1" wrap="square" lIns="91425" tIns="45700" rIns="91425" bIns="45700" anchor="t" anchorCtr="0">
            <a:noAutofit/>
          </a:bodyPr>
          <a:lstStyle/>
          <a:p>
            <a:pPr marL="457200" lvl="0" indent="-419100" algn="l" rtl="0">
              <a:lnSpc>
                <a:spcPct val="115000"/>
              </a:lnSpc>
              <a:spcBef>
                <a:spcPts val="0"/>
              </a:spcBef>
              <a:spcAft>
                <a:spcPts val="0"/>
              </a:spcAft>
              <a:buSzPts val="3000"/>
              <a:buFont typeface="Calibri"/>
              <a:buAutoNum type="arabicPeriod"/>
            </a:pPr>
            <a:r>
              <a:rPr lang="en-US" sz="3000" dirty="0"/>
              <a:t>Craft questions that spark and sustain inquiry</a:t>
            </a:r>
            <a:endParaRPr sz="3000" dirty="0"/>
          </a:p>
          <a:p>
            <a:pPr marL="457200" lvl="0" indent="-419100" algn="l" rtl="0">
              <a:lnSpc>
                <a:spcPct val="115000"/>
              </a:lnSpc>
              <a:spcBef>
                <a:spcPts val="0"/>
              </a:spcBef>
              <a:spcAft>
                <a:spcPts val="0"/>
              </a:spcAft>
              <a:buSzPts val="3000"/>
              <a:buFont typeface="Calibri"/>
              <a:buAutoNum type="arabicPeriod"/>
            </a:pPr>
            <a:r>
              <a:rPr lang="en-US" sz="3000" i="1" dirty="0">
                <a:highlight>
                  <a:srgbClr val="FFFF00"/>
                </a:highlight>
              </a:rPr>
              <a:t>Cultivate and nurture collaborative civic spaces</a:t>
            </a:r>
            <a:endParaRPr sz="3000" i="1" dirty="0">
              <a:highlight>
                <a:srgbClr val="FFFF00"/>
              </a:highlight>
            </a:endParaRPr>
          </a:p>
          <a:p>
            <a:pPr marL="457200" lvl="0" indent="-419100" algn="l" rtl="0">
              <a:lnSpc>
                <a:spcPct val="115000"/>
              </a:lnSpc>
              <a:spcBef>
                <a:spcPts val="0"/>
              </a:spcBef>
              <a:spcAft>
                <a:spcPts val="0"/>
              </a:spcAft>
              <a:buSzPts val="3000"/>
              <a:buFont typeface="Calibri"/>
              <a:buAutoNum type="arabicPeriod"/>
            </a:pPr>
            <a:r>
              <a:rPr lang="en-US" sz="3000" dirty="0"/>
              <a:t>Integrate content and skills purposefully</a:t>
            </a:r>
            <a:endParaRPr sz="3000" dirty="0"/>
          </a:p>
          <a:p>
            <a:pPr marL="457200" lvl="0" indent="-419100" algn="l" rtl="0">
              <a:lnSpc>
                <a:spcPct val="115000"/>
              </a:lnSpc>
              <a:spcBef>
                <a:spcPts val="0"/>
              </a:spcBef>
              <a:spcAft>
                <a:spcPts val="0"/>
              </a:spcAft>
              <a:buSzPts val="3000"/>
              <a:buFont typeface="Calibri"/>
              <a:buAutoNum type="arabicPeriod"/>
            </a:pPr>
            <a:r>
              <a:rPr lang="en-US" sz="3000" dirty="0"/>
              <a:t>Promote literacy practices and outcomes</a:t>
            </a:r>
            <a:endParaRPr sz="3000" dirty="0"/>
          </a:p>
          <a:p>
            <a:pPr marL="457200" lvl="0" indent="-419100" algn="l" rtl="0">
              <a:lnSpc>
                <a:spcPct val="115000"/>
              </a:lnSpc>
              <a:spcBef>
                <a:spcPts val="640"/>
              </a:spcBef>
              <a:spcAft>
                <a:spcPts val="0"/>
              </a:spcAft>
              <a:buSzPts val="3000"/>
              <a:buFont typeface="Calibri"/>
              <a:buAutoNum type="arabicPeriod"/>
            </a:pPr>
            <a:r>
              <a:rPr lang="en-US" sz="3000" dirty="0"/>
              <a:t>Provide tangible opportunities for communicating conclusions and taking action</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What is variation? </a:t>
            </a:r>
          </a:p>
        </p:txBody>
      </p:sp>
      <p:sp>
        <p:nvSpPr>
          <p:cNvPr id="3" name="Text Placeholder 2"/>
          <p:cNvSpPr>
            <a:spLocks noGrp="1"/>
          </p:cNvSpPr>
          <p:nvPr>
            <p:ph type="body" idx="1"/>
          </p:nvPr>
        </p:nvSpPr>
        <p:spPr>
          <a:xfrm>
            <a:off x="360241" y="1022293"/>
            <a:ext cx="11615449" cy="3988152"/>
          </a:xfrm>
        </p:spPr>
        <p:txBody>
          <a:bodyPr/>
          <a:lstStyle/>
          <a:p>
            <a:pPr marL="114300" indent="0">
              <a:buNone/>
            </a:pPr>
            <a:r>
              <a:rPr lang="en-US" dirty="0"/>
              <a:t>Variation is the act, process or accident of differing in condition, character or degree. </a:t>
            </a:r>
          </a:p>
          <a:p>
            <a:endParaRPr lang="en-US" dirty="0"/>
          </a:p>
        </p:txBody>
      </p:sp>
      <p:pic>
        <p:nvPicPr>
          <p:cNvPr id="1026" name="Picture 2" descr="Feedback Group Communication - Free image o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901" y="1654682"/>
            <a:ext cx="5924197" cy="4023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381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0"/>
          <p:cNvSpPr txBox="1">
            <a:spLocks noGrp="1"/>
          </p:cNvSpPr>
          <p:nvPr>
            <p:ph type="title"/>
          </p:nvPr>
        </p:nvSpPr>
        <p:spPr>
          <a:xfrm>
            <a:off x="196707" y="275328"/>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Evidence of Variation: There is increased polarization in the general public</a:t>
            </a:r>
            <a:endParaRPr dirty="0"/>
          </a:p>
        </p:txBody>
      </p:sp>
      <p:pic>
        <p:nvPicPr>
          <p:cNvPr id="141" name="Google Shape;141;p20" descr="Image of polarization of the general public in 1994" title="Pew Research Center">
            <a:hlinkClick r:id="rId3"/>
          </p:cNvPr>
          <p:cNvPicPr preferRelativeResize="0"/>
          <p:nvPr/>
        </p:nvPicPr>
        <p:blipFill rotWithShape="1">
          <a:blip r:embed="rId4">
            <a:alphaModFix/>
          </a:blip>
          <a:srcRect l="20832" t="24812" r="21666" b="23334"/>
          <a:stretch/>
        </p:blipFill>
        <p:spPr>
          <a:xfrm>
            <a:off x="487603" y="1403491"/>
            <a:ext cx="10648402" cy="4051018"/>
          </a:xfrm>
          <a:prstGeom prst="rect">
            <a:avLst/>
          </a:prstGeom>
          <a:noFill/>
          <a:ln>
            <a:noFill/>
          </a:ln>
        </p:spPr>
      </p:pic>
      <p:sp>
        <p:nvSpPr>
          <p:cNvPr id="142" name="Google Shape;142;p20"/>
          <p:cNvSpPr txBox="1"/>
          <p:nvPr/>
        </p:nvSpPr>
        <p:spPr>
          <a:xfrm>
            <a:off x="1736167" y="5309309"/>
            <a:ext cx="9286800" cy="2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r>
              <a:rPr lang="en-US" u="sng" dirty="0">
                <a:solidFill>
                  <a:srgbClr val="6A737B"/>
                </a:solidFill>
              </a:rPr>
              <a:t>Source</a:t>
            </a:r>
            <a:r>
              <a:rPr lang="en-US" dirty="0">
                <a:solidFill>
                  <a:srgbClr val="6A737B"/>
                </a:solidFill>
              </a:rPr>
              <a:t>: Pew Research Center, 2017</a:t>
            </a:r>
            <a:endParaRPr dirty="0">
              <a:solidFill>
                <a:srgbClr val="6A737B"/>
              </a:solidFill>
            </a:endParaRPr>
          </a:p>
          <a:p>
            <a:pPr marL="0" lvl="0" indent="0" algn="l" rtl="0">
              <a:spcBef>
                <a:spcPts val="0"/>
              </a:spcBef>
              <a:spcAft>
                <a:spcPts val="0"/>
              </a:spcAft>
              <a:buNone/>
            </a:pPr>
            <a:endParaRPr dirty="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3"/>
          <p:cNvSpPr txBox="1">
            <a:spLocks noGrp="1"/>
          </p:cNvSpPr>
          <p:nvPr>
            <p:ph type="ctrTitle"/>
          </p:nvPr>
        </p:nvSpPr>
        <p:spPr>
          <a:xfrm>
            <a:off x="2585883" y="1846862"/>
            <a:ext cx="9144000" cy="14091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595959"/>
              </a:buClr>
              <a:buSzPts val="4000"/>
              <a:buFont typeface="Arial"/>
              <a:buNone/>
            </a:pPr>
            <a:r>
              <a:rPr lang="en-US" sz="6600" dirty="0">
                <a:solidFill>
                  <a:srgbClr val="03224A"/>
                </a:solidFill>
              </a:rPr>
              <a:t>Creating Collaborative Civic Spaces</a:t>
            </a:r>
            <a:endParaRPr sz="6600" dirty="0">
              <a:solidFill>
                <a:srgbClr val="03224A"/>
              </a:solidFill>
            </a:endParaRPr>
          </a:p>
        </p:txBody>
      </p:sp>
      <p:sp>
        <p:nvSpPr>
          <p:cNvPr id="96" name="Google Shape;96;p13"/>
          <p:cNvSpPr txBox="1">
            <a:spLocks noGrp="1"/>
          </p:cNvSpPr>
          <p:nvPr>
            <p:ph type="subTitle" idx="1"/>
          </p:nvPr>
        </p:nvSpPr>
        <p:spPr>
          <a:xfrm>
            <a:off x="2777613" y="3649717"/>
            <a:ext cx="9144000" cy="1655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595959"/>
              </a:buClr>
              <a:buSzPts val="4000"/>
              <a:buNone/>
            </a:pPr>
            <a:r>
              <a:rPr lang="en-US" sz="3600" dirty="0"/>
              <a:t> Section A: Introduction</a:t>
            </a:r>
            <a:endParaRPr sz="3600" dirty="0"/>
          </a:p>
          <a:p>
            <a:pPr marL="0" lvl="0" indent="0">
              <a:spcBef>
                <a:spcPts val="0"/>
              </a:spcBef>
              <a:buClr>
                <a:srgbClr val="595959"/>
              </a:buClr>
              <a:buSzPts val="4000"/>
            </a:pPr>
            <a:r>
              <a:rPr lang="en-US" sz="4000" b="1" dirty="0">
                <a:solidFill>
                  <a:srgbClr val="595959"/>
                </a:solidFill>
              </a:rPr>
              <a:t>   </a:t>
            </a:r>
            <a:br>
              <a:rPr lang="en-US" sz="4000" dirty="0"/>
            </a:br>
            <a:endParaRPr dirty="0"/>
          </a:p>
        </p:txBody>
      </p:sp>
    </p:spTree>
    <p:extLst>
      <p:ext uri="{BB962C8B-B14F-4D97-AF65-F5344CB8AC3E}">
        <p14:creationId xmlns:p14="http://schemas.microsoft.com/office/powerpoint/2010/main" val="2662055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1"/>
          <p:cNvSpPr txBox="1">
            <a:spLocks noGrp="1"/>
          </p:cNvSpPr>
          <p:nvPr>
            <p:ph type="title"/>
          </p:nvPr>
        </p:nvSpPr>
        <p:spPr>
          <a:xfrm>
            <a:off x="168150" y="123961"/>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Evidence of Variation: There is increased polarization in the general public</a:t>
            </a:r>
            <a:endParaRPr dirty="0"/>
          </a:p>
        </p:txBody>
      </p:sp>
      <p:sp>
        <p:nvSpPr>
          <p:cNvPr id="148" name="Google Shape;148;p21"/>
          <p:cNvSpPr txBox="1"/>
          <p:nvPr/>
        </p:nvSpPr>
        <p:spPr>
          <a:xfrm>
            <a:off x="1993259" y="5398788"/>
            <a:ext cx="9286800" cy="2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dirty="0">
                <a:solidFill>
                  <a:srgbClr val="6A737B"/>
                </a:solidFill>
              </a:rPr>
              <a:t>Source</a:t>
            </a:r>
            <a:r>
              <a:rPr lang="en-US" dirty="0">
                <a:solidFill>
                  <a:srgbClr val="6A737B"/>
                </a:solidFill>
              </a:rPr>
              <a:t>: Pew Research Center, 2017</a:t>
            </a:r>
            <a:endParaRPr dirty="0">
              <a:solidFill>
                <a:srgbClr val="6A737B"/>
              </a:solidFill>
            </a:endParaRPr>
          </a:p>
          <a:p>
            <a:pPr marL="0" lvl="0" indent="0" algn="l" rtl="0">
              <a:spcBef>
                <a:spcPts val="0"/>
              </a:spcBef>
              <a:spcAft>
                <a:spcPts val="0"/>
              </a:spcAft>
              <a:buNone/>
            </a:pPr>
            <a:endParaRPr dirty="0">
              <a:latin typeface="Calibri"/>
              <a:ea typeface="Calibri"/>
              <a:cs typeface="Calibri"/>
              <a:sym typeface="Calibri"/>
            </a:endParaRPr>
          </a:p>
        </p:txBody>
      </p:sp>
      <p:pic>
        <p:nvPicPr>
          <p:cNvPr id="149" name="Google Shape;149;p21" descr="Image of polarization of the general public in 2004" title="Pew Research Center Image"/>
          <p:cNvPicPr preferRelativeResize="0"/>
          <p:nvPr/>
        </p:nvPicPr>
        <p:blipFill rotWithShape="1">
          <a:blip r:embed="rId3">
            <a:alphaModFix/>
          </a:blip>
          <a:srcRect l="19998" t="26293" r="20833" b="23336"/>
          <a:stretch/>
        </p:blipFill>
        <p:spPr>
          <a:xfrm>
            <a:off x="850408" y="1801048"/>
            <a:ext cx="10429651" cy="359774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2"/>
          <p:cNvSpPr txBox="1">
            <a:spLocks noGrp="1"/>
          </p:cNvSpPr>
          <p:nvPr>
            <p:ph type="title"/>
          </p:nvPr>
        </p:nvSpPr>
        <p:spPr>
          <a:xfrm>
            <a:off x="262831" y="36367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Evidence of Variation: There is increased polarization in the general public</a:t>
            </a:r>
            <a:endParaRPr dirty="0"/>
          </a:p>
        </p:txBody>
      </p:sp>
      <p:sp>
        <p:nvSpPr>
          <p:cNvPr id="155" name="Google Shape;155;p22"/>
          <p:cNvSpPr txBox="1"/>
          <p:nvPr/>
        </p:nvSpPr>
        <p:spPr>
          <a:xfrm>
            <a:off x="1955800" y="5320900"/>
            <a:ext cx="9286800" cy="2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dirty="0">
                <a:solidFill>
                  <a:srgbClr val="6A737B"/>
                </a:solidFill>
              </a:rPr>
              <a:t>Source</a:t>
            </a:r>
            <a:r>
              <a:rPr lang="en-US" dirty="0">
                <a:solidFill>
                  <a:srgbClr val="6A737B"/>
                </a:solidFill>
              </a:rPr>
              <a:t>: Pew Research Center, 2017</a:t>
            </a:r>
            <a:endParaRPr dirty="0">
              <a:solidFill>
                <a:srgbClr val="6A737B"/>
              </a:solidFill>
            </a:endParaRPr>
          </a:p>
          <a:p>
            <a:pPr marL="0" lvl="0" indent="0" algn="l" rtl="0">
              <a:spcBef>
                <a:spcPts val="0"/>
              </a:spcBef>
              <a:spcAft>
                <a:spcPts val="0"/>
              </a:spcAft>
              <a:buNone/>
            </a:pPr>
            <a:endParaRPr dirty="0">
              <a:latin typeface="Calibri"/>
              <a:ea typeface="Calibri"/>
              <a:cs typeface="Calibri"/>
              <a:sym typeface="Calibri"/>
            </a:endParaRPr>
          </a:p>
        </p:txBody>
      </p:sp>
      <p:pic>
        <p:nvPicPr>
          <p:cNvPr id="156" name="Google Shape;156;p22" descr="Image of polarization of the general public in 2014" title="Pew Research Center Image"/>
          <p:cNvPicPr preferRelativeResize="0"/>
          <p:nvPr/>
        </p:nvPicPr>
        <p:blipFill rotWithShape="1">
          <a:blip r:embed="rId3">
            <a:alphaModFix/>
          </a:blip>
          <a:srcRect l="19998" t="26293" r="20833" b="23336"/>
          <a:stretch/>
        </p:blipFill>
        <p:spPr>
          <a:xfrm>
            <a:off x="727000" y="1689370"/>
            <a:ext cx="10515600" cy="377673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3"/>
          <p:cNvSpPr txBox="1">
            <a:spLocks noGrp="1"/>
          </p:cNvSpPr>
          <p:nvPr>
            <p:ph type="title"/>
          </p:nvPr>
        </p:nvSpPr>
        <p:spPr>
          <a:xfrm>
            <a:off x="134334" y="195524"/>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Evidence of Variation: There is increased polarization in the general public</a:t>
            </a:r>
            <a:endParaRPr dirty="0"/>
          </a:p>
        </p:txBody>
      </p:sp>
      <p:sp>
        <p:nvSpPr>
          <p:cNvPr id="162" name="Google Shape;162;p23"/>
          <p:cNvSpPr txBox="1"/>
          <p:nvPr/>
        </p:nvSpPr>
        <p:spPr>
          <a:xfrm>
            <a:off x="1908824" y="5334816"/>
            <a:ext cx="9286800" cy="2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dirty="0">
                <a:solidFill>
                  <a:srgbClr val="6A737B"/>
                </a:solidFill>
              </a:rPr>
              <a:t>Source</a:t>
            </a:r>
            <a:r>
              <a:rPr lang="en-US" dirty="0">
                <a:solidFill>
                  <a:srgbClr val="6A737B"/>
                </a:solidFill>
              </a:rPr>
              <a:t>: Pew Research Center, 2017</a:t>
            </a:r>
            <a:endParaRPr dirty="0">
              <a:solidFill>
                <a:srgbClr val="6A737B"/>
              </a:solidFill>
            </a:endParaRPr>
          </a:p>
          <a:p>
            <a:pPr marL="0" lvl="0" indent="0" algn="l" rtl="0">
              <a:spcBef>
                <a:spcPts val="0"/>
              </a:spcBef>
              <a:spcAft>
                <a:spcPts val="0"/>
              </a:spcAft>
              <a:buNone/>
            </a:pPr>
            <a:endParaRPr dirty="0">
              <a:latin typeface="Calibri"/>
              <a:ea typeface="Calibri"/>
              <a:cs typeface="Calibri"/>
              <a:sym typeface="Calibri"/>
            </a:endParaRPr>
          </a:p>
        </p:txBody>
      </p:sp>
      <p:pic>
        <p:nvPicPr>
          <p:cNvPr id="163" name="Google Shape;163;p23" descr="Image of polarization of the general public in 2017." title="Pew Research Center"/>
          <p:cNvPicPr preferRelativeResize="0"/>
          <p:nvPr/>
        </p:nvPicPr>
        <p:blipFill rotWithShape="1">
          <a:blip r:embed="rId3">
            <a:alphaModFix/>
          </a:blip>
          <a:srcRect l="19998" t="26293" r="20833" b="23336"/>
          <a:stretch/>
        </p:blipFill>
        <p:spPr>
          <a:xfrm>
            <a:off x="838200" y="1684855"/>
            <a:ext cx="10515600" cy="377673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4"/>
          <p:cNvSpPr txBox="1">
            <a:spLocks noGrp="1"/>
          </p:cNvSpPr>
          <p:nvPr>
            <p:ph type="title"/>
          </p:nvPr>
        </p:nvSpPr>
        <p:spPr>
          <a:xfrm>
            <a:off x="175984"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What do we do with a variation?</a:t>
            </a:r>
            <a:endParaRPr dirty="0"/>
          </a:p>
        </p:txBody>
      </p:sp>
      <p:sp>
        <p:nvSpPr>
          <p:cNvPr id="169" name="Google Shape;169;p24"/>
          <p:cNvSpPr txBox="1">
            <a:spLocks noGrp="1"/>
          </p:cNvSpPr>
          <p:nvPr>
            <p:ph type="body" idx="1"/>
          </p:nvPr>
        </p:nvSpPr>
        <p:spPr>
          <a:xfrm>
            <a:off x="838200" y="2277181"/>
            <a:ext cx="4905300" cy="4351200"/>
          </a:xfrm>
          <a:prstGeom prst="rect">
            <a:avLst/>
          </a:prstGeom>
        </p:spPr>
        <p:txBody>
          <a:bodyPr spcFirstLastPara="1" wrap="square" lIns="91425" tIns="45700" rIns="91425" bIns="45700" anchor="t" anchorCtr="0">
            <a:noAutofit/>
          </a:bodyPr>
          <a:lstStyle/>
          <a:p>
            <a:pPr marL="0" lvl="0" indent="0" algn="l" rtl="0">
              <a:lnSpc>
                <a:spcPct val="100000"/>
              </a:lnSpc>
              <a:spcBef>
                <a:spcPts val="560"/>
              </a:spcBef>
              <a:spcAft>
                <a:spcPts val="0"/>
              </a:spcAft>
              <a:buClr>
                <a:schemeClr val="dk1"/>
              </a:buClr>
              <a:buSzPts val="1100"/>
              <a:buFont typeface="Arial"/>
              <a:buNone/>
            </a:pPr>
            <a:r>
              <a:rPr lang="en-US" dirty="0"/>
              <a:t>Generally, we are taught not to talk “politics” in polite company.</a:t>
            </a:r>
            <a:endParaRPr dirty="0"/>
          </a:p>
          <a:p>
            <a:pPr marL="0" lvl="0" indent="0" algn="l" rtl="0">
              <a:lnSpc>
                <a:spcPct val="100000"/>
              </a:lnSpc>
              <a:spcBef>
                <a:spcPts val="560"/>
              </a:spcBef>
              <a:spcAft>
                <a:spcPts val="0"/>
              </a:spcAft>
              <a:buClr>
                <a:schemeClr val="dk1"/>
              </a:buClr>
              <a:buSzPts val="1100"/>
              <a:buFont typeface="Arial"/>
              <a:buNone/>
            </a:pPr>
            <a:r>
              <a:rPr lang="en-US" dirty="0"/>
              <a:t>When we do talk politics, it tends to be with like-minded individuals.</a:t>
            </a:r>
            <a:endParaRPr dirty="0"/>
          </a:p>
        </p:txBody>
      </p:sp>
      <p:pic>
        <p:nvPicPr>
          <p:cNvPr id="170" name="Google Shape;170;p24" descr="Two heads, representing two political parties. " title="Imagge of two heads"/>
          <p:cNvPicPr preferRelativeResize="0"/>
          <p:nvPr/>
        </p:nvPicPr>
        <p:blipFill rotWithShape="1">
          <a:blip r:embed="rId3">
            <a:alphaModFix/>
          </a:blip>
          <a:srcRect/>
          <a:stretch/>
        </p:blipFill>
        <p:spPr>
          <a:xfrm>
            <a:off x="7158326" y="2378781"/>
            <a:ext cx="4599400" cy="3060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5"/>
          <p:cNvSpPr txBox="1">
            <a:spLocks noGrp="1"/>
          </p:cNvSpPr>
          <p:nvPr>
            <p:ph type="title"/>
          </p:nvPr>
        </p:nvSpPr>
        <p:spPr>
          <a:xfrm>
            <a:off x="113343"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What do we do with a variation?</a:t>
            </a:r>
            <a:endParaRPr dirty="0"/>
          </a:p>
        </p:txBody>
      </p:sp>
      <p:sp>
        <p:nvSpPr>
          <p:cNvPr id="176" name="Google Shape;176;p25"/>
          <p:cNvSpPr txBox="1">
            <a:spLocks noGrp="1"/>
          </p:cNvSpPr>
          <p:nvPr>
            <p:ph type="body" idx="1"/>
          </p:nvPr>
        </p:nvSpPr>
        <p:spPr>
          <a:xfrm>
            <a:off x="1463632" y="3778537"/>
            <a:ext cx="7815022" cy="1701660"/>
          </a:xfrm>
          <a:prstGeom prst="rect">
            <a:avLst/>
          </a:prstGeom>
        </p:spPr>
        <p:txBody>
          <a:bodyPr spcFirstLastPara="1" wrap="square" lIns="91425" tIns="45700" rIns="91425" bIns="45700" anchor="t" anchorCtr="0">
            <a:noAutofit/>
          </a:bodyPr>
          <a:lstStyle/>
          <a:p>
            <a:pPr marL="0" lvl="0" indent="0" rtl="0">
              <a:lnSpc>
                <a:spcPct val="100000"/>
              </a:lnSpc>
              <a:spcBef>
                <a:spcPts val="560"/>
              </a:spcBef>
              <a:spcAft>
                <a:spcPts val="0"/>
              </a:spcAft>
              <a:buClr>
                <a:schemeClr val="dk1"/>
              </a:buClr>
              <a:buSzPts val="1100"/>
              <a:buFont typeface="Arial"/>
              <a:buNone/>
            </a:pPr>
            <a:r>
              <a:rPr lang="en-US" dirty="0"/>
              <a:t>Classrooms play a critical role in building skills and opportunities to address variations for barriers to fall down.</a:t>
            </a:r>
            <a:endParaRPr dirty="0"/>
          </a:p>
          <a:p>
            <a:pPr marL="0" lvl="0" indent="0" algn="l" rtl="0">
              <a:spcBef>
                <a:spcPts val="1000"/>
              </a:spcBef>
              <a:spcAft>
                <a:spcPts val="0"/>
              </a:spcAft>
              <a:buNone/>
            </a:pPr>
            <a:endParaRPr dirty="0"/>
          </a:p>
        </p:txBody>
      </p:sp>
      <p:pic>
        <p:nvPicPr>
          <p:cNvPr id="2" name="Picture 1" descr="Title of a presentation" title="Making citizens: A &quot;Sputnik moment&quot; for civic education?"/>
          <p:cNvPicPr>
            <a:picLocks noChangeAspect="1"/>
          </p:cNvPicPr>
          <p:nvPr/>
        </p:nvPicPr>
        <p:blipFill>
          <a:blip r:embed="rId3"/>
          <a:stretch>
            <a:fillRect/>
          </a:stretch>
        </p:blipFill>
        <p:spPr>
          <a:xfrm>
            <a:off x="0" y="1563476"/>
            <a:ext cx="12192000" cy="126216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6"/>
          <p:cNvSpPr txBox="1">
            <a:spLocks noGrp="1"/>
          </p:cNvSpPr>
          <p:nvPr>
            <p:ph type="title"/>
          </p:nvPr>
        </p:nvSpPr>
        <p:spPr>
          <a:xfrm>
            <a:off x="248550" y="197693"/>
            <a:ext cx="10515600" cy="966964"/>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Polarization is not inevitable...</a:t>
            </a:r>
            <a:endParaRPr dirty="0"/>
          </a:p>
        </p:txBody>
      </p:sp>
      <p:pic>
        <p:nvPicPr>
          <p:cNvPr id="184" name="Google Shape;184;p26" descr="All Together Now: Collaboration and Innovation for Youth Engagement: The Report of the Commission on Youth Voting and Civic Knowledge (2013). Center for Information &amp; Research on Civic Learning and Engagement. www.civicyouth.org/about-circle/ commission-on-youth-voting-civic-knowledge/ &#10;" title="Cover of CIRCLE's &quot;All Together Now&quot; report "/>
          <p:cNvPicPr preferRelativeResize="0"/>
          <p:nvPr/>
        </p:nvPicPr>
        <p:blipFill rotWithShape="1">
          <a:blip r:embed="rId3">
            <a:alphaModFix/>
          </a:blip>
          <a:srcRect l="31668" t="14447" r="33331" b="7035"/>
          <a:stretch/>
        </p:blipFill>
        <p:spPr>
          <a:xfrm>
            <a:off x="248550" y="1164657"/>
            <a:ext cx="5515699" cy="5220199"/>
          </a:xfrm>
          <a:prstGeom prst="rect">
            <a:avLst/>
          </a:prstGeom>
          <a:noFill/>
          <a:ln>
            <a:noFill/>
          </a:ln>
        </p:spPr>
      </p:pic>
      <p:pic>
        <p:nvPicPr>
          <p:cNvPr id="185" name="Google Shape;185;p26" descr="All Together Now: Collaboration and Innovation for Youth Engagement: The Report of the Commission on Youth Voting and Civic Knowledge (2013). Center for Information &amp; Research on Civic Learning and Engagement. www.civicyouth.org/about-circle/ commission-on-youth-voting-civic-knowledge/ &#10;" title="Quotes from CIRCLE's &quot;All Together Now&quot; report"/>
          <p:cNvPicPr preferRelativeResize="0"/>
          <p:nvPr/>
        </p:nvPicPr>
        <p:blipFill rotWithShape="1">
          <a:blip r:embed="rId4">
            <a:alphaModFix/>
          </a:blip>
          <a:srcRect l="58332" t="48888" r="25000" b="24445"/>
          <a:stretch/>
        </p:blipFill>
        <p:spPr>
          <a:xfrm>
            <a:off x="5764249" y="1372834"/>
            <a:ext cx="5937368" cy="411233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7"/>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Annotated Reading</a:t>
            </a:r>
            <a:endParaRPr dirty="0"/>
          </a:p>
        </p:txBody>
      </p:sp>
      <p:sp>
        <p:nvSpPr>
          <p:cNvPr id="191" name="Google Shape;191;p27"/>
          <p:cNvSpPr txBox="1">
            <a:spLocks noGrp="1"/>
          </p:cNvSpPr>
          <p:nvPr>
            <p:ph type="body" idx="1"/>
          </p:nvPr>
        </p:nvSpPr>
        <p:spPr>
          <a:xfrm>
            <a:off x="838200" y="1825625"/>
            <a:ext cx="4191000" cy="4351200"/>
          </a:xfrm>
          <a:prstGeom prst="rect">
            <a:avLst/>
          </a:prstGeom>
        </p:spPr>
        <p:txBody>
          <a:bodyPr spcFirstLastPara="1" wrap="square" lIns="91425" tIns="45700" rIns="91425" bIns="45700" anchor="t" anchorCtr="0">
            <a:noAutofit/>
          </a:bodyPr>
          <a:lstStyle/>
          <a:p>
            <a:pPr marL="0" lvl="0" indent="0" rtl="0">
              <a:lnSpc>
                <a:spcPct val="100000"/>
              </a:lnSpc>
              <a:spcBef>
                <a:spcPts val="560"/>
              </a:spcBef>
              <a:spcAft>
                <a:spcPts val="0"/>
              </a:spcAft>
              <a:buClr>
                <a:schemeClr val="dk1"/>
              </a:buClr>
              <a:buSzPts val="1100"/>
              <a:buFont typeface="Arial"/>
              <a:buNone/>
            </a:pPr>
            <a:r>
              <a:rPr lang="en-US" dirty="0"/>
              <a:t>Read, “</a:t>
            </a:r>
            <a:r>
              <a:rPr lang="en-US" u="sng" dirty="0">
                <a:solidFill>
                  <a:schemeClr val="hlink"/>
                </a:solidFill>
                <a:hlinkClick r:id="rId3"/>
              </a:rPr>
              <a:t>Teaching Controversial Issues in an Age of Polarization</a:t>
            </a:r>
            <a:r>
              <a:rPr lang="en-US" dirty="0">
                <a:solidFill>
                  <a:schemeClr val="tx1"/>
                </a:solidFill>
              </a:rPr>
              <a:t>,</a:t>
            </a:r>
            <a:r>
              <a:rPr lang="en-US" dirty="0"/>
              <a:t>” and annotate the article using the codes to the right.</a:t>
            </a:r>
            <a:endParaRPr dirty="0"/>
          </a:p>
        </p:txBody>
      </p:sp>
      <p:sp>
        <p:nvSpPr>
          <p:cNvPr id="192" name="Google Shape;192;p27"/>
          <p:cNvSpPr txBox="1"/>
          <p:nvPr/>
        </p:nvSpPr>
        <p:spPr>
          <a:xfrm>
            <a:off x="6096000" y="1207350"/>
            <a:ext cx="5310300" cy="4443300"/>
          </a:xfrm>
          <a:prstGeom prst="rect">
            <a:avLst/>
          </a:prstGeom>
          <a:noFill/>
          <a:ln>
            <a:noFill/>
          </a:ln>
        </p:spPr>
        <p:txBody>
          <a:bodyPr spcFirstLastPara="1" wrap="square" lIns="91425" tIns="91425" rIns="91425" bIns="91425" anchor="t" anchorCtr="0">
            <a:noAutofit/>
          </a:bodyPr>
          <a:lstStyle/>
          <a:p>
            <a:pPr marL="457200" lvl="0" indent="-368300" algn="l" rtl="0">
              <a:lnSpc>
                <a:spcPct val="136956"/>
              </a:lnSpc>
              <a:spcBef>
                <a:spcPts val="1200"/>
              </a:spcBef>
              <a:spcAft>
                <a:spcPts val="0"/>
              </a:spcAft>
              <a:buClr>
                <a:schemeClr val="dk1"/>
              </a:buClr>
              <a:buSzPts val="2200"/>
              <a:buChar char="●"/>
            </a:pPr>
            <a:r>
              <a:rPr lang="en-US" sz="2200" b="1" u="sng" dirty="0">
                <a:solidFill>
                  <a:srgbClr val="33A8DE"/>
                </a:solidFill>
              </a:rPr>
              <a:t>Underline</a:t>
            </a:r>
            <a:r>
              <a:rPr lang="en-US" sz="2200" dirty="0">
                <a:solidFill>
                  <a:srgbClr val="333333"/>
                </a:solidFill>
              </a:rPr>
              <a:t> key ideas and major points.</a:t>
            </a:r>
            <a:endParaRPr sz="2200" dirty="0">
              <a:solidFill>
                <a:srgbClr val="333333"/>
              </a:solidFill>
            </a:endParaRPr>
          </a:p>
          <a:p>
            <a:pPr marL="457200" lvl="0" indent="-368300" algn="l" rtl="0">
              <a:lnSpc>
                <a:spcPct val="136956"/>
              </a:lnSpc>
              <a:spcBef>
                <a:spcPts val="0"/>
              </a:spcBef>
              <a:spcAft>
                <a:spcPts val="0"/>
              </a:spcAft>
              <a:buClr>
                <a:schemeClr val="dk1"/>
              </a:buClr>
              <a:buSzPts val="2200"/>
              <a:buChar char="●"/>
            </a:pPr>
            <a:r>
              <a:rPr lang="en-US" sz="2200" dirty="0">
                <a:solidFill>
                  <a:srgbClr val="333333"/>
                </a:solidFill>
              </a:rPr>
              <a:t>Write a </a:t>
            </a:r>
            <a:r>
              <a:rPr lang="en-US" sz="2200" b="1" dirty="0">
                <a:solidFill>
                  <a:srgbClr val="33A8DE"/>
                </a:solidFill>
              </a:rPr>
              <a:t>?</a:t>
            </a:r>
            <a:r>
              <a:rPr lang="en-US" sz="2200" dirty="0">
                <a:solidFill>
                  <a:srgbClr val="333333"/>
                </a:solidFill>
              </a:rPr>
              <a:t> next to anything that is confusing.</a:t>
            </a:r>
            <a:endParaRPr sz="2200" dirty="0">
              <a:solidFill>
                <a:srgbClr val="333333"/>
              </a:solidFill>
            </a:endParaRPr>
          </a:p>
          <a:p>
            <a:pPr marL="457200" lvl="0" indent="-368300" algn="l" rtl="0">
              <a:lnSpc>
                <a:spcPct val="136956"/>
              </a:lnSpc>
              <a:spcBef>
                <a:spcPts val="0"/>
              </a:spcBef>
              <a:spcAft>
                <a:spcPts val="0"/>
              </a:spcAft>
              <a:buClr>
                <a:schemeClr val="dk1"/>
              </a:buClr>
              <a:buSzPts val="2200"/>
              <a:buChar char="●"/>
            </a:pPr>
            <a:r>
              <a:rPr lang="en-US" sz="2200" b="1" dirty="0">
                <a:solidFill>
                  <a:srgbClr val="33A8DE"/>
                </a:solidFill>
              </a:rPr>
              <a:t>Circle</a:t>
            </a:r>
            <a:r>
              <a:rPr lang="en-US" sz="2200" dirty="0">
                <a:solidFill>
                  <a:srgbClr val="333333"/>
                </a:solidFill>
              </a:rPr>
              <a:t> key words or phrases.</a:t>
            </a:r>
            <a:endParaRPr sz="2200" dirty="0">
              <a:solidFill>
                <a:srgbClr val="333333"/>
              </a:solidFill>
            </a:endParaRPr>
          </a:p>
          <a:p>
            <a:pPr marL="457200" lvl="0" indent="-368300" algn="l" rtl="0">
              <a:lnSpc>
                <a:spcPct val="136956"/>
              </a:lnSpc>
              <a:spcBef>
                <a:spcPts val="0"/>
              </a:spcBef>
              <a:spcAft>
                <a:spcPts val="0"/>
              </a:spcAft>
              <a:buClr>
                <a:schemeClr val="dk1"/>
              </a:buClr>
              <a:buSzPts val="2200"/>
              <a:buChar char="●"/>
            </a:pPr>
            <a:r>
              <a:rPr lang="en-US" sz="2200" dirty="0">
                <a:solidFill>
                  <a:srgbClr val="333333"/>
                </a:solidFill>
              </a:rPr>
              <a:t>Put an</a:t>
            </a:r>
            <a:r>
              <a:rPr lang="en-US" sz="2200" b="1" dirty="0">
                <a:solidFill>
                  <a:srgbClr val="33A8DE"/>
                </a:solidFill>
              </a:rPr>
              <a:t> !</a:t>
            </a:r>
            <a:r>
              <a:rPr lang="en-US" sz="2200" dirty="0">
                <a:solidFill>
                  <a:srgbClr val="333333"/>
                </a:solidFill>
              </a:rPr>
              <a:t> next to information that helps you make a connection to the poem, “What do we do with a variation?</a:t>
            </a:r>
            <a:endParaRPr sz="2200" dirty="0">
              <a:solidFill>
                <a:srgbClr val="333333"/>
              </a:solidFill>
            </a:endParaRPr>
          </a:p>
          <a:p>
            <a:pPr marL="0" lvl="0" indent="0" algn="l" rtl="0">
              <a:spcBef>
                <a:spcPts val="1200"/>
              </a:spcBef>
              <a:spcAft>
                <a:spcPts val="0"/>
              </a:spcAft>
              <a:buNone/>
            </a:pPr>
            <a:endParaRPr dirty="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058" y="-239361"/>
            <a:ext cx="10515600" cy="1325563"/>
          </a:xfrm>
        </p:spPr>
        <p:txBody>
          <a:bodyPr/>
          <a:lstStyle/>
          <a:p>
            <a:r>
              <a:rPr lang="en-US" dirty="0"/>
              <a:t>Article Discussion </a:t>
            </a:r>
          </a:p>
        </p:txBody>
      </p:sp>
      <p:sp>
        <p:nvSpPr>
          <p:cNvPr id="3" name="Text Placeholder 2"/>
          <p:cNvSpPr>
            <a:spLocks noGrp="1"/>
          </p:cNvSpPr>
          <p:nvPr>
            <p:ph type="body" idx="1"/>
          </p:nvPr>
        </p:nvSpPr>
        <p:spPr>
          <a:xfrm>
            <a:off x="363794" y="761737"/>
            <a:ext cx="10515600" cy="5015441"/>
          </a:xfrm>
        </p:spPr>
        <p:txBody>
          <a:bodyPr>
            <a:normAutofit/>
          </a:bodyPr>
          <a:lstStyle/>
          <a:p>
            <a:pPr marL="107950" indent="0">
              <a:spcBef>
                <a:spcPts val="0"/>
              </a:spcBef>
              <a:buNone/>
            </a:pPr>
            <a:r>
              <a:rPr lang="en-US" dirty="0"/>
              <a:t>After reading this article, engage in a </a:t>
            </a:r>
            <a:r>
              <a:rPr lang="en-US" dirty="0">
                <a:hlinkClick r:id="rId3"/>
              </a:rPr>
              <a:t>Think Pair Share </a:t>
            </a:r>
            <a:r>
              <a:rPr lang="en-US" dirty="0"/>
              <a:t>thinking routine with a partner. Share the following in your discussions: </a:t>
            </a:r>
          </a:p>
          <a:p>
            <a:pPr marL="114300" indent="0">
              <a:spcBef>
                <a:spcPts val="0"/>
              </a:spcBef>
              <a:buNone/>
            </a:pPr>
            <a:endParaRPr lang="en-US" dirty="0"/>
          </a:p>
          <a:p>
            <a:pPr lvl="2" indent="-368300">
              <a:lnSpc>
                <a:spcPct val="136956"/>
              </a:lnSpc>
              <a:spcBef>
                <a:spcPts val="0"/>
              </a:spcBef>
              <a:buSzPts val="2200"/>
              <a:buChar char="●"/>
            </a:pPr>
            <a:r>
              <a:rPr lang="en-US" dirty="0">
                <a:solidFill>
                  <a:schemeClr val="tx1"/>
                </a:solidFill>
              </a:rPr>
              <a:t>What were the </a:t>
            </a:r>
            <a:r>
              <a:rPr lang="en-US" dirty="0">
                <a:solidFill>
                  <a:srgbClr val="333333"/>
                </a:solidFill>
              </a:rPr>
              <a:t>key ideas and major points that you </a:t>
            </a:r>
            <a:r>
              <a:rPr lang="en-US" b="1" u="sng" dirty="0">
                <a:solidFill>
                  <a:srgbClr val="33A8DE"/>
                </a:solidFill>
              </a:rPr>
              <a:t>underlined. </a:t>
            </a:r>
          </a:p>
          <a:p>
            <a:pPr lvl="3" indent="-368300">
              <a:lnSpc>
                <a:spcPct val="136956"/>
              </a:lnSpc>
              <a:spcBef>
                <a:spcPts val="0"/>
              </a:spcBef>
              <a:buSzPts val="2200"/>
              <a:buFont typeface="Courier New" panose="02070309020205020404" pitchFamily="49" charset="0"/>
              <a:buChar char="o"/>
            </a:pPr>
            <a:r>
              <a:rPr lang="en-US" dirty="0">
                <a:solidFill>
                  <a:schemeClr val="tx1"/>
                </a:solidFill>
              </a:rPr>
              <a:t>How do your responses compare with your partner’s? </a:t>
            </a:r>
            <a:endParaRPr lang="en-US" dirty="0">
              <a:solidFill>
                <a:srgbClr val="333333"/>
              </a:solidFill>
            </a:endParaRPr>
          </a:p>
          <a:p>
            <a:pPr lvl="2" indent="-368300">
              <a:lnSpc>
                <a:spcPct val="136956"/>
              </a:lnSpc>
              <a:spcBef>
                <a:spcPts val="0"/>
              </a:spcBef>
              <a:buSzPts val="2200"/>
              <a:buChar char="●"/>
            </a:pPr>
            <a:r>
              <a:rPr lang="en-US" dirty="0">
                <a:solidFill>
                  <a:srgbClr val="333333"/>
                </a:solidFill>
              </a:rPr>
              <a:t>What parts, indicated with a </a:t>
            </a:r>
            <a:r>
              <a:rPr lang="en-US" b="1" dirty="0">
                <a:solidFill>
                  <a:srgbClr val="33A8DE"/>
                </a:solidFill>
              </a:rPr>
              <a:t>?</a:t>
            </a:r>
            <a:r>
              <a:rPr lang="en-US" dirty="0">
                <a:solidFill>
                  <a:srgbClr val="333333"/>
                </a:solidFill>
              </a:rPr>
              <a:t>, were confusing to you?</a:t>
            </a:r>
          </a:p>
          <a:p>
            <a:pPr marL="1746250" lvl="3" indent="-285750">
              <a:lnSpc>
                <a:spcPct val="136956"/>
              </a:lnSpc>
              <a:spcBef>
                <a:spcPts val="0"/>
              </a:spcBef>
              <a:buSzPts val="2200"/>
              <a:buFont typeface="Courier New" panose="02070309020205020404" pitchFamily="49" charset="0"/>
              <a:buChar char="o"/>
            </a:pPr>
            <a:r>
              <a:rPr lang="en-US" dirty="0">
                <a:solidFill>
                  <a:srgbClr val="333333"/>
                </a:solidFill>
              </a:rPr>
              <a:t>Is your partner able to clarify any parts that you indicated?</a:t>
            </a:r>
          </a:p>
          <a:p>
            <a:pPr lvl="2" indent="-368300">
              <a:lnSpc>
                <a:spcPct val="136956"/>
              </a:lnSpc>
              <a:spcBef>
                <a:spcPts val="0"/>
              </a:spcBef>
              <a:buSzPts val="2200"/>
              <a:buChar char="●"/>
            </a:pPr>
            <a:r>
              <a:rPr lang="en-US" dirty="0">
                <a:solidFill>
                  <a:srgbClr val="333333"/>
                </a:solidFill>
              </a:rPr>
              <a:t>What were the key words or phrases that you </a:t>
            </a:r>
            <a:r>
              <a:rPr lang="en-US" b="1" dirty="0">
                <a:solidFill>
                  <a:srgbClr val="33A8DE"/>
                </a:solidFill>
              </a:rPr>
              <a:t>circled? </a:t>
            </a:r>
          </a:p>
          <a:p>
            <a:pPr lvl="3" indent="-368300">
              <a:lnSpc>
                <a:spcPct val="136956"/>
              </a:lnSpc>
              <a:spcBef>
                <a:spcPts val="0"/>
              </a:spcBef>
              <a:buSzPts val="2200"/>
              <a:buFont typeface="Courier New" panose="02070309020205020404" pitchFamily="49" charset="0"/>
              <a:buChar char="o"/>
            </a:pPr>
            <a:r>
              <a:rPr lang="en-US" dirty="0">
                <a:solidFill>
                  <a:schemeClr val="tx1"/>
                </a:solidFill>
              </a:rPr>
              <a:t>Did your partner identify any of the same key words or phrases?</a:t>
            </a:r>
            <a:endParaRPr lang="en-US" dirty="0">
              <a:solidFill>
                <a:srgbClr val="333333"/>
              </a:solidFill>
            </a:endParaRPr>
          </a:p>
          <a:p>
            <a:pPr lvl="2" indent="-368300">
              <a:lnSpc>
                <a:spcPct val="136956"/>
              </a:lnSpc>
              <a:spcBef>
                <a:spcPts val="0"/>
              </a:spcBef>
              <a:buSzPts val="2200"/>
              <a:buChar char="●"/>
            </a:pPr>
            <a:r>
              <a:rPr lang="en-US" dirty="0">
                <a:solidFill>
                  <a:srgbClr val="333333"/>
                </a:solidFill>
              </a:rPr>
              <a:t>What parts of the text, indicated with an </a:t>
            </a:r>
            <a:r>
              <a:rPr lang="en-US" b="1" dirty="0">
                <a:solidFill>
                  <a:srgbClr val="33A8DE"/>
                </a:solidFill>
              </a:rPr>
              <a:t>!</a:t>
            </a:r>
            <a:r>
              <a:rPr lang="en-US" dirty="0">
                <a:solidFill>
                  <a:srgbClr val="333333"/>
                </a:solidFill>
              </a:rPr>
              <a:t>, helped you make a connection to the poem, “What do we do with a variation?</a:t>
            </a:r>
          </a:p>
          <a:p>
            <a:pPr lvl="3" indent="-368300">
              <a:lnSpc>
                <a:spcPct val="136956"/>
              </a:lnSpc>
              <a:spcBef>
                <a:spcPts val="0"/>
              </a:spcBef>
              <a:buSzPts val="2200"/>
              <a:buFont typeface="Courier New" panose="02070309020205020404" pitchFamily="49" charset="0"/>
              <a:buChar char="o"/>
            </a:pPr>
            <a:r>
              <a:rPr lang="en-US" dirty="0">
                <a:solidFill>
                  <a:schemeClr val="tx1"/>
                </a:solidFill>
              </a:rPr>
              <a:t>How do your responses compare with your partner’s? </a:t>
            </a:r>
            <a:endParaRPr lang="en-US" dirty="0">
              <a:solidFill>
                <a:srgbClr val="333333"/>
              </a:solidFill>
            </a:endParaRPr>
          </a:p>
          <a:p>
            <a:pPr marL="1460500" lvl="3" indent="0">
              <a:lnSpc>
                <a:spcPct val="136956"/>
              </a:lnSpc>
              <a:spcBef>
                <a:spcPts val="0"/>
              </a:spcBef>
              <a:buSzPts val="2200"/>
              <a:buNone/>
            </a:pPr>
            <a:endParaRPr lang="en-US" dirty="0">
              <a:solidFill>
                <a:srgbClr val="333333"/>
              </a:solidFill>
            </a:endParaRPr>
          </a:p>
          <a:p>
            <a:endParaRPr lang="en-US" dirty="0"/>
          </a:p>
        </p:txBody>
      </p:sp>
    </p:spTree>
    <p:extLst>
      <p:ext uri="{BB962C8B-B14F-4D97-AF65-F5344CB8AC3E}">
        <p14:creationId xmlns:p14="http://schemas.microsoft.com/office/powerpoint/2010/main" val="2695630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8"/>
          <p:cNvSpPr txBox="1">
            <a:spLocks noGrp="1"/>
          </p:cNvSpPr>
          <p:nvPr>
            <p:ph type="title"/>
          </p:nvPr>
        </p:nvSpPr>
        <p:spPr>
          <a:xfrm>
            <a:off x="564718"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Post Discussion 3-2-1 Reflection</a:t>
            </a:r>
            <a:endParaRPr dirty="0"/>
          </a:p>
        </p:txBody>
      </p:sp>
      <p:sp>
        <p:nvSpPr>
          <p:cNvPr id="198" name="Google Shape;198;p28"/>
          <p:cNvSpPr txBox="1">
            <a:spLocks noGrp="1"/>
          </p:cNvSpPr>
          <p:nvPr>
            <p:ph type="body" idx="1"/>
          </p:nvPr>
        </p:nvSpPr>
        <p:spPr>
          <a:xfrm>
            <a:off x="838200" y="1802580"/>
            <a:ext cx="10515600" cy="3739091"/>
          </a:xfrm>
          <a:prstGeom prst="rect">
            <a:avLst/>
          </a:prstGeom>
        </p:spPr>
        <p:txBody>
          <a:bodyPr spcFirstLastPara="1" wrap="square" lIns="91425" tIns="45700" rIns="91425" bIns="45700" anchor="t" anchorCtr="0">
            <a:noAutofit/>
          </a:bodyPr>
          <a:lstStyle/>
          <a:p>
            <a:pPr marL="0" lvl="0" indent="0" algn="l" rtl="0">
              <a:lnSpc>
                <a:spcPct val="100000"/>
              </a:lnSpc>
              <a:spcBef>
                <a:spcPts val="640"/>
              </a:spcBef>
              <a:spcAft>
                <a:spcPts val="0"/>
              </a:spcAft>
              <a:buClr>
                <a:schemeClr val="dk1"/>
              </a:buClr>
              <a:buSzPts val="1100"/>
              <a:buFont typeface="Arial"/>
              <a:buNone/>
            </a:pPr>
            <a:r>
              <a:rPr lang="en-US" sz="3200" dirty="0"/>
              <a:t>In your notecatcher, record:</a:t>
            </a:r>
            <a:endParaRPr sz="3200" dirty="0"/>
          </a:p>
          <a:p>
            <a:pPr marL="457200" lvl="0" indent="-431800" algn="l" rtl="0">
              <a:lnSpc>
                <a:spcPct val="100000"/>
              </a:lnSpc>
              <a:spcBef>
                <a:spcPts val="640"/>
              </a:spcBef>
              <a:spcAft>
                <a:spcPts val="0"/>
              </a:spcAft>
              <a:buSzPts val="3200"/>
              <a:buChar char="●"/>
            </a:pPr>
            <a:r>
              <a:rPr lang="en-US" sz="3200" dirty="0"/>
              <a:t>3 things you learned as a result of this article and discussion;</a:t>
            </a:r>
            <a:endParaRPr sz="3200" dirty="0"/>
          </a:p>
          <a:p>
            <a:pPr marL="457200" lvl="0" indent="-431800" algn="l" rtl="0">
              <a:lnSpc>
                <a:spcPct val="100000"/>
              </a:lnSpc>
              <a:spcBef>
                <a:spcPts val="0"/>
              </a:spcBef>
              <a:spcAft>
                <a:spcPts val="0"/>
              </a:spcAft>
              <a:buSzPts val="3200"/>
              <a:buChar char="●"/>
            </a:pPr>
            <a:r>
              <a:rPr lang="en-US" sz="3200" dirty="0"/>
              <a:t>2 people you need to share this information with; and </a:t>
            </a:r>
            <a:endParaRPr sz="3200" dirty="0"/>
          </a:p>
          <a:p>
            <a:pPr marL="457200" lvl="0" indent="-431800" algn="l" rtl="0">
              <a:lnSpc>
                <a:spcPct val="100000"/>
              </a:lnSpc>
              <a:spcBef>
                <a:spcPts val="0"/>
              </a:spcBef>
              <a:spcAft>
                <a:spcPts val="0"/>
              </a:spcAft>
              <a:buSzPts val="3200"/>
              <a:buChar char="●"/>
            </a:pPr>
            <a:r>
              <a:rPr lang="en-US" sz="3200" dirty="0"/>
              <a:t>1 action you can take NOW to address variation.</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a:xfrm>
            <a:off x="230785" y="208982"/>
            <a:ext cx="10515600" cy="944386"/>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 One more stanza...</a:t>
            </a:r>
            <a:endParaRPr dirty="0"/>
          </a:p>
        </p:txBody>
      </p:sp>
      <p:sp>
        <p:nvSpPr>
          <p:cNvPr id="204" name="Google Shape;204;p29"/>
          <p:cNvSpPr txBox="1">
            <a:spLocks noGrp="1"/>
          </p:cNvSpPr>
          <p:nvPr>
            <p:ph type="body" idx="1"/>
          </p:nvPr>
        </p:nvSpPr>
        <p:spPr>
          <a:xfrm>
            <a:off x="646470" y="1456915"/>
            <a:ext cx="10515600" cy="4351200"/>
          </a:xfrm>
          <a:prstGeom prst="rect">
            <a:avLst/>
          </a:prstGeom>
        </p:spPr>
        <p:txBody>
          <a:bodyPr spcFirstLastPara="1" wrap="square" lIns="91425" tIns="45700" rIns="91425" bIns="45700" anchor="t" anchorCtr="0">
            <a:noAutofit/>
          </a:bodyPr>
          <a:lstStyle/>
          <a:p>
            <a:pPr marL="0" lvl="0" indent="0" algn="ctr" rtl="0">
              <a:lnSpc>
                <a:spcPct val="100000"/>
              </a:lnSpc>
              <a:spcBef>
                <a:spcPts val="640"/>
              </a:spcBef>
              <a:spcAft>
                <a:spcPts val="0"/>
              </a:spcAft>
              <a:buClr>
                <a:schemeClr val="dk1"/>
              </a:buClr>
              <a:buSzPts val="1100"/>
              <a:buFont typeface="Arial"/>
              <a:buNone/>
            </a:pPr>
            <a:r>
              <a:rPr lang="en-US" sz="3500" dirty="0">
                <a:solidFill>
                  <a:srgbClr val="000000"/>
                </a:solidFill>
              </a:rPr>
              <a:t>Revisit the poem, “What do we do with a variation?”  </a:t>
            </a:r>
            <a:endParaRPr sz="3500" dirty="0">
              <a:solidFill>
                <a:srgbClr val="000000"/>
              </a:solidFill>
            </a:endParaRPr>
          </a:p>
          <a:p>
            <a:pPr marL="0" lvl="0" indent="0" algn="ctr" rtl="0">
              <a:lnSpc>
                <a:spcPct val="100000"/>
              </a:lnSpc>
              <a:spcBef>
                <a:spcPts val="640"/>
              </a:spcBef>
              <a:spcAft>
                <a:spcPts val="0"/>
              </a:spcAft>
              <a:buClr>
                <a:schemeClr val="dk1"/>
              </a:buClr>
              <a:buSzPts val="1100"/>
              <a:buFont typeface="Arial"/>
              <a:buNone/>
            </a:pPr>
            <a:endParaRPr sz="3500" dirty="0">
              <a:solidFill>
                <a:srgbClr val="000000"/>
              </a:solidFill>
            </a:endParaRPr>
          </a:p>
          <a:p>
            <a:pPr marL="0" lvl="0" indent="0" algn="ctr" rtl="0">
              <a:lnSpc>
                <a:spcPct val="100000"/>
              </a:lnSpc>
              <a:spcBef>
                <a:spcPts val="640"/>
              </a:spcBef>
              <a:spcAft>
                <a:spcPts val="0"/>
              </a:spcAft>
              <a:buClr>
                <a:schemeClr val="dk1"/>
              </a:buClr>
              <a:buSzPts val="1100"/>
              <a:buFont typeface="Arial"/>
              <a:buNone/>
            </a:pPr>
            <a:r>
              <a:rPr lang="en-US" sz="3500" dirty="0">
                <a:solidFill>
                  <a:srgbClr val="000000"/>
                </a:solidFill>
              </a:rPr>
              <a:t>How would you like your students to respond to “variations” that emerge as a result of inquiry into compelling questions? Write a final stanza to the poem.</a:t>
            </a:r>
            <a:endParaRPr sz="3500" dirty="0">
              <a:solidFill>
                <a:srgbClr val="000000"/>
              </a:solidFill>
            </a:endParaRPr>
          </a:p>
          <a:p>
            <a:pPr marL="0" lvl="0" indent="0" algn="l" rtl="0">
              <a:spcBef>
                <a:spcPts val="1000"/>
              </a:spcBef>
              <a:spcAft>
                <a:spcPts val="0"/>
              </a:spcAft>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Group Norms</a:t>
            </a:r>
            <a:endParaRPr dirty="0"/>
          </a:p>
        </p:txBody>
      </p:sp>
      <p:sp>
        <p:nvSpPr>
          <p:cNvPr id="109" name="Google Shape;109;p15"/>
          <p:cNvSpPr txBox="1">
            <a:spLocks noGrp="1"/>
          </p:cNvSpPr>
          <p:nvPr>
            <p:ph type="body" idx="1"/>
          </p:nvPr>
        </p:nvSpPr>
        <p:spPr>
          <a:xfrm>
            <a:off x="838200" y="1574902"/>
            <a:ext cx="10515600" cy="4351200"/>
          </a:xfrm>
          <a:prstGeom prst="rect">
            <a:avLst/>
          </a:prstGeom>
        </p:spPr>
        <p:txBody>
          <a:bodyPr spcFirstLastPara="1" wrap="square" lIns="91425" tIns="45700" rIns="91425" bIns="45700" anchor="t" anchorCtr="0">
            <a:noAutofit/>
          </a:bodyPr>
          <a:lstStyle/>
          <a:p>
            <a:pPr marL="457200" lvl="0" indent="-457200" algn="l" rtl="0">
              <a:lnSpc>
                <a:spcPct val="115000"/>
              </a:lnSpc>
              <a:spcBef>
                <a:spcPts val="1000"/>
              </a:spcBef>
              <a:spcAft>
                <a:spcPts val="0"/>
              </a:spcAft>
              <a:buSzPts val="3600"/>
              <a:buFont typeface="Arial"/>
              <a:buAutoNum type="arabicPeriod"/>
            </a:pPr>
            <a:r>
              <a:rPr lang="en-US" sz="3600" dirty="0">
                <a:solidFill>
                  <a:srgbClr val="404040"/>
                </a:solidFill>
                <a:latin typeface="Arial"/>
                <a:ea typeface="Arial"/>
                <a:cs typeface="Arial"/>
                <a:sym typeface="Arial"/>
              </a:rPr>
              <a:t>Assume best intentions.</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Listen carefully to one another.</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Be open to new ideas.</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Be open to working outside your comfort zone.</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Ask questions.</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Allow a chance for everyone to participate.</a:t>
            </a:r>
            <a:endParaRPr sz="3600" dirty="0">
              <a:solidFill>
                <a:srgbClr val="404040"/>
              </a:solidFill>
              <a:latin typeface="Arial"/>
              <a:ea typeface="Arial"/>
              <a:cs typeface="Arial"/>
              <a:sym typeface="Arial"/>
            </a:endParaRPr>
          </a:p>
          <a:p>
            <a:pPr marL="0" lvl="0" indent="0" algn="l" rtl="0">
              <a:spcBef>
                <a:spcPts val="1000"/>
              </a:spcBef>
              <a:spcAft>
                <a:spcPts val="0"/>
              </a:spcAft>
              <a:buNone/>
            </a:pPr>
            <a:endParaRPr dirty="0"/>
          </a:p>
        </p:txBody>
      </p:sp>
    </p:spTree>
    <p:extLst>
      <p:ext uri="{BB962C8B-B14F-4D97-AF65-F5344CB8AC3E}">
        <p14:creationId xmlns:p14="http://schemas.microsoft.com/office/powerpoint/2010/main" val="2112591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587477" y="24217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How might the strategies in this module be used to support inquiry in the classroom?</a:t>
            </a:r>
            <a:endParaRPr dirty="0"/>
          </a:p>
        </p:txBody>
      </p:sp>
      <p:sp>
        <p:nvSpPr>
          <p:cNvPr id="210" name="Google Shape;210;p30"/>
          <p:cNvSpPr txBox="1">
            <a:spLocks noGrp="1"/>
          </p:cNvSpPr>
          <p:nvPr>
            <p:ph type="body" idx="1"/>
          </p:nvPr>
        </p:nvSpPr>
        <p:spPr>
          <a:xfrm>
            <a:off x="587477" y="1811015"/>
            <a:ext cx="10515600" cy="3763800"/>
          </a:xfrm>
          <a:prstGeom prst="rect">
            <a:avLst/>
          </a:prstGeom>
        </p:spPr>
        <p:txBody>
          <a:bodyPr spcFirstLastPara="1" wrap="square" lIns="91425" tIns="45700" rIns="91425" bIns="45700" anchor="t" anchorCtr="0">
            <a:noAutofit/>
          </a:bodyPr>
          <a:lstStyle/>
          <a:p>
            <a:pPr marL="0" lvl="0" indent="0" algn="ctr" rtl="0">
              <a:lnSpc>
                <a:spcPct val="100000"/>
              </a:lnSpc>
              <a:spcBef>
                <a:spcPts val="640"/>
              </a:spcBef>
              <a:spcAft>
                <a:spcPts val="0"/>
              </a:spcAft>
              <a:buClr>
                <a:schemeClr val="dk1"/>
              </a:buClr>
              <a:buSzPts val="1100"/>
              <a:buFont typeface="Arial"/>
              <a:buNone/>
            </a:pPr>
            <a:r>
              <a:rPr lang="en-US" sz="3500" dirty="0">
                <a:solidFill>
                  <a:srgbClr val="000000"/>
                </a:solidFill>
              </a:rPr>
              <a:t>Sentence-Phrase-Word</a:t>
            </a:r>
            <a:endParaRPr sz="3500" dirty="0">
              <a:solidFill>
                <a:srgbClr val="000000"/>
              </a:solidFill>
            </a:endParaRPr>
          </a:p>
          <a:p>
            <a:pPr marL="0" lvl="0" indent="0" algn="ctr" rtl="0">
              <a:lnSpc>
                <a:spcPct val="100000"/>
              </a:lnSpc>
              <a:spcBef>
                <a:spcPts val="640"/>
              </a:spcBef>
              <a:spcAft>
                <a:spcPts val="0"/>
              </a:spcAft>
              <a:buClr>
                <a:schemeClr val="dk1"/>
              </a:buClr>
              <a:buSzPts val="1100"/>
              <a:buFont typeface="Arial"/>
              <a:buNone/>
            </a:pPr>
            <a:r>
              <a:rPr lang="en-US" sz="3500" dirty="0">
                <a:solidFill>
                  <a:srgbClr val="000000"/>
                </a:solidFill>
              </a:rPr>
              <a:t>Annotated Reading</a:t>
            </a:r>
          </a:p>
          <a:p>
            <a:pPr marL="0" lvl="0" indent="0" algn="ctr" rtl="0">
              <a:lnSpc>
                <a:spcPct val="100000"/>
              </a:lnSpc>
              <a:spcBef>
                <a:spcPts val="640"/>
              </a:spcBef>
              <a:spcAft>
                <a:spcPts val="0"/>
              </a:spcAft>
              <a:buClr>
                <a:schemeClr val="dk1"/>
              </a:buClr>
              <a:buSzPts val="1100"/>
              <a:buFont typeface="Arial"/>
              <a:buNone/>
            </a:pPr>
            <a:r>
              <a:rPr lang="en-US" sz="3500" dirty="0">
                <a:solidFill>
                  <a:srgbClr val="000000"/>
                </a:solidFill>
              </a:rPr>
              <a:t>Think Pair Share</a:t>
            </a:r>
            <a:endParaRPr sz="3500" dirty="0">
              <a:solidFill>
                <a:srgbClr val="000000"/>
              </a:solidFill>
            </a:endParaRPr>
          </a:p>
          <a:p>
            <a:pPr marL="0" lvl="0" indent="0" algn="ctr" rtl="0">
              <a:lnSpc>
                <a:spcPct val="100000"/>
              </a:lnSpc>
              <a:spcBef>
                <a:spcPts val="640"/>
              </a:spcBef>
              <a:spcAft>
                <a:spcPts val="0"/>
              </a:spcAft>
              <a:buClr>
                <a:schemeClr val="dk1"/>
              </a:buClr>
              <a:buSzPts val="1100"/>
              <a:buFont typeface="Arial"/>
              <a:buNone/>
            </a:pPr>
            <a:r>
              <a:rPr lang="en-US" sz="3500" dirty="0">
                <a:solidFill>
                  <a:srgbClr val="000000"/>
                </a:solidFill>
              </a:rPr>
              <a:t>3-2-1 reflection</a:t>
            </a:r>
            <a:endParaRPr sz="3500" dirty="0">
              <a:solidFill>
                <a:srgbClr val="000000"/>
              </a:solidFill>
            </a:endParaRPr>
          </a:p>
          <a:p>
            <a:pPr marL="0" lvl="0" indent="0" algn="ctr" rtl="0">
              <a:lnSpc>
                <a:spcPct val="100000"/>
              </a:lnSpc>
              <a:spcBef>
                <a:spcPts val="640"/>
              </a:spcBef>
              <a:spcAft>
                <a:spcPts val="0"/>
              </a:spcAft>
              <a:buClr>
                <a:schemeClr val="dk1"/>
              </a:buClr>
              <a:buSzPts val="1100"/>
              <a:buFont typeface="Arial"/>
              <a:buNone/>
            </a:pPr>
            <a:r>
              <a:rPr lang="en-US" sz="3500" dirty="0">
                <a:solidFill>
                  <a:srgbClr val="000000"/>
                </a:solidFill>
              </a:rPr>
              <a:t>A final stanza...</a:t>
            </a:r>
            <a:endParaRPr sz="3100" dirty="0">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Section B: End</a:t>
            </a:r>
            <a:endParaRPr dirty="0"/>
          </a:p>
        </p:txBody>
      </p:sp>
      <p:sp>
        <p:nvSpPr>
          <p:cNvPr id="216" name="Google Shape;216;p31"/>
          <p:cNvSpPr txBox="1">
            <a:spLocks noGrp="1"/>
          </p:cNvSpPr>
          <p:nvPr>
            <p:ph type="body" idx="1"/>
          </p:nvPr>
        </p:nvSpPr>
        <p:spPr>
          <a:prstGeom prst="rect">
            <a:avLst/>
          </a:prstGeom>
        </p:spPr>
        <p:txBody>
          <a:bodyPr spcFirstLastPara="1" wrap="square" lIns="91425" tIns="45700" rIns="91425" bIns="45700" anchor="t" anchorCtr="0">
            <a:noAutofit/>
          </a:bodyPr>
          <a:lstStyle/>
          <a:p>
            <a:pPr marL="50800" lvl="0" indent="0" algn="l" rtl="0">
              <a:lnSpc>
                <a:spcPct val="115000"/>
              </a:lnSpc>
              <a:spcBef>
                <a:spcPts val="1000"/>
              </a:spcBef>
              <a:spcAft>
                <a:spcPts val="0"/>
              </a:spcAft>
              <a:buClr>
                <a:schemeClr val="dk1"/>
              </a:buClr>
              <a:buSzPts val="1100"/>
              <a:buFont typeface="Arial"/>
              <a:buNone/>
            </a:pPr>
            <a:r>
              <a:rPr lang="en-US" sz="2400" dirty="0">
                <a:solidFill>
                  <a:srgbClr val="262626"/>
                </a:solidFill>
                <a:latin typeface="Arial"/>
                <a:ea typeface="Arial"/>
                <a:cs typeface="Arial"/>
                <a:sym typeface="Arial"/>
              </a:rPr>
              <a:t>This is the end of Section B: “What Do We Do With Variation?” within this module </a:t>
            </a:r>
            <a:r>
              <a:rPr lang="en-US" sz="2400" i="1" dirty="0">
                <a:solidFill>
                  <a:srgbClr val="262626"/>
                </a:solidFill>
                <a:latin typeface="Arial"/>
                <a:ea typeface="Arial"/>
                <a:cs typeface="Arial"/>
                <a:sym typeface="Arial"/>
              </a:rPr>
              <a:t>Creating Collaborative Civic Spaces</a:t>
            </a:r>
            <a:r>
              <a:rPr lang="en-US" sz="2400" dirty="0">
                <a:solidFill>
                  <a:srgbClr val="262626"/>
                </a:solidFill>
                <a:latin typeface="Arial"/>
                <a:ea typeface="Arial"/>
                <a:cs typeface="Arial"/>
                <a:sym typeface="Arial"/>
              </a:rPr>
              <a:t>.</a:t>
            </a:r>
          </a:p>
          <a:p>
            <a:pPr marL="50800" lvl="0" indent="0" algn="l" rtl="0">
              <a:lnSpc>
                <a:spcPct val="115000"/>
              </a:lnSpc>
              <a:spcBef>
                <a:spcPts val="1000"/>
              </a:spcBef>
              <a:spcAft>
                <a:spcPts val="0"/>
              </a:spcAft>
              <a:buClr>
                <a:schemeClr val="dk1"/>
              </a:buClr>
              <a:buSzPts val="1100"/>
              <a:buFont typeface="Arial"/>
              <a:buNone/>
            </a:pPr>
            <a:endParaRPr sz="2400" dirty="0">
              <a:solidFill>
                <a:srgbClr val="262626"/>
              </a:solidFill>
              <a:latin typeface="Arial"/>
              <a:ea typeface="Arial"/>
              <a:cs typeface="Arial"/>
              <a:sym typeface="Arial"/>
            </a:endParaRPr>
          </a:p>
          <a:p>
            <a:pPr marL="38100" lvl="0" indent="0">
              <a:buSzPts val="3000"/>
              <a:buNone/>
            </a:pPr>
            <a:r>
              <a:rPr lang="en-US" sz="2400" dirty="0">
                <a:solidFill>
                  <a:srgbClr val="333333"/>
                </a:solidFill>
              </a:rPr>
              <a:t>If you would like to complete another section of this module at this time, continue onto the next slide to begin facilitating this module: Section C: “</a:t>
            </a:r>
            <a:r>
              <a:rPr lang="en-US" sz="2400" dirty="0"/>
              <a:t>Engaging Student Voice in Community Building.” </a:t>
            </a:r>
          </a:p>
          <a:p>
            <a:pPr marL="38100" lvl="0" indent="0">
              <a:buSzPts val="3000"/>
              <a:buNone/>
            </a:pPr>
            <a:endParaRPr lang="en-US" sz="2400" dirty="0">
              <a:solidFill>
                <a:srgbClr val="333333"/>
              </a:solidFill>
            </a:endParaRPr>
          </a:p>
          <a:p>
            <a:pPr marL="50800" indent="0">
              <a:lnSpc>
                <a:spcPct val="115000"/>
              </a:lnSpc>
              <a:buSzPts val="1100"/>
              <a:buNone/>
            </a:pPr>
            <a:r>
              <a:rPr lang="en-US" sz="2400" dirty="0">
                <a:solidFill>
                  <a:srgbClr val="262626"/>
                </a:solidFill>
                <a:latin typeface="Arial"/>
                <a:ea typeface="Arial"/>
                <a:cs typeface="Arial"/>
                <a:sym typeface="Arial"/>
              </a:rPr>
              <a:t>Survey link: </a:t>
            </a:r>
            <a:r>
              <a:rPr lang="en-US" sz="2400" dirty="0">
                <a:solidFill>
                  <a:srgbClr val="262626"/>
                </a:solidFill>
                <a:latin typeface="Arial"/>
                <a:ea typeface="Arial"/>
                <a:cs typeface="Arial"/>
                <a:sym typeface="Arial"/>
                <a:hlinkClick r:id="rId3"/>
              </a:rPr>
              <a:t>Collaborative Civic Spaces Professional Learning Survey </a:t>
            </a:r>
            <a:r>
              <a:rPr lang="en-US" sz="2400" dirty="0">
                <a:solidFill>
                  <a:srgbClr val="262626"/>
                </a:solidFill>
                <a:latin typeface="Arial"/>
                <a:ea typeface="Arial"/>
                <a:cs typeface="Arial"/>
                <a:sym typeface="Arial"/>
              </a:rPr>
              <a:t> </a:t>
            </a:r>
          </a:p>
          <a:p>
            <a:pPr marL="0" lvl="0" indent="0" algn="l" rtl="0">
              <a:spcBef>
                <a:spcPts val="1000"/>
              </a:spcBef>
              <a:spcAft>
                <a:spcPts val="0"/>
              </a:spcAft>
              <a:buNone/>
            </a:pPr>
            <a:endParaRPr dirty="0"/>
          </a:p>
        </p:txBody>
      </p:sp>
      <p:pic>
        <p:nvPicPr>
          <p:cNvPr id="217" name="Google Shape;217;p31" descr="Stop sign indicating this is the end of this section of module 7. " title="Stop sign"/>
          <p:cNvPicPr preferRelativeResize="0"/>
          <p:nvPr/>
        </p:nvPicPr>
        <p:blipFill>
          <a:blip r:embed="rId4">
            <a:alphaModFix/>
          </a:blip>
          <a:stretch>
            <a:fillRect/>
          </a:stretch>
        </p:blipFill>
        <p:spPr>
          <a:xfrm>
            <a:off x="6787681" y="473075"/>
            <a:ext cx="1352550" cy="13525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3"/>
          <p:cNvSpPr txBox="1">
            <a:spLocks noGrp="1"/>
          </p:cNvSpPr>
          <p:nvPr>
            <p:ph type="ctrTitle"/>
          </p:nvPr>
        </p:nvSpPr>
        <p:spPr>
          <a:xfrm>
            <a:off x="2187678" y="738905"/>
            <a:ext cx="9144000" cy="23877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595959"/>
              </a:buClr>
              <a:buSzPts val="4000"/>
              <a:buFont typeface="Arial"/>
              <a:buNone/>
            </a:pPr>
            <a:r>
              <a:rPr lang="en-US" sz="4800" b="1" dirty="0">
                <a:solidFill>
                  <a:srgbClr val="03224A"/>
                </a:solidFill>
              </a:rPr>
              <a:t>Creating Collaborative Civic Spaces</a:t>
            </a:r>
            <a:endParaRPr sz="4800" dirty="0">
              <a:solidFill>
                <a:srgbClr val="03224A"/>
              </a:solidFill>
            </a:endParaRPr>
          </a:p>
        </p:txBody>
      </p:sp>
      <p:sp>
        <p:nvSpPr>
          <p:cNvPr id="96" name="Google Shape;96;p13"/>
          <p:cNvSpPr txBox="1">
            <a:spLocks noGrp="1"/>
          </p:cNvSpPr>
          <p:nvPr>
            <p:ph type="subTitle" idx="1"/>
          </p:nvPr>
        </p:nvSpPr>
        <p:spPr>
          <a:xfrm>
            <a:off x="2585883" y="3543898"/>
            <a:ext cx="9144000" cy="1242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2800" dirty="0"/>
              <a:t>Section C: Engaging Student Voice in Community Building </a:t>
            </a:r>
            <a:endParaRPr sz="2800" dirty="0"/>
          </a:p>
        </p:txBody>
      </p:sp>
    </p:spTree>
    <p:extLst>
      <p:ext uri="{BB962C8B-B14F-4D97-AF65-F5344CB8AC3E}">
        <p14:creationId xmlns:p14="http://schemas.microsoft.com/office/powerpoint/2010/main" val="2870945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4"/>
          <p:cNvSpPr txBox="1">
            <a:spLocks noGrp="1"/>
          </p:cNvSpPr>
          <p:nvPr>
            <p:ph type="title"/>
          </p:nvPr>
        </p:nvSpPr>
        <p:spPr>
          <a:xfrm>
            <a:off x="817072" y="70706"/>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Overview of this module</a:t>
            </a:r>
            <a:endParaRPr dirty="0"/>
          </a:p>
        </p:txBody>
      </p:sp>
      <p:sp>
        <p:nvSpPr>
          <p:cNvPr id="102" name="Google Shape;102;p14"/>
          <p:cNvSpPr txBox="1">
            <a:spLocks noGrp="1"/>
          </p:cNvSpPr>
          <p:nvPr>
            <p:ph type="body" idx="1"/>
          </p:nvPr>
        </p:nvSpPr>
        <p:spPr>
          <a:xfrm>
            <a:off x="1436550" y="1110394"/>
            <a:ext cx="9276644" cy="4351200"/>
          </a:xfrm>
          <a:prstGeom prst="rect">
            <a:avLst/>
          </a:prstGeom>
        </p:spPr>
        <p:txBody>
          <a:bodyPr spcFirstLastPara="1" wrap="square" lIns="91425" tIns="45700" rIns="91425" bIns="45700" anchor="t" anchorCtr="0">
            <a:noAutofit/>
          </a:bodyPr>
          <a:lstStyle/>
          <a:p>
            <a:pPr marL="38100" lvl="0" indent="0">
              <a:buSzPts val="3000"/>
              <a:buNone/>
            </a:pPr>
            <a:r>
              <a:rPr lang="en-US" sz="3000" dirty="0"/>
              <a:t>Section A: Introduction </a:t>
            </a:r>
          </a:p>
          <a:p>
            <a:pPr marL="38100" lvl="0" indent="0">
              <a:buSzPts val="3000"/>
              <a:buNone/>
            </a:pPr>
            <a:r>
              <a:rPr lang="en-US" sz="3000" dirty="0">
                <a:solidFill>
                  <a:schemeClr val="tx1"/>
                </a:solidFill>
              </a:rPr>
              <a:t>Section B: What Do We Do With Variation?</a:t>
            </a:r>
          </a:p>
          <a:p>
            <a:pPr marL="38100" lvl="0" indent="0">
              <a:buSzPts val="3000"/>
              <a:buNone/>
            </a:pPr>
            <a:r>
              <a:rPr lang="en-US" sz="3000" dirty="0">
                <a:solidFill>
                  <a:schemeClr val="tx1"/>
                </a:solidFill>
              </a:rPr>
              <a:t>Section C: </a:t>
            </a:r>
            <a:r>
              <a:rPr lang="en-US" sz="3000" dirty="0"/>
              <a:t>Engaging Student Voice in Community Building</a:t>
            </a:r>
          </a:p>
          <a:p>
            <a:pPr marL="38100" lvl="0" indent="0">
              <a:buSzPts val="3000"/>
              <a:buNone/>
            </a:pPr>
            <a:r>
              <a:rPr lang="en-US" sz="3000" dirty="0"/>
              <a:t>Section D: </a:t>
            </a:r>
            <a:r>
              <a:rPr lang="en-US" sz="3000" dirty="0">
                <a:solidFill>
                  <a:schemeClr val="tx1"/>
                </a:solidFill>
              </a:rPr>
              <a:t>The Proven Practice of Deliberation of Current and Controversial Issues</a:t>
            </a:r>
          </a:p>
          <a:p>
            <a:pPr marL="38100" lvl="0" indent="0">
              <a:buSzPts val="3000"/>
              <a:buNone/>
            </a:pPr>
            <a:r>
              <a:rPr lang="en-US" sz="3000" dirty="0"/>
              <a:t>Section E: Strategies to Support Collaborative Civic Spaces</a:t>
            </a:r>
          </a:p>
          <a:p>
            <a:pPr marL="38100" lvl="0" indent="0">
              <a:buSzPts val="3000"/>
              <a:buNone/>
            </a:pPr>
            <a:r>
              <a:rPr lang="en-US" sz="3000" dirty="0"/>
              <a:t>Section F: Reflection  </a:t>
            </a:r>
          </a:p>
        </p:txBody>
      </p:sp>
      <p:sp>
        <p:nvSpPr>
          <p:cNvPr id="103" name="Google Shape;103;p14" descr="Indicates this is section 7c. " title="Arrow"/>
          <p:cNvSpPr/>
          <p:nvPr/>
        </p:nvSpPr>
        <p:spPr>
          <a:xfrm>
            <a:off x="838200" y="2958094"/>
            <a:ext cx="1196700" cy="6558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26197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xfrm>
            <a:off x="0" y="-106824"/>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Group Norms</a:t>
            </a:r>
            <a:endParaRPr dirty="0"/>
          </a:p>
        </p:txBody>
      </p:sp>
      <p:sp>
        <p:nvSpPr>
          <p:cNvPr id="109" name="Google Shape;109;p15"/>
          <p:cNvSpPr txBox="1">
            <a:spLocks noGrp="1"/>
          </p:cNvSpPr>
          <p:nvPr>
            <p:ph type="body" idx="1"/>
          </p:nvPr>
        </p:nvSpPr>
        <p:spPr>
          <a:xfrm>
            <a:off x="838200" y="1253400"/>
            <a:ext cx="10515600" cy="4351200"/>
          </a:xfrm>
          <a:prstGeom prst="rect">
            <a:avLst/>
          </a:prstGeom>
        </p:spPr>
        <p:txBody>
          <a:bodyPr spcFirstLastPara="1" wrap="square" lIns="91425" tIns="45700" rIns="91425" bIns="45700" anchor="t" anchorCtr="0">
            <a:noAutofit/>
          </a:bodyPr>
          <a:lstStyle/>
          <a:p>
            <a:pPr marL="457200" lvl="0" indent="-457200" algn="l" rtl="0">
              <a:lnSpc>
                <a:spcPct val="115000"/>
              </a:lnSpc>
              <a:spcBef>
                <a:spcPts val="1000"/>
              </a:spcBef>
              <a:spcAft>
                <a:spcPts val="0"/>
              </a:spcAft>
              <a:buSzPts val="3600"/>
              <a:buFont typeface="Arial"/>
              <a:buAutoNum type="arabicPeriod"/>
            </a:pPr>
            <a:r>
              <a:rPr lang="en-US" sz="3600" dirty="0">
                <a:solidFill>
                  <a:srgbClr val="404040"/>
                </a:solidFill>
                <a:latin typeface="Arial"/>
                <a:ea typeface="Arial"/>
                <a:cs typeface="Arial"/>
                <a:sym typeface="Arial"/>
              </a:rPr>
              <a:t>Assume best intentions.</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Listen carefully to one another.</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Be open to new ideas.</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Be open to working outside your comfort zone.</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Ask questions.</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Allow a chance for everyone to participate.</a:t>
            </a:r>
            <a:endParaRPr sz="3600" dirty="0">
              <a:solidFill>
                <a:srgbClr val="404040"/>
              </a:solidFill>
              <a:latin typeface="Arial"/>
              <a:ea typeface="Arial"/>
              <a:cs typeface="Arial"/>
              <a:sym typeface="Arial"/>
            </a:endParaRPr>
          </a:p>
          <a:p>
            <a:pPr marL="0" lvl="0" indent="0" algn="l" rtl="0">
              <a:spcBef>
                <a:spcPts val="1000"/>
              </a:spcBef>
              <a:spcAft>
                <a:spcPts val="0"/>
              </a:spcAft>
              <a:buNone/>
            </a:pPr>
            <a:endParaRPr dirty="0"/>
          </a:p>
        </p:txBody>
      </p:sp>
    </p:spTree>
    <p:extLst>
      <p:ext uri="{BB962C8B-B14F-4D97-AF65-F5344CB8AC3E}">
        <p14:creationId xmlns:p14="http://schemas.microsoft.com/office/powerpoint/2010/main" val="1448242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6"/>
          <p:cNvSpPr txBox="1">
            <a:spLocks noGrp="1"/>
          </p:cNvSpPr>
          <p:nvPr>
            <p:ph type="title"/>
          </p:nvPr>
        </p:nvSpPr>
        <p:spPr>
          <a:xfrm>
            <a:off x="838200" y="435019"/>
            <a:ext cx="10515600" cy="1325700"/>
          </a:xfrm>
          <a:prstGeom prst="rect">
            <a:avLst/>
          </a:prstGeom>
          <a:noFill/>
          <a:ln>
            <a:noFill/>
          </a:ln>
        </p:spPr>
        <p:txBody>
          <a:bodyPr spcFirstLastPara="1" wrap="square" lIns="91425" tIns="45700" rIns="91425" bIns="45700" anchor="ctr" anchorCtr="0">
            <a:noAutofit/>
          </a:bodyPr>
          <a:lstStyle/>
          <a:p>
            <a:pPr lvl="0">
              <a:buSzPts val="4400"/>
            </a:pPr>
            <a:r>
              <a:rPr lang="en-US" dirty="0"/>
              <a:t>Warm Up: What does a collaborative civic space look like, feel like and sound like?</a:t>
            </a:r>
            <a:endParaRPr dirty="0"/>
          </a:p>
        </p:txBody>
      </p:sp>
      <p:pic>
        <p:nvPicPr>
          <p:cNvPr id="115" name="Google Shape;115;p16" descr="Question marks" title="Question marks"/>
          <p:cNvPicPr preferRelativeResize="0"/>
          <p:nvPr/>
        </p:nvPicPr>
        <p:blipFill>
          <a:blip r:embed="rId3">
            <a:alphaModFix/>
          </a:blip>
          <a:stretch>
            <a:fillRect/>
          </a:stretch>
        </p:blipFill>
        <p:spPr>
          <a:xfrm>
            <a:off x="3338119" y="2068000"/>
            <a:ext cx="5515762" cy="3677174"/>
          </a:xfrm>
          <a:prstGeom prst="rect">
            <a:avLst/>
          </a:prstGeom>
          <a:noFill/>
          <a:ln>
            <a:noFill/>
          </a:ln>
        </p:spPr>
      </p:pic>
    </p:spTree>
    <p:extLst>
      <p:ext uri="{BB962C8B-B14F-4D97-AF65-F5344CB8AC3E}">
        <p14:creationId xmlns:p14="http://schemas.microsoft.com/office/powerpoint/2010/main" val="2490745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0" y="183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Objectives</a:t>
            </a:r>
            <a:endParaRPr dirty="0"/>
          </a:p>
        </p:txBody>
      </p:sp>
      <p:sp>
        <p:nvSpPr>
          <p:cNvPr id="121" name="Google Shape;121;p17"/>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l" rtl="0">
              <a:lnSpc>
                <a:spcPct val="100000"/>
              </a:lnSpc>
              <a:spcBef>
                <a:spcPts val="640"/>
              </a:spcBef>
              <a:spcAft>
                <a:spcPts val="0"/>
              </a:spcAft>
              <a:buClr>
                <a:schemeClr val="dk1"/>
              </a:buClr>
              <a:buSzPts val="1100"/>
              <a:buFont typeface="Arial"/>
              <a:buNone/>
            </a:pPr>
            <a:r>
              <a:rPr lang="en-US" dirty="0"/>
              <a:t>In this module, participants will:</a:t>
            </a:r>
            <a:endParaRPr dirty="0"/>
          </a:p>
          <a:p>
            <a:pPr marL="457200" lvl="0" indent="-406400" algn="l" rtl="0">
              <a:lnSpc>
                <a:spcPct val="100000"/>
              </a:lnSpc>
              <a:spcBef>
                <a:spcPts val="640"/>
              </a:spcBef>
              <a:spcAft>
                <a:spcPts val="0"/>
              </a:spcAft>
              <a:buSzPts val="2800"/>
              <a:buChar char="•"/>
            </a:pPr>
            <a:r>
              <a:rPr lang="en-US" dirty="0"/>
              <a:t>Review how the instructional shifts of the </a:t>
            </a:r>
            <a:r>
              <a:rPr lang="en-US" i="1" dirty="0"/>
              <a:t>KAS for Social Studies </a:t>
            </a:r>
            <a:r>
              <a:rPr lang="en-US" dirty="0"/>
              <a:t>require the cultivation and nurturing of collaborative civic spaces.</a:t>
            </a:r>
            <a:endParaRPr dirty="0"/>
          </a:p>
          <a:p>
            <a:pPr marL="457200" lvl="0" indent="-406400" algn="l" rtl="0">
              <a:lnSpc>
                <a:spcPct val="100000"/>
              </a:lnSpc>
              <a:spcBef>
                <a:spcPts val="0"/>
              </a:spcBef>
              <a:spcAft>
                <a:spcPts val="0"/>
              </a:spcAft>
              <a:buSzPts val="2800"/>
              <a:buChar char="•"/>
            </a:pPr>
            <a:r>
              <a:rPr lang="en-US" dirty="0"/>
              <a:t>Examine the role of teachers and students in building a collaborative civic space.</a:t>
            </a:r>
            <a:endParaRPr dirty="0"/>
          </a:p>
          <a:p>
            <a:pPr marL="457200" lvl="0" indent="-406400" algn="l" rtl="0">
              <a:lnSpc>
                <a:spcPct val="100000"/>
              </a:lnSpc>
              <a:spcBef>
                <a:spcPts val="0"/>
              </a:spcBef>
              <a:spcAft>
                <a:spcPts val="0"/>
              </a:spcAft>
              <a:buSzPts val="2800"/>
              <a:buChar char="•"/>
            </a:pPr>
            <a:r>
              <a:rPr lang="en-US" dirty="0"/>
              <a:t>Explore tools and resources to engage student voice in building a collaborative civic space.</a:t>
            </a:r>
            <a:endParaRPr sz="3200" dirty="0"/>
          </a:p>
        </p:txBody>
      </p:sp>
    </p:spTree>
    <p:extLst>
      <p:ext uri="{BB962C8B-B14F-4D97-AF65-F5344CB8AC3E}">
        <p14:creationId xmlns:p14="http://schemas.microsoft.com/office/powerpoint/2010/main" val="2177021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8"/>
          <p:cNvSpPr txBox="1">
            <a:spLocks noGrp="1"/>
          </p:cNvSpPr>
          <p:nvPr>
            <p:ph type="title"/>
          </p:nvPr>
        </p:nvSpPr>
        <p:spPr>
          <a:xfrm>
            <a:off x="115480" y="156419"/>
            <a:ext cx="11624236"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Instructional shifts of the </a:t>
            </a:r>
            <a:r>
              <a:rPr lang="en-US" i="1" dirty="0"/>
              <a:t>KAS for Social Studies</a:t>
            </a:r>
            <a:endParaRPr i="1" dirty="0"/>
          </a:p>
        </p:txBody>
      </p:sp>
      <p:sp>
        <p:nvSpPr>
          <p:cNvPr id="127" name="Google Shape;127;p18"/>
          <p:cNvSpPr txBox="1">
            <a:spLocks noGrp="1"/>
          </p:cNvSpPr>
          <p:nvPr>
            <p:ph type="body" idx="1"/>
          </p:nvPr>
        </p:nvSpPr>
        <p:spPr>
          <a:xfrm>
            <a:off x="669798" y="1772356"/>
            <a:ext cx="10515600" cy="4171244"/>
          </a:xfrm>
          <a:prstGeom prst="rect">
            <a:avLst/>
          </a:prstGeom>
        </p:spPr>
        <p:txBody>
          <a:bodyPr spcFirstLastPara="1" wrap="square" lIns="91425" tIns="45700" rIns="91425" bIns="45700" anchor="t" anchorCtr="0">
            <a:noAutofit/>
          </a:bodyPr>
          <a:lstStyle/>
          <a:p>
            <a:pPr marL="457200" lvl="0" indent="-419100" algn="l" rtl="0">
              <a:lnSpc>
                <a:spcPct val="115000"/>
              </a:lnSpc>
              <a:spcBef>
                <a:spcPts val="0"/>
              </a:spcBef>
              <a:spcAft>
                <a:spcPts val="0"/>
              </a:spcAft>
              <a:buSzPts val="3000"/>
              <a:buFont typeface="Calibri"/>
              <a:buAutoNum type="arabicPeriod"/>
            </a:pPr>
            <a:r>
              <a:rPr lang="en-US" sz="3000" dirty="0"/>
              <a:t>Craft questions that spark and sustain inquiry</a:t>
            </a:r>
            <a:endParaRPr sz="3000" dirty="0"/>
          </a:p>
          <a:p>
            <a:pPr marL="457200" lvl="0" indent="-419100" algn="l" rtl="0">
              <a:lnSpc>
                <a:spcPct val="115000"/>
              </a:lnSpc>
              <a:spcBef>
                <a:spcPts val="0"/>
              </a:spcBef>
              <a:spcAft>
                <a:spcPts val="0"/>
              </a:spcAft>
              <a:buSzPts val="3000"/>
              <a:buFont typeface="Calibri"/>
              <a:buAutoNum type="arabicPeriod"/>
            </a:pPr>
            <a:r>
              <a:rPr lang="en-US" sz="3000" i="1" dirty="0">
                <a:highlight>
                  <a:srgbClr val="FFFF00"/>
                </a:highlight>
              </a:rPr>
              <a:t>Cultivate and nurture collaborative civic spaces</a:t>
            </a:r>
            <a:endParaRPr sz="3000" i="1" dirty="0">
              <a:highlight>
                <a:srgbClr val="FFFF00"/>
              </a:highlight>
            </a:endParaRPr>
          </a:p>
          <a:p>
            <a:pPr marL="457200" lvl="0" indent="-419100" algn="l" rtl="0">
              <a:lnSpc>
                <a:spcPct val="115000"/>
              </a:lnSpc>
              <a:spcBef>
                <a:spcPts val="0"/>
              </a:spcBef>
              <a:spcAft>
                <a:spcPts val="0"/>
              </a:spcAft>
              <a:buSzPts val="3000"/>
              <a:buFont typeface="Calibri"/>
              <a:buAutoNum type="arabicPeriod"/>
            </a:pPr>
            <a:r>
              <a:rPr lang="en-US" sz="3000" dirty="0"/>
              <a:t>Integrate content and skills purposefully</a:t>
            </a:r>
            <a:endParaRPr sz="3000" dirty="0"/>
          </a:p>
          <a:p>
            <a:pPr marL="457200" lvl="0" indent="-419100" algn="l" rtl="0">
              <a:lnSpc>
                <a:spcPct val="115000"/>
              </a:lnSpc>
              <a:spcBef>
                <a:spcPts val="0"/>
              </a:spcBef>
              <a:spcAft>
                <a:spcPts val="0"/>
              </a:spcAft>
              <a:buSzPts val="3000"/>
              <a:buFont typeface="Calibri"/>
              <a:buAutoNum type="arabicPeriod"/>
            </a:pPr>
            <a:r>
              <a:rPr lang="en-US" sz="3000" dirty="0"/>
              <a:t>Promote literacy practices and outcomes</a:t>
            </a:r>
            <a:endParaRPr sz="3000" dirty="0"/>
          </a:p>
          <a:p>
            <a:pPr marL="457200" lvl="0" indent="-419100" algn="l" rtl="0">
              <a:lnSpc>
                <a:spcPct val="115000"/>
              </a:lnSpc>
              <a:spcBef>
                <a:spcPts val="640"/>
              </a:spcBef>
              <a:spcAft>
                <a:spcPts val="0"/>
              </a:spcAft>
              <a:buSzPts val="3000"/>
              <a:buFont typeface="Calibri"/>
              <a:buAutoNum type="arabicPeriod"/>
            </a:pPr>
            <a:r>
              <a:rPr lang="en-US" sz="3000" dirty="0"/>
              <a:t>Provide tangible opportunities for communicating conclusions and taking action</a:t>
            </a:r>
            <a:endParaRPr dirty="0"/>
          </a:p>
        </p:txBody>
      </p:sp>
    </p:spTree>
    <p:extLst>
      <p:ext uri="{BB962C8B-B14F-4D97-AF65-F5344CB8AC3E}">
        <p14:creationId xmlns:p14="http://schemas.microsoft.com/office/powerpoint/2010/main" val="3804804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9"/>
          <p:cNvSpPr txBox="1">
            <a:spLocks noGrp="1"/>
          </p:cNvSpPr>
          <p:nvPr>
            <p:ph type="title"/>
          </p:nvPr>
        </p:nvSpPr>
        <p:spPr>
          <a:xfrm>
            <a:off x="485146" y="447527"/>
            <a:ext cx="10515600" cy="1325700"/>
          </a:xfrm>
          <a:prstGeom prst="rect">
            <a:avLst/>
          </a:prstGeom>
          <a:noFill/>
          <a:ln>
            <a:noFill/>
          </a:ln>
        </p:spPr>
        <p:txBody>
          <a:bodyPr spcFirstLastPara="1" wrap="square" lIns="91425" tIns="45700" rIns="91425" bIns="45700" anchor="ctr" anchorCtr="0">
            <a:noAutofit/>
          </a:bodyPr>
          <a:lstStyle/>
          <a:p>
            <a:pPr lvl="0">
              <a:buSzPts val="4400"/>
            </a:pPr>
            <a:r>
              <a:rPr lang="en-US" dirty="0"/>
              <a:t>Small Group Share</a:t>
            </a:r>
            <a:br>
              <a:rPr lang="en-US" dirty="0"/>
            </a:br>
            <a:endParaRPr dirty="0"/>
          </a:p>
        </p:txBody>
      </p:sp>
      <p:pic>
        <p:nvPicPr>
          <p:cNvPr id="133" name="Google Shape;133;p19" descr="Question marks " title="Question marks "/>
          <p:cNvPicPr preferRelativeResize="0"/>
          <p:nvPr/>
        </p:nvPicPr>
        <p:blipFill>
          <a:blip r:embed="rId3">
            <a:alphaModFix/>
          </a:blip>
          <a:stretch>
            <a:fillRect/>
          </a:stretch>
        </p:blipFill>
        <p:spPr>
          <a:xfrm>
            <a:off x="2985065" y="2567143"/>
            <a:ext cx="5515762" cy="3677174"/>
          </a:xfrm>
          <a:prstGeom prst="rect">
            <a:avLst/>
          </a:prstGeom>
          <a:noFill/>
          <a:ln>
            <a:noFill/>
          </a:ln>
        </p:spPr>
      </p:pic>
      <p:sp>
        <p:nvSpPr>
          <p:cNvPr id="3" name="TextBox 2">
            <a:extLst>
              <a:ext uri="{FF2B5EF4-FFF2-40B4-BE49-F238E27FC236}">
                <a16:creationId xmlns:a16="http://schemas.microsoft.com/office/drawing/2014/main" id="{AC17EF4B-CEBC-05E9-BD94-DF335EDA8A2B}"/>
              </a:ext>
            </a:extLst>
          </p:cNvPr>
          <p:cNvSpPr txBox="1"/>
          <p:nvPr/>
        </p:nvSpPr>
        <p:spPr>
          <a:xfrm>
            <a:off x="485146" y="1269331"/>
            <a:ext cx="10015706" cy="1200329"/>
          </a:xfrm>
          <a:prstGeom prst="rect">
            <a:avLst/>
          </a:prstGeom>
          <a:noFill/>
        </p:spPr>
        <p:txBody>
          <a:bodyPr wrap="square">
            <a:spAutoFit/>
          </a:bodyPr>
          <a:lstStyle/>
          <a:p>
            <a:r>
              <a:rPr lang="en-US" sz="3600" dirty="0">
                <a:latin typeface="Franklin Gothic Book" panose="020B0503020102020204" pitchFamily="34" charset="0"/>
              </a:rPr>
              <a:t>What does a collaborative civic space look like, feel like and sound like?</a:t>
            </a:r>
          </a:p>
        </p:txBody>
      </p:sp>
    </p:spTree>
    <p:extLst>
      <p:ext uri="{BB962C8B-B14F-4D97-AF65-F5344CB8AC3E}">
        <p14:creationId xmlns:p14="http://schemas.microsoft.com/office/powerpoint/2010/main" val="3590681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471" y="129663"/>
            <a:ext cx="10515600" cy="1325563"/>
          </a:xfrm>
        </p:spPr>
        <p:txBody>
          <a:bodyPr/>
          <a:lstStyle/>
          <a:p>
            <a:r>
              <a:rPr lang="en-US" dirty="0"/>
              <a:t>Building a Respectful Classroom </a:t>
            </a:r>
          </a:p>
        </p:txBody>
      </p:sp>
      <p:sp>
        <p:nvSpPr>
          <p:cNvPr id="3" name="Text Placeholder 2"/>
          <p:cNvSpPr>
            <a:spLocks noGrp="1"/>
          </p:cNvSpPr>
          <p:nvPr>
            <p:ph type="body" idx="1"/>
          </p:nvPr>
        </p:nvSpPr>
        <p:spPr>
          <a:xfrm>
            <a:off x="227038" y="948514"/>
            <a:ext cx="7761111" cy="5117041"/>
          </a:xfrm>
        </p:spPr>
        <p:txBody>
          <a:bodyPr/>
          <a:lstStyle/>
          <a:p>
            <a:r>
              <a:rPr lang="en-US" sz="2000" dirty="0"/>
              <a:t>The </a:t>
            </a:r>
            <a:r>
              <a:rPr lang="en-US" sz="2000" i="1" dirty="0"/>
              <a:t>KAS for Social Studies</a:t>
            </a:r>
            <a:r>
              <a:rPr lang="en-US" sz="2000" dirty="0"/>
              <a:t> requires that students have a voice in the educational process as a student’s ability to effectively communicate their own conclusions and listen carefully to the conclusions of others can be considered a capstone of social studies disciplinary practices. </a:t>
            </a:r>
          </a:p>
          <a:p>
            <a:r>
              <a:rPr lang="en-US" sz="2000" dirty="0"/>
              <a:t>In the Communicating Conclusion standards, at minimum, students engage in civil discussion, reach consensus when appropriate and respect diverse opinions relevant to significant, unresolved issues students may face in their local, regional and global communities. </a:t>
            </a:r>
          </a:p>
          <a:p>
            <a:r>
              <a:rPr lang="en-US" sz="2000" dirty="0"/>
              <a:t>Students engage in disciplinary thinking and apply appropriate evidence to propose a solution or design an action plan. </a:t>
            </a:r>
          </a:p>
          <a:p>
            <a:r>
              <a:rPr lang="en-US" sz="2000" dirty="0"/>
              <a:t>Students apply a range of deliberative and democratic procedures to make decisions about ways to take action on current local, regional and global issues.</a:t>
            </a:r>
          </a:p>
          <a:p>
            <a:endParaRPr lang="en-US" dirty="0"/>
          </a:p>
        </p:txBody>
      </p:sp>
      <p:pic>
        <p:nvPicPr>
          <p:cNvPr id="4" name="Picture 3" descr="Image from pg 14 of the KAS for Social Studies" title="Image from pg 14 of the KAS for Social Studies"/>
          <p:cNvPicPr>
            <a:picLocks noChangeAspect="1"/>
          </p:cNvPicPr>
          <p:nvPr/>
        </p:nvPicPr>
        <p:blipFill rotWithShape="1">
          <a:blip r:embed="rId3"/>
          <a:srcRect l="3903" t="3732" r="5421"/>
          <a:stretch/>
        </p:blipFill>
        <p:spPr>
          <a:xfrm>
            <a:off x="8026582" y="1097608"/>
            <a:ext cx="3810695" cy="4348515"/>
          </a:xfrm>
          <a:prstGeom prst="rect">
            <a:avLst/>
          </a:prstGeom>
        </p:spPr>
      </p:pic>
    </p:spTree>
    <p:extLst>
      <p:ext uri="{BB962C8B-B14F-4D97-AF65-F5344CB8AC3E}">
        <p14:creationId xmlns:p14="http://schemas.microsoft.com/office/powerpoint/2010/main" val="3428267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4"/>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Overview of this module</a:t>
            </a:r>
            <a:endParaRPr dirty="0"/>
          </a:p>
        </p:txBody>
      </p:sp>
      <p:sp>
        <p:nvSpPr>
          <p:cNvPr id="102" name="Google Shape;102;p14"/>
          <p:cNvSpPr txBox="1">
            <a:spLocks noGrp="1"/>
          </p:cNvSpPr>
          <p:nvPr>
            <p:ph type="body" idx="1"/>
          </p:nvPr>
        </p:nvSpPr>
        <p:spPr>
          <a:xfrm>
            <a:off x="548148" y="1556410"/>
            <a:ext cx="10515600" cy="3952914"/>
          </a:xfrm>
          <a:prstGeom prst="rect">
            <a:avLst/>
          </a:prstGeom>
        </p:spPr>
        <p:txBody>
          <a:bodyPr spcFirstLastPara="1" wrap="square" lIns="91425" tIns="45700" rIns="91425" bIns="45700" anchor="t" anchorCtr="0">
            <a:noAutofit/>
          </a:bodyPr>
          <a:lstStyle/>
          <a:p>
            <a:pPr marL="38100" lvl="0" indent="0">
              <a:buSzPts val="3000"/>
              <a:buNone/>
            </a:pPr>
            <a:r>
              <a:rPr lang="en-US" sz="3000" dirty="0">
                <a:solidFill>
                  <a:schemeClr val="tx1"/>
                </a:solidFill>
              </a:rPr>
              <a:t>Section A: Introduction </a:t>
            </a:r>
          </a:p>
          <a:p>
            <a:pPr marL="38100" lvl="0" indent="0">
              <a:buSzPts val="3000"/>
              <a:buNone/>
            </a:pPr>
            <a:r>
              <a:rPr lang="en-US" sz="3000" dirty="0">
                <a:solidFill>
                  <a:schemeClr val="tx1"/>
                </a:solidFill>
              </a:rPr>
              <a:t>Section B: What Do We Do With Variation?</a:t>
            </a:r>
          </a:p>
          <a:p>
            <a:pPr marL="38100" lvl="0" indent="0">
              <a:buSzPts val="3000"/>
              <a:buNone/>
            </a:pPr>
            <a:r>
              <a:rPr lang="en-US" sz="3000" dirty="0">
                <a:solidFill>
                  <a:schemeClr val="tx1"/>
                </a:solidFill>
              </a:rPr>
              <a:t>Section C: Engaging Student Voice in Community Building</a:t>
            </a:r>
          </a:p>
          <a:p>
            <a:pPr marL="38100" lvl="0" indent="0">
              <a:buSzPts val="3000"/>
              <a:buNone/>
            </a:pPr>
            <a:r>
              <a:rPr lang="en-US" sz="3000" dirty="0">
                <a:solidFill>
                  <a:schemeClr val="tx1"/>
                </a:solidFill>
              </a:rPr>
              <a:t>Section D: The Proven Practice of Deliberation of Current and Controversial Issues</a:t>
            </a:r>
          </a:p>
          <a:p>
            <a:pPr marL="38100" lvl="0" indent="0">
              <a:buSzPts val="3000"/>
              <a:buNone/>
            </a:pPr>
            <a:r>
              <a:rPr lang="en-US" sz="3000" dirty="0">
                <a:solidFill>
                  <a:schemeClr val="tx1"/>
                </a:solidFill>
              </a:rPr>
              <a:t>Section E: Strategies to Support Collaborative Civic Spaces</a:t>
            </a:r>
          </a:p>
          <a:p>
            <a:pPr marL="38100" lvl="0" indent="0">
              <a:buSzPts val="3000"/>
              <a:buNone/>
            </a:pPr>
            <a:r>
              <a:rPr lang="en-US" sz="3000" dirty="0">
                <a:solidFill>
                  <a:schemeClr val="tx1"/>
                </a:solidFill>
              </a:rPr>
              <a:t>Section F: Reflection  </a:t>
            </a:r>
          </a:p>
        </p:txBody>
      </p:sp>
    </p:spTree>
    <p:extLst>
      <p:ext uri="{BB962C8B-B14F-4D97-AF65-F5344CB8AC3E}">
        <p14:creationId xmlns:p14="http://schemas.microsoft.com/office/powerpoint/2010/main" val="3169800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Building a Respectful Classroom </a:t>
            </a:r>
          </a:p>
        </p:txBody>
      </p:sp>
      <p:sp>
        <p:nvSpPr>
          <p:cNvPr id="3" name="Text Placeholder 2"/>
          <p:cNvSpPr>
            <a:spLocks noGrp="1"/>
          </p:cNvSpPr>
          <p:nvPr>
            <p:ph type="body" idx="1"/>
          </p:nvPr>
        </p:nvSpPr>
        <p:spPr>
          <a:xfrm>
            <a:off x="495164" y="1456916"/>
            <a:ext cx="10515600" cy="4351338"/>
          </a:xfrm>
        </p:spPr>
        <p:txBody>
          <a:bodyPr/>
          <a:lstStyle/>
          <a:p>
            <a:r>
              <a:rPr lang="en-US" dirty="0"/>
              <a:t>Thus, social studies classrooms in Kentucky must be a safe space where students can engage in civil discussion, reach consensus when appropriate and respect diverse opinions.</a:t>
            </a:r>
          </a:p>
          <a:p>
            <a:pPr marL="114300" indent="0">
              <a:buNone/>
            </a:pPr>
            <a:endParaRPr lang="en-US" dirty="0"/>
          </a:p>
          <a:p>
            <a:r>
              <a:rPr lang="en-US" dirty="0"/>
              <a:t>How is this achieved?</a:t>
            </a:r>
          </a:p>
          <a:p>
            <a:pPr lvl="1"/>
            <a:r>
              <a:rPr lang="en-US" dirty="0"/>
              <a:t>Through building respectful relationships </a:t>
            </a:r>
          </a:p>
          <a:p>
            <a:pPr lvl="1"/>
            <a:r>
              <a:rPr lang="en-US" dirty="0"/>
              <a:t>Establishing and maintaining community expectations and agreements about behavior </a:t>
            </a:r>
          </a:p>
        </p:txBody>
      </p:sp>
    </p:spTree>
    <p:extLst>
      <p:ext uri="{BB962C8B-B14F-4D97-AF65-F5344CB8AC3E}">
        <p14:creationId xmlns:p14="http://schemas.microsoft.com/office/powerpoint/2010/main" val="3046083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36" y="18255"/>
            <a:ext cx="10515600" cy="1325563"/>
          </a:xfrm>
        </p:spPr>
        <p:txBody>
          <a:bodyPr/>
          <a:lstStyle/>
          <a:p>
            <a:r>
              <a:rPr lang="en-US" dirty="0"/>
              <a:t>Building a Respectful Classroom </a:t>
            </a:r>
          </a:p>
        </p:txBody>
      </p:sp>
      <p:sp>
        <p:nvSpPr>
          <p:cNvPr id="3" name="Text Placeholder 2"/>
          <p:cNvSpPr>
            <a:spLocks noGrp="1"/>
          </p:cNvSpPr>
          <p:nvPr>
            <p:ph type="body" idx="1"/>
          </p:nvPr>
        </p:nvSpPr>
        <p:spPr>
          <a:xfrm>
            <a:off x="465667" y="1825625"/>
            <a:ext cx="10515600" cy="4351338"/>
          </a:xfrm>
        </p:spPr>
        <p:txBody>
          <a:bodyPr/>
          <a:lstStyle/>
          <a:p>
            <a:r>
              <a:rPr lang="en-US" dirty="0"/>
              <a:t>Building respectful relationships </a:t>
            </a:r>
          </a:p>
          <a:p>
            <a:pPr marL="114300" indent="0">
              <a:buNone/>
            </a:pPr>
            <a:endParaRPr lang="en-US" dirty="0"/>
          </a:p>
          <a:p>
            <a:pPr lvl="1"/>
            <a:r>
              <a:rPr lang="en-US" dirty="0"/>
              <a:t>Read the article entitled, </a:t>
            </a:r>
            <a:r>
              <a:rPr lang="en-US" i="1" dirty="0">
                <a:hlinkClick r:id="rId3"/>
              </a:rPr>
              <a:t>Building Respectful Relationships</a:t>
            </a:r>
            <a:r>
              <a:rPr lang="en-US" i="1" dirty="0"/>
              <a:t>. </a:t>
            </a:r>
          </a:p>
          <a:p>
            <a:pPr marL="571500" lvl="1" indent="0">
              <a:buNone/>
            </a:pPr>
            <a:endParaRPr lang="en-US" dirty="0"/>
          </a:p>
          <a:p>
            <a:pPr lvl="1"/>
            <a:r>
              <a:rPr lang="en-US" dirty="0"/>
              <a:t>As you read the article, add to your graphic organizer about how  building respectful relationships contributes to a collaborative civic space.</a:t>
            </a:r>
          </a:p>
        </p:txBody>
      </p:sp>
    </p:spTree>
    <p:extLst>
      <p:ext uri="{BB962C8B-B14F-4D97-AF65-F5344CB8AC3E}">
        <p14:creationId xmlns:p14="http://schemas.microsoft.com/office/powerpoint/2010/main" val="681197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230" y="160849"/>
            <a:ext cx="10515600" cy="1325563"/>
          </a:xfrm>
        </p:spPr>
        <p:txBody>
          <a:bodyPr/>
          <a:lstStyle/>
          <a:p>
            <a:r>
              <a:rPr lang="en-US" dirty="0"/>
              <a:t>Building a Respectful Classroom </a:t>
            </a:r>
          </a:p>
        </p:txBody>
      </p:sp>
      <p:sp>
        <p:nvSpPr>
          <p:cNvPr id="3" name="Text Placeholder 2"/>
          <p:cNvSpPr>
            <a:spLocks noGrp="1"/>
          </p:cNvSpPr>
          <p:nvPr>
            <p:ph type="body" idx="1"/>
          </p:nvPr>
        </p:nvSpPr>
        <p:spPr>
          <a:xfrm>
            <a:off x="465667" y="1486412"/>
            <a:ext cx="10515600" cy="4351338"/>
          </a:xfrm>
        </p:spPr>
        <p:txBody>
          <a:bodyPr/>
          <a:lstStyle/>
          <a:p>
            <a:r>
              <a:rPr lang="en-US" dirty="0"/>
              <a:t>Establishing and maintaining community expectations and agreements about behavior </a:t>
            </a:r>
          </a:p>
          <a:p>
            <a:pPr lvl="1"/>
            <a:endParaRPr lang="en-US" dirty="0"/>
          </a:p>
          <a:p>
            <a:pPr lvl="1"/>
            <a:r>
              <a:rPr lang="en-US" dirty="0"/>
              <a:t>Read the article entitled, </a:t>
            </a:r>
            <a:r>
              <a:rPr lang="en-US" i="1" dirty="0">
                <a:hlinkClick r:id="rId3"/>
              </a:rPr>
              <a:t>Establishing and maintaining community expectations and agreements about behavior decomposition</a:t>
            </a:r>
            <a:r>
              <a:rPr lang="en-US" i="1" dirty="0"/>
              <a:t>. </a:t>
            </a:r>
          </a:p>
          <a:p>
            <a:pPr marL="571500" lvl="1" indent="0">
              <a:buNone/>
            </a:pPr>
            <a:endParaRPr lang="en-US" dirty="0"/>
          </a:p>
          <a:p>
            <a:pPr lvl="1"/>
            <a:r>
              <a:rPr lang="en-US" dirty="0"/>
              <a:t>As you read the article, add to your graphic organizer about how establishing and maintaining community expectations and agreements about behavior decomposition contributes to a collaborative civic space.</a:t>
            </a:r>
          </a:p>
          <a:p>
            <a:pPr marL="571500" lvl="1" indent="0">
              <a:buNone/>
            </a:pPr>
            <a:endParaRPr lang="en-US" dirty="0"/>
          </a:p>
        </p:txBody>
      </p:sp>
    </p:spTree>
    <p:extLst>
      <p:ext uri="{BB962C8B-B14F-4D97-AF65-F5344CB8AC3E}">
        <p14:creationId xmlns:p14="http://schemas.microsoft.com/office/powerpoint/2010/main" val="14940489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959" y="0"/>
            <a:ext cx="10515600" cy="1325563"/>
          </a:xfrm>
        </p:spPr>
        <p:txBody>
          <a:bodyPr/>
          <a:lstStyle/>
          <a:p>
            <a:r>
              <a:rPr lang="en-US" dirty="0"/>
              <a:t>Building Respectful Classrooms</a:t>
            </a:r>
          </a:p>
        </p:txBody>
      </p:sp>
      <p:sp>
        <p:nvSpPr>
          <p:cNvPr id="3" name="Text Placeholder 2"/>
          <p:cNvSpPr>
            <a:spLocks noGrp="1"/>
          </p:cNvSpPr>
          <p:nvPr>
            <p:ph type="body" idx="1"/>
          </p:nvPr>
        </p:nvSpPr>
        <p:spPr>
          <a:xfrm>
            <a:off x="490959" y="1325563"/>
            <a:ext cx="10515600" cy="4351338"/>
          </a:xfrm>
        </p:spPr>
        <p:txBody>
          <a:bodyPr>
            <a:normAutofit/>
          </a:bodyPr>
          <a:lstStyle/>
          <a:p>
            <a:pPr marL="114300" indent="0">
              <a:buNone/>
            </a:pPr>
            <a:r>
              <a:rPr lang="en-US" dirty="0"/>
              <a:t>In a whole group discussion, share your takeaways from the two articles you just read by answering the following question: </a:t>
            </a:r>
          </a:p>
          <a:p>
            <a:pPr marL="114300" indent="0">
              <a:buNone/>
            </a:pPr>
            <a:endParaRPr lang="en-US" dirty="0"/>
          </a:p>
          <a:p>
            <a:r>
              <a:rPr lang="en-US" dirty="0"/>
              <a:t>How do building respectful relationships and establishing and maintaining community expectations and agreements about behavior decomposition contribute to a collaborative civic space? </a:t>
            </a:r>
          </a:p>
          <a:p>
            <a:pPr marL="114300" indent="0">
              <a:buNone/>
            </a:pPr>
            <a:br>
              <a:rPr lang="en-US" dirty="0"/>
            </a:br>
            <a:r>
              <a:rPr lang="en-US" dirty="0"/>
              <a:t>When you share, cite evidence from either or both of the articles to support your response. </a:t>
            </a:r>
          </a:p>
          <a:p>
            <a:pPr marL="114300" indent="0">
              <a:buNone/>
            </a:pPr>
            <a:endParaRPr lang="en-US" dirty="0"/>
          </a:p>
        </p:txBody>
      </p:sp>
    </p:spTree>
    <p:extLst>
      <p:ext uri="{BB962C8B-B14F-4D97-AF65-F5344CB8AC3E}">
        <p14:creationId xmlns:p14="http://schemas.microsoft.com/office/powerpoint/2010/main" val="3858736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755" y="148493"/>
            <a:ext cx="10515600" cy="1325563"/>
          </a:xfrm>
        </p:spPr>
        <p:txBody>
          <a:bodyPr/>
          <a:lstStyle/>
          <a:p>
            <a:r>
              <a:rPr lang="en-US" sz="3600" dirty="0"/>
              <a:t>Building a Respectful Classroom</a:t>
            </a:r>
            <a:br>
              <a:rPr lang="en-US" sz="3600" dirty="0"/>
            </a:br>
            <a:r>
              <a:rPr lang="en-US" sz="3600" dirty="0"/>
              <a:t>Example: General Discussion Strategies  </a:t>
            </a:r>
          </a:p>
        </p:txBody>
      </p:sp>
      <p:sp>
        <p:nvSpPr>
          <p:cNvPr id="3" name="Text Placeholder 2"/>
          <p:cNvSpPr>
            <a:spLocks noGrp="1"/>
          </p:cNvSpPr>
          <p:nvPr>
            <p:ph type="body" idx="1"/>
          </p:nvPr>
        </p:nvSpPr>
        <p:spPr>
          <a:xfrm>
            <a:off x="273755" y="1253331"/>
            <a:ext cx="10515600" cy="4351338"/>
          </a:xfrm>
        </p:spPr>
        <p:txBody>
          <a:bodyPr/>
          <a:lstStyle/>
          <a:p>
            <a:pPr marL="114300" indent="0" fontAlgn="base">
              <a:buNone/>
            </a:pPr>
            <a:r>
              <a:rPr lang="en-US" sz="2400" dirty="0"/>
              <a:t>General guidelines </a:t>
            </a:r>
          </a:p>
          <a:p>
            <a:pPr lvl="1"/>
            <a:r>
              <a:rPr lang="en-US" sz="2000" dirty="0"/>
              <a:t>Allow everyone the chance to speak. </a:t>
            </a:r>
          </a:p>
          <a:p>
            <a:pPr lvl="1"/>
            <a:r>
              <a:rPr lang="en-US" sz="2000" dirty="0"/>
              <a:t>Do not interrupt or engage in private conversations while others are speaking. </a:t>
            </a:r>
          </a:p>
          <a:p>
            <a:pPr lvl="1"/>
            <a:r>
              <a:rPr lang="en-US" sz="2000" dirty="0"/>
              <a:t>What is shared in the discussion circle, stays in the discussion circle. Keep confidential any personal information that comes up in the conversation. </a:t>
            </a:r>
          </a:p>
          <a:p>
            <a:pPr marL="114300" indent="0" fontAlgn="base">
              <a:buNone/>
            </a:pPr>
            <a:endParaRPr lang="en-US" sz="2400" dirty="0"/>
          </a:p>
          <a:p>
            <a:pPr marL="114300" indent="0" fontAlgn="base">
              <a:buNone/>
            </a:pPr>
            <a:r>
              <a:rPr lang="en-US" sz="2400" dirty="0"/>
              <a:t>As you listen to other participants… </a:t>
            </a:r>
          </a:p>
          <a:p>
            <a:pPr lvl="1"/>
            <a:r>
              <a:rPr lang="en-US" sz="2000" dirty="0"/>
              <a:t>Listen carefully and respectfully, without interrupting. </a:t>
            </a:r>
          </a:p>
          <a:p>
            <a:pPr lvl="1"/>
            <a:r>
              <a:rPr lang="en-US" sz="2000" dirty="0"/>
              <a:t>Be aware that tone and body language are powerful communicators. Show respectful listening by facing and looking at the speaker, making eye contact, staying quiet, nodding, etc. </a:t>
            </a:r>
          </a:p>
          <a:p>
            <a:pPr marL="114300" indent="0">
              <a:buNone/>
            </a:pPr>
            <a:endParaRPr lang="en-US" dirty="0"/>
          </a:p>
        </p:txBody>
      </p:sp>
      <p:sp>
        <p:nvSpPr>
          <p:cNvPr id="4" name="Rectangle 3"/>
          <p:cNvSpPr/>
          <p:nvPr/>
        </p:nvSpPr>
        <p:spPr>
          <a:xfrm>
            <a:off x="273755" y="5296892"/>
            <a:ext cx="9381067" cy="307777"/>
          </a:xfrm>
          <a:prstGeom prst="rect">
            <a:avLst/>
          </a:prstGeom>
        </p:spPr>
        <p:txBody>
          <a:bodyPr wrap="square">
            <a:spAutoFit/>
          </a:bodyPr>
          <a:lstStyle/>
          <a:p>
            <a:r>
              <a:rPr lang="en-US" i="1" dirty="0">
                <a:latin typeface="Times New Roman" panose="02020603050405020304" pitchFamily="18" charset="0"/>
                <a:hlinkClick r:id="rId3"/>
              </a:rPr>
              <a:t>Handout 1: General Discussion Guidelines</a:t>
            </a:r>
            <a:endParaRPr lang="en-US" dirty="0"/>
          </a:p>
        </p:txBody>
      </p:sp>
    </p:spTree>
    <p:extLst>
      <p:ext uri="{BB962C8B-B14F-4D97-AF65-F5344CB8AC3E}">
        <p14:creationId xmlns:p14="http://schemas.microsoft.com/office/powerpoint/2010/main" val="39636777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819" y="157817"/>
            <a:ext cx="10515600" cy="1325563"/>
          </a:xfrm>
        </p:spPr>
        <p:txBody>
          <a:bodyPr/>
          <a:lstStyle/>
          <a:p>
            <a:r>
              <a:rPr lang="en-US" sz="3600" dirty="0"/>
              <a:t>Building a Respectful Classroom</a:t>
            </a:r>
            <a:br>
              <a:rPr lang="en-US" sz="3600" dirty="0"/>
            </a:br>
            <a:r>
              <a:rPr lang="en-US" sz="3600" dirty="0"/>
              <a:t>Example: General Discussion Strategies (2)</a:t>
            </a:r>
          </a:p>
        </p:txBody>
      </p:sp>
      <p:sp>
        <p:nvSpPr>
          <p:cNvPr id="3" name="Text Placeholder 2"/>
          <p:cNvSpPr>
            <a:spLocks noGrp="1"/>
          </p:cNvSpPr>
          <p:nvPr>
            <p:ph type="body" idx="1"/>
          </p:nvPr>
        </p:nvSpPr>
        <p:spPr>
          <a:xfrm>
            <a:off x="417051" y="1307594"/>
            <a:ext cx="10922000" cy="3886024"/>
          </a:xfrm>
        </p:spPr>
        <p:txBody>
          <a:bodyPr>
            <a:normAutofit fontScale="92500"/>
          </a:bodyPr>
          <a:lstStyle/>
          <a:p>
            <a:pPr marL="114300" indent="0" fontAlgn="base">
              <a:buNone/>
            </a:pPr>
            <a:r>
              <a:rPr lang="en-US" sz="2400" dirty="0"/>
              <a:t>When it is your turn to speak… </a:t>
            </a:r>
          </a:p>
          <a:p>
            <a:pPr lvl="1"/>
            <a:r>
              <a:rPr lang="en-US" sz="2000" dirty="0"/>
              <a:t>Share briefly from your own experiences. </a:t>
            </a:r>
          </a:p>
          <a:p>
            <a:pPr lvl="1"/>
            <a:r>
              <a:rPr lang="en-US" sz="2000" dirty="0"/>
              <a:t>Use “I” statements to state your views. </a:t>
            </a:r>
          </a:p>
          <a:p>
            <a:pPr lvl="1"/>
            <a:r>
              <a:rPr lang="en-US" sz="2000" dirty="0"/>
              <a:t>Build on others’ comments. Acknowledge them, even if you disagree.</a:t>
            </a:r>
          </a:p>
          <a:p>
            <a:pPr lvl="1"/>
            <a:r>
              <a:rPr lang="en-US" sz="2000" dirty="0"/>
              <a:t>Be careful not to generalize about people and/or experiences.</a:t>
            </a:r>
          </a:p>
          <a:p>
            <a:pPr marL="571500" lvl="1" indent="0">
              <a:buNone/>
            </a:pPr>
            <a:endParaRPr lang="en-US" sz="2000" dirty="0"/>
          </a:p>
          <a:p>
            <a:pPr marL="114300" indent="0">
              <a:buNone/>
            </a:pPr>
            <a:r>
              <a:rPr lang="en-US" sz="2400" dirty="0"/>
              <a:t>Speaking up… </a:t>
            </a:r>
          </a:p>
          <a:p>
            <a:pPr lvl="1"/>
            <a:r>
              <a:rPr lang="en-US" sz="2000" dirty="0"/>
              <a:t>If you think something is missing from the conversation, do not wait for someone else to say it; say it yourself. </a:t>
            </a:r>
          </a:p>
          <a:p>
            <a:pPr lvl="1"/>
            <a:r>
              <a:rPr lang="en-US" sz="2000" dirty="0"/>
              <a:t>If you find another’s statement to be problematic, do speak up.</a:t>
            </a:r>
          </a:p>
          <a:p>
            <a:pPr lvl="1"/>
            <a:r>
              <a:rPr lang="en-US" sz="2000" dirty="0"/>
              <a:t>Try not to silence yourself out of concern for what others will think about what you say. </a:t>
            </a:r>
          </a:p>
        </p:txBody>
      </p:sp>
      <p:sp>
        <p:nvSpPr>
          <p:cNvPr id="8" name="TextBox 7">
            <a:extLst>
              <a:ext uri="{FF2B5EF4-FFF2-40B4-BE49-F238E27FC236}">
                <a16:creationId xmlns:a16="http://schemas.microsoft.com/office/drawing/2014/main" id="{32DEE185-31C9-4931-1EEB-E3B6FB9918C1}"/>
              </a:ext>
            </a:extLst>
          </p:cNvPr>
          <p:cNvSpPr txBox="1"/>
          <p:nvPr/>
        </p:nvSpPr>
        <p:spPr>
          <a:xfrm>
            <a:off x="659990" y="5242629"/>
            <a:ext cx="6098458" cy="307777"/>
          </a:xfrm>
          <a:prstGeom prst="rect">
            <a:avLst/>
          </a:prstGeom>
          <a:noFill/>
        </p:spPr>
        <p:txBody>
          <a:bodyPr wrap="square">
            <a:spAutoFit/>
          </a:bodyPr>
          <a:lstStyle/>
          <a:p>
            <a:r>
              <a:rPr lang="en-US" i="1" dirty="0">
                <a:latin typeface="Times New Roman" panose="02020603050405020304" pitchFamily="18" charset="0"/>
                <a:hlinkClick r:id="rId3"/>
              </a:rPr>
              <a:t>Handout 1: General Discussion Guidelines</a:t>
            </a:r>
            <a:endParaRPr lang="en-US" dirty="0"/>
          </a:p>
        </p:txBody>
      </p:sp>
    </p:spTree>
    <p:extLst>
      <p:ext uri="{BB962C8B-B14F-4D97-AF65-F5344CB8AC3E}">
        <p14:creationId xmlns:p14="http://schemas.microsoft.com/office/powerpoint/2010/main" val="33599149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36" y="0"/>
            <a:ext cx="10515600" cy="1325563"/>
          </a:xfrm>
        </p:spPr>
        <p:txBody>
          <a:bodyPr/>
          <a:lstStyle/>
          <a:p>
            <a:r>
              <a:rPr lang="en-US" sz="3600" dirty="0"/>
              <a:t>Building a Respectful Classroom</a:t>
            </a:r>
            <a:br>
              <a:rPr lang="en-US" sz="3600" dirty="0"/>
            </a:br>
            <a:r>
              <a:rPr lang="en-US" sz="3600" dirty="0"/>
              <a:t>Example: General Discussion Strategies (3)</a:t>
            </a:r>
          </a:p>
        </p:txBody>
      </p:sp>
      <p:sp>
        <p:nvSpPr>
          <p:cNvPr id="3" name="Text Placeholder 2"/>
          <p:cNvSpPr>
            <a:spLocks noGrp="1"/>
          </p:cNvSpPr>
          <p:nvPr>
            <p:ph type="body" idx="1"/>
          </p:nvPr>
        </p:nvSpPr>
        <p:spPr>
          <a:xfrm>
            <a:off x="446549" y="1469194"/>
            <a:ext cx="10922000" cy="3680178"/>
          </a:xfrm>
        </p:spPr>
        <p:txBody>
          <a:bodyPr/>
          <a:lstStyle/>
          <a:p>
            <a:pPr marL="114300" indent="0">
              <a:buNone/>
            </a:pPr>
            <a:r>
              <a:rPr lang="en-US"/>
              <a:t>When interacting with other participants… </a:t>
            </a:r>
          </a:p>
          <a:p>
            <a:pPr lvl="1"/>
            <a:r>
              <a:rPr lang="en-US"/>
              <a:t>Commit to learning, not debating. </a:t>
            </a:r>
          </a:p>
          <a:p>
            <a:pPr lvl="1"/>
            <a:r>
              <a:rPr lang="en-US"/>
              <a:t>Challenge or criticize ideas, not individuals. </a:t>
            </a:r>
          </a:p>
          <a:p>
            <a:pPr lvl="1"/>
            <a:r>
              <a:rPr lang="en-US"/>
              <a:t>Avoid blame, speculation and inflammatory language. </a:t>
            </a:r>
          </a:p>
          <a:p>
            <a:pPr lvl="1"/>
            <a:r>
              <a:rPr lang="en-US"/>
              <a:t>Be careful about putting other participants on the spot. Do not demand that others speak for a group that you perceive them to represent.</a:t>
            </a:r>
            <a:br>
              <a:rPr lang="en-US"/>
            </a:br>
            <a:br>
              <a:rPr lang="en-US"/>
            </a:br>
            <a:endParaRPr lang="en-US" dirty="0"/>
          </a:p>
        </p:txBody>
      </p:sp>
      <p:sp>
        <p:nvSpPr>
          <p:cNvPr id="6" name="TextBox 5">
            <a:extLst>
              <a:ext uri="{FF2B5EF4-FFF2-40B4-BE49-F238E27FC236}">
                <a16:creationId xmlns:a16="http://schemas.microsoft.com/office/drawing/2014/main" id="{FF4BD88F-2D2E-6110-1DD4-7FFC162007D6}"/>
              </a:ext>
            </a:extLst>
          </p:cNvPr>
          <p:cNvSpPr txBox="1"/>
          <p:nvPr/>
        </p:nvSpPr>
        <p:spPr>
          <a:xfrm>
            <a:off x="682113" y="5214010"/>
            <a:ext cx="6142702" cy="307777"/>
          </a:xfrm>
          <a:prstGeom prst="rect">
            <a:avLst/>
          </a:prstGeom>
          <a:noFill/>
        </p:spPr>
        <p:txBody>
          <a:bodyPr wrap="square">
            <a:spAutoFit/>
          </a:bodyPr>
          <a:lstStyle/>
          <a:p>
            <a:r>
              <a:rPr lang="en-US" i="1" dirty="0">
                <a:latin typeface="Times New Roman" panose="02020603050405020304" pitchFamily="18" charset="0"/>
                <a:hlinkClick r:id="rId3"/>
              </a:rPr>
              <a:t>Handout 1: General Discussion Guidelines</a:t>
            </a:r>
            <a:endParaRPr lang="en-US" dirty="0"/>
          </a:p>
        </p:txBody>
      </p:sp>
    </p:spTree>
    <p:extLst>
      <p:ext uri="{BB962C8B-B14F-4D97-AF65-F5344CB8AC3E}">
        <p14:creationId xmlns:p14="http://schemas.microsoft.com/office/powerpoint/2010/main" val="12462591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1"/>
          <p:cNvSpPr txBox="1">
            <a:spLocks noGrp="1"/>
          </p:cNvSpPr>
          <p:nvPr>
            <p:ph type="title"/>
          </p:nvPr>
        </p:nvSpPr>
        <p:spPr>
          <a:xfrm>
            <a:off x="177472" y="0"/>
            <a:ext cx="11326270" cy="944386"/>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5 Strategies to Deepen Student Collaboration</a:t>
            </a:r>
            <a:endParaRPr dirty="0"/>
          </a:p>
        </p:txBody>
      </p:sp>
      <p:pic>
        <p:nvPicPr>
          <p:cNvPr id="2" name="Picture 1" descr="5 Strategies to Deepen Student Collaboration article image" title="Article Image"/>
          <p:cNvPicPr>
            <a:picLocks noChangeAspect="1"/>
          </p:cNvPicPr>
          <p:nvPr/>
        </p:nvPicPr>
        <p:blipFill>
          <a:blip r:embed="rId3"/>
          <a:stretch>
            <a:fillRect/>
          </a:stretch>
        </p:blipFill>
        <p:spPr>
          <a:xfrm>
            <a:off x="2760375" y="919904"/>
            <a:ext cx="6398864" cy="4772974"/>
          </a:xfrm>
          <a:prstGeom prst="rect">
            <a:avLst/>
          </a:prstGeom>
        </p:spPr>
      </p:pic>
    </p:spTree>
    <p:extLst>
      <p:ext uri="{BB962C8B-B14F-4D97-AF65-F5344CB8AC3E}">
        <p14:creationId xmlns:p14="http://schemas.microsoft.com/office/powerpoint/2010/main" val="38477324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2"/>
          <p:cNvSpPr txBox="1">
            <a:spLocks noGrp="1"/>
          </p:cNvSpPr>
          <p:nvPr>
            <p:ph type="title"/>
          </p:nvPr>
        </p:nvSpPr>
        <p:spPr>
          <a:xfrm>
            <a:off x="218955" y="-6768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8 Components Blog: 3 Shape Annotation</a:t>
            </a:r>
            <a:endParaRPr dirty="0"/>
          </a:p>
        </p:txBody>
      </p:sp>
      <p:sp>
        <p:nvSpPr>
          <p:cNvPr id="153" name="Google Shape;153;p22"/>
          <p:cNvSpPr txBox="1">
            <a:spLocks noGrp="1"/>
          </p:cNvSpPr>
          <p:nvPr>
            <p:ph type="body" idx="1"/>
          </p:nvPr>
        </p:nvSpPr>
        <p:spPr>
          <a:xfrm>
            <a:off x="2907460" y="1356284"/>
            <a:ext cx="8846700" cy="4351200"/>
          </a:xfrm>
          <a:prstGeom prst="rect">
            <a:avLst/>
          </a:prstGeom>
        </p:spPr>
        <p:txBody>
          <a:bodyPr spcFirstLastPara="1" wrap="square" lIns="91425" tIns="45700" rIns="91425" bIns="45700" anchor="t" anchorCtr="0">
            <a:noAutofit/>
          </a:bodyPr>
          <a:lstStyle/>
          <a:p>
            <a:pPr marL="406400" lvl="0" indent="-482600" algn="l" rtl="0">
              <a:lnSpc>
                <a:spcPct val="100000"/>
              </a:lnSpc>
              <a:spcBef>
                <a:spcPts val="0"/>
              </a:spcBef>
              <a:spcAft>
                <a:spcPts val="0"/>
              </a:spcAft>
              <a:buSzPts val="3400"/>
              <a:buChar char="•"/>
            </a:pPr>
            <a:r>
              <a:rPr lang="en-US" sz="3200" dirty="0"/>
              <a:t>Triangle (point instead of base at bottom): Something “pointed” and new</a:t>
            </a:r>
            <a:endParaRPr sz="3200" dirty="0"/>
          </a:p>
          <a:p>
            <a:pPr marL="406400" lvl="0" indent="0" algn="l" rtl="0">
              <a:lnSpc>
                <a:spcPct val="100000"/>
              </a:lnSpc>
              <a:spcBef>
                <a:spcPts val="0"/>
              </a:spcBef>
              <a:spcAft>
                <a:spcPts val="0"/>
              </a:spcAft>
              <a:buClr>
                <a:schemeClr val="dk1"/>
              </a:buClr>
              <a:buSzPts val="1100"/>
              <a:buFont typeface="Arial"/>
              <a:buNone/>
            </a:pPr>
            <a:endParaRPr sz="3200" dirty="0"/>
          </a:p>
          <a:p>
            <a:pPr marL="406400" lvl="0" indent="-482600" algn="l" rtl="0">
              <a:lnSpc>
                <a:spcPct val="100000"/>
              </a:lnSpc>
              <a:spcBef>
                <a:spcPts val="0"/>
              </a:spcBef>
              <a:spcAft>
                <a:spcPts val="0"/>
              </a:spcAft>
              <a:buSzPts val="3400"/>
              <a:buChar char="•"/>
            </a:pPr>
            <a:r>
              <a:rPr lang="en-US" sz="3200" dirty="0"/>
              <a:t>Square: Something that “squared” or agreed with your thinking</a:t>
            </a:r>
            <a:endParaRPr sz="3200" dirty="0"/>
          </a:p>
          <a:p>
            <a:pPr marL="406400" lvl="0" indent="0" algn="l" rtl="0">
              <a:lnSpc>
                <a:spcPct val="100000"/>
              </a:lnSpc>
              <a:spcBef>
                <a:spcPts val="0"/>
              </a:spcBef>
              <a:spcAft>
                <a:spcPts val="0"/>
              </a:spcAft>
              <a:buClr>
                <a:schemeClr val="dk1"/>
              </a:buClr>
              <a:buSzPts val="1100"/>
              <a:buFont typeface="Arial"/>
              <a:buNone/>
            </a:pPr>
            <a:endParaRPr sz="3200" dirty="0"/>
          </a:p>
          <a:p>
            <a:pPr marL="406400" lvl="0" indent="-482600" algn="l" rtl="0">
              <a:lnSpc>
                <a:spcPct val="100000"/>
              </a:lnSpc>
              <a:spcBef>
                <a:spcPts val="0"/>
              </a:spcBef>
              <a:spcAft>
                <a:spcPts val="0"/>
              </a:spcAft>
              <a:buSzPts val="3400"/>
              <a:buChar char="•"/>
            </a:pPr>
            <a:r>
              <a:rPr lang="en-US" sz="3200" dirty="0"/>
              <a:t>Circle: Something that is still going around in your head</a:t>
            </a:r>
            <a:endParaRPr sz="3200" dirty="0">
              <a:latin typeface="Arial"/>
              <a:ea typeface="Arial"/>
              <a:cs typeface="Arial"/>
              <a:sym typeface="Arial"/>
            </a:endParaRPr>
          </a:p>
        </p:txBody>
      </p:sp>
      <p:sp>
        <p:nvSpPr>
          <p:cNvPr id="154" name="Google Shape;154;p22" descr="Triangle" title="Triangle"/>
          <p:cNvSpPr/>
          <p:nvPr/>
        </p:nvSpPr>
        <p:spPr>
          <a:xfrm>
            <a:off x="1617378" y="1258015"/>
            <a:ext cx="1191918" cy="1030848"/>
          </a:xfrm>
          <a:prstGeom prst="flowChartMerge">
            <a:avLst/>
          </a:prstGeom>
          <a:solidFill>
            <a:srgbClr val="00FFFF"/>
          </a:solidFill>
          <a:ln w="9525" cap="flat" cmpd="sng">
            <a:solidFill>
              <a:srgbClr val="1F497D"/>
            </a:solidFill>
            <a:prstDash val="solid"/>
            <a:round/>
            <a:headEnd type="none" w="sm" len="sm"/>
            <a:tailEnd type="none" w="sm" len="sm"/>
          </a:ln>
        </p:spPr>
        <p:txBody>
          <a:bodyPr spcFirstLastPara="1" wrap="square" lIns="80700" tIns="80700" rIns="80700" bIns="80700" anchor="ctr" anchorCtr="0">
            <a:noAutofit/>
          </a:bodyPr>
          <a:lstStyle/>
          <a:p>
            <a:pPr marL="0" lvl="0" indent="0" algn="l" rtl="0">
              <a:spcBef>
                <a:spcPts val="0"/>
              </a:spcBef>
              <a:spcAft>
                <a:spcPts val="0"/>
              </a:spcAft>
              <a:buNone/>
            </a:pPr>
            <a:endParaRPr dirty="0"/>
          </a:p>
        </p:txBody>
      </p:sp>
      <p:sp>
        <p:nvSpPr>
          <p:cNvPr id="156" name="Google Shape;156;p22" descr="Circle " title="Circle"/>
          <p:cNvSpPr/>
          <p:nvPr/>
        </p:nvSpPr>
        <p:spPr>
          <a:xfrm>
            <a:off x="1570310" y="4139069"/>
            <a:ext cx="1302300" cy="1031100"/>
          </a:xfrm>
          <a:prstGeom prst="ellipse">
            <a:avLst/>
          </a:prstGeom>
          <a:solidFill>
            <a:srgbClr val="FF00FF"/>
          </a:solidFill>
          <a:ln w="9525" cap="flat" cmpd="sng">
            <a:solidFill>
              <a:srgbClr val="1F497D"/>
            </a:solidFill>
            <a:prstDash val="solid"/>
            <a:round/>
            <a:headEnd type="none" w="sm" len="sm"/>
            <a:tailEnd type="none" w="sm" len="sm"/>
          </a:ln>
        </p:spPr>
        <p:txBody>
          <a:bodyPr spcFirstLastPara="1" wrap="square" lIns="80700" tIns="80700" rIns="80700" bIns="80700" anchor="ctr" anchorCtr="0">
            <a:noAutofit/>
          </a:bodyPr>
          <a:lstStyle/>
          <a:p>
            <a:pPr marL="0" lvl="0" indent="0" algn="l" rtl="0">
              <a:spcBef>
                <a:spcPts val="0"/>
              </a:spcBef>
              <a:spcAft>
                <a:spcPts val="0"/>
              </a:spcAft>
              <a:buNone/>
            </a:pPr>
            <a:endParaRPr dirty="0"/>
          </a:p>
        </p:txBody>
      </p:sp>
      <p:sp>
        <p:nvSpPr>
          <p:cNvPr id="2" name="Rectangle 1" descr="Square " title="Square "/>
          <p:cNvSpPr/>
          <p:nvPr/>
        </p:nvSpPr>
        <p:spPr>
          <a:xfrm>
            <a:off x="1665767" y="2698416"/>
            <a:ext cx="1111387" cy="10311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73660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3"/>
          <p:cNvSpPr txBox="1">
            <a:spLocks noGrp="1"/>
          </p:cNvSpPr>
          <p:nvPr>
            <p:ph type="title"/>
          </p:nvPr>
        </p:nvSpPr>
        <p:spPr>
          <a:xfrm>
            <a:off x="0" y="3029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8 Components Blog: 3 Shape Discussion</a:t>
            </a:r>
            <a:endParaRPr dirty="0"/>
          </a:p>
        </p:txBody>
      </p:sp>
      <p:sp>
        <p:nvSpPr>
          <p:cNvPr id="162" name="Google Shape;162;p23"/>
          <p:cNvSpPr txBox="1">
            <a:spLocks noGrp="1"/>
          </p:cNvSpPr>
          <p:nvPr>
            <p:ph type="body" idx="1"/>
          </p:nvPr>
        </p:nvSpPr>
        <p:spPr>
          <a:xfrm>
            <a:off x="2640140" y="1253400"/>
            <a:ext cx="8846700" cy="4351200"/>
          </a:xfrm>
          <a:prstGeom prst="rect">
            <a:avLst/>
          </a:prstGeom>
        </p:spPr>
        <p:txBody>
          <a:bodyPr spcFirstLastPara="1" wrap="square" lIns="91425" tIns="45700" rIns="91425" bIns="45700" anchor="t" anchorCtr="0">
            <a:noAutofit/>
          </a:bodyPr>
          <a:lstStyle/>
          <a:p>
            <a:pPr marL="406400" lvl="0" indent="-482600" algn="l" rtl="0">
              <a:lnSpc>
                <a:spcPct val="100000"/>
              </a:lnSpc>
              <a:spcBef>
                <a:spcPts val="0"/>
              </a:spcBef>
              <a:spcAft>
                <a:spcPts val="0"/>
              </a:spcAft>
              <a:buSzPts val="3400"/>
              <a:buChar char="•"/>
            </a:pPr>
            <a:r>
              <a:rPr lang="en-US" sz="3400" dirty="0"/>
              <a:t>Triangle (point instead of base at bottom): Something “pointed” and new</a:t>
            </a:r>
            <a:endParaRPr sz="3400" dirty="0"/>
          </a:p>
          <a:p>
            <a:pPr marL="406400" lvl="0" indent="0" algn="l" rtl="0">
              <a:lnSpc>
                <a:spcPct val="100000"/>
              </a:lnSpc>
              <a:spcBef>
                <a:spcPts val="0"/>
              </a:spcBef>
              <a:spcAft>
                <a:spcPts val="0"/>
              </a:spcAft>
              <a:buNone/>
            </a:pPr>
            <a:endParaRPr sz="3400" dirty="0"/>
          </a:p>
          <a:p>
            <a:pPr marL="406400" lvl="0" indent="-482600" algn="l" rtl="0">
              <a:lnSpc>
                <a:spcPct val="100000"/>
              </a:lnSpc>
              <a:spcBef>
                <a:spcPts val="0"/>
              </a:spcBef>
              <a:spcAft>
                <a:spcPts val="0"/>
              </a:spcAft>
              <a:buSzPts val="3400"/>
              <a:buChar char="•"/>
            </a:pPr>
            <a:r>
              <a:rPr lang="en-US" sz="3400" dirty="0"/>
              <a:t>Square: Something that “squared” or agreed with your thinking</a:t>
            </a:r>
            <a:endParaRPr sz="3400" dirty="0"/>
          </a:p>
          <a:p>
            <a:pPr marL="406400" lvl="0" indent="0" algn="l" rtl="0">
              <a:lnSpc>
                <a:spcPct val="100000"/>
              </a:lnSpc>
              <a:spcBef>
                <a:spcPts val="0"/>
              </a:spcBef>
              <a:spcAft>
                <a:spcPts val="0"/>
              </a:spcAft>
              <a:buNone/>
            </a:pPr>
            <a:endParaRPr sz="3400" dirty="0"/>
          </a:p>
          <a:p>
            <a:pPr marL="406400" lvl="0" indent="-482600" algn="l" rtl="0">
              <a:lnSpc>
                <a:spcPct val="100000"/>
              </a:lnSpc>
              <a:spcBef>
                <a:spcPts val="0"/>
              </a:spcBef>
              <a:spcAft>
                <a:spcPts val="0"/>
              </a:spcAft>
              <a:buSzPts val="3400"/>
              <a:buChar char="•"/>
            </a:pPr>
            <a:r>
              <a:rPr lang="en-US" sz="3400" dirty="0"/>
              <a:t>Circle: Something that is still going around in your head</a:t>
            </a:r>
            <a:endParaRPr sz="3400" dirty="0">
              <a:latin typeface="Arial"/>
              <a:ea typeface="Arial"/>
              <a:cs typeface="Arial"/>
              <a:sym typeface="Arial"/>
            </a:endParaRPr>
          </a:p>
          <a:p>
            <a:pPr marL="0" lvl="0" indent="0" algn="l" rtl="0">
              <a:spcBef>
                <a:spcPts val="1000"/>
              </a:spcBef>
              <a:spcAft>
                <a:spcPts val="0"/>
              </a:spcAft>
              <a:buNone/>
            </a:pPr>
            <a:endParaRPr sz="3400" dirty="0"/>
          </a:p>
        </p:txBody>
      </p:sp>
      <p:sp>
        <p:nvSpPr>
          <p:cNvPr id="163" name="Google Shape;163;p23" descr="Triangle" title="Triangle"/>
          <p:cNvSpPr/>
          <p:nvPr/>
        </p:nvSpPr>
        <p:spPr>
          <a:xfrm>
            <a:off x="1356310" y="1355990"/>
            <a:ext cx="1191918" cy="1030848"/>
          </a:xfrm>
          <a:prstGeom prst="flowChartMerge">
            <a:avLst/>
          </a:prstGeom>
          <a:solidFill>
            <a:srgbClr val="00FFFF"/>
          </a:solidFill>
          <a:ln w="9525" cap="flat" cmpd="sng">
            <a:solidFill>
              <a:srgbClr val="1F497D"/>
            </a:solidFill>
            <a:prstDash val="solid"/>
            <a:round/>
            <a:headEnd type="none" w="sm" len="sm"/>
            <a:tailEnd type="none" w="sm" len="sm"/>
          </a:ln>
        </p:spPr>
        <p:txBody>
          <a:bodyPr spcFirstLastPara="1" wrap="square" lIns="80700" tIns="80700" rIns="80700" bIns="80700" anchor="ctr" anchorCtr="0">
            <a:noAutofit/>
          </a:bodyPr>
          <a:lstStyle/>
          <a:p>
            <a:pPr marL="0" lvl="0" indent="0" algn="l" rtl="0">
              <a:spcBef>
                <a:spcPts val="0"/>
              </a:spcBef>
              <a:spcAft>
                <a:spcPts val="0"/>
              </a:spcAft>
              <a:buNone/>
            </a:pPr>
            <a:endParaRPr dirty="0"/>
          </a:p>
        </p:txBody>
      </p:sp>
      <p:sp>
        <p:nvSpPr>
          <p:cNvPr id="165" name="Google Shape;165;p23" descr="Circle" title="Circle"/>
          <p:cNvSpPr/>
          <p:nvPr/>
        </p:nvSpPr>
        <p:spPr>
          <a:xfrm>
            <a:off x="1263283" y="4209555"/>
            <a:ext cx="1302300" cy="1031100"/>
          </a:xfrm>
          <a:prstGeom prst="ellipse">
            <a:avLst/>
          </a:prstGeom>
          <a:solidFill>
            <a:srgbClr val="FF00FF"/>
          </a:solidFill>
          <a:ln w="9525" cap="flat" cmpd="sng">
            <a:solidFill>
              <a:srgbClr val="1F497D"/>
            </a:solidFill>
            <a:prstDash val="solid"/>
            <a:round/>
            <a:headEnd type="none" w="sm" len="sm"/>
            <a:tailEnd type="none" w="sm" len="sm"/>
          </a:ln>
        </p:spPr>
        <p:txBody>
          <a:bodyPr spcFirstLastPara="1" wrap="square" lIns="80700" tIns="80700" rIns="80700" bIns="80700" anchor="ctr" anchorCtr="0">
            <a:noAutofit/>
          </a:bodyPr>
          <a:lstStyle/>
          <a:p>
            <a:pPr marL="0" lvl="0" indent="0" algn="l" rtl="0">
              <a:spcBef>
                <a:spcPts val="0"/>
              </a:spcBef>
              <a:spcAft>
                <a:spcPts val="0"/>
              </a:spcAft>
              <a:buNone/>
            </a:pPr>
            <a:endParaRPr dirty="0"/>
          </a:p>
        </p:txBody>
      </p:sp>
      <p:sp>
        <p:nvSpPr>
          <p:cNvPr id="2" name="Rectangle 1" descr="Square" title="Square"/>
          <p:cNvSpPr/>
          <p:nvPr/>
        </p:nvSpPr>
        <p:spPr>
          <a:xfrm>
            <a:off x="1373391" y="2740265"/>
            <a:ext cx="1192192" cy="9722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46703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255" y="86061"/>
            <a:ext cx="10515600" cy="1325700"/>
          </a:xfrm>
        </p:spPr>
        <p:txBody>
          <a:bodyPr/>
          <a:lstStyle/>
          <a:p>
            <a:r>
              <a:rPr lang="en-US" dirty="0"/>
              <a:t>Objectives</a:t>
            </a:r>
          </a:p>
        </p:txBody>
      </p:sp>
      <p:sp>
        <p:nvSpPr>
          <p:cNvPr id="3" name="Text Placeholder 2"/>
          <p:cNvSpPr>
            <a:spLocks noGrp="1"/>
          </p:cNvSpPr>
          <p:nvPr>
            <p:ph type="body" idx="1"/>
          </p:nvPr>
        </p:nvSpPr>
        <p:spPr>
          <a:xfrm>
            <a:off x="203200" y="1411761"/>
            <a:ext cx="11037711" cy="4351338"/>
          </a:xfrm>
        </p:spPr>
        <p:txBody>
          <a:bodyPr>
            <a:normAutofit/>
          </a:bodyPr>
          <a:lstStyle/>
          <a:p>
            <a:pPr lvl="0"/>
            <a:r>
              <a:rPr lang="en-US" sz="2400" dirty="0"/>
              <a:t>Review how the instructional shifts of the </a:t>
            </a:r>
            <a:r>
              <a:rPr lang="en-US" sz="2400" i="1" dirty="0"/>
              <a:t>KAS for Social Studies</a:t>
            </a:r>
            <a:r>
              <a:rPr lang="en-US" sz="2400" dirty="0"/>
              <a:t> require the cultivation and nurturing of collaborative civic spaces.</a:t>
            </a:r>
          </a:p>
          <a:p>
            <a:pPr lvl="0"/>
            <a:r>
              <a:rPr lang="en-US" sz="2400" dirty="0"/>
              <a:t>Examine data that highlights some of the challenges to creating collaborative civic spaces.</a:t>
            </a:r>
          </a:p>
          <a:p>
            <a:pPr lvl="0"/>
            <a:r>
              <a:rPr lang="en-US" sz="2400" dirty="0"/>
              <a:t>Examine the role of teachers and students in building a collaborative civic space.</a:t>
            </a:r>
          </a:p>
          <a:p>
            <a:pPr lvl="0"/>
            <a:r>
              <a:rPr lang="en-US" sz="2400" dirty="0"/>
              <a:t>Explore tools and resources to engage student voice in building a collaborative civic space.</a:t>
            </a:r>
          </a:p>
          <a:p>
            <a:pPr lvl="0" fontAlgn="base"/>
            <a:r>
              <a:rPr lang="en-US" sz="2400" dirty="0"/>
              <a:t>Examine the proven practice of current and controversial issue discussions.</a:t>
            </a:r>
          </a:p>
          <a:p>
            <a:r>
              <a:rPr lang="en-US" sz="2400" dirty="0"/>
              <a:t>Analyze strategies that can be used to support current and controversial issue discussions in inquiry.</a:t>
            </a:r>
          </a:p>
          <a:p>
            <a:pPr marL="114300" indent="0">
              <a:buNone/>
            </a:pPr>
            <a:endParaRPr lang="en-US" dirty="0"/>
          </a:p>
        </p:txBody>
      </p:sp>
    </p:spTree>
    <p:extLst>
      <p:ext uri="{BB962C8B-B14F-4D97-AF65-F5344CB8AC3E}">
        <p14:creationId xmlns:p14="http://schemas.microsoft.com/office/powerpoint/2010/main" val="26523486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4"/>
          <p:cNvSpPr txBox="1">
            <a:spLocks noGrp="1"/>
          </p:cNvSpPr>
          <p:nvPr>
            <p:ph type="title"/>
          </p:nvPr>
        </p:nvSpPr>
        <p:spPr>
          <a:xfrm>
            <a:off x="199818" y="417051"/>
            <a:ext cx="10515600" cy="1325700"/>
          </a:xfrm>
          <a:prstGeom prst="rect">
            <a:avLst/>
          </a:prstGeom>
          <a:noFill/>
          <a:ln>
            <a:noFill/>
          </a:ln>
        </p:spPr>
        <p:txBody>
          <a:bodyPr spcFirstLastPara="1" wrap="square" lIns="91425" tIns="45700" rIns="91425" bIns="45700" anchor="ctr" anchorCtr="0">
            <a:noAutofit/>
          </a:bodyPr>
          <a:lstStyle/>
          <a:p>
            <a:pPr lvl="0">
              <a:buSzPts val="4400"/>
            </a:pPr>
            <a:r>
              <a:rPr lang="en-US" dirty="0"/>
              <a:t>Revisit the Warm Up: What does a collaborative civic space look like, feel like and sound like?</a:t>
            </a:r>
            <a:endParaRPr dirty="0"/>
          </a:p>
        </p:txBody>
      </p:sp>
      <p:pic>
        <p:nvPicPr>
          <p:cNvPr id="171" name="Google Shape;171;p24" descr="Question marks" title="Question marks"/>
          <p:cNvPicPr preferRelativeResize="0"/>
          <p:nvPr/>
        </p:nvPicPr>
        <p:blipFill>
          <a:blip r:embed="rId3">
            <a:alphaModFix/>
          </a:blip>
          <a:stretch>
            <a:fillRect/>
          </a:stretch>
        </p:blipFill>
        <p:spPr>
          <a:xfrm>
            <a:off x="2950459" y="2159091"/>
            <a:ext cx="5515762" cy="3677174"/>
          </a:xfrm>
          <a:prstGeom prst="rect">
            <a:avLst/>
          </a:prstGeom>
          <a:noFill/>
          <a:ln>
            <a:noFill/>
          </a:ln>
        </p:spPr>
      </p:pic>
    </p:spTree>
    <p:extLst>
      <p:ext uri="{BB962C8B-B14F-4D97-AF65-F5344CB8AC3E}">
        <p14:creationId xmlns:p14="http://schemas.microsoft.com/office/powerpoint/2010/main" val="20014025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89"/>
            <a:ext cx="10515600" cy="1325563"/>
          </a:xfrm>
        </p:spPr>
        <p:txBody>
          <a:bodyPr/>
          <a:lstStyle/>
          <a:p>
            <a:r>
              <a:rPr lang="en-US" dirty="0"/>
              <a:t>Classroom Contract</a:t>
            </a:r>
          </a:p>
        </p:txBody>
      </p:sp>
      <p:sp>
        <p:nvSpPr>
          <p:cNvPr id="3" name="Text Placeholder 2"/>
          <p:cNvSpPr>
            <a:spLocks noGrp="1"/>
          </p:cNvSpPr>
          <p:nvPr>
            <p:ph type="body" idx="1"/>
          </p:nvPr>
        </p:nvSpPr>
        <p:spPr>
          <a:xfrm>
            <a:off x="420511" y="1287374"/>
            <a:ext cx="10515600" cy="4351338"/>
          </a:xfrm>
        </p:spPr>
        <p:txBody>
          <a:bodyPr>
            <a:normAutofit fontScale="92500"/>
          </a:bodyPr>
          <a:lstStyle/>
          <a:p>
            <a:r>
              <a:rPr lang="en-US" dirty="0"/>
              <a:t>A classroom contract is an agreement between the members of the classroom community (teacher, students) to which all parties are held accountable.</a:t>
            </a:r>
          </a:p>
          <a:p>
            <a:pPr marL="114300" indent="0">
              <a:buNone/>
            </a:pPr>
            <a:r>
              <a:rPr lang="en-US" dirty="0"/>
              <a:t> </a:t>
            </a:r>
          </a:p>
          <a:p>
            <a:r>
              <a:rPr lang="en-US" dirty="0"/>
              <a:t>As you watch the following video, consider the following questions:</a:t>
            </a:r>
          </a:p>
          <a:p>
            <a:pPr lvl="1"/>
            <a:r>
              <a:rPr lang="en-US" dirty="0"/>
              <a:t>Why does the teacher identify himself as a member of the classroom community? </a:t>
            </a:r>
          </a:p>
          <a:p>
            <a:pPr lvl="1"/>
            <a:r>
              <a:rPr lang="en-US" dirty="0"/>
              <a:t>How does the teacher implementation of this strategy contribute to its effectiveness? </a:t>
            </a:r>
          </a:p>
          <a:p>
            <a:pPr lvl="1"/>
            <a:r>
              <a:rPr lang="en-US" dirty="0"/>
              <a:t>How can a classroom contract facilitate collaborative civic spaces?</a:t>
            </a:r>
          </a:p>
        </p:txBody>
      </p:sp>
    </p:spTree>
    <p:extLst>
      <p:ext uri="{BB962C8B-B14F-4D97-AF65-F5344CB8AC3E}">
        <p14:creationId xmlns:p14="http://schemas.microsoft.com/office/powerpoint/2010/main" val="14811220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544"/>
            <a:ext cx="10515600" cy="1325563"/>
          </a:xfrm>
        </p:spPr>
        <p:txBody>
          <a:bodyPr/>
          <a:lstStyle/>
          <a:p>
            <a:r>
              <a:rPr lang="en-US" dirty="0"/>
              <a:t>Classroom Contract (2)</a:t>
            </a:r>
          </a:p>
        </p:txBody>
      </p:sp>
      <p:pic>
        <p:nvPicPr>
          <p:cNvPr id="4" name="Picture 3" descr="Image of classroom contracting video. " title="Contracting">
            <a:hlinkClick r:id="rId3"/>
          </p:cNvPr>
          <p:cNvPicPr>
            <a:picLocks noChangeAspect="1"/>
          </p:cNvPicPr>
          <p:nvPr/>
        </p:nvPicPr>
        <p:blipFill>
          <a:blip r:embed="rId4"/>
          <a:stretch>
            <a:fillRect/>
          </a:stretch>
        </p:blipFill>
        <p:spPr>
          <a:xfrm>
            <a:off x="2043289" y="1134510"/>
            <a:ext cx="7539037" cy="4588979"/>
          </a:xfrm>
          <a:prstGeom prst="rect">
            <a:avLst/>
          </a:prstGeom>
        </p:spPr>
      </p:pic>
    </p:spTree>
    <p:extLst>
      <p:ext uri="{BB962C8B-B14F-4D97-AF65-F5344CB8AC3E}">
        <p14:creationId xmlns:p14="http://schemas.microsoft.com/office/powerpoint/2010/main" val="33264893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325"/>
            <a:ext cx="10515600" cy="1325700"/>
          </a:xfrm>
        </p:spPr>
        <p:txBody>
          <a:bodyPr/>
          <a:lstStyle/>
          <a:p>
            <a:r>
              <a:rPr lang="en-US" dirty="0"/>
              <a:t>Classroom Contract (3)</a:t>
            </a:r>
          </a:p>
        </p:txBody>
      </p:sp>
      <p:sp>
        <p:nvSpPr>
          <p:cNvPr id="3" name="Text Placeholder 2"/>
          <p:cNvSpPr>
            <a:spLocks noGrp="1"/>
          </p:cNvSpPr>
          <p:nvPr>
            <p:ph type="body" idx="1"/>
          </p:nvPr>
        </p:nvSpPr>
        <p:spPr>
          <a:xfrm>
            <a:off x="528484" y="1344025"/>
            <a:ext cx="10515600" cy="4351200"/>
          </a:xfrm>
        </p:spPr>
        <p:txBody>
          <a:bodyPr/>
          <a:lstStyle/>
          <a:p>
            <a:r>
              <a:rPr lang="en-US" dirty="0"/>
              <a:t>In small groups, engage in Conver-Stations to discuss your responses to the questions below based on what you observed in the video: </a:t>
            </a:r>
          </a:p>
          <a:p>
            <a:pPr marL="114300" indent="0">
              <a:buNone/>
            </a:pPr>
            <a:endParaRPr lang="en-US" dirty="0"/>
          </a:p>
          <a:p>
            <a:pPr lvl="1"/>
            <a:r>
              <a:rPr lang="en-US" dirty="0"/>
              <a:t>Why does the teacher identify himself as a member of the classroom community? </a:t>
            </a:r>
          </a:p>
          <a:p>
            <a:pPr lvl="1"/>
            <a:r>
              <a:rPr lang="en-US" dirty="0"/>
              <a:t>How does the teacher implementation of this strategy contribute to its effectiveness? </a:t>
            </a:r>
          </a:p>
          <a:p>
            <a:pPr lvl="1"/>
            <a:r>
              <a:rPr lang="en-US" dirty="0"/>
              <a:t>How can a classroom contract facilitate collaborative civic spaces?</a:t>
            </a:r>
          </a:p>
          <a:p>
            <a:endParaRPr lang="en-US" dirty="0"/>
          </a:p>
        </p:txBody>
      </p:sp>
    </p:spTree>
    <p:extLst>
      <p:ext uri="{BB962C8B-B14F-4D97-AF65-F5344CB8AC3E}">
        <p14:creationId xmlns:p14="http://schemas.microsoft.com/office/powerpoint/2010/main" val="18304032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a:spLocks noGrp="1"/>
          </p:cNvSpPr>
          <p:nvPr>
            <p:ph type="title"/>
          </p:nvPr>
        </p:nvSpPr>
        <p:spPr>
          <a:xfrm>
            <a:off x="375720" y="220271"/>
            <a:ext cx="10515600" cy="921808"/>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Classroom Contracting</a:t>
            </a:r>
            <a:endParaRPr dirty="0"/>
          </a:p>
        </p:txBody>
      </p:sp>
      <p:sp>
        <p:nvSpPr>
          <p:cNvPr id="177" name="Google Shape;177;p25"/>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nSpc>
                <a:spcPct val="100000"/>
              </a:lnSpc>
              <a:spcBef>
                <a:spcPts val="640"/>
              </a:spcBef>
              <a:buSzPts val="1100"/>
              <a:buNone/>
            </a:pPr>
            <a:r>
              <a:rPr lang="en-US" sz="3900" dirty="0">
                <a:solidFill>
                  <a:srgbClr val="000000"/>
                </a:solidFill>
              </a:rPr>
              <a:t>Work together in grade-banded groups to create a classroom contract that will result in the collaborative civic space described on your graphic organizer.</a:t>
            </a:r>
          </a:p>
          <a:p>
            <a:pPr marL="0" lvl="0" indent="0" algn="ctr">
              <a:lnSpc>
                <a:spcPct val="100000"/>
              </a:lnSpc>
              <a:spcBef>
                <a:spcPts val="640"/>
              </a:spcBef>
              <a:buSzPts val="1100"/>
              <a:buNone/>
            </a:pPr>
            <a:endParaRPr lang="en-US" sz="3900" dirty="0">
              <a:solidFill>
                <a:srgbClr val="000000"/>
              </a:solidFill>
            </a:endParaRPr>
          </a:p>
          <a:p>
            <a:pPr marL="0" lvl="0" indent="0" algn="ctr">
              <a:lnSpc>
                <a:spcPct val="100000"/>
              </a:lnSpc>
              <a:spcBef>
                <a:spcPts val="640"/>
              </a:spcBef>
              <a:buSzPts val="1100"/>
              <a:buNone/>
            </a:pPr>
            <a:endParaRPr sz="3900" dirty="0">
              <a:solidFill>
                <a:srgbClr val="000000"/>
              </a:solidFill>
            </a:endParaRPr>
          </a:p>
          <a:p>
            <a:pPr marL="0" lvl="0" indent="0" algn="l" rtl="0">
              <a:spcBef>
                <a:spcPts val="1000"/>
              </a:spcBef>
              <a:spcAft>
                <a:spcPts val="0"/>
              </a:spcAft>
              <a:buNone/>
            </a:pPr>
            <a:endParaRPr dirty="0"/>
          </a:p>
        </p:txBody>
      </p:sp>
    </p:spTree>
    <p:extLst>
      <p:ext uri="{BB962C8B-B14F-4D97-AF65-F5344CB8AC3E}">
        <p14:creationId xmlns:p14="http://schemas.microsoft.com/office/powerpoint/2010/main" val="14645901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8"/>
          <p:cNvSpPr txBox="1">
            <a:spLocks noGrp="1"/>
          </p:cNvSpPr>
          <p:nvPr>
            <p:ph type="title"/>
          </p:nvPr>
        </p:nvSpPr>
        <p:spPr>
          <a:xfrm>
            <a:off x="159774" y="1258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Class Contracts</a:t>
            </a:r>
            <a:endParaRPr dirty="0"/>
          </a:p>
        </p:txBody>
      </p:sp>
      <p:sp>
        <p:nvSpPr>
          <p:cNvPr id="197" name="Google Shape;197;p28"/>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dirty="0"/>
          </a:p>
        </p:txBody>
      </p:sp>
      <p:pic>
        <p:nvPicPr>
          <p:cNvPr id="198" name="Google Shape;198;p28" descr="Class contract image" title="Class contract image"/>
          <p:cNvPicPr preferRelativeResize="0"/>
          <p:nvPr/>
        </p:nvPicPr>
        <p:blipFill>
          <a:blip r:embed="rId3">
            <a:alphaModFix/>
          </a:blip>
          <a:stretch>
            <a:fillRect/>
          </a:stretch>
        </p:blipFill>
        <p:spPr>
          <a:xfrm>
            <a:off x="743709" y="1186000"/>
            <a:ext cx="3364486" cy="4486000"/>
          </a:xfrm>
          <a:prstGeom prst="rect">
            <a:avLst/>
          </a:prstGeom>
          <a:noFill/>
          <a:ln>
            <a:noFill/>
          </a:ln>
        </p:spPr>
      </p:pic>
      <p:pic>
        <p:nvPicPr>
          <p:cNvPr id="199" name="Google Shape;199;p28" descr="Class contract image" title="Class contract image"/>
          <p:cNvPicPr preferRelativeResize="0"/>
          <p:nvPr/>
        </p:nvPicPr>
        <p:blipFill>
          <a:blip r:embed="rId4">
            <a:alphaModFix/>
          </a:blip>
          <a:stretch>
            <a:fillRect/>
          </a:stretch>
        </p:blipFill>
        <p:spPr>
          <a:xfrm>
            <a:off x="4323278" y="1185999"/>
            <a:ext cx="3170118" cy="4486001"/>
          </a:xfrm>
          <a:prstGeom prst="rect">
            <a:avLst/>
          </a:prstGeom>
          <a:noFill/>
          <a:ln>
            <a:noFill/>
          </a:ln>
        </p:spPr>
      </p:pic>
      <p:pic>
        <p:nvPicPr>
          <p:cNvPr id="200" name="Google Shape;200;p28" descr="Class contract image" title="Class contract image"/>
          <p:cNvPicPr preferRelativeResize="0"/>
          <p:nvPr/>
        </p:nvPicPr>
        <p:blipFill>
          <a:blip r:embed="rId5">
            <a:alphaModFix/>
          </a:blip>
          <a:stretch>
            <a:fillRect/>
          </a:stretch>
        </p:blipFill>
        <p:spPr>
          <a:xfrm>
            <a:off x="7741360" y="1239453"/>
            <a:ext cx="3364475" cy="4491748"/>
          </a:xfrm>
          <a:prstGeom prst="rect">
            <a:avLst/>
          </a:prstGeom>
          <a:noFill/>
          <a:ln>
            <a:noFill/>
          </a:ln>
        </p:spPr>
      </p:pic>
    </p:spTree>
    <p:extLst>
      <p:ext uri="{BB962C8B-B14F-4D97-AF65-F5344CB8AC3E}">
        <p14:creationId xmlns:p14="http://schemas.microsoft.com/office/powerpoint/2010/main" val="31678050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9"/>
          <p:cNvSpPr txBox="1">
            <a:spLocks noGrp="1"/>
          </p:cNvSpPr>
          <p:nvPr>
            <p:ph type="title"/>
          </p:nvPr>
        </p:nvSpPr>
        <p:spPr>
          <a:xfrm>
            <a:off x="0" y="104389"/>
            <a:ext cx="10515600" cy="887942"/>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Classroom Contracting</a:t>
            </a:r>
            <a:endParaRPr dirty="0"/>
          </a:p>
        </p:txBody>
      </p:sp>
      <p:sp>
        <p:nvSpPr>
          <p:cNvPr id="206" name="Google Shape;206;p29"/>
          <p:cNvSpPr txBox="1">
            <a:spLocks noGrp="1"/>
          </p:cNvSpPr>
          <p:nvPr>
            <p:ph type="body" idx="1"/>
          </p:nvPr>
        </p:nvSpPr>
        <p:spPr>
          <a:xfrm>
            <a:off x="690716" y="1397922"/>
            <a:ext cx="10515600" cy="4351200"/>
          </a:xfrm>
          <a:prstGeom prst="rect">
            <a:avLst/>
          </a:prstGeom>
        </p:spPr>
        <p:txBody>
          <a:bodyPr spcFirstLastPara="1" wrap="square" lIns="91425" tIns="45700" rIns="91425" bIns="45700" anchor="t" anchorCtr="0">
            <a:noAutofit/>
          </a:bodyPr>
          <a:lstStyle/>
          <a:p>
            <a:pPr marL="0" lvl="0" indent="0">
              <a:lnSpc>
                <a:spcPct val="100000"/>
              </a:lnSpc>
              <a:spcBef>
                <a:spcPts val="640"/>
              </a:spcBef>
              <a:buNone/>
            </a:pPr>
            <a:r>
              <a:rPr lang="en-US" sz="3900" dirty="0">
                <a:solidFill>
                  <a:srgbClr val="000000"/>
                </a:solidFill>
              </a:rPr>
              <a:t>Work together in grade banded groups to create a classroom contract that will result in the collaborative civic space described on your graphic organizer.</a:t>
            </a:r>
          </a:p>
          <a:p>
            <a:pPr marL="0" lvl="0" indent="0">
              <a:lnSpc>
                <a:spcPct val="100000"/>
              </a:lnSpc>
              <a:spcBef>
                <a:spcPts val="640"/>
              </a:spcBef>
              <a:buNone/>
            </a:pPr>
            <a:endParaRPr lang="en-US" sz="3900" dirty="0">
              <a:solidFill>
                <a:srgbClr val="000000"/>
              </a:solidFill>
            </a:endParaRPr>
          </a:p>
          <a:p>
            <a:pPr marL="0" lvl="0" indent="0">
              <a:lnSpc>
                <a:spcPct val="100000"/>
              </a:lnSpc>
              <a:spcBef>
                <a:spcPts val="640"/>
              </a:spcBef>
              <a:buNone/>
            </a:pPr>
            <a:r>
              <a:rPr lang="en-US" dirty="0">
                <a:solidFill>
                  <a:srgbClr val="000000"/>
                </a:solidFill>
              </a:rPr>
              <a:t>Be prepared to share your contract with the larger group. </a:t>
            </a:r>
            <a:endParaRPr dirty="0">
              <a:solidFill>
                <a:srgbClr val="000000"/>
              </a:solidFill>
            </a:endParaRPr>
          </a:p>
          <a:p>
            <a:pPr marL="0" lvl="0" indent="0" algn="l" rtl="0">
              <a:spcBef>
                <a:spcPts val="1000"/>
              </a:spcBef>
              <a:spcAft>
                <a:spcPts val="0"/>
              </a:spcAft>
              <a:buNone/>
            </a:pPr>
            <a:endParaRPr dirty="0"/>
          </a:p>
        </p:txBody>
      </p:sp>
    </p:spTree>
    <p:extLst>
      <p:ext uri="{BB962C8B-B14F-4D97-AF65-F5344CB8AC3E}">
        <p14:creationId xmlns:p14="http://schemas.microsoft.com/office/powerpoint/2010/main" val="12223263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1"/>
          <p:cNvSpPr txBox="1">
            <a:spLocks noGrp="1"/>
          </p:cNvSpPr>
          <p:nvPr>
            <p:ph type="title"/>
          </p:nvPr>
        </p:nvSpPr>
        <p:spPr>
          <a:xfrm>
            <a:off x="0" y="17498"/>
            <a:ext cx="10515600" cy="854075"/>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Application of Strategies</a:t>
            </a:r>
            <a:endParaRPr dirty="0"/>
          </a:p>
        </p:txBody>
      </p:sp>
      <p:sp>
        <p:nvSpPr>
          <p:cNvPr id="218" name="Google Shape;218;p31"/>
          <p:cNvSpPr txBox="1">
            <a:spLocks noGrp="1"/>
          </p:cNvSpPr>
          <p:nvPr>
            <p:ph type="body" idx="1"/>
          </p:nvPr>
        </p:nvSpPr>
        <p:spPr>
          <a:xfrm>
            <a:off x="454742" y="1253400"/>
            <a:ext cx="10515600" cy="4351200"/>
          </a:xfrm>
          <a:prstGeom prst="rect">
            <a:avLst/>
          </a:prstGeom>
        </p:spPr>
        <p:txBody>
          <a:bodyPr spcFirstLastPara="1" wrap="square" lIns="91425" tIns="45700" rIns="91425" bIns="45700" anchor="t" anchorCtr="0">
            <a:noAutofit/>
          </a:bodyPr>
          <a:lstStyle/>
          <a:p>
            <a:pPr marL="0" lvl="0" indent="0" rtl="0">
              <a:lnSpc>
                <a:spcPct val="100000"/>
              </a:lnSpc>
              <a:spcBef>
                <a:spcPts val="0"/>
              </a:spcBef>
              <a:spcAft>
                <a:spcPts val="0"/>
              </a:spcAft>
              <a:buClr>
                <a:schemeClr val="dk1"/>
              </a:buClr>
              <a:buSzPts val="1100"/>
              <a:buFont typeface="Arial"/>
              <a:buNone/>
            </a:pPr>
            <a:r>
              <a:rPr lang="en-US" sz="3800" dirty="0">
                <a:solidFill>
                  <a:schemeClr val="tx1"/>
                </a:solidFill>
              </a:rPr>
              <a:t>How might these tools engage students in the creation and nurturing of a collaborative and civic space in your classroom?</a:t>
            </a:r>
            <a:endParaRPr sz="3800" dirty="0">
              <a:solidFill>
                <a:schemeClr val="tx1"/>
              </a:solidFill>
            </a:endParaRPr>
          </a:p>
          <a:p>
            <a:pPr marL="0" lvl="0" indent="0" rtl="0">
              <a:lnSpc>
                <a:spcPct val="100000"/>
              </a:lnSpc>
              <a:spcBef>
                <a:spcPts val="0"/>
              </a:spcBef>
              <a:spcAft>
                <a:spcPts val="0"/>
              </a:spcAft>
              <a:buClr>
                <a:schemeClr val="dk1"/>
              </a:buClr>
              <a:buSzPts val="1100"/>
              <a:buFont typeface="Arial"/>
              <a:buNone/>
            </a:pPr>
            <a:endParaRPr sz="3800" dirty="0">
              <a:solidFill>
                <a:schemeClr val="tx1"/>
              </a:solidFill>
            </a:endParaRPr>
          </a:p>
          <a:p>
            <a:pPr marL="457200" lvl="0" indent="-393700" rtl="0">
              <a:lnSpc>
                <a:spcPct val="100000"/>
              </a:lnSpc>
              <a:spcBef>
                <a:spcPts val="640"/>
              </a:spcBef>
              <a:spcAft>
                <a:spcPts val="0"/>
              </a:spcAft>
              <a:buClr>
                <a:srgbClr val="000000"/>
              </a:buClr>
              <a:buSzPts val="2600"/>
              <a:buChar char="•"/>
            </a:pPr>
            <a:r>
              <a:rPr lang="en-US" sz="2600" dirty="0">
                <a:solidFill>
                  <a:schemeClr val="tx1"/>
                </a:solidFill>
              </a:rPr>
              <a:t>Looks Like, Feels Like, Sounds Like</a:t>
            </a:r>
            <a:endParaRPr sz="2600" dirty="0">
              <a:solidFill>
                <a:schemeClr val="tx1"/>
              </a:solidFill>
            </a:endParaRPr>
          </a:p>
          <a:p>
            <a:pPr marL="457200" lvl="0" indent="-393700" rtl="0">
              <a:lnSpc>
                <a:spcPct val="100000"/>
              </a:lnSpc>
              <a:spcBef>
                <a:spcPts val="0"/>
              </a:spcBef>
              <a:spcAft>
                <a:spcPts val="0"/>
              </a:spcAft>
              <a:buClr>
                <a:srgbClr val="000000"/>
              </a:buClr>
              <a:buSzPts val="2600"/>
              <a:buChar char="•"/>
            </a:pPr>
            <a:r>
              <a:rPr lang="en-US" sz="2600" dirty="0">
                <a:solidFill>
                  <a:schemeClr val="tx1"/>
                </a:solidFill>
              </a:rPr>
              <a:t>Three Shape Annotation</a:t>
            </a:r>
            <a:endParaRPr sz="2600" dirty="0">
              <a:solidFill>
                <a:schemeClr val="tx1"/>
              </a:solidFill>
            </a:endParaRPr>
          </a:p>
          <a:p>
            <a:pPr marL="457200" lvl="0" indent="-393700" rtl="0">
              <a:lnSpc>
                <a:spcPct val="100000"/>
              </a:lnSpc>
              <a:spcBef>
                <a:spcPts val="0"/>
              </a:spcBef>
              <a:spcAft>
                <a:spcPts val="0"/>
              </a:spcAft>
              <a:buClr>
                <a:srgbClr val="000000"/>
              </a:buClr>
              <a:buSzPts val="2600"/>
              <a:buChar char="•"/>
            </a:pPr>
            <a:r>
              <a:rPr lang="en-US" sz="2600" dirty="0">
                <a:solidFill>
                  <a:schemeClr val="tx1"/>
                </a:solidFill>
              </a:rPr>
              <a:t>Classroom Contracting</a:t>
            </a:r>
          </a:p>
          <a:p>
            <a:pPr marL="457200" lvl="0" indent="-393700" rtl="0">
              <a:lnSpc>
                <a:spcPct val="100000"/>
              </a:lnSpc>
              <a:spcBef>
                <a:spcPts val="0"/>
              </a:spcBef>
              <a:spcAft>
                <a:spcPts val="0"/>
              </a:spcAft>
              <a:buClr>
                <a:srgbClr val="000000"/>
              </a:buClr>
              <a:buSzPts val="2600"/>
              <a:buChar char="•"/>
            </a:pPr>
            <a:r>
              <a:rPr lang="en-US" sz="2600" dirty="0">
                <a:solidFill>
                  <a:schemeClr val="tx1"/>
                </a:solidFill>
              </a:rPr>
              <a:t>Conver-Stations</a:t>
            </a:r>
            <a:endParaRPr dirty="0">
              <a:solidFill>
                <a:schemeClr val="tx1"/>
              </a:solidFill>
            </a:endParaRPr>
          </a:p>
        </p:txBody>
      </p:sp>
    </p:spTree>
    <p:extLst>
      <p:ext uri="{BB962C8B-B14F-4D97-AF65-F5344CB8AC3E}">
        <p14:creationId xmlns:p14="http://schemas.microsoft.com/office/powerpoint/2010/main" val="33100962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2"/>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br>
              <a:rPr lang="en-US" dirty="0"/>
            </a:br>
            <a:r>
              <a:rPr lang="en-US" dirty="0"/>
              <a:t>Section C: End</a:t>
            </a:r>
            <a:endParaRPr dirty="0"/>
          </a:p>
        </p:txBody>
      </p:sp>
      <p:sp>
        <p:nvSpPr>
          <p:cNvPr id="224" name="Google Shape;224;p32"/>
          <p:cNvSpPr txBox="1">
            <a:spLocks noGrp="1"/>
          </p:cNvSpPr>
          <p:nvPr>
            <p:ph type="body" idx="1"/>
          </p:nvPr>
        </p:nvSpPr>
        <p:spPr>
          <a:prstGeom prst="rect">
            <a:avLst/>
          </a:prstGeom>
        </p:spPr>
        <p:txBody>
          <a:bodyPr spcFirstLastPara="1" wrap="square" lIns="91425" tIns="45700" rIns="91425" bIns="45700" anchor="t" anchorCtr="0">
            <a:noAutofit/>
          </a:bodyPr>
          <a:lstStyle/>
          <a:p>
            <a:pPr marL="50800" lvl="0" indent="0" algn="l" rtl="0">
              <a:lnSpc>
                <a:spcPct val="115000"/>
              </a:lnSpc>
              <a:spcBef>
                <a:spcPts val="1000"/>
              </a:spcBef>
              <a:spcAft>
                <a:spcPts val="0"/>
              </a:spcAft>
              <a:buClr>
                <a:schemeClr val="dk1"/>
              </a:buClr>
              <a:buSzPts val="1100"/>
              <a:buFont typeface="Arial"/>
              <a:buNone/>
            </a:pPr>
            <a:r>
              <a:rPr lang="en-US" sz="2400" dirty="0">
                <a:solidFill>
                  <a:srgbClr val="262626"/>
                </a:solidFill>
                <a:latin typeface="Arial"/>
                <a:ea typeface="Arial"/>
                <a:cs typeface="Arial"/>
                <a:sym typeface="Arial"/>
              </a:rPr>
              <a:t>This is the end of Section C</a:t>
            </a:r>
            <a:r>
              <a:rPr lang="en-US" sz="2400" i="1" dirty="0">
                <a:solidFill>
                  <a:srgbClr val="262626"/>
                </a:solidFill>
                <a:latin typeface="Arial"/>
                <a:ea typeface="Arial"/>
                <a:cs typeface="Arial"/>
                <a:sym typeface="Arial"/>
              </a:rPr>
              <a:t>: </a:t>
            </a:r>
            <a:r>
              <a:rPr lang="en-US" sz="2400" dirty="0">
                <a:solidFill>
                  <a:srgbClr val="262626"/>
                </a:solidFill>
                <a:latin typeface="Arial"/>
                <a:ea typeface="Arial"/>
                <a:cs typeface="Arial"/>
                <a:sym typeface="Arial"/>
              </a:rPr>
              <a:t>“Engaging Student Voice in Community Building”</a:t>
            </a:r>
            <a:r>
              <a:rPr lang="en-US" sz="2400" i="1" dirty="0">
                <a:solidFill>
                  <a:srgbClr val="262626"/>
                </a:solidFill>
                <a:latin typeface="Arial"/>
                <a:ea typeface="Arial"/>
                <a:cs typeface="Arial"/>
                <a:sym typeface="Arial"/>
              </a:rPr>
              <a:t> </a:t>
            </a:r>
            <a:r>
              <a:rPr lang="en-US" sz="2400" dirty="0">
                <a:solidFill>
                  <a:srgbClr val="262626"/>
                </a:solidFill>
                <a:latin typeface="Arial"/>
                <a:ea typeface="Arial"/>
                <a:cs typeface="Arial"/>
                <a:sym typeface="Arial"/>
              </a:rPr>
              <a:t>within this module: </a:t>
            </a:r>
            <a:r>
              <a:rPr lang="en-US" sz="2400" i="1" dirty="0">
                <a:solidFill>
                  <a:srgbClr val="262626"/>
                </a:solidFill>
                <a:latin typeface="Arial"/>
                <a:ea typeface="Arial"/>
                <a:cs typeface="Arial"/>
                <a:sym typeface="Arial"/>
              </a:rPr>
              <a:t>Creating Collaborative Civic Spaces</a:t>
            </a:r>
            <a:r>
              <a:rPr lang="en-US" sz="2400" dirty="0">
                <a:solidFill>
                  <a:srgbClr val="262626"/>
                </a:solidFill>
                <a:latin typeface="Arial"/>
                <a:ea typeface="Arial"/>
                <a:cs typeface="Arial"/>
                <a:sym typeface="Arial"/>
              </a:rPr>
              <a:t>.</a:t>
            </a:r>
          </a:p>
          <a:p>
            <a:pPr marL="50800" lvl="0" indent="0" algn="l" rtl="0">
              <a:lnSpc>
                <a:spcPct val="115000"/>
              </a:lnSpc>
              <a:spcBef>
                <a:spcPts val="1000"/>
              </a:spcBef>
              <a:spcAft>
                <a:spcPts val="0"/>
              </a:spcAft>
              <a:buClr>
                <a:schemeClr val="dk1"/>
              </a:buClr>
              <a:buSzPts val="1100"/>
              <a:buFont typeface="Arial"/>
              <a:buNone/>
            </a:pPr>
            <a:endParaRPr sz="2400" dirty="0">
              <a:solidFill>
                <a:srgbClr val="262626"/>
              </a:solidFill>
              <a:latin typeface="Arial"/>
              <a:ea typeface="Arial"/>
              <a:cs typeface="Arial"/>
              <a:sym typeface="Arial"/>
            </a:endParaRPr>
          </a:p>
          <a:p>
            <a:pPr marL="0" lvl="0" indent="0">
              <a:spcBef>
                <a:spcPts val="0"/>
              </a:spcBef>
            </a:pPr>
            <a:r>
              <a:rPr lang="en-US" sz="2400" dirty="0">
                <a:solidFill>
                  <a:srgbClr val="333333"/>
                </a:solidFill>
              </a:rPr>
              <a:t>If you would like to complete another section of this module at this time, continue onto the next slide to begin facilitating </a:t>
            </a:r>
            <a:r>
              <a:rPr lang="en-US" sz="2400" dirty="0"/>
              <a:t>Section D: “The Proven Practice of Deliberation of Current and Controversial Issues.”</a:t>
            </a:r>
          </a:p>
          <a:p>
            <a:pPr marL="38100" lvl="0" indent="0">
              <a:buSzPts val="3000"/>
              <a:buNone/>
            </a:pPr>
            <a:endParaRPr lang="en-US" sz="2400" dirty="0">
              <a:solidFill>
                <a:srgbClr val="333333"/>
              </a:solidFill>
            </a:endParaRPr>
          </a:p>
          <a:p>
            <a:pPr marL="50800" indent="0">
              <a:lnSpc>
                <a:spcPct val="115000"/>
              </a:lnSpc>
              <a:buSzPts val="1100"/>
              <a:buNone/>
            </a:pPr>
            <a:r>
              <a:rPr lang="en-US" sz="2400" dirty="0">
                <a:solidFill>
                  <a:srgbClr val="262626"/>
                </a:solidFill>
                <a:latin typeface="Arial"/>
                <a:ea typeface="Arial"/>
                <a:cs typeface="Arial"/>
                <a:sym typeface="Arial"/>
              </a:rPr>
              <a:t>Survey link: </a:t>
            </a:r>
            <a:r>
              <a:rPr lang="en-US" sz="2400" dirty="0">
                <a:solidFill>
                  <a:srgbClr val="262626"/>
                </a:solidFill>
                <a:latin typeface="Arial"/>
                <a:ea typeface="Arial"/>
                <a:cs typeface="Arial"/>
                <a:sym typeface="Arial"/>
                <a:hlinkClick r:id="rId3"/>
              </a:rPr>
              <a:t>Collaborative Civic Spaces Professional Learning Survey </a:t>
            </a:r>
            <a:r>
              <a:rPr lang="en-US" sz="2400" dirty="0">
                <a:solidFill>
                  <a:srgbClr val="262626"/>
                </a:solidFill>
                <a:latin typeface="Arial"/>
                <a:ea typeface="Arial"/>
                <a:cs typeface="Arial"/>
                <a:sym typeface="Arial"/>
              </a:rPr>
              <a:t> </a:t>
            </a:r>
          </a:p>
          <a:p>
            <a:pPr marL="0" lvl="0" indent="0" algn="l" rtl="0">
              <a:spcBef>
                <a:spcPts val="1000"/>
              </a:spcBef>
              <a:spcAft>
                <a:spcPts val="0"/>
              </a:spcAft>
              <a:buNone/>
            </a:pPr>
            <a:endParaRPr dirty="0"/>
          </a:p>
        </p:txBody>
      </p:sp>
      <p:pic>
        <p:nvPicPr>
          <p:cNvPr id="225" name="Google Shape;225;p32" descr="This is the end of 7c: Engaging Student Voice in Community Building within Module 7: Creating Collaborative Civic Spaces.&#10;" title="Stop sign. "/>
          <p:cNvPicPr preferRelativeResize="0"/>
          <p:nvPr/>
        </p:nvPicPr>
        <p:blipFill>
          <a:blip r:embed="rId4">
            <a:alphaModFix/>
          </a:blip>
          <a:stretch>
            <a:fillRect/>
          </a:stretch>
        </p:blipFill>
        <p:spPr>
          <a:xfrm>
            <a:off x="5194855" y="405675"/>
            <a:ext cx="1352550" cy="1352550"/>
          </a:xfrm>
          <a:prstGeom prst="rect">
            <a:avLst/>
          </a:prstGeom>
          <a:noFill/>
          <a:ln>
            <a:noFill/>
          </a:ln>
        </p:spPr>
      </p:pic>
    </p:spTree>
    <p:extLst>
      <p:ext uri="{BB962C8B-B14F-4D97-AF65-F5344CB8AC3E}">
        <p14:creationId xmlns:p14="http://schemas.microsoft.com/office/powerpoint/2010/main" val="25246136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3"/>
          <p:cNvSpPr txBox="1">
            <a:spLocks noGrp="1"/>
          </p:cNvSpPr>
          <p:nvPr>
            <p:ph type="ctrTitle"/>
          </p:nvPr>
        </p:nvSpPr>
        <p:spPr>
          <a:xfrm>
            <a:off x="2541639" y="868262"/>
            <a:ext cx="9144000"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595959"/>
              </a:buClr>
              <a:buSzPts val="4000"/>
              <a:buFont typeface="Calibri"/>
              <a:buNone/>
            </a:pPr>
            <a:r>
              <a:rPr lang="en-US" sz="5400" dirty="0">
                <a:solidFill>
                  <a:srgbClr val="03224A"/>
                </a:solidFill>
              </a:rPr>
              <a:t>Creating Collaborative Civic Spaces</a:t>
            </a:r>
            <a:endParaRPr sz="5400" dirty="0">
              <a:solidFill>
                <a:srgbClr val="03224A"/>
              </a:solidFill>
            </a:endParaRPr>
          </a:p>
        </p:txBody>
      </p:sp>
      <p:sp>
        <p:nvSpPr>
          <p:cNvPr id="231" name="Google Shape;231;p33"/>
          <p:cNvSpPr txBox="1">
            <a:spLocks noGrp="1"/>
          </p:cNvSpPr>
          <p:nvPr>
            <p:ph type="subTitle" idx="1"/>
          </p:nvPr>
        </p:nvSpPr>
        <p:spPr>
          <a:xfrm>
            <a:off x="2438400" y="3429000"/>
            <a:ext cx="9144000" cy="1655700"/>
          </a:xfrm>
          <a:prstGeom prst="rect">
            <a:avLst/>
          </a:prstGeom>
          <a:noFill/>
          <a:ln>
            <a:noFill/>
          </a:ln>
        </p:spPr>
        <p:txBody>
          <a:bodyPr spcFirstLastPara="1" wrap="square" lIns="91425" tIns="45700" rIns="91425" bIns="45700" anchor="t" anchorCtr="0">
            <a:noAutofit/>
          </a:bodyPr>
          <a:lstStyle/>
          <a:p>
            <a:pPr marL="0" lvl="0" indent="0">
              <a:spcBef>
                <a:spcPts val="0"/>
              </a:spcBef>
            </a:pPr>
            <a:r>
              <a:rPr lang="en-US" dirty="0"/>
              <a:t>Section D: The Proven Practice of Deliberation of Current and Controversial Issues</a:t>
            </a:r>
            <a:endParaRPr dirty="0"/>
          </a:p>
        </p:txBody>
      </p:sp>
    </p:spTree>
    <p:extLst>
      <p:ext uri="{BB962C8B-B14F-4D97-AF65-F5344CB8AC3E}">
        <p14:creationId xmlns:p14="http://schemas.microsoft.com/office/powerpoint/2010/main" val="2731483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241" y="209916"/>
            <a:ext cx="10515600" cy="1325700"/>
          </a:xfrm>
        </p:spPr>
        <p:txBody>
          <a:bodyPr/>
          <a:lstStyle/>
          <a:p>
            <a:r>
              <a:rPr lang="en-US" dirty="0"/>
              <a:t>Compelling Questions</a:t>
            </a:r>
          </a:p>
        </p:txBody>
      </p:sp>
      <p:sp>
        <p:nvSpPr>
          <p:cNvPr id="3" name="Text Placeholder 2"/>
          <p:cNvSpPr>
            <a:spLocks noGrp="1"/>
          </p:cNvSpPr>
          <p:nvPr>
            <p:ph type="body" idx="1"/>
          </p:nvPr>
        </p:nvSpPr>
        <p:spPr>
          <a:xfrm>
            <a:off x="347241" y="1312980"/>
            <a:ext cx="11006559" cy="4672254"/>
          </a:xfrm>
        </p:spPr>
        <p:txBody>
          <a:bodyPr>
            <a:normAutofit/>
          </a:bodyPr>
          <a:lstStyle/>
          <a:p>
            <a:pPr marL="114300" indent="0">
              <a:buNone/>
            </a:pPr>
            <a:r>
              <a:rPr lang="en-US" dirty="0"/>
              <a:t>The following compelling questions will be addressed throughout this module:</a:t>
            </a:r>
          </a:p>
          <a:p>
            <a:pPr marL="114300" indent="0">
              <a:buNone/>
            </a:pPr>
            <a:endParaRPr lang="en-US" dirty="0"/>
          </a:p>
          <a:p>
            <a:r>
              <a:rPr lang="en-US" dirty="0"/>
              <a:t>What do we do with variation?</a:t>
            </a:r>
          </a:p>
          <a:p>
            <a:r>
              <a:rPr lang="en-US" dirty="0"/>
              <a:t>How do we create a collaborative civic space for inquiry?</a:t>
            </a:r>
          </a:p>
          <a:p>
            <a:r>
              <a:rPr lang="en-US" dirty="0"/>
              <a:t>What are the opportunities and challenges of creating collaborative civic spaces for current and controversial issue discussions?</a:t>
            </a:r>
          </a:p>
          <a:p>
            <a:r>
              <a:rPr lang="en-US" dirty="0"/>
              <a:t>What strategies might connect, support and extend collaborative and civic spaces in the classroom?</a:t>
            </a:r>
          </a:p>
          <a:p>
            <a:endParaRPr lang="en-US" dirty="0"/>
          </a:p>
        </p:txBody>
      </p:sp>
    </p:spTree>
    <p:extLst>
      <p:ext uri="{BB962C8B-B14F-4D97-AF65-F5344CB8AC3E}">
        <p14:creationId xmlns:p14="http://schemas.microsoft.com/office/powerpoint/2010/main" val="26383751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4"/>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Overview of this module</a:t>
            </a:r>
            <a:endParaRPr dirty="0"/>
          </a:p>
        </p:txBody>
      </p:sp>
      <p:sp>
        <p:nvSpPr>
          <p:cNvPr id="102" name="Google Shape;102;p14"/>
          <p:cNvSpPr txBox="1">
            <a:spLocks noGrp="1"/>
          </p:cNvSpPr>
          <p:nvPr>
            <p:ph type="body" idx="1"/>
          </p:nvPr>
        </p:nvSpPr>
        <p:spPr>
          <a:xfrm>
            <a:off x="2144888" y="1140050"/>
            <a:ext cx="9208911" cy="4351200"/>
          </a:xfrm>
          <a:prstGeom prst="rect">
            <a:avLst/>
          </a:prstGeom>
        </p:spPr>
        <p:txBody>
          <a:bodyPr spcFirstLastPara="1" wrap="square" lIns="91425" tIns="45700" rIns="91425" bIns="45700" anchor="t" anchorCtr="0">
            <a:noAutofit/>
          </a:bodyPr>
          <a:lstStyle/>
          <a:p>
            <a:pPr marL="38100" lvl="0" indent="0">
              <a:buSzPts val="3000"/>
              <a:buNone/>
            </a:pPr>
            <a:r>
              <a:rPr lang="en-US" sz="3000" dirty="0"/>
              <a:t>Section A: Introduction </a:t>
            </a:r>
          </a:p>
          <a:p>
            <a:pPr marL="38100" lvl="0" indent="0">
              <a:buSzPts val="3000"/>
              <a:buNone/>
            </a:pPr>
            <a:r>
              <a:rPr lang="en-US" sz="3000" dirty="0">
                <a:solidFill>
                  <a:schemeClr val="tx1"/>
                </a:solidFill>
              </a:rPr>
              <a:t>Section B: What Do We Do With Variation?</a:t>
            </a:r>
          </a:p>
          <a:p>
            <a:pPr marL="38100" lvl="0" indent="0">
              <a:buSzPts val="3000"/>
              <a:buNone/>
            </a:pPr>
            <a:r>
              <a:rPr lang="en-US" sz="3000" dirty="0">
                <a:solidFill>
                  <a:schemeClr val="tx1"/>
                </a:solidFill>
              </a:rPr>
              <a:t>Section C: </a:t>
            </a:r>
            <a:r>
              <a:rPr lang="en-US" sz="3000" dirty="0"/>
              <a:t>Engaging Student Voice in Community Building</a:t>
            </a:r>
          </a:p>
          <a:p>
            <a:pPr marL="38100" lvl="0" indent="0">
              <a:buSzPts val="3000"/>
              <a:buNone/>
            </a:pPr>
            <a:r>
              <a:rPr lang="en-US" sz="3000" dirty="0"/>
              <a:t>Section D: </a:t>
            </a:r>
            <a:r>
              <a:rPr lang="en-US" sz="3000" dirty="0">
                <a:solidFill>
                  <a:schemeClr val="tx1"/>
                </a:solidFill>
              </a:rPr>
              <a:t>The Proven Practice of Deliberation of Current and Controversial Issues</a:t>
            </a:r>
          </a:p>
          <a:p>
            <a:pPr marL="38100" lvl="0" indent="0">
              <a:buSzPts val="3000"/>
              <a:buNone/>
            </a:pPr>
            <a:r>
              <a:rPr lang="en-US" sz="3000" dirty="0"/>
              <a:t>Section E: Strategies to Support Collaborative Civic Spaces</a:t>
            </a:r>
          </a:p>
          <a:p>
            <a:pPr marL="38100" lvl="0" indent="0">
              <a:buSzPts val="3000"/>
              <a:buNone/>
            </a:pPr>
            <a:r>
              <a:rPr lang="en-US" sz="3000" dirty="0"/>
              <a:t>Section F: Reflection  </a:t>
            </a:r>
          </a:p>
        </p:txBody>
      </p:sp>
      <p:sp>
        <p:nvSpPr>
          <p:cNvPr id="103" name="Google Shape;103;p14" descr="Arrow indicating 7d: The Proven Practice of Deliberation of Current and Controversial Issues&#10;" title="Arrow"/>
          <p:cNvSpPr/>
          <p:nvPr/>
        </p:nvSpPr>
        <p:spPr>
          <a:xfrm>
            <a:off x="948188" y="3315650"/>
            <a:ext cx="1196700" cy="6558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28703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Group Norms</a:t>
            </a:r>
            <a:endParaRPr dirty="0"/>
          </a:p>
        </p:txBody>
      </p:sp>
      <p:sp>
        <p:nvSpPr>
          <p:cNvPr id="109" name="Google Shape;109;p15"/>
          <p:cNvSpPr txBox="1">
            <a:spLocks noGrp="1"/>
          </p:cNvSpPr>
          <p:nvPr>
            <p:ph type="body" idx="1"/>
          </p:nvPr>
        </p:nvSpPr>
        <p:spPr>
          <a:xfrm>
            <a:off x="838200" y="1690825"/>
            <a:ext cx="10515600" cy="4351200"/>
          </a:xfrm>
          <a:prstGeom prst="rect">
            <a:avLst/>
          </a:prstGeom>
        </p:spPr>
        <p:txBody>
          <a:bodyPr spcFirstLastPara="1" wrap="square" lIns="91425" tIns="45700" rIns="91425" bIns="45700" anchor="t" anchorCtr="0">
            <a:noAutofit/>
          </a:bodyPr>
          <a:lstStyle/>
          <a:p>
            <a:pPr marL="457200" lvl="0" indent="-457200" algn="l" rtl="0">
              <a:lnSpc>
                <a:spcPct val="115000"/>
              </a:lnSpc>
              <a:spcBef>
                <a:spcPts val="1000"/>
              </a:spcBef>
              <a:spcAft>
                <a:spcPts val="0"/>
              </a:spcAft>
              <a:buSzPts val="3600"/>
              <a:buFont typeface="Arial"/>
              <a:buAutoNum type="arabicPeriod"/>
            </a:pPr>
            <a:r>
              <a:rPr lang="en-US" sz="3600" dirty="0">
                <a:solidFill>
                  <a:srgbClr val="404040"/>
                </a:solidFill>
                <a:latin typeface="Arial"/>
                <a:ea typeface="Arial"/>
                <a:cs typeface="Arial"/>
                <a:sym typeface="Arial"/>
              </a:rPr>
              <a:t>Assume best intentions.</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Listen carefully to one another.</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Be open to new ideas.</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Be open to working outside your comfort zone.</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Ask questions.</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Allow a chance for everyone to participate.</a:t>
            </a:r>
            <a:endParaRPr sz="3600" dirty="0">
              <a:solidFill>
                <a:srgbClr val="404040"/>
              </a:solidFill>
              <a:latin typeface="Arial"/>
              <a:ea typeface="Arial"/>
              <a:cs typeface="Arial"/>
              <a:sym typeface="Arial"/>
            </a:endParaRPr>
          </a:p>
          <a:p>
            <a:pPr marL="0" lvl="0" indent="0" algn="l" rtl="0">
              <a:spcBef>
                <a:spcPts val="1000"/>
              </a:spcBef>
              <a:spcAft>
                <a:spcPts val="0"/>
              </a:spcAft>
              <a:buNone/>
            </a:pPr>
            <a:endParaRPr dirty="0"/>
          </a:p>
        </p:txBody>
      </p:sp>
    </p:spTree>
    <p:extLst>
      <p:ext uri="{BB962C8B-B14F-4D97-AF65-F5344CB8AC3E}">
        <p14:creationId xmlns:p14="http://schemas.microsoft.com/office/powerpoint/2010/main" val="14647054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6"/>
          <p:cNvSpPr txBox="1">
            <a:spLocks noGrp="1"/>
          </p:cNvSpPr>
          <p:nvPr>
            <p:ph type="title"/>
          </p:nvPr>
        </p:nvSpPr>
        <p:spPr>
          <a:xfrm>
            <a:off x="2458"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Warm Up Activity</a:t>
            </a:r>
            <a:endParaRPr dirty="0"/>
          </a:p>
        </p:txBody>
      </p:sp>
      <p:sp>
        <p:nvSpPr>
          <p:cNvPr id="115" name="Google Shape;115;p16"/>
          <p:cNvSpPr txBox="1">
            <a:spLocks noGrp="1"/>
          </p:cNvSpPr>
          <p:nvPr>
            <p:ph type="body" idx="1"/>
          </p:nvPr>
        </p:nvSpPr>
        <p:spPr>
          <a:xfrm>
            <a:off x="391652" y="1140409"/>
            <a:ext cx="5384800" cy="4351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How do you feel about facilitating discussions about controversial issues in your classroom?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Pick the image on the tree that corresponds to your comfort level in facilitating these conversations.</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Explain your response.</a:t>
            </a:r>
            <a:endParaRPr sz="3600" dirty="0"/>
          </a:p>
        </p:txBody>
      </p:sp>
      <p:pic>
        <p:nvPicPr>
          <p:cNvPr id="1026" name="Picture 2" descr="The Blob Tree.">
            <a:extLst>
              <a:ext uri="{FF2B5EF4-FFF2-40B4-BE49-F238E27FC236}">
                <a16:creationId xmlns:a16="http://schemas.microsoft.com/office/drawing/2014/main" id="{8E23908B-08E3-EEF2-9A2E-568C7C6D1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1743" y="-5277"/>
            <a:ext cx="5260258" cy="68632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574439-FAEE-4775-7845-1CB7E06D406C}"/>
              </a:ext>
            </a:extLst>
          </p:cNvPr>
          <p:cNvSpPr txBox="1"/>
          <p:nvPr/>
        </p:nvSpPr>
        <p:spPr>
          <a:xfrm>
            <a:off x="7202715" y="0"/>
            <a:ext cx="1317990" cy="307777"/>
          </a:xfrm>
          <a:prstGeom prst="rect">
            <a:avLst/>
          </a:prstGeom>
          <a:noFill/>
        </p:spPr>
        <p:txBody>
          <a:bodyPr wrap="none" rtlCol="0">
            <a:spAutoFit/>
          </a:bodyPr>
          <a:lstStyle/>
          <a:p>
            <a:r>
              <a:rPr lang="en-US" i="1" dirty="0">
                <a:hlinkClick r:id="rId4"/>
              </a:rPr>
              <a:t>The Blob Tree</a:t>
            </a:r>
            <a:endParaRPr lang="en-US" i="1" dirty="0"/>
          </a:p>
        </p:txBody>
      </p:sp>
    </p:spTree>
    <p:extLst>
      <p:ext uri="{BB962C8B-B14F-4D97-AF65-F5344CB8AC3E}">
        <p14:creationId xmlns:p14="http://schemas.microsoft.com/office/powerpoint/2010/main" val="3601280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0" y="183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Objectives</a:t>
            </a:r>
            <a:endParaRPr dirty="0"/>
          </a:p>
        </p:txBody>
      </p:sp>
      <p:sp>
        <p:nvSpPr>
          <p:cNvPr id="122" name="Google Shape;122;p17"/>
          <p:cNvSpPr txBox="1">
            <a:spLocks noGrp="1"/>
          </p:cNvSpPr>
          <p:nvPr>
            <p:ph type="body" idx="1"/>
          </p:nvPr>
        </p:nvSpPr>
        <p:spPr>
          <a:xfrm>
            <a:off x="838200" y="1253400"/>
            <a:ext cx="10515600" cy="4351200"/>
          </a:xfrm>
          <a:prstGeom prst="rect">
            <a:avLst/>
          </a:prstGeom>
        </p:spPr>
        <p:txBody>
          <a:bodyPr spcFirstLastPara="1" wrap="square" lIns="91425" tIns="45700" rIns="91425" bIns="45700" anchor="t" anchorCtr="0">
            <a:noAutofit/>
          </a:bodyPr>
          <a:lstStyle/>
          <a:p>
            <a:pPr marL="0" lvl="0" indent="0" algn="l" rtl="0">
              <a:lnSpc>
                <a:spcPct val="100000"/>
              </a:lnSpc>
              <a:spcBef>
                <a:spcPts val="640"/>
              </a:spcBef>
              <a:spcAft>
                <a:spcPts val="0"/>
              </a:spcAft>
              <a:buClr>
                <a:schemeClr val="dk1"/>
              </a:buClr>
              <a:buSzPts val="1100"/>
              <a:buFont typeface="Arial"/>
              <a:buNone/>
            </a:pPr>
            <a:r>
              <a:rPr lang="en-US" sz="2600" dirty="0"/>
              <a:t>In this module, participants will:</a:t>
            </a:r>
            <a:endParaRPr sz="2600" dirty="0"/>
          </a:p>
          <a:p>
            <a:pPr marL="457200" lvl="0" indent="-393700" algn="l" rtl="0">
              <a:lnSpc>
                <a:spcPct val="100000"/>
              </a:lnSpc>
              <a:spcBef>
                <a:spcPts val="640"/>
              </a:spcBef>
              <a:spcAft>
                <a:spcPts val="0"/>
              </a:spcAft>
              <a:buSzPts val="2600"/>
              <a:buChar char="•"/>
            </a:pPr>
            <a:r>
              <a:rPr lang="en-US" sz="2600" dirty="0"/>
              <a:t>Review how the instructional shifts of the </a:t>
            </a:r>
            <a:r>
              <a:rPr lang="en-US" sz="2600" i="1" dirty="0"/>
              <a:t>KAS for Social Studies</a:t>
            </a:r>
            <a:r>
              <a:rPr lang="en-US" sz="2600" dirty="0"/>
              <a:t> require the cultivation and nurturing of collaborative civic spaces for inquiry into compelling questions.</a:t>
            </a:r>
            <a:endParaRPr sz="2600" dirty="0"/>
          </a:p>
          <a:p>
            <a:pPr marL="457200" lvl="0" indent="-393700" algn="l" rtl="0">
              <a:lnSpc>
                <a:spcPct val="100000"/>
              </a:lnSpc>
              <a:spcBef>
                <a:spcPts val="0"/>
              </a:spcBef>
              <a:spcAft>
                <a:spcPts val="0"/>
              </a:spcAft>
              <a:buSzPts val="2600"/>
              <a:buChar char="•"/>
            </a:pPr>
            <a:r>
              <a:rPr lang="en-US" sz="2600" dirty="0"/>
              <a:t>Examine the proven practice of current and controversial issue discussions.</a:t>
            </a:r>
            <a:endParaRPr sz="2600" dirty="0"/>
          </a:p>
          <a:p>
            <a:pPr marL="457200" lvl="0" indent="-393700" algn="l" rtl="0">
              <a:lnSpc>
                <a:spcPct val="100000"/>
              </a:lnSpc>
              <a:spcBef>
                <a:spcPts val="0"/>
              </a:spcBef>
              <a:spcAft>
                <a:spcPts val="0"/>
              </a:spcAft>
              <a:buSzPts val="2600"/>
              <a:buChar char="•"/>
            </a:pPr>
            <a:r>
              <a:rPr lang="en-US" sz="2600" dirty="0"/>
              <a:t>Identify the qualities of effective current and controversial issue discussions.</a:t>
            </a:r>
            <a:endParaRPr sz="2600" dirty="0"/>
          </a:p>
          <a:p>
            <a:pPr marL="457200" lvl="0" indent="-393700" algn="l" rtl="0">
              <a:lnSpc>
                <a:spcPct val="100000"/>
              </a:lnSpc>
              <a:spcBef>
                <a:spcPts val="0"/>
              </a:spcBef>
              <a:spcAft>
                <a:spcPts val="0"/>
              </a:spcAft>
              <a:buSzPts val="2600"/>
              <a:buChar char="•"/>
            </a:pPr>
            <a:r>
              <a:rPr lang="en-US" sz="2600" dirty="0"/>
              <a:t>Reflect on the use of current and controversial issue discussions in their own practice.</a:t>
            </a:r>
            <a:endParaRPr sz="3100" dirty="0"/>
          </a:p>
        </p:txBody>
      </p:sp>
    </p:spTree>
    <p:extLst>
      <p:ext uri="{BB962C8B-B14F-4D97-AF65-F5344CB8AC3E}">
        <p14:creationId xmlns:p14="http://schemas.microsoft.com/office/powerpoint/2010/main" val="27644457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0" y="0"/>
            <a:ext cx="109464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Instructional shifts of the </a:t>
            </a:r>
            <a:r>
              <a:rPr lang="en-US" i="1" dirty="0"/>
              <a:t>KAS for Social Studies</a:t>
            </a:r>
            <a:endParaRPr i="1" dirty="0"/>
          </a:p>
        </p:txBody>
      </p:sp>
      <p:sp>
        <p:nvSpPr>
          <p:cNvPr id="128" name="Google Shape;128;p18"/>
          <p:cNvSpPr txBox="1">
            <a:spLocks noGrp="1"/>
          </p:cNvSpPr>
          <p:nvPr>
            <p:ph type="body" idx="1"/>
          </p:nvPr>
        </p:nvSpPr>
        <p:spPr>
          <a:xfrm>
            <a:off x="838200" y="1945614"/>
            <a:ext cx="10515600" cy="4101300"/>
          </a:xfrm>
          <a:prstGeom prst="rect">
            <a:avLst/>
          </a:prstGeom>
        </p:spPr>
        <p:txBody>
          <a:bodyPr spcFirstLastPara="1" wrap="square" lIns="91425" tIns="45700" rIns="91425" bIns="45700" anchor="t" anchorCtr="0">
            <a:noAutofit/>
          </a:bodyPr>
          <a:lstStyle/>
          <a:p>
            <a:pPr marL="457200" lvl="0" indent="-419100" algn="l" rtl="0">
              <a:lnSpc>
                <a:spcPct val="115000"/>
              </a:lnSpc>
              <a:spcBef>
                <a:spcPts val="0"/>
              </a:spcBef>
              <a:spcAft>
                <a:spcPts val="0"/>
              </a:spcAft>
              <a:buSzPts val="3000"/>
              <a:buFont typeface="Calibri"/>
              <a:buAutoNum type="arabicPeriod"/>
            </a:pPr>
            <a:r>
              <a:rPr lang="en-US" sz="3000" dirty="0"/>
              <a:t>Craft questions that spark and sustain inquiry</a:t>
            </a:r>
            <a:endParaRPr sz="3000" dirty="0"/>
          </a:p>
          <a:p>
            <a:pPr marL="457200" lvl="0" indent="-419100" algn="l" rtl="0">
              <a:lnSpc>
                <a:spcPct val="115000"/>
              </a:lnSpc>
              <a:spcBef>
                <a:spcPts val="0"/>
              </a:spcBef>
              <a:spcAft>
                <a:spcPts val="0"/>
              </a:spcAft>
              <a:buSzPts val="3000"/>
              <a:buFont typeface="Calibri"/>
              <a:buAutoNum type="arabicPeriod"/>
            </a:pPr>
            <a:r>
              <a:rPr lang="en-US" sz="3000" i="1" dirty="0">
                <a:highlight>
                  <a:srgbClr val="FFFF00"/>
                </a:highlight>
              </a:rPr>
              <a:t>Cultivate and nurture collaborative civic spaces</a:t>
            </a:r>
            <a:endParaRPr sz="3000" i="1" dirty="0">
              <a:highlight>
                <a:srgbClr val="FFFF00"/>
              </a:highlight>
            </a:endParaRPr>
          </a:p>
          <a:p>
            <a:pPr marL="457200" lvl="0" indent="-419100" algn="l" rtl="0">
              <a:lnSpc>
                <a:spcPct val="115000"/>
              </a:lnSpc>
              <a:spcBef>
                <a:spcPts val="0"/>
              </a:spcBef>
              <a:spcAft>
                <a:spcPts val="0"/>
              </a:spcAft>
              <a:buSzPts val="3000"/>
              <a:buFont typeface="Calibri"/>
              <a:buAutoNum type="arabicPeriod"/>
            </a:pPr>
            <a:r>
              <a:rPr lang="en-US" sz="3000" dirty="0"/>
              <a:t>Integrate content and skills purposefully</a:t>
            </a:r>
            <a:endParaRPr sz="3000" dirty="0"/>
          </a:p>
          <a:p>
            <a:pPr marL="457200" lvl="0" indent="-419100" algn="l" rtl="0">
              <a:lnSpc>
                <a:spcPct val="115000"/>
              </a:lnSpc>
              <a:spcBef>
                <a:spcPts val="0"/>
              </a:spcBef>
              <a:spcAft>
                <a:spcPts val="0"/>
              </a:spcAft>
              <a:buSzPts val="3000"/>
              <a:buFont typeface="Calibri"/>
              <a:buAutoNum type="arabicPeriod"/>
            </a:pPr>
            <a:r>
              <a:rPr lang="en-US" sz="3000" dirty="0"/>
              <a:t>Promote literacy practices and outcomes</a:t>
            </a:r>
            <a:endParaRPr sz="3000" dirty="0"/>
          </a:p>
          <a:p>
            <a:pPr marL="457200" lvl="0" indent="-419100" algn="l" rtl="0">
              <a:lnSpc>
                <a:spcPct val="115000"/>
              </a:lnSpc>
              <a:spcBef>
                <a:spcPts val="640"/>
              </a:spcBef>
              <a:spcAft>
                <a:spcPts val="0"/>
              </a:spcAft>
              <a:buSzPts val="3000"/>
              <a:buFont typeface="Calibri"/>
              <a:buAutoNum type="arabicPeriod"/>
            </a:pPr>
            <a:r>
              <a:rPr lang="en-US" sz="3000" dirty="0"/>
              <a:t>Provide tangible opportunities for communicating conclusions and taking action</a:t>
            </a:r>
            <a:endParaRPr dirty="0"/>
          </a:p>
        </p:txBody>
      </p:sp>
    </p:spTree>
    <p:extLst>
      <p:ext uri="{BB962C8B-B14F-4D97-AF65-F5344CB8AC3E}">
        <p14:creationId xmlns:p14="http://schemas.microsoft.com/office/powerpoint/2010/main" val="3032927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9"/>
          <p:cNvSpPr txBox="1">
            <a:spLocks noGrp="1"/>
          </p:cNvSpPr>
          <p:nvPr>
            <p:ph type="title"/>
          </p:nvPr>
        </p:nvSpPr>
        <p:spPr>
          <a:xfrm>
            <a:off x="0" y="183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Compelling Questions</a:t>
            </a:r>
            <a:endParaRPr dirty="0"/>
          </a:p>
        </p:txBody>
      </p:sp>
      <p:sp>
        <p:nvSpPr>
          <p:cNvPr id="134" name="Google Shape;134;p19"/>
          <p:cNvSpPr txBox="1">
            <a:spLocks noGrp="1"/>
          </p:cNvSpPr>
          <p:nvPr>
            <p:ph type="body" idx="1"/>
          </p:nvPr>
        </p:nvSpPr>
        <p:spPr>
          <a:xfrm>
            <a:off x="469490" y="1253400"/>
            <a:ext cx="10515600" cy="4351200"/>
          </a:xfrm>
          <a:prstGeom prst="rect">
            <a:avLst/>
          </a:prstGeom>
        </p:spPr>
        <p:txBody>
          <a:bodyPr spcFirstLastPara="1" wrap="square" lIns="91425" tIns="45700" rIns="91425" bIns="45700" anchor="t" anchorCtr="0">
            <a:noAutofit/>
          </a:bodyPr>
          <a:lstStyle/>
          <a:p>
            <a:pPr marL="342900" lvl="0" indent="-381000" algn="l" rtl="0">
              <a:lnSpc>
                <a:spcPct val="100000"/>
              </a:lnSpc>
              <a:spcBef>
                <a:spcPts val="0"/>
              </a:spcBef>
              <a:spcAft>
                <a:spcPts val="0"/>
              </a:spcAft>
              <a:buSzPts val="3000"/>
              <a:buChar char="•"/>
            </a:pPr>
            <a:r>
              <a:rPr lang="en-US" sz="3000" dirty="0">
                <a:highlight>
                  <a:srgbClr val="FFFFFF"/>
                </a:highlight>
                <a:latin typeface="Calibri" panose="020F0502020204030204" pitchFamily="34" charset="0"/>
                <a:ea typeface="Times New Roman"/>
                <a:cs typeface="Calibri" panose="020F0502020204030204" pitchFamily="34" charset="0"/>
                <a:sym typeface="Times New Roman"/>
              </a:rPr>
              <a:t>Compelling questions are open-ended, enduring and center on significant unresolved issues. </a:t>
            </a:r>
          </a:p>
          <a:p>
            <a:pPr marL="342900" lvl="0" indent="-381000" algn="l" rtl="0">
              <a:lnSpc>
                <a:spcPct val="100000"/>
              </a:lnSpc>
              <a:spcBef>
                <a:spcPts val="0"/>
              </a:spcBef>
              <a:spcAft>
                <a:spcPts val="0"/>
              </a:spcAft>
              <a:buSzPts val="3000"/>
              <a:buChar char="•"/>
            </a:pPr>
            <a:endParaRPr sz="3000" dirty="0">
              <a:highlight>
                <a:srgbClr val="FFFFFF"/>
              </a:highlight>
              <a:latin typeface="Calibri" panose="020F0502020204030204" pitchFamily="34" charset="0"/>
              <a:ea typeface="Times New Roman"/>
              <a:cs typeface="Calibri" panose="020F0502020204030204" pitchFamily="34" charset="0"/>
              <a:sym typeface="Times New Roman"/>
            </a:endParaRPr>
          </a:p>
          <a:p>
            <a:pPr marL="342900" lvl="0" indent="-381000" algn="l" rtl="0">
              <a:lnSpc>
                <a:spcPct val="100000"/>
              </a:lnSpc>
              <a:spcBef>
                <a:spcPts val="0"/>
              </a:spcBef>
              <a:spcAft>
                <a:spcPts val="0"/>
              </a:spcAft>
              <a:buSzPts val="3000"/>
              <a:buChar char="•"/>
            </a:pPr>
            <a:r>
              <a:rPr lang="en-US" sz="3000" dirty="0">
                <a:highlight>
                  <a:srgbClr val="FFFFFF"/>
                </a:highlight>
                <a:latin typeface="Calibri" panose="020F0502020204030204" pitchFamily="34" charset="0"/>
                <a:ea typeface="Times New Roman"/>
                <a:cs typeface="Calibri" panose="020F0502020204030204" pitchFamily="34" charset="0"/>
                <a:sym typeface="Times New Roman"/>
              </a:rPr>
              <a:t>Characteristics of compelling questions:</a:t>
            </a:r>
            <a:endParaRPr sz="3000" dirty="0">
              <a:highlight>
                <a:srgbClr val="FFFFFF"/>
              </a:highlight>
              <a:latin typeface="Calibri" panose="020F0502020204030204" pitchFamily="34" charset="0"/>
              <a:ea typeface="Times New Roman"/>
              <a:cs typeface="Calibri" panose="020F0502020204030204" pitchFamily="34" charset="0"/>
              <a:sym typeface="Times New Roman"/>
            </a:endParaRPr>
          </a:p>
          <a:p>
            <a:pPr marL="1028700" lvl="2" indent="-139700">
              <a:lnSpc>
                <a:spcPct val="100000"/>
              </a:lnSpc>
              <a:spcBef>
                <a:spcPts val="0"/>
              </a:spcBef>
              <a:buSzPts val="3000"/>
            </a:pPr>
            <a:r>
              <a:rPr lang="en-US" sz="2800" dirty="0">
                <a:highlight>
                  <a:srgbClr val="FFFFFF"/>
                </a:highlight>
                <a:latin typeface="Calibri" panose="020F0502020204030204" pitchFamily="34" charset="0"/>
                <a:ea typeface="Times New Roman"/>
                <a:cs typeface="Calibri" panose="020F0502020204030204" pitchFamily="34" charset="0"/>
                <a:sym typeface="Times New Roman"/>
              </a:rPr>
              <a:t> focus on “big ideas,” </a:t>
            </a:r>
            <a:endParaRPr sz="2800" dirty="0">
              <a:highlight>
                <a:srgbClr val="FFFFFF"/>
              </a:highlight>
              <a:latin typeface="Calibri" panose="020F0502020204030204" pitchFamily="34" charset="0"/>
              <a:ea typeface="Times New Roman"/>
              <a:cs typeface="Calibri" panose="020F0502020204030204" pitchFamily="34" charset="0"/>
              <a:sym typeface="Times New Roman"/>
            </a:endParaRPr>
          </a:p>
          <a:p>
            <a:pPr marL="1028700" lvl="2" indent="-139700">
              <a:lnSpc>
                <a:spcPct val="100000"/>
              </a:lnSpc>
              <a:spcBef>
                <a:spcPts val="0"/>
              </a:spcBef>
              <a:buSzPts val="3000"/>
            </a:pPr>
            <a:r>
              <a:rPr lang="en-US" sz="2800" dirty="0">
                <a:highlight>
                  <a:srgbClr val="FFFFFF"/>
                </a:highlight>
                <a:latin typeface="Calibri" panose="020F0502020204030204" pitchFamily="34" charset="0"/>
                <a:ea typeface="Times New Roman"/>
                <a:cs typeface="Calibri" panose="020F0502020204030204" pitchFamily="34" charset="0"/>
                <a:sym typeface="Times New Roman"/>
              </a:rPr>
              <a:t> are intellectually challenging, </a:t>
            </a:r>
            <a:endParaRPr sz="2800" dirty="0">
              <a:highlight>
                <a:srgbClr val="FFFFFF"/>
              </a:highlight>
              <a:latin typeface="Calibri" panose="020F0502020204030204" pitchFamily="34" charset="0"/>
              <a:ea typeface="Times New Roman"/>
              <a:cs typeface="Calibri" panose="020F0502020204030204" pitchFamily="34" charset="0"/>
              <a:sym typeface="Times New Roman"/>
            </a:endParaRPr>
          </a:p>
          <a:p>
            <a:pPr marL="1028700" lvl="2" indent="-139700">
              <a:lnSpc>
                <a:spcPct val="100000"/>
              </a:lnSpc>
              <a:spcBef>
                <a:spcPts val="0"/>
              </a:spcBef>
              <a:buSzPts val="3000"/>
            </a:pPr>
            <a:r>
              <a:rPr lang="en-US" sz="2800" dirty="0">
                <a:highlight>
                  <a:srgbClr val="FFFFFF"/>
                </a:highlight>
                <a:latin typeface="Calibri" panose="020F0502020204030204" pitchFamily="34" charset="0"/>
                <a:ea typeface="Times New Roman"/>
                <a:cs typeface="Calibri" panose="020F0502020204030204" pitchFamily="34" charset="0"/>
                <a:sym typeface="Times New Roman"/>
              </a:rPr>
              <a:t> generate interest, </a:t>
            </a:r>
            <a:endParaRPr sz="2800" dirty="0">
              <a:highlight>
                <a:srgbClr val="FFFFFF"/>
              </a:highlight>
              <a:latin typeface="Calibri" panose="020F0502020204030204" pitchFamily="34" charset="0"/>
              <a:ea typeface="Times New Roman"/>
              <a:cs typeface="Calibri" panose="020F0502020204030204" pitchFamily="34" charset="0"/>
              <a:sym typeface="Times New Roman"/>
            </a:endParaRPr>
          </a:p>
          <a:p>
            <a:pPr marL="1028700" lvl="2" indent="-139700">
              <a:lnSpc>
                <a:spcPct val="100000"/>
              </a:lnSpc>
              <a:spcBef>
                <a:spcPts val="0"/>
              </a:spcBef>
              <a:buSzPts val="3000"/>
            </a:pPr>
            <a:r>
              <a:rPr lang="en-US" sz="2800" dirty="0">
                <a:highlight>
                  <a:srgbClr val="FFFFFF"/>
                </a:highlight>
                <a:latin typeface="Calibri" panose="020F0502020204030204" pitchFamily="34" charset="0"/>
                <a:ea typeface="Times New Roman"/>
                <a:cs typeface="Calibri" panose="020F0502020204030204" pitchFamily="34" charset="0"/>
                <a:sym typeface="Times New Roman"/>
              </a:rPr>
              <a:t> allow for multiple perspectives, </a:t>
            </a:r>
            <a:endParaRPr sz="2800" dirty="0">
              <a:highlight>
                <a:srgbClr val="FFFFFF"/>
              </a:highlight>
              <a:latin typeface="Calibri" panose="020F0502020204030204" pitchFamily="34" charset="0"/>
              <a:ea typeface="Times New Roman"/>
              <a:cs typeface="Calibri" panose="020F0502020204030204" pitchFamily="34" charset="0"/>
              <a:sym typeface="Times New Roman"/>
            </a:endParaRPr>
          </a:p>
          <a:p>
            <a:pPr marL="1028700" lvl="2" indent="-139700">
              <a:lnSpc>
                <a:spcPct val="100000"/>
              </a:lnSpc>
              <a:spcBef>
                <a:spcPts val="0"/>
              </a:spcBef>
              <a:buSzPts val="3000"/>
            </a:pPr>
            <a:r>
              <a:rPr lang="en-US" sz="2800" dirty="0">
                <a:highlight>
                  <a:srgbClr val="FFFFFF"/>
                </a:highlight>
                <a:latin typeface="Calibri" panose="020F0502020204030204" pitchFamily="34" charset="0"/>
                <a:ea typeface="Times New Roman"/>
                <a:cs typeface="Calibri" panose="020F0502020204030204" pitchFamily="34" charset="0"/>
                <a:sym typeface="Times New Roman"/>
              </a:rPr>
              <a:t> can be answered in a variety of ways</a:t>
            </a:r>
          </a:p>
          <a:p>
            <a:pPr marL="1028700" lvl="2" indent="-139700">
              <a:lnSpc>
                <a:spcPct val="100000"/>
              </a:lnSpc>
              <a:spcBef>
                <a:spcPts val="0"/>
              </a:spcBef>
              <a:buSzPts val="3000"/>
            </a:pPr>
            <a:r>
              <a:rPr lang="en-US" sz="2800" dirty="0">
                <a:highlight>
                  <a:srgbClr val="FFFFFF"/>
                </a:highlight>
                <a:latin typeface="Calibri" panose="020F0502020204030204" pitchFamily="34" charset="0"/>
                <a:ea typeface="Times New Roman"/>
                <a:cs typeface="Calibri" panose="020F0502020204030204" pitchFamily="34" charset="0"/>
                <a:sym typeface="Times New Roman"/>
              </a:rPr>
              <a:t> inspire investigation through the discipline strands. </a:t>
            </a:r>
            <a:endParaRPr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37131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0"/>
          <p:cNvSpPr txBox="1">
            <a:spLocks noGrp="1"/>
          </p:cNvSpPr>
          <p:nvPr>
            <p:ph type="title"/>
          </p:nvPr>
        </p:nvSpPr>
        <p:spPr>
          <a:xfrm>
            <a:off x="0" y="189538"/>
            <a:ext cx="11872452" cy="135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200" dirty="0"/>
              <a:t>Creating and nurturing collaborative civic spaces aligns with the proven practice of current and controversial issue discussions</a:t>
            </a:r>
            <a:endParaRPr sz="3200" dirty="0"/>
          </a:p>
        </p:txBody>
      </p:sp>
      <p:sp>
        <p:nvSpPr>
          <p:cNvPr id="140" name="Google Shape;140;p20"/>
          <p:cNvSpPr txBox="1">
            <a:spLocks noGrp="1"/>
          </p:cNvSpPr>
          <p:nvPr>
            <p:ph type="body" idx="1"/>
          </p:nvPr>
        </p:nvSpPr>
        <p:spPr>
          <a:xfrm>
            <a:off x="3875071" y="1367862"/>
            <a:ext cx="8054762" cy="3792051"/>
          </a:xfrm>
          <a:prstGeom prst="rect">
            <a:avLst/>
          </a:prstGeom>
        </p:spPr>
        <p:txBody>
          <a:bodyPr spcFirstLastPara="1" wrap="square" lIns="91425" tIns="45700" rIns="91425" bIns="45700" anchor="t" anchorCtr="0">
            <a:noAutofit/>
          </a:bodyPr>
          <a:lstStyle/>
          <a:p>
            <a:pPr marL="457200" lvl="0" indent="-368300" algn="l" rtl="0">
              <a:lnSpc>
                <a:spcPct val="100000"/>
              </a:lnSpc>
              <a:spcBef>
                <a:spcPts val="640"/>
              </a:spcBef>
              <a:spcAft>
                <a:spcPts val="0"/>
              </a:spcAft>
              <a:buSzPts val="2200"/>
              <a:buChar char="●"/>
            </a:pPr>
            <a:r>
              <a:rPr lang="en-US" sz="2000" b="1" dirty="0"/>
              <a:t>Proven Practices of Civic Education</a:t>
            </a:r>
            <a:endParaRPr sz="2000" b="1" dirty="0"/>
          </a:p>
          <a:p>
            <a:pPr marL="914400" lvl="1" indent="-368300" algn="l" rtl="0">
              <a:lnSpc>
                <a:spcPct val="100000"/>
              </a:lnSpc>
              <a:spcBef>
                <a:spcPts val="0"/>
              </a:spcBef>
              <a:spcAft>
                <a:spcPts val="0"/>
              </a:spcAft>
              <a:buSzPts val="2200"/>
              <a:buChar char="○"/>
            </a:pPr>
            <a:r>
              <a:rPr lang="en-US" sz="2000" dirty="0"/>
              <a:t>Course including civics, government, law and related topics</a:t>
            </a:r>
            <a:endParaRPr sz="2000" dirty="0"/>
          </a:p>
          <a:p>
            <a:pPr marL="914400" lvl="1" indent="-368300" algn="l" rtl="0">
              <a:lnSpc>
                <a:spcPct val="100000"/>
              </a:lnSpc>
              <a:spcBef>
                <a:spcPts val="0"/>
              </a:spcBef>
              <a:spcAft>
                <a:spcPts val="0"/>
              </a:spcAft>
              <a:buSzPts val="2200"/>
              <a:buChar char="○"/>
            </a:pPr>
            <a:r>
              <a:rPr lang="en-US" sz="2000" i="1" dirty="0">
                <a:highlight>
                  <a:srgbClr val="FFFF00"/>
                </a:highlight>
              </a:rPr>
              <a:t>Deliberation of Current &amp; Controversial Issues</a:t>
            </a:r>
            <a:endParaRPr sz="2000" i="1" dirty="0">
              <a:highlight>
                <a:srgbClr val="FFFF00"/>
              </a:highlight>
            </a:endParaRPr>
          </a:p>
          <a:p>
            <a:pPr marL="914400" lvl="1" indent="-368300" algn="l" rtl="0">
              <a:lnSpc>
                <a:spcPct val="100000"/>
              </a:lnSpc>
              <a:spcBef>
                <a:spcPts val="0"/>
              </a:spcBef>
              <a:spcAft>
                <a:spcPts val="0"/>
              </a:spcAft>
              <a:buSzPts val="2200"/>
              <a:buChar char="○"/>
            </a:pPr>
            <a:r>
              <a:rPr lang="en-US" sz="2000" dirty="0"/>
              <a:t>Simulations of Democratic Processes</a:t>
            </a:r>
            <a:endParaRPr sz="2000" dirty="0"/>
          </a:p>
          <a:p>
            <a:pPr marL="914400" lvl="1" indent="-368300" algn="l" rtl="0">
              <a:lnSpc>
                <a:spcPct val="100000"/>
              </a:lnSpc>
              <a:spcBef>
                <a:spcPts val="0"/>
              </a:spcBef>
              <a:spcAft>
                <a:spcPts val="0"/>
              </a:spcAft>
              <a:buSzPts val="2200"/>
              <a:buChar char="○"/>
            </a:pPr>
            <a:r>
              <a:rPr lang="en-US" sz="2000" dirty="0"/>
              <a:t>Student Voice in Schools</a:t>
            </a:r>
            <a:endParaRPr sz="2000" dirty="0"/>
          </a:p>
          <a:p>
            <a:pPr marL="914400" lvl="1" indent="-368300" algn="l" rtl="0">
              <a:lnSpc>
                <a:spcPct val="100000"/>
              </a:lnSpc>
              <a:spcBef>
                <a:spcPts val="0"/>
              </a:spcBef>
              <a:spcAft>
                <a:spcPts val="0"/>
              </a:spcAft>
              <a:buSzPts val="2200"/>
              <a:buChar char="○"/>
            </a:pPr>
            <a:r>
              <a:rPr lang="en-US" sz="2000" dirty="0"/>
              <a:t>Student Led Volunteer Organizations</a:t>
            </a:r>
            <a:endParaRPr sz="2000" dirty="0"/>
          </a:p>
          <a:p>
            <a:pPr marL="914400" lvl="1" indent="-368300" algn="l" rtl="0">
              <a:lnSpc>
                <a:spcPct val="100000"/>
              </a:lnSpc>
              <a:spcBef>
                <a:spcPts val="0"/>
              </a:spcBef>
              <a:spcAft>
                <a:spcPts val="0"/>
              </a:spcAft>
              <a:buSzPts val="2200"/>
              <a:buChar char="○"/>
            </a:pPr>
            <a:r>
              <a:rPr lang="en-US" sz="2000" dirty="0"/>
              <a:t>Service Learning</a:t>
            </a:r>
          </a:p>
          <a:p>
            <a:pPr marL="914400" lvl="1" indent="-368300" algn="l" rtl="0">
              <a:lnSpc>
                <a:spcPct val="100000"/>
              </a:lnSpc>
              <a:spcBef>
                <a:spcPts val="0"/>
              </a:spcBef>
              <a:spcAft>
                <a:spcPts val="0"/>
              </a:spcAft>
              <a:buSzPts val="2200"/>
              <a:buChar char="○"/>
            </a:pPr>
            <a:endParaRPr lang="en-US" sz="2000" dirty="0"/>
          </a:p>
          <a:p>
            <a:pPr marL="546100" lvl="1" indent="0">
              <a:lnSpc>
                <a:spcPct val="100000"/>
              </a:lnSpc>
              <a:spcBef>
                <a:spcPts val="0"/>
              </a:spcBef>
              <a:buSzPts val="2200"/>
              <a:buNone/>
            </a:pPr>
            <a:r>
              <a:rPr lang="en-US" sz="2000" dirty="0"/>
              <a:t>Individually, read the section entitled “Proven Practice #2: Discussion of Current Events and Controversial Issues” on pages 27-29. As you read, annotate the text to identify why the authors state that the discussion of current and controversial issues is a proven practice. </a:t>
            </a:r>
          </a:p>
        </p:txBody>
      </p:sp>
      <p:pic>
        <p:nvPicPr>
          <p:cNvPr id="141" name="Google Shape;141;p20" descr="Guardian of Democracy Report" title="Guardian of Democracy Report"/>
          <p:cNvPicPr preferRelativeResize="0"/>
          <p:nvPr/>
        </p:nvPicPr>
        <p:blipFill>
          <a:blip r:embed="rId3">
            <a:alphaModFix/>
          </a:blip>
          <a:stretch>
            <a:fillRect/>
          </a:stretch>
        </p:blipFill>
        <p:spPr>
          <a:xfrm>
            <a:off x="539451" y="1542538"/>
            <a:ext cx="3393000" cy="3947600"/>
          </a:xfrm>
          <a:prstGeom prst="rect">
            <a:avLst/>
          </a:prstGeom>
          <a:noFill/>
          <a:ln>
            <a:noFill/>
          </a:ln>
        </p:spPr>
      </p:pic>
    </p:spTree>
    <p:extLst>
      <p:ext uri="{BB962C8B-B14F-4D97-AF65-F5344CB8AC3E}">
        <p14:creationId xmlns:p14="http://schemas.microsoft.com/office/powerpoint/2010/main" val="26097175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1"/>
          <p:cNvSpPr txBox="1">
            <a:spLocks noGrp="1"/>
          </p:cNvSpPr>
          <p:nvPr>
            <p:ph type="title"/>
          </p:nvPr>
        </p:nvSpPr>
        <p:spPr>
          <a:xfrm>
            <a:off x="0" y="122500"/>
            <a:ext cx="12034684" cy="1621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What questions do you have about the proven practice of deliberation of current and controversial issues?</a:t>
            </a:r>
            <a:endParaRPr sz="4000" dirty="0"/>
          </a:p>
        </p:txBody>
      </p:sp>
      <p:sp>
        <p:nvSpPr>
          <p:cNvPr id="147" name="Google Shape;147;p21"/>
          <p:cNvSpPr txBox="1">
            <a:spLocks noGrp="1"/>
          </p:cNvSpPr>
          <p:nvPr>
            <p:ph type="body" idx="1"/>
          </p:nvPr>
        </p:nvSpPr>
        <p:spPr>
          <a:xfrm>
            <a:off x="5381726" y="1488175"/>
            <a:ext cx="5415987" cy="4203725"/>
          </a:xfrm>
          <a:prstGeom prst="rect">
            <a:avLst/>
          </a:prstGeom>
        </p:spPr>
        <p:txBody>
          <a:bodyPr spcFirstLastPara="1" wrap="square" lIns="91425" tIns="45700" rIns="91425" bIns="45700" anchor="t" anchorCtr="0">
            <a:noAutofit/>
          </a:bodyPr>
          <a:lstStyle/>
          <a:p>
            <a:pPr marL="457200" lvl="0" indent="-368300" algn="l" rtl="0">
              <a:lnSpc>
                <a:spcPct val="100000"/>
              </a:lnSpc>
              <a:spcBef>
                <a:spcPts val="640"/>
              </a:spcBef>
              <a:spcAft>
                <a:spcPts val="0"/>
              </a:spcAft>
              <a:buSzPts val="2200"/>
              <a:buChar char="●"/>
            </a:pPr>
            <a:r>
              <a:rPr lang="en-US" sz="2200" b="1" dirty="0"/>
              <a:t>Proven Practices of Civic Education</a:t>
            </a:r>
            <a:endParaRPr sz="2200" b="1" dirty="0"/>
          </a:p>
          <a:p>
            <a:pPr marL="914400" lvl="1" indent="-368300" algn="l" rtl="0">
              <a:lnSpc>
                <a:spcPct val="100000"/>
              </a:lnSpc>
              <a:spcBef>
                <a:spcPts val="0"/>
              </a:spcBef>
              <a:spcAft>
                <a:spcPts val="0"/>
              </a:spcAft>
              <a:buSzPts val="2200"/>
              <a:buChar char="○"/>
            </a:pPr>
            <a:r>
              <a:rPr lang="en-US" sz="2200" dirty="0"/>
              <a:t>Course including civics, government, law and related topics</a:t>
            </a:r>
            <a:endParaRPr sz="2200" dirty="0"/>
          </a:p>
          <a:p>
            <a:pPr marL="914400" lvl="1" indent="-368300" algn="l" rtl="0">
              <a:lnSpc>
                <a:spcPct val="100000"/>
              </a:lnSpc>
              <a:spcBef>
                <a:spcPts val="0"/>
              </a:spcBef>
              <a:spcAft>
                <a:spcPts val="0"/>
              </a:spcAft>
              <a:buSzPts val="2200"/>
              <a:buChar char="○"/>
            </a:pPr>
            <a:r>
              <a:rPr lang="en-US" sz="2200" dirty="0">
                <a:highlight>
                  <a:srgbClr val="FFFF00"/>
                </a:highlight>
              </a:rPr>
              <a:t>Deliberation of Current &amp; Controversial Issues</a:t>
            </a:r>
            <a:endParaRPr sz="2200" dirty="0">
              <a:highlight>
                <a:srgbClr val="FFFF00"/>
              </a:highlight>
            </a:endParaRPr>
          </a:p>
          <a:p>
            <a:pPr marL="914400" lvl="1" indent="-368300" algn="l" rtl="0">
              <a:lnSpc>
                <a:spcPct val="100000"/>
              </a:lnSpc>
              <a:spcBef>
                <a:spcPts val="0"/>
              </a:spcBef>
              <a:spcAft>
                <a:spcPts val="0"/>
              </a:spcAft>
              <a:buSzPts val="2200"/>
              <a:buChar char="○"/>
            </a:pPr>
            <a:r>
              <a:rPr lang="en-US" sz="2200" dirty="0"/>
              <a:t>Simulations of Democratic Processes</a:t>
            </a:r>
            <a:endParaRPr sz="2200" dirty="0"/>
          </a:p>
          <a:p>
            <a:pPr marL="914400" lvl="1" indent="-368300" algn="l" rtl="0">
              <a:lnSpc>
                <a:spcPct val="100000"/>
              </a:lnSpc>
              <a:spcBef>
                <a:spcPts val="0"/>
              </a:spcBef>
              <a:spcAft>
                <a:spcPts val="0"/>
              </a:spcAft>
              <a:buSzPts val="2200"/>
              <a:buChar char="○"/>
            </a:pPr>
            <a:r>
              <a:rPr lang="en-US" sz="2200" dirty="0"/>
              <a:t>Student Voice in Schools</a:t>
            </a:r>
            <a:endParaRPr sz="2200" dirty="0"/>
          </a:p>
          <a:p>
            <a:pPr marL="914400" lvl="1" indent="-368300" algn="l" rtl="0">
              <a:lnSpc>
                <a:spcPct val="100000"/>
              </a:lnSpc>
              <a:spcBef>
                <a:spcPts val="0"/>
              </a:spcBef>
              <a:spcAft>
                <a:spcPts val="0"/>
              </a:spcAft>
              <a:buSzPts val="2200"/>
              <a:buChar char="○"/>
            </a:pPr>
            <a:r>
              <a:rPr lang="en-US" sz="2200" dirty="0"/>
              <a:t>Student Led Volunteer Organizations</a:t>
            </a:r>
            <a:endParaRPr sz="2200" dirty="0"/>
          </a:p>
          <a:p>
            <a:pPr marL="914400" lvl="1" indent="-368300" algn="l" rtl="0">
              <a:lnSpc>
                <a:spcPct val="100000"/>
              </a:lnSpc>
              <a:spcBef>
                <a:spcPts val="0"/>
              </a:spcBef>
              <a:spcAft>
                <a:spcPts val="0"/>
              </a:spcAft>
              <a:buSzPts val="2200"/>
              <a:buChar char="○"/>
            </a:pPr>
            <a:r>
              <a:rPr lang="en-US" sz="2200" dirty="0"/>
              <a:t>Service Learning</a:t>
            </a:r>
            <a:endParaRPr dirty="0"/>
          </a:p>
        </p:txBody>
      </p:sp>
      <p:pic>
        <p:nvPicPr>
          <p:cNvPr id="148" name="Google Shape;148;p21" descr="Guardian of Democracy Report" title="Guardian of Democracy Report"/>
          <p:cNvPicPr preferRelativeResize="0"/>
          <p:nvPr/>
        </p:nvPicPr>
        <p:blipFill>
          <a:blip r:embed="rId3">
            <a:alphaModFix/>
          </a:blip>
          <a:stretch>
            <a:fillRect/>
          </a:stretch>
        </p:blipFill>
        <p:spPr>
          <a:xfrm>
            <a:off x="1394287" y="1744300"/>
            <a:ext cx="3393000" cy="3947600"/>
          </a:xfrm>
          <a:prstGeom prst="rect">
            <a:avLst/>
          </a:prstGeom>
          <a:noFill/>
          <a:ln>
            <a:noFill/>
          </a:ln>
        </p:spPr>
      </p:pic>
    </p:spTree>
    <p:extLst>
      <p:ext uri="{BB962C8B-B14F-4D97-AF65-F5344CB8AC3E}">
        <p14:creationId xmlns:p14="http://schemas.microsoft.com/office/powerpoint/2010/main" val="19211215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2"/>
          <p:cNvSpPr txBox="1">
            <a:spLocks noGrp="1"/>
          </p:cNvSpPr>
          <p:nvPr>
            <p:ph type="title"/>
          </p:nvPr>
        </p:nvSpPr>
        <p:spPr>
          <a:xfrm>
            <a:off x="56044"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Political Education in Polarized Times</a:t>
            </a:r>
            <a:endParaRPr dirty="0"/>
          </a:p>
        </p:txBody>
      </p:sp>
      <p:pic>
        <p:nvPicPr>
          <p:cNvPr id="2" name="Picture 1" descr="Video image of Ed-Talk: Political Education in Polarized Times video" title="Video image"/>
          <p:cNvPicPr>
            <a:picLocks noChangeAspect="1"/>
          </p:cNvPicPr>
          <p:nvPr/>
        </p:nvPicPr>
        <p:blipFill>
          <a:blip r:embed="rId3"/>
          <a:stretch>
            <a:fillRect/>
          </a:stretch>
        </p:blipFill>
        <p:spPr>
          <a:xfrm>
            <a:off x="1412896" y="1169120"/>
            <a:ext cx="8016557" cy="4519759"/>
          </a:xfrm>
          <a:prstGeom prst="rect">
            <a:avLst/>
          </a:prstGeom>
        </p:spPr>
      </p:pic>
    </p:spTree>
    <p:extLst>
      <p:ext uri="{BB962C8B-B14F-4D97-AF65-F5344CB8AC3E}">
        <p14:creationId xmlns:p14="http://schemas.microsoft.com/office/powerpoint/2010/main" val="11854211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3"/>
          <p:cNvSpPr txBox="1">
            <a:spLocks noGrp="1"/>
          </p:cNvSpPr>
          <p:nvPr>
            <p:ph type="title"/>
          </p:nvPr>
        </p:nvSpPr>
        <p:spPr>
          <a:xfrm>
            <a:off x="178257" y="0"/>
            <a:ext cx="10515600" cy="1325700"/>
          </a:xfrm>
          <a:prstGeom prst="rect">
            <a:avLst/>
          </a:prstGeom>
        </p:spPr>
        <p:txBody>
          <a:bodyPr spcFirstLastPara="1" wrap="square" lIns="91425" tIns="45700" rIns="91425" bIns="45700" anchor="ctr" anchorCtr="0">
            <a:noAutofit/>
          </a:bodyPr>
          <a:lstStyle/>
          <a:p>
            <a:pPr lvl="0"/>
            <a:r>
              <a:rPr lang="en-US" dirty="0"/>
              <a:t> Small Group Share: Let’s Discuss</a:t>
            </a:r>
            <a:endParaRPr dirty="0"/>
          </a:p>
        </p:txBody>
      </p:sp>
      <p:pic>
        <p:nvPicPr>
          <p:cNvPr id="4" name="Picture 3" descr="Video image of Ed-Talk: Political Education in Polarized Times. " title="Video image"/>
          <p:cNvPicPr>
            <a:picLocks noChangeAspect="1"/>
          </p:cNvPicPr>
          <p:nvPr/>
        </p:nvPicPr>
        <p:blipFill>
          <a:blip r:embed="rId3"/>
          <a:stretch>
            <a:fillRect/>
          </a:stretch>
        </p:blipFill>
        <p:spPr>
          <a:xfrm>
            <a:off x="1663618" y="1169120"/>
            <a:ext cx="8016557" cy="4519759"/>
          </a:xfrm>
          <a:prstGeom prst="rect">
            <a:avLst/>
          </a:prstGeom>
        </p:spPr>
      </p:pic>
    </p:spTree>
    <p:extLst>
      <p:ext uri="{BB962C8B-B14F-4D97-AF65-F5344CB8AC3E}">
        <p14:creationId xmlns:p14="http://schemas.microsoft.com/office/powerpoint/2010/main" val="995033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491" y="0"/>
            <a:ext cx="10515600" cy="1325700"/>
          </a:xfrm>
        </p:spPr>
        <p:txBody>
          <a:bodyPr/>
          <a:lstStyle/>
          <a:p>
            <a:r>
              <a:rPr lang="en-US" dirty="0"/>
              <a:t>Warm-up</a:t>
            </a:r>
          </a:p>
        </p:txBody>
      </p:sp>
      <p:sp>
        <p:nvSpPr>
          <p:cNvPr id="3" name="Text Placeholder 2"/>
          <p:cNvSpPr>
            <a:spLocks noGrp="1"/>
          </p:cNvSpPr>
          <p:nvPr>
            <p:ph type="body" idx="1"/>
          </p:nvPr>
        </p:nvSpPr>
        <p:spPr>
          <a:xfrm>
            <a:off x="361244" y="1253331"/>
            <a:ext cx="10992556" cy="4351338"/>
          </a:xfrm>
        </p:spPr>
        <p:txBody>
          <a:bodyPr>
            <a:normAutofit lnSpcReduction="10000"/>
          </a:bodyPr>
          <a:lstStyle/>
          <a:p>
            <a:pPr marL="114300" indent="0">
              <a:buNone/>
            </a:pPr>
            <a:r>
              <a:rPr lang="en-US" sz="3200" dirty="0"/>
              <a:t>Collaborative civic spaces are safe places where students can collaborate on civic issues and action plans though civil discussion and democratic discourse while proposing solutions and developing action plans. </a:t>
            </a:r>
          </a:p>
          <a:p>
            <a:pPr marL="114300" indent="0">
              <a:buNone/>
            </a:pPr>
            <a:endParaRPr lang="en-US" dirty="0"/>
          </a:p>
          <a:p>
            <a:pPr marL="114300" indent="0">
              <a:buNone/>
            </a:pPr>
            <a:r>
              <a:rPr lang="en-US" dirty="0"/>
              <a:t>Individually, with a partner, a small grade-banded group or with your Professional Learning Community, discuss or reflect upon the following question:</a:t>
            </a:r>
          </a:p>
          <a:p>
            <a:r>
              <a:rPr lang="en-US" dirty="0"/>
              <a:t>Why is it important for educators and students to create classrooms that are collaborative civic spaces? </a:t>
            </a:r>
          </a:p>
        </p:txBody>
      </p:sp>
    </p:spTree>
    <p:extLst>
      <p:ext uri="{BB962C8B-B14F-4D97-AF65-F5344CB8AC3E}">
        <p14:creationId xmlns:p14="http://schemas.microsoft.com/office/powerpoint/2010/main" val="33496195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Communicating Conclusions</a:t>
            </a:r>
          </a:p>
        </p:txBody>
      </p:sp>
      <p:sp>
        <p:nvSpPr>
          <p:cNvPr id="3" name="Text Placeholder 2"/>
          <p:cNvSpPr>
            <a:spLocks noGrp="1"/>
          </p:cNvSpPr>
          <p:nvPr>
            <p:ph type="body" idx="1"/>
          </p:nvPr>
        </p:nvSpPr>
        <p:spPr>
          <a:xfrm>
            <a:off x="235655" y="1558608"/>
            <a:ext cx="7495823" cy="4351338"/>
          </a:xfrm>
        </p:spPr>
        <p:txBody>
          <a:bodyPr>
            <a:normAutofit lnSpcReduction="10000"/>
          </a:bodyPr>
          <a:lstStyle/>
          <a:p>
            <a:r>
              <a:rPr lang="en-US" dirty="0"/>
              <a:t>In the Communicating Conclusion standards of the </a:t>
            </a:r>
            <a:r>
              <a:rPr lang="en-US" i="1" dirty="0"/>
              <a:t>KAS for Social Studies</a:t>
            </a:r>
            <a:r>
              <a:rPr lang="en-US" dirty="0"/>
              <a:t>, students engage in civil discussion, reach consensus when appropriate and respect diverse opinions relevant to significant, unresolved issues students may face in their local, regional and global communities. </a:t>
            </a:r>
          </a:p>
          <a:p>
            <a:r>
              <a:rPr lang="en-US" dirty="0"/>
              <a:t>How does engaging with current and controversial issues support students in meeting the requirements of the communicating conclusion standards? </a:t>
            </a:r>
          </a:p>
        </p:txBody>
      </p:sp>
      <p:pic>
        <p:nvPicPr>
          <p:cNvPr id="5" name="Picture 2" descr="Diagram&#10;&#10;Description automatically generated">
            <a:extLst>
              <a:ext uri="{FF2B5EF4-FFF2-40B4-BE49-F238E27FC236}">
                <a16:creationId xmlns:a16="http://schemas.microsoft.com/office/drawing/2014/main" id="{619F8925-C443-BEB4-13C7-699DAE8AC0C5}"/>
              </a:ext>
            </a:extLst>
          </p:cNvPr>
          <p:cNvPicPr>
            <a:picLocks noChangeAspect="1"/>
          </p:cNvPicPr>
          <p:nvPr/>
        </p:nvPicPr>
        <p:blipFill>
          <a:blip r:embed="rId3"/>
          <a:stretch>
            <a:fillRect/>
          </a:stretch>
        </p:blipFill>
        <p:spPr>
          <a:xfrm>
            <a:off x="7731477" y="815006"/>
            <a:ext cx="4285075" cy="4686141"/>
          </a:xfrm>
          <a:prstGeom prst="rect">
            <a:avLst/>
          </a:prstGeom>
        </p:spPr>
      </p:pic>
    </p:spTree>
    <p:extLst>
      <p:ext uri="{BB962C8B-B14F-4D97-AF65-F5344CB8AC3E}">
        <p14:creationId xmlns:p14="http://schemas.microsoft.com/office/powerpoint/2010/main" val="35965985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8" y="179409"/>
            <a:ext cx="10515600" cy="1325563"/>
          </a:xfrm>
        </p:spPr>
        <p:txBody>
          <a:bodyPr/>
          <a:lstStyle/>
          <a:p>
            <a:r>
              <a:rPr lang="en-US" dirty="0"/>
              <a:t>Impact of Senate Bill 1 (2022) </a:t>
            </a:r>
          </a:p>
        </p:txBody>
      </p:sp>
      <p:sp>
        <p:nvSpPr>
          <p:cNvPr id="3" name="Text Placeholder 2"/>
          <p:cNvSpPr>
            <a:spLocks noGrp="1"/>
          </p:cNvSpPr>
          <p:nvPr>
            <p:ph type="body" idx="1"/>
          </p:nvPr>
        </p:nvSpPr>
        <p:spPr>
          <a:xfrm>
            <a:off x="0" y="1051616"/>
            <a:ext cx="11909083" cy="5081285"/>
          </a:xfrm>
        </p:spPr>
        <p:txBody>
          <a:bodyPr>
            <a:normAutofit lnSpcReduction="10000"/>
          </a:bodyPr>
          <a:lstStyle/>
          <a:p>
            <a:r>
              <a:rPr lang="en-US" sz="2600" dirty="0"/>
              <a:t>On April 13, 2022, the Kentucky legislature passed Senate Bill 1 (SB 1), which includes changes to KRS 160.345 and language regarding the teaching of controversial issues. </a:t>
            </a:r>
          </a:p>
          <a:p>
            <a:r>
              <a:rPr lang="en-US" sz="2600" dirty="0"/>
              <a:t>Section 4, a new section of KRS Chapter 158, states the following about the teaching of current and controversial issues: </a:t>
            </a:r>
          </a:p>
          <a:p>
            <a:pPr lvl="1"/>
            <a:r>
              <a:rPr lang="en-US" sz="2600" dirty="0"/>
              <a:t>“Nothing in subsection (1) of this section shall be construed to restrict a public school or public charter school from providing instruction or using instructional materials that include: </a:t>
            </a:r>
          </a:p>
          <a:p>
            <a:pPr lvl="2"/>
            <a:r>
              <a:rPr lang="en-US" sz="2600" dirty="0"/>
              <a:t>(a) The history of an ethnic group, as described in textbooks and instructional materials adopted by a school district; </a:t>
            </a:r>
          </a:p>
          <a:p>
            <a:pPr lvl="2"/>
            <a:r>
              <a:rPr lang="en-US" sz="2600" dirty="0"/>
              <a:t>(b) The discussion of controversial aspects of history; or</a:t>
            </a:r>
          </a:p>
          <a:p>
            <a:pPr lvl="2"/>
            <a:r>
              <a:rPr lang="en-US" sz="2600" dirty="0"/>
              <a:t>(c) The instruction and instructional materials on the historical oppression of a particular group of people.</a:t>
            </a:r>
          </a:p>
        </p:txBody>
      </p:sp>
    </p:spTree>
    <p:extLst>
      <p:ext uri="{BB962C8B-B14F-4D97-AF65-F5344CB8AC3E}">
        <p14:creationId xmlns:p14="http://schemas.microsoft.com/office/powerpoint/2010/main" val="38392539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Impact of Senate Bill 1 (2022) continued </a:t>
            </a:r>
          </a:p>
        </p:txBody>
      </p:sp>
      <p:sp>
        <p:nvSpPr>
          <p:cNvPr id="3" name="Text Placeholder 2"/>
          <p:cNvSpPr>
            <a:spLocks noGrp="1"/>
          </p:cNvSpPr>
          <p:nvPr>
            <p:ph type="body" idx="1"/>
          </p:nvPr>
        </p:nvSpPr>
        <p:spPr>
          <a:xfrm>
            <a:off x="0" y="1203992"/>
            <a:ext cx="11887200" cy="5045778"/>
          </a:xfrm>
        </p:spPr>
        <p:txBody>
          <a:bodyPr/>
          <a:lstStyle/>
          <a:p>
            <a:r>
              <a:rPr lang="en-US" sz="2200" dirty="0"/>
              <a:t>Section 5 and 6 of SB 1 (2022) amend KRS 161.164(5) to read…</a:t>
            </a:r>
          </a:p>
          <a:p>
            <a:pPr lvl="1"/>
            <a:r>
              <a:rPr lang="en-US" sz="2200" dirty="0"/>
              <a:t>“Any instruction or instructional materials on current, controversial topics related to public policy or social affairs provided to public school or public charter school students, regardless of whether the individual that provides the instruction is employed by the local school district or public charter school, shall be:</a:t>
            </a:r>
          </a:p>
          <a:p>
            <a:pPr lvl="2"/>
            <a:r>
              <a:rPr lang="en-US" sz="2200" dirty="0"/>
              <a:t>(a) Within the range of knowledge, understanding, age, and maturity of the students receiving the instruction; and</a:t>
            </a:r>
          </a:p>
          <a:p>
            <a:pPr lvl="2"/>
            <a:r>
              <a:rPr lang="en-US" sz="2200" dirty="0"/>
              <a:t>(b) Relevant, objective, nondiscriminatory, and respectful to the differing perspectives of students. </a:t>
            </a:r>
          </a:p>
          <a:p>
            <a:pPr lvl="1"/>
            <a:r>
              <a:rPr lang="en-US" sz="2200" dirty="0"/>
              <a:t>An employee of a public school district or public charter school shall not violate a student's first amendment rights by requiring or incentivizing a student to advocate in a civic space on behalf of a perspective with which the student or the parent or guardian of a minor student does not agree.”</a:t>
            </a:r>
          </a:p>
          <a:p>
            <a:pPr lvl="1"/>
            <a:endParaRPr lang="en-US" dirty="0"/>
          </a:p>
        </p:txBody>
      </p:sp>
    </p:spTree>
    <p:extLst>
      <p:ext uri="{BB962C8B-B14F-4D97-AF65-F5344CB8AC3E}">
        <p14:creationId xmlns:p14="http://schemas.microsoft.com/office/powerpoint/2010/main" val="16518603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406521" y="1354025"/>
            <a:ext cx="10515600" cy="1540846"/>
          </a:xfrm>
          <a:prstGeom prst="rect">
            <a:avLst/>
          </a:prstGeom>
        </p:spPr>
        <p:txBody>
          <a:bodyPr spcFirstLastPara="1" wrap="square" lIns="91425" tIns="45700" rIns="91425" bIns="45700" anchor="ctr" anchorCtr="0">
            <a:noAutofit/>
          </a:bodyPr>
          <a:lstStyle/>
          <a:p>
            <a:r>
              <a:rPr lang="en-US" dirty="0"/>
              <a:t>Reflection</a:t>
            </a:r>
            <a:br>
              <a:rPr lang="en-US" dirty="0"/>
            </a:br>
            <a:br>
              <a:rPr lang="en-US" dirty="0"/>
            </a:br>
            <a:r>
              <a:rPr lang="en-US" sz="4000" dirty="0">
                <a:solidFill>
                  <a:schemeClr val="tx1"/>
                </a:solidFill>
                <a:latin typeface="Franklin Gothic Book" panose="020B0503020102020204" pitchFamily="34" charset="0"/>
              </a:rPr>
              <a:t>Complete the following prompts about deliberating current and controversial issues. </a:t>
            </a:r>
            <a:br>
              <a:rPr lang="en-US" sz="4000" dirty="0">
                <a:solidFill>
                  <a:schemeClr val="tx1"/>
                </a:solidFill>
                <a:latin typeface="Franklin Gothic Book" panose="020B0503020102020204" pitchFamily="34" charset="0"/>
              </a:rPr>
            </a:br>
            <a:endParaRPr dirty="0">
              <a:solidFill>
                <a:schemeClr val="tx1"/>
              </a:solidFill>
              <a:latin typeface="Franklin Gothic Book" panose="020B0503020102020204" pitchFamily="34" charset="0"/>
            </a:endParaRPr>
          </a:p>
        </p:txBody>
      </p:sp>
      <p:sp>
        <p:nvSpPr>
          <p:cNvPr id="179" name="Google Shape;179;p26"/>
          <p:cNvSpPr txBox="1">
            <a:spLocks noGrp="1"/>
          </p:cNvSpPr>
          <p:nvPr>
            <p:ph type="body" idx="1"/>
          </p:nvPr>
        </p:nvSpPr>
        <p:spPr>
          <a:xfrm>
            <a:off x="838200" y="3831220"/>
            <a:ext cx="10515600" cy="2720654"/>
          </a:xfrm>
          <a:prstGeom prst="rect">
            <a:avLst/>
          </a:prstGeom>
        </p:spPr>
        <p:txBody>
          <a:bodyPr spcFirstLastPara="1" wrap="square" lIns="91425" tIns="45700" rIns="91425" bIns="45700" anchor="t" anchorCtr="0">
            <a:noAutofit/>
          </a:bodyPr>
          <a:lstStyle/>
          <a:p>
            <a:pPr marL="457200" lvl="0" indent="-431800" algn="l" rtl="0">
              <a:lnSpc>
                <a:spcPct val="100000"/>
              </a:lnSpc>
              <a:spcBef>
                <a:spcPts val="640"/>
              </a:spcBef>
              <a:spcAft>
                <a:spcPts val="0"/>
              </a:spcAft>
              <a:buClr>
                <a:schemeClr val="dk1"/>
              </a:buClr>
              <a:buSzPts val="3200"/>
              <a:buChar char="●"/>
            </a:pPr>
            <a:r>
              <a:rPr lang="en-US" sz="3200" dirty="0"/>
              <a:t>I used to think….  </a:t>
            </a:r>
            <a:endParaRPr sz="3200" dirty="0"/>
          </a:p>
          <a:p>
            <a:pPr marL="457200" lvl="0" indent="-431800" algn="l" rtl="0">
              <a:lnSpc>
                <a:spcPct val="100000"/>
              </a:lnSpc>
              <a:spcBef>
                <a:spcPts val="0"/>
              </a:spcBef>
              <a:spcAft>
                <a:spcPts val="0"/>
              </a:spcAft>
              <a:buClr>
                <a:schemeClr val="dk1"/>
              </a:buClr>
              <a:buSzPts val="3200"/>
              <a:buChar char="●"/>
            </a:pPr>
            <a:r>
              <a:rPr lang="en-US" sz="3200" dirty="0"/>
              <a:t>Now, I think…</a:t>
            </a:r>
            <a:endParaRPr dirty="0"/>
          </a:p>
        </p:txBody>
      </p:sp>
    </p:spTree>
    <p:extLst>
      <p:ext uri="{BB962C8B-B14F-4D97-AF65-F5344CB8AC3E}">
        <p14:creationId xmlns:p14="http://schemas.microsoft.com/office/powerpoint/2010/main" val="37459777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8"/>
          <p:cNvSpPr txBox="1">
            <a:spLocks noGrp="1"/>
          </p:cNvSpPr>
          <p:nvPr>
            <p:ph type="title"/>
          </p:nvPr>
        </p:nvSpPr>
        <p:spPr>
          <a:xfrm>
            <a:off x="130277" y="136433"/>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dirty="0"/>
              <a:t>Application</a:t>
            </a:r>
            <a:endParaRPr sz="4200" dirty="0"/>
          </a:p>
        </p:txBody>
      </p:sp>
      <p:sp>
        <p:nvSpPr>
          <p:cNvPr id="191" name="Google Shape;191;p28"/>
          <p:cNvSpPr txBox="1">
            <a:spLocks noGrp="1"/>
          </p:cNvSpPr>
          <p:nvPr>
            <p:ph type="body" idx="1"/>
          </p:nvPr>
        </p:nvSpPr>
        <p:spPr>
          <a:xfrm>
            <a:off x="616974" y="1462133"/>
            <a:ext cx="10515600" cy="4351200"/>
          </a:xfrm>
          <a:prstGeom prst="rect">
            <a:avLst/>
          </a:prstGeom>
        </p:spPr>
        <p:txBody>
          <a:bodyPr spcFirstLastPara="1" wrap="square" lIns="91425" tIns="45700" rIns="91425" bIns="45700" anchor="t" anchorCtr="0">
            <a:noAutofit/>
          </a:bodyPr>
          <a:lstStyle/>
          <a:p>
            <a:pPr marL="0" lvl="0" indent="0" rtl="0">
              <a:lnSpc>
                <a:spcPct val="100000"/>
              </a:lnSpc>
              <a:spcBef>
                <a:spcPts val="0"/>
              </a:spcBef>
              <a:spcAft>
                <a:spcPts val="0"/>
              </a:spcAft>
              <a:buClr>
                <a:schemeClr val="dk1"/>
              </a:buClr>
              <a:buSzPts val="1100"/>
              <a:buFont typeface="Arial"/>
              <a:buNone/>
            </a:pPr>
            <a:r>
              <a:rPr lang="en-US" sz="3800" dirty="0"/>
              <a:t>How might these tools be used to support students in current and controversial issue discussions?</a:t>
            </a:r>
          </a:p>
          <a:p>
            <a:pPr marL="0" lvl="0" indent="0" rtl="0">
              <a:lnSpc>
                <a:spcPct val="100000"/>
              </a:lnSpc>
              <a:spcBef>
                <a:spcPts val="0"/>
              </a:spcBef>
              <a:spcAft>
                <a:spcPts val="0"/>
              </a:spcAft>
              <a:buClr>
                <a:schemeClr val="dk1"/>
              </a:buClr>
              <a:buSzPts val="1100"/>
              <a:buFont typeface="Arial"/>
              <a:buNone/>
            </a:pPr>
            <a:endParaRPr lang="en-US" sz="3800" dirty="0"/>
          </a:p>
          <a:p>
            <a:pPr marL="571500" indent="-571500">
              <a:lnSpc>
                <a:spcPct val="100000"/>
              </a:lnSpc>
              <a:spcBef>
                <a:spcPts val="0"/>
              </a:spcBef>
              <a:buSzPts val="1100"/>
            </a:pPr>
            <a:r>
              <a:rPr lang="en-US" sz="3800" dirty="0"/>
              <a:t>Question Starts</a:t>
            </a:r>
          </a:p>
          <a:p>
            <a:pPr marL="571500" indent="-571500">
              <a:lnSpc>
                <a:spcPct val="100000"/>
              </a:lnSpc>
              <a:spcBef>
                <a:spcPts val="0"/>
              </a:spcBef>
              <a:buSzPts val="1100"/>
            </a:pPr>
            <a:r>
              <a:rPr lang="en-US" sz="3800" dirty="0"/>
              <a:t>I used to think… now I think </a:t>
            </a:r>
            <a:endParaRPr sz="3800" dirty="0"/>
          </a:p>
          <a:p>
            <a:pPr marL="0" lvl="0" indent="0" algn="l" rtl="0">
              <a:spcBef>
                <a:spcPts val="1000"/>
              </a:spcBef>
              <a:spcAft>
                <a:spcPts val="0"/>
              </a:spcAft>
              <a:buNone/>
            </a:pPr>
            <a:endParaRPr dirty="0"/>
          </a:p>
        </p:txBody>
      </p:sp>
    </p:spTree>
    <p:extLst>
      <p:ext uri="{BB962C8B-B14F-4D97-AF65-F5344CB8AC3E}">
        <p14:creationId xmlns:p14="http://schemas.microsoft.com/office/powerpoint/2010/main" val="7895101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9"/>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br>
              <a:rPr lang="en-US" dirty="0"/>
            </a:br>
            <a:r>
              <a:rPr lang="en-US" dirty="0"/>
              <a:t>Section D: End</a:t>
            </a:r>
            <a:endParaRPr dirty="0"/>
          </a:p>
        </p:txBody>
      </p:sp>
      <p:sp>
        <p:nvSpPr>
          <p:cNvPr id="197" name="Google Shape;197;p29"/>
          <p:cNvSpPr txBox="1">
            <a:spLocks noGrp="1"/>
          </p:cNvSpPr>
          <p:nvPr>
            <p:ph type="body" idx="1"/>
          </p:nvPr>
        </p:nvSpPr>
        <p:spPr>
          <a:xfrm>
            <a:off x="334298" y="1930400"/>
            <a:ext cx="11857702" cy="4351200"/>
          </a:xfrm>
          <a:prstGeom prst="rect">
            <a:avLst/>
          </a:prstGeom>
        </p:spPr>
        <p:txBody>
          <a:bodyPr spcFirstLastPara="1" wrap="square" lIns="91425" tIns="45700" rIns="91425" bIns="45700" anchor="t" anchorCtr="0">
            <a:noAutofit/>
          </a:bodyPr>
          <a:lstStyle/>
          <a:p>
            <a:pPr marL="50800" lvl="0" indent="0">
              <a:lnSpc>
                <a:spcPct val="115000"/>
              </a:lnSpc>
              <a:buSzPts val="1100"/>
              <a:buNone/>
            </a:pPr>
            <a:r>
              <a:rPr lang="en-US" sz="2400" dirty="0">
                <a:solidFill>
                  <a:schemeClr val="tx1"/>
                </a:solidFill>
                <a:latin typeface="Arial"/>
                <a:ea typeface="Arial"/>
                <a:cs typeface="Arial"/>
                <a:sym typeface="Arial"/>
              </a:rPr>
              <a:t>This is the end of Section D</a:t>
            </a:r>
            <a:r>
              <a:rPr lang="en-US" sz="2400" i="1" dirty="0">
                <a:solidFill>
                  <a:schemeClr val="tx1"/>
                </a:solidFill>
                <a:latin typeface="Arial"/>
                <a:ea typeface="Arial"/>
                <a:cs typeface="Arial"/>
                <a:sym typeface="Arial"/>
              </a:rPr>
              <a:t>: </a:t>
            </a:r>
            <a:r>
              <a:rPr lang="en-US" dirty="0">
                <a:solidFill>
                  <a:schemeClr val="tx1"/>
                </a:solidFill>
                <a:latin typeface="Calibri" panose="020F0502020204030204" pitchFamily="34" charset="0"/>
                <a:ea typeface="Arial"/>
                <a:cs typeface="Calibri" panose="020F0502020204030204" pitchFamily="34" charset="0"/>
                <a:sym typeface="Arial"/>
              </a:rPr>
              <a:t>“</a:t>
            </a:r>
            <a:r>
              <a:rPr lang="en-US" dirty="0">
                <a:solidFill>
                  <a:schemeClr val="tx1"/>
                </a:solidFill>
              </a:rPr>
              <a:t>The Proven Practice of Deliberation of Current and Controversial Issues” </a:t>
            </a:r>
            <a:r>
              <a:rPr lang="en-US" sz="2400" dirty="0">
                <a:solidFill>
                  <a:schemeClr val="tx1"/>
                </a:solidFill>
                <a:latin typeface="Arial"/>
                <a:ea typeface="Arial"/>
                <a:cs typeface="Arial"/>
                <a:sym typeface="Arial"/>
              </a:rPr>
              <a:t>within this module: </a:t>
            </a:r>
            <a:r>
              <a:rPr lang="en-US" sz="2400" i="1" dirty="0">
                <a:solidFill>
                  <a:schemeClr val="tx1"/>
                </a:solidFill>
                <a:latin typeface="Arial"/>
                <a:ea typeface="Arial"/>
                <a:cs typeface="Arial"/>
                <a:sym typeface="Arial"/>
              </a:rPr>
              <a:t>Creating Collaborative Civic Spaces</a:t>
            </a:r>
            <a:r>
              <a:rPr lang="en-US" sz="2400" dirty="0">
                <a:solidFill>
                  <a:schemeClr val="tx1"/>
                </a:solidFill>
                <a:latin typeface="Arial"/>
                <a:ea typeface="Arial"/>
                <a:cs typeface="Arial"/>
                <a:sym typeface="Arial"/>
              </a:rPr>
              <a:t>.</a:t>
            </a:r>
          </a:p>
          <a:p>
            <a:pPr marL="50800" lvl="0" indent="0">
              <a:lnSpc>
                <a:spcPct val="115000"/>
              </a:lnSpc>
              <a:buSzPts val="1100"/>
              <a:buNone/>
            </a:pPr>
            <a:endParaRPr sz="2400" dirty="0">
              <a:solidFill>
                <a:schemeClr val="tx1"/>
              </a:solidFill>
              <a:latin typeface="Arial"/>
              <a:ea typeface="Arial"/>
              <a:cs typeface="Arial"/>
              <a:sym typeface="Arial"/>
            </a:endParaRPr>
          </a:p>
          <a:p>
            <a:pPr marL="0" lvl="0" indent="0">
              <a:spcBef>
                <a:spcPts val="0"/>
              </a:spcBef>
              <a:buClr>
                <a:srgbClr val="595959"/>
              </a:buClr>
              <a:buSzPts val="4000"/>
              <a:buNone/>
            </a:pPr>
            <a:r>
              <a:rPr lang="en-US" sz="2400" dirty="0">
                <a:solidFill>
                  <a:schemeClr val="tx1"/>
                </a:solidFill>
              </a:rPr>
              <a:t>If you would like to complete another section of this module at this time, continue onto the next slide to begin facilitating Section E: “Strategies to Support Collaborative Civic Spaces.” </a:t>
            </a:r>
          </a:p>
          <a:p>
            <a:pPr marL="38100" lvl="0" indent="0">
              <a:buSzPts val="3000"/>
              <a:buNone/>
            </a:pPr>
            <a:endParaRPr lang="en-US" sz="2400" dirty="0">
              <a:solidFill>
                <a:srgbClr val="333333"/>
              </a:solidFill>
            </a:endParaRPr>
          </a:p>
          <a:p>
            <a:pPr marL="50800" indent="0">
              <a:lnSpc>
                <a:spcPct val="115000"/>
              </a:lnSpc>
              <a:buSzPts val="1100"/>
              <a:buNone/>
            </a:pPr>
            <a:r>
              <a:rPr lang="en-US" sz="2400" dirty="0">
                <a:solidFill>
                  <a:srgbClr val="262626"/>
                </a:solidFill>
                <a:latin typeface="Arial"/>
                <a:ea typeface="Arial"/>
                <a:cs typeface="Arial"/>
                <a:sym typeface="Arial"/>
              </a:rPr>
              <a:t>Survey link: </a:t>
            </a:r>
            <a:r>
              <a:rPr lang="en-US" sz="2400" dirty="0">
                <a:solidFill>
                  <a:srgbClr val="262626"/>
                </a:solidFill>
                <a:latin typeface="Arial"/>
                <a:ea typeface="Arial"/>
                <a:cs typeface="Arial"/>
                <a:sym typeface="Arial"/>
                <a:hlinkClick r:id="rId3"/>
              </a:rPr>
              <a:t>Collaborative Civic Spaces Professional Learning Survey </a:t>
            </a:r>
            <a:r>
              <a:rPr lang="en-US" sz="2400" dirty="0">
                <a:solidFill>
                  <a:srgbClr val="262626"/>
                </a:solidFill>
                <a:latin typeface="Arial"/>
                <a:ea typeface="Arial"/>
                <a:cs typeface="Arial"/>
                <a:sym typeface="Arial"/>
              </a:rPr>
              <a:t> </a:t>
            </a:r>
          </a:p>
          <a:p>
            <a:pPr marL="0" lvl="0" indent="0" algn="l" rtl="0">
              <a:spcBef>
                <a:spcPts val="1000"/>
              </a:spcBef>
              <a:spcAft>
                <a:spcPts val="0"/>
              </a:spcAft>
              <a:buNone/>
            </a:pPr>
            <a:endParaRPr dirty="0"/>
          </a:p>
        </p:txBody>
      </p:sp>
      <p:pic>
        <p:nvPicPr>
          <p:cNvPr id="198" name="Google Shape;198;p29" descr="This is the end of 7d: The Proven Practice of Deliberation of Current and Controversial Issues within Module 7: Creating Collaborative Civic Spaces.&#10;" title="Stop Sign"/>
          <p:cNvPicPr preferRelativeResize="0"/>
          <p:nvPr/>
        </p:nvPicPr>
        <p:blipFill>
          <a:blip r:embed="rId4">
            <a:alphaModFix/>
          </a:blip>
          <a:stretch>
            <a:fillRect/>
          </a:stretch>
        </p:blipFill>
        <p:spPr>
          <a:xfrm>
            <a:off x="5121113" y="458063"/>
            <a:ext cx="1352550" cy="1352550"/>
          </a:xfrm>
          <a:prstGeom prst="rect">
            <a:avLst/>
          </a:prstGeom>
          <a:noFill/>
          <a:ln>
            <a:noFill/>
          </a:ln>
        </p:spPr>
      </p:pic>
    </p:spTree>
    <p:extLst>
      <p:ext uri="{BB962C8B-B14F-4D97-AF65-F5344CB8AC3E}">
        <p14:creationId xmlns:p14="http://schemas.microsoft.com/office/powerpoint/2010/main" val="33558876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3"/>
          <p:cNvSpPr txBox="1">
            <a:spLocks noGrp="1"/>
          </p:cNvSpPr>
          <p:nvPr>
            <p:ph type="ctrTitle"/>
          </p:nvPr>
        </p:nvSpPr>
        <p:spPr>
          <a:xfrm>
            <a:off x="2512142" y="1465061"/>
            <a:ext cx="9144000" cy="23877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595959"/>
              </a:buClr>
              <a:buSzPts val="4000"/>
              <a:buFont typeface="Arial"/>
              <a:buNone/>
            </a:pPr>
            <a:r>
              <a:rPr lang="en-US" sz="5400" b="1" dirty="0">
                <a:solidFill>
                  <a:srgbClr val="03224A"/>
                </a:solidFill>
              </a:rPr>
              <a:t>Creating Collaborative Civic Spaces</a:t>
            </a:r>
            <a:endParaRPr sz="3600" dirty="0">
              <a:solidFill>
                <a:srgbClr val="03224A"/>
              </a:solidFill>
            </a:endParaRPr>
          </a:p>
          <a:p>
            <a:pPr marL="0" lvl="0" indent="0" algn="ctr" rtl="0">
              <a:lnSpc>
                <a:spcPct val="90000"/>
              </a:lnSpc>
              <a:spcBef>
                <a:spcPts val="0"/>
              </a:spcBef>
              <a:spcAft>
                <a:spcPts val="0"/>
              </a:spcAft>
              <a:buClr>
                <a:srgbClr val="595959"/>
              </a:buClr>
              <a:buSzPts val="4000"/>
              <a:buFont typeface="Calibri"/>
              <a:buNone/>
            </a:pPr>
            <a:endParaRPr sz="4000" dirty="0"/>
          </a:p>
        </p:txBody>
      </p:sp>
      <p:sp>
        <p:nvSpPr>
          <p:cNvPr id="96" name="Google Shape;96;p13"/>
          <p:cNvSpPr txBox="1">
            <a:spLocks noGrp="1"/>
          </p:cNvSpPr>
          <p:nvPr>
            <p:ph type="subTitle" idx="1"/>
          </p:nvPr>
        </p:nvSpPr>
        <p:spPr>
          <a:xfrm>
            <a:off x="2905432" y="3429000"/>
            <a:ext cx="8588478" cy="1655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595959"/>
              </a:buClr>
              <a:buSzPts val="4000"/>
              <a:buFont typeface="Calibri"/>
              <a:buNone/>
            </a:pPr>
            <a:r>
              <a:rPr lang="en-US" sz="2800" dirty="0"/>
              <a:t>Section E: Strategies to Support Collaborative Civic Spaces</a:t>
            </a:r>
            <a:endParaRPr sz="1600" dirty="0"/>
          </a:p>
        </p:txBody>
      </p:sp>
    </p:spTree>
    <p:extLst>
      <p:ext uri="{BB962C8B-B14F-4D97-AF65-F5344CB8AC3E}">
        <p14:creationId xmlns:p14="http://schemas.microsoft.com/office/powerpoint/2010/main" val="11109854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4"/>
          <p:cNvSpPr txBox="1">
            <a:spLocks noGrp="1"/>
          </p:cNvSpPr>
          <p:nvPr>
            <p:ph type="title"/>
          </p:nvPr>
        </p:nvSpPr>
        <p:spPr>
          <a:xfrm>
            <a:off x="0" y="75053"/>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Overview of this module</a:t>
            </a:r>
            <a:endParaRPr dirty="0"/>
          </a:p>
        </p:txBody>
      </p:sp>
      <p:sp>
        <p:nvSpPr>
          <p:cNvPr id="102" name="Google Shape;102;p14" descr="Indicating 7e: Strategies to Support Collaborative Civic Spaces&#10;" title="Arrow"/>
          <p:cNvSpPr txBox="1">
            <a:spLocks noGrp="1"/>
          </p:cNvSpPr>
          <p:nvPr>
            <p:ph type="body" idx="1"/>
          </p:nvPr>
        </p:nvSpPr>
        <p:spPr>
          <a:xfrm>
            <a:off x="1333500" y="1400753"/>
            <a:ext cx="9525000" cy="4351200"/>
          </a:xfrm>
          <a:prstGeom prst="rect">
            <a:avLst/>
          </a:prstGeom>
        </p:spPr>
        <p:txBody>
          <a:bodyPr spcFirstLastPara="1" wrap="square" lIns="91425" tIns="45700" rIns="91425" bIns="45700" anchor="t" anchorCtr="0">
            <a:noAutofit/>
          </a:bodyPr>
          <a:lstStyle/>
          <a:p>
            <a:pPr marL="38100" lvl="0" indent="0">
              <a:buSzPts val="3000"/>
              <a:buNone/>
            </a:pPr>
            <a:r>
              <a:rPr lang="en-US" sz="3000" dirty="0"/>
              <a:t>Section A: Introduction </a:t>
            </a:r>
          </a:p>
          <a:p>
            <a:pPr marL="38100" lvl="0" indent="0">
              <a:buSzPts val="3000"/>
              <a:buNone/>
            </a:pPr>
            <a:r>
              <a:rPr lang="en-US" sz="3000" dirty="0">
                <a:solidFill>
                  <a:schemeClr val="tx1"/>
                </a:solidFill>
              </a:rPr>
              <a:t>Section B: What Do We Do With Variation?</a:t>
            </a:r>
          </a:p>
          <a:p>
            <a:pPr marL="38100" lvl="0" indent="0">
              <a:buSzPts val="3000"/>
              <a:buNone/>
            </a:pPr>
            <a:r>
              <a:rPr lang="en-US" sz="3000" dirty="0">
                <a:solidFill>
                  <a:schemeClr val="tx1"/>
                </a:solidFill>
              </a:rPr>
              <a:t>Section C: </a:t>
            </a:r>
            <a:r>
              <a:rPr lang="en-US" sz="3000" dirty="0"/>
              <a:t>Engaging Student Voice in Community Building</a:t>
            </a:r>
          </a:p>
          <a:p>
            <a:pPr marL="38100" lvl="0" indent="0">
              <a:buSzPts val="3000"/>
              <a:buNone/>
            </a:pPr>
            <a:r>
              <a:rPr lang="en-US" sz="3000" dirty="0"/>
              <a:t>Section D: </a:t>
            </a:r>
            <a:r>
              <a:rPr lang="en-US" sz="3000" dirty="0">
                <a:solidFill>
                  <a:schemeClr val="tx1"/>
                </a:solidFill>
              </a:rPr>
              <a:t>The Proven Practice of Deliberation of Current and Controversial Issues</a:t>
            </a:r>
          </a:p>
          <a:p>
            <a:pPr marL="38100" lvl="0" indent="0">
              <a:buSzPts val="3000"/>
              <a:buNone/>
            </a:pPr>
            <a:r>
              <a:rPr lang="en-US" sz="3000" dirty="0"/>
              <a:t>Section E: Strategies to Support Collaborative Civic Spaces</a:t>
            </a:r>
          </a:p>
          <a:p>
            <a:pPr marL="38100" lvl="0" indent="0">
              <a:buSzPts val="3000"/>
              <a:buNone/>
            </a:pPr>
            <a:r>
              <a:rPr lang="en-US" sz="3000" dirty="0"/>
              <a:t>Section F: Reflection  </a:t>
            </a:r>
          </a:p>
        </p:txBody>
      </p:sp>
      <p:sp>
        <p:nvSpPr>
          <p:cNvPr id="103" name="Google Shape;103;p14" descr="7e: Strategies to Support Collaborative Civic Spaces&#10;" title="Arrow"/>
          <p:cNvSpPr/>
          <p:nvPr/>
        </p:nvSpPr>
        <p:spPr>
          <a:xfrm>
            <a:off x="248642" y="4020348"/>
            <a:ext cx="1196700" cy="6558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998080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xfrm>
            <a:off x="0" y="183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Group Norms</a:t>
            </a:r>
            <a:endParaRPr dirty="0"/>
          </a:p>
        </p:txBody>
      </p:sp>
      <p:sp>
        <p:nvSpPr>
          <p:cNvPr id="109" name="Google Shape;109;p15"/>
          <p:cNvSpPr txBox="1">
            <a:spLocks noGrp="1"/>
          </p:cNvSpPr>
          <p:nvPr>
            <p:ph type="body" idx="1"/>
          </p:nvPr>
        </p:nvSpPr>
        <p:spPr>
          <a:xfrm>
            <a:off x="838200" y="1344025"/>
            <a:ext cx="10515600" cy="4351200"/>
          </a:xfrm>
          <a:prstGeom prst="rect">
            <a:avLst/>
          </a:prstGeom>
        </p:spPr>
        <p:txBody>
          <a:bodyPr spcFirstLastPara="1" wrap="square" lIns="91425" tIns="45700" rIns="91425" bIns="45700" anchor="t" anchorCtr="0">
            <a:noAutofit/>
          </a:bodyPr>
          <a:lstStyle/>
          <a:p>
            <a:pPr marL="457200" lvl="0" indent="-457200" algn="l" rtl="0">
              <a:lnSpc>
                <a:spcPct val="115000"/>
              </a:lnSpc>
              <a:spcBef>
                <a:spcPts val="1000"/>
              </a:spcBef>
              <a:spcAft>
                <a:spcPts val="0"/>
              </a:spcAft>
              <a:buSzPts val="3600"/>
              <a:buFont typeface="Arial"/>
              <a:buAutoNum type="arabicPeriod"/>
            </a:pPr>
            <a:r>
              <a:rPr lang="en-US" sz="3600" dirty="0">
                <a:solidFill>
                  <a:srgbClr val="404040"/>
                </a:solidFill>
                <a:latin typeface="Arial"/>
                <a:ea typeface="Arial"/>
                <a:cs typeface="Arial"/>
                <a:sym typeface="Arial"/>
              </a:rPr>
              <a:t>Assume best intentions.</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Listen carefully to one another.</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Be open to new ideas.</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Be open to working outside your comfort zone.</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Ask questions.</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Allow a chance for everyone to participate.</a:t>
            </a:r>
            <a:endParaRPr sz="3600" dirty="0">
              <a:solidFill>
                <a:srgbClr val="404040"/>
              </a:solidFill>
              <a:latin typeface="Arial"/>
              <a:ea typeface="Arial"/>
              <a:cs typeface="Arial"/>
              <a:sym typeface="Arial"/>
            </a:endParaRPr>
          </a:p>
          <a:p>
            <a:pPr marL="0" lvl="0" indent="0" algn="l" rtl="0">
              <a:spcBef>
                <a:spcPts val="1000"/>
              </a:spcBef>
              <a:spcAft>
                <a:spcPts val="0"/>
              </a:spcAft>
              <a:buNone/>
            </a:pPr>
            <a:endParaRPr dirty="0"/>
          </a:p>
        </p:txBody>
      </p:sp>
    </p:spTree>
    <p:extLst>
      <p:ext uri="{BB962C8B-B14F-4D97-AF65-F5344CB8AC3E}">
        <p14:creationId xmlns:p14="http://schemas.microsoft.com/office/powerpoint/2010/main" val="40330955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6"/>
          <p:cNvSpPr txBox="1">
            <a:spLocks noGrp="1"/>
          </p:cNvSpPr>
          <p:nvPr>
            <p:ph type="title"/>
          </p:nvPr>
        </p:nvSpPr>
        <p:spPr>
          <a:xfrm>
            <a:off x="322006" y="7907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Warm Up Task</a:t>
            </a:r>
            <a:endParaRPr dirty="0"/>
          </a:p>
        </p:txBody>
      </p:sp>
      <p:sp>
        <p:nvSpPr>
          <p:cNvPr id="115" name="Google Shape;115;p16"/>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r>
              <a:rPr lang="en-US" dirty="0"/>
              <a:t>Compass points</a:t>
            </a:r>
            <a:endParaRPr dirty="0"/>
          </a:p>
          <a:p>
            <a:pPr marL="228600" lvl="0" indent="-50800" algn="l" rtl="0">
              <a:lnSpc>
                <a:spcPct val="90000"/>
              </a:lnSpc>
              <a:spcBef>
                <a:spcPts val="0"/>
              </a:spcBef>
              <a:spcAft>
                <a:spcPts val="0"/>
              </a:spcAft>
              <a:buClr>
                <a:schemeClr val="dk1"/>
              </a:buClr>
              <a:buSzPts val="2800"/>
              <a:buNone/>
            </a:pPr>
            <a:endParaRPr dirty="0"/>
          </a:p>
        </p:txBody>
      </p:sp>
      <p:pic>
        <p:nvPicPr>
          <p:cNvPr id="116" name="Google Shape;116;p16" descr="North, South, East, West image" title="Compass"/>
          <p:cNvPicPr preferRelativeResize="0"/>
          <p:nvPr/>
        </p:nvPicPr>
        <p:blipFill>
          <a:blip r:embed="rId3">
            <a:alphaModFix/>
          </a:blip>
          <a:stretch>
            <a:fillRect/>
          </a:stretch>
        </p:blipFill>
        <p:spPr>
          <a:xfrm>
            <a:off x="969700" y="2956425"/>
            <a:ext cx="2571750" cy="2571750"/>
          </a:xfrm>
          <a:prstGeom prst="rect">
            <a:avLst/>
          </a:prstGeom>
          <a:noFill/>
          <a:ln>
            <a:noFill/>
          </a:ln>
        </p:spPr>
      </p:pic>
      <p:sp>
        <p:nvSpPr>
          <p:cNvPr id="117" name="Google Shape;117;p16"/>
          <p:cNvSpPr txBox="1"/>
          <p:nvPr/>
        </p:nvSpPr>
        <p:spPr>
          <a:xfrm>
            <a:off x="5079000" y="2041075"/>
            <a:ext cx="5041500" cy="3714900"/>
          </a:xfrm>
          <a:prstGeom prst="rect">
            <a:avLst/>
          </a:prstGeom>
          <a:noFill/>
          <a:ln>
            <a:noFill/>
          </a:ln>
        </p:spPr>
        <p:txBody>
          <a:bodyPr spcFirstLastPara="1" wrap="square" lIns="91425" tIns="91425" rIns="91425" bIns="91425" anchor="ctr" anchorCtr="0">
            <a:noAutofit/>
          </a:bodyPr>
          <a:lstStyle/>
          <a:p>
            <a:pPr marL="0" lvl="0" indent="0" algn="l" rtl="0">
              <a:spcBef>
                <a:spcPts val="560"/>
              </a:spcBef>
              <a:spcAft>
                <a:spcPts val="0"/>
              </a:spcAft>
              <a:buClr>
                <a:schemeClr val="dk1"/>
              </a:buClr>
              <a:buSzPts val="1100"/>
              <a:buFont typeface="Arial"/>
              <a:buNone/>
            </a:pPr>
            <a:r>
              <a:rPr lang="en-US" sz="3600" dirty="0">
                <a:solidFill>
                  <a:schemeClr val="dk1"/>
                </a:solidFill>
                <a:latin typeface="Calibri"/>
                <a:ea typeface="Calibri"/>
                <a:cs typeface="Calibri"/>
                <a:sym typeface="Calibri"/>
              </a:rPr>
              <a:t>E= Excited</a:t>
            </a:r>
            <a:endParaRPr sz="3600" dirty="0">
              <a:solidFill>
                <a:schemeClr val="dk1"/>
              </a:solidFill>
              <a:latin typeface="Calibri"/>
              <a:ea typeface="Calibri"/>
              <a:cs typeface="Calibri"/>
              <a:sym typeface="Calibri"/>
            </a:endParaRPr>
          </a:p>
          <a:p>
            <a:pPr marL="0" lvl="0" indent="0" algn="l" rtl="0">
              <a:spcBef>
                <a:spcPts val="560"/>
              </a:spcBef>
              <a:spcAft>
                <a:spcPts val="0"/>
              </a:spcAft>
              <a:buClr>
                <a:schemeClr val="dk1"/>
              </a:buClr>
              <a:buSzPts val="1100"/>
              <a:buFont typeface="Arial"/>
              <a:buNone/>
            </a:pPr>
            <a:r>
              <a:rPr lang="en-US" sz="3600" dirty="0">
                <a:solidFill>
                  <a:schemeClr val="dk1"/>
                </a:solidFill>
                <a:latin typeface="Calibri"/>
                <a:ea typeface="Calibri"/>
                <a:cs typeface="Calibri"/>
                <a:sym typeface="Calibri"/>
              </a:rPr>
              <a:t>W= Worrisome</a:t>
            </a:r>
            <a:endParaRPr sz="3600" dirty="0">
              <a:solidFill>
                <a:schemeClr val="dk1"/>
              </a:solidFill>
              <a:latin typeface="Calibri"/>
              <a:ea typeface="Calibri"/>
              <a:cs typeface="Calibri"/>
              <a:sym typeface="Calibri"/>
            </a:endParaRPr>
          </a:p>
          <a:p>
            <a:pPr marL="0" lvl="0" indent="0" algn="l" rtl="0">
              <a:spcBef>
                <a:spcPts val="560"/>
              </a:spcBef>
              <a:spcAft>
                <a:spcPts val="0"/>
              </a:spcAft>
              <a:buClr>
                <a:schemeClr val="dk1"/>
              </a:buClr>
              <a:buSzPts val="1100"/>
              <a:buFont typeface="Arial"/>
              <a:buNone/>
            </a:pPr>
            <a:r>
              <a:rPr lang="en-US" sz="3600" dirty="0">
                <a:solidFill>
                  <a:schemeClr val="dk1"/>
                </a:solidFill>
                <a:latin typeface="Calibri"/>
                <a:ea typeface="Calibri"/>
                <a:cs typeface="Calibri"/>
                <a:sym typeface="Calibri"/>
              </a:rPr>
              <a:t>N=  Need to Know</a:t>
            </a:r>
            <a:endParaRPr sz="3600" dirty="0">
              <a:solidFill>
                <a:schemeClr val="dk1"/>
              </a:solidFill>
              <a:latin typeface="Calibri"/>
              <a:ea typeface="Calibri"/>
              <a:cs typeface="Calibri"/>
              <a:sym typeface="Calibri"/>
            </a:endParaRPr>
          </a:p>
          <a:p>
            <a:pPr marL="0" lvl="0" indent="0" algn="l" rtl="0">
              <a:spcBef>
                <a:spcPts val="560"/>
              </a:spcBef>
              <a:spcAft>
                <a:spcPts val="0"/>
              </a:spcAft>
              <a:buClr>
                <a:schemeClr val="dk1"/>
              </a:buClr>
              <a:buSzPts val="1100"/>
              <a:buFont typeface="Arial"/>
              <a:buNone/>
            </a:pPr>
            <a:r>
              <a:rPr lang="en-US" sz="3600" dirty="0">
                <a:solidFill>
                  <a:schemeClr val="dk1"/>
                </a:solidFill>
                <a:latin typeface="Calibri"/>
                <a:ea typeface="Calibri"/>
                <a:cs typeface="Calibri"/>
                <a:sym typeface="Calibri"/>
              </a:rPr>
              <a:t>S= Stance or Suggestion</a:t>
            </a:r>
            <a:endParaRPr dirty="0">
              <a:latin typeface="Calibri"/>
              <a:ea typeface="Calibri"/>
              <a:cs typeface="Calibri"/>
              <a:sym typeface="Calibri"/>
            </a:endParaRPr>
          </a:p>
        </p:txBody>
      </p:sp>
    </p:spTree>
    <p:extLst>
      <p:ext uri="{BB962C8B-B14F-4D97-AF65-F5344CB8AC3E}">
        <p14:creationId xmlns:p14="http://schemas.microsoft.com/office/powerpoint/2010/main" val="3759767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7da4f56286_0_52"/>
          <p:cNvSpPr txBox="1">
            <a:spLocks noGrp="1"/>
          </p:cNvSpPr>
          <p:nvPr>
            <p:ph type="title"/>
          </p:nvPr>
        </p:nvSpPr>
        <p:spPr>
          <a:xfrm>
            <a:off x="261729" y="143923"/>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Reflection</a:t>
            </a:r>
            <a:endParaRPr dirty="0"/>
          </a:p>
        </p:txBody>
      </p:sp>
      <p:sp>
        <p:nvSpPr>
          <p:cNvPr id="276" name="Google Shape;276;g7da4f56286_0_52"/>
          <p:cNvSpPr txBox="1">
            <a:spLocks noGrp="1"/>
          </p:cNvSpPr>
          <p:nvPr>
            <p:ph type="body" idx="1"/>
          </p:nvPr>
        </p:nvSpPr>
        <p:spPr>
          <a:xfrm>
            <a:off x="465475" y="1212677"/>
            <a:ext cx="11248338" cy="4432645"/>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200" dirty="0">
                <a:solidFill>
                  <a:srgbClr val="000000"/>
                </a:solidFill>
                <a:latin typeface="Calibri"/>
                <a:ea typeface="Calibri"/>
                <a:cs typeface="Calibri"/>
                <a:sym typeface="Calibri"/>
              </a:rPr>
              <a:t>After reviewing the definition of collaborative civic spaces, consider the following questions: </a:t>
            </a:r>
            <a:endParaRPr sz="3200" dirty="0">
              <a:solidFill>
                <a:srgbClr val="000000"/>
              </a:solidFill>
              <a:latin typeface="Calibri"/>
              <a:ea typeface="Calibri"/>
              <a:cs typeface="Calibri"/>
              <a:sym typeface="Calibri"/>
            </a:endParaRPr>
          </a:p>
          <a:p>
            <a:pPr marL="0" lvl="0" indent="0" algn="l" rtl="0">
              <a:spcBef>
                <a:spcPts val="1000"/>
              </a:spcBef>
              <a:spcAft>
                <a:spcPts val="0"/>
              </a:spcAft>
              <a:buNone/>
            </a:pPr>
            <a:endParaRPr sz="3200" dirty="0">
              <a:solidFill>
                <a:srgbClr val="000000"/>
              </a:solidFill>
              <a:latin typeface="Calibri"/>
              <a:ea typeface="Calibri"/>
              <a:cs typeface="Calibri"/>
              <a:sym typeface="Calibri"/>
            </a:endParaRPr>
          </a:p>
          <a:p>
            <a:pPr marL="457200" lvl="0" indent="-457200" algn="l" rtl="0">
              <a:spcBef>
                <a:spcPts val="1000"/>
              </a:spcBef>
              <a:spcAft>
                <a:spcPts val="0"/>
              </a:spcAft>
              <a:buClrTx/>
              <a:buSzPts val="3600"/>
              <a:buFont typeface="Calibri"/>
              <a:buAutoNum type="arabicPeriod"/>
            </a:pPr>
            <a:r>
              <a:rPr lang="en-US" sz="3200" dirty="0">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02"/>
                  </a:ext>
                </a:extLst>
              </a:rPr>
              <a:t>What is your “why”?</a:t>
            </a:r>
            <a:r>
              <a:rPr lang="en-US" sz="3200" dirty="0">
                <a:solidFill>
                  <a:srgbClr val="000000"/>
                </a:solidFill>
                <a:latin typeface="Calibri"/>
                <a:ea typeface="Calibri"/>
                <a:cs typeface="Calibri"/>
                <a:sym typeface="Calibri"/>
              </a:rPr>
              <a:t> Why are you interested in learning about </a:t>
            </a:r>
            <a:r>
              <a:rPr lang="en-US" sz="3200" dirty="0">
                <a:solidFill>
                  <a:srgbClr val="000000"/>
                </a:solidFill>
              </a:rPr>
              <a:t>collaborative civic spaces</a:t>
            </a:r>
            <a:r>
              <a:rPr lang="en-US" sz="3200" dirty="0">
                <a:solidFill>
                  <a:srgbClr val="000000"/>
                </a:solidFill>
                <a:latin typeface="Calibri"/>
                <a:ea typeface="Calibri"/>
                <a:cs typeface="Calibri"/>
                <a:sym typeface="Calibri"/>
              </a:rPr>
              <a:t>? </a:t>
            </a:r>
            <a:endParaRPr sz="3200" dirty="0">
              <a:solidFill>
                <a:srgbClr val="000000"/>
              </a:solidFill>
              <a:latin typeface="Calibri"/>
              <a:ea typeface="Calibri"/>
              <a:cs typeface="Calibri"/>
              <a:sym typeface="Calibri"/>
            </a:endParaRPr>
          </a:p>
          <a:p>
            <a:pPr marL="457200" lvl="0" indent="-457200" algn="l" rtl="0">
              <a:spcBef>
                <a:spcPts val="0"/>
              </a:spcBef>
              <a:spcAft>
                <a:spcPts val="0"/>
              </a:spcAft>
              <a:buClrTx/>
              <a:buSzPts val="3600"/>
              <a:buFont typeface="Calibri"/>
              <a:buAutoNum type="arabicPeriod"/>
            </a:pPr>
            <a:r>
              <a:rPr lang="en-US" sz="3200" dirty="0">
                <a:solidFill>
                  <a:srgbClr val="000000"/>
                </a:solidFill>
              </a:rPr>
              <a:t>Revisit the question on the previous slide</a:t>
            </a:r>
            <a:r>
              <a:rPr lang="en-US" sz="3200" dirty="0">
                <a:solidFill>
                  <a:srgbClr val="000000"/>
                </a:solidFill>
                <a:latin typeface="Calibri"/>
                <a:ea typeface="Calibri"/>
                <a:cs typeface="Calibri"/>
                <a:sym typeface="Calibri"/>
              </a:rPr>
              <a:t>. In what way(s) are you ready to engage in this work? </a:t>
            </a:r>
            <a:endParaRPr sz="3200" dirty="0">
              <a:solidFill>
                <a:srgbClr val="000000"/>
              </a:solidFill>
              <a:latin typeface="Calibri"/>
              <a:ea typeface="Calibri"/>
              <a:cs typeface="Calibri"/>
              <a:sym typeface="Calibri"/>
            </a:endParaRPr>
          </a:p>
          <a:p>
            <a:pPr marL="457200" lvl="0" indent="-457200" algn="l" rtl="0">
              <a:spcBef>
                <a:spcPts val="0"/>
              </a:spcBef>
              <a:spcAft>
                <a:spcPts val="0"/>
              </a:spcAft>
              <a:buClrTx/>
              <a:buSzPts val="3600"/>
              <a:buFont typeface="Calibri"/>
              <a:buAutoNum type="arabicPeriod"/>
            </a:pPr>
            <a:r>
              <a:rPr lang="en-US" sz="3200" dirty="0">
                <a:solidFill>
                  <a:srgbClr val="000000"/>
                </a:solidFill>
                <a:latin typeface="Calibri"/>
                <a:ea typeface="Calibri"/>
                <a:cs typeface="Calibri"/>
                <a:sym typeface="Calibri"/>
              </a:rPr>
              <a:t>What are you excited to learn?</a:t>
            </a:r>
            <a:r>
              <a:rPr lang="en-US" sz="3200" dirty="0">
                <a:latin typeface="Calibri"/>
                <a:ea typeface="Calibri"/>
                <a:cs typeface="Calibri"/>
                <a:sym typeface="Calibri"/>
              </a:rPr>
              <a:t> What concern(s) do you have, if any? </a:t>
            </a:r>
            <a:endParaRPr sz="3200" dirty="0">
              <a:latin typeface="Calibri"/>
              <a:ea typeface="Calibri"/>
              <a:cs typeface="Calibri"/>
              <a:sym typeface="Calibri"/>
            </a:endParaRPr>
          </a:p>
        </p:txBody>
      </p:sp>
      <p:sp>
        <p:nvSpPr>
          <p:cNvPr id="277" name="Google Shape;277;g7da4f56286_0_52"/>
          <p:cNvSpPr txBox="1">
            <a:spLocks noGrp="1"/>
          </p:cNvSpPr>
          <p:nvPr>
            <p:ph type="sldNum" idx="12"/>
          </p:nvPr>
        </p:nvSpPr>
        <p:spPr>
          <a:xfrm>
            <a:off x="11030413" y="6314034"/>
            <a:ext cx="683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en-US"/>
              <a:t>8</a:t>
            </a:fld>
            <a:endParaRPr dirty="0"/>
          </a:p>
        </p:txBody>
      </p:sp>
    </p:spTree>
    <p:extLst>
      <p:ext uri="{BB962C8B-B14F-4D97-AF65-F5344CB8AC3E}">
        <p14:creationId xmlns:p14="http://schemas.microsoft.com/office/powerpoint/2010/main" val="39441956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Give One, Get One</a:t>
            </a:r>
            <a:endParaRPr dirty="0"/>
          </a:p>
        </p:txBody>
      </p:sp>
      <p:sp>
        <p:nvSpPr>
          <p:cNvPr id="123" name="Google Shape;123;p17"/>
          <p:cNvSpPr txBox="1">
            <a:spLocks noGrp="1"/>
          </p:cNvSpPr>
          <p:nvPr>
            <p:ph type="body" idx="1"/>
          </p:nvPr>
        </p:nvSpPr>
        <p:spPr>
          <a:xfrm>
            <a:off x="895800" y="1320048"/>
            <a:ext cx="5200200" cy="4351200"/>
          </a:xfrm>
          <a:prstGeom prst="rect">
            <a:avLst/>
          </a:prstGeom>
        </p:spPr>
        <p:txBody>
          <a:bodyPr spcFirstLastPara="1" wrap="square" lIns="91425" tIns="45700" rIns="91425" bIns="45700" anchor="t" anchorCtr="0">
            <a:noAutofit/>
          </a:bodyPr>
          <a:lstStyle/>
          <a:p>
            <a:pPr marL="342900" lvl="0" indent="-317500" algn="l" rtl="0">
              <a:lnSpc>
                <a:spcPct val="100000"/>
              </a:lnSpc>
              <a:spcBef>
                <a:spcPts val="560"/>
              </a:spcBef>
              <a:spcAft>
                <a:spcPts val="0"/>
              </a:spcAft>
              <a:buSzPts val="2400"/>
              <a:buFont typeface="Georgia"/>
              <a:buChar char="•"/>
            </a:pPr>
            <a:r>
              <a:rPr lang="en-US" sz="2400" dirty="0">
                <a:highlight>
                  <a:schemeClr val="lt1"/>
                </a:highlight>
                <a:ea typeface="Georgia"/>
                <a:cs typeface="Georgia"/>
                <a:sym typeface="Georgia"/>
              </a:rPr>
              <a:t>Find a partner. </a:t>
            </a:r>
            <a:endParaRPr sz="2400" dirty="0">
              <a:highlight>
                <a:schemeClr val="lt1"/>
              </a:highlight>
              <a:ea typeface="Georgia"/>
              <a:cs typeface="Georgia"/>
              <a:sym typeface="Georgia"/>
            </a:endParaRPr>
          </a:p>
          <a:p>
            <a:pPr marL="342900" lvl="0" indent="-317500" algn="l" rtl="0">
              <a:lnSpc>
                <a:spcPct val="100000"/>
              </a:lnSpc>
              <a:spcBef>
                <a:spcPts val="0"/>
              </a:spcBef>
              <a:spcAft>
                <a:spcPts val="0"/>
              </a:spcAft>
              <a:buSzPts val="2400"/>
              <a:buFont typeface="Georgia"/>
              <a:buChar char="•"/>
            </a:pPr>
            <a:r>
              <a:rPr lang="en-US" sz="2400" dirty="0">
                <a:highlight>
                  <a:schemeClr val="lt1"/>
                </a:highlight>
                <a:ea typeface="Georgia"/>
                <a:cs typeface="Georgia"/>
                <a:sym typeface="Georgia"/>
              </a:rPr>
              <a:t>Partner A share items from your Compass Points list until Partner B hears something that in not on their list.</a:t>
            </a:r>
            <a:endParaRPr sz="2400" dirty="0">
              <a:highlight>
                <a:schemeClr val="lt1"/>
              </a:highlight>
              <a:ea typeface="Georgia"/>
              <a:cs typeface="Georgia"/>
              <a:sym typeface="Georgia"/>
            </a:endParaRPr>
          </a:p>
          <a:p>
            <a:pPr marL="342900" lvl="0" indent="-317500" algn="l" rtl="0">
              <a:lnSpc>
                <a:spcPct val="100000"/>
              </a:lnSpc>
              <a:spcBef>
                <a:spcPts val="0"/>
              </a:spcBef>
              <a:spcAft>
                <a:spcPts val="0"/>
              </a:spcAft>
              <a:buSzPts val="2400"/>
              <a:buFont typeface="Georgia"/>
              <a:buChar char="•"/>
            </a:pPr>
            <a:r>
              <a:rPr lang="en-US" sz="2400" dirty="0">
                <a:highlight>
                  <a:schemeClr val="lt1"/>
                </a:highlight>
                <a:ea typeface="Georgia"/>
                <a:cs typeface="Georgia"/>
                <a:sym typeface="Georgia"/>
              </a:rPr>
              <a:t>Partner B adds the idea to the right of their list.</a:t>
            </a:r>
            <a:endParaRPr sz="2400" dirty="0">
              <a:highlight>
                <a:schemeClr val="lt1"/>
              </a:highlight>
              <a:ea typeface="Georgia"/>
              <a:cs typeface="Georgia"/>
              <a:sym typeface="Georgia"/>
            </a:endParaRPr>
          </a:p>
          <a:p>
            <a:pPr marL="342900" lvl="0" indent="-317500" algn="l" rtl="0">
              <a:lnSpc>
                <a:spcPct val="100000"/>
              </a:lnSpc>
              <a:spcBef>
                <a:spcPts val="0"/>
              </a:spcBef>
              <a:spcAft>
                <a:spcPts val="0"/>
              </a:spcAft>
              <a:buSzPts val="2400"/>
              <a:buFont typeface="Georgia"/>
              <a:buChar char="•"/>
            </a:pPr>
            <a:r>
              <a:rPr lang="en-US" sz="2400" dirty="0">
                <a:highlight>
                  <a:schemeClr val="lt1"/>
                </a:highlight>
                <a:ea typeface="Georgia"/>
                <a:cs typeface="Georgia"/>
                <a:sym typeface="Georgia"/>
              </a:rPr>
              <a:t>Once Partner B “GOT ONE”, roles reverse.</a:t>
            </a:r>
            <a:endParaRPr sz="2400" dirty="0">
              <a:highlight>
                <a:schemeClr val="lt1"/>
              </a:highlight>
              <a:ea typeface="Georgia"/>
              <a:cs typeface="Georgia"/>
              <a:sym typeface="Georgia"/>
            </a:endParaRPr>
          </a:p>
          <a:p>
            <a:pPr marL="342900" lvl="0" indent="-317500" algn="l" rtl="0">
              <a:lnSpc>
                <a:spcPct val="100000"/>
              </a:lnSpc>
              <a:spcBef>
                <a:spcPts val="0"/>
              </a:spcBef>
              <a:spcAft>
                <a:spcPts val="0"/>
              </a:spcAft>
              <a:buSzPts val="2400"/>
              <a:buFont typeface="Georgia"/>
              <a:buChar char="•"/>
            </a:pPr>
            <a:r>
              <a:rPr lang="en-US" sz="2400" dirty="0">
                <a:highlight>
                  <a:schemeClr val="lt1"/>
                </a:highlight>
                <a:ea typeface="Georgia"/>
                <a:cs typeface="Georgia"/>
                <a:sym typeface="Georgia"/>
              </a:rPr>
              <a:t>Once Partner A “GOT ONE”, find new partners and repeat.</a:t>
            </a:r>
            <a:endParaRPr sz="3400" dirty="0"/>
          </a:p>
        </p:txBody>
      </p:sp>
      <p:pic>
        <p:nvPicPr>
          <p:cNvPr id="124" name="Google Shape;124;p17" descr="Group with conversation bubbles" title="Group with conversation bubbles"/>
          <p:cNvPicPr preferRelativeResize="0"/>
          <p:nvPr/>
        </p:nvPicPr>
        <p:blipFill>
          <a:blip r:embed="rId3">
            <a:alphaModFix/>
          </a:blip>
          <a:stretch>
            <a:fillRect/>
          </a:stretch>
        </p:blipFill>
        <p:spPr>
          <a:xfrm>
            <a:off x="6887150" y="1825623"/>
            <a:ext cx="3845625" cy="3845625"/>
          </a:xfrm>
          <a:prstGeom prst="rect">
            <a:avLst/>
          </a:prstGeom>
          <a:noFill/>
          <a:ln>
            <a:noFill/>
          </a:ln>
        </p:spPr>
      </p:pic>
    </p:spTree>
    <p:extLst>
      <p:ext uri="{BB962C8B-B14F-4D97-AF65-F5344CB8AC3E}">
        <p14:creationId xmlns:p14="http://schemas.microsoft.com/office/powerpoint/2010/main" val="8010014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8"/>
          <p:cNvSpPr txBox="1">
            <a:spLocks noGrp="1"/>
          </p:cNvSpPr>
          <p:nvPr>
            <p:ph type="title"/>
          </p:nvPr>
        </p:nvSpPr>
        <p:spPr>
          <a:xfrm>
            <a:off x="0" y="183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Objectives</a:t>
            </a:r>
            <a:endParaRPr dirty="0"/>
          </a:p>
        </p:txBody>
      </p:sp>
      <p:sp>
        <p:nvSpPr>
          <p:cNvPr id="130" name="Google Shape;130;p18"/>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l" rtl="0">
              <a:lnSpc>
                <a:spcPct val="100000"/>
              </a:lnSpc>
              <a:spcBef>
                <a:spcPts val="640"/>
              </a:spcBef>
              <a:spcAft>
                <a:spcPts val="0"/>
              </a:spcAft>
              <a:buClr>
                <a:schemeClr val="dk1"/>
              </a:buClr>
              <a:buSzPts val="1100"/>
              <a:buFont typeface="Arial"/>
              <a:buNone/>
            </a:pPr>
            <a:r>
              <a:rPr lang="en-US" sz="2600" dirty="0"/>
              <a:t>In this module, participants will:</a:t>
            </a:r>
            <a:endParaRPr sz="2600" dirty="0"/>
          </a:p>
          <a:p>
            <a:pPr marL="457200" lvl="0" indent="-393700" algn="l" rtl="0">
              <a:lnSpc>
                <a:spcPct val="100000"/>
              </a:lnSpc>
              <a:spcBef>
                <a:spcPts val="640"/>
              </a:spcBef>
              <a:spcAft>
                <a:spcPts val="0"/>
              </a:spcAft>
              <a:buSzPts val="2600"/>
              <a:buChar char="•"/>
            </a:pPr>
            <a:r>
              <a:rPr lang="en-US" sz="2600" dirty="0"/>
              <a:t>Review how the instructional shifts of the </a:t>
            </a:r>
            <a:r>
              <a:rPr lang="en-US" sz="2600" i="1" dirty="0"/>
              <a:t>KAS for Social Studies</a:t>
            </a:r>
            <a:r>
              <a:rPr lang="en-US" sz="2600" dirty="0"/>
              <a:t> require the cultivation and nurturing of collaborative civic spaces for inquiry into compelling questions.</a:t>
            </a:r>
            <a:endParaRPr sz="2600" dirty="0"/>
          </a:p>
          <a:p>
            <a:pPr marL="457200" lvl="0" indent="-393700" algn="l" rtl="0">
              <a:lnSpc>
                <a:spcPct val="100000"/>
              </a:lnSpc>
              <a:spcBef>
                <a:spcPts val="0"/>
              </a:spcBef>
              <a:spcAft>
                <a:spcPts val="0"/>
              </a:spcAft>
              <a:buSzPts val="2600"/>
              <a:buChar char="•"/>
            </a:pPr>
            <a:r>
              <a:rPr lang="en-US" sz="2600" dirty="0"/>
              <a:t>Analyze strategies that can be used to support current and controversial issue discussions in inquiry.</a:t>
            </a:r>
            <a:endParaRPr sz="2600" dirty="0"/>
          </a:p>
          <a:p>
            <a:pPr marL="457200" lvl="0" indent="-393700" algn="l" rtl="0">
              <a:lnSpc>
                <a:spcPct val="100000"/>
              </a:lnSpc>
              <a:spcBef>
                <a:spcPts val="0"/>
              </a:spcBef>
              <a:spcAft>
                <a:spcPts val="0"/>
              </a:spcAft>
              <a:buSzPts val="2600"/>
              <a:buChar char="•"/>
            </a:pPr>
            <a:r>
              <a:rPr lang="en-US" sz="2600" dirty="0"/>
              <a:t>Explore resources that can be used to support current and controversial issue discussions in inquiry.</a:t>
            </a:r>
            <a:endParaRPr sz="3100" dirty="0"/>
          </a:p>
        </p:txBody>
      </p:sp>
    </p:spTree>
    <p:extLst>
      <p:ext uri="{BB962C8B-B14F-4D97-AF65-F5344CB8AC3E}">
        <p14:creationId xmlns:p14="http://schemas.microsoft.com/office/powerpoint/2010/main" val="32450315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9"/>
          <p:cNvSpPr txBox="1">
            <a:spLocks noGrp="1"/>
          </p:cNvSpPr>
          <p:nvPr>
            <p:ph type="title"/>
          </p:nvPr>
        </p:nvSpPr>
        <p:spPr>
          <a:xfrm>
            <a:off x="122739" y="210401"/>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Instructional shifts of the </a:t>
            </a:r>
            <a:r>
              <a:rPr lang="en-US" i="1" dirty="0"/>
              <a:t>KAS for Social Studies</a:t>
            </a:r>
            <a:endParaRPr i="1" dirty="0"/>
          </a:p>
        </p:txBody>
      </p:sp>
      <p:sp>
        <p:nvSpPr>
          <p:cNvPr id="136" name="Google Shape;136;p19"/>
          <p:cNvSpPr txBox="1">
            <a:spLocks noGrp="1"/>
          </p:cNvSpPr>
          <p:nvPr>
            <p:ph type="body" idx="1"/>
          </p:nvPr>
        </p:nvSpPr>
        <p:spPr>
          <a:xfrm>
            <a:off x="838200" y="2060170"/>
            <a:ext cx="10515600" cy="3894255"/>
          </a:xfrm>
          <a:prstGeom prst="rect">
            <a:avLst/>
          </a:prstGeom>
        </p:spPr>
        <p:txBody>
          <a:bodyPr spcFirstLastPara="1" wrap="square" lIns="91425" tIns="45700" rIns="91425" bIns="45700" anchor="t" anchorCtr="0">
            <a:noAutofit/>
          </a:bodyPr>
          <a:lstStyle/>
          <a:p>
            <a:pPr marL="457200" lvl="0" indent="-419100" algn="l" rtl="0">
              <a:lnSpc>
                <a:spcPct val="115000"/>
              </a:lnSpc>
              <a:spcBef>
                <a:spcPts val="0"/>
              </a:spcBef>
              <a:spcAft>
                <a:spcPts val="0"/>
              </a:spcAft>
              <a:buSzPts val="3000"/>
              <a:buFont typeface="Calibri"/>
              <a:buAutoNum type="arabicPeriod"/>
            </a:pPr>
            <a:r>
              <a:rPr lang="en-US" sz="3000" dirty="0"/>
              <a:t>Craft questions that spark and sustain inquiry</a:t>
            </a:r>
            <a:endParaRPr sz="3000" dirty="0"/>
          </a:p>
          <a:p>
            <a:pPr marL="457200" lvl="0" indent="-419100" algn="l" rtl="0">
              <a:lnSpc>
                <a:spcPct val="115000"/>
              </a:lnSpc>
              <a:spcBef>
                <a:spcPts val="0"/>
              </a:spcBef>
              <a:spcAft>
                <a:spcPts val="0"/>
              </a:spcAft>
              <a:buSzPts val="3000"/>
              <a:buFont typeface="Calibri"/>
              <a:buAutoNum type="arabicPeriod"/>
            </a:pPr>
            <a:r>
              <a:rPr lang="en-US" sz="3000" i="1" dirty="0">
                <a:highlight>
                  <a:srgbClr val="FFFF00"/>
                </a:highlight>
              </a:rPr>
              <a:t>Cultivate and nurture collaborative civic spaces</a:t>
            </a:r>
            <a:endParaRPr sz="3000" i="1" dirty="0">
              <a:highlight>
                <a:srgbClr val="FFFF00"/>
              </a:highlight>
            </a:endParaRPr>
          </a:p>
          <a:p>
            <a:pPr marL="457200" lvl="0" indent="-419100" algn="l" rtl="0">
              <a:lnSpc>
                <a:spcPct val="115000"/>
              </a:lnSpc>
              <a:spcBef>
                <a:spcPts val="0"/>
              </a:spcBef>
              <a:spcAft>
                <a:spcPts val="0"/>
              </a:spcAft>
              <a:buSzPts val="3000"/>
              <a:buFont typeface="Calibri"/>
              <a:buAutoNum type="arabicPeriod"/>
            </a:pPr>
            <a:r>
              <a:rPr lang="en-US" sz="3000" dirty="0"/>
              <a:t>Integrate content and skills purposefully</a:t>
            </a:r>
            <a:endParaRPr sz="3000" dirty="0"/>
          </a:p>
          <a:p>
            <a:pPr marL="457200" lvl="0" indent="-419100" algn="l" rtl="0">
              <a:lnSpc>
                <a:spcPct val="115000"/>
              </a:lnSpc>
              <a:spcBef>
                <a:spcPts val="0"/>
              </a:spcBef>
              <a:spcAft>
                <a:spcPts val="0"/>
              </a:spcAft>
              <a:buSzPts val="3000"/>
              <a:buFont typeface="Calibri"/>
              <a:buAutoNum type="arabicPeriod"/>
            </a:pPr>
            <a:r>
              <a:rPr lang="en-US" sz="3000" dirty="0"/>
              <a:t>Promote literacy practices and outcomes</a:t>
            </a:r>
            <a:endParaRPr sz="3000" dirty="0"/>
          </a:p>
          <a:p>
            <a:pPr marL="457200" lvl="0" indent="-419100" algn="l" rtl="0">
              <a:lnSpc>
                <a:spcPct val="115000"/>
              </a:lnSpc>
              <a:spcBef>
                <a:spcPts val="640"/>
              </a:spcBef>
              <a:spcAft>
                <a:spcPts val="0"/>
              </a:spcAft>
              <a:buSzPts val="3000"/>
              <a:buFont typeface="Calibri"/>
              <a:buAutoNum type="arabicPeriod"/>
            </a:pPr>
            <a:r>
              <a:rPr lang="en-US" sz="3000" dirty="0"/>
              <a:t>Provide tangible opportunities for communicating conclusions and taking action</a:t>
            </a:r>
            <a:endParaRPr dirty="0"/>
          </a:p>
        </p:txBody>
      </p:sp>
    </p:spTree>
    <p:extLst>
      <p:ext uri="{BB962C8B-B14F-4D97-AF65-F5344CB8AC3E}">
        <p14:creationId xmlns:p14="http://schemas.microsoft.com/office/powerpoint/2010/main" val="24854125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0"/>
          <p:cNvSpPr txBox="1">
            <a:spLocks noGrp="1"/>
          </p:cNvSpPr>
          <p:nvPr>
            <p:ph type="title"/>
          </p:nvPr>
        </p:nvSpPr>
        <p:spPr>
          <a:xfrm>
            <a:off x="193040" y="172175"/>
            <a:ext cx="10515600" cy="899014"/>
          </a:xfrm>
          <a:prstGeom prst="rect">
            <a:avLst/>
          </a:prstGeom>
        </p:spPr>
        <p:txBody>
          <a:bodyPr spcFirstLastPara="1" wrap="square" lIns="91425" tIns="45700" rIns="91425" bIns="45700" anchor="ctr" anchorCtr="0">
            <a:noAutofit/>
          </a:bodyPr>
          <a:lstStyle/>
          <a:p>
            <a:pPr lvl="0"/>
            <a:r>
              <a:rPr lang="en-US" dirty="0"/>
              <a:t>Attributes of Dialogue in Collaborative and Civic Spaces</a:t>
            </a:r>
            <a:endParaRPr dirty="0"/>
          </a:p>
        </p:txBody>
      </p:sp>
      <p:sp>
        <p:nvSpPr>
          <p:cNvPr id="142" name="Google Shape;142;p20"/>
          <p:cNvSpPr txBox="1">
            <a:spLocks noGrp="1"/>
          </p:cNvSpPr>
          <p:nvPr>
            <p:ph type="body" idx="1"/>
          </p:nvPr>
        </p:nvSpPr>
        <p:spPr>
          <a:xfrm>
            <a:off x="160429" y="1253400"/>
            <a:ext cx="11871141" cy="4351200"/>
          </a:xfrm>
          <a:prstGeom prst="rect">
            <a:avLst/>
          </a:prstGeom>
        </p:spPr>
        <p:txBody>
          <a:bodyPr spcFirstLastPara="1" wrap="square" lIns="91425" tIns="45700" rIns="91425" bIns="45700" anchor="t" anchorCtr="0">
            <a:noAutofit/>
          </a:bodyPr>
          <a:lstStyle/>
          <a:p>
            <a:pPr marL="698500" lvl="0" indent="-349250" algn="l" rtl="0">
              <a:lnSpc>
                <a:spcPct val="144444"/>
              </a:lnSpc>
              <a:spcBef>
                <a:spcPts val="0"/>
              </a:spcBef>
              <a:spcAft>
                <a:spcPts val="0"/>
              </a:spcAft>
              <a:buSzPts val="1900"/>
              <a:buFont typeface="Roboto"/>
              <a:buChar char="●"/>
            </a:pPr>
            <a:r>
              <a:rPr lang="en-US" sz="2200" dirty="0">
                <a:ea typeface="Roboto"/>
                <a:cs typeface="Roboto"/>
                <a:sym typeface="Roboto"/>
              </a:rPr>
              <a:t>Engages productively with the local, national, and international issues and events that animate our political system</a:t>
            </a:r>
            <a:endParaRPr sz="2200" dirty="0">
              <a:ea typeface="Roboto"/>
              <a:cs typeface="Roboto"/>
              <a:sym typeface="Roboto"/>
            </a:endParaRPr>
          </a:p>
          <a:p>
            <a:pPr marL="698500" lvl="0" indent="-349250" algn="l" rtl="0">
              <a:lnSpc>
                <a:spcPct val="144444"/>
              </a:lnSpc>
              <a:spcBef>
                <a:spcPts val="0"/>
              </a:spcBef>
              <a:spcAft>
                <a:spcPts val="0"/>
              </a:spcAft>
              <a:buSzPts val="1900"/>
              <a:buFont typeface="Roboto"/>
              <a:buChar char="●"/>
            </a:pPr>
            <a:r>
              <a:rPr lang="en-US" sz="2200" dirty="0">
                <a:ea typeface="Roboto"/>
                <a:cs typeface="Roboto"/>
                <a:sym typeface="Roboto"/>
              </a:rPr>
              <a:t>Addresses meaningful and timely questions about public problems that deserve both students and the public's attention</a:t>
            </a:r>
            <a:endParaRPr sz="2200" dirty="0">
              <a:ea typeface="Roboto"/>
              <a:cs typeface="Roboto"/>
              <a:sym typeface="Roboto"/>
            </a:endParaRPr>
          </a:p>
          <a:p>
            <a:pPr marL="698500" lvl="0" indent="-349250" algn="l" rtl="0">
              <a:lnSpc>
                <a:spcPct val="144444"/>
              </a:lnSpc>
              <a:spcBef>
                <a:spcPts val="0"/>
              </a:spcBef>
              <a:spcAft>
                <a:spcPts val="0"/>
              </a:spcAft>
              <a:buSzPts val="1900"/>
              <a:buFont typeface="Roboto"/>
              <a:buChar char="●"/>
            </a:pPr>
            <a:r>
              <a:rPr lang="en-US" sz="2200" dirty="0">
                <a:ea typeface="Roboto"/>
                <a:cs typeface="Roboto"/>
                <a:sym typeface="Roboto"/>
              </a:rPr>
              <a:t>Links issues to curricular goals</a:t>
            </a:r>
            <a:endParaRPr sz="2200" dirty="0">
              <a:ea typeface="Roboto"/>
              <a:cs typeface="Roboto"/>
              <a:sym typeface="Roboto"/>
            </a:endParaRPr>
          </a:p>
          <a:p>
            <a:pPr marL="698500" lvl="0" indent="-349250" algn="l" rtl="0">
              <a:lnSpc>
                <a:spcPct val="144444"/>
              </a:lnSpc>
              <a:spcBef>
                <a:spcPts val="0"/>
              </a:spcBef>
              <a:spcAft>
                <a:spcPts val="0"/>
              </a:spcAft>
              <a:buSzPts val="1900"/>
              <a:buFont typeface="Roboto"/>
              <a:buChar char="●"/>
            </a:pPr>
            <a:r>
              <a:rPr lang="en-US" sz="2200" dirty="0">
                <a:ea typeface="Roboto"/>
                <a:cs typeface="Roboto"/>
                <a:sym typeface="Roboto"/>
              </a:rPr>
              <a:t>Selects issues that resonate with students</a:t>
            </a:r>
            <a:endParaRPr sz="2200" dirty="0">
              <a:ea typeface="Roboto"/>
              <a:cs typeface="Roboto"/>
              <a:sym typeface="Roboto"/>
            </a:endParaRPr>
          </a:p>
          <a:p>
            <a:pPr marL="698500" lvl="0" indent="-349250" algn="l" rtl="0">
              <a:lnSpc>
                <a:spcPct val="144444"/>
              </a:lnSpc>
              <a:spcBef>
                <a:spcPts val="0"/>
              </a:spcBef>
              <a:spcAft>
                <a:spcPts val="0"/>
              </a:spcAft>
              <a:buSzPts val="1900"/>
              <a:buFont typeface="Roboto"/>
              <a:buChar char="●"/>
            </a:pPr>
            <a:r>
              <a:rPr lang="en-US" sz="2200" dirty="0">
                <a:ea typeface="Roboto"/>
                <a:cs typeface="Roboto"/>
                <a:sym typeface="Roboto"/>
              </a:rPr>
              <a:t>Locates or creates learning materials to provide students necessary background information</a:t>
            </a:r>
            <a:endParaRPr sz="2200" dirty="0">
              <a:ea typeface="Roboto"/>
              <a:cs typeface="Roboto"/>
              <a:sym typeface="Roboto"/>
            </a:endParaRPr>
          </a:p>
          <a:p>
            <a:pPr marL="698500" lvl="0" indent="-349250" algn="l" rtl="0">
              <a:lnSpc>
                <a:spcPct val="144444"/>
              </a:lnSpc>
              <a:spcBef>
                <a:spcPts val="0"/>
              </a:spcBef>
              <a:spcAft>
                <a:spcPts val="0"/>
              </a:spcAft>
              <a:buSzPts val="1900"/>
              <a:buFont typeface="Roboto"/>
              <a:buChar char="●"/>
            </a:pPr>
            <a:r>
              <a:rPr lang="en-US" sz="2200" dirty="0">
                <a:ea typeface="Roboto"/>
                <a:cs typeface="Roboto"/>
                <a:sym typeface="Roboto"/>
              </a:rPr>
              <a:t>Through these learning materials, provides the best arguments on varying sides of an issue, multiple points of view and engages with multiple and complex perspectives</a:t>
            </a:r>
            <a:endParaRPr sz="2200" dirty="0"/>
          </a:p>
        </p:txBody>
      </p:sp>
    </p:spTree>
    <p:extLst>
      <p:ext uri="{BB962C8B-B14F-4D97-AF65-F5344CB8AC3E}">
        <p14:creationId xmlns:p14="http://schemas.microsoft.com/office/powerpoint/2010/main" val="33867851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1"/>
          <p:cNvSpPr txBox="1">
            <a:spLocks noGrp="1"/>
          </p:cNvSpPr>
          <p:nvPr>
            <p:ph type="title"/>
          </p:nvPr>
        </p:nvSpPr>
        <p:spPr>
          <a:xfrm>
            <a:off x="0" y="212350"/>
            <a:ext cx="10515600" cy="933450"/>
          </a:xfrm>
          <a:prstGeom prst="rect">
            <a:avLst/>
          </a:prstGeom>
        </p:spPr>
        <p:txBody>
          <a:bodyPr spcFirstLastPara="1" wrap="square" lIns="91425" tIns="45700" rIns="91425" bIns="45700" anchor="ctr" anchorCtr="0">
            <a:noAutofit/>
          </a:bodyPr>
          <a:lstStyle/>
          <a:p>
            <a:pPr lvl="0">
              <a:buSzPts val="1100"/>
            </a:pPr>
            <a:r>
              <a:rPr lang="en-US" dirty="0"/>
              <a:t>Attributes of Dialogue in Collaborative and Civic Spaces (2)</a:t>
            </a:r>
            <a:endParaRPr dirty="0"/>
          </a:p>
        </p:txBody>
      </p:sp>
      <p:sp>
        <p:nvSpPr>
          <p:cNvPr id="148" name="Google Shape;148;p21"/>
          <p:cNvSpPr txBox="1">
            <a:spLocks noGrp="1"/>
          </p:cNvSpPr>
          <p:nvPr>
            <p:ph type="body" idx="1"/>
          </p:nvPr>
        </p:nvSpPr>
        <p:spPr>
          <a:xfrm>
            <a:off x="301051" y="1253400"/>
            <a:ext cx="11468162" cy="4351200"/>
          </a:xfrm>
          <a:prstGeom prst="rect">
            <a:avLst/>
          </a:prstGeom>
        </p:spPr>
        <p:txBody>
          <a:bodyPr spcFirstLastPara="1" wrap="square" lIns="91425" tIns="45700" rIns="91425" bIns="45700" anchor="t" anchorCtr="0">
            <a:noAutofit/>
          </a:bodyPr>
          <a:lstStyle/>
          <a:p>
            <a:pPr marL="698500" lvl="0" indent="-342900" algn="l" rtl="0">
              <a:lnSpc>
                <a:spcPct val="144444"/>
              </a:lnSpc>
              <a:spcBef>
                <a:spcPts val="0"/>
              </a:spcBef>
              <a:spcAft>
                <a:spcPts val="0"/>
              </a:spcAft>
              <a:buSzPts val="1800"/>
              <a:buFont typeface="Roboto"/>
              <a:buChar char="●"/>
            </a:pPr>
            <a:r>
              <a:rPr lang="en-US" sz="2000" dirty="0">
                <a:ea typeface="Roboto"/>
                <a:cs typeface="Roboto"/>
                <a:sym typeface="Roboto"/>
              </a:rPr>
              <a:t>Employs several different ways of making joint decisions (deliberating, debating and voting, agreeing to disagree, delegating the decision to experts, choosing randomly, etc.) and demonstrates the pros and cons of each</a:t>
            </a:r>
            <a:endParaRPr sz="2000" dirty="0">
              <a:ea typeface="Roboto"/>
              <a:cs typeface="Roboto"/>
              <a:sym typeface="Roboto"/>
            </a:endParaRPr>
          </a:p>
          <a:p>
            <a:pPr marL="698500" lvl="0" indent="-342900" algn="l" rtl="0">
              <a:lnSpc>
                <a:spcPct val="144444"/>
              </a:lnSpc>
              <a:spcBef>
                <a:spcPts val="0"/>
              </a:spcBef>
              <a:spcAft>
                <a:spcPts val="0"/>
              </a:spcAft>
              <a:buSzPts val="1800"/>
              <a:buFont typeface="Roboto"/>
              <a:buChar char="●"/>
            </a:pPr>
            <a:r>
              <a:rPr lang="en-US" sz="2000" dirty="0">
                <a:ea typeface="Roboto"/>
                <a:cs typeface="Roboto"/>
                <a:sym typeface="Roboto"/>
              </a:rPr>
              <a:t>Develops ground rules to ensure inclusive and productive discussions occur in a climate of respect and civility in which all responsible perspectives are taken seriously</a:t>
            </a:r>
            <a:endParaRPr sz="2000" dirty="0">
              <a:ea typeface="Roboto"/>
              <a:cs typeface="Roboto"/>
              <a:sym typeface="Roboto"/>
            </a:endParaRPr>
          </a:p>
          <a:p>
            <a:pPr marL="698500" lvl="0" indent="-342900" algn="l" rtl="0">
              <a:lnSpc>
                <a:spcPct val="144444"/>
              </a:lnSpc>
              <a:spcBef>
                <a:spcPts val="0"/>
              </a:spcBef>
              <a:spcAft>
                <a:spcPts val="0"/>
              </a:spcAft>
              <a:buSzPts val="1800"/>
              <a:buFont typeface="Roboto"/>
              <a:buChar char="●"/>
            </a:pPr>
            <a:r>
              <a:rPr lang="en-US" sz="2000" dirty="0">
                <a:ea typeface="Roboto"/>
                <a:cs typeface="Roboto"/>
                <a:sym typeface="Roboto"/>
              </a:rPr>
              <a:t>Facilitates in-depth understanding of issues or events to enable individuals to form their own opinions and participate effectively in a range of conversations and collaborations with diverse partners, building on others' ideas and expressing their own thoughts clearly and persuasively</a:t>
            </a:r>
            <a:endParaRPr sz="2000" dirty="0">
              <a:ea typeface="Roboto"/>
              <a:cs typeface="Roboto"/>
              <a:sym typeface="Roboto"/>
            </a:endParaRPr>
          </a:p>
          <a:p>
            <a:pPr marL="698500" lvl="0" indent="-342900" algn="l" rtl="0">
              <a:lnSpc>
                <a:spcPct val="144444"/>
              </a:lnSpc>
              <a:spcBef>
                <a:spcPts val="0"/>
              </a:spcBef>
              <a:spcAft>
                <a:spcPts val="0"/>
              </a:spcAft>
              <a:buSzPts val="1800"/>
              <a:buFont typeface="Roboto"/>
              <a:buChar char="●"/>
            </a:pPr>
            <a:r>
              <a:rPr lang="en-US" sz="2000" dirty="0">
                <a:ea typeface="Roboto"/>
                <a:cs typeface="Roboto"/>
                <a:sym typeface="Roboto"/>
              </a:rPr>
              <a:t>Undertakes discussions with thoughtfulness related to the ethical dilemmas involved in teaching about controversial issues</a:t>
            </a:r>
            <a:endParaRPr sz="3200" dirty="0"/>
          </a:p>
        </p:txBody>
      </p:sp>
    </p:spTree>
    <p:extLst>
      <p:ext uri="{BB962C8B-B14F-4D97-AF65-F5344CB8AC3E}">
        <p14:creationId xmlns:p14="http://schemas.microsoft.com/office/powerpoint/2010/main" val="16130083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2"/>
          <p:cNvSpPr txBox="1">
            <a:spLocks noGrp="1"/>
          </p:cNvSpPr>
          <p:nvPr>
            <p:ph type="title"/>
          </p:nvPr>
        </p:nvSpPr>
        <p:spPr>
          <a:xfrm>
            <a:off x="130824" y="0"/>
            <a:ext cx="10515600" cy="854075"/>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Structured Academic Controversy</a:t>
            </a:r>
            <a:endParaRPr dirty="0"/>
          </a:p>
        </p:txBody>
      </p:sp>
      <p:pic>
        <p:nvPicPr>
          <p:cNvPr id="155" name="Google Shape;155;p22" descr="The Teaching Channel. (n.d.) Structured Academic Controversy (SAC). Series CPS/CERG Civic Discussion Videos. https://learn.teachingchannel.com/video/structured-academic-controversy-sac&#10;" title="Structured Academic Controversy">
            <a:hlinkClick r:id="rId3"/>
          </p:cNvPr>
          <p:cNvPicPr preferRelativeResize="0"/>
          <p:nvPr/>
        </p:nvPicPr>
        <p:blipFill>
          <a:blip r:embed="rId4">
            <a:alphaModFix/>
          </a:blip>
          <a:stretch>
            <a:fillRect/>
          </a:stretch>
        </p:blipFill>
        <p:spPr>
          <a:xfrm>
            <a:off x="2246580" y="1191447"/>
            <a:ext cx="7273649" cy="4089425"/>
          </a:xfrm>
          <a:prstGeom prst="rect">
            <a:avLst/>
          </a:prstGeom>
          <a:noFill/>
          <a:ln>
            <a:noFill/>
          </a:ln>
        </p:spPr>
      </p:pic>
    </p:spTree>
    <p:extLst>
      <p:ext uri="{BB962C8B-B14F-4D97-AF65-F5344CB8AC3E}">
        <p14:creationId xmlns:p14="http://schemas.microsoft.com/office/powerpoint/2010/main" val="4152122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3"/>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Socratic Seminar</a:t>
            </a:r>
            <a:endParaRPr dirty="0"/>
          </a:p>
        </p:txBody>
      </p:sp>
      <p:pic>
        <p:nvPicPr>
          <p:cNvPr id="3" name="Picture 2" descr="Video used here: &#10;Annenburg Learner. (n.d.). Facilitating a Socratic Seminar. https://www.learner.org/series/reading-writing-in-the-disciplines/bringing-it-all-together-history-social-studies/facilitating-a-socratic-seminar/&#10;">
            <a:hlinkClick r:id="rId3"/>
            <a:extLst>
              <a:ext uri="{FF2B5EF4-FFF2-40B4-BE49-F238E27FC236}">
                <a16:creationId xmlns:a16="http://schemas.microsoft.com/office/drawing/2014/main" id="{225A3BD2-7F23-E4C4-AE07-E847EB7A15EE}"/>
              </a:ext>
            </a:extLst>
          </p:cNvPr>
          <p:cNvPicPr>
            <a:picLocks noChangeAspect="1"/>
          </p:cNvPicPr>
          <p:nvPr/>
        </p:nvPicPr>
        <p:blipFill>
          <a:blip r:embed="rId4"/>
          <a:stretch>
            <a:fillRect/>
          </a:stretch>
        </p:blipFill>
        <p:spPr>
          <a:xfrm>
            <a:off x="1932116" y="925942"/>
            <a:ext cx="8327768" cy="4687816"/>
          </a:xfrm>
          <a:prstGeom prst="rect">
            <a:avLst/>
          </a:prstGeom>
        </p:spPr>
      </p:pic>
    </p:spTree>
    <p:extLst>
      <p:ext uri="{BB962C8B-B14F-4D97-AF65-F5344CB8AC3E}">
        <p14:creationId xmlns:p14="http://schemas.microsoft.com/office/powerpoint/2010/main" val="5545084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4"/>
          <p:cNvSpPr txBox="1">
            <a:spLocks noGrp="1"/>
          </p:cNvSpPr>
          <p:nvPr>
            <p:ph type="title"/>
          </p:nvPr>
        </p:nvSpPr>
        <p:spPr>
          <a:xfrm>
            <a:off x="0" y="40322"/>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Philosophical Chairs</a:t>
            </a:r>
            <a:endParaRPr dirty="0"/>
          </a:p>
        </p:txBody>
      </p:sp>
      <p:pic>
        <p:nvPicPr>
          <p:cNvPr id="169" name="Google Shape;169;p24" descr="Madland, Jennifer. (2012, June 5). Walker Middle School AVID Philosophical Chairs. https://www.youtube.com/watch?v=U0XTkCSb6a8 &#10;" title="Philosophical Chairs">
            <a:hlinkClick r:id="rId3"/>
          </p:cNvPr>
          <p:cNvPicPr preferRelativeResize="0"/>
          <p:nvPr/>
        </p:nvPicPr>
        <p:blipFill>
          <a:blip r:embed="rId4">
            <a:alphaModFix/>
          </a:blip>
          <a:stretch>
            <a:fillRect/>
          </a:stretch>
        </p:blipFill>
        <p:spPr>
          <a:xfrm>
            <a:off x="2226380" y="1253400"/>
            <a:ext cx="7739240" cy="4351200"/>
          </a:xfrm>
          <a:prstGeom prst="rect">
            <a:avLst/>
          </a:prstGeom>
          <a:noFill/>
          <a:ln>
            <a:noFill/>
          </a:ln>
        </p:spPr>
      </p:pic>
    </p:spTree>
    <p:extLst>
      <p:ext uri="{BB962C8B-B14F-4D97-AF65-F5344CB8AC3E}">
        <p14:creationId xmlns:p14="http://schemas.microsoft.com/office/powerpoint/2010/main" val="1023345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6"/>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p:txBody>
      </p:sp>
      <p:sp>
        <p:nvSpPr>
          <p:cNvPr id="181" name="Google Shape;181;p26"/>
          <p:cNvSpPr txBox="1">
            <a:spLocks noGrp="1"/>
          </p:cNvSpPr>
          <p:nvPr>
            <p:ph type="body" idx="1"/>
          </p:nvPr>
        </p:nvSpPr>
        <p:spPr>
          <a:prstGeom prst="rect">
            <a:avLst/>
          </a:prstGeom>
        </p:spPr>
        <p:txBody>
          <a:bodyPr spcFirstLastPara="1" wrap="square" lIns="91425" tIns="45700" rIns="91425" bIns="45700" anchor="t" anchorCtr="0">
            <a:noAutofit/>
          </a:bodyPr>
          <a:lstStyle/>
          <a:p>
            <a:pPr marL="457200" lvl="0" indent="-400050" algn="l" rtl="0">
              <a:lnSpc>
                <a:spcPct val="100000"/>
              </a:lnSpc>
              <a:spcBef>
                <a:spcPts val="640"/>
              </a:spcBef>
              <a:spcAft>
                <a:spcPts val="0"/>
              </a:spcAft>
              <a:buSzPts val="2700"/>
              <a:buChar char="•"/>
            </a:pPr>
            <a:r>
              <a:rPr lang="en-US" sz="2700" b="1" dirty="0"/>
              <a:t>CONNECT</a:t>
            </a:r>
            <a:r>
              <a:rPr lang="en-US" sz="2700" dirty="0"/>
              <a:t>: How are the ideas and information presented CONNECTED to what you already knew? </a:t>
            </a:r>
            <a:endParaRPr sz="2700" dirty="0"/>
          </a:p>
          <a:p>
            <a:pPr marL="457200" lvl="0" indent="-400050" algn="l" rtl="0">
              <a:lnSpc>
                <a:spcPct val="100000"/>
              </a:lnSpc>
              <a:spcBef>
                <a:spcPts val="0"/>
              </a:spcBef>
              <a:spcAft>
                <a:spcPts val="0"/>
              </a:spcAft>
              <a:buSzPts val="2700"/>
              <a:buChar char="•"/>
            </a:pPr>
            <a:r>
              <a:rPr lang="en-US" sz="2700" b="1" dirty="0"/>
              <a:t>EXTEND</a:t>
            </a:r>
            <a:r>
              <a:rPr lang="en-US" sz="2700" dirty="0"/>
              <a:t>: What new ideas did you get that EXTENDED or pushed your thinking in new directions? </a:t>
            </a:r>
            <a:endParaRPr sz="2700" dirty="0"/>
          </a:p>
          <a:p>
            <a:pPr marL="457200" lvl="0" indent="-400050" algn="l" rtl="0">
              <a:lnSpc>
                <a:spcPct val="100000"/>
              </a:lnSpc>
              <a:spcBef>
                <a:spcPts val="0"/>
              </a:spcBef>
              <a:spcAft>
                <a:spcPts val="0"/>
              </a:spcAft>
              <a:buSzPts val="2700"/>
              <a:buChar char="•"/>
            </a:pPr>
            <a:r>
              <a:rPr lang="en-US" sz="2700" b="1" dirty="0"/>
              <a:t>CHALLENGE</a:t>
            </a:r>
            <a:r>
              <a:rPr lang="en-US" sz="2700" dirty="0"/>
              <a:t>: What is still CHALLENGING or confusing for you to get your mind around? What questions, wonderings or puzzles do you now have? </a:t>
            </a:r>
            <a:endParaRPr dirty="0"/>
          </a:p>
        </p:txBody>
      </p:sp>
    </p:spTree>
    <p:extLst>
      <p:ext uri="{BB962C8B-B14F-4D97-AF65-F5344CB8AC3E}">
        <p14:creationId xmlns:p14="http://schemas.microsoft.com/office/powerpoint/2010/main" val="33448332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7"/>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Application</a:t>
            </a:r>
            <a:endParaRPr dirty="0"/>
          </a:p>
        </p:txBody>
      </p:sp>
      <p:sp>
        <p:nvSpPr>
          <p:cNvPr id="187" name="Google Shape;187;p27"/>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rtl="0">
              <a:lnSpc>
                <a:spcPct val="100000"/>
              </a:lnSpc>
              <a:spcBef>
                <a:spcPts val="0"/>
              </a:spcBef>
              <a:spcAft>
                <a:spcPts val="0"/>
              </a:spcAft>
              <a:buNone/>
            </a:pPr>
            <a:r>
              <a:rPr lang="en-US" sz="3200" dirty="0">
                <a:solidFill>
                  <a:schemeClr val="tx1"/>
                </a:solidFill>
              </a:rPr>
              <a:t>How might the strategies in this module be used to support the cultivation and nurturing of collaborative civic spaces?</a:t>
            </a:r>
            <a:endParaRPr sz="3200" dirty="0">
              <a:solidFill>
                <a:schemeClr val="tx1"/>
              </a:solidFill>
            </a:endParaRPr>
          </a:p>
          <a:p>
            <a:pPr marL="0" lvl="0" indent="0" rtl="0">
              <a:lnSpc>
                <a:spcPct val="100000"/>
              </a:lnSpc>
              <a:spcBef>
                <a:spcPts val="0"/>
              </a:spcBef>
              <a:spcAft>
                <a:spcPts val="0"/>
              </a:spcAft>
              <a:buNone/>
            </a:pPr>
            <a:endParaRPr sz="3200" b="1" dirty="0">
              <a:solidFill>
                <a:schemeClr val="tx1"/>
              </a:solidFill>
            </a:endParaRPr>
          </a:p>
          <a:p>
            <a:pPr marL="457200" lvl="0" indent="-431800" rtl="0">
              <a:lnSpc>
                <a:spcPct val="100000"/>
              </a:lnSpc>
              <a:spcBef>
                <a:spcPts val="640"/>
              </a:spcBef>
              <a:spcAft>
                <a:spcPts val="0"/>
              </a:spcAft>
              <a:buClr>
                <a:srgbClr val="000000"/>
              </a:buClr>
              <a:buSzPts val="3200"/>
              <a:buChar char="•"/>
            </a:pPr>
            <a:r>
              <a:rPr lang="en-US" sz="2600" dirty="0">
                <a:solidFill>
                  <a:schemeClr val="tx1"/>
                </a:solidFill>
              </a:rPr>
              <a:t>Compass Points</a:t>
            </a:r>
            <a:endParaRPr sz="2600" dirty="0">
              <a:solidFill>
                <a:schemeClr val="tx1"/>
              </a:solidFill>
            </a:endParaRPr>
          </a:p>
          <a:p>
            <a:pPr marL="457200" lvl="0" indent="-431800" rtl="0">
              <a:lnSpc>
                <a:spcPct val="100000"/>
              </a:lnSpc>
              <a:spcBef>
                <a:spcPts val="640"/>
              </a:spcBef>
              <a:spcAft>
                <a:spcPts val="0"/>
              </a:spcAft>
              <a:buClr>
                <a:srgbClr val="000000"/>
              </a:buClr>
              <a:buSzPts val="3200"/>
              <a:buChar char="•"/>
            </a:pPr>
            <a:r>
              <a:rPr lang="en-US" sz="2600" dirty="0">
                <a:solidFill>
                  <a:schemeClr val="tx1"/>
                </a:solidFill>
              </a:rPr>
              <a:t>Give One, Get One</a:t>
            </a:r>
            <a:endParaRPr sz="2600" dirty="0">
              <a:solidFill>
                <a:schemeClr val="tx1"/>
              </a:solidFill>
            </a:endParaRPr>
          </a:p>
          <a:p>
            <a:pPr marL="457200" lvl="0" indent="-431800" rtl="0">
              <a:lnSpc>
                <a:spcPct val="100000"/>
              </a:lnSpc>
              <a:spcBef>
                <a:spcPts val="640"/>
              </a:spcBef>
              <a:spcAft>
                <a:spcPts val="0"/>
              </a:spcAft>
              <a:buClr>
                <a:srgbClr val="000000"/>
              </a:buClr>
              <a:buSzPts val="3200"/>
              <a:buChar char="•"/>
            </a:pPr>
            <a:r>
              <a:rPr lang="en-US" sz="2600" dirty="0">
                <a:solidFill>
                  <a:schemeClr val="tx1"/>
                </a:solidFill>
              </a:rPr>
              <a:t>Connect-Extend-Challenge</a:t>
            </a:r>
            <a:endParaRPr sz="2600" dirty="0">
              <a:solidFill>
                <a:schemeClr val="tx1"/>
              </a:solidFill>
            </a:endParaRPr>
          </a:p>
          <a:p>
            <a:pPr marL="457200" lvl="0" indent="0" algn="l" rtl="0">
              <a:lnSpc>
                <a:spcPct val="100000"/>
              </a:lnSpc>
              <a:spcBef>
                <a:spcPts val="640"/>
              </a:spcBef>
              <a:spcAft>
                <a:spcPts val="0"/>
              </a:spcAft>
              <a:buNone/>
            </a:pPr>
            <a:endParaRPr sz="3200" b="1" dirty="0">
              <a:solidFill>
                <a:srgbClr val="595959"/>
              </a:solidFill>
            </a:endParaRPr>
          </a:p>
        </p:txBody>
      </p:sp>
    </p:spTree>
    <p:extLst>
      <p:ext uri="{BB962C8B-B14F-4D97-AF65-F5344CB8AC3E}">
        <p14:creationId xmlns:p14="http://schemas.microsoft.com/office/powerpoint/2010/main" val="283083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994" y="6898"/>
            <a:ext cx="10515600" cy="1325700"/>
          </a:xfrm>
        </p:spPr>
        <p:txBody>
          <a:bodyPr/>
          <a:lstStyle/>
          <a:p>
            <a:r>
              <a:rPr lang="en-US" dirty="0"/>
              <a:t>Coming Up</a:t>
            </a:r>
          </a:p>
        </p:txBody>
      </p:sp>
      <p:sp>
        <p:nvSpPr>
          <p:cNvPr id="3" name="Text Placeholder 2"/>
          <p:cNvSpPr>
            <a:spLocks noGrp="1"/>
          </p:cNvSpPr>
          <p:nvPr>
            <p:ph type="body" idx="1"/>
          </p:nvPr>
        </p:nvSpPr>
        <p:spPr>
          <a:xfrm>
            <a:off x="838200" y="1497701"/>
            <a:ext cx="10515600" cy="4351338"/>
          </a:xfrm>
        </p:spPr>
        <p:txBody>
          <a:bodyPr>
            <a:normAutofit/>
          </a:bodyPr>
          <a:lstStyle/>
          <a:p>
            <a:pPr marL="38100" lvl="0" indent="0">
              <a:buSzPts val="3000"/>
              <a:buNone/>
            </a:pPr>
            <a:r>
              <a:rPr lang="en-US" sz="3200" dirty="0">
                <a:solidFill>
                  <a:schemeClr val="tx1"/>
                </a:solidFill>
              </a:rPr>
              <a:t>Section A: Introduction </a:t>
            </a:r>
          </a:p>
          <a:p>
            <a:pPr marL="38100" lvl="0" indent="0">
              <a:buSzPts val="3000"/>
              <a:buNone/>
            </a:pPr>
            <a:r>
              <a:rPr lang="en-US" sz="3200" dirty="0">
                <a:solidFill>
                  <a:schemeClr val="tx1"/>
                </a:solidFill>
              </a:rPr>
              <a:t>Section B: What Do We Do with Variation?</a:t>
            </a:r>
          </a:p>
          <a:p>
            <a:pPr marL="38100" lvl="0" indent="0">
              <a:buSzPts val="3000"/>
              <a:buNone/>
            </a:pPr>
            <a:r>
              <a:rPr lang="en-US" sz="3200" dirty="0">
                <a:solidFill>
                  <a:schemeClr val="tx1"/>
                </a:solidFill>
              </a:rPr>
              <a:t>Section C: Engaging Student Voice in Community Building</a:t>
            </a:r>
          </a:p>
          <a:p>
            <a:pPr marL="38100" lvl="0" indent="0">
              <a:buSzPts val="3000"/>
              <a:buNone/>
            </a:pPr>
            <a:r>
              <a:rPr lang="en-US" sz="3200" dirty="0">
                <a:solidFill>
                  <a:schemeClr val="tx1"/>
                </a:solidFill>
              </a:rPr>
              <a:t>Section D: The Proven Practice of Deliberation of Current and Controversial Issues</a:t>
            </a:r>
          </a:p>
          <a:p>
            <a:pPr marL="38100" lvl="0" indent="0">
              <a:buSzPts val="3000"/>
              <a:buNone/>
            </a:pPr>
            <a:r>
              <a:rPr lang="en-US" sz="3200" dirty="0">
                <a:solidFill>
                  <a:schemeClr val="tx1"/>
                </a:solidFill>
              </a:rPr>
              <a:t>Section E: Strategies to Support Collaborative Civic Spaces</a:t>
            </a:r>
          </a:p>
          <a:p>
            <a:pPr marL="38100" lvl="0" indent="0">
              <a:buSzPts val="3000"/>
              <a:buNone/>
            </a:pPr>
            <a:r>
              <a:rPr lang="en-US" sz="3200" dirty="0">
                <a:solidFill>
                  <a:schemeClr val="tx1"/>
                </a:solidFill>
              </a:rPr>
              <a:t>Section F: Reflection  </a:t>
            </a:r>
          </a:p>
        </p:txBody>
      </p:sp>
    </p:spTree>
    <p:extLst>
      <p:ext uri="{BB962C8B-B14F-4D97-AF65-F5344CB8AC3E}">
        <p14:creationId xmlns:p14="http://schemas.microsoft.com/office/powerpoint/2010/main" val="20292093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8"/>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br>
              <a:rPr lang="en-US" dirty="0"/>
            </a:br>
            <a:r>
              <a:rPr lang="en-US" dirty="0"/>
              <a:t>Section E: End</a:t>
            </a:r>
            <a:endParaRPr dirty="0"/>
          </a:p>
        </p:txBody>
      </p:sp>
      <p:sp>
        <p:nvSpPr>
          <p:cNvPr id="193" name="Google Shape;193;p28"/>
          <p:cNvSpPr txBox="1">
            <a:spLocks noGrp="1"/>
          </p:cNvSpPr>
          <p:nvPr>
            <p:ph type="body" idx="1"/>
          </p:nvPr>
        </p:nvSpPr>
        <p:spPr>
          <a:prstGeom prst="rect">
            <a:avLst/>
          </a:prstGeom>
        </p:spPr>
        <p:txBody>
          <a:bodyPr spcFirstLastPara="1" wrap="square" lIns="91425" tIns="45700" rIns="91425" bIns="45700" anchor="t" anchorCtr="0">
            <a:noAutofit/>
          </a:bodyPr>
          <a:lstStyle/>
          <a:p>
            <a:pPr marL="50800" lvl="0" indent="0" algn="l" rtl="0">
              <a:lnSpc>
                <a:spcPct val="115000"/>
              </a:lnSpc>
              <a:spcBef>
                <a:spcPts val="1000"/>
              </a:spcBef>
              <a:spcAft>
                <a:spcPts val="0"/>
              </a:spcAft>
              <a:buClr>
                <a:schemeClr val="dk1"/>
              </a:buClr>
              <a:buSzPts val="1100"/>
              <a:buFont typeface="Arial"/>
              <a:buNone/>
            </a:pPr>
            <a:r>
              <a:rPr lang="en-US" sz="2400" dirty="0">
                <a:solidFill>
                  <a:schemeClr val="tx1"/>
                </a:solidFill>
                <a:latin typeface="Calibri" panose="020F0502020204030204" pitchFamily="34" charset="0"/>
                <a:ea typeface="Arial"/>
                <a:cs typeface="Calibri" panose="020F0502020204030204" pitchFamily="34" charset="0"/>
                <a:sym typeface="Arial"/>
              </a:rPr>
              <a:t>This is the end of Section E</a:t>
            </a:r>
            <a:r>
              <a:rPr lang="en-US" sz="2400" i="1" dirty="0">
                <a:solidFill>
                  <a:schemeClr val="tx1"/>
                </a:solidFill>
                <a:latin typeface="Calibri" panose="020F0502020204030204" pitchFamily="34" charset="0"/>
                <a:ea typeface="Arial"/>
                <a:cs typeface="Calibri" panose="020F0502020204030204" pitchFamily="34" charset="0"/>
                <a:sym typeface="Arial"/>
              </a:rPr>
              <a:t>: </a:t>
            </a:r>
            <a:r>
              <a:rPr lang="en-US" sz="2400" dirty="0">
                <a:solidFill>
                  <a:schemeClr val="tx1"/>
                </a:solidFill>
                <a:latin typeface="Calibri" panose="020F0502020204030204" pitchFamily="34" charset="0"/>
                <a:ea typeface="Arial"/>
                <a:cs typeface="Calibri" panose="020F0502020204030204" pitchFamily="34" charset="0"/>
                <a:sym typeface="Arial"/>
              </a:rPr>
              <a:t>“</a:t>
            </a:r>
            <a:r>
              <a:rPr lang="en-US" sz="2400" dirty="0">
                <a:solidFill>
                  <a:schemeClr val="tx1"/>
                </a:solidFill>
                <a:latin typeface="Calibri" panose="020F0502020204030204" pitchFamily="34" charset="0"/>
                <a:cs typeface="Calibri" panose="020F0502020204030204" pitchFamily="34" charset="0"/>
              </a:rPr>
              <a:t>Strategies to Support Collaborative Civic Spaces”</a:t>
            </a:r>
            <a:r>
              <a:rPr lang="en-US" sz="2400" i="1" dirty="0">
                <a:solidFill>
                  <a:schemeClr val="tx1"/>
                </a:solidFill>
                <a:latin typeface="Calibri" panose="020F0502020204030204" pitchFamily="34" charset="0"/>
                <a:ea typeface="Arial"/>
                <a:cs typeface="Calibri" panose="020F0502020204030204" pitchFamily="34" charset="0"/>
                <a:sym typeface="Arial"/>
              </a:rPr>
              <a:t> </a:t>
            </a:r>
            <a:r>
              <a:rPr lang="en-US" sz="2400" dirty="0">
                <a:solidFill>
                  <a:schemeClr val="tx1"/>
                </a:solidFill>
                <a:latin typeface="Calibri" panose="020F0502020204030204" pitchFamily="34" charset="0"/>
                <a:ea typeface="Arial"/>
                <a:cs typeface="Calibri" panose="020F0502020204030204" pitchFamily="34" charset="0"/>
                <a:sym typeface="Arial"/>
              </a:rPr>
              <a:t>within this module: </a:t>
            </a:r>
            <a:r>
              <a:rPr lang="en-US" sz="2400" i="1" dirty="0">
                <a:solidFill>
                  <a:schemeClr val="tx1"/>
                </a:solidFill>
                <a:latin typeface="Calibri" panose="020F0502020204030204" pitchFamily="34" charset="0"/>
                <a:ea typeface="Arial"/>
                <a:cs typeface="Calibri" panose="020F0502020204030204" pitchFamily="34" charset="0"/>
                <a:sym typeface="Arial"/>
              </a:rPr>
              <a:t>Creating Collaborative Civic Spaces</a:t>
            </a:r>
            <a:r>
              <a:rPr lang="en-US" sz="2400" dirty="0">
                <a:solidFill>
                  <a:schemeClr val="tx1"/>
                </a:solidFill>
                <a:latin typeface="Calibri" panose="020F0502020204030204" pitchFamily="34" charset="0"/>
                <a:ea typeface="Arial"/>
                <a:cs typeface="Calibri" panose="020F0502020204030204" pitchFamily="34" charset="0"/>
                <a:sym typeface="Arial"/>
              </a:rPr>
              <a:t>.</a:t>
            </a:r>
          </a:p>
          <a:p>
            <a:pPr marL="50800" lvl="0" indent="0" algn="l" rtl="0">
              <a:lnSpc>
                <a:spcPct val="115000"/>
              </a:lnSpc>
              <a:spcBef>
                <a:spcPts val="1000"/>
              </a:spcBef>
              <a:spcAft>
                <a:spcPts val="0"/>
              </a:spcAft>
              <a:buClr>
                <a:schemeClr val="dk1"/>
              </a:buClr>
              <a:buSzPts val="1100"/>
              <a:buFont typeface="Arial"/>
              <a:buNone/>
            </a:pPr>
            <a:endParaRPr sz="2400" dirty="0">
              <a:solidFill>
                <a:schemeClr val="tx1"/>
              </a:solidFill>
              <a:latin typeface="Calibri" panose="020F0502020204030204" pitchFamily="34" charset="0"/>
              <a:ea typeface="Arial"/>
              <a:cs typeface="Calibri" panose="020F0502020204030204" pitchFamily="34" charset="0"/>
              <a:sym typeface="Arial"/>
            </a:endParaRPr>
          </a:p>
          <a:p>
            <a:pPr marL="0" lvl="0" indent="0">
              <a:spcBef>
                <a:spcPts val="0"/>
              </a:spcBef>
              <a:buClr>
                <a:srgbClr val="595959"/>
              </a:buClr>
              <a:buSzPts val="4000"/>
              <a:buNone/>
            </a:pPr>
            <a:r>
              <a:rPr lang="en-US" sz="2400" dirty="0">
                <a:solidFill>
                  <a:schemeClr val="tx1"/>
                </a:solidFill>
                <a:latin typeface="Calibri" panose="020F0502020204030204" pitchFamily="34" charset="0"/>
                <a:cs typeface="Calibri" panose="020F0502020204030204" pitchFamily="34" charset="0"/>
              </a:rPr>
              <a:t>If you would like to complete another section of this module at this time, continue onto the next slide to begin facilitating Section F: “Reflection.” </a:t>
            </a:r>
          </a:p>
          <a:p>
            <a:pPr marL="0" lvl="0" indent="0">
              <a:spcBef>
                <a:spcPts val="0"/>
              </a:spcBef>
              <a:buClr>
                <a:srgbClr val="595959"/>
              </a:buClr>
              <a:buSzPts val="4000"/>
              <a:buNone/>
            </a:pPr>
            <a:endParaRPr lang="en-US" sz="2400" dirty="0">
              <a:solidFill>
                <a:srgbClr val="333333"/>
              </a:solidFill>
            </a:endParaRPr>
          </a:p>
          <a:p>
            <a:pPr marL="50800" indent="0">
              <a:lnSpc>
                <a:spcPct val="115000"/>
              </a:lnSpc>
              <a:buSzPts val="1100"/>
              <a:buNone/>
            </a:pPr>
            <a:r>
              <a:rPr lang="en-US" sz="2400" dirty="0">
                <a:solidFill>
                  <a:srgbClr val="262626"/>
                </a:solidFill>
                <a:latin typeface="Arial"/>
                <a:ea typeface="Arial"/>
                <a:cs typeface="Arial"/>
                <a:sym typeface="Arial"/>
              </a:rPr>
              <a:t>Survey link: </a:t>
            </a:r>
            <a:r>
              <a:rPr lang="en-US" sz="2400" dirty="0">
                <a:solidFill>
                  <a:srgbClr val="262626"/>
                </a:solidFill>
                <a:latin typeface="Arial"/>
                <a:ea typeface="Arial"/>
                <a:cs typeface="Arial"/>
                <a:sym typeface="Arial"/>
                <a:hlinkClick r:id="rId3"/>
              </a:rPr>
              <a:t>Collaborative Civic Spaces Professional Learning Survey </a:t>
            </a:r>
            <a:r>
              <a:rPr lang="en-US" sz="2400" dirty="0">
                <a:solidFill>
                  <a:srgbClr val="262626"/>
                </a:solidFill>
                <a:latin typeface="Arial"/>
                <a:ea typeface="Arial"/>
                <a:cs typeface="Arial"/>
                <a:sym typeface="Arial"/>
              </a:rPr>
              <a:t> </a:t>
            </a:r>
          </a:p>
          <a:p>
            <a:pPr marL="0" lvl="0" indent="0" algn="l" rtl="0">
              <a:spcBef>
                <a:spcPts val="1000"/>
              </a:spcBef>
              <a:spcAft>
                <a:spcPts val="0"/>
              </a:spcAft>
              <a:buNone/>
            </a:pPr>
            <a:endParaRPr dirty="0"/>
          </a:p>
        </p:txBody>
      </p:sp>
      <p:pic>
        <p:nvPicPr>
          <p:cNvPr id="194" name="Google Shape;194;p28" descr="This is the end of 7e: Strategies to Support Collaborative Civic Spaces within Module 7: Creating Collaborative Civic Spaces.&#10;" title="Stop Sign"/>
          <p:cNvPicPr preferRelativeResize="0"/>
          <p:nvPr/>
        </p:nvPicPr>
        <p:blipFill>
          <a:blip r:embed="rId4">
            <a:alphaModFix/>
          </a:blip>
          <a:stretch>
            <a:fillRect/>
          </a:stretch>
        </p:blipFill>
        <p:spPr>
          <a:xfrm>
            <a:off x="5017875" y="473075"/>
            <a:ext cx="1352550" cy="1352550"/>
          </a:xfrm>
          <a:prstGeom prst="rect">
            <a:avLst/>
          </a:prstGeom>
          <a:noFill/>
          <a:ln>
            <a:noFill/>
          </a:ln>
        </p:spPr>
      </p:pic>
    </p:spTree>
    <p:extLst>
      <p:ext uri="{BB962C8B-B14F-4D97-AF65-F5344CB8AC3E}">
        <p14:creationId xmlns:p14="http://schemas.microsoft.com/office/powerpoint/2010/main" val="32986482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3"/>
          <p:cNvSpPr txBox="1">
            <a:spLocks noGrp="1"/>
          </p:cNvSpPr>
          <p:nvPr>
            <p:ph type="ctrTitle"/>
          </p:nvPr>
        </p:nvSpPr>
        <p:spPr>
          <a:xfrm>
            <a:off x="2495114" y="3112721"/>
            <a:ext cx="9144000" cy="14091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595959"/>
              </a:buClr>
              <a:buSzPts val="4000"/>
              <a:buFont typeface="Arial"/>
              <a:buNone/>
            </a:pPr>
            <a:r>
              <a:rPr lang="en-US" sz="5400" dirty="0">
                <a:solidFill>
                  <a:srgbClr val="03224A"/>
                </a:solidFill>
              </a:rPr>
              <a:t>Creating Collaborative Civic Spaces</a:t>
            </a:r>
            <a:br>
              <a:rPr lang="en-US" sz="4000" b="1" dirty="0">
                <a:solidFill>
                  <a:srgbClr val="007780"/>
                </a:solidFill>
              </a:rPr>
            </a:br>
            <a:br>
              <a:rPr lang="en-US" sz="4000" b="1" dirty="0">
                <a:solidFill>
                  <a:srgbClr val="007780"/>
                </a:solidFill>
              </a:rPr>
            </a:br>
            <a:r>
              <a:rPr lang="en-US" sz="3600" dirty="0">
                <a:solidFill>
                  <a:srgbClr val="007780"/>
                </a:solidFill>
              </a:rPr>
              <a:t>Section F: Reflection</a:t>
            </a:r>
            <a:endParaRPr sz="4000" dirty="0">
              <a:solidFill>
                <a:srgbClr val="007780"/>
              </a:solidFill>
            </a:endParaRPr>
          </a:p>
        </p:txBody>
      </p:sp>
    </p:spTree>
    <p:extLst>
      <p:ext uri="{BB962C8B-B14F-4D97-AF65-F5344CB8AC3E}">
        <p14:creationId xmlns:p14="http://schemas.microsoft.com/office/powerpoint/2010/main" val="8013569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xfrm>
            <a:off x="0" y="183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Group Norms</a:t>
            </a:r>
            <a:endParaRPr dirty="0"/>
          </a:p>
        </p:txBody>
      </p:sp>
      <p:sp>
        <p:nvSpPr>
          <p:cNvPr id="109" name="Google Shape;109;p15"/>
          <p:cNvSpPr txBox="1">
            <a:spLocks noGrp="1"/>
          </p:cNvSpPr>
          <p:nvPr>
            <p:ph type="body" idx="1"/>
          </p:nvPr>
        </p:nvSpPr>
        <p:spPr>
          <a:xfrm>
            <a:off x="838200" y="1253400"/>
            <a:ext cx="10515600" cy="4351200"/>
          </a:xfrm>
          <a:prstGeom prst="rect">
            <a:avLst/>
          </a:prstGeom>
        </p:spPr>
        <p:txBody>
          <a:bodyPr spcFirstLastPara="1" wrap="square" lIns="91425" tIns="45700" rIns="91425" bIns="45700" anchor="t" anchorCtr="0">
            <a:noAutofit/>
          </a:bodyPr>
          <a:lstStyle/>
          <a:p>
            <a:pPr marL="457200" lvl="0" indent="-457200" algn="l" rtl="0">
              <a:lnSpc>
                <a:spcPct val="115000"/>
              </a:lnSpc>
              <a:spcBef>
                <a:spcPts val="1000"/>
              </a:spcBef>
              <a:spcAft>
                <a:spcPts val="0"/>
              </a:spcAft>
              <a:buSzPts val="3600"/>
              <a:buFont typeface="Arial"/>
              <a:buAutoNum type="arabicPeriod"/>
            </a:pPr>
            <a:r>
              <a:rPr lang="en-US" sz="3600" dirty="0">
                <a:solidFill>
                  <a:srgbClr val="404040"/>
                </a:solidFill>
                <a:latin typeface="Arial"/>
                <a:ea typeface="Arial"/>
                <a:cs typeface="Arial"/>
                <a:sym typeface="Arial"/>
              </a:rPr>
              <a:t>Assume best intentions.</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Listen carefully to one another.</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Be open to new ideas.</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Be open to working outside your comfort zone.</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Ask questions.</a:t>
            </a:r>
            <a:endParaRPr sz="3600" dirty="0">
              <a:solidFill>
                <a:srgbClr val="404040"/>
              </a:solidFill>
              <a:latin typeface="Arial"/>
              <a:ea typeface="Arial"/>
              <a:cs typeface="Arial"/>
              <a:sym typeface="Arial"/>
            </a:endParaRPr>
          </a:p>
          <a:p>
            <a:pPr marL="457200" lvl="0" indent="-457200" algn="l" rtl="0">
              <a:lnSpc>
                <a:spcPct val="115000"/>
              </a:lnSpc>
              <a:spcBef>
                <a:spcPts val="0"/>
              </a:spcBef>
              <a:spcAft>
                <a:spcPts val="0"/>
              </a:spcAft>
              <a:buSzPts val="3600"/>
              <a:buFont typeface="Arial"/>
              <a:buAutoNum type="arabicPeriod"/>
            </a:pPr>
            <a:r>
              <a:rPr lang="en-US" sz="3600" dirty="0">
                <a:solidFill>
                  <a:srgbClr val="404040"/>
                </a:solidFill>
                <a:latin typeface="Arial"/>
                <a:ea typeface="Arial"/>
                <a:cs typeface="Arial"/>
                <a:sym typeface="Arial"/>
              </a:rPr>
              <a:t>Allow a chance for everyone to participate.</a:t>
            </a:r>
            <a:endParaRPr sz="3600" dirty="0">
              <a:solidFill>
                <a:srgbClr val="404040"/>
              </a:solidFill>
              <a:latin typeface="Arial"/>
              <a:ea typeface="Arial"/>
              <a:cs typeface="Arial"/>
              <a:sym typeface="Arial"/>
            </a:endParaRPr>
          </a:p>
          <a:p>
            <a:pPr marL="0" lvl="0" indent="0" algn="l" rtl="0">
              <a:spcBef>
                <a:spcPts val="1000"/>
              </a:spcBef>
              <a:spcAft>
                <a:spcPts val="0"/>
              </a:spcAft>
              <a:buNone/>
            </a:pPr>
            <a:endParaRPr dirty="0"/>
          </a:p>
        </p:txBody>
      </p:sp>
    </p:spTree>
    <p:extLst>
      <p:ext uri="{BB962C8B-B14F-4D97-AF65-F5344CB8AC3E}">
        <p14:creationId xmlns:p14="http://schemas.microsoft.com/office/powerpoint/2010/main" val="21131060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4"/>
          <p:cNvSpPr txBox="1">
            <a:spLocks noGrp="1"/>
          </p:cNvSpPr>
          <p:nvPr>
            <p:ph type="title"/>
          </p:nvPr>
        </p:nvSpPr>
        <p:spPr>
          <a:xfrm>
            <a:off x="0" y="183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Overview of this module</a:t>
            </a:r>
            <a:endParaRPr dirty="0"/>
          </a:p>
        </p:txBody>
      </p:sp>
      <p:sp>
        <p:nvSpPr>
          <p:cNvPr id="102" name="Google Shape;102;p14"/>
          <p:cNvSpPr txBox="1">
            <a:spLocks noGrp="1"/>
          </p:cNvSpPr>
          <p:nvPr>
            <p:ph type="body" idx="1"/>
          </p:nvPr>
        </p:nvSpPr>
        <p:spPr>
          <a:xfrm>
            <a:off x="2280356" y="1043332"/>
            <a:ext cx="9073444" cy="4351200"/>
          </a:xfrm>
          <a:prstGeom prst="rect">
            <a:avLst/>
          </a:prstGeom>
        </p:spPr>
        <p:txBody>
          <a:bodyPr spcFirstLastPara="1" wrap="square" lIns="91425" tIns="45700" rIns="91425" bIns="45700" anchor="t" anchorCtr="0">
            <a:noAutofit/>
          </a:bodyPr>
          <a:lstStyle/>
          <a:p>
            <a:pPr marL="38100" lvl="0" indent="0">
              <a:buSzPts val="3000"/>
              <a:buNone/>
            </a:pPr>
            <a:r>
              <a:rPr lang="en-US" sz="3000" dirty="0"/>
              <a:t>Section A: Introduction </a:t>
            </a:r>
          </a:p>
          <a:p>
            <a:pPr marL="38100" lvl="0" indent="0">
              <a:buSzPts val="3000"/>
              <a:buNone/>
            </a:pPr>
            <a:r>
              <a:rPr lang="en-US" sz="3000" dirty="0">
                <a:solidFill>
                  <a:schemeClr val="tx1"/>
                </a:solidFill>
              </a:rPr>
              <a:t>Section B: What Do We Do With Variation?</a:t>
            </a:r>
          </a:p>
          <a:p>
            <a:pPr marL="38100" lvl="0" indent="0">
              <a:buSzPts val="3000"/>
              <a:buNone/>
            </a:pPr>
            <a:r>
              <a:rPr lang="en-US" sz="3000" dirty="0">
                <a:solidFill>
                  <a:schemeClr val="tx1"/>
                </a:solidFill>
              </a:rPr>
              <a:t>Section C: </a:t>
            </a:r>
            <a:r>
              <a:rPr lang="en-US" sz="3000" dirty="0"/>
              <a:t>Engaging Student Voice in Community Building</a:t>
            </a:r>
          </a:p>
          <a:p>
            <a:pPr marL="38100" lvl="0" indent="0">
              <a:buSzPts val="3000"/>
              <a:buNone/>
            </a:pPr>
            <a:r>
              <a:rPr lang="en-US" sz="3000" dirty="0"/>
              <a:t>Section D: </a:t>
            </a:r>
            <a:r>
              <a:rPr lang="en-US" sz="3000" dirty="0">
                <a:solidFill>
                  <a:schemeClr val="tx1"/>
                </a:solidFill>
              </a:rPr>
              <a:t>The Proven Practice of Deliberation of Current and Controversial Issues</a:t>
            </a:r>
          </a:p>
          <a:p>
            <a:pPr marL="38100" lvl="0" indent="0">
              <a:buSzPts val="3000"/>
              <a:buNone/>
            </a:pPr>
            <a:r>
              <a:rPr lang="en-US" sz="3000" dirty="0"/>
              <a:t>Section E: Strategies to Support Collaborative Civic Spaces</a:t>
            </a:r>
          </a:p>
          <a:p>
            <a:pPr marL="38100" lvl="0" indent="0">
              <a:buSzPts val="3000"/>
              <a:buNone/>
            </a:pPr>
            <a:r>
              <a:rPr lang="en-US" sz="3000" dirty="0"/>
              <a:t>Section F: Reflection  </a:t>
            </a:r>
          </a:p>
        </p:txBody>
      </p:sp>
      <p:sp>
        <p:nvSpPr>
          <p:cNvPr id="2" name="Right Arrow 1" descr="Indicating 7f: Reflection  &#10;" title="Arrow"/>
          <p:cNvSpPr/>
          <p:nvPr/>
        </p:nvSpPr>
        <p:spPr>
          <a:xfrm>
            <a:off x="419100" y="5101021"/>
            <a:ext cx="1442156" cy="58702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27052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342"/>
            <a:ext cx="10515600" cy="1325700"/>
          </a:xfrm>
        </p:spPr>
        <p:txBody>
          <a:bodyPr/>
          <a:lstStyle/>
          <a:p>
            <a:r>
              <a:rPr lang="en-US" dirty="0"/>
              <a:t>Module Objectives</a:t>
            </a:r>
          </a:p>
        </p:txBody>
      </p:sp>
      <p:sp>
        <p:nvSpPr>
          <p:cNvPr id="3" name="Text Placeholder 2"/>
          <p:cNvSpPr>
            <a:spLocks noGrp="1"/>
          </p:cNvSpPr>
          <p:nvPr>
            <p:ph type="body" idx="1"/>
          </p:nvPr>
        </p:nvSpPr>
        <p:spPr>
          <a:xfrm>
            <a:off x="232697" y="1253331"/>
            <a:ext cx="11037711" cy="4351338"/>
          </a:xfrm>
        </p:spPr>
        <p:txBody>
          <a:bodyPr>
            <a:normAutofit/>
          </a:bodyPr>
          <a:lstStyle/>
          <a:p>
            <a:pPr lvl="0"/>
            <a:r>
              <a:rPr lang="en-US" sz="2400" dirty="0"/>
              <a:t>Review how the instructional shifts of the </a:t>
            </a:r>
            <a:r>
              <a:rPr lang="en-US" sz="2400" i="1" dirty="0"/>
              <a:t>KAS for Social Studies</a:t>
            </a:r>
            <a:r>
              <a:rPr lang="en-US" sz="2400" dirty="0"/>
              <a:t> require the cultivation and nurturing of collaborative civic spaces.</a:t>
            </a:r>
          </a:p>
          <a:p>
            <a:pPr lvl="0"/>
            <a:r>
              <a:rPr lang="en-US" sz="2400" dirty="0"/>
              <a:t>Examine data that highlights some of the challenges to creating collaborative civic spaces.</a:t>
            </a:r>
          </a:p>
          <a:p>
            <a:pPr lvl="0"/>
            <a:r>
              <a:rPr lang="en-US" sz="2400" dirty="0"/>
              <a:t>Examine the role of teachers and students in building a collaborative civic space.</a:t>
            </a:r>
          </a:p>
          <a:p>
            <a:pPr lvl="0"/>
            <a:r>
              <a:rPr lang="en-US" sz="2400" dirty="0"/>
              <a:t>Explore tools and resources to engage student voice in building a collaborative civic space.</a:t>
            </a:r>
          </a:p>
          <a:p>
            <a:pPr lvl="0" fontAlgn="base"/>
            <a:r>
              <a:rPr lang="en-US" sz="2400" dirty="0"/>
              <a:t>Examine the proven practice of current and controversial issue discussions.</a:t>
            </a:r>
          </a:p>
          <a:p>
            <a:r>
              <a:rPr lang="en-US" sz="2400" dirty="0"/>
              <a:t>Analyze strategies that can be used to support current and controversial issue discussions in inquiry.</a:t>
            </a:r>
          </a:p>
          <a:p>
            <a:pPr marL="114300" indent="0">
              <a:buNone/>
            </a:pPr>
            <a:endParaRPr lang="en-US" dirty="0"/>
          </a:p>
        </p:txBody>
      </p:sp>
    </p:spTree>
    <p:extLst>
      <p:ext uri="{BB962C8B-B14F-4D97-AF65-F5344CB8AC3E}">
        <p14:creationId xmlns:p14="http://schemas.microsoft.com/office/powerpoint/2010/main" val="41081642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700"/>
          </a:xfrm>
        </p:spPr>
        <p:txBody>
          <a:bodyPr/>
          <a:lstStyle/>
          <a:p>
            <a:r>
              <a:rPr lang="en-US" dirty="0"/>
              <a:t>Compelling Questions</a:t>
            </a:r>
          </a:p>
        </p:txBody>
      </p:sp>
      <p:sp>
        <p:nvSpPr>
          <p:cNvPr id="3" name="Text Placeholder 2"/>
          <p:cNvSpPr>
            <a:spLocks noGrp="1"/>
          </p:cNvSpPr>
          <p:nvPr>
            <p:ph type="body" idx="1"/>
          </p:nvPr>
        </p:nvSpPr>
        <p:spPr>
          <a:xfrm>
            <a:off x="617520" y="1253331"/>
            <a:ext cx="10515600" cy="4351338"/>
          </a:xfrm>
        </p:spPr>
        <p:txBody>
          <a:bodyPr>
            <a:normAutofit lnSpcReduction="10000"/>
          </a:bodyPr>
          <a:lstStyle/>
          <a:p>
            <a:pPr marL="114300" indent="0">
              <a:buNone/>
            </a:pPr>
            <a:r>
              <a:rPr lang="en-US" dirty="0"/>
              <a:t>Individually, with a partner, a small grade-banded group or your Professional Learning Community, answer the following questions using the </a:t>
            </a:r>
            <a:r>
              <a:rPr lang="en-US" dirty="0">
                <a:hlinkClick r:id="rId3"/>
              </a:rPr>
              <a:t>What Makes You Say That? </a:t>
            </a:r>
            <a:r>
              <a:rPr lang="en-US" dirty="0"/>
              <a:t>thinking strategy. </a:t>
            </a:r>
          </a:p>
          <a:p>
            <a:r>
              <a:rPr lang="en-US" dirty="0"/>
              <a:t>What do we do with variation?</a:t>
            </a:r>
          </a:p>
          <a:p>
            <a:r>
              <a:rPr lang="en-US" dirty="0"/>
              <a:t>How do we create a collaborative civic space for inquiry?</a:t>
            </a:r>
          </a:p>
          <a:p>
            <a:r>
              <a:rPr lang="en-US" dirty="0"/>
              <a:t>What are the opportunities and challenges of creating collaborative civic spaces for current and controversial issue discussions?</a:t>
            </a:r>
          </a:p>
          <a:p>
            <a:r>
              <a:rPr lang="en-US" dirty="0"/>
              <a:t>What strategies might connect, support and extend collaborative and civic spaces in the classroom?</a:t>
            </a:r>
          </a:p>
          <a:p>
            <a:endParaRPr lang="en-US" dirty="0"/>
          </a:p>
        </p:txBody>
      </p:sp>
    </p:spTree>
    <p:extLst>
      <p:ext uri="{BB962C8B-B14F-4D97-AF65-F5344CB8AC3E}">
        <p14:creationId xmlns:p14="http://schemas.microsoft.com/office/powerpoint/2010/main" val="41083244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700"/>
          </a:xfrm>
        </p:spPr>
        <p:txBody>
          <a:bodyPr/>
          <a:lstStyle/>
          <a:p>
            <a:r>
              <a:rPr lang="en-US" dirty="0"/>
              <a:t>Why try it? </a:t>
            </a:r>
          </a:p>
        </p:txBody>
      </p:sp>
      <p:pic>
        <p:nvPicPr>
          <p:cNvPr id="4" name="Picture 3" descr="Image of Part I: Student-Centered Civic Discussion and Deliberation. " title="Image of video "/>
          <p:cNvPicPr>
            <a:picLocks noChangeAspect="1"/>
          </p:cNvPicPr>
          <p:nvPr/>
        </p:nvPicPr>
        <p:blipFill>
          <a:blip r:embed="rId3"/>
          <a:stretch>
            <a:fillRect/>
          </a:stretch>
        </p:blipFill>
        <p:spPr>
          <a:xfrm>
            <a:off x="2094271" y="940788"/>
            <a:ext cx="8535056" cy="4803185"/>
          </a:xfrm>
          <a:prstGeom prst="rect">
            <a:avLst/>
          </a:prstGeom>
        </p:spPr>
      </p:pic>
    </p:spTree>
    <p:extLst>
      <p:ext uri="{BB962C8B-B14F-4D97-AF65-F5344CB8AC3E}">
        <p14:creationId xmlns:p14="http://schemas.microsoft.com/office/powerpoint/2010/main" val="29868272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700"/>
          </a:xfrm>
        </p:spPr>
        <p:txBody>
          <a:bodyPr/>
          <a:lstStyle/>
          <a:p>
            <a:r>
              <a:rPr lang="en-US" dirty="0"/>
              <a:t>Why Try It Reflection</a:t>
            </a:r>
          </a:p>
        </p:txBody>
      </p:sp>
      <p:sp>
        <p:nvSpPr>
          <p:cNvPr id="3" name="Text Placeholder 2"/>
          <p:cNvSpPr>
            <a:spLocks noGrp="1"/>
          </p:cNvSpPr>
          <p:nvPr>
            <p:ph type="body" idx="1"/>
          </p:nvPr>
        </p:nvSpPr>
        <p:spPr>
          <a:xfrm>
            <a:off x="304800" y="1087278"/>
            <a:ext cx="11049000" cy="4683443"/>
          </a:xfrm>
        </p:spPr>
        <p:txBody>
          <a:bodyPr>
            <a:normAutofit lnSpcReduction="10000"/>
          </a:bodyPr>
          <a:lstStyle/>
          <a:p>
            <a:r>
              <a:rPr lang="en-US" dirty="0"/>
              <a:t>Individually, with a partner, a small grade-banded group or your Professional Learning Community, reflect on the question, “Why Try it?” using </a:t>
            </a:r>
            <a:r>
              <a:rPr lang="en-US" dirty="0">
                <a:hlinkClick r:id="rId3"/>
              </a:rPr>
              <a:t>the 3 Y’s </a:t>
            </a:r>
            <a:r>
              <a:rPr lang="en-US" dirty="0"/>
              <a:t>thinking strategy. Use this strategy to answer the questions below regarding why you should engage in student-centered civic discussion and deliberation. </a:t>
            </a:r>
          </a:p>
          <a:p>
            <a:pPr marL="114300" indent="0">
              <a:buNone/>
            </a:pPr>
            <a:endParaRPr lang="en-US" dirty="0"/>
          </a:p>
          <a:p>
            <a:pPr lvl="1"/>
            <a:r>
              <a:rPr lang="en-US" sz="2800" dirty="0"/>
              <a:t>1. Why might student-centered civic discussion and deliberation matter to me? </a:t>
            </a:r>
          </a:p>
          <a:p>
            <a:pPr lvl="1"/>
            <a:r>
              <a:rPr lang="en-US" sz="2800" dirty="0"/>
              <a:t>2. Why might it matter to people around me [family, friends, city, nation]?</a:t>
            </a:r>
          </a:p>
          <a:p>
            <a:pPr lvl="1"/>
            <a:r>
              <a:rPr lang="en-US" sz="2800" dirty="0"/>
              <a:t>3. Why might it matter to the world?</a:t>
            </a:r>
          </a:p>
          <a:p>
            <a:endParaRPr lang="en-US" dirty="0"/>
          </a:p>
        </p:txBody>
      </p:sp>
    </p:spTree>
    <p:extLst>
      <p:ext uri="{BB962C8B-B14F-4D97-AF65-F5344CB8AC3E}">
        <p14:creationId xmlns:p14="http://schemas.microsoft.com/office/powerpoint/2010/main" val="27691158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325"/>
            <a:ext cx="10515600" cy="1325700"/>
          </a:xfrm>
        </p:spPr>
        <p:txBody>
          <a:bodyPr/>
          <a:lstStyle/>
          <a:p>
            <a:r>
              <a:rPr lang="en-US" dirty="0"/>
              <a:t>Reflection</a:t>
            </a:r>
          </a:p>
        </p:txBody>
      </p:sp>
      <p:sp>
        <p:nvSpPr>
          <p:cNvPr id="3" name="Text Placeholder 2"/>
          <p:cNvSpPr>
            <a:spLocks noGrp="1"/>
          </p:cNvSpPr>
          <p:nvPr>
            <p:ph type="body" idx="1"/>
          </p:nvPr>
        </p:nvSpPr>
        <p:spPr>
          <a:xfrm>
            <a:off x="838200" y="1253400"/>
            <a:ext cx="10515600" cy="4351200"/>
          </a:xfrm>
        </p:spPr>
        <p:txBody>
          <a:bodyPr>
            <a:normAutofit/>
          </a:bodyPr>
          <a:lstStyle/>
          <a:p>
            <a:pPr marL="114300" indent="0">
              <a:buNone/>
            </a:pPr>
            <a:r>
              <a:rPr lang="en-US" dirty="0"/>
              <a:t>Individually or with your Professional Learning Community, discuss the following questions:</a:t>
            </a:r>
          </a:p>
          <a:p>
            <a:endParaRPr lang="en-US" dirty="0"/>
          </a:p>
          <a:p>
            <a:pPr marL="495300" indent="-457200">
              <a:spcBef>
                <a:spcPts val="0"/>
              </a:spcBef>
              <a:buSzPts val="3000"/>
            </a:pPr>
            <a:r>
              <a:rPr lang="en-US" dirty="0"/>
              <a:t>What are some ways in which you can immediately start creating collaborative civic spaces in your classroom?</a:t>
            </a:r>
          </a:p>
          <a:p>
            <a:pPr marL="38100" lvl="0" indent="0">
              <a:spcBef>
                <a:spcPts val="0"/>
              </a:spcBef>
              <a:buSzPts val="3000"/>
              <a:buNone/>
            </a:pPr>
            <a:endParaRPr lang="en-US" dirty="0"/>
          </a:p>
          <a:p>
            <a:pPr marL="495300" indent="-457200">
              <a:spcBef>
                <a:spcPts val="0"/>
              </a:spcBef>
              <a:buSzPts val="3000"/>
            </a:pPr>
            <a:r>
              <a:rPr lang="en-US" dirty="0"/>
              <a:t>How will this learning impact your instruction?</a:t>
            </a:r>
          </a:p>
          <a:p>
            <a:pPr marL="38100" lvl="0" indent="0">
              <a:spcBef>
                <a:spcPts val="0"/>
              </a:spcBef>
              <a:buSzPts val="3000"/>
              <a:buNone/>
            </a:pPr>
            <a:endParaRPr lang="en-US" dirty="0"/>
          </a:p>
          <a:p>
            <a:pPr marL="495300" indent="-457200">
              <a:spcBef>
                <a:spcPts val="0"/>
              </a:spcBef>
              <a:buSzPts val="3000"/>
            </a:pPr>
            <a:r>
              <a:rPr lang="en-US" dirty="0"/>
              <a:t>What supports will you/teachers need in your school(s) to make the implementation of healthy integration successful?</a:t>
            </a:r>
          </a:p>
        </p:txBody>
      </p:sp>
    </p:spTree>
    <p:extLst>
      <p:ext uri="{BB962C8B-B14F-4D97-AF65-F5344CB8AC3E}">
        <p14:creationId xmlns:p14="http://schemas.microsoft.com/office/powerpoint/2010/main" val="39287858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7"/>
          <p:cNvSpPr txBox="1">
            <a:spLocks noGrp="1"/>
          </p:cNvSpPr>
          <p:nvPr>
            <p:ph type="title"/>
          </p:nvPr>
        </p:nvSpPr>
        <p:spPr>
          <a:xfrm>
            <a:off x="189271" y="129151"/>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Application</a:t>
            </a:r>
            <a:endParaRPr dirty="0"/>
          </a:p>
        </p:txBody>
      </p:sp>
      <p:sp>
        <p:nvSpPr>
          <p:cNvPr id="187" name="Google Shape;187;p27"/>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rtl="0">
              <a:lnSpc>
                <a:spcPct val="100000"/>
              </a:lnSpc>
              <a:spcBef>
                <a:spcPts val="0"/>
              </a:spcBef>
              <a:spcAft>
                <a:spcPts val="0"/>
              </a:spcAft>
              <a:buNone/>
            </a:pPr>
            <a:r>
              <a:rPr lang="en-US" sz="3200" dirty="0">
                <a:solidFill>
                  <a:schemeClr val="tx1"/>
                </a:solidFill>
              </a:rPr>
              <a:t>How might the strategies in this module be used to support the cultivation and nurturing of collaborative civic spaces?</a:t>
            </a:r>
            <a:endParaRPr sz="3200" dirty="0">
              <a:solidFill>
                <a:schemeClr val="tx1"/>
              </a:solidFill>
            </a:endParaRPr>
          </a:p>
          <a:p>
            <a:pPr marL="0" lvl="0" indent="0" rtl="0">
              <a:lnSpc>
                <a:spcPct val="100000"/>
              </a:lnSpc>
              <a:spcBef>
                <a:spcPts val="0"/>
              </a:spcBef>
              <a:spcAft>
                <a:spcPts val="0"/>
              </a:spcAft>
              <a:buNone/>
            </a:pPr>
            <a:endParaRPr sz="3200" b="1" dirty="0">
              <a:solidFill>
                <a:schemeClr val="tx1"/>
              </a:solidFill>
            </a:endParaRPr>
          </a:p>
          <a:p>
            <a:pPr marL="457200" lvl="0" indent="-431800" rtl="0">
              <a:lnSpc>
                <a:spcPct val="100000"/>
              </a:lnSpc>
              <a:spcBef>
                <a:spcPts val="640"/>
              </a:spcBef>
              <a:spcAft>
                <a:spcPts val="0"/>
              </a:spcAft>
              <a:buClr>
                <a:srgbClr val="000000"/>
              </a:buClr>
              <a:buSzPts val="3200"/>
              <a:buChar char="•"/>
            </a:pPr>
            <a:r>
              <a:rPr lang="en-US" sz="2600" dirty="0">
                <a:solidFill>
                  <a:schemeClr val="tx1"/>
                </a:solidFill>
              </a:rPr>
              <a:t>What Makes You Say That </a:t>
            </a:r>
            <a:endParaRPr sz="2600" dirty="0">
              <a:solidFill>
                <a:schemeClr val="tx1"/>
              </a:solidFill>
            </a:endParaRPr>
          </a:p>
          <a:p>
            <a:pPr marL="457200" lvl="0" indent="-431800" rtl="0">
              <a:lnSpc>
                <a:spcPct val="100000"/>
              </a:lnSpc>
              <a:spcBef>
                <a:spcPts val="640"/>
              </a:spcBef>
              <a:spcAft>
                <a:spcPts val="0"/>
              </a:spcAft>
              <a:buClr>
                <a:srgbClr val="000000"/>
              </a:buClr>
              <a:buSzPts val="3200"/>
              <a:buChar char="•"/>
            </a:pPr>
            <a:r>
              <a:rPr lang="en-US" sz="2600" dirty="0">
                <a:solidFill>
                  <a:schemeClr val="tx1"/>
                </a:solidFill>
              </a:rPr>
              <a:t>The 3 Y’s</a:t>
            </a:r>
            <a:endParaRPr sz="2600" dirty="0">
              <a:solidFill>
                <a:schemeClr val="tx1"/>
              </a:solidFill>
            </a:endParaRPr>
          </a:p>
          <a:p>
            <a:pPr marL="457200" lvl="0" indent="0" algn="l" rtl="0">
              <a:lnSpc>
                <a:spcPct val="100000"/>
              </a:lnSpc>
              <a:spcBef>
                <a:spcPts val="640"/>
              </a:spcBef>
              <a:spcAft>
                <a:spcPts val="0"/>
              </a:spcAft>
              <a:buNone/>
            </a:pPr>
            <a:endParaRPr sz="3200" b="1" dirty="0">
              <a:solidFill>
                <a:srgbClr val="595959"/>
              </a:solidFill>
            </a:endParaRPr>
          </a:p>
        </p:txBody>
      </p:sp>
    </p:spTree>
    <p:extLst>
      <p:ext uri="{BB962C8B-B14F-4D97-AF65-F5344CB8AC3E}">
        <p14:creationId xmlns:p14="http://schemas.microsoft.com/office/powerpoint/2010/main" val="417129793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 xsi:nil="true"/>
    <Accessibility_x0020_Audit_x0020_Status xmlns="3a62de7d-ba57-4f43-9dae-9623ba637be0" xsi:nil="true"/>
    <Accessibility_x0020_Audience xmlns="3a62de7d-ba57-4f43-9dae-9623ba637be0" xsi:nil="true"/>
    <Accessibility_x0020_Status xmlns="3a62de7d-ba57-4f43-9dae-9623ba637be0" xsi:nil="true"/>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2022-07-06T05:04:21+00:00</Publication_x0020_Date>
    <Audience1 xmlns="3a62de7d-ba57-4f43-9dae-9623ba637be0"/>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2712B8E-0879-4536-A387-DACFE1A2538D}">
  <ds:schemaRefs>
    <ds:schemaRef ds:uri="http://schemas.microsoft.com/sharepoint/v3"/>
    <ds:schemaRef ds:uri="http://purl.org/dc/elements/1.1/"/>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http://purl.org/dc/terms/"/>
    <ds:schemaRef ds:uri="http://purl.org/dc/dcmitype/"/>
    <ds:schemaRef ds:uri="3a62de7d-ba57-4f43-9dae-9623ba637be0"/>
    <ds:schemaRef ds:uri="http://schemas.microsoft.com/office/2006/metadata/properties"/>
  </ds:schemaRefs>
</ds:datastoreItem>
</file>

<file path=customXml/itemProps2.xml><?xml version="1.0" encoding="utf-8"?>
<ds:datastoreItem xmlns:ds="http://schemas.openxmlformats.org/officeDocument/2006/customXml" ds:itemID="{CD591A15-93C3-441D-833A-B2F93CEC6D3C}">
  <ds:schemaRefs>
    <ds:schemaRef ds:uri="http://schemas.microsoft.com/sharepoint/v3/contenttype/forms"/>
  </ds:schemaRefs>
</ds:datastoreItem>
</file>

<file path=customXml/itemProps3.xml><?xml version="1.0" encoding="utf-8"?>
<ds:datastoreItem xmlns:ds="http://schemas.openxmlformats.org/officeDocument/2006/customXml" ds:itemID="{7EF8836F-F67A-405A-A606-A3A563E845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62de7d-ba57-4f43-9dae-9623ba637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282F846-72E0-41E0-8A07-DCC6ECC668F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ARP module</Template>
  <TotalTime>8487</TotalTime>
  <Words>10147</Words>
  <Application>Microsoft Office PowerPoint</Application>
  <PresentationFormat>Widescreen</PresentationFormat>
  <Paragraphs>694</Paragraphs>
  <Slides>101</Slides>
  <Notes>98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101</vt:i4>
      </vt:variant>
    </vt:vector>
  </HeadingPairs>
  <TitlesOfParts>
    <vt:vector size="114" baseType="lpstr">
      <vt:lpstr>Arial</vt:lpstr>
      <vt:lpstr>Calibri</vt:lpstr>
      <vt:lpstr>Courier New</vt:lpstr>
      <vt:lpstr>Franklin Gothic Book</vt:lpstr>
      <vt:lpstr>Franklin Gothic Medium</vt:lpstr>
      <vt:lpstr>Georgia</vt:lpstr>
      <vt:lpstr>Libre Franklin</vt:lpstr>
      <vt:lpstr>Libre Franklin Medium</vt:lpstr>
      <vt:lpstr>Noto Sans Symbols</vt:lpstr>
      <vt:lpstr>Roboto</vt:lpstr>
      <vt:lpstr>Times New Roman</vt:lpstr>
      <vt:lpstr>Trebuchet MS</vt:lpstr>
      <vt:lpstr>Office Theme</vt:lpstr>
      <vt:lpstr>Creating Collaborative Civic Spaces</vt:lpstr>
      <vt:lpstr>Creating Collaborative Civic Spaces</vt:lpstr>
      <vt:lpstr>Group Norms</vt:lpstr>
      <vt:lpstr>Overview of this module</vt:lpstr>
      <vt:lpstr>Objectives</vt:lpstr>
      <vt:lpstr>Compelling Questions</vt:lpstr>
      <vt:lpstr>Warm-up</vt:lpstr>
      <vt:lpstr>Reflection</vt:lpstr>
      <vt:lpstr>Coming Up</vt:lpstr>
      <vt:lpstr>Reflection End of Section A: Introduction</vt:lpstr>
      <vt:lpstr>Creating Collaborative Civic Spaces</vt:lpstr>
      <vt:lpstr>Overview of this module</vt:lpstr>
      <vt:lpstr>Group Norms</vt:lpstr>
      <vt:lpstr>Objectives</vt:lpstr>
      <vt:lpstr>Pre-Module Activity Sentence-Phrase-Word</vt:lpstr>
      <vt:lpstr>Inquiry Practices of the KAS for Social Studies</vt:lpstr>
      <vt:lpstr>Instructional Shifts of the KAS for Social Studies</vt:lpstr>
      <vt:lpstr>What is variation? </vt:lpstr>
      <vt:lpstr>Evidence of Variation: There is increased polarization in the general public</vt:lpstr>
      <vt:lpstr>Evidence of Variation: There is increased polarization in the general public</vt:lpstr>
      <vt:lpstr>Evidence of Variation: There is increased polarization in the general public</vt:lpstr>
      <vt:lpstr>Evidence of Variation: There is increased polarization in the general public</vt:lpstr>
      <vt:lpstr>What do we do with a variation?</vt:lpstr>
      <vt:lpstr>What do we do with a variation?</vt:lpstr>
      <vt:lpstr>Polarization is not inevitable...</vt:lpstr>
      <vt:lpstr>Annotated Reading</vt:lpstr>
      <vt:lpstr>Article Discussion </vt:lpstr>
      <vt:lpstr>Post Discussion 3-2-1 Reflection</vt:lpstr>
      <vt:lpstr>Reflection: One more stanza...</vt:lpstr>
      <vt:lpstr>How might the strategies in this module be used to support inquiry in the classroom?</vt:lpstr>
      <vt:lpstr>Section B: End</vt:lpstr>
      <vt:lpstr>Creating Collaborative Civic Spaces</vt:lpstr>
      <vt:lpstr>Overview of this module</vt:lpstr>
      <vt:lpstr>Group Norms</vt:lpstr>
      <vt:lpstr>Warm Up: What does a collaborative civic space look like, feel like and sound like?</vt:lpstr>
      <vt:lpstr>Objectives</vt:lpstr>
      <vt:lpstr>Instructional shifts of the KAS for Social Studies</vt:lpstr>
      <vt:lpstr>Small Group Share </vt:lpstr>
      <vt:lpstr>Building a Respectful Classroom </vt:lpstr>
      <vt:lpstr>Building a Respectful Classroom </vt:lpstr>
      <vt:lpstr>Building a Respectful Classroom </vt:lpstr>
      <vt:lpstr>Building a Respectful Classroom </vt:lpstr>
      <vt:lpstr>Building Respectful Classrooms</vt:lpstr>
      <vt:lpstr>Building a Respectful Classroom Example: General Discussion Strategies  </vt:lpstr>
      <vt:lpstr>Building a Respectful Classroom Example: General Discussion Strategies (2)</vt:lpstr>
      <vt:lpstr>Building a Respectful Classroom Example: General Discussion Strategies (3)</vt:lpstr>
      <vt:lpstr>5 Strategies to Deepen Student Collaboration</vt:lpstr>
      <vt:lpstr>8 Components Blog: 3 Shape Annotation</vt:lpstr>
      <vt:lpstr>8 Components Blog: 3 Shape Discussion</vt:lpstr>
      <vt:lpstr>Revisit the Warm Up: What does a collaborative civic space look like, feel like and sound like?</vt:lpstr>
      <vt:lpstr>Classroom Contract</vt:lpstr>
      <vt:lpstr>Classroom Contract (2)</vt:lpstr>
      <vt:lpstr>Classroom Contract (3)</vt:lpstr>
      <vt:lpstr>Classroom Contracting</vt:lpstr>
      <vt:lpstr>Class Contracts</vt:lpstr>
      <vt:lpstr>Classroom Contracting</vt:lpstr>
      <vt:lpstr>Application of Strategies</vt:lpstr>
      <vt:lpstr>Reflection Section C: End</vt:lpstr>
      <vt:lpstr>Creating Collaborative Civic Spaces</vt:lpstr>
      <vt:lpstr>Overview of this module</vt:lpstr>
      <vt:lpstr>Group Norms</vt:lpstr>
      <vt:lpstr>Warm Up Activity</vt:lpstr>
      <vt:lpstr>Objectives</vt:lpstr>
      <vt:lpstr>Instructional shifts of the KAS for Social Studies</vt:lpstr>
      <vt:lpstr>Compelling Questions</vt:lpstr>
      <vt:lpstr>Creating and nurturing collaborative civic spaces aligns with the proven practice of current and controversial issue discussions</vt:lpstr>
      <vt:lpstr>What questions do you have about the proven practice of deliberation of current and controversial issues?</vt:lpstr>
      <vt:lpstr>Political Education in Polarized Times</vt:lpstr>
      <vt:lpstr> Small Group Share: Let’s Discuss</vt:lpstr>
      <vt:lpstr>Communicating Conclusions</vt:lpstr>
      <vt:lpstr>Impact of Senate Bill 1 (2022) </vt:lpstr>
      <vt:lpstr>Impact of Senate Bill 1 (2022) continued </vt:lpstr>
      <vt:lpstr>Reflection  Complete the following prompts about deliberating current and controversial issues.  </vt:lpstr>
      <vt:lpstr>Application</vt:lpstr>
      <vt:lpstr>Reflection Section D: End</vt:lpstr>
      <vt:lpstr>Creating Collaborative Civic Spaces </vt:lpstr>
      <vt:lpstr>Overview of this module</vt:lpstr>
      <vt:lpstr>Group Norms</vt:lpstr>
      <vt:lpstr>Warm Up Task</vt:lpstr>
      <vt:lpstr>Give One, Get One</vt:lpstr>
      <vt:lpstr>Objectives</vt:lpstr>
      <vt:lpstr>Instructional shifts of the KAS for Social Studies</vt:lpstr>
      <vt:lpstr>Attributes of Dialogue in Collaborative and Civic Spaces</vt:lpstr>
      <vt:lpstr>Attributes of Dialogue in Collaborative and Civic Spaces (2)</vt:lpstr>
      <vt:lpstr>Structured Academic Controversy</vt:lpstr>
      <vt:lpstr>Socratic Seminar</vt:lpstr>
      <vt:lpstr>Philosophical Chairs</vt:lpstr>
      <vt:lpstr>Reflection</vt:lpstr>
      <vt:lpstr>Application</vt:lpstr>
      <vt:lpstr>Reflection Section E: End</vt:lpstr>
      <vt:lpstr>Creating Collaborative Civic Spaces  Section F: Reflection</vt:lpstr>
      <vt:lpstr>Group Norms</vt:lpstr>
      <vt:lpstr>Overview of this module</vt:lpstr>
      <vt:lpstr>Module Objectives</vt:lpstr>
      <vt:lpstr>Compelling Questions</vt:lpstr>
      <vt:lpstr>Why try it? </vt:lpstr>
      <vt:lpstr>Why Try It Reflection</vt:lpstr>
      <vt:lpstr>Reflection</vt:lpstr>
      <vt:lpstr>Application</vt:lpstr>
      <vt:lpstr>Reflection Section F: End</vt:lpstr>
      <vt:lpstr>Creating Collaborative Civic Spaces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Collaborative Civic Spaces</dc:title>
  <dc:creator>Gallicchio, Lauren - Division of Academic Program Standards</dc:creator>
  <cp:lastModifiedBy>Doyle, Maggie - Division of Academic Program Standards</cp:lastModifiedBy>
  <cp:revision>128</cp:revision>
  <dcterms:modified xsi:type="dcterms:W3CDTF">2023-10-11T20:59:09Z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0x0101007E629CE8A6237D4A9EA68E7EBA44B6A6</vt:lpwstr>
  </property>
</Properties>
</file>