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Default Extension="mp4" ContentType="video/mp4"/>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2" r:id="rId6"/>
    <p:sldId id="266" r:id="rId7"/>
    <p:sldId id="258" r:id="rId8"/>
    <p:sldId id="268" r:id="rId9"/>
    <p:sldId id="279" r:id="rId10"/>
    <p:sldId id="276" r:id="rId11"/>
    <p:sldId id="277" r:id="rId12"/>
    <p:sldId id="278" r:id="rId13"/>
    <p:sldId id="275" r:id="rId14"/>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4047B3-9A12-2F7D-B67F-262F90E4D8C1}" v="26" dt="2025-04-16T17:52:05.45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033" autoAdjust="0"/>
  </p:normalViewPr>
  <p:slideViewPr>
    <p:cSldViewPr>
      <p:cViewPr varScale="1">
        <p:scale>
          <a:sx n="51" d="100"/>
          <a:sy n="51" d="100"/>
        </p:scale>
        <p:origin x="859" y="2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4650" b="1" i="0">
                <a:solidFill>
                  <a:srgbClr val="F4B300"/>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9602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7845206" y="6713855"/>
            <a:ext cx="2776387" cy="2986658"/>
          </a:xfrm>
          <a:prstGeom prst="rect">
            <a:avLst/>
          </a:prstGeom>
        </p:spPr>
      </p:pic>
      <p:sp>
        <p:nvSpPr>
          <p:cNvPr id="17" name="bg object 17"/>
          <p:cNvSpPr/>
          <p:nvPr/>
        </p:nvSpPr>
        <p:spPr>
          <a:xfrm>
            <a:off x="5820226" y="3395345"/>
            <a:ext cx="0" cy="1583055"/>
          </a:xfrm>
          <a:custGeom>
            <a:avLst/>
            <a:gdLst/>
            <a:ahLst/>
            <a:cxnLst/>
            <a:rect l="l" t="t" r="r" b="b"/>
            <a:pathLst>
              <a:path h="1583054">
                <a:moveTo>
                  <a:pt x="0" y="1582673"/>
                </a:moveTo>
                <a:lnTo>
                  <a:pt x="0" y="0"/>
                </a:lnTo>
              </a:path>
            </a:pathLst>
          </a:custGeom>
          <a:ln w="12735">
            <a:solidFill>
              <a:srgbClr val="000000"/>
            </a:solidFill>
          </a:ln>
        </p:spPr>
        <p:txBody>
          <a:bodyPr wrap="square" lIns="0" tIns="0" rIns="0" bIns="0" rtlCol="0"/>
          <a:lstStyle/>
          <a:p>
            <a:endParaRPr/>
          </a:p>
        </p:txBody>
      </p:sp>
      <p:sp>
        <p:nvSpPr>
          <p:cNvPr id="18" name="bg object 18"/>
          <p:cNvSpPr/>
          <p:nvPr/>
        </p:nvSpPr>
        <p:spPr>
          <a:xfrm>
            <a:off x="7590491" y="3395345"/>
            <a:ext cx="0" cy="1583055"/>
          </a:xfrm>
          <a:custGeom>
            <a:avLst/>
            <a:gdLst/>
            <a:ahLst/>
            <a:cxnLst/>
            <a:rect l="l" t="t" r="r" b="b"/>
            <a:pathLst>
              <a:path h="1583054">
                <a:moveTo>
                  <a:pt x="0" y="1582673"/>
                </a:moveTo>
                <a:lnTo>
                  <a:pt x="0" y="0"/>
                </a:lnTo>
              </a:path>
            </a:pathLst>
          </a:custGeom>
          <a:ln w="12735">
            <a:solidFill>
              <a:srgbClr val="000000"/>
            </a:solidFill>
          </a:ln>
        </p:spPr>
        <p:txBody>
          <a:bodyPr wrap="square" lIns="0" tIns="0" rIns="0" bIns="0" rtlCol="0"/>
          <a:lstStyle/>
          <a:p>
            <a:endParaRPr/>
          </a:p>
        </p:txBody>
      </p:sp>
      <p:sp>
        <p:nvSpPr>
          <p:cNvPr id="19" name="bg object 19"/>
          <p:cNvSpPr/>
          <p:nvPr/>
        </p:nvSpPr>
        <p:spPr>
          <a:xfrm>
            <a:off x="7182948" y="3420872"/>
            <a:ext cx="433070" cy="0"/>
          </a:xfrm>
          <a:custGeom>
            <a:avLst/>
            <a:gdLst/>
            <a:ahLst/>
            <a:cxnLst/>
            <a:rect l="l" t="t" r="r" b="b"/>
            <a:pathLst>
              <a:path w="433070">
                <a:moveTo>
                  <a:pt x="0" y="0"/>
                </a:moveTo>
                <a:lnTo>
                  <a:pt x="433014" y="0"/>
                </a:lnTo>
              </a:path>
            </a:pathLst>
          </a:custGeom>
          <a:ln w="25526">
            <a:solidFill>
              <a:srgbClr val="000000"/>
            </a:solidFill>
          </a:ln>
        </p:spPr>
        <p:txBody>
          <a:bodyPr wrap="square" lIns="0" tIns="0" rIns="0" bIns="0" rtlCol="0"/>
          <a:lstStyle/>
          <a:p>
            <a:endParaRPr/>
          </a:p>
        </p:txBody>
      </p:sp>
      <p:sp>
        <p:nvSpPr>
          <p:cNvPr id="20" name="bg object 20"/>
          <p:cNvSpPr/>
          <p:nvPr/>
        </p:nvSpPr>
        <p:spPr>
          <a:xfrm>
            <a:off x="5807490" y="4939728"/>
            <a:ext cx="1808480" cy="0"/>
          </a:xfrm>
          <a:custGeom>
            <a:avLst/>
            <a:gdLst/>
            <a:ahLst/>
            <a:cxnLst/>
            <a:rect l="l" t="t" r="r" b="b"/>
            <a:pathLst>
              <a:path w="1808479">
                <a:moveTo>
                  <a:pt x="0" y="0"/>
                </a:moveTo>
                <a:lnTo>
                  <a:pt x="1808472" y="0"/>
                </a:lnTo>
              </a:path>
            </a:pathLst>
          </a:custGeom>
          <a:ln w="12763">
            <a:solidFill>
              <a:srgbClr val="00000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6" name="Holder 6"/>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4" name="Holder 4"/>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3" name="Holder 3"/>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147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9016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07383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741136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146215" y="2910332"/>
            <a:ext cx="534900" cy="204216"/>
          </a:xfrm>
          <a:prstGeom prst="rect">
            <a:avLst/>
          </a:prstGeom>
        </p:spPr>
      </p:pic>
      <p:sp>
        <p:nvSpPr>
          <p:cNvPr id="2" name="Holder 2"/>
          <p:cNvSpPr>
            <a:spLocks noGrp="1"/>
          </p:cNvSpPr>
          <p:nvPr>
            <p:ph type="title"/>
          </p:nvPr>
        </p:nvSpPr>
        <p:spPr>
          <a:xfrm>
            <a:off x="4833402" y="287496"/>
            <a:ext cx="8740140" cy="1452880"/>
          </a:xfrm>
          <a:prstGeom prst="rect">
            <a:avLst/>
          </a:prstGeom>
        </p:spPr>
        <p:txBody>
          <a:bodyPr wrap="square" lIns="0" tIns="0" rIns="0" bIns="0">
            <a:spAutoFit/>
          </a:bodyPr>
          <a:lstStyle>
            <a:lvl1pPr>
              <a:defRPr sz="4650" b="1" i="0">
                <a:solidFill>
                  <a:srgbClr val="F4B300"/>
                </a:solidFill>
                <a:latin typeface="Arial"/>
                <a:cs typeface="Arial"/>
              </a:defRPr>
            </a:lvl1pPr>
          </a:lstStyle>
          <a:p>
            <a:endParaRPr/>
          </a:p>
        </p:txBody>
      </p:sp>
      <p:sp>
        <p:nvSpPr>
          <p:cNvPr id="3" name="Holder 3"/>
          <p:cNvSpPr>
            <a:spLocks noGrp="1"/>
          </p:cNvSpPr>
          <p:nvPr>
            <p:ph type="body" idx="1"/>
          </p:nvPr>
        </p:nvSpPr>
        <p:spPr>
          <a:xfrm>
            <a:off x="4291796" y="2501963"/>
            <a:ext cx="10033000" cy="6301324"/>
          </a:xfrm>
          <a:prstGeom prst="rect">
            <a:avLst/>
          </a:prstGeom>
        </p:spPr>
        <p:txBody>
          <a:bodyPr wrap="square" lIns="0" tIns="0" rIns="0" bIns="0">
            <a:spAutoFit/>
          </a:bodyPr>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a:xfrm>
            <a:off x="1142430" y="9074760"/>
            <a:ext cx="1481455" cy="247015"/>
          </a:xfrm>
          <a:prstGeom prst="rect">
            <a:avLst/>
          </a:prstGeom>
        </p:spPr>
        <p:txBody>
          <a:bodyPr wrap="square" lIns="0" tIns="0" rIns="0" bIns="0">
            <a:spAutoFit/>
          </a:bodyPr>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a:xfrm>
            <a:off x="11150805" y="9074760"/>
            <a:ext cx="1493520" cy="247015"/>
          </a:xfrm>
          <a:prstGeom prst="rect">
            <a:avLst/>
          </a:prstGeom>
        </p:spPr>
        <p:txBody>
          <a:bodyPr wrap="square" lIns="0" tIns="0" rIns="0" bIns="0">
            <a:spAutoFit/>
          </a:bodyPr>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608477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2258EFE-73AB-6AF8-2F07-6659822E6C37}"/>
              </a:ext>
            </a:extLst>
          </p:cNvPr>
          <p:cNvSpPr>
            <a:spLocks noGrp="1"/>
          </p:cNvSpPr>
          <p:nvPr>
            <p:ph type="ctrTitle"/>
          </p:nvPr>
        </p:nvSpPr>
        <p:spPr>
          <a:xfrm>
            <a:off x="5381573" y="-1031051"/>
            <a:ext cx="6093110" cy="1031051"/>
          </a:xfrm>
        </p:spPr>
        <p:txBody>
          <a:bodyPr wrap="square" lIns="0" tIns="0" rIns="0" bIns="0" anchor="b">
            <a:spAutoFit/>
          </a:bodyPr>
          <a:lstStyle/>
          <a:p>
            <a:r>
              <a:rPr lang="en-US" dirty="0">
                <a:solidFill>
                  <a:schemeClr val="bg2"/>
                </a:solidFill>
              </a:rPr>
              <a:t>Symmetric Mosaics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Symmetric Mosaics</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785378"/>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Recommended for Grades </a:t>
            </a:r>
            <a:r>
              <a:rPr lang="en-US" sz="3200" b="1" dirty="0">
                <a:solidFill>
                  <a:srgbClr val="102649"/>
                </a:solidFill>
                <a:latin typeface="Calibri"/>
              </a:rPr>
              <a:t>4-5</a:t>
            </a:r>
            <a:endParaRPr kumimoji="0" lang="en-US" sz="3200" b="1" i="0" u="none" strike="noStrike" kern="0" cap="none" spc="0" normalizeH="0" baseline="0" noProof="0" dirty="0">
              <a:ln>
                <a:noFill/>
              </a:ln>
              <a:solidFill>
                <a:srgbClr val="102649"/>
              </a:solidFill>
              <a:effectLst/>
              <a:uLnTx/>
              <a:uFillTx/>
              <a:latin typeface="Calibri"/>
            </a:endParaRPr>
          </a:p>
          <a:p>
            <a:pPr algn="ctr">
              <a:spcAft>
                <a:spcPts val="1200"/>
              </a:spcAft>
              <a:defRPr/>
            </a:pPr>
            <a:r>
              <a:rPr kumimoji="0" lang="en-US" sz="3200" b="1" i="0" u="none" strike="noStrike" kern="0" cap="none" spc="0" normalizeH="0" baseline="0" noProof="0" dirty="0">
                <a:ln>
                  <a:noFill/>
                </a:ln>
                <a:solidFill>
                  <a:srgbClr val="102649"/>
                </a:solidFill>
                <a:effectLst/>
                <a:uLnTx/>
                <a:uFillTx/>
                <a:latin typeface="Calibri"/>
              </a:rPr>
              <a:t>This game will help your student make a mosaic using pairs of pattern blocks, paying attention to the different attributes of the mosaics, such as the number of parallel and perpendicular lines, types of angles and lines of symmetry. </a:t>
            </a:r>
            <a:endParaRPr lang="en-US" sz="3200" i="0" u="none" strike="noStrike" kern="0" cap="none" spc="0" normalizeH="0" baseline="0" noProof="0" dirty="0">
              <a:ln>
                <a:noFill/>
              </a:ln>
              <a:solidFill>
                <a:srgbClr val="102649"/>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dirty="0">
                <a:ln>
                  <a:noFill/>
                </a:ln>
                <a:solidFill>
                  <a:srgbClr val="102649"/>
                </a:solidFill>
                <a:effectLst/>
                <a:uLnTx/>
                <a:uFillTx/>
                <a:latin typeface="Calibri"/>
              </a:rPr>
              <a:t>Kentucky Academic Standards for Mathematics</a:t>
            </a:r>
            <a:r>
              <a:rPr kumimoji="0" lang="en-US" sz="3200" b="0" i="0" u="none" strike="noStrike" kern="0" cap="none" spc="0" normalizeH="0" baseline="0" noProof="0" dirty="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685800" y="6255657"/>
            <a:ext cx="9334500" cy="2800767"/>
          </a:xfrm>
          <a:prstGeom prst="rect">
            <a:avLst/>
          </a:prstGeom>
          <a:noFill/>
        </p:spPr>
        <p:txBody>
          <a:bodyPr wrap="square" rtlCol="0">
            <a:spAutoFit/>
          </a:bodyPr>
          <a:lstStyle/>
          <a:p>
            <a:r>
              <a:rPr lang="en-US" sz="2800" b="1" i="0" u="none" strike="noStrike" baseline="0" dirty="0">
                <a:solidFill>
                  <a:srgbClr val="102649"/>
                </a:solidFill>
                <a:latin typeface="+mn-lt"/>
              </a:rPr>
              <a:t>Fourth Grade Geometry</a:t>
            </a:r>
          </a:p>
          <a:p>
            <a:r>
              <a:rPr lang="en-US" sz="2800" b="0" i="0" strike="noStrike" baseline="0" dirty="0">
                <a:solidFill>
                  <a:srgbClr val="102649"/>
                </a:solidFill>
                <a:latin typeface="+mn-lt"/>
              </a:rPr>
              <a:t>KY.4.G.3 </a:t>
            </a:r>
            <a:r>
              <a:rPr lang="en-US" sz="2800" b="0" i="0" u="none" strike="noStrike" baseline="0" dirty="0">
                <a:solidFill>
                  <a:srgbClr val="102649"/>
                </a:solidFill>
                <a:latin typeface="+mn-lt"/>
              </a:rPr>
              <a:t>Identify lines of symmetry. </a:t>
            </a:r>
          </a:p>
          <a:p>
            <a:r>
              <a:rPr lang="en-US" sz="2800" b="0" i="0" u="none" strike="noStrike" baseline="0" dirty="0">
                <a:solidFill>
                  <a:srgbClr val="102649"/>
                </a:solidFill>
                <a:latin typeface="+mn-lt"/>
              </a:rPr>
              <a:t>a. Recognize a line of symmetry for a two-dimensional figure. </a:t>
            </a:r>
          </a:p>
          <a:p>
            <a:pPr>
              <a:spcAft>
                <a:spcPts val="1200"/>
              </a:spcAft>
            </a:pPr>
            <a:r>
              <a:rPr lang="en-US" sz="2800" b="0" i="0" u="none" strike="noStrike" baseline="0" dirty="0">
                <a:solidFill>
                  <a:srgbClr val="102649"/>
                </a:solidFill>
                <a:latin typeface="+mn-lt"/>
              </a:rPr>
              <a:t>b. Identify line-symmetric figures and draw lines of symmetry</a:t>
            </a:r>
            <a:r>
              <a:rPr lang="en-US" sz="1800" b="0" i="0" u="none" strike="noStrike" baseline="0" dirty="0">
                <a:solidFill>
                  <a:srgbClr val="102649"/>
                </a:solidFill>
                <a:latin typeface="Arial" panose="020B0604020202020204" pitchFamily="34" charset="0"/>
              </a:rPr>
              <a:t>. </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102649"/>
              </a:solidFill>
              <a:effectLst/>
              <a:uLnTx/>
              <a:uFillTx/>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10479314" y="6255657"/>
            <a:ext cx="7581900" cy="2092881"/>
          </a:xfrm>
          <a:prstGeom prst="rect">
            <a:avLst/>
          </a:prstGeom>
          <a:noFill/>
        </p:spPr>
        <p:txBody>
          <a:bodyPr wrap="square" rtlCol="0">
            <a:spAutoFit/>
          </a:bodyPr>
          <a:lstStyle/>
          <a:p>
            <a:r>
              <a:rPr lang="en-US" sz="2800" b="1" i="0" u="none" strike="noStrike" baseline="0" dirty="0">
                <a:solidFill>
                  <a:srgbClr val="102649"/>
                </a:solidFill>
                <a:latin typeface="+mn-lt"/>
              </a:rPr>
              <a:t>Fifth Grade Geometry</a:t>
            </a:r>
          </a:p>
          <a:p>
            <a:r>
              <a:rPr lang="en-US" sz="2800" b="0" i="0" u="none" strike="noStrike" baseline="0" dirty="0">
                <a:solidFill>
                  <a:srgbClr val="102649"/>
                </a:solidFill>
                <a:latin typeface="+mn-lt"/>
              </a:rPr>
              <a:t>KY.5.G.4 Classify two-dimensional figures in a hierarchy based on properties. </a:t>
            </a:r>
            <a:endParaRPr kumimoji="0" lang="en-US" sz="2800" b="0" i="0" u="none" strike="noStrike" kern="0" cap="none" spc="0" normalizeH="0" baseline="0" noProof="0" dirty="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solidFill>
                <a:effectLst/>
                <a:uLnTx/>
                <a:uFillTx/>
                <a:latin typeface="+mn-lt"/>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655924" y="8318141"/>
            <a:ext cx="10608207" cy="1815882"/>
          </a:xfrm>
          <a:prstGeom prst="rect">
            <a:avLst/>
          </a:prstGeom>
          <a:noFill/>
        </p:spPr>
        <p:txBody>
          <a:bodyPr wrap="square" lIns="91440" tIns="45720" rIns="91440" bIns="45720" anchor="t">
            <a:spAutoFit/>
          </a:bodyPr>
          <a:lstStyle/>
          <a:p>
            <a:r>
              <a:rPr lang="en-US" sz="2800" b="1" i="0" u="none" strike="noStrike" baseline="0" dirty="0">
                <a:solidFill>
                  <a:srgbClr val="102649"/>
                </a:solidFill>
                <a:latin typeface="+mn-lt"/>
              </a:rPr>
              <a:t>Standards for Mathematical Practice </a:t>
            </a:r>
            <a:endParaRPr lang="en-US" sz="2800" b="1" i="0" u="none" strike="noStrike" baseline="0" dirty="0">
              <a:solidFill>
                <a:srgbClr val="102649"/>
              </a:solidFill>
              <a:latin typeface="+mn-lt"/>
              <a:ea typeface="Calibri"/>
              <a:cs typeface="Calibri"/>
            </a:endParaRPr>
          </a:p>
          <a:p>
            <a:r>
              <a:rPr lang="en-US" sz="2800" b="1" i="0" u="none" strike="noStrike" baseline="0" dirty="0">
                <a:solidFill>
                  <a:srgbClr val="102649"/>
                </a:solidFill>
                <a:latin typeface="+mn-lt"/>
              </a:rPr>
              <a:t>MP.3 </a:t>
            </a:r>
            <a:r>
              <a:rPr lang="en-US" sz="2800" b="0" i="0" u="none" strike="noStrike" baseline="0" dirty="0">
                <a:solidFill>
                  <a:srgbClr val="102649"/>
                </a:solidFill>
                <a:latin typeface="+mn-lt"/>
              </a:rPr>
              <a:t>Construct viable arguments and critique the reasoning of others. </a:t>
            </a:r>
            <a:endParaRPr lang="en-US" sz="2800" b="0" i="0" u="none" strike="noStrike" baseline="0" dirty="0">
              <a:solidFill>
                <a:srgbClr val="102649"/>
              </a:solidFill>
              <a:latin typeface="+mn-lt"/>
              <a:ea typeface="Calibri"/>
              <a:cs typeface="Calibri"/>
            </a:endParaRPr>
          </a:p>
          <a:p>
            <a:r>
              <a:rPr lang="en-US" sz="2800" b="1" i="0" u="none" strike="noStrike" baseline="0" dirty="0">
                <a:solidFill>
                  <a:srgbClr val="102649"/>
                </a:solidFill>
                <a:latin typeface="+mn-lt"/>
              </a:rPr>
              <a:t>MP.6 </a:t>
            </a:r>
            <a:r>
              <a:rPr lang="en-US" sz="2800" b="0" i="0" u="none" strike="noStrike" baseline="0" dirty="0">
                <a:solidFill>
                  <a:srgbClr val="102649"/>
                </a:solidFill>
                <a:latin typeface="+mn-lt"/>
              </a:rPr>
              <a:t>Attend to precision. </a:t>
            </a:r>
            <a:endParaRPr lang="en-US" sz="2400" dirty="0">
              <a:solidFill>
                <a:srgbClr val="102649"/>
              </a:solidFill>
              <a:latin typeface="Arial"/>
              <a:cs typeface="Arial"/>
            </a:endParaRPr>
          </a:p>
          <a:p>
            <a:r>
              <a:rPr lang="en-US" sz="2800" b="1" i="0" u="none" strike="noStrike" baseline="0" dirty="0">
                <a:solidFill>
                  <a:srgbClr val="102649"/>
                </a:solidFill>
                <a:latin typeface="+mn-lt"/>
              </a:rPr>
              <a:t>MP.7 </a:t>
            </a:r>
            <a:r>
              <a:rPr lang="en-US" sz="2800" b="0" i="0" u="none" strike="noStrike" baseline="0" dirty="0">
                <a:solidFill>
                  <a:srgbClr val="102649"/>
                </a:solidFill>
                <a:latin typeface="+mn-lt"/>
              </a:rPr>
              <a:t>Look for and make use of structure</a:t>
            </a:r>
            <a:r>
              <a:rPr lang="en-US" sz="2800" b="0" i="0" u="none" strike="noStrike" baseline="0" dirty="0">
                <a:solidFill>
                  <a:srgbClr val="102649"/>
                </a:solidFill>
                <a:latin typeface="Calibri"/>
                <a:ea typeface="Calibri"/>
                <a:cs typeface="Calibri"/>
              </a:rPr>
              <a:t>.</a:t>
            </a:r>
            <a:r>
              <a:rPr lang="en-US" sz="1800" b="0" i="0" u="none" strike="noStrike" baseline="0" dirty="0">
                <a:solidFill>
                  <a:srgbClr val="102649"/>
                </a:solidFill>
                <a:latin typeface="Arial"/>
                <a:cs typeface="Arial"/>
              </a:rPr>
              <a:t> </a:t>
            </a:r>
            <a:endParaRPr lang="en-US" sz="2400" b="0" i="0" u="none" strike="noStrike" kern="0" cap="none" spc="0" normalizeH="0" baseline="0" noProof="0" dirty="0">
              <a:ln>
                <a:noFill/>
              </a:ln>
              <a:solidFill>
                <a:srgbClr val="102649"/>
              </a:solidFill>
              <a:effectLst/>
              <a:uLnTx/>
              <a:uFillTx/>
              <a:latin typeface="Arial"/>
              <a:cs typeface="Arial"/>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45519-2F22-509E-7F46-BEC560784D9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17F427C-D628-9686-CD3E-F6EE3D98E60F}"/>
              </a:ext>
            </a:extLst>
          </p:cNvPr>
          <p:cNvSpPr>
            <a:spLocks noGrp="1"/>
          </p:cNvSpPr>
          <p:nvPr>
            <p:ph type="title"/>
          </p:nvPr>
        </p:nvSpPr>
        <p:spPr>
          <a:xfrm>
            <a:off x="4833402" y="-553998"/>
            <a:ext cx="8740140" cy="553998"/>
          </a:xfrm>
        </p:spPr>
        <p:txBody>
          <a:bodyPr wrap="square" lIns="0" tIns="0" rIns="0" bIns="0" anchor="b">
            <a:spAutoFit/>
          </a:bodyPr>
          <a:lstStyle/>
          <a:p>
            <a:r>
              <a:rPr lang="en-US" sz="3600" b="0" dirty="0">
                <a:solidFill>
                  <a:schemeClr val="bg2"/>
                </a:solidFill>
              </a:rPr>
              <a:t>Symmetric Mosaics – Activity Instructions</a:t>
            </a:r>
          </a:p>
        </p:txBody>
      </p:sp>
      <p:sp>
        <p:nvSpPr>
          <p:cNvPr id="14" name="object 22" descr="KY Family Math Night - Geometry Activity 1c: Symmetric Mosaics&#10;&#10;">
            <a:extLst>
              <a:ext uri="{FF2B5EF4-FFF2-40B4-BE49-F238E27FC236}">
                <a16:creationId xmlns:a16="http://schemas.microsoft.com/office/drawing/2014/main" id="{6E2872C2-F691-0C94-542F-24B7BFE6C777}"/>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 Activity Instructions</a:t>
            </a:r>
          </a:p>
          <a:p>
            <a:pPr marL="642620" marR="5080" indent="-630555" algn="ctr">
              <a:lnSpc>
                <a:spcPts val="3820"/>
              </a:lnSpc>
              <a:spcBef>
                <a:spcPts val="409"/>
              </a:spcBef>
            </a:pPr>
            <a:endParaRPr lang="en-US" sz="3350" spc="-10" dirty="0">
              <a:solidFill>
                <a:schemeClr val="bg1"/>
              </a:solidFill>
              <a:latin typeface="Arial" panose="020B0604020202020204" pitchFamily="34" charset="0"/>
              <a:cs typeface="Arial" panose="020B0604020202020204" pitchFamily="34" charset="0"/>
            </a:endParaRPr>
          </a:p>
        </p:txBody>
      </p:sp>
      <p:pic>
        <p:nvPicPr>
          <p:cNvPr id="13" name="Picture 12" descr="Instructions:&#10;Instructions&#10;1.Roll the die.&#10;2. Find the number in the Pattern Block Key and take 2 pattern blocks.&#10;3. Repeat 2 more times, taking 2 pattern blocks each time.&#10;&#10;3.Make a design with all your shapes that has at least one line of symmetry. A line of symmetry is a line that divides the design into two identical parts.&#10;5. Count the number of lines of symmetry. Whoever has more lines of symmetry wins.&#10;6. Use the same blocks and try a new design.&#10;Players: One or more&#10;Goal Make the most lines of symmetry&#10;">
            <a:extLst>
              <a:ext uri="{FF2B5EF4-FFF2-40B4-BE49-F238E27FC236}">
                <a16:creationId xmlns:a16="http://schemas.microsoft.com/office/drawing/2014/main" id="{840CBE4A-2440-FFFA-E7A1-009A666C6768}"/>
              </a:ext>
            </a:extLst>
          </p:cNvPr>
          <p:cNvPicPr>
            <a:picLocks noChangeAspect="1"/>
          </p:cNvPicPr>
          <p:nvPr/>
        </p:nvPicPr>
        <p:blipFill>
          <a:blip r:embed="rId2"/>
          <a:stretch>
            <a:fillRect/>
          </a:stretch>
        </p:blipFill>
        <p:spPr>
          <a:xfrm>
            <a:off x="4027183" y="1574800"/>
            <a:ext cx="10134600" cy="7757978"/>
          </a:xfrm>
          <a:prstGeom prst="rect">
            <a:avLst/>
          </a:prstGeom>
        </p:spPr>
      </p:pic>
      <p:pic>
        <p:nvPicPr>
          <p:cNvPr id="3" name="Picture 2">
            <a:extLst>
              <a:ext uri="{FF2B5EF4-FFF2-40B4-BE49-F238E27FC236}">
                <a16:creationId xmlns:a16="http://schemas.microsoft.com/office/drawing/2014/main" id="{0E4A0472-9F45-EA52-2BD5-5D2913B579C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9100" y="3556000"/>
            <a:ext cx="3446612" cy="3276600"/>
          </a:xfrm>
          <a:prstGeom prst="rect">
            <a:avLst/>
          </a:prstGeom>
        </p:spPr>
      </p:pic>
      <p:cxnSp>
        <p:nvCxnSpPr>
          <p:cNvPr id="5" name="Straight Connector 4">
            <a:extLst>
              <a:ext uri="{FF2B5EF4-FFF2-40B4-BE49-F238E27FC236}">
                <a16:creationId xmlns:a16="http://schemas.microsoft.com/office/drawing/2014/main" id="{648E0E82-8069-4910-D1C4-ED43B19D0050}"/>
              </a:ext>
              <a:ext uri="{C183D7F6-B498-43B3-948B-1728B52AA6E4}">
                <adec:decorative xmlns:adec="http://schemas.microsoft.com/office/drawing/2017/decorative" val="1"/>
              </a:ext>
            </a:extLst>
          </p:cNvPr>
          <p:cNvCxnSpPr/>
          <p:nvPr/>
        </p:nvCxnSpPr>
        <p:spPr>
          <a:xfrm>
            <a:off x="2095500" y="3251200"/>
            <a:ext cx="152400" cy="388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F2A7A-1607-DD0E-38A1-7F86218AEEBD}"/>
              </a:ext>
              <a:ext uri="{C183D7F6-B498-43B3-948B-1728B52AA6E4}">
                <adec:decorative xmlns:adec="http://schemas.microsoft.com/office/drawing/2017/decorative" val="1"/>
              </a:ext>
            </a:extLst>
          </p:cNvPr>
          <p:cNvCxnSpPr>
            <a:cxnSpLocks/>
          </p:cNvCxnSpPr>
          <p:nvPr/>
        </p:nvCxnSpPr>
        <p:spPr>
          <a:xfrm flipV="1">
            <a:off x="266700" y="5156200"/>
            <a:ext cx="4038600" cy="152400"/>
          </a:xfrm>
          <a:prstGeom prst="line">
            <a:avLst/>
          </a:prstGeom>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9673A2FA-31AE-0F1E-5877-ABE6168E668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3830300" y="7823200"/>
            <a:ext cx="1965960" cy="1089660"/>
          </a:xfrm>
          <a:prstGeom prst="rect">
            <a:avLst/>
          </a:prstGeom>
        </p:spPr>
      </p:pic>
      <p:cxnSp>
        <p:nvCxnSpPr>
          <p:cNvPr id="4" name="Straight Connector 3">
            <a:extLst>
              <a:ext uri="{FF2B5EF4-FFF2-40B4-BE49-F238E27FC236}">
                <a16:creationId xmlns:a16="http://schemas.microsoft.com/office/drawing/2014/main" id="{8EDCC538-C7D3-8977-83B6-C40411860BA4}"/>
              </a:ext>
              <a:ext uri="{C183D7F6-B498-43B3-948B-1728B52AA6E4}">
                <adec:decorative xmlns:adec="http://schemas.microsoft.com/office/drawing/2017/decorative" val="1"/>
              </a:ext>
            </a:extLst>
          </p:cNvPr>
          <p:cNvCxnSpPr>
            <a:cxnSpLocks/>
          </p:cNvCxnSpPr>
          <p:nvPr/>
        </p:nvCxnSpPr>
        <p:spPr>
          <a:xfrm>
            <a:off x="14807474" y="7148830"/>
            <a:ext cx="0" cy="2438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243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6C5F44-1708-AED0-5370-85DCAA898B0F}"/>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Family Prompts</a:t>
            </a:r>
          </a:p>
        </p:txBody>
      </p:sp>
      <p:sp>
        <p:nvSpPr>
          <p:cNvPr id="14" name="object 22" descr="KY Family Math Night - Geometry Activity 1c: Symmetric Mosaics&#10;&#10;">
            <a:extLst>
              <a:ext uri="{FF2B5EF4-FFF2-40B4-BE49-F238E27FC236}">
                <a16:creationId xmlns:a16="http://schemas.microsoft.com/office/drawing/2014/main" id="{8C2D7D20-AD1A-A834-8D13-918CAC1DBFC4}"/>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 Family Prompts</a:t>
            </a:r>
          </a:p>
          <a:p>
            <a:pPr marL="642620" marR="5080" indent="-630555" algn="ctr">
              <a:lnSpc>
                <a:spcPts val="3820"/>
              </a:lnSpc>
              <a:spcBef>
                <a:spcPts val="409"/>
              </a:spcBef>
            </a:pPr>
            <a:endParaRPr lang="en-US" sz="3350" spc="-10" dirty="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958261" y="1298195"/>
            <a:ext cx="9054058" cy="523220"/>
          </a:xfrm>
          <a:prstGeom prst="rect">
            <a:avLst/>
          </a:prstGeom>
          <a:noFill/>
        </p:spPr>
        <p:txBody>
          <a:bodyPr wrap="square">
            <a:spAutoFit/>
          </a:bodyPr>
          <a:lstStyle>
            <a:defPPr>
              <a:defRPr kern="0"/>
            </a:defPPr>
          </a:lstStyle>
          <a:p>
            <a:pPr algn="ctr"/>
            <a:r>
              <a:rPr lang="en-US" sz="2800" dirty="0">
                <a:solidFill>
                  <a:srgbClr val="102649"/>
                </a:solidFill>
                <a:latin typeface="+mn-lt"/>
              </a:rPr>
              <a:t>Ask any of the following questions as you play the game.</a:t>
            </a:r>
          </a:p>
        </p:txBody>
      </p:sp>
      <p:pic>
        <p:nvPicPr>
          <p:cNvPr id="11" name="Picture 10" descr="Family Prompts&#10;Ask any of the following questions:&#10;What is the name of this shape? (Possible responses: parallelogram, hexagon, quadrilateral, triangle, trapezoid)&#10;Which shapes can be classified as quadrilaterals (having four sides)? How do you know?&#10;Which shapes can be classified as parallelograms (having&#10;two pairs of parallel sides; sides that keep the same distance apart)? How do you know?&#10;How do you know if this shape has a line of symmetry? Show me.&#10;Is there another line of symmetry?&#10;">
            <a:extLst>
              <a:ext uri="{FF2B5EF4-FFF2-40B4-BE49-F238E27FC236}">
                <a16:creationId xmlns:a16="http://schemas.microsoft.com/office/drawing/2014/main" id="{9BC278ED-354D-91BC-F795-3E528A6ABF82}"/>
              </a:ext>
            </a:extLst>
          </p:cNvPr>
          <p:cNvPicPr>
            <a:picLocks noChangeAspect="1"/>
          </p:cNvPicPr>
          <p:nvPr/>
        </p:nvPicPr>
        <p:blipFill>
          <a:blip r:embed="rId2"/>
          <a:stretch>
            <a:fillRect/>
          </a:stretch>
        </p:blipFill>
        <p:spPr>
          <a:xfrm>
            <a:off x="3162300" y="2032000"/>
            <a:ext cx="12645981" cy="754508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CBB4-FED1-E5E6-C3F5-95611D1B42D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88C2EE0-041E-6606-2B01-787CAB5B4836}"/>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1</a:t>
            </a:r>
          </a:p>
        </p:txBody>
      </p:sp>
      <p:sp>
        <p:nvSpPr>
          <p:cNvPr id="23" name="object 22" descr="KY Family Math Night - Geometry Activity 1c: Symmetric Mosaics&#10;&#10;">
            <a:extLst>
              <a:ext uri="{FF2B5EF4-FFF2-40B4-BE49-F238E27FC236}">
                <a16:creationId xmlns:a16="http://schemas.microsoft.com/office/drawing/2014/main" id="{88FEDBBC-DFC7-DFEC-A86D-09AF114B476C}"/>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E3DCDB24-453A-22BF-8F50-56D4FDC65BBA}"/>
              </a:ext>
            </a:extLst>
          </p:cNvPr>
          <p:cNvGraphicFramePr>
            <a:graphicFrameLocks noGrp="1"/>
          </p:cNvGraphicFramePr>
          <p:nvPr>
            <p:extLst>
              <p:ext uri="{D42A27DB-BD31-4B8C-83A1-F6EECF244321}">
                <p14:modId xmlns:p14="http://schemas.microsoft.com/office/powerpoint/2010/main" val="2314566178"/>
              </p:ext>
            </p:extLst>
          </p:nvPr>
        </p:nvGraphicFramePr>
        <p:xfrm>
          <a:off x="10758516" y="225799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5" name="Table 4">
            <a:extLst>
              <a:ext uri="{FF2B5EF4-FFF2-40B4-BE49-F238E27FC236}">
                <a16:creationId xmlns:a16="http://schemas.microsoft.com/office/drawing/2014/main" id="{7F67E06F-F5B1-2B6C-0F4A-DCD2F36D5254}"/>
              </a:ext>
            </a:extLst>
          </p:cNvPr>
          <p:cNvGraphicFramePr>
            <a:graphicFrameLocks noGrp="1"/>
          </p:cNvGraphicFramePr>
          <p:nvPr>
            <p:extLst>
              <p:ext uri="{D42A27DB-BD31-4B8C-83A1-F6EECF244321}">
                <p14:modId xmlns:p14="http://schemas.microsoft.com/office/powerpoint/2010/main" val="4097294965"/>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73C4F9B7-50EF-2C50-0AC7-F0238C8DA00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pic>
        <p:nvPicPr>
          <p:cNvPr id="25" name="PowerPoint Dice" descr="automated die">
            <a:hlinkClick r:id="" action="ppaction://media"/>
            <a:extLst>
              <a:ext uri="{FF2B5EF4-FFF2-40B4-BE49-F238E27FC236}">
                <a16:creationId xmlns:a16="http://schemas.microsoft.com/office/drawing/2014/main" id="{E7356DAF-493B-6743-6A34-5874463F7404}"/>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9B8C1C07-E665-3B68-E012-11816D14B3A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6B5EA9DB-D010-4823-E614-55B670F75E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713D9A7C-15C1-3A93-3065-166B1CABE8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8ECAB8F2-673E-DD49-4158-ABFB7ADB3E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0BCCBF98-C0EA-4E25-937C-2C3A55A10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47001025-FBFF-1491-FE6B-61819DCB31F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DE46551-9C33-8257-0DCE-470452E0AD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E3634664-C338-379C-052F-34AFACA929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A1B9233-1ACC-F922-ED14-AB36B950F1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AAB518EF-09D2-0103-CD87-B3F9BBAA63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3D62DC1B-78A7-CF18-6020-3D9173E3C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21CEE104-C56E-38A3-CC88-DD4E38B368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1AF7696-C7AA-DA5C-179F-B7C246D5D60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302B39F8-98E9-F9E8-BAE2-2812CA3764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89F2C2FF-F852-1684-803B-488CE210ED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A902359E-EA78-4995-3E1D-D719C088A0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08E60596-A760-60EE-1030-C71B4018DD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BDD926CC-112D-2B14-20BC-3CFD860FED6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F398D3E-4D60-CD2C-2D8B-B9CECF001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F4A66F2-81A0-DD0F-C8AE-4BDFA116DB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C32307-5F69-199C-FBC5-141D321C87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061DF60-6080-5518-3E47-852228F5E0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F146C26A-754E-F440-985C-26008E4306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22B58FD5-7D42-692F-B192-322A6D1492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0B9BABE-A5EB-7A4D-A75F-4C90781E7D4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48592E9D-50B5-F768-73B1-E30DC39726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651983DA-02CA-4E64-8552-2B8DB03364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9B2F93CB-7F41-FFBB-CD0E-A2A648CD8E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617E2793-163C-CEA7-CA18-F6C355EF1C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1163E069-ADE0-1C2C-71FD-E2B0BC970C4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CDB86FD1-250B-C0DB-734F-F3D19E0F6E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BEAEB00-F54D-15FA-F08A-F3D54EB402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ACC3CC9-EC1A-847A-9E34-5995B65CE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32E91E46-C232-79FF-A969-2BC5E756FC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6A0FE15F-6633-ACD4-7074-D317A97A7F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03196" y="2373894"/>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88873EEB-DD0B-36E4-DCDC-7E816AE1642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F15EA894-5B56-C0DD-CA57-12EFF7BF28E3}"/>
              </a:ext>
            </a:extLst>
          </p:cNvPr>
          <p:cNvSpPr txBox="1"/>
          <p:nvPr/>
        </p:nvSpPr>
        <p:spPr>
          <a:xfrm>
            <a:off x="1444344" y="8245889"/>
            <a:ext cx="15553216" cy="1631216"/>
          </a:xfrm>
          <a:prstGeom prst="rect">
            <a:avLst/>
          </a:prstGeom>
          <a:noFill/>
        </p:spPr>
        <p:txBody>
          <a:bodyPr wrap="square">
            <a:spAutoFit/>
          </a:bodyPr>
          <a:lstStyle/>
          <a:p>
            <a:pPr algn="l"/>
            <a:endParaRPr lang="en-US" sz="2800" b="0" i="0" u="none" strike="noStrike" baseline="0" dirty="0">
              <a:solidFill>
                <a:srgbClr val="000000"/>
              </a:solidFill>
              <a:latin typeface="Calibri" panose="020F0502020204030204" pitchFamily="34" charset="0"/>
            </a:endParaRPr>
          </a:p>
          <a:p>
            <a:pPr algn="ctr"/>
            <a:r>
              <a:rPr lang="en-US" sz="2400" b="1" u="none" strike="noStrike" baseline="0" dirty="0">
                <a:solidFill>
                  <a:schemeClr val="tx1"/>
                </a:solidFill>
                <a:latin typeface="+mn-lt"/>
              </a:rPr>
              <a:t>Family</a:t>
            </a:r>
            <a:r>
              <a:rPr lang="en-US" sz="2400" b="1" i="1" u="none" strike="noStrike" baseline="0" dirty="0">
                <a:solidFill>
                  <a:schemeClr val="tx1"/>
                </a:solidFill>
                <a:latin typeface="+mn-lt"/>
              </a:rPr>
              <a:t> </a:t>
            </a:r>
            <a:r>
              <a:rPr lang="en-US" sz="2400" b="1" u="none" strike="noStrike" baseline="0" dirty="0">
                <a:solidFill>
                  <a:schemeClr val="tx1"/>
                </a:solidFill>
                <a:latin typeface="+mn-lt"/>
              </a:rPr>
              <a:t>prompts</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a:p>
            <a:pPr marL="342900" indent="-342900">
              <a:buFont typeface="Arial" panose="020B0604020202020204" pitchFamily="34" charset="0"/>
              <a:buChar char="•"/>
            </a:pPr>
            <a:r>
              <a:rPr lang="en-US" sz="2400" b="0" i="0" u="none" strike="noStrike" baseline="0" dirty="0">
                <a:solidFill>
                  <a:schemeClr val="tx1"/>
                </a:solidFill>
                <a:latin typeface="+mn-lt"/>
              </a:rPr>
              <a:t>What is the name of this shape? (Possible responses: parallelogram, hexagon, quadrilateral, triangle, trapezoid)</a:t>
            </a:r>
          </a:p>
          <a:p>
            <a:pPr marL="342900" indent="-342900">
              <a:buFont typeface="Arial" panose="020B0604020202020204" pitchFamily="34" charset="0"/>
              <a:buChar char="•"/>
            </a:pPr>
            <a:r>
              <a:rPr lang="en-US" sz="2400" b="0" i="0" u="none" strike="noStrike" baseline="0" dirty="0">
                <a:solidFill>
                  <a:schemeClr val="tx1"/>
                </a:solidFill>
                <a:latin typeface="+mn-lt"/>
              </a:rPr>
              <a:t>Which shapes can be classified as quadrilaterals (having four sides)? How do you know?</a:t>
            </a:r>
          </a:p>
        </p:txBody>
      </p:sp>
    </p:spTree>
    <p:extLst>
      <p:ext uri="{BB962C8B-B14F-4D97-AF65-F5344CB8AC3E}">
        <p14:creationId xmlns:p14="http://schemas.microsoft.com/office/powerpoint/2010/main" val="31525596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CBB4-FED1-E5E6-C3F5-95611D1B42DF}"/>
            </a:ext>
          </a:extLst>
        </p:cNvPr>
        <p:cNvGrpSpPr/>
        <p:nvPr/>
      </p:nvGrpSpPr>
      <p:grpSpPr>
        <a:xfrm>
          <a:off x="0" y="0"/>
          <a:ext cx="0" cy="0"/>
          <a:chOff x="0" y="0"/>
          <a:chExt cx="0" cy="0"/>
        </a:xfrm>
      </p:grpSpPr>
      <p:sp>
        <p:nvSpPr>
          <p:cNvPr id="15" name="object 15" descr="Pattern Block Key&#10;">
            <a:extLst>
              <a:ext uri="{FF2B5EF4-FFF2-40B4-BE49-F238E27FC236}">
                <a16:creationId xmlns:a16="http://schemas.microsoft.com/office/drawing/2014/main" id="{73C4F9B7-50EF-2C50-0AC7-F0238C8DA00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88FEDBBC-DFC7-DFEC-A86D-09AF114B476C}"/>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E7356DAF-493B-6743-6A34-5874463F7404}"/>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9B8C1C07-E665-3B68-E012-11816D14B3A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6B5EA9DB-D010-4823-E614-55B670F75E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713D9A7C-15C1-3A93-3065-166B1CABE8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8ECAB8F2-673E-DD49-4158-ABFB7ADB3E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0BCCBF98-C0EA-4E25-937C-2C3A55A10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47001025-FBFF-1491-FE6B-61819DCB31F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DE46551-9C33-8257-0DCE-470452E0AD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E3634664-C338-379C-052F-34AFACA929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A1B9233-1ACC-F922-ED14-AB36B950F1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AAB518EF-09D2-0103-CD87-B3F9BBAA63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3D62DC1B-78A7-CF18-6020-3D9173E3C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21CEE104-C56E-38A3-CC88-DD4E38B368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1AF7696-C7AA-DA5C-179F-B7C246D5D60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302B39F8-98E9-F9E8-BAE2-2812CA3764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89F2C2FF-F852-1684-803B-488CE210ED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A902359E-EA78-4995-3E1D-D719C088A0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08E60596-A760-60EE-1030-C71B4018DD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BDD926CC-112D-2B14-20BC-3CFD860FED6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F398D3E-4D60-CD2C-2D8B-B9CECF001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F4A66F2-81A0-DD0F-C8AE-4BDFA116DB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C32307-5F69-199C-FBC5-141D321C87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061DF60-6080-5518-3E47-852228F5E0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F146C26A-754E-F440-985C-26008E4306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22B58FD5-7D42-692F-B192-322A6D1492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0B9BABE-A5EB-7A4D-A75F-4C90781E7D4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48592E9D-50B5-F768-73B1-E30DC39726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651983DA-02CA-4E64-8552-2B8DB03364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9B2F93CB-7F41-FFBB-CD0E-A2A648CD8E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617E2793-163C-CEA7-CA18-F6C355EF1C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1163E069-ADE0-1C2C-71FD-E2B0BC970C4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CDB86FD1-250B-C0DB-734F-F3D19E0F6E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BEAEB00-F54D-15FA-F08A-F3D54EB402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ACC3CC9-EC1A-847A-9E34-5995B65CE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32E91E46-C232-79FF-A969-2BC5E756FC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6A0FE15F-6633-ACD4-7074-D317A97A7F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88873EEB-DD0B-36E4-DCDC-7E816AE1642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F15EA894-5B56-C0DD-CA57-12EFF7BF28E3}"/>
              </a:ext>
            </a:extLst>
          </p:cNvPr>
          <p:cNvSpPr txBox="1"/>
          <p:nvPr/>
        </p:nvSpPr>
        <p:spPr>
          <a:xfrm>
            <a:off x="1444344" y="8245889"/>
            <a:ext cx="15553216" cy="1631216"/>
          </a:xfrm>
          <a:prstGeom prst="rect">
            <a:avLst/>
          </a:prstGeom>
          <a:noFill/>
        </p:spPr>
        <p:txBody>
          <a:bodyPr wrap="square">
            <a:spAutoFit/>
          </a:bodyPr>
          <a:lstStyle/>
          <a:p>
            <a:pPr algn="l"/>
            <a:endParaRPr lang="en-US" sz="2800" b="0" i="0" u="none" strike="noStrike" baseline="0" dirty="0">
              <a:solidFill>
                <a:srgbClr val="000000"/>
              </a:solidFill>
              <a:latin typeface="Calibri" panose="020F0502020204030204" pitchFamily="34" charset="0"/>
            </a:endParaRPr>
          </a:p>
          <a:p>
            <a:pPr algn="ctr"/>
            <a:r>
              <a:rPr lang="en-US" sz="2400" b="1" u="none" strike="noStrike" baseline="0" dirty="0">
                <a:solidFill>
                  <a:schemeClr val="tx1"/>
                </a:solidFill>
                <a:latin typeface="+mn-lt"/>
              </a:rPr>
              <a:t>Family</a:t>
            </a:r>
            <a:r>
              <a:rPr lang="en-US" sz="2400" b="1" i="1" u="none" strike="noStrike" baseline="0" dirty="0">
                <a:solidFill>
                  <a:schemeClr val="tx1"/>
                </a:solidFill>
                <a:latin typeface="+mn-lt"/>
              </a:rPr>
              <a:t> </a:t>
            </a:r>
            <a:r>
              <a:rPr lang="en-US" sz="2400" b="1" u="none" strike="noStrike" baseline="0" dirty="0">
                <a:solidFill>
                  <a:schemeClr val="tx1"/>
                </a:solidFill>
                <a:latin typeface="+mn-lt"/>
              </a:rPr>
              <a:t>prompts</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a:p>
            <a:pPr marL="342900" indent="-342900">
              <a:buFont typeface="Arial" panose="020B0604020202020204" pitchFamily="34" charset="0"/>
              <a:buChar char="•"/>
            </a:pPr>
            <a:r>
              <a:rPr lang="en-US" sz="2400" b="0" i="0" u="none" strike="noStrike" baseline="0" dirty="0">
                <a:solidFill>
                  <a:schemeClr val="tx1"/>
                </a:solidFill>
                <a:latin typeface="+mn-lt"/>
              </a:rPr>
              <a:t>What is the name of this shape? (Possible responses: parallelogram, hexagon, quadrilateral, triangle, trapezoid)</a:t>
            </a:r>
          </a:p>
          <a:p>
            <a:pPr marL="342900" indent="-342900">
              <a:buFont typeface="Arial" panose="020B0604020202020204" pitchFamily="34" charset="0"/>
              <a:buChar char="•"/>
            </a:pPr>
            <a:r>
              <a:rPr lang="en-US" sz="2400" b="0" i="0" u="none" strike="noStrike" baseline="0" dirty="0">
                <a:solidFill>
                  <a:schemeClr val="tx1"/>
                </a:solidFill>
                <a:latin typeface="+mn-lt"/>
              </a:rPr>
              <a:t>Which shapes can be classified as quadrilaterals (having four sides)? How do you know?</a:t>
            </a:r>
          </a:p>
        </p:txBody>
      </p:sp>
      <p:graphicFrame>
        <p:nvGraphicFramePr>
          <p:cNvPr id="3" name="Table 2">
            <a:extLst>
              <a:ext uri="{FF2B5EF4-FFF2-40B4-BE49-F238E27FC236}">
                <a16:creationId xmlns:a16="http://schemas.microsoft.com/office/drawing/2014/main" id="{0E2A0144-0187-328E-88D2-5FE1CE860523}"/>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5" name="Table 4">
            <a:extLst>
              <a:ext uri="{FF2B5EF4-FFF2-40B4-BE49-F238E27FC236}">
                <a16:creationId xmlns:a16="http://schemas.microsoft.com/office/drawing/2014/main" id="{B05730AB-9BD6-E050-FA47-C4219C3CDF04}"/>
              </a:ext>
            </a:extLst>
          </p:cNvPr>
          <p:cNvGraphicFramePr>
            <a:graphicFrameLocks noGrp="1"/>
          </p:cNvGraphicFramePr>
          <p:nvPr>
            <p:extLst>
              <p:ext uri="{D42A27DB-BD31-4B8C-83A1-F6EECF244321}">
                <p14:modId xmlns:p14="http://schemas.microsoft.com/office/powerpoint/2010/main" val="3897565252"/>
              </p:ext>
            </p:extLst>
          </p:nvPr>
        </p:nvGraphicFramePr>
        <p:xfrm>
          <a:off x="10973815" y="2210804"/>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6" name="Title 5">
            <a:extLst>
              <a:ext uri="{FF2B5EF4-FFF2-40B4-BE49-F238E27FC236}">
                <a16:creationId xmlns:a16="http://schemas.microsoft.com/office/drawing/2014/main" id="{37304385-9B4A-57C6-2D71-3B27192FF7E0}"/>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2</a:t>
            </a:r>
          </a:p>
        </p:txBody>
      </p:sp>
    </p:spTree>
    <p:extLst>
      <p:ext uri="{BB962C8B-B14F-4D97-AF65-F5344CB8AC3E}">
        <p14:creationId xmlns:p14="http://schemas.microsoft.com/office/powerpoint/2010/main" val="31576634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7BFB7-F61C-91D4-5E90-0057927ECE23}"/>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41A3A08-EC7B-A3F5-1181-75ADFB37CF47}"/>
              </a:ext>
            </a:extLst>
          </p:cNvPr>
          <p:cNvGraphicFramePr>
            <a:graphicFrameLocks noGrp="1"/>
          </p:cNvGraphicFramePr>
          <p:nvPr>
            <p:extLst>
              <p:ext uri="{D42A27DB-BD31-4B8C-83A1-F6EECF244321}">
                <p14:modId xmlns:p14="http://schemas.microsoft.com/office/powerpoint/2010/main" val="74099304"/>
              </p:ext>
            </p:extLst>
          </p:nvPr>
        </p:nvGraphicFramePr>
        <p:xfrm>
          <a:off x="10973260" y="2209801"/>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8B1327FF-95E0-9151-FCE1-4C87A82FA6B5}"/>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45FFEB7F-E802-73F4-2765-D28F07B4212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589D2141-EF17-33AC-FE18-2BF45D8A4D4D}"/>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D6418778-E633-A76B-D11A-CA1BCEC0B5AE}"/>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046B9038-AC86-1338-C356-2AE8CF71827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46F76C13-927D-C529-1FA7-8FA6911E2AD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043F0C92-A332-C55E-ADB1-CA0049C891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02F1CD30-8C72-8059-99E0-81045BBF66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C84FB59F-268B-6953-E565-C1D80EDCD74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A9A0D99A-7239-0AE0-5D9C-F41D7B289A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ECD3D931-5D39-FB88-4F72-A37AB24D002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D64FB670-3F07-8FD2-0B1D-A5F88B2007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E75D4E22-8CA0-937E-F513-B343E2887E0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48FA0081-24BA-E225-7DDA-20DAAB6CBEB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79669F0E-B34C-6619-CB52-B2EE8616BF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D54CA731-CFCE-1BF4-2299-B07A6B65B7D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2D235884-07C3-BDC7-D5A7-C7B95343C97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71F505E1-3FD0-10A7-FBD2-77E75600926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AD446190-855B-1C79-E9FB-928E5757EF7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1622ADAB-EC91-1F65-8515-CBCBBC9DFBC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4AA3D34B-9039-9071-4E9C-1CD1F301AC3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D2B654FA-CB0A-3151-4639-41EA715B299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27B3A78-5B37-1CA5-CE9D-D6424F55370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08D6164C-7C4E-D403-BAA0-36AA83BB26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F76A51F0-6466-4632-3EE0-7495942A0A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6FC59132-24BF-DF26-1B3D-055D1F2F48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93A755B6-7907-55A2-D441-90ECDE88C0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7B29CA8E-BE59-6410-071C-EA947532260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8C4139A8-9725-EA0E-ECFB-E52EA6F5F2E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D3EC3B8F-4BFA-6484-E1EA-968F2CD02FE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CE103508-C8DC-50CF-6B16-81C8D516938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52F0FB50-59B6-2478-9C17-3FD9AF1F37C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C32C1C8F-467B-20A8-B609-DD966047C75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72A1A665-D563-FBC5-6F9A-3693F086E8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23DD2769-A68A-D192-14CA-C1A7F0CDA3F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7440EC1F-3C94-061D-3B8B-7BBE9C8A456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3D202E8F-099C-27E2-DCB9-AACAE70602D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06A11E0E-CDA7-1A48-AD35-877FA087214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21C4FE51-B6F8-8CF9-4954-0B5DFA27FC2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C4D53445-1BA6-ABA7-1166-5D59612A3704}"/>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3D5A8FBB-AA8B-A836-69F9-DC5152C42BCC}"/>
              </a:ext>
            </a:extLst>
          </p:cNvPr>
          <p:cNvSpPr txBox="1"/>
          <p:nvPr/>
        </p:nvSpPr>
        <p:spPr>
          <a:xfrm>
            <a:off x="1082097" y="8634811"/>
            <a:ext cx="16277710"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Which shapes can be classified as parallelograms (having two pairs of parallel sides; sides that keep the same distance apart)? </a:t>
            </a:r>
          </a:p>
          <a:p>
            <a:pPr marL="342900" indent="-342900">
              <a:buFont typeface="Arial" panose="020B0604020202020204" pitchFamily="34" charset="0"/>
              <a:buChar char="•"/>
            </a:pPr>
            <a:r>
              <a:rPr lang="en-US" sz="2400" b="0" i="0" u="none" strike="noStrike" baseline="0" dirty="0">
                <a:latin typeface="+mn-lt"/>
              </a:rPr>
              <a:t>How do you know?  How do you know if this shape has a line of symmetry? Show me</a:t>
            </a:r>
            <a:r>
              <a:rPr lang="en-US" sz="2400" b="0" i="0" u="none" strike="noStrike" baseline="0" dirty="0">
                <a:latin typeface="Arial" panose="020B0604020202020204" pitchFamily="34" charset="0"/>
              </a:rPr>
              <a:t>.</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p:txBody>
      </p:sp>
      <p:sp>
        <p:nvSpPr>
          <p:cNvPr id="6" name="Title 5">
            <a:extLst>
              <a:ext uri="{FF2B5EF4-FFF2-40B4-BE49-F238E27FC236}">
                <a16:creationId xmlns:a16="http://schemas.microsoft.com/office/drawing/2014/main" id="{7B66D1B0-0278-F1AB-A560-5B74BFF3FEB2}"/>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3</a:t>
            </a:r>
            <a:endParaRPr lang="en-US" sz="4000" dirty="0">
              <a:solidFill>
                <a:schemeClr val="bg2"/>
              </a:solidFill>
            </a:endParaRPr>
          </a:p>
        </p:txBody>
      </p:sp>
    </p:spTree>
    <p:extLst>
      <p:ext uri="{BB962C8B-B14F-4D97-AF65-F5344CB8AC3E}">
        <p14:creationId xmlns:p14="http://schemas.microsoft.com/office/powerpoint/2010/main" val="27187132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6E1A5-E2D4-0DC1-21E3-D51E082C467C}"/>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7E47BD6-572C-B084-E5BF-2B3A88CAD2F5}"/>
              </a:ext>
            </a:extLst>
          </p:cNvPr>
          <p:cNvGraphicFramePr>
            <a:graphicFrameLocks noGrp="1"/>
          </p:cNvGraphicFramePr>
          <p:nvPr>
            <p:extLst>
              <p:ext uri="{D42A27DB-BD31-4B8C-83A1-F6EECF244321}">
                <p14:modId xmlns:p14="http://schemas.microsoft.com/office/powerpoint/2010/main" val="3462634224"/>
              </p:ext>
            </p:extLst>
          </p:nvPr>
        </p:nvGraphicFramePr>
        <p:xfrm>
          <a:off x="10796387"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3FC57442-CA47-E804-AC79-C9A656772605}"/>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EC11DA93-51A7-819E-B7C8-E8D34A51B3E0}"/>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9FE7DD2F-4DC6-5973-EDAF-47507E367CC3}"/>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8CCA442E-118F-F4FF-D12C-C5940BED97E5}"/>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70F4BEF9-7E9A-4FCB-32EF-7F875A911749}"/>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74173C80-2651-298F-4710-A4D578BB973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A104BA60-9A5C-9502-A7FC-23896BA3162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3D002303-B191-D3F5-92D1-80F99EDA282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AC2BD3B4-74C2-5FFD-0088-0EE329EDB6A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38EDABA3-5761-7A11-5164-2212D1E75EE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ADBDF3D-E641-4992-1D0B-27005BC59D4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B6D051A4-F9AA-4CB4-209F-74663C93EF9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ECC87EE1-4F6B-4573-6349-CBD6FEC41A5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BBBAFD53-133A-E23F-2321-AE3E07CF175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6738FC17-CAD6-DECA-D22E-EA512598F41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6C80A416-4470-C676-9A52-7E84F208163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AC31760-BA73-2362-33D2-A939A91BA1F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6D672206-FE4B-22B1-1717-D5EF9A85270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A021DDD1-37A1-5632-8335-F7019E1CDA5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9E31B3D5-C0EE-6377-7615-500D4D14CB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74C7F236-5780-84BB-B21E-3E0A5F20029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96FC4858-A511-A235-6026-1DB19137F2B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7F9A4A08-C13E-703C-832C-526C40067D6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FE28DFA8-DF2C-F3F9-56E5-41953CAE019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AB3677-F3ED-0095-58BE-93D446DFAA2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EAC1BD15-E063-65C4-C297-05D6045EE54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406FA650-D0E3-9AF4-D273-34DAE3DFFB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698896FF-46B6-B191-3AF2-4DB74DF30D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C832AB86-486C-9E89-7113-EC0B8162829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AB684CF3-5FF2-E4E9-41DE-E523D8744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495EC73A-4233-8B45-88B6-D25E854984A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E67E4596-DD90-C86C-FC02-5C46B00F00C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301BCBC7-7628-2C45-E78B-F699C5AD960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8154BA29-D24F-B3C2-E640-F0581ED99EC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8AC02C71-3FA2-9945-F0B1-BF5E755BE18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4609D63-7132-F540-6892-A4BE1738BFE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097004E-63AC-8AA6-7508-3C21DD87080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6A1FC1FA-C5CB-7463-E43F-068DBFDF166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0CD71918-3025-90B0-C043-95B27FBF404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110FBA1F-287B-2EF2-E7D8-740790E57DF9}"/>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A1A1FA85-9D25-0830-3E7D-D8E4098A96F5}"/>
              </a:ext>
            </a:extLst>
          </p:cNvPr>
          <p:cNvSpPr txBox="1"/>
          <p:nvPr/>
        </p:nvSpPr>
        <p:spPr>
          <a:xfrm>
            <a:off x="4708627" y="8544906"/>
            <a:ext cx="8560787"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Is there another line of symmetry? How can you be sure?</a:t>
            </a:r>
          </a:p>
          <a:p>
            <a:pPr marL="342900" indent="-342900">
              <a:buFont typeface="Arial" panose="020B0604020202020204" pitchFamily="34" charset="0"/>
              <a:buChar char="•"/>
            </a:pPr>
            <a:r>
              <a:rPr lang="en-US" sz="2400" b="0" i="0" u="none" strike="noStrike" baseline="0" dirty="0">
                <a:latin typeface="+mn-lt"/>
              </a:rPr>
              <a:t>Do you agree with what ____ said? Why or why not?</a:t>
            </a:r>
            <a:endParaRPr lang="en-US" sz="1800" b="1" i="1" u="none" strike="noStrike" baseline="0" dirty="0">
              <a:solidFill>
                <a:schemeClr val="tx1"/>
              </a:solidFill>
              <a:latin typeface="+mn-lt"/>
            </a:endParaRPr>
          </a:p>
        </p:txBody>
      </p:sp>
      <p:sp>
        <p:nvSpPr>
          <p:cNvPr id="6" name="Title 5">
            <a:extLst>
              <a:ext uri="{FF2B5EF4-FFF2-40B4-BE49-F238E27FC236}">
                <a16:creationId xmlns:a16="http://schemas.microsoft.com/office/drawing/2014/main" id="{8458E9DE-1D39-04BC-26CF-C1A939049A01}"/>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4</a:t>
            </a:r>
            <a:endParaRPr lang="en-US" sz="4000" dirty="0">
              <a:solidFill>
                <a:schemeClr val="bg2"/>
              </a:solidFill>
            </a:endParaRPr>
          </a:p>
        </p:txBody>
      </p:sp>
    </p:spTree>
    <p:extLst>
      <p:ext uri="{BB962C8B-B14F-4D97-AF65-F5344CB8AC3E}">
        <p14:creationId xmlns:p14="http://schemas.microsoft.com/office/powerpoint/2010/main" val="212564742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7A197-245F-D32E-4A63-FAE5B9D8E442}"/>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13E532F-6FD8-7282-26C1-A158E91B7A98}"/>
              </a:ext>
            </a:extLst>
          </p:cNvPr>
          <p:cNvGraphicFramePr>
            <a:graphicFrameLocks noGrp="1"/>
          </p:cNvGraphicFramePr>
          <p:nvPr>
            <p:extLst>
              <p:ext uri="{D42A27DB-BD31-4B8C-83A1-F6EECF244321}">
                <p14:modId xmlns:p14="http://schemas.microsoft.com/office/powerpoint/2010/main" val="3640455770"/>
              </p:ext>
            </p:extLst>
          </p:nvPr>
        </p:nvGraphicFramePr>
        <p:xfrm>
          <a:off x="10899706"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9615964E-BB15-F080-FE92-9BD848DC9532}"/>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AA5E8D25-D473-C643-BE64-4088FF3A21A6}"/>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AD170DC4-B8B9-177F-2CD1-2E69305753FF}"/>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DFFBB06F-423F-5E93-006F-030F73A30D57}"/>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BE5928E1-3DBF-0D8B-8A00-CFCDDC852A03}"/>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2A4531AD-A34F-6C31-5D33-CDA2F7E8058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FD88ADDD-2D86-CEB9-2A02-F3CC1A16048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2DBE89AA-FBFD-78DA-1DFE-9C34AF114FC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D1E00C96-55E6-1A93-CFD5-DC2010EC1BD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E51DC441-F3E3-534A-8B00-34E965234FA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2A8CCF5E-0E5B-DE19-C9B4-9AE24844031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10E08CA8-6F34-6C5C-2C39-9363117DA10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2EE46AE-FF47-4ACC-0EDA-96EC6F0C79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FA5CFF1B-EC73-F5B1-9D3B-76D756990EF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8E700ECA-7A16-702C-32CA-7E80FBFB546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9E9B9791-A4BA-5E90-3B56-4A08E1CE3EE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2CF1B872-7946-46CD-94D2-E77DC7AED23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F1F3347A-1809-782B-0E89-0F5CD9A8C1D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966C5A51-67CF-FC9D-A875-63BCABB2BD0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E9BFBD8C-D5AC-2226-2493-566DDD717C0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CA34722C-E4C7-C2C3-02A4-F529BEC9915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C283D4E0-5B46-4AB2-B094-39E174986DF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91DD45A2-D7FD-5B02-B584-8FC3CDAAF60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8CDF10B-7F01-DA95-640F-84CEE47237C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C7ABEAED-1306-B7BF-1149-2B17B291EE6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DDF1B06-588C-2E55-7ECE-6CD3C8F743E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A4C216D9-8F41-6DF1-C515-73C9A30EC63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F278DB71-96B1-6CD8-9F8E-6D80A39B163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C25CC1E-439A-8009-4743-43062896224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6D531905-1786-5563-A74A-17E6BF782FE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15C2ACB6-F78E-7FDA-E337-8A36F6A5F46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B04DE9F3-F819-8138-A289-BA866916C3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97B6546E-DC32-919A-6845-C648431B146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68D40CA4-9177-A5B8-87BD-B6875395614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77F45373-5DF8-558B-4E0A-102AB0706C6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9F5AFFD6-89D6-92AD-9C13-DE48F35F4A9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523E2571-50E8-E9A9-2866-C2F10328E93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AE8CEFF6-C35E-6F9F-3B29-95410F2CA94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3883E1F8-0B23-F2C3-0A3E-547BE23437B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EDC30A5F-1A5C-D09F-9018-2DDA4BFFC51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61D96447-1444-6F8A-7AD0-BEA74613412E}"/>
              </a:ext>
            </a:extLst>
          </p:cNvPr>
          <p:cNvSpPr txBox="1"/>
          <p:nvPr/>
        </p:nvSpPr>
        <p:spPr>
          <a:xfrm>
            <a:off x="1658355" y="8815629"/>
            <a:ext cx="15549401"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What if you had started with ____ rather than ____?</a:t>
            </a:r>
          </a:p>
          <a:p>
            <a:pPr marL="342900" indent="-342900">
              <a:buFont typeface="Arial" panose="020B0604020202020204" pitchFamily="34" charset="0"/>
              <a:buChar char="•"/>
            </a:pPr>
            <a:r>
              <a:rPr lang="en-US" sz="2400" b="0" i="0" u="none" strike="noStrike" baseline="0" dirty="0">
                <a:latin typeface="+mn-lt"/>
              </a:rPr>
              <a:t>Can you give an example of something else you see with a line of symmetry? With more than one line of symmetry?</a:t>
            </a:r>
            <a:endParaRPr lang="en-US" sz="1800" b="1" i="1" u="none" strike="noStrike" baseline="0" dirty="0">
              <a:solidFill>
                <a:schemeClr val="tx1"/>
              </a:solidFill>
              <a:latin typeface="+mn-lt"/>
            </a:endParaRPr>
          </a:p>
        </p:txBody>
      </p:sp>
      <p:sp>
        <p:nvSpPr>
          <p:cNvPr id="6" name="Title 5">
            <a:extLst>
              <a:ext uri="{FF2B5EF4-FFF2-40B4-BE49-F238E27FC236}">
                <a16:creationId xmlns:a16="http://schemas.microsoft.com/office/drawing/2014/main" id="{6D6B5B37-4D32-990D-11FC-0A3888E04B02}"/>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5</a:t>
            </a:r>
            <a:endParaRPr lang="en-US" sz="4000" dirty="0">
              <a:solidFill>
                <a:schemeClr val="bg2"/>
              </a:solidFill>
            </a:endParaRPr>
          </a:p>
        </p:txBody>
      </p:sp>
    </p:spTree>
    <p:extLst>
      <p:ext uri="{BB962C8B-B14F-4D97-AF65-F5344CB8AC3E}">
        <p14:creationId xmlns:p14="http://schemas.microsoft.com/office/powerpoint/2010/main" val="32570551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A4156E3-B28F-113C-46B6-6691110F0D38}"/>
              </a:ext>
            </a:extLst>
          </p:cNvPr>
          <p:cNvSpPr>
            <a:spLocks noGrp="1"/>
          </p:cNvSpPr>
          <p:nvPr>
            <p:ph type="ctrTitle"/>
          </p:nvPr>
        </p:nvSpPr>
        <p:spPr>
          <a:xfrm>
            <a:off x="5381572" y="-515526"/>
            <a:ext cx="7153328" cy="515526"/>
          </a:xfrm>
        </p:spPr>
        <p:txBody>
          <a:bodyPr wrap="square" lIns="0" tIns="0" rIns="0" bIns="0" anchor="b">
            <a:spAutoFit/>
          </a:bodyPr>
          <a:lstStyle/>
          <a:p>
            <a:r>
              <a:rPr lang="en-US" dirty="0">
                <a:solidFill>
                  <a:schemeClr val="bg2"/>
                </a:solidFill>
              </a:rPr>
              <a:t>Symmetric Mosaics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Symmetric Mosaics</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dirty="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dirty="0">
                <a:solidFill>
                  <a:srgbClr val="102649"/>
                </a:solidFill>
                <a:hlinkClick r:id="rId2"/>
              </a:rPr>
              <a:t>https://www.education.ky.gov/curriculum/conpro/Pages/summer_support_math_resources.aspx</a:t>
            </a:r>
          </a:p>
          <a:p>
            <a:pPr algn="ctr">
              <a:defRPr/>
            </a:pPr>
            <a:endParaRPr lang="en-US" sz="5400" dirty="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2026-04-28T04:00:00+00:00</Application_x0020_Dat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KYED-536-2546</_dlc_DocId>
    <_dlc_DocIdUrl xmlns="3a62de7d-ba57-4f43-9dae-9623ba637be0">
      <Url>https://www.education.ky.gov/curriculum/standards/kyacadstand/_layouts/15/DocIdRedir.aspx?ID=KYED-536-2546</Url>
      <Description>KYED-536-2546</Description>
    </_dlc_DocIdUrl>
    <Content_x0020_Review_x0020_Status xmlns="3a62de7d-ba57-4f43-9dae-9623ba637be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1CB4B9AB93836842A61C86EAD5F20BA7" ma:contentTypeVersion="28" ma:contentTypeDescription="" ma:contentTypeScope="" ma:versionID="76f2a65d80353e131b19c3852c421bb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4cc91b328d6411d390e133fd87f787b7"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2C146F8-50AA-4A1B-B053-97235ABA0F52}">
  <ds:schemaRefs>
    <ds:schemaRef ds:uri="cd1a358b-61e7-4e2c-963a-bbcfb053c0fe"/>
    <ds:schemaRef ds:uri="http://schemas.microsoft.com/office/2006/documentManagement/types"/>
    <ds:schemaRef ds:uri="http://purl.org/dc/dcmitype/"/>
    <ds:schemaRef ds:uri="http://purl.org/dc/elements/1.1/"/>
    <ds:schemaRef ds:uri="http://purl.org/dc/terms/"/>
    <ds:schemaRef ds:uri="5bc9d522-2386-425a-9f2a-a617cf877ec0"/>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29be550e-5ac2-4cd5-b5b7-8a250a579b24"/>
  </ds:schemaRefs>
</ds:datastoreItem>
</file>

<file path=customXml/itemProps2.xml><?xml version="1.0" encoding="utf-8"?>
<ds:datastoreItem xmlns:ds="http://schemas.openxmlformats.org/officeDocument/2006/customXml" ds:itemID="{E982FD4A-2C43-4781-8AEA-7A9AB25DDD71}"/>
</file>

<file path=customXml/itemProps3.xml><?xml version="1.0" encoding="utf-8"?>
<ds:datastoreItem xmlns:ds="http://schemas.openxmlformats.org/officeDocument/2006/customXml" ds:itemID="{9F44FDE6-1A3C-4162-A876-8CC2CC95CA78}">
  <ds:schemaRefs>
    <ds:schemaRef ds:uri="http://schemas.microsoft.com/sharepoint/v3/contenttype/forms"/>
  </ds:schemaRefs>
</ds:datastoreItem>
</file>

<file path=customXml/itemProps4.xml><?xml version="1.0" encoding="utf-8"?>
<ds:datastoreItem xmlns:ds="http://schemas.openxmlformats.org/officeDocument/2006/customXml" ds:itemID="{1E501179-A3C7-481E-99C2-C92D3EAB0910}"/>
</file>

<file path=docProps/app.xml><?xml version="1.0" encoding="utf-8"?>
<Properties xmlns="http://schemas.openxmlformats.org/officeDocument/2006/extended-properties" xmlns:vt="http://schemas.openxmlformats.org/officeDocument/2006/docPropsVTypes">
  <Template/>
  <TotalTime>7071</TotalTime>
  <Words>664</Words>
  <Application>Microsoft Office PowerPoint</Application>
  <PresentationFormat>Custom</PresentationFormat>
  <Paragraphs>252</Paragraphs>
  <Slides>9</Slides>
  <Notes>0</Notes>
  <HiddenSlides>0</HiddenSlides>
  <MMClips>5</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Office Theme</vt:lpstr>
      <vt:lpstr>1_Office Theme</vt:lpstr>
      <vt:lpstr>Symmetric Mosaics - Introduction</vt:lpstr>
      <vt:lpstr>Symmetric Mosaics – Activity Instructions</vt:lpstr>
      <vt:lpstr>Symmetric Mosaics – Family Prompts</vt:lpstr>
      <vt:lpstr>Symmetric Mosaics – Game Board 1</vt:lpstr>
      <vt:lpstr>Symmetric Mosaics – Game Board 2</vt:lpstr>
      <vt:lpstr>Symmetric Mosaics – Game Board 3</vt:lpstr>
      <vt:lpstr>Symmetric Mosaics – Game Board 4</vt:lpstr>
      <vt:lpstr>Symmetric Mosaics – Game Board 5</vt:lpstr>
      <vt:lpstr>Symmetric Mosaics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Symmetry Mosaics KFMN</dc:title>
  <dc:creator>Waggoner, Debbie - Division of Academic Program Standards</dc:creator>
  <cp:lastModifiedBy>Doyle, Maggie - Division of Academic Program Standards</cp:lastModifiedBy>
  <cp:revision>23</cp:revision>
  <dcterms:created xsi:type="dcterms:W3CDTF">2024-12-24T16:19:57Z</dcterms:created>
  <dcterms:modified xsi:type="dcterms:W3CDTF">2025-04-17T13:39:42Z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2024-12-24T16:20:42Z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da72ddf1-31f2-44a7-9881-556cb34a6d13</vt:lpwstr>
  </property>
  <property fmtid="{D5CDD505-2E9C-101B-9397-08002B2CF9AE}" pid="8" name="MSIP_Label_eb544694-0027-44fa-bee4-2648c0363f9d_ContentBits">
    <vt:lpwstr>0</vt:lpwstr>
  </property>
  <property fmtid="{D5CDD505-2E9C-101B-9397-08002B2CF9AE}" pid="9" name="ContentTypeId">
    <vt:lpwstr>0x0101001BEB557DBE01834EAB47A683706DCD5B001CB4B9AB93836842A61C86EAD5F20BA7</vt:lpwstr>
  </property>
  <property fmtid="{D5CDD505-2E9C-101B-9397-08002B2CF9AE}" pid="10" name="MediaServiceImageTags">
    <vt:lpwstr/>
  </property>
  <property fmtid="{D5CDD505-2E9C-101B-9397-08002B2CF9AE}" pid="11" name="_dlc_DocIdItemGuid">
    <vt:lpwstr>dbd3a40b-0b04-4d8a-88cb-bc30b9d7d13e</vt:lpwstr>
  </property>
</Properties>
</file>