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slideLayouts/slideLayout26.xml" ContentType="application/vnd.openxmlformats-officedocument.presentationml.slideLayout+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7.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diagrams/colors2.xml" ContentType="application/vnd.openxmlformats-officedocument.drawingml.diagramColors+xml"/>
  <Override PartName="/ppt/diagrams/drawing2.xml" ContentType="application/vnd.ms-office.drawingml.diagramDrawing+xml"/>
  <Override PartName="/ppt/diagrams/quickStyle1.xml" ContentType="application/vnd.openxmlformats-officedocument.drawingml.diagramStyle+xml"/>
  <Override PartName="/ppt/notesMasters/notesMaster1.xml" ContentType="application/vnd.openxmlformats-officedocument.presentationml.notesMaster+xml"/>
  <Override PartName="/ppt/theme/theme1.xml" ContentType="application/vnd.openxmlformats-officedocument.theme+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authors.xml" ContentType="application/vnd.ms-powerpoint.authors+xml"/>
  <Override PartName="/ppt/diagrams/colors1.xml" ContentType="application/vnd.openxmlformats-officedocument.drawingml.diagramColors+xml"/>
  <Override PartName="/ppt/diagrams/layout2.xml" ContentType="application/vnd.openxmlformats-officedocument.drawingml.diagramLayout+xml"/>
  <Override PartName="/ppt/diagrams/quickStyle2.xml" ContentType="application/vnd.openxmlformats-officedocument.drawingml.diagram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1.xml" ContentType="application/vnd.openxmlformats-officedocument.customXmlProperties+xml"/>
  <Override PartName="/customXml/itemProps3.xml" ContentType="application/vnd.openxmlformats-officedocument.customXmlProperties+xml"/>
  <Override PartName="/ppt/revisionInfo.xml" ContentType="application/vnd.ms-powerpoint.revisioninfo+xml"/>
  <Override PartName="/docProps/custom.xml" ContentType="application/vnd.openxmlformats-officedocument.custom-properties+xml"/>
  <Override PartName="/customXml/itemProps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8" r:id="rId5"/>
  </p:sldMasterIdLst>
  <p:notesMasterIdLst>
    <p:notesMasterId r:id="rId4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1062" r:id="rId19"/>
    <p:sldId id="1100" r:id="rId20"/>
    <p:sldId id="1279" r:id="rId21"/>
    <p:sldId id="1902" r:id="rId22"/>
    <p:sldId id="1891" r:id="rId23"/>
    <p:sldId id="1903" r:id="rId24"/>
    <p:sldId id="1911" r:id="rId25"/>
    <p:sldId id="1906" r:id="rId26"/>
    <p:sldId id="1900" r:id="rId27"/>
    <p:sldId id="1907" r:id="rId28"/>
    <p:sldId id="1888" r:id="rId29"/>
    <p:sldId id="1908" r:id="rId30"/>
    <p:sldId id="1909" r:id="rId31"/>
    <p:sldId id="1892" r:id="rId32"/>
    <p:sldId id="1910" r:id="rId33"/>
    <p:sldId id="1894" r:id="rId34"/>
    <p:sldId id="1895" r:id="rId35"/>
    <p:sldId id="1912" r:id="rId36"/>
    <p:sldId id="1913" r:id="rId37"/>
    <p:sldId id="1121" r:id="rId38"/>
    <p:sldId id="1886" r:id="rId39"/>
    <p:sldId id="1126" r:id="rId40"/>
  </p:sldIdLst>
  <p:sldSz cx="12192000" cy="6858000"/>
  <p:notesSz cx="6858000" cy="9313863"/>
  <p:embeddedFontLst>
    <p:embeddedFont>
      <p:font typeface="Franklin Gothic Book" panose="020B0503020102020204" pitchFamily="34" charset="0"/>
      <p:regular r:id="rId42"/>
      <p:italic r:id="rId43"/>
    </p:embeddedFont>
    <p:embeddedFont>
      <p:font typeface="Franklin Gothic Medium" panose="020B0603020102020204" pitchFamily="34" charset="0"/>
      <p:regular r:id="rId44"/>
      <p:italic r:id="rId45"/>
    </p:embeddedFont>
    <p:embeddedFont>
      <p:font typeface="Georgia" panose="02040502050405020303" pitchFamily="18" charset="0"/>
      <p:regular r:id="rId46"/>
      <p:bold r:id="rId47"/>
      <p:italic r:id="rId48"/>
      <p:boldItalic r:id="rId49"/>
    </p:embeddedFont>
    <p:embeddedFont>
      <p:font typeface="Libre Baskerville" panose="02000000000000000000" pitchFamily="2" charset="0"/>
      <p:regular r:id="rId50"/>
      <p:bold r:id="rId51"/>
      <p:italic r:id="rId52"/>
    </p:embeddedFont>
    <p:embeddedFont>
      <p:font typeface="Libre Franklin" pitchFamily="2" charset="0"/>
      <p:regular r:id="rId53"/>
      <p:bold r:id="rId54"/>
      <p:italic r:id="rId55"/>
      <p:boldItalic r:id="rId56"/>
    </p:embeddedFont>
    <p:embeddedFont>
      <p:font typeface="Libre Franklin Black" pitchFamily="2" charset="0"/>
      <p:bold r:id="rId57"/>
      <p:boldItalic r:id="rId58"/>
    </p:embeddedFont>
    <p:embeddedFont>
      <p:font typeface="Libre Franklin Medium" pitchFamily="2"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816">
          <p15:clr>
            <a:srgbClr val="A4A3A4"/>
          </p15:clr>
        </p15:guide>
        <p15:guide id="2" orient="horz" pos="168">
          <p15:clr>
            <a:srgbClr val="A4A3A4"/>
          </p15:clr>
        </p15:guide>
        <p15:guide id="3" orient="horz" pos="110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hAuMrGjxt49Vb1OGVUOAycEo6j7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894A89-EF7D-E276-53EF-489CD8A8D899}" name="Lori Rech" initials="LR" userId="S::lrech@mybri.org::43c7c949-6f59-4481-acc0-738e590e0c9b" providerId="AD"/>
  <p188:author id="{CB0430DA-E7A7-60FB-5FF6-B62800A6460D}" name="Kerry Flanagan-Owen" initials="KF" userId="S::KFlanagan@billofrightsinstitute.org::a0bc0f2f-ada3-4097-891b-2e565ad343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8AACA6-3862-4C9D-B5C7-9F74152D6D7C}" v="807" dt="2024-10-21T18:49:51.391"/>
  </p1510:revLst>
</p1510:revInfo>
</file>

<file path=ppt/tableStyles.xml><?xml version="1.0" encoding="utf-8"?>
<a:tblStyleLst xmlns:a="http://schemas.openxmlformats.org/drawingml/2006/main" def="{557B9574-F938-4578-A849-EF2CF4825F78}">
  <a:tblStyle styleId="{557B9574-F938-4578-A849-EF2CF4825F78}"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6BC876E-3A41-404F-9B0C-1EB64492D1DE}" styleName="Table_1">
    <a:wholeTbl>
      <a:tcTxStyle b="off" i="off">
        <a:font>
          <a:latin typeface="Franklin Gothic Medium"/>
          <a:ea typeface="Franklin Gothic Medium"/>
          <a:cs typeface="Franklin Gothic Medium"/>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AF1"/>
          </a:solidFill>
        </a:fill>
      </a:tcStyle>
    </a:wholeTbl>
    <a:band1H>
      <a:tcTxStyle b="off" i="off"/>
      <a:tcStyle>
        <a:tcBdr/>
        <a:fill>
          <a:solidFill>
            <a:srgbClr val="CED2E2"/>
          </a:solidFill>
        </a:fill>
      </a:tcStyle>
    </a:band1H>
    <a:band2H>
      <a:tcTxStyle b="off" i="off"/>
      <a:tcStyle>
        <a:tcBdr/>
      </a:tcStyle>
    </a:band2H>
    <a:band1V>
      <a:tcTxStyle b="off" i="off"/>
      <a:tcStyle>
        <a:tcBdr/>
        <a:fill>
          <a:solidFill>
            <a:srgbClr val="CED2E2"/>
          </a:solidFill>
        </a:fill>
      </a:tcStyle>
    </a:band1V>
    <a:band2V>
      <a:tcTxStyle b="off" i="off"/>
      <a:tcStyle>
        <a:tcBdr/>
      </a:tcStyle>
    </a:band2V>
    <a:lastCol>
      <a:tcTxStyle b="on" i="off">
        <a:font>
          <a:latin typeface="Franklin Gothic Medium"/>
          <a:ea typeface="Franklin Gothic Medium"/>
          <a:cs typeface="Franklin Gothic Medium"/>
        </a:font>
        <a:schemeClr val="lt1"/>
      </a:tcTxStyle>
      <a:tcStyle>
        <a:tcBdr/>
        <a:fill>
          <a:solidFill>
            <a:schemeClr val="accent1"/>
          </a:solidFill>
        </a:fill>
      </a:tcStyle>
    </a:lastCol>
    <a:firstCol>
      <a:tcTxStyle b="on" i="off">
        <a:font>
          <a:latin typeface="Franklin Gothic Medium"/>
          <a:ea typeface="Franklin Gothic Medium"/>
          <a:cs typeface="Franklin Gothic Medium"/>
        </a:font>
        <a:schemeClr val="lt1"/>
      </a:tcTxStyle>
      <a:tcStyle>
        <a:tcBdr/>
        <a:fill>
          <a:solidFill>
            <a:schemeClr val="accent1"/>
          </a:solidFill>
        </a:fill>
      </a:tcStyle>
    </a:firstCol>
    <a:lastRow>
      <a:tcTxStyle b="on" i="off">
        <a:font>
          <a:latin typeface="Franklin Gothic Medium"/>
          <a:ea typeface="Franklin Gothic Medium"/>
          <a:cs typeface="Franklin Gothic Medium"/>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Franklin Gothic Medium"/>
          <a:ea typeface="Franklin Gothic Medium"/>
          <a:cs typeface="Franklin Gothic Medium"/>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9412" autoAdjust="0"/>
  </p:normalViewPr>
  <p:slideViewPr>
    <p:cSldViewPr snapToGrid="0">
      <p:cViewPr varScale="1">
        <p:scale>
          <a:sx n="63" d="100"/>
          <a:sy n="63" d="100"/>
        </p:scale>
        <p:origin x="1147" y="58"/>
      </p:cViewPr>
      <p:guideLst>
        <p:guide pos="816"/>
        <p:guide orient="horz" pos="168"/>
        <p:guide orient="horz" pos="1104"/>
      </p:guideLst>
    </p:cSldViewPr>
  </p:slideViewPr>
  <p:outlineViewPr>
    <p:cViewPr>
      <p:scale>
        <a:sx n="33" d="100"/>
        <a:sy n="33" d="100"/>
      </p:scale>
      <p:origin x="0" y="-120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1.fntdata"/><Relationship Id="rId47" Type="http://schemas.openxmlformats.org/officeDocument/2006/relationships/font" Target="fonts/font6.fntdata"/><Relationship Id="rId63" Type="http://customschemas.google.com/relationships/presentationmetadata" Target="metadata"/><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2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9.fntdata"/><Relationship Id="rId55" Type="http://schemas.openxmlformats.org/officeDocument/2006/relationships/font" Target="fonts/font14.fntdata"/></Relationships>
</file>

<file path=ppt/diagrams/_rels/data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C8ED11-F208-CB45-BCB8-5A96EBEE8043}" type="doc">
      <dgm:prSet loTypeId="urn:microsoft.com/office/officeart/2005/8/layout/default" loCatId="list" qsTypeId="urn:microsoft.com/office/officeart/2005/8/quickstyle/simple5" qsCatId="simple" csTypeId="urn:microsoft.com/office/officeart/2005/8/colors/accent3_2" csCatId="accent3" phldr="1"/>
      <dgm:spPr/>
      <dgm:t>
        <a:bodyPr/>
        <a:lstStyle/>
        <a:p>
          <a:endParaRPr lang="en-US"/>
        </a:p>
      </dgm:t>
    </dgm:pt>
    <dgm:pt modelId="{A7E61B71-11D7-554D-BDFF-79EF86D16705}">
      <dgm:prSet phldrT="[Text]"/>
      <dgm:spPr>
        <a:solidFill>
          <a:schemeClr val="accent1"/>
        </a:solidFill>
      </dgm:spPr>
      <dgm:t>
        <a:bodyPr/>
        <a:lstStyle/>
        <a:p>
          <a:r>
            <a:rPr lang="en-US" dirty="0"/>
            <a:t>What are some examples of natural rights?</a:t>
          </a:r>
        </a:p>
      </dgm:t>
    </dgm:pt>
    <dgm:pt modelId="{E48D9BEE-C589-7248-9F77-596E7C8F15EB}" type="parTrans" cxnId="{A3033933-9628-4C43-B8DA-0E245B4A2172}">
      <dgm:prSet/>
      <dgm:spPr/>
      <dgm:t>
        <a:bodyPr/>
        <a:lstStyle/>
        <a:p>
          <a:endParaRPr lang="en-US"/>
        </a:p>
      </dgm:t>
    </dgm:pt>
    <dgm:pt modelId="{FC9C3BB5-982E-6B45-8ED7-2F8D3BB03E84}" type="sibTrans" cxnId="{A3033933-9628-4C43-B8DA-0E245B4A2172}">
      <dgm:prSet/>
      <dgm:spPr/>
      <dgm:t>
        <a:bodyPr/>
        <a:lstStyle/>
        <a:p>
          <a:endParaRPr lang="en-US"/>
        </a:p>
      </dgm:t>
    </dgm:pt>
    <dgm:pt modelId="{D854BB08-B09F-9A4D-B3C0-3D6F5D3CF388}">
      <dgm:prSet phldrT="[Text]"/>
      <dgm:spPr>
        <a:solidFill>
          <a:schemeClr val="accent1"/>
        </a:solidFill>
      </dgm:spPr>
      <dgm:t>
        <a:bodyPr/>
        <a:lstStyle/>
        <a:p>
          <a:r>
            <a:rPr lang="en-US" dirty="0"/>
            <a:t>What examples of justice have you experienced?</a:t>
          </a:r>
        </a:p>
      </dgm:t>
    </dgm:pt>
    <dgm:pt modelId="{A66C8A62-78D2-044D-A1CD-76C6A5FBE099}" type="parTrans" cxnId="{6D2DDFB7-554B-5344-B993-2D299D60E1ED}">
      <dgm:prSet/>
      <dgm:spPr/>
      <dgm:t>
        <a:bodyPr/>
        <a:lstStyle/>
        <a:p>
          <a:endParaRPr lang="en-US"/>
        </a:p>
      </dgm:t>
    </dgm:pt>
    <dgm:pt modelId="{A6213BF7-64EF-4E48-8FF8-7A2F452A7CF8}" type="sibTrans" cxnId="{6D2DDFB7-554B-5344-B993-2D299D60E1ED}">
      <dgm:prSet/>
      <dgm:spPr/>
      <dgm:t>
        <a:bodyPr/>
        <a:lstStyle/>
        <a:p>
          <a:endParaRPr lang="en-US"/>
        </a:p>
      </dgm:t>
    </dgm:pt>
    <dgm:pt modelId="{E19FF732-5951-214F-AB20-AFBC69D2FABF}">
      <dgm:prSet phldrT="[Text]"/>
      <dgm:spPr>
        <a:solidFill>
          <a:schemeClr val="accent1"/>
        </a:solidFill>
      </dgm:spPr>
      <dgm:t>
        <a:bodyPr/>
        <a:lstStyle/>
        <a:p>
          <a:r>
            <a:rPr lang="en-US" dirty="0"/>
            <a:t>How might justice and natural rights help everyone get along or be treated fairly?</a:t>
          </a:r>
        </a:p>
      </dgm:t>
    </dgm:pt>
    <dgm:pt modelId="{67C54492-10B2-DB45-B39A-65465DA8BC7A}" type="parTrans" cxnId="{79FCE933-D836-B34B-A7E7-3480B8896402}">
      <dgm:prSet/>
      <dgm:spPr/>
      <dgm:t>
        <a:bodyPr/>
        <a:lstStyle/>
        <a:p>
          <a:endParaRPr lang="en-US"/>
        </a:p>
      </dgm:t>
    </dgm:pt>
    <dgm:pt modelId="{078B10DD-F051-7646-B613-17794E112C5D}" type="sibTrans" cxnId="{79FCE933-D836-B34B-A7E7-3480B8896402}">
      <dgm:prSet/>
      <dgm:spPr/>
      <dgm:t>
        <a:bodyPr/>
        <a:lstStyle/>
        <a:p>
          <a:endParaRPr lang="en-US"/>
        </a:p>
      </dgm:t>
    </dgm:pt>
    <dgm:pt modelId="{684EF326-E669-694F-9B5F-5329BED40A89}">
      <dgm:prSet phldrT="[Text]"/>
      <dgm:spPr>
        <a:solidFill>
          <a:schemeClr val="accent1"/>
        </a:solidFill>
      </dgm:spPr>
      <dgm:t>
        <a:bodyPr/>
        <a:lstStyle/>
        <a:p>
          <a:r>
            <a:rPr lang="en-US" dirty="0"/>
            <a:t>How are justice and natural rights related?</a:t>
          </a:r>
        </a:p>
      </dgm:t>
    </dgm:pt>
    <dgm:pt modelId="{73B712CD-2217-574C-BBA9-F3C5E8892797}" type="parTrans" cxnId="{4BB1B042-0963-CE4C-9867-B359682CFA11}">
      <dgm:prSet/>
      <dgm:spPr/>
      <dgm:t>
        <a:bodyPr/>
        <a:lstStyle/>
        <a:p>
          <a:endParaRPr lang="en-US"/>
        </a:p>
      </dgm:t>
    </dgm:pt>
    <dgm:pt modelId="{3184A068-F8E0-6C48-820C-E27E76790E41}" type="sibTrans" cxnId="{4BB1B042-0963-CE4C-9867-B359682CFA11}">
      <dgm:prSet/>
      <dgm:spPr/>
      <dgm:t>
        <a:bodyPr/>
        <a:lstStyle/>
        <a:p>
          <a:endParaRPr lang="en-US"/>
        </a:p>
      </dgm:t>
    </dgm:pt>
    <dgm:pt modelId="{6BA9D658-FD4D-5E47-BFEC-B92714FDA390}">
      <dgm:prSet phldrT="[Text]"/>
      <dgm:spPr>
        <a:solidFill>
          <a:schemeClr val="accent1"/>
        </a:solidFill>
      </dgm:spPr>
      <dgm:t>
        <a:bodyPr/>
        <a:lstStyle/>
        <a:p>
          <a:r>
            <a:rPr lang="en-US" dirty="0"/>
            <a:t>What are some examples of ways you can respect the natural rights of others at home or at school?</a:t>
          </a:r>
        </a:p>
      </dgm:t>
    </dgm:pt>
    <dgm:pt modelId="{CE7BD57F-DD6E-C048-AF8D-AFADB40C56B0}" type="parTrans" cxnId="{13C24685-E357-1541-BECB-A98437037FE7}">
      <dgm:prSet/>
      <dgm:spPr/>
      <dgm:t>
        <a:bodyPr/>
        <a:lstStyle/>
        <a:p>
          <a:endParaRPr lang="en-US"/>
        </a:p>
      </dgm:t>
    </dgm:pt>
    <dgm:pt modelId="{F0228430-B4B4-1445-960C-85BCF77942BD}" type="sibTrans" cxnId="{13C24685-E357-1541-BECB-A98437037FE7}">
      <dgm:prSet/>
      <dgm:spPr/>
      <dgm:t>
        <a:bodyPr/>
        <a:lstStyle/>
        <a:p>
          <a:endParaRPr lang="en-US"/>
        </a:p>
      </dgm:t>
    </dgm:pt>
    <dgm:pt modelId="{49F93DB3-F734-AF44-BAA3-651DEE01899A}" type="pres">
      <dgm:prSet presAssocID="{69C8ED11-F208-CB45-BCB8-5A96EBEE8043}" presName="diagram" presStyleCnt="0">
        <dgm:presLayoutVars>
          <dgm:dir/>
          <dgm:resizeHandles val="exact"/>
        </dgm:presLayoutVars>
      </dgm:prSet>
      <dgm:spPr/>
    </dgm:pt>
    <dgm:pt modelId="{06D9B132-5BCA-284A-A016-D37F3B8F3399}" type="pres">
      <dgm:prSet presAssocID="{D854BB08-B09F-9A4D-B3C0-3D6F5D3CF388}" presName="node" presStyleLbl="node1" presStyleIdx="0" presStyleCnt="5">
        <dgm:presLayoutVars>
          <dgm:bulletEnabled val="1"/>
        </dgm:presLayoutVars>
      </dgm:prSet>
      <dgm:spPr/>
    </dgm:pt>
    <dgm:pt modelId="{2900E85E-1A92-F14A-A54E-F9FAD684092B}" type="pres">
      <dgm:prSet presAssocID="{A6213BF7-64EF-4E48-8FF8-7A2F452A7CF8}" presName="sibTrans" presStyleCnt="0"/>
      <dgm:spPr/>
    </dgm:pt>
    <dgm:pt modelId="{FF9491E8-D558-9C4C-94C0-23EF2CE96288}" type="pres">
      <dgm:prSet presAssocID="{A7E61B71-11D7-554D-BDFF-79EF86D16705}" presName="node" presStyleLbl="node1" presStyleIdx="1" presStyleCnt="5">
        <dgm:presLayoutVars>
          <dgm:bulletEnabled val="1"/>
        </dgm:presLayoutVars>
      </dgm:prSet>
      <dgm:spPr/>
    </dgm:pt>
    <dgm:pt modelId="{075332C6-117F-C849-BA65-5EFFCAEC6304}" type="pres">
      <dgm:prSet presAssocID="{FC9C3BB5-982E-6B45-8ED7-2F8D3BB03E84}" presName="sibTrans" presStyleCnt="0"/>
      <dgm:spPr/>
    </dgm:pt>
    <dgm:pt modelId="{8AFC45C8-17B0-9343-8B0A-90A44881F4D6}" type="pres">
      <dgm:prSet presAssocID="{E19FF732-5951-214F-AB20-AFBC69D2FABF}" presName="node" presStyleLbl="node1" presStyleIdx="2" presStyleCnt="5">
        <dgm:presLayoutVars>
          <dgm:bulletEnabled val="1"/>
        </dgm:presLayoutVars>
      </dgm:prSet>
      <dgm:spPr/>
    </dgm:pt>
    <dgm:pt modelId="{934B4FB9-4A1A-164D-A69E-3ADDE550F77B}" type="pres">
      <dgm:prSet presAssocID="{078B10DD-F051-7646-B613-17794E112C5D}" presName="sibTrans" presStyleCnt="0"/>
      <dgm:spPr/>
    </dgm:pt>
    <dgm:pt modelId="{7CFA3635-17F1-BC4A-91E3-774D3990F95F}" type="pres">
      <dgm:prSet presAssocID="{684EF326-E669-694F-9B5F-5329BED40A89}" presName="node" presStyleLbl="node1" presStyleIdx="3" presStyleCnt="5">
        <dgm:presLayoutVars>
          <dgm:bulletEnabled val="1"/>
        </dgm:presLayoutVars>
      </dgm:prSet>
      <dgm:spPr/>
    </dgm:pt>
    <dgm:pt modelId="{1B8B1761-FD11-4149-A4E4-BBFD64689B5D}" type="pres">
      <dgm:prSet presAssocID="{3184A068-F8E0-6C48-820C-E27E76790E41}" presName="sibTrans" presStyleCnt="0"/>
      <dgm:spPr/>
    </dgm:pt>
    <dgm:pt modelId="{3111724C-70F7-E04B-8F08-A2FA3AEE26BD}" type="pres">
      <dgm:prSet presAssocID="{6BA9D658-FD4D-5E47-BFEC-B92714FDA390}" presName="node" presStyleLbl="node1" presStyleIdx="4" presStyleCnt="5">
        <dgm:presLayoutVars>
          <dgm:bulletEnabled val="1"/>
        </dgm:presLayoutVars>
      </dgm:prSet>
      <dgm:spPr/>
    </dgm:pt>
  </dgm:ptLst>
  <dgm:cxnLst>
    <dgm:cxn modelId="{A3033933-9628-4C43-B8DA-0E245B4A2172}" srcId="{69C8ED11-F208-CB45-BCB8-5A96EBEE8043}" destId="{A7E61B71-11D7-554D-BDFF-79EF86D16705}" srcOrd="1" destOrd="0" parTransId="{E48D9BEE-C589-7248-9F77-596E7C8F15EB}" sibTransId="{FC9C3BB5-982E-6B45-8ED7-2F8D3BB03E84}"/>
    <dgm:cxn modelId="{79FCE933-D836-B34B-A7E7-3480B8896402}" srcId="{69C8ED11-F208-CB45-BCB8-5A96EBEE8043}" destId="{E19FF732-5951-214F-AB20-AFBC69D2FABF}" srcOrd="2" destOrd="0" parTransId="{67C54492-10B2-DB45-B39A-65465DA8BC7A}" sibTransId="{078B10DD-F051-7646-B613-17794E112C5D}"/>
    <dgm:cxn modelId="{2DB81C60-9865-BF4C-89B9-1A23C816242B}" type="presOf" srcId="{6BA9D658-FD4D-5E47-BFEC-B92714FDA390}" destId="{3111724C-70F7-E04B-8F08-A2FA3AEE26BD}" srcOrd="0" destOrd="0" presId="urn:microsoft.com/office/officeart/2005/8/layout/default"/>
    <dgm:cxn modelId="{4BB1B042-0963-CE4C-9867-B359682CFA11}" srcId="{69C8ED11-F208-CB45-BCB8-5A96EBEE8043}" destId="{684EF326-E669-694F-9B5F-5329BED40A89}" srcOrd="3" destOrd="0" parTransId="{73B712CD-2217-574C-BBA9-F3C5E8892797}" sibTransId="{3184A068-F8E0-6C48-820C-E27E76790E41}"/>
    <dgm:cxn modelId="{98CF4F54-2A12-894F-A9BC-4DB9F599672E}" type="presOf" srcId="{E19FF732-5951-214F-AB20-AFBC69D2FABF}" destId="{8AFC45C8-17B0-9343-8B0A-90A44881F4D6}" srcOrd="0" destOrd="0" presId="urn:microsoft.com/office/officeart/2005/8/layout/default"/>
    <dgm:cxn modelId="{13C24685-E357-1541-BECB-A98437037FE7}" srcId="{69C8ED11-F208-CB45-BCB8-5A96EBEE8043}" destId="{6BA9D658-FD4D-5E47-BFEC-B92714FDA390}" srcOrd="4" destOrd="0" parTransId="{CE7BD57F-DD6E-C048-AF8D-AFADB40C56B0}" sibTransId="{F0228430-B4B4-1445-960C-85BCF77942BD}"/>
    <dgm:cxn modelId="{5EAF309A-55D3-154A-A16D-125017921295}" type="presOf" srcId="{684EF326-E669-694F-9B5F-5329BED40A89}" destId="{7CFA3635-17F1-BC4A-91E3-774D3990F95F}" srcOrd="0" destOrd="0" presId="urn:microsoft.com/office/officeart/2005/8/layout/default"/>
    <dgm:cxn modelId="{E530ABA1-3CD7-0043-BB57-A711FFFE9BF1}" type="presOf" srcId="{A7E61B71-11D7-554D-BDFF-79EF86D16705}" destId="{FF9491E8-D558-9C4C-94C0-23EF2CE96288}" srcOrd="0" destOrd="0" presId="urn:microsoft.com/office/officeart/2005/8/layout/default"/>
    <dgm:cxn modelId="{E6D508B0-742F-DC48-8703-E277199D6ACC}" type="presOf" srcId="{69C8ED11-F208-CB45-BCB8-5A96EBEE8043}" destId="{49F93DB3-F734-AF44-BAA3-651DEE01899A}" srcOrd="0" destOrd="0" presId="urn:microsoft.com/office/officeart/2005/8/layout/default"/>
    <dgm:cxn modelId="{6D2DDFB7-554B-5344-B993-2D299D60E1ED}" srcId="{69C8ED11-F208-CB45-BCB8-5A96EBEE8043}" destId="{D854BB08-B09F-9A4D-B3C0-3D6F5D3CF388}" srcOrd="0" destOrd="0" parTransId="{A66C8A62-78D2-044D-A1CD-76C6A5FBE099}" sibTransId="{A6213BF7-64EF-4E48-8FF8-7A2F452A7CF8}"/>
    <dgm:cxn modelId="{DF0A45EE-9CD4-F44C-8B36-FAC27AA67BB0}" type="presOf" srcId="{D854BB08-B09F-9A4D-B3C0-3D6F5D3CF388}" destId="{06D9B132-5BCA-284A-A016-D37F3B8F3399}" srcOrd="0" destOrd="0" presId="urn:microsoft.com/office/officeart/2005/8/layout/default"/>
    <dgm:cxn modelId="{B96A5ACF-689D-CD43-A390-446EA69905B0}" type="presParOf" srcId="{49F93DB3-F734-AF44-BAA3-651DEE01899A}" destId="{06D9B132-5BCA-284A-A016-D37F3B8F3399}" srcOrd="0" destOrd="0" presId="urn:microsoft.com/office/officeart/2005/8/layout/default"/>
    <dgm:cxn modelId="{03930D8E-7B83-5146-BCA5-F6B56E1B1E0B}" type="presParOf" srcId="{49F93DB3-F734-AF44-BAA3-651DEE01899A}" destId="{2900E85E-1A92-F14A-A54E-F9FAD684092B}" srcOrd="1" destOrd="0" presId="urn:microsoft.com/office/officeart/2005/8/layout/default"/>
    <dgm:cxn modelId="{387CE8C2-F54A-FA44-9CF5-F3982B1897E9}" type="presParOf" srcId="{49F93DB3-F734-AF44-BAA3-651DEE01899A}" destId="{FF9491E8-D558-9C4C-94C0-23EF2CE96288}" srcOrd="2" destOrd="0" presId="urn:microsoft.com/office/officeart/2005/8/layout/default"/>
    <dgm:cxn modelId="{40D6A83B-9D4D-804A-A056-8AFDA1A8168E}" type="presParOf" srcId="{49F93DB3-F734-AF44-BAA3-651DEE01899A}" destId="{075332C6-117F-C849-BA65-5EFFCAEC6304}" srcOrd="3" destOrd="0" presId="urn:microsoft.com/office/officeart/2005/8/layout/default"/>
    <dgm:cxn modelId="{AB634855-1968-A045-9FA6-15502CFB5848}" type="presParOf" srcId="{49F93DB3-F734-AF44-BAA3-651DEE01899A}" destId="{8AFC45C8-17B0-9343-8B0A-90A44881F4D6}" srcOrd="4" destOrd="0" presId="urn:microsoft.com/office/officeart/2005/8/layout/default"/>
    <dgm:cxn modelId="{1453C93B-38C3-1749-8FD0-20C4D6D0E2C8}" type="presParOf" srcId="{49F93DB3-F734-AF44-BAA3-651DEE01899A}" destId="{934B4FB9-4A1A-164D-A69E-3ADDE550F77B}" srcOrd="5" destOrd="0" presId="urn:microsoft.com/office/officeart/2005/8/layout/default"/>
    <dgm:cxn modelId="{0B6D75C8-550D-DF4D-8937-68BD467EF96E}" type="presParOf" srcId="{49F93DB3-F734-AF44-BAA3-651DEE01899A}" destId="{7CFA3635-17F1-BC4A-91E3-774D3990F95F}" srcOrd="6" destOrd="0" presId="urn:microsoft.com/office/officeart/2005/8/layout/default"/>
    <dgm:cxn modelId="{079820CC-5420-6E47-8AB1-CC0142EC0F28}" type="presParOf" srcId="{49F93DB3-F734-AF44-BAA3-651DEE01899A}" destId="{1B8B1761-FD11-4149-A4E4-BBFD64689B5D}" srcOrd="7" destOrd="0" presId="urn:microsoft.com/office/officeart/2005/8/layout/default"/>
    <dgm:cxn modelId="{EEFF03E8-8CAF-FD4D-A628-FBC89B4D199C}" type="presParOf" srcId="{49F93DB3-F734-AF44-BAA3-651DEE01899A}" destId="{3111724C-70F7-E04B-8F08-A2FA3AEE26B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DEC735-24C8-49A9-B3ED-D2F44A36732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714E664-3588-407C-97E2-3D6FC930E1E6}">
      <dgm:prSet/>
      <dgm:spPr/>
      <dgm:t>
        <a:bodyPr/>
        <a:lstStyle/>
        <a:p>
          <a:pPr>
            <a:lnSpc>
              <a:spcPct val="100000"/>
            </a:lnSpc>
          </a:pPr>
          <a:r>
            <a:rPr lang="en-US" b="0" i="0" dirty="0"/>
            <a:t>Why does this document include a long list of grievances?</a:t>
          </a:r>
          <a:endParaRPr lang="en-US" dirty="0"/>
        </a:p>
      </dgm:t>
    </dgm:pt>
    <dgm:pt modelId="{4E4120E3-01A0-4944-AC3B-8D1F507DE673}" type="parTrans" cxnId="{92D90A4D-E64E-4FD3-B4D6-BE00C48554D9}">
      <dgm:prSet/>
      <dgm:spPr/>
      <dgm:t>
        <a:bodyPr/>
        <a:lstStyle/>
        <a:p>
          <a:endParaRPr lang="en-US"/>
        </a:p>
      </dgm:t>
    </dgm:pt>
    <dgm:pt modelId="{FBC2F89C-972C-4828-8743-FE8B1F3E0D14}" type="sibTrans" cxnId="{92D90A4D-E64E-4FD3-B4D6-BE00C48554D9}">
      <dgm:prSet/>
      <dgm:spPr/>
      <dgm:t>
        <a:bodyPr/>
        <a:lstStyle/>
        <a:p>
          <a:endParaRPr lang="en-US"/>
        </a:p>
      </dgm:t>
    </dgm:pt>
    <dgm:pt modelId="{34640344-BB5C-453D-A085-0F0B891C1B72}">
      <dgm:prSet/>
      <dgm:spPr/>
      <dgm:t>
        <a:bodyPr/>
        <a:lstStyle/>
        <a:p>
          <a:pPr>
            <a:lnSpc>
              <a:spcPct val="100000"/>
            </a:lnSpc>
          </a:pPr>
          <a:r>
            <a:rPr lang="en-US" b="0" i="0" dirty="0"/>
            <a:t>What section do you think is the most important? Why?</a:t>
          </a:r>
          <a:endParaRPr lang="en-US" dirty="0"/>
        </a:p>
      </dgm:t>
    </dgm:pt>
    <dgm:pt modelId="{4C385602-F62D-4D0C-AAE9-97A1971E1899}" type="parTrans" cxnId="{7FD2913C-0302-4560-8F59-22C5B9647B7A}">
      <dgm:prSet/>
      <dgm:spPr/>
      <dgm:t>
        <a:bodyPr/>
        <a:lstStyle/>
        <a:p>
          <a:endParaRPr lang="en-US"/>
        </a:p>
      </dgm:t>
    </dgm:pt>
    <dgm:pt modelId="{EC0BEB45-075F-4DB2-A083-92771E64582E}" type="sibTrans" cxnId="{7FD2913C-0302-4560-8F59-22C5B9647B7A}">
      <dgm:prSet/>
      <dgm:spPr/>
      <dgm:t>
        <a:bodyPr/>
        <a:lstStyle/>
        <a:p>
          <a:endParaRPr lang="en-US"/>
        </a:p>
      </dgm:t>
    </dgm:pt>
    <dgm:pt modelId="{4ACA0D36-C4A1-4D8D-86C3-858FFFF20FE8}">
      <dgm:prSet/>
      <dgm:spPr/>
      <dgm:t>
        <a:bodyPr/>
        <a:lstStyle/>
        <a:p>
          <a:pPr>
            <a:lnSpc>
              <a:spcPct val="100000"/>
            </a:lnSpc>
          </a:pPr>
          <a:r>
            <a:rPr lang="en-US" b="0" i="0" dirty="0"/>
            <a:t>Where are natural rights discussed in the document?</a:t>
          </a:r>
          <a:endParaRPr lang="en-US" dirty="0"/>
        </a:p>
      </dgm:t>
    </dgm:pt>
    <dgm:pt modelId="{A36F2FB5-ECB6-467D-9738-CA51BFF06AD0}" type="parTrans" cxnId="{55BF718B-B77B-4EEC-A383-6553A0D054D5}">
      <dgm:prSet/>
      <dgm:spPr/>
      <dgm:t>
        <a:bodyPr/>
        <a:lstStyle/>
        <a:p>
          <a:endParaRPr lang="en-US"/>
        </a:p>
      </dgm:t>
    </dgm:pt>
    <dgm:pt modelId="{42ED82E4-E440-4BD5-B3AC-430FD595CB01}" type="sibTrans" cxnId="{55BF718B-B77B-4EEC-A383-6553A0D054D5}">
      <dgm:prSet/>
      <dgm:spPr/>
      <dgm:t>
        <a:bodyPr/>
        <a:lstStyle/>
        <a:p>
          <a:endParaRPr lang="en-US"/>
        </a:p>
      </dgm:t>
    </dgm:pt>
    <dgm:pt modelId="{967FECF5-0B40-4428-8CF2-CC845D3B200D}">
      <dgm:prSet/>
      <dgm:spPr/>
      <dgm:t>
        <a:bodyPr/>
        <a:lstStyle/>
        <a:p>
          <a:pPr>
            <a:lnSpc>
              <a:spcPct val="100000"/>
            </a:lnSpc>
          </a:pPr>
          <a:r>
            <a:rPr lang="en-US" b="0" i="0" dirty="0"/>
            <a:t>How does the idea of justice show up in the Declaration of Independence?</a:t>
          </a:r>
          <a:endParaRPr lang="en-US" dirty="0"/>
        </a:p>
      </dgm:t>
    </dgm:pt>
    <dgm:pt modelId="{905293E7-11C1-482F-AC0D-2C8975C41E8C}" type="parTrans" cxnId="{7B522B40-1236-47AD-A467-AB76EEEACFFB}">
      <dgm:prSet/>
      <dgm:spPr/>
      <dgm:t>
        <a:bodyPr/>
        <a:lstStyle/>
        <a:p>
          <a:endParaRPr lang="en-US"/>
        </a:p>
      </dgm:t>
    </dgm:pt>
    <dgm:pt modelId="{75BBBC97-42FE-4F52-856A-59548CA13C7F}" type="sibTrans" cxnId="{7B522B40-1236-47AD-A467-AB76EEEACFFB}">
      <dgm:prSet/>
      <dgm:spPr/>
      <dgm:t>
        <a:bodyPr/>
        <a:lstStyle/>
        <a:p>
          <a:endParaRPr lang="en-US"/>
        </a:p>
      </dgm:t>
    </dgm:pt>
    <dgm:pt modelId="{88339803-94CE-44C5-A315-EA08A5BD9B2F}" type="pres">
      <dgm:prSet presAssocID="{FEDEC735-24C8-49A9-B3ED-D2F44A36732B}" presName="root" presStyleCnt="0">
        <dgm:presLayoutVars>
          <dgm:dir/>
          <dgm:resizeHandles val="exact"/>
        </dgm:presLayoutVars>
      </dgm:prSet>
      <dgm:spPr/>
    </dgm:pt>
    <dgm:pt modelId="{81AE87C3-ADB2-4CDD-B590-0D0A740D52EC}" type="pres">
      <dgm:prSet presAssocID="{7714E664-3588-407C-97E2-3D6FC930E1E6}" presName="compNode" presStyleCnt="0"/>
      <dgm:spPr/>
    </dgm:pt>
    <dgm:pt modelId="{CC8F0D26-824A-45DA-A62A-C3D510F51941}" type="pres">
      <dgm:prSet presAssocID="{7714E664-3588-407C-97E2-3D6FC930E1E6}" presName="bgRect" presStyleLbl="bgShp" presStyleIdx="0" presStyleCnt="4" custLinFactNeighborX="-2386" custLinFactNeighborY="-5731"/>
      <dgm:spPr/>
    </dgm:pt>
    <dgm:pt modelId="{6D263F2A-4E91-4231-8BE1-C24C2B40C78A}" type="pres">
      <dgm:prSet presAssocID="{7714E664-3588-407C-97E2-3D6FC930E1E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997BE7F1-755A-46DA-9AB5-C7C660340A85}" type="pres">
      <dgm:prSet presAssocID="{7714E664-3588-407C-97E2-3D6FC930E1E6}" presName="spaceRect" presStyleCnt="0"/>
      <dgm:spPr/>
    </dgm:pt>
    <dgm:pt modelId="{EC5510AA-5556-433C-9FD2-7B8D942D8AFA}" type="pres">
      <dgm:prSet presAssocID="{7714E664-3588-407C-97E2-3D6FC930E1E6}" presName="parTx" presStyleLbl="revTx" presStyleIdx="0" presStyleCnt="4">
        <dgm:presLayoutVars>
          <dgm:chMax val="0"/>
          <dgm:chPref val="0"/>
        </dgm:presLayoutVars>
      </dgm:prSet>
      <dgm:spPr/>
    </dgm:pt>
    <dgm:pt modelId="{CF875DB5-AAE0-4297-9CFC-AD6F3472441F}" type="pres">
      <dgm:prSet presAssocID="{FBC2F89C-972C-4828-8743-FE8B1F3E0D14}" presName="sibTrans" presStyleCnt="0"/>
      <dgm:spPr/>
    </dgm:pt>
    <dgm:pt modelId="{69789FC7-5221-4575-B457-E0E62C6D951D}" type="pres">
      <dgm:prSet presAssocID="{34640344-BB5C-453D-A085-0F0B891C1B72}" presName="compNode" presStyleCnt="0"/>
      <dgm:spPr/>
    </dgm:pt>
    <dgm:pt modelId="{2E080384-524B-4B18-BBEF-A6868FB4F704}" type="pres">
      <dgm:prSet presAssocID="{34640344-BB5C-453D-A085-0F0B891C1B72}" presName="bgRect" presStyleLbl="bgShp" presStyleIdx="1" presStyleCnt="4"/>
      <dgm:spPr/>
    </dgm:pt>
    <dgm:pt modelId="{74FBE5FE-655C-4537-9581-DEB40811C7ED}" type="pres">
      <dgm:prSet presAssocID="{34640344-BB5C-453D-A085-0F0B891C1B7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Idea"/>
        </a:ext>
      </dgm:extLst>
    </dgm:pt>
    <dgm:pt modelId="{F9C932C3-562F-4CDA-9B97-706A5D3742D7}" type="pres">
      <dgm:prSet presAssocID="{34640344-BB5C-453D-A085-0F0B891C1B72}" presName="spaceRect" presStyleCnt="0"/>
      <dgm:spPr/>
    </dgm:pt>
    <dgm:pt modelId="{DE6EA388-5457-4717-A730-70540F55654D}" type="pres">
      <dgm:prSet presAssocID="{34640344-BB5C-453D-A085-0F0B891C1B72}" presName="parTx" presStyleLbl="revTx" presStyleIdx="1" presStyleCnt="4">
        <dgm:presLayoutVars>
          <dgm:chMax val="0"/>
          <dgm:chPref val="0"/>
        </dgm:presLayoutVars>
      </dgm:prSet>
      <dgm:spPr/>
    </dgm:pt>
    <dgm:pt modelId="{19ADE9C8-1950-47F6-B51E-8921D41FEB0C}" type="pres">
      <dgm:prSet presAssocID="{EC0BEB45-075F-4DB2-A083-92771E64582E}" presName="sibTrans" presStyleCnt="0"/>
      <dgm:spPr/>
    </dgm:pt>
    <dgm:pt modelId="{C0D5580D-172F-4DD7-9D4E-68610553F563}" type="pres">
      <dgm:prSet presAssocID="{4ACA0D36-C4A1-4D8D-86C3-858FFFF20FE8}" presName="compNode" presStyleCnt="0"/>
      <dgm:spPr/>
    </dgm:pt>
    <dgm:pt modelId="{56F188D1-3D4B-4CEE-A0A9-5170203B200D}" type="pres">
      <dgm:prSet presAssocID="{4ACA0D36-C4A1-4D8D-86C3-858FFFF20FE8}" presName="bgRect" presStyleLbl="bgShp" presStyleIdx="2" presStyleCnt="4"/>
      <dgm:spPr/>
    </dgm:pt>
    <dgm:pt modelId="{B43A049D-334C-442E-A782-C8DFBA72E34B}" type="pres">
      <dgm:prSet presAssocID="{4ACA0D36-C4A1-4D8D-86C3-858FFFF20FE8}" presName="iconRect" presStyleLbl="node1" presStyleIdx="2" presStyleCnt="4" custScaleX="131975" custScaleY="86047" custLinFactY="100000" custLinFactNeighborX="16170" custLinFactNeighborY="107515"/>
      <dgm:spPr>
        <a:blipFill dpi="0" rotWithShape="1">
          <a:blip xmlns:r="http://schemas.openxmlformats.org/officeDocument/2006/relationships" r:embed="rId5">
            <a:grayscl/>
            <a:lum bright="-40000" contrast="-4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pt>
    <dgm:pt modelId="{26AF822E-5B26-4E61-AB52-E66A86092B3D}" type="pres">
      <dgm:prSet presAssocID="{4ACA0D36-C4A1-4D8D-86C3-858FFFF20FE8}" presName="spaceRect" presStyleCnt="0"/>
      <dgm:spPr/>
    </dgm:pt>
    <dgm:pt modelId="{CEA39AFA-B4A3-4A01-9B00-F76FECE7524E}" type="pres">
      <dgm:prSet presAssocID="{4ACA0D36-C4A1-4D8D-86C3-858FFFF20FE8}" presName="parTx" presStyleLbl="revTx" presStyleIdx="2" presStyleCnt="4">
        <dgm:presLayoutVars>
          <dgm:chMax val="0"/>
          <dgm:chPref val="0"/>
        </dgm:presLayoutVars>
      </dgm:prSet>
      <dgm:spPr/>
    </dgm:pt>
    <dgm:pt modelId="{62310C29-E083-0347-87FF-5DB80F9BCAC7}" type="pres">
      <dgm:prSet presAssocID="{42ED82E4-E440-4BD5-B3AC-430FD595CB01}" presName="sibTrans" presStyleCnt="0"/>
      <dgm:spPr/>
    </dgm:pt>
    <dgm:pt modelId="{AB76CB64-687B-4940-A75A-DC65A46DF119}" type="pres">
      <dgm:prSet presAssocID="{967FECF5-0B40-4428-8CF2-CC845D3B200D}" presName="compNode" presStyleCnt="0"/>
      <dgm:spPr/>
    </dgm:pt>
    <dgm:pt modelId="{AB71E65F-B4D2-4139-8247-9D58332D4025}" type="pres">
      <dgm:prSet presAssocID="{967FECF5-0B40-4428-8CF2-CC845D3B200D}" presName="bgRect" presStyleLbl="bgShp" presStyleIdx="3" presStyleCnt="4"/>
      <dgm:spPr/>
    </dgm:pt>
    <dgm:pt modelId="{22309F77-C903-461C-8D75-5706AF08E6F3}" type="pres">
      <dgm:prSet presAssocID="{967FECF5-0B40-4428-8CF2-CC845D3B200D}" presName="iconRect" presStyleLbl="node1" presStyleIdx="3" presStyleCnt="4" custLinFactY="-100000" custLinFactNeighborY="-13177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Judge"/>
        </a:ext>
      </dgm:extLst>
    </dgm:pt>
    <dgm:pt modelId="{1762955C-469C-4E12-9289-D615DC2092FC}" type="pres">
      <dgm:prSet presAssocID="{967FECF5-0B40-4428-8CF2-CC845D3B200D}" presName="spaceRect" presStyleCnt="0"/>
      <dgm:spPr/>
    </dgm:pt>
    <dgm:pt modelId="{7176218F-7769-4A86-83C7-DE88A80E4C5F}" type="pres">
      <dgm:prSet presAssocID="{967FECF5-0B40-4428-8CF2-CC845D3B200D}" presName="parTx" presStyleLbl="revTx" presStyleIdx="3" presStyleCnt="4">
        <dgm:presLayoutVars>
          <dgm:chMax val="0"/>
          <dgm:chPref val="0"/>
        </dgm:presLayoutVars>
      </dgm:prSet>
      <dgm:spPr/>
    </dgm:pt>
  </dgm:ptLst>
  <dgm:cxnLst>
    <dgm:cxn modelId="{30C3E208-593B-A444-8F60-4BC237CBDBE3}" type="presOf" srcId="{7714E664-3588-407C-97E2-3D6FC930E1E6}" destId="{EC5510AA-5556-433C-9FD2-7B8D942D8AFA}" srcOrd="0" destOrd="0" presId="urn:microsoft.com/office/officeart/2018/2/layout/IconVerticalSolidList"/>
    <dgm:cxn modelId="{06DFA212-2624-BB47-80C6-17356991C566}" type="presOf" srcId="{34640344-BB5C-453D-A085-0F0B891C1B72}" destId="{DE6EA388-5457-4717-A730-70540F55654D}" srcOrd="0" destOrd="0" presId="urn:microsoft.com/office/officeart/2018/2/layout/IconVerticalSolidList"/>
    <dgm:cxn modelId="{7FD2913C-0302-4560-8F59-22C5B9647B7A}" srcId="{FEDEC735-24C8-49A9-B3ED-D2F44A36732B}" destId="{34640344-BB5C-453D-A085-0F0B891C1B72}" srcOrd="1" destOrd="0" parTransId="{4C385602-F62D-4D0C-AAE9-97A1971E1899}" sibTransId="{EC0BEB45-075F-4DB2-A083-92771E64582E}"/>
    <dgm:cxn modelId="{7B522B40-1236-47AD-A467-AB76EEEACFFB}" srcId="{FEDEC735-24C8-49A9-B3ED-D2F44A36732B}" destId="{967FECF5-0B40-4428-8CF2-CC845D3B200D}" srcOrd="3" destOrd="0" parTransId="{905293E7-11C1-482F-AC0D-2C8975C41E8C}" sibTransId="{75BBBC97-42FE-4F52-856A-59548CA13C7F}"/>
    <dgm:cxn modelId="{92D90A4D-E64E-4FD3-B4D6-BE00C48554D9}" srcId="{FEDEC735-24C8-49A9-B3ED-D2F44A36732B}" destId="{7714E664-3588-407C-97E2-3D6FC930E1E6}" srcOrd="0" destOrd="0" parTransId="{4E4120E3-01A0-4944-AC3B-8D1F507DE673}" sibTransId="{FBC2F89C-972C-4828-8743-FE8B1F3E0D14}"/>
    <dgm:cxn modelId="{1C0A628A-B021-D847-8578-21FCB79DD3F3}" type="presOf" srcId="{4ACA0D36-C4A1-4D8D-86C3-858FFFF20FE8}" destId="{CEA39AFA-B4A3-4A01-9B00-F76FECE7524E}" srcOrd="0" destOrd="0" presId="urn:microsoft.com/office/officeart/2018/2/layout/IconVerticalSolidList"/>
    <dgm:cxn modelId="{55BF718B-B77B-4EEC-A383-6553A0D054D5}" srcId="{FEDEC735-24C8-49A9-B3ED-D2F44A36732B}" destId="{4ACA0D36-C4A1-4D8D-86C3-858FFFF20FE8}" srcOrd="2" destOrd="0" parTransId="{A36F2FB5-ECB6-467D-9738-CA51BFF06AD0}" sibTransId="{42ED82E4-E440-4BD5-B3AC-430FD595CB01}"/>
    <dgm:cxn modelId="{2AB8EEC1-B507-4410-A064-9E3DBD964C1E}" type="presOf" srcId="{FEDEC735-24C8-49A9-B3ED-D2F44A36732B}" destId="{88339803-94CE-44C5-A315-EA08A5BD9B2F}" srcOrd="0" destOrd="0" presId="urn:microsoft.com/office/officeart/2018/2/layout/IconVerticalSolidList"/>
    <dgm:cxn modelId="{04C9C4C8-52BC-C340-A6AC-B2B9B772992E}" type="presOf" srcId="{967FECF5-0B40-4428-8CF2-CC845D3B200D}" destId="{7176218F-7769-4A86-83C7-DE88A80E4C5F}" srcOrd="0" destOrd="0" presId="urn:microsoft.com/office/officeart/2018/2/layout/IconVerticalSolidList"/>
    <dgm:cxn modelId="{5F72B0C8-B3FD-A141-970D-4C952D8A6D99}" type="presParOf" srcId="{88339803-94CE-44C5-A315-EA08A5BD9B2F}" destId="{81AE87C3-ADB2-4CDD-B590-0D0A740D52EC}" srcOrd="0" destOrd="0" presId="urn:microsoft.com/office/officeart/2018/2/layout/IconVerticalSolidList"/>
    <dgm:cxn modelId="{D26231A7-9933-F942-938E-9CFEED3B70B2}" type="presParOf" srcId="{81AE87C3-ADB2-4CDD-B590-0D0A740D52EC}" destId="{CC8F0D26-824A-45DA-A62A-C3D510F51941}" srcOrd="0" destOrd="0" presId="urn:microsoft.com/office/officeart/2018/2/layout/IconVerticalSolidList"/>
    <dgm:cxn modelId="{B945FF5F-D188-5B4B-8845-D877B36245CE}" type="presParOf" srcId="{81AE87C3-ADB2-4CDD-B590-0D0A740D52EC}" destId="{6D263F2A-4E91-4231-8BE1-C24C2B40C78A}" srcOrd="1" destOrd="0" presId="urn:microsoft.com/office/officeart/2018/2/layout/IconVerticalSolidList"/>
    <dgm:cxn modelId="{6FB98403-BC36-DE45-A9DE-6A3C07A303AE}" type="presParOf" srcId="{81AE87C3-ADB2-4CDD-B590-0D0A740D52EC}" destId="{997BE7F1-755A-46DA-9AB5-C7C660340A85}" srcOrd="2" destOrd="0" presId="urn:microsoft.com/office/officeart/2018/2/layout/IconVerticalSolidList"/>
    <dgm:cxn modelId="{E95DA0B7-18D3-8C47-9BC8-3035EFDFBD46}" type="presParOf" srcId="{81AE87C3-ADB2-4CDD-B590-0D0A740D52EC}" destId="{EC5510AA-5556-433C-9FD2-7B8D942D8AFA}" srcOrd="3" destOrd="0" presId="urn:microsoft.com/office/officeart/2018/2/layout/IconVerticalSolidList"/>
    <dgm:cxn modelId="{D66278C3-1858-3340-8898-73534AF6B7D2}" type="presParOf" srcId="{88339803-94CE-44C5-A315-EA08A5BD9B2F}" destId="{CF875DB5-AAE0-4297-9CFC-AD6F3472441F}" srcOrd="1" destOrd="0" presId="urn:microsoft.com/office/officeart/2018/2/layout/IconVerticalSolidList"/>
    <dgm:cxn modelId="{F94FC275-D7A9-4A4D-99E0-17A6738232A5}" type="presParOf" srcId="{88339803-94CE-44C5-A315-EA08A5BD9B2F}" destId="{69789FC7-5221-4575-B457-E0E62C6D951D}" srcOrd="2" destOrd="0" presId="urn:microsoft.com/office/officeart/2018/2/layout/IconVerticalSolidList"/>
    <dgm:cxn modelId="{0F48BF27-72C7-014F-9D04-457CE539644A}" type="presParOf" srcId="{69789FC7-5221-4575-B457-E0E62C6D951D}" destId="{2E080384-524B-4B18-BBEF-A6868FB4F704}" srcOrd="0" destOrd="0" presId="urn:microsoft.com/office/officeart/2018/2/layout/IconVerticalSolidList"/>
    <dgm:cxn modelId="{CA4C3412-DDBE-0847-AC84-BF9731538ADE}" type="presParOf" srcId="{69789FC7-5221-4575-B457-E0E62C6D951D}" destId="{74FBE5FE-655C-4537-9581-DEB40811C7ED}" srcOrd="1" destOrd="0" presId="urn:microsoft.com/office/officeart/2018/2/layout/IconVerticalSolidList"/>
    <dgm:cxn modelId="{0748AB75-E7B0-AB46-A308-447942C94AA2}" type="presParOf" srcId="{69789FC7-5221-4575-B457-E0E62C6D951D}" destId="{F9C932C3-562F-4CDA-9B97-706A5D3742D7}" srcOrd="2" destOrd="0" presId="urn:microsoft.com/office/officeart/2018/2/layout/IconVerticalSolidList"/>
    <dgm:cxn modelId="{F743A607-12CF-B845-8DC6-1DF36A4F11D7}" type="presParOf" srcId="{69789FC7-5221-4575-B457-E0E62C6D951D}" destId="{DE6EA388-5457-4717-A730-70540F55654D}" srcOrd="3" destOrd="0" presId="urn:microsoft.com/office/officeart/2018/2/layout/IconVerticalSolidList"/>
    <dgm:cxn modelId="{E13478DA-9637-2E47-8F5F-A5E3062414AE}" type="presParOf" srcId="{88339803-94CE-44C5-A315-EA08A5BD9B2F}" destId="{19ADE9C8-1950-47F6-B51E-8921D41FEB0C}" srcOrd="3" destOrd="0" presId="urn:microsoft.com/office/officeart/2018/2/layout/IconVerticalSolidList"/>
    <dgm:cxn modelId="{37A89F63-28A0-AD4E-AFDA-3024FC70C304}" type="presParOf" srcId="{88339803-94CE-44C5-A315-EA08A5BD9B2F}" destId="{C0D5580D-172F-4DD7-9D4E-68610553F563}" srcOrd="4" destOrd="0" presId="urn:microsoft.com/office/officeart/2018/2/layout/IconVerticalSolidList"/>
    <dgm:cxn modelId="{B99F1E34-9486-834F-91CD-037D7DCE8429}" type="presParOf" srcId="{C0D5580D-172F-4DD7-9D4E-68610553F563}" destId="{56F188D1-3D4B-4CEE-A0A9-5170203B200D}" srcOrd="0" destOrd="0" presId="urn:microsoft.com/office/officeart/2018/2/layout/IconVerticalSolidList"/>
    <dgm:cxn modelId="{03FF6AB7-A5D5-DC42-B634-523CD1EA9E8C}" type="presParOf" srcId="{C0D5580D-172F-4DD7-9D4E-68610553F563}" destId="{B43A049D-334C-442E-A782-C8DFBA72E34B}" srcOrd="1" destOrd="0" presId="urn:microsoft.com/office/officeart/2018/2/layout/IconVerticalSolidList"/>
    <dgm:cxn modelId="{786F28EC-D67C-8E4F-AD11-136367273457}" type="presParOf" srcId="{C0D5580D-172F-4DD7-9D4E-68610553F563}" destId="{26AF822E-5B26-4E61-AB52-E66A86092B3D}" srcOrd="2" destOrd="0" presId="urn:microsoft.com/office/officeart/2018/2/layout/IconVerticalSolidList"/>
    <dgm:cxn modelId="{32C9F536-B70A-3A4C-AF6B-E5F5F4F9E1A8}" type="presParOf" srcId="{C0D5580D-172F-4DD7-9D4E-68610553F563}" destId="{CEA39AFA-B4A3-4A01-9B00-F76FECE7524E}" srcOrd="3" destOrd="0" presId="urn:microsoft.com/office/officeart/2018/2/layout/IconVerticalSolidList"/>
    <dgm:cxn modelId="{28939180-E11F-F447-8F3B-F6E93E92CB8B}" type="presParOf" srcId="{88339803-94CE-44C5-A315-EA08A5BD9B2F}" destId="{62310C29-E083-0347-87FF-5DB80F9BCAC7}" srcOrd="5" destOrd="0" presId="urn:microsoft.com/office/officeart/2018/2/layout/IconVerticalSolidList"/>
    <dgm:cxn modelId="{5C24434D-3CE8-164B-BFA0-E7FD70266C40}" type="presParOf" srcId="{88339803-94CE-44C5-A315-EA08A5BD9B2F}" destId="{AB76CB64-687B-4940-A75A-DC65A46DF119}" srcOrd="6" destOrd="0" presId="urn:microsoft.com/office/officeart/2018/2/layout/IconVerticalSolidList"/>
    <dgm:cxn modelId="{7AC9A666-AB99-134A-8336-8EC7B71655C0}" type="presParOf" srcId="{AB76CB64-687B-4940-A75A-DC65A46DF119}" destId="{AB71E65F-B4D2-4139-8247-9D58332D4025}" srcOrd="0" destOrd="0" presId="urn:microsoft.com/office/officeart/2018/2/layout/IconVerticalSolidList"/>
    <dgm:cxn modelId="{C09312D2-10AD-284B-A8D8-4FAC83A74F19}" type="presParOf" srcId="{AB76CB64-687B-4940-A75A-DC65A46DF119}" destId="{22309F77-C903-461C-8D75-5706AF08E6F3}" srcOrd="1" destOrd="0" presId="urn:microsoft.com/office/officeart/2018/2/layout/IconVerticalSolidList"/>
    <dgm:cxn modelId="{618B6BBC-861A-2648-BE24-CEC1758D9FC7}" type="presParOf" srcId="{AB76CB64-687B-4940-A75A-DC65A46DF119}" destId="{1762955C-469C-4E12-9289-D615DC2092FC}" srcOrd="2" destOrd="0" presId="urn:microsoft.com/office/officeart/2018/2/layout/IconVerticalSolidList"/>
    <dgm:cxn modelId="{0D0CCA7F-7996-A641-BAB2-6BDFB64F989B}" type="presParOf" srcId="{AB76CB64-687B-4940-A75A-DC65A46DF119}" destId="{7176218F-7769-4A86-83C7-DE88A80E4C5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9B132-5BCA-284A-A016-D37F3B8F3399}">
      <dsp:nvSpPr>
        <dsp:cNvPr id="0" name=""/>
        <dsp:cNvSpPr/>
      </dsp:nvSpPr>
      <dsp:spPr>
        <a:xfrm>
          <a:off x="71059" y="1456"/>
          <a:ext cx="3508576" cy="2105146"/>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What examples of justice have you experienced?</a:t>
          </a:r>
        </a:p>
      </dsp:txBody>
      <dsp:txXfrm>
        <a:off x="71059" y="1456"/>
        <a:ext cx="3508576" cy="2105146"/>
      </dsp:txXfrm>
    </dsp:sp>
    <dsp:sp modelId="{FF9491E8-D558-9C4C-94C0-23EF2CE96288}">
      <dsp:nvSpPr>
        <dsp:cNvPr id="0" name=""/>
        <dsp:cNvSpPr/>
      </dsp:nvSpPr>
      <dsp:spPr>
        <a:xfrm>
          <a:off x="3930494" y="1456"/>
          <a:ext cx="3508576" cy="2105146"/>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What are some examples of natural rights?</a:t>
          </a:r>
        </a:p>
      </dsp:txBody>
      <dsp:txXfrm>
        <a:off x="3930494" y="1456"/>
        <a:ext cx="3508576" cy="2105146"/>
      </dsp:txXfrm>
    </dsp:sp>
    <dsp:sp modelId="{8AFC45C8-17B0-9343-8B0A-90A44881F4D6}">
      <dsp:nvSpPr>
        <dsp:cNvPr id="0" name=""/>
        <dsp:cNvSpPr/>
      </dsp:nvSpPr>
      <dsp:spPr>
        <a:xfrm>
          <a:off x="7789928" y="1456"/>
          <a:ext cx="3508576" cy="2105146"/>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How might justice and natural rights help everyone get along or be treated fairly?</a:t>
          </a:r>
        </a:p>
      </dsp:txBody>
      <dsp:txXfrm>
        <a:off x="7789928" y="1456"/>
        <a:ext cx="3508576" cy="2105146"/>
      </dsp:txXfrm>
    </dsp:sp>
    <dsp:sp modelId="{7CFA3635-17F1-BC4A-91E3-774D3990F95F}">
      <dsp:nvSpPr>
        <dsp:cNvPr id="0" name=""/>
        <dsp:cNvSpPr/>
      </dsp:nvSpPr>
      <dsp:spPr>
        <a:xfrm>
          <a:off x="2000776" y="2457460"/>
          <a:ext cx="3508576" cy="2105146"/>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How are justice and natural rights related?</a:t>
          </a:r>
        </a:p>
      </dsp:txBody>
      <dsp:txXfrm>
        <a:off x="2000776" y="2457460"/>
        <a:ext cx="3508576" cy="2105146"/>
      </dsp:txXfrm>
    </dsp:sp>
    <dsp:sp modelId="{3111724C-70F7-E04B-8F08-A2FA3AEE26BD}">
      <dsp:nvSpPr>
        <dsp:cNvPr id="0" name=""/>
        <dsp:cNvSpPr/>
      </dsp:nvSpPr>
      <dsp:spPr>
        <a:xfrm>
          <a:off x="5860211" y="2457460"/>
          <a:ext cx="3508576" cy="2105146"/>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What are some examples of ways you can respect the natural rights of others at home or at school?</a:t>
          </a:r>
        </a:p>
      </dsp:txBody>
      <dsp:txXfrm>
        <a:off x="5860211" y="2457460"/>
        <a:ext cx="3508576" cy="21051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F0D26-824A-45DA-A62A-C3D510F51941}">
      <dsp:nvSpPr>
        <dsp:cNvPr id="0" name=""/>
        <dsp:cNvSpPr/>
      </dsp:nvSpPr>
      <dsp:spPr>
        <a:xfrm>
          <a:off x="0" y="0"/>
          <a:ext cx="7018335" cy="120963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263F2A-4E91-4231-8BE1-C24C2B40C78A}">
      <dsp:nvSpPr>
        <dsp:cNvPr id="0" name=""/>
        <dsp:cNvSpPr/>
      </dsp:nvSpPr>
      <dsp:spPr>
        <a:xfrm>
          <a:off x="365915" y="274555"/>
          <a:ext cx="665301" cy="6653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5510AA-5556-433C-9FD2-7B8D942D8AFA}">
      <dsp:nvSpPr>
        <dsp:cNvPr id="0" name=""/>
        <dsp:cNvSpPr/>
      </dsp:nvSpPr>
      <dsp:spPr>
        <a:xfrm>
          <a:off x="1397133" y="2386"/>
          <a:ext cx="5621201" cy="1209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20" tIns="128020" rIns="128020" bIns="128020" numCol="1" spcCol="1270" anchor="ctr" anchorCtr="0">
          <a:noAutofit/>
        </a:bodyPr>
        <a:lstStyle/>
        <a:p>
          <a:pPr marL="0" lvl="0" indent="0" algn="l" defTabSz="977900">
            <a:lnSpc>
              <a:spcPct val="100000"/>
            </a:lnSpc>
            <a:spcBef>
              <a:spcPct val="0"/>
            </a:spcBef>
            <a:spcAft>
              <a:spcPct val="35000"/>
            </a:spcAft>
            <a:buNone/>
          </a:pPr>
          <a:r>
            <a:rPr lang="en-US" sz="2200" b="0" i="0" kern="1200" dirty="0"/>
            <a:t>Why does this document include a long list of grievances?</a:t>
          </a:r>
          <a:endParaRPr lang="en-US" sz="2200" kern="1200" dirty="0"/>
        </a:p>
      </dsp:txBody>
      <dsp:txXfrm>
        <a:off x="1397133" y="2386"/>
        <a:ext cx="5621201" cy="1209639"/>
      </dsp:txXfrm>
    </dsp:sp>
    <dsp:sp modelId="{2E080384-524B-4B18-BBEF-A6868FB4F704}">
      <dsp:nvSpPr>
        <dsp:cNvPr id="0" name=""/>
        <dsp:cNvSpPr/>
      </dsp:nvSpPr>
      <dsp:spPr>
        <a:xfrm>
          <a:off x="0" y="1514435"/>
          <a:ext cx="7018335" cy="120963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FBE5FE-655C-4537-9581-DEB40811C7ED}">
      <dsp:nvSpPr>
        <dsp:cNvPr id="0" name=""/>
        <dsp:cNvSpPr/>
      </dsp:nvSpPr>
      <dsp:spPr>
        <a:xfrm>
          <a:off x="365915" y="1786604"/>
          <a:ext cx="665301" cy="6653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6EA388-5457-4717-A730-70540F55654D}">
      <dsp:nvSpPr>
        <dsp:cNvPr id="0" name=""/>
        <dsp:cNvSpPr/>
      </dsp:nvSpPr>
      <dsp:spPr>
        <a:xfrm>
          <a:off x="1397133" y="1514435"/>
          <a:ext cx="5621201" cy="1209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20" tIns="128020" rIns="128020" bIns="128020" numCol="1" spcCol="1270" anchor="ctr" anchorCtr="0">
          <a:noAutofit/>
        </a:bodyPr>
        <a:lstStyle/>
        <a:p>
          <a:pPr marL="0" lvl="0" indent="0" algn="l" defTabSz="977900">
            <a:lnSpc>
              <a:spcPct val="100000"/>
            </a:lnSpc>
            <a:spcBef>
              <a:spcPct val="0"/>
            </a:spcBef>
            <a:spcAft>
              <a:spcPct val="35000"/>
            </a:spcAft>
            <a:buNone/>
          </a:pPr>
          <a:r>
            <a:rPr lang="en-US" sz="2200" b="0" i="0" kern="1200" dirty="0"/>
            <a:t>What section do you think is the most important? Why?</a:t>
          </a:r>
          <a:endParaRPr lang="en-US" sz="2200" kern="1200" dirty="0"/>
        </a:p>
      </dsp:txBody>
      <dsp:txXfrm>
        <a:off x="1397133" y="1514435"/>
        <a:ext cx="5621201" cy="1209639"/>
      </dsp:txXfrm>
    </dsp:sp>
    <dsp:sp modelId="{56F188D1-3D4B-4CEE-A0A9-5170203B200D}">
      <dsp:nvSpPr>
        <dsp:cNvPr id="0" name=""/>
        <dsp:cNvSpPr/>
      </dsp:nvSpPr>
      <dsp:spPr>
        <a:xfrm>
          <a:off x="0" y="3026484"/>
          <a:ext cx="7018335" cy="120963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3A049D-334C-442E-A782-C8DFBA72E34B}">
      <dsp:nvSpPr>
        <dsp:cNvPr id="0" name=""/>
        <dsp:cNvSpPr/>
      </dsp:nvSpPr>
      <dsp:spPr>
        <a:xfrm>
          <a:off x="367130" y="4725669"/>
          <a:ext cx="878031" cy="572472"/>
        </a:xfrm>
        <a:prstGeom prst="rect">
          <a:avLst/>
        </a:prstGeom>
        <a:blipFill dpi="0" rotWithShape="1">
          <a:blip xmlns:r="http://schemas.openxmlformats.org/officeDocument/2006/relationships" r:embed="rId5">
            <a:grayscl/>
            <a:lum bright="-40000" contrast="-4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A39AFA-B4A3-4A01-9B00-F76FECE7524E}">
      <dsp:nvSpPr>
        <dsp:cNvPr id="0" name=""/>
        <dsp:cNvSpPr/>
      </dsp:nvSpPr>
      <dsp:spPr>
        <a:xfrm>
          <a:off x="1397133" y="3026484"/>
          <a:ext cx="5621201" cy="1209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20" tIns="128020" rIns="128020" bIns="128020" numCol="1" spcCol="1270" anchor="ctr" anchorCtr="0">
          <a:noAutofit/>
        </a:bodyPr>
        <a:lstStyle/>
        <a:p>
          <a:pPr marL="0" lvl="0" indent="0" algn="l" defTabSz="977900">
            <a:lnSpc>
              <a:spcPct val="100000"/>
            </a:lnSpc>
            <a:spcBef>
              <a:spcPct val="0"/>
            </a:spcBef>
            <a:spcAft>
              <a:spcPct val="35000"/>
            </a:spcAft>
            <a:buNone/>
          </a:pPr>
          <a:r>
            <a:rPr lang="en-US" sz="2200" b="0" i="0" kern="1200" dirty="0"/>
            <a:t>Where are natural rights discussed in the document?</a:t>
          </a:r>
          <a:endParaRPr lang="en-US" sz="2200" kern="1200" dirty="0"/>
        </a:p>
      </dsp:txBody>
      <dsp:txXfrm>
        <a:off x="1397133" y="3026484"/>
        <a:ext cx="5621201" cy="1209639"/>
      </dsp:txXfrm>
    </dsp:sp>
    <dsp:sp modelId="{AB71E65F-B4D2-4139-8247-9D58332D4025}">
      <dsp:nvSpPr>
        <dsp:cNvPr id="0" name=""/>
        <dsp:cNvSpPr/>
      </dsp:nvSpPr>
      <dsp:spPr>
        <a:xfrm>
          <a:off x="0" y="4538534"/>
          <a:ext cx="7018335" cy="120963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309F77-C903-461C-8D75-5706AF08E6F3}">
      <dsp:nvSpPr>
        <dsp:cNvPr id="0" name=""/>
        <dsp:cNvSpPr/>
      </dsp:nvSpPr>
      <dsp:spPr>
        <a:xfrm>
          <a:off x="365915" y="3268733"/>
          <a:ext cx="665301" cy="6653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76218F-7769-4A86-83C7-DE88A80E4C5F}">
      <dsp:nvSpPr>
        <dsp:cNvPr id="0" name=""/>
        <dsp:cNvSpPr/>
      </dsp:nvSpPr>
      <dsp:spPr>
        <a:xfrm>
          <a:off x="1397133" y="4538534"/>
          <a:ext cx="5621201" cy="1209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20" tIns="128020" rIns="128020" bIns="128020" numCol="1" spcCol="1270" anchor="ctr" anchorCtr="0">
          <a:noAutofit/>
        </a:bodyPr>
        <a:lstStyle/>
        <a:p>
          <a:pPr marL="0" lvl="0" indent="0" algn="l" defTabSz="977900">
            <a:lnSpc>
              <a:spcPct val="100000"/>
            </a:lnSpc>
            <a:spcBef>
              <a:spcPct val="0"/>
            </a:spcBef>
            <a:spcAft>
              <a:spcPct val="35000"/>
            </a:spcAft>
            <a:buNone/>
          </a:pPr>
          <a:r>
            <a:rPr lang="en-US" sz="2200" b="0" i="0" kern="1200" dirty="0"/>
            <a:t>How does the idea of justice show up in the Declaration of Independence?</a:t>
          </a:r>
          <a:endParaRPr lang="en-US" sz="2200" kern="1200" dirty="0"/>
        </a:p>
      </dsp:txBody>
      <dsp:txXfrm>
        <a:off x="1397133" y="4538534"/>
        <a:ext cx="5621201" cy="120963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731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67311"/>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6554"/>
            <a:ext cx="2971800" cy="46731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p>
        </p:txBody>
      </p:sp>
      <p:sp>
        <p:nvSpPr>
          <p:cNvPr id="136" name="Google Shape;136;p1: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137" name="Google Shape;137;p1: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6/1/2018</a:t>
            </a:r>
            <a:endParaRPr sz="1200" b="0" i="0" u="none" strike="noStrike" cap="none" dirty="0">
              <a:solidFill>
                <a:schemeClr val="dk1"/>
              </a:solidFill>
              <a:latin typeface="Calibri"/>
              <a:ea typeface="Calibri"/>
              <a:cs typeface="Calibri"/>
              <a:sym typeface="Calibri"/>
            </a:endParaRPr>
          </a:p>
        </p:txBody>
      </p:sp>
      <p:sp>
        <p:nvSpPr>
          <p:cNvPr id="138" name="Google Shape;138;p1: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139" name="Google Shape;139;p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47: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
        <p:nvSpPr>
          <p:cNvPr id="215" name="Google Shape;215;p47: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48: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p:txBody>
      </p:sp>
      <p:sp>
        <p:nvSpPr>
          <p:cNvPr id="224" name="Google Shape;224;p48: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49: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The fourth step is to determine the level of proficiency students are required to be at for a particular grade. Most often this can be identified using Bloom’s taxonomy and/or </a:t>
            </a:r>
            <a:r>
              <a:rPr lang="en-US" dirty="0" err="1"/>
              <a:t>Webbs</a:t>
            </a:r>
            <a:r>
              <a:rPr lang="en-US" dirty="0"/>
              <a:t> Depth of Knowledge.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It is important to note that when determining the DOK of a standard, the verb, such as analyze, should not be separated from the rest of the standard as the content and skills outlined in the standard impact the level of rigor students need to engage in order to demonstrate mastery of the standards. For example, in the DOK handout provided, “analyze similarities and differences in issues and problems” is a DOK 3 while “analyzing and synthesizing information from multiple sources” is a DOK 4. </a:t>
            </a:r>
            <a:endParaRPr dirty="0"/>
          </a:p>
        </p:txBody>
      </p:sp>
      <p:sp>
        <p:nvSpPr>
          <p:cNvPr id="234" name="Google Shape;234;p49: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b97e3c4ae1_0_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b97e3c4ae1_0_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44" name="Google Shape;244;g2b97e3c4ae1_0_0: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45" name="Google Shape;245;g2b97e3c4ae1_0_0: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6/1/2018</a:t>
            </a:r>
            <a:endParaRPr sz="1200" b="0" i="0" u="none" strike="noStrike" cap="none">
              <a:solidFill>
                <a:schemeClr val="dk1"/>
              </a:solidFill>
              <a:latin typeface="Calibri"/>
              <a:ea typeface="Calibri"/>
              <a:cs typeface="Calibri"/>
              <a:sym typeface="Calibri"/>
            </a:endParaRPr>
          </a:p>
        </p:txBody>
      </p:sp>
      <p:sp>
        <p:nvSpPr>
          <p:cNvPr id="246" name="Google Shape;246;g2b97e3c4ae1_0_0: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47" name="Google Shape;247;g2b97e3c4ae1_0_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Prompt attendees to say hi and where they are from in the chat, we will use the chat extensively in this session so make sure you are familiar! (1-2 minutes before session start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82166-58BA-DD45-B88A-EE20C74A2369}" type="slidenum">
              <a:rPr kumimoji="0" lang="en-US" sz="1200" b="0" i="0" u="none" strike="noStrike" kern="1200" cap="none" spc="0" normalizeH="0" baseline="0" noProof="0" smtClean="0">
                <a:ln>
                  <a:noFill/>
                </a:ln>
                <a:solidFill>
                  <a:prstClr val="black"/>
                </a:solidFill>
                <a:effectLst/>
                <a:uLnTx/>
                <a:uFillTx/>
                <a:latin typeface="Libre Frankl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1065616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Introduce title and ask what people teach in the chat (1-2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82166-58BA-DD45-B88A-EE20C74A2369}" type="slidenum">
              <a:rPr kumimoji="0" lang="en-US" sz="1200" b="0" i="0" u="none" strike="noStrike" kern="1200" cap="none" spc="0" normalizeH="0" baseline="0" noProof="0" smtClean="0">
                <a:ln>
                  <a:noFill/>
                </a:ln>
                <a:solidFill>
                  <a:prstClr val="black"/>
                </a:solidFill>
                <a:effectLst/>
                <a:uLnTx/>
                <a:uFillTx/>
                <a:latin typeface="Libre Frankl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2834374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This is the part you came here for: Are you ready for some tangible ideas and resources? Give me a thumbs up if you are ready.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82166-58BA-DD45-B88A-EE20C74A2369}" type="slidenum">
              <a:rPr kumimoji="0" lang="en-US" sz="1200" b="0" i="0" u="none" strike="noStrike" kern="1200" cap="none" spc="0" normalizeH="0" baseline="0" noProof="0" smtClean="0">
                <a:ln>
                  <a:noFill/>
                </a:ln>
                <a:solidFill>
                  <a:prstClr val="black"/>
                </a:solidFill>
                <a:effectLst/>
                <a:uLnTx/>
                <a:uFillTx/>
                <a:latin typeface="Libre Frankl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106860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https://billofrightsinstitute.org/videos/elementary-lessons-causes-of-the-american-revolution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82166-58BA-DD45-B88A-EE20C74A2369}" type="slidenum">
              <a:rPr kumimoji="0" lang="en-US" sz="1200" b="0" i="0" u="none" strike="noStrike" kern="1200" cap="none" spc="0" normalizeH="0" baseline="0" noProof="0" smtClean="0">
                <a:ln>
                  <a:noFill/>
                </a:ln>
                <a:solidFill>
                  <a:prstClr val="black"/>
                </a:solidFill>
                <a:effectLst/>
                <a:uLnTx/>
                <a:uFillTx/>
                <a:latin typeface="Libre Frankl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1166138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This sample is an activity from Lesson 2 of our U.S. History curriculum for grades 3-5. In Lesson 2, students investigate the Causes of the American Revolution. </a:t>
            </a:r>
          </a:p>
          <a:p>
            <a:r>
              <a:rPr lang="en-US" dirty="0">
                <a:latin typeface="Calibri"/>
                <a:ea typeface="Calibri"/>
                <a:cs typeface="Calibri"/>
              </a:rPr>
              <a:t>In the curriculum there is a detailed lesson plan, additional scaffold supports, and a slide deck for use in the classroom. Here, you see the Students Handout that accompanies the Declaration of Independence investigation. </a:t>
            </a:r>
          </a:p>
          <a:p>
            <a:r>
              <a:rPr lang="en-US" dirty="0">
                <a:latin typeface="Calibri"/>
                <a:ea typeface="Calibri"/>
                <a:cs typeface="Calibri"/>
              </a:rPr>
              <a:t>We use several strategies in this activity to make the Declaration of Independence accessible to young learners. </a:t>
            </a:r>
          </a:p>
          <a:p>
            <a:pPr marL="228600" indent="-228600">
              <a:buAutoNum type="arabicPeriod"/>
            </a:pPr>
            <a:r>
              <a:rPr lang="en-US" dirty="0">
                <a:latin typeface="Libre Franklin"/>
              </a:rPr>
              <a:t>Viewing the </a:t>
            </a:r>
            <a:r>
              <a:rPr lang="en-US" dirty="0" err="1">
                <a:latin typeface="Libre Franklin"/>
              </a:rPr>
              <a:t>DoI</a:t>
            </a:r>
            <a:r>
              <a:rPr lang="en-US" dirty="0">
                <a:latin typeface="Libre Franklin"/>
              </a:rPr>
              <a:t> like art: You can see at the bottom of the Handout, students are participating in a see, think, wonder activity. The first step of accessing the primary source is just looking at it like a piece of art. This removes the barrier of needing to read the text which is beyond their level at this age. </a:t>
            </a:r>
          </a:p>
          <a:p>
            <a:pPr marL="228600" indent="-228600">
              <a:buAutoNum type="arabicPeriod"/>
            </a:pPr>
            <a:r>
              <a:rPr lang="en-US" dirty="0"/>
              <a:t>Scaffolding: The see, think, wonder activity is scaffolded with additional prompts so that students have additional support to engage with the document.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82166-58BA-DD45-B88A-EE20C74A2369}" type="slidenum">
              <a:rPr kumimoji="0" lang="en-US" sz="1200" b="0" i="0" u="none" strike="noStrike" kern="1200" cap="none" spc="0" normalizeH="0" baseline="0" noProof="0" smtClean="0">
                <a:ln>
                  <a:noFill/>
                </a:ln>
                <a:solidFill>
                  <a:prstClr val="black"/>
                </a:solidFill>
                <a:effectLst/>
                <a:uLnTx/>
                <a:uFillTx/>
                <a:latin typeface="Libre Frankl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3533302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latin typeface="Calibri"/>
                <a:ea typeface="Calibri"/>
                <a:cs typeface="Calibri"/>
              </a:rPr>
              <a:t>Read-aloud: After viewing the </a:t>
            </a:r>
            <a:r>
              <a:rPr lang="en-US" dirty="0" err="1">
                <a:latin typeface="Calibri"/>
                <a:ea typeface="Calibri"/>
                <a:cs typeface="Calibri"/>
              </a:rPr>
              <a:t>DoI</a:t>
            </a:r>
            <a:r>
              <a:rPr lang="en-US" dirty="0">
                <a:latin typeface="Calibri"/>
                <a:ea typeface="Calibri"/>
                <a:cs typeface="Calibri"/>
              </a:rPr>
              <a:t>, students hear excerpts read-aloud by the teacher. Students may not be able to read the declaration, but they understand more than they can read. Students typically can understand texts read aloud at 2 to 3 grade levels above their reading level. In the Lesson Plan, teachers are prompted to read aloud the excerpts with "as much feeling and excitement as they can muster!" So that students can "feel" the meaning of the document, even if they don't entirely understand it. Another idea is to create or source recordings of historical documents. Imagine students listening to an FDR Fireside chat while learning about the Great Depression.</a:t>
            </a:r>
            <a:endParaRPr lang="en-US" dirty="0"/>
          </a:p>
          <a:p>
            <a:pPr marL="228600" indent="-228600">
              <a:buAutoNum type="arabicPeriod"/>
            </a:pPr>
            <a:r>
              <a:rPr lang="en-US" dirty="0">
                <a:latin typeface="Calibri"/>
                <a:ea typeface="Calibri"/>
                <a:cs typeface="Calibri"/>
              </a:rPr>
              <a:t>Vocabulary supports: You can see in the shaded vocabulary box that definitions are provided so you can pre-teach, define as you read, or answer questions from your students about the unfamiliar words in the declaration.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82166-58BA-DD45-B88A-EE20C74A2369}" type="slidenum">
              <a:rPr kumimoji="0" lang="en-US" sz="1200" b="0" i="0" u="none" strike="noStrike" kern="1200" cap="none" spc="0" normalizeH="0" baseline="0" noProof="0" smtClean="0">
                <a:ln>
                  <a:noFill/>
                </a:ln>
                <a:solidFill>
                  <a:prstClr val="black"/>
                </a:solidFill>
                <a:effectLst/>
                <a:uLnTx/>
                <a:uFillTx/>
                <a:latin typeface="Libre Frankl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745249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b517606b8b_1_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b517606b8b_1_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6" name="Google Shape;146;g2b517606b8b_1_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You could do nothing but look at the Declaration of Independence or read is aloud to your students and pat yourself on the back for a job well done. Seriously! You students HAVE interacted with a primary source document. I think sometimes we over complicate primary sources for young learners. </a:t>
            </a:r>
            <a:endParaRPr lang="en-US" dirty="0"/>
          </a:p>
          <a:p>
            <a:r>
              <a:rPr lang="en-US" dirty="0">
                <a:latin typeface="Calibri"/>
                <a:cs typeface="Calibri"/>
              </a:rPr>
              <a:t>If you wanted to go a step further and allow your students to interact with the text, these are some strategies for you:</a:t>
            </a:r>
          </a:p>
          <a:p>
            <a:pPr marL="228600" indent="-228600">
              <a:buAutoNum type="arabicPeriod"/>
            </a:pPr>
            <a:r>
              <a:rPr lang="en-US" dirty="0">
                <a:latin typeface="Calibri"/>
                <a:cs typeface="Calibri"/>
              </a:rPr>
              <a:t>Chunking- dividing the text into "chunks" so that students can more easily interact with smaller sections. </a:t>
            </a:r>
          </a:p>
          <a:p>
            <a:pPr marL="228600" indent="-228600">
              <a:buAutoNum type="arabicPeriod"/>
            </a:pPr>
            <a:r>
              <a:rPr lang="en-US" dirty="0">
                <a:latin typeface="Calibri"/>
                <a:cs typeface="Calibri"/>
              </a:rPr>
              <a:t>Vocabulary support- we define the tricky terms right next to the text, rather than having a vocabulary box. </a:t>
            </a:r>
          </a:p>
          <a:p>
            <a:pPr marL="228600" indent="-228600">
              <a:buAutoNum type="arabicPeriod"/>
            </a:pPr>
            <a:r>
              <a:rPr lang="en-US" dirty="0">
                <a:latin typeface="Calibri"/>
                <a:cs typeface="Calibri"/>
              </a:rPr>
              <a:t>Interaction through questioning- Remember how we discussed students being wired for investigation and exploration? This gives them a structured way to do that so they don't get overwhelmed and give up.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82166-58BA-DD45-B88A-EE20C74A2369}" type="slidenum">
              <a:rPr kumimoji="0" lang="en-US" sz="1200" b="0" i="0" u="none" strike="noStrike" kern="1200" cap="none" spc="0" normalizeH="0" baseline="0" noProof="0" smtClean="0">
                <a:ln>
                  <a:noFill/>
                </a:ln>
                <a:solidFill>
                  <a:prstClr val="black"/>
                </a:solidFill>
                <a:effectLst/>
                <a:uLnTx/>
                <a:uFillTx/>
                <a:latin typeface="Libre Frankl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3866102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Do you remember the Principles and Virtues I showed you earlier? I told you we would come back to them. This shows one way that big ideas like justice and natural rights can be scaled down for young learners. </a:t>
            </a:r>
          </a:p>
          <a:p>
            <a:r>
              <a:rPr lang="en-US" dirty="0">
                <a:latin typeface="Calibri"/>
                <a:ea typeface="Calibri"/>
                <a:cs typeface="Calibri"/>
              </a:rPr>
              <a:t>In this activity, students "decode" the declaration in their own words and then assign a principle or virtue, if it applies. </a:t>
            </a:r>
          </a:p>
          <a:p>
            <a:r>
              <a:rPr lang="en-US" dirty="0">
                <a:latin typeface="Calibri"/>
                <a:ea typeface="Calibri"/>
                <a:cs typeface="Calibri"/>
              </a:rPr>
              <a:t>Does anyone use character education programs in their schools that might be able to use something like this? Imagine your principles face when you are hitting literacy, social studies, and character education with one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82166-58BA-DD45-B88A-EE20C74A2369}" type="slidenum">
              <a:rPr kumimoji="0" lang="en-US" sz="1200" b="0" i="0" u="none" strike="noStrike" kern="1200" cap="none" spc="0" normalizeH="0" baseline="0" noProof="0" smtClean="0">
                <a:ln>
                  <a:noFill/>
                </a:ln>
                <a:solidFill>
                  <a:prstClr val="black"/>
                </a:solidFill>
                <a:effectLst/>
                <a:uLnTx/>
                <a:uFillTx/>
                <a:latin typeface="Libre Frankl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2971360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82166-58BA-DD45-B88A-EE20C74A2369}" type="slidenum">
              <a:rPr kumimoji="0" lang="en-US" sz="1200" b="0" i="0" u="none" strike="noStrike" kern="1200" cap="none" spc="0" normalizeH="0" baseline="0" noProof="0" smtClean="0">
                <a:ln>
                  <a:noFill/>
                </a:ln>
                <a:solidFill>
                  <a:prstClr val="black"/>
                </a:solidFill>
                <a:effectLst/>
                <a:uLnTx/>
                <a:uFillTx/>
                <a:latin typeface="Libre Frankli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Libre Franklin" pitchFamily="2" charset="77"/>
              <a:ea typeface="+mn-ea"/>
              <a:cs typeface="+mn-cs"/>
            </a:endParaRPr>
          </a:p>
        </p:txBody>
      </p:sp>
    </p:spTree>
    <p:extLst>
      <p:ext uri="{BB962C8B-B14F-4D97-AF65-F5344CB8AC3E}">
        <p14:creationId xmlns:p14="http://schemas.microsoft.com/office/powerpoint/2010/main" val="3879995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1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19" name="Google Shape;1119;p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84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8: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52" name="Google Shape;152;p3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chemeClr val="dk1"/>
              </a:buClr>
              <a:buSzPts val="1100"/>
              <a:buFont typeface="Arial"/>
              <a:buNone/>
            </a:pPr>
            <a:endParaRPr dirty="0"/>
          </a:p>
        </p:txBody>
      </p:sp>
      <p:sp>
        <p:nvSpPr>
          <p:cNvPr id="160" name="Google Shape;160;p4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43: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67" name="Google Shape;167;p43: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4: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2" name="Google Shape;182;p4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4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45: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endParaRPr dirty="0">
              <a:solidFill>
                <a:srgbClr val="000000"/>
              </a:solidFill>
            </a:endParaRPr>
          </a:p>
        </p:txBody>
      </p:sp>
      <p:sp>
        <p:nvSpPr>
          <p:cNvPr id="191" name="Google Shape;191;p45: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fc3474b257_0_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99" name="Google Shape;199;g2fc3474b257_0_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46: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06" name="Google Shape;206;p4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2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7" name="Google Shape;17;p12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900"/>
              <a:buNone/>
              <a:defRPr sz="19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19" name="Google Shape;19;p12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00778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0" name="Google Shape;20;p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8" name="Google Shape;78;p13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9" name="Google Shape;79;p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0" name="Google Shape;80;p13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1" name="Google Shape;81;p138"/>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13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 name="Google Shape;84;p13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 name="Google Shape;85;p1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6" name="Google Shape;86;p13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7" name="Google Shape;87;p13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8"/>
        <p:cNvGrpSpPr/>
        <p:nvPr/>
      </p:nvGrpSpPr>
      <p:grpSpPr>
        <a:xfrm>
          <a:off x="0" y="0"/>
          <a:ext cx="0" cy="0"/>
          <a:chOff x="0" y="0"/>
          <a:chExt cx="0" cy="0"/>
        </a:xfrm>
      </p:grpSpPr>
      <p:sp>
        <p:nvSpPr>
          <p:cNvPr id="89" name="Google Shape;89;p14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0" name="Google Shape;90;p140"/>
          <p:cNvSpPr txBox="1">
            <a:spLocks noGrp="1"/>
          </p:cNvSpPr>
          <p:nvPr>
            <p:ph type="body" idx="1"/>
          </p:nvPr>
        </p:nvSpPr>
        <p:spPr>
          <a:xfrm>
            <a:off x="4156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1" name="Google Shape;91;p140"/>
          <p:cNvSpPr txBox="1">
            <a:spLocks noGrp="1"/>
          </p:cNvSpPr>
          <p:nvPr>
            <p:ph type="body" idx="2"/>
          </p:nvPr>
        </p:nvSpPr>
        <p:spPr>
          <a:xfrm>
            <a:off x="64432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2" name="Google Shape;92;p140"/>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141"/>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5" name="Google Shape;95;p141"/>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9250" algn="l">
              <a:lnSpc>
                <a:spcPct val="90000"/>
              </a:lnSpc>
              <a:spcBef>
                <a:spcPts val="500"/>
              </a:spcBef>
              <a:spcAft>
                <a:spcPts val="0"/>
              </a:spcAft>
              <a:buSzPts val="1900"/>
              <a:buChar char="•"/>
              <a:defRPr/>
            </a:lvl4pPr>
            <a:lvl5pPr marL="2286000" lvl="4" indent="-349250" algn="l">
              <a:lnSpc>
                <a:spcPct val="90000"/>
              </a:lnSpc>
              <a:spcBef>
                <a:spcPts val="500"/>
              </a:spcBef>
              <a:spcAft>
                <a:spcPts val="0"/>
              </a:spcAft>
              <a:buSzPts val="1900"/>
              <a:buChar char="•"/>
              <a:defRPr/>
            </a:lvl5pPr>
            <a:lvl6pPr marL="2743200" lvl="5" indent="-349250" algn="l">
              <a:lnSpc>
                <a:spcPct val="90000"/>
              </a:lnSpc>
              <a:spcBef>
                <a:spcPts val="500"/>
              </a:spcBef>
              <a:spcAft>
                <a:spcPts val="0"/>
              </a:spcAft>
              <a:buSzPts val="1900"/>
              <a:buChar char="•"/>
              <a:defRPr/>
            </a:lvl6pPr>
            <a:lvl7pPr marL="3200400" lvl="6" indent="-349250" algn="l">
              <a:lnSpc>
                <a:spcPct val="90000"/>
              </a:lnSpc>
              <a:spcBef>
                <a:spcPts val="500"/>
              </a:spcBef>
              <a:spcAft>
                <a:spcPts val="0"/>
              </a:spcAft>
              <a:buSzPts val="1900"/>
              <a:buChar char="•"/>
              <a:defRPr/>
            </a:lvl7pPr>
            <a:lvl8pPr marL="3657600" lvl="7" indent="-349250" algn="l">
              <a:lnSpc>
                <a:spcPct val="90000"/>
              </a:lnSpc>
              <a:spcBef>
                <a:spcPts val="500"/>
              </a:spcBef>
              <a:spcAft>
                <a:spcPts val="0"/>
              </a:spcAft>
              <a:buSzPts val="1900"/>
              <a:buChar char="•"/>
              <a:defRPr/>
            </a:lvl8pPr>
            <a:lvl9pPr marL="4114800" lvl="8" indent="-349250" algn="l">
              <a:lnSpc>
                <a:spcPct val="90000"/>
              </a:lnSpc>
              <a:spcBef>
                <a:spcPts val="500"/>
              </a:spcBef>
              <a:spcAft>
                <a:spcPts val="0"/>
              </a:spcAft>
              <a:buSzPts val="1900"/>
              <a:buChar char="•"/>
              <a:defRPr/>
            </a:lvl9pPr>
          </a:lstStyle>
          <a:p>
            <a:endParaRPr/>
          </a:p>
        </p:txBody>
      </p:sp>
      <p:sp>
        <p:nvSpPr>
          <p:cNvPr id="96" name="Google Shape;96;p141"/>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7"/>
        <p:cNvGrpSpPr/>
        <p:nvPr/>
      </p:nvGrpSpPr>
      <p:grpSpPr>
        <a:xfrm>
          <a:off x="0" y="0"/>
          <a:ext cx="0" cy="0"/>
          <a:chOff x="0" y="0"/>
          <a:chExt cx="0" cy="0"/>
        </a:xfrm>
      </p:grpSpPr>
      <p:sp>
        <p:nvSpPr>
          <p:cNvPr id="98" name="Google Shape;98;p142"/>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99" name="Google Shape;99;p142"/>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0" name="Google Shape;100;p142"/>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01"/>
        <p:cNvGrpSpPr/>
        <p:nvPr/>
      </p:nvGrpSpPr>
      <p:grpSpPr>
        <a:xfrm>
          <a:off x="0" y="0"/>
          <a:ext cx="0" cy="0"/>
          <a:chOff x="0" y="0"/>
          <a:chExt cx="0" cy="0"/>
        </a:xfrm>
      </p:grpSpPr>
      <p:sp>
        <p:nvSpPr>
          <p:cNvPr id="102" name="Google Shape;102;p143"/>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3" name="Google Shape;103;p14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4"/>
        <p:cNvGrpSpPr/>
        <p:nvPr/>
      </p:nvGrpSpPr>
      <p:grpSpPr>
        <a:xfrm>
          <a:off x="0" y="0"/>
          <a:ext cx="0" cy="0"/>
          <a:chOff x="0" y="0"/>
          <a:chExt cx="0" cy="0"/>
        </a:xfrm>
      </p:grpSpPr>
      <p:sp>
        <p:nvSpPr>
          <p:cNvPr id="105" name="Google Shape;105;p144"/>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6" name="Google Shape;106;p14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7" name="Google Shape;107;p144"/>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08" name="Google Shape;108;p144"/>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9"/>
        <p:cNvGrpSpPr/>
        <p:nvPr/>
      </p:nvGrpSpPr>
      <p:grpSpPr>
        <a:xfrm>
          <a:off x="0" y="0"/>
          <a:ext cx="0" cy="0"/>
          <a:chOff x="0" y="0"/>
          <a:chExt cx="0" cy="0"/>
        </a:xfrm>
      </p:grpSpPr>
      <p:sp>
        <p:nvSpPr>
          <p:cNvPr id="110" name="Google Shape;110;p145"/>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11" name="Google Shape;111;p145"/>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12" name="Google Shape;112;p145"/>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3" name="Google Shape;113;p145"/>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4" name="Google Shape;114;p145"/>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5" name="Google Shape;115;p145"/>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6" name="Google Shape;116;p145"/>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7" name="Google Shape;117;p145"/>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8" name="Google Shape;118;p145"/>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9" name="Google Shape;119;p145"/>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0" name="Google Shape;120;p145"/>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1" name="Google Shape;121;p145"/>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2" name="Google Shape;122;p145"/>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3" name="Google Shape;123;p145"/>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4" name="Google Shape;124;p145"/>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5" name="Google Shape;125;p145"/>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6"/>
        <p:cNvGrpSpPr/>
        <p:nvPr/>
      </p:nvGrpSpPr>
      <p:grpSpPr>
        <a:xfrm>
          <a:off x="0" y="0"/>
          <a:ext cx="0" cy="0"/>
          <a:chOff x="0" y="0"/>
          <a:chExt cx="0" cy="0"/>
        </a:xfrm>
      </p:grpSpPr>
      <p:sp>
        <p:nvSpPr>
          <p:cNvPr id="127" name="Google Shape;127;p14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28" name="Google Shape;128;p14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29" name="Google Shape;129;p146"/>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0" name="Google Shape;130;p146"/>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1" name="Google Shape;131;p146"/>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2" name="Google Shape;132;p146"/>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EC2D4922-579E-612F-262A-63ECF61B62CC}"/>
              </a:ext>
            </a:extLst>
          </p:cNvPr>
          <p:cNvPicPr>
            <a:picLocks noChangeAspect="1"/>
          </p:cNvPicPr>
          <p:nvPr userDrawn="1"/>
        </p:nvPicPr>
        <p:blipFill>
          <a:blip r:embed="rId3"/>
          <a:stretch>
            <a:fillRect/>
          </a:stretch>
        </p:blipFill>
        <p:spPr>
          <a:xfrm>
            <a:off x="3596916" y="1776829"/>
            <a:ext cx="5399805" cy="2111275"/>
          </a:xfrm>
          <a:prstGeom prst="rect">
            <a:avLst/>
          </a:prstGeom>
        </p:spPr>
      </p:pic>
      <p:sp>
        <p:nvSpPr>
          <p:cNvPr id="4" name="Text Placeholder 15">
            <a:extLst>
              <a:ext uri="{FF2B5EF4-FFF2-40B4-BE49-F238E27FC236}">
                <a16:creationId xmlns:a16="http://schemas.microsoft.com/office/drawing/2014/main" id="{A51F0AF9-71FB-43F3-9084-09855012D085}"/>
              </a:ext>
            </a:extLst>
          </p:cNvPr>
          <p:cNvSpPr>
            <a:spLocks noGrp="1"/>
          </p:cNvSpPr>
          <p:nvPr>
            <p:ph type="body" sz="quarter" idx="11"/>
          </p:nvPr>
        </p:nvSpPr>
        <p:spPr>
          <a:xfrm>
            <a:off x="3023162" y="4837541"/>
            <a:ext cx="6659419" cy="506620"/>
          </a:xfrm>
          <a:solidFill>
            <a:schemeClr val="bg2"/>
          </a:solidFill>
          <a:effectLst>
            <a:outerShdw blurRad="177800" dist="38100" dir="2700000" algn="tl" rotWithShape="0">
              <a:prstClr val="black">
                <a:alpha val="40000"/>
              </a:prstClr>
            </a:outerShdw>
          </a:effectLst>
        </p:spPr>
        <p:txBody>
          <a:bodyPr anchor="b">
            <a:normAutofit/>
          </a:bodyPr>
          <a:lstStyle>
            <a:lvl1pPr marL="0" indent="0" algn="ctr">
              <a:buNone/>
              <a:defRPr sz="24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
        <p:nvSpPr>
          <p:cNvPr id="13" name="Text Placeholder 13">
            <a:extLst>
              <a:ext uri="{FF2B5EF4-FFF2-40B4-BE49-F238E27FC236}">
                <a16:creationId xmlns:a16="http://schemas.microsoft.com/office/drawing/2014/main" id="{0A7236C1-429C-78C1-A6C1-70DB7A14C31B}"/>
              </a:ext>
            </a:extLst>
          </p:cNvPr>
          <p:cNvSpPr>
            <a:spLocks noGrp="1"/>
          </p:cNvSpPr>
          <p:nvPr>
            <p:ph type="body" sz="quarter" idx="10"/>
          </p:nvPr>
        </p:nvSpPr>
        <p:spPr>
          <a:xfrm>
            <a:off x="1813416" y="4061041"/>
            <a:ext cx="9078912" cy="804863"/>
          </a:xfrm>
          <a:solidFill>
            <a:schemeClr val="tx1"/>
          </a:solidFill>
          <a:effectLst>
            <a:outerShdw blurRad="177800" dist="38100" dir="2700000" algn="tl" rotWithShape="0">
              <a:prstClr val="black">
                <a:alpha val="40000"/>
              </a:prstClr>
            </a:outerShdw>
          </a:effectLst>
        </p:spPr>
        <p:txBody>
          <a:bodyPr anchor="ctr">
            <a:normAutofit/>
          </a:bodyPr>
          <a:lstStyle>
            <a:lvl1pPr marL="0" indent="0" algn="ctr">
              <a:buNone/>
              <a:defRPr sz="3600" b="1" i="0">
                <a:solidFill>
                  <a:schemeClr val="accent2"/>
                </a:solidFill>
                <a:latin typeface="Libre Franklin"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536996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
        <p:cNvGrpSpPr/>
        <p:nvPr/>
      </p:nvGrpSpPr>
      <p:grpSpPr>
        <a:xfrm>
          <a:off x="0" y="0"/>
          <a:ext cx="0" cy="0"/>
          <a:chOff x="0" y="0"/>
          <a:chExt cx="0" cy="0"/>
        </a:xfrm>
      </p:grpSpPr>
      <p:sp>
        <p:nvSpPr>
          <p:cNvPr id="22" name="Google Shape;22;p130"/>
          <p:cNvSpPr txBox="1">
            <a:spLocks noGrp="1"/>
          </p:cNvSpPr>
          <p:nvPr>
            <p:ph type="title"/>
          </p:nvPr>
        </p:nvSpPr>
        <p:spPr>
          <a:xfrm>
            <a:off x="555786" y="257216"/>
            <a:ext cx="8992572" cy="1320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72B6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0"/>
          <p:cNvSpPr txBox="1">
            <a:spLocks noGrp="1"/>
          </p:cNvSpPr>
          <p:nvPr>
            <p:ph type="sldNum" idx="12"/>
          </p:nvPr>
        </p:nvSpPr>
        <p:spPr>
          <a:xfrm>
            <a:off x="11016766" y="6309650"/>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24" name="Google Shape;24;p130"/>
          <p:cNvSpPr txBox="1">
            <a:spLocks noGrp="1"/>
          </p:cNvSpPr>
          <p:nvPr>
            <p:ph type="body" idx="1"/>
          </p:nvPr>
        </p:nvSpPr>
        <p:spPr>
          <a:xfrm>
            <a:off x="581634" y="1796387"/>
            <a:ext cx="9090025" cy="48783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600"/>
              <a:buNone/>
              <a:defRPr/>
            </a:lvl1pPr>
            <a:lvl2pPr marL="914400" lvl="1" indent="-320040" algn="l">
              <a:lnSpc>
                <a:spcPct val="90000"/>
              </a:lnSpc>
              <a:spcBef>
                <a:spcPts val="1000"/>
              </a:spcBef>
              <a:spcAft>
                <a:spcPts val="0"/>
              </a:spcAft>
              <a:buSzPts val="144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20039" algn="l">
              <a:lnSpc>
                <a:spcPct val="90000"/>
              </a:lnSpc>
              <a:spcBef>
                <a:spcPts val="1000"/>
              </a:spcBef>
              <a:spcAft>
                <a:spcPts val="0"/>
              </a:spcAft>
              <a:buSzPts val="1440"/>
              <a:buChar char="►"/>
              <a:defRPr/>
            </a:lvl6pPr>
            <a:lvl7pPr marL="3200400" lvl="6" indent="-320039" algn="l">
              <a:lnSpc>
                <a:spcPct val="90000"/>
              </a:lnSpc>
              <a:spcBef>
                <a:spcPts val="1000"/>
              </a:spcBef>
              <a:spcAft>
                <a:spcPts val="0"/>
              </a:spcAft>
              <a:buSzPts val="1440"/>
              <a:buChar char="►"/>
              <a:defRPr/>
            </a:lvl7pPr>
            <a:lvl8pPr marL="3657600" lvl="7" indent="-320040" algn="l">
              <a:lnSpc>
                <a:spcPct val="90000"/>
              </a:lnSpc>
              <a:spcBef>
                <a:spcPts val="1000"/>
              </a:spcBef>
              <a:spcAft>
                <a:spcPts val="0"/>
              </a:spcAft>
              <a:buSzPts val="1440"/>
              <a:buChar char="►"/>
              <a:defRPr/>
            </a:lvl8pPr>
            <a:lvl9pPr marL="4114800" lvl="8" indent="-320040" algn="l">
              <a:lnSpc>
                <a:spcPct val="90000"/>
              </a:lnSpc>
              <a:spcBef>
                <a:spcPts val="1000"/>
              </a:spcBef>
              <a:spcAft>
                <a:spcPts val="0"/>
              </a:spcAft>
              <a:buSzPts val="144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creen with Date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EC2D4922-579E-612F-262A-63ECF61B62CC}"/>
              </a:ext>
            </a:extLst>
          </p:cNvPr>
          <p:cNvPicPr>
            <a:picLocks noChangeAspect="1"/>
          </p:cNvPicPr>
          <p:nvPr userDrawn="1"/>
        </p:nvPicPr>
        <p:blipFill>
          <a:blip r:embed="rId3"/>
          <a:stretch>
            <a:fillRect/>
          </a:stretch>
        </p:blipFill>
        <p:spPr>
          <a:xfrm>
            <a:off x="3596916" y="1776829"/>
            <a:ext cx="5399805" cy="2111275"/>
          </a:xfrm>
          <a:prstGeom prst="rect">
            <a:avLst/>
          </a:prstGeom>
        </p:spPr>
      </p:pic>
      <p:sp>
        <p:nvSpPr>
          <p:cNvPr id="11" name="Text Placeholder 15">
            <a:extLst>
              <a:ext uri="{FF2B5EF4-FFF2-40B4-BE49-F238E27FC236}">
                <a16:creationId xmlns:a16="http://schemas.microsoft.com/office/drawing/2014/main" id="{76E791CA-EA78-01F5-E03B-B2ADA98687B6}"/>
              </a:ext>
            </a:extLst>
          </p:cNvPr>
          <p:cNvSpPr>
            <a:spLocks noGrp="1"/>
          </p:cNvSpPr>
          <p:nvPr>
            <p:ph type="body" sz="quarter" idx="11"/>
          </p:nvPr>
        </p:nvSpPr>
        <p:spPr>
          <a:xfrm>
            <a:off x="3023162" y="4837541"/>
            <a:ext cx="6659419" cy="506620"/>
          </a:xfrm>
          <a:solidFill>
            <a:schemeClr val="bg2"/>
          </a:solidFill>
          <a:effectLst>
            <a:outerShdw blurRad="177800" dist="38100" dir="2700000" algn="tl" rotWithShape="0">
              <a:prstClr val="black">
                <a:alpha val="40000"/>
              </a:prstClr>
            </a:outerShdw>
          </a:effectLst>
        </p:spPr>
        <p:txBody>
          <a:bodyPr anchor="b">
            <a:normAutofit/>
          </a:bodyPr>
          <a:lstStyle>
            <a:lvl1pPr marL="0" indent="0" algn="ctr">
              <a:buNone/>
              <a:defRPr sz="24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
        <p:nvSpPr>
          <p:cNvPr id="13" name="Text Placeholder 13">
            <a:extLst>
              <a:ext uri="{FF2B5EF4-FFF2-40B4-BE49-F238E27FC236}">
                <a16:creationId xmlns:a16="http://schemas.microsoft.com/office/drawing/2014/main" id="{0A7236C1-429C-78C1-A6C1-70DB7A14C31B}"/>
              </a:ext>
            </a:extLst>
          </p:cNvPr>
          <p:cNvSpPr>
            <a:spLocks noGrp="1"/>
          </p:cNvSpPr>
          <p:nvPr>
            <p:ph type="body" sz="quarter" idx="10"/>
          </p:nvPr>
        </p:nvSpPr>
        <p:spPr>
          <a:xfrm>
            <a:off x="1813416" y="4061041"/>
            <a:ext cx="9078912" cy="804863"/>
          </a:xfrm>
          <a:solidFill>
            <a:schemeClr val="tx1"/>
          </a:solidFill>
          <a:effectLst>
            <a:outerShdw blurRad="177800" dist="38100" dir="2700000" algn="tl" rotWithShape="0">
              <a:prstClr val="black">
                <a:alpha val="40000"/>
              </a:prstClr>
            </a:outerShdw>
          </a:effectLst>
        </p:spPr>
        <p:txBody>
          <a:bodyPr anchor="ctr">
            <a:normAutofit/>
          </a:bodyPr>
          <a:lstStyle>
            <a:lvl1pPr marL="0" indent="0" algn="ctr">
              <a:buNone/>
              <a:defRPr sz="3600" b="1" i="0">
                <a:solidFill>
                  <a:schemeClr val="accent2"/>
                </a:solidFill>
                <a:latin typeface="Libre Franklin"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ext Placeholder 15">
            <a:extLst>
              <a:ext uri="{FF2B5EF4-FFF2-40B4-BE49-F238E27FC236}">
                <a16:creationId xmlns:a16="http://schemas.microsoft.com/office/drawing/2014/main" id="{06E8B5D7-FE40-B141-BC5C-86F242238B8A}"/>
              </a:ext>
            </a:extLst>
          </p:cNvPr>
          <p:cNvSpPr>
            <a:spLocks noGrp="1"/>
          </p:cNvSpPr>
          <p:nvPr>
            <p:ph type="body" sz="quarter" idx="12"/>
          </p:nvPr>
        </p:nvSpPr>
        <p:spPr>
          <a:xfrm>
            <a:off x="4628492" y="5907991"/>
            <a:ext cx="3448758" cy="506620"/>
          </a:xfrm>
          <a:solidFill>
            <a:schemeClr val="tx2"/>
          </a:solidFill>
          <a:effectLst>
            <a:outerShdw blurRad="177800" dist="38100" dir="2700000" algn="tl" rotWithShape="0">
              <a:prstClr val="black">
                <a:alpha val="40000"/>
              </a:prstClr>
            </a:outerShdw>
          </a:effectLst>
        </p:spPr>
        <p:txBody>
          <a:bodyPr anchor="ctr">
            <a:normAutofit/>
          </a:bodyPr>
          <a:lstStyle>
            <a:lvl1pPr marL="0" indent="0" algn="ctr">
              <a:buNone/>
              <a:defRPr sz="18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Tree>
    <p:extLst>
      <p:ext uri="{BB962C8B-B14F-4D97-AF65-F5344CB8AC3E}">
        <p14:creationId xmlns:p14="http://schemas.microsoft.com/office/powerpoint/2010/main" val="860439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ock - Primary">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dirty="0"/>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2"/>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406192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ock - Orang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dirty="0"/>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2"/>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2045906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ock -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dirty="0"/>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3"/>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14359356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ock - Green">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dirty="0"/>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4"/>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3456139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Natural backgroun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E31659C-C7AE-2A42-A4FF-74E9DD8AF785}"/>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9" name="Footer Placeholder 4">
            <a:extLst>
              <a:ext uri="{FF2B5EF4-FFF2-40B4-BE49-F238E27FC236}">
                <a16:creationId xmlns:a16="http://schemas.microsoft.com/office/drawing/2014/main" id="{159D6D2F-9D37-A947-8010-9BB2FA5F228A}"/>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dirty="0"/>
          </a:p>
        </p:txBody>
      </p:sp>
      <p:sp>
        <p:nvSpPr>
          <p:cNvPr id="13" name="Date Placeholder 3">
            <a:extLst>
              <a:ext uri="{FF2B5EF4-FFF2-40B4-BE49-F238E27FC236}">
                <a16:creationId xmlns:a16="http://schemas.microsoft.com/office/drawing/2014/main" id="{014BF3EE-35C3-1647-B2B9-DA3175F3FF86}"/>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FD91BF93-D36E-2E4C-B22D-795FD6CF4C38}" type="datetime1">
              <a:rPr lang="en-US" smtClean="0"/>
              <a:pPr/>
              <a:t>10/30/2024</a:t>
            </a:fld>
            <a:endParaRPr lang="en-US" dirty="0"/>
          </a:p>
        </p:txBody>
      </p:sp>
      <p:pic>
        <p:nvPicPr>
          <p:cNvPr id="2" name="Picture 1" descr="A close up of a logo&#10;&#10;Description automatically generated">
            <a:extLst>
              <a:ext uri="{FF2B5EF4-FFF2-40B4-BE49-F238E27FC236}">
                <a16:creationId xmlns:a16="http://schemas.microsoft.com/office/drawing/2014/main" id="{20FFC107-F544-419F-A7F9-C0384284D308}"/>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2178341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Welcom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dirty="0">
                <a:solidFill>
                  <a:srgbClr val="FF8300"/>
                </a:solidFill>
                <a:latin typeface="Libre Franklin" pitchFamily="2" charset="77"/>
              </a:rPr>
              <a:t>Welcome!</a:t>
            </a:r>
          </a:p>
        </p:txBody>
      </p:sp>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3"/>
          <a:stretch>
            <a:fillRect/>
          </a:stretch>
        </p:blipFill>
        <p:spPr>
          <a:xfrm rot="555489">
            <a:off x="2518293" y="0"/>
            <a:ext cx="6858000" cy="6858000"/>
          </a:xfrm>
          <a:prstGeom prst="rect">
            <a:avLst/>
          </a:prstGeom>
        </p:spPr>
      </p:pic>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4"/>
          <a:stretch>
            <a:fillRect/>
          </a:stretch>
        </p:blipFill>
        <p:spPr>
          <a:xfrm>
            <a:off x="4054780" y="4504861"/>
            <a:ext cx="4165219" cy="1384335"/>
          </a:xfrm>
          <a:prstGeom prst="rect">
            <a:avLst/>
          </a:prstGeom>
        </p:spPr>
      </p:pic>
    </p:spTree>
    <p:extLst>
      <p:ext uri="{BB962C8B-B14F-4D97-AF65-F5344CB8AC3E}">
        <p14:creationId xmlns:p14="http://schemas.microsoft.com/office/powerpoint/2010/main" val="4018078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63FED576-9CE0-F501-430E-8465DE1D8904}"/>
              </a:ext>
            </a:extLst>
          </p:cNvPr>
          <p:cNvSpPr>
            <a:spLocks noGrp="1"/>
          </p:cNvSpPr>
          <p:nvPr>
            <p:ph type="ctrTitle"/>
          </p:nvPr>
        </p:nvSpPr>
        <p:spPr>
          <a:xfrm>
            <a:off x="451945" y="3534100"/>
            <a:ext cx="11204027" cy="1563415"/>
          </a:xfrm>
        </p:spPr>
        <p:txBody>
          <a:bodyPr anchor="b">
            <a:normAutofit/>
          </a:bodyPr>
          <a:lstStyle>
            <a:lvl1pPr algn="ctr">
              <a:defRPr sz="4800"/>
            </a:lvl1pPr>
          </a:lstStyle>
          <a:p>
            <a:r>
              <a:rPr lang="en-US"/>
              <a:t>Click to edit Master title style</a:t>
            </a:r>
          </a:p>
        </p:txBody>
      </p:sp>
      <p:sp>
        <p:nvSpPr>
          <p:cNvPr id="32" name="Subtitle 2">
            <a:extLst>
              <a:ext uri="{FF2B5EF4-FFF2-40B4-BE49-F238E27FC236}">
                <a16:creationId xmlns:a16="http://schemas.microsoft.com/office/drawing/2014/main" id="{247421DA-49C7-1DA7-E6A2-27296D7B2E80}"/>
              </a:ext>
            </a:extLst>
          </p:cNvPr>
          <p:cNvSpPr>
            <a:spLocks noGrp="1"/>
          </p:cNvSpPr>
          <p:nvPr>
            <p:ph type="subTitle" idx="1"/>
          </p:nvPr>
        </p:nvSpPr>
        <p:spPr>
          <a:xfrm>
            <a:off x="1524000" y="5097516"/>
            <a:ext cx="9144000" cy="809297"/>
          </a:xfrm>
        </p:spPr>
        <p:txBody>
          <a:bodyPr/>
          <a:lstStyle>
            <a:lvl1pPr marL="0" indent="0" algn="ctr">
              <a:buNone/>
              <a:defRPr sz="2400" i="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3" name="Picture 32">
            <a:extLst>
              <a:ext uri="{FF2B5EF4-FFF2-40B4-BE49-F238E27FC236}">
                <a16:creationId xmlns:a16="http://schemas.microsoft.com/office/drawing/2014/main" id="{D012C94C-23BD-F3C1-D9B7-F7E0C640E7AF}"/>
              </a:ext>
            </a:extLst>
          </p:cNvPr>
          <p:cNvPicPr>
            <a:picLocks noChangeAspect="1"/>
          </p:cNvPicPr>
          <p:nvPr userDrawn="1"/>
        </p:nvPicPr>
        <p:blipFill>
          <a:blip r:embed="rId2"/>
          <a:stretch>
            <a:fillRect/>
          </a:stretch>
        </p:blipFill>
        <p:spPr>
          <a:xfrm>
            <a:off x="2846143" y="689126"/>
            <a:ext cx="6499713" cy="2844975"/>
          </a:xfrm>
          <a:prstGeom prst="rect">
            <a:avLst/>
          </a:prstGeom>
        </p:spPr>
      </p:pic>
    </p:spTree>
    <p:extLst>
      <p:ext uri="{BB962C8B-B14F-4D97-AF65-F5344CB8AC3E}">
        <p14:creationId xmlns:p14="http://schemas.microsoft.com/office/powerpoint/2010/main" val="3368153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resenter (Right)">
  <p:cSld name="Presenter (Right)">
    <p:spTree>
      <p:nvGrpSpPr>
        <p:cNvPr id="1" name="Shape 47"/>
        <p:cNvGrpSpPr/>
        <p:nvPr/>
      </p:nvGrpSpPr>
      <p:grpSpPr>
        <a:xfrm>
          <a:off x="0" y="0"/>
          <a:ext cx="0" cy="0"/>
          <a:chOff x="0" y="0"/>
          <a:chExt cx="0" cy="0"/>
        </a:xfrm>
      </p:grpSpPr>
      <p:sp>
        <p:nvSpPr>
          <p:cNvPr id="48" name="Google Shape;48;p85"/>
          <p:cNvSpPr txBox="1">
            <a:spLocks noGrp="1"/>
          </p:cNvSpPr>
          <p:nvPr>
            <p:ph type="title"/>
          </p:nvPr>
        </p:nvSpPr>
        <p:spPr>
          <a:xfrm>
            <a:off x="268224" y="322262"/>
            <a:ext cx="7407166" cy="907098"/>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accent1"/>
              </a:buClr>
              <a:buSzPts val="3600"/>
              <a:buFont typeface="Libre Franklin"/>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5"/>
          <p:cNvSpPr>
            <a:spLocks noGrp="1"/>
          </p:cNvSpPr>
          <p:nvPr>
            <p:ph type="pic" idx="2"/>
          </p:nvPr>
        </p:nvSpPr>
        <p:spPr>
          <a:xfrm>
            <a:off x="7928324" y="322262"/>
            <a:ext cx="3948203" cy="4036378"/>
          </a:xfrm>
          <a:prstGeom prst="rect">
            <a:avLst/>
          </a:prstGeom>
          <a:noFill/>
          <a:ln>
            <a:noFill/>
          </a:ln>
          <a:effectLst>
            <a:outerShdw blurRad="316295" dist="38100" dir="2700000" algn="tl" rotWithShape="0">
              <a:srgbClr val="000000">
                <a:alpha val="40000"/>
              </a:srgbClr>
            </a:outerShdw>
          </a:effectLst>
        </p:spPr>
      </p:sp>
      <p:sp>
        <p:nvSpPr>
          <p:cNvPr id="50" name="Google Shape;50;p85"/>
          <p:cNvSpPr txBox="1">
            <a:spLocks noGrp="1"/>
          </p:cNvSpPr>
          <p:nvPr>
            <p:ph type="body" idx="1"/>
          </p:nvPr>
        </p:nvSpPr>
        <p:spPr>
          <a:xfrm>
            <a:off x="268224" y="2255520"/>
            <a:ext cx="7407166" cy="382016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dk1"/>
              </a:buClr>
              <a:buSzPts val="1800"/>
              <a:buNone/>
              <a:defRPr sz="18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51" name="Google Shape;51;p85"/>
          <p:cNvPicPr preferRelativeResize="0"/>
          <p:nvPr/>
        </p:nvPicPr>
        <p:blipFill rotWithShape="1">
          <a:blip r:embed="rId2">
            <a:alphaModFix/>
          </a:blip>
          <a:srcRect/>
          <a:stretch/>
        </p:blipFill>
        <p:spPr>
          <a:xfrm>
            <a:off x="372097" y="6397365"/>
            <a:ext cx="1215538" cy="475265"/>
          </a:xfrm>
          <a:prstGeom prst="rect">
            <a:avLst/>
          </a:prstGeom>
          <a:noFill/>
          <a:ln>
            <a:noFill/>
          </a:ln>
        </p:spPr>
      </p:pic>
      <p:sp>
        <p:nvSpPr>
          <p:cNvPr id="52" name="Google Shape;52;p85"/>
          <p:cNvSpPr txBox="1">
            <a:spLocks noGrp="1"/>
          </p:cNvSpPr>
          <p:nvPr>
            <p:ph type="sldNum" idx="12"/>
          </p:nvPr>
        </p:nvSpPr>
        <p:spPr>
          <a:xfrm>
            <a:off x="11101549" y="6442414"/>
            <a:ext cx="877617"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9pPr>
          </a:lstStyle>
          <a:p>
            <a:pPr marL="0" lvl="0" indent="0" algn="ctr" rtl="0">
              <a:spcBef>
                <a:spcPts val="0"/>
              </a:spcBef>
              <a:spcAft>
                <a:spcPts val="0"/>
              </a:spcAft>
              <a:buNone/>
            </a:pPr>
            <a:fld id="{00000000-1234-1234-1234-123412341234}" type="slidenum">
              <a:rPr lang="en-US"/>
              <a:t>‹#›</a:t>
            </a:fld>
            <a:endParaRPr dirty="0"/>
          </a:p>
        </p:txBody>
      </p:sp>
      <p:sp>
        <p:nvSpPr>
          <p:cNvPr id="53" name="Google Shape;53;p85"/>
          <p:cNvSpPr txBox="1">
            <a:spLocks noGrp="1"/>
          </p:cNvSpPr>
          <p:nvPr>
            <p:ph type="ftr" idx="11"/>
          </p:nvPr>
        </p:nvSpPr>
        <p:spPr>
          <a:xfrm>
            <a:off x="4038600" y="6442414"/>
            <a:ext cx="663728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100" b="0" i="1">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85"/>
          <p:cNvSpPr txBox="1">
            <a:spLocks noGrp="1"/>
          </p:cNvSpPr>
          <p:nvPr>
            <p:ph type="dt" idx="10"/>
          </p:nvPr>
        </p:nvSpPr>
        <p:spPr>
          <a:xfrm>
            <a:off x="2270234" y="6442414"/>
            <a:ext cx="15555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100" b="0" i="0">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5" name="Google Shape;55;p85"/>
          <p:cNvSpPr txBox="1">
            <a:spLocks noGrp="1"/>
          </p:cNvSpPr>
          <p:nvPr>
            <p:ph type="body" idx="3"/>
          </p:nvPr>
        </p:nvSpPr>
        <p:spPr>
          <a:xfrm>
            <a:off x="268224" y="1365504"/>
            <a:ext cx="7407166" cy="707135"/>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accent2"/>
              </a:buClr>
              <a:buSzPts val="2400"/>
              <a:buNone/>
              <a:defRPr sz="2400" i="1">
                <a:solidFill>
                  <a:schemeClr val="accent2"/>
                </a:solidFill>
              </a:defRPr>
            </a:lvl1pPr>
            <a:lvl2pPr marL="914400" lvl="1" indent="-228600" algn="l">
              <a:lnSpc>
                <a:spcPct val="100000"/>
              </a:lnSpc>
              <a:spcBef>
                <a:spcPts val="500"/>
              </a:spcBef>
              <a:spcAft>
                <a:spcPts val="0"/>
              </a:spcAft>
              <a:buClr>
                <a:schemeClr val="accent2"/>
              </a:buClr>
              <a:buSzPts val="2400"/>
              <a:buNone/>
              <a:defRPr i="1">
                <a:solidFill>
                  <a:schemeClr val="accent2"/>
                </a:solidFill>
              </a:defRPr>
            </a:lvl2pPr>
            <a:lvl3pPr marL="1371600" lvl="2" indent="-228600" algn="l">
              <a:lnSpc>
                <a:spcPct val="100000"/>
              </a:lnSpc>
              <a:spcBef>
                <a:spcPts val="500"/>
              </a:spcBef>
              <a:spcAft>
                <a:spcPts val="0"/>
              </a:spcAft>
              <a:buClr>
                <a:schemeClr val="accent2"/>
              </a:buClr>
              <a:buSzPts val="2000"/>
              <a:buNone/>
              <a:defRPr i="1">
                <a:solidFill>
                  <a:schemeClr val="accent2"/>
                </a:solidFill>
              </a:defRPr>
            </a:lvl3pPr>
            <a:lvl4pPr marL="1828800" lvl="3" indent="-228600" algn="l">
              <a:lnSpc>
                <a:spcPct val="100000"/>
              </a:lnSpc>
              <a:spcBef>
                <a:spcPts val="500"/>
              </a:spcBef>
              <a:spcAft>
                <a:spcPts val="0"/>
              </a:spcAft>
              <a:buClr>
                <a:schemeClr val="accent2"/>
              </a:buClr>
              <a:buSzPts val="1800"/>
              <a:buNone/>
              <a:defRPr i="1">
                <a:solidFill>
                  <a:schemeClr val="accent2"/>
                </a:solidFill>
              </a:defRPr>
            </a:lvl4pPr>
            <a:lvl5pPr marL="2286000" lvl="4" indent="-228600" algn="l">
              <a:lnSpc>
                <a:spcPct val="100000"/>
              </a:lnSpc>
              <a:spcBef>
                <a:spcPts val="500"/>
              </a:spcBef>
              <a:spcAft>
                <a:spcPts val="0"/>
              </a:spcAft>
              <a:buClr>
                <a:schemeClr val="accent2"/>
              </a:buClr>
              <a:buSzPts val="1800"/>
              <a:buNone/>
              <a:defRPr i="1">
                <a:solidFill>
                  <a:schemeClr val="accen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25163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Green Backdrop">
  <p:cSld name="Green Backdrop">
    <p:bg>
      <p:bgPr>
        <a:solidFill>
          <a:srgbClr val="3ABEAC"/>
        </a:solidFill>
        <a:effectLst/>
      </p:bgPr>
    </p:bg>
    <p:spTree>
      <p:nvGrpSpPr>
        <p:cNvPr id="1" name="Shape 48"/>
        <p:cNvGrpSpPr/>
        <p:nvPr/>
      </p:nvGrpSpPr>
      <p:grpSpPr>
        <a:xfrm>
          <a:off x="0" y="0"/>
          <a:ext cx="0" cy="0"/>
          <a:chOff x="0" y="0"/>
          <a:chExt cx="0" cy="0"/>
        </a:xfrm>
      </p:grpSpPr>
      <p:sp>
        <p:nvSpPr>
          <p:cNvPr id="49" name="Google Shape;49;p80"/>
          <p:cNvSpPr txBox="1">
            <a:spLocks noGrp="1"/>
          </p:cNvSpPr>
          <p:nvPr>
            <p:ph type="sldNum" idx="12"/>
          </p:nvPr>
        </p:nvSpPr>
        <p:spPr>
          <a:xfrm>
            <a:off x="11101547" y="6356351"/>
            <a:ext cx="877613"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7F4F1"/>
              </a:buClr>
              <a:buSzPts val="1200"/>
              <a:buFont typeface="Libre Franklin Black"/>
              <a:buNone/>
              <a:defRPr>
                <a:solidFill>
                  <a:srgbClr val="F7F4F1"/>
                </a:solidFill>
              </a:defRPr>
            </a:lvl1pPr>
            <a:lvl2pPr marL="0" marR="0" lvl="1" indent="0" algn="r">
              <a:lnSpc>
                <a:spcPct val="100000"/>
              </a:lnSpc>
              <a:spcBef>
                <a:spcPts val="0"/>
              </a:spcBef>
              <a:spcAft>
                <a:spcPts val="0"/>
              </a:spcAft>
              <a:buClr>
                <a:srgbClr val="F7F4F1"/>
              </a:buClr>
              <a:buSzPts val="1200"/>
              <a:buFont typeface="Libre Franklin Black"/>
              <a:buNone/>
              <a:defRPr>
                <a:solidFill>
                  <a:srgbClr val="F7F4F1"/>
                </a:solidFill>
              </a:defRPr>
            </a:lvl2pPr>
            <a:lvl3pPr marL="0" marR="0" lvl="2" indent="0" algn="r">
              <a:lnSpc>
                <a:spcPct val="100000"/>
              </a:lnSpc>
              <a:spcBef>
                <a:spcPts val="0"/>
              </a:spcBef>
              <a:spcAft>
                <a:spcPts val="0"/>
              </a:spcAft>
              <a:buClr>
                <a:srgbClr val="F7F4F1"/>
              </a:buClr>
              <a:buSzPts val="1200"/>
              <a:buFont typeface="Libre Franklin Black"/>
              <a:buNone/>
              <a:defRPr>
                <a:solidFill>
                  <a:srgbClr val="F7F4F1"/>
                </a:solidFill>
              </a:defRPr>
            </a:lvl3pPr>
            <a:lvl4pPr marL="0" marR="0" lvl="3" indent="0" algn="r">
              <a:lnSpc>
                <a:spcPct val="100000"/>
              </a:lnSpc>
              <a:spcBef>
                <a:spcPts val="0"/>
              </a:spcBef>
              <a:spcAft>
                <a:spcPts val="0"/>
              </a:spcAft>
              <a:buClr>
                <a:srgbClr val="F7F4F1"/>
              </a:buClr>
              <a:buSzPts val="1200"/>
              <a:buFont typeface="Libre Franklin Black"/>
              <a:buNone/>
              <a:defRPr>
                <a:solidFill>
                  <a:srgbClr val="F7F4F1"/>
                </a:solidFill>
              </a:defRPr>
            </a:lvl4pPr>
            <a:lvl5pPr marL="0" marR="0" lvl="4" indent="0" algn="r">
              <a:lnSpc>
                <a:spcPct val="100000"/>
              </a:lnSpc>
              <a:spcBef>
                <a:spcPts val="0"/>
              </a:spcBef>
              <a:spcAft>
                <a:spcPts val="0"/>
              </a:spcAft>
              <a:buClr>
                <a:srgbClr val="F7F4F1"/>
              </a:buClr>
              <a:buSzPts val="1200"/>
              <a:buFont typeface="Libre Franklin Black"/>
              <a:buNone/>
              <a:defRPr>
                <a:solidFill>
                  <a:srgbClr val="F7F4F1"/>
                </a:solidFill>
              </a:defRPr>
            </a:lvl5pPr>
            <a:lvl6pPr marL="0" marR="0" lvl="5" indent="0" algn="r">
              <a:lnSpc>
                <a:spcPct val="100000"/>
              </a:lnSpc>
              <a:spcBef>
                <a:spcPts val="0"/>
              </a:spcBef>
              <a:spcAft>
                <a:spcPts val="0"/>
              </a:spcAft>
              <a:buClr>
                <a:srgbClr val="F7F4F1"/>
              </a:buClr>
              <a:buSzPts val="1200"/>
              <a:buFont typeface="Libre Franklin Black"/>
              <a:buNone/>
              <a:defRPr>
                <a:solidFill>
                  <a:srgbClr val="F7F4F1"/>
                </a:solidFill>
              </a:defRPr>
            </a:lvl6pPr>
            <a:lvl7pPr marL="0" marR="0" lvl="6" indent="0" algn="r">
              <a:lnSpc>
                <a:spcPct val="100000"/>
              </a:lnSpc>
              <a:spcBef>
                <a:spcPts val="0"/>
              </a:spcBef>
              <a:spcAft>
                <a:spcPts val="0"/>
              </a:spcAft>
              <a:buClr>
                <a:srgbClr val="F7F4F1"/>
              </a:buClr>
              <a:buSzPts val="1200"/>
              <a:buFont typeface="Libre Franklin Black"/>
              <a:buNone/>
              <a:defRPr>
                <a:solidFill>
                  <a:srgbClr val="F7F4F1"/>
                </a:solidFill>
              </a:defRPr>
            </a:lvl7pPr>
            <a:lvl8pPr marL="0" marR="0" lvl="7" indent="0" algn="r">
              <a:lnSpc>
                <a:spcPct val="100000"/>
              </a:lnSpc>
              <a:spcBef>
                <a:spcPts val="0"/>
              </a:spcBef>
              <a:spcAft>
                <a:spcPts val="0"/>
              </a:spcAft>
              <a:buClr>
                <a:srgbClr val="F7F4F1"/>
              </a:buClr>
              <a:buSzPts val="1200"/>
              <a:buFont typeface="Libre Franklin Black"/>
              <a:buNone/>
              <a:defRPr>
                <a:solidFill>
                  <a:srgbClr val="F7F4F1"/>
                </a:solidFill>
              </a:defRPr>
            </a:lvl8pPr>
            <a:lvl9pPr marL="0" marR="0" lvl="8" indent="0" algn="r">
              <a:lnSpc>
                <a:spcPct val="100000"/>
              </a:lnSpc>
              <a:spcBef>
                <a:spcPts val="0"/>
              </a:spcBef>
              <a:spcAft>
                <a:spcPts val="0"/>
              </a:spcAft>
              <a:buClr>
                <a:srgbClr val="F7F4F1"/>
              </a:buClr>
              <a:buSzPts val="1200"/>
              <a:buFont typeface="Libre Franklin Black"/>
              <a:buNone/>
              <a:defRPr>
                <a:solidFill>
                  <a:srgbClr val="F7F4F1"/>
                </a:solidFill>
              </a:defRPr>
            </a:lvl9pPr>
          </a:lstStyle>
          <a:p>
            <a:pPr marL="0" lvl="0" indent="0" algn="r" rtl="0">
              <a:spcBef>
                <a:spcPts val="0"/>
              </a:spcBef>
              <a:spcAft>
                <a:spcPts val="0"/>
              </a:spcAft>
              <a:buNone/>
            </a:pPr>
            <a:fld id="{00000000-1234-1234-1234-123412341234}" type="slidenum">
              <a:rPr lang="en-US"/>
              <a:t>‹#›</a:t>
            </a:fld>
            <a:endParaRPr sz="1200" b="1" i="0" u="none" strike="noStrike" cap="none" dirty="0">
              <a:latin typeface="Libre Franklin Black"/>
              <a:ea typeface="Libre Franklin Black"/>
              <a:cs typeface="Libre Franklin Black"/>
              <a:sym typeface="Libre Franklin Black"/>
            </a:endParaRPr>
          </a:p>
        </p:txBody>
      </p:sp>
      <p:sp>
        <p:nvSpPr>
          <p:cNvPr id="50" name="Google Shape;50;p80"/>
          <p:cNvSpPr txBox="1">
            <a:spLocks noGrp="1"/>
          </p:cNvSpPr>
          <p:nvPr>
            <p:ph type="ftr" idx="11"/>
          </p:nvPr>
        </p:nvSpPr>
        <p:spPr>
          <a:xfrm>
            <a:off x="4038603" y="6356351"/>
            <a:ext cx="6637282"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F7F4F1"/>
              </a:buClr>
              <a:buSzPts val="1200"/>
              <a:buFont typeface="Libre Franklin"/>
              <a:buNone/>
              <a:defRPr>
                <a:solidFill>
                  <a:srgbClr val="F7F4F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80"/>
          <p:cNvSpPr txBox="1">
            <a:spLocks noGrp="1"/>
          </p:cNvSpPr>
          <p:nvPr>
            <p:ph type="dt" idx="10"/>
          </p:nvPr>
        </p:nvSpPr>
        <p:spPr>
          <a:xfrm>
            <a:off x="2270235" y="6356351"/>
            <a:ext cx="1555531"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7F4F1"/>
              </a:buClr>
              <a:buSzPts val="1200"/>
              <a:buFont typeface="Libre Franklin"/>
              <a:buNone/>
              <a:defRPr>
                <a:solidFill>
                  <a:srgbClr val="F7F4F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pic>
        <p:nvPicPr>
          <p:cNvPr id="52" name="Google Shape;52;p80"/>
          <p:cNvPicPr preferRelativeResize="0"/>
          <p:nvPr/>
        </p:nvPicPr>
        <p:blipFill rotWithShape="1">
          <a:blip r:embed="rId2">
            <a:alphaModFix/>
          </a:blip>
          <a:srcRect/>
          <a:stretch/>
        </p:blipFill>
        <p:spPr>
          <a:xfrm>
            <a:off x="357347" y="6238667"/>
            <a:ext cx="1443151" cy="564257"/>
          </a:xfrm>
          <a:prstGeom prst="rect">
            <a:avLst/>
          </a:prstGeom>
          <a:noFill/>
          <a:ln>
            <a:noFill/>
          </a:ln>
        </p:spPr>
      </p:pic>
      <p:sp>
        <p:nvSpPr>
          <p:cNvPr id="53" name="Google Shape;53;p80"/>
          <p:cNvSpPr txBox="1">
            <a:spLocks noGrp="1"/>
          </p:cNvSpPr>
          <p:nvPr>
            <p:ph type="title"/>
          </p:nvPr>
        </p:nvSpPr>
        <p:spPr>
          <a:xfrm>
            <a:off x="207577" y="136529"/>
            <a:ext cx="11771583"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7F4F1"/>
              </a:buClr>
              <a:buSzPts val="4400"/>
              <a:buFont typeface="Libre Franklin"/>
              <a:buNone/>
              <a:defRPr>
                <a:solidFill>
                  <a:srgbClr val="F7F4F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957451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 name="Google Shape;27;p1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atin typeface="Libre Franklin"/>
                <a:ea typeface="Libre Franklin"/>
                <a:cs typeface="Libre Franklin"/>
                <a:sym typeface="Libre Franklin"/>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8" name="Google Shape;28;p1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9" name="Google Shape;29;p12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0" name="Google Shape;30;p12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Natural Backdrop">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defRPr b="1">
                <a:solidFill>
                  <a:schemeClr val="tx2"/>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1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dirty="0"/>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D5B7602C-2812-1A42-9498-56458DBB1707}" type="datetimeFigureOut">
              <a:rPr lang="en-US" smtClean="0"/>
              <a:pPr/>
              <a:t>10/30/2024</a:t>
            </a:fld>
            <a:endParaRPr lang="en-US" dirty="0"/>
          </a:p>
        </p:txBody>
      </p:sp>
      <p:pic>
        <p:nvPicPr>
          <p:cNvPr id="2" name="Picture 1" descr="A close up of a logo&#10;&#10;Description automatically generated">
            <a:extLst>
              <a:ext uri="{FF2B5EF4-FFF2-40B4-BE49-F238E27FC236}">
                <a16:creationId xmlns:a16="http://schemas.microsoft.com/office/drawing/2014/main" id="{4DF488FC-6005-6F5A-8952-AD8B6491215F}"/>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3518421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453A-423A-3249-A001-C2D6E9FFDF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DA2B21-2698-CA4A-8F1A-F4CD65EAA96E}"/>
              </a:ext>
            </a:extLst>
          </p:cNvPr>
          <p:cNvSpPr>
            <a:spLocks noGrp="1"/>
          </p:cNvSpPr>
          <p:nvPr>
            <p:ph idx="1"/>
          </p:nvPr>
        </p:nvSpPr>
        <p:spPr>
          <a:xfrm>
            <a:off x="591671" y="1629675"/>
            <a:ext cx="11387494" cy="46451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4D103FF9-8030-0441-9E6D-03B14ABF9BDA}"/>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12" name="Footer Placeholder 4">
            <a:extLst>
              <a:ext uri="{FF2B5EF4-FFF2-40B4-BE49-F238E27FC236}">
                <a16:creationId xmlns:a16="http://schemas.microsoft.com/office/drawing/2014/main" id="{5DEFF256-0A1A-E646-A221-886DD067C9A9}"/>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dirty="0"/>
          </a:p>
        </p:txBody>
      </p:sp>
      <p:sp>
        <p:nvSpPr>
          <p:cNvPr id="11" name="Date Placeholder 3">
            <a:extLst>
              <a:ext uri="{FF2B5EF4-FFF2-40B4-BE49-F238E27FC236}">
                <a16:creationId xmlns:a16="http://schemas.microsoft.com/office/drawing/2014/main" id="{51976A10-74B4-7043-8A99-2BB9B3D840C4}"/>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D5B7602C-2812-1A42-9498-56458DBB1707}" type="datetimeFigureOut">
              <a:rPr lang="en-US" smtClean="0"/>
              <a:pPr/>
              <a:t>10/30/2024</a:t>
            </a:fld>
            <a:endParaRPr lang="en-US" dirty="0"/>
          </a:p>
        </p:txBody>
      </p:sp>
      <p:pic>
        <p:nvPicPr>
          <p:cNvPr id="4" name="Picture 3">
            <a:extLst>
              <a:ext uri="{FF2B5EF4-FFF2-40B4-BE49-F238E27FC236}">
                <a16:creationId xmlns:a16="http://schemas.microsoft.com/office/drawing/2014/main" id="{6D104208-BF51-5780-6852-A03709D9CC9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7458" y="6419236"/>
            <a:ext cx="1052402" cy="411480"/>
          </a:xfrm>
          <a:prstGeom prst="rect">
            <a:avLst/>
          </a:prstGeom>
        </p:spPr>
      </p:pic>
    </p:spTree>
    <p:extLst>
      <p:ext uri="{BB962C8B-B14F-4D97-AF65-F5344CB8AC3E}">
        <p14:creationId xmlns:p14="http://schemas.microsoft.com/office/powerpoint/2010/main" val="841542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Natural Backdrop">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defRPr b="1">
                <a:solidFill>
                  <a:schemeClr val="tx2"/>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dirty="0"/>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B57087B1-89C5-4C48-8AB8-A407B90CED65}" type="datetime1">
              <a:rPr lang="en-US" smtClean="0"/>
              <a:t>10/30/2024</a:t>
            </a:fld>
            <a:endParaRPr lang="en-US" dirty="0"/>
          </a:p>
        </p:txBody>
      </p:sp>
      <p:pic>
        <p:nvPicPr>
          <p:cNvPr id="2" name="Picture 1" descr="A close up of a logo&#10;&#10;Description automatically generated">
            <a:extLst>
              <a:ext uri="{FF2B5EF4-FFF2-40B4-BE49-F238E27FC236}">
                <a16:creationId xmlns:a16="http://schemas.microsoft.com/office/drawing/2014/main" id="{4DF488FC-6005-6F5A-8952-AD8B6491215F}"/>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3" name="Text Placeholder 2">
            <a:extLst>
              <a:ext uri="{FF2B5EF4-FFF2-40B4-BE49-F238E27FC236}">
                <a16:creationId xmlns:a16="http://schemas.microsoft.com/office/drawing/2014/main" id="{52DF55E6-D067-9082-6231-480DB699D97C}"/>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2729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hank you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dirty="0">
                <a:solidFill>
                  <a:srgbClr val="FF8300"/>
                </a:solidFill>
                <a:latin typeface="Libre Franklin" pitchFamily="2" charset="77"/>
              </a:rPr>
              <a:t>Thank You!</a:t>
            </a:r>
          </a:p>
        </p:txBody>
      </p:sp>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3"/>
          <a:stretch>
            <a:fillRect/>
          </a:stretch>
        </p:blipFill>
        <p:spPr>
          <a:xfrm>
            <a:off x="4054780" y="4504861"/>
            <a:ext cx="4165219" cy="1384335"/>
          </a:xfrm>
          <a:prstGeom prst="rect">
            <a:avLst/>
          </a:prstGeom>
        </p:spPr>
      </p:pic>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4"/>
          <a:stretch>
            <a:fillRect/>
          </a:stretch>
        </p:blipFill>
        <p:spPr>
          <a:xfrm rot="555489">
            <a:off x="2708390" y="158269"/>
            <a:ext cx="6858000" cy="6858000"/>
          </a:xfrm>
          <a:prstGeom prst="rect">
            <a:avLst/>
          </a:prstGeom>
        </p:spPr>
      </p:pic>
    </p:spTree>
    <p:extLst>
      <p:ext uri="{BB962C8B-B14F-4D97-AF65-F5344CB8AC3E}">
        <p14:creationId xmlns:p14="http://schemas.microsoft.com/office/powerpoint/2010/main" val="1210323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ue Backdrop">
  <p:cSld name="Blue Backdrop">
    <p:bg>
      <p:bgPr>
        <a:solidFill>
          <a:schemeClr val="accent1"/>
        </a:solidFill>
        <a:effectLst/>
      </p:bgPr>
    </p:bg>
    <p:spTree>
      <p:nvGrpSpPr>
        <p:cNvPr id="1" name="Shape 93"/>
        <p:cNvGrpSpPr/>
        <p:nvPr/>
      </p:nvGrpSpPr>
      <p:grpSpPr>
        <a:xfrm>
          <a:off x="0" y="0"/>
          <a:ext cx="0" cy="0"/>
          <a:chOff x="0" y="0"/>
          <a:chExt cx="0" cy="0"/>
        </a:xfrm>
      </p:grpSpPr>
      <p:pic>
        <p:nvPicPr>
          <p:cNvPr id="94" name="Google Shape;94;p147"/>
          <p:cNvPicPr preferRelativeResize="0"/>
          <p:nvPr/>
        </p:nvPicPr>
        <p:blipFill rotWithShape="1">
          <a:blip r:embed="rId2">
            <a:alphaModFix/>
          </a:blip>
          <a:srcRect/>
          <a:stretch/>
        </p:blipFill>
        <p:spPr>
          <a:xfrm>
            <a:off x="84301" y="6406011"/>
            <a:ext cx="1026949" cy="401528"/>
          </a:xfrm>
          <a:prstGeom prst="rect">
            <a:avLst/>
          </a:prstGeom>
          <a:noFill/>
          <a:ln>
            <a:noFill/>
          </a:ln>
        </p:spPr>
      </p:pic>
      <p:sp>
        <p:nvSpPr>
          <p:cNvPr id="95" name="Google Shape;95;p147"/>
          <p:cNvSpPr txBox="1">
            <a:spLocks noGrp="1"/>
          </p:cNvSpPr>
          <p:nvPr>
            <p:ph type="title"/>
          </p:nvPr>
        </p:nvSpPr>
        <p:spPr>
          <a:xfrm>
            <a:off x="250371" y="136525"/>
            <a:ext cx="1172879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7"/>
          <p:cNvSpPr txBox="1">
            <a:spLocks noGrp="1"/>
          </p:cNvSpPr>
          <p:nvPr>
            <p:ph type="sldNum" idx="12"/>
          </p:nvPr>
        </p:nvSpPr>
        <p:spPr>
          <a:xfrm>
            <a:off x="11101549" y="6442414"/>
            <a:ext cx="877617"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1pPr>
            <a:lvl2pPr marL="0" lvl="1"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2pPr>
            <a:lvl3pPr marL="0" lvl="2"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3pPr>
            <a:lvl4pPr marL="0" lvl="3"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4pPr>
            <a:lvl5pPr marL="0" lvl="4"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5pPr>
            <a:lvl6pPr marL="0" lvl="5"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6pPr>
            <a:lvl7pPr marL="0" lvl="6"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7pPr>
            <a:lvl8pPr marL="0" lvl="7"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8pPr>
            <a:lvl9pPr marL="0" lvl="8" indent="0" algn="ctr">
              <a:lnSpc>
                <a:spcPct val="100000"/>
              </a:lnSpc>
              <a:spcBef>
                <a:spcPts val="0"/>
              </a:spcBef>
              <a:spcAft>
                <a:spcPts val="0"/>
              </a:spcAft>
              <a:buSzPts val="1100"/>
              <a:buNone/>
              <a:defRPr sz="1100" b="1" i="0" u="none" strike="noStrike" cap="none">
                <a:solidFill>
                  <a:schemeClr val="dk2"/>
                </a:solidFill>
                <a:latin typeface="Libre Franklin Black"/>
                <a:ea typeface="Libre Franklin Black"/>
                <a:cs typeface="Libre Franklin Black"/>
                <a:sym typeface="Libre Franklin Black"/>
              </a:defRPr>
            </a:lvl9pPr>
          </a:lstStyle>
          <a:p>
            <a:pPr marL="0" lvl="0" indent="0" algn="ctr" rtl="0">
              <a:spcBef>
                <a:spcPts val="0"/>
              </a:spcBef>
              <a:spcAft>
                <a:spcPts val="0"/>
              </a:spcAft>
              <a:buNone/>
            </a:pPr>
            <a:fld id="{00000000-1234-1234-1234-123412341234}" type="slidenum">
              <a:rPr lang="en-US"/>
              <a:t>‹#›</a:t>
            </a:fld>
            <a:endParaRPr dirty="0"/>
          </a:p>
        </p:txBody>
      </p:sp>
      <p:sp>
        <p:nvSpPr>
          <p:cNvPr id="97" name="Google Shape;97;p147"/>
          <p:cNvSpPr txBox="1">
            <a:spLocks noGrp="1"/>
          </p:cNvSpPr>
          <p:nvPr>
            <p:ph type="ftr" idx="11"/>
          </p:nvPr>
        </p:nvSpPr>
        <p:spPr>
          <a:xfrm>
            <a:off x="4038600" y="6442414"/>
            <a:ext cx="663728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100" b="0" i="1">
                <a:solidFill>
                  <a:schemeClr val="dk2"/>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8" name="Google Shape;98;p147"/>
          <p:cNvSpPr txBox="1">
            <a:spLocks noGrp="1"/>
          </p:cNvSpPr>
          <p:nvPr>
            <p:ph type="dt" idx="10"/>
          </p:nvPr>
        </p:nvSpPr>
        <p:spPr>
          <a:xfrm>
            <a:off x="2270234" y="6442414"/>
            <a:ext cx="15555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100" b="0" i="0">
                <a:solidFill>
                  <a:schemeClr val="dk2"/>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032742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345E-7C93-9747-939A-732AC73EF6A8}"/>
              </a:ext>
            </a:extLst>
          </p:cNvPr>
          <p:cNvSpPr>
            <a:spLocks noGrp="1"/>
          </p:cNvSpPr>
          <p:nvPr>
            <p:ph type="title"/>
          </p:nvPr>
        </p:nvSpPr>
        <p:spPr>
          <a:xfrm>
            <a:off x="254000" y="254000"/>
            <a:ext cx="4162425" cy="1803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A09F82-33C7-034A-9D40-3144197A5AFC}"/>
              </a:ext>
            </a:extLst>
          </p:cNvPr>
          <p:cNvSpPr>
            <a:spLocks noGrp="1"/>
          </p:cNvSpPr>
          <p:nvPr>
            <p:ph idx="1"/>
          </p:nvPr>
        </p:nvSpPr>
        <p:spPr>
          <a:xfrm>
            <a:off x="4689476" y="457201"/>
            <a:ext cx="7018335" cy="575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F9D768-0FBB-2E4B-BBB7-84AD7F70CA9B}"/>
              </a:ext>
            </a:extLst>
          </p:cNvPr>
          <p:cNvSpPr>
            <a:spLocks noGrp="1"/>
          </p:cNvSpPr>
          <p:nvPr>
            <p:ph type="body" sz="half" idx="2"/>
          </p:nvPr>
        </p:nvSpPr>
        <p:spPr>
          <a:xfrm>
            <a:off x="254000" y="2159000"/>
            <a:ext cx="4162425" cy="4048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id="{9BE52161-BF2A-9D4F-A8C7-8488EC4F3CA5}"/>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12" name="Footer Placeholder 4">
            <a:extLst>
              <a:ext uri="{FF2B5EF4-FFF2-40B4-BE49-F238E27FC236}">
                <a16:creationId xmlns:a16="http://schemas.microsoft.com/office/drawing/2014/main" id="{700EC8E8-AAA1-6741-9D12-0E1B20ED5D0D}"/>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dirty="0"/>
          </a:p>
        </p:txBody>
      </p:sp>
      <p:sp>
        <p:nvSpPr>
          <p:cNvPr id="16" name="Date Placeholder 3">
            <a:extLst>
              <a:ext uri="{FF2B5EF4-FFF2-40B4-BE49-F238E27FC236}">
                <a16:creationId xmlns:a16="http://schemas.microsoft.com/office/drawing/2014/main" id="{69AB9F99-67B3-4645-9AA3-06427E3C9560}"/>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D5B7602C-2812-1A42-9498-56458DBB1707}" type="datetimeFigureOut">
              <a:rPr lang="en-US" smtClean="0"/>
              <a:pPr/>
              <a:t>10/30/2024</a:t>
            </a:fld>
            <a:endParaRPr lang="en-US" dirty="0"/>
          </a:p>
        </p:txBody>
      </p:sp>
      <p:pic>
        <p:nvPicPr>
          <p:cNvPr id="6" name="Picture 5">
            <a:extLst>
              <a:ext uri="{FF2B5EF4-FFF2-40B4-BE49-F238E27FC236}">
                <a16:creationId xmlns:a16="http://schemas.microsoft.com/office/drawing/2014/main" id="{AD223B29-C849-FBBB-DE08-15EAB06EFC8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7458" y="6419236"/>
            <a:ext cx="1052402" cy="411480"/>
          </a:xfrm>
          <a:prstGeom prst="rect">
            <a:avLst/>
          </a:prstGeom>
        </p:spPr>
      </p:pic>
    </p:spTree>
    <p:extLst>
      <p:ext uri="{BB962C8B-B14F-4D97-AF65-F5344CB8AC3E}">
        <p14:creationId xmlns:p14="http://schemas.microsoft.com/office/powerpoint/2010/main" val="1066919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
        <p:cNvGrpSpPr/>
        <p:nvPr/>
      </p:nvGrpSpPr>
      <p:grpSpPr>
        <a:xfrm>
          <a:off x="0" y="0"/>
          <a:ext cx="0" cy="0"/>
          <a:chOff x="0" y="0"/>
          <a:chExt cx="0" cy="0"/>
        </a:xfrm>
      </p:grpSpPr>
      <p:sp>
        <p:nvSpPr>
          <p:cNvPr id="32" name="Google Shape;32;p13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 name="Google Shape;33;p131"/>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31"/>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5" name="Google Shape;35;p131"/>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131"/>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7" name="Google Shape;37;p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8" name="Google Shape;38;p1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9" name="Google Shape;39;p131"/>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1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 name="Google Shape;42;p13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3" name="Google Shape;43;p13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4" name="Google Shape;44;p1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5" name="Google Shape;45;p13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6" name="Google Shape;46;p132"/>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3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9" name="Google Shape;49;p1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1" name="Google Shape;51;p133"/>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2" name="Google Shape;52;p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5" name="Google Shape;55;p13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6" name="Google Shape;56;p134"/>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 name="Google Shape;59;p1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0" name="Google Shape;60;p1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1" name="Google Shape;61;p135"/>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37"/>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1" name="Google Shape;71;p137"/>
          <p:cNvSpPr>
            <a:spLocks noGrp="1"/>
          </p:cNvSpPr>
          <p:nvPr>
            <p:ph type="pic" idx="2"/>
          </p:nvPr>
        </p:nvSpPr>
        <p:spPr>
          <a:xfrm>
            <a:off x="5183188" y="987425"/>
            <a:ext cx="6172500" cy="4873500"/>
          </a:xfrm>
          <a:prstGeom prst="rect">
            <a:avLst/>
          </a:prstGeom>
          <a:noFill/>
          <a:ln>
            <a:noFill/>
          </a:ln>
        </p:spPr>
      </p:sp>
      <p:sp>
        <p:nvSpPr>
          <p:cNvPr id="72" name="Google Shape;72;p13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73" name="Google Shape;73;p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4" name="Google Shape;74;p13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5" name="Google Shape;75;p13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p1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 name="Google Shape;11;p1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3" name="Google Shape;13;p12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4" name="Google Shape;14;p12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0C2A32-AD7B-C543-A508-523AF9C101B7}"/>
              </a:ext>
            </a:extLst>
          </p:cNvPr>
          <p:cNvSpPr>
            <a:spLocks noGrp="1"/>
          </p:cNvSpPr>
          <p:nvPr>
            <p:ph type="body"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7470F885-0D3A-214D-9A25-1A554036814F}"/>
              </a:ext>
            </a:extLst>
          </p:cNvPr>
          <p:cNvSpPr>
            <a:spLocks noGrp="1"/>
          </p:cNvSpPr>
          <p:nvPr>
            <p:ph type="title"/>
          </p:nvPr>
        </p:nvSpPr>
        <p:spPr>
          <a:xfrm>
            <a:off x="207578" y="136525"/>
            <a:ext cx="11771587" cy="1325563"/>
          </a:xfrm>
          <a:prstGeom prst="rect">
            <a:avLst/>
          </a:prstGeom>
        </p:spPr>
        <p:txBody>
          <a:bodyPr vert="horz" lIns="91440" tIns="45720" rIns="91440" bIns="45720" rtlCol="0" anchor="ctr">
            <a:normAutofit/>
          </a:bodyPr>
          <a:lstStyle/>
          <a:p>
            <a:r>
              <a:rPr lang="en-US"/>
              <a:t>Click to edit Master title style</a:t>
            </a:r>
          </a:p>
        </p:txBody>
      </p:sp>
      <p:sp>
        <p:nvSpPr>
          <p:cNvPr id="11" name="Slide Number Placeholder 5">
            <a:extLst>
              <a:ext uri="{FF2B5EF4-FFF2-40B4-BE49-F238E27FC236}">
                <a16:creationId xmlns:a16="http://schemas.microsoft.com/office/drawing/2014/main" id="{E094AB4D-A502-914A-B761-417E333105C1}"/>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12" name="Footer Placeholder 4">
            <a:extLst>
              <a:ext uri="{FF2B5EF4-FFF2-40B4-BE49-F238E27FC236}">
                <a16:creationId xmlns:a16="http://schemas.microsoft.com/office/drawing/2014/main" id="{8FE2E6F1-6348-7242-91FB-86C5D31FA68D}"/>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dirty="0"/>
          </a:p>
        </p:txBody>
      </p:sp>
      <p:sp>
        <p:nvSpPr>
          <p:cNvPr id="13" name="Date Placeholder 3">
            <a:extLst>
              <a:ext uri="{FF2B5EF4-FFF2-40B4-BE49-F238E27FC236}">
                <a16:creationId xmlns:a16="http://schemas.microsoft.com/office/drawing/2014/main" id="{B9D7FB36-B3A6-F84B-8C67-50449ED59BFA}"/>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8F7FDAD1-B49F-9C47-9449-69530D5E4B2C}" type="datetime1">
              <a:rPr lang="en-US" smtClean="0"/>
              <a:t>10/30/2024</a:t>
            </a:fld>
            <a:endParaRPr lang="en-US" dirty="0"/>
          </a:p>
        </p:txBody>
      </p:sp>
    </p:spTree>
    <p:extLst>
      <p:ext uri="{BB962C8B-B14F-4D97-AF65-F5344CB8AC3E}">
        <p14:creationId xmlns:p14="http://schemas.microsoft.com/office/powerpoint/2010/main" val="82851981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hf hdr="0" ftr="0" dt="0"/>
  <p:txStyles>
    <p:titleStyle>
      <a:lvl1pPr algn="l" defTabSz="914400" rtl="0" eaLnBrk="1" latinLnBrk="0" hangingPunct="1">
        <a:lnSpc>
          <a:spcPct val="90000"/>
        </a:lnSpc>
        <a:spcBef>
          <a:spcPct val="0"/>
        </a:spcBef>
        <a:buNone/>
        <a:defRPr sz="4400" b="1" kern="1200">
          <a:solidFill>
            <a:srgbClr val="333C42"/>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C42"/>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C42"/>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static.pdesas.org/content/documents/m1-slide_19_dok_wheel_slide.pdf"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5.xml"/><Relationship Id="rId1" Type="http://schemas.openxmlformats.org/officeDocument/2006/relationships/video" Target="https://www.youtube.com/embed/BVv3JXyhW1E?feature=oembed" TargetMode="External"/><Relationship Id="rId5" Type="http://schemas.openxmlformats.org/officeDocument/2006/relationships/hyperlink" Target="https://billofrightsinstitute.org/videos/elementary-lessons-causes-of-the-american-revolution" TargetMode="Externa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2.xml"/><Relationship Id="rId7" Type="http://schemas.openxmlformats.org/officeDocument/2006/relationships/image" Target="../media/image36.jpg"/><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37.sv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education.ky.gov/curriculum/standards/kyacadstand/Documents/KAS_for_Social_Studies_Glossary_of_Terms.pdf"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
          <p:cNvSpPr txBox="1">
            <a:spLocks noGrp="1"/>
          </p:cNvSpPr>
          <p:nvPr>
            <p:ph type="ctrTitle"/>
          </p:nvPr>
        </p:nvSpPr>
        <p:spPr>
          <a:xfrm>
            <a:off x="2571874" y="1617775"/>
            <a:ext cx="9344700" cy="16464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sym typeface="Libre Franklin Medium"/>
              </a:rPr>
              <a:t>What do the </a:t>
            </a:r>
            <a:r>
              <a:rPr lang="en-US" sz="5300" i="1" dirty="0">
                <a:latin typeface="Franklin Gothic Medium" panose="020B0603020102020204" pitchFamily="34" charset="0"/>
                <a:sym typeface="Libre Franklin Medium"/>
              </a:rPr>
              <a:t>Kentucky Academic Standards (KAS) for Social Studies</a:t>
            </a:r>
            <a:r>
              <a:rPr lang="en-US" sz="5300" dirty="0">
                <a:latin typeface="Franklin Gothic Medium" panose="020B0603020102020204" pitchFamily="34" charset="0"/>
                <a:sym typeface="Libre Franklin Medium"/>
              </a:rPr>
              <a:t> look like in practice?</a:t>
            </a:r>
            <a:endParaRPr sz="5300" dirty="0">
              <a:latin typeface="Franklin Gothic Medium" panose="020B0603020102020204" pitchFamily="34" charset="0"/>
              <a:sym typeface="Libre Franklin Medium"/>
            </a:endParaRPr>
          </a:p>
        </p:txBody>
      </p:sp>
      <p:sp>
        <p:nvSpPr>
          <p:cNvPr id="142" name="Google Shape;142;p1"/>
          <p:cNvSpPr txBox="1"/>
          <p:nvPr/>
        </p:nvSpPr>
        <p:spPr>
          <a:xfrm>
            <a:off x="3007175" y="3638925"/>
            <a:ext cx="8592000" cy="224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3A757A"/>
                </a:solidFill>
                <a:latin typeface="Franklin Gothic Medium" panose="020B0603020102020204" pitchFamily="34" charset="0"/>
                <a:ea typeface="Libre Franklin"/>
                <a:cs typeface="Libre Franklin"/>
                <a:sym typeface="Libre Franklin"/>
              </a:rPr>
              <a:t>A webinar designed to deepen social studies content knowledge and pedagogy.</a:t>
            </a:r>
            <a:endParaRPr sz="2800" b="0" i="0" u="none" strike="noStrike" cap="none" dirty="0">
              <a:solidFill>
                <a:srgbClr val="3A757A"/>
              </a:solidFill>
              <a:latin typeface="Franklin Gothic Medium" panose="020B0603020102020204" pitchFamily="34" charset="0"/>
              <a:ea typeface="Libre Franklin"/>
              <a:cs typeface="Libre Franklin"/>
              <a:sym typeface="Libre Franklin"/>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rgbClr val="3A757A"/>
              </a:solidFill>
              <a:latin typeface="Franklin Gothic Medium" panose="020B0603020102020204" pitchFamily="34" charset="0"/>
              <a:ea typeface="Libre Franklin"/>
              <a:cs typeface="Libre Franklin"/>
              <a:sym typeface="Libre Franklin"/>
            </a:endParaRPr>
          </a:p>
          <a:p>
            <a:pPr marL="0" marR="0" lvl="0" indent="457200" algn="ctr" rtl="0">
              <a:lnSpc>
                <a:spcPct val="100000"/>
              </a:lnSpc>
              <a:spcBef>
                <a:spcPts val="0"/>
              </a:spcBef>
              <a:spcAft>
                <a:spcPts val="0"/>
              </a:spcAft>
              <a:buClr>
                <a:srgbClr val="000000"/>
              </a:buClr>
              <a:buSzPts val="2800"/>
              <a:buFont typeface="Arial"/>
              <a:buNone/>
            </a:pPr>
            <a:r>
              <a:rPr lang="en-US" sz="2800" b="1" i="0" u="none" strike="noStrike" cap="none" dirty="0">
                <a:solidFill>
                  <a:srgbClr val="3A757A"/>
                </a:solidFill>
                <a:latin typeface="Franklin Gothic Medium" panose="020B0603020102020204" pitchFamily="34" charset="0"/>
                <a:ea typeface="Libre Franklin"/>
                <a:cs typeface="Libre Franklin"/>
                <a:sym typeface="Libre Franklin"/>
              </a:rPr>
              <a:t>Topic Focus:</a:t>
            </a:r>
            <a:r>
              <a:rPr lang="en-US" sz="2800" b="0" i="0" u="none" strike="noStrike" cap="none" dirty="0">
                <a:solidFill>
                  <a:srgbClr val="3A757A"/>
                </a:solidFill>
                <a:latin typeface="Franklin Gothic Medium" panose="020B0603020102020204" pitchFamily="34" charset="0"/>
                <a:ea typeface="Libre Franklin"/>
                <a:cs typeface="Libre Franklin"/>
                <a:sym typeface="Libre Franklin"/>
              </a:rPr>
              <a:t> Grade </a:t>
            </a:r>
            <a:r>
              <a:rPr lang="en-US" sz="2800" dirty="0">
                <a:solidFill>
                  <a:srgbClr val="3A757A"/>
                </a:solidFill>
                <a:latin typeface="Franklin Gothic Medium" panose="020B0603020102020204" pitchFamily="34" charset="0"/>
                <a:ea typeface="Libre Franklin"/>
                <a:cs typeface="Libre Franklin"/>
                <a:sym typeface="Libre Franklin"/>
              </a:rPr>
              <a:t>5</a:t>
            </a:r>
            <a:r>
              <a:rPr lang="en-US" sz="2800" b="0" i="0" u="none" strike="noStrike" cap="none" dirty="0">
                <a:solidFill>
                  <a:srgbClr val="3A757A"/>
                </a:solidFill>
                <a:latin typeface="Franklin Gothic Medium" panose="020B0603020102020204" pitchFamily="34" charset="0"/>
                <a:ea typeface="Libre Franklin"/>
                <a:cs typeface="Libre Franklin"/>
                <a:sym typeface="Libre Franklin"/>
              </a:rPr>
              <a:t> History</a:t>
            </a:r>
            <a:endParaRPr sz="2800" b="0" i="0" u="none" strike="noStrike" cap="none" dirty="0">
              <a:solidFill>
                <a:srgbClr val="3A757A"/>
              </a:solidFill>
              <a:latin typeface="Franklin Gothic Medium" panose="020B0603020102020204" pitchFamily="34" charset="0"/>
              <a:ea typeface="Libre Franklin"/>
              <a:cs typeface="Libre Franklin"/>
              <a:sym typeface="Libre Franklin"/>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3A757A"/>
              </a:solidFill>
              <a:latin typeface="Libre Franklin Medium"/>
              <a:ea typeface="Libre Franklin Medium"/>
              <a:cs typeface="Libre Franklin Medium"/>
              <a:sym typeface="Libre Franklin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7">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chemeClr val="lt1"/>
              </a:highlight>
              <a:latin typeface="Libre Franklin"/>
              <a:ea typeface="Libre Franklin"/>
              <a:cs typeface="Libre Franklin"/>
              <a:sym typeface="Libre Franklin"/>
            </a:endParaRPr>
          </a:p>
        </p:txBody>
      </p:sp>
      <p:sp>
        <p:nvSpPr>
          <p:cNvPr id="218" name="Google Shape;218;p47"/>
          <p:cNvSpPr txBox="1">
            <a:spLocks noGrp="1"/>
          </p:cNvSpPr>
          <p:nvPr>
            <p:ph type="title"/>
          </p:nvPr>
        </p:nvSpPr>
        <p:spPr>
          <a:xfrm>
            <a:off x="642809" y="104659"/>
            <a:ext cx="10690800" cy="100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sym typeface="Libre Franklin Medium"/>
              </a:rPr>
              <a:t>Step 2: What Knowledge, Concepts, Vocabulary will they need to Master? (</a:t>
            </a:r>
            <a:r>
              <a:rPr lang="en-US" sz="3600" dirty="0">
                <a:latin typeface="Franklin Gothic Medium" panose="020B0603020102020204" pitchFamily="34" charset="0"/>
              </a:rPr>
              <a:t>4</a:t>
            </a:r>
            <a:r>
              <a:rPr lang="en-US" sz="3600" dirty="0">
                <a:latin typeface="Franklin Gothic Medium" panose="020B0603020102020204" pitchFamily="34" charset="0"/>
                <a:sym typeface="Libre Franklin Medium"/>
              </a:rPr>
              <a:t>)</a:t>
            </a:r>
            <a:endParaRPr sz="3600" dirty="0">
              <a:latin typeface="Franklin Gothic Medium" panose="020B0603020102020204" pitchFamily="34" charset="0"/>
              <a:sym typeface="Libre Franklin Medium"/>
            </a:endParaRPr>
          </a:p>
        </p:txBody>
      </p:sp>
      <p:sp>
        <p:nvSpPr>
          <p:cNvPr id="219" name="Google Shape;219;p47"/>
          <p:cNvSpPr txBox="1"/>
          <p:nvPr/>
        </p:nvSpPr>
        <p:spPr>
          <a:xfrm>
            <a:off x="4294225" y="1229400"/>
            <a:ext cx="76974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chemeClr val="lt1"/>
                </a:solidFill>
                <a:latin typeface="Libre Franklin Medium"/>
                <a:ea typeface="Libre Franklin Medium"/>
                <a:cs typeface="Libre Franklin Medium"/>
                <a:sym typeface="Libre Franklin Medium"/>
              </a:rPr>
              <a:t>Unpacking the Standard</a:t>
            </a:r>
            <a:endParaRPr sz="1400" b="1" i="0" u="none" strike="noStrike" cap="none" dirty="0">
              <a:solidFill>
                <a:schemeClr val="lt1"/>
              </a:solidFill>
              <a:latin typeface="Libre Franklin Medium"/>
              <a:ea typeface="Libre Franklin Medium"/>
              <a:cs typeface="Libre Franklin Medium"/>
              <a:sym typeface="Libre Franklin Medium"/>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aphicFrame>
        <p:nvGraphicFramePr>
          <p:cNvPr id="220" name="Google Shape;220;p47"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nvGraphicFramePr>
        <p:xfrm>
          <a:off x="580026" y="1752610"/>
          <a:ext cx="11411600" cy="4511060"/>
        </p:xfrm>
        <a:graphic>
          <a:graphicData uri="http://schemas.openxmlformats.org/drawingml/2006/table">
            <a:tbl>
              <a:tblPr firstRow="1">
                <a:noFill/>
                <a:tableStyleId>{36BC876E-3A41-404F-9B0C-1EB64492D1DE}</a:tableStyleId>
              </a:tblPr>
              <a:tblGrid>
                <a:gridCol w="2852900">
                  <a:extLst>
                    <a:ext uri="{9D8B030D-6E8A-4147-A177-3AD203B41FA5}">
                      <a16:colId xmlns:a16="http://schemas.microsoft.com/office/drawing/2014/main" val="20000"/>
                    </a:ext>
                  </a:extLst>
                </a:gridCol>
                <a:gridCol w="3742775">
                  <a:extLst>
                    <a:ext uri="{9D8B030D-6E8A-4147-A177-3AD203B41FA5}">
                      <a16:colId xmlns:a16="http://schemas.microsoft.com/office/drawing/2014/main" val="20001"/>
                    </a:ext>
                  </a:extLst>
                </a:gridCol>
                <a:gridCol w="2746125">
                  <a:extLst>
                    <a:ext uri="{9D8B030D-6E8A-4147-A177-3AD203B41FA5}">
                      <a16:colId xmlns:a16="http://schemas.microsoft.com/office/drawing/2014/main" val="20002"/>
                    </a:ext>
                  </a:extLst>
                </a:gridCol>
                <a:gridCol w="2069800">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pPr marL="0" lvl="0" indent="0" algn="l" rtl="0">
                        <a:lnSpc>
                          <a:spcPct val="107000"/>
                        </a:lnSpc>
                        <a:spcBef>
                          <a:spcPts val="1200"/>
                        </a:spcBef>
                        <a:spcAft>
                          <a:spcPts val="0"/>
                        </a:spcAft>
                        <a:buClr>
                          <a:schemeClr val="dk1"/>
                        </a:buClr>
                        <a:buSzPts val="1100"/>
                        <a:buFont typeface="Arial"/>
                        <a:buNone/>
                      </a:pPr>
                      <a:r>
                        <a:rPr lang="en-US" sz="1900" dirty="0">
                          <a:solidFill>
                            <a:srgbClr val="3F3F3F"/>
                          </a:solidFill>
                        </a:rPr>
                        <a:t>5.H.CH.1 Describe the impact of fundamental documents on the development of the United States.</a:t>
                      </a:r>
                      <a:endParaRPr sz="1900" dirty="0">
                        <a:solidFill>
                          <a:srgbClr val="3F3F3F"/>
                        </a:solidFill>
                      </a:endParaRP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Fundamental documents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their impact on development of the U.S.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Declaration of Independence</a:t>
                      </a:r>
                      <a:endParaRPr sz="19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U.S. Constitution</a:t>
                      </a:r>
                      <a:endParaRPr sz="19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Bill of Rights</a:t>
                      </a:r>
                      <a:endParaRPr sz="19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philosophical, traditional and political foundations</a:t>
                      </a:r>
                      <a:endParaRPr sz="19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Lack of equal representation: women, African Americans, American Indians</a:t>
                      </a:r>
                      <a:endParaRPr sz="19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Institution of slavery protected</a:t>
                      </a:r>
                      <a:endParaRPr sz="1900" b="1"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8">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chemeClr val="lt1"/>
              </a:highlight>
              <a:latin typeface="Libre Franklin"/>
              <a:ea typeface="Libre Franklin"/>
              <a:cs typeface="Libre Franklin"/>
              <a:sym typeface="Libre Franklin"/>
            </a:endParaRPr>
          </a:p>
        </p:txBody>
      </p:sp>
      <p:sp>
        <p:nvSpPr>
          <p:cNvPr id="227" name="Google Shape;227;p48"/>
          <p:cNvSpPr txBox="1">
            <a:spLocks noGrp="1"/>
          </p:cNvSpPr>
          <p:nvPr>
            <p:ph type="title"/>
          </p:nvPr>
        </p:nvSpPr>
        <p:spPr>
          <a:xfrm>
            <a:off x="-1" y="3"/>
            <a:ext cx="124851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sym typeface="Libre Franklin Medium"/>
              </a:rPr>
              <a:t>Step 3: What Skills will they need to Master?</a:t>
            </a:r>
            <a:endParaRPr sz="3600" dirty="0">
              <a:latin typeface="Franklin Gothic Medium" panose="020B0603020102020204" pitchFamily="34" charset="0"/>
              <a:sym typeface="Libre Franklin Medium"/>
            </a:endParaRPr>
          </a:p>
        </p:txBody>
      </p:sp>
      <p:sp>
        <p:nvSpPr>
          <p:cNvPr id="228" name="Google Shape;228;p48"/>
          <p:cNvSpPr txBox="1">
            <a:spLocks noGrp="1"/>
          </p:cNvSpPr>
          <p:nvPr>
            <p:ph type="body" idx="1"/>
          </p:nvPr>
        </p:nvSpPr>
        <p:spPr>
          <a:xfrm>
            <a:off x="263700" y="607653"/>
            <a:ext cx="11403600" cy="4351200"/>
          </a:xfrm>
          <a:prstGeom prst="rect">
            <a:avLst/>
          </a:prstGeom>
          <a:noFill/>
          <a:ln>
            <a:noFill/>
          </a:ln>
        </p:spPr>
        <p:txBody>
          <a:bodyPr spcFirstLastPara="1" wrap="square" lIns="91425" tIns="45700" rIns="91425" bIns="45700" anchor="t" anchorCtr="0">
            <a:normAutofit/>
          </a:bodyPr>
          <a:lstStyle/>
          <a:p>
            <a:pPr marL="342900" lvl="0" indent="-323850" algn="l" rtl="0">
              <a:lnSpc>
                <a:spcPct val="90000"/>
              </a:lnSpc>
              <a:spcBef>
                <a:spcPts val="0"/>
              </a:spcBef>
              <a:spcAft>
                <a:spcPts val="0"/>
              </a:spcAft>
              <a:buSzPts val="2100"/>
              <a:buFont typeface="Arial"/>
              <a:buChar char="•"/>
            </a:pPr>
            <a:r>
              <a:rPr lang="en-US" sz="2500" dirty="0">
                <a:latin typeface="Franklin Gothic Book" panose="020B0503020102020204" pitchFamily="34" charset="0"/>
                <a:sym typeface="Libre Franklin"/>
              </a:rPr>
              <a:t>Closely look at the standard and identify the skills </a:t>
            </a:r>
            <a:endParaRPr sz="2900" dirty="0">
              <a:latin typeface="Franklin Gothic Book" panose="020B0503020102020204" pitchFamily="34" charset="0"/>
              <a:sym typeface="Libre Franklin"/>
            </a:endParaRPr>
          </a:p>
          <a:p>
            <a:pPr marL="342900" lvl="0" indent="-323850" algn="l" rtl="0">
              <a:lnSpc>
                <a:spcPct val="90000"/>
              </a:lnSpc>
              <a:spcBef>
                <a:spcPts val="700"/>
              </a:spcBef>
              <a:spcAft>
                <a:spcPts val="0"/>
              </a:spcAft>
              <a:buSzPts val="2100"/>
              <a:buFont typeface="Arial"/>
              <a:buChar char="•"/>
            </a:pPr>
            <a:r>
              <a:rPr lang="en-US" sz="2500" b="1" i="1" dirty="0">
                <a:latin typeface="Franklin Gothic Book" panose="020B0503020102020204" pitchFamily="34" charset="0"/>
                <a:sym typeface="Libre Franklin"/>
              </a:rPr>
              <a:t>Skills</a:t>
            </a:r>
            <a:r>
              <a:rPr lang="en-US" sz="2500" dirty="0">
                <a:latin typeface="Franklin Gothic Book" panose="020B0503020102020204" pitchFamily="34" charset="0"/>
                <a:sym typeface="Libre Franklin"/>
              </a:rPr>
              <a:t> include the thinking skills and mental processes that require skillful application of the knowledge to solve problems, make a decision, etc. </a:t>
            </a:r>
            <a:endParaRPr sz="29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2500" dirty="0">
              <a:solidFill>
                <a:schemeClr val="dk1"/>
              </a:solidFill>
            </a:endParaRPr>
          </a:p>
          <a:p>
            <a:pPr marL="0" lvl="0" indent="0" algn="l" rtl="0">
              <a:lnSpc>
                <a:spcPct val="90000"/>
              </a:lnSpc>
              <a:spcBef>
                <a:spcPts val="1000"/>
              </a:spcBef>
              <a:spcAft>
                <a:spcPts val="0"/>
              </a:spcAft>
              <a:buSzPts val="3600"/>
              <a:buNone/>
            </a:pPr>
            <a:endParaRPr sz="2500" dirty="0">
              <a:solidFill>
                <a:schemeClr val="dk1"/>
              </a:solidFill>
              <a:latin typeface="Arial"/>
              <a:ea typeface="Arial"/>
              <a:cs typeface="Arial"/>
              <a:sym typeface="Arial"/>
            </a:endParaRPr>
          </a:p>
          <a:p>
            <a:pPr marL="0" lvl="0" indent="0" algn="l" rtl="0">
              <a:lnSpc>
                <a:spcPct val="90000"/>
              </a:lnSpc>
              <a:spcBef>
                <a:spcPts val="1000"/>
              </a:spcBef>
              <a:spcAft>
                <a:spcPts val="0"/>
              </a:spcAft>
              <a:buSzPts val="3600"/>
              <a:buNone/>
            </a:pPr>
            <a:endParaRPr sz="2500" dirty="0">
              <a:latin typeface="Arial"/>
              <a:ea typeface="Arial"/>
              <a:cs typeface="Arial"/>
              <a:sym typeface="Arial"/>
            </a:endParaRPr>
          </a:p>
        </p:txBody>
      </p:sp>
      <p:sp>
        <p:nvSpPr>
          <p:cNvPr id="229" name="Google Shape;229;p48"/>
          <p:cNvSpPr txBox="1"/>
          <p:nvPr/>
        </p:nvSpPr>
        <p:spPr>
          <a:xfrm>
            <a:off x="3349875" y="1812100"/>
            <a:ext cx="83175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chemeClr val="lt1"/>
                </a:solidFill>
                <a:latin typeface="Libre Franklin Medium"/>
                <a:ea typeface="Libre Franklin Medium"/>
                <a:cs typeface="Libre Franklin Medium"/>
                <a:sym typeface="Libre Franklin Medium"/>
              </a:rPr>
              <a:t>Unpacking the Standard</a:t>
            </a:r>
            <a:endParaRPr sz="1400" b="1" i="0" u="none" strike="noStrike" cap="none" dirty="0">
              <a:solidFill>
                <a:schemeClr val="lt1"/>
              </a:solidFill>
              <a:latin typeface="Libre Franklin Medium"/>
              <a:ea typeface="Libre Franklin Medium"/>
              <a:cs typeface="Libre Franklin Medium"/>
              <a:sym typeface="Libre Franklin Medium"/>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aphicFrame>
        <p:nvGraphicFramePr>
          <p:cNvPr id="230" name="Google Shape;230;p48"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nvGraphicFramePr>
        <p:xfrm>
          <a:off x="259701" y="2335310"/>
          <a:ext cx="11411600" cy="4434860"/>
        </p:xfrm>
        <a:graphic>
          <a:graphicData uri="http://schemas.openxmlformats.org/drawingml/2006/table">
            <a:tbl>
              <a:tblPr firstRow="1">
                <a:noFill/>
                <a:tableStyleId>{36BC876E-3A41-404F-9B0C-1EB64492D1DE}</a:tableStyleId>
              </a:tblPr>
              <a:tblGrid>
                <a:gridCol w="3090175">
                  <a:extLst>
                    <a:ext uri="{9D8B030D-6E8A-4147-A177-3AD203B41FA5}">
                      <a16:colId xmlns:a16="http://schemas.microsoft.com/office/drawing/2014/main" val="20000"/>
                    </a:ext>
                  </a:extLst>
                </a:gridCol>
                <a:gridCol w="4015700">
                  <a:extLst>
                    <a:ext uri="{9D8B030D-6E8A-4147-A177-3AD203B41FA5}">
                      <a16:colId xmlns:a16="http://schemas.microsoft.com/office/drawing/2014/main" val="20001"/>
                    </a:ext>
                  </a:extLst>
                </a:gridCol>
                <a:gridCol w="1452825">
                  <a:extLst>
                    <a:ext uri="{9D8B030D-6E8A-4147-A177-3AD203B41FA5}">
                      <a16:colId xmlns:a16="http://schemas.microsoft.com/office/drawing/2014/main" val="20002"/>
                    </a:ext>
                  </a:extLst>
                </a:gridCol>
                <a:gridCol w="2852900">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pPr marL="0" lvl="0" indent="0" algn="l" rtl="0">
                        <a:lnSpc>
                          <a:spcPct val="107000"/>
                        </a:lnSpc>
                        <a:spcBef>
                          <a:spcPts val="1200"/>
                        </a:spcBef>
                        <a:spcAft>
                          <a:spcPts val="0"/>
                        </a:spcAft>
                        <a:buClr>
                          <a:schemeClr val="dk1"/>
                        </a:buClr>
                        <a:buSzPts val="1100"/>
                        <a:buFont typeface="Arial"/>
                        <a:buNone/>
                      </a:pPr>
                      <a:r>
                        <a:rPr lang="en-US" sz="1900" dirty="0">
                          <a:solidFill>
                            <a:srgbClr val="3F3F3F"/>
                          </a:solidFill>
                        </a:rPr>
                        <a:t>5.H.CH.1 Describe the impact of fundamental documents on the development of the United States.</a:t>
                      </a:r>
                      <a:endParaRPr sz="1900" dirty="0">
                        <a:solidFill>
                          <a:srgbClr val="3F3F3F"/>
                        </a:solidFill>
                      </a:endParaRP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Fundamental documents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their impact on development of the U.S.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Declaration of Independence</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U.S. Constitution</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Bill of Rights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philosophical, traditional and political foundations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Lack of equal representation: women, African Americans, American Indians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Institution of slavery protected</a:t>
                      </a:r>
                      <a:endParaRPr sz="1900"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200" b="1" dirty="0">
                          <a:latin typeface="Calibri"/>
                          <a:ea typeface="Calibri"/>
                          <a:cs typeface="Calibri"/>
                          <a:sym typeface="Calibri"/>
                        </a:rPr>
                        <a:t>Describe</a:t>
                      </a:r>
                      <a:endParaRPr sz="2200" b="1" i="0" u="none" strike="noStrike" cap="none"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9">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chemeClr val="lt1"/>
              </a:highlight>
              <a:latin typeface="Libre Franklin"/>
              <a:ea typeface="Libre Franklin"/>
              <a:cs typeface="Libre Franklin"/>
              <a:sym typeface="Libre Franklin"/>
            </a:endParaRPr>
          </a:p>
        </p:txBody>
      </p:sp>
      <p:sp>
        <p:nvSpPr>
          <p:cNvPr id="237" name="Google Shape;237;p49"/>
          <p:cNvSpPr txBox="1">
            <a:spLocks noGrp="1"/>
          </p:cNvSpPr>
          <p:nvPr>
            <p:ph type="title"/>
          </p:nvPr>
        </p:nvSpPr>
        <p:spPr>
          <a:xfrm>
            <a:off x="64386" y="153998"/>
            <a:ext cx="113784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3200"/>
              <a:buFont typeface="Georgia"/>
              <a:buNone/>
            </a:pPr>
            <a:r>
              <a:rPr lang="en-US" sz="3200" dirty="0">
                <a:latin typeface="Franklin Gothic Medium" panose="020B0603020102020204" pitchFamily="34" charset="0"/>
                <a:sym typeface="Libre Franklin Medium"/>
              </a:rPr>
              <a:t>Step 4: What Level of Proficiency do Students need to be in order to Reach this Standard? </a:t>
            </a:r>
            <a:endParaRPr dirty="0">
              <a:latin typeface="Franklin Gothic Medium" panose="020B0603020102020204" pitchFamily="34" charset="0"/>
              <a:sym typeface="Libre Franklin Medium"/>
            </a:endParaRPr>
          </a:p>
        </p:txBody>
      </p:sp>
      <p:sp>
        <p:nvSpPr>
          <p:cNvPr id="238" name="Google Shape;238;p49"/>
          <p:cNvSpPr txBox="1">
            <a:spLocks noGrp="1"/>
          </p:cNvSpPr>
          <p:nvPr>
            <p:ph type="body" idx="1"/>
          </p:nvPr>
        </p:nvSpPr>
        <p:spPr>
          <a:xfrm>
            <a:off x="161098" y="1051028"/>
            <a:ext cx="11869800" cy="4351200"/>
          </a:xfrm>
          <a:prstGeom prst="rect">
            <a:avLst/>
          </a:prstGeom>
          <a:noFill/>
          <a:ln>
            <a:noFill/>
          </a:ln>
        </p:spPr>
        <p:txBody>
          <a:bodyPr spcFirstLastPara="1" wrap="square" lIns="0" tIns="0" rIns="0" bIns="0" anchor="t" anchorCtr="0">
            <a:noAutofit/>
          </a:bodyPr>
          <a:lstStyle/>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Look at the standard and identify what level of proficiency students will need to be in order to reach this standard.</a:t>
            </a:r>
            <a:endParaRPr sz="2700" dirty="0">
              <a:latin typeface="Franklin Gothic Book" panose="020B0503020102020204" pitchFamily="34" charset="0"/>
              <a:sym typeface="Libre Franklin"/>
            </a:endParaRPr>
          </a:p>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One way to determine answers to this question is to look at the </a:t>
            </a:r>
            <a:r>
              <a:rPr lang="en-US" sz="2300" b="1" u="sng" dirty="0">
                <a:solidFill>
                  <a:schemeClr val="hlink"/>
                </a:solidFill>
                <a:latin typeface="Franklin Gothic Book" panose="020B0503020102020204" pitchFamily="34" charset="0"/>
                <a:sym typeface="Libre Franklin"/>
                <a:hlinkClick r:id="rId3"/>
              </a:rPr>
              <a:t>Depth of Knowledge</a:t>
            </a:r>
            <a:r>
              <a:rPr lang="en-US" sz="2300" b="1" dirty="0">
                <a:latin typeface="Libre Franklin"/>
                <a:ea typeface="Libre Franklin"/>
                <a:cs typeface="Libre Franklin"/>
                <a:sym typeface="Libre Franklin"/>
              </a:rPr>
              <a:t>.</a:t>
            </a:r>
            <a:endParaRPr sz="2300" b="1" dirty="0">
              <a:latin typeface="Libre Franklin"/>
              <a:ea typeface="Libre Franklin"/>
              <a:cs typeface="Libre Franklin"/>
              <a:sym typeface="Libre Franklin"/>
            </a:endParaRPr>
          </a:p>
        </p:txBody>
      </p:sp>
      <p:sp>
        <p:nvSpPr>
          <p:cNvPr id="239" name="Google Shape;239;p49"/>
          <p:cNvSpPr txBox="1"/>
          <p:nvPr/>
        </p:nvSpPr>
        <p:spPr>
          <a:xfrm>
            <a:off x="3124425" y="2200200"/>
            <a:ext cx="85587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chemeClr val="lt1"/>
                </a:solidFill>
                <a:latin typeface="Libre Franklin Medium"/>
                <a:ea typeface="Libre Franklin Medium"/>
                <a:cs typeface="Libre Franklin Medium"/>
                <a:sym typeface="Libre Franklin Medium"/>
              </a:rPr>
              <a:t>Unpacking the Standard</a:t>
            </a:r>
            <a:endParaRPr sz="1400" b="1" i="0" u="none" strike="noStrike" cap="none" dirty="0">
              <a:solidFill>
                <a:schemeClr val="lt1"/>
              </a:solidFill>
              <a:latin typeface="Libre Franklin Medium"/>
              <a:ea typeface="Libre Franklin Medium"/>
              <a:cs typeface="Libre Franklin Medium"/>
              <a:sym typeface="Libre Franklin Medium"/>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aphicFrame>
        <p:nvGraphicFramePr>
          <p:cNvPr id="240" name="Google Shape;240;p49"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nvGraphicFramePr>
        <p:xfrm>
          <a:off x="271526" y="2723410"/>
          <a:ext cx="11411600" cy="3931940"/>
        </p:xfrm>
        <a:graphic>
          <a:graphicData uri="http://schemas.openxmlformats.org/drawingml/2006/table">
            <a:tbl>
              <a:tblPr firstRow="1">
                <a:noFill/>
                <a:tableStyleId>{36BC876E-3A41-404F-9B0C-1EB64492D1DE}</a:tableStyleId>
              </a:tblPr>
              <a:tblGrid>
                <a:gridCol w="2852900">
                  <a:extLst>
                    <a:ext uri="{9D8B030D-6E8A-4147-A177-3AD203B41FA5}">
                      <a16:colId xmlns:a16="http://schemas.microsoft.com/office/drawing/2014/main" val="20000"/>
                    </a:ext>
                  </a:extLst>
                </a:gridCol>
                <a:gridCol w="4407225">
                  <a:extLst>
                    <a:ext uri="{9D8B030D-6E8A-4147-A177-3AD203B41FA5}">
                      <a16:colId xmlns:a16="http://schemas.microsoft.com/office/drawing/2014/main" val="20001"/>
                    </a:ext>
                  </a:extLst>
                </a:gridCol>
                <a:gridCol w="1974875">
                  <a:extLst>
                    <a:ext uri="{9D8B030D-6E8A-4147-A177-3AD203B41FA5}">
                      <a16:colId xmlns:a16="http://schemas.microsoft.com/office/drawing/2014/main" val="20002"/>
                    </a:ext>
                  </a:extLst>
                </a:gridCol>
                <a:gridCol w="2176600">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pPr marL="0" lvl="0" indent="0" algn="l" rtl="0">
                        <a:lnSpc>
                          <a:spcPct val="107000"/>
                        </a:lnSpc>
                        <a:spcBef>
                          <a:spcPts val="1200"/>
                        </a:spcBef>
                        <a:spcAft>
                          <a:spcPts val="0"/>
                        </a:spcAft>
                        <a:buClr>
                          <a:schemeClr val="dk1"/>
                        </a:buClr>
                        <a:buSzPts val="1100"/>
                        <a:buFont typeface="Arial"/>
                        <a:buNone/>
                      </a:pPr>
                      <a:r>
                        <a:rPr lang="en-US" sz="1900" dirty="0">
                          <a:solidFill>
                            <a:srgbClr val="3F3F3F"/>
                          </a:solidFill>
                        </a:rPr>
                        <a:t>5.H.CH.1 Describe the impact of fundamental documents on the development of the United States.</a:t>
                      </a:r>
                      <a:endParaRPr sz="1900" dirty="0">
                        <a:solidFill>
                          <a:srgbClr val="3F3F3F"/>
                        </a:solidFill>
                      </a:endParaRPr>
                    </a:p>
                    <a:p>
                      <a:pPr marL="0" marR="0" lvl="0" indent="0" algn="l" rtl="0">
                        <a:lnSpc>
                          <a:spcPct val="100000"/>
                        </a:lnSpc>
                        <a:spcBef>
                          <a:spcPts val="0"/>
                        </a:spcBef>
                        <a:spcAft>
                          <a:spcPts val="0"/>
                        </a:spcAft>
                        <a:buClr>
                          <a:srgbClr val="3F3F3F"/>
                        </a:buClr>
                        <a:buSzPts val="1400"/>
                        <a:buFont typeface="Libre Franklin Medium"/>
                        <a:buNone/>
                      </a:pPr>
                      <a:endParaRPr sz="1900"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Fundamental documents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their impact on development of the U.S.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Declaration of Independence</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U.S. Constitution</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Bill of Rights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philosophical, traditional and political foundations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Lack of equal representation: women, African Americans, American Indians</a:t>
                      </a:r>
                      <a:endParaRPr sz="19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dirty="0">
                          <a:latin typeface="Calibri"/>
                          <a:ea typeface="Calibri"/>
                          <a:cs typeface="Calibri"/>
                          <a:sym typeface="Calibri"/>
                        </a:rPr>
                        <a:t>Institution of slavery protected</a:t>
                      </a:r>
                      <a:endParaRPr sz="1900"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dirty="0">
                          <a:latin typeface="Calibri"/>
                          <a:ea typeface="Calibri"/>
                          <a:cs typeface="Calibri"/>
                          <a:sym typeface="Calibri"/>
                        </a:rPr>
                        <a:t>Describe</a:t>
                      </a:r>
                      <a:endParaRPr sz="2100" i="0" strike="noStrike" cap="none"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2300" b="1" dirty="0">
                          <a:latin typeface="Calibri"/>
                          <a:ea typeface="Calibri"/>
                          <a:cs typeface="Calibri"/>
                          <a:sym typeface="Calibri"/>
                        </a:rPr>
                        <a:t>2</a:t>
                      </a:r>
                      <a:endParaRPr sz="2300" b="1" i="0" u="none" strike="noStrike" cap="none"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b97e3c4ae1_0_0"/>
          <p:cNvSpPr txBox="1">
            <a:spLocks noGrp="1"/>
          </p:cNvSpPr>
          <p:nvPr>
            <p:ph type="ctrTitle"/>
          </p:nvPr>
        </p:nvSpPr>
        <p:spPr>
          <a:xfrm>
            <a:off x="2595199" y="1330100"/>
            <a:ext cx="9344700" cy="1646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sym typeface="Libre Franklin Medium"/>
              </a:rPr>
              <a:t>What do the </a:t>
            </a:r>
            <a:r>
              <a:rPr lang="en-US" sz="5300" i="1" dirty="0">
                <a:latin typeface="Franklin Gothic Medium" panose="020B0603020102020204" pitchFamily="34" charset="0"/>
                <a:sym typeface="Libre Franklin Medium"/>
              </a:rPr>
              <a:t>KAS for Social Studies</a:t>
            </a:r>
            <a:r>
              <a:rPr lang="en-US" sz="5300" dirty="0">
                <a:latin typeface="Franklin Gothic Medium" panose="020B0603020102020204" pitchFamily="34" charset="0"/>
                <a:sym typeface="Libre Franklin Medium"/>
              </a:rPr>
              <a:t> look like in practice?</a:t>
            </a:r>
            <a:endParaRPr sz="5300" dirty="0">
              <a:latin typeface="Franklin Gothic Medium" panose="020B0603020102020204" pitchFamily="34" charset="0"/>
              <a:sym typeface="Libre Franklin Medium"/>
            </a:endParaRPr>
          </a:p>
        </p:txBody>
      </p:sp>
      <p:sp>
        <p:nvSpPr>
          <p:cNvPr id="250" name="Google Shape;250;g2b97e3c4ae1_0_0"/>
          <p:cNvSpPr txBox="1"/>
          <p:nvPr/>
        </p:nvSpPr>
        <p:spPr>
          <a:xfrm>
            <a:off x="2971549" y="3046025"/>
            <a:ext cx="8592000" cy="954300"/>
          </a:xfrm>
          <a:prstGeom prst="rect">
            <a:avLst/>
          </a:prstGeom>
          <a:noFill/>
          <a:ln>
            <a:noFill/>
          </a:ln>
        </p:spPr>
        <p:txBody>
          <a:bodyPr spcFirstLastPara="1" wrap="square" lIns="91425" tIns="45700" rIns="91425" bIns="45700" anchor="t" anchorCtr="0">
            <a:spAutoFit/>
          </a:bodyPr>
          <a:lstStyle/>
          <a:p>
            <a:pPr marL="0" marR="0" lvl="0" indent="457200" algn="ctr" rtl="0">
              <a:lnSpc>
                <a:spcPct val="100000"/>
              </a:lnSpc>
              <a:spcBef>
                <a:spcPts val="0"/>
              </a:spcBef>
              <a:spcAft>
                <a:spcPts val="0"/>
              </a:spcAft>
              <a:buClr>
                <a:srgbClr val="000000"/>
              </a:buClr>
              <a:buSzPts val="2800"/>
              <a:buFont typeface="Arial"/>
              <a:buNone/>
            </a:pPr>
            <a:r>
              <a:rPr lang="en-US" sz="2800" b="1" i="0" u="none" strike="noStrike" cap="none" dirty="0">
                <a:solidFill>
                  <a:srgbClr val="3A757A"/>
                </a:solidFill>
                <a:latin typeface="Franklin Gothic Medium" panose="020B0603020102020204" pitchFamily="34" charset="0"/>
                <a:ea typeface="Libre Franklin"/>
                <a:cs typeface="Libre Franklin"/>
                <a:sym typeface="Libre Franklin"/>
              </a:rPr>
              <a:t>Topic Focus:</a:t>
            </a:r>
            <a:r>
              <a:rPr lang="en-US" sz="2800" b="0" i="0" u="none" strike="noStrike" cap="none" dirty="0">
                <a:solidFill>
                  <a:srgbClr val="3A757A"/>
                </a:solidFill>
                <a:latin typeface="Franklin Gothic Medium" panose="020B0603020102020204" pitchFamily="34" charset="0"/>
                <a:ea typeface="Libre Franklin"/>
                <a:cs typeface="Libre Franklin"/>
                <a:sym typeface="Libre Franklin"/>
              </a:rPr>
              <a:t> Grade </a:t>
            </a:r>
            <a:r>
              <a:rPr lang="en-US" sz="2800" dirty="0">
                <a:solidFill>
                  <a:srgbClr val="3A757A"/>
                </a:solidFill>
                <a:latin typeface="Franklin Gothic Medium" panose="020B0603020102020204" pitchFamily="34" charset="0"/>
                <a:ea typeface="Libre Franklin"/>
                <a:cs typeface="Libre Franklin"/>
                <a:sym typeface="Libre Franklin"/>
              </a:rPr>
              <a:t>5</a:t>
            </a:r>
            <a:r>
              <a:rPr lang="en-US" sz="2800" b="0" i="0" u="none" strike="noStrike" cap="none" dirty="0">
                <a:solidFill>
                  <a:srgbClr val="3A757A"/>
                </a:solidFill>
                <a:latin typeface="Franklin Gothic Medium" panose="020B0603020102020204" pitchFamily="34" charset="0"/>
                <a:ea typeface="Libre Franklin"/>
                <a:cs typeface="Libre Franklin"/>
                <a:sym typeface="Libre Franklin"/>
              </a:rPr>
              <a:t> History</a:t>
            </a:r>
            <a:endParaRPr sz="2800" b="0" i="0" u="none" strike="noStrike" cap="none" dirty="0">
              <a:solidFill>
                <a:srgbClr val="3A757A"/>
              </a:solidFill>
              <a:latin typeface="Franklin Gothic Medium" panose="020B0603020102020204" pitchFamily="34" charset="0"/>
              <a:ea typeface="Libre Franklin"/>
              <a:cs typeface="Libre Franklin"/>
              <a:sym typeface="Libre Franklin"/>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3A757A"/>
              </a:solidFill>
              <a:latin typeface="Libre Franklin Medium"/>
              <a:ea typeface="Libre Franklin Medium"/>
              <a:cs typeface="Libre Franklin Medium"/>
              <a:sym typeface="Libre Franklin Medium"/>
            </a:endParaRPr>
          </a:p>
        </p:txBody>
      </p:sp>
      <p:pic>
        <p:nvPicPr>
          <p:cNvPr id="251" name="Google Shape;251;g2b97e3c4ae1_0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776425" y="3880150"/>
            <a:ext cx="4124325" cy="1638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with a black text&#10;&#10;Description automatically generated">
            <a:extLst>
              <a:ext uri="{FF2B5EF4-FFF2-40B4-BE49-F238E27FC236}">
                <a16:creationId xmlns:a16="http://schemas.microsoft.com/office/drawing/2014/main" id="{94B04E21-1953-B407-EC1F-5A2CA9752EDB}"/>
              </a:ext>
            </a:extLst>
          </p:cNvPr>
          <p:cNvPicPr>
            <a:picLocks noChangeAspect="1"/>
          </p:cNvPicPr>
          <p:nvPr/>
        </p:nvPicPr>
        <p:blipFill>
          <a:blip r:embed="rId3"/>
          <a:stretch>
            <a:fillRect/>
          </a:stretch>
        </p:blipFill>
        <p:spPr>
          <a:xfrm>
            <a:off x="9255443" y="128588"/>
            <a:ext cx="2809875" cy="2790825"/>
          </a:xfrm>
          <a:prstGeom prst="rect">
            <a:avLst/>
          </a:prstGeom>
        </p:spPr>
      </p:pic>
      <p:sp>
        <p:nvSpPr>
          <p:cNvPr id="5" name="Title 4">
            <a:extLst>
              <a:ext uri="{FF2B5EF4-FFF2-40B4-BE49-F238E27FC236}">
                <a16:creationId xmlns:a16="http://schemas.microsoft.com/office/drawing/2014/main" id="{E069823A-419D-84D7-CB99-5632D5881E27}"/>
              </a:ext>
            </a:extLst>
          </p:cNvPr>
          <p:cNvSpPr txBox="1">
            <a:spLocks noGrp="1"/>
          </p:cNvSpPr>
          <p:nvPr>
            <p:ph type="title" idx="4294967295"/>
          </p:nvPr>
        </p:nvSpPr>
        <p:spPr>
          <a:xfrm>
            <a:off x="9492795" y="2977791"/>
            <a:ext cx="2333115"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Libre Baskerville"/>
                <a:ea typeface="+mn-ea"/>
                <a:cs typeface="+mn-cs"/>
              </a:rPr>
              <a:t>Please take a moment to sign in with the QR code.</a:t>
            </a:r>
            <a:endParaRPr kumimoji="0" lang="en-US" sz="1800" b="0" i="0" u="none" strike="noStrike" kern="1200" cap="none" spc="0" normalizeH="0" baseline="0" noProof="0" dirty="0">
              <a:ln>
                <a:noFill/>
              </a:ln>
              <a:solidFill>
                <a:schemeClr val="tx1"/>
              </a:solidFill>
              <a:effectLst/>
              <a:uLnTx/>
              <a:uFillTx/>
              <a:latin typeface="Libre Baskerville" panose="02000000000000000000" pitchFamily="2" charset="0"/>
              <a:ea typeface="+mn-ea"/>
              <a:cs typeface="+mn-cs"/>
            </a:endParaRPr>
          </a:p>
        </p:txBody>
      </p:sp>
    </p:spTree>
    <p:extLst>
      <p:ext uri="{BB962C8B-B14F-4D97-AF65-F5344CB8AC3E}">
        <p14:creationId xmlns:p14="http://schemas.microsoft.com/office/powerpoint/2010/main" val="1600097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953452-41AA-08FC-01F5-E95FEC84EDF6}"/>
              </a:ext>
            </a:extLst>
          </p:cNvPr>
          <p:cNvSpPr>
            <a:spLocks noGrp="1"/>
          </p:cNvSpPr>
          <p:nvPr>
            <p:ph type="ctrTitle"/>
          </p:nvPr>
        </p:nvSpPr>
        <p:spPr>
          <a:xfrm>
            <a:off x="411461" y="4550324"/>
            <a:ext cx="11323743" cy="1784261"/>
          </a:xfrm>
        </p:spPr>
        <p:txBody>
          <a:bodyPr>
            <a:normAutofit fontScale="90000"/>
          </a:bodyPr>
          <a:lstStyle/>
          <a:p>
            <a:r>
              <a:rPr lang="en-US" sz="4400" b="0" dirty="0">
                <a:solidFill>
                  <a:schemeClr val="tx2"/>
                </a:solidFill>
                <a:latin typeface="Libre Franklin"/>
                <a:ea typeface="Verdana"/>
              </a:rPr>
              <a:t>Examining the Declaration of Independence in Early Grades </a:t>
            </a:r>
            <a:br>
              <a:rPr lang="en-US" sz="4400" b="0" dirty="0">
                <a:solidFill>
                  <a:schemeClr val="tx2"/>
                </a:solidFill>
                <a:latin typeface="Libre Franklin"/>
                <a:ea typeface="Verdana"/>
              </a:rPr>
            </a:br>
            <a:br>
              <a:rPr lang="en-US" sz="4400" b="0" dirty="0">
                <a:solidFill>
                  <a:schemeClr val="tx2"/>
                </a:solidFill>
                <a:latin typeface="Libre Franklin"/>
                <a:ea typeface="Verdana"/>
              </a:rPr>
            </a:br>
            <a:r>
              <a:rPr lang="en-US" sz="3600" b="0" i="1" dirty="0">
                <a:solidFill>
                  <a:schemeClr val="tx2"/>
                </a:solidFill>
                <a:latin typeface="Libre Franklin"/>
                <a:ea typeface="Verdana"/>
              </a:rPr>
              <a:t>Kentucky Department of Education</a:t>
            </a:r>
            <a:br>
              <a:rPr lang="en-US" sz="3600" b="0" i="1" dirty="0">
                <a:solidFill>
                  <a:schemeClr val="tx2"/>
                </a:solidFill>
                <a:latin typeface="Libre Franklin"/>
                <a:ea typeface="Verdana"/>
              </a:rPr>
            </a:br>
            <a:r>
              <a:rPr lang="en-US" sz="3600" b="0" i="1" dirty="0">
                <a:solidFill>
                  <a:schemeClr val="tx2"/>
                </a:solidFill>
                <a:latin typeface="Libre Franklin"/>
                <a:ea typeface="Verdana"/>
              </a:rPr>
              <a:t>October 16, 2024</a:t>
            </a:r>
            <a:endParaRPr lang="en-US" sz="3600" i="1" dirty="0">
              <a:solidFill>
                <a:schemeClr val="tx2"/>
              </a:solidFill>
            </a:endParaRPr>
          </a:p>
        </p:txBody>
      </p:sp>
      <p:sp>
        <p:nvSpPr>
          <p:cNvPr id="6" name="Rectangle 5" descr="Bill of Rights Jr logo">
            <a:extLst>
              <a:ext uri="{FF2B5EF4-FFF2-40B4-BE49-F238E27FC236}">
                <a16:creationId xmlns:a16="http://schemas.microsoft.com/office/drawing/2014/main" id="{460F952C-1476-87B7-C1DD-FCD783DEFEBE}"/>
              </a:ext>
            </a:extLst>
          </p:cNvPr>
          <p:cNvSpPr/>
          <p:nvPr/>
        </p:nvSpPr>
        <p:spPr>
          <a:xfrm>
            <a:off x="3249896" y="1206011"/>
            <a:ext cx="5646874" cy="188733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4F1"/>
              </a:solidFill>
              <a:effectLst/>
              <a:uLnTx/>
              <a:uFillTx/>
              <a:latin typeface="Calibri" panose="020F0502020204030204"/>
              <a:ea typeface="+mn-ea"/>
              <a:cs typeface="+mn-cs"/>
            </a:endParaRPr>
          </a:p>
        </p:txBody>
      </p:sp>
      <p:pic>
        <p:nvPicPr>
          <p:cNvPr id="2" name="Picture 1" descr="Bill of Rights Jr logo">
            <a:extLst>
              <a:ext uri="{FF2B5EF4-FFF2-40B4-BE49-F238E27FC236}">
                <a16:creationId xmlns:a16="http://schemas.microsoft.com/office/drawing/2014/main" id="{D3F21905-B1B4-83D0-A35B-A81E8DB43060}"/>
              </a:ext>
            </a:extLst>
          </p:cNvPr>
          <p:cNvPicPr>
            <a:picLocks noChangeAspect="1"/>
          </p:cNvPicPr>
          <p:nvPr/>
        </p:nvPicPr>
        <p:blipFill>
          <a:blip r:embed="rId3"/>
          <a:stretch>
            <a:fillRect/>
          </a:stretch>
        </p:blipFill>
        <p:spPr>
          <a:xfrm>
            <a:off x="3947845" y="898027"/>
            <a:ext cx="5018158" cy="2328175"/>
          </a:xfrm>
          <a:prstGeom prst="rect">
            <a:avLst/>
          </a:prstGeom>
        </p:spPr>
      </p:pic>
    </p:spTree>
    <p:extLst>
      <p:ext uri="{BB962C8B-B14F-4D97-AF65-F5344CB8AC3E}">
        <p14:creationId xmlns:p14="http://schemas.microsoft.com/office/powerpoint/2010/main" val="2647363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7">
            <a:extLst>
              <a:ext uri="{FF2B5EF4-FFF2-40B4-BE49-F238E27FC236}">
                <a16:creationId xmlns:a16="http://schemas.microsoft.com/office/drawing/2014/main" id="{DF6AB870-A00D-4634-8C2A-132555D69AEE}"/>
              </a:ext>
            </a:extLst>
          </p:cNvPr>
          <p:cNvGraphicFramePr>
            <a:graphicFrameLocks noGrp="1"/>
          </p:cNvGraphicFramePr>
          <p:nvPr/>
        </p:nvGraphicFramePr>
        <p:xfrm>
          <a:off x="815310" y="1075482"/>
          <a:ext cx="10561380" cy="4707036"/>
        </p:xfrm>
        <a:graphic>
          <a:graphicData uri="http://schemas.openxmlformats.org/drawingml/2006/table">
            <a:tbl>
              <a:tblPr firstRow="1" bandRow="1">
                <a:effectLst>
                  <a:outerShdw blurRad="312003" dist="38100" dir="2700000" algn="tl" rotWithShape="0">
                    <a:prstClr val="black">
                      <a:alpha val="40000"/>
                    </a:prstClr>
                  </a:outerShdw>
                </a:effectLst>
                <a:tableStyleId>{2D5ABB26-0587-4C30-8999-92F81FD0307C}</a:tableStyleId>
              </a:tblPr>
              <a:tblGrid>
                <a:gridCol w="2695521">
                  <a:extLst>
                    <a:ext uri="{9D8B030D-6E8A-4147-A177-3AD203B41FA5}">
                      <a16:colId xmlns:a16="http://schemas.microsoft.com/office/drawing/2014/main" val="302956687"/>
                    </a:ext>
                  </a:extLst>
                </a:gridCol>
                <a:gridCol w="7865859">
                  <a:extLst>
                    <a:ext uri="{9D8B030D-6E8A-4147-A177-3AD203B41FA5}">
                      <a16:colId xmlns:a16="http://schemas.microsoft.com/office/drawing/2014/main" val="616250808"/>
                    </a:ext>
                  </a:extLst>
                </a:gridCol>
              </a:tblGrid>
              <a:tr h="2801807">
                <a:tc>
                  <a:txBody>
                    <a:bodyPr/>
                    <a:lstStyle/>
                    <a:p>
                      <a:pPr algn="ctr"/>
                      <a:r>
                        <a:rPr lang="en-US" sz="4800" b="1" dirty="0">
                          <a:solidFill>
                            <a:schemeClr val="bg2"/>
                          </a:solidFill>
                          <a:latin typeface="Libre Franklin" pitchFamily="2" charset="77"/>
                        </a:rPr>
                        <a:t>Vision</a:t>
                      </a:r>
                    </a:p>
                  </a:txBody>
                  <a:tcPr anchor="c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rgbClr val="000000"/>
                          </a:solidFill>
                          <a:effectLst/>
                          <a:latin typeface="Libre Baskerville" panose="02000000000000000000" pitchFamily="2" charset="0"/>
                        </a:rPr>
                        <a:t>The Bill of Rights Institute seeks an America where we more perfectly realize the promise of liberty and equality expressed in the Declaration of Independence.  This calls for civic education that helps students examine the story of our country and exercise the skills of citizenship.</a:t>
                      </a:r>
                    </a:p>
                  </a:txBody>
                  <a:tcPr marL="365760" marR="365760" anchor="ctr">
                    <a:solidFill>
                      <a:schemeClr val="tx2">
                        <a:lumMod val="20000"/>
                        <a:lumOff val="80000"/>
                      </a:schemeClr>
                    </a:solidFill>
                  </a:tcPr>
                </a:tc>
                <a:extLst>
                  <a:ext uri="{0D108BD9-81ED-4DB2-BD59-A6C34878D82A}">
                    <a16:rowId xmlns:a16="http://schemas.microsoft.com/office/drawing/2014/main" val="529637701"/>
                  </a:ext>
                </a:extLst>
              </a:tr>
              <a:tr h="1905229">
                <a:tc>
                  <a:txBody>
                    <a:bodyPr/>
                    <a:lstStyle/>
                    <a:p>
                      <a:pPr algn="ctr"/>
                      <a:r>
                        <a:rPr lang="en-US" sz="4800" b="1" dirty="0">
                          <a:solidFill>
                            <a:srgbClr val="FFFFFF"/>
                          </a:solidFill>
                          <a:latin typeface="Libre Franklin" pitchFamily="2" charset="77"/>
                        </a:rPr>
                        <a:t>Mission</a:t>
                      </a:r>
                    </a:p>
                  </a:txBody>
                  <a:tcPr anchor="ctr">
                    <a:solidFill>
                      <a:srgbClr val="E276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rgbClr val="000000"/>
                          </a:solidFill>
                          <a:effectLst/>
                          <a:latin typeface="Libre Baskerville" panose="02000000000000000000" pitchFamily="2" charset="0"/>
                        </a:rPr>
                        <a:t>The Bill of Rights Institute teaches history and civics. We equip students and teachers to live the ideals of a free and just society.</a:t>
                      </a:r>
                    </a:p>
                  </a:txBody>
                  <a:tcPr marL="365760" marR="365760" anchor="ctr">
                    <a:solidFill>
                      <a:schemeClr val="accent2">
                        <a:lumMod val="20000"/>
                        <a:lumOff val="80000"/>
                      </a:schemeClr>
                    </a:solidFill>
                  </a:tcPr>
                </a:tc>
                <a:extLst>
                  <a:ext uri="{0D108BD9-81ED-4DB2-BD59-A6C34878D82A}">
                    <a16:rowId xmlns:a16="http://schemas.microsoft.com/office/drawing/2014/main" val="4015424962"/>
                  </a:ext>
                </a:extLst>
              </a:tr>
            </a:tbl>
          </a:graphicData>
        </a:graphic>
      </p:graphicFrame>
      <p:sp>
        <p:nvSpPr>
          <p:cNvPr id="2" name="Title 1">
            <a:extLst>
              <a:ext uri="{FF2B5EF4-FFF2-40B4-BE49-F238E27FC236}">
                <a16:creationId xmlns:a16="http://schemas.microsoft.com/office/drawing/2014/main" id="{55C6E0E0-3254-BC5D-25AC-ADB3B5E34D8A}"/>
              </a:ext>
            </a:extLst>
          </p:cNvPr>
          <p:cNvSpPr>
            <a:spLocks noGrp="1"/>
          </p:cNvSpPr>
          <p:nvPr>
            <p:ph type="title"/>
          </p:nvPr>
        </p:nvSpPr>
        <p:spPr>
          <a:xfrm>
            <a:off x="1085402" y="709549"/>
            <a:ext cx="11771587" cy="1325563"/>
          </a:xfrm>
        </p:spPr>
        <p:txBody>
          <a:bodyPr>
            <a:normAutofit/>
          </a:bodyPr>
          <a:lstStyle/>
          <a:p>
            <a:r>
              <a:rPr lang="en-US" sz="100" dirty="0"/>
              <a:t>Vision and Mission</a:t>
            </a:r>
          </a:p>
        </p:txBody>
      </p:sp>
    </p:spTree>
    <p:extLst>
      <p:ext uri="{BB962C8B-B14F-4D97-AF65-F5344CB8AC3E}">
        <p14:creationId xmlns:p14="http://schemas.microsoft.com/office/powerpoint/2010/main" val="3673804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AA6C36-9101-2966-42DD-00D99DD1D85A}"/>
              </a:ext>
            </a:extLst>
          </p:cNvPr>
          <p:cNvSpPr>
            <a:spLocks noGrp="1"/>
          </p:cNvSpPr>
          <p:nvPr>
            <p:ph type="sldNum" idx="12"/>
          </p:nvPr>
        </p:nvSpPr>
        <p:spPr>
          <a:xfrm>
            <a:off x="11101547" y="6356351"/>
            <a:ext cx="877613" cy="365129"/>
          </a:xfrm>
        </p:spPr>
        <p:txBody>
          <a:bodyPr wrap="square" anchor="ctr">
            <a:normAutofit/>
          </a:bodyPr>
          <a:lstStyle/>
          <a:p>
            <a:pPr marL="0" marR="0" lvl="0" indent="0" algn="r" defTabSz="914400" rtl="0" eaLnBrk="1" fontAlgn="auto" latinLnBrk="0" hangingPunct="1">
              <a:lnSpc>
                <a:spcPct val="90000"/>
              </a:lnSpc>
              <a:spcBef>
                <a:spcPts val="0"/>
              </a:spcBef>
              <a:spcAft>
                <a:spcPts val="600"/>
              </a:spcAft>
              <a:buClr>
                <a:srgbClr val="F7F4F1"/>
              </a:buClr>
              <a:buSzPts val="1200"/>
              <a:buFont typeface="Libre Franklin Black"/>
              <a:buNone/>
              <a:tabLst/>
              <a:defRPr/>
            </a:pPr>
            <a:fld id="{74743CB8-03B1-D240-A0C2-C770526C1FDB}" type="slidenum">
              <a:rPr kumimoji="0" lang="en-US" sz="1400" b="1" i="0" u="none" strike="noStrike" kern="1200" cap="none" spc="0" normalizeH="0" baseline="0" noProof="0" smtClean="0">
                <a:ln>
                  <a:noFill/>
                </a:ln>
                <a:solidFill>
                  <a:srgbClr val="F7F4F1"/>
                </a:solidFill>
                <a:effectLst/>
                <a:uLnTx/>
                <a:uFillTx/>
                <a:latin typeface="Libre Franklin Black" pitchFamily="2" charset="77"/>
                <a:ea typeface="+mn-ea"/>
                <a:cs typeface="+mn-cs"/>
              </a:rPr>
              <a:pPr marL="0" marR="0" lvl="0" indent="0" algn="r" defTabSz="914400" rtl="0" eaLnBrk="1" fontAlgn="auto" latinLnBrk="0" hangingPunct="1">
                <a:lnSpc>
                  <a:spcPct val="90000"/>
                </a:lnSpc>
                <a:spcBef>
                  <a:spcPts val="0"/>
                </a:spcBef>
                <a:spcAft>
                  <a:spcPts val="600"/>
                </a:spcAft>
                <a:buClr>
                  <a:srgbClr val="F7F4F1"/>
                </a:buClr>
                <a:buSzPts val="1200"/>
                <a:buFont typeface="Libre Franklin Black"/>
                <a:buNone/>
                <a:tabLst/>
                <a:defRPr/>
              </a:pPr>
              <a:t>17</a:t>
            </a:fld>
            <a:endParaRPr kumimoji="0" lang="en-US" sz="1400" b="1" i="0" u="none" strike="noStrike" kern="1200" cap="none" spc="0" normalizeH="0" baseline="0" noProof="0">
              <a:ln>
                <a:noFill/>
              </a:ln>
              <a:solidFill>
                <a:srgbClr val="F7F4F1"/>
              </a:solidFill>
              <a:effectLst/>
              <a:uLnTx/>
              <a:uFillTx/>
              <a:latin typeface="Libre Franklin Black" pitchFamily="2" charset="77"/>
              <a:ea typeface="+mn-ea"/>
              <a:cs typeface="+mn-cs"/>
            </a:endParaRPr>
          </a:p>
        </p:txBody>
      </p:sp>
      <p:sp>
        <p:nvSpPr>
          <p:cNvPr id="7" name="Title 2">
            <a:extLst>
              <a:ext uri="{FF2B5EF4-FFF2-40B4-BE49-F238E27FC236}">
                <a16:creationId xmlns:a16="http://schemas.microsoft.com/office/drawing/2014/main" id="{BBFC6E9B-423F-6DEC-0A8D-74FBCF786AC4}"/>
              </a:ext>
            </a:extLst>
          </p:cNvPr>
          <p:cNvSpPr>
            <a:spLocks noGrp="1"/>
          </p:cNvSpPr>
          <p:nvPr>
            <p:ph type="title"/>
          </p:nvPr>
        </p:nvSpPr>
        <p:spPr>
          <a:xfrm>
            <a:off x="1170745" y="3517794"/>
            <a:ext cx="12427393" cy="1209141"/>
          </a:xfrm>
        </p:spPr>
        <p:txBody>
          <a:bodyPr>
            <a:noAutofit/>
          </a:bodyPr>
          <a:lstStyle/>
          <a:p>
            <a:pPr marL="571500" indent="-571500">
              <a:buFont typeface="Arial" panose="020B0604020202020204" pitchFamily="34" charset="0"/>
              <a:buChar char="•"/>
            </a:pPr>
            <a:br>
              <a:rPr lang="en-US" sz="3600" u="sng" dirty="0"/>
            </a:br>
            <a:r>
              <a:rPr lang="en-US" sz="3600" dirty="0">
                <a:solidFill>
                  <a:schemeClr val="accent1"/>
                </a:solidFill>
              </a:rPr>
              <a:t>+Inquiry-based</a:t>
            </a:r>
            <a:br>
              <a:rPr lang="en-US" sz="3600" dirty="0">
                <a:solidFill>
                  <a:schemeClr val="accent1"/>
                </a:solidFill>
              </a:rPr>
            </a:br>
            <a:r>
              <a:rPr lang="en-US" sz="3600" dirty="0">
                <a:solidFill>
                  <a:schemeClr val="accent1"/>
                </a:solidFill>
              </a:rPr>
              <a:t>+Content-area literacy instruction</a:t>
            </a:r>
            <a:br>
              <a:rPr lang="en-US" sz="3600" dirty="0">
                <a:solidFill>
                  <a:schemeClr val="accent1"/>
                </a:solidFill>
              </a:rPr>
            </a:br>
            <a:r>
              <a:rPr lang="en-US" sz="3600" dirty="0">
                <a:solidFill>
                  <a:schemeClr val="accent1"/>
                </a:solidFill>
              </a:rPr>
              <a:t>+Performance-based assessments</a:t>
            </a:r>
            <a:br>
              <a:rPr lang="en-US" sz="3600" dirty="0">
                <a:solidFill>
                  <a:schemeClr val="accent1"/>
                </a:solidFill>
              </a:rPr>
            </a:br>
            <a:r>
              <a:rPr lang="en-US" sz="3600" dirty="0">
                <a:solidFill>
                  <a:schemeClr val="accent1"/>
                </a:solidFill>
              </a:rPr>
              <a:t>+Modular and time-friendly</a:t>
            </a:r>
            <a:br>
              <a:rPr lang="en-US" sz="3600" dirty="0">
                <a:solidFill>
                  <a:schemeClr val="accent1"/>
                </a:solidFill>
              </a:rPr>
            </a:br>
            <a:br>
              <a:rPr lang="en-US" sz="3600" dirty="0">
                <a:solidFill>
                  <a:schemeClr val="accent1"/>
                </a:solidFill>
              </a:rPr>
            </a:br>
            <a:br>
              <a:rPr lang="en-US" sz="3600" u="sng" dirty="0"/>
            </a:br>
            <a:endParaRPr lang="en-US" sz="2800" dirty="0">
              <a:solidFill>
                <a:schemeClr val="accent1"/>
              </a:solidFill>
            </a:endParaRPr>
          </a:p>
        </p:txBody>
      </p:sp>
      <p:pic>
        <p:nvPicPr>
          <p:cNvPr id="4" name="Picture 3" descr="Bill of Rights Jr logo">
            <a:extLst>
              <a:ext uri="{FF2B5EF4-FFF2-40B4-BE49-F238E27FC236}">
                <a16:creationId xmlns:a16="http://schemas.microsoft.com/office/drawing/2014/main" id="{F590002F-FB6D-4507-D9A7-55C45AB5638E}"/>
              </a:ext>
            </a:extLst>
          </p:cNvPr>
          <p:cNvPicPr>
            <a:picLocks noChangeAspect="1"/>
          </p:cNvPicPr>
          <p:nvPr/>
        </p:nvPicPr>
        <p:blipFill>
          <a:blip r:embed="rId2"/>
          <a:stretch>
            <a:fillRect/>
          </a:stretch>
        </p:blipFill>
        <p:spPr>
          <a:xfrm>
            <a:off x="1273344" y="408637"/>
            <a:ext cx="3703782" cy="1694476"/>
          </a:xfrm>
          <a:prstGeom prst="rect">
            <a:avLst/>
          </a:prstGeom>
          <a:solidFill>
            <a:schemeClr val="accent5"/>
          </a:solidFill>
        </p:spPr>
      </p:pic>
      <p:sp>
        <p:nvSpPr>
          <p:cNvPr id="6" name="TextBox 5">
            <a:extLst>
              <a:ext uri="{FF2B5EF4-FFF2-40B4-BE49-F238E27FC236}">
                <a16:creationId xmlns:a16="http://schemas.microsoft.com/office/drawing/2014/main" id="{250AF653-7DCB-52ED-BDE8-69B30A327F26}"/>
              </a:ext>
            </a:extLst>
          </p:cNvPr>
          <p:cNvSpPr txBox="1"/>
          <p:nvPr/>
        </p:nvSpPr>
        <p:spPr>
          <a:xfrm>
            <a:off x="5078631" y="1174627"/>
            <a:ext cx="651492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a:ln>
                  <a:noFill/>
                </a:ln>
                <a:solidFill>
                  <a:srgbClr val="1C335F"/>
                </a:solidFill>
                <a:effectLst/>
                <a:uLnTx/>
                <a:uFillTx/>
                <a:latin typeface="Libre Franklin" pitchFamily="2" charset="77"/>
                <a:ea typeface="+mn-ea"/>
                <a:cs typeface="+mn-cs"/>
              </a:rPr>
              <a:t>Resource Overview</a:t>
            </a:r>
          </a:p>
        </p:txBody>
      </p:sp>
    </p:spTree>
    <p:extLst>
      <p:ext uri="{BB962C8B-B14F-4D97-AF65-F5344CB8AC3E}">
        <p14:creationId xmlns:p14="http://schemas.microsoft.com/office/powerpoint/2010/main" val="3933700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C64C3F-1F8E-CD75-DC81-42406339C4CC}"/>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743CB8-03B1-D240-A0C2-C770526C1FDB}" type="slidenum">
              <a:rPr kumimoji="0" lang="en-US" sz="1600" b="1" i="0" u="none" strike="noStrike" kern="1200" cap="none" spc="0" normalizeH="0" baseline="0" noProof="0" smtClean="0">
                <a:ln>
                  <a:noFill/>
                </a:ln>
                <a:solidFill>
                  <a:srgbClr val="F7F4F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600" b="1" i="0" u="none" strike="noStrike" kern="1200" cap="none" spc="0" normalizeH="0" baseline="0" noProof="0">
              <a:ln>
                <a:noFill/>
              </a:ln>
              <a:solidFill>
                <a:srgbClr val="F7F4F1"/>
              </a:solidFill>
              <a:effectLst/>
              <a:uLnTx/>
              <a:uFillTx/>
              <a:latin typeface="Libre Franklin Black" pitchFamily="2" charset="77"/>
              <a:ea typeface="+mn-ea"/>
              <a:cs typeface="+mn-cs"/>
            </a:endParaRPr>
          </a:p>
        </p:txBody>
      </p:sp>
      <p:sp>
        <p:nvSpPr>
          <p:cNvPr id="4" name="Text Placeholder 3">
            <a:extLst>
              <a:ext uri="{FF2B5EF4-FFF2-40B4-BE49-F238E27FC236}">
                <a16:creationId xmlns:a16="http://schemas.microsoft.com/office/drawing/2014/main" id="{5DD069A7-F863-B790-FFF5-BAB0A18277EB}"/>
              </a:ext>
            </a:extLst>
          </p:cNvPr>
          <p:cNvSpPr>
            <a:spLocks noGrp="1"/>
          </p:cNvSpPr>
          <p:nvPr>
            <p:ph type="title" idx="4294967295"/>
          </p:nvPr>
        </p:nvSpPr>
        <p:spPr>
          <a:xfrm>
            <a:off x="288925" y="161925"/>
            <a:ext cx="6978650" cy="6572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accent2"/>
                </a:solidFill>
                <a:effectLst/>
                <a:uLnTx/>
                <a:uFillTx/>
                <a:latin typeface="Libre Franklin"/>
                <a:ea typeface="+mn-ea"/>
                <a:cs typeface="+mn-cs"/>
              </a:rPr>
              <a:t>Lesson 2: The Causes of the American Revolution &amp; Declaration of Independence </a:t>
            </a:r>
          </a:p>
        </p:txBody>
      </p:sp>
      <p:pic>
        <p:nvPicPr>
          <p:cNvPr id="5" name="Picture 4" descr="Bill of Rights Jr logo">
            <a:extLst>
              <a:ext uri="{FF2B5EF4-FFF2-40B4-BE49-F238E27FC236}">
                <a16:creationId xmlns:a16="http://schemas.microsoft.com/office/drawing/2014/main" id="{E198D809-9F33-589F-CF58-2ECCA0397AFE}"/>
              </a:ext>
            </a:extLst>
          </p:cNvPr>
          <p:cNvPicPr>
            <a:picLocks noChangeAspect="1"/>
          </p:cNvPicPr>
          <p:nvPr/>
        </p:nvPicPr>
        <p:blipFill>
          <a:blip r:embed="rId3"/>
          <a:stretch>
            <a:fillRect/>
          </a:stretch>
        </p:blipFill>
        <p:spPr>
          <a:xfrm>
            <a:off x="8035637" y="2584071"/>
            <a:ext cx="3703782" cy="1694476"/>
          </a:xfrm>
          <a:prstGeom prst="rect">
            <a:avLst/>
          </a:prstGeom>
        </p:spPr>
      </p:pic>
    </p:spTree>
    <p:extLst>
      <p:ext uri="{BB962C8B-B14F-4D97-AF65-F5344CB8AC3E}">
        <p14:creationId xmlns:p14="http://schemas.microsoft.com/office/powerpoint/2010/main" val="3855196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D94F91-1F72-ECBE-E4FF-367709E62F7E}"/>
              </a:ext>
            </a:extLst>
          </p:cNvPr>
          <p:cNvSpPr>
            <a:spLocks noGrp="1"/>
          </p:cNvSpPr>
          <p:nvPr>
            <p:ph type="sldNum" sz="quarter" idx="4"/>
          </p:nvPr>
        </p:nvSpPr>
        <p:spPr>
          <a:xfrm>
            <a:off x="11101549" y="6442414"/>
            <a:ext cx="877617"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74743CB8-03B1-D240-A0C2-C770526C1FDB}" type="slidenum">
              <a:rPr kumimoji="0" lang="en-US" sz="1600" b="1" i="0" u="none" strike="noStrike" kern="1200" cap="none" spc="0" normalizeH="0" baseline="0" noProof="0" smtClean="0">
                <a:ln>
                  <a:noFill/>
                </a:ln>
                <a:solidFill>
                  <a:srgbClr val="F7F4F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19</a:t>
            </a:fld>
            <a:endParaRPr kumimoji="0" lang="en-US" sz="1600" b="1" i="0" u="none" strike="noStrike" kern="1200" cap="none" spc="0" normalizeH="0" baseline="0" noProof="0">
              <a:ln>
                <a:noFill/>
              </a:ln>
              <a:solidFill>
                <a:srgbClr val="F7F4F1"/>
              </a:solidFill>
              <a:effectLst/>
              <a:uLnTx/>
              <a:uFillTx/>
              <a:latin typeface="Libre Franklin Black" pitchFamily="2" charset="77"/>
              <a:ea typeface="+mn-ea"/>
              <a:cs typeface="+mn-cs"/>
            </a:endParaRPr>
          </a:p>
        </p:txBody>
      </p:sp>
      <p:sp>
        <p:nvSpPr>
          <p:cNvPr id="9" name="Title 2">
            <a:extLst>
              <a:ext uri="{FF2B5EF4-FFF2-40B4-BE49-F238E27FC236}">
                <a16:creationId xmlns:a16="http://schemas.microsoft.com/office/drawing/2014/main" id="{3DC94B86-29BD-933D-3FEC-09FD8F352E37}"/>
              </a:ext>
            </a:extLst>
          </p:cNvPr>
          <p:cNvSpPr>
            <a:spLocks noGrp="1"/>
          </p:cNvSpPr>
          <p:nvPr>
            <p:ph type="title"/>
          </p:nvPr>
        </p:nvSpPr>
        <p:spPr>
          <a:xfrm>
            <a:off x="7530486" y="130449"/>
            <a:ext cx="4535649" cy="6572388"/>
          </a:xfrm>
        </p:spPr>
        <p:txBody>
          <a:bodyPr/>
          <a:lstStyle/>
          <a:p>
            <a:r>
              <a:rPr lang="en-US" sz="3600" u="sng" dirty="0">
                <a:solidFill>
                  <a:schemeClr val="accent1"/>
                </a:solidFill>
              </a:rPr>
              <a:t>Supporting Question</a:t>
            </a:r>
            <a:r>
              <a:rPr lang="en-US" sz="4000" dirty="0">
                <a:solidFill>
                  <a:schemeClr val="accent1"/>
                </a:solidFill>
              </a:rPr>
              <a:t>:</a:t>
            </a:r>
            <a:br>
              <a:rPr lang="en-US" sz="4000" dirty="0">
                <a:solidFill>
                  <a:schemeClr val="accent1"/>
                </a:solidFill>
              </a:rPr>
            </a:br>
            <a:r>
              <a:rPr lang="en-US" sz="2400" dirty="0">
                <a:solidFill>
                  <a:schemeClr val="accent1"/>
                </a:solidFill>
                <a:latin typeface="Libre Baskerville" panose="02000000000000000000" pitchFamily="2" charset="0"/>
              </a:rPr>
              <a:t>How does the Declaration of Independence show the American ideals of justice and natural rights?</a:t>
            </a:r>
          </a:p>
        </p:txBody>
      </p:sp>
      <p:sp>
        <p:nvSpPr>
          <p:cNvPr id="11" name="Text Placeholder 3">
            <a:extLst>
              <a:ext uri="{FF2B5EF4-FFF2-40B4-BE49-F238E27FC236}">
                <a16:creationId xmlns:a16="http://schemas.microsoft.com/office/drawing/2014/main" id="{43E44B1A-416D-246C-57E6-8EF3840AA149}"/>
              </a:ext>
            </a:extLst>
          </p:cNvPr>
          <p:cNvSpPr>
            <a:spLocks noGrp="1"/>
          </p:cNvSpPr>
          <p:nvPr>
            <p:ph type="body" sz="quarter" idx="10"/>
          </p:nvPr>
        </p:nvSpPr>
        <p:spPr>
          <a:xfrm>
            <a:off x="355600" y="142875"/>
            <a:ext cx="6978650" cy="6572319"/>
          </a:xfrm>
        </p:spPr>
        <p:txBody>
          <a:bodyPr/>
          <a:lstStyle/>
          <a:p>
            <a:pPr algn="l"/>
            <a:r>
              <a:rPr lang="en-US" sz="4000" u="sng" dirty="0">
                <a:solidFill>
                  <a:schemeClr val="accent2"/>
                </a:solidFill>
              </a:rPr>
              <a:t>Compelling Question</a:t>
            </a:r>
            <a:r>
              <a:rPr lang="en-US" sz="4000" dirty="0">
                <a:solidFill>
                  <a:schemeClr val="accent2"/>
                </a:solidFill>
              </a:rPr>
              <a:t>:</a:t>
            </a:r>
          </a:p>
          <a:p>
            <a:pPr algn="l"/>
            <a:r>
              <a:rPr lang="en-US" sz="2800" dirty="0">
                <a:solidFill>
                  <a:schemeClr val="accent2"/>
                </a:solidFill>
                <a:latin typeface="Libre Baskerville" panose="02000000000000000000" pitchFamily="2" charset="0"/>
              </a:rPr>
              <a:t>How did the ideals of natural rights and justice inspire a revolution for independence in the colonies?</a:t>
            </a:r>
          </a:p>
        </p:txBody>
      </p:sp>
    </p:spTree>
    <p:extLst>
      <p:ext uri="{BB962C8B-B14F-4D97-AF65-F5344CB8AC3E}">
        <p14:creationId xmlns:p14="http://schemas.microsoft.com/office/powerpoint/2010/main" val="3902647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b517606b8b_1_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dirty="0">
                <a:latin typeface="Franklin Gothic Medium" panose="020B0603020102020204" pitchFamily="34" charset="0"/>
                <a:sym typeface="Libre Franklin Medium"/>
              </a:rPr>
              <a:t>Webinar Goals</a:t>
            </a:r>
            <a:endParaRPr dirty="0">
              <a:latin typeface="Franklin Gothic Medium" panose="020B0603020102020204" pitchFamily="34" charset="0"/>
              <a:sym typeface="Libre Franklin Medium"/>
            </a:endParaRPr>
          </a:p>
        </p:txBody>
      </p:sp>
      <p:sp>
        <p:nvSpPr>
          <p:cNvPr id="149" name="Google Shape;149;g2b517606b8b_1_1"/>
          <p:cNvSpPr txBox="1">
            <a:spLocks noGrp="1"/>
          </p:cNvSpPr>
          <p:nvPr>
            <p:ph type="body" idx="1"/>
          </p:nvPr>
        </p:nvSpPr>
        <p:spPr>
          <a:xfrm>
            <a:off x="555775" y="1259875"/>
            <a:ext cx="11035500" cy="4878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3600"/>
              <a:buNone/>
            </a:pPr>
            <a:r>
              <a:rPr lang="en-US"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Learning Goal</a:t>
            </a:r>
            <a:endParaRPr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457200" lvl="0" indent="-457200" algn="l" rtl="0">
              <a:lnSpc>
                <a:spcPct val="90000"/>
              </a:lnSpc>
              <a:spcBef>
                <a:spcPts val="1000"/>
              </a:spcBef>
              <a:spcAft>
                <a:spcPts val="0"/>
              </a:spcAft>
              <a:buSzPts val="3600"/>
              <a:buFont typeface="Libre Franklin"/>
              <a:buChar char="●"/>
            </a:pPr>
            <a:r>
              <a:rPr lang="en-US" dirty="0">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I am learning about how to design instructional experiences aligned</a:t>
            </a:r>
            <a:r>
              <a:rPr lang="en-US"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to the </a:t>
            </a:r>
            <a:r>
              <a:rPr lang="en-US" i="1"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KAS for Social Studies</a:t>
            </a:r>
            <a:r>
              <a:rPr lang="en-US"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by engaging in a demonstration about Kentucky history. </a:t>
            </a:r>
            <a:endParaRPr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r>
              <a:rPr lang="en-US" dirty="0">
                <a:latin typeface="Franklin Gothic Book" panose="020B0503020102020204" pitchFamily="34" charset="0"/>
                <a:sym typeface="Libre Franklin"/>
              </a:rPr>
              <a:t>Success Criteria </a:t>
            </a:r>
            <a:endParaRPr dirty="0">
              <a:latin typeface="Franklin Gothic Book" panose="020B0503020102020204" pitchFamily="34" charset="0"/>
              <a:sym typeface="Libre Franklin"/>
            </a:endParaRPr>
          </a:p>
          <a:p>
            <a:pPr marL="914400" lvl="1" indent="-457200" algn="l" rtl="0">
              <a:lnSpc>
                <a:spcPct val="90000"/>
              </a:lnSpc>
              <a:spcBef>
                <a:spcPts val="1000"/>
              </a:spcBef>
              <a:spcAft>
                <a:spcPts val="0"/>
              </a:spcAft>
              <a:buSzPts val="3600"/>
              <a:buChar char="●"/>
            </a:pPr>
            <a:r>
              <a:rPr lang="en-US" dirty="0">
                <a:latin typeface="Franklin Gothic Book" panose="020B0503020102020204" pitchFamily="34" charset="0"/>
                <a:sym typeface="Libre Franklin"/>
              </a:rPr>
              <a:t>I can analyze </a:t>
            </a:r>
            <a:r>
              <a:rPr lang="en-US" dirty="0">
                <a:latin typeface="Franklin Gothic Book" panose="020B0503020102020204" pitchFamily="34" charset="0"/>
              </a:rPr>
              <a:t>5.H.CH.1</a:t>
            </a:r>
            <a:r>
              <a:rPr lang="en-US" dirty="0">
                <a:latin typeface="Franklin Gothic Book" panose="020B0503020102020204" pitchFamily="34" charset="0"/>
                <a:sym typeface="Libre Franklin"/>
              </a:rPr>
              <a:t> to understand what this standard requires students to know and be able to do.</a:t>
            </a:r>
            <a:endParaRPr dirty="0">
              <a:latin typeface="Franklin Gothic Book" panose="020B0503020102020204" pitchFamily="34" charset="0"/>
              <a:sym typeface="Libre Franklin"/>
            </a:endParaRPr>
          </a:p>
          <a:p>
            <a:pPr marL="914400" lvl="1" indent="-457200" algn="l" rtl="0">
              <a:lnSpc>
                <a:spcPct val="90000"/>
              </a:lnSpc>
              <a:spcBef>
                <a:spcPts val="1000"/>
              </a:spcBef>
              <a:spcAft>
                <a:spcPts val="1000"/>
              </a:spcAft>
              <a:buSzPts val="3600"/>
              <a:buChar char="●"/>
            </a:pPr>
            <a:r>
              <a:rPr lang="en-US" dirty="0">
                <a:latin typeface="Franklin Gothic Book" panose="020B0503020102020204" pitchFamily="34" charset="0"/>
                <a:sym typeface="Libre Franklin"/>
              </a:rPr>
              <a:t>I can improve my content knowledge and pedagogical skills after exploring a grade level sample. </a:t>
            </a:r>
            <a:endParaRPr dirty="0">
              <a:latin typeface="Franklin Gothic Book" panose="020B0503020102020204" pitchFamily="34" charset="0"/>
              <a:sym typeface="Libre Frankl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FCE98E-39E4-23B2-3ED0-D140F79A20E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743CB8-03B1-D240-A0C2-C770526C1FDB}" type="slidenum">
              <a:rPr kumimoji="0" lang="en-US" sz="1600" b="1" i="0" u="none" strike="noStrike" kern="1200" cap="none" spc="0" normalizeH="0" baseline="0" noProof="0" smtClean="0">
                <a:ln>
                  <a:noFill/>
                </a:ln>
                <a:solidFill>
                  <a:srgbClr val="F7F4F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600" b="1" i="0" u="none" strike="noStrike" kern="1200" cap="none" spc="0" normalizeH="0" baseline="0" noProof="0">
              <a:ln>
                <a:noFill/>
              </a:ln>
              <a:solidFill>
                <a:srgbClr val="F7F4F1"/>
              </a:solidFill>
              <a:effectLst/>
              <a:uLnTx/>
              <a:uFillTx/>
              <a:latin typeface="Libre Franklin Black" pitchFamily="2" charset="77"/>
              <a:ea typeface="+mn-ea"/>
              <a:cs typeface="+mn-cs"/>
            </a:endParaRPr>
          </a:p>
        </p:txBody>
      </p:sp>
      <p:sp>
        <p:nvSpPr>
          <p:cNvPr id="3" name="Title 2">
            <a:extLst>
              <a:ext uri="{FF2B5EF4-FFF2-40B4-BE49-F238E27FC236}">
                <a16:creationId xmlns:a16="http://schemas.microsoft.com/office/drawing/2014/main" id="{EDA25BA1-E05F-F1CA-91FC-D7F2D54F5BC6}"/>
              </a:ext>
            </a:extLst>
          </p:cNvPr>
          <p:cNvSpPr>
            <a:spLocks noGrp="1"/>
          </p:cNvSpPr>
          <p:nvPr>
            <p:ph type="title"/>
          </p:nvPr>
        </p:nvSpPr>
        <p:spPr/>
        <p:txBody>
          <a:bodyPr/>
          <a:lstStyle/>
          <a:p>
            <a:r>
              <a:rPr lang="en-US" sz="2800" dirty="0"/>
              <a:t>Distribute copies of the Principles and Virtues Poster.</a:t>
            </a:r>
            <a:br>
              <a:rPr lang="en-US" sz="2800" dirty="0"/>
            </a:br>
            <a:br>
              <a:rPr lang="en-US" sz="2800" dirty="0"/>
            </a:br>
            <a:r>
              <a:rPr lang="en-US" sz="2800" dirty="0"/>
              <a:t>Ask students to read the definitions of the terms JUSTICE and NATURAL RIGHTS.</a:t>
            </a:r>
            <a:br>
              <a:rPr lang="en-US" sz="2800" dirty="0"/>
            </a:br>
            <a:br>
              <a:rPr lang="en-US" sz="2800" dirty="0"/>
            </a:br>
            <a:endParaRPr lang="en-US" sz="2800" dirty="0"/>
          </a:p>
        </p:txBody>
      </p:sp>
      <p:sp>
        <p:nvSpPr>
          <p:cNvPr id="6" name="TextBox 5">
            <a:extLst>
              <a:ext uri="{FF2B5EF4-FFF2-40B4-BE49-F238E27FC236}">
                <a16:creationId xmlns:a16="http://schemas.microsoft.com/office/drawing/2014/main" id="{487518B5-1AA4-B13A-84CD-7DDAEA2AB8E3}"/>
              </a:ext>
            </a:extLst>
          </p:cNvPr>
          <p:cNvSpPr txBox="1"/>
          <p:nvPr/>
        </p:nvSpPr>
        <p:spPr>
          <a:xfrm>
            <a:off x="528921" y="1432580"/>
            <a:ext cx="625736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8300"/>
                </a:solidFill>
                <a:effectLst/>
                <a:uLnTx/>
                <a:uFillTx/>
                <a:latin typeface="Calibri" panose="020F0502020204030204"/>
                <a:ea typeface="+mn-ea"/>
                <a:cs typeface="+mn-cs"/>
              </a:rPr>
              <a:t>Prework: Vocabulary Word Study</a:t>
            </a:r>
          </a:p>
        </p:txBody>
      </p:sp>
      <p:pic>
        <p:nvPicPr>
          <p:cNvPr id="8" name="Picture 7" descr="A qr code on a white background&#10;&#10;Description automatically generated">
            <a:extLst>
              <a:ext uri="{FF2B5EF4-FFF2-40B4-BE49-F238E27FC236}">
                <a16:creationId xmlns:a16="http://schemas.microsoft.com/office/drawing/2014/main" id="{DD1A05C3-E096-1D47-4836-CFF2206184CA}"/>
              </a:ext>
            </a:extLst>
          </p:cNvPr>
          <p:cNvPicPr>
            <a:picLocks noChangeAspect="1"/>
          </p:cNvPicPr>
          <p:nvPr/>
        </p:nvPicPr>
        <p:blipFill>
          <a:blip r:embed="rId2"/>
          <a:stretch>
            <a:fillRect/>
          </a:stretch>
        </p:blipFill>
        <p:spPr>
          <a:xfrm>
            <a:off x="2755424" y="3365724"/>
            <a:ext cx="2252447" cy="2919171"/>
          </a:xfrm>
          <a:prstGeom prst="rect">
            <a:avLst/>
          </a:prstGeom>
        </p:spPr>
      </p:pic>
    </p:spTree>
    <p:extLst>
      <p:ext uri="{BB962C8B-B14F-4D97-AF65-F5344CB8AC3E}">
        <p14:creationId xmlns:p14="http://schemas.microsoft.com/office/powerpoint/2010/main" val="2186555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3CD74-6E07-09DE-A73A-CF0C18B84494}"/>
              </a:ext>
            </a:extLst>
          </p:cNvPr>
          <p:cNvSpPr>
            <a:spLocks noGrp="1"/>
          </p:cNvSpPr>
          <p:nvPr>
            <p:ph type="title"/>
          </p:nvPr>
        </p:nvSpPr>
        <p:spPr>
          <a:xfrm>
            <a:off x="212835" y="139927"/>
            <a:ext cx="11766331" cy="1325563"/>
          </a:xfrm>
        </p:spPr>
        <p:txBody>
          <a:bodyPr anchor="ctr">
            <a:normAutofit/>
          </a:bodyPr>
          <a:lstStyle/>
          <a:p>
            <a:r>
              <a:rPr lang="en-US" dirty="0"/>
              <a:t>Discussion Questions:</a:t>
            </a:r>
          </a:p>
        </p:txBody>
      </p:sp>
      <p:sp>
        <p:nvSpPr>
          <p:cNvPr id="3" name="Slide Number Placeholder 2">
            <a:extLst>
              <a:ext uri="{FF2B5EF4-FFF2-40B4-BE49-F238E27FC236}">
                <a16:creationId xmlns:a16="http://schemas.microsoft.com/office/drawing/2014/main" id="{52A311D6-04D4-7CCE-C0C6-F1DE1BBFA1B4}"/>
              </a:ext>
            </a:extLst>
          </p:cNvPr>
          <p:cNvSpPr>
            <a:spLocks noGrp="1"/>
          </p:cNvSpPr>
          <p:nvPr>
            <p:ph type="sldNum" sz="quarter" idx="4"/>
          </p:nvPr>
        </p:nvSpPr>
        <p:spPr>
          <a:xfrm>
            <a:off x="11101549" y="6442414"/>
            <a:ext cx="877617"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600" b="1" i="0" u="none" strike="noStrike" kern="1200" cap="none" spc="0" normalizeH="0" baseline="0" noProof="0" smtClean="0">
                <a:ln>
                  <a:noFill/>
                </a:ln>
                <a:solidFill>
                  <a:srgbClr val="333B4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21</a:t>
            </a:fld>
            <a:endParaRPr kumimoji="0" lang="en-US" sz="1600" b="1" i="0" u="none" strike="noStrike" kern="1200" cap="none" spc="0" normalizeH="0" baseline="0" noProof="0">
              <a:ln>
                <a:noFill/>
              </a:ln>
              <a:solidFill>
                <a:srgbClr val="333B41"/>
              </a:solidFill>
              <a:effectLst/>
              <a:uLnTx/>
              <a:uFillTx/>
              <a:latin typeface="Libre Franklin Black" pitchFamily="2" charset="77"/>
              <a:ea typeface="+mn-ea"/>
              <a:cs typeface="+mn-cs"/>
            </a:endParaRPr>
          </a:p>
        </p:txBody>
      </p:sp>
      <p:graphicFrame>
        <p:nvGraphicFramePr>
          <p:cNvPr id="8" name="Diagram 7">
            <a:extLst>
              <a:ext uri="{FF2B5EF4-FFF2-40B4-BE49-F238E27FC236}">
                <a16:creationId xmlns:a16="http://schemas.microsoft.com/office/drawing/2014/main" id="{1EFB6A25-B728-FDA7-510C-C3BF9DBE96E4}"/>
              </a:ext>
              <a:ext uri="{C183D7F6-B498-43B3-948B-1728B52AA6E4}">
                <adec:decorative xmlns:adec="http://schemas.microsoft.com/office/drawing/2017/decorative" val="1"/>
              </a:ext>
            </a:extLst>
          </p:cNvPr>
          <p:cNvGraphicFramePr/>
          <p:nvPr/>
        </p:nvGraphicFramePr>
        <p:xfrm>
          <a:off x="609599" y="1612900"/>
          <a:ext cx="11369565" cy="4564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7764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0B87-565F-DB29-72E3-7D3BD78C7C6D}"/>
              </a:ext>
            </a:extLst>
          </p:cNvPr>
          <p:cNvSpPr>
            <a:spLocks noGrp="1"/>
          </p:cNvSpPr>
          <p:nvPr>
            <p:ph type="title"/>
          </p:nvPr>
        </p:nvSpPr>
        <p:spPr>
          <a:xfrm>
            <a:off x="259495" y="-806665"/>
            <a:ext cx="11596601" cy="1803400"/>
          </a:xfrm>
        </p:spPr>
        <p:txBody>
          <a:bodyPr>
            <a:noAutofit/>
          </a:bodyPr>
          <a:lstStyle/>
          <a:p>
            <a:r>
              <a:rPr lang="en-US" sz="3600" dirty="0">
                <a:solidFill>
                  <a:schemeClr val="accent1"/>
                </a:solidFill>
              </a:rPr>
              <a:t>Watch the Video: </a:t>
            </a:r>
            <a:r>
              <a:rPr lang="en-US" sz="3600" i="1" dirty="0">
                <a:solidFill>
                  <a:schemeClr val="accent1"/>
                </a:solidFill>
              </a:rPr>
              <a:t>Causes of the American Revolution</a:t>
            </a:r>
          </a:p>
        </p:txBody>
      </p:sp>
      <p:pic>
        <p:nvPicPr>
          <p:cNvPr id="6" name="Online Media 5" descr="Elementary Lessons | Causes of the American Revolution">
            <a:hlinkClick r:id="" action="ppaction://media"/>
            <a:extLst>
              <a:ext uri="{FF2B5EF4-FFF2-40B4-BE49-F238E27FC236}">
                <a16:creationId xmlns:a16="http://schemas.microsoft.com/office/drawing/2014/main" id="{1B0B7A3B-DEB6-47B7-E528-2EBBB2881D83}"/>
              </a:ext>
            </a:extLst>
          </p:cNvPr>
          <p:cNvPicPr>
            <a:picLocks noGrp="1" noRot="1" noChangeAspect="1"/>
          </p:cNvPicPr>
          <p:nvPr>
            <p:ph idx="1"/>
            <a:videoFile r:link="rId1"/>
          </p:nvPr>
        </p:nvPicPr>
        <p:blipFill>
          <a:blip r:embed="rId4"/>
          <a:stretch>
            <a:fillRect/>
          </a:stretch>
        </p:blipFill>
        <p:spPr>
          <a:xfrm>
            <a:off x="2446638" y="1169185"/>
            <a:ext cx="7555937" cy="4269335"/>
          </a:xfrm>
          <a:prstGeom prst="rect">
            <a:avLst/>
          </a:prstGeom>
        </p:spPr>
      </p:pic>
      <p:sp>
        <p:nvSpPr>
          <p:cNvPr id="4" name="Text Placeholder 3">
            <a:extLst>
              <a:ext uri="{FF2B5EF4-FFF2-40B4-BE49-F238E27FC236}">
                <a16:creationId xmlns:a16="http://schemas.microsoft.com/office/drawing/2014/main" id="{06677417-3DED-47C7-FECE-358A827D64B4}"/>
              </a:ext>
            </a:extLst>
          </p:cNvPr>
          <p:cNvSpPr>
            <a:spLocks noGrp="1"/>
          </p:cNvSpPr>
          <p:nvPr>
            <p:ph type="body" sz="half" idx="2"/>
          </p:nvPr>
        </p:nvSpPr>
        <p:spPr>
          <a:xfrm>
            <a:off x="963828" y="5655233"/>
            <a:ext cx="10990624" cy="3792580"/>
          </a:xfrm>
        </p:spPr>
        <p:txBody>
          <a:bodyPr>
            <a:normAutofit/>
          </a:bodyPr>
          <a:lstStyle/>
          <a:p>
            <a:r>
              <a:rPr lang="en-US" sz="2400" dirty="0">
                <a:solidFill>
                  <a:schemeClr val="accent1"/>
                </a:solidFill>
              </a:rPr>
              <a:t>Look for examples in the </a:t>
            </a:r>
            <a:r>
              <a:rPr lang="en-US" sz="2400" dirty="0">
                <a:solidFill>
                  <a:schemeClr val="accent1"/>
                </a:solidFill>
                <a:hlinkClick r:id="rId5"/>
              </a:rPr>
              <a:t>video</a:t>
            </a:r>
            <a:r>
              <a:rPr lang="en-US" sz="2400" dirty="0">
                <a:solidFill>
                  <a:schemeClr val="accent1"/>
                </a:solidFill>
              </a:rPr>
              <a:t> of JUSTICE and NATURAL RIGHTS.</a:t>
            </a:r>
          </a:p>
        </p:txBody>
      </p:sp>
      <p:sp>
        <p:nvSpPr>
          <p:cNvPr id="5" name="Slide Number Placeholder 4">
            <a:extLst>
              <a:ext uri="{FF2B5EF4-FFF2-40B4-BE49-F238E27FC236}">
                <a16:creationId xmlns:a16="http://schemas.microsoft.com/office/drawing/2014/main" id="{34695FC3-2720-3B6A-7EF8-818244C041E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743CB8-03B1-D240-A0C2-C770526C1FDB}" type="slidenum">
              <a:rPr kumimoji="0" lang="en-US" sz="1600" b="1" i="0" u="none" strike="noStrike" kern="1200" cap="none" spc="0" normalizeH="0" baseline="0" noProof="0" smtClean="0">
                <a:ln>
                  <a:noFill/>
                </a:ln>
                <a:solidFill>
                  <a:srgbClr val="333B4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600" b="1" i="0" u="none" strike="noStrike" kern="1200" cap="none" spc="0" normalizeH="0" baseline="0" noProof="0">
              <a:ln>
                <a:noFill/>
              </a:ln>
              <a:solidFill>
                <a:srgbClr val="333B41"/>
              </a:solidFill>
              <a:effectLst/>
              <a:uLnTx/>
              <a:uFillTx/>
              <a:latin typeface="Libre Franklin Black" pitchFamily="2" charset="77"/>
              <a:ea typeface="+mn-ea"/>
              <a:cs typeface="+mn-cs"/>
            </a:endParaRPr>
          </a:p>
        </p:txBody>
      </p:sp>
    </p:spTree>
    <p:extLst>
      <p:ext uri="{BB962C8B-B14F-4D97-AF65-F5344CB8AC3E}">
        <p14:creationId xmlns:p14="http://schemas.microsoft.com/office/powerpoint/2010/main" val="37579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2DD5-4C76-8313-9A3E-24C32DE5169D}"/>
              </a:ext>
            </a:extLst>
          </p:cNvPr>
          <p:cNvSpPr>
            <a:spLocks noGrp="1"/>
          </p:cNvSpPr>
          <p:nvPr>
            <p:ph type="title"/>
          </p:nvPr>
        </p:nvSpPr>
        <p:spPr>
          <a:xfrm>
            <a:off x="-12360" y="368881"/>
            <a:ext cx="12208475" cy="1325563"/>
          </a:xfrm>
        </p:spPr>
        <p:txBody>
          <a:bodyPr>
            <a:normAutofit/>
          </a:bodyPr>
          <a:lstStyle/>
          <a:p>
            <a:pPr algn="ctr"/>
            <a:r>
              <a:rPr lang="en-US" sz="4000" dirty="0">
                <a:solidFill>
                  <a:schemeClr val="accent2"/>
                </a:solidFill>
              </a:rPr>
              <a:t>Lead students in a quick true or false check for understanding:</a:t>
            </a:r>
            <a:endParaRPr lang="en-US" sz="4000" dirty="0"/>
          </a:p>
        </p:txBody>
      </p:sp>
      <p:sp>
        <p:nvSpPr>
          <p:cNvPr id="3" name="Slide Number Placeholder 2">
            <a:extLst>
              <a:ext uri="{FF2B5EF4-FFF2-40B4-BE49-F238E27FC236}">
                <a16:creationId xmlns:a16="http://schemas.microsoft.com/office/drawing/2014/main" id="{37F8EB78-3839-A5B2-69A5-4A220277B9B6}"/>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Pts val="1100"/>
              <a:buFontTx/>
              <a:buNone/>
              <a:tabLst/>
              <a:defRPr/>
            </a:pPr>
            <a:fld id="{00000000-1234-1234-1234-123412341234}" type="slidenum">
              <a:rPr kumimoji="0" lang="en-US" sz="1100" b="1" i="0" u="none" strike="noStrike" kern="1200" cap="none" spc="0" normalizeH="0" baseline="0" noProof="0" smtClean="0">
                <a:ln>
                  <a:noFill/>
                </a:ln>
                <a:solidFill>
                  <a:srgbClr val="1C335F"/>
                </a:solidFill>
                <a:effectLst/>
                <a:uLnTx/>
                <a:uFillTx/>
                <a:latin typeface="Libre Franklin Black"/>
                <a:sym typeface="Libre Franklin Black"/>
              </a:rPr>
              <a:pPr marL="0" marR="0" lvl="0" indent="0" algn="ctr" defTabSz="914400" rtl="0" eaLnBrk="1" fontAlgn="auto" latinLnBrk="0" hangingPunct="1">
                <a:lnSpc>
                  <a:spcPct val="100000"/>
                </a:lnSpc>
                <a:spcBef>
                  <a:spcPts val="0"/>
                </a:spcBef>
                <a:spcAft>
                  <a:spcPts val="0"/>
                </a:spcAft>
                <a:buClrTx/>
                <a:buSzPts val="1100"/>
                <a:buFontTx/>
                <a:buNone/>
                <a:tabLst/>
                <a:defRPr/>
              </a:pPr>
              <a:t>23</a:t>
            </a:fld>
            <a:endParaRPr kumimoji="0" lang="en-US" sz="1100" b="1" i="0" u="none" strike="noStrike" kern="1200" cap="none" spc="0" normalizeH="0" baseline="0" noProof="0">
              <a:ln>
                <a:noFill/>
              </a:ln>
              <a:solidFill>
                <a:srgbClr val="1C335F"/>
              </a:solidFill>
              <a:effectLst/>
              <a:uLnTx/>
              <a:uFillTx/>
              <a:latin typeface="Libre Franklin Black"/>
              <a:sym typeface="Libre Franklin Black"/>
            </a:endParaRPr>
          </a:p>
        </p:txBody>
      </p:sp>
      <p:sp>
        <p:nvSpPr>
          <p:cNvPr id="7" name="TextBox 6">
            <a:extLst>
              <a:ext uri="{FF2B5EF4-FFF2-40B4-BE49-F238E27FC236}">
                <a16:creationId xmlns:a16="http://schemas.microsoft.com/office/drawing/2014/main" id="{1FC3BB13-3E65-D029-60BD-8363C1F929C3}"/>
              </a:ext>
            </a:extLst>
          </p:cNvPr>
          <p:cNvSpPr txBox="1"/>
          <p:nvPr/>
        </p:nvSpPr>
        <p:spPr>
          <a:xfrm>
            <a:off x="430306" y="1873737"/>
            <a:ext cx="11331387" cy="398570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The French and Indian War was only between France and the Native American tribes?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False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The British government began to tax the colonies because they thought the Americans should share in the cost of protecting themselves.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True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The “Intolerable Acts” were a punishment for the Boston Tea Party.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True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Taxes were the only reason Americans wanted to declare independence.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False</a:t>
            </a:r>
          </a:p>
        </p:txBody>
      </p:sp>
    </p:spTree>
    <p:extLst>
      <p:ext uri="{BB962C8B-B14F-4D97-AF65-F5344CB8AC3E}">
        <p14:creationId xmlns:p14="http://schemas.microsoft.com/office/powerpoint/2010/main" val="4007093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checkerboard(across)">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checkerboard(across)">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checkerboard(across)">
                                      <p:cBhvr>
                                        <p:cTn id="17" dur="500"/>
                                        <p:tgtEl>
                                          <p:spTgt spid="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xEl>
                                              <p:pRg st="7" end="7"/>
                                            </p:txEl>
                                          </p:spTgt>
                                        </p:tgtEl>
                                        <p:attrNameLst>
                                          <p:attrName>style.visibility</p:attrName>
                                        </p:attrNameLst>
                                      </p:cBhvr>
                                      <p:to>
                                        <p:strVal val="visible"/>
                                      </p:to>
                                    </p:set>
                                    <p:animEffect transition="in" filter="checkerboard(across)">
                                      <p:cBhvr>
                                        <p:cTn id="2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E9A081-1D77-9B94-3CE7-F72AC8183C3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743CB8-03B1-D240-A0C2-C770526C1FDB}" type="slidenum">
              <a:rPr kumimoji="0" lang="en-US" sz="1600" b="1" i="0" u="none" strike="noStrike" kern="1200" cap="none" spc="0" normalizeH="0" baseline="0" noProof="0" smtClean="0">
                <a:ln>
                  <a:noFill/>
                </a:ln>
                <a:solidFill>
                  <a:srgbClr val="F7F4F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600" b="1" i="0" u="none" strike="noStrike" kern="1200" cap="none" spc="0" normalizeH="0" baseline="0" noProof="0">
              <a:ln>
                <a:noFill/>
              </a:ln>
              <a:solidFill>
                <a:srgbClr val="F7F4F1"/>
              </a:solidFill>
              <a:effectLst/>
              <a:uLnTx/>
              <a:uFillTx/>
              <a:latin typeface="Libre Franklin Black" pitchFamily="2" charset="77"/>
              <a:ea typeface="+mn-ea"/>
              <a:cs typeface="+mn-cs"/>
            </a:endParaRPr>
          </a:p>
        </p:txBody>
      </p:sp>
      <p:sp>
        <p:nvSpPr>
          <p:cNvPr id="3" name="Title 2">
            <a:extLst>
              <a:ext uri="{FF2B5EF4-FFF2-40B4-BE49-F238E27FC236}">
                <a16:creationId xmlns:a16="http://schemas.microsoft.com/office/drawing/2014/main" id="{452B2F29-26F8-3762-108A-79C6115E19DD}"/>
              </a:ext>
            </a:extLst>
          </p:cNvPr>
          <p:cNvSpPr>
            <a:spLocks noGrp="1"/>
          </p:cNvSpPr>
          <p:nvPr>
            <p:ph type="title"/>
          </p:nvPr>
        </p:nvSpPr>
        <p:spPr>
          <a:xfrm>
            <a:off x="7530487" y="-950883"/>
            <a:ext cx="4305914" cy="4572629"/>
          </a:xfrm>
        </p:spPr>
        <p:txBody>
          <a:bodyPr/>
          <a:lstStyle/>
          <a:p>
            <a:pPr algn="ctr">
              <a:lnSpc>
                <a:spcPct val="100000"/>
              </a:lnSpc>
              <a:spcBef>
                <a:spcPts val="0"/>
              </a:spcBef>
            </a:pPr>
            <a:br>
              <a:rPr lang="en-US" sz="3200" dirty="0">
                <a:latin typeface="Libre Franklin"/>
              </a:rPr>
            </a:br>
            <a:br>
              <a:rPr lang="en-US" sz="3200" dirty="0">
                <a:latin typeface="Libre Franklin"/>
              </a:rPr>
            </a:br>
            <a:r>
              <a:rPr lang="en-US" sz="3200" b="0" dirty="0">
                <a:latin typeface="Libre Franklin"/>
              </a:rPr>
              <a:t>Display this copy of the Declaration of Independence.</a:t>
            </a:r>
            <a:br>
              <a:rPr lang="en-US" sz="3200" b="0" dirty="0">
                <a:latin typeface="Libre Franklin"/>
              </a:rPr>
            </a:br>
            <a:endParaRPr lang="en-US" sz="3200" dirty="0">
              <a:latin typeface="Libre Franklin"/>
            </a:endParaRPr>
          </a:p>
        </p:txBody>
      </p:sp>
      <p:sp>
        <p:nvSpPr>
          <p:cNvPr id="4" name="Text Placeholder 3">
            <a:extLst>
              <a:ext uri="{FF2B5EF4-FFF2-40B4-BE49-F238E27FC236}">
                <a16:creationId xmlns:a16="http://schemas.microsoft.com/office/drawing/2014/main" id="{58402648-82A9-9EE2-DEA0-B076F2D18296}"/>
              </a:ext>
            </a:extLst>
          </p:cNvPr>
          <p:cNvSpPr>
            <a:spLocks noGrp="1"/>
          </p:cNvSpPr>
          <p:nvPr>
            <p:ph type="body" sz="quarter" idx="10"/>
          </p:nvPr>
        </p:nvSpPr>
        <p:spPr>
          <a:xfrm>
            <a:off x="355600" y="232520"/>
            <a:ext cx="6950941" cy="1085919"/>
          </a:xfrm>
        </p:spPr>
        <p:txBody>
          <a:bodyPr/>
          <a:lstStyle/>
          <a:p>
            <a:pPr algn="ctr"/>
            <a:r>
              <a:rPr lang="en-US" sz="3600" dirty="0">
                <a:latin typeface="Libre Franklin"/>
              </a:rPr>
              <a:t>Declaration of Independence Activity: Option 1</a:t>
            </a:r>
            <a:endParaRPr lang="en-US" sz="3600" dirty="0"/>
          </a:p>
        </p:txBody>
      </p:sp>
      <p:pic>
        <p:nvPicPr>
          <p:cNvPr id="6" name="Picture 5" descr="A document with writing on it&#10;&#10;Description automatically generated">
            <a:extLst>
              <a:ext uri="{FF2B5EF4-FFF2-40B4-BE49-F238E27FC236}">
                <a16:creationId xmlns:a16="http://schemas.microsoft.com/office/drawing/2014/main" id="{8C1C0FF2-9A38-E93D-785C-FEC86F22C6FA}"/>
              </a:ext>
            </a:extLst>
          </p:cNvPr>
          <p:cNvPicPr>
            <a:picLocks noChangeAspect="1"/>
          </p:cNvPicPr>
          <p:nvPr/>
        </p:nvPicPr>
        <p:blipFill>
          <a:blip r:embed="rId3"/>
          <a:stretch>
            <a:fillRect/>
          </a:stretch>
        </p:blipFill>
        <p:spPr>
          <a:xfrm>
            <a:off x="1685366" y="1496709"/>
            <a:ext cx="4305914" cy="5169345"/>
          </a:xfrm>
          <a:prstGeom prst="rect">
            <a:avLst/>
          </a:prstGeom>
        </p:spPr>
      </p:pic>
      <p:pic>
        <p:nvPicPr>
          <p:cNvPr id="9" name="Picture 8" descr="A qr code on a white background&#10;&#10;Description automatically generated">
            <a:extLst>
              <a:ext uri="{FF2B5EF4-FFF2-40B4-BE49-F238E27FC236}">
                <a16:creationId xmlns:a16="http://schemas.microsoft.com/office/drawing/2014/main" id="{2177F7F2-5AD8-DC79-83DF-4605443D6A50}"/>
              </a:ext>
            </a:extLst>
          </p:cNvPr>
          <p:cNvPicPr>
            <a:picLocks noChangeAspect="1"/>
          </p:cNvPicPr>
          <p:nvPr/>
        </p:nvPicPr>
        <p:blipFill>
          <a:blip r:embed="rId4"/>
          <a:stretch>
            <a:fillRect/>
          </a:stretch>
        </p:blipFill>
        <p:spPr>
          <a:xfrm>
            <a:off x="8223987" y="2713094"/>
            <a:ext cx="2877562" cy="3729320"/>
          </a:xfrm>
          <a:prstGeom prst="rect">
            <a:avLst/>
          </a:prstGeom>
        </p:spPr>
      </p:pic>
    </p:spTree>
    <p:extLst>
      <p:ext uri="{BB962C8B-B14F-4D97-AF65-F5344CB8AC3E}">
        <p14:creationId xmlns:p14="http://schemas.microsoft.com/office/powerpoint/2010/main" val="421921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29004D-3E5E-9540-1967-90BD79C722C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743CB8-03B1-D240-A0C2-C770526C1FDB}" type="slidenum">
              <a:rPr kumimoji="0" lang="en-US" sz="1600" b="1" i="0" u="none" strike="noStrike" kern="1200" cap="none" spc="0" normalizeH="0" baseline="0" noProof="0" smtClean="0">
                <a:ln>
                  <a:noFill/>
                </a:ln>
                <a:solidFill>
                  <a:srgbClr val="F7F4F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600" b="1" i="0" u="none" strike="noStrike" kern="1200" cap="none" spc="0" normalizeH="0" baseline="0" noProof="0">
              <a:ln>
                <a:noFill/>
              </a:ln>
              <a:solidFill>
                <a:srgbClr val="F7F4F1"/>
              </a:solidFill>
              <a:effectLst/>
              <a:uLnTx/>
              <a:uFillTx/>
              <a:latin typeface="Libre Franklin Black" pitchFamily="2" charset="77"/>
              <a:ea typeface="+mn-ea"/>
              <a:cs typeface="+mn-cs"/>
            </a:endParaRPr>
          </a:p>
        </p:txBody>
      </p:sp>
      <p:sp>
        <p:nvSpPr>
          <p:cNvPr id="3" name="Title 2">
            <a:extLst>
              <a:ext uri="{FF2B5EF4-FFF2-40B4-BE49-F238E27FC236}">
                <a16:creationId xmlns:a16="http://schemas.microsoft.com/office/drawing/2014/main" id="{AFC54281-1BEE-14DC-728E-B8D5A24F6DD2}"/>
              </a:ext>
            </a:extLst>
          </p:cNvPr>
          <p:cNvSpPr>
            <a:spLocks noGrp="1"/>
          </p:cNvSpPr>
          <p:nvPr>
            <p:ph type="title"/>
          </p:nvPr>
        </p:nvSpPr>
        <p:spPr>
          <a:xfrm>
            <a:off x="7530486" y="-1255686"/>
            <a:ext cx="4535649" cy="6572388"/>
          </a:xfrm>
        </p:spPr>
        <p:txBody>
          <a:bodyPr/>
          <a:lstStyle/>
          <a:p>
            <a:pPr algn="ctr"/>
            <a:r>
              <a:rPr lang="en-US" sz="4000" dirty="0">
                <a:solidFill>
                  <a:schemeClr val="accent1"/>
                </a:solidFill>
              </a:rPr>
              <a:t>Distribute Handout D: </a:t>
            </a:r>
            <a:br>
              <a:rPr lang="en-US" sz="4000" dirty="0">
                <a:solidFill>
                  <a:schemeClr val="accent1"/>
                </a:solidFill>
              </a:rPr>
            </a:br>
            <a:r>
              <a:rPr lang="en-US" sz="4000" dirty="0">
                <a:solidFill>
                  <a:schemeClr val="accent1"/>
                </a:solidFill>
              </a:rPr>
              <a:t>See Think Wonder</a:t>
            </a:r>
          </a:p>
        </p:txBody>
      </p:sp>
      <p:sp>
        <p:nvSpPr>
          <p:cNvPr id="4" name="Text Placeholder 3">
            <a:extLst>
              <a:ext uri="{FF2B5EF4-FFF2-40B4-BE49-F238E27FC236}">
                <a16:creationId xmlns:a16="http://schemas.microsoft.com/office/drawing/2014/main" id="{23247BA8-60AB-CBDD-9F3F-43B7D0983160}"/>
              </a:ext>
            </a:extLst>
          </p:cNvPr>
          <p:cNvSpPr>
            <a:spLocks noGrp="1"/>
          </p:cNvSpPr>
          <p:nvPr>
            <p:ph type="body" sz="quarter" idx="10"/>
          </p:nvPr>
        </p:nvSpPr>
        <p:spPr/>
        <p:txBody>
          <a:bodyPr/>
          <a:lstStyle/>
          <a:p>
            <a:pPr algn="ctr"/>
            <a:endParaRPr lang="en-US" sz="4400" dirty="0"/>
          </a:p>
          <a:p>
            <a:pPr algn="ctr"/>
            <a:endParaRPr lang="en-US" sz="4400" dirty="0"/>
          </a:p>
          <a:p>
            <a:pPr algn="ctr"/>
            <a:endParaRPr lang="en-US" sz="4400" dirty="0"/>
          </a:p>
          <a:p>
            <a:pPr algn="ctr"/>
            <a:endParaRPr lang="en-US" sz="4400" dirty="0"/>
          </a:p>
          <a:p>
            <a:pPr algn="ctr"/>
            <a:endParaRPr lang="en-US" sz="4400" dirty="0"/>
          </a:p>
          <a:p>
            <a:pPr algn="ctr"/>
            <a:endParaRPr lang="en-US" sz="4400" dirty="0"/>
          </a:p>
          <a:p>
            <a:pPr algn="ctr"/>
            <a:endParaRPr lang="en-US" sz="4400" dirty="0"/>
          </a:p>
          <a:p>
            <a:pPr algn="ctr"/>
            <a:endParaRPr lang="en-US" sz="4400" dirty="0"/>
          </a:p>
          <a:p>
            <a:pPr algn="ctr"/>
            <a:r>
              <a:rPr lang="en-US" sz="4400" dirty="0"/>
              <a:t>Handout D</a:t>
            </a:r>
          </a:p>
        </p:txBody>
      </p:sp>
      <p:pic>
        <p:nvPicPr>
          <p:cNvPr id="5" name="Picture 4" descr="A qr code on a white background&#10;&#10;Description automatically generated">
            <a:extLst>
              <a:ext uri="{FF2B5EF4-FFF2-40B4-BE49-F238E27FC236}">
                <a16:creationId xmlns:a16="http://schemas.microsoft.com/office/drawing/2014/main" id="{1A829A79-AF3C-F4A4-AEE1-83D477E3D7A5}"/>
              </a:ext>
            </a:extLst>
          </p:cNvPr>
          <p:cNvPicPr>
            <a:picLocks noChangeAspect="1"/>
          </p:cNvPicPr>
          <p:nvPr/>
        </p:nvPicPr>
        <p:blipFill>
          <a:blip r:embed="rId2"/>
          <a:stretch>
            <a:fillRect/>
          </a:stretch>
        </p:blipFill>
        <p:spPr>
          <a:xfrm>
            <a:off x="8640172" y="3403308"/>
            <a:ext cx="2119200" cy="2746483"/>
          </a:xfrm>
          <a:prstGeom prst="rect">
            <a:avLst/>
          </a:prstGeom>
        </p:spPr>
      </p:pic>
      <p:pic>
        <p:nvPicPr>
          <p:cNvPr id="6" name="Picture 5" descr="A paper with text and images&#10;&#10;Description automatically generated">
            <a:extLst>
              <a:ext uri="{FF2B5EF4-FFF2-40B4-BE49-F238E27FC236}">
                <a16:creationId xmlns:a16="http://schemas.microsoft.com/office/drawing/2014/main" id="{6950B0DA-3973-7659-8CF2-14A682CE56BD}"/>
              </a:ext>
            </a:extLst>
          </p:cNvPr>
          <p:cNvPicPr>
            <a:picLocks noChangeAspect="1"/>
          </p:cNvPicPr>
          <p:nvPr/>
        </p:nvPicPr>
        <p:blipFill>
          <a:blip r:embed="rId3"/>
          <a:stretch>
            <a:fillRect/>
          </a:stretch>
        </p:blipFill>
        <p:spPr>
          <a:xfrm>
            <a:off x="1317533" y="380626"/>
            <a:ext cx="5054784" cy="5311965"/>
          </a:xfrm>
          <a:prstGeom prst="rect">
            <a:avLst/>
          </a:prstGeom>
        </p:spPr>
      </p:pic>
    </p:spTree>
    <p:extLst>
      <p:ext uri="{BB962C8B-B14F-4D97-AF65-F5344CB8AC3E}">
        <p14:creationId xmlns:p14="http://schemas.microsoft.com/office/powerpoint/2010/main" val="456862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3CFB3-8BB9-DA0F-B5FA-3E423EFD8CE0}"/>
              </a:ext>
            </a:extLst>
          </p:cNvPr>
          <p:cNvSpPr>
            <a:spLocks noGrp="1"/>
          </p:cNvSpPr>
          <p:nvPr>
            <p:ph type="title"/>
          </p:nvPr>
        </p:nvSpPr>
        <p:spPr>
          <a:xfrm>
            <a:off x="254000" y="254000"/>
            <a:ext cx="4162425" cy="1803400"/>
          </a:xfrm>
        </p:spPr>
        <p:txBody>
          <a:bodyPr vert="horz" lIns="91440" tIns="45720" rIns="91440" bIns="45720" rtlCol="0" anchor="b">
            <a:normAutofit/>
          </a:bodyPr>
          <a:lstStyle/>
          <a:p>
            <a:r>
              <a:rPr lang="en-US" sz="3600" b="1" kern="1200" dirty="0">
                <a:solidFill>
                  <a:schemeClr val="accent2"/>
                </a:solidFill>
                <a:latin typeface="Libre Franklin" pitchFamily="2" charset="77"/>
                <a:ea typeface="+mj-ea"/>
                <a:cs typeface="+mj-cs"/>
              </a:rPr>
              <a:t>Fill in the “See” Column in Handout  D</a:t>
            </a:r>
            <a:r>
              <a:rPr lang="en-US" b="1" kern="1200" dirty="0">
                <a:latin typeface="Libre Franklin" pitchFamily="2" charset="77"/>
                <a:ea typeface="+mj-ea"/>
                <a:cs typeface="+mj-cs"/>
              </a:rPr>
              <a:t>D:</a:t>
            </a:r>
          </a:p>
        </p:txBody>
      </p:sp>
      <p:pic>
        <p:nvPicPr>
          <p:cNvPr id="6" name="Picture 5" descr="A document with writing on it&#10;&#10;Description automatically generated">
            <a:extLst>
              <a:ext uri="{FF2B5EF4-FFF2-40B4-BE49-F238E27FC236}">
                <a16:creationId xmlns:a16="http://schemas.microsoft.com/office/drawing/2014/main" id="{A23C826F-36A3-B0EF-A02B-2ED6FE9F8CDA}"/>
              </a:ext>
            </a:extLst>
          </p:cNvPr>
          <p:cNvPicPr>
            <a:picLocks noChangeAspect="1"/>
          </p:cNvPicPr>
          <p:nvPr/>
        </p:nvPicPr>
        <p:blipFill>
          <a:blip r:embed="rId2"/>
          <a:stretch>
            <a:fillRect/>
          </a:stretch>
        </p:blipFill>
        <p:spPr>
          <a:xfrm>
            <a:off x="5776220" y="457201"/>
            <a:ext cx="4844846" cy="5750560"/>
          </a:xfrm>
          <a:prstGeom prst="rect">
            <a:avLst/>
          </a:prstGeom>
          <a:noFill/>
        </p:spPr>
      </p:pic>
      <p:sp>
        <p:nvSpPr>
          <p:cNvPr id="4" name="TextBox 3">
            <a:extLst>
              <a:ext uri="{FF2B5EF4-FFF2-40B4-BE49-F238E27FC236}">
                <a16:creationId xmlns:a16="http://schemas.microsoft.com/office/drawing/2014/main" id="{F9DE1030-DAC1-BA5F-1832-DD3DCF7C3AF1}"/>
              </a:ext>
            </a:extLst>
          </p:cNvPr>
          <p:cNvSpPr txBox="1"/>
          <p:nvPr/>
        </p:nvSpPr>
        <p:spPr>
          <a:xfrm>
            <a:off x="469150" y="2159000"/>
            <a:ext cx="4162425" cy="4048760"/>
          </a:xfrm>
          <a:prstGeom prst="rect">
            <a:avLst/>
          </a:prstGeom>
        </p:spPr>
        <p:txBody>
          <a:bodyPr vert="horz" lIns="91440" tIns="45720" rIns="91440" bIns="45720" rtlCol="0">
            <a:normAutofit/>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What do you think the Founders are trying to say by capitalizing “In Congress”?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7F4F1"/>
                </a:solidFill>
                <a:effectLst/>
                <a:uLnTx/>
                <a:uFillTx/>
                <a:latin typeface="Libre Baskerville" panose="02000000000000000000" pitchFamily="2" charset="0"/>
                <a:ea typeface="+mn-ea"/>
                <a:cs typeface="+mn-cs"/>
              </a:rPr>
              <a:t>Why is it significant that the document is “unanimous”?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600" b="0" i="0" u="none" strike="noStrike" kern="1200" cap="none" spc="0" normalizeH="0" baseline="0" noProof="0" dirty="0">
              <a:ln>
                <a:noFill/>
              </a:ln>
              <a:solidFill>
                <a:srgbClr val="333C42"/>
              </a:solidFill>
              <a:effectLst/>
              <a:uLnTx/>
              <a:uFillTx/>
              <a:latin typeface="Libre Baskerville" panose="02000000000000000000" pitchFamily="2" charset="0"/>
              <a:ea typeface="+mn-ea"/>
              <a:cs typeface="+mn-cs"/>
            </a:endParaRPr>
          </a:p>
        </p:txBody>
      </p:sp>
      <p:sp>
        <p:nvSpPr>
          <p:cNvPr id="3" name="Slide Number Placeholder 2">
            <a:extLst>
              <a:ext uri="{FF2B5EF4-FFF2-40B4-BE49-F238E27FC236}">
                <a16:creationId xmlns:a16="http://schemas.microsoft.com/office/drawing/2014/main" id="{D3286E81-8DE3-3B6B-82EB-466B480B2815}"/>
              </a:ext>
            </a:extLst>
          </p:cNvPr>
          <p:cNvSpPr>
            <a:spLocks noGrp="1"/>
          </p:cNvSpPr>
          <p:nvPr>
            <p:ph type="sldNum" sz="quarter" idx="12"/>
          </p:nvPr>
        </p:nvSpPr>
        <p:spPr>
          <a:xfrm>
            <a:off x="11101549" y="6442414"/>
            <a:ext cx="877617"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600" b="1" i="0" u="none" strike="noStrike" kern="1200" cap="none" spc="0" normalizeH="0" baseline="0" noProof="0" smtClean="0">
                <a:ln>
                  <a:noFill/>
                </a:ln>
                <a:solidFill>
                  <a:srgbClr val="333B4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26</a:t>
            </a:fld>
            <a:endParaRPr kumimoji="0" lang="en-US" sz="1600" b="1" i="0" u="none" strike="noStrike" kern="1200" cap="none" spc="0" normalizeH="0" baseline="0" noProof="0">
              <a:ln>
                <a:noFill/>
              </a:ln>
              <a:solidFill>
                <a:srgbClr val="333B41"/>
              </a:solidFill>
              <a:effectLst/>
              <a:uLnTx/>
              <a:uFillTx/>
              <a:latin typeface="Libre Franklin Black" pitchFamily="2" charset="77"/>
              <a:ea typeface="+mn-ea"/>
              <a:cs typeface="+mn-cs"/>
            </a:endParaRPr>
          </a:p>
        </p:txBody>
      </p:sp>
    </p:spTree>
    <p:extLst>
      <p:ext uri="{BB962C8B-B14F-4D97-AF65-F5344CB8AC3E}">
        <p14:creationId xmlns:p14="http://schemas.microsoft.com/office/powerpoint/2010/main" val="91510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E9A081-1D77-9B94-3CE7-F72AC8183C3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743CB8-03B1-D240-A0C2-C770526C1FDB}" type="slidenum">
              <a:rPr kumimoji="0" lang="en-US" sz="1600" b="1" i="0" u="none" strike="noStrike" kern="1200" cap="none" spc="0" normalizeH="0" baseline="0" noProof="0" smtClean="0">
                <a:ln>
                  <a:noFill/>
                </a:ln>
                <a:solidFill>
                  <a:srgbClr val="F7F4F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600" b="1" i="0" u="none" strike="noStrike" kern="1200" cap="none" spc="0" normalizeH="0" baseline="0" noProof="0">
              <a:ln>
                <a:noFill/>
              </a:ln>
              <a:solidFill>
                <a:srgbClr val="F7F4F1"/>
              </a:solidFill>
              <a:effectLst/>
              <a:uLnTx/>
              <a:uFillTx/>
              <a:latin typeface="Libre Franklin Black" pitchFamily="2" charset="77"/>
              <a:ea typeface="+mn-ea"/>
              <a:cs typeface="+mn-cs"/>
            </a:endParaRPr>
          </a:p>
        </p:txBody>
      </p:sp>
      <p:sp>
        <p:nvSpPr>
          <p:cNvPr id="3" name="Title 2">
            <a:extLst>
              <a:ext uri="{FF2B5EF4-FFF2-40B4-BE49-F238E27FC236}">
                <a16:creationId xmlns:a16="http://schemas.microsoft.com/office/drawing/2014/main" id="{452B2F29-26F8-3762-108A-79C6115E19DD}"/>
              </a:ext>
            </a:extLst>
          </p:cNvPr>
          <p:cNvSpPr>
            <a:spLocks noGrp="1"/>
          </p:cNvSpPr>
          <p:nvPr>
            <p:ph type="title"/>
          </p:nvPr>
        </p:nvSpPr>
        <p:spPr>
          <a:xfrm>
            <a:off x="7530486" y="-269564"/>
            <a:ext cx="4448679" cy="5343594"/>
          </a:xfrm>
        </p:spPr>
        <p:txBody>
          <a:bodyPr/>
          <a:lstStyle/>
          <a:p>
            <a:pPr>
              <a:lnSpc>
                <a:spcPct val="100000"/>
              </a:lnSpc>
              <a:spcBef>
                <a:spcPts val="0"/>
              </a:spcBef>
            </a:pPr>
            <a:br>
              <a:rPr lang="en-US" sz="3200" dirty="0">
                <a:latin typeface="Libre Franklin"/>
              </a:rPr>
            </a:br>
            <a:r>
              <a:rPr lang="en-US" sz="3200" b="0" dirty="0">
                <a:latin typeface="Libre Franklin"/>
              </a:rPr>
              <a:t>As we read aloud from this version, write your answers to each question in the chat:</a:t>
            </a:r>
            <a:br>
              <a:rPr lang="en-US" sz="3200" b="0" dirty="0">
                <a:latin typeface="Libre Franklin"/>
              </a:rPr>
            </a:br>
            <a:br>
              <a:rPr lang="en-US" sz="3200" b="0" dirty="0">
                <a:latin typeface="Libre Franklin"/>
              </a:rPr>
            </a:br>
            <a:br>
              <a:rPr lang="en-US" sz="3200" dirty="0">
                <a:latin typeface="Libre Franklin"/>
              </a:rPr>
            </a:br>
            <a:endParaRPr lang="en-US" sz="3200" dirty="0">
              <a:latin typeface="Libre Franklin"/>
            </a:endParaRPr>
          </a:p>
        </p:txBody>
      </p:sp>
      <p:sp>
        <p:nvSpPr>
          <p:cNvPr id="4" name="Text Placeholder 3">
            <a:extLst>
              <a:ext uri="{FF2B5EF4-FFF2-40B4-BE49-F238E27FC236}">
                <a16:creationId xmlns:a16="http://schemas.microsoft.com/office/drawing/2014/main" id="{58402648-82A9-9EE2-DEA0-B076F2D18296}"/>
              </a:ext>
            </a:extLst>
          </p:cNvPr>
          <p:cNvSpPr>
            <a:spLocks noGrp="1"/>
          </p:cNvSpPr>
          <p:nvPr>
            <p:ph type="body" sz="quarter" idx="10"/>
          </p:nvPr>
        </p:nvSpPr>
        <p:spPr>
          <a:xfrm>
            <a:off x="355600" y="142875"/>
            <a:ext cx="6950941" cy="1085919"/>
          </a:xfrm>
        </p:spPr>
        <p:txBody>
          <a:bodyPr/>
          <a:lstStyle/>
          <a:p>
            <a:r>
              <a:rPr lang="en-US" sz="3600">
                <a:latin typeface="Libre Franklin"/>
              </a:rPr>
              <a:t>Declaration of Independence</a:t>
            </a:r>
            <a:endParaRPr lang="en-US" sz="3600"/>
          </a:p>
        </p:txBody>
      </p:sp>
      <p:pic>
        <p:nvPicPr>
          <p:cNvPr id="5" name="Picture 4" descr="A screenshot of a text and writing&#10;&#10;Description automatically generated">
            <a:extLst>
              <a:ext uri="{FF2B5EF4-FFF2-40B4-BE49-F238E27FC236}">
                <a16:creationId xmlns:a16="http://schemas.microsoft.com/office/drawing/2014/main" id="{6F76FFE4-E4C0-6B8D-110B-B4690EB709B6}"/>
              </a:ext>
            </a:extLst>
          </p:cNvPr>
          <p:cNvPicPr>
            <a:picLocks noChangeAspect="1"/>
          </p:cNvPicPr>
          <p:nvPr/>
        </p:nvPicPr>
        <p:blipFill>
          <a:blip r:embed="rId3"/>
          <a:stretch>
            <a:fillRect/>
          </a:stretch>
        </p:blipFill>
        <p:spPr>
          <a:xfrm>
            <a:off x="357799" y="1124857"/>
            <a:ext cx="4195068" cy="4995335"/>
          </a:xfrm>
          <a:prstGeom prst="rect">
            <a:avLst/>
          </a:prstGeom>
        </p:spPr>
      </p:pic>
      <p:pic>
        <p:nvPicPr>
          <p:cNvPr id="6" name="Picture 5" descr="A white text on a white background&#10;&#10;Description automatically generated">
            <a:extLst>
              <a:ext uri="{FF2B5EF4-FFF2-40B4-BE49-F238E27FC236}">
                <a16:creationId xmlns:a16="http://schemas.microsoft.com/office/drawing/2014/main" id="{59F342B1-54DF-C8B0-FFDD-8BB54B5ABB55}"/>
              </a:ext>
            </a:extLst>
          </p:cNvPr>
          <p:cNvPicPr>
            <a:picLocks noChangeAspect="1"/>
          </p:cNvPicPr>
          <p:nvPr/>
        </p:nvPicPr>
        <p:blipFill>
          <a:blip r:embed="rId4"/>
          <a:stretch>
            <a:fillRect/>
          </a:stretch>
        </p:blipFill>
        <p:spPr>
          <a:xfrm>
            <a:off x="2894180" y="2975429"/>
            <a:ext cx="4202307" cy="3652762"/>
          </a:xfrm>
          <a:prstGeom prst="rect">
            <a:avLst/>
          </a:prstGeom>
        </p:spPr>
      </p:pic>
      <p:pic>
        <p:nvPicPr>
          <p:cNvPr id="8" name="Picture 7" descr="A qr code on a white background&#10;&#10;Description automatically generated">
            <a:extLst>
              <a:ext uri="{FF2B5EF4-FFF2-40B4-BE49-F238E27FC236}">
                <a16:creationId xmlns:a16="http://schemas.microsoft.com/office/drawing/2014/main" id="{C57F9F12-C9B0-6AC6-0EB9-5AE43A693260}"/>
              </a:ext>
            </a:extLst>
          </p:cNvPr>
          <p:cNvPicPr>
            <a:picLocks noChangeAspect="1"/>
          </p:cNvPicPr>
          <p:nvPr/>
        </p:nvPicPr>
        <p:blipFill>
          <a:blip r:embed="rId5"/>
          <a:stretch>
            <a:fillRect/>
          </a:stretch>
        </p:blipFill>
        <p:spPr>
          <a:xfrm>
            <a:off x="8718724" y="3467917"/>
            <a:ext cx="2228724" cy="2888426"/>
          </a:xfrm>
          <a:prstGeom prst="rect">
            <a:avLst/>
          </a:prstGeom>
        </p:spPr>
      </p:pic>
    </p:spTree>
    <p:extLst>
      <p:ext uri="{BB962C8B-B14F-4D97-AF65-F5344CB8AC3E}">
        <p14:creationId xmlns:p14="http://schemas.microsoft.com/office/powerpoint/2010/main" val="2497644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21BC2D-1111-3728-724B-75DDD52B1ADE}"/>
              </a:ext>
            </a:extLst>
          </p:cNvPr>
          <p:cNvSpPr>
            <a:spLocks noGrp="1"/>
          </p:cNvSpPr>
          <p:nvPr>
            <p:ph type="title"/>
          </p:nvPr>
        </p:nvSpPr>
        <p:spPr>
          <a:xfrm>
            <a:off x="254000" y="20923"/>
            <a:ext cx="4162425" cy="1803400"/>
          </a:xfrm>
        </p:spPr>
        <p:txBody>
          <a:bodyPr anchor="b">
            <a:normAutofit/>
          </a:bodyPr>
          <a:lstStyle/>
          <a:p>
            <a:r>
              <a:rPr lang="en-US" sz="3600" dirty="0">
                <a:solidFill>
                  <a:schemeClr val="accent2"/>
                </a:solidFill>
              </a:rPr>
              <a:t>Whole Group Discussion Questions</a:t>
            </a:r>
          </a:p>
        </p:txBody>
      </p:sp>
      <p:sp>
        <p:nvSpPr>
          <p:cNvPr id="11" name="Text Placeholder 3">
            <a:extLst>
              <a:ext uri="{FF2B5EF4-FFF2-40B4-BE49-F238E27FC236}">
                <a16:creationId xmlns:a16="http://schemas.microsoft.com/office/drawing/2014/main" id="{C2B29ADC-B5B9-A364-3382-DED9569001CF}"/>
              </a:ext>
            </a:extLst>
          </p:cNvPr>
          <p:cNvSpPr>
            <a:spLocks noGrp="1"/>
          </p:cNvSpPr>
          <p:nvPr>
            <p:ph type="body" sz="half" idx="2"/>
          </p:nvPr>
        </p:nvSpPr>
        <p:spPr>
          <a:xfrm>
            <a:off x="254000" y="2159000"/>
            <a:ext cx="4162425" cy="4048760"/>
          </a:xfrm>
        </p:spPr>
        <p:txBody>
          <a:bodyPr/>
          <a:lstStyle/>
          <a:p>
            <a:endParaRPr lang="en-US" dirty="0"/>
          </a:p>
        </p:txBody>
      </p:sp>
      <p:sp>
        <p:nvSpPr>
          <p:cNvPr id="2" name="Slide Number Placeholder 1">
            <a:extLst>
              <a:ext uri="{FF2B5EF4-FFF2-40B4-BE49-F238E27FC236}">
                <a16:creationId xmlns:a16="http://schemas.microsoft.com/office/drawing/2014/main" id="{61BA2587-BBF1-495E-951A-D8C6CAEAEE7C}"/>
              </a:ext>
            </a:extLst>
          </p:cNvPr>
          <p:cNvSpPr>
            <a:spLocks noGrp="1"/>
          </p:cNvSpPr>
          <p:nvPr>
            <p:ph type="sldNum" sz="quarter" idx="12"/>
          </p:nvPr>
        </p:nvSpPr>
        <p:spPr>
          <a:xfrm>
            <a:off x="11101549" y="6442414"/>
            <a:ext cx="877617"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74743CB8-03B1-D240-A0C2-C770526C1FDB}" type="slidenum">
              <a:rPr kumimoji="0" lang="en-US" sz="1600" b="1" i="0" u="none" strike="noStrike" kern="1200" cap="none" spc="0" normalizeH="0" baseline="0" noProof="0" smtClean="0">
                <a:ln>
                  <a:noFill/>
                </a:ln>
                <a:solidFill>
                  <a:srgbClr val="333B4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28</a:t>
            </a:fld>
            <a:endParaRPr kumimoji="0" lang="en-US" sz="1600" b="1" i="0" u="none" strike="noStrike" kern="1200" cap="none" spc="0" normalizeH="0" baseline="0" noProof="0">
              <a:ln>
                <a:noFill/>
              </a:ln>
              <a:solidFill>
                <a:srgbClr val="333B41"/>
              </a:solidFill>
              <a:effectLst/>
              <a:uLnTx/>
              <a:uFillTx/>
              <a:latin typeface="Libre Franklin Black" pitchFamily="2" charset="77"/>
              <a:ea typeface="+mn-ea"/>
              <a:cs typeface="+mn-cs"/>
            </a:endParaRPr>
          </a:p>
        </p:txBody>
      </p:sp>
      <p:graphicFrame>
        <p:nvGraphicFramePr>
          <p:cNvPr id="7" name="Text Placeholder 3">
            <a:extLst>
              <a:ext uri="{FF2B5EF4-FFF2-40B4-BE49-F238E27FC236}">
                <a16:creationId xmlns:a16="http://schemas.microsoft.com/office/drawing/2014/main" id="{DAA17698-37E2-8956-D168-07BAD1E3762C}"/>
              </a:ext>
              <a:ext uri="{C183D7F6-B498-43B3-948B-1728B52AA6E4}">
                <adec:decorative xmlns:adec="http://schemas.microsoft.com/office/drawing/2017/decorative" val="1"/>
              </a:ext>
            </a:extLst>
          </p:cNvPr>
          <p:cNvGraphicFramePr/>
          <p:nvPr/>
        </p:nvGraphicFramePr>
        <p:xfrm>
          <a:off x="4689476" y="457201"/>
          <a:ext cx="7018335" cy="575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Children in classroom">
            <a:extLst>
              <a:ext uri="{FF2B5EF4-FFF2-40B4-BE49-F238E27FC236}">
                <a16:creationId xmlns:a16="http://schemas.microsoft.com/office/drawing/2014/main" id="{BBF4A82C-99F0-D0D7-5A54-364EFCCA8621}"/>
              </a:ext>
            </a:extLst>
          </p:cNvPr>
          <p:cNvPicPr>
            <a:picLocks noChangeAspect="1"/>
          </p:cNvPicPr>
          <p:nvPr/>
        </p:nvPicPr>
        <p:blipFill>
          <a:blip r:embed="rId7"/>
          <a:stretch>
            <a:fillRect/>
          </a:stretch>
        </p:blipFill>
        <p:spPr>
          <a:xfrm>
            <a:off x="232148" y="2788621"/>
            <a:ext cx="4184277" cy="2789518"/>
          </a:xfrm>
          <a:prstGeom prst="rect">
            <a:avLst/>
          </a:prstGeom>
        </p:spPr>
      </p:pic>
      <p:pic>
        <p:nvPicPr>
          <p:cNvPr id="13" name="Graphic 12" descr="Scales of justice with solid fill">
            <a:extLst>
              <a:ext uri="{FF2B5EF4-FFF2-40B4-BE49-F238E27FC236}">
                <a16:creationId xmlns:a16="http://schemas.microsoft.com/office/drawing/2014/main" id="{04338BB8-9F03-922E-91FC-55C8D7E353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34172" y="5155681"/>
            <a:ext cx="707235" cy="707235"/>
          </a:xfrm>
          <a:prstGeom prst="rect">
            <a:avLst/>
          </a:prstGeom>
        </p:spPr>
      </p:pic>
    </p:spTree>
    <p:extLst>
      <p:ext uri="{BB962C8B-B14F-4D97-AF65-F5344CB8AC3E}">
        <p14:creationId xmlns:p14="http://schemas.microsoft.com/office/powerpoint/2010/main" val="2496648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8A7505-6608-AD9C-495C-382E50F7F730}"/>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743CB8-03B1-D240-A0C2-C770526C1FDB}" type="slidenum">
              <a:rPr kumimoji="0" lang="en-US" sz="1600" b="1" i="0" u="none" strike="noStrike" kern="1200" cap="none" spc="0" normalizeH="0" baseline="0" noProof="0" smtClean="0">
                <a:ln>
                  <a:noFill/>
                </a:ln>
                <a:solidFill>
                  <a:srgbClr val="F7F4F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600" b="1" i="0" u="none" strike="noStrike" kern="1200" cap="none" spc="0" normalizeH="0" baseline="0" noProof="0">
              <a:ln>
                <a:noFill/>
              </a:ln>
              <a:solidFill>
                <a:srgbClr val="F7F4F1"/>
              </a:solidFill>
              <a:effectLst/>
              <a:uLnTx/>
              <a:uFillTx/>
              <a:latin typeface="Libre Franklin Black" pitchFamily="2" charset="77"/>
              <a:ea typeface="+mn-ea"/>
              <a:cs typeface="+mn-cs"/>
            </a:endParaRPr>
          </a:p>
        </p:txBody>
      </p:sp>
      <p:sp>
        <p:nvSpPr>
          <p:cNvPr id="3" name="Title 2">
            <a:extLst>
              <a:ext uri="{FF2B5EF4-FFF2-40B4-BE49-F238E27FC236}">
                <a16:creationId xmlns:a16="http://schemas.microsoft.com/office/drawing/2014/main" id="{BEAC7889-5694-2C24-35C7-667BDBF6E4D9}"/>
              </a:ext>
            </a:extLst>
          </p:cNvPr>
          <p:cNvSpPr>
            <a:spLocks noGrp="1"/>
          </p:cNvSpPr>
          <p:nvPr>
            <p:ph type="title"/>
          </p:nvPr>
        </p:nvSpPr>
        <p:spPr>
          <a:xfrm>
            <a:off x="7530486" y="142806"/>
            <a:ext cx="4661513" cy="4033662"/>
          </a:xfrm>
        </p:spPr>
        <p:txBody>
          <a:bodyPr/>
          <a:lstStyle/>
          <a:p>
            <a:r>
              <a:rPr lang="en-US" sz="3200" u="sng" dirty="0">
                <a:latin typeface="Libre Franklin"/>
              </a:rPr>
              <a:t>Strategies: </a:t>
            </a:r>
            <a:br>
              <a:rPr lang="en-US" sz="3200" u="sng" dirty="0">
                <a:latin typeface="Libre Franklin"/>
              </a:rPr>
            </a:br>
            <a:r>
              <a:rPr lang="en-US" sz="3200" b="0" dirty="0">
                <a:latin typeface="Libre Franklin"/>
              </a:rPr>
              <a:t>1. "Chunking"</a:t>
            </a:r>
            <a:br>
              <a:rPr lang="en-US" sz="3200" b="0" dirty="0">
                <a:latin typeface="Libre Franklin"/>
              </a:rPr>
            </a:br>
            <a:r>
              <a:rPr lang="en-US" sz="3200" b="0" dirty="0">
                <a:latin typeface="Libre Franklin"/>
              </a:rPr>
              <a:t>2. Vocabulary support</a:t>
            </a:r>
            <a:br>
              <a:rPr lang="en-US" sz="3200" b="0" dirty="0">
                <a:latin typeface="Libre Franklin"/>
              </a:rPr>
            </a:br>
            <a:r>
              <a:rPr lang="en-US" sz="3200" b="0" dirty="0">
                <a:latin typeface="Libre Franklin"/>
              </a:rPr>
              <a:t>3. Interaction through questioning</a:t>
            </a:r>
            <a:endParaRPr lang="en-US" sz="3200" b="0" dirty="0"/>
          </a:p>
        </p:txBody>
      </p:sp>
      <p:sp>
        <p:nvSpPr>
          <p:cNvPr id="4" name="Text Placeholder 3">
            <a:extLst>
              <a:ext uri="{FF2B5EF4-FFF2-40B4-BE49-F238E27FC236}">
                <a16:creationId xmlns:a16="http://schemas.microsoft.com/office/drawing/2014/main" id="{3F073D3E-7586-2CAA-B86B-2275F733C292}"/>
              </a:ext>
            </a:extLst>
          </p:cNvPr>
          <p:cNvSpPr>
            <a:spLocks noGrp="1"/>
          </p:cNvSpPr>
          <p:nvPr>
            <p:ph type="body" sz="quarter" idx="10"/>
          </p:nvPr>
        </p:nvSpPr>
        <p:spPr>
          <a:xfrm>
            <a:off x="355600" y="142875"/>
            <a:ext cx="6978650" cy="771883"/>
          </a:xfrm>
        </p:spPr>
        <p:txBody>
          <a:bodyPr/>
          <a:lstStyle/>
          <a:p>
            <a:pPr algn="l"/>
            <a:r>
              <a:rPr lang="en-US" sz="3200" dirty="0"/>
              <a:t>Declaration of </a:t>
            </a:r>
            <a:r>
              <a:rPr lang="en-US" sz="3200"/>
              <a:t>Independence Activity-Option 2</a:t>
            </a:r>
            <a:endParaRPr lang="en-US" sz="3200" dirty="0"/>
          </a:p>
        </p:txBody>
      </p:sp>
      <p:pic>
        <p:nvPicPr>
          <p:cNvPr id="6" name="Picture 5" descr="A screenshot of a test&#10;&#10;Description automatically generated">
            <a:extLst>
              <a:ext uri="{FF2B5EF4-FFF2-40B4-BE49-F238E27FC236}">
                <a16:creationId xmlns:a16="http://schemas.microsoft.com/office/drawing/2014/main" id="{6409DFE1-F9C1-BCED-AB4F-AD641A71CBD9}"/>
              </a:ext>
            </a:extLst>
          </p:cNvPr>
          <p:cNvPicPr>
            <a:picLocks noChangeAspect="1"/>
          </p:cNvPicPr>
          <p:nvPr/>
        </p:nvPicPr>
        <p:blipFill>
          <a:blip r:embed="rId3"/>
          <a:stretch>
            <a:fillRect/>
          </a:stretch>
        </p:blipFill>
        <p:spPr>
          <a:xfrm>
            <a:off x="1011725" y="1057563"/>
            <a:ext cx="6127642" cy="5176982"/>
          </a:xfrm>
          <a:prstGeom prst="rect">
            <a:avLst/>
          </a:prstGeom>
        </p:spPr>
      </p:pic>
      <p:pic>
        <p:nvPicPr>
          <p:cNvPr id="7" name="Picture 6" descr="A qr code with a black and white background&#10;&#10;Description automatically generated">
            <a:extLst>
              <a:ext uri="{FF2B5EF4-FFF2-40B4-BE49-F238E27FC236}">
                <a16:creationId xmlns:a16="http://schemas.microsoft.com/office/drawing/2014/main" id="{D77E5AFF-F7AC-DDE9-D9D2-6A66F6878225}"/>
              </a:ext>
            </a:extLst>
          </p:cNvPr>
          <p:cNvPicPr>
            <a:picLocks noChangeAspect="1"/>
          </p:cNvPicPr>
          <p:nvPr/>
        </p:nvPicPr>
        <p:blipFill>
          <a:blip r:embed="rId4"/>
          <a:stretch>
            <a:fillRect/>
          </a:stretch>
        </p:blipFill>
        <p:spPr>
          <a:xfrm>
            <a:off x="8552329" y="3561621"/>
            <a:ext cx="2107718" cy="2731603"/>
          </a:xfrm>
          <a:prstGeom prst="rect">
            <a:avLst/>
          </a:prstGeom>
        </p:spPr>
      </p:pic>
    </p:spTree>
    <p:extLst>
      <p:ext uri="{BB962C8B-B14F-4D97-AF65-F5344CB8AC3E}">
        <p14:creationId xmlns:p14="http://schemas.microsoft.com/office/powerpoint/2010/main" val="2220618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8"/>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What are Standards?</a:t>
            </a:r>
            <a:endParaRPr dirty="0">
              <a:latin typeface="Franklin Gothic Medium" panose="020B0603020102020204" pitchFamily="34" charset="0"/>
              <a:sym typeface="Libre Franklin Medium"/>
            </a:endParaRPr>
          </a:p>
        </p:txBody>
      </p:sp>
      <p:sp>
        <p:nvSpPr>
          <p:cNvPr id="155" name="Google Shape;155;p38"/>
          <p:cNvSpPr txBox="1">
            <a:spLocks noGrp="1"/>
          </p:cNvSpPr>
          <p:nvPr>
            <p:ph type="body" idx="1"/>
          </p:nvPr>
        </p:nvSpPr>
        <p:spPr>
          <a:xfrm>
            <a:off x="534575" y="1035226"/>
            <a:ext cx="11024100" cy="1812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r>
              <a:rPr lang="en-US" sz="3200" dirty="0">
                <a:solidFill>
                  <a:srgbClr val="595959"/>
                </a:solidFill>
                <a:latin typeface="Franklin Gothic Book" panose="020B0503020102020204" pitchFamily="34" charset="0"/>
                <a:sym typeface="Libre Franklin"/>
              </a:rPr>
              <a:t>Standards define what students should</a:t>
            </a:r>
            <a:r>
              <a:rPr lang="en-US" sz="3200" i="1" dirty="0">
                <a:solidFill>
                  <a:srgbClr val="595959"/>
                </a:solidFill>
                <a:latin typeface="Franklin Gothic Book" panose="020B0503020102020204" pitchFamily="34" charset="0"/>
                <a:sym typeface="Libre Franklin"/>
              </a:rPr>
              <a:t> know</a:t>
            </a:r>
            <a:r>
              <a:rPr lang="en-US" sz="3200" dirty="0">
                <a:solidFill>
                  <a:srgbClr val="595959"/>
                </a:solidFill>
                <a:latin typeface="Franklin Gothic Book" panose="020B0503020102020204" pitchFamily="34" charset="0"/>
                <a:sym typeface="Libre Franklin"/>
              </a:rPr>
              <a:t>, </a:t>
            </a:r>
            <a:r>
              <a:rPr lang="en-US" sz="3200" i="1" dirty="0">
                <a:solidFill>
                  <a:srgbClr val="595959"/>
                </a:solidFill>
                <a:latin typeface="Franklin Gothic Book" panose="020B0503020102020204" pitchFamily="34" charset="0"/>
                <a:sym typeface="Libre Franklin"/>
              </a:rPr>
              <a:t>understand</a:t>
            </a:r>
            <a:r>
              <a:rPr lang="en-US" sz="3200" dirty="0">
                <a:solidFill>
                  <a:srgbClr val="595959"/>
                </a:solidFill>
                <a:latin typeface="Franklin Gothic Book" panose="020B0503020102020204" pitchFamily="34" charset="0"/>
                <a:sym typeface="Libre Franklin"/>
              </a:rPr>
              <a:t> and be able to </a:t>
            </a:r>
            <a:r>
              <a:rPr lang="en-US" sz="3200" i="1" dirty="0">
                <a:solidFill>
                  <a:srgbClr val="595959"/>
                </a:solidFill>
                <a:latin typeface="Franklin Gothic Book" panose="020B0503020102020204" pitchFamily="34" charset="0"/>
                <a:sym typeface="Libre Franklin"/>
              </a:rPr>
              <a:t>do</a:t>
            </a:r>
            <a:r>
              <a:rPr lang="en-US" sz="3200" dirty="0">
                <a:solidFill>
                  <a:srgbClr val="595959"/>
                </a:solidFill>
                <a:latin typeface="Franklin Gothic Book" panose="020B0503020102020204" pitchFamily="34" charset="0"/>
                <a:sym typeface="Libre Franklin"/>
              </a:rPr>
              <a:t> at the end of a grade level.</a:t>
            </a:r>
            <a:endParaRPr sz="32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3200" dirty="0"/>
          </a:p>
        </p:txBody>
      </p:sp>
      <p:graphicFrame>
        <p:nvGraphicFramePr>
          <p:cNvPr id="156" name="Google Shape;156;p38" descr="Standards Definition Chart&#10;&#10;In this chart, the definition of a standard is explored through the terms know, understand and do. &#10;&#10;Know: Refers to facts, dates, places, people, definitions, rules, or information&#10;&#10;Understand: Refers to theories, generalizations, or “big ideas”&#10;&#10;Do: Refers to skills such as communication, reading, computation, application, and transfer to new situations" title="Standards Definition Chart"/>
          <p:cNvGraphicFramePr/>
          <p:nvPr/>
        </p:nvGraphicFramePr>
        <p:xfrm>
          <a:off x="1082200" y="2674167"/>
          <a:ext cx="10027600" cy="2672016"/>
        </p:xfrm>
        <a:graphic>
          <a:graphicData uri="http://schemas.openxmlformats.org/drawingml/2006/table">
            <a:tbl>
              <a:tblPr firstRow="1" firstCol="1">
                <a:noFill/>
                <a:tableStyleId>{557B9574-F938-4578-A849-EF2CF4825F78}</a:tableStyleId>
              </a:tblPr>
              <a:tblGrid>
                <a:gridCol w="1470525">
                  <a:extLst>
                    <a:ext uri="{9D8B030D-6E8A-4147-A177-3AD203B41FA5}">
                      <a16:colId xmlns:a16="http://schemas.microsoft.com/office/drawing/2014/main" val="20000"/>
                    </a:ext>
                  </a:extLst>
                </a:gridCol>
                <a:gridCol w="8557075">
                  <a:extLst>
                    <a:ext uri="{9D8B030D-6E8A-4147-A177-3AD203B41FA5}">
                      <a16:colId xmlns:a16="http://schemas.microsoft.com/office/drawing/2014/main" val="20001"/>
                    </a:ext>
                  </a:extLst>
                </a:gridCol>
              </a:tblGrid>
              <a:tr h="457175">
                <a:tc>
                  <a:txBody>
                    <a:bodyPr/>
                    <a:lstStyle/>
                    <a:p>
                      <a:pPr marL="0" marR="0" lvl="0" indent="0" algn="l" rtl="0">
                        <a:lnSpc>
                          <a:spcPct val="100000"/>
                        </a:lnSpc>
                        <a:spcBef>
                          <a:spcPts val="0"/>
                        </a:spcBef>
                        <a:spcAft>
                          <a:spcPts val="0"/>
                        </a:spcAft>
                        <a:buClr>
                          <a:schemeClr val="dk1"/>
                        </a:buClr>
                        <a:buSzPts val="1800"/>
                        <a:buFont typeface="Libre Franklin Medium"/>
                        <a:buNone/>
                      </a:pPr>
                      <a:endParaRPr sz="1800" u="none" strike="noStrike" cap="none" dirty="0">
                        <a:latin typeface="Libre Franklin"/>
                        <a:ea typeface="Libre Franklin"/>
                        <a:cs typeface="Libre Franklin"/>
                        <a:sym typeface="Libre Franklin"/>
                      </a:endParaRPr>
                    </a:p>
                  </a:txBody>
                  <a:tcPr marL="91425" marR="91425" marT="91425" marB="91425">
                    <a:solidFill>
                      <a:srgbClr val="B3C0DF"/>
                    </a:solidFill>
                  </a:tcPr>
                </a:tc>
                <a:tc>
                  <a:txBody>
                    <a:bodyPr/>
                    <a:lstStyle/>
                    <a:p>
                      <a:pPr marL="0" marR="0" lvl="0" indent="0" algn="ctr"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Definition</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solidFill>
                      <a:srgbClr val="B3C0DF"/>
                    </a:solidFill>
                  </a:tcPr>
                </a:tc>
                <a:extLst>
                  <a:ext uri="{0D108BD9-81ED-4DB2-BD59-A6C34878D82A}">
                    <a16:rowId xmlns:a16="http://schemas.microsoft.com/office/drawing/2014/main" val="10000"/>
                  </a:ext>
                </a:extLst>
              </a:tr>
              <a:tr h="5895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Know</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facts, dates, places, people, definitions, rules or information</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1"/>
                  </a:ext>
                </a:extLst>
              </a:tr>
              <a:tr h="77262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700" b="1" u="none" strike="noStrike" cap="none" dirty="0">
                          <a:solidFill>
                            <a:srgbClr val="3F3F3F"/>
                          </a:solidFill>
                          <a:latin typeface="Libre Franklin"/>
                          <a:ea typeface="Libre Franklin"/>
                          <a:cs typeface="Libre Franklin"/>
                          <a:sym typeface="Libre Franklin"/>
                        </a:rPr>
                        <a:t>Understand</a:t>
                      </a:r>
                      <a:endParaRPr sz="17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theories, generalizations or “big ideas”</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2"/>
                  </a:ext>
                </a:extLst>
              </a:tr>
              <a:tr h="8346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Do</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skills such as communication, reading, computation, application and transfer to new situations</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8A7505-6608-AD9C-495C-382E50F7F730}"/>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4743CB8-03B1-D240-A0C2-C770526C1FDB}" type="slidenum">
              <a:rPr kumimoji="0" lang="en-US" sz="1600" b="1" i="0" u="none" strike="noStrike" kern="1200" cap="none" spc="0" normalizeH="0" baseline="0" noProof="0" smtClean="0">
                <a:ln>
                  <a:noFill/>
                </a:ln>
                <a:solidFill>
                  <a:srgbClr val="F7F4F1"/>
                </a:solidFill>
                <a:effectLst/>
                <a:uLnTx/>
                <a:uFillTx/>
                <a:latin typeface="Libre Franklin Black"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600" b="1" i="0" u="none" strike="noStrike" kern="1200" cap="none" spc="0" normalizeH="0" baseline="0" noProof="0">
              <a:ln>
                <a:noFill/>
              </a:ln>
              <a:solidFill>
                <a:srgbClr val="F7F4F1"/>
              </a:solidFill>
              <a:effectLst/>
              <a:uLnTx/>
              <a:uFillTx/>
              <a:latin typeface="Libre Franklin Black" pitchFamily="2" charset="77"/>
              <a:ea typeface="+mn-ea"/>
              <a:cs typeface="+mn-cs"/>
            </a:endParaRPr>
          </a:p>
        </p:txBody>
      </p:sp>
      <p:sp>
        <p:nvSpPr>
          <p:cNvPr id="3" name="Title 2">
            <a:extLst>
              <a:ext uri="{FF2B5EF4-FFF2-40B4-BE49-F238E27FC236}">
                <a16:creationId xmlns:a16="http://schemas.microsoft.com/office/drawing/2014/main" id="{BEAC7889-5694-2C24-35C7-667BDBF6E4D9}"/>
              </a:ext>
            </a:extLst>
          </p:cNvPr>
          <p:cNvSpPr>
            <a:spLocks noGrp="1"/>
          </p:cNvSpPr>
          <p:nvPr>
            <p:ph type="title"/>
          </p:nvPr>
        </p:nvSpPr>
        <p:spPr/>
        <p:txBody>
          <a:bodyPr/>
          <a:lstStyle/>
          <a:p>
            <a:pPr marL="457200" indent="-457200">
              <a:buFont typeface="Arial"/>
              <a:buChar char="•"/>
            </a:pPr>
            <a:r>
              <a:rPr lang="en-US" sz="3200" b="0" dirty="0">
                <a:latin typeface="Libre Franklin"/>
              </a:rPr>
              <a:t>The principle and virtue for this lesson are highlighted in this activity.</a:t>
            </a:r>
          </a:p>
        </p:txBody>
      </p:sp>
      <p:sp>
        <p:nvSpPr>
          <p:cNvPr id="4" name="Text Placeholder 3">
            <a:extLst>
              <a:ext uri="{FF2B5EF4-FFF2-40B4-BE49-F238E27FC236}">
                <a16:creationId xmlns:a16="http://schemas.microsoft.com/office/drawing/2014/main" id="{3F073D3E-7586-2CAA-B86B-2275F733C292}"/>
              </a:ext>
            </a:extLst>
          </p:cNvPr>
          <p:cNvSpPr>
            <a:spLocks noGrp="1"/>
          </p:cNvSpPr>
          <p:nvPr>
            <p:ph type="body" sz="quarter" idx="10"/>
          </p:nvPr>
        </p:nvSpPr>
        <p:spPr>
          <a:xfrm>
            <a:off x="355600" y="142875"/>
            <a:ext cx="6978650" cy="725701"/>
          </a:xfrm>
        </p:spPr>
        <p:txBody>
          <a:bodyPr/>
          <a:lstStyle/>
          <a:p>
            <a:r>
              <a:rPr lang="en-US" sz="3600">
                <a:latin typeface="Libre Franklin"/>
              </a:rPr>
              <a:t>Principles and Virtues</a:t>
            </a:r>
            <a:endParaRPr lang="en-US"/>
          </a:p>
        </p:txBody>
      </p:sp>
      <p:pic>
        <p:nvPicPr>
          <p:cNvPr id="6" name="Picture 5" descr="A screenshot of a test&#10;&#10;Description automatically generated">
            <a:extLst>
              <a:ext uri="{FF2B5EF4-FFF2-40B4-BE49-F238E27FC236}">
                <a16:creationId xmlns:a16="http://schemas.microsoft.com/office/drawing/2014/main" id="{6409DFE1-F9C1-BCED-AB4F-AD641A71CBD9}"/>
              </a:ext>
            </a:extLst>
          </p:cNvPr>
          <p:cNvPicPr>
            <a:picLocks noChangeAspect="1"/>
          </p:cNvPicPr>
          <p:nvPr/>
        </p:nvPicPr>
        <p:blipFill>
          <a:blip r:embed="rId3"/>
          <a:stretch>
            <a:fillRect/>
          </a:stretch>
        </p:blipFill>
        <p:spPr>
          <a:xfrm>
            <a:off x="1011725" y="1057563"/>
            <a:ext cx="6127642" cy="5176982"/>
          </a:xfrm>
          <a:prstGeom prst="rect">
            <a:avLst/>
          </a:prstGeom>
        </p:spPr>
      </p:pic>
      <p:sp>
        <p:nvSpPr>
          <p:cNvPr id="7" name="Oval 6">
            <a:extLst>
              <a:ext uri="{FF2B5EF4-FFF2-40B4-BE49-F238E27FC236}">
                <a16:creationId xmlns:a16="http://schemas.microsoft.com/office/drawing/2014/main" id="{57805DA6-3385-1739-3056-15BFF9CCD4CE}"/>
              </a:ext>
              <a:ext uri="{C183D7F6-B498-43B3-948B-1728B52AA6E4}">
                <adec:decorative xmlns:adec="http://schemas.microsoft.com/office/drawing/2017/decorative" val="1"/>
              </a:ext>
            </a:extLst>
          </p:cNvPr>
          <p:cNvSpPr/>
          <p:nvPr/>
        </p:nvSpPr>
        <p:spPr>
          <a:xfrm>
            <a:off x="5605586" y="1698002"/>
            <a:ext cx="1219200" cy="706581"/>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4F1"/>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57E9310B-8B20-1B1C-2DF2-E447A38B6E71}"/>
              </a:ext>
              <a:ext uri="{C183D7F6-B498-43B3-948B-1728B52AA6E4}">
                <adec:decorative xmlns:adec="http://schemas.microsoft.com/office/drawing/2017/decorative" val="1"/>
              </a:ext>
            </a:extLst>
          </p:cNvPr>
          <p:cNvSpPr/>
          <p:nvPr/>
        </p:nvSpPr>
        <p:spPr>
          <a:xfrm rot="-2700000">
            <a:off x="4833515" y="2660807"/>
            <a:ext cx="1029853" cy="263237"/>
          </a:xfrm>
          <a:prstGeom prst="right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4F1"/>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7B54A1B-034A-56A0-2640-049926F81BF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67602" y="3338944"/>
            <a:ext cx="4758688" cy="31034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8126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029D8-2907-B24F-A43D-BC683E256511}"/>
              </a:ext>
            </a:extLst>
          </p:cNvPr>
          <p:cNvSpPr>
            <a:spLocks noGrp="1"/>
          </p:cNvSpPr>
          <p:nvPr>
            <p:ph type="title"/>
          </p:nvPr>
        </p:nvSpPr>
        <p:spPr>
          <a:xfrm>
            <a:off x="250371" y="476765"/>
            <a:ext cx="11728794" cy="1325563"/>
          </a:xfrm>
        </p:spPr>
        <p:txBody>
          <a:bodyPr/>
          <a:lstStyle/>
          <a:p>
            <a:pPr algn="ctr"/>
            <a:r>
              <a:rPr lang="en-US" dirty="0">
                <a:solidFill>
                  <a:schemeClr val="bg2"/>
                </a:solidFill>
              </a:rPr>
              <a:t>Write a short answer to the following questions in the Chat:</a:t>
            </a:r>
          </a:p>
        </p:txBody>
      </p:sp>
      <p:sp>
        <p:nvSpPr>
          <p:cNvPr id="2" name="Slide Number Placeholder 1">
            <a:extLst>
              <a:ext uri="{FF2B5EF4-FFF2-40B4-BE49-F238E27FC236}">
                <a16:creationId xmlns:a16="http://schemas.microsoft.com/office/drawing/2014/main" id="{FB7E5ECD-51EF-C049-54C0-BC74A4D922E1}"/>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Pts val="1100"/>
              <a:buFontTx/>
              <a:buNone/>
              <a:tabLst/>
              <a:defRPr/>
            </a:pPr>
            <a:fld id="{74743CB8-03B1-D240-A0C2-C770526C1FDB}" type="slidenum">
              <a:rPr kumimoji="0" lang="en-US" sz="1100" b="1" i="0" u="none" strike="noStrike" kern="1200" cap="none" spc="0" normalizeH="0" baseline="0" noProof="0" smtClean="0">
                <a:ln>
                  <a:noFill/>
                </a:ln>
                <a:solidFill>
                  <a:srgbClr val="1C335F"/>
                </a:solidFill>
                <a:effectLst/>
                <a:uLnTx/>
                <a:uFillTx/>
                <a:latin typeface="Libre Franklin Black"/>
                <a:sym typeface="Libre Franklin Black"/>
              </a:rPr>
              <a:pPr marL="0" marR="0" lvl="0" indent="0" algn="ctr" defTabSz="914400" rtl="0" eaLnBrk="1" fontAlgn="auto" latinLnBrk="0" hangingPunct="1">
                <a:lnSpc>
                  <a:spcPct val="100000"/>
                </a:lnSpc>
                <a:spcBef>
                  <a:spcPts val="0"/>
                </a:spcBef>
                <a:spcAft>
                  <a:spcPts val="0"/>
                </a:spcAft>
                <a:buClrTx/>
                <a:buSzPts val="1100"/>
                <a:buFontTx/>
                <a:buNone/>
                <a:tabLst/>
                <a:defRPr/>
              </a:pPr>
              <a:t>31</a:t>
            </a:fld>
            <a:endParaRPr kumimoji="0" lang="en-US" sz="1100" b="1" i="0" u="none" strike="noStrike" kern="1200" cap="none" spc="0" normalizeH="0" baseline="0" noProof="0">
              <a:ln>
                <a:noFill/>
              </a:ln>
              <a:solidFill>
                <a:srgbClr val="1C335F"/>
              </a:solidFill>
              <a:effectLst/>
              <a:uLnTx/>
              <a:uFillTx/>
              <a:latin typeface="Libre Franklin Black"/>
              <a:sym typeface="Libre Franklin Black"/>
            </a:endParaRPr>
          </a:p>
        </p:txBody>
      </p:sp>
      <p:sp>
        <p:nvSpPr>
          <p:cNvPr id="9" name="TextBox 8">
            <a:extLst>
              <a:ext uri="{FF2B5EF4-FFF2-40B4-BE49-F238E27FC236}">
                <a16:creationId xmlns:a16="http://schemas.microsoft.com/office/drawing/2014/main" id="{E813D25F-9695-8F25-66AC-DDEFE172BD35}"/>
              </a:ext>
            </a:extLst>
          </p:cNvPr>
          <p:cNvSpPr txBox="1"/>
          <p:nvPr/>
        </p:nvSpPr>
        <p:spPr>
          <a:xfrm>
            <a:off x="568035" y="2140015"/>
            <a:ext cx="10367258"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8300"/>
                </a:solidFill>
                <a:effectLst/>
                <a:uLnTx/>
                <a:uFillTx/>
                <a:latin typeface="Libre Baskerville" panose="02000000000000000000" pitchFamily="2" charset="0"/>
                <a:ea typeface="+mn-ea"/>
                <a:cs typeface="+mn-cs"/>
              </a:rPr>
              <a:t>Develop a claim that answers the supporting question, “How does the Declaration of Independence show the American ideals of justice and natural rights?” In your response, include evidence from the sources you investigated. </a:t>
            </a:r>
          </a:p>
        </p:txBody>
      </p:sp>
    </p:spTree>
    <p:extLst>
      <p:ext uri="{BB962C8B-B14F-4D97-AF65-F5344CB8AC3E}">
        <p14:creationId xmlns:p14="http://schemas.microsoft.com/office/powerpoint/2010/main" val="95469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9" grpId="0"/>
      <p:bldP spid="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BAC5-A8A4-5A8F-F41E-1CB34E60B6BC}"/>
              </a:ext>
            </a:extLst>
          </p:cNvPr>
          <p:cNvSpPr>
            <a:spLocks noGrp="1"/>
          </p:cNvSpPr>
          <p:nvPr>
            <p:ph type="title"/>
          </p:nvPr>
        </p:nvSpPr>
        <p:spPr/>
        <p:txBody>
          <a:bodyPr/>
          <a:lstStyle/>
          <a:p>
            <a:r>
              <a:rPr lang="en-US" dirty="0">
                <a:solidFill>
                  <a:schemeClr val="bg2"/>
                </a:solidFill>
              </a:rPr>
              <a:t>Sample Exemplar</a:t>
            </a:r>
          </a:p>
        </p:txBody>
      </p:sp>
      <p:sp>
        <p:nvSpPr>
          <p:cNvPr id="3" name="Slide Number Placeholder 2">
            <a:extLst>
              <a:ext uri="{FF2B5EF4-FFF2-40B4-BE49-F238E27FC236}">
                <a16:creationId xmlns:a16="http://schemas.microsoft.com/office/drawing/2014/main" id="{F719157E-A29B-586E-E5A0-08E663E6BD4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32</a:t>
            </a:fld>
            <a:endParaRPr lang="en-US"/>
          </a:p>
        </p:txBody>
      </p:sp>
      <p:sp>
        <p:nvSpPr>
          <p:cNvPr id="4" name="TextBox 3">
            <a:extLst>
              <a:ext uri="{FF2B5EF4-FFF2-40B4-BE49-F238E27FC236}">
                <a16:creationId xmlns:a16="http://schemas.microsoft.com/office/drawing/2014/main" id="{E87BF884-4DA6-F6EB-946F-06B2B4772DDF}"/>
              </a:ext>
            </a:extLst>
          </p:cNvPr>
          <p:cNvSpPr txBox="1"/>
          <p:nvPr/>
        </p:nvSpPr>
        <p:spPr>
          <a:xfrm>
            <a:off x="734291" y="1321186"/>
            <a:ext cx="10367258" cy="403187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FF8300"/>
                </a:solidFill>
                <a:effectLst/>
                <a:uLnTx/>
                <a:uFillTx/>
                <a:latin typeface="Libre Baskerville" panose="02000000000000000000" pitchFamily="2" charset="0"/>
                <a:ea typeface="+mn-ea"/>
                <a:cs typeface="+mn-cs"/>
              </a:rPr>
              <a:t>The Declaration of Independence shows</a:t>
            </a:r>
            <a:r>
              <a:rPr kumimoji="0" lang="en-US" sz="3200" b="0" i="0" u="none" strike="noStrike" kern="1200" cap="none" spc="0" normalizeH="0" noProof="0" dirty="0">
                <a:ln>
                  <a:noFill/>
                </a:ln>
                <a:solidFill>
                  <a:srgbClr val="FF8300"/>
                </a:solidFill>
                <a:effectLst/>
                <a:uLnTx/>
                <a:uFillTx/>
                <a:latin typeface="Libre Baskerville" panose="02000000000000000000" pitchFamily="2" charset="0"/>
                <a:ea typeface="+mn-ea"/>
                <a:cs typeface="+mn-cs"/>
              </a:rPr>
              <a:t> justice because it complains that the King was imposing </a:t>
            </a:r>
            <a:r>
              <a:rPr lang="en-US" sz="3200" kern="1200" dirty="0">
                <a:solidFill>
                  <a:srgbClr val="FF8300"/>
                </a:solidFill>
                <a:latin typeface="Libre Baskerville" panose="02000000000000000000" pitchFamily="2" charset="0"/>
                <a:ea typeface="+mn-ea"/>
                <a:cs typeface="+mn-cs"/>
              </a:rPr>
              <a:t>t</a:t>
            </a:r>
            <a:r>
              <a:rPr kumimoji="0" lang="en-US" sz="3200" b="0" i="0" u="none" strike="noStrike" kern="1200" cap="none" spc="0" normalizeH="0" noProof="0" dirty="0">
                <a:ln>
                  <a:noFill/>
                </a:ln>
                <a:solidFill>
                  <a:srgbClr val="FF8300"/>
                </a:solidFill>
                <a:effectLst/>
                <a:uLnTx/>
                <a:uFillTx/>
                <a:latin typeface="Libre Baskerville" panose="02000000000000000000" pitchFamily="2" charset="0"/>
                <a:ea typeface="+mn-ea"/>
                <a:cs typeface="+mn-cs"/>
              </a:rPr>
              <a:t>axes on them without their consent. The Declaration of Independence shows the ideal of natural rights because it states that “all men are created equal” and that they have the unalienable rights of life, liberty and the pursuit of happiness.</a:t>
            </a:r>
            <a:r>
              <a:rPr kumimoji="0" lang="en-US" sz="3200" b="0" i="0" u="none" strike="noStrike" kern="1200" cap="none" spc="0" normalizeH="0" baseline="0" noProof="0" dirty="0">
                <a:ln>
                  <a:noFill/>
                </a:ln>
                <a:solidFill>
                  <a:srgbClr val="FF8300"/>
                </a:solidFill>
                <a:effectLst/>
                <a:uLnTx/>
                <a:uFillTx/>
                <a:latin typeface="Libre Baskerville" panose="02000000000000000000" pitchFamily="2" charset="0"/>
                <a:ea typeface="+mn-ea"/>
                <a:cs typeface="+mn-cs"/>
              </a:rPr>
              <a:t> </a:t>
            </a:r>
          </a:p>
        </p:txBody>
      </p:sp>
    </p:spTree>
    <p:extLst>
      <p:ext uri="{BB962C8B-B14F-4D97-AF65-F5344CB8AC3E}">
        <p14:creationId xmlns:p14="http://schemas.microsoft.com/office/powerpoint/2010/main" val="291923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31C1CF-BE4F-6B45-AA04-8BD32D75DAF1}"/>
              </a:ext>
            </a:extLst>
          </p:cNvPr>
          <p:cNvSpPr txBox="1"/>
          <p:nvPr/>
        </p:nvSpPr>
        <p:spPr>
          <a:xfrm>
            <a:off x="1649573" y="148913"/>
            <a:ext cx="3549650" cy="5478423"/>
          </a:xfrm>
          <a:prstGeom prst="rect">
            <a:avLst/>
          </a:prstGeom>
          <a:noFill/>
          <a:effectLst>
            <a:outerShdw blurRad="177800" dist="68678" dir="2700000" algn="tl" rotWithShape="0">
              <a:prstClr val="black">
                <a:alpha val="30252"/>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0" b="1" i="0" u="none" strike="noStrike" kern="1200" cap="none" spc="0" normalizeH="0" baseline="0" noProof="0" dirty="0">
                <a:ln>
                  <a:noFill/>
                </a:ln>
                <a:solidFill>
                  <a:srgbClr val="FF8300"/>
                </a:solidFill>
                <a:effectLst/>
                <a:uLnTx/>
                <a:uFillTx/>
                <a:latin typeface="Libre Baskerville" panose="02000000000000000000" pitchFamily="2" charset="0"/>
                <a:ea typeface="+mn-ea"/>
                <a:cs typeface="+mn-cs"/>
              </a:rPr>
              <a:t>Q</a:t>
            </a:r>
          </a:p>
        </p:txBody>
      </p:sp>
      <p:sp>
        <p:nvSpPr>
          <p:cNvPr id="4" name="Title 3">
            <a:extLst>
              <a:ext uri="{FF2B5EF4-FFF2-40B4-BE49-F238E27FC236}">
                <a16:creationId xmlns:a16="http://schemas.microsoft.com/office/drawing/2014/main" id="{AA9961A8-8F7D-1A4A-806A-3181243E8159}"/>
              </a:ext>
            </a:extLst>
          </p:cNvPr>
          <p:cNvSpPr>
            <a:spLocks noGrp="1"/>
          </p:cNvSpPr>
          <p:nvPr>
            <p:ph type="title" idx="4294967295"/>
          </p:nvPr>
        </p:nvSpPr>
        <p:spPr>
          <a:xfrm>
            <a:off x="6340271" y="1266513"/>
            <a:ext cx="4334841" cy="6247864"/>
          </a:xfrm>
          <a:prstGeom prst="rect">
            <a:avLst/>
          </a:prstGeom>
          <a:noFill/>
          <a:ln>
            <a:noFill/>
            <a:prstDash/>
          </a:ln>
          <a:effectLst>
            <a:outerShdw blurRad="177800" dist="68678" dir="2700000" algn="tl" rotWithShape="0">
              <a:prstClr val="black">
                <a:alpha val="30252"/>
              </a:prstClr>
            </a:outerShdw>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0" b="1" i="0" u="none" strike="noStrike" kern="1200" cap="none" spc="0" normalizeH="0" baseline="0" noProof="0" dirty="0">
                <a:ln>
                  <a:noFill/>
                </a:ln>
                <a:solidFill>
                  <a:schemeClr val="tx2"/>
                </a:solidFill>
                <a:effectLst/>
                <a:uLnTx/>
                <a:uFillTx/>
                <a:latin typeface="Libre Baskerville" panose="02000000000000000000" pitchFamily="2" charset="0"/>
                <a:ea typeface="+mn-ea"/>
                <a:cs typeface="+mn-cs"/>
              </a:rPr>
              <a:t>A</a:t>
            </a:r>
            <a:endParaRPr kumimoji="0" lang="en-US" sz="40000" b="0" i="0" u="none" strike="noStrike" kern="1200" cap="none" spc="0" normalizeH="0" baseline="0" noProof="0" dirty="0">
              <a:ln>
                <a:noFill/>
              </a:ln>
              <a:solidFill>
                <a:schemeClr val="tx2"/>
              </a:solidFill>
              <a:effectLst/>
              <a:uLnTx/>
              <a:uFillTx/>
              <a:latin typeface="+mn-lt"/>
              <a:ea typeface="+mn-ea"/>
              <a:cs typeface="+mn-cs"/>
            </a:endParaRPr>
          </a:p>
        </p:txBody>
      </p:sp>
      <p:pic>
        <p:nvPicPr>
          <p:cNvPr id="6" name="Picture 5" descr="Logo&#10;&#10;Description automatically generated">
            <a:extLst>
              <a:ext uri="{FF2B5EF4-FFF2-40B4-BE49-F238E27FC236}">
                <a16:creationId xmlns:a16="http://schemas.microsoft.com/office/drawing/2014/main" id="{36CC236C-FF21-5E3D-60B2-09EFB47CEF94}"/>
              </a:ext>
            </a:extLst>
          </p:cNvPr>
          <p:cNvPicPr>
            <a:picLocks noChangeAspect="1"/>
          </p:cNvPicPr>
          <p:nvPr/>
        </p:nvPicPr>
        <p:blipFill>
          <a:blip r:embed="rId3"/>
          <a:stretch>
            <a:fillRect/>
          </a:stretch>
        </p:blipFill>
        <p:spPr>
          <a:xfrm>
            <a:off x="4184125" y="1118307"/>
            <a:ext cx="4621386" cy="4621386"/>
          </a:xfrm>
          <a:prstGeom prst="rect">
            <a:avLst/>
          </a:prstGeom>
          <a:effectLst>
            <a:outerShdw blurRad="177800" dist="38100" dir="2700000" algn="tl" rotWithShape="0">
              <a:prstClr val="black">
                <a:alpha val="28020"/>
              </a:prstClr>
            </a:outerShdw>
          </a:effectLst>
        </p:spPr>
      </p:pic>
    </p:spTree>
    <p:extLst>
      <p:ext uri="{BB962C8B-B14F-4D97-AF65-F5344CB8AC3E}">
        <p14:creationId xmlns:p14="http://schemas.microsoft.com/office/powerpoint/2010/main" val="1322704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6A0D1B15-B526-DA20-FF95-9259ACC152BF}"/>
              </a:ext>
            </a:extLst>
          </p:cNvPr>
          <p:cNvPicPr>
            <a:picLocks noChangeAspect="1"/>
          </p:cNvPicPr>
          <p:nvPr/>
        </p:nvPicPr>
        <p:blipFill>
          <a:blip r:embed="rId3"/>
          <a:stretch>
            <a:fillRect/>
          </a:stretch>
        </p:blipFill>
        <p:spPr>
          <a:xfrm>
            <a:off x="0" y="332259"/>
            <a:ext cx="12572997" cy="6836180"/>
          </a:xfrm>
          <a:prstGeom prst="rect">
            <a:avLst/>
          </a:prstGeom>
        </p:spPr>
      </p:pic>
      <p:sp>
        <p:nvSpPr>
          <p:cNvPr id="3" name="Title 2">
            <a:extLst>
              <a:ext uri="{FF2B5EF4-FFF2-40B4-BE49-F238E27FC236}">
                <a16:creationId xmlns:a16="http://schemas.microsoft.com/office/drawing/2014/main" id="{7D331369-554A-36FD-6DF1-D84715151266}"/>
              </a:ext>
            </a:extLst>
          </p:cNvPr>
          <p:cNvSpPr txBox="1">
            <a:spLocks noGrp="1"/>
          </p:cNvSpPr>
          <p:nvPr>
            <p:ph type="title" idx="4294967295"/>
          </p:nvPr>
        </p:nvSpPr>
        <p:spPr>
          <a:xfrm>
            <a:off x="1910854" y="4276811"/>
            <a:ext cx="480782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Libre Baskerville"/>
                <a:ea typeface="+mn-lt"/>
                <a:cs typeface="+mn-lt"/>
              </a:rPr>
              <a:t>https://bit.ly/3z14ctG</a:t>
            </a:r>
            <a:endParaRPr kumimoji="0" lang="en-US" sz="1800" b="1" i="0" u="none" strike="noStrike" kern="1200" cap="none" spc="0" normalizeH="0" baseline="0" noProof="0" dirty="0">
              <a:ln>
                <a:noFill/>
              </a:ln>
              <a:solidFill>
                <a:schemeClr val="bg1"/>
              </a:solidFill>
              <a:effectLst/>
              <a:uLnTx/>
              <a:uFillTx/>
              <a:latin typeface="Libre Baskerville"/>
              <a:ea typeface="+mn-lt"/>
              <a:cs typeface="+mn-lt"/>
            </a:endParaRPr>
          </a:p>
        </p:txBody>
      </p:sp>
      <p:pic>
        <p:nvPicPr>
          <p:cNvPr id="5" name="Picture 4" descr="A qr code with a white background&#10;&#10;Description automatically generated">
            <a:extLst>
              <a:ext uri="{FF2B5EF4-FFF2-40B4-BE49-F238E27FC236}">
                <a16:creationId xmlns:a16="http://schemas.microsoft.com/office/drawing/2014/main" id="{3EA54EE7-D38F-8F08-1C83-0C2C20A4E52A}"/>
              </a:ext>
            </a:extLst>
          </p:cNvPr>
          <p:cNvPicPr>
            <a:picLocks noChangeAspect="1"/>
          </p:cNvPicPr>
          <p:nvPr/>
        </p:nvPicPr>
        <p:blipFill>
          <a:blip r:embed="rId4"/>
          <a:stretch>
            <a:fillRect/>
          </a:stretch>
        </p:blipFill>
        <p:spPr>
          <a:xfrm>
            <a:off x="7876148" y="3759617"/>
            <a:ext cx="3104293" cy="3097428"/>
          </a:xfrm>
          <a:prstGeom prst="rect">
            <a:avLst/>
          </a:prstGeom>
        </p:spPr>
      </p:pic>
    </p:spTree>
    <p:extLst>
      <p:ext uri="{BB962C8B-B14F-4D97-AF65-F5344CB8AC3E}">
        <p14:creationId xmlns:p14="http://schemas.microsoft.com/office/powerpoint/2010/main" val="3359325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00BFE2-F458-EE52-D0A1-D74E153C40CD}"/>
              </a:ext>
            </a:extLst>
          </p:cNvPr>
          <p:cNvSpPr txBox="1"/>
          <p:nvPr/>
        </p:nvSpPr>
        <p:spPr>
          <a:xfrm>
            <a:off x="1617785" y="6209323"/>
            <a:ext cx="89564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4F1"/>
                </a:solidFill>
                <a:effectLst/>
                <a:uLnTx/>
                <a:uFillTx/>
                <a:latin typeface="Libre Franklin Black"/>
                <a:ea typeface="+mn-ea"/>
                <a:cs typeface="+mn-cs"/>
              </a:rPr>
              <a:t>Join our Newsletter to know when 3-5 resources arrive:    https://bit.ly/3VBINif</a:t>
            </a:r>
            <a:endParaRPr kumimoji="0" lang="en-US" sz="1800" b="0" i="0" u="none" strike="noStrike" kern="1200" cap="none" spc="0" normalizeH="0" baseline="0" noProof="0" dirty="0">
              <a:ln>
                <a:noFill/>
              </a:ln>
              <a:solidFill>
                <a:srgbClr val="333B41"/>
              </a:solidFill>
              <a:effectLst/>
              <a:uLnTx/>
              <a:uFillTx/>
              <a:latin typeface="Calibri" panose="020F0502020204030204"/>
              <a:ea typeface="+mn-ea"/>
              <a:cs typeface="+mn-cs"/>
            </a:endParaRPr>
          </a:p>
        </p:txBody>
      </p:sp>
      <p:pic>
        <p:nvPicPr>
          <p:cNvPr id="6" name="Picture 5" descr="A qr code with a black text&#10;&#10;Description automatically generated">
            <a:extLst>
              <a:ext uri="{FF2B5EF4-FFF2-40B4-BE49-F238E27FC236}">
                <a16:creationId xmlns:a16="http://schemas.microsoft.com/office/drawing/2014/main" id="{233DA102-E327-861A-345D-E6DD175CF3BC}"/>
              </a:ext>
            </a:extLst>
          </p:cNvPr>
          <p:cNvPicPr>
            <a:picLocks noChangeAspect="1"/>
          </p:cNvPicPr>
          <p:nvPr/>
        </p:nvPicPr>
        <p:blipFill>
          <a:blip r:embed="rId2"/>
          <a:stretch>
            <a:fillRect/>
          </a:stretch>
        </p:blipFill>
        <p:spPr>
          <a:xfrm>
            <a:off x="9255443" y="128588"/>
            <a:ext cx="2809875" cy="2790825"/>
          </a:xfrm>
          <a:prstGeom prst="rect">
            <a:avLst/>
          </a:prstGeom>
        </p:spPr>
      </p:pic>
    </p:spTree>
    <p:extLst>
      <p:ext uri="{BB962C8B-B14F-4D97-AF65-F5344CB8AC3E}">
        <p14:creationId xmlns:p14="http://schemas.microsoft.com/office/powerpoint/2010/main" val="1291753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40"/>
          <p:cNvSpPr txBox="1">
            <a:spLocks noGrp="1"/>
          </p:cNvSpPr>
          <p:nvPr>
            <p:ph type="title"/>
          </p:nvPr>
        </p:nvSpPr>
        <p:spPr>
          <a:xfrm>
            <a:off x="416175" y="151025"/>
            <a:ext cx="11775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What Does it Mean to Unpack a Standard?</a:t>
            </a:r>
            <a:endParaRPr dirty="0">
              <a:latin typeface="Franklin Gothic Medium" panose="020B0603020102020204" pitchFamily="34" charset="0"/>
              <a:sym typeface="Libre Franklin Medium"/>
            </a:endParaRPr>
          </a:p>
        </p:txBody>
      </p:sp>
      <p:sp>
        <p:nvSpPr>
          <p:cNvPr id="163" name="Google Shape;163;p40"/>
          <p:cNvSpPr txBox="1">
            <a:spLocks noGrp="1"/>
          </p:cNvSpPr>
          <p:nvPr>
            <p:ph type="body" idx="1"/>
          </p:nvPr>
        </p:nvSpPr>
        <p:spPr>
          <a:xfrm>
            <a:off x="298011" y="978328"/>
            <a:ext cx="11064000" cy="4901400"/>
          </a:xfrm>
          <a:prstGeom prst="rect">
            <a:avLst/>
          </a:prstGeom>
          <a:noFill/>
          <a:ln>
            <a:noFill/>
          </a:ln>
        </p:spPr>
        <p:txBody>
          <a:bodyPr spcFirstLastPara="1" wrap="square" lIns="0" tIns="0" rIns="0" bIns="0" anchor="t" anchorCtr="0">
            <a:noAutofit/>
          </a:bodyPr>
          <a:lstStyle/>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Breaking a standard into smaller, more explicit chunks for the purposes of curriculum development and/or unit and lesson planning.</a:t>
            </a:r>
            <a:endParaRPr sz="2200" dirty="0">
              <a:solidFill>
                <a:schemeClr val="dk1"/>
              </a:solidFill>
              <a:latin typeface="Franklin Gothic Book" panose="020B0503020102020204" pitchFamily="34" charset="0"/>
              <a:sym typeface="Libre Franklin"/>
            </a:endParaRPr>
          </a:p>
          <a:p>
            <a:pPr marL="457200" lvl="0" indent="0" algn="l" rtl="0">
              <a:lnSpc>
                <a:spcPct val="115000"/>
              </a:lnSpc>
              <a:spcBef>
                <a:spcPts val="800"/>
              </a:spcBef>
              <a:spcAft>
                <a:spcPts val="0"/>
              </a:spcAft>
              <a:buSzPts val="1900"/>
              <a:buNone/>
            </a:pPr>
            <a:endParaRPr sz="2200" dirty="0">
              <a:solidFill>
                <a:schemeClr val="dk1"/>
              </a:solidFill>
              <a:latin typeface="Franklin Gothic Book" panose="020B0503020102020204" pitchFamily="34" charset="0"/>
              <a:sym typeface="Libre Franklin"/>
            </a:endParaRPr>
          </a:p>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For example, analyze the verb in the following standard to determine its meaning in terms of instruction and assessment.  </a:t>
            </a:r>
            <a:endParaRPr sz="2200" dirty="0">
              <a:solidFill>
                <a:schemeClr val="dk1"/>
              </a:solidFill>
              <a:latin typeface="Franklin Gothic Book" panose="020B0503020102020204" pitchFamily="34" charset="0"/>
              <a:sym typeface="Libre Franklin"/>
            </a:endParaRPr>
          </a:p>
          <a:p>
            <a:pPr marL="914400" lvl="1" indent="-368300" algn="l" rtl="0">
              <a:lnSpc>
                <a:spcPct val="115000"/>
              </a:lnSpc>
              <a:spcBef>
                <a:spcPts val="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a:t>
            </a:r>
            <a:r>
              <a:rPr lang="en-US" sz="2200" b="1" dirty="0">
                <a:solidFill>
                  <a:schemeClr val="dk1"/>
                </a:solidFill>
                <a:latin typeface="Franklin Gothic Book" panose="020B0503020102020204" pitchFamily="34" charset="0"/>
                <a:sym typeface="Libre Franklin"/>
              </a:rPr>
              <a:t>understand </a:t>
            </a:r>
            <a:r>
              <a:rPr lang="en-US" sz="2200" dirty="0">
                <a:solidFill>
                  <a:schemeClr val="dk1"/>
                </a:solidFill>
                <a:latin typeface="Franklin Gothic Book" panose="020B0503020102020204" pitchFamily="34" charset="0"/>
                <a:sym typeface="Libre Franklin"/>
              </a:rPr>
              <a:t>the development of important community traditions and events.”</a:t>
            </a:r>
            <a:endParaRPr sz="2200" dirty="0">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a:t>
            </a:r>
            <a:r>
              <a:rPr lang="en-US" sz="1800" i="1" dirty="0">
                <a:solidFill>
                  <a:schemeClr val="dk1"/>
                </a:solidFill>
                <a:latin typeface="Franklin Gothic Book" panose="020B0503020102020204" pitchFamily="34" charset="0"/>
                <a:sym typeface="Libre Franklin"/>
              </a:rPr>
              <a:t>understand</a:t>
            </a:r>
            <a:r>
              <a:rPr lang="en-US" sz="1800" dirty="0">
                <a:solidFill>
                  <a:schemeClr val="dk1"/>
                </a:solidFill>
                <a:latin typeface="Franklin Gothic Book" panose="020B0503020102020204" pitchFamily="34" charset="0"/>
                <a:sym typeface="Libre Franklin"/>
              </a:rPr>
              <a:t> mean in this standard?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“make meaning of” or “transfer”?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to “accurately state and explain”? Or, does it simply mean to “know”?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the verb demand in terms of student learning?</a:t>
            </a:r>
            <a:endParaRPr sz="1800" dirty="0">
              <a:solidFill>
                <a:schemeClr val="dk1"/>
              </a:solidFill>
              <a:latin typeface="Franklin Gothic Book" panose="020B0503020102020204" pitchFamily="34" charset="0"/>
              <a:sym typeface="Libre Frankl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Georgia"/>
              <a:buNone/>
            </a:pPr>
            <a:r>
              <a:rPr lang="en-US" u="sng" dirty="0">
                <a:solidFill>
                  <a:schemeClr val="dk1"/>
                </a:solidFill>
                <a:latin typeface="Franklin Gothic Medium" panose="020B0603020102020204" pitchFamily="34" charset="0"/>
                <a:sym typeface="Libre Franklin Medium"/>
                <a:hlinkClick r:id="rId3">
                  <a:extLst>
                    <a:ext uri="{A12FA001-AC4F-418D-AE19-62706E023703}">
                      <ahyp:hlinkClr xmlns:ahyp="http://schemas.microsoft.com/office/drawing/2018/hyperlinkcolor" val="tx"/>
                    </a:ext>
                  </a:extLst>
                </a:hlinkClick>
              </a:rPr>
              <a:t>Tool to Unpack Standards</a:t>
            </a:r>
            <a:endParaRPr dirty="0">
              <a:solidFill>
                <a:schemeClr val="dk1"/>
              </a:solidFill>
              <a:latin typeface="Franklin Gothic Medium" panose="020B0603020102020204" pitchFamily="34" charset="0"/>
              <a:sym typeface="Libre Franklin Medium"/>
            </a:endParaRPr>
          </a:p>
        </p:txBody>
      </p:sp>
      <p:sp>
        <p:nvSpPr>
          <p:cNvPr id="170" name="Google Shape;170;p43"/>
          <p:cNvSpPr txBox="1"/>
          <p:nvPr/>
        </p:nvSpPr>
        <p:spPr>
          <a:xfrm>
            <a:off x="1169759" y="1565353"/>
            <a:ext cx="9144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Libre Franklin"/>
                <a:ea typeface="Libre Franklin"/>
                <a:cs typeface="Libre Franklin"/>
                <a:sym typeface="Libre Franklin"/>
              </a:rPr>
              <a:t>Step 1</a:t>
            </a:r>
            <a:endParaRPr sz="1400" b="0" i="0" u="none" strike="noStrike" cap="none" dirty="0">
              <a:solidFill>
                <a:srgbClr val="000000"/>
              </a:solidFill>
              <a:latin typeface="Libre Franklin"/>
              <a:ea typeface="Libre Franklin"/>
              <a:cs typeface="Libre Franklin"/>
              <a:sym typeface="Libre Franklin"/>
            </a:endParaRPr>
          </a:p>
        </p:txBody>
      </p:sp>
      <p:sp>
        <p:nvSpPr>
          <p:cNvPr id="171" name="Google Shape;171;p43" descr="Indicates that the first column is the standard. " title="Down arrow"/>
          <p:cNvSpPr/>
          <p:nvPr/>
        </p:nvSpPr>
        <p:spPr>
          <a:xfrm>
            <a:off x="1490993" y="197822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72" name="Google Shape;172;p43"/>
          <p:cNvSpPr txBox="1"/>
          <p:nvPr/>
        </p:nvSpPr>
        <p:spPr>
          <a:xfrm>
            <a:off x="3442317" y="1321803"/>
            <a:ext cx="9144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Libre Franklin"/>
                <a:ea typeface="Libre Franklin"/>
                <a:cs typeface="Libre Franklin"/>
                <a:sym typeface="Libre Franklin"/>
              </a:rPr>
              <a:t>Step 2</a:t>
            </a:r>
            <a:endParaRPr sz="1400" b="0" i="0" u="none" strike="noStrike" cap="none" dirty="0">
              <a:solidFill>
                <a:srgbClr val="000000"/>
              </a:solidFill>
              <a:latin typeface="Libre Franklin"/>
              <a:ea typeface="Libre Franklin"/>
              <a:cs typeface="Libre Franklin"/>
              <a:sym typeface="Libre Franklin"/>
            </a:endParaRPr>
          </a:p>
        </p:txBody>
      </p:sp>
      <p:sp>
        <p:nvSpPr>
          <p:cNvPr id="173" name="Google Shape;173;p43" descr="Indicates that the second step in this chart is to identify What Knowledge/Concepts/ Vocabulary do students need to know to reach this standard?&#10;" title="Down arrow Step Two"/>
          <p:cNvSpPr/>
          <p:nvPr/>
        </p:nvSpPr>
        <p:spPr>
          <a:xfrm>
            <a:off x="3747367" y="177505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74" name="Google Shape;174;p43"/>
          <p:cNvSpPr txBox="1"/>
          <p:nvPr/>
        </p:nvSpPr>
        <p:spPr>
          <a:xfrm>
            <a:off x="5712338" y="4792065"/>
            <a:ext cx="9144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Libre Franklin"/>
                <a:ea typeface="Libre Franklin"/>
                <a:cs typeface="Libre Franklin"/>
                <a:sym typeface="Libre Franklin"/>
              </a:rPr>
              <a:t>Step 3</a:t>
            </a:r>
            <a:endParaRPr sz="1400" b="0" i="0" u="none" strike="noStrike" cap="none" dirty="0">
              <a:solidFill>
                <a:srgbClr val="000000"/>
              </a:solidFill>
              <a:latin typeface="Libre Franklin"/>
              <a:ea typeface="Libre Franklin"/>
              <a:cs typeface="Libre Franklin"/>
              <a:sym typeface="Libre Franklin"/>
            </a:endParaRPr>
          </a:p>
        </p:txBody>
      </p:sp>
      <p:sp>
        <p:nvSpPr>
          <p:cNvPr id="175" name="Google Shape;175;p43" descr="Indicates that step 3 is identifying what skills do students need to be able to do to reach this standard. &#10;" title="Upward arrow"/>
          <p:cNvSpPr/>
          <p:nvPr/>
        </p:nvSpPr>
        <p:spPr>
          <a:xfrm rot="10800000">
            <a:off x="6032499" y="418986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76" name="Google Shape;176;p43"/>
          <p:cNvSpPr txBox="1"/>
          <p:nvPr/>
        </p:nvSpPr>
        <p:spPr>
          <a:xfrm>
            <a:off x="7987434" y="1321803"/>
            <a:ext cx="9144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Libre Franklin"/>
                <a:ea typeface="Libre Franklin"/>
                <a:cs typeface="Libre Franklin"/>
                <a:sym typeface="Libre Franklin"/>
              </a:rPr>
              <a:t>Step 4</a:t>
            </a:r>
            <a:endParaRPr sz="1400" b="0" i="0" u="none" strike="noStrike" cap="none" dirty="0">
              <a:solidFill>
                <a:srgbClr val="000000"/>
              </a:solidFill>
              <a:latin typeface="Libre Franklin"/>
              <a:ea typeface="Libre Franklin"/>
              <a:cs typeface="Libre Franklin"/>
              <a:sym typeface="Libre Franklin"/>
            </a:endParaRPr>
          </a:p>
        </p:txBody>
      </p:sp>
      <p:sp>
        <p:nvSpPr>
          <p:cNvPr id="177" name="Google Shape;177;p43" descr="Indicates that what level of proficiency do students need to be at in order to reach this standard needs to be identified. &#10;" title="Down arrow 4"/>
          <p:cNvSpPr/>
          <p:nvPr/>
        </p:nvSpPr>
        <p:spPr>
          <a:xfrm>
            <a:off x="8307474" y="1799851"/>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78" name="Google Shape;178;p43"/>
          <p:cNvSpPr txBox="1"/>
          <p:nvPr/>
        </p:nvSpPr>
        <p:spPr>
          <a:xfrm>
            <a:off x="2794861" y="2432716"/>
            <a:ext cx="69411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chemeClr val="lt1"/>
                </a:solidFill>
                <a:latin typeface="Libre Franklin Medium"/>
                <a:ea typeface="Libre Franklin Medium"/>
                <a:cs typeface="Libre Franklin Medium"/>
                <a:sym typeface="Libre Franklin Medium"/>
              </a:rPr>
              <a:t>Unpacking the Standard</a:t>
            </a:r>
            <a:endParaRPr sz="1400" b="1" i="0" u="none" strike="noStrike" cap="none" dirty="0">
              <a:solidFill>
                <a:schemeClr val="lt1"/>
              </a:solidFill>
              <a:latin typeface="Libre Franklin Medium"/>
              <a:ea typeface="Libre Franklin Medium"/>
              <a:cs typeface="Libre Franklin Medium"/>
              <a:sym typeface="Libre Franklin Medium"/>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aphicFrame>
        <p:nvGraphicFramePr>
          <p:cNvPr id="179" name="Google Shape;179;p43"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nvGraphicFramePr>
        <p:xfrm>
          <a:off x="699900" y="2956555"/>
          <a:ext cx="9036050" cy="944890"/>
        </p:xfrm>
        <a:graphic>
          <a:graphicData uri="http://schemas.openxmlformats.org/drawingml/2006/table">
            <a:tbl>
              <a:tblPr firstRow="1" firstCol="1">
                <a:noFill/>
                <a:tableStyleId>{36BC876E-3A41-404F-9B0C-1EB64492D1DE}</a:tableStyleId>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930250">
                <a:tc>
                  <a:txBody>
                    <a:bodyPr/>
                    <a:lstStyle/>
                    <a:p>
                      <a:pPr marL="0" marR="0" lvl="0" indent="0" algn="l" rtl="0">
                        <a:lnSpc>
                          <a:spcPct val="100000"/>
                        </a:lnSpc>
                        <a:spcBef>
                          <a:spcPts val="0"/>
                        </a:spcBef>
                        <a:spcAft>
                          <a:spcPts val="0"/>
                        </a:spcAft>
                        <a:buNone/>
                      </a:pPr>
                      <a:endParaRPr sz="1400" u="none" strike="noStrike" cap="none" dirty="0"/>
                    </a:p>
                    <a:p>
                      <a:pPr marL="0" marR="0" lvl="0" indent="0" algn="l" rtl="0">
                        <a:lnSpc>
                          <a:spcPct val="100000"/>
                        </a:lnSpc>
                        <a:spcBef>
                          <a:spcPts val="0"/>
                        </a:spcBef>
                        <a:spcAft>
                          <a:spcPts val="0"/>
                        </a:spcAft>
                        <a:buNone/>
                      </a:pPr>
                      <a:r>
                        <a:rPr lang="en-US" sz="1400" u="none" strike="noStrike" cap="none" dirty="0"/>
                        <a:t>Standard</a:t>
                      </a:r>
                      <a:endParaRPr dirty="0"/>
                    </a:p>
                  </a:txBody>
                  <a:tcPr marL="91450" marR="91450" marT="45725" marB="45725">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4"/>
          <p:cNvSpPr txBox="1">
            <a:spLocks noGrp="1"/>
          </p:cNvSpPr>
          <p:nvPr>
            <p:ph type="title"/>
          </p:nvPr>
        </p:nvSpPr>
        <p:spPr>
          <a:xfrm>
            <a:off x="235436" y="60350"/>
            <a:ext cx="10797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000"/>
              <a:buFont typeface="Georgia"/>
              <a:buNone/>
            </a:pPr>
            <a:r>
              <a:rPr lang="en-US" sz="4000" dirty="0">
                <a:latin typeface="Franklin Gothic Medium" panose="020B0603020102020204" pitchFamily="34" charset="0"/>
                <a:sym typeface="Libre Franklin Medium"/>
              </a:rPr>
              <a:t>Step 1: List the Standard</a:t>
            </a:r>
            <a:endParaRPr dirty="0">
              <a:latin typeface="Franklin Gothic Medium" panose="020B0603020102020204" pitchFamily="34" charset="0"/>
              <a:sym typeface="Libre Franklin Medium"/>
            </a:endParaRPr>
          </a:p>
        </p:txBody>
      </p:sp>
      <p:sp>
        <p:nvSpPr>
          <p:cNvPr id="185" name="Google Shape;185;p44"/>
          <p:cNvSpPr txBox="1">
            <a:spLocks noGrp="1"/>
          </p:cNvSpPr>
          <p:nvPr>
            <p:ph type="body" idx="1"/>
          </p:nvPr>
        </p:nvSpPr>
        <p:spPr>
          <a:xfrm>
            <a:off x="555786" y="947026"/>
            <a:ext cx="9188700" cy="99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dirty="0">
                <a:latin typeface="Franklin Gothic Book" panose="020B0503020102020204" pitchFamily="34" charset="0"/>
                <a:sym typeface="Libre Franklin"/>
              </a:rPr>
              <a:t>Cut and paste the standards, including the inquiry practices, into the furthest left column of the spreadsheet</a:t>
            </a:r>
            <a:endParaRPr dirty="0">
              <a:latin typeface="Franklin Gothic Book" panose="020B0503020102020204" pitchFamily="34" charset="0"/>
              <a:sym typeface="Libre Franklin"/>
            </a:endParaRPr>
          </a:p>
        </p:txBody>
      </p:sp>
      <p:sp>
        <p:nvSpPr>
          <p:cNvPr id="186" name="Google Shape;186;p44"/>
          <p:cNvSpPr txBox="1"/>
          <p:nvPr/>
        </p:nvSpPr>
        <p:spPr>
          <a:xfrm>
            <a:off x="3698899" y="2028425"/>
            <a:ext cx="75012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chemeClr val="lt1"/>
                </a:solidFill>
                <a:latin typeface="Libre Franklin Medium"/>
                <a:ea typeface="Libre Franklin Medium"/>
                <a:cs typeface="Libre Franklin Medium"/>
                <a:sym typeface="Libre Franklin Medium"/>
              </a:rPr>
              <a:t>Unpacking the Standard</a:t>
            </a:r>
            <a:endParaRPr sz="1400" b="1" i="0" u="none" strike="noStrike" cap="none" dirty="0">
              <a:solidFill>
                <a:schemeClr val="lt1"/>
              </a:solidFill>
              <a:latin typeface="Libre Franklin Medium"/>
              <a:ea typeface="Libre Franklin Medium"/>
              <a:cs typeface="Libre Franklin Medium"/>
              <a:sym typeface="Libre Franklin Medium"/>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aphicFrame>
        <p:nvGraphicFramePr>
          <p:cNvPr id="187"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nvGraphicFramePr>
        <p:xfrm>
          <a:off x="555776" y="2551635"/>
          <a:ext cx="10617050" cy="3088343"/>
        </p:xfrm>
        <a:graphic>
          <a:graphicData uri="http://schemas.openxmlformats.org/drawingml/2006/table">
            <a:tbl>
              <a:tblPr firstRow="1">
                <a:noFill/>
                <a:tableStyleId>{36BC876E-3A41-404F-9B0C-1EB64492D1DE}</a:tableStyleId>
              </a:tblPr>
              <a:tblGrid>
                <a:gridCol w="3115950">
                  <a:extLst>
                    <a:ext uri="{9D8B030D-6E8A-4147-A177-3AD203B41FA5}">
                      <a16:colId xmlns:a16="http://schemas.microsoft.com/office/drawing/2014/main" val="20000"/>
                    </a:ext>
                  </a:extLst>
                </a:gridCol>
                <a:gridCol w="2150675">
                  <a:extLst>
                    <a:ext uri="{9D8B030D-6E8A-4147-A177-3AD203B41FA5}">
                      <a16:colId xmlns:a16="http://schemas.microsoft.com/office/drawing/2014/main" val="20001"/>
                    </a:ext>
                  </a:extLst>
                </a:gridCol>
                <a:gridCol w="2264175">
                  <a:extLst>
                    <a:ext uri="{9D8B030D-6E8A-4147-A177-3AD203B41FA5}">
                      <a16:colId xmlns:a16="http://schemas.microsoft.com/office/drawing/2014/main" val="20002"/>
                    </a:ext>
                  </a:extLst>
                </a:gridCol>
                <a:gridCol w="308625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pPr marL="0" lvl="0" indent="0" algn="l" rtl="0">
                        <a:lnSpc>
                          <a:spcPct val="107000"/>
                        </a:lnSpc>
                        <a:spcBef>
                          <a:spcPts val="1200"/>
                        </a:spcBef>
                        <a:spcAft>
                          <a:spcPts val="0"/>
                        </a:spcAft>
                        <a:buClr>
                          <a:schemeClr val="dk1"/>
                        </a:buClr>
                        <a:buSzPts val="1100"/>
                        <a:buFont typeface="Arial"/>
                        <a:buNone/>
                      </a:pPr>
                      <a:r>
                        <a:rPr lang="en-US" sz="1900" b="1" dirty="0">
                          <a:solidFill>
                            <a:srgbClr val="3F3F3F"/>
                          </a:solidFill>
                        </a:rPr>
                        <a:t>5.H.CH.1 Describe the impact of fundamental documents on the development of the United States.</a:t>
                      </a:r>
                      <a:endParaRPr sz="1900" b="1" dirty="0">
                        <a:solidFill>
                          <a:srgbClr val="3F3F3F"/>
                        </a:solidFill>
                      </a:endParaRP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5"/>
          <p:cNvSpPr txBox="1">
            <a:spLocks noGrp="1"/>
          </p:cNvSpPr>
          <p:nvPr>
            <p:ph type="title"/>
          </p:nvPr>
        </p:nvSpPr>
        <p:spPr>
          <a:xfrm>
            <a:off x="0" y="79050"/>
            <a:ext cx="117447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(1)</a:t>
            </a:r>
            <a:endParaRPr dirty="0">
              <a:latin typeface="Franklin Gothic Medium" panose="020B0603020102020204" pitchFamily="34" charset="0"/>
              <a:sym typeface="Libre Franklin Medium"/>
            </a:endParaRPr>
          </a:p>
        </p:txBody>
      </p:sp>
      <p:sp>
        <p:nvSpPr>
          <p:cNvPr id="194" name="Google Shape;194;p45"/>
          <p:cNvSpPr txBox="1">
            <a:spLocks noGrp="1"/>
          </p:cNvSpPr>
          <p:nvPr>
            <p:ph type="body" idx="1"/>
          </p:nvPr>
        </p:nvSpPr>
        <p:spPr>
          <a:xfrm>
            <a:off x="760200" y="1253407"/>
            <a:ext cx="10515600" cy="43512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400"/>
              <a:buFont typeface="Arial"/>
              <a:buChar char="•"/>
            </a:pPr>
            <a:r>
              <a:rPr lang="en-US" dirty="0">
                <a:latin typeface="Franklin Gothic Book" panose="020B0503020102020204" pitchFamily="34" charset="0"/>
                <a:sym typeface="Libre Franklin"/>
              </a:rPr>
              <a:t>Closely look at each standard and identify the Knowledge/Concepts/Vocabulary</a:t>
            </a:r>
            <a:endParaRPr sz="3200" dirty="0">
              <a:latin typeface="Franklin Gothic Book" panose="020B0503020102020204" pitchFamily="34" charset="0"/>
              <a:sym typeface="Libre Franklin"/>
            </a:endParaRPr>
          </a:p>
          <a:p>
            <a:pPr marL="342900" lvl="0" indent="-342900" algn="l" rtl="0">
              <a:lnSpc>
                <a:spcPct val="90000"/>
              </a:lnSpc>
              <a:spcBef>
                <a:spcPts val="700"/>
              </a:spcBef>
              <a:spcAft>
                <a:spcPts val="0"/>
              </a:spcAft>
              <a:buSzPts val="2400"/>
              <a:buFont typeface="Arial"/>
              <a:buChar char="•"/>
            </a:pPr>
            <a:r>
              <a:rPr lang="en-US" dirty="0">
                <a:latin typeface="Franklin Gothic Book" panose="020B0503020102020204" pitchFamily="34" charset="0"/>
                <a:sym typeface="Libre Franklin"/>
              </a:rPr>
              <a:t>The </a:t>
            </a:r>
            <a:r>
              <a:rPr lang="en-US" i="1" dirty="0">
                <a:latin typeface="Franklin Gothic Book" panose="020B0503020102020204" pitchFamily="34" charset="0"/>
                <a:sym typeface="Libre Franklin"/>
              </a:rPr>
              <a:t>“what”</a:t>
            </a:r>
            <a:r>
              <a:rPr lang="en-US" dirty="0">
                <a:latin typeface="Franklin Gothic Book" panose="020B0503020102020204" pitchFamily="34" charset="0"/>
                <a:sym typeface="Libre Franklin"/>
              </a:rPr>
              <a:t> that students should learn</a:t>
            </a:r>
            <a:endParaRPr sz="3200" dirty="0">
              <a:latin typeface="Franklin Gothic Book" panose="020B0503020102020204" pitchFamily="34" charset="0"/>
              <a:sym typeface="Libre Franklin"/>
            </a:endParaRPr>
          </a:p>
          <a:p>
            <a:pPr marL="342900" lvl="0" indent="-165100" algn="l" rtl="0">
              <a:lnSpc>
                <a:spcPct val="90000"/>
              </a:lnSpc>
              <a:spcBef>
                <a:spcPts val="1000"/>
              </a:spcBef>
              <a:spcAft>
                <a:spcPts val="0"/>
              </a:spcAft>
              <a:buSzPts val="2800"/>
              <a:buNone/>
            </a:pPr>
            <a:endParaRPr sz="2800" dirty="0">
              <a:latin typeface="Libre Franklin"/>
              <a:ea typeface="Libre Franklin"/>
              <a:cs typeface="Libre Franklin"/>
              <a:sym typeface="Libre Franklin"/>
            </a:endParaRPr>
          </a:p>
        </p:txBody>
      </p:sp>
      <p:sp>
        <p:nvSpPr>
          <p:cNvPr id="195" name="Google Shape;195;p45"/>
          <p:cNvSpPr txBox="1"/>
          <p:nvPr/>
        </p:nvSpPr>
        <p:spPr>
          <a:xfrm>
            <a:off x="4104375" y="2538600"/>
            <a:ext cx="76974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chemeClr val="lt1"/>
                </a:solidFill>
                <a:latin typeface="Libre Franklin Medium"/>
                <a:ea typeface="Libre Franklin Medium"/>
                <a:cs typeface="Libre Franklin Medium"/>
                <a:sym typeface="Libre Franklin Medium"/>
              </a:rPr>
              <a:t>Unpacking the Standard</a:t>
            </a:r>
            <a:endParaRPr sz="1400" b="1" i="0" u="none" strike="noStrike" cap="none" dirty="0">
              <a:solidFill>
                <a:schemeClr val="lt1"/>
              </a:solidFill>
              <a:latin typeface="Libre Franklin Medium"/>
              <a:ea typeface="Libre Franklin Medium"/>
              <a:cs typeface="Libre Franklin Medium"/>
              <a:sym typeface="Libre Franklin Medium"/>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aphicFrame>
        <p:nvGraphicFramePr>
          <p:cNvPr id="196" name="Google Shape;196;p45"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nvGraphicFramePr>
        <p:xfrm>
          <a:off x="390176" y="3002460"/>
          <a:ext cx="11411650" cy="2720575"/>
        </p:xfrm>
        <a:graphic>
          <a:graphicData uri="http://schemas.openxmlformats.org/drawingml/2006/table">
            <a:tbl>
              <a:tblPr firstRow="1">
                <a:noFill/>
                <a:tableStyleId>{36BC876E-3A41-404F-9B0C-1EB64492D1DE}</a:tableStyleId>
              </a:tblPr>
              <a:tblGrid>
                <a:gridCol w="3714200">
                  <a:extLst>
                    <a:ext uri="{9D8B030D-6E8A-4147-A177-3AD203B41FA5}">
                      <a16:colId xmlns:a16="http://schemas.microsoft.com/office/drawing/2014/main" val="20000"/>
                    </a:ext>
                  </a:extLst>
                </a:gridCol>
                <a:gridCol w="2892300">
                  <a:extLst>
                    <a:ext uri="{9D8B030D-6E8A-4147-A177-3AD203B41FA5}">
                      <a16:colId xmlns:a16="http://schemas.microsoft.com/office/drawing/2014/main" val="20001"/>
                    </a:ext>
                  </a:extLst>
                </a:gridCol>
                <a:gridCol w="2164875">
                  <a:extLst>
                    <a:ext uri="{9D8B030D-6E8A-4147-A177-3AD203B41FA5}">
                      <a16:colId xmlns:a16="http://schemas.microsoft.com/office/drawing/2014/main" val="20002"/>
                    </a:ext>
                  </a:extLst>
                </a:gridCol>
                <a:gridCol w="2640275">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pPr marL="0" lvl="0" indent="0" algn="l" rtl="0">
                        <a:lnSpc>
                          <a:spcPct val="107000"/>
                        </a:lnSpc>
                        <a:spcBef>
                          <a:spcPts val="1200"/>
                        </a:spcBef>
                        <a:spcAft>
                          <a:spcPts val="0"/>
                        </a:spcAft>
                        <a:buClr>
                          <a:schemeClr val="dk1"/>
                        </a:buClr>
                        <a:buSzPts val="1100"/>
                        <a:buFont typeface="Arial"/>
                        <a:buNone/>
                      </a:pPr>
                      <a:r>
                        <a:rPr lang="en-US" sz="1900" dirty="0">
                          <a:solidFill>
                            <a:srgbClr val="3F3F3F"/>
                          </a:solidFill>
                        </a:rPr>
                        <a:t>5.H.CH.1 Describe the impact of fundamental documents on the development of the United States.</a:t>
                      </a:r>
                      <a:endParaRPr sz="1900" dirty="0">
                        <a:solidFill>
                          <a:srgbClr val="3F3F3F"/>
                        </a:solidFill>
                      </a:endParaRPr>
                    </a:p>
                    <a:p>
                      <a:pPr marL="0" marR="0" lvl="0" indent="0" algn="l" rtl="0">
                        <a:lnSpc>
                          <a:spcPct val="100000"/>
                        </a:lnSpc>
                        <a:spcBef>
                          <a:spcPts val="0"/>
                        </a:spcBef>
                        <a:spcAft>
                          <a:spcPts val="0"/>
                        </a:spcAft>
                        <a:buClr>
                          <a:srgbClr val="3F3F3F"/>
                        </a:buClr>
                        <a:buSzPts val="1400"/>
                        <a:buFont typeface="Libre Franklin Medium"/>
                        <a:buNone/>
                      </a:pP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Fundamental documents</a:t>
                      </a:r>
                      <a:endParaRPr sz="19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their impact on development of the U.S.</a:t>
                      </a:r>
                      <a:endParaRPr sz="1900" b="1"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fc3474b257_0_0">
            <a:extLst>
              <a:ext uri="{C183D7F6-B498-43B3-948B-1728B52AA6E4}">
                <adec:decorative xmlns:adec="http://schemas.microsoft.com/office/drawing/2017/decorative" val="1"/>
              </a:ext>
            </a:extLst>
          </p:cNvPr>
          <p:cNvSpPr/>
          <p:nvPr/>
        </p:nvSpPr>
        <p:spPr>
          <a:xfrm>
            <a:off x="0" y="213550"/>
            <a:ext cx="12192000" cy="685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chemeClr val="lt1"/>
              </a:highlight>
              <a:latin typeface="Libre Franklin"/>
              <a:ea typeface="Libre Franklin"/>
              <a:cs typeface="Libre Franklin"/>
              <a:sym typeface="Libre Franklin"/>
            </a:endParaRPr>
          </a:p>
        </p:txBody>
      </p:sp>
      <p:sp>
        <p:nvSpPr>
          <p:cNvPr id="202" name="Google Shape;202;g2fc3474b257_0_0"/>
          <p:cNvSpPr txBox="1">
            <a:spLocks noGrp="1"/>
          </p:cNvSpPr>
          <p:nvPr>
            <p:ph type="title"/>
          </p:nvPr>
        </p:nvSpPr>
        <p:spPr>
          <a:xfrm>
            <a:off x="136999" y="0"/>
            <a:ext cx="116358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(2)</a:t>
            </a:r>
            <a:endParaRPr dirty="0">
              <a:latin typeface="Franklin Gothic Medium" panose="020B0603020102020204" pitchFamily="34" charset="0"/>
              <a:sym typeface="Libre Franklin Medium"/>
            </a:endParaRPr>
          </a:p>
        </p:txBody>
      </p:sp>
      <p:sp>
        <p:nvSpPr>
          <p:cNvPr id="203" name="Google Shape;203;g2fc3474b257_0_0"/>
          <p:cNvSpPr txBox="1"/>
          <p:nvPr/>
        </p:nvSpPr>
        <p:spPr>
          <a:xfrm>
            <a:off x="138301" y="1816625"/>
            <a:ext cx="11915400" cy="49014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100000"/>
              </a:lnSpc>
              <a:spcBef>
                <a:spcPts val="0"/>
              </a:spcBef>
              <a:spcAft>
                <a:spcPts val="0"/>
              </a:spcAft>
              <a:buClr>
                <a:srgbClr val="262626"/>
              </a:buClr>
              <a:buSzPts val="2800"/>
              <a:buFont typeface="Arial"/>
              <a:buChar char="•"/>
            </a:pPr>
            <a:r>
              <a:rPr lang="en-US" sz="2800" b="0" i="0" u="none" strike="noStrike" cap="none" dirty="0">
                <a:solidFill>
                  <a:srgbClr val="262626"/>
                </a:solidFill>
                <a:latin typeface="Franklin Gothic Book" panose="020B0503020102020204" pitchFamily="34" charset="0"/>
                <a:ea typeface="Libre Franklin"/>
                <a:cs typeface="Libre Franklin"/>
                <a:sym typeface="Libre Franklin"/>
              </a:rPr>
              <a:t>Teachers can use the </a:t>
            </a:r>
            <a:r>
              <a:rPr lang="en-US" sz="2800" i="1" u="sng" dirty="0">
                <a:solidFill>
                  <a:schemeClr val="hlink"/>
                </a:solidFill>
                <a:latin typeface="Franklin Gothic Book" panose="020B0503020102020204" pitchFamily="34" charset="0"/>
                <a:ea typeface="Libre Franklin"/>
                <a:cs typeface="Libre Franklin"/>
                <a:sym typeface="Libre Franklin"/>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Glossary of Terms for the Kentucky Academic Standards (KAS) for Social Studies</a:t>
            </a:r>
            <a:r>
              <a:rPr lang="en-US" sz="2800" i="1" u="sng" dirty="0">
                <a:solidFill>
                  <a:schemeClr val="hlink"/>
                </a:solidFill>
                <a:latin typeface="Franklin Gothic Book" panose="020B0503020102020204" pitchFamily="34" charset="0"/>
                <a:ea typeface="Libre Franklin"/>
                <a:cs typeface="Libre Franklin"/>
                <a:sym typeface="Libre Franklin"/>
                <a:hlinkClick r:id="rId3"/>
              </a:rPr>
              <a:t> </a:t>
            </a:r>
            <a:r>
              <a:rPr lang="en-US" sz="2800" dirty="0">
                <a:solidFill>
                  <a:srgbClr val="262626"/>
                </a:solidFill>
                <a:latin typeface="Franklin Gothic Book" panose="020B0503020102020204" pitchFamily="34" charset="0"/>
                <a:ea typeface="Libre Franklin"/>
                <a:cs typeface="Libre Franklin"/>
                <a:sym typeface="Libre Franklin"/>
              </a:rPr>
              <a:t>to understand the definition of </a:t>
            </a:r>
            <a:r>
              <a:rPr lang="en-US" sz="2800" b="1" dirty="0">
                <a:solidFill>
                  <a:srgbClr val="262626"/>
                </a:solidFill>
                <a:latin typeface="Franklin Gothic Book" panose="020B0503020102020204" pitchFamily="34" charset="0"/>
                <a:ea typeface="Libre Franklin"/>
                <a:cs typeface="Libre Franklin"/>
                <a:sym typeface="Libre Franklin"/>
              </a:rPr>
              <a:t>fundamental documents. </a:t>
            </a:r>
            <a:endParaRPr sz="2800" b="1" dirty="0">
              <a:solidFill>
                <a:srgbClr val="262626"/>
              </a:solidFill>
              <a:latin typeface="Franklin Gothic Book" panose="020B0503020102020204" pitchFamily="34" charset="0"/>
              <a:ea typeface="Libre Franklin"/>
              <a:cs typeface="Libre Franklin"/>
              <a:sym typeface="Libre Franklin"/>
            </a:endParaRPr>
          </a:p>
          <a:p>
            <a:pPr marL="0" marR="0" lvl="0" indent="0" algn="l" rtl="0">
              <a:lnSpc>
                <a:spcPct val="100000"/>
              </a:lnSpc>
              <a:spcBef>
                <a:spcPts val="0"/>
              </a:spcBef>
              <a:spcAft>
                <a:spcPts val="0"/>
              </a:spcAft>
              <a:buNone/>
            </a:pPr>
            <a:endParaRPr sz="2800" b="1" dirty="0">
              <a:solidFill>
                <a:srgbClr val="262626"/>
              </a:solidFill>
              <a:latin typeface="Franklin Gothic Book" panose="020B0503020102020204" pitchFamily="34" charset="0"/>
              <a:ea typeface="Libre Franklin"/>
              <a:cs typeface="Libre Franklin"/>
              <a:sym typeface="Libre Franklin"/>
            </a:endParaRPr>
          </a:p>
          <a:p>
            <a:pPr marL="0" marR="0" lvl="0" indent="0" algn="l" rtl="0">
              <a:lnSpc>
                <a:spcPct val="100000"/>
              </a:lnSpc>
              <a:spcBef>
                <a:spcPts val="0"/>
              </a:spcBef>
              <a:spcAft>
                <a:spcPts val="0"/>
              </a:spcAft>
              <a:buNone/>
            </a:pPr>
            <a:endParaRPr sz="2800" b="1" dirty="0">
              <a:solidFill>
                <a:srgbClr val="262626"/>
              </a:solidFill>
              <a:latin typeface="Franklin Gothic Book" panose="020B0503020102020204" pitchFamily="34" charset="0"/>
              <a:ea typeface="Libre Franklin"/>
              <a:cs typeface="Libre Franklin"/>
              <a:sym typeface="Libre Franklin"/>
            </a:endParaRPr>
          </a:p>
          <a:p>
            <a:pPr marL="457200" marR="0" lvl="0" indent="0" algn="l" rtl="0">
              <a:lnSpc>
                <a:spcPct val="100000"/>
              </a:lnSpc>
              <a:spcBef>
                <a:spcPts val="0"/>
              </a:spcBef>
              <a:spcAft>
                <a:spcPts val="0"/>
              </a:spcAft>
              <a:buNone/>
            </a:pPr>
            <a:r>
              <a:rPr lang="en-US" sz="2800" b="1" dirty="0">
                <a:solidFill>
                  <a:srgbClr val="262626"/>
                </a:solidFill>
                <a:latin typeface="Franklin Gothic Book" panose="020B0503020102020204" pitchFamily="34" charset="0"/>
                <a:ea typeface="Libre Franklin"/>
                <a:cs typeface="Libre Franklin"/>
                <a:sym typeface="Libre Franklin"/>
              </a:rPr>
              <a:t>Fundamental documents: documents that provide significant insight into key actions, movements or moments or help establish a precedent or core principles.</a:t>
            </a:r>
            <a:endParaRPr sz="2800" b="1" dirty="0">
              <a:solidFill>
                <a:srgbClr val="262626"/>
              </a:solidFill>
              <a:latin typeface="Franklin Gothic Book" panose="020B0503020102020204" pitchFamily="34" charset="0"/>
              <a:ea typeface="Libre Franklin"/>
              <a:cs typeface="Libre Franklin"/>
              <a:sym typeface="Libre Frankli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6">
            <a:extLst>
              <a:ext uri="{C183D7F6-B498-43B3-948B-1728B52AA6E4}">
                <adec:decorative xmlns:adec="http://schemas.microsoft.com/office/drawing/2017/decorative" val="1"/>
              </a:ext>
            </a:extLst>
          </p:cNvPr>
          <p:cNvSpPr/>
          <p:nvPr/>
        </p:nvSpPr>
        <p:spPr>
          <a:xfrm>
            <a:off x="0" y="213550"/>
            <a:ext cx="12192000" cy="685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chemeClr val="lt1"/>
              </a:highlight>
              <a:latin typeface="Libre Franklin"/>
              <a:ea typeface="Libre Franklin"/>
              <a:cs typeface="Libre Franklin"/>
              <a:sym typeface="Libre Franklin"/>
            </a:endParaRPr>
          </a:p>
        </p:txBody>
      </p:sp>
      <p:sp>
        <p:nvSpPr>
          <p:cNvPr id="209" name="Google Shape;209;p46"/>
          <p:cNvSpPr txBox="1">
            <a:spLocks noGrp="1"/>
          </p:cNvSpPr>
          <p:nvPr>
            <p:ph type="title"/>
          </p:nvPr>
        </p:nvSpPr>
        <p:spPr>
          <a:xfrm>
            <a:off x="136999" y="0"/>
            <a:ext cx="116358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a:t>
            </a:r>
            <a:r>
              <a:rPr lang="en-US" dirty="0">
                <a:latin typeface="Franklin Gothic Medium" panose="020B0603020102020204" pitchFamily="34" charset="0"/>
              </a:rPr>
              <a:t>3</a:t>
            </a:r>
            <a:r>
              <a:rPr lang="en-US" dirty="0">
                <a:latin typeface="Franklin Gothic Medium" panose="020B0603020102020204" pitchFamily="34" charset="0"/>
                <a:sym typeface="Libre Franklin Medium"/>
              </a:rPr>
              <a:t>)</a:t>
            </a:r>
            <a:endParaRPr dirty="0">
              <a:latin typeface="Franklin Gothic Medium" panose="020B0603020102020204" pitchFamily="34" charset="0"/>
              <a:sym typeface="Libre Franklin Medium"/>
            </a:endParaRPr>
          </a:p>
        </p:txBody>
      </p:sp>
      <p:sp>
        <p:nvSpPr>
          <p:cNvPr id="210" name="Google Shape;210;p46"/>
          <p:cNvSpPr txBox="1"/>
          <p:nvPr/>
        </p:nvSpPr>
        <p:spPr>
          <a:xfrm>
            <a:off x="138301" y="1191850"/>
            <a:ext cx="11915400" cy="49014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100000"/>
              </a:lnSpc>
              <a:spcBef>
                <a:spcPts val="0"/>
              </a:spcBef>
              <a:spcAft>
                <a:spcPts val="0"/>
              </a:spcAft>
              <a:buClr>
                <a:srgbClr val="262626"/>
              </a:buClr>
              <a:buSzPts val="2800"/>
              <a:buFont typeface="Arial"/>
              <a:buChar char="•"/>
            </a:pPr>
            <a:r>
              <a:rPr lang="en-US" sz="2800" b="0" i="0" u="none" strike="noStrike" cap="none" dirty="0">
                <a:solidFill>
                  <a:srgbClr val="262626"/>
                </a:solidFill>
                <a:latin typeface="Franklin Gothic Book" panose="020B0503020102020204" pitchFamily="34" charset="0"/>
                <a:ea typeface="Libre Franklin"/>
                <a:cs typeface="Libre Franklin"/>
                <a:sym typeface="Libre Franklin"/>
              </a:rPr>
              <a:t>Teachers can use the disciplinary clarifications to determine the Knowledge/Concepts/Vocabulary.  </a:t>
            </a:r>
            <a:endParaRPr sz="2800" b="0" i="0" u="none" strike="noStrike" cap="none" dirty="0">
              <a:solidFill>
                <a:srgbClr val="262626"/>
              </a:solidFill>
              <a:latin typeface="Franklin Gothic Book" panose="020B0503020102020204" pitchFamily="34" charset="0"/>
              <a:ea typeface="Libre Franklin"/>
              <a:cs typeface="Libre Franklin"/>
              <a:sym typeface="Libre Franklin"/>
            </a:endParaRPr>
          </a:p>
          <a:p>
            <a:pPr marL="742950" marR="0" lvl="1" indent="-285750" algn="l" rtl="0">
              <a:lnSpc>
                <a:spcPct val="100000"/>
              </a:lnSpc>
              <a:spcBef>
                <a:spcPts val="1000"/>
              </a:spcBef>
              <a:spcAft>
                <a:spcPts val="0"/>
              </a:spcAft>
              <a:buClr>
                <a:srgbClr val="262626"/>
              </a:buClr>
              <a:buSzPts val="1920"/>
              <a:buFont typeface="Calibri"/>
              <a:buChar char="●"/>
            </a:pPr>
            <a:r>
              <a:rPr lang="en-US" sz="2800" b="0" i="0" u="none" strike="noStrike" cap="none" dirty="0">
                <a:solidFill>
                  <a:srgbClr val="262626"/>
                </a:solidFill>
                <a:latin typeface="Franklin Gothic Book" panose="020B0503020102020204" pitchFamily="34" charset="0"/>
                <a:ea typeface="Libre Franklin"/>
                <a:cs typeface="Libre Franklin"/>
                <a:sym typeface="Libre Franklin"/>
              </a:rPr>
              <a:t>The disciplinary clarifications for Grade </a:t>
            </a:r>
            <a:r>
              <a:rPr lang="en-US" sz="2800" dirty="0">
                <a:solidFill>
                  <a:srgbClr val="262626"/>
                </a:solidFill>
                <a:latin typeface="Franklin Gothic Book" panose="020B0503020102020204" pitchFamily="34" charset="0"/>
                <a:ea typeface="Libre Franklin"/>
                <a:cs typeface="Libre Franklin"/>
                <a:sym typeface="Libre Franklin"/>
              </a:rPr>
              <a:t>5</a:t>
            </a:r>
            <a:r>
              <a:rPr lang="en-US" sz="2800" b="0" i="0" u="none" strike="noStrike" cap="none" dirty="0">
                <a:solidFill>
                  <a:srgbClr val="262626"/>
                </a:solidFill>
                <a:latin typeface="Franklin Gothic Book" panose="020B0503020102020204" pitchFamily="34" charset="0"/>
                <a:ea typeface="Libre Franklin"/>
                <a:cs typeface="Libre Franklin"/>
                <a:sym typeface="Libre Franklin"/>
              </a:rPr>
              <a:t> begin on page </a:t>
            </a:r>
            <a:r>
              <a:rPr lang="en-US" sz="2800" dirty="0">
                <a:solidFill>
                  <a:srgbClr val="262626"/>
                </a:solidFill>
                <a:latin typeface="Franklin Gothic Book" panose="020B0503020102020204" pitchFamily="34" charset="0"/>
                <a:ea typeface="Libre Franklin"/>
                <a:cs typeface="Libre Franklin"/>
                <a:sym typeface="Libre Franklin"/>
              </a:rPr>
              <a:t>87</a:t>
            </a:r>
            <a:r>
              <a:rPr lang="en-US" sz="2800" b="0" i="0" u="none" strike="noStrike" cap="none" dirty="0">
                <a:solidFill>
                  <a:srgbClr val="262626"/>
                </a:solidFill>
                <a:latin typeface="Franklin Gothic Book" panose="020B0503020102020204" pitchFamily="34" charset="0"/>
                <a:ea typeface="Libre Franklin"/>
                <a:cs typeface="Libre Franklin"/>
                <a:sym typeface="Libre Franklin"/>
              </a:rPr>
              <a:t> of the </a:t>
            </a:r>
            <a:r>
              <a:rPr lang="en-US" sz="2800" b="0" i="1" u="none" strike="noStrike" cap="none" dirty="0">
                <a:solidFill>
                  <a:srgbClr val="262626"/>
                </a:solidFill>
                <a:latin typeface="Franklin Gothic Book" panose="020B0503020102020204" pitchFamily="34" charset="0"/>
                <a:ea typeface="Libre Franklin"/>
                <a:cs typeface="Libre Franklin"/>
                <a:sym typeface="Libre Franklin"/>
              </a:rPr>
              <a:t>KAS for Social Studies</a:t>
            </a:r>
            <a:r>
              <a:rPr lang="en-US" sz="2800" b="0" i="0" u="none" strike="noStrike" cap="none" dirty="0">
                <a:solidFill>
                  <a:srgbClr val="262626"/>
                </a:solidFill>
                <a:latin typeface="Franklin Gothic Book" panose="020B0503020102020204" pitchFamily="34" charset="0"/>
                <a:ea typeface="Libre Franklin"/>
                <a:cs typeface="Libre Franklin"/>
                <a:sym typeface="Libre Franklin"/>
              </a:rPr>
              <a:t>.</a:t>
            </a:r>
            <a:endParaRPr sz="2800" b="0" i="0" u="none" strike="noStrike" cap="none" dirty="0">
              <a:solidFill>
                <a:srgbClr val="595959"/>
              </a:solidFill>
              <a:latin typeface="Franklin Gothic Book" panose="020B0503020102020204" pitchFamily="34" charset="0"/>
              <a:ea typeface="Libre Franklin"/>
              <a:cs typeface="Libre Franklin"/>
              <a:sym typeface="Libre Franklin"/>
            </a:endParaRPr>
          </a:p>
          <a:p>
            <a:pPr marL="342900" marR="0" lvl="0" indent="-165100" algn="l" rtl="0">
              <a:lnSpc>
                <a:spcPct val="100000"/>
              </a:lnSpc>
              <a:spcBef>
                <a:spcPts val="1000"/>
              </a:spcBef>
              <a:spcAft>
                <a:spcPts val="0"/>
              </a:spcAft>
              <a:buClr>
                <a:srgbClr val="D2BD24"/>
              </a:buClr>
              <a:buSzPts val="2800"/>
              <a:buFont typeface="Noto Sans Symbols"/>
              <a:buNone/>
            </a:pPr>
            <a:endParaRPr sz="2800" b="0" i="0" u="none" strike="noStrike" cap="none" dirty="0">
              <a:solidFill>
                <a:srgbClr val="3F3F3F"/>
              </a:solidFill>
              <a:latin typeface="Libre Franklin"/>
              <a:ea typeface="Libre Franklin"/>
              <a:cs typeface="Libre Franklin"/>
              <a:sym typeface="Libre Franklin"/>
            </a:endParaRPr>
          </a:p>
        </p:txBody>
      </p:sp>
      <p:graphicFrame>
        <p:nvGraphicFramePr>
          <p:cNvPr id="211" name="Google Shape;211;p46"/>
          <p:cNvGraphicFramePr/>
          <p:nvPr/>
        </p:nvGraphicFramePr>
        <p:xfrm>
          <a:off x="547369" y="3391575"/>
          <a:ext cx="11097250" cy="3418880"/>
        </p:xfrm>
        <a:graphic>
          <a:graphicData uri="http://schemas.openxmlformats.org/drawingml/2006/table">
            <a:tbl>
              <a:tblPr firstRow="1" bandRow="1">
                <a:noFill/>
                <a:tableStyleId>{557B9574-F938-4578-A849-EF2CF4825F78}</a:tableStyleId>
              </a:tblPr>
              <a:tblGrid>
                <a:gridCol w="2094225">
                  <a:extLst>
                    <a:ext uri="{9D8B030D-6E8A-4147-A177-3AD203B41FA5}">
                      <a16:colId xmlns:a16="http://schemas.microsoft.com/office/drawing/2014/main" val="20000"/>
                    </a:ext>
                  </a:extLst>
                </a:gridCol>
                <a:gridCol w="3756800">
                  <a:extLst>
                    <a:ext uri="{9D8B030D-6E8A-4147-A177-3AD203B41FA5}">
                      <a16:colId xmlns:a16="http://schemas.microsoft.com/office/drawing/2014/main" val="20001"/>
                    </a:ext>
                  </a:extLst>
                </a:gridCol>
                <a:gridCol w="5246225">
                  <a:extLst>
                    <a:ext uri="{9D8B030D-6E8A-4147-A177-3AD203B41FA5}">
                      <a16:colId xmlns:a16="http://schemas.microsoft.com/office/drawing/2014/main" val="20002"/>
                    </a:ext>
                  </a:extLst>
                </a:gridCol>
              </a:tblGrid>
              <a:tr h="553750">
                <a:tc>
                  <a:txBody>
                    <a:bodyPr/>
                    <a:lstStyle/>
                    <a:p>
                      <a:pPr marL="0" marR="0" lvl="0" indent="0" algn="l" rtl="0">
                        <a:lnSpc>
                          <a:spcPct val="100000"/>
                        </a:lnSpc>
                        <a:spcBef>
                          <a:spcPts val="0"/>
                        </a:spcBef>
                        <a:spcAft>
                          <a:spcPts val="0"/>
                        </a:spcAft>
                        <a:buNone/>
                      </a:pPr>
                      <a:r>
                        <a:rPr lang="en-US" sz="1400" b="1" u="none" strike="noStrike" cap="none" dirty="0">
                          <a:latin typeface="Libre Franklin"/>
                          <a:ea typeface="Libre Franklin"/>
                          <a:cs typeface="Libre Franklin"/>
                          <a:sym typeface="Libre Franklin"/>
                        </a:rPr>
                        <a:t>Concepts and Practices</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None/>
                      </a:pPr>
                      <a:r>
                        <a:rPr lang="en-US" sz="1400" b="1" u="none" strike="noStrike" cap="none" dirty="0">
                          <a:latin typeface="Libre Franklin"/>
                          <a:ea typeface="Libre Franklin"/>
                          <a:cs typeface="Libre Franklin"/>
                          <a:sym typeface="Libre Franklin"/>
                        </a:rPr>
                        <a:t>Standard</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None/>
                      </a:pPr>
                      <a:r>
                        <a:rPr lang="en-US" sz="1400" b="1" u="none" strike="noStrike" cap="none" dirty="0">
                          <a:latin typeface="Libre Franklin"/>
                          <a:ea typeface="Libre Franklin"/>
                          <a:cs typeface="Libre Franklin"/>
                          <a:sym typeface="Libre Franklin"/>
                        </a:rPr>
                        <a:t>Disciplinary Clarifications</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US" b="1" dirty="0">
                          <a:latin typeface="Libre Franklin"/>
                          <a:ea typeface="Libre Franklin"/>
                          <a:cs typeface="Libre Franklin"/>
                          <a:sym typeface="Libre Franklin"/>
                        </a:rPr>
                        <a:t>H: Change and Continuity</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99FF"/>
                    </a:solidFill>
                  </a:tcPr>
                </a:tc>
                <a:tc>
                  <a:txBody>
                    <a:bodyPr/>
                    <a:lstStyle/>
                    <a:p>
                      <a:pPr marL="0" marR="0" lvl="0" indent="0" algn="l" rtl="0">
                        <a:lnSpc>
                          <a:spcPct val="100000"/>
                        </a:lnSpc>
                        <a:spcBef>
                          <a:spcPts val="0"/>
                        </a:spcBef>
                        <a:spcAft>
                          <a:spcPts val="0"/>
                        </a:spcAft>
                        <a:buNone/>
                      </a:pPr>
                      <a:r>
                        <a:rPr lang="en-US" dirty="0">
                          <a:latin typeface="Libre Franklin"/>
                          <a:ea typeface="Libre Franklin"/>
                          <a:cs typeface="Libre Franklin"/>
                          <a:sym typeface="Libre Franklin"/>
                        </a:rPr>
                        <a:t>5.H.CH.1 Describe the impact of fundamental documents on the development of the United States.</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dirty="0">
                          <a:latin typeface="Libre Franklin"/>
                          <a:ea typeface="Libre Franklin"/>
                          <a:cs typeface="Libre Franklin"/>
                          <a:sym typeface="Libre Franklin"/>
                        </a:rPr>
                        <a:t>The fundamental documents, including, but not limited to, the Declaration of Independence, the Constitution of the United States and the first ten (10) amendments to the Constitution of the United States, also known as the Bill of Rights, established the United States government and presented the philosophical, traditional and political foundations on which the nation was built. New political ideologies influenced the democratic principles that guided the founding of the nation and formation of the government. Certain groups, including women, African Americans and American Indians, did not receive equal rights or representation. Protections for the institution of slavery were embedded in the fundamental documents. </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amp; Section Screens">
  <a:themeElements>
    <a:clrScheme name="BRI Palette">
      <a:dk1>
        <a:srgbClr val="333B41"/>
      </a:dk1>
      <a:lt1>
        <a:srgbClr val="F7F4F1"/>
      </a:lt1>
      <a:dk2>
        <a:srgbClr val="1C335F"/>
      </a:dk2>
      <a:lt2>
        <a:srgbClr val="F7F4F1"/>
      </a:lt2>
      <a:accent1>
        <a:srgbClr val="1C335F"/>
      </a:accent1>
      <a:accent2>
        <a:srgbClr val="FF8300"/>
      </a:accent2>
      <a:accent3>
        <a:srgbClr val="00A6CE"/>
      </a:accent3>
      <a:accent4>
        <a:srgbClr val="3ABEAC"/>
      </a:accent4>
      <a:accent5>
        <a:srgbClr val="CCE9E9"/>
      </a:accent5>
      <a:accent6>
        <a:srgbClr val="2B4F96"/>
      </a:accent6>
      <a:hlink>
        <a:srgbClr val="FFCE9B"/>
      </a:hlink>
      <a:folHlink>
        <a:srgbClr val="75B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solidFill>
              <a:schemeClr val="tx1"/>
            </a:solidFill>
            <a:latin typeface="Libre Baskerville" panose="02000000000000000000" pitchFamily="2" charset="0"/>
          </a:defRPr>
        </a:defPPr>
      </a:lstStyle>
    </a:txDef>
  </a:objectDefaults>
  <a:extraClrSchemeLst/>
  <a:extLst>
    <a:ext uri="{05A4C25C-085E-4340-85A3-A5531E510DB2}">
      <thm15:themeFamily xmlns:thm15="http://schemas.microsoft.com/office/thememl/2012/main" name="BRI Slides v01_2024" id="{F2D76D19-49C0-9E48-B9FE-8477C2C3F316}" vid="{8624848E-3690-C140-9C96-5F8181E7BB55}"/>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2024-10-30T19:24:46+00:00</Publication_x0020_Date>
    <Audience1 xmlns="3a62de7d-ba57-4f43-9dae-9623ba637be0"/>
    <_dlc_DocId xmlns="3a62de7d-ba57-4f43-9dae-9623ba637be0">KYED-536-2102</_dlc_DocId>
    <_dlc_DocIdUrl xmlns="3a62de7d-ba57-4f43-9dae-9623ba637be0">
      <Url>https://education-edit.ky.gov/curriculum/standards/kyacadstand/_layouts/15/DocIdRedir.aspx?ID=KYED-536-2102</Url>
      <Description>KYED-536-2102</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C95C4AE-0055-428D-9516-EB37E995252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92C450E-9A00-4EA3-9BE4-050189EAF425}"/>
</file>

<file path=customXml/itemProps3.xml><?xml version="1.0" encoding="utf-8"?>
<ds:datastoreItem xmlns:ds="http://schemas.openxmlformats.org/officeDocument/2006/customXml" ds:itemID="{A810AF44-3CFD-4129-AB6F-DFE4007AE4D8}">
  <ds:schemaRefs>
    <ds:schemaRef ds:uri="http://schemas.microsoft.com/sharepoint/v3/contenttype/forms"/>
  </ds:schemaRefs>
</ds:datastoreItem>
</file>

<file path=customXml/itemProps4.xml><?xml version="1.0" encoding="utf-8"?>
<ds:datastoreItem xmlns:ds="http://schemas.openxmlformats.org/officeDocument/2006/customXml" ds:itemID="{280416EB-6E2E-4156-8FB9-FC8F9748432F}"/>
</file>

<file path=docProps/app.xml><?xml version="1.0" encoding="utf-8"?>
<Properties xmlns="http://schemas.openxmlformats.org/officeDocument/2006/extended-properties" xmlns:vt="http://schemas.openxmlformats.org/officeDocument/2006/docPropsVTypes">
  <TotalTime>328</TotalTime>
  <Words>2906</Words>
  <Application>Microsoft Office PowerPoint</Application>
  <PresentationFormat>Widescreen</PresentationFormat>
  <Paragraphs>253</Paragraphs>
  <Slides>35</Slides>
  <Notes>23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Arial</vt:lpstr>
      <vt:lpstr>Georgia</vt:lpstr>
      <vt:lpstr>Libre Franklin</vt:lpstr>
      <vt:lpstr>Calibri</vt:lpstr>
      <vt:lpstr>Noto Sans Symbols</vt:lpstr>
      <vt:lpstr>Libre Franklin Black</vt:lpstr>
      <vt:lpstr>Libre Franklin Medium</vt:lpstr>
      <vt:lpstr>Franklin Gothic Medium</vt:lpstr>
      <vt:lpstr>Libre Baskerville</vt:lpstr>
      <vt:lpstr>Franklin Gothic Book</vt:lpstr>
      <vt:lpstr>Office Theme</vt:lpstr>
      <vt:lpstr>Title &amp; Section Screens</vt:lpstr>
      <vt:lpstr>What do the Kentucky Academic Standards (KAS) for Social Studies look like in practice?</vt:lpstr>
      <vt:lpstr>Webinar Goals</vt:lpstr>
      <vt:lpstr>What are Standards?</vt:lpstr>
      <vt:lpstr>What Does it Mean to Unpack a Standard?</vt:lpstr>
      <vt:lpstr>Tool to Unpack Standards</vt:lpstr>
      <vt:lpstr>Step 1: List the Standard</vt:lpstr>
      <vt:lpstr>Step 2: What Knowledge, Concepts, Vocabulary will they need to Master? (1)</vt:lpstr>
      <vt:lpstr>Step 2: What Knowledge, Concepts, Vocabulary will they need to Master? (2)</vt:lpstr>
      <vt:lpstr>Step 2: What Knowledge, Concepts, Vocabulary will they need to Master? (3)</vt:lpstr>
      <vt:lpstr>Step 2: What Knowledge, Concepts, Vocabulary will they need to Master? (4)</vt:lpstr>
      <vt:lpstr>Step 3: What Skills will they need to Master?</vt:lpstr>
      <vt:lpstr>Step 4: What Level of Proficiency do Students need to be in order to Reach this Standard? </vt:lpstr>
      <vt:lpstr>What do the KAS for Social Studies look like in practice?</vt:lpstr>
      <vt:lpstr>Please take a moment to sign in with the QR code.</vt:lpstr>
      <vt:lpstr>Examining the Declaration of Independence in Early Grades   Kentucky Department of Education October 16, 2024</vt:lpstr>
      <vt:lpstr>Vision and Mission</vt:lpstr>
      <vt:lpstr> +Inquiry-based +Content-area literacy instruction +Performance-based assessments +Modular and time-friendly   </vt:lpstr>
      <vt:lpstr>Lesson 2: The Causes of the American Revolution &amp; Declaration of Independence </vt:lpstr>
      <vt:lpstr>Supporting Question: How does the Declaration of Independence show the American ideals of justice and natural rights?</vt:lpstr>
      <vt:lpstr>Distribute copies of the Principles and Virtues Poster.  Ask students to read the definitions of the terms JUSTICE and NATURAL RIGHTS.  </vt:lpstr>
      <vt:lpstr>Discussion Questions:</vt:lpstr>
      <vt:lpstr>Watch the Video: Causes of the American Revolution</vt:lpstr>
      <vt:lpstr>Lead students in a quick true or false check for understanding:</vt:lpstr>
      <vt:lpstr>  Display this copy of the Declaration of Independence. </vt:lpstr>
      <vt:lpstr>Distribute Handout D:  See Think Wonder</vt:lpstr>
      <vt:lpstr>Fill in the “See” Column in Handout  DD:</vt:lpstr>
      <vt:lpstr> As we read aloud from this version, write your answers to each question in the chat:   </vt:lpstr>
      <vt:lpstr>Whole Group Discussion Questions</vt:lpstr>
      <vt:lpstr>Strategies:  1. "Chunking" 2. Vocabulary support 3. Interaction through questioning</vt:lpstr>
      <vt:lpstr>The principle and virtue for this lesson are highlighted in this activity.</vt:lpstr>
      <vt:lpstr>Write a short answer to the following questions in the Chat:</vt:lpstr>
      <vt:lpstr>Sample Exemplar</vt:lpstr>
      <vt:lpstr>A</vt:lpstr>
      <vt:lpstr>https://bit.ly/3z14ctG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Ransom, Heather - Division of Academic Program Standards</dc:creator>
  <cp:lastModifiedBy>Placido, Tabor - Office of Teaching and Learning</cp:lastModifiedBy>
  <cp:revision>2</cp:revision>
  <dcterms:modified xsi:type="dcterms:W3CDTF">2024-10-30T19:23:35Z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d1d9429d-08ec-4d1e-acb8-a5251177d91b</vt:lpwstr>
  </property>
  <property fmtid="{D5CDD505-2E9C-101B-9397-08002B2CF9AE}" pid="4" name="MSIP_Label_eb544694-0027-44fa-bee4-2648c0363f9d_Enabled">
    <vt:lpwstr>true</vt:lpwstr>
  </property>
  <property fmtid="{D5CDD505-2E9C-101B-9397-08002B2CF9AE}" pid="5" name="MSIP_Label_eb544694-0027-44fa-bee4-2648c0363f9d_SetDate">
    <vt:lpwstr>2024-10-21T13:28:43Z</vt:lpwstr>
  </property>
  <property fmtid="{D5CDD505-2E9C-101B-9397-08002B2CF9AE}" pid="6" name="MSIP_Label_eb544694-0027-44fa-bee4-2648c0363f9d_Method">
    <vt:lpwstr>Standard</vt:lpwstr>
  </property>
  <property fmtid="{D5CDD505-2E9C-101B-9397-08002B2CF9AE}" pid="7" name="MSIP_Label_eb544694-0027-44fa-bee4-2648c0363f9d_Name">
    <vt:lpwstr>defa4170-0d19-0005-0004-bc88714345d2</vt:lpwstr>
  </property>
  <property fmtid="{D5CDD505-2E9C-101B-9397-08002B2CF9AE}" pid="8" name="MSIP_Label_eb544694-0027-44fa-bee4-2648c0363f9d_SiteId">
    <vt:lpwstr>9360c11f-90e6-4706-ad00-25fcdc9e2ed1</vt:lpwstr>
  </property>
  <property fmtid="{D5CDD505-2E9C-101B-9397-08002B2CF9AE}" pid="9" name="MSIP_Label_eb544694-0027-44fa-bee4-2648c0363f9d_ActionId">
    <vt:lpwstr>a7516e6f-8489-4b37-85ee-9d08552b22b9</vt:lpwstr>
  </property>
  <property fmtid="{D5CDD505-2E9C-101B-9397-08002B2CF9AE}" pid="10" name="MSIP_Label_eb544694-0027-44fa-bee4-2648c0363f9d_ContentBits">
    <vt:lpwstr>0</vt:lpwstr>
  </property>
</Properties>
</file>