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5"/>
    <p:sldMasterId id="2147483704" r:id="rId6"/>
    <p:sldMasterId id="2147483724" r:id="rId7"/>
  </p:sldMasterIdLst>
  <p:notesMasterIdLst>
    <p:notesMasterId r:id="rId116"/>
  </p:notesMasterIdLst>
  <p:sldIdLst>
    <p:sldId id="376" r:id="rId8"/>
    <p:sldId id="377" r:id="rId9"/>
    <p:sldId id="259" r:id="rId10"/>
    <p:sldId id="260" r:id="rId11"/>
    <p:sldId id="261" r:id="rId12"/>
    <p:sldId id="262" r:id="rId13"/>
    <p:sldId id="263" r:id="rId14"/>
    <p:sldId id="264" r:id="rId15"/>
    <p:sldId id="265" r:id="rId16"/>
    <p:sldId id="266" r:id="rId17"/>
    <p:sldId id="37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380" r:id="rId32"/>
    <p:sldId id="286" r:id="rId33"/>
    <p:sldId id="287" r:id="rId34"/>
    <p:sldId id="381" r:id="rId35"/>
    <p:sldId id="382" r:id="rId36"/>
    <p:sldId id="383" r:id="rId37"/>
    <p:sldId id="384" r:id="rId38"/>
    <p:sldId id="385" r:id="rId39"/>
    <p:sldId id="386" r:id="rId40"/>
    <p:sldId id="387" r:id="rId41"/>
    <p:sldId id="388" r:id="rId42"/>
    <p:sldId id="296" r:id="rId43"/>
    <p:sldId id="389" r:id="rId44"/>
    <p:sldId id="300" r:id="rId45"/>
    <p:sldId id="301" r:id="rId46"/>
    <p:sldId id="302" r:id="rId47"/>
    <p:sldId id="390" r:id="rId48"/>
    <p:sldId id="391" r:id="rId49"/>
    <p:sldId id="392" r:id="rId50"/>
    <p:sldId id="393" r:id="rId51"/>
    <p:sldId id="394" r:id="rId52"/>
    <p:sldId id="308" r:id="rId53"/>
    <p:sldId id="309" r:id="rId54"/>
    <p:sldId id="310" r:id="rId55"/>
    <p:sldId id="311" r:id="rId56"/>
    <p:sldId id="312" r:id="rId57"/>
    <p:sldId id="313" r:id="rId58"/>
    <p:sldId id="314" r:id="rId59"/>
    <p:sldId id="315" r:id="rId60"/>
    <p:sldId id="316" r:id="rId61"/>
    <p:sldId id="317" r:id="rId62"/>
    <p:sldId id="318" r:id="rId63"/>
    <p:sldId id="395" r:id="rId64"/>
    <p:sldId id="320" r:id="rId65"/>
    <p:sldId id="321" r:id="rId66"/>
    <p:sldId id="322" r:id="rId67"/>
    <p:sldId id="323" r:id="rId68"/>
    <p:sldId id="396" r:id="rId69"/>
    <p:sldId id="325" r:id="rId70"/>
    <p:sldId id="326" r:id="rId71"/>
    <p:sldId id="397" r:id="rId72"/>
    <p:sldId id="330" r:id="rId73"/>
    <p:sldId id="331" r:id="rId74"/>
    <p:sldId id="398" r:id="rId75"/>
    <p:sldId id="399" r:id="rId76"/>
    <p:sldId id="400" r:id="rId77"/>
    <p:sldId id="401" r:id="rId78"/>
    <p:sldId id="402" r:id="rId79"/>
    <p:sldId id="403" r:id="rId80"/>
    <p:sldId id="338" r:id="rId81"/>
    <p:sldId id="339" r:id="rId82"/>
    <p:sldId id="404" r:id="rId83"/>
    <p:sldId id="343" r:id="rId84"/>
    <p:sldId id="344" r:id="rId85"/>
    <p:sldId id="345" r:id="rId86"/>
    <p:sldId id="346" r:id="rId87"/>
    <p:sldId id="347" r:id="rId88"/>
    <p:sldId id="348" r:id="rId89"/>
    <p:sldId id="349" r:id="rId90"/>
    <p:sldId id="405"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406" r:id="rId108"/>
    <p:sldId id="372" r:id="rId109"/>
    <p:sldId id="413" r:id="rId110"/>
    <p:sldId id="407" r:id="rId111"/>
    <p:sldId id="373" r:id="rId112"/>
    <p:sldId id="409" r:id="rId113"/>
    <p:sldId id="410" r:id="rId114"/>
    <p:sldId id="411" r:id="rId1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148" roundtripDataSignature="AMtx7mh8vNA9mV3wxGxJQQPaKMLpQK0g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Clouse" initials="" lastIdx="1" clrIdx="0"/>
  <p:cmAuthor id="1" name="Lauren Gallicchio"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5DA9AE"/>
    <a:srgbClr val="445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F0B62-1085-49B1-ADDC-806063E4943F}" v="5" dt="2023-10-11T20:53:08.817"/>
    <p1510:client id="{F933D38A-158C-422C-A483-6CE4FD9A94A2}" v="1" dt="2023-10-09T18:46:28.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61632" autoAdjust="0"/>
  </p:normalViewPr>
  <p:slideViewPr>
    <p:cSldViewPr snapToGrid="0">
      <p:cViewPr varScale="1">
        <p:scale>
          <a:sx n="44" d="100"/>
          <a:sy n="44" d="100"/>
        </p:scale>
        <p:origin x="336" y="53"/>
      </p:cViewPr>
      <p:guideLst/>
    </p:cSldViewPr>
  </p:slideViewPr>
  <p:outlineViewPr>
    <p:cViewPr>
      <p:scale>
        <a:sx n="33" d="100"/>
        <a:sy n="33" d="100"/>
      </p:scale>
      <p:origin x="0" y="-564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54" Type="http://schemas.microsoft.com/office/2015/10/relationships/revisionInfo" Target="revisionInfo.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49" Type="http://schemas.openxmlformats.org/officeDocument/2006/relationships/commentAuthors" Target="commentAuthors.xml"/><Relationship Id="rId5" Type="http://schemas.openxmlformats.org/officeDocument/2006/relationships/slideMaster" Target="slideMasters/slideMaster1.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5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3" Type="http://schemas.openxmlformats.org/officeDocument/2006/relationships/tableStyles" Target="tableStyle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48" Type="http://customschemas.google.com/relationships/presentationmetadata" Target="meta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3:51.2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0,'4059'0,"-4018"0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13.260"/>
    </inkml:context>
    <inkml:brush xml:id="br0">
      <inkml:brushProperty name="width" value="0.05" units="cm"/>
      <inkml:brushProperty name="height" value="0.05" units="cm"/>
      <inkml:brushProperty name="color" value="#E71224"/>
    </inkml:brush>
  </inkml:definitions>
  <inkml:trace contextRef="#ctx0" brushRef="#br0">182 33 24575,'35'-2'0,"69"-12"0,-66 7 0,55-2 0,425 9 0,-460 6 0,-2 2 0,1 3 0,55 17 0,15 4 0,-69-19 0,110 42 0,-149-47 0,-16-7 0,1 0 0,0 0 0,-1 0 0,1 1 0,-1 0 0,1-1 0,-1 1 0,0 1 0,0-1 0,0 0 0,0 1 0,0-1 0,0 1 0,-1 0 0,1 0 0,-1 0 0,0 0 0,0 1 0,2 4 0,3 7 0,-1 1 0,0 0 0,-1 1 0,-1-1 0,0 1 0,-1 0 0,0 19 0,-3 125 0,-2-83 0,14 525 0,13-325 0,2 90 0,-37 133 0,5-359 0,4-40 0,-4 69 0,2-137 0,-1-1 0,-2 1 0,-11 34 0,-2-10 0,10-35 0,1 0 0,1 0 0,2 1 0,0 0 0,1 1 0,1-1 0,1 32 0,2-56 0,0 0 0,-1 0 0,1 0 0,0-1 0,-1 1 0,1 0 0,0 0 0,-1 0 0,1 0 0,0 0 0,-1 0 0,1 0 0,0 0 0,-1 0 0,1 0 0,0 0 0,-1 0 0,1 0 0,0 0 0,-1 0 0,1 0 0,0 0 0,-1 0 0,1 0 0,0 1 0,0-1 0,-1 0 0,1 0 0,0 0 0,-1 1 0,1-1 0,0 0 0,0 0 0,-1 1 0,1-1 0,0 0 0,0 0 0,0 1 0,0-1 0,-1 0 0,1 1 0,0-1 0,0 1 0,-14 12 0,-2 4 0,0-2 0,-1-1 0,-1 0 0,0-1 0,-1 0 0,-22 9 0,6-1 0,-36 19 0,-1-4 0,-146 53 0,119-54 0,-184 39 0,-3-20 0,179-35-80,28-6-348,0 3-1,-77 27 1,139-37-6398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3:59.2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6449 195,'-423'0,"380"-2,1-2,-57-13,50 7,-61-3,-420 10,271 5,-1817-2,2023 3,-101 18,-16 1,-188-19,203-5,103 2,-1-3,1-3,-98-22,110 18,1 0,0-1,-45-20,-51-28,111 51,1 1,-1 1,-48-6,37 9,0 2,1 2,-1 0,0 3,-53 11,28-2,-1-4,-90 4,-126-14,112-2,50 3,65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4:02.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2713 238,'-59'-3,"-64"-10,25 1,-279-46,295 35,57 14,-1 2,-43-6,-5 8,-89 8,-62-5,201-1,1-2,-29-8,28 6,-49-8,-23 10,-100 6,-62-3,228-2,-50-13,49 10,-42-6,-234 7,234 7,22-1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4:09.759"/>
    </inkml:context>
    <inkml:brush xml:id="br0">
      <inkml:brushProperty name="width" value="0.05" units="cm"/>
      <inkml:brushProperty name="height" value="0.05" units="cm"/>
      <inkml:brushProperty name="color" value="#E71224"/>
    </inkml:brush>
  </inkml:definitions>
  <inkml:trace contextRef="#ctx0" brushRef="#br0">6416 1277 24575,'-523'-314'-87,"220"120"-1515,-127-53 1269,224 130 328,-385-193-15,564 298 56,-1 1 0,-1 1-1,0 2 1,-1 1 0,1 1-1,-55-4 1,-30-4 1630,-17-1-1535,-425 13-131,284 4 0,-28 22 0,10 1 0,261-24 0,0 1 0,0 2 0,-40 11 0,-83 31 0,93-26 0,-92 19 0,58-28 0,0-4 0,-156-10 0,-47 3 0,285 1 0,1 0 0,-1 1 0,0 1 0,1 0 0,-1 0 0,1 1 0,-16 8 0,-2 4 0,-32 25 0,7-5 0,-44 20 0,-31 21 0,112-66 0,0 1 0,1 1 0,1 1 0,0 0 0,-19 25 0,-83 100 0,82-101 0,1 1 0,2 1 0,1 2 0,-29 57 0,36-51 0,-22 41 0,5 2 0,-47 155 0,45-57 0,-23 246 0,49-238 0,16 320 0,12-383 0,53 248 0,-10-202 0,-13-51 0,-27-86 0,2 0 0,28 52 0,4 8 0,-28-59 0,1-2 0,3 0 0,41 55 0,106 104 0,-80-106 0,115 91 0,-90-75 0,-82-74 0,1-2 0,53 38 0,52 23 0,166 123 0,-75-36 0,259 155 0,-246-212 0,-98-55 0,-40-13 0,-56-28 0,1-3 0,1-2 0,88 29 0,-45-30 0,1-4 0,1-5 0,0-4 0,122-1 0,-155-10 0,35 1 0,0-4 0,160-25 0,373-131 0,-546 132 0,1 4 0,1 4 0,157-13 0,-145 24 0,-1-5 0,0-4 0,-1-4 0,154-55 0,45-25 0,-271 90 0,-1-2 0,-1 0 0,35-25 0,-29 18 0,49-25 0,196-93 0,-245 121 0,-1-1 0,-1-2 0,-1-1 0,30-28 0,158-186 0,-110 115 0,-50 51 0,-2-1 0,-4-4 0,44-84 0,-48 67 0,70-192 0,-101 247 0,0 2 0,23-36 0,-20 39 0,-2-1 0,18-48 0,51-210 0,-75 248 0,-1 0 0,-3-1 0,3-68 0,-14-127 0,2 194 0,-1 0 0,-3 1 0,-1-1 0,-3 1 0,-1 1 0,-2 0 0,-2 0 0,-32-60 0,42 91 0,-160-266 0,140 239 0,-2 2 0,-2 0 0,-1 2 0,-70-57 0,44 43 0,34 28 0,-1 0 0,-1 1 0,-1 1 0,-30-14 0,-41-9 0,66 30 0,1-1 0,0-2 0,1-1 0,-36-24 0,-64-46 0,-17-14 0,113 76 0,0 2 0,-72-34 0,64 34 0,6 5-1365,2 5-5461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3.703"/>
    </inkml:context>
    <inkml:brush xml:id="br0">
      <inkml:brushProperty name="width" value="0.05" units="cm"/>
      <inkml:brushProperty name="height" value="0.05" units="cm"/>
      <inkml:brushProperty name="color" value="#E71224"/>
    </inkml:brush>
  </inkml:definitions>
  <inkml:trace contextRef="#ctx0" brushRef="#br0">4432 513 24575,'-5'-1'0,"1"0"0,-1-1 0,0 1 0,0-1 0,1 0 0,-1 0 0,1-1 0,-7-4 0,-10-5 0,-71-32 0,-117-53 0,159 77 0,-1 3 0,-70-16 0,-298-28 0,332 53 0,-1 5 0,-88 7 0,-171 37 0,-263 108 0,128-25 0,-576 101 0,1001-214 0,1 2 0,-99 38 0,137-43 0,0 1 0,0 1 0,1 0 0,0 1 0,1 1 0,0 0 0,1 2 0,0-1 0,1 2 0,1 0 0,-21 29 0,21-22 0,0 0 0,1 0 0,1 1 0,1 1 0,2-1 0,0 2 0,-4 24 0,9-36 0,2 0 0,-1 0 0,2 0 0,0 0 0,0-1 0,1 1 0,1 0 0,0 0 0,1 0 0,0-1 0,1 0 0,0 1 0,1-1 0,0-1 0,12 19 0,1-5 0,2 0 0,0-2 0,1-1 0,2 0 0,0-2 0,36 25 0,9 0 0,90 44 0,-67-46 0,3-4 0,1-4 0,2-4 0,188 35 0,412 14 0,-488-63 0,396 13 0,3-31 0,-263-1 0,-317 2 0,683 19 0,-87 47 0,-411-41 0,900 51 0,2-79 0,65-3 0,-193 4 0,-3-46 0,-579 17 0,184-18 0,-6-34 0,-479 61 0,0-6 0,-2-3 0,-2-6 0,162-81 0,-180 76 0,153-83 0,-168 87 0,86-69 0,-129 87 0,0-1 0,-2-1 0,-1-1 0,0-1 0,-2-1 0,-1 0 0,-1-2 0,-1 0 0,-2-1 0,13-30 0,-20 38 0,-1 0 0,-1 0 0,0 0 0,-2-1 0,0 1 0,0-42 0,-4 46 0,0 0 0,-1 1 0,-1-1 0,-1 1 0,0 0 0,-1-1 0,0 2 0,-1-1 0,-16-26 0,4 15 0,-1 0 0,-1 1 0,-2 1 0,0 1 0,-47-38 0,3 12 0,-80-45 0,48 40 0,-3 4 0,-2 4 0,-167-50 0,-340-45 0,275 90 0,-2 14 0,-1 16 0,-412 25 0,-165 90 0,265-19 0,-594 11 0,439-93 0,162-4 0,378 13 0,-232 8 0,345 0 0,-188 37 0,148-9 0,-342 61 0,206-47-1365,281-45-5461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5.522"/>
    </inkml:context>
    <inkml:brush xml:id="br0">
      <inkml:brushProperty name="width" value="0.05" units="cm"/>
      <inkml:brushProperty name="height" value="0.05" units="cm"/>
      <inkml:brushProperty name="color" value="#E71224"/>
    </inkml:brush>
  </inkml:definitions>
  <inkml:trace contextRef="#ctx0" brushRef="#br0">1479 115 24575,'-9'-7'0,"0"0"0,0 0 0,0 1 0,-1 1 0,0-1 0,0 2 0,0-1 0,-1 1 0,1 1 0,-1 0 0,-12-2 0,-18-2 0,-65-2 0,99 9 0,-248-2 0,-30-2 0,260 1 0,-34-9 0,41 8 0,-1 0 0,1 1 0,0 1 0,-22 0 0,39 2 0,-1 1 0,1-1 0,-1 1 0,1-1 0,-1 1 0,1 0 0,0 0 0,0 0 0,-1 0 0,1 0 0,0 0 0,0 0 0,0 0 0,0 0 0,0 0 0,0 1 0,0-1 0,0 2 0,-17 32 0,12-22 0,-23 44 0,3 2 0,2 0 0,4 2 0,-15 68 0,10-6 0,-8 139 0,-69 521 0,50-420 0,22-131 0,-4 186 0,35 1 0,2-176 0,-3 840 0,34-1084 0,458-27 0,-298 7 0,258 3 0,-433 19 24,-1 1 0,1 0 0,-1 1 0,22 7 0,-32-7-138,-1-1 0,0 1-1,0 0 1,0 0 0,0 1 0,0 0-1,-1 1 1,0-1 0,0 1 0,0 0-1,0 0 1,8 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8.941"/>
    </inkml:context>
    <inkml:brush xml:id="br0">
      <inkml:brushProperty name="width" value="0.05" units="cm"/>
      <inkml:brushProperty name="height" value="0.05" units="cm"/>
      <inkml:brushProperty name="color" value="#E71224"/>
    </inkml:brush>
  </inkml:definitions>
  <inkml:trace contextRef="#ctx0" brushRef="#br0">332 0 24575,'23'0'0,"3"2"0,0 0 0,-1 2 0,27 7 0,11 2 0,242 30 0,-153-25 0,262 66 0,-387-76 0,143 48 0,-146-46 0,0 1 0,0 0 0,-1 2 0,36 27 0,-49-32 0,-1 1 0,0 1 0,-1-1 0,0 1 0,0 1 0,-1-1 0,0 1 0,-1 0 0,-1 1 0,0 0 0,0-1 0,-1 2 0,0-1 0,-1 0 0,-1 1 0,1 13 0,1 24 0,-3 0 0,-9 93 0,2-51 0,-2 86 0,-44 262 0,-66 66 0,53-245 0,-41 370 0,85-475 0,11-57 0,4 105 0,4-65 0,-6-4 0,0 86 0,8-19 0,-24-192 0,-13 8 0,-1-2 0,0-2 0,-69 17 0,-126 12 0,128-26 0,39-6 0,-283 54 0,9 26 0,302-76-27,31-11-121,-1-1-1,1 1 0,-1-1 0,0-1 1,0 0-1,0 0 0,-1 0 1,-12 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03.142"/>
    </inkml:context>
    <inkml:brush xml:id="br0">
      <inkml:brushProperty name="width" value="0.05" units="cm"/>
      <inkml:brushProperty name="height" value="0.05" units="cm"/>
      <inkml:brushProperty name="color" value="#E71224"/>
    </inkml:brush>
  </inkml:definitions>
  <inkml:trace contextRef="#ctx0" brushRef="#br0">2321 275 24575,'-19'-20'0,"8"9"0,-11-12 0,-29-24 0,42 40 0,0 0 0,-1 1 0,1 0 0,-1 1 0,-1 0 0,1 1 0,-12-4 0,15 6 0,-88-25 0,-120-19 0,204 44 0,-149-21 0,-169-1 0,229 23 0,-474 3 0,446 5 0,-60 1 0,169-8 0,0 2 0,0 0 0,1 1 0,-1 0 0,1 2 0,0 0 0,-30 14 0,37-15 0,1 1 0,1 1 0,-1 0 0,1 0 0,0 0 0,0 2 0,1-1 0,0 1 0,0 0 0,1 0 0,0 1 0,0 0 0,1 1 0,-7 12 0,11-16 0,0-1 0,0 1 0,0 0 0,1-1 0,0 1 0,0 0 0,0 0 0,1 0 0,0 0 0,0 0 0,1 0 0,1 9 0,0-6 0,1 1 0,0-1 0,1 0 0,0 0 0,0 0 0,12 16 0,1-3 0,1 0 0,1-1 0,1-2 0,29 24 0,-3-8 0,1-2 0,1-3 0,2-1 0,1-3 0,1-2 0,72 23 0,-28-18 0,1-4 0,1-4 0,182 15 0,-147-22 0,39 3 0,288 1 0,-383-11 0,1 3 0,81 22 0,8 1 0,272 19 0,-348-44 0,307 37 0,-60 27 0,15 2 0,-22-11 0,74 11 0,-286-60 0,1-5 0,-1-6 0,209-21 0,-207 4 0,-1-5 0,-1-5 0,-1-5 0,125-50 0,-189 56 0,82-46 0,-107 51 0,0-1 0,-1-2 0,-1 0 0,26-28 0,-46 42 0,0-1 0,0 1 0,-1-1 0,0 0 0,-1-1 0,0 1 0,0-1 0,-1 0 0,0-1 0,4-12 0,-7 15 0,0 0 0,0 0 0,-1 0 0,0 0 0,0 0 0,-1 0 0,0 0 0,0 0 0,0 0 0,-1 1 0,0-1 0,0 0 0,-1 1 0,0-1 0,-5-8 0,-7-9 0,-1 1 0,-1 0 0,-2 1 0,0 1 0,0 1 0,-40-31 0,11 16 0,-1 1 0,-63-31 0,47 34 0,-2 2 0,0 3 0,-131-31 0,-220-12 0,250 55 0,-240 10 0,-168 43 0,-42 1 0,432-32 0,-217-2 0,329-11 0,-129-27 0,-68-36 0,108 26 0,105 31-341,-1 3 0,1 3-1,-115 3 1,143 3-6485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10.993"/>
    </inkml:context>
    <inkml:brush xml:id="br0">
      <inkml:brushProperty name="width" value="0.05" units="cm"/>
      <inkml:brushProperty name="height" value="0.05" units="cm"/>
      <inkml:brushProperty name="color" value="#E71224"/>
    </inkml:brush>
  </inkml:definitions>
  <inkml:trace contextRef="#ctx0" brushRef="#br0">1687 179 24575,'-22'-21'0,"16"15"0,-1-1 0,0 0 0,-1 1 0,0 0 0,0 1 0,0 0 0,-1 0 0,0 1 0,0 0 0,-11-3 0,1 2 0,0 2 0,0 0 0,-33-1 0,-25-3 0,-110-24 0,-17-3 0,-176 25 0,237 11 0,121-2 0,1 1 0,-1 1 0,1 1 0,0 1 0,-23 7 0,33-8 0,1 1 0,0 0 0,0 1 0,0 0 0,1 1 0,0 0 0,0 0 0,0 1 0,1 0 0,0 0 0,-14 18 0,-2 8 0,2 1 0,1 1 0,1 1 0,3 1 0,0 0 0,3 2 0,1-1 0,2 2 0,1-1 0,2 2 0,2-1 0,-1 75 0,11 543 0,3-413 0,2 216 0,-10 609 0,2-1063 0,0 0 0,1 0 0,-1 0 0,1 0 0,1-1 0,-1 1 0,1-1 0,0 0 0,1 0 0,-1 0 0,1 0 0,0 0 0,1-1 0,-1 0 0,1 0 0,0 0 0,0 0 0,1-1 0,-1 0 0,1 0 0,0-1 0,0 1 0,1-1 0,-1-1 0,1 1 0,-1-1 0,10 2 0,74 17 0,-50-11 0,51 7 0,-41-8 0,-1 3 0,-1 1 0,61 25 0,-67-20 0,53 31 0,27 11 0,-84-45-1365,-22-9-5461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32029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AWO2lvAnjI&amp;feature=emb_logo"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learn.teachingchannel.com/video/teaching-facts-sfusd" TargetMode="External"/><Relationship Id="rId4" Type="http://schemas.openxmlformats.org/officeDocument/2006/relationships/hyperlink" Target="https://ccsso.org/sites/default/files/2018-11/Elementary%20SS%20Brief%2045%20Minute%20Version_0.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4_Section_4b_Learning_Guide_Why_Teach_Social_Studies.docx"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csso.org/sites/default/files/2018-11/Elementary%20SS%20Brief%2045%20Minute%20Version_0.pdf" TargetMode="External"/><Relationship Id="rId4" Type="http://schemas.openxmlformats.org/officeDocument/2006/relationships/hyperlink" Target="https://www.youtube.com/watch?v=LAWO2lvAnjI&amp;feature=emb_logo" TargetMode="Externa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LAWO2lvAnjI&amp;feature=emb_log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csso.org/sites/default/files/2018-11/Elementary%20SS%20Brief%2045%20Minute%20Version_0.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teachingchannel.com/video/teaching-facts-sfus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am11.safelinks.protection.outlook.com/?url=https%3A%2F%2Fapps.legislature.ky.gov%2Flaw%2Fstatutes%2Fstatute.aspx%3Fid%3D51319&amp;data=05%7C01%7Cheather.ransom%40education.ky.gov%7Cd7e4118aebe74301935d08da63f51820%7C9360c11f90e64706ad0025fcdc9e2ed1%7C0%7C0%7C637932201576614057%7CUnknown%7CTWFpbGZsb3d8eyJWIjoiMC4wLjAwMDAiLCJQIjoiV2luMzIiLCJBTiI6Ik1haWwiLCJXVCI6Mn0%3D%7C3000%7C%7C%7C&amp;sdata=Rc3nzYDrUKzW%2B1d%2BmcqO2yz9GtBJanB87W5CDns7LCI%3D&amp;reserved=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kystandards.org/standards-resources/sal/ss_sa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kystandards.or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hanahanonliteracy.com/blog/who-should-teach-disciplinary-literacy-and-should-we-integrate-the-curriculu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ystandard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5207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resources are part of this module: </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dirty="0">
                <a:solidFill>
                  <a:schemeClr val="dk1"/>
                </a:solidFill>
                <a:latin typeface="Calibri"/>
                <a:ea typeface="Calibri"/>
                <a:cs typeface="Calibri"/>
                <a:sym typeface="Calibri"/>
              </a:rPr>
              <a:t>Duke, Nell K. (2019). </a:t>
            </a:r>
            <a:r>
              <a:rPr lang="en-US" sz="1200" i="1" dirty="0">
                <a:solidFill>
                  <a:schemeClr val="dk1"/>
                </a:solidFill>
                <a:latin typeface="Calibri"/>
                <a:ea typeface="Calibri"/>
                <a:cs typeface="Calibri"/>
                <a:sym typeface="Calibri"/>
              </a:rPr>
              <a:t>Speaking up for Science and Social Studies </a:t>
            </a:r>
            <a:r>
              <a:rPr lang="en-US" sz="1200" dirty="0">
                <a:solidFill>
                  <a:schemeClr val="dk1"/>
                </a:solidFill>
                <a:latin typeface="Calibri"/>
                <a:ea typeface="Calibri"/>
                <a:cs typeface="Calibri"/>
                <a:sym typeface="Calibri"/>
              </a:rPr>
              <a:t>[video]. Retrieved </a:t>
            </a:r>
            <a:r>
              <a:rPr lang="en-US" sz="1200" dirty="0">
                <a:solidFill>
                  <a:schemeClr val="tx1"/>
                </a:solidFill>
                <a:latin typeface="Calibri"/>
                <a:ea typeface="Calibri"/>
                <a:cs typeface="Calibri"/>
                <a:sym typeface="Calibri"/>
              </a:rPr>
              <a:t>from </a:t>
            </a:r>
            <a:r>
              <a:rPr lang="en-US" u="sng" dirty="0">
                <a:solidFill>
                  <a:schemeClr val="tx1"/>
                </a:solidFill>
                <a:hlinkClick r:id="rId3">
                  <a:extLst>
                    <a:ext uri="{A12FA001-AC4F-418D-AE19-62706E023703}">
                      <ahyp:hlinkClr xmlns:ahyp="http://schemas.microsoft.com/office/drawing/2018/hyperlinkcolor" val="tx"/>
                    </a:ext>
                  </a:extLst>
                </a:hlinkClick>
              </a:rPr>
              <a:t>https://www.youtube.com/watch?v=LAWO2lvAnjI&amp;feature=emb_logo</a:t>
            </a:r>
            <a:r>
              <a:rPr lang="en-US" sz="1200" dirty="0">
                <a:solidFill>
                  <a:schemeClr val="tx1"/>
                </a:solidFill>
                <a:latin typeface="Calibri"/>
                <a:ea typeface="Calibri"/>
                <a:cs typeface="Calibri"/>
                <a:sym typeface="Calibri"/>
              </a:rPr>
              <a:t>.</a:t>
            </a: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Council of Chief State School Officers. (2023). </a:t>
            </a:r>
            <a:r>
              <a:rPr lang="en-US" sz="1200" i="1" dirty="0">
                <a:solidFill>
                  <a:schemeClr val="tx1"/>
                </a:solidFill>
                <a:latin typeface="Calibri"/>
                <a:ea typeface="Calibri"/>
                <a:cs typeface="Calibri"/>
                <a:sym typeface="Calibri"/>
              </a:rPr>
              <a:t>Effective Social Studies Integration in Elementary Classrooms</a:t>
            </a:r>
            <a:r>
              <a:rPr lang="en-US" sz="1200" i="0" dirty="0">
                <a:solidFill>
                  <a:schemeClr val="tx1"/>
                </a:solidFill>
                <a:latin typeface="Calibri"/>
                <a:ea typeface="Calibri"/>
                <a:cs typeface="Calibri"/>
                <a:sym typeface="Calibri"/>
              </a:rPr>
              <a:t>. </a:t>
            </a:r>
            <a:r>
              <a:rPr lang="en-US" sz="1200" i="0" u="sng" dirty="0">
                <a:solidFill>
                  <a:schemeClr val="tx1"/>
                </a:solidFill>
                <a:latin typeface="Calibri"/>
                <a:ea typeface="Calibri"/>
                <a:cs typeface="Calibri"/>
                <a:sym typeface="Calibri"/>
              </a:rPr>
              <a:t>https://753a0706.flowpaper.com/CCSSOSocialStudiesIntegrationInfographic053023/</a:t>
            </a: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Council of Chief State School Officers. (2018). </a:t>
            </a:r>
            <a:r>
              <a:rPr lang="en-US" sz="1200" i="1" dirty="0">
                <a:solidFill>
                  <a:schemeClr val="tx1"/>
                </a:solidFill>
                <a:latin typeface="Calibri"/>
                <a:ea typeface="Calibri"/>
                <a:cs typeface="Calibri"/>
                <a:sym typeface="Calibri"/>
              </a:rPr>
              <a:t>The Marginalization of Social Studies </a:t>
            </a:r>
            <a:r>
              <a:rPr lang="en-US" sz="1200" dirty="0">
                <a:solidFill>
                  <a:schemeClr val="tx1"/>
                </a:solidFill>
                <a:latin typeface="Calibri"/>
                <a:ea typeface="Calibri"/>
                <a:cs typeface="Calibri"/>
                <a:sym typeface="Calibri"/>
              </a:rPr>
              <a:t>[infographic]. Retrieved from </a:t>
            </a:r>
            <a:r>
              <a:rPr lang="en-US" sz="1200" u="sng" dirty="0">
                <a:solidFill>
                  <a:schemeClr val="tx1"/>
                </a:solidFill>
                <a:latin typeface="Calibri"/>
                <a:ea typeface="Calibri"/>
                <a:cs typeface="Calibri"/>
                <a:sym typeface="Calibri"/>
                <a:hlinkClick r:id="rId4" invalidUrl="https://ccsso.org/sites/default/files/2018-11/Elementary SS Brief 45 Minute Version_0.pdf">
                  <a:extLst>
                    <a:ext uri="{A12FA001-AC4F-418D-AE19-62706E023703}">
                      <ahyp:hlinkClr xmlns:ahyp="http://schemas.microsoft.com/office/drawing/2018/hyperlinkcolor" val="tx"/>
                    </a:ext>
                  </a:extLst>
                </a:hlinkClick>
              </a:rPr>
              <a:t>https://ccsso.org/sites/default/files/2018-11/Elementary%20SS%20Brief%2045%20Minute%20Version_0.pdf</a:t>
            </a:r>
            <a:r>
              <a:rPr lang="en-US" sz="1200" dirty="0">
                <a:solidFill>
                  <a:schemeClr val="tx1"/>
                </a:solidFill>
                <a:latin typeface="Calibri"/>
                <a:ea typeface="Calibri"/>
                <a:cs typeface="Calibri"/>
                <a:sym typeface="Calibri"/>
              </a:rPr>
              <a:t>.</a:t>
            </a:r>
            <a:endParaRPr lang="en-US" sz="1200" b="0" dirty="0">
              <a:solidFill>
                <a:schemeClr val="tx1"/>
              </a:solidFill>
              <a:latin typeface="Calibri"/>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b="0" dirty="0">
                <a:solidFill>
                  <a:schemeClr val="tx1"/>
                </a:solidFill>
                <a:latin typeface="Calibri"/>
                <a:ea typeface="Calibri"/>
                <a:cs typeface="Calibri"/>
                <a:sym typeface="Calibri"/>
              </a:rPr>
              <a:t>Section B Learning Guide: Why Teach Social Studies?: </a:t>
            </a:r>
            <a:r>
              <a:rPr lang="en-US" sz="2000" b="0" i="0" u="sng" dirty="0">
                <a:solidFill>
                  <a:schemeClr val="tx1"/>
                </a:solidFill>
                <a:effectLst/>
                <a:latin typeface="Times New Roman" panose="02020603050405020304" pitchFamily="18" charset="0"/>
              </a:rPr>
              <a:t>https://education.ky.gov/curriculum/standards/kyacadstand/Documents/Module_4_Section_B_Learning_Guide_Why_Teach_Social_Studies.docx</a:t>
            </a:r>
            <a:endParaRPr lang="en-US" sz="1200" b="1" i="0" u="sng" dirty="0">
              <a:solidFill>
                <a:schemeClr val="tx1"/>
              </a:solidFill>
              <a:effectLst/>
              <a:latin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The Teaching Channel. (2019). </a:t>
            </a:r>
            <a:r>
              <a:rPr lang="en-US" sz="1200" i="1" dirty="0">
                <a:solidFill>
                  <a:schemeClr val="tx1"/>
                </a:solidFill>
                <a:latin typeface="Calibri"/>
                <a:ea typeface="Calibri"/>
                <a:cs typeface="Calibri"/>
                <a:sym typeface="Calibri"/>
              </a:rPr>
              <a:t>Just the Facts: A Social Studies Lesson.  </a:t>
            </a:r>
            <a:r>
              <a:rPr lang="en-US" sz="1200" dirty="0">
                <a:solidFill>
                  <a:schemeClr val="tx1"/>
                </a:solidFill>
                <a:latin typeface="Calibri"/>
                <a:ea typeface="Calibri"/>
                <a:cs typeface="Calibri"/>
                <a:sym typeface="Calibri"/>
              </a:rPr>
              <a:t>Retrieved from</a:t>
            </a:r>
            <a:r>
              <a:rPr lang="en-US" sz="1200" b="1" dirty="0">
                <a:solidFill>
                  <a:schemeClr val="tx1"/>
                </a:solidFill>
                <a:latin typeface="Calibri"/>
                <a:ea typeface="Calibri"/>
                <a:cs typeface="Calibri"/>
                <a:sym typeface="Calibri"/>
              </a:rPr>
              <a:t> </a:t>
            </a:r>
            <a:r>
              <a:rPr lang="en-US" sz="1200" u="sng" dirty="0">
                <a:solidFill>
                  <a:schemeClr val="tx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https://learn.teachingchannel.com/video/teaching-facts-sfusd</a:t>
            </a:r>
            <a:r>
              <a:rPr lang="en-US" sz="1200" dirty="0">
                <a:solidFill>
                  <a:schemeClr val="tx1"/>
                </a:solidFill>
                <a:latin typeface="Calibri"/>
                <a:ea typeface="Calibri"/>
                <a:cs typeface="Calibri"/>
                <a:sym typeface="Calibri"/>
              </a:rPr>
              <a:t>. Note: </a:t>
            </a:r>
            <a:r>
              <a:rPr lang="en-US" sz="1200" dirty="0">
                <a:solidFill>
                  <a:schemeClr val="dk1"/>
                </a:solidFill>
                <a:latin typeface="Calibri"/>
                <a:ea typeface="Calibri"/>
                <a:cs typeface="Calibri"/>
                <a:sym typeface="Calibri"/>
              </a:rPr>
              <a:t>Participants will need to create an account to log in.</a:t>
            </a:r>
          </a:p>
          <a:p>
            <a:pPr marL="171450" marR="52070" lvl="0" indent="-171450" algn="l" rtl="0">
              <a:lnSpc>
                <a:spcPct val="100000"/>
              </a:lnSpc>
              <a:spcBef>
                <a:spcPts val="0"/>
              </a:spcBef>
              <a:spcAft>
                <a:spcPts val="0"/>
              </a:spcAft>
              <a:buClr>
                <a:schemeClr val="dk1"/>
              </a:buClr>
              <a:buSzPts val="1100"/>
            </a:pPr>
            <a:r>
              <a:rPr lang="en-US" sz="1200" dirty="0">
                <a:solidFill>
                  <a:schemeClr val="dk1"/>
                </a:solidFill>
                <a:latin typeface="Calibri"/>
                <a:ea typeface="Calibri"/>
                <a:cs typeface="Calibri"/>
                <a:sym typeface="Calibri"/>
              </a:rPr>
              <a:t>Social Studies Assignment Review Protocol: </a:t>
            </a:r>
            <a:r>
              <a:rPr lang="en-US" sz="1200" u="sng" dirty="0">
                <a:solidFill>
                  <a:schemeClr val="dk1"/>
                </a:solidFill>
                <a:latin typeface="Calibri"/>
                <a:ea typeface="Calibri"/>
                <a:cs typeface="Calibri"/>
                <a:sym typeface="Calibri"/>
              </a:rPr>
              <a:t>https://education.ky.gov/curriculum/standards/kyacadstand/Documents/Social_Studies_Assignment_Review_Protocol.docx</a:t>
            </a:r>
          </a:p>
          <a:p>
            <a:pPr marL="171450" marR="52070" lvl="0" indent="-171450" algn="l" rtl="0">
              <a:lnSpc>
                <a:spcPct val="100000"/>
              </a:lnSpc>
              <a:spcBef>
                <a:spcPts val="0"/>
              </a:spcBef>
              <a:spcAft>
                <a:spcPts val="0"/>
              </a:spcAft>
              <a:buClr>
                <a:schemeClr val="dk1"/>
              </a:buClr>
              <a:buSzPts val="1100"/>
            </a:pPr>
            <a:r>
              <a:rPr lang="en-US" sz="1200" u="none" dirty="0">
                <a:solidFill>
                  <a:schemeClr val="dk1"/>
                </a:solidFill>
                <a:latin typeface="Calibri"/>
                <a:ea typeface="Calibri"/>
                <a:cs typeface="Calibri"/>
                <a:sym typeface="Calibri"/>
              </a:rPr>
              <a:t>Social Studies Student Assignment Library: </a:t>
            </a:r>
            <a:r>
              <a:rPr lang="en-US" sz="1200" u="sng" dirty="0">
                <a:solidFill>
                  <a:schemeClr val="dk1"/>
                </a:solidFill>
                <a:latin typeface="Calibri"/>
                <a:ea typeface="Calibri"/>
                <a:cs typeface="Calibri"/>
                <a:sym typeface="Calibri"/>
              </a:rPr>
              <a:t>https://kystandards.org/standards-resources/sal/ss_sal/</a:t>
            </a:r>
          </a:p>
          <a:p>
            <a:pPr marL="171450" marR="52070" lvl="0" indent="-171450" algn="l" rtl="0">
              <a:lnSpc>
                <a:spcPct val="100000"/>
              </a:lnSpc>
              <a:spcBef>
                <a:spcPts val="0"/>
              </a:spcBef>
              <a:spcAft>
                <a:spcPts val="0"/>
              </a:spcAft>
              <a:buClr>
                <a:schemeClr val="dk1"/>
              </a:buClr>
              <a:buSzPts val="1100"/>
            </a:pPr>
            <a:r>
              <a:rPr lang="en-US" sz="1200" u="none" dirty="0">
                <a:solidFill>
                  <a:schemeClr val="dk1"/>
                </a:solidFill>
                <a:latin typeface="Calibri"/>
                <a:ea typeface="Calibri"/>
                <a:cs typeface="Calibri"/>
                <a:sym typeface="Calibri"/>
              </a:rPr>
              <a:t>Reading and Writing Student Assignment Library: </a:t>
            </a:r>
            <a:r>
              <a:rPr lang="en-US" sz="2000" b="0" i="0" u="sng" dirty="0">
                <a:solidFill>
                  <a:srgbClr val="000000"/>
                </a:solidFill>
                <a:effectLst/>
                <a:latin typeface="Times New Roman" panose="02020603050405020304" pitchFamily="18" charset="0"/>
              </a:rPr>
              <a:t>https://kystandards.org/standards-resources/sal/rw_sal/</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Assignment Review Protocol: Reading and Writing Module: </a:t>
            </a:r>
            <a:r>
              <a:rPr lang="en-US" sz="2000" b="0" i="0" u="sng" dirty="0">
                <a:solidFill>
                  <a:srgbClr val="000000"/>
                </a:solidFill>
                <a:effectLst/>
                <a:latin typeface="Times New Roman" panose="02020603050405020304" pitchFamily="18" charset="0"/>
                <a:ea typeface="Calibri"/>
                <a:cs typeface="Calibri"/>
                <a:sym typeface="Calibri"/>
              </a:rPr>
              <a:t>https://sway.office.com/2kcaF3MuFTxHJkQN?ref=Link</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Kindergarten Integration Collection: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/curriculum/standards/kyacadstand/Documents/Kindergarten_Collection.docx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3 Integration Collection: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rPr>
              <a:t>/curriculum/standards/kyacadstand/Documents/Grade_3_Collection.docx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Integration Collection: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rPr>
              <a:t>/curriculum/standards/kyacadstand/Documents/Grade_5_Collection.docx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Social Studies Assignment Example: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a:t>
            </a:r>
            <a:r>
              <a:rPr lang="en-US" sz="3600" b="0" i="0" u="sng" dirty="0">
                <a:solidFill>
                  <a:srgbClr val="000000"/>
                </a:solidFill>
                <a:effectLst/>
                <a:latin typeface="Times New Roman" panose="02020603050405020304" pitchFamily="18" charset="0"/>
              </a:rPr>
              <a:t>/curriculum/standards/kyacadstand/Documents/Grade_5_Is_it_healthy_stealthy_or_fractured_example.docx</a:t>
            </a:r>
            <a:endParaRPr lang="en-US" sz="2000" b="0" i="0" u="sng" dirty="0">
              <a:solidFill>
                <a:srgbClr val="000000"/>
              </a:solidFill>
              <a:effectLst/>
              <a:latin typeface="Times New Roman" panose="02020603050405020304" pitchFamily="18" charset="0"/>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Social Studies Assignment Review Protocol Example: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a:t>
            </a:r>
            <a:r>
              <a:rPr lang="en-US" sz="3600" b="0" i="0" u="sng" dirty="0">
                <a:solidFill>
                  <a:srgbClr val="000000"/>
                </a:solidFill>
                <a:effectLst/>
                <a:latin typeface="Times New Roman" panose="02020603050405020304" pitchFamily="18" charset="0"/>
              </a:rPr>
              <a:t>/curriculum/standards/kyacadstand/Documents/Module_4_Section_F_Assignment_Review_Protocol_Example_Grade_5.docx</a:t>
            </a:r>
            <a:endParaRPr lang="en-US" sz="1200"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p>
          <a:p>
            <a:pPr marL="0" lvl="0" indent="3175" algn="l" rtl="0">
              <a:lnSpc>
                <a:spcPct val="10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Goals: </a:t>
            </a:r>
          </a:p>
          <a:p>
            <a:pPr marL="0" marR="5207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of the Elementary Focus: Healthy Integration of </a:t>
            </a:r>
            <a:r>
              <a:rPr lang="en-US" sz="1200" i="1" dirty="0">
                <a:solidFill>
                  <a:schemeClr val="dk1"/>
                </a:solidFill>
                <a:latin typeface="Calibri"/>
                <a:ea typeface="Calibri"/>
                <a:cs typeface="Calibri"/>
                <a:sym typeface="Calibri"/>
              </a:rPr>
              <a:t>the Kentucky Academic Standards (KAS) for Social Studies and the Kentucky Academic Standards (KAS) for Reading and Writing </a:t>
            </a:r>
            <a:r>
              <a:rPr lang="en-US" sz="1200" dirty="0">
                <a:solidFill>
                  <a:schemeClr val="dk1"/>
                </a:solidFill>
                <a:latin typeface="Calibri"/>
                <a:ea typeface="Calibri"/>
                <a:cs typeface="Calibri"/>
                <a:sym typeface="Calibri"/>
              </a:rPr>
              <a:t>Module are for districts and schools to: </a:t>
            </a:r>
          </a:p>
          <a:p>
            <a:pPr marL="448310" lvl="0" indent="-524510" algn="l" rtl="0">
              <a:lnSpc>
                <a:spcPct val="115000"/>
              </a:lnSpc>
              <a:spcBef>
                <a:spcPts val="23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Engage with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 </a:t>
            </a:r>
          </a:p>
          <a:p>
            <a:pPr marL="448310" lvl="0" indent="-52451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Answer the question, “Why teach social studies?”</a:t>
            </a:r>
          </a:p>
          <a:p>
            <a:pPr marL="448310" lvl="0" indent="-52451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Learn how to incorporate healthy integration between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while maintaining discipline integrity</a:t>
            </a:r>
          </a:p>
          <a:p>
            <a:pPr marL="448310" lvl="0" indent="-52451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Explore examples of healthy integration between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 </a:t>
            </a:r>
            <a:endParaRPr lang="en-US" sz="1200" b="0" i="0" u="none" strike="noStrike" dirty="0">
              <a:solidFill>
                <a:schemeClr val="dk1"/>
              </a:solidFill>
              <a:effectLst/>
              <a:latin typeface="Calibri"/>
              <a:ea typeface="Calibri"/>
              <a:cs typeface="Calibri"/>
              <a:sym typeface="Calibri"/>
            </a:endParaRPr>
          </a:p>
          <a:p>
            <a:pPr marL="448310" lvl="0" indent="-524510" algn="l" rtl="0">
              <a:lnSpc>
                <a:spcPct val="115000"/>
              </a:lnSpc>
              <a:spcBef>
                <a:spcPts val="0"/>
              </a:spcBef>
              <a:spcAft>
                <a:spcPts val="0"/>
              </a:spcAft>
              <a:buClr>
                <a:schemeClr val="dk1"/>
              </a:buClr>
              <a:buSzPts val="1200"/>
              <a:buFont typeface="Calibri"/>
              <a:buChar char="●"/>
            </a:pPr>
            <a:endParaRPr lang="en-US" sz="1200" b="0" i="0" u="none" strike="noStrike" dirty="0">
              <a:solidFill>
                <a:schemeClr val="dk1"/>
              </a:solidFill>
              <a:effectLst/>
              <a:latin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sz="1800" b="1" i="0" u="none" strike="noStrike" dirty="0">
                <a:solidFill>
                  <a:srgbClr val="000000"/>
                </a:solidFill>
                <a:effectLst/>
                <a:latin typeface="Calibri" panose="020F0502020204030204" pitchFamily="34" charset="0"/>
              </a:rPr>
              <a:t>Intended Audiences: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1" i="0" u="none" strike="noStrike" dirty="0">
                <a:solidFill>
                  <a:srgbClr val="000000"/>
                </a:solidFill>
                <a:effectLst/>
                <a:latin typeface="Calibri" panose="020F0502020204030204" pitchFamily="34" charset="0"/>
              </a:rPr>
              <a:t>Participants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0" i="0" u="none" strike="noStrike" dirty="0">
                <a:solidFill>
                  <a:srgbClr val="000000"/>
                </a:solidFill>
                <a:effectLst/>
                <a:latin typeface="Calibri" panose="020F0502020204030204" pitchFamily="34" charset="0"/>
              </a:rPr>
              <a:t>Module participants may include, but are not limited to, district leadership, school administrators, instructional specialists/coaches, intervention specialists, department chairs, special educators and classroom teachers.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0" i="0" u="none" strike="noStrike" dirty="0">
                <a:solidFill>
                  <a:srgbClr val="000000"/>
                </a:solidFill>
                <a:effectLst/>
                <a:latin typeface="Calibri" panose="020F0502020204030204" pitchFamily="34" charset="0"/>
              </a:rPr>
              <a:t>It is important to note that it is recommended that participants have engaged with the following modules prior to engaging with this module:</a:t>
            </a:r>
            <a:endParaRPr lang="en-US" sz="2000" b="0" dirty="0">
              <a:effectLst/>
            </a:endParaRP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Getting to know the Kentucky Academic Standards (KAS) for Social Studies </a:t>
            </a:r>
            <a:r>
              <a:rPr lang="en-US" sz="1800" b="0" i="0" u="none" strike="noStrike" dirty="0">
                <a:solidFill>
                  <a:srgbClr val="000000"/>
                </a:solidFill>
                <a:effectLst/>
                <a:latin typeface="Calibri" panose="020F0502020204030204" pitchFamily="34" charset="0"/>
              </a:rPr>
              <a:t>Module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b="0" i="1" u="none" strike="noStrike" dirty="0">
                <a:solidFill>
                  <a:srgbClr val="000000"/>
                </a:solidFill>
                <a:effectLst/>
                <a:latin typeface="Calibri" panose="020F0502020204030204" pitchFamily="34" charset="0"/>
              </a:rPr>
              <a:t>Getting to know the Kentucky Academic Standards (KAS) for Reading and Writing </a:t>
            </a:r>
            <a:r>
              <a:rPr lang="en-US" sz="1800" b="0" i="0" u="none" strike="noStrike" dirty="0">
                <a:solidFill>
                  <a:srgbClr val="000000"/>
                </a:solidFill>
                <a:effectLst/>
                <a:latin typeface="Calibri" panose="020F0502020204030204" pitchFamily="34" charset="0"/>
              </a:rPr>
              <a:t>Module</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8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r>
              <a:rPr lang="en-US" sz="1800" b="1" i="0" u="none" strike="noStrike" dirty="0">
                <a:solidFill>
                  <a:srgbClr val="000000"/>
                </a:solidFill>
                <a:effectLst/>
                <a:latin typeface="Calibri" panose="020F0502020204030204" pitchFamily="34" charset="0"/>
              </a:rPr>
              <a:t>Facilitators:</a:t>
            </a:r>
            <a:endParaRPr lang="en-US" sz="2000" b="0" i="0" u="none" strike="noStrike" dirty="0">
              <a:solidFill>
                <a:srgbClr val="000000"/>
              </a:solidFill>
              <a:effectLst/>
              <a:latin typeface="Arial"/>
            </a:endParaRPr>
          </a:p>
          <a:p>
            <a:pPr marL="0" indent="0" rtl="0" fontAlgn="base">
              <a:spcBef>
                <a:spcPts val="0"/>
              </a:spcBef>
              <a:spcAft>
                <a:spcPts val="0"/>
              </a:spcAft>
              <a:buFontTx/>
              <a:buNone/>
            </a:pPr>
            <a:r>
              <a:rPr lang="en-US" sz="1800" b="0" i="0" u="none" strike="noStrike" dirty="0">
                <a:solidFill>
                  <a:srgbClr val="000000"/>
                </a:solidFill>
                <a:effectLst/>
                <a:latin typeface="Calibri" panose="020F0502020204030204" pitchFamily="34" charset="0"/>
              </a:rPr>
              <a:t>While this module series is designed for a teacher to engage with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two modules mentioned above prior to engaging with this work. If the facilitator has not engaged with these modules, it is recommended that they complete the four modules mentioned before facilitating this module.</a:t>
            </a:r>
            <a:endParaRPr lang="en-US" sz="20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br>
              <a:rPr lang="en-US" sz="2000" b="0" dirty="0">
                <a:effectLst/>
              </a:rPr>
            </a:br>
            <a:r>
              <a:rPr lang="en-US" sz="1800" b="1" i="0" u="none" strike="noStrike" dirty="0">
                <a:solidFill>
                  <a:srgbClr val="000000"/>
                </a:solidFill>
                <a:effectLst/>
                <a:latin typeface="Calibri" panose="020F0502020204030204" pitchFamily="34" charset="0"/>
              </a:rPr>
              <a:t>Helpful Hint for Facilitators:</a:t>
            </a:r>
            <a:endParaRPr lang="en-US" sz="2000" b="0" i="0" u="none" strike="noStrike" dirty="0">
              <a:solidFill>
                <a:srgbClr val="000000"/>
              </a:solidFill>
              <a:effectLst/>
              <a:latin typeface="Arial"/>
            </a:endParaRPr>
          </a:p>
          <a:p>
            <a:pPr marL="0" indent="0" rtl="0" fontAlgn="base">
              <a:spcBef>
                <a:spcPts val="0"/>
              </a:spcBef>
              <a:spcAft>
                <a:spcPts val="0"/>
              </a:spcAft>
              <a:buFontTx/>
              <a:buNone/>
            </a:pPr>
            <a:r>
              <a:rPr lang="en-US" sz="1800" b="0" i="0" u="none" strike="noStrike" dirty="0">
                <a:solidFill>
                  <a:srgbClr val="000000"/>
                </a:solidFill>
                <a:effectLst/>
                <a:latin typeface="Calibri" panose="020F0502020204030204" pitchFamily="34" charset="0"/>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lang="en-US" sz="20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br>
              <a:rPr lang="en-US" sz="2000" b="0" dirty="0">
                <a:effectLst/>
              </a:rPr>
            </a:br>
            <a:r>
              <a:rPr lang="en-US" sz="1800" b="1" i="0" u="none" strike="noStrike" dirty="0">
                <a:solidFill>
                  <a:srgbClr val="000000"/>
                </a:solidFill>
                <a:effectLst/>
                <a:latin typeface="Calibri" panose="020F0502020204030204" pitchFamily="34" charset="0"/>
              </a:rPr>
              <a:t>Planning Ahead for Facilitators:</a:t>
            </a:r>
            <a:endParaRPr lang="en-US" sz="2000" b="0" i="0" u="none" strike="noStrike" dirty="0">
              <a:solidFill>
                <a:srgbClr val="000000"/>
              </a:solidFill>
              <a:effectLst/>
              <a:latin typeface="Arial"/>
            </a:endParaRP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Determine which stakeholders to invite as participants. In the invitation, describe how the work sessions will benefit them.</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A few days before the meeting, you may want to remind participants to be prepared to have their documents available during the meeting. (See below for Participant Documents Needed.</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Reserve adequate space and equipment. Tables or desks should be set up to support small-group discussion. If conducting this module virtually, ensure that your technology platform can support break out rooms to support small group collaboration. </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Ensure that participants have access to the Internet.</a:t>
            </a:r>
            <a:endParaRPr lang="en-US" sz="2000" b="0" i="0" u="none" strike="noStrike" dirty="0">
              <a:solidFill>
                <a:srgbClr val="000000"/>
              </a:solidFill>
              <a:effectLst/>
              <a:latin typeface="Arial"/>
            </a:endParaRP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lang="en-US" sz="2000" b="0" dirty="0">
              <a:effectLst/>
            </a:endParaRPr>
          </a:p>
          <a:p>
            <a:pPr marL="158750" indent="0">
              <a:buNone/>
            </a:pPr>
            <a:br>
              <a:rPr lang="en-US" sz="2000" dirty="0"/>
            </a:br>
            <a:endParaRPr lang="en-US" sz="1200" b="1" i="0" u="none" strike="noStrike" dirty="0">
              <a:solidFill>
                <a:schemeClr val="dk1"/>
              </a:solidFill>
              <a:effectLst/>
              <a:latin typeface="Calibri"/>
              <a:cs typeface="Calibri"/>
              <a:sym typeface="Calibri"/>
            </a:endParaRPr>
          </a:p>
          <a:p>
            <a:pPr marL="0" marR="52070" lvl="0" indent="0" algn="l" rtl="0">
              <a:lnSpc>
                <a:spcPct val="115000"/>
              </a:lnSpc>
              <a:spcBef>
                <a:spcPts val="600"/>
              </a:spcBef>
              <a:spcAft>
                <a:spcPts val="0"/>
              </a:spcAft>
              <a:buClr>
                <a:schemeClr val="dk1"/>
              </a:buClr>
              <a:buSzPts val="1100"/>
              <a:buFont typeface="Arial"/>
              <a:buNone/>
            </a:pPr>
            <a:r>
              <a:rPr lang="en-US" sz="1800" b="1" i="0" u="none" strike="noStrike" dirty="0">
                <a:solidFill>
                  <a:srgbClr val="000000"/>
                </a:solidFill>
                <a:effectLst/>
                <a:latin typeface="Calibri" panose="020F0502020204030204" pitchFamily="34" charset="0"/>
              </a:rPr>
              <a:t>Guiding Notes</a:t>
            </a:r>
            <a:endParaRPr lang="en-US" sz="2000" b="0" i="0" u="none" strike="noStrike" dirty="0">
              <a:solidFill>
                <a:srgbClr val="000000"/>
              </a:solidFill>
              <a:effectLst/>
              <a:latin typeface="Arial"/>
            </a:endParaRP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marR="52070" lvl="0" indent="0" algn="l" rtl="0">
              <a:lnSpc>
                <a:spcPct val="115000"/>
              </a:lnSpc>
              <a:spcBef>
                <a:spcPts val="600"/>
              </a:spcBef>
              <a:spcAft>
                <a:spcPts val="0"/>
              </a:spcAft>
              <a:buClr>
                <a:schemeClr val="dk1"/>
              </a:buClr>
              <a:buSzPts val="1100"/>
              <a:buFont typeface="Arial"/>
              <a:buNone/>
            </a:pPr>
            <a:endParaRPr lang="en-US" sz="1800" b="0" i="0" u="none" strike="noStrike" dirty="0">
              <a:solidFill>
                <a:srgbClr val="000000"/>
              </a:solidFill>
              <a:effectLst/>
              <a:latin typeface="Calibri" panose="020F0502020204030204" pitchFamily="34" charset="0"/>
            </a:endParaRPr>
          </a:p>
          <a:p>
            <a:pPr marL="0" marR="52070" lvl="0" indent="0" algn="l" rtl="0">
              <a:lnSpc>
                <a:spcPct val="115000"/>
              </a:lnSpc>
              <a:spcBef>
                <a:spcPts val="600"/>
              </a:spcBef>
              <a:spcAft>
                <a:spcPts val="0"/>
              </a:spcAft>
              <a:buClr>
                <a:schemeClr val="dk1"/>
              </a:buClr>
              <a:buSzPts val="1100"/>
              <a:buFont typeface="Arial"/>
              <a:buNone/>
            </a:pPr>
            <a:r>
              <a:rPr lang="en-US" sz="1800" b="1" i="0" u="none" strike="noStrike" dirty="0">
                <a:solidFill>
                  <a:srgbClr val="000000"/>
                </a:solidFill>
                <a:effectLst/>
                <a:latin typeface="Calibri" panose="020F0502020204030204" pitchFamily="34" charset="0"/>
              </a:rPr>
              <a:t>Virtual Training Note:</a:t>
            </a:r>
            <a:endParaRPr lang="en-US" sz="3600" b="0" i="0" u="none" strike="noStrike" dirty="0">
              <a:solidFill>
                <a:srgbClr val="000000"/>
              </a:solidFill>
              <a:effectLst/>
              <a:latin typeface="Arial"/>
            </a:endParaRP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If you plan to engage with this module virtually as a group, consider directing participants to the Professional Learning Modules page so that you may access the resources used directly from the links provided in the PowerPoint: </a:t>
            </a:r>
            <a:r>
              <a:rPr lang="en-US" sz="1800" b="0" i="0" u="sng" strike="noStrike" dirty="0">
                <a:solidFill>
                  <a:srgbClr val="000000"/>
                </a:solidFill>
                <a:effectLst/>
                <a:latin typeface="Calibri" panose="020F0502020204030204" pitchFamily="34" charset="0"/>
              </a:rPr>
              <a:t>https://kystandards.org/standards-resources/ss-resources/ss-pl-modules/ </a:t>
            </a: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Additionally, you may consider downloading the resources contained within each section of the module and placing them into a Google folder for you or your colleagues to access. </a:t>
            </a:r>
            <a:endParaRPr lang="en-US" sz="2000" b="0" dirty="0">
              <a:effectLst/>
            </a:endParaRPr>
          </a:p>
          <a:p>
            <a:pPr marL="158750" indent="0">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758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9"/>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0"/>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1"/>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2"/>
                  </a:ext>
                </a:extLst>
              </a:rPr>
              <a:t>Materials needed for this section entitled, “Why teach social studies?”:</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3"/>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4"/>
                  </a:ext>
                </a:extLst>
              </a:rPr>
              <a:t>this module: Section B: </a:t>
            </a:r>
            <a:r>
              <a:rPr lang="en-US" sz="11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5"/>
                  </a:ext>
                </a:extLst>
              </a:rPr>
              <a:t>“Why teach social studies?” Learning Guide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6"/>
                </a:ext>
              </a:extLst>
            </a:endParaRPr>
          </a:p>
          <a:p>
            <a:pPr marL="457200" marR="5207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1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100" u="sng" dirty="0">
                <a:solidFill>
                  <a:schemeClr val="hlink"/>
                </a:solidFill>
                <a:latin typeface="Calibri"/>
                <a:ea typeface="Calibri"/>
                <a:cs typeface="Calibri"/>
                <a:sym typeface="Calibri"/>
                <a:hlinkClick r:id="rId4"/>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p>
          <a:p>
            <a:pPr marL="457200" marR="5207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1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100" u="sng" dirty="0">
                <a:solidFill>
                  <a:schemeClr val="hlink"/>
                </a:solidFill>
                <a:latin typeface="Calibri"/>
                <a:ea typeface="Calibri"/>
                <a:cs typeface="Calibri"/>
                <a:sym typeface="Calibri"/>
                <a:hlinkClick r:id="rId5" invalidUrl="https://ccsso.org/sites/default/files/2018-11/Elementary SS Brief 45 Minute Version_0.pdf"/>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https://ccsso.org/sites/default/files/2018-11/Elementary%20SS%20Brief%2045%20Minute%20Version_0.pdf</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7"/>
                  </a:ext>
                </a:extLst>
              </a:rPr>
              <a:t>.</a:t>
            </a:r>
            <a:endParaRPr lang="en-US" sz="1100" dirty="0">
              <a:highlight>
                <a:srgbClr val="FFFF00"/>
              </a:highlight>
              <a:latin typeface="Calibri"/>
              <a:ea typeface="Calibri"/>
              <a:cs typeface="Calibri"/>
              <a:sym typeface="Calibri"/>
            </a:endParaRPr>
          </a:p>
          <a:p>
            <a:endParaRPr lang="en-US" dirty="0"/>
          </a:p>
        </p:txBody>
      </p:sp>
    </p:spTree>
    <p:extLst>
      <p:ext uri="{BB962C8B-B14F-4D97-AF65-F5344CB8AC3E}">
        <p14:creationId xmlns:p14="http://schemas.microsoft.com/office/powerpoint/2010/main" val="29644998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b="0" dirty="0">
                <a:solidFill>
                  <a:schemeClr val="dk1"/>
                </a:solidFill>
                <a:latin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4"/>
                  </a:ext>
                </a:extLst>
              </a:rPr>
              <a:t>Materials needed for this section:</a:t>
            </a:r>
          </a:p>
          <a:p>
            <a:pPr marL="0" lvl="0" indent="0" algn="l" rtl="0">
              <a:spcBef>
                <a:spcPts val="0"/>
              </a:spcBef>
              <a:spcAft>
                <a:spcPts val="0"/>
              </a:spcAft>
              <a:buClr>
                <a:schemeClr val="dk1"/>
              </a:buClr>
              <a:buSzPts val="1100"/>
              <a:buFont typeface="Arial"/>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chemeClr val="dk1"/>
                </a:solidFill>
                <a:latin typeface="Calibri"/>
                <a:ea typeface="Calibri"/>
                <a:cs typeface="Calibri"/>
                <a:sym typeface="Calibri"/>
              </a:rPr>
              <a:t>Council of Chief State School Officers. (2023). </a:t>
            </a:r>
            <a:r>
              <a:rPr lang="en-US" sz="1100" i="1" dirty="0">
                <a:solidFill>
                  <a:schemeClr val="dk1"/>
                </a:solidFill>
                <a:latin typeface="Calibri"/>
                <a:ea typeface="Calibri"/>
                <a:cs typeface="Calibri"/>
                <a:sym typeface="Calibri"/>
              </a:rPr>
              <a:t>Effective Social Studies Integration in Elementary Classrooms</a:t>
            </a:r>
            <a:r>
              <a:rPr lang="en-US" sz="1100" i="0" dirty="0">
                <a:solidFill>
                  <a:schemeClr val="dk1"/>
                </a:solidFill>
                <a:latin typeface="Calibri"/>
                <a:ea typeface="Calibri"/>
                <a:cs typeface="Calibri"/>
                <a:sym typeface="Calibri"/>
              </a:rPr>
              <a:t>. </a:t>
            </a:r>
            <a:r>
              <a:rPr lang="en-US" sz="1100" i="0" u="sng" dirty="0">
                <a:solidFill>
                  <a:schemeClr val="accent1"/>
                </a:solidFill>
                <a:latin typeface="Calibri"/>
                <a:ea typeface="Calibri"/>
                <a:cs typeface="Calibri"/>
                <a:sym typeface="Calibri"/>
              </a:rPr>
              <a:t>https://753a0706.flowpaper.com/CCSSOSocialStudiesIntegrationInfographic053023/</a:t>
            </a:r>
            <a:endParaRPr lang="en-US" sz="1100" u="sng" dirty="0">
              <a:solidFill>
                <a:schemeClr val="accen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b="0" dirty="0"/>
          </a:p>
        </p:txBody>
      </p:sp>
    </p:spTree>
    <p:extLst>
      <p:ext uri="{BB962C8B-B14F-4D97-AF65-F5344CB8AC3E}">
        <p14:creationId xmlns:p14="http://schemas.microsoft.com/office/powerpoint/2010/main" val="12672388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7dbc95a298_2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1046" name="Google Shape;1046;g7dbc95a298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3893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As you are reviewing this infographic, make connections to what you learned previously in the module.</a:t>
            </a:r>
          </a:p>
        </p:txBody>
      </p:sp>
    </p:spTree>
    <p:extLst>
      <p:ext uri="{BB962C8B-B14F-4D97-AF65-F5344CB8AC3E}">
        <p14:creationId xmlns:p14="http://schemas.microsoft.com/office/powerpoint/2010/main" val="12812685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Access and view Effective Social Studies Integration in Elementary Classrooms: </a:t>
            </a:r>
            <a:r>
              <a:rPr lang="en-US" b="0" u="sng" dirty="0"/>
              <a:t>https://753a0706.flowpaper.com/CCSSOSocialStudiesIntegrationInfographic053023/#page=1</a:t>
            </a:r>
          </a:p>
          <a:p>
            <a:pPr marL="158750" indent="0">
              <a:buNone/>
            </a:pPr>
            <a:endParaRPr lang="en-US" b="0" dirty="0"/>
          </a:p>
          <a:p>
            <a:pPr marL="158750" indent="0">
              <a:buNone/>
            </a:pPr>
            <a:r>
              <a:rPr lang="en-US" dirty="0"/>
              <a:t>Use this infographic along with the information you have learned from this module to answer the question on the slide.</a:t>
            </a:r>
            <a:endParaRPr lang="en-US" b="0" dirty="0"/>
          </a:p>
        </p:txBody>
      </p:sp>
    </p:spTree>
    <p:extLst>
      <p:ext uri="{BB962C8B-B14F-4D97-AF65-F5344CB8AC3E}">
        <p14:creationId xmlns:p14="http://schemas.microsoft.com/office/powerpoint/2010/main" val="34524884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7dbc95a298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7dbc95a298_2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Throughout this module, you have focused on </a:t>
            </a:r>
            <a:r>
              <a:rPr lang="en-US" sz="1200">
                <a:solidFill>
                  <a:schemeClr val="dk1"/>
                </a:solidFill>
                <a:latin typeface="Calibri"/>
                <a:ea typeface="Calibri"/>
                <a:cs typeface="Calibri"/>
                <a:sym typeface="Calibri"/>
              </a:rPr>
              <a:t>this compelling </a:t>
            </a:r>
            <a:r>
              <a:rPr lang="en-US" sz="1200" dirty="0">
                <a:solidFill>
                  <a:schemeClr val="dk1"/>
                </a:solidFill>
                <a:latin typeface="Calibri"/>
                <a:ea typeface="Calibri"/>
                <a:cs typeface="Calibri"/>
                <a:sym typeface="Calibri"/>
              </a:rPr>
              <a:t>question. Answer this question at the bottom of your Mind Map template.</a:t>
            </a:r>
            <a:endParaRPr sz="1200" dirty="0">
              <a:latin typeface="Calibri"/>
              <a:ea typeface="Calibri"/>
              <a:cs typeface="Calibri"/>
              <a:sym typeface="Calibri"/>
            </a:endParaRPr>
          </a:p>
        </p:txBody>
      </p:sp>
    </p:spTree>
    <p:extLst>
      <p:ext uri="{BB962C8B-B14F-4D97-AF65-F5344CB8AC3E}">
        <p14:creationId xmlns:p14="http://schemas.microsoft.com/office/powerpoint/2010/main" val="36294654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Complete the tasks on the slide.</a:t>
            </a:r>
          </a:p>
        </p:txBody>
      </p:sp>
    </p:spTree>
    <p:extLst>
      <p:ext uri="{BB962C8B-B14F-4D97-AF65-F5344CB8AC3E}">
        <p14:creationId xmlns:p14="http://schemas.microsoft.com/office/powerpoint/2010/main" val="28393692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Create a plan of action that can be implemented over the next year to address the priorities you identified,</a:t>
            </a:r>
          </a:p>
        </p:txBody>
      </p:sp>
    </p:spTree>
    <p:extLst>
      <p:ext uri="{BB962C8B-B14F-4D97-AF65-F5344CB8AC3E}">
        <p14:creationId xmlns:p14="http://schemas.microsoft.com/office/powerpoint/2010/main" val="37205262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concludes the Elementary Focus: Healthy Integration module.</a:t>
            </a:r>
          </a:p>
          <a:p>
            <a:pPr marL="0" lvl="0" indent="0" algn="l" rtl="0">
              <a:spcBef>
                <a:spcPts val="0"/>
              </a:spcBef>
              <a:spcAft>
                <a:spcPts val="0"/>
              </a:spcAft>
              <a:buClr>
                <a:schemeClr val="dk1"/>
              </a:buClr>
              <a:buSzPts val="1100"/>
              <a:buFont typeface="Arial"/>
              <a:buNone/>
            </a:pPr>
            <a:endParaRPr lang="en-US" sz="1200"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3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385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dbc95a298_2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308" name="Google Shape;308;g7dbc95a298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864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f1254198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f1254198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1"/>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2"/>
                </a:ext>
              </a:extLst>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5"/>
                  </a:ext>
                </a:extLst>
              </a:rPr>
              <a:t>this section, you will view and reflect on Nell Duke's video, "Speaking up for Science and Social Studies" and view and discuss the "Marginalization of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6"/>
                  </a:ext>
                </a:extLst>
              </a:rPr>
              <a:t>info</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7"/>
                  </a:ext>
                </a:extLst>
              </a:rPr>
              <a:t>graphic.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8"/>
                  </a:ext>
                </a:extLst>
              </a:rPr>
              <a:t>This compelling question will be answered by the end of the module. </a:t>
            </a:r>
            <a:endParaRPr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67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1"/>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2"/>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3"/>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4"/>
                  </a:ext>
                </a:extLst>
              </a:rPr>
              <a:t>Access the document linked on the slide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7"/>
                  </a:ext>
                </a:extLst>
              </a:rPr>
              <a:t>in order to record your response to this passage. </a:t>
            </a: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This passage is designed to show that while you may be able to read the words on the screen, you may need additional content or background knowledge in order to fully understand the passage. It is important to consider how this experience translates to students in the classroom. Are there times when students may be able to read a passage but not be able to comprehend it because they do not have enough content knowledge? </a:t>
            </a:r>
            <a:endParaRPr sz="1200" dirty="0">
              <a:solidFill>
                <a:schemeClr val="dk1"/>
              </a:solidFill>
              <a:latin typeface="Calibri"/>
              <a:ea typeface="Calibri"/>
              <a:cs typeface="Calibri"/>
              <a:sym typeface="Calibri"/>
            </a:endParaRPr>
          </a:p>
        </p:txBody>
      </p:sp>
      <p:sp>
        <p:nvSpPr>
          <p:cNvPr id="322" name="Google Shape;3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814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8"/>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9"/>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0"/>
                </a:ext>
              </a:extLst>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1"/>
                  </a:ext>
                </a:extLst>
              </a:rPr>
              <a:t>Watch the video in the three timed sections indicated on the learning guide provided. As you watch each section, answer the corresponding questions. Once you complete each section, discuss your answers with a shoulder partner if completing as a group, or consider individually.</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2"/>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3"/>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4"/>
                  </a:ext>
                </a:extLst>
              </a:rPr>
              <a:t>Note: The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7"/>
                  </a:ext>
                </a:extLst>
              </a:rPr>
              <a:t>provides questions for the video entitled,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8"/>
                  </a:ext>
                </a:extLst>
              </a:rPr>
              <a:t>Speaking Up for Science and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9"/>
                  </a:ext>
                </a:extLst>
              </a:rPr>
              <a:t>The learning guide divides the video into three sections to allow for participants to reflect on the content of each section.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rPr>
              <a:t>While the entire video is necessary to capture Nell Duke’s argument for the importance of including effective social studies instruction, you may decide to break the video into sections to watch at different times.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2"/>
                </a:ext>
              </a:extLst>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329" name="Google Shape;3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33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da4f5628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da4f5628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One on the Section B Learning Guide. This section lasts until 9:18.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930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da4f5628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da4f5628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2"/>
                </a:ext>
              </a:extLst>
            </a:endParaRPr>
          </a:p>
          <a:p>
            <a:pPr marL="0" lvl="0" indent="0" algn="l" rtl="0">
              <a:spcBef>
                <a:spcPts val="1000"/>
              </a:spcBef>
              <a:spcAft>
                <a:spcPts val="0"/>
              </a:spcAft>
              <a:buClr>
                <a:schemeClr val="dk1"/>
              </a:buClr>
              <a:buSzPts val="1100"/>
              <a:buFont typeface="Arial"/>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endParaRPr>
          </a:p>
          <a:p>
            <a:pPr marL="0" lvl="0" indent="0" algn="l" rtl="0">
              <a:spcBef>
                <a:spcPts val="1000"/>
              </a:spcBef>
              <a:spcAft>
                <a:spcPts val="0"/>
              </a:spcAft>
              <a:buClr>
                <a:schemeClr val="dk1"/>
              </a:buClr>
              <a:buSzPts val="1100"/>
              <a:buFont typeface="Arial"/>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rPr>
              <a:t>If working in groups, discuss your responses to the questions found in Part One for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4"/>
                  </a:ext>
                </a:extLst>
              </a:rPr>
              <a:t>Speaking Up for Science and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5"/>
                  </a:ext>
                </a:extLst>
              </a:rPr>
              <a:t> found 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6"/>
                  </a:ext>
                </a:extLst>
              </a:rPr>
              <a:t>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9"/>
                  </a:ext>
                </a:extLst>
              </a:rPr>
              <a:t>Identify one major takeaway from this section. </a:t>
            </a:r>
            <a:endParaRPr sz="1200" dirty="0">
              <a:latin typeface="Calibri"/>
              <a:ea typeface="Calibri"/>
              <a:cs typeface="Calibri"/>
              <a:sym typeface="Calibri"/>
            </a:endParaRPr>
          </a:p>
        </p:txBody>
      </p:sp>
    </p:spTree>
    <p:extLst>
      <p:ext uri="{BB962C8B-B14F-4D97-AF65-F5344CB8AC3E}">
        <p14:creationId xmlns:p14="http://schemas.microsoft.com/office/powerpoint/2010/main" val="107390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da4f5628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da4f5628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Two on their Section B Learning Guide. This section lasts until 20:22. </a:t>
            </a:r>
            <a:endParaRPr dirty="0"/>
          </a:p>
        </p:txBody>
      </p:sp>
    </p:spTree>
    <p:extLst>
      <p:ext uri="{BB962C8B-B14F-4D97-AF65-F5344CB8AC3E}">
        <p14:creationId xmlns:p14="http://schemas.microsoft.com/office/powerpoint/2010/main" val="191427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da4f5628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da4f5628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3"/>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4"/>
                </a:ext>
              </a:extLst>
            </a:endParaRPr>
          </a:p>
          <a:p>
            <a:pPr marL="0" lvl="0" indent="0" algn="l" rtl="0">
              <a:spcBef>
                <a:spcPts val="10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5"/>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5"/>
                  </a:ext>
                </a:extLst>
              </a:rPr>
              <a:t>If working in groups, discuss your responses to the questions found in Part Two for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6"/>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7"/>
                  </a:ext>
                </a:extLst>
              </a:rPr>
              <a:t> found on 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0"/>
                  </a:ext>
                </a:extLst>
              </a:rPr>
              <a:t>Identify one major takeaway from this section. </a:t>
            </a:r>
            <a:endParaRPr dirty="0"/>
          </a:p>
        </p:txBody>
      </p:sp>
    </p:spTree>
    <p:extLst>
      <p:ext uri="{BB962C8B-B14F-4D97-AF65-F5344CB8AC3E}">
        <p14:creationId xmlns:p14="http://schemas.microsoft.com/office/powerpoint/2010/main" val="389293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da4f5628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7da4f5628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Three on their Section B Learning Guide.</a:t>
            </a:r>
            <a:endParaRPr dirty="0"/>
          </a:p>
        </p:txBody>
      </p:sp>
    </p:spTree>
    <p:extLst>
      <p:ext uri="{BB962C8B-B14F-4D97-AF65-F5344CB8AC3E}">
        <p14:creationId xmlns:p14="http://schemas.microsoft.com/office/powerpoint/2010/main" val="352158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da4f5628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da4f5628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Guiding Notes:</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dirty="0"/>
              <a:t>This slide provides an overview the sections included in this module.</a:t>
            </a:r>
            <a:endParaRPr dirty="0"/>
          </a:p>
        </p:txBody>
      </p:sp>
    </p:spTree>
    <p:extLst>
      <p:ext uri="{BB962C8B-B14F-4D97-AF65-F5344CB8AC3E}">
        <p14:creationId xmlns:p14="http://schemas.microsoft.com/office/powerpoint/2010/main" val="309129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da4f5628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da4f5628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4"/>
                  </a:ext>
                </a:extLst>
              </a:rPr>
              <a:t>Guiding Notes:</a:t>
            </a: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5"/>
                </a:ext>
              </a:extLst>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6"/>
                  </a:ext>
                </a:extLst>
              </a:rPr>
              <a:t>If working in a group, discuss your responses to the questions found in Part Three for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7"/>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 found on 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1"/>
                  </a:ext>
                </a:extLst>
              </a:rPr>
              <a:t>Identify one major takeaway from this section. </a:t>
            </a:r>
            <a:endParaRPr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96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4"/>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5"/>
                </a:ext>
              </a:extLst>
            </a:endParaRPr>
          </a:p>
          <a:p>
            <a:pPr marL="0" lvl="0" indent="0" algn="l" rtl="0">
              <a:lnSpc>
                <a:spcPct val="100000"/>
              </a:lnSpc>
              <a:spcBef>
                <a:spcPts val="0"/>
              </a:spcBef>
              <a:spcAft>
                <a:spcPts val="0"/>
              </a:spcAft>
              <a:buSzPts val="1100"/>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6"/>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6"/>
                  </a:ext>
                </a:extLst>
              </a:rPr>
              <a:t>Access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0"/>
                  </a:ext>
                </a:extLst>
              </a:rPr>
              <a:t>the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1"/>
                  </a:ext>
                </a:extLst>
              </a:rPr>
              <a:t>infographi</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2"/>
                  </a:ext>
                </a:extLst>
              </a:rPr>
              <a:t>c via the link provided in the PowerPoint. Take</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7"/>
                  </a:ext>
                </a:extLst>
              </a:rPr>
              <a:t> 5 minutes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8"/>
                  </a:ext>
                </a:extLst>
              </a:rPr>
              <a:t>to read the infographic. During this time,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9"/>
                  </a:ext>
                </a:extLst>
              </a:rPr>
              <a:t>write down as much information as you want in the time we have, but </a:t>
            </a: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0"/>
                  </a:ext>
                </a:extLst>
              </a:rPr>
              <a:t>record at least one piece of information from the visual that includes a number.</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1"/>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2"/>
                </a:ext>
              </a:extLst>
            </a:endParaRPr>
          </a:p>
          <a:p>
            <a:pPr marL="0" lvl="0" indent="0" algn="l" rtl="0">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3"/>
                  </a:ext>
                </a:extLst>
              </a:rPr>
              <a:t>If working in a group, share a piece of information they wrote down or any additional information that may have resonated with them.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4"/>
                  </a:ext>
                </a:extLst>
              </a:rPr>
              <a:t>Consider the following question: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5"/>
                  </a:ext>
                </a:extLst>
              </a:rPr>
              <a:t>H</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6"/>
                  </a:ext>
                </a:extLst>
              </a:rPr>
              <a:t>ow does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7"/>
                  </a:ext>
                </a:extLst>
              </a:rPr>
              <a:t>Speaking Up for Science and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8"/>
                  </a:ext>
                </a:extLst>
              </a:rPr>
              <a:t> video support the information found in the marginalization infographic?  </a:t>
            </a:r>
          </a:p>
          <a:p>
            <a:pPr marL="0" lvl="0" indent="0" algn="l" rtl="0">
              <a:spcBef>
                <a:spcPts val="0"/>
              </a:spcBef>
              <a:spcAft>
                <a:spcPts val="0"/>
              </a:spcAft>
              <a:buSzPts val="1100"/>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8"/>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200" u="sng" dirty="0">
                <a:solidFill>
                  <a:schemeClr val="hlink"/>
                </a:solidFill>
                <a:latin typeface="Calibri"/>
                <a:ea typeface="Calibri"/>
                <a:cs typeface="Calibri"/>
                <a:sym typeface="Calibri"/>
                <a:hlinkClick r:id="rId3" invalidUrl="https://ccsso.org/sites/default/files/2018-11/Elementary SS Brief 45 Minute Version_0.pdf"/>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https://ccsso.org/sites/default/files/2018-11/Elementary%20SS%20Brief%2045%20Minute%20Version_0.pdf</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7"/>
                  </a:ext>
                </a:extLst>
              </a:rPr>
              <a:t>.</a:t>
            </a:r>
            <a:endParaRPr lang="en-US" sz="1200" dirty="0">
              <a:highlight>
                <a:srgbClr val="FFFF00"/>
              </a:highlight>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9"/>
                </a:ext>
              </a:extLst>
            </a:endParaRPr>
          </a:p>
        </p:txBody>
      </p:sp>
      <p:sp>
        <p:nvSpPr>
          <p:cNvPr id="385" name="Google Shape;3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863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3"/>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4"/>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5"/>
                </a:ext>
              </a:extLst>
            </a:endParaRPr>
          </a:p>
          <a:p>
            <a:pPr marL="0" lvl="0" indent="0" algn="l" rtl="0">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6"/>
                  </a:ext>
                </a:extLst>
              </a:rPr>
              <a:t>If working in a group, discuss the questions on the slide; otherwise consider individually. Record your responses on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6"/>
                  </a:ext>
                </a:extLst>
              </a:rPr>
              <a:t>page 4 of the Section B Learning Guide.</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9"/>
                </a:ext>
              </a:extLst>
            </a:endParaRPr>
          </a:p>
        </p:txBody>
      </p:sp>
      <p:sp>
        <p:nvSpPr>
          <p:cNvPr id="392" name="Google Shape;3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528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da4f562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da4f562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2"/>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3"/>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4"/>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6"/>
                  </a:ext>
                </a:extLst>
              </a:rPr>
              <a:t>This slide provides a preview the additional contents of this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6"/>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30527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9"/>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0"/>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77"/>
                  </a:ext>
                </a:extLst>
              </a:rPr>
              <a:t>Materials needed for this section entitled, “What is healthy integration?”:</a:t>
            </a: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78"/>
                </a:ext>
              </a:extLst>
            </a:endParaRPr>
          </a:p>
          <a:p>
            <a:pPr marL="457200" lvl="0" indent="-304800" algn="l" rtl="0">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The Teaching Channel. (2019). </a:t>
            </a:r>
            <a:r>
              <a:rPr lang="en-US" sz="1200" i="1" dirty="0">
                <a:solidFill>
                  <a:schemeClr val="dk1"/>
                </a:solidFill>
                <a:latin typeface="Calibri"/>
                <a:ea typeface="Calibri"/>
                <a:cs typeface="Calibri"/>
                <a:sym typeface="Calibri"/>
              </a:rPr>
              <a:t>Just the Facts: A Social Studies Lesson.</a:t>
            </a:r>
            <a:r>
              <a:rPr lang="en-US" sz="1200" b="1"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3"/>
              </a:rPr>
              <a:t>https://learn.teachingchannel.com/video/teaching-facts-sfusd</a:t>
            </a:r>
            <a:r>
              <a:rPr lang="en-US" sz="1200" dirty="0">
                <a:solidFill>
                  <a:schemeClr val="dk1"/>
                </a:solidFill>
                <a:latin typeface="Calibri"/>
                <a:ea typeface="Calibri"/>
                <a:cs typeface="Calibri"/>
                <a:sym typeface="Calibri"/>
              </a:rPr>
              <a:t>.</a:t>
            </a: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Note: Participants will need to create an account to log in.</a:t>
            </a:r>
          </a:p>
          <a:p>
            <a:pPr marL="158750" indent="0">
              <a:buNone/>
            </a:pPr>
            <a:endParaRPr lang="en-US" dirty="0"/>
          </a:p>
        </p:txBody>
      </p:sp>
    </p:spTree>
    <p:extLst>
      <p:ext uri="{BB962C8B-B14F-4D97-AF65-F5344CB8AC3E}">
        <p14:creationId xmlns:p14="http://schemas.microsoft.com/office/powerpoint/2010/main" val="163133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dbc95a298_2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427" name="Google Shape;427;g7dbc95a298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5957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6f1254198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6f1254198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2"/>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3"/>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4"/>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5"/>
                  </a:ext>
                </a:extLst>
              </a:rPr>
              <a:t>Section C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7"/>
                  </a:ext>
                </a:extLst>
              </a:rPr>
              <a:t>of this module defines healthy, stealthy and fractured integration. Teacher testimonials on fractured and stealthy integration are provided for participant reflection. Additionally, you will evaluate a “real-life” example of social studies and reading and writing in the classroom.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8"/>
                  </a:ext>
                </a:extLst>
              </a:rPr>
              <a:t>This compelling question will be answered by the end of the module. </a:t>
            </a:r>
            <a:endParaRPr sz="1200" dirty="0">
              <a:latin typeface="Calibri"/>
              <a:ea typeface="Calibri"/>
              <a:cs typeface="Calibri"/>
              <a:sym typeface="Calibri"/>
            </a:endParaRPr>
          </a:p>
        </p:txBody>
      </p:sp>
    </p:spTree>
    <p:extLst>
      <p:ext uri="{BB962C8B-B14F-4D97-AF65-F5344CB8AC3E}">
        <p14:creationId xmlns:p14="http://schemas.microsoft.com/office/powerpoint/2010/main" val="322189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4"/>
                  </a:ext>
                </a:extLst>
              </a:rPr>
              <a:t>Read this slide and consider the following questions:</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5"/>
                </a:ext>
              </a:extLst>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6"/>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7"/>
                  </a:ext>
                </a:extLst>
              </a:rPr>
              <a:t>What are some key words or phrases found in this definition?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8"/>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9"/>
                  </a:ext>
                </a:extLst>
              </a:rPr>
              <a:t>How does this definition of healthy integration align with your understanding of the term?</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0"/>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1"/>
                  </a:ext>
                </a:extLst>
              </a:rPr>
              <a:t>What are the possible implications for teaching and learning based on this definition? </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2"/>
                </a:ext>
              </a:extLst>
            </a:endParaRPr>
          </a:p>
          <a:p>
            <a:endParaRPr lang="en-US" dirty="0"/>
          </a:p>
        </p:txBody>
      </p:sp>
    </p:spTree>
    <p:extLst>
      <p:ext uri="{BB962C8B-B14F-4D97-AF65-F5344CB8AC3E}">
        <p14:creationId xmlns:p14="http://schemas.microsoft.com/office/powerpoint/2010/main" val="2503578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8"/>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9"/>
                </a:ext>
              </a:extLst>
            </a:endParaRPr>
          </a:p>
          <a:p>
            <a:pPr marL="0" lvl="0" indent="0" algn="l" rtl="0">
              <a:spcBef>
                <a:spcPts val="0"/>
              </a:spcBef>
              <a:spcAft>
                <a:spcPts val="0"/>
              </a:spcAft>
              <a:buSzPts val="1100"/>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0"/>
                </a:ext>
              </a:extLst>
            </a:endParaRPr>
          </a:p>
          <a:p>
            <a:pPr marL="0" lvl="0" indent="0" algn="l" rtl="0">
              <a:spcBef>
                <a:spcPts val="0"/>
              </a:spcBef>
              <a:spcAft>
                <a:spcPts val="0"/>
              </a:spcAft>
              <a:buSzPts val="1100"/>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1"/>
                  </a:ext>
                </a:extLst>
              </a:rPr>
              <a:t>Read this slide to learn about fractured integration.</a:t>
            </a:r>
            <a:endParaRPr lang="en-US" sz="1100" b="1" dirty="0">
              <a:solidFill>
                <a:schemeClr val="dk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4206805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9"/>
                  </a:ext>
                </a:extLst>
              </a:rPr>
              <a:t>Guiding Note:</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0"/>
                </a:ext>
              </a:extLst>
            </a:endParaRPr>
          </a:p>
          <a:p>
            <a:pPr marL="0" lvl="0" indent="0" algn="l" rtl="0">
              <a:lnSpc>
                <a:spcPct val="100000"/>
              </a:lnSpc>
              <a:spcBef>
                <a:spcPts val="0"/>
              </a:spcBef>
              <a:spcAft>
                <a:spcPts val="0"/>
              </a:spcAft>
              <a:buClr>
                <a:schemeClr val="dk1"/>
              </a:buClr>
              <a:buSzPts val="1100"/>
              <a:buFont typeface="Arial"/>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1"/>
                </a:ext>
              </a:extLst>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2"/>
                  </a:ext>
                </a:extLst>
              </a:rPr>
              <a:t>Watch a teacher’s testimonial about her use of integration in the classroom. As you reflect on this teacher’s experience as you watch this testimonial, answer the following questions: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3"/>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4"/>
                </a:ext>
              </a:extLst>
            </a:endParaRPr>
          </a:p>
          <a:p>
            <a:pPr marL="457200" lvl="0" indent="-304800" algn="l" rtl="0">
              <a:lnSpc>
                <a:spcPct val="100000"/>
              </a:lnSpc>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5"/>
                  </a:ext>
                </a:extLst>
              </a:rPr>
              <a:t>What characteristics of fractured integration did you hear in her experience?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6"/>
                </a:ext>
              </a:extLst>
            </a:endParaRPr>
          </a:p>
          <a:p>
            <a:pPr marL="457200" lvl="0" indent="-304800" algn="l" rtl="0">
              <a:lnSpc>
                <a:spcPct val="100000"/>
              </a:lnSpc>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7"/>
                  </a:ext>
                </a:extLst>
              </a:rPr>
              <a:t>Are there components of her story that resonate with you?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8"/>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9"/>
                </a:ext>
              </a:extLst>
            </a:endParaRPr>
          </a:p>
          <a:p>
            <a:pPr marL="0" lvl="0" indent="0" algn="l" rtl="0">
              <a:lnSpc>
                <a:spcPct val="100000"/>
              </a:lnSpc>
              <a:spcBef>
                <a:spcPts val="1200"/>
              </a:spcBef>
              <a:spcAft>
                <a:spcPts val="0"/>
              </a:spcAft>
              <a:buClr>
                <a:schemeClr val="dk1"/>
              </a:buClr>
              <a:buSzPts val="1100"/>
              <a:buFont typeface="Arial"/>
              <a:buNone/>
            </a:pPr>
            <a:r>
              <a:rPr lang="en-US" sz="1100" b="1" dirty="0">
                <a:latin typeface="Calibri"/>
                <a:ea typeface="Calibri"/>
                <a:cs typeface="Calibri"/>
                <a:sym typeface="Calibri"/>
              </a:rPr>
              <a:t>Transcript of Video: </a:t>
            </a:r>
            <a:r>
              <a:rPr lang="en-US" sz="1100" dirty="0">
                <a:latin typeface="Calibri"/>
                <a:ea typeface="Calibri"/>
                <a:cs typeface="Calibri"/>
                <a:sym typeface="Calibri"/>
              </a:rPr>
              <a:t>I taught 3rd grade for 15 years. Most of those years I was responsible for teaching all subjects in a self-contained classroom. I struggled. I struggled to get it all in - math, reading, writing, word study, science, social studies, intervention, F&amp;Ps, handwriting, keyboarding, and even bully proofing lessons and probably a few other things I’m forgetting right now.</a:t>
            </a:r>
          </a:p>
          <a:p>
            <a:pPr marL="0" lvl="0" indent="0" algn="l" rtl="0">
              <a:lnSpc>
                <a:spcPct val="100000"/>
              </a:lnSpc>
              <a:spcBef>
                <a:spcPts val="1200"/>
              </a:spcBef>
              <a:spcAft>
                <a:spcPts val="0"/>
              </a:spcAft>
              <a:buClr>
                <a:schemeClr val="dk1"/>
              </a:buClr>
              <a:buSzPts val="1100"/>
              <a:buFont typeface="Arial"/>
              <a:buNone/>
            </a:pPr>
            <a:r>
              <a:rPr lang="en-US" sz="1100" dirty="0">
                <a:latin typeface="Calibri"/>
                <a:ea typeface="Calibri"/>
                <a:cs typeface="Calibri"/>
                <a:sym typeface="Calibri"/>
              </a:rPr>
              <a:t>I was overwhelmed, but I had good intentions to get it all in. I wanted to. I tried. I subscribed to a current events magazine so that on Fridays during the reading block we could integrate social studies into language arts. I was also sure to plan a special activity or two around Black History Month, Election Day, Thanksgiving, or Martin Luther King, Jr. ’s Birthday. I saw those as opportunities to integrate social studies because otherwise, I didn’t have time to teach it.</a:t>
            </a:r>
          </a:p>
          <a:p>
            <a:pPr marL="0" lvl="0" indent="0" algn="l" rtl="0">
              <a:lnSpc>
                <a:spcPct val="100000"/>
              </a:lnSpc>
              <a:spcBef>
                <a:spcPts val="1200"/>
              </a:spcBef>
              <a:spcAft>
                <a:spcPts val="0"/>
              </a:spcAft>
              <a:buClr>
                <a:schemeClr val="dk1"/>
              </a:buClr>
              <a:buSzPts val="1100"/>
              <a:buFont typeface="Arial"/>
              <a:buNone/>
            </a:pPr>
            <a:r>
              <a:rPr lang="en-US" sz="1100" dirty="0">
                <a:latin typeface="Calibri"/>
                <a:ea typeface="Calibri"/>
                <a:cs typeface="Calibri"/>
                <a:sym typeface="Calibri"/>
              </a:rPr>
              <a:t>I felt like I wasn’t doing Social Studies justice then, but I didn’t know that what I was doing had a name. Now, without a doubt, I know I was delivering fractured integration. The activities didn’t connect to one another or build upon previous learning or thinking or set students up for success with the next content they would learn. Because of that, my students weren’t given the chance to really learn social studies - certainly not at a deep level - and, the experiences I did give them weren’t connected to their lives outside of school. </a:t>
            </a:r>
          </a:p>
          <a:p>
            <a:pPr marL="158750" indent="0">
              <a:buNone/>
            </a:pPr>
            <a:endParaRPr lang="en-US" dirty="0"/>
          </a:p>
        </p:txBody>
      </p:sp>
    </p:spTree>
    <p:extLst>
      <p:ext uri="{BB962C8B-B14F-4D97-AF65-F5344CB8AC3E}">
        <p14:creationId xmlns:p14="http://schemas.microsoft.com/office/powerpoint/2010/main" val="215617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824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2"/>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3"/>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4"/>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5"/>
                  </a:ext>
                </a:extLst>
              </a:rPr>
              <a:t>Read this slide to learn about stealthy integration.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7"/>
                </a:ext>
              </a:extLst>
            </a:endParaRPr>
          </a:p>
          <a:p>
            <a:pPr marL="158750" indent="0">
              <a:buNone/>
            </a:pPr>
            <a:endParaRPr lang="en-US" dirty="0"/>
          </a:p>
        </p:txBody>
      </p:sp>
    </p:spTree>
    <p:extLst>
      <p:ext uri="{BB962C8B-B14F-4D97-AF65-F5344CB8AC3E}">
        <p14:creationId xmlns:p14="http://schemas.microsoft.com/office/powerpoint/2010/main" val="324436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5"/>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6"/>
                </a:ext>
              </a:extLst>
            </a:endParaRPr>
          </a:p>
          <a:p>
            <a:pPr marL="0" lvl="0" indent="0" algn="l" rtl="0">
              <a:lnSpc>
                <a:spcPct val="100000"/>
              </a:lnSpc>
              <a:spcBef>
                <a:spcPts val="0"/>
              </a:spcBef>
              <a:spcAft>
                <a:spcPts val="0"/>
              </a:spcAft>
              <a:buClr>
                <a:schemeClr val="dk1"/>
              </a:buClr>
              <a:buSzPts val="1100"/>
              <a:buFont typeface="Arial"/>
              <a:buNone/>
            </a:pP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7"/>
                </a:ext>
              </a:extLst>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8"/>
                  </a:ext>
                </a:extLst>
              </a:rPr>
              <a:t>Watch another teacher’s testimonial about her use of integration in the classroom. As you reflect on this teacher’s experience as you watch this testimonial, answer the following questions: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9"/>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0"/>
                </a:ext>
              </a:extLst>
            </a:endParaRPr>
          </a:p>
          <a:p>
            <a:pPr marL="457200" lvl="0" indent="-304800" algn="l" rtl="0">
              <a:lnSpc>
                <a:spcPct val="100000"/>
              </a:lnSpc>
              <a:spcBef>
                <a:spcPts val="0"/>
              </a:spcBef>
              <a:spcAft>
                <a:spcPts val="0"/>
              </a:spcAft>
              <a:buClr>
                <a:srgbClr val="000000"/>
              </a:buClr>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1"/>
                  </a:ext>
                </a:extLst>
              </a:rPr>
              <a:t>What characteristics of stealthy integration did you hear in her experience?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2"/>
                </a:ext>
              </a:extLst>
            </a:endParaRPr>
          </a:p>
          <a:p>
            <a:pPr marL="457200" lvl="0" indent="-304800" algn="l" rtl="0">
              <a:lnSpc>
                <a:spcPct val="100000"/>
              </a:lnSpc>
              <a:spcBef>
                <a:spcPts val="0"/>
              </a:spcBef>
              <a:spcAft>
                <a:spcPts val="0"/>
              </a:spcAft>
              <a:buClr>
                <a:srgbClr val="000000"/>
              </a:buClr>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3"/>
                  </a:ext>
                </a:extLst>
              </a:rPr>
              <a:t>Are there components of her story that resonate with you?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4"/>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rPr>
              <a:t>Transcript of Video: </a:t>
            </a:r>
            <a:r>
              <a:rPr lang="en-US" sz="1100" dirty="0">
                <a:latin typeface="Calibri"/>
                <a:ea typeface="Calibri"/>
                <a:cs typeface="Calibri"/>
                <a:sym typeface="Calibri"/>
              </a:rPr>
              <a:t>When I taught in a self-contained classroom, where I felt a lot of pressure on reading assessment, my instruction often fell into the “stealthy” category. I loved social studies and felt it was important to present the content any way I could fit it in. As a result, I tried to incorporate it into my reading block. I selected texts that were grade level appropriate and related to content that was aligned to our grade level social studies standards. My social studies lesson was disguised as a reading lesson. Even though students were learning appropriate content, the true focus was on reading skills, and students were really being assessed on these reading skills, not the social studies skills.  Further, the lack of a connection to students’ lives was a missed opportunity for students to engage in inquiry.</a:t>
            </a: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rPr>
              <a:t>Later, when I was departmentalized and only responsible for teaching social studies, I attempted to integrate my instruction with reading and writing by incorporating a variety of picture books and chapter books as a hook, and a variety of other text sources related to the content, but my instruction continued to be stealthy, now for the opposite reason as before. I was utilizing rich texts that were grade level appropriate and challenging, but I was only focused on the social studies content and skills. There were many missed opportunities to address reading and writing standards and skills while engaging with these texts. Integrating the contents in a healthy way is more engaging and beneficial for students, and looking back, I could have really focused on both content areas to do them both justice within my instruction in order to move my stealthy integration to healthy.</a:t>
            </a:r>
          </a:p>
          <a:p>
            <a:endParaRPr lang="en-US" dirty="0"/>
          </a:p>
        </p:txBody>
      </p:sp>
    </p:spTree>
    <p:extLst>
      <p:ext uri="{BB962C8B-B14F-4D97-AF65-F5344CB8AC3E}">
        <p14:creationId xmlns:p14="http://schemas.microsoft.com/office/powerpoint/2010/main" val="2886488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2"/>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3"/>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4"/>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5"/>
                  </a:ext>
                </a:extLst>
              </a:rPr>
              <a:t>Read this slide to learn about healthy integration.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7"/>
                </a:ext>
              </a:extLst>
            </a:endParaRPr>
          </a:p>
          <a:p>
            <a:endParaRPr lang="en-US" dirty="0"/>
          </a:p>
        </p:txBody>
      </p:sp>
    </p:spTree>
    <p:extLst>
      <p:ext uri="{BB962C8B-B14F-4D97-AF65-F5344CB8AC3E}">
        <p14:creationId xmlns:p14="http://schemas.microsoft.com/office/powerpoint/2010/main" val="4239587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Watch this video of a Grade 5 lesson and answer the questions on the slide that follows.</a:t>
            </a:r>
          </a:p>
          <a:p>
            <a:pPr marL="158750" indent="0">
              <a:buNone/>
            </a:pPr>
            <a:endParaRPr lang="en-US"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Georgia Department of Education. (2020, March 30). </a:t>
            </a:r>
            <a:r>
              <a:rPr lang="en-US" b="0" i="1" dirty="0">
                <a:solidFill>
                  <a:srgbClr val="0F0F0F"/>
                </a:solidFill>
                <a:effectLst/>
                <a:latin typeface="YouTube Sans"/>
              </a:rPr>
              <a:t>Everyday Inquiry in K-5 Social Studies: 5th Grade - Presidential Advisors: Should We Go to War?</a:t>
            </a:r>
            <a:r>
              <a:rPr lang="en-US" b="0" i="0" dirty="0">
                <a:solidFill>
                  <a:srgbClr val="0F0F0F"/>
                </a:solidFill>
                <a:effectLst/>
                <a:latin typeface="YouTube Sans"/>
              </a:rPr>
              <a:t> https://www.youtube.com/watch?v=ME5BeiCWTDM&amp;t=248s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0F0F0F"/>
              </a:solidFill>
              <a:effectLst/>
              <a:latin typeface="YouTube Sans"/>
            </a:endParaRPr>
          </a:p>
          <a:p>
            <a:pPr marL="158750" indent="0">
              <a:buNone/>
            </a:pPr>
            <a:endParaRPr lang="en-US" dirty="0"/>
          </a:p>
        </p:txBody>
      </p:sp>
    </p:spTree>
    <p:extLst>
      <p:ext uri="{BB962C8B-B14F-4D97-AF65-F5344CB8AC3E}">
        <p14:creationId xmlns:p14="http://schemas.microsoft.com/office/powerpoint/2010/main" val="277646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Respond to the questions on the slide, based on the Grade 5 lesson video. It is important to note that this lesson is NOT aligned to the </a:t>
            </a:r>
            <a:r>
              <a:rPr lang="en-US" b="0" i="1" dirty="0"/>
              <a:t>KAS for Social Studies, </a:t>
            </a:r>
            <a:r>
              <a:rPr lang="en-US" b="0" i="0" dirty="0"/>
              <a:t>so the focus should not be on standards alignment, but the integration of reading and writing and social studies content and skills. </a:t>
            </a:r>
          </a:p>
          <a:p>
            <a:pPr marL="158750" indent="0">
              <a:buNone/>
            </a:pPr>
            <a:endParaRPr lang="en-US" b="0" i="0" dirty="0"/>
          </a:p>
          <a:p>
            <a:pPr marL="0" lvl="0" indent="0" algn="l" rtl="0">
              <a:spcBef>
                <a:spcPts val="0"/>
              </a:spcBef>
              <a:spcAft>
                <a:spcPts val="0"/>
              </a:spcAft>
              <a:buNone/>
            </a:pPr>
            <a:r>
              <a:rPr lang="en-US" sz="900" dirty="0">
                <a:solidFill>
                  <a:schemeClr val="dk1"/>
                </a:solidFill>
                <a:latin typeface="Calibri"/>
                <a:ea typeface="Calibri"/>
                <a:cs typeface="Calibri"/>
                <a:sym typeface="Calibri"/>
              </a:rPr>
              <a:t>The video is provided to participants so that they may evaluate a “real-life” example for any evidence of integration between social studies and reading and writing. This video is merely an example. It is not a requirement nor a suggestion for school curriculum. </a:t>
            </a:r>
            <a:r>
              <a:rPr lang="en-US" sz="1100" i="0" dirty="0">
                <a:effectLst/>
                <a:latin typeface="Calibri Light" panose="020F0302020204030204" pitchFamily="34" charset="0"/>
                <a:ea typeface="Calibri" panose="020F0502020204030204" pitchFamily="34" charset="0"/>
              </a:rPr>
              <a:t>While the Kentucky Department of Education (KDE) is responsible for the development of high-quality academic standards, state law assigns each local district the authority to develop the school’s curriculum and determine appropriate instructional resources based on language found in </a:t>
            </a:r>
            <a:r>
              <a:rPr lang="en-US" sz="1100" i="0" u="sng" dirty="0">
                <a:solidFill>
                  <a:srgbClr val="0000FF"/>
                </a:solidFill>
                <a:effectLst/>
                <a:latin typeface="Calibri Light" panose="020F0302020204030204" pitchFamily="34" charset="0"/>
                <a:ea typeface="Calibri" panose="020F0502020204030204" pitchFamily="34" charset="0"/>
                <a:hlinkClick r:id="rId3"/>
              </a:rPr>
              <a:t>Kentucky Revised Statute (KRS) 160.345</a:t>
            </a:r>
            <a:r>
              <a:rPr lang="en-US" sz="1100" i="0" dirty="0">
                <a:effectLst/>
                <a:latin typeface="Calibri Light" panose="020F0302020204030204" pitchFamily="34" charset="0"/>
                <a:ea typeface="Calibri" panose="020F0502020204030204" pitchFamily="34" charset="0"/>
              </a:rPr>
              <a:t>. It is under the discretion of the superintendent to determine the local curriculum, including the evaluation and selection of instructional resources. The KDE does not adopt, select or recommend specific curricula for coursework. Per KRS 160.345(g), “the local superintendent shall determine which curriculum, textbooks, instructional materials, and student support services shall be provided in the school after consulting with the local board of education, the school principal, and the school council and after a reasonable review and response period for stakeholders in accordance with local board of education policy.”</a:t>
            </a:r>
            <a:endParaRPr lang="en-US" sz="1100" i="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US" sz="900" dirty="0">
              <a:solidFill>
                <a:schemeClr val="dk1"/>
              </a:solidFill>
              <a:latin typeface="Calibri"/>
              <a:ea typeface="Calibri"/>
              <a:cs typeface="Calibri"/>
              <a:sym typeface="Calibri"/>
            </a:endParaRPr>
          </a:p>
          <a:p>
            <a:pPr marL="158750" indent="0">
              <a:buNone/>
            </a:pPr>
            <a:endParaRPr lang="en-US" b="0" dirty="0"/>
          </a:p>
        </p:txBody>
      </p:sp>
    </p:spTree>
    <p:extLst>
      <p:ext uri="{BB962C8B-B14F-4D97-AF65-F5344CB8AC3E}">
        <p14:creationId xmlns:p14="http://schemas.microsoft.com/office/powerpoint/2010/main" val="3676829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dbc95a298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7dbc95a298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9"/>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0"/>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1"/>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3"/>
                  </a:ext>
                </a:extLst>
              </a:rPr>
              <a:t>This slide shows a preview of the upcoming sections.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765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4"/>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5"/>
                </a:ext>
              </a:extLst>
            </a:endParaRPr>
          </a:p>
        </p:txBody>
      </p:sp>
    </p:spTree>
    <p:extLst>
      <p:ext uri="{BB962C8B-B14F-4D97-AF65-F5344CB8AC3E}">
        <p14:creationId xmlns:p14="http://schemas.microsoft.com/office/powerpoint/2010/main" val="1136353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7dbc95a298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533" name="Google Shape;533;g7dbc95a29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398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dbc95a298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dbc95a298_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2"/>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3"/>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6"/>
                  </a:ext>
                </a:extLst>
              </a:rPr>
              <a:t>This section of the module explains the steps for designing healthy integration and explains the design using the Grade 3 integrated collection example.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7"/>
                  </a:ext>
                </a:extLst>
              </a:rPr>
              <a:t>This compelling question will be answered by the end of the module. Read the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8"/>
                  </a:ext>
                </a:extLst>
              </a:rPr>
              <a:t>question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9"/>
                  </a:ext>
                </a:extLst>
              </a:rPr>
              <a:t>on the slide. </a:t>
            </a:r>
            <a:endParaRPr sz="1200" dirty="0">
              <a:latin typeface="Calibri"/>
              <a:ea typeface="Calibri"/>
              <a:cs typeface="Calibri"/>
              <a:sym typeface="Calibri"/>
            </a:endParaRPr>
          </a:p>
        </p:txBody>
      </p:sp>
    </p:spTree>
    <p:extLst>
      <p:ext uri="{BB962C8B-B14F-4D97-AF65-F5344CB8AC3E}">
        <p14:creationId xmlns:p14="http://schemas.microsoft.com/office/powerpoint/2010/main" val="4250224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7e8c27f83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7e8c27f83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2"/>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6"/>
                  </a:ext>
                </a:extLst>
              </a:rPr>
              <a:t>It is important to activate the knowledge learned in the video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7"/>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8"/>
                  </a:ext>
                </a:extLst>
              </a:rPr>
              <a:t> from earlier in the module. In the video, Dr. Duke states that social studies provides a compelling context for teaching reading and writing. When aligning this concept to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9"/>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0"/>
                  </a:ext>
                </a:extLst>
              </a:rPr>
              <a:t>, the compelling context is articulated by a standards-aligned compelling question.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1"/>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2"/>
                  </a:ext>
                </a:extLst>
              </a:rPr>
              <a:t> outlines grade level K-8 and high school grade band questioning standards. Thus, it is critical that participants understand and can identify and compose standards-aligned compelling questions prior to engaging in this work. Additionally, it is compelling that participants understand the relationship between compelling and supporting questions and how supporting questions drive the investigation of the disciplinary strands (civics, economics, geography and history) outlined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3"/>
                  </a:ext>
                </a:extLst>
              </a:rPr>
              <a:t>KAS for Social Studies. </a:t>
            </a:r>
            <a:endParaRPr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4"/>
                </a:ext>
              </a:extLst>
            </a:endParaRPr>
          </a:p>
        </p:txBody>
      </p:sp>
    </p:spTree>
    <p:extLst>
      <p:ext uri="{BB962C8B-B14F-4D97-AF65-F5344CB8AC3E}">
        <p14:creationId xmlns:p14="http://schemas.microsoft.com/office/powerpoint/2010/main" val="97849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Section A of this module provides an overview of the definition of integration, why this work is important and caveats participants need to consider prior to engaging in this work. This compelling question will be answered by the end of the module. </a:t>
            </a:r>
            <a:endParaRPr sz="1200" dirty="0">
              <a:latin typeface="Calibri"/>
              <a:ea typeface="Calibri"/>
              <a:cs typeface="Calibri"/>
              <a:sym typeface="Calibri"/>
            </a:endParaRPr>
          </a:p>
        </p:txBody>
      </p:sp>
    </p:spTree>
    <p:extLst>
      <p:ext uri="{BB962C8B-B14F-4D97-AF65-F5344CB8AC3E}">
        <p14:creationId xmlns:p14="http://schemas.microsoft.com/office/powerpoint/2010/main" val="749940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a:ea typeface="Calibri"/>
                <a:cs typeface="Calibri"/>
                <a:sym typeface="Calibri"/>
              </a:rPr>
              <a:t>The KAS for Social Studies is organized around the inquiry practices of questioning, investigating, using evidence and communicating conclusions. Students will consider or pose questions and then investigate those questions through the disciplinary lenses of civics, economics, geography and history. Within the inquiry practice of questioning, there are two types of questions</a:t>
            </a:r>
            <a:r>
              <a:rPr lang="en-US" sz="1100">
                <a:latin typeface="Calibri"/>
                <a:ea typeface="Calibri"/>
                <a:cs typeface="Calibri"/>
                <a:sym typeface="Calibri"/>
              </a:rPr>
              <a:t>: compelling </a:t>
            </a:r>
            <a:r>
              <a:rPr lang="en-US" sz="1100" dirty="0">
                <a:latin typeface="Calibri"/>
                <a:ea typeface="Calibri"/>
                <a:cs typeface="Calibri"/>
                <a:sym typeface="Calibri"/>
              </a:rPr>
              <a:t>and supporting. </a:t>
            </a:r>
          </a:p>
          <a:p>
            <a:pPr marL="158750" indent="0">
              <a:buNone/>
            </a:pPr>
            <a:endParaRPr lang="en-US" b="0" dirty="0"/>
          </a:p>
        </p:txBody>
      </p:sp>
    </p:spTree>
    <p:extLst>
      <p:ext uri="{BB962C8B-B14F-4D97-AF65-F5344CB8AC3E}">
        <p14:creationId xmlns:p14="http://schemas.microsoft.com/office/powerpoint/2010/main" val="4074031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dirty="0">
                <a:latin typeface="Calibri"/>
                <a:ea typeface="Calibri"/>
                <a:cs typeface="Calibri"/>
                <a:sym typeface="Calibri"/>
              </a:rPr>
              <a:t>Guiding Notes: </a:t>
            </a:r>
          </a:p>
          <a:p>
            <a:pPr marL="0" lvl="0" indent="0" algn="l" rtl="0">
              <a:lnSpc>
                <a:spcPct val="100000"/>
              </a:lnSpc>
              <a:spcBef>
                <a:spcPts val="0"/>
              </a:spcBef>
              <a:spcAft>
                <a:spcPts val="0"/>
              </a:spcAft>
              <a:buSzPts val="1100"/>
              <a:buNone/>
            </a:pP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Supporting questions support </a:t>
            </a:r>
            <a:r>
              <a:rPr lang="en-US" sz="1100">
                <a:latin typeface="Calibri"/>
                <a:ea typeface="Calibri"/>
                <a:cs typeface="Calibri"/>
                <a:sym typeface="Calibri"/>
              </a:rPr>
              <a:t>the compelling </a:t>
            </a:r>
            <a:r>
              <a:rPr lang="en-US" sz="1100" dirty="0">
                <a:latin typeface="Calibri"/>
                <a:ea typeface="Calibri"/>
                <a:cs typeface="Calibri"/>
                <a:sym typeface="Calibri"/>
              </a:rPr>
              <a:t>question by asking more focused questions. These can be answered through use of the concepts and practices of each social studies discipline. Supporting questions should provide students with knowledge that they can synthesize to answer the </a:t>
            </a:r>
            <a:r>
              <a:rPr lang="en-US" sz="1100">
                <a:latin typeface="Calibri"/>
                <a:ea typeface="Calibri"/>
                <a:cs typeface="Calibri"/>
                <a:sym typeface="Calibri"/>
              </a:rPr>
              <a:t>larger compelling </a:t>
            </a:r>
            <a:r>
              <a:rPr lang="en-US" sz="1100" dirty="0">
                <a:latin typeface="Calibri"/>
                <a:ea typeface="Calibri"/>
                <a:cs typeface="Calibri"/>
                <a:sym typeface="Calibri"/>
              </a:rPr>
              <a:t>question. </a:t>
            </a:r>
          </a:p>
          <a:p>
            <a:endParaRPr lang="en-US" dirty="0"/>
          </a:p>
        </p:txBody>
      </p:sp>
    </p:spTree>
    <p:extLst>
      <p:ext uri="{BB962C8B-B14F-4D97-AF65-F5344CB8AC3E}">
        <p14:creationId xmlns:p14="http://schemas.microsoft.com/office/powerpoint/2010/main" val="339189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3"/>
                  </a:ext>
                </a:extLst>
              </a:rPr>
              <a:t>Guiding Notes:</a:t>
            </a: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Use this slide to practice exploring the connection between </a:t>
            </a:r>
            <a:r>
              <a:rPr lang="en-US" sz="1100">
                <a:latin typeface="Calibri"/>
                <a:ea typeface="Calibri"/>
                <a:cs typeface="Calibri"/>
                <a:sym typeface="Calibri"/>
              </a:rPr>
              <a:t>a compelling </a:t>
            </a:r>
            <a:r>
              <a:rPr lang="en-US" sz="1100" dirty="0">
                <a:latin typeface="Calibri"/>
                <a:ea typeface="Calibri"/>
                <a:cs typeface="Calibri"/>
                <a:sym typeface="Calibri"/>
              </a:rPr>
              <a:t>question and supporting questions. </a:t>
            </a: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4"/>
                  </a:ext>
                </a:extLst>
              </a:rPr>
              <a:t>Note: The example provided </a:t>
            </a:r>
            <a:r>
              <a:rPr lang="en-US" sz="1100" dirty="0">
                <a:latin typeface="Calibri"/>
                <a:ea typeface="Calibri"/>
                <a:cs typeface="Calibri"/>
                <a:sym typeface="Calibri"/>
              </a:rPr>
              <a:t>is an example modified from the</a:t>
            </a:r>
            <a:r>
              <a:rPr lang="en-US" sz="1100" i="1" dirty="0">
                <a:latin typeface="Calibri"/>
                <a:ea typeface="Calibri"/>
                <a:cs typeface="Calibri"/>
                <a:sym typeface="Calibri"/>
              </a:rPr>
              <a:t> KAS for Social Studies</a:t>
            </a:r>
            <a:r>
              <a:rPr lang="en-US" sz="1100" dirty="0">
                <a:latin typeface="Calibri"/>
                <a:ea typeface="Calibri"/>
                <a:cs typeface="Calibri"/>
                <a:sym typeface="Calibri"/>
              </a:rPr>
              <a:t> for Grade 5 and can be found on pages 84 and 85. A question such as “What unites Americans?” </a:t>
            </a:r>
            <a:r>
              <a:rPr lang="en-US" sz="1100">
                <a:latin typeface="Calibri"/>
                <a:ea typeface="Calibri"/>
                <a:cs typeface="Calibri"/>
                <a:sym typeface="Calibri"/>
              </a:rPr>
              <a:t>is compelling </a:t>
            </a:r>
            <a:r>
              <a:rPr lang="en-US" sz="1100" dirty="0">
                <a:latin typeface="Calibri"/>
                <a:ea typeface="Calibri"/>
                <a:cs typeface="Calibri"/>
                <a:sym typeface="Calibri"/>
              </a:rPr>
              <a:t>because it focuses on “big ideas,” allows for multiple perspectives and can be answered in a variety of ways, among other characteristics. Students could revisit this question over multiple units or multiple years of study because it aligns with the characteristics of </a:t>
            </a:r>
            <a:r>
              <a:rPr lang="en-US" sz="1100">
                <a:latin typeface="Calibri"/>
                <a:ea typeface="Calibri"/>
                <a:cs typeface="Calibri"/>
                <a:sym typeface="Calibri"/>
              </a:rPr>
              <a:t>a compelling </a:t>
            </a:r>
            <a:r>
              <a:rPr lang="en-US" sz="1100" dirty="0">
                <a:latin typeface="Calibri"/>
                <a:ea typeface="Calibri"/>
                <a:cs typeface="Calibri"/>
                <a:sym typeface="Calibri"/>
              </a:rPr>
              <a:t>question. </a:t>
            </a: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The supporting questions are supporting because they are more focused, discipline specific and the answers to these questions can be synthesized to answer the </a:t>
            </a:r>
            <a:r>
              <a:rPr lang="en-US" sz="1100">
                <a:latin typeface="Calibri"/>
                <a:ea typeface="Calibri"/>
                <a:cs typeface="Calibri"/>
                <a:sym typeface="Calibri"/>
              </a:rPr>
              <a:t>larger compelling </a:t>
            </a:r>
            <a:r>
              <a:rPr lang="en-US" sz="1100" dirty="0">
                <a:latin typeface="Calibri"/>
                <a:ea typeface="Calibri"/>
                <a:cs typeface="Calibri"/>
                <a:sym typeface="Calibri"/>
              </a:rPr>
              <a:t>question. The first question listed could be identified as a supporting question aligned to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5"/>
                  </a:ext>
                </a:extLst>
              </a:rPr>
              <a:t>the </a:t>
            </a:r>
            <a:r>
              <a:rPr lang="en-US" sz="1100" dirty="0">
                <a:latin typeface="Calibri"/>
                <a:ea typeface="Calibri"/>
                <a:cs typeface="Calibri"/>
                <a:sym typeface="Calibri"/>
              </a:rPr>
              <a:t>economics disciplinary strand in the </a:t>
            </a:r>
            <a:r>
              <a:rPr lang="en-US" sz="1100" i="1" dirty="0">
                <a:latin typeface="Calibri"/>
                <a:ea typeface="Calibri"/>
                <a:cs typeface="Calibri"/>
                <a:sym typeface="Calibri"/>
              </a:rPr>
              <a:t>KAS for Social Studies</a:t>
            </a:r>
            <a:r>
              <a:rPr lang="en-US" sz="1100" dirty="0">
                <a:latin typeface="Calibri"/>
                <a:ea typeface="Calibri"/>
                <a:cs typeface="Calibri"/>
                <a:sym typeface="Calibri"/>
              </a:rPr>
              <a:t> for Grade 5</a:t>
            </a:r>
            <a:r>
              <a:rPr lang="en-US" sz="1100" i="1" dirty="0">
                <a:latin typeface="Calibri"/>
                <a:ea typeface="Calibri"/>
                <a:cs typeface="Calibri"/>
                <a:sym typeface="Calibri"/>
              </a:rPr>
              <a:t>; </a:t>
            </a:r>
            <a:r>
              <a:rPr lang="en-US" sz="1100" dirty="0">
                <a:latin typeface="Calibri"/>
                <a:ea typeface="Calibri"/>
                <a:cs typeface="Calibri"/>
                <a:sym typeface="Calibri"/>
              </a:rPr>
              <a:t>t</a:t>
            </a:r>
            <a:r>
              <a:rPr lang="en-US" sz="1100" dirty="0">
                <a:solidFill>
                  <a:schemeClr val="dk1"/>
                </a:solidFill>
                <a:latin typeface="Calibri"/>
                <a:ea typeface="Calibri"/>
                <a:cs typeface="Calibri"/>
                <a:sym typeface="Calibri"/>
              </a:rPr>
              <a:t>he second question listed could be identified as a supporting question aligned to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6"/>
                  </a:ext>
                </a:extLst>
              </a:rPr>
              <a:t>the </a:t>
            </a:r>
            <a:r>
              <a:rPr lang="en-US" sz="1100" dirty="0">
                <a:solidFill>
                  <a:schemeClr val="dk1"/>
                </a:solidFill>
                <a:latin typeface="Calibri"/>
                <a:ea typeface="Calibri"/>
                <a:cs typeface="Calibri"/>
                <a:sym typeface="Calibri"/>
              </a:rPr>
              <a:t>history disciplinary strand in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for Grade 5; and the third question listed could be identified as a supporting question aligned to the civics disciplinary strand in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for Grade 5.</a:t>
            </a: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It is important to note that when crafting supporting questions </a:t>
            </a:r>
            <a:r>
              <a:rPr lang="en-US" sz="1100">
                <a:latin typeface="Calibri"/>
                <a:ea typeface="Calibri"/>
                <a:cs typeface="Calibri"/>
                <a:sym typeface="Calibri"/>
              </a:rPr>
              <a:t>for compelling </a:t>
            </a:r>
            <a:r>
              <a:rPr lang="en-US" sz="1100" dirty="0">
                <a:latin typeface="Calibri"/>
                <a:ea typeface="Calibri"/>
                <a:cs typeface="Calibri"/>
                <a:sym typeface="Calibri"/>
              </a:rPr>
              <a:t>questions, the supporting questions must be aligned to </a:t>
            </a:r>
            <a:r>
              <a:rPr lang="en-US" sz="1100">
                <a:latin typeface="Calibri"/>
                <a:ea typeface="Calibri"/>
                <a:cs typeface="Calibri"/>
                <a:sym typeface="Calibri"/>
              </a:rPr>
              <a:t>the compelling </a:t>
            </a:r>
            <a:r>
              <a:rPr lang="en-US" sz="1100" dirty="0">
                <a:latin typeface="Calibri"/>
                <a:ea typeface="Calibri"/>
                <a:cs typeface="Calibri"/>
                <a:sym typeface="Calibri"/>
              </a:rPr>
              <a:t>question to help build the knowledge required to answer </a:t>
            </a:r>
            <a:r>
              <a:rPr lang="en-US" sz="1100">
                <a:latin typeface="Calibri"/>
                <a:ea typeface="Calibri"/>
                <a:cs typeface="Calibri"/>
                <a:sym typeface="Calibri"/>
              </a:rPr>
              <a:t>the compelling </a:t>
            </a:r>
            <a:r>
              <a:rPr lang="en-US" sz="1100" dirty="0">
                <a:latin typeface="Calibri"/>
                <a:ea typeface="Calibri"/>
                <a:cs typeface="Calibri"/>
                <a:sym typeface="Calibri"/>
              </a:rPr>
              <a:t>question. For example, a question such as “What doesn’t unite Americans?” is not a supporting question for </a:t>
            </a:r>
            <a:r>
              <a:rPr lang="en-US" sz="1100">
                <a:latin typeface="Calibri"/>
                <a:ea typeface="Calibri"/>
                <a:cs typeface="Calibri"/>
                <a:sym typeface="Calibri"/>
              </a:rPr>
              <a:t>the compelling </a:t>
            </a:r>
            <a:r>
              <a:rPr lang="en-US" sz="1100" dirty="0">
                <a:latin typeface="Calibri"/>
                <a:ea typeface="Calibri"/>
                <a:cs typeface="Calibri"/>
                <a:sym typeface="Calibri"/>
              </a:rPr>
              <a:t>question of “What unites Americans?” because it requires students to construct knowledge that does not answer </a:t>
            </a:r>
            <a:r>
              <a:rPr lang="en-US" sz="1100">
                <a:latin typeface="Calibri"/>
                <a:ea typeface="Calibri"/>
                <a:cs typeface="Calibri"/>
                <a:sym typeface="Calibri"/>
              </a:rPr>
              <a:t>the compelling </a:t>
            </a:r>
            <a:r>
              <a:rPr lang="en-US" sz="1100" dirty="0">
                <a:latin typeface="Calibri"/>
                <a:ea typeface="Calibri"/>
                <a:cs typeface="Calibri"/>
                <a:sym typeface="Calibri"/>
              </a:rPr>
              <a:t>question. </a:t>
            </a:r>
          </a:p>
          <a:p>
            <a:endParaRPr lang="en-US" dirty="0"/>
          </a:p>
        </p:txBody>
      </p:sp>
    </p:spTree>
    <p:extLst>
      <p:ext uri="{BB962C8B-B14F-4D97-AF65-F5344CB8AC3E}">
        <p14:creationId xmlns:p14="http://schemas.microsoft.com/office/powerpoint/2010/main" val="1691831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8"/>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9"/>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0"/>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When designing healthy integration, your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standards-aligned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question becomes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the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context for integrating social studies and reading and writing. Thus, it is critical that participants be able to distinguish between the two types of questions outlined in the </a:t>
            </a:r>
            <a:r>
              <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KAS for Social Studies</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 Thus, have the participants engage in this activity to see if they can distinguish between the two types of questions found in the </a:t>
            </a:r>
            <a:r>
              <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KAS for Social Studies</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2"/>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3"/>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Individually or with a partner, identify which of the questions on the slide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are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questions.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5"/>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6"/>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Note: On this slide, there are four questions that meet the characteristics of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a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question. They are: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8"/>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9"/>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0"/>
                  </a:ext>
                </a:extLst>
              </a:rPr>
              <a:t>What unites Americans?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1"/>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2"/>
                  </a:ext>
                </a:extLst>
              </a:rPr>
              <a:t>What makes a community healthy?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3"/>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4"/>
                  </a:ext>
                </a:extLst>
              </a:rPr>
              <a:t>How does a government compromise amidst polarization?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5"/>
                </a:ext>
              </a:extLst>
            </a:endParaRPr>
          </a:p>
          <a:p>
            <a:pPr marL="457200" lvl="0" indent="-304800" algn="l" rtl="0">
              <a:spcBef>
                <a:spcPts val="0"/>
              </a:spcBef>
              <a:spcAft>
                <a:spcPts val="0"/>
              </a:spcAft>
              <a:buSzPts val="1200"/>
              <a:buFont typeface="Calibri"/>
              <a:buChar char="●"/>
            </a:pPr>
            <a:r>
              <a:rPr lang="en-US" sz="1100" dirty="0">
                <a:highlight>
                  <a:schemeClr val="lt1"/>
                </a:highlight>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6"/>
                  </a:ext>
                </a:extLst>
              </a:rPr>
              <a:t>How do complex societies develop?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7"/>
                </a:ext>
              </a:extLst>
            </a:endParaRPr>
          </a:p>
          <a:p>
            <a:pPr marL="0" lvl="0" indent="0" algn="l" rtl="0">
              <a:spcBef>
                <a:spcPts val="0"/>
              </a:spcBef>
              <a:spcAft>
                <a:spcPts val="0"/>
              </a:spcAft>
              <a:buNone/>
            </a:pPr>
            <a:endPar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8"/>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When addressing why these questions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are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evaluate these questions based on the characteristics provided. It is important to note that just because a question is “big” or contains a lot of content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0"/>
                  </a:ext>
                </a:extLst>
              </a:rPr>
              <a:t>(such as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1"/>
                  </a:ext>
                </a:extLst>
              </a:rPr>
              <a:t>“</a:t>
            </a:r>
            <a:r>
              <a:rPr lang="en-US" sz="1100" dirty="0">
                <a:solidFill>
                  <a:schemeClr val="tx1"/>
                </a:solidFill>
                <a:effectLst/>
                <a:latin typeface="Calibri" panose="020F0502020204030204" pitchFamily="34" charset="0"/>
                <a:ea typeface="Calibri" panose="020F0502020204030204" pitchFamily="34" charset="0"/>
              </a:rPr>
              <a:t>How have cultural groups in the past and today shaped Mexico?”),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4"/>
                  </a:ext>
                </a:extLst>
              </a:rPr>
              <a:t>it does not mean that the question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4"/>
                  </a:ext>
                </a:extLst>
              </a:rPr>
              <a:t>is compelling.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5"/>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6"/>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7"/>
                  </a:ext>
                </a:extLst>
              </a:rPr>
              <a:t>Additionally, it is important to note that these question examples can be found in the assignments found in the </a:t>
            </a:r>
            <a:r>
              <a:rPr lang="en-US" sz="1100" u="sng" dirty="0">
                <a:solidFill>
                  <a:srgbClr val="0000FF"/>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8"/>
                  </a:ext>
                </a:extLst>
              </a:rPr>
              <a:t>Social Studies Student Assignment Library</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9"/>
                  </a:ext>
                </a:extLst>
              </a:rPr>
              <a:t> on </a:t>
            </a:r>
            <a:r>
              <a:rPr lang="en-US" sz="1100" u="sng" dirty="0">
                <a:solidFill>
                  <a:srgbClr val="0000FF"/>
                </a:solidFill>
                <a:latin typeface="Calibri"/>
                <a:ea typeface="Calibri"/>
                <a:cs typeface="Calibri"/>
                <a:sym typeface="Calibri"/>
                <a:hlinkClick r:id="rId4"/>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0"/>
                  </a:ext>
                </a:extLst>
              </a:rPr>
              <a:t>www.kystandards.org</a:t>
            </a:r>
            <a:r>
              <a:rPr lang="en-US" sz="1100" dirty="0">
                <a:solidFill>
                  <a:srgbClr val="0000FF"/>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1"/>
                  </a:ext>
                </a:extLst>
              </a:rPr>
              <a:t>. </a:t>
            </a:r>
            <a:endParaRPr lang="en-US" sz="1100" dirty="0">
              <a:solidFill>
                <a:srgbClr val="0000FF"/>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2"/>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3"/>
                </a:ext>
              </a:extLst>
            </a:endParaRPr>
          </a:p>
        </p:txBody>
      </p:sp>
    </p:spTree>
    <p:extLst>
      <p:ext uri="{BB962C8B-B14F-4D97-AF65-F5344CB8AC3E}">
        <p14:creationId xmlns:p14="http://schemas.microsoft.com/office/powerpoint/2010/main" val="239781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rPr>
              <a:t>Guiding Notes:</a:t>
            </a:r>
          </a:p>
          <a:p>
            <a:pPr marL="0" lvl="0" indent="0" algn="l" rtl="0">
              <a:spcBef>
                <a:spcPts val="0"/>
              </a:spcBef>
              <a:spcAft>
                <a:spcPts val="0"/>
              </a:spcAft>
              <a:buNone/>
            </a:pPr>
            <a:endParaRPr lang="en-US"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When designing healthy integration, your </a:t>
            </a:r>
            <a:r>
              <a:rPr lang="en-US" sz="1100">
                <a:latin typeface="Calibri"/>
                <a:ea typeface="Calibri"/>
                <a:cs typeface="Calibri"/>
                <a:sym typeface="Calibri"/>
              </a:rPr>
              <a:t>standards-aligned compelling </a:t>
            </a:r>
            <a:r>
              <a:rPr lang="en-US" sz="1100" dirty="0">
                <a:latin typeface="Calibri"/>
                <a:ea typeface="Calibri"/>
                <a:cs typeface="Calibri"/>
                <a:sym typeface="Calibri"/>
              </a:rPr>
              <a:t>question becomes </a:t>
            </a:r>
            <a:r>
              <a:rPr lang="en-US" sz="1100">
                <a:latin typeface="Calibri"/>
                <a:ea typeface="Calibri"/>
                <a:cs typeface="Calibri"/>
                <a:sym typeface="Calibri"/>
              </a:rPr>
              <a:t>the compelling </a:t>
            </a:r>
            <a:r>
              <a:rPr lang="en-US" sz="1100" dirty="0">
                <a:latin typeface="Calibri"/>
                <a:ea typeface="Calibri"/>
                <a:cs typeface="Calibri"/>
                <a:sym typeface="Calibri"/>
              </a:rPr>
              <a:t>context for integrating social studies and reading and writing. Thus, it is critical that you are able to distinguish between the two types of questions outlined in the </a:t>
            </a:r>
            <a:r>
              <a:rPr lang="en-US" sz="1100" i="1" dirty="0">
                <a:latin typeface="Calibri"/>
                <a:ea typeface="Calibri"/>
                <a:cs typeface="Calibri"/>
                <a:sym typeface="Calibri"/>
              </a:rPr>
              <a:t>KAS for Social Studies. </a:t>
            </a:r>
          </a:p>
          <a:p>
            <a:pPr marL="0" lvl="0" indent="0" algn="l" rtl="0">
              <a:spcBef>
                <a:spcPts val="0"/>
              </a:spcBef>
              <a:spcAft>
                <a:spcPts val="0"/>
              </a:spcAft>
              <a:buNone/>
            </a:pPr>
            <a:endParaRPr lang="en-US" sz="1100" i="1"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The highlighted questions on this slide are </a:t>
            </a:r>
            <a:r>
              <a:rPr lang="en-US" sz="110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the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questions because they meet the characteristics identified on a previous slide. </a:t>
            </a:r>
            <a:endParaRPr lang="en-US" sz="1100" dirty="0">
              <a:latin typeface="Calibri"/>
              <a:ea typeface="Calibri"/>
              <a:cs typeface="Calibri"/>
              <a:sym typeface="Calibri"/>
            </a:endParaRPr>
          </a:p>
        </p:txBody>
      </p:sp>
    </p:spTree>
    <p:extLst>
      <p:ext uri="{BB962C8B-B14F-4D97-AF65-F5344CB8AC3E}">
        <p14:creationId xmlns:p14="http://schemas.microsoft.com/office/powerpoint/2010/main" val="2873756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latin typeface="Calibri"/>
              <a:ea typeface="Calibri"/>
              <a:cs typeface="Calibri"/>
              <a:sym typeface="Calibri"/>
            </a:endParaRPr>
          </a:p>
          <a:p>
            <a:pPr marL="0" marR="52070" lvl="0" indent="0" algn="l" rtl="0">
              <a:lnSpc>
                <a:spcPct val="100000"/>
              </a:lnSpc>
              <a:spcBef>
                <a:spcPts val="0"/>
              </a:spcBef>
              <a:spcAft>
                <a:spcPts val="0"/>
              </a:spcAft>
              <a:buClr>
                <a:schemeClr val="dk1"/>
              </a:buClr>
              <a:buSzPts val="1100"/>
              <a:buNone/>
            </a:pPr>
            <a:r>
              <a:rPr lang="en-US" sz="1200" dirty="0">
                <a:latin typeface="Calibri"/>
                <a:ea typeface="Calibri"/>
                <a:cs typeface="Calibri"/>
                <a:sym typeface="Calibri"/>
              </a:rPr>
              <a:t>Read the slide. Access the following:</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p:txBody>
      </p:sp>
      <p:sp>
        <p:nvSpPr>
          <p:cNvPr id="589" name="Google Shape;5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0815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dbc95a29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7dbc95a29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 </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a:t>
            </a:r>
            <a:r>
              <a:rPr lang="en-US" sz="1200" dirty="0">
                <a:solidFill>
                  <a:schemeClr val="dk1"/>
                </a:solidFill>
                <a:latin typeface="Calibri"/>
                <a:ea typeface="Calibri"/>
                <a:cs typeface="Calibri"/>
                <a:sym typeface="Calibri"/>
              </a:rPr>
              <a:t>n the examples provided, one supporting question is used that is aligned to </a:t>
            </a:r>
            <a:r>
              <a:rPr lang="en-US" sz="1200">
                <a:solidFill>
                  <a:schemeClr val="dk1"/>
                </a:solidFill>
                <a:latin typeface="Calibri"/>
                <a:ea typeface="Calibri"/>
                <a:cs typeface="Calibri"/>
                <a:sym typeface="Calibri"/>
              </a:rPr>
              <a:t>a compelling </a:t>
            </a:r>
            <a:r>
              <a:rPr lang="en-US" sz="1200" dirty="0">
                <a:solidFill>
                  <a:schemeClr val="dk1"/>
                </a:solidFill>
                <a:latin typeface="Calibri"/>
                <a:ea typeface="Calibri"/>
                <a:cs typeface="Calibri"/>
                <a:sym typeface="Calibri"/>
              </a:rPr>
              <a:t>question. However, students may need to engage with more than one supporting question in order to fully engage with </a:t>
            </a:r>
            <a:r>
              <a:rPr lang="en-US" sz="1200">
                <a:solidFill>
                  <a:schemeClr val="dk1"/>
                </a:solidFill>
                <a:latin typeface="Calibri"/>
                <a:ea typeface="Calibri"/>
                <a:cs typeface="Calibri"/>
                <a:sym typeface="Calibri"/>
              </a:rPr>
              <a:t>a compelling </a:t>
            </a:r>
            <a:r>
              <a:rPr lang="en-US" sz="1200" dirty="0">
                <a:solidFill>
                  <a:schemeClr val="dk1"/>
                </a:solidFill>
                <a:latin typeface="Calibri"/>
                <a:ea typeface="Calibri"/>
                <a:cs typeface="Calibri"/>
                <a:sym typeface="Calibri"/>
              </a:rPr>
              <a:t>question.</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To further develop your understanding of maintaining discipline integrity, consider reading the following blog post by Dr. Tim Shanahan:</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Shanahan, Tim. (2018). </a:t>
            </a:r>
            <a:r>
              <a:rPr lang="en-US" sz="1200" i="1" dirty="0">
                <a:solidFill>
                  <a:schemeClr val="dk1"/>
                </a:solidFill>
                <a:latin typeface="Calibri"/>
                <a:ea typeface="Calibri"/>
                <a:cs typeface="Calibri"/>
                <a:sym typeface="Calibri"/>
              </a:rPr>
              <a:t>Who Should Teach Disciplinary Literacy and Should We Integrate the Curriculum?</a:t>
            </a:r>
            <a:r>
              <a:rPr lang="en-US" sz="1200" dirty="0">
                <a:solidFill>
                  <a:schemeClr val="dk1"/>
                </a:solidFill>
                <a:latin typeface="Calibri"/>
                <a:ea typeface="Calibri"/>
                <a:cs typeface="Calibri"/>
                <a:sym typeface="Calibri"/>
              </a:rPr>
              <a:t> [blog]. Retrieved from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9"/>
                  </a:ext>
                </a:extLst>
              </a:rPr>
              <a:t>https://www.shanahanonliteracy.com/blog/who-should-teach-disciplinary-literacy-and-should-we-integrate-the-curriculum</a:t>
            </a:r>
            <a:r>
              <a:rPr lang="en-US"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6805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7dbc95a29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7dbc95a29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2"/>
                  </a:ext>
                </a:extLst>
              </a:rPr>
              <a:t>Read the requirements of Step One. Complete the following before you begin this work:</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5"/>
                </a:ext>
              </a:extLst>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6"/>
                  </a:ext>
                </a:extLst>
              </a:rPr>
              <a:t>Review your grade-level overview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7"/>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8"/>
                  </a:ext>
                </a:extLst>
              </a:rPr>
              <a:t>to gain a deeper understanding of the grade-level theme.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9"/>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0"/>
                  </a:ext>
                </a:extLst>
              </a:rPr>
              <a:t>Next, review the standards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1"/>
                  </a:ext>
                </a:extLst>
              </a:rPr>
              <a:t>for your grade-level</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2"/>
                  </a:ext>
                </a:extLst>
              </a:rPr>
              <a:t> and identify standards that compliment each other in an instructional setting.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3"/>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4"/>
                  </a:ext>
                </a:extLst>
              </a:rPr>
              <a:t>As you are identifying the standards, decide on a topic of study identified in the grade-level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5"/>
                </a:ext>
              </a:extLst>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6"/>
                  </a:ext>
                </a:extLst>
              </a:rPr>
              <a:t>Note: Reviewing the disciplinary clarifications will provide additional clarity to the expectations of the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7"/>
                </a:ext>
              </a:extLst>
            </a:endParaRPr>
          </a:p>
        </p:txBody>
      </p:sp>
    </p:spTree>
    <p:extLst>
      <p:ext uri="{BB962C8B-B14F-4D97-AF65-F5344CB8AC3E}">
        <p14:creationId xmlns:p14="http://schemas.microsoft.com/office/powerpoint/2010/main" val="3254150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dbc95a29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dbc95a29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4"/>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5"/>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6"/>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7"/>
                  </a:ext>
                </a:extLst>
              </a:rPr>
              <a:t>Read the requirements of selecting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8"/>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9"/>
                  </a:ext>
                </a:extLst>
              </a:rPr>
              <a:t>for this work. </a:t>
            </a:r>
            <a:endParaRPr dirty="0"/>
          </a:p>
        </p:txBody>
      </p:sp>
    </p:spTree>
    <p:extLst>
      <p:ext uri="{BB962C8B-B14F-4D97-AF65-F5344CB8AC3E}">
        <p14:creationId xmlns:p14="http://schemas.microsoft.com/office/powerpoint/2010/main" val="3651345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7dbc95a29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7dbc95a2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3"/>
                  </a:ext>
                </a:extLst>
              </a:rPr>
              <a:t>Read the Grade 3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4"/>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5"/>
                  </a:ext>
                </a:extLst>
              </a:rPr>
              <a:t> that were chosen for this work. Consider: Why do the standards selected complement each other when combined in a learning collection? Reflect on this question to see how the inquiry practices and disciplinary strands (here, economics and geography) compliment each other to support an investigation about global interactions.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6"/>
                </a:ext>
              </a:extLst>
            </a:endParaRPr>
          </a:p>
        </p:txBody>
      </p:sp>
    </p:spTree>
    <p:extLst>
      <p:ext uri="{BB962C8B-B14F-4D97-AF65-F5344CB8AC3E}">
        <p14:creationId xmlns:p14="http://schemas.microsoft.com/office/powerpoint/2010/main" val="73531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ef3e16a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ef3e16a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Read this slide and consider the following:</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What are some key words or phrases found in this definition?</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How does this definition of integration align with your understanding of the term?</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What are the possible implications for teaching and learning based on this definition? </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endParaRPr>
          </a:p>
        </p:txBody>
      </p:sp>
    </p:spTree>
    <p:extLst>
      <p:ext uri="{BB962C8B-B14F-4D97-AF65-F5344CB8AC3E}">
        <p14:creationId xmlns:p14="http://schemas.microsoft.com/office/powerpoint/2010/main" val="1901168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dbc95a29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dbc95a29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5"/>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6"/>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7"/>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Read this slide that includes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and supporting question for the Grade 3 healthy integration collection. Have participants evaluate each question on the characteristics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and supporting questions.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9"/>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0"/>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For example, why is “Why do I have to be responsible?”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2"/>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3"/>
                  </a:ext>
                </a:extLst>
              </a:rPr>
              <a:t>Does it focus on “big ideas”?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4"/>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5"/>
                  </a:ext>
                </a:extLst>
              </a:rPr>
              <a:t>Is it intellectually challenging?</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6"/>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7"/>
                  </a:ext>
                </a:extLst>
              </a:rPr>
              <a:t>Does it generate interest?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8"/>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9"/>
                  </a:ext>
                </a:extLst>
              </a:rPr>
              <a:t>Does it allow for multiple perspectives?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0"/>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1"/>
                  </a:ext>
                </a:extLst>
              </a:rPr>
              <a:t>Can it be answered in a variety of ways?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2"/>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3"/>
                  </a:ext>
                </a:extLst>
              </a:rPr>
              <a:t>Does it inspire investigation through the discipline strands?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4"/>
                </a:ext>
              </a:extLst>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5"/>
                </a:ext>
              </a:extLst>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6"/>
                  </a:ext>
                </a:extLst>
              </a:rPr>
              <a:t>Complete the same process for the supporting question. Why is “Why do I have to follow rules?” a supporting 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7"/>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8"/>
                  </a:ext>
                </a:extLst>
              </a:rPr>
              <a:t>Does it ask a more focused 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9"/>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0"/>
                  </a:ext>
                </a:extLst>
              </a:rPr>
              <a:t>Can it be answered through the disciplinary strand of civics?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1"/>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Note: While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and/or supporting question may meet the characteristics of each type,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and supporting question is only useful for this work if it is aligned to the grade-level standards being examined. If the questions don’t align to the standards selected or to each other, then the questions must be revised. Students must have the opportunity to engage with grade-level, standards aligned assignments.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4"/>
                  </a:ext>
                </a:extLst>
              </a:rPr>
              <a:t>It is also important to note that while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5"/>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 does not require that students ask supporting questions to engage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with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questions for Kindergarten, a supporting question was provided for this work to provide a more focused question to drive student investigation of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question.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7"/>
                  </a:ext>
                </a:extLst>
              </a:rPr>
              <a:t>Additionally,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8"/>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 outlines the minimum standards Kentucky students should learn in each grade level kindergarten through high school. In Kindergarten, students are not required to generate their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own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question. However, if a teacher would like to have students generate their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own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question, the standards do not prevent a student from generating their own questions. Questions are provided in examples from the KDE to illustrate between standards and questions.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0"/>
                </a:ext>
              </a:extLst>
            </a:endParaRPr>
          </a:p>
        </p:txBody>
      </p:sp>
    </p:spTree>
    <p:extLst>
      <p:ext uri="{BB962C8B-B14F-4D97-AF65-F5344CB8AC3E}">
        <p14:creationId xmlns:p14="http://schemas.microsoft.com/office/powerpoint/2010/main" val="1047976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6044916b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6044916b6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SzPts val="1100"/>
              <a:buNone/>
            </a:pPr>
            <a:r>
              <a:rPr lang="en-US" sz="1200" dirty="0">
                <a:latin typeface="Calibri"/>
                <a:ea typeface="Calibri"/>
                <a:cs typeface="Calibri"/>
                <a:sym typeface="Calibri"/>
              </a:rPr>
              <a:t>The next step in the design process is selecting </a:t>
            </a:r>
            <a:r>
              <a:rPr lang="en-US" sz="1200" i="1" dirty="0">
                <a:latin typeface="Calibri"/>
                <a:ea typeface="Calibri"/>
                <a:cs typeface="Calibri"/>
                <a:sym typeface="Calibri"/>
              </a:rPr>
              <a:t>KAS for Reading &amp; Writing</a:t>
            </a:r>
            <a:r>
              <a:rPr lang="en-US" sz="1200" dirty="0">
                <a:latin typeface="Calibri"/>
                <a:ea typeface="Calibri"/>
                <a:cs typeface="Calibri"/>
                <a:sym typeface="Calibri"/>
              </a:rPr>
              <a:t> standards that complement the KAS for Social Studies. For the purpose of this integration, primarily select standards from the Reading Literature, Reading Informational Text and/or Composition strands. The </a:t>
            </a:r>
            <a:r>
              <a:rPr lang="en-US" sz="1200" i="1" dirty="0">
                <a:latin typeface="Calibri"/>
                <a:ea typeface="Calibri"/>
                <a:cs typeface="Calibri"/>
                <a:sym typeface="Calibri"/>
              </a:rPr>
              <a:t>KAS for Reading &amp; Writing</a:t>
            </a:r>
            <a:r>
              <a:rPr lang="en-US" sz="1200" dirty="0">
                <a:latin typeface="Calibri"/>
                <a:ea typeface="Calibri"/>
                <a:cs typeface="Calibri"/>
                <a:sym typeface="Calibri"/>
              </a:rPr>
              <a:t> are organized so that users can choose strands by grade level. This slide shows the appropriate kindergarten strands highlighted in yellow and circled in red to draw attention to where the standards for the sample Grade 3 collection came from.  </a:t>
            </a:r>
            <a:endParaRPr sz="1200" dirty="0">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To help you select complimentary reading and writing standards, make sure you understand the selected social studies standards first and then look for connections/alignment between the social studies and the reading and writing standards. Ask yourself which of the reading and writing standards would best assist students in gaining the knowledge needed to answer the supporting </a:t>
            </a:r>
            <a:r>
              <a:rPr lang="en-US" sz="1200">
                <a:solidFill>
                  <a:schemeClr val="dk1"/>
                </a:solidFill>
                <a:latin typeface="Calibri"/>
                <a:ea typeface="Calibri"/>
                <a:cs typeface="Calibri"/>
                <a:sym typeface="Calibri"/>
              </a:rPr>
              <a:t>and compelling </a:t>
            </a:r>
            <a:r>
              <a:rPr lang="en-US" sz="1200" dirty="0">
                <a:solidFill>
                  <a:schemeClr val="dk1"/>
                </a:solidFill>
                <a:latin typeface="Calibri"/>
                <a:ea typeface="Calibri"/>
                <a:cs typeface="Calibri"/>
                <a:sym typeface="Calibri"/>
              </a:rPr>
              <a:t>questions. Keep in mind that once an engaging text and primary and/or secondary sources have been selected, you will want to return to these strands to identify any additional standards that support the reading and/or writing needs brought about by the selected text(s) and primary and/or secondary sources. </a:t>
            </a:r>
            <a:endParaRPr sz="1200" dirty="0">
              <a:latin typeface="Calibri"/>
              <a:ea typeface="Calibri"/>
              <a:cs typeface="Calibri"/>
              <a:sym typeface="Calibri"/>
            </a:endParaRPr>
          </a:p>
        </p:txBody>
      </p:sp>
    </p:spTree>
    <p:extLst>
      <p:ext uri="{BB962C8B-B14F-4D97-AF65-F5344CB8AC3E}">
        <p14:creationId xmlns:p14="http://schemas.microsoft.com/office/powerpoint/2010/main" val="1444299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6044916b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6044916b6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Continue by examining Step Three: Selecting </a:t>
            </a:r>
            <a:r>
              <a:rPr lang="en-US" sz="1200" i="1" dirty="0">
                <a:latin typeface="Calibri"/>
                <a:ea typeface="Calibri"/>
                <a:cs typeface="Calibri"/>
                <a:sym typeface="Calibri"/>
              </a:rPr>
              <a:t>KAS for Reading &amp; Writing.</a:t>
            </a:r>
            <a:endParaRPr lang="en-US"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i="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It is important to know which strand categories to select standards from within the Reading Literature and Reading Informational Text strands. This slide suggests selecting standards mainly from two categories: Key Ideas and Details (Standards 1-3) and Integration of Knowledge and Ideas (Standards 7-9). Move to the next slide for further explanation on why to focus selection from these strands and when to select standards from each of these strand categories.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62789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6044916b6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6044916b6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2"/>
                  </a:ext>
                </a:extLst>
              </a:rPr>
              <a:t>Read this slide for explanations of why/when to select standards 1-3 or 7-9 for the Reading Informational (RI) Texts and Reading Literature(RL)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3"/>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Standard 1-3 will be used to make sense of single texts or single primary/secondary sources and standards 6-9 will align when expecting students to think about and discuss two or more texts or primary/secondary sources.</a:t>
            </a:r>
            <a:r>
              <a:rPr lang="en-US" sz="1200" dirty="0">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8"/>
                  </a:ext>
                </a:extLst>
              </a:rPr>
              <a:t>Consider maintaining a Google document to record discussion points and/or questions to return to for continued consideration, further explanation and/or clarification. </a:t>
            </a:r>
            <a:endParaRPr sz="1200" dirty="0">
              <a:latin typeface="Calibri"/>
              <a:ea typeface="Calibri"/>
              <a:cs typeface="Calibri"/>
              <a:sym typeface="Calibri"/>
            </a:endParaRPr>
          </a:p>
        </p:txBody>
      </p:sp>
    </p:spTree>
    <p:extLst>
      <p:ext uri="{BB962C8B-B14F-4D97-AF65-F5344CB8AC3E}">
        <p14:creationId xmlns:p14="http://schemas.microsoft.com/office/powerpoint/2010/main" val="736020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6ef3e16ad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6ef3e16ad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9"/>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0"/>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Step Four.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6"/>
                  </a:ext>
                </a:extLst>
              </a:rPr>
              <a:t>It is important to note Interdisciplinary Literacy Practices and especially practice one from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7"/>
                  </a:ext>
                </a:extLst>
              </a:rPr>
              <a:t>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8"/>
                  </a:ext>
                </a:extLst>
              </a:rPr>
              <a:t>. Practice one states that text is anything that communicates a message. Move to the next slide and allow time for participants to review the infographic showing practice one as well as the other nine practices that make up the ten Interdisciplinary Literacy Practices.  </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Literary texts were intentionally selected for the provided healthy integration collection examples because they provide </a:t>
            </a:r>
            <a:r>
              <a:rPr lang="en-US" sz="1200">
                <a:solidFill>
                  <a:schemeClr val="dk1"/>
                </a:solidFill>
                <a:latin typeface="Calibri"/>
                <a:ea typeface="Calibri"/>
                <a:cs typeface="Calibri"/>
                <a:sym typeface="Calibri"/>
              </a:rPr>
              <a:t>a compelling </a:t>
            </a:r>
            <a:r>
              <a:rPr lang="en-US" sz="1200" dirty="0">
                <a:solidFill>
                  <a:schemeClr val="dk1"/>
                </a:solidFill>
                <a:latin typeface="Calibri"/>
                <a:ea typeface="Calibri"/>
                <a:cs typeface="Calibri"/>
                <a:sym typeface="Calibri"/>
              </a:rPr>
              <a:t>context for students to become engaged in the content.  These literature texts can provide content information, but they are not considered a primary or secondary source.  Non-literary texts may be selected in this step of the design process, as indicated by the examples on this slide; however, in this module you will notice literary texts were selected for the purpose of engaging students in </a:t>
            </a:r>
            <a:r>
              <a:rPr lang="en-US" sz="1200">
                <a:solidFill>
                  <a:schemeClr val="dk1"/>
                </a:solidFill>
                <a:latin typeface="Calibri"/>
                <a:ea typeface="Calibri"/>
                <a:cs typeface="Calibri"/>
                <a:sym typeface="Calibri"/>
              </a:rPr>
              <a:t>the compelling </a:t>
            </a:r>
            <a:r>
              <a:rPr lang="en-US" sz="1200" dirty="0">
                <a:solidFill>
                  <a:schemeClr val="dk1"/>
                </a:solidFill>
                <a:latin typeface="Calibri"/>
                <a:ea typeface="Calibri"/>
                <a:cs typeface="Calibri"/>
                <a:sym typeface="Calibri"/>
              </a:rPr>
              <a:t>question and content aligned to the </a:t>
            </a:r>
            <a:r>
              <a:rPr lang="en-US" sz="1200" i="1" dirty="0">
                <a:solidFill>
                  <a:schemeClr val="dk1"/>
                </a:solidFill>
                <a:latin typeface="Calibri"/>
                <a:ea typeface="Calibri"/>
                <a:cs typeface="Calibri"/>
                <a:sym typeface="Calibri"/>
              </a:rPr>
              <a:t>KAS for Social Studies.</a:t>
            </a:r>
            <a:endParaRPr sz="12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922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63c08123b8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63c08123b8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View the infographic for the Interdisciplinary Literacy Practices.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4"/>
                  </a:ext>
                </a:extLst>
              </a:rPr>
              <a:t>This infographic found</a:t>
            </a: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5"/>
                  </a:ext>
                </a:extLst>
              </a:rPr>
              <a:t>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6"/>
                  </a:ext>
                </a:extLst>
              </a:rPr>
              <a:t>on page 390 in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7"/>
                  </a:ext>
                </a:extLst>
              </a:rPr>
              <a:t>KAS for Reading and Writing</a:t>
            </a:r>
            <a:r>
              <a:rPr lang="en-US" sz="1200" dirty="0">
                <a:latin typeface="Calibri"/>
                <a:ea typeface="Calibri"/>
                <a:cs typeface="Calibri"/>
                <a:sym typeface="Calibri"/>
              </a:rPr>
              <a:t> document illustrates how the practices fit together like a puzzle to support, equip and empower students as they build knowledge and master skills within the reading and writing strands. It is important to keep these practices in mind when designing integrated experiences and assignments. A great question to ask is, “How are these practices impacting the instructional process?” If answering this question is difficult, the practices likely need a stronger role in the thinking occurring when designing healthy integration experiences and assignments. </a:t>
            </a:r>
            <a:endParaRPr sz="1200" dirty="0">
              <a:latin typeface="Calibri"/>
              <a:ea typeface="Calibri"/>
              <a:cs typeface="Calibri"/>
              <a:sym typeface="Calibri"/>
            </a:endParaRPr>
          </a:p>
        </p:txBody>
      </p:sp>
    </p:spTree>
    <p:extLst>
      <p:ext uri="{BB962C8B-B14F-4D97-AF65-F5344CB8AC3E}">
        <p14:creationId xmlns:p14="http://schemas.microsoft.com/office/powerpoint/2010/main" val="1980208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In order to understand the purpose and function of the Interdisciplinary Literacy Practices, we must first understand how the practices are different from the content standards for reading and writing.</a:t>
            </a:r>
            <a:r>
              <a:rPr lang="en-US" sz="1100" dirty="0">
                <a:latin typeface="Calibri"/>
                <a:ea typeface="Calibri"/>
                <a:cs typeface="Calibri"/>
                <a:sym typeface="Calibri"/>
              </a:rPr>
              <a:t> Use the components of the slide to build participant knowledge. </a:t>
            </a:r>
            <a:r>
              <a:rPr lang="en-US" sz="1100" dirty="0">
                <a:solidFill>
                  <a:schemeClr val="dk1"/>
                </a:solidFill>
                <a:latin typeface="Calibri"/>
                <a:ea typeface="Calibri"/>
                <a:cs typeface="Calibri"/>
                <a:sym typeface="Calibri"/>
              </a:rPr>
              <a:t>Reiterate the Interdisciplinary Literacy Practices are not reading and writing standards and are not assessed.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100" dirty="0">
                <a:solidFill>
                  <a:schemeClr val="dk1"/>
                </a:solidFill>
                <a:latin typeface="Calibri"/>
                <a:ea typeface="Calibri"/>
                <a:cs typeface="Calibri"/>
                <a:sym typeface="Calibri"/>
              </a:rPr>
              <a:t>NOTE: This information is found in the front matter of the </a:t>
            </a:r>
            <a:r>
              <a:rPr lang="en-US" sz="1100" i="1" dirty="0">
                <a:solidFill>
                  <a:schemeClr val="dk1"/>
                </a:solidFill>
                <a:latin typeface="Calibri"/>
                <a:ea typeface="Calibri"/>
                <a:cs typeface="Calibri"/>
                <a:sym typeface="Calibri"/>
              </a:rPr>
              <a:t>KAS for Reading and Writing</a:t>
            </a:r>
            <a:r>
              <a:rPr lang="en-US" sz="1100" dirty="0">
                <a:solidFill>
                  <a:schemeClr val="dk1"/>
                </a:solidFill>
                <a:latin typeface="Calibri"/>
                <a:ea typeface="Calibri"/>
                <a:cs typeface="Calibri"/>
                <a:sym typeface="Calibri"/>
              </a:rPr>
              <a:t>. The relationship between the Reading and Writing Standards and the ten Literacy Practices is different from those found in other KAS documents. This distinction is very important for participants to understand. </a:t>
            </a:r>
            <a:endParaRPr lang="en-US" sz="1100" dirty="0">
              <a:latin typeface="Calibri"/>
              <a:ea typeface="Calibri"/>
              <a:cs typeface="Calibri"/>
              <a:sym typeface="Calibri"/>
            </a:endParaRPr>
          </a:p>
          <a:p>
            <a:endParaRPr lang="en-US" dirty="0"/>
          </a:p>
        </p:txBody>
      </p:sp>
    </p:spTree>
    <p:extLst>
      <p:ext uri="{BB962C8B-B14F-4D97-AF65-F5344CB8AC3E}">
        <p14:creationId xmlns:p14="http://schemas.microsoft.com/office/powerpoint/2010/main" val="2769606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7dbc95a29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7dbc95a29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need more time to get to know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the </a:t>
            </a:r>
            <a:r>
              <a:rPr lang="en-US" sz="1200" i="1" dirty="0">
                <a:solidFill>
                  <a:schemeClr val="dk1"/>
                </a:solidFill>
                <a:latin typeface="Calibri"/>
                <a:ea typeface="Calibri"/>
                <a:cs typeface="Calibri"/>
                <a:sym typeface="Calibri"/>
              </a:rPr>
              <a:t>Getting to Know the KAS for Reading &amp; Writing</a:t>
            </a:r>
            <a:r>
              <a:rPr lang="en-US" sz="1200" dirty="0">
                <a:solidFill>
                  <a:schemeClr val="dk1"/>
                </a:solidFill>
                <a:latin typeface="Calibri"/>
                <a:ea typeface="Calibri"/>
                <a:cs typeface="Calibri"/>
                <a:sym typeface="Calibri"/>
              </a:rPr>
              <a:t> Module is a good place to find support and i</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9"/>
                  </a:ext>
                </a:extLst>
              </a:rPr>
              <a:t>ncludes: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sessions intended to support the successful transition to and implementation of the KAS for Reading &amp; Writing.</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sections that are designed to be viewed as stand-alone lessons or within the progression of the module as written.</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information to build a shared understanding of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document</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information to strengthen the connection between the components of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and the way those components can support teachers in the process of designing standards-aligned instruction and grade-level assignments.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opportunities to experience how the changes in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can and will be reflected in student experiences within Kentucky classrooms. </a:t>
            </a:r>
            <a:endParaRPr sz="1200" dirty="0">
              <a:latin typeface="Calibri"/>
              <a:ea typeface="Calibri"/>
              <a:cs typeface="Calibri"/>
              <a:sym typeface="Calibri"/>
            </a:endParaRPr>
          </a:p>
        </p:txBody>
      </p:sp>
    </p:spTree>
    <p:extLst>
      <p:ext uri="{BB962C8B-B14F-4D97-AF65-F5344CB8AC3E}">
        <p14:creationId xmlns:p14="http://schemas.microsoft.com/office/powerpoint/2010/main" val="1923445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7e834ff339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7e834ff339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3"/>
                  </a:ext>
                </a:extLst>
              </a:rPr>
              <a:t>Read the requirements of Step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4"/>
                  </a:ext>
                </a:extLst>
              </a:rPr>
              <a:t>Five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5"/>
                  </a:ext>
                </a:extLst>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7"/>
                  </a:ext>
                </a:extLst>
              </a:rPr>
              <a:t>Note: When identifying the sources, it is critical to emphasize that the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8"/>
                  </a:ext>
                </a:extLst>
              </a:rPr>
              <a:t>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9"/>
                  </a:ext>
                </a:extLst>
              </a:rPr>
              <a:t>tandard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0"/>
                  </a:ext>
                </a:extLst>
              </a:rPr>
              <a:t>selection may dictate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1"/>
                  </a:ext>
                </a:extLst>
              </a:rPr>
              <a:t> the way in which the students engage with the sources and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2"/>
                  </a:ext>
                </a:extLst>
              </a:rPr>
              <a:t>which additional reading and writing standard(s) should be included in the integrated learning</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3"/>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4"/>
                </a:ext>
              </a:extLst>
            </a:endParaRPr>
          </a:p>
        </p:txBody>
      </p:sp>
    </p:spTree>
    <p:extLst>
      <p:ext uri="{BB962C8B-B14F-4D97-AF65-F5344CB8AC3E}">
        <p14:creationId xmlns:p14="http://schemas.microsoft.com/office/powerpoint/2010/main" val="3246643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7dbc95a29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7dbc95a29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2"/>
                  </a:ext>
                </a:extLst>
              </a:rPr>
              <a:t>Read the requirements of Step </a:t>
            </a:r>
            <a:r>
              <a:rPr lang="en-US" sz="1200" dirty="0">
                <a:solidFill>
                  <a:schemeClr val="dk1"/>
                </a:solidFill>
                <a:latin typeface="Calibri"/>
                <a:ea typeface="Calibri"/>
                <a:cs typeface="Calibri"/>
                <a:sym typeface="Calibri"/>
              </a:rPr>
              <a:t>Six.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5"/>
                  </a:ext>
                </a:extLst>
              </a:rPr>
              <a:t>Note: When designing grade-level aligned experiences and assignments, students must have the opportunity to demonstrate the knowledge and/or mastery of the standard identified.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6"/>
                </a:ext>
              </a:extLst>
            </a:endParaRPr>
          </a:p>
        </p:txBody>
      </p:sp>
    </p:spTree>
    <p:extLst>
      <p:ext uri="{BB962C8B-B14F-4D97-AF65-F5344CB8AC3E}">
        <p14:creationId xmlns:p14="http://schemas.microsoft.com/office/powerpoint/2010/main" val="66118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da4f5628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da4f5628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This slide explains why integration is important and how the use of this teaching practice provides learning experiences that more closely reflect how students experience the disciplines in their everyday lives. As stated in the second bullet point, accessing what we know and then connecting that knowledge to other knowledge is common practice and automatic in our everyday lives. So much so that we do it without even realizing it. For example, even a seemingly simple task like determining what time to leave home in order to make it to work on time requires operating within and across disciplines. You must a) know the location of the destination and the appropriate route to take to get there (geography), b) know or determine the distance to the destination and convert that to an amount of time it will take to drive there (math skill), c) know and be able to tell time and calculate elapsed time (more math skills), d) take into account the traffic patterns for the time of the commute (engineering skills), and e) consider any evidence collected over time that would indicate a need to adjust the departure time due to frequently running late or often needing to stop for food or gas (history). Clearly, integration is prevalent and necessary in this real world example. When teachers apply an integrated teaching approach, students are given opportunities to engage in the same process. They are able to draw on their knowledge of various disciplines to maximize their learning in school as well as maximize application of that learning outside of school to make sense of the world around them. </a:t>
            </a:r>
            <a:endParaRPr sz="1200" dirty="0">
              <a:latin typeface="Calibri"/>
              <a:ea typeface="Calibri"/>
              <a:cs typeface="Calibri"/>
              <a:sym typeface="Calibri"/>
            </a:endParaRPr>
          </a:p>
        </p:txBody>
      </p:sp>
    </p:spTree>
    <p:extLst>
      <p:ext uri="{BB962C8B-B14F-4D97-AF65-F5344CB8AC3E}">
        <p14:creationId xmlns:p14="http://schemas.microsoft.com/office/powerpoint/2010/main" val="2897158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dbc95a29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dbc95a29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4"/>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5"/>
                </a:ext>
              </a:extLst>
            </a:endParaRPr>
          </a:p>
          <a:p>
            <a:pPr marL="0" lvl="0" indent="0" algn="l" rtl="0">
              <a:lnSpc>
                <a:spcPct val="115000"/>
              </a:lnSpc>
              <a:spcBef>
                <a:spcPts val="120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Read the information provided in the slide. Consider why this assignment aligns to the standard identified and examine how this assignment aligns to </a:t>
            </a:r>
            <a:r>
              <a:rPr lang="en-US" sz="120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the compelling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question provided. </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7"/>
                </a:ext>
              </a:extLst>
            </a:endParaRPr>
          </a:p>
        </p:txBody>
      </p:sp>
    </p:spTree>
    <p:extLst>
      <p:ext uri="{BB962C8B-B14F-4D97-AF65-F5344CB8AC3E}">
        <p14:creationId xmlns:p14="http://schemas.microsoft.com/office/powerpoint/2010/main" val="1584411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1"/>
                  </a:ext>
                </a:extLst>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2"/>
                </a:ext>
              </a:extLst>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Read the information provided in the slide. Consider why this assignment aligns to the standard identified and examine how this assignment aligns to </a:t>
            </a:r>
            <a:r>
              <a:rPr lang="en-US" sz="11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the compelling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question provided. </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4"/>
                </a:ext>
              </a:extLst>
            </a:endParaRPr>
          </a:p>
        </p:txBody>
      </p:sp>
    </p:spTree>
    <p:extLst>
      <p:ext uri="{BB962C8B-B14F-4D97-AF65-F5344CB8AC3E}">
        <p14:creationId xmlns:p14="http://schemas.microsoft.com/office/powerpoint/2010/main" val="2798438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7dbc95a29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7dbc95a29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6"/>
                  </a:ext>
                </a:extLst>
              </a:rPr>
              <a:t>Guiding Notes: </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7"/>
                </a:ext>
              </a:extLst>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8"/>
                  </a:ext>
                </a:extLst>
              </a:rPr>
              <a:t>Read the information provided in the slide.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9"/>
                </a:ext>
              </a:extLst>
            </a:endParaRPr>
          </a:p>
        </p:txBody>
      </p:sp>
    </p:spTree>
    <p:extLst>
      <p:ext uri="{BB962C8B-B14F-4D97-AF65-F5344CB8AC3E}">
        <p14:creationId xmlns:p14="http://schemas.microsoft.com/office/powerpoint/2010/main" val="3541921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dbc95a298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7dbc95a298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8"/>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9"/>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0"/>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rPr>
              <a:t>This slide previews the upcoming sections of the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8953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4"/>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5"/>
                </a:ext>
              </a:extLst>
            </a:endParaRPr>
          </a:p>
        </p:txBody>
      </p:sp>
    </p:spTree>
    <p:extLst>
      <p:ext uri="{BB962C8B-B14F-4D97-AF65-F5344CB8AC3E}">
        <p14:creationId xmlns:p14="http://schemas.microsoft.com/office/powerpoint/2010/main" val="37613734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7dbc95a298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748" name="Google Shape;748;g7dbc95a298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6888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7dbc95a298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7dbc95a298_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4"/>
                  </a:ext>
                </a:extLst>
              </a:rPr>
              <a:t>Section E of this module provides three different grade level examples of healthy integration collections: Kindergarten, Grade 3 and Grade 5.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5"/>
                  </a:ext>
                </a:extLst>
              </a:rPr>
              <a:t>This compelling question will be answered by the end of the module.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7"/>
                  </a:ext>
                </a:extLst>
              </a:rPr>
              <a:t> </a:t>
            </a:r>
            <a:endParaRPr sz="1200" dirty="0">
              <a:latin typeface="Calibri"/>
              <a:ea typeface="Calibri"/>
              <a:cs typeface="Calibri"/>
              <a:sym typeface="Calibri"/>
            </a:endParaRPr>
          </a:p>
        </p:txBody>
      </p:sp>
    </p:spTree>
    <p:extLst>
      <p:ext uri="{BB962C8B-B14F-4D97-AF65-F5344CB8AC3E}">
        <p14:creationId xmlns:p14="http://schemas.microsoft.com/office/powerpoint/2010/main" val="5042701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28885581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27719721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42572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ef3e16a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ef3e16a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Read the caveats provided on this slide and engage in self-reflection to determine whether or not you are truly ready to engage in this work. Designing healthy integration aligned to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KAS for Social Studies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and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KAS for Reading and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 requires that participants:</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
                  </a:ext>
                </a:extLst>
              </a:rPr>
              <a:t>have a good</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 understanding of </a:t>
            </a: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rPr>
              <a:t>both</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
                  </a:ext>
                </a:extLst>
              </a:rPr>
              <a:t> standards documents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
                </a:ext>
              </a:extLst>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
                  </a:ext>
                </a:extLst>
              </a:rPr>
              <a:t>have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
                  </a:ext>
                </a:extLst>
              </a:rPr>
              <a:t> completed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7"/>
                  </a:ext>
                </a:extLst>
              </a:rPr>
              <a:t>Getting to Know the KAS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 modules for both disciplines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
                </a:ext>
              </a:extLst>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
                  </a:ext>
                </a:extLst>
              </a:rPr>
              <a:t>can evaluate and/or construct strongly aligned assignments to </a:t>
            </a: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
                  </a:ext>
                </a:extLst>
              </a:rPr>
              <a:t>both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
                  </a:ext>
                </a:extLst>
              </a:rPr>
              <a:t>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
                  </a:ext>
                </a:extLst>
              </a:rPr>
              <a:t> and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
                  </a:ext>
                </a:extLst>
              </a:rPr>
              <a:t>KAS for Reading and Writing </a:t>
            </a:r>
            <a:endParaRPr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
                </a:ext>
              </a:extLst>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7"/>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
                  </a:ext>
                </a:extLst>
              </a:rPr>
              <a:t>Having this foundational knowledge will enable you to provide students the opportunity to engage with and appreciate the uniqueness of the disciplines of social studies and reading and writing to ensure discipline integrity when engaging in this work. If you determine you are not ready to complete this work, visit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
                  </a:ext>
                </a:extLst>
              </a:rPr>
              <a:t>www.kystandards.org</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 to access the materials needed to address the areas where you might need more support prior to engaging with this module.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Additional guidance to support participant learning can be found in the Social Studies Implementation Guide: </a:t>
            </a:r>
            <a:r>
              <a:rPr lang="en-US" sz="1200" u="sng"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https://education.ky.gov/curriculum/standards/kyacadstand/Documents/Standards_Implementation_Guidance_Document_Social_Studies.pdf</a:t>
            </a:r>
            <a:endParaRPr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endParaRPr>
          </a:p>
        </p:txBody>
      </p:sp>
    </p:spTree>
    <p:extLst>
      <p:ext uri="{BB962C8B-B14F-4D97-AF65-F5344CB8AC3E}">
        <p14:creationId xmlns:p14="http://schemas.microsoft.com/office/powerpoint/2010/main" val="29024479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31253889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79"/>
                  </a:ext>
                </a:extLst>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0"/>
                </a:ext>
              </a:extLst>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Read the information provided in the slide. Closely read the healthy integration collection selected while marking your </a:t>
            </a:r>
            <a:r>
              <a:rPr lang="en-US" sz="1100" dirty="0" err="1">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noticings</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 by underlining, writing in the margins, circling or highlighting.</a:t>
            </a:r>
            <a:endParaRPr lang="en-US" sz="1100" dirty="0"/>
          </a:p>
          <a:p>
            <a:endParaRPr lang="en-US" dirty="0"/>
          </a:p>
        </p:txBody>
      </p:sp>
    </p:spTree>
    <p:extLst>
      <p:ext uri="{BB962C8B-B14F-4D97-AF65-F5344CB8AC3E}">
        <p14:creationId xmlns:p14="http://schemas.microsoft.com/office/powerpoint/2010/main" val="1929923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on the slide. You will now examine </a:t>
            </a:r>
            <a:r>
              <a:rPr lang="en-US" sz="1100" b="1" dirty="0">
                <a:solidFill>
                  <a:schemeClr val="dk1"/>
                </a:solidFill>
                <a:latin typeface="Calibri"/>
                <a:ea typeface="Calibri"/>
                <a:cs typeface="Calibri"/>
                <a:sym typeface="Calibri"/>
              </a:rPr>
              <a:t>each</a:t>
            </a:r>
            <a:r>
              <a:rPr lang="en-US" sz="1100" dirty="0">
                <a:solidFill>
                  <a:schemeClr val="dk1"/>
                </a:solidFill>
                <a:latin typeface="Calibri"/>
                <a:ea typeface="Calibri"/>
                <a:cs typeface="Calibri"/>
                <a:sym typeface="Calibri"/>
              </a:rPr>
              <a:t> experience and assignment that makes up the collection by answering the questions provided on the slide. </a:t>
            </a:r>
          </a:p>
          <a:p>
            <a:endParaRPr lang="en-US" dirty="0"/>
          </a:p>
        </p:txBody>
      </p:sp>
    </p:spTree>
    <p:extLst>
      <p:ext uri="{BB962C8B-B14F-4D97-AF65-F5344CB8AC3E}">
        <p14:creationId xmlns:p14="http://schemas.microsoft.com/office/powerpoint/2010/main" val="28400104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6ebc5ddeb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6ebc5ddeb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after engaging with this section. Otherwise, self reflect and consider individually.</a:t>
            </a:r>
            <a:endParaRPr dirty="0"/>
          </a:p>
        </p:txBody>
      </p:sp>
    </p:spTree>
    <p:extLst>
      <p:ext uri="{BB962C8B-B14F-4D97-AF65-F5344CB8AC3E}">
        <p14:creationId xmlns:p14="http://schemas.microsoft.com/office/powerpoint/2010/main" val="1882846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7dbc95a298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7dbc95a298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0"/>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1"/>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2"/>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4"/>
                  </a:ext>
                </a:extLst>
              </a:rPr>
              <a:t>This slide previews the upcoming contents of this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851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marR="5207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following materials are part of this section: </a:t>
            </a:r>
          </a:p>
          <a:p>
            <a:pPr marL="171450" marR="52070" lvl="0" indent="-171450" algn="l" rtl="0">
              <a:lnSpc>
                <a:spcPct val="100000"/>
              </a:lnSpc>
              <a:spcBef>
                <a:spcPts val="0"/>
              </a:spcBef>
              <a:spcAft>
                <a:spcPts val="0"/>
              </a:spcAft>
              <a:buClr>
                <a:schemeClr val="dk1"/>
              </a:buClr>
              <a:buSzPts val="1100"/>
            </a:pPr>
            <a:r>
              <a:rPr lang="en-US" sz="800" dirty="0">
                <a:solidFill>
                  <a:schemeClr val="dk1"/>
                </a:solidFill>
                <a:latin typeface="Calibri"/>
                <a:ea typeface="Calibri"/>
                <a:cs typeface="Calibri"/>
                <a:sym typeface="Calibri"/>
              </a:rPr>
              <a:t>Social Studies Assignment Review Protocol: </a:t>
            </a:r>
            <a:r>
              <a:rPr lang="en-US" sz="800" b="0" i="0" u="sng" dirty="0">
                <a:solidFill>
                  <a:srgbClr val="000000"/>
                </a:solidFill>
                <a:effectLst/>
                <a:latin typeface="Times New Roman" panose="02020603050405020304" pitchFamily="18" charset="0"/>
              </a:rPr>
              <a:t>https://www.education.ky.gov/_layouts/download.aspx?SourceUrl=</a:t>
            </a:r>
            <a:r>
              <a:rPr lang="en-US" sz="800" u="sng" dirty="0">
                <a:solidFill>
                  <a:schemeClr val="dk1"/>
                </a:solidFill>
                <a:latin typeface="Calibri"/>
                <a:ea typeface="Calibri"/>
                <a:cs typeface="Calibri"/>
                <a:sym typeface="Calibri"/>
              </a:rPr>
              <a:t>/curriculum/standards/kyacadstand/Documents/Social_Studies_Assignment_Review_Protocol.docx</a:t>
            </a:r>
          </a:p>
          <a:p>
            <a:pPr marL="171450" marR="52070" lvl="0" indent="-171450" algn="l" rtl="0">
              <a:lnSpc>
                <a:spcPct val="100000"/>
              </a:lnSpc>
              <a:spcBef>
                <a:spcPts val="0"/>
              </a:spcBef>
              <a:spcAft>
                <a:spcPts val="0"/>
              </a:spcAft>
              <a:buClr>
                <a:schemeClr val="dk1"/>
              </a:buClr>
              <a:buSzPts val="1100"/>
            </a:pPr>
            <a:r>
              <a:rPr lang="en-US" sz="1100" b="0" i="0" u="none" dirty="0">
                <a:solidFill>
                  <a:srgbClr val="000000"/>
                </a:solidFill>
                <a:effectLst/>
                <a:latin typeface="Times New Roman" panose="02020603050405020304" pitchFamily="18" charset="0"/>
                <a:ea typeface="Calibri"/>
                <a:cs typeface="Calibri"/>
                <a:sym typeface="Calibri"/>
              </a:rPr>
              <a:t>Grade 5 Social Studies Assignment Example</a:t>
            </a:r>
            <a:r>
              <a:rPr lang="en-US" sz="1100" b="0" i="0" u="sng" dirty="0">
                <a:solidFill>
                  <a:srgbClr val="000000"/>
                </a:solidFill>
                <a:effectLst/>
                <a:latin typeface="Times New Roman" panose="02020603050405020304" pitchFamily="18" charset="0"/>
              </a:rPr>
              <a:t>https://www.education.ky.gov/_layouts/download.aspx?SourceUrl=</a:t>
            </a:r>
            <a:r>
              <a:rPr lang="en-US" sz="1800" b="0" i="0" u="sng" dirty="0">
                <a:solidFill>
                  <a:srgbClr val="000000"/>
                </a:solidFill>
                <a:effectLst/>
                <a:latin typeface="Times New Roman" panose="02020603050405020304" pitchFamily="18" charset="0"/>
              </a:rPr>
              <a:t>/curriculum/standards/kyacadstand/Documents/Grade_5_Is_it_healthy_stealthy_or_fractured_example.docx</a:t>
            </a:r>
            <a:endParaRPr lang="en-US" sz="1100" b="0" i="0" u="sng" dirty="0">
              <a:solidFill>
                <a:srgbClr val="000000"/>
              </a:solidFill>
              <a:effectLst/>
              <a:latin typeface="Times New Roman" panose="02020603050405020304" pitchFamily="18" charset="0"/>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100" b="0" i="0" u="none" dirty="0">
                <a:solidFill>
                  <a:srgbClr val="000000"/>
                </a:solidFill>
                <a:effectLst/>
                <a:latin typeface="Times New Roman" panose="02020603050405020304" pitchFamily="18" charset="0"/>
                <a:ea typeface="Calibri"/>
                <a:cs typeface="Calibri"/>
                <a:sym typeface="Calibri"/>
              </a:rPr>
              <a:t>Grade 5 Social Studies Assignment Review Protocol Example: </a:t>
            </a:r>
            <a:r>
              <a:rPr lang="en-US" sz="1800" b="0" i="0" u="sng" dirty="0">
                <a:solidFill>
                  <a:srgbClr val="000000"/>
                </a:solidFill>
                <a:effectLst/>
                <a:latin typeface="Times New Roman" panose="02020603050405020304" pitchFamily="18" charset="0"/>
              </a:rPr>
              <a:t>https://www.education.ky.gov/_layouts/download.aspx?SourceUrl=</a:t>
            </a:r>
            <a:r>
              <a:rPr lang="en-US" sz="1100" b="0" i="0" u="sng" dirty="0">
                <a:solidFill>
                  <a:srgbClr val="000000"/>
                </a:solidFill>
                <a:effectLst/>
                <a:latin typeface="Times New Roman" panose="02020603050405020304" pitchFamily="18" charset="0"/>
              </a:rPr>
              <a:t>/</a:t>
            </a:r>
            <a:r>
              <a:rPr lang="en-US" sz="1800" b="0" i="0" u="sng" dirty="0">
                <a:solidFill>
                  <a:srgbClr val="000000"/>
                </a:solidFill>
                <a:effectLst/>
                <a:latin typeface="Times New Roman" panose="02020603050405020304" pitchFamily="18" charset="0"/>
              </a:rPr>
              <a:t>curriculum/standards/kyacadstand/Documents/Module_4_Section_F_Assignment_Review_Protocol_Example_Grade_5.docx</a:t>
            </a:r>
            <a:endParaRPr lang="en-US" sz="800" dirty="0">
              <a:solidFill>
                <a:schemeClr val="dk1"/>
              </a:solidFill>
              <a:latin typeface="Calibri"/>
              <a:ea typeface="Calibri"/>
              <a:cs typeface="Calibri"/>
              <a:sym typeface="Calibri"/>
            </a:endParaRPr>
          </a:p>
          <a:p>
            <a:pPr marL="0" marR="5207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9436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7dbc95a298_2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840" name="Google Shape;840;g7dbc95a298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9322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7dbc95a298_2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7dbc95a298_2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3"/>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4"/>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6"/>
                  </a:ext>
                </a:extLst>
              </a:rPr>
              <a:t>This section</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7"/>
                  </a:ext>
                </a:extLst>
              </a:rPr>
              <a:t> of the module provides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8"/>
                  </a:ext>
                </a:extLst>
              </a:rPr>
              <a:t>a example from Grade 5 that requires participants to evaluate whether or not the example is: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9"/>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0"/>
                  </a:ext>
                </a:extLst>
              </a:rPr>
              <a:t>Strongly, partially or weakly aligned to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1"/>
                  </a:ext>
                </a:extLst>
              </a:rPr>
              <a:t>KAS for Social Studies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2"/>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3"/>
                  </a:ext>
                </a:extLst>
              </a:rPr>
              <a:t>Fractured, Stealthy or Healthy integration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4"/>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6"/>
                  </a:ext>
                </a:extLst>
              </a:rPr>
              <a:t>The compelling question will be answered by the end of the module.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9"/>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0"/>
                </a:ext>
              </a:extLst>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1"/>
                  </a:ext>
                </a:extLst>
              </a:rPr>
              <a:t>Note: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2"/>
                  </a:ext>
                </a:extLst>
              </a:rPr>
              <a:t>You will use the Social Studies Assignment Review Protocol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4"/>
                  </a:ext>
                </a:extLst>
              </a:rPr>
              <a:t>to evaluate this example. To aid you in assessing how well you evaluate the work, a completed Social Studies Assignment Review Protocol Example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rPr>
              <a:t>is provided: </a:t>
            </a:r>
            <a:r>
              <a:rPr lang="en-US" sz="1200" b="0" i="0" u="sng" dirty="0">
                <a:solidFill>
                  <a:srgbClr val="000000"/>
                </a:solidFill>
                <a:effectLst/>
                <a:latin typeface="Times New Roman" panose="02020603050405020304" pitchFamily="18" charset="0"/>
              </a:rPr>
              <a:t>https://www.education.ky.gov/_layouts/download.aspx?SourceUrl=/curriculum/standards/kyacadstand/Documents/Module_4_Section_F_Assignment_Review_Protocol_Example_Grade_5.docx</a:t>
            </a:r>
            <a:endParaRPr lang="en-US"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rPr>
              <a:t>This sample rubric</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8"/>
                  </a:ext>
                </a:extLst>
              </a:rPr>
              <a:t> evaluates the alignment to the standards and explains the unsuccessful shift of integrating literacy practices, with suggestions for improving alignment and integration</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9"/>
                  </a:ext>
                </a:extLst>
              </a:rPr>
              <a:t>.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25639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7dbc95a298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7dbc95a29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Use the Social Studies Assignment Review Protocol to evaluate this Grade 5 assignment.</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Notes: It is important to note that an compelling component of a healthy integrated collection is that it contains assignments and experiences that are aligned to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Thus, when you are evaluating all of the experiences and/or assignments in a collection, you will use both of the following:</a:t>
            </a:r>
          </a:p>
          <a:p>
            <a:pPr marL="171450" lvl="0" indent="-171450" algn="l" rtl="0">
              <a:spcBef>
                <a:spcPts val="1000"/>
              </a:spcBef>
              <a:spcAft>
                <a:spcPts val="0"/>
              </a:spcAft>
            </a:pPr>
            <a:r>
              <a:rPr lang="en-US" sz="1200" dirty="0">
                <a:solidFill>
                  <a:schemeClr val="dk1"/>
                </a:solidFill>
                <a:latin typeface="Calibri"/>
                <a:ea typeface="Calibri"/>
                <a:cs typeface="Calibri"/>
                <a:sym typeface="Calibri"/>
              </a:rPr>
              <a:t>Social Studies Assignment Review Protocol: </a:t>
            </a:r>
            <a:r>
              <a:rPr lang="en-US" sz="2000" b="0" i="0" u="sng" dirty="0">
                <a:solidFill>
                  <a:srgbClr val="000000"/>
                </a:solidFill>
                <a:effectLst/>
                <a:latin typeface="Times New Roman" panose="02020603050405020304" pitchFamily="18" charset="0"/>
              </a:rPr>
              <a:t>https://www.education.ky.gov/_layouts/download.aspx?SourceUrl=/curriculum/standards/kyacadstand/Documents/Social_Studies_Assignment_Review_Protocol.docx</a:t>
            </a:r>
          </a:p>
          <a:p>
            <a:pPr marL="171450" lvl="0" indent="-171450" algn="l" rtl="0">
              <a:spcBef>
                <a:spcPts val="1000"/>
              </a:spcBef>
              <a:spcAft>
                <a:spcPts val="0"/>
              </a:spcAft>
            </a:pPr>
            <a:r>
              <a:rPr lang="en-US" sz="2000" b="0" i="0" u="none" dirty="0">
                <a:solidFill>
                  <a:srgbClr val="000000"/>
                </a:solidFill>
                <a:effectLst/>
                <a:latin typeface="Times New Roman" panose="02020603050405020304" pitchFamily="18" charset="0"/>
                <a:ea typeface="Calibri"/>
                <a:cs typeface="Calibri"/>
                <a:sym typeface="Calibri"/>
              </a:rPr>
              <a:t>Reading and Writing Assignment Review Protocol: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ea typeface="Calibri"/>
                <a:cs typeface="Calibri"/>
                <a:sym typeface="Calibri"/>
              </a:rPr>
              <a:t>curriculum/standards/kyacadstand/Documents/Reading_and_Writing_Assignment_Review_Protocol.docx</a:t>
            </a:r>
            <a:r>
              <a:rPr lang="en-US" sz="2000" b="0" i="0" u="none" dirty="0">
                <a:solidFill>
                  <a:srgbClr val="000000"/>
                </a:solidFill>
                <a:effectLst/>
                <a:latin typeface="Times New Roman" panose="02020603050405020304" pitchFamily="18" charset="0"/>
                <a:ea typeface="Calibri"/>
                <a:cs typeface="Calibri"/>
                <a:sym typeface="Calibri"/>
              </a:rPr>
              <a:t>.</a:t>
            </a:r>
            <a:endParaRPr lang="en-US" sz="1200" u="none" dirty="0">
              <a:solidFill>
                <a:schemeClr val="dk1"/>
              </a:solidFill>
              <a:latin typeface="Calibri"/>
              <a:ea typeface="Calibri"/>
              <a:cs typeface="Calibri"/>
              <a:sym typeface="Calibri"/>
            </a:endParaRPr>
          </a:p>
          <a:p>
            <a:pPr marL="0" lvl="0" indent="0" algn="l" rtl="0">
              <a:spcBef>
                <a:spcPts val="100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The protocol used for a specific assignment or experience will be determined based on the standards alignment of the assignment. If the assignment is aligned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then use the Social Studies Assignment Review Protocol to evaluate the assignment or experience and vice versa for an assignment and/or experience aligned to the </a:t>
            </a:r>
            <a:r>
              <a:rPr lang="en-US" sz="1200" i="1" dirty="0">
                <a:solidFill>
                  <a:schemeClr val="dk1"/>
                </a:solidFill>
                <a:latin typeface="Calibri"/>
                <a:ea typeface="Calibri"/>
                <a:cs typeface="Calibri"/>
                <a:sym typeface="Calibri"/>
              </a:rPr>
              <a:t>KAS for Reading and Writing. </a:t>
            </a:r>
            <a:endParaRPr sz="1200" i="1" dirty="0">
              <a:solidFill>
                <a:schemeClr val="dk1"/>
              </a:solidFill>
              <a:latin typeface="Calibri"/>
              <a:ea typeface="Calibri"/>
              <a:cs typeface="Calibri"/>
              <a:sym typeface="Calibri"/>
            </a:endParaRPr>
          </a:p>
          <a:p>
            <a:pPr marL="0" lvl="0" indent="0" algn="l" rtl="0">
              <a:spcBef>
                <a:spcPts val="1000"/>
              </a:spcBef>
              <a:spcAft>
                <a:spcPts val="0"/>
              </a:spcAft>
              <a:buNone/>
            </a:pP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1200" dirty="0"/>
          </a:p>
        </p:txBody>
      </p:sp>
    </p:spTree>
    <p:extLst>
      <p:ext uri="{BB962C8B-B14F-4D97-AF65-F5344CB8AC3E}">
        <p14:creationId xmlns:p14="http://schemas.microsoft.com/office/powerpoint/2010/main" val="37498854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7dbc95a298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7dbc95a298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2"/>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3"/>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4"/>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5"/>
                  </a:ext>
                </a:extLst>
              </a:rPr>
              <a:t>Read the slide and complete this activity. </a:t>
            </a:r>
            <a:endParaRPr sz="1200" dirty="0">
              <a:latin typeface="Calibri"/>
              <a:ea typeface="Calibri"/>
              <a:cs typeface="Calibri"/>
              <a:sym typeface="Calibri"/>
            </a:endParaRPr>
          </a:p>
        </p:txBody>
      </p:sp>
    </p:spTree>
    <p:extLst>
      <p:ext uri="{BB962C8B-B14F-4D97-AF65-F5344CB8AC3E}">
        <p14:creationId xmlns:p14="http://schemas.microsoft.com/office/powerpoint/2010/main" val="375654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da4f5628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da4f5628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Engage in a self-reflection after completing Section A by responding to the questions on the slide.</a:t>
            </a:r>
            <a:endParaRPr sz="1200" dirty="0">
              <a:latin typeface="Calibri"/>
              <a:ea typeface="Calibri"/>
              <a:cs typeface="Calibri"/>
              <a:sym typeface="Calibri"/>
            </a:endParaRPr>
          </a:p>
        </p:txBody>
      </p:sp>
    </p:spTree>
    <p:extLst>
      <p:ext uri="{BB962C8B-B14F-4D97-AF65-F5344CB8AC3E}">
        <p14:creationId xmlns:p14="http://schemas.microsoft.com/office/powerpoint/2010/main" val="9700677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6f3ea000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6f3ea000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2"/>
                  </a:ext>
                </a:extLst>
              </a:rPr>
              <a:t>Read the slide and complete this activity. </a:t>
            </a:r>
            <a:endParaRPr b="1" dirty="0"/>
          </a:p>
        </p:txBody>
      </p:sp>
    </p:spTree>
    <p:extLst>
      <p:ext uri="{BB962C8B-B14F-4D97-AF65-F5344CB8AC3E}">
        <p14:creationId xmlns:p14="http://schemas.microsoft.com/office/powerpoint/2010/main" val="36224104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6f3ea000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6f3ea0001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otherwise, consider individually.</a:t>
            </a:r>
            <a:endParaRPr dirty="0"/>
          </a:p>
        </p:txBody>
      </p:sp>
    </p:spTree>
    <p:extLst>
      <p:ext uri="{BB962C8B-B14F-4D97-AF65-F5344CB8AC3E}">
        <p14:creationId xmlns:p14="http://schemas.microsoft.com/office/powerpoint/2010/main" val="3053409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6f3c1b74b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6f3c1b74b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4"/>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5"/>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6"/>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7"/>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8"/>
                  </a:ext>
                </a:extLst>
              </a:rPr>
              <a:t>This slide previews the additional contents of this module.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3935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4"/>
                  </a:ext>
                </a:extLst>
              </a:rPr>
              <a:t>Guiding Note:</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5"/>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6"/>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7"/>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8"/>
                </a:ext>
              </a:extLst>
            </a:endParaRPr>
          </a:p>
        </p:txBody>
      </p:sp>
    </p:spTree>
    <p:extLst>
      <p:ext uri="{BB962C8B-B14F-4D97-AF65-F5344CB8AC3E}">
        <p14:creationId xmlns:p14="http://schemas.microsoft.com/office/powerpoint/2010/main" val="40826756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6f3c1b74b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912" name="Google Shape;912;g6f3c1b74b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36424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6f3c1b74b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6f3c1b74b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Section G of this module explains the steps necessary for designing a healthy integration collection.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7"/>
                  </a:ext>
                </a:extLst>
              </a:rPr>
              <a:t>This compelling question will be answered by the end of the module. </a:t>
            </a:r>
            <a:endParaRPr dirty="0"/>
          </a:p>
        </p:txBody>
      </p:sp>
    </p:spTree>
    <p:extLst>
      <p:ext uri="{BB962C8B-B14F-4D97-AF65-F5344CB8AC3E}">
        <p14:creationId xmlns:p14="http://schemas.microsoft.com/office/powerpoint/2010/main" val="4473207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6ebe0788b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6ebe0788b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0"/>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1"/>
                </a:ext>
              </a:extLst>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2"/>
                </a:ext>
              </a:extLst>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3"/>
                  </a:ext>
                </a:extLst>
              </a:rPr>
              <a:t>Read the slide provided. </a:t>
            </a: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5"/>
                </a:ext>
              </a:extLst>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Note: C</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6"/>
                  </a:ext>
                </a:extLst>
              </a:rPr>
              <a:t>ollaboration with others is beneficial in developing healthy integration collections. For departmentalized teachers who teach only one subject, it is critical that you collaborate with your colleagues. For example, the reading and writing teacher would need to collaborate with the social studies teacher in order maintain discipline integrity when designing experiences and/or assignments in a healthy integration collection. Teachers who are self-contained and are responsible for teaching both subjects may also find collaboration with their grade-level colleagues beneficial to engage in this work. </a:t>
            </a:r>
            <a:endParaRPr sz="1200" dirty="0">
              <a:latin typeface="Calibri"/>
              <a:ea typeface="Calibri"/>
              <a:cs typeface="Calibri"/>
              <a:sym typeface="Calibri"/>
            </a:endParaRPr>
          </a:p>
        </p:txBody>
      </p:sp>
    </p:spTree>
    <p:extLst>
      <p:ext uri="{BB962C8B-B14F-4D97-AF65-F5344CB8AC3E}">
        <p14:creationId xmlns:p14="http://schemas.microsoft.com/office/powerpoint/2010/main" val="35517059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dbc95a298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Access the following:</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933" name="Google Shape;933;g7dbc95a298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8988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7dbc95a298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7dbc95a298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3"/>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4"/>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5"/>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Think back to previous learning about the role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questions in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7"/>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9"/>
                  </a:ext>
                </a:extLst>
              </a:rPr>
              <a:t>Read this slide and consider the requirements of Step One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0"/>
                  </a:ext>
                </a:extLst>
              </a:rPr>
              <a:t> and 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1"/>
                  </a:ext>
                </a:extLst>
              </a:rPr>
              <a:t>nsure that participants complete the following to start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2"/>
                </a:ext>
              </a:extLst>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3"/>
                  </a:ext>
                </a:extLst>
              </a:rPr>
              <a:t>Review your grade-level overview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4"/>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5"/>
                  </a:ext>
                </a:extLst>
              </a:rPr>
              <a:t>to gain a deeper understanding of the grade-level theme.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6"/>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7"/>
                  </a:ext>
                </a:extLst>
              </a:rPr>
              <a:t>Next, review the standards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8"/>
                  </a:ext>
                </a:extLst>
              </a:rPr>
              <a:t>for your grade-level</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9"/>
                  </a:ext>
                </a:extLst>
              </a:rPr>
              <a:t> and identify standards that compliment each other in an instructional setting.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0"/>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1"/>
                  </a:ext>
                </a:extLst>
              </a:rPr>
              <a:t>As you are identifying the standards, decide on a topic of study identified in the grade-level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2"/>
                </a:ext>
              </a:extLst>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3"/>
                  </a:ext>
                </a:extLst>
              </a:rPr>
              <a:t>Note: Reviewing the disciplinary clarifications will provide additional clarity to the expectations of the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4"/>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5"/>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6"/>
                  </a:ext>
                </a:extLst>
              </a:rPr>
              <a:t>For more information on this step in the design process, review Section D of this module. </a:t>
            </a:r>
            <a:endParaRPr sz="1200" dirty="0"/>
          </a:p>
        </p:txBody>
      </p:sp>
    </p:spTree>
    <p:extLst>
      <p:ext uri="{BB962C8B-B14F-4D97-AF65-F5344CB8AC3E}">
        <p14:creationId xmlns:p14="http://schemas.microsoft.com/office/powerpoint/2010/main" val="767391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7dbc95a298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7dbc95a298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8"/>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9"/>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0"/>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1"/>
                  </a:ext>
                </a:extLst>
              </a:rPr>
              <a:t>Read this slide and consider the requirements of selecting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2"/>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3"/>
                  </a:ext>
                </a:extLst>
              </a:rPr>
              <a:t>for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4"/>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5"/>
                  </a:ext>
                </a:extLst>
              </a:rPr>
              <a:t>For more information on this step in the design process, review Section D of this module. </a:t>
            </a:r>
            <a:endParaRPr sz="1200" dirty="0"/>
          </a:p>
        </p:txBody>
      </p:sp>
    </p:spTree>
    <p:extLst>
      <p:ext uri="{BB962C8B-B14F-4D97-AF65-F5344CB8AC3E}">
        <p14:creationId xmlns:p14="http://schemas.microsoft.com/office/powerpoint/2010/main" val="9142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da4f5628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da4f5628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
                  </a:ext>
                </a:extLst>
              </a:rPr>
              <a:t>Guiding notes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
                  </a:ext>
                </a:extLst>
              </a:rPr>
              <a:t>:</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6"/>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rPr>
              <a:t>This slide provides a preview of the additional contents of this module. </a:t>
            </a:r>
          </a:p>
          <a:p>
            <a:pPr marL="0" lvl="0" indent="0" algn="l" rtl="0">
              <a:spcBef>
                <a:spcPts val="0"/>
              </a:spcBef>
              <a:spcAft>
                <a:spcPts val="0"/>
              </a:spcAft>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spcBef>
                <a:spcPts val="0"/>
              </a:spcBef>
              <a:spcAft>
                <a:spcPts val="0"/>
              </a:spcAft>
              <a:buNone/>
            </a:pPr>
            <a:endParaRPr lang="en-US" sz="1800" b="0" i="0" u="none" strike="noStrike" dirty="0">
              <a:solidFill>
                <a:srgbClr val="000000"/>
              </a:solidFill>
              <a:effectLst/>
              <a:latin typeface="Calibri" panose="020F0502020204030204" pitchFamily="34" charset="0"/>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rPr>
              <a:t>Post-survey: </a:t>
            </a:r>
            <a:r>
              <a:rPr lang="en-US" sz="2000" b="0" i="0" u="sng" dirty="0">
                <a:solidFill>
                  <a:srgbClr val="000000"/>
                </a:solidFill>
                <a:effectLst/>
                <a:latin typeface="Times New Roman" panose="02020603050405020304" pitchFamily="18" charset="0"/>
              </a:rPr>
              <a:t>https://forms.gle/NU6gc7j69WrHSa9u5</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rgbClr val="000000"/>
              </a:solidFill>
              <a:effectLst/>
              <a:latin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endParaRPr lang="en-US" sz="1200" b="0" i="0" u="none" strike="noStrike" dirty="0">
              <a:solidFill>
                <a:srgbClr val="000000"/>
              </a:solidFill>
              <a:effectLst/>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10002534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7dbc95a298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7dbc95a298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6"/>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7"/>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Read this slide and design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and supporting question. When you have designed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their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question and supporting question(s), evaluate each question on the characteristics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and supporting questions.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0"/>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1"/>
                  </a:ext>
                </a:extLst>
              </a:rPr>
              <a:t>For more information on this step in the design process, review Section D of this module.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2"/>
                </a:ext>
              </a:extLst>
            </a:endParaRPr>
          </a:p>
          <a:p>
            <a:pPr marL="0" lvl="0" indent="0" algn="l" rtl="0">
              <a:lnSpc>
                <a:spcPct val="115000"/>
              </a:lnSpc>
              <a:spcBef>
                <a:spcPts val="120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71617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7e834ff339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g7e834ff339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6"/>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7"/>
                </a:ext>
              </a:extLst>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8"/>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9"/>
                  </a:ext>
                </a:extLst>
              </a:rPr>
              <a:t>The</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0"/>
                  </a:ext>
                </a:extLst>
              </a:rPr>
              <a:t> 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1"/>
                  </a:ext>
                </a:extLst>
              </a:rPr>
              <a:t> are organized so that users can choose the reading and writing strands by grade level. When integrating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2"/>
                  </a:ext>
                </a:extLst>
              </a:rPr>
              <a:t>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3"/>
                  </a:ext>
                </a:extLst>
              </a:rPr>
              <a:t> with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4"/>
                  </a:ext>
                </a:extLst>
              </a:rPr>
              <a:t>KAS for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5"/>
                  </a:ext>
                </a:extLst>
              </a:rPr>
              <a:t>, select standards primarily from the Reading Literature, Reading Informational Text and/or Composition strands. This slide shows these strands highlighted in yellow and circled in red to draw attention to where the standards for the sample kindergarten collection came from. Standards should be selected from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6"/>
                  </a:ext>
                </a:extLst>
              </a:rPr>
              <a:t>these same strands when designing healthy integration experiences and assignments at any grade level.</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7"/>
                </a:ext>
              </a:extLst>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8"/>
                </a:ext>
              </a:extLst>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To help you select complementary reading and writing standards, make sure you understand the selected social studies standards first and look for connections/alignment between the social studies and the reading and writing standards. Ask yourself which of the reading and writing standards would best assist students in gaining the knowledge needed to answer the supporting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and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questions. Keep in mind that once an engaging text and primary and/or secondary sources have been selected, you will want to return to these strands to identify any additional standards that align to the reading and/or writing needs brought about by the selected text(s) and primary and/or secondary sources. </a:t>
            </a: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32541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7e834ff33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Google Shape;968;g7e834ff339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Within the Reading Literature and Reading Informational Text strands, select standards from the Key Ideas and Details (Standards 1-3) and Integration of Knowledge and Ideas (Standards 7-9) strand categories. Move to the next slide for further explanation of selecting standards within these strand categories.</a:t>
            </a:r>
            <a:r>
              <a:rPr lang="en-US" dirty="0"/>
              <a:t> </a:t>
            </a:r>
            <a:endParaRPr dirty="0"/>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dirty="0"/>
          </a:p>
        </p:txBody>
      </p:sp>
    </p:spTree>
    <p:extLst>
      <p:ext uri="{BB962C8B-B14F-4D97-AF65-F5344CB8AC3E}">
        <p14:creationId xmlns:p14="http://schemas.microsoft.com/office/powerpoint/2010/main" val="18025797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7e834ff339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5" name="Google Shape;975;g7e834ff339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Read the slide. Standard 1-3 will be used to make sense of single texts or single primary/secondary sources and standards 7-9 will align when expecting students to think about and discuss two or more texts or primary/secondary sources.</a:t>
            </a: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2514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7dbc95a298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7dbc95a298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6"/>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7"/>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8"/>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9"/>
                  </a:ext>
                </a:extLst>
              </a:rPr>
              <a:t>Read this slide and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identify a text that will support students’ understanding of the </a:t>
            </a:r>
            <a:r>
              <a:rPr lang="en-US" sz="12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larger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question</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1"/>
                  </a:ext>
                </a:extLst>
              </a:rPr>
              <a:t>. When making this text selection, consider the questions provided.</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2"/>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3"/>
                  </a:ext>
                </a:extLst>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1523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7dbc95a298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7dbc95a298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7"/>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8"/>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9"/>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0"/>
                  </a:ext>
                </a:extLst>
              </a:rPr>
              <a:t>Read this slide and</a:t>
            </a:r>
            <a:r>
              <a:rPr lang="en-US" sz="1200" dirty="0">
                <a:solidFill>
                  <a:schemeClr val="dk1"/>
                </a:solidFill>
                <a:latin typeface="Calibri"/>
                <a:ea typeface="Calibri"/>
                <a:cs typeface="Calibri"/>
                <a:sym typeface="Calibri"/>
              </a:rPr>
              <a:t> identify primary and/or secondary sources that will provide evidence to help students engage with </a:t>
            </a:r>
            <a:r>
              <a:rPr lang="en-US" sz="1200">
                <a:solidFill>
                  <a:schemeClr val="dk1"/>
                </a:solidFill>
                <a:latin typeface="Calibri"/>
                <a:ea typeface="Calibri"/>
                <a:cs typeface="Calibri"/>
                <a:sym typeface="Calibri"/>
              </a:rPr>
              <a:t>the compelling </a:t>
            </a:r>
            <a:r>
              <a:rPr lang="en-US" sz="1200" dirty="0">
                <a:solidFill>
                  <a:schemeClr val="dk1"/>
                </a:solidFill>
                <a:latin typeface="Calibri"/>
                <a:ea typeface="Calibri"/>
                <a:cs typeface="Calibri"/>
                <a:sym typeface="Calibri"/>
              </a:rPr>
              <a:t>and supporting questions and the strongly aligned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1"/>
                  </a:ext>
                </a:extLst>
              </a:rPr>
              <a:t>standards assignments</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4804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7e834ff33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7e834ff33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7"/>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8"/>
                </a:ext>
              </a:extLst>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9"/>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0"/>
                  </a:ext>
                </a:extLst>
              </a:rPr>
              <a:t>Read this slide and </a:t>
            </a:r>
            <a:r>
              <a:rPr lang="en-US" sz="1200" dirty="0">
                <a:solidFill>
                  <a:schemeClr val="dk1"/>
                </a:solidFill>
                <a:latin typeface="Calibri"/>
                <a:ea typeface="Calibri"/>
                <a:cs typeface="Calibri"/>
                <a:sym typeface="Calibri"/>
              </a:rPr>
              <a:t>design grade-level aligned assignments and/or experiences that will be a part of your healthy integration collection. </a:t>
            </a: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2"/>
                  </a:ext>
                </a:extLst>
              </a:rPr>
              <a:t>Note: When designing grade-level aligned experiences and assignments, students must have the opportunity to demonstrate the knowledge and/or mastery of the standard identified.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3"/>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4"/>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08760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7e834ff33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7e834ff33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6"/>
                  </a:ext>
                </a:extLst>
              </a:rPr>
              <a:t>Guiding Notes: </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7"/>
                </a:ext>
              </a:extLst>
            </a:endParaRPr>
          </a:p>
          <a:p>
            <a:pPr marL="0" lvl="0" indent="0" algn="l" rtl="0">
              <a:lnSpc>
                <a:spcPct val="115000"/>
              </a:lnSpc>
              <a:spcBef>
                <a:spcPts val="120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8"/>
                  </a:ext>
                </a:extLst>
              </a:rPr>
              <a:t>Read the information provided in the slide. </a:t>
            </a:r>
            <a:r>
              <a:rPr lang="en-US" sz="1200" dirty="0">
                <a:solidFill>
                  <a:schemeClr val="dk1"/>
                </a:solidFill>
                <a:latin typeface="Calibri"/>
                <a:ea typeface="Calibri"/>
                <a:cs typeface="Calibri"/>
                <a:sym typeface="Calibri"/>
              </a:rPr>
              <a:t>When you have created their experiences and/or assignments for the collection, evaluate them using the appropriate discipline Assignment Review Protocol. Remember, it is important to note that an compelling component of a healthy integrated collection is that it contains assignments and experiences that are aligned to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Thus, when you are evaluating all of the experiences and/or assignments in a collection, you will use both the Social Studies and Reading and Writing Review Protocol. The protocol used for a specific assignment or experience will be determined based on the standards alignment of the assignment. If the assignment is aligned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then use the Social Studies Assignment Review Protocol to evaluate the assignment or experience and vice versa for an assignment and/or experience aligned to the </a:t>
            </a:r>
            <a:r>
              <a:rPr lang="en-US" sz="1200" i="1" dirty="0">
                <a:solidFill>
                  <a:schemeClr val="dk1"/>
                </a:solidFill>
                <a:latin typeface="Calibri"/>
                <a:ea typeface="Calibri"/>
                <a:cs typeface="Calibri"/>
                <a:sym typeface="Calibri"/>
              </a:rPr>
              <a:t>KAS for Reading and Writing. </a:t>
            </a:r>
            <a:endParaRPr sz="1200" i="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14422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6f3ea0001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6f3ea0001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otherwise, consider individually as a self-reflection. </a:t>
            </a:r>
            <a:endParaRPr dirty="0"/>
          </a:p>
        </p:txBody>
      </p:sp>
    </p:spTree>
    <p:extLst>
      <p:ext uri="{BB962C8B-B14F-4D97-AF65-F5344CB8AC3E}">
        <p14:creationId xmlns:p14="http://schemas.microsoft.com/office/powerpoint/2010/main" val="38097967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6f3c1b74b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6f3c1b74b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6"/>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7"/>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8"/>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9"/>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0"/>
                  </a:ext>
                </a:extLst>
              </a:rPr>
              <a:t>This slide previews the additional contents of this module.</a:t>
            </a:r>
            <a:r>
              <a:rPr lang="en-US"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1"/>
                  </a:ext>
                </a:extLst>
              </a:rPr>
              <a:t> </a:t>
            </a:r>
          </a:p>
          <a:p>
            <a:pPr marL="0" lvl="0" indent="0" algn="l" rtl="0">
              <a:spcBef>
                <a:spcPts val="0"/>
              </a:spcBef>
              <a:spcAft>
                <a:spcPts val="0"/>
              </a:spcAft>
              <a:buClr>
                <a:schemeClr val="dk1"/>
              </a:buClr>
              <a:buSzPts val="1100"/>
              <a:buFont typeface="Arial"/>
              <a:buNone/>
            </a:pPr>
            <a:endParaRPr lang="en-US"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1"/>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dirty="0">
                <a:solidFill>
                  <a:schemeClr val="dk1"/>
                </a:solidFill>
                <a:latin typeface="Calibri"/>
                <a:ea typeface="Calibri"/>
                <a:cs typeface="Calibri"/>
                <a:sym typeface="Calibri"/>
              </a:rPr>
              <a:t>Post-survey: </a:t>
            </a:r>
            <a:r>
              <a:rPr lang="en-US" sz="1100" b="0" i="0" u="sng" dirty="0">
                <a:solidFill>
                  <a:srgbClr val="000000"/>
                </a:solidFill>
                <a:effectLst/>
                <a:latin typeface="Times New Roman" panose="02020603050405020304" pitchFamily="18" charset="0"/>
              </a:rPr>
              <a:t>https://forms.gle/NU6gc7j69WrHSa9u5</a:t>
            </a:r>
            <a:endParaRPr lang="en-US" sz="8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85944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151499302e1_0_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17" name="Google Shape;17;g151499302e1_0_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rgbClr val="007780"/>
              </a:buClr>
              <a:buSzPts val="2400"/>
              <a:buNone/>
              <a:defRPr sz="2400">
                <a:solidFill>
                  <a:srgbClr val="007780"/>
                </a:solidFill>
                <a:latin typeface="Franklin Gothic Medium" panose="020B0603020102020204" pitchFamily="34" charset="0"/>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900"/>
              <a:buNone/>
              <a:defRPr sz="19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8" name="Google Shape;18;g151499302e1_0_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chemeClr val="l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a:p>
        </p:txBody>
      </p:sp>
      <p:sp>
        <p:nvSpPr>
          <p:cNvPr id="19" name="Google Shape;19;g151499302e1_0_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007780"/>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 name="Google Shape;20;g151499302e1_0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9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9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9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9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9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9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9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585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4"/>
        <p:cNvGrpSpPr/>
        <p:nvPr/>
      </p:nvGrpSpPr>
      <p:grpSpPr>
        <a:xfrm>
          <a:off x="0" y="0"/>
          <a:ext cx="0" cy="0"/>
          <a:chOff x="0" y="0"/>
          <a:chExt cx="0" cy="0"/>
        </a:xfrm>
      </p:grpSpPr>
      <p:sp>
        <p:nvSpPr>
          <p:cNvPr id="85" name="Google Shape;85;g151499302e1_0_7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86" name="Google Shape;86;g151499302e1_0_75"/>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atin typeface="Franklin Gothic Book" panose="020B0503020102020204" pitchFamily="34" charset="0"/>
              </a:defRPr>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dirty="0"/>
              <a:t>Click to edit Master text styles</a:t>
            </a:r>
          </a:p>
        </p:txBody>
      </p:sp>
      <p:sp>
        <p:nvSpPr>
          <p:cNvPr id="87" name="Google Shape;87;g151499302e1_0_75"/>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atin typeface="Franklin Gothic Book" panose="020B0503020102020204" pitchFamily="34" charset="0"/>
              </a:defRPr>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dirty="0"/>
              <a:t>Click to edit Master text styles</a:t>
            </a:r>
          </a:p>
        </p:txBody>
      </p:sp>
      <p:sp>
        <p:nvSpPr>
          <p:cNvPr id="88" name="Google Shape;88;g151499302e1_0_75"/>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130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90" name="Google Shape;90;g151499302e1_0_80"/>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91" name="Google Shape;91;g151499302e1_0_80"/>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100"/>
              </a:spcBef>
              <a:spcAft>
                <a:spcPts val="0"/>
              </a:spcAft>
              <a:buSzPts val="2800"/>
              <a:buChar char="•"/>
              <a:defRPr>
                <a:latin typeface="Franklin Gothic Book" panose="020B0503020102020204" pitchFamily="34" charset="0"/>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9250" rtl="0">
              <a:spcBef>
                <a:spcPts val="500"/>
              </a:spcBef>
              <a:spcAft>
                <a:spcPts val="0"/>
              </a:spcAft>
              <a:buSzPts val="1900"/>
              <a:buChar char="•"/>
              <a:defRPr/>
            </a:lvl4pPr>
            <a:lvl5pPr marL="2286000" lvl="4" indent="-349250" rtl="0">
              <a:spcBef>
                <a:spcPts val="500"/>
              </a:spcBef>
              <a:spcAft>
                <a:spcPts val="0"/>
              </a:spcAft>
              <a:buSzPts val="19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pPr lvl="0"/>
            <a:r>
              <a:rPr lang="en-US" dirty="0"/>
              <a:t>Click to edit Master text styles</a:t>
            </a:r>
          </a:p>
        </p:txBody>
      </p:sp>
      <p:sp>
        <p:nvSpPr>
          <p:cNvPr id="92" name="Google Shape;92;g151499302e1_0_80"/>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7599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g151499302e1_0_84"/>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5" name="Google Shape;95;g151499302e1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96" name="Google Shape;96;g151499302e1_0_84"/>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27068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g151499302e1_0_88"/>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g151499302e1_0_8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688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g151499302e1_0_91"/>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2" name="Google Shape;102;g151499302e1_0_9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3" name="Google Shape;103;g151499302e1_0_91"/>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4" name="Google Shape;104;g151499302e1_0_91"/>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02228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g151499302e1_0_9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7" name="Google Shape;107;g151499302e1_0_9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8" name="Google Shape;108;g151499302e1_0_96"/>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9" name="Google Shape;109;g151499302e1_0_96"/>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0" name="Google Shape;110;g151499302e1_0_96"/>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1" name="Google Shape;111;g151499302e1_0_96"/>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2" name="Google Shape;112;g151499302e1_0_96"/>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g151499302e1_0_96"/>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g151499302e1_0_96"/>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g151499302e1_0_96"/>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g151499302e1_0_96"/>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g151499302e1_0_96"/>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g151499302e1_0_96"/>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g151499302e1_0_96"/>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g151499302e1_0_96"/>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g151499302e1_0_96"/>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3486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g151499302e1_0_113"/>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4" name="Google Shape;124;g151499302e1_0_11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25" name="Google Shape;125;g151499302e1_0_113"/>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6" name="Google Shape;126;g151499302e1_0_113"/>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7" name="Google Shape;127;g151499302e1_0_113"/>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8" name="Google Shape;128;g151499302e1_0_113"/>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231785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dirty="0"/>
          </a:p>
        </p:txBody>
      </p:sp>
    </p:spTree>
    <p:extLst>
      <p:ext uri="{BB962C8B-B14F-4D97-AF65-F5344CB8AC3E}">
        <p14:creationId xmlns:p14="http://schemas.microsoft.com/office/powerpoint/2010/main" val="28102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reserve="1">
  <p:cSld name="Title Slid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874469" y="1477104"/>
            <a:ext cx="8664694" cy="164630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5400"/>
              <a:buFont typeface="Georgia"/>
              <a:buNone/>
              <a:defRPr sz="5400">
                <a:solidFill>
                  <a:srgbClr val="072B6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10"/>
          <p:cNvSpPr txBox="1">
            <a:spLocks noGrp="1"/>
          </p:cNvSpPr>
          <p:nvPr>
            <p:ph type="subTitle" idx="1"/>
          </p:nvPr>
        </p:nvSpPr>
        <p:spPr>
          <a:xfrm>
            <a:off x="1285102" y="3346212"/>
            <a:ext cx="829820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2800"/>
              <a:buNone/>
              <a:defRPr sz="2800">
                <a:solidFill>
                  <a:srgbClr val="7F7F7F"/>
                </a:solidFill>
              </a:defRPr>
            </a:lvl1pPr>
            <a:lvl2pPr lvl="1" algn="ctr">
              <a:lnSpc>
                <a:spcPct val="100000"/>
              </a:lnSpc>
              <a:spcBef>
                <a:spcPts val="1000"/>
              </a:spcBef>
              <a:spcAft>
                <a:spcPts val="0"/>
              </a:spcAft>
              <a:buSzPts val="2560"/>
              <a:buNone/>
              <a:defRPr>
                <a:solidFill>
                  <a:srgbClr val="888888"/>
                </a:solidFill>
              </a:defRPr>
            </a:lvl2pPr>
            <a:lvl3pPr lvl="2" algn="ctr">
              <a:lnSpc>
                <a:spcPct val="100000"/>
              </a:lnSpc>
              <a:spcBef>
                <a:spcPts val="1000"/>
              </a:spcBef>
              <a:spcAft>
                <a:spcPts val="0"/>
              </a:spcAft>
              <a:buSzPts val="2800"/>
              <a:buNone/>
              <a:defRPr>
                <a:solidFill>
                  <a:srgbClr val="888888"/>
                </a:solidFill>
              </a:defRPr>
            </a:lvl3pPr>
            <a:lvl4pPr lvl="3" algn="ctr">
              <a:lnSpc>
                <a:spcPct val="100000"/>
              </a:lnSpc>
              <a:spcBef>
                <a:spcPts val="1000"/>
              </a:spcBef>
              <a:spcAft>
                <a:spcPts val="0"/>
              </a:spcAft>
              <a:buSzPts val="2400"/>
              <a:buNone/>
              <a:defRPr>
                <a:solidFill>
                  <a:srgbClr val="888888"/>
                </a:solidFill>
              </a:defRPr>
            </a:lvl4pPr>
            <a:lvl5pPr lvl="4" algn="ctr">
              <a:lnSpc>
                <a:spcPct val="100000"/>
              </a:lnSpc>
              <a:spcBef>
                <a:spcPts val="1000"/>
              </a:spcBef>
              <a:spcAft>
                <a:spcPts val="0"/>
              </a:spcAft>
              <a:buSzPts val="240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r>
              <a:rPr lang="en-US"/>
              <a:t>Click to edit Master subtitle style</a:t>
            </a:r>
            <a:endParaRPr/>
          </a:p>
        </p:txBody>
      </p:sp>
      <p:grpSp>
        <p:nvGrpSpPr>
          <p:cNvPr id="24" name="Google Shape;24;p10"/>
          <p:cNvGrpSpPr/>
          <p:nvPr/>
        </p:nvGrpSpPr>
        <p:grpSpPr>
          <a:xfrm>
            <a:off x="0" y="0"/>
            <a:ext cx="12192000" cy="6866467"/>
            <a:chOff x="0" y="-8467"/>
            <a:chExt cx="12192000" cy="6866467"/>
          </a:xfrm>
        </p:grpSpPr>
        <p:cxnSp>
          <p:nvCxnSpPr>
            <p:cNvPr id="25" name="Google Shape;25;p10"/>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26" name="Google Shape;26;p10"/>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27" name="Google Shape;27;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28" name="Google Shape;28;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0"/>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0"/>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31" name="Google Shape;31;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32" name="Google Shape;32;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3" name="Google Shape;33;p10"/>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0"/>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10"/>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36" name="Google Shape;36;p10"/>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dt" idx="10"/>
          </p:nvPr>
        </p:nvSpPr>
        <p:spPr>
          <a:xfrm>
            <a:off x="10650823" y="6289723"/>
            <a:ext cx="1416021" cy="38782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lang="en-US"/>
          </a:p>
        </p:txBody>
      </p:sp>
    </p:spTree>
    <p:extLst>
      <p:ext uri="{BB962C8B-B14F-4D97-AF65-F5344CB8AC3E}">
        <p14:creationId xmlns:p14="http://schemas.microsoft.com/office/powerpoint/2010/main" val="279812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0" name="Google Shape;40;p3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pPr lvl="0"/>
            <a:r>
              <a:rPr lang="en-US"/>
              <a:t>Click to edit Master text styles</a:t>
            </a:r>
          </a:p>
        </p:txBody>
      </p:sp>
      <p:sp>
        <p:nvSpPr>
          <p:cNvPr id="41" name="Google Shape;41;p3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73374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g151499302e1_0_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36" name="Google Shape;36;g151499302e1_0_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37" name="Google Shape;37;g151499302e1_0_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8" name="Google Shape;38;g151499302e1_0_2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9" name="Google Shape;39;g151499302e1_0_2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7411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4" name="Google Shape;44;p1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45" name="Google Shape;45;p1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1960803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77335" y="1622694"/>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8" name="Google Shape;48;p12"/>
          <p:cNvSpPr txBox="1">
            <a:spLocks noGrp="1"/>
          </p:cNvSpPr>
          <p:nvPr>
            <p:ph type="body" idx="1"/>
          </p:nvPr>
        </p:nvSpPr>
        <p:spPr>
          <a:xfrm>
            <a:off x="677335" y="3722230"/>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chemeClr val="dk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49" name="Google Shape;49;p1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2562283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2" name="Google Shape;52;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53" name="Google Shape;53;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153428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6" name="Google Shape;56;p1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57" name="Google Shape;57;p14"/>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58" name="Google Shape;58;p14"/>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109654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preserve="1">
  <p:cSld name="1_Two Conten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1" name="Google Shape;61;p1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62" name="Google Shape;62;p15"/>
          <p:cNvSpPr txBox="1">
            <a:spLocks noGrp="1"/>
          </p:cNvSpPr>
          <p:nvPr>
            <p:ph type="body" idx="1"/>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3" name="Google Shape;63;p15"/>
          <p:cNvSpPr>
            <a:spLocks noGrp="1"/>
          </p:cNvSpPr>
          <p:nvPr>
            <p:ph type="pic" idx="2"/>
          </p:nvPr>
        </p:nvSpPr>
        <p:spPr>
          <a:xfrm>
            <a:off x="581025" y="1801813"/>
            <a:ext cx="4481513" cy="469423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Tree>
    <p:extLst>
      <p:ext uri="{BB962C8B-B14F-4D97-AF65-F5344CB8AC3E}">
        <p14:creationId xmlns:p14="http://schemas.microsoft.com/office/powerpoint/2010/main" val="1361107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6" name="Google Shape;66;p1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67" name="Google Shape;67;p16"/>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8" name="Google Shape;68;p16"/>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2918720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1" name="Google Shape;71;p17"/>
          <p:cNvSpPr txBox="1">
            <a:spLocks noGrp="1"/>
          </p:cNvSpPr>
          <p:nvPr>
            <p:ph type="body" idx="1"/>
          </p:nvPr>
        </p:nvSpPr>
        <p:spPr>
          <a:xfrm>
            <a:off x="581633" y="1872852"/>
            <a:ext cx="429767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72" name="Google Shape;72;p17"/>
          <p:cNvSpPr txBox="1">
            <a:spLocks noGrp="1"/>
          </p:cNvSpPr>
          <p:nvPr>
            <p:ph type="body" idx="2"/>
          </p:nvPr>
        </p:nvSpPr>
        <p:spPr>
          <a:xfrm>
            <a:off x="5228455" y="1872852"/>
            <a:ext cx="429768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73" name="Google Shape;73;p1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74" name="Google Shape;74;p17"/>
          <p:cNvSpPr txBox="1">
            <a:spLocks noGrp="1"/>
          </p:cNvSpPr>
          <p:nvPr>
            <p:ph type="body" idx="3"/>
          </p:nvPr>
        </p:nvSpPr>
        <p:spPr>
          <a:xfrm>
            <a:off x="581633" y="2689786"/>
            <a:ext cx="4297680" cy="38065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75" name="Google Shape;75;p17"/>
          <p:cNvSpPr txBox="1">
            <a:spLocks noGrp="1"/>
          </p:cNvSpPr>
          <p:nvPr>
            <p:ph type="body" idx="4"/>
          </p:nvPr>
        </p:nvSpPr>
        <p:spPr>
          <a:xfrm>
            <a:off x="5228456" y="2689787"/>
            <a:ext cx="4297680" cy="38065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354923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8" name="Google Shape;78;p1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3323909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9"/>
        <p:cNvGrpSpPr/>
        <p:nvPr/>
      </p:nvGrpSpPr>
      <p:grpSpPr>
        <a:xfrm>
          <a:off x="0" y="0"/>
          <a:ext cx="0" cy="0"/>
          <a:chOff x="0" y="0"/>
          <a:chExt cx="0" cy="0"/>
        </a:xfrm>
      </p:grpSpPr>
      <p:sp>
        <p:nvSpPr>
          <p:cNvPr id="80" name="Google Shape;80;p1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1692208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81"/>
        <p:cNvGrpSpPr/>
        <p:nvPr/>
      </p:nvGrpSpPr>
      <p:grpSpPr>
        <a:xfrm>
          <a:off x="0" y="0"/>
          <a:ext cx="0" cy="0"/>
          <a:chOff x="0" y="0"/>
          <a:chExt cx="0" cy="0"/>
        </a:xfrm>
      </p:grpSpPr>
      <p:sp>
        <p:nvSpPr>
          <p:cNvPr id="82" name="Google Shape;82;p20"/>
          <p:cNvSpPr txBox="1">
            <a:spLocks noGrp="1"/>
          </p:cNvSpPr>
          <p:nvPr>
            <p:ph type="body" idx="1"/>
          </p:nvPr>
        </p:nvSpPr>
        <p:spPr>
          <a:xfrm>
            <a:off x="3507475" y="514924"/>
            <a:ext cx="5766527" cy="60223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83" name="Google Shape;83;p2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84" name="Google Shape;84;p20"/>
          <p:cNvSpPr>
            <a:spLocks noGrp="1"/>
          </p:cNvSpPr>
          <p:nvPr>
            <p:ph type="pic" idx="2"/>
          </p:nvPr>
        </p:nvSpPr>
        <p:spPr>
          <a:xfrm>
            <a:off x="573088" y="2629957"/>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85" name="Google Shape;85;p20"/>
          <p:cNvSpPr>
            <a:spLocks noGrp="1"/>
          </p:cNvSpPr>
          <p:nvPr>
            <p:ph type="pic" idx="3"/>
          </p:nvPr>
        </p:nvSpPr>
        <p:spPr>
          <a:xfrm>
            <a:off x="573088" y="514924"/>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86" name="Google Shape;86;p20"/>
          <p:cNvSpPr>
            <a:spLocks noGrp="1"/>
          </p:cNvSpPr>
          <p:nvPr>
            <p:ph type="pic" idx="4"/>
          </p:nvPr>
        </p:nvSpPr>
        <p:spPr>
          <a:xfrm>
            <a:off x="573088" y="4744990"/>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Tree>
    <p:extLst>
      <p:ext uri="{BB962C8B-B14F-4D97-AF65-F5344CB8AC3E}">
        <p14:creationId xmlns:p14="http://schemas.microsoft.com/office/powerpoint/2010/main" val="2458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151499302e1_0_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42" name="Google Shape;42;g151499302e1_0_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43" name="Google Shape;43;g151499302e1_0_31"/>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8503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7"/>
        <p:cNvGrpSpPr/>
        <p:nvPr/>
      </p:nvGrpSpPr>
      <p:grpSpPr>
        <a:xfrm>
          <a:off x="0" y="0"/>
          <a:ext cx="0" cy="0"/>
          <a:chOff x="0" y="0"/>
          <a:chExt cx="0" cy="0"/>
        </a:xfrm>
      </p:grpSpPr>
      <p:sp>
        <p:nvSpPr>
          <p:cNvPr id="88" name="Google Shape;88;p21"/>
          <p:cNvSpPr>
            <a:spLocks noGrp="1"/>
          </p:cNvSpPr>
          <p:nvPr>
            <p:ph type="pic" idx="2"/>
          </p:nvPr>
        </p:nvSpPr>
        <p:spPr>
          <a:xfrm>
            <a:off x="677334" y="395785"/>
            <a:ext cx="8596668" cy="6059605"/>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128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89" name="Google Shape;89;p2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106423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reserve="1">
  <p:cSld name="Quote with Caption">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2" name="Google Shape;92;p2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
        <p:nvSpPr>
          <p:cNvPr id="93" name="Google Shape;93;p2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4" name="Google Shape;94;p2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934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Name Card" preserve="1">
  <p:cSld name="Quote Name Card">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677335" y="609600"/>
            <a:ext cx="834813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7" name="Google Shape;97;p23"/>
          <p:cNvSpPr txBox="1">
            <a:spLocks noGrp="1"/>
          </p:cNvSpPr>
          <p:nvPr>
            <p:ph type="body" idx="1"/>
          </p:nvPr>
        </p:nvSpPr>
        <p:spPr>
          <a:xfrm>
            <a:off x="601142" y="3903134"/>
            <a:ext cx="8596669" cy="51424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3200"/>
              <a:buFont typeface="Libre Franklin Medium"/>
              <a:buNone/>
              <a:defRPr sz="3200">
                <a:solidFill>
                  <a:srgbClr val="3F3F3F"/>
                </a:solidFill>
              </a:defRPr>
            </a:lvl1pPr>
            <a:lvl2pPr marL="914400" lvl="1" indent="-228600" algn="l">
              <a:lnSpc>
                <a:spcPct val="100000"/>
              </a:lnSpc>
              <a:spcBef>
                <a:spcPts val="1000"/>
              </a:spcBef>
              <a:spcAft>
                <a:spcPts val="0"/>
              </a:spcAft>
              <a:buSzPts val="2560"/>
              <a:buFont typeface="Libre Franklin Medium"/>
              <a:buNone/>
              <a:defRPr/>
            </a:lvl2pPr>
            <a:lvl3pPr marL="1371600" lvl="2" indent="-228600" algn="l">
              <a:lnSpc>
                <a:spcPct val="100000"/>
              </a:lnSpc>
              <a:spcBef>
                <a:spcPts val="1000"/>
              </a:spcBef>
              <a:spcAft>
                <a:spcPts val="0"/>
              </a:spcAft>
              <a:buSzPts val="2800"/>
              <a:buFont typeface="Libre Franklin Medium"/>
              <a:buNone/>
              <a:defRPr/>
            </a:lvl3pPr>
            <a:lvl4pPr marL="1828800" lvl="3" indent="-228600" algn="l">
              <a:lnSpc>
                <a:spcPct val="100000"/>
              </a:lnSpc>
              <a:spcBef>
                <a:spcPts val="1000"/>
              </a:spcBef>
              <a:spcAft>
                <a:spcPts val="0"/>
              </a:spcAft>
              <a:buSzPts val="2400"/>
              <a:buFont typeface="Libre Franklin Medium"/>
              <a:buNone/>
              <a:defRPr/>
            </a:lvl4pPr>
            <a:lvl5pPr marL="2286000" lvl="4" indent="-228600" algn="l">
              <a:lnSpc>
                <a:spcPct val="100000"/>
              </a:lnSpc>
              <a:spcBef>
                <a:spcPts val="1000"/>
              </a:spcBef>
              <a:spcAft>
                <a:spcPts val="0"/>
              </a:spcAft>
              <a:buSzPts val="2400"/>
              <a:buFont typeface="Libre Franklin Medium"/>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98" name="Google Shape;98;p23"/>
          <p:cNvSpPr txBox="1">
            <a:spLocks noGrp="1"/>
          </p:cNvSpPr>
          <p:nvPr>
            <p:ph type="body" idx="2"/>
          </p:nvPr>
        </p:nvSpPr>
        <p:spPr>
          <a:xfrm>
            <a:off x="677335" y="4527448"/>
            <a:ext cx="8520476" cy="151391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SzPts val="2400"/>
              <a:buNone/>
              <a:defRPr sz="24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99" name="Google Shape;99;p2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0" name="Google Shape;100;p2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1" name="Google Shape;101;p2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2622074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ame Card" preserve="1">
  <p:cSld name="Name Card">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4" name="Google Shape;104;p2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105" name="Google Shape;105;p2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1311732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8" name="Google Shape;108;p25"/>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09" name="Google Shape;109;p2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821690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110"/>
        <p:cNvGrpSpPr/>
        <p:nvPr/>
      </p:nvGrpSpPr>
      <p:grpSpPr>
        <a:xfrm>
          <a:off x="0" y="0"/>
          <a:ext cx="0" cy="0"/>
          <a:chOff x="0" y="0"/>
          <a:chExt cx="0" cy="0"/>
        </a:xfrm>
      </p:grpSpPr>
      <p:sp>
        <p:nvSpPr>
          <p:cNvPr id="111" name="Google Shape;111;p2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4041209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D004-14C0-525A-CC24-C32A830249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EC45E-2217-AECC-8730-AFC565E9D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1933F-6779-6ABF-0DA7-ADE0B0A8C0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30D4F1-88CB-3A26-9593-9F2657F5C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670A2-8EBF-BF68-91E3-6D780FD16E3E}"/>
              </a:ext>
            </a:extLst>
          </p:cNvPr>
          <p:cNvSpPr>
            <a:spLocks noGrp="1"/>
          </p:cNvSpPr>
          <p:nvPr>
            <p:ph type="sldNum" sz="quarter" idx="12"/>
          </p:nvPr>
        </p:nvSpPr>
        <p:spPr/>
        <p:txBody>
          <a:bodyPr/>
          <a:lstStyle/>
          <a:p>
            <a:fld id="{1AEA15A8-D706-487F-BE80-6CE28FFB64E6}" type="slidenum">
              <a:rPr lang="en-US" smtClean="0"/>
              <a:t>‹#›</a:t>
            </a:fld>
            <a:endParaRPr lang="en-US"/>
          </a:p>
        </p:txBody>
      </p:sp>
    </p:spTree>
    <p:extLst>
      <p:ext uri="{BB962C8B-B14F-4D97-AF65-F5344CB8AC3E}">
        <p14:creationId xmlns:p14="http://schemas.microsoft.com/office/powerpoint/2010/main" val="509347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28"/>
        <p:cNvGrpSpPr/>
        <p:nvPr/>
      </p:nvGrpSpPr>
      <p:grpSpPr>
        <a:xfrm>
          <a:off x="0" y="0"/>
          <a:ext cx="0" cy="0"/>
          <a:chOff x="0" y="0"/>
          <a:chExt cx="0" cy="0"/>
        </a:xfrm>
      </p:grpSpPr>
      <p:sp>
        <p:nvSpPr>
          <p:cNvPr id="129" name="Google Shape;129;g640c0b735a_0_6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0" name="Google Shape;130;g640c0b735a_0_67"/>
          <p:cNvSpPr txBox="1">
            <a:spLocks noGrp="1"/>
          </p:cNvSpPr>
          <p:nvPr>
            <p:ph type="body" idx="1"/>
          </p:nvPr>
        </p:nvSpPr>
        <p:spPr>
          <a:xfrm>
            <a:off x="555786" y="1773451"/>
            <a:ext cx="9188700" cy="49011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31" name="Google Shape;131;g640c0b735a_0_67"/>
          <p:cNvSpPr txBox="1">
            <a:spLocks noGrp="1"/>
          </p:cNvSpPr>
          <p:nvPr>
            <p:ph type="sldNum" idx="12"/>
          </p:nvPr>
        </p:nvSpPr>
        <p:spPr>
          <a:xfrm>
            <a:off x="11030413" y="6314034"/>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2854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132"/>
        <p:cNvGrpSpPr/>
        <p:nvPr/>
      </p:nvGrpSpPr>
      <p:grpSpPr>
        <a:xfrm>
          <a:off x="0" y="0"/>
          <a:ext cx="0" cy="0"/>
          <a:chOff x="0" y="0"/>
          <a:chExt cx="0" cy="0"/>
        </a:xfrm>
      </p:grpSpPr>
      <p:sp>
        <p:nvSpPr>
          <p:cNvPr id="133" name="Google Shape;133;g640c0b735a_0_79"/>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4" name="Google Shape;134;g640c0b735a_0_7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640c0b735a_0_7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36" name="Google Shape;136;g640c0b735a_0_7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4095158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37"/>
        <p:cNvGrpSpPr/>
        <p:nvPr/>
      </p:nvGrpSpPr>
      <p:grpSpPr>
        <a:xfrm>
          <a:off x="0" y="0"/>
          <a:ext cx="0" cy="0"/>
          <a:chOff x="0" y="0"/>
          <a:chExt cx="0" cy="0"/>
        </a:xfrm>
      </p:grpSpPr>
      <p:sp>
        <p:nvSpPr>
          <p:cNvPr id="138" name="Google Shape;138;g640c0b735a_0_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9" name="Google Shape;139;g640c0b735a_0_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g640c0b735a_0_7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26893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g151499302e1_0_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46" name="Google Shape;46;g151499302e1_0_35"/>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7" name="Google Shape;47;g151499302e1_0_35"/>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48" name="Google Shape;48;g151499302e1_0_35"/>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9" name="Google Shape;49;g151499302e1_0_35"/>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50" name="Google Shape;50;g151499302e1_0_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51" name="Google Shape;51;g151499302e1_0_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52" name="Google Shape;52;g151499302e1_0_3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45478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41"/>
        <p:cNvGrpSpPr/>
        <p:nvPr/>
      </p:nvGrpSpPr>
      <p:grpSpPr>
        <a:xfrm>
          <a:off x="0" y="0"/>
          <a:ext cx="0" cy="0"/>
          <a:chOff x="0" y="0"/>
          <a:chExt cx="0" cy="0"/>
        </a:xfrm>
      </p:grpSpPr>
      <p:sp>
        <p:nvSpPr>
          <p:cNvPr id="142" name="Google Shape;142;g640c0b735a_0_71"/>
          <p:cNvSpPr txBox="1">
            <a:spLocks noGrp="1"/>
          </p:cNvSpPr>
          <p:nvPr>
            <p:ph type="title"/>
          </p:nvPr>
        </p:nvSpPr>
        <p:spPr>
          <a:xfrm>
            <a:off x="677335" y="1622694"/>
            <a:ext cx="8596800" cy="182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43" name="Google Shape;143;g640c0b735a_0_71"/>
          <p:cNvSpPr txBox="1">
            <a:spLocks noGrp="1"/>
          </p:cNvSpPr>
          <p:nvPr>
            <p:ph type="body" idx="1"/>
          </p:nvPr>
        </p:nvSpPr>
        <p:spPr>
          <a:xfrm>
            <a:off x="677335" y="3722230"/>
            <a:ext cx="8596800"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chemeClr val="dk1"/>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44" name="Google Shape;144;g640c0b735a_0_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802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wo Content" preserve="1">
  <p:cSld name="1_Two Content">
    <p:spTree>
      <p:nvGrpSpPr>
        <p:cNvPr id="1" name="Shape 145"/>
        <p:cNvGrpSpPr/>
        <p:nvPr/>
      </p:nvGrpSpPr>
      <p:grpSpPr>
        <a:xfrm>
          <a:off x="0" y="0"/>
          <a:ext cx="0" cy="0"/>
          <a:chOff x="0" y="0"/>
          <a:chExt cx="0" cy="0"/>
        </a:xfrm>
      </p:grpSpPr>
      <p:sp>
        <p:nvSpPr>
          <p:cNvPr id="146" name="Google Shape;146;g640c0b735a_0_84"/>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47" name="Google Shape;147;g640c0b735a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g640c0b735a_0_84"/>
          <p:cNvSpPr txBox="1">
            <a:spLocks noGrp="1"/>
          </p:cNvSpPr>
          <p:nvPr>
            <p:ph type="body" idx="1"/>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49" name="Google Shape;149;g640c0b735a_0_84"/>
          <p:cNvSpPr>
            <a:spLocks noGrp="1"/>
          </p:cNvSpPr>
          <p:nvPr>
            <p:ph type="pic" idx="2"/>
          </p:nvPr>
        </p:nvSpPr>
        <p:spPr>
          <a:xfrm>
            <a:off x="581025" y="1801813"/>
            <a:ext cx="4481100" cy="469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Tree>
    <p:extLst>
      <p:ext uri="{BB962C8B-B14F-4D97-AF65-F5344CB8AC3E}">
        <p14:creationId xmlns:p14="http://schemas.microsoft.com/office/powerpoint/2010/main" val="1617644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150"/>
        <p:cNvGrpSpPr/>
        <p:nvPr/>
      </p:nvGrpSpPr>
      <p:grpSpPr>
        <a:xfrm>
          <a:off x="0" y="0"/>
          <a:ext cx="0" cy="0"/>
          <a:chOff x="0" y="0"/>
          <a:chExt cx="0" cy="0"/>
        </a:xfrm>
      </p:grpSpPr>
      <p:sp>
        <p:nvSpPr>
          <p:cNvPr id="151" name="Google Shape;151;g640c0b735a_0_8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52" name="Google Shape;152;g640c0b735a_0_8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g640c0b735a_0_8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54" name="Google Shape;154;g640c0b735a_0_8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117999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155"/>
        <p:cNvGrpSpPr/>
        <p:nvPr/>
      </p:nvGrpSpPr>
      <p:grpSpPr>
        <a:xfrm>
          <a:off x="0" y="0"/>
          <a:ext cx="0" cy="0"/>
          <a:chOff x="0" y="0"/>
          <a:chExt cx="0" cy="0"/>
        </a:xfrm>
      </p:grpSpPr>
      <p:sp>
        <p:nvSpPr>
          <p:cNvPr id="156" name="Google Shape;156;g640c0b735a_0_9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57" name="Google Shape;157;g640c0b735a_0_94"/>
          <p:cNvSpPr txBox="1">
            <a:spLocks noGrp="1"/>
          </p:cNvSpPr>
          <p:nvPr>
            <p:ph type="body" idx="1"/>
          </p:nvPr>
        </p:nvSpPr>
        <p:spPr>
          <a:xfrm>
            <a:off x="581633"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pPr lvl="0"/>
            <a:r>
              <a:rPr lang="en-US"/>
              <a:t>Click to edit Master text styles</a:t>
            </a:r>
          </a:p>
        </p:txBody>
      </p:sp>
      <p:sp>
        <p:nvSpPr>
          <p:cNvPr id="158" name="Google Shape;158;g640c0b735a_0_94"/>
          <p:cNvSpPr txBox="1">
            <a:spLocks noGrp="1"/>
          </p:cNvSpPr>
          <p:nvPr>
            <p:ph type="body" idx="2"/>
          </p:nvPr>
        </p:nvSpPr>
        <p:spPr>
          <a:xfrm>
            <a:off x="5228455"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pPr lvl="0"/>
            <a:r>
              <a:rPr lang="en-US"/>
              <a:t>Click to edit Master text styles</a:t>
            </a:r>
          </a:p>
        </p:txBody>
      </p:sp>
      <p:sp>
        <p:nvSpPr>
          <p:cNvPr id="159" name="Google Shape;159;g640c0b735a_0_9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g640c0b735a_0_94"/>
          <p:cNvSpPr txBox="1">
            <a:spLocks noGrp="1"/>
          </p:cNvSpPr>
          <p:nvPr>
            <p:ph type="body" idx="3"/>
          </p:nvPr>
        </p:nvSpPr>
        <p:spPr>
          <a:xfrm>
            <a:off x="581633" y="2689786"/>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61" name="Google Shape;161;g640c0b735a_0_94"/>
          <p:cNvSpPr txBox="1">
            <a:spLocks noGrp="1"/>
          </p:cNvSpPr>
          <p:nvPr>
            <p:ph type="body" idx="4"/>
          </p:nvPr>
        </p:nvSpPr>
        <p:spPr>
          <a:xfrm>
            <a:off x="5228456" y="2689787"/>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4268695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62"/>
        <p:cNvGrpSpPr/>
        <p:nvPr/>
      </p:nvGrpSpPr>
      <p:grpSpPr>
        <a:xfrm>
          <a:off x="0" y="0"/>
          <a:ext cx="0" cy="0"/>
          <a:chOff x="0" y="0"/>
          <a:chExt cx="0" cy="0"/>
        </a:xfrm>
      </p:grpSpPr>
      <p:sp>
        <p:nvSpPr>
          <p:cNvPr id="163" name="Google Shape;163;g640c0b735a_0_10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64" name="Google Shape;164;g640c0b735a_0_10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9751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65"/>
        <p:cNvGrpSpPr/>
        <p:nvPr/>
      </p:nvGrpSpPr>
      <p:grpSpPr>
        <a:xfrm>
          <a:off x="0" y="0"/>
          <a:ext cx="0" cy="0"/>
          <a:chOff x="0" y="0"/>
          <a:chExt cx="0" cy="0"/>
        </a:xfrm>
      </p:grpSpPr>
      <p:sp>
        <p:nvSpPr>
          <p:cNvPr id="166" name="Google Shape;166;g640c0b735a_0_10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765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167"/>
        <p:cNvGrpSpPr/>
        <p:nvPr/>
      </p:nvGrpSpPr>
      <p:grpSpPr>
        <a:xfrm>
          <a:off x="0" y="0"/>
          <a:ext cx="0" cy="0"/>
          <a:chOff x="0" y="0"/>
          <a:chExt cx="0" cy="0"/>
        </a:xfrm>
      </p:grpSpPr>
      <p:sp>
        <p:nvSpPr>
          <p:cNvPr id="168" name="Google Shape;168;g640c0b735a_0_106"/>
          <p:cNvSpPr txBox="1">
            <a:spLocks noGrp="1"/>
          </p:cNvSpPr>
          <p:nvPr>
            <p:ph type="body" idx="1"/>
          </p:nvPr>
        </p:nvSpPr>
        <p:spPr>
          <a:xfrm>
            <a:off x="3507475" y="514924"/>
            <a:ext cx="5766300" cy="6022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69" name="Google Shape;169;g640c0b735a_0_10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g640c0b735a_0_106"/>
          <p:cNvSpPr>
            <a:spLocks noGrp="1"/>
          </p:cNvSpPr>
          <p:nvPr>
            <p:ph type="pic" idx="2"/>
          </p:nvPr>
        </p:nvSpPr>
        <p:spPr>
          <a:xfrm>
            <a:off x="573088" y="2629957"/>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171" name="Google Shape;171;g640c0b735a_0_106"/>
          <p:cNvSpPr>
            <a:spLocks noGrp="1"/>
          </p:cNvSpPr>
          <p:nvPr>
            <p:ph type="pic" idx="3"/>
          </p:nvPr>
        </p:nvSpPr>
        <p:spPr>
          <a:xfrm>
            <a:off x="573088" y="514924"/>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172" name="Google Shape;172;g640c0b735a_0_106"/>
          <p:cNvSpPr>
            <a:spLocks noGrp="1"/>
          </p:cNvSpPr>
          <p:nvPr>
            <p:ph type="pic" idx="4"/>
          </p:nvPr>
        </p:nvSpPr>
        <p:spPr>
          <a:xfrm>
            <a:off x="573088" y="4744990"/>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Tree>
    <p:extLst>
      <p:ext uri="{BB962C8B-B14F-4D97-AF65-F5344CB8AC3E}">
        <p14:creationId xmlns:p14="http://schemas.microsoft.com/office/powerpoint/2010/main" val="2610956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173"/>
        <p:cNvGrpSpPr/>
        <p:nvPr/>
      </p:nvGrpSpPr>
      <p:grpSpPr>
        <a:xfrm>
          <a:off x="0" y="0"/>
          <a:ext cx="0" cy="0"/>
          <a:chOff x="0" y="0"/>
          <a:chExt cx="0" cy="0"/>
        </a:xfrm>
      </p:grpSpPr>
      <p:sp>
        <p:nvSpPr>
          <p:cNvPr id="174" name="Google Shape;174;g640c0b735a_0_112"/>
          <p:cNvSpPr>
            <a:spLocks noGrp="1"/>
          </p:cNvSpPr>
          <p:nvPr>
            <p:ph type="pic" idx="2"/>
          </p:nvPr>
        </p:nvSpPr>
        <p:spPr>
          <a:xfrm>
            <a:off x="677334" y="395785"/>
            <a:ext cx="8596800" cy="6059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130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r>
              <a:rPr lang="en-US"/>
              <a:t>Click icon to add picture</a:t>
            </a:r>
            <a:endParaRPr/>
          </a:p>
        </p:txBody>
      </p:sp>
      <p:sp>
        <p:nvSpPr>
          <p:cNvPr id="175" name="Google Shape;175;g640c0b735a_0_11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9275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with Caption" preserve="1">
  <p:cSld name="Quote with Caption">
    <p:spTree>
      <p:nvGrpSpPr>
        <p:cNvPr id="1" name="Shape 176"/>
        <p:cNvGrpSpPr/>
        <p:nvPr/>
      </p:nvGrpSpPr>
      <p:grpSpPr>
        <a:xfrm>
          <a:off x="0" y="0"/>
          <a:ext cx="0" cy="0"/>
          <a:chOff x="0" y="0"/>
          <a:chExt cx="0" cy="0"/>
        </a:xfrm>
      </p:grpSpPr>
      <p:sp>
        <p:nvSpPr>
          <p:cNvPr id="177" name="Google Shape;177;g640c0b735a_0_115"/>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78" name="Google Shape;178;g640c0b735a_0_11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g640c0b735a_0_115"/>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0" name="Google Shape;180;g640c0b735a_0_115"/>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10895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Name Card" preserve="1">
  <p:cSld name="Quote Name Card">
    <p:spTree>
      <p:nvGrpSpPr>
        <p:cNvPr id="1" name="Shape 181"/>
        <p:cNvGrpSpPr/>
        <p:nvPr/>
      </p:nvGrpSpPr>
      <p:grpSpPr>
        <a:xfrm>
          <a:off x="0" y="0"/>
          <a:ext cx="0" cy="0"/>
          <a:chOff x="0" y="0"/>
          <a:chExt cx="0" cy="0"/>
        </a:xfrm>
      </p:grpSpPr>
      <p:sp>
        <p:nvSpPr>
          <p:cNvPr id="182" name="Google Shape;182;g640c0b735a_0_120"/>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83" name="Google Shape;183;g640c0b735a_0_120"/>
          <p:cNvSpPr txBox="1">
            <a:spLocks noGrp="1"/>
          </p:cNvSpPr>
          <p:nvPr>
            <p:ph type="body" idx="1"/>
          </p:nvPr>
        </p:nvSpPr>
        <p:spPr>
          <a:xfrm>
            <a:off x="601142" y="3903134"/>
            <a:ext cx="8596800" cy="513900"/>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100"/>
              </a:spcBef>
              <a:spcAft>
                <a:spcPts val="0"/>
              </a:spcAft>
              <a:buSzPts val="3200"/>
              <a:buFont typeface="Libre Franklin Medium"/>
              <a:buNone/>
              <a:defRPr sz="3200">
                <a:solidFill>
                  <a:srgbClr val="3F3F3F"/>
                </a:solidFill>
              </a:defRPr>
            </a:lvl1pPr>
            <a:lvl2pPr marL="914400" lvl="1" indent="-228600" algn="l">
              <a:lnSpc>
                <a:spcPct val="100000"/>
              </a:lnSpc>
              <a:spcBef>
                <a:spcPts val="1100"/>
              </a:spcBef>
              <a:spcAft>
                <a:spcPts val="0"/>
              </a:spcAft>
              <a:buSzPts val="2500"/>
              <a:buFont typeface="Libre Franklin Medium"/>
              <a:buNone/>
              <a:defRPr/>
            </a:lvl2pPr>
            <a:lvl3pPr marL="1371600" lvl="2" indent="-228600" algn="l">
              <a:lnSpc>
                <a:spcPct val="100000"/>
              </a:lnSpc>
              <a:spcBef>
                <a:spcPts val="1100"/>
              </a:spcBef>
              <a:spcAft>
                <a:spcPts val="0"/>
              </a:spcAft>
              <a:buSzPts val="2800"/>
              <a:buFont typeface="Libre Franklin Medium"/>
              <a:buNone/>
              <a:defRPr/>
            </a:lvl3pPr>
            <a:lvl4pPr marL="1828800" lvl="3" indent="-228600" algn="l">
              <a:lnSpc>
                <a:spcPct val="100000"/>
              </a:lnSpc>
              <a:spcBef>
                <a:spcPts val="1100"/>
              </a:spcBef>
              <a:spcAft>
                <a:spcPts val="0"/>
              </a:spcAft>
              <a:buSzPts val="2400"/>
              <a:buFont typeface="Libre Franklin Medium"/>
              <a:buNone/>
              <a:defRPr/>
            </a:lvl4pPr>
            <a:lvl5pPr marL="2286000" lvl="4" indent="-228600" algn="l">
              <a:lnSpc>
                <a:spcPct val="100000"/>
              </a:lnSpc>
              <a:spcBef>
                <a:spcPts val="1100"/>
              </a:spcBef>
              <a:spcAft>
                <a:spcPts val="0"/>
              </a:spcAft>
              <a:buSzPts val="2400"/>
              <a:buFont typeface="Libre Franklin Medium"/>
              <a:buNone/>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84" name="Google Shape;184;g640c0b735a_0_120"/>
          <p:cNvSpPr txBox="1">
            <a:spLocks noGrp="1"/>
          </p:cNvSpPr>
          <p:nvPr>
            <p:ph type="body" idx="2"/>
          </p:nvPr>
        </p:nvSpPr>
        <p:spPr>
          <a:xfrm>
            <a:off x="677335" y="4527448"/>
            <a:ext cx="8520300" cy="15141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1100"/>
              </a:spcBef>
              <a:spcAft>
                <a:spcPts val="0"/>
              </a:spcAft>
              <a:buSzPts val="2400"/>
              <a:buNone/>
              <a:defRPr sz="2400">
                <a:solidFill>
                  <a:srgbClr val="7F7F7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85" name="Google Shape;185;g640c0b735a_0_1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6" name="Google Shape;186;g640c0b735a_0_1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7" name="Google Shape;187;g640c0b735a_0_12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809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151499302e1_0_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55" name="Google Shape;55;g151499302e1_0_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56" name="Google Shape;56;g151499302e1_0_4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57" name="Google Shape;57;g151499302e1_0_44"/>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78966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ame Card" preserve="1">
  <p:cSld name="Name Card">
    <p:spTree>
      <p:nvGrpSpPr>
        <p:cNvPr id="1" name="Shape 188"/>
        <p:cNvGrpSpPr/>
        <p:nvPr/>
      </p:nvGrpSpPr>
      <p:grpSpPr>
        <a:xfrm>
          <a:off x="0" y="0"/>
          <a:ext cx="0" cy="0"/>
          <a:chOff x="0" y="0"/>
          <a:chExt cx="0" cy="0"/>
        </a:xfrm>
      </p:grpSpPr>
      <p:sp>
        <p:nvSpPr>
          <p:cNvPr id="189" name="Google Shape;189;g640c0b735a_0_127"/>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90" name="Google Shape;190;g640c0b735a_0_127"/>
          <p:cNvSpPr txBox="1">
            <a:spLocks noGrp="1"/>
          </p:cNvSpPr>
          <p:nvPr>
            <p:ph type="body" idx="1"/>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rgbClr val="3F3F3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91" name="Google Shape;191;g640c0b735a_0_12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54381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92"/>
        <p:cNvGrpSpPr/>
        <p:nvPr/>
      </p:nvGrpSpPr>
      <p:grpSpPr>
        <a:xfrm>
          <a:off x="0" y="0"/>
          <a:ext cx="0" cy="0"/>
          <a:chOff x="0" y="0"/>
          <a:chExt cx="0" cy="0"/>
        </a:xfrm>
      </p:grpSpPr>
      <p:sp>
        <p:nvSpPr>
          <p:cNvPr id="193" name="Google Shape;193;g640c0b735a_0_131"/>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94" name="Google Shape;194;g640c0b735a_0_131"/>
          <p:cNvSpPr txBox="1">
            <a:spLocks noGrp="1"/>
          </p:cNvSpPr>
          <p:nvPr>
            <p:ph type="body" idx="1"/>
          </p:nvPr>
        </p:nvSpPr>
        <p:spPr>
          <a:xfrm rot="5400000">
            <a:off x="1581485" y="-294900"/>
            <a:ext cx="5251500" cy="7060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95" name="Google Shape;195;g640c0b735a_0_13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505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196"/>
        <p:cNvGrpSpPr/>
        <p:nvPr/>
      </p:nvGrpSpPr>
      <p:grpSpPr>
        <a:xfrm>
          <a:off x="0" y="0"/>
          <a:ext cx="0" cy="0"/>
          <a:chOff x="0" y="0"/>
          <a:chExt cx="0" cy="0"/>
        </a:xfrm>
      </p:grpSpPr>
      <p:sp>
        <p:nvSpPr>
          <p:cNvPr id="197" name="Google Shape;197;g640c0b735a_0_13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6948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198"/>
        <p:cNvGrpSpPr/>
        <p:nvPr/>
      </p:nvGrpSpPr>
      <p:grpSpPr>
        <a:xfrm>
          <a:off x="0" y="0"/>
          <a:ext cx="0" cy="0"/>
          <a:chOff x="0" y="0"/>
          <a:chExt cx="0" cy="0"/>
        </a:xfrm>
      </p:grpSpPr>
      <p:sp>
        <p:nvSpPr>
          <p:cNvPr id="199" name="Google Shape;199;g8181343b59_0_63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200" name="Google Shape;200;g8181343b59_0_63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lvl="0" indent="-457200" algn="l" rtl="0">
              <a:lnSpc>
                <a:spcPct val="100000"/>
              </a:lnSpc>
              <a:spcBef>
                <a:spcPts val="1000"/>
              </a:spcBef>
              <a:spcAft>
                <a:spcPts val="0"/>
              </a:spcAft>
              <a:buSzPts val="3600"/>
              <a:buChar char="🞂"/>
              <a:defRPr/>
            </a:lvl1pPr>
            <a:lvl2pPr marL="914400" lvl="1" indent="-391160" algn="l" rtl="0">
              <a:lnSpc>
                <a:spcPct val="100000"/>
              </a:lnSpc>
              <a:spcBef>
                <a:spcPts val="1000"/>
              </a:spcBef>
              <a:spcAft>
                <a:spcPts val="0"/>
              </a:spcAft>
              <a:buSzPts val="2560"/>
              <a:buChar char="●"/>
              <a:defRPr/>
            </a:lvl2pPr>
            <a:lvl3pPr marL="1371600" lvl="2" indent="-406400" algn="l" rtl="0">
              <a:lnSpc>
                <a:spcPct val="100000"/>
              </a:lnSpc>
              <a:spcBef>
                <a:spcPts val="1000"/>
              </a:spcBef>
              <a:spcAft>
                <a:spcPts val="0"/>
              </a:spcAft>
              <a:buSzPts val="2800"/>
              <a:buChar char="✓"/>
              <a:defRPr/>
            </a:lvl3pPr>
            <a:lvl4pPr marL="1828800" lvl="3" indent="-381000" algn="l" rtl="0">
              <a:lnSpc>
                <a:spcPct val="100000"/>
              </a:lnSpc>
              <a:spcBef>
                <a:spcPts val="1000"/>
              </a:spcBef>
              <a:spcAft>
                <a:spcPts val="0"/>
              </a:spcAft>
              <a:buSzPts val="2400"/>
              <a:buChar char="🞂"/>
              <a:defRPr/>
            </a:lvl4pPr>
            <a:lvl5pPr marL="2286000" lvl="4" indent="-381000" algn="l" rtl="0">
              <a:lnSpc>
                <a:spcPct val="100000"/>
              </a:lnSpc>
              <a:spcBef>
                <a:spcPts val="1000"/>
              </a:spcBef>
              <a:spcAft>
                <a:spcPts val="0"/>
              </a:spcAft>
              <a:buSzPts val="2400"/>
              <a:buFont typeface="Libre Franklin Medium"/>
              <a:buChar char="●"/>
              <a:defRPr/>
            </a:lvl5pPr>
            <a:lvl6pPr marL="2743200" lvl="5" indent="-289560" algn="l" rtl="0">
              <a:lnSpc>
                <a:spcPct val="100000"/>
              </a:lnSpc>
              <a:spcBef>
                <a:spcPts val="1000"/>
              </a:spcBef>
              <a:spcAft>
                <a:spcPts val="0"/>
              </a:spcAft>
              <a:buSzPts val="960"/>
              <a:buChar char="►"/>
              <a:defRPr/>
            </a:lvl6pPr>
            <a:lvl7pPr marL="3200400" lvl="6" indent="-289560" algn="l" rtl="0">
              <a:lnSpc>
                <a:spcPct val="100000"/>
              </a:lnSpc>
              <a:spcBef>
                <a:spcPts val="1000"/>
              </a:spcBef>
              <a:spcAft>
                <a:spcPts val="0"/>
              </a:spcAft>
              <a:buSzPts val="960"/>
              <a:buChar char="►"/>
              <a:defRPr/>
            </a:lvl7pPr>
            <a:lvl8pPr marL="3657600" lvl="7" indent="-289559" algn="l" rtl="0">
              <a:lnSpc>
                <a:spcPct val="100000"/>
              </a:lnSpc>
              <a:spcBef>
                <a:spcPts val="1000"/>
              </a:spcBef>
              <a:spcAft>
                <a:spcPts val="0"/>
              </a:spcAft>
              <a:buSzPts val="960"/>
              <a:buChar char="►"/>
              <a:defRPr/>
            </a:lvl8pPr>
            <a:lvl9pPr marL="4114800" lvl="8" indent="-289559" algn="l" rtl="0">
              <a:lnSpc>
                <a:spcPct val="100000"/>
              </a:lnSpc>
              <a:spcBef>
                <a:spcPts val="1000"/>
              </a:spcBef>
              <a:spcAft>
                <a:spcPts val="0"/>
              </a:spcAft>
              <a:buSzPts val="960"/>
              <a:buChar char="►"/>
              <a:defRPr/>
            </a:lvl9pPr>
          </a:lstStyle>
          <a:p>
            <a:pPr lvl="0"/>
            <a:r>
              <a:rPr lang="en-US"/>
              <a:t>Click to edit Master text styles</a:t>
            </a:r>
          </a:p>
        </p:txBody>
      </p:sp>
      <p:sp>
        <p:nvSpPr>
          <p:cNvPr id="201" name="Google Shape;201;g8181343b59_0_63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a:lvl1pPr>
            <a:lvl2pPr marL="0" marR="0" lvl="1" indent="0" algn="r" rtl="0">
              <a:lnSpc>
                <a:spcPct val="100000"/>
              </a:lnSpc>
              <a:spcBef>
                <a:spcPts val="0"/>
              </a:spcBef>
              <a:spcAft>
                <a:spcPts val="0"/>
              </a:spcAft>
              <a:buClr>
                <a:srgbClr val="000000"/>
              </a:buClr>
              <a:buSzPts val="1800"/>
              <a:buFont typeface="Arial"/>
              <a:buNone/>
              <a:defRPr/>
            </a:lvl2pPr>
            <a:lvl3pPr marL="0" marR="0" lvl="2" indent="0" algn="r" rtl="0">
              <a:lnSpc>
                <a:spcPct val="100000"/>
              </a:lnSpc>
              <a:spcBef>
                <a:spcPts val="0"/>
              </a:spcBef>
              <a:spcAft>
                <a:spcPts val="0"/>
              </a:spcAft>
              <a:buClr>
                <a:srgbClr val="000000"/>
              </a:buClr>
              <a:buSzPts val="1800"/>
              <a:buFont typeface="Arial"/>
              <a:buNone/>
              <a:defRPr/>
            </a:lvl3pPr>
            <a:lvl4pPr marL="0" marR="0" lvl="3" indent="0" algn="r" rtl="0">
              <a:lnSpc>
                <a:spcPct val="100000"/>
              </a:lnSpc>
              <a:spcBef>
                <a:spcPts val="0"/>
              </a:spcBef>
              <a:spcAft>
                <a:spcPts val="0"/>
              </a:spcAft>
              <a:buClr>
                <a:srgbClr val="000000"/>
              </a:buClr>
              <a:buSzPts val="1800"/>
              <a:buFont typeface="Arial"/>
              <a:buNone/>
              <a:defRPr/>
            </a:lvl4pPr>
            <a:lvl5pPr marL="0" marR="0" lvl="4" indent="0" algn="r" rtl="0">
              <a:lnSpc>
                <a:spcPct val="100000"/>
              </a:lnSpc>
              <a:spcBef>
                <a:spcPts val="0"/>
              </a:spcBef>
              <a:spcAft>
                <a:spcPts val="0"/>
              </a:spcAft>
              <a:buClr>
                <a:srgbClr val="000000"/>
              </a:buClr>
              <a:buSzPts val="1800"/>
              <a:buFont typeface="Arial"/>
              <a:buNone/>
              <a:defRPr/>
            </a:lvl5pPr>
            <a:lvl6pPr marL="0" marR="0" lvl="5" indent="0" algn="r" rtl="0">
              <a:lnSpc>
                <a:spcPct val="100000"/>
              </a:lnSpc>
              <a:spcBef>
                <a:spcPts val="0"/>
              </a:spcBef>
              <a:spcAft>
                <a:spcPts val="0"/>
              </a:spcAft>
              <a:buClr>
                <a:srgbClr val="000000"/>
              </a:buClr>
              <a:buSzPts val="1800"/>
              <a:buFont typeface="Arial"/>
              <a:buNone/>
              <a:defRPr/>
            </a:lvl6pPr>
            <a:lvl7pPr marL="0" marR="0" lvl="6" indent="0" algn="r" rtl="0">
              <a:lnSpc>
                <a:spcPct val="100000"/>
              </a:lnSpc>
              <a:spcBef>
                <a:spcPts val="0"/>
              </a:spcBef>
              <a:spcAft>
                <a:spcPts val="0"/>
              </a:spcAft>
              <a:buClr>
                <a:srgbClr val="000000"/>
              </a:buClr>
              <a:buSzPts val="1800"/>
              <a:buFont typeface="Arial"/>
              <a:buNone/>
              <a:defRPr/>
            </a:lvl7pPr>
            <a:lvl8pPr marL="0" marR="0" lvl="7" indent="0" algn="r" rtl="0">
              <a:lnSpc>
                <a:spcPct val="100000"/>
              </a:lnSpc>
              <a:spcBef>
                <a:spcPts val="0"/>
              </a:spcBef>
              <a:spcAft>
                <a:spcPts val="0"/>
              </a:spcAft>
              <a:buClr>
                <a:srgbClr val="000000"/>
              </a:buClr>
              <a:buSzPts val="1800"/>
              <a:buFont typeface="Arial"/>
              <a:buNone/>
              <a:defRPr/>
            </a:lvl8pPr>
            <a:lvl9pPr marL="0" marR="0" lvl="8" indent="0" algn="r" rtl="0">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329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151499302e1_0_49"/>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0" name="Google Shape;60;g151499302e1_0_49"/>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g151499302e1_0_4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2" name="Google Shape;62;g151499302e1_0_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63" name="Google Shape;63;g151499302e1_0_49"/>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64" name="Google Shape;64;g151499302e1_0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rgbClr val="102649"/>
                </a:solidFill>
                <a:latin typeface="Libre Franklin"/>
                <a:ea typeface="Libre Franklin"/>
                <a:cs typeface="Libre Franklin"/>
                <a:sym typeface="Libre Franklin"/>
              </a:defRPr>
            </a:lvl1pPr>
            <a:lvl2pPr marL="0" marR="0" lvl="1" indent="0" algn="l" rtl="0">
              <a:spcBef>
                <a:spcPts val="0"/>
              </a:spcBef>
              <a:buNone/>
              <a:defRPr sz="1900">
                <a:solidFill>
                  <a:srgbClr val="102649"/>
                </a:solidFill>
                <a:latin typeface="Libre Franklin"/>
                <a:ea typeface="Libre Franklin"/>
                <a:cs typeface="Libre Franklin"/>
                <a:sym typeface="Libre Franklin"/>
              </a:defRPr>
            </a:lvl2pPr>
            <a:lvl3pPr marL="0" marR="0" lvl="2" indent="0" algn="l" rtl="0">
              <a:spcBef>
                <a:spcPts val="0"/>
              </a:spcBef>
              <a:buNone/>
              <a:defRPr sz="1900">
                <a:solidFill>
                  <a:srgbClr val="102649"/>
                </a:solidFill>
                <a:latin typeface="Libre Franklin"/>
                <a:ea typeface="Libre Franklin"/>
                <a:cs typeface="Libre Franklin"/>
                <a:sym typeface="Libre Franklin"/>
              </a:defRPr>
            </a:lvl3pPr>
            <a:lvl4pPr marL="0" marR="0" lvl="3" indent="0" algn="l" rtl="0">
              <a:spcBef>
                <a:spcPts val="0"/>
              </a:spcBef>
              <a:buNone/>
              <a:defRPr sz="1900">
                <a:solidFill>
                  <a:srgbClr val="102649"/>
                </a:solidFill>
                <a:latin typeface="Libre Franklin"/>
                <a:ea typeface="Libre Franklin"/>
                <a:cs typeface="Libre Franklin"/>
                <a:sym typeface="Libre Franklin"/>
              </a:defRPr>
            </a:lvl4pPr>
            <a:lvl5pPr marL="0" marR="0" lvl="4" indent="0" algn="l" rtl="0">
              <a:spcBef>
                <a:spcPts val="0"/>
              </a:spcBef>
              <a:buNone/>
              <a:defRPr sz="1900">
                <a:solidFill>
                  <a:srgbClr val="102649"/>
                </a:solidFill>
                <a:latin typeface="Libre Franklin"/>
                <a:ea typeface="Libre Franklin"/>
                <a:cs typeface="Libre Franklin"/>
                <a:sym typeface="Libre Franklin"/>
              </a:defRPr>
            </a:lvl5pPr>
            <a:lvl6pPr marL="0" marR="0" lvl="5" indent="0" algn="l" rtl="0">
              <a:spcBef>
                <a:spcPts val="0"/>
              </a:spcBef>
              <a:buNone/>
              <a:defRPr sz="1900">
                <a:solidFill>
                  <a:srgbClr val="102649"/>
                </a:solidFill>
                <a:latin typeface="Libre Franklin"/>
                <a:ea typeface="Libre Franklin"/>
                <a:cs typeface="Libre Franklin"/>
                <a:sym typeface="Libre Franklin"/>
              </a:defRPr>
            </a:lvl6pPr>
            <a:lvl7pPr marL="0" marR="0" lvl="6" indent="0" algn="l" rtl="0">
              <a:spcBef>
                <a:spcPts val="0"/>
              </a:spcBef>
              <a:buNone/>
              <a:defRPr sz="1900">
                <a:solidFill>
                  <a:srgbClr val="102649"/>
                </a:solidFill>
                <a:latin typeface="Libre Franklin"/>
                <a:ea typeface="Libre Franklin"/>
                <a:cs typeface="Libre Franklin"/>
                <a:sym typeface="Libre Franklin"/>
              </a:defRPr>
            </a:lvl7pPr>
            <a:lvl8pPr marL="0" marR="0" lvl="7" indent="0" algn="l" rtl="0">
              <a:spcBef>
                <a:spcPts val="0"/>
              </a:spcBef>
              <a:buNone/>
              <a:defRPr sz="1900">
                <a:solidFill>
                  <a:srgbClr val="102649"/>
                </a:solidFill>
                <a:latin typeface="Libre Franklin"/>
                <a:ea typeface="Libre Franklin"/>
                <a:cs typeface="Libre Franklin"/>
                <a:sym typeface="Libre Franklin"/>
              </a:defRPr>
            </a:lvl8pPr>
            <a:lvl9pPr marL="0" marR="0" lvl="8" indent="0" algn="l" rtl="0">
              <a:spcBef>
                <a:spcPts val="0"/>
              </a:spcBef>
              <a:buNone/>
              <a:defRPr sz="19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194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g151499302e1_0_5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7" name="Google Shape;67;g151499302e1_0_56"/>
          <p:cNvSpPr>
            <a:spLocks noGrp="1"/>
          </p:cNvSpPr>
          <p:nvPr>
            <p:ph type="pic" idx="2"/>
          </p:nvPr>
        </p:nvSpPr>
        <p:spPr>
          <a:xfrm>
            <a:off x="5183188" y="987425"/>
            <a:ext cx="6172500" cy="4873500"/>
          </a:xfrm>
          <a:prstGeom prst="rect">
            <a:avLst/>
          </a:prstGeom>
          <a:noFill/>
          <a:ln>
            <a:noFill/>
          </a:ln>
        </p:spPr>
      </p:sp>
      <p:sp>
        <p:nvSpPr>
          <p:cNvPr id="68" name="Google Shape;68;g151499302e1_0_5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9" name="Google Shape;69;g151499302e1_0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70" name="Google Shape;70;g151499302e1_0_5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71" name="Google Shape;71;g151499302e1_0_56"/>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762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g151499302e1_0_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74" name="Google Shape;74;g151499302e1_0_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5" name="Google Shape;75;g151499302e1_0_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76" name="Google Shape;76;g151499302e1_0_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77" name="Google Shape;77;g151499302e1_0_63"/>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7480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g151499302e1_0_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80" name="Google Shape;80;g151499302e1_0_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1" name="Google Shape;81;g151499302e1_0_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82" name="Google Shape;82;g151499302e1_0_6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83" name="Google Shape;83;g151499302e1_0_69"/>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358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g151499302e1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dirty="0"/>
          </a:p>
        </p:txBody>
      </p:sp>
      <p:sp>
        <p:nvSpPr>
          <p:cNvPr id="11" name="Google Shape;11;g151499302e1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2" name="Google Shape;12;g151499302e1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g151499302e1_0_0"/>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g151499302e1_0_0"/>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lvl="0" algn="r" rtl="0">
              <a:buNone/>
              <a:defRPr sz="1300">
                <a:solidFill>
                  <a:srgbClr val="102649"/>
                </a:solidFill>
                <a:latin typeface="Libre Franklin"/>
                <a:ea typeface="Libre Franklin"/>
                <a:cs typeface="Libre Franklin"/>
                <a:sym typeface="Libre Franklin"/>
              </a:defRPr>
            </a:lvl1pPr>
            <a:lvl2pPr lvl="1" algn="r" rtl="0">
              <a:buNone/>
              <a:defRPr sz="1300">
                <a:solidFill>
                  <a:srgbClr val="102649"/>
                </a:solidFill>
                <a:latin typeface="Libre Franklin"/>
                <a:ea typeface="Libre Franklin"/>
                <a:cs typeface="Libre Franklin"/>
                <a:sym typeface="Libre Franklin"/>
              </a:defRPr>
            </a:lvl2pPr>
            <a:lvl3pPr lvl="2" algn="r" rtl="0">
              <a:buNone/>
              <a:defRPr sz="1300">
                <a:solidFill>
                  <a:srgbClr val="102649"/>
                </a:solidFill>
                <a:latin typeface="Libre Franklin"/>
                <a:ea typeface="Libre Franklin"/>
                <a:cs typeface="Libre Franklin"/>
                <a:sym typeface="Libre Franklin"/>
              </a:defRPr>
            </a:lvl3pPr>
            <a:lvl4pPr lvl="3" algn="r" rtl="0">
              <a:buNone/>
              <a:defRPr sz="1300">
                <a:solidFill>
                  <a:srgbClr val="102649"/>
                </a:solidFill>
                <a:latin typeface="Libre Franklin"/>
                <a:ea typeface="Libre Franklin"/>
                <a:cs typeface="Libre Franklin"/>
                <a:sym typeface="Libre Franklin"/>
              </a:defRPr>
            </a:lvl4pPr>
            <a:lvl5pPr lvl="4" algn="r" rtl="0">
              <a:buNone/>
              <a:defRPr sz="1300">
                <a:solidFill>
                  <a:srgbClr val="102649"/>
                </a:solidFill>
                <a:latin typeface="Libre Franklin"/>
                <a:ea typeface="Libre Franklin"/>
                <a:cs typeface="Libre Franklin"/>
                <a:sym typeface="Libre Franklin"/>
              </a:defRPr>
            </a:lvl5pPr>
            <a:lvl6pPr lvl="5" algn="r" rtl="0">
              <a:buNone/>
              <a:defRPr sz="1300">
                <a:solidFill>
                  <a:srgbClr val="102649"/>
                </a:solidFill>
                <a:latin typeface="Libre Franklin"/>
                <a:ea typeface="Libre Franklin"/>
                <a:cs typeface="Libre Franklin"/>
                <a:sym typeface="Libre Franklin"/>
              </a:defRPr>
            </a:lvl6pPr>
            <a:lvl7pPr lvl="6" algn="r" rtl="0">
              <a:buNone/>
              <a:defRPr sz="1300">
                <a:solidFill>
                  <a:srgbClr val="102649"/>
                </a:solidFill>
                <a:latin typeface="Libre Franklin"/>
                <a:ea typeface="Libre Franklin"/>
                <a:cs typeface="Libre Franklin"/>
                <a:sym typeface="Libre Franklin"/>
              </a:defRPr>
            </a:lvl7pPr>
            <a:lvl8pPr lvl="7" algn="r" rtl="0">
              <a:buNone/>
              <a:defRPr sz="1300">
                <a:solidFill>
                  <a:srgbClr val="102649"/>
                </a:solidFill>
                <a:latin typeface="Libre Franklin"/>
                <a:ea typeface="Libre Franklin"/>
                <a:cs typeface="Libre Franklin"/>
                <a:sym typeface="Libre Franklin"/>
              </a:defRPr>
            </a:lvl8pPr>
            <a:lvl9pPr lvl="8" algn="r" rtl="0">
              <a:buNone/>
              <a:defRPr sz="13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86867830"/>
      </p:ext>
    </p:extLst>
  </p:cSld>
  <p:clrMap bg1="lt1" tx1="dk1" bg2="dk2" tx2="lt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Franklin Gothic Book" panose="020B0503020102020204" pitchFamily="34" charset="0"/>
          <a:ea typeface="Franklin Gothic Book" panose="020B05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grpSp>
        <p:nvGrpSpPr>
          <p:cNvPr id="6" name="Google Shape;6;p9"/>
          <p:cNvGrpSpPr/>
          <p:nvPr/>
        </p:nvGrpSpPr>
        <p:grpSpPr>
          <a:xfrm>
            <a:off x="0" y="0"/>
            <a:ext cx="12192000" cy="6866467"/>
            <a:chOff x="0" y="-8467"/>
            <a:chExt cx="12192000" cy="6866467"/>
          </a:xfrm>
        </p:grpSpPr>
        <p:cxnSp>
          <p:nvCxnSpPr>
            <p:cNvPr id="7" name="Google Shape;7;p9"/>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8" name="Google Shape;8;p9"/>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9" name="Google Shape;9;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10" name="Google Shape;10;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9"/>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13" name="Google Shape;13;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14" name="Google Shape;14;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9"/>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9"/>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9"/>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9"/>
          <p:cNvSpPr txBox="1">
            <a:spLocks noGrp="1"/>
          </p:cNvSpPr>
          <p:nvPr>
            <p:ph type="body" idx="1"/>
          </p:nvPr>
        </p:nvSpPr>
        <p:spPr>
          <a:xfrm>
            <a:off x="513012" y="1719618"/>
            <a:ext cx="9035346" cy="4955157"/>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9" name="Google Shape;19;p9"/>
          <p:cNvPicPr preferRelativeResize="0"/>
          <p:nvPr/>
        </p:nvPicPr>
        <p:blipFill rotWithShape="1">
          <a:blip r:embed="rId21">
            <a:alphaModFix/>
          </a:blip>
          <a:srcRect/>
          <a:stretch/>
        </p:blipFill>
        <p:spPr>
          <a:xfrm>
            <a:off x="9747105" y="0"/>
            <a:ext cx="2377440" cy="2377438"/>
          </a:xfrm>
          <a:prstGeom prst="rect">
            <a:avLst/>
          </a:prstGeom>
          <a:noFill/>
          <a:ln>
            <a:noFill/>
          </a:ln>
        </p:spPr>
      </p:pic>
      <p:sp>
        <p:nvSpPr>
          <p:cNvPr id="20" name="Google Shape;20;p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a:p>
        </p:txBody>
      </p:sp>
    </p:spTree>
    <p:extLst>
      <p:ext uri="{BB962C8B-B14F-4D97-AF65-F5344CB8AC3E}">
        <p14:creationId xmlns:p14="http://schemas.microsoft.com/office/powerpoint/2010/main" val="4265763993"/>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12"/>
        <p:cNvGrpSpPr/>
        <p:nvPr/>
      </p:nvGrpSpPr>
      <p:grpSpPr>
        <a:xfrm>
          <a:off x="0" y="0"/>
          <a:ext cx="0" cy="0"/>
          <a:chOff x="0" y="0"/>
          <a:chExt cx="0" cy="0"/>
        </a:xfrm>
      </p:grpSpPr>
      <p:grpSp>
        <p:nvGrpSpPr>
          <p:cNvPr id="113" name="Google Shape;113;g640c0b735a_0_34"/>
          <p:cNvGrpSpPr/>
          <p:nvPr/>
        </p:nvGrpSpPr>
        <p:grpSpPr>
          <a:xfrm>
            <a:off x="0" y="0"/>
            <a:ext cx="12192133" cy="6866567"/>
            <a:chOff x="0" y="-8467"/>
            <a:chExt cx="12192133" cy="6866567"/>
          </a:xfrm>
        </p:grpSpPr>
        <p:cxnSp>
          <p:nvCxnSpPr>
            <p:cNvPr id="114" name="Google Shape;114;g640c0b735a_0_34"/>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115" name="Google Shape;115;g640c0b735a_0_34"/>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116" name="Google Shape;116;g640c0b735a_0_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17" name="Google Shape;117;g640c0b735a_0_3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8" name="Google Shape;118;g640c0b735a_0_34"/>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640c0b735a_0_34"/>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27"/>
              </a:srgbClr>
            </a:solidFill>
            <a:ln>
              <a:noFill/>
            </a:ln>
          </p:spPr>
        </p:sp>
        <p:sp>
          <p:nvSpPr>
            <p:cNvPr id="120" name="Google Shape;120;g640c0b735a_0_3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27"/>
              </a:srgbClr>
            </a:solidFill>
            <a:ln>
              <a:noFill/>
            </a:ln>
          </p:spPr>
        </p:sp>
        <p:sp>
          <p:nvSpPr>
            <p:cNvPr id="121" name="Google Shape;121;g640c0b735a_0_3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22" name="Google Shape;122;g640c0b735a_0_34"/>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640c0b735a_0_34"/>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g640c0b735a_0_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125" name="Google Shape;125;g640c0b735a_0_34"/>
          <p:cNvSpPr txBox="1">
            <a:spLocks noGrp="1"/>
          </p:cNvSpPr>
          <p:nvPr>
            <p:ph type="body" idx="1"/>
          </p:nvPr>
        </p:nvSpPr>
        <p:spPr>
          <a:xfrm>
            <a:off x="513012" y="1719618"/>
            <a:ext cx="9035100" cy="4955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26" name="Google Shape;126;g640c0b735a_0_34"/>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127" name="Google Shape;127;g640c0b735a_0_3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9790204"/>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753a0706.flowpaper.com/CCSSOSocialStudiesIntegrationInfographic053023/#page=1"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s://www.picserver.org/highway-signs2/a/action-plan.html"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4_Section_4b_Learning_Guide_Why_Teach_Social_Studi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LAWO2lvAnj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watch?v=LAWO2lvAnjI&amp;feature=emb_logo"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csso.org/sites/default/files/2018-11/Elementary%20SS%20Brief%2045%20Minute%20Version_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IUepeyeoRw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wsz0n7UeSg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ME5BeiCWTDM?start=248&amp;feature=oembed" TargetMode="External"/><Relationship Id="rId5" Type="http://schemas.openxmlformats.org/officeDocument/2006/relationships/image" Target="../media/image15.jpeg"/><Relationship Id="rId4" Type="http://schemas.openxmlformats.org/officeDocument/2006/relationships/hyperlink" Target="https://www.youtube.com/watch?v=ME5BeiCWTDM&amp;t=248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9.png"/></Relationships>
</file>

<file path=ppt/slides/_rels/slide5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customXml" Target="../ink/ink9.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customXml" Target="../ink/ink6.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24.png"/><Relationship Id="rId14" Type="http://schemas.openxmlformats.org/officeDocument/2006/relationships/customXml" Target="../ink/ink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ducation.ky.gov/curriculum/standards/kyacadstand/Documents/Facilitator's_Guide_Getting_to_Know_the_KAS_for_Reading_and_Writing.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education.ky.gov/curriculum/standards/kyacadstand/Documents/Getting_to_Know_the_KAS_for_Reading_and_Writing.ppt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rs.usda.gov/data-products/chart-gallery/gallery/chart-detail/?chartId=58374"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pz.harvard.edu/resources/see-think-wonder"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hyperlink" Target="https://sway.office.com/2kcaF3MuFTxHJkQN?ref=Link" TargetMode="External"/><Relationship Id="rId5" Type="http://schemas.openxmlformats.org/officeDocument/2006/relationships/hyperlink" Target="https://kystandards.org/standards-resources/sal/rw_sal/" TargetMode="External"/><Relationship Id="rId4" Type="http://schemas.openxmlformats.org/officeDocument/2006/relationships/hyperlink" Target="https://kystandards.org/standards-resources/sal/ss_sa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Kindergarten_Collection.docx"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www.youtube.com/watch?v=xluxpWiTdv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3_Collection.doc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Collection.docx"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seemillietri.blogspot.com/2011/04/thinking-about-thoughts.html"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Is_it_healthy_stealthy_or_fractured_example.docx"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SS_Assignment_Review_Protocol-WK.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pngimg.com/download/38094"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Social_Studies_Assignment_Review_Protocol.docx" TargetMode="External"/><Relationship Id="rId2" Type="http://schemas.openxmlformats.org/officeDocument/2006/relationships/notesSlide" Target="../notesSlides/notesSlide97.xml"/><Relationship Id="rId1" Type="http://schemas.openxmlformats.org/officeDocument/2006/relationships/slideLayout" Target="../slideLayouts/slideLayout17.xml"/><Relationship Id="rId6" Type="http://schemas.openxmlformats.org/officeDocument/2006/relationships/hyperlink" Target="https://sway.office.com/2kcaF3MuFTxHJkQN?ref=Link" TargetMode="External"/><Relationship Id="rId5" Type="http://schemas.openxmlformats.org/officeDocument/2006/relationships/hyperlink" Target="https://kystandards.org/standards-resources/sal/rw_sal/" TargetMode="External"/><Relationship Id="rId4" Type="http://schemas.openxmlformats.org/officeDocument/2006/relationships/hyperlink" Target="https://kystandards.org/standards-resources/sal/ss_sal/"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s://seemillietri.blogspot.com/2011/04/thinking-about-though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ACEF-F8DD-65D2-5357-2A70B58D5762}"/>
              </a:ext>
            </a:extLst>
          </p:cNvPr>
          <p:cNvSpPr>
            <a:spLocks noGrp="1"/>
          </p:cNvSpPr>
          <p:nvPr>
            <p:ph type="ctrTitle"/>
          </p:nvPr>
        </p:nvSpPr>
        <p:spPr>
          <a:xfrm>
            <a:off x="2406160" y="1214338"/>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41F1137D-A754-0D48-E004-BB2446E0CF07}"/>
              </a:ext>
            </a:extLst>
          </p:cNvPr>
          <p:cNvSpPr>
            <a:spLocks noGrp="1"/>
          </p:cNvSpPr>
          <p:nvPr>
            <p:ph type="subTitle" idx="1"/>
          </p:nvPr>
        </p:nvSpPr>
        <p:spPr>
          <a:xfrm>
            <a:off x="3288322" y="3602038"/>
            <a:ext cx="7379677" cy="1655700"/>
          </a:xfrm>
        </p:spPr>
        <p:txBody>
          <a:bodyPr/>
          <a:lstStyle/>
          <a:p>
            <a:r>
              <a:rPr lang="en-US" i="1" dirty="0"/>
              <a:t>Kentucky Academic Standards (KAS) for Social Studies and the KAS for Reading and Writing</a:t>
            </a:r>
          </a:p>
        </p:txBody>
      </p:sp>
    </p:spTree>
    <p:extLst>
      <p:ext uri="{BB962C8B-B14F-4D97-AF65-F5344CB8AC3E}">
        <p14:creationId xmlns:p14="http://schemas.microsoft.com/office/powerpoint/2010/main" val="392844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7da4f56286_0_46"/>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Coming Up</a:t>
            </a:r>
            <a:endParaRPr/>
          </a:p>
        </p:txBody>
      </p:sp>
      <p:sp>
        <p:nvSpPr>
          <p:cNvPr id="283" name="Google Shape;283;g7da4f56286_0_46"/>
          <p:cNvSpPr txBox="1">
            <a:spLocks noGrp="1"/>
          </p:cNvSpPr>
          <p:nvPr>
            <p:ph type="body" idx="1"/>
          </p:nvPr>
        </p:nvSpPr>
        <p:spPr>
          <a:xfrm>
            <a:off x="602961" y="1282901"/>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dirty="0">
                <a:solidFill>
                  <a:srgbClr val="000000"/>
                </a:solidFill>
                <a:ea typeface="Calibri"/>
                <a:cs typeface="Calibri"/>
                <a:sym typeface="Calibri"/>
              </a:rPr>
              <a:t>Section B: Why teach social studies? </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C: What is healthy integration?</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D: How do I integrate social studies and reading and writing?</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E: Case studies in healthy integration</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F: Is it healthy, stealthy or fractured?</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G: Application: Designing a healthy integration collection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rgbClr val="000000"/>
                </a:solidFill>
                <a:ea typeface="Calibri"/>
                <a:cs typeface="Calibri"/>
                <a:sym typeface="Calibri"/>
              </a:rPr>
              <a:t>Section H: Reflection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g6f3c1b74ba_0_36"/>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2"/>
                  </a:ext>
                </a:extLst>
              </a:rPr>
              <a:t>Coming Up</a:t>
            </a:r>
            <a:endParaRPr/>
          </a:p>
        </p:txBody>
      </p:sp>
      <p:sp>
        <p:nvSpPr>
          <p:cNvPr id="1020" name="Google Shape;1020;g6f3c1b74ba_0_3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676394" y="1159942"/>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H: Reflection</a:t>
            </a:r>
          </a:p>
        </p:txBody>
      </p:sp>
    </p:spTree>
    <p:extLst>
      <p:ext uri="{BB962C8B-B14F-4D97-AF65-F5344CB8AC3E}">
        <p14:creationId xmlns:p14="http://schemas.microsoft.com/office/powerpoint/2010/main" val="382184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g7dbc95a298_2_16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latin typeface="Libre Franklin Medium"/>
                <a:ea typeface="Libre Franklin Medium"/>
                <a:cs typeface="Libre Franklin Medium"/>
                <a:sym typeface="Libre Franklin Medium"/>
              </a:rPr>
              <a:t>Goals of this Module: </a:t>
            </a:r>
            <a:endParaRPr dirty="0"/>
          </a:p>
        </p:txBody>
      </p:sp>
      <p:sp>
        <p:nvSpPr>
          <p:cNvPr id="1049" name="Google Shape;1049;g7dbc95a298_2_169"/>
          <p:cNvSpPr txBox="1">
            <a:spLocks noGrp="1"/>
          </p:cNvSpPr>
          <p:nvPr>
            <p:ph type="body" idx="1"/>
          </p:nvPr>
        </p:nvSpPr>
        <p:spPr>
          <a:xfrm>
            <a:off x="167468" y="1027975"/>
            <a:ext cx="11584970"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0"/>
                  </a:ext>
                </a:extLst>
              </a:rPr>
              <a:t>Engage with the</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1"/>
                  </a:ext>
                </a:extLst>
              </a:rPr>
              <a:t> 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2"/>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3"/>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4"/>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5"/>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6"/>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7"/>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8"/>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9"/>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0"/>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1"/>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2"/>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3"/>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4"/>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5"/>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6"/>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7"/>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418FCF-1A88-708A-A0EA-74D9F3D33CA1}"/>
              </a:ext>
            </a:extLst>
          </p:cNvPr>
          <p:cNvSpPr>
            <a:spLocks noGrp="1"/>
          </p:cNvSpPr>
          <p:nvPr>
            <p:ph type="body" idx="1"/>
          </p:nvPr>
        </p:nvSpPr>
        <p:spPr>
          <a:xfrm>
            <a:off x="838200" y="2691899"/>
            <a:ext cx="10515600" cy="4351200"/>
          </a:xfrm>
        </p:spPr>
        <p:txBody>
          <a:bodyPr/>
          <a:lstStyle/>
          <a:p>
            <a:pPr marL="107950" indent="0">
              <a:buNone/>
            </a:pPr>
            <a:endParaRPr lang="en-US" dirty="0"/>
          </a:p>
          <a:p>
            <a:pPr marL="107950" indent="0">
              <a:buNone/>
            </a:pPr>
            <a:endParaRPr lang="en-US" sz="2000" dirty="0"/>
          </a:p>
          <a:p>
            <a:pPr marL="107950" indent="0">
              <a:buNone/>
            </a:pPr>
            <a:r>
              <a:rPr lang="en-US" sz="2000" dirty="0"/>
              <a:t>To review what you have learned in this module, access and review </a:t>
            </a:r>
            <a:r>
              <a:rPr lang="en-US" sz="2000" dirty="0">
                <a:hlinkClick r:id="rId3"/>
              </a:rPr>
              <a:t>Effective Social Studies Integration in Elementary Classrooms</a:t>
            </a:r>
            <a:r>
              <a:rPr lang="en-US" sz="2000" dirty="0"/>
              <a:t> while paying attention to:</a:t>
            </a:r>
          </a:p>
          <a:p>
            <a:r>
              <a:rPr lang="en-US" sz="2000" dirty="0"/>
              <a:t>The benefits</a:t>
            </a:r>
          </a:p>
          <a:p>
            <a:r>
              <a:rPr lang="en-US" sz="2000" dirty="0"/>
              <a:t>The characteristics of effective integration</a:t>
            </a:r>
          </a:p>
          <a:p>
            <a:r>
              <a:rPr lang="en-US" sz="2000" dirty="0"/>
              <a:t>Action steps</a:t>
            </a:r>
          </a:p>
        </p:txBody>
      </p:sp>
      <p:sp>
        <p:nvSpPr>
          <p:cNvPr id="2" name="Title 1">
            <a:extLst>
              <a:ext uri="{FF2B5EF4-FFF2-40B4-BE49-F238E27FC236}">
                <a16:creationId xmlns:a16="http://schemas.microsoft.com/office/drawing/2014/main" id="{1D76C120-A4E0-0DA5-1D31-20E927F3DE40}"/>
              </a:ext>
            </a:extLst>
          </p:cNvPr>
          <p:cNvSpPr>
            <a:spLocks noGrp="1"/>
          </p:cNvSpPr>
          <p:nvPr>
            <p:ph type="title"/>
          </p:nvPr>
        </p:nvSpPr>
        <p:spPr/>
        <p:txBody>
          <a:bodyPr/>
          <a:lstStyle/>
          <a:p>
            <a:r>
              <a:rPr lang="en-US" dirty="0">
                <a:solidFill>
                  <a:schemeClr val="bg1"/>
                </a:solidFill>
              </a:rPr>
              <a:t>Effective Social</a:t>
            </a:r>
            <a:r>
              <a:rPr lang="en-US" baseline="0" dirty="0">
                <a:solidFill>
                  <a:schemeClr val="bg1"/>
                </a:solidFill>
              </a:rPr>
              <a:t> Studies Integration in Elementary Classrooms</a:t>
            </a:r>
            <a:endParaRPr lang="en-US" dirty="0">
              <a:solidFill>
                <a:schemeClr val="bg1"/>
              </a:solidFill>
            </a:endParaRPr>
          </a:p>
        </p:txBody>
      </p:sp>
      <p:pic>
        <p:nvPicPr>
          <p:cNvPr id="5" name="Picture 4" descr="This is a screenshot of the Effective Social Studies Integration in Elementary Classrooms infographic that is linked in the slide.">
            <a:extLst>
              <a:ext uri="{FF2B5EF4-FFF2-40B4-BE49-F238E27FC236}">
                <a16:creationId xmlns:a16="http://schemas.microsoft.com/office/drawing/2014/main" id="{ECDE095F-678C-8741-30A3-1E35D8285531}"/>
              </a:ext>
            </a:extLst>
          </p:cNvPr>
          <p:cNvPicPr>
            <a:picLocks noChangeAspect="1"/>
          </p:cNvPicPr>
          <p:nvPr/>
        </p:nvPicPr>
        <p:blipFill>
          <a:blip r:embed="rId4"/>
          <a:stretch>
            <a:fillRect/>
          </a:stretch>
        </p:blipFill>
        <p:spPr>
          <a:xfrm>
            <a:off x="2365307" y="251865"/>
            <a:ext cx="7043387" cy="3309685"/>
          </a:xfrm>
          <a:prstGeom prst="rect">
            <a:avLst/>
          </a:prstGeom>
        </p:spPr>
      </p:pic>
    </p:spTree>
    <p:extLst>
      <p:ext uri="{BB962C8B-B14F-4D97-AF65-F5344CB8AC3E}">
        <p14:creationId xmlns:p14="http://schemas.microsoft.com/office/powerpoint/2010/main" val="974167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3F41CB-9930-5EA6-7290-02E6A4572B03}"/>
              </a:ext>
            </a:extLst>
          </p:cNvPr>
          <p:cNvSpPr txBox="1"/>
          <p:nvPr/>
        </p:nvSpPr>
        <p:spPr>
          <a:xfrm>
            <a:off x="613612" y="1905506"/>
            <a:ext cx="10400748" cy="3046988"/>
          </a:xfrm>
          <a:prstGeom prst="rect">
            <a:avLst/>
          </a:prstGeom>
          <a:noFill/>
        </p:spPr>
        <p:txBody>
          <a:bodyPr wrap="square">
            <a:spAutoFit/>
          </a:bodyPr>
          <a:lstStyle/>
          <a:p>
            <a:r>
              <a:rPr lang="en-US" sz="3200" dirty="0">
                <a:latin typeface="Franklin Gothic Book" panose="020B0503020102020204" pitchFamily="34" charset="0"/>
              </a:rPr>
              <a:t>Using this Mind Map template, answer the following question:</a:t>
            </a:r>
          </a:p>
          <a:p>
            <a:endParaRPr lang="en-US" sz="3200" dirty="0">
              <a:latin typeface="Franklin Gothic Book" panose="020B0503020102020204" pitchFamily="34" charset="0"/>
            </a:endParaRPr>
          </a:p>
          <a:p>
            <a:r>
              <a:rPr lang="en-US" sz="3200" dirty="0">
                <a:latin typeface="Franklin Gothic Book" panose="020B0503020102020204" pitchFamily="34" charset="0"/>
              </a:rPr>
              <a:t>Which characteristics of effective integration did you observe in a strongly aligned collection in this module?</a:t>
            </a:r>
          </a:p>
          <a:p>
            <a:endParaRPr lang="en-US" sz="3200" dirty="0"/>
          </a:p>
        </p:txBody>
      </p:sp>
      <p:sp>
        <p:nvSpPr>
          <p:cNvPr id="9" name="Google Shape;1048;g7dbc95a298_2_169">
            <a:extLst>
              <a:ext uri="{FF2B5EF4-FFF2-40B4-BE49-F238E27FC236}">
                <a16:creationId xmlns:a16="http://schemas.microsoft.com/office/drawing/2014/main" id="{A8987949-066F-DE4C-D8D5-AA03B3DB428B}"/>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latin typeface="Libre Franklin Medium"/>
                <a:ea typeface="Libre Franklin Medium"/>
                <a:cs typeface="Libre Franklin Medium"/>
                <a:sym typeface="Libre Franklin Medium"/>
              </a:rPr>
              <a:t>Effective Social Studies Integration in Elementary Classrooms</a:t>
            </a:r>
            <a:endParaRPr dirty="0"/>
          </a:p>
        </p:txBody>
      </p:sp>
    </p:spTree>
    <p:extLst>
      <p:ext uri="{BB962C8B-B14F-4D97-AF65-F5344CB8AC3E}">
        <p14:creationId xmlns:p14="http://schemas.microsoft.com/office/powerpoint/2010/main" val="3349445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g7dbc95a298_2_19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Compelling </a:t>
            </a:r>
            <a:r>
              <a:rPr lang="en-US" dirty="0"/>
              <a:t>Question</a:t>
            </a:r>
            <a:endParaRPr dirty="0"/>
          </a:p>
        </p:txBody>
      </p:sp>
      <p:sp>
        <p:nvSpPr>
          <p:cNvPr id="1056" name="Google Shape;1056;g7dbc95a298_2_19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B91AFC60-34E2-5075-150C-D8E260E619D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FE3A-4D32-A021-058C-5F8323F73EE6}"/>
              </a:ext>
            </a:extLst>
          </p:cNvPr>
          <p:cNvSpPr>
            <a:spLocks noGrp="1"/>
          </p:cNvSpPr>
          <p:nvPr>
            <p:ph type="title"/>
          </p:nvPr>
        </p:nvSpPr>
        <p:spPr>
          <a:xfrm>
            <a:off x="525379" y="124494"/>
            <a:ext cx="10515600" cy="1325700"/>
          </a:xfrm>
        </p:spPr>
        <p:txBody>
          <a:bodyPr/>
          <a:lstStyle/>
          <a:p>
            <a:r>
              <a:rPr lang="en-US" dirty="0"/>
              <a:t>Self-Reflection</a:t>
            </a:r>
          </a:p>
        </p:txBody>
      </p:sp>
      <p:sp>
        <p:nvSpPr>
          <p:cNvPr id="3" name="Text Placeholder 2">
            <a:extLst>
              <a:ext uri="{FF2B5EF4-FFF2-40B4-BE49-F238E27FC236}">
                <a16:creationId xmlns:a16="http://schemas.microsoft.com/office/drawing/2014/main" id="{05E96B7F-4605-7FD4-A0B7-D1F09C9C0932}"/>
              </a:ext>
            </a:extLst>
          </p:cNvPr>
          <p:cNvSpPr>
            <a:spLocks noGrp="1"/>
          </p:cNvSpPr>
          <p:nvPr>
            <p:ph type="body" idx="1"/>
          </p:nvPr>
        </p:nvSpPr>
        <p:spPr>
          <a:xfrm>
            <a:off x="525379" y="1253400"/>
            <a:ext cx="10515600" cy="4351200"/>
          </a:xfrm>
        </p:spPr>
        <p:txBody>
          <a:bodyPr>
            <a:normAutofit lnSpcReduction="10000"/>
          </a:bodyPr>
          <a:lstStyle/>
          <a:p>
            <a:pPr marL="107950" indent="0">
              <a:buNone/>
            </a:pPr>
            <a:r>
              <a:rPr lang="en-US" dirty="0"/>
              <a:t>Effective integration is a process and it takes time. Reflect on your current integration practices to identify some priority areas with which to start your journey to effective integration.</a:t>
            </a:r>
          </a:p>
          <a:p>
            <a:r>
              <a:rPr lang="en-US" dirty="0"/>
              <a:t>Review the 4 benefits provided for social studies integration. Select ONE priority you have for your students over the next year.</a:t>
            </a:r>
          </a:p>
          <a:p>
            <a:r>
              <a:rPr lang="en-US" dirty="0"/>
              <a:t>Review the characteristics of effective and ineffective integration. Select TWO priority areas where you would like to focus on to shift toward ineffective over the next year.</a:t>
            </a:r>
          </a:p>
          <a:p>
            <a:r>
              <a:rPr lang="en-US" dirty="0"/>
              <a:t>Review the 5 action steps provided. Select ONE action step to prioritize over the next year.</a:t>
            </a:r>
          </a:p>
        </p:txBody>
      </p:sp>
    </p:spTree>
    <p:extLst>
      <p:ext uri="{BB962C8B-B14F-4D97-AF65-F5344CB8AC3E}">
        <p14:creationId xmlns:p14="http://schemas.microsoft.com/office/powerpoint/2010/main" val="24080506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29B57-9480-E4B2-1038-EA1E0CABD33E}"/>
              </a:ext>
            </a:extLst>
          </p:cNvPr>
          <p:cNvSpPr>
            <a:spLocks noGrp="1"/>
          </p:cNvSpPr>
          <p:nvPr>
            <p:ph type="body" idx="1"/>
          </p:nvPr>
        </p:nvSpPr>
        <p:spPr>
          <a:xfrm>
            <a:off x="838200" y="2506634"/>
            <a:ext cx="10515600" cy="4351200"/>
          </a:xfrm>
        </p:spPr>
        <p:txBody>
          <a:bodyPr/>
          <a:lstStyle/>
          <a:p>
            <a:r>
              <a:rPr lang="en-US" dirty="0"/>
              <a:t>Which benefit are you focused on for the next year? Why is this important for your students?</a:t>
            </a:r>
          </a:p>
          <a:p>
            <a:r>
              <a:rPr lang="en-US" dirty="0"/>
              <a:t>What steps will you take to make the shifts required in the two priority areas you identified that will move your instruction toward effective?</a:t>
            </a:r>
          </a:p>
          <a:p>
            <a:r>
              <a:rPr lang="en-US" dirty="0"/>
              <a:t>What steps will you take to ensure your priority action step is implemented over the next year?</a:t>
            </a:r>
          </a:p>
        </p:txBody>
      </p:sp>
      <p:pic>
        <p:nvPicPr>
          <p:cNvPr id="6" name="Picture 5" descr="A green street sign with white text&#10;&#10;Description automatically generated with medium confidence">
            <a:extLst>
              <a:ext uri="{FF2B5EF4-FFF2-40B4-BE49-F238E27FC236}">
                <a16:creationId xmlns:a16="http://schemas.microsoft.com/office/drawing/2014/main" id="{85E61FB4-9EC7-47AC-E1CF-3B8D889A3B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42611" y="135019"/>
            <a:ext cx="3695700" cy="2463800"/>
          </a:xfrm>
          <a:prstGeom prst="rect">
            <a:avLst/>
          </a:prstGeom>
        </p:spPr>
      </p:pic>
      <p:sp>
        <p:nvSpPr>
          <p:cNvPr id="2" name="Title 1">
            <a:extLst>
              <a:ext uri="{FF2B5EF4-FFF2-40B4-BE49-F238E27FC236}">
                <a16:creationId xmlns:a16="http://schemas.microsoft.com/office/drawing/2014/main" id="{44AD0B75-28C5-13B3-0C62-DBF0F7BED390}"/>
              </a:ext>
            </a:extLst>
          </p:cNvPr>
          <p:cNvSpPr>
            <a:spLocks noGrp="1"/>
          </p:cNvSpPr>
          <p:nvPr>
            <p:ph type="title"/>
          </p:nvPr>
        </p:nvSpPr>
        <p:spPr/>
        <p:txBody>
          <a:bodyPr/>
          <a:lstStyle/>
          <a:p>
            <a:r>
              <a:rPr lang="en-US" dirty="0">
                <a:solidFill>
                  <a:schemeClr val="bg1"/>
                </a:solidFill>
              </a:rPr>
              <a:t>Action</a:t>
            </a:r>
            <a:r>
              <a:rPr lang="en-US" baseline="0" dirty="0">
                <a:solidFill>
                  <a:schemeClr val="bg1"/>
                </a:solidFill>
              </a:rPr>
              <a:t> Plan</a:t>
            </a:r>
            <a:endParaRPr lang="en-US" dirty="0">
              <a:solidFill>
                <a:schemeClr val="bg1"/>
              </a:solidFill>
            </a:endParaRPr>
          </a:p>
        </p:txBody>
      </p:sp>
    </p:spTree>
    <p:extLst>
      <p:ext uri="{BB962C8B-B14F-4D97-AF65-F5344CB8AC3E}">
        <p14:creationId xmlns:p14="http://schemas.microsoft.com/office/powerpoint/2010/main" val="2160629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ACEF-F8DD-65D2-5357-2A70B58D5762}"/>
              </a:ext>
            </a:extLst>
          </p:cNvPr>
          <p:cNvSpPr>
            <a:spLocks noGrp="1"/>
          </p:cNvSpPr>
          <p:nvPr>
            <p:ph type="ctrTitle"/>
          </p:nvPr>
        </p:nvSpPr>
        <p:spPr>
          <a:xfrm>
            <a:off x="2406160" y="1214338"/>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41F1137D-A754-0D48-E004-BB2446E0CF07}"/>
              </a:ext>
            </a:extLst>
          </p:cNvPr>
          <p:cNvSpPr>
            <a:spLocks noGrp="1"/>
          </p:cNvSpPr>
          <p:nvPr>
            <p:ph type="subTitle" idx="1"/>
          </p:nvPr>
        </p:nvSpPr>
        <p:spPr>
          <a:xfrm>
            <a:off x="3288322" y="3602038"/>
            <a:ext cx="7379677" cy="1655700"/>
          </a:xfrm>
        </p:spPr>
        <p:txBody>
          <a:bodyPr/>
          <a:lstStyle/>
          <a:p>
            <a:r>
              <a:rPr lang="en-US" i="1" dirty="0"/>
              <a:t>Kentucky Academic Standards (KAS) for Social Studies and the KAS for Reading and Writing</a:t>
            </a:r>
          </a:p>
        </p:txBody>
      </p:sp>
    </p:spTree>
    <p:extLst>
      <p:ext uri="{BB962C8B-B14F-4D97-AF65-F5344CB8AC3E}">
        <p14:creationId xmlns:p14="http://schemas.microsoft.com/office/powerpoint/2010/main" val="59250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p:txBody>
          <a:bodyPr/>
          <a:lstStyle/>
          <a:p>
            <a:r>
              <a:rPr lang="en-US" dirty="0"/>
              <a:t>Elementary Focus: Healthy Integration</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p:txBody>
          <a:bodyPr/>
          <a:lstStyle/>
          <a:p>
            <a:r>
              <a:rPr lang="en-US" dirty="0"/>
              <a:t>Section B: Why teach social studies?</a:t>
            </a:r>
          </a:p>
        </p:txBody>
      </p:sp>
    </p:spTree>
    <p:extLst>
      <p:ext uri="{BB962C8B-B14F-4D97-AF65-F5344CB8AC3E}">
        <p14:creationId xmlns:p14="http://schemas.microsoft.com/office/powerpoint/2010/main" val="167044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7dbc95a298_2_5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latin typeface="Libre Franklin Medium"/>
                <a:ea typeface="Libre Franklin Medium"/>
                <a:cs typeface="Libre Franklin Medium"/>
                <a:sym typeface="Libre Franklin Medium"/>
              </a:rPr>
              <a:t>Goals of this Module: </a:t>
            </a:r>
            <a:endParaRPr dirty="0"/>
          </a:p>
        </p:txBody>
      </p:sp>
      <p:sp>
        <p:nvSpPr>
          <p:cNvPr id="311" name="Google Shape;311;g7dbc95a298_2_59"/>
          <p:cNvSpPr txBox="1">
            <a:spLocks noGrp="1"/>
          </p:cNvSpPr>
          <p:nvPr>
            <p:ph type="body" idx="1"/>
          </p:nvPr>
        </p:nvSpPr>
        <p:spPr>
          <a:xfrm>
            <a:off x="555774" y="773723"/>
            <a:ext cx="11278671" cy="5835177"/>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3"/>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4"/>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5"/>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7"/>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8"/>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9"/>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0"/>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1"/>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2"/>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3"/>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4"/>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5"/>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6"/>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7"/>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8"/>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9"/>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0"/>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6f1254198f_0_2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Compelling </a:t>
            </a:r>
            <a:r>
              <a:rPr lang="en-US" dirty="0"/>
              <a:t>Question</a:t>
            </a:r>
            <a:endParaRPr dirty="0"/>
          </a:p>
        </p:txBody>
      </p:sp>
      <p:sp>
        <p:nvSpPr>
          <p:cNvPr id="318" name="Google Shape;318;g6f1254198f_0_27"/>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DDBD4EF3-5A7B-4ACF-7ABF-24A8EBEC54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
          <p:cNvSpPr txBox="1">
            <a:spLocks noGrp="1"/>
          </p:cNvSpPr>
          <p:nvPr>
            <p:ph type="title"/>
          </p:nvPr>
        </p:nvSpPr>
        <p:spPr>
          <a:xfrm>
            <a:off x="221666" y="4681"/>
            <a:ext cx="11401763" cy="29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72B62"/>
              </a:buClr>
              <a:buSzPts val="4400"/>
              <a:buFont typeface="Georgia"/>
              <a:buNone/>
            </a:pPr>
            <a:r>
              <a:rPr lang="en-US" sz="3600" b="1" dirty="0"/>
              <a:t>Warm Up: </a:t>
            </a:r>
            <a:endParaRPr sz="3600" b="1" dirty="0"/>
          </a:p>
          <a:p>
            <a:pPr marL="0" lvl="0" indent="0" algn="l" rtl="0">
              <a:lnSpc>
                <a:spcPct val="100000"/>
              </a:lnSpc>
              <a:spcBef>
                <a:spcPts val="0"/>
              </a:spcBef>
              <a:spcAft>
                <a:spcPts val="0"/>
              </a:spcAft>
              <a:buClr>
                <a:srgbClr val="072B62"/>
              </a:buClr>
              <a:buSzPts val="4400"/>
              <a:buFont typeface="Georgia"/>
              <a:buNone/>
            </a:pPr>
            <a:r>
              <a:rPr lang="en-US" sz="3100" dirty="0">
                <a:solidFill>
                  <a:schemeClr val="tx1"/>
                </a:solidFill>
                <a:latin typeface="Franklin Gothic Book" panose="020B0503020102020204" pitchFamily="34" charset="0"/>
                <a:cs typeface="Calibri" panose="020F0502020204030204" pitchFamily="34" charset="0"/>
              </a:rPr>
              <a:t>Access</a:t>
            </a:r>
            <a:r>
              <a:rPr lang="en-US" sz="3100" b="1" dirty="0">
                <a:latin typeface="Calibri" panose="020F0502020204030204" pitchFamily="34" charset="0"/>
                <a:cs typeface="Calibri" panose="020F0502020204030204" pitchFamily="34" charset="0"/>
              </a:rPr>
              <a:t> </a:t>
            </a:r>
            <a:r>
              <a:rPr lang="en-US" sz="31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Section B: “Why teach social studies?” Learning Guide</a:t>
            </a:r>
            <a:r>
              <a:rPr lang="en-US" sz="3100" u="sng" dirty="0">
                <a:solidFill>
                  <a:srgbClr val="0000FF"/>
                </a:solidFill>
                <a:latin typeface="Franklin Gothic Book" panose="020B0503020102020204" pitchFamily="34" charset="0"/>
                <a:ea typeface="Times New Roman" panose="02020603050405020304" pitchFamily="18" charset="0"/>
                <a:cs typeface="Calibri" panose="020F0502020204030204" pitchFamily="34" charset="0"/>
              </a:rPr>
              <a:t> </a:t>
            </a:r>
            <a:r>
              <a:rPr lang="en-US" sz="31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to record your responses during this section.</a:t>
            </a:r>
            <a:br>
              <a:rPr lang="en-US" sz="31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endParaRPr sz="3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072B62"/>
              </a:buClr>
              <a:buSzPts val="4400"/>
              <a:buFont typeface="Georgia"/>
              <a:buNone/>
            </a:pPr>
            <a:r>
              <a:rPr lang="en-US" sz="3000" b="1" dirty="0"/>
              <a:t>Directions:</a:t>
            </a:r>
            <a:r>
              <a:rPr lang="en-US" sz="3000" dirty="0"/>
              <a:t> </a:t>
            </a:r>
            <a:r>
              <a:rPr lang="en-US" sz="3000" dirty="0">
                <a:latin typeface="Calibri"/>
                <a:ea typeface="Calibri"/>
                <a:cs typeface="Calibri"/>
                <a:sym typeface="Calibri"/>
              </a:rPr>
              <a:t>Read the text below. Then use drawing and/or writing to explain who the batsmen and bowlers are and what they are doing.</a:t>
            </a:r>
            <a:endParaRPr sz="3000" dirty="0">
              <a:latin typeface="Calibri"/>
              <a:ea typeface="Calibri"/>
              <a:cs typeface="Calibri"/>
              <a:sym typeface="Calibri"/>
            </a:endParaRPr>
          </a:p>
        </p:txBody>
      </p:sp>
      <p:sp>
        <p:nvSpPr>
          <p:cNvPr id="325" name="Google Shape;325;p2"/>
          <p:cNvSpPr txBox="1">
            <a:spLocks noGrp="1"/>
          </p:cNvSpPr>
          <p:nvPr>
            <p:ph type="body" idx="1"/>
          </p:nvPr>
        </p:nvSpPr>
        <p:spPr>
          <a:xfrm>
            <a:off x="568571" y="2959981"/>
            <a:ext cx="11401762" cy="3099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100"/>
              <a:buNone/>
            </a:pPr>
            <a:r>
              <a:rPr lang="en-US" sz="3000" i="1" dirty="0">
                <a:solidFill>
                  <a:srgbClr val="333333"/>
                </a:solidFill>
                <a:ea typeface="Calibri"/>
                <a:cs typeface="Calibri"/>
                <a:sym typeface="Calibri"/>
              </a:rPr>
              <a:t>The batsmen were merciless against the bowlers. The bowlers placed their men in slips and covers. But to no avail. The batsmen hit one four after another with an occasional six. Not once did a ball look like it would hit their stumps or be caught.</a:t>
            </a:r>
            <a:endParaRPr sz="3000" i="1" dirty="0">
              <a:solidFill>
                <a:srgbClr val="333333"/>
              </a:solidFill>
              <a:ea typeface="Calibri"/>
              <a:cs typeface="Calibri"/>
              <a:sym typeface="Calibri"/>
            </a:endParaRPr>
          </a:p>
          <a:p>
            <a:pPr marL="0" lvl="0" indent="0" algn="l" rtl="0">
              <a:lnSpc>
                <a:spcPct val="115000"/>
              </a:lnSpc>
              <a:spcBef>
                <a:spcPts val="1500"/>
              </a:spcBef>
              <a:spcAft>
                <a:spcPts val="0"/>
              </a:spcAft>
              <a:buSzPts val="1100"/>
              <a:buNone/>
            </a:pPr>
            <a:r>
              <a:rPr lang="en-US" sz="2400" dirty="0">
                <a:solidFill>
                  <a:srgbClr val="333333"/>
                </a:solidFill>
                <a:ea typeface="Calibri"/>
                <a:cs typeface="Calibri"/>
                <a:sym typeface="Calibri"/>
              </a:rPr>
              <a:t>(Tierney &amp; Pearson, 1981)</a:t>
            </a:r>
            <a:endParaRPr sz="2400" dirty="0">
              <a:solidFill>
                <a:srgbClr val="333333"/>
              </a:solidFill>
              <a:ea typeface="Calibri"/>
              <a:cs typeface="Calibri"/>
              <a:sym typeface="Calibri"/>
            </a:endParaRPr>
          </a:p>
          <a:p>
            <a:pPr marL="0" lvl="0" indent="0" algn="l" rtl="0">
              <a:lnSpc>
                <a:spcPct val="115000"/>
              </a:lnSpc>
              <a:spcBef>
                <a:spcPts val="1500"/>
              </a:spcBef>
              <a:spcAft>
                <a:spcPts val="0"/>
              </a:spcAft>
              <a:buClr>
                <a:schemeClr val="dk1"/>
              </a:buClr>
              <a:buSzPts val="1100"/>
              <a:buFont typeface="Arial"/>
              <a:buNone/>
            </a:pPr>
            <a:endParaRPr i="1" dirty="0">
              <a:solidFill>
                <a:srgbClr val="333333"/>
              </a:solidFill>
              <a:latin typeface="Trebuchet MS"/>
              <a:ea typeface="Trebuchet MS"/>
              <a:cs typeface="Trebuchet MS"/>
              <a:sym typeface="Trebuchet MS"/>
            </a:endParaRPr>
          </a:p>
          <a:p>
            <a:pPr marL="342900" lvl="0" indent="-114300" algn="l" rtl="0">
              <a:lnSpc>
                <a:spcPct val="100000"/>
              </a:lnSpc>
              <a:spcBef>
                <a:spcPts val="1500"/>
              </a:spcBef>
              <a:spcAft>
                <a:spcPts val="0"/>
              </a:spcAft>
              <a:buSzPts val="36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
          <p:cNvSpPr txBox="1">
            <a:spLocks noGrp="1"/>
          </p:cNvSpPr>
          <p:nvPr>
            <p:ph type="title"/>
          </p:nvPr>
        </p:nvSpPr>
        <p:spPr>
          <a:xfrm>
            <a:off x="590956" y="104500"/>
            <a:ext cx="8596800" cy="12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4400"/>
              <a:buFont typeface="Georgia"/>
              <a:buNone/>
            </a:pPr>
            <a:r>
              <a:rPr lang="en-US" dirty="0"/>
              <a:t>Why teach social studies? </a:t>
            </a:r>
            <a:endParaRPr dirty="0"/>
          </a:p>
        </p:txBody>
      </p:sp>
      <p:sp>
        <p:nvSpPr>
          <p:cNvPr id="332" name="Google Shape;332;p3"/>
          <p:cNvSpPr txBox="1">
            <a:spLocks noGrp="1"/>
          </p:cNvSpPr>
          <p:nvPr>
            <p:ph type="body" idx="1"/>
          </p:nvPr>
        </p:nvSpPr>
        <p:spPr>
          <a:xfrm>
            <a:off x="6465527" y="730749"/>
            <a:ext cx="5333749" cy="2100373"/>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sz="3200" dirty="0">
                <a:ea typeface="Calibri"/>
                <a:cs typeface="Calibri"/>
                <a:sym typeface="Calibri"/>
              </a:rPr>
              <a:t>As you watch the video, complete the </a:t>
            </a:r>
            <a:r>
              <a:rPr lang="en-US" sz="3200" i="1" dirty="0">
                <a:ea typeface="Calibri"/>
                <a:cs typeface="Calibri"/>
                <a:sym typeface="Calibri"/>
              </a:rPr>
              <a:t>Speaking Up for Science and Social Studies</a:t>
            </a:r>
            <a:r>
              <a:rPr lang="en-US" sz="3200" dirty="0">
                <a:ea typeface="Calibri"/>
                <a:cs typeface="Calibri"/>
                <a:sym typeface="Calibri"/>
              </a:rPr>
              <a:t> reflection questions on the learning guide sheet provided.</a:t>
            </a:r>
            <a:r>
              <a:rPr lang="en-US" sz="3200" dirty="0"/>
              <a:t> </a:t>
            </a:r>
            <a:endParaRPr sz="3200" dirty="0"/>
          </a:p>
        </p:txBody>
      </p:sp>
      <p:pic>
        <p:nvPicPr>
          <p:cNvPr id="334" name="Google Shape;334;p3" descr="Developed at the request of the CCSSO* Social Studies Collaborative, this video makes the case, from the perspective of a literacy researcher, for devoting more time to science and social studies education in the elementary grades.&#10;*Council of Chief State School Officers" title="Speaking Up for Science and Social Studies">
            <a:hlinkClick r:id="rId3"/>
          </p:cNvPr>
          <p:cNvPicPr preferRelativeResize="0"/>
          <p:nvPr/>
        </p:nvPicPr>
        <p:blipFill>
          <a:blip r:embed="rId4">
            <a:alphaModFix/>
          </a:blip>
          <a:stretch>
            <a:fillRect/>
          </a:stretch>
        </p:blipFill>
        <p:spPr>
          <a:xfrm>
            <a:off x="869879" y="730750"/>
            <a:ext cx="5736325" cy="4302250"/>
          </a:xfrm>
          <a:prstGeom prst="rect">
            <a:avLst/>
          </a:prstGeom>
          <a:noFill/>
          <a:ln>
            <a:noFill/>
          </a:ln>
        </p:spPr>
      </p:pic>
      <p:sp>
        <p:nvSpPr>
          <p:cNvPr id="3" name="TextBox 2">
            <a:extLst>
              <a:ext uri="{FF2B5EF4-FFF2-40B4-BE49-F238E27FC236}">
                <a16:creationId xmlns:a16="http://schemas.microsoft.com/office/drawing/2014/main" id="{A2CADEEB-33BE-E4AD-AE93-F686EAB38F1F}"/>
              </a:ext>
            </a:extLst>
          </p:cNvPr>
          <p:cNvSpPr txBox="1"/>
          <p:nvPr/>
        </p:nvSpPr>
        <p:spPr>
          <a:xfrm>
            <a:off x="372458" y="5136030"/>
            <a:ext cx="6591049" cy="523220"/>
          </a:xfrm>
          <a:prstGeom prst="rect">
            <a:avLst/>
          </a:prstGeom>
          <a:noFill/>
        </p:spPr>
        <p:txBody>
          <a:bodyPr wrap="square">
            <a:spAutoFit/>
          </a:bodyPr>
          <a:lstStyle/>
          <a:p>
            <a:pPr marL="152400" marR="52070" lvl="0" algn="l" rtl="0">
              <a:spcBef>
                <a:spcPts val="0"/>
              </a:spcBef>
              <a:spcAft>
                <a:spcPts val="0"/>
              </a:spcAft>
              <a:buClr>
                <a:schemeClr val="dk1"/>
              </a:buClr>
              <a:buSzPts val="1200"/>
            </a:pP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4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400" u="sng" dirty="0">
                <a:solidFill>
                  <a:schemeClr val="hlink"/>
                </a:solidFill>
                <a:latin typeface="Calibri"/>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endPar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2"/>
                </a:ext>
              </a:ex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7da4f56286_0_59"/>
          <p:cNvSpPr txBox="1">
            <a:spLocks noGrp="1"/>
          </p:cNvSpPr>
          <p:nvPr>
            <p:ph type="title"/>
          </p:nvPr>
        </p:nvSpPr>
        <p:spPr>
          <a:xfrm>
            <a:off x="444727" y="183149"/>
            <a:ext cx="11302545"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One</a:t>
            </a:r>
            <a:endParaRPr dirty="0"/>
          </a:p>
        </p:txBody>
      </p:sp>
      <p:sp>
        <p:nvSpPr>
          <p:cNvPr id="340" name="Google Shape;340;g7da4f56286_0_59"/>
          <p:cNvSpPr txBox="1">
            <a:spLocks noGrp="1"/>
          </p:cNvSpPr>
          <p:nvPr>
            <p:ph type="body" idx="1"/>
          </p:nvPr>
        </p:nvSpPr>
        <p:spPr>
          <a:xfrm>
            <a:off x="769781" y="4784694"/>
            <a:ext cx="10449204" cy="1240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video until 9:18, answer the questions provided. </a:t>
            </a:r>
            <a:endParaRPr dirty="0">
              <a:ea typeface="Calibri"/>
              <a:cs typeface="Calibri"/>
              <a:sym typeface="Calibri"/>
            </a:endParaRPr>
          </a:p>
        </p:txBody>
      </p:sp>
      <p:pic>
        <p:nvPicPr>
          <p:cNvPr id="342" name="Google Shape;342;g7da4f56286_0_59" title="Globe">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76266" y="1018008"/>
            <a:ext cx="4975731" cy="35519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7da4f56286_0_6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Why teach social studies? </a:t>
            </a:r>
            <a:endParaRPr dirty="0"/>
          </a:p>
          <a:p>
            <a:pPr marL="0" lvl="0" indent="0" algn="l" rtl="0">
              <a:spcBef>
                <a:spcPts val="0"/>
              </a:spcBef>
              <a:spcAft>
                <a:spcPts val="0"/>
              </a:spcAft>
              <a:buClr>
                <a:schemeClr val="dk1"/>
              </a:buClr>
              <a:buSzPts val="1100"/>
              <a:buFont typeface="Arial"/>
              <a:buNone/>
            </a:pPr>
            <a:r>
              <a:rPr lang="en-US" dirty="0"/>
              <a:t>Part One Reflection</a:t>
            </a:r>
            <a:endParaRPr dirty="0"/>
          </a:p>
        </p:txBody>
      </p:sp>
      <p:sp>
        <p:nvSpPr>
          <p:cNvPr id="348" name="Google Shape;348;g7da4f56286_0_65"/>
          <p:cNvSpPr txBox="1">
            <a:spLocks noGrp="1"/>
          </p:cNvSpPr>
          <p:nvPr>
            <p:ph type="body" idx="1"/>
          </p:nvPr>
        </p:nvSpPr>
        <p:spPr>
          <a:xfrm>
            <a:off x="-9752" y="4165683"/>
            <a:ext cx="11562844" cy="17004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Clr>
                <a:schemeClr val="dk1"/>
              </a:buClr>
              <a:buSzPts val="1100"/>
              <a:buFont typeface="Arial"/>
              <a:buNone/>
            </a:pPr>
            <a:r>
              <a:rPr lang="en-US" sz="3200" dirty="0">
                <a:ea typeface="Calibri"/>
                <a:cs typeface="Calibri"/>
                <a:sym typeface="Calibri"/>
              </a:rPr>
              <a:t>Discuss your responses to the questions found in Part One for </a:t>
            </a:r>
            <a:r>
              <a:rPr lang="en-US" sz="3200" i="1" dirty="0">
                <a:ea typeface="Calibri"/>
                <a:cs typeface="Calibri"/>
                <a:sym typeface="Calibri"/>
              </a:rPr>
              <a:t>Speaking Up for Science and Social Studies</a:t>
            </a:r>
            <a:r>
              <a:rPr lang="en-US" sz="3200" dirty="0">
                <a:ea typeface="Calibri"/>
                <a:cs typeface="Calibri"/>
                <a:sym typeface="Calibri"/>
              </a:rPr>
              <a:t>. </a:t>
            </a:r>
            <a:endParaRPr sz="3200" dirty="0">
              <a:ea typeface="Calibri"/>
              <a:cs typeface="Calibri"/>
              <a:sym typeface="Calibri"/>
            </a:endParaRPr>
          </a:p>
          <a:p>
            <a:pPr marL="0" lvl="0" indent="0" algn="l" rtl="0">
              <a:spcBef>
                <a:spcPts val="1000"/>
              </a:spcBef>
              <a:spcAft>
                <a:spcPts val="0"/>
              </a:spcAft>
              <a:buNone/>
            </a:pPr>
            <a:endParaRPr dirty="0"/>
          </a:p>
        </p:txBody>
      </p:sp>
      <p:pic>
        <p:nvPicPr>
          <p:cNvPr id="350" name="Google Shape;350;g7da4f56286_0_65"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68617" y="1308294"/>
            <a:ext cx="5079470" cy="3091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7da4f56286_0_7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Two</a:t>
            </a:r>
            <a:endParaRPr dirty="0"/>
          </a:p>
        </p:txBody>
      </p:sp>
      <p:sp>
        <p:nvSpPr>
          <p:cNvPr id="356" name="Google Shape;356;g7da4f56286_0_73"/>
          <p:cNvSpPr txBox="1">
            <a:spLocks noGrp="1"/>
          </p:cNvSpPr>
          <p:nvPr>
            <p:ph type="body" idx="1"/>
          </p:nvPr>
        </p:nvSpPr>
        <p:spPr>
          <a:xfrm>
            <a:off x="838199" y="4569900"/>
            <a:ext cx="11302545" cy="1240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video from 9:18 to 20:22, answer the questions provided.</a:t>
            </a:r>
            <a:r>
              <a:rPr lang="en-US" dirty="0"/>
              <a:t> </a:t>
            </a:r>
            <a:endParaRPr dirty="0"/>
          </a:p>
        </p:txBody>
      </p:sp>
      <p:pic>
        <p:nvPicPr>
          <p:cNvPr id="358" name="Google Shape;358;g7da4f56286_0_73"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07976" y="1027975"/>
            <a:ext cx="7936499" cy="287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7da4f56286_0_79"/>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teach social studies? </a:t>
            </a:r>
            <a:endParaRPr/>
          </a:p>
          <a:p>
            <a:pPr marL="0" lvl="0" indent="0" algn="l" rtl="0">
              <a:spcBef>
                <a:spcPts val="0"/>
              </a:spcBef>
              <a:spcAft>
                <a:spcPts val="0"/>
              </a:spcAft>
              <a:buNone/>
            </a:pPr>
            <a:r>
              <a:rPr lang="en-US"/>
              <a:t>Part Two Reflection</a:t>
            </a:r>
            <a:endParaRPr/>
          </a:p>
        </p:txBody>
      </p:sp>
      <p:sp>
        <p:nvSpPr>
          <p:cNvPr id="364" name="Google Shape;364;g7da4f56286_0_79"/>
          <p:cNvSpPr txBox="1">
            <a:spLocks noGrp="1"/>
          </p:cNvSpPr>
          <p:nvPr>
            <p:ph type="body" idx="1"/>
          </p:nvPr>
        </p:nvSpPr>
        <p:spPr>
          <a:xfrm>
            <a:off x="41251" y="4236023"/>
            <a:ext cx="11367793" cy="17004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r>
              <a:rPr lang="en-US" sz="3200" dirty="0">
                <a:ea typeface="Calibri"/>
                <a:cs typeface="Calibri"/>
                <a:sym typeface="Calibri"/>
              </a:rPr>
              <a:t>Discuss your responses to the questions found in Part Two for </a:t>
            </a:r>
            <a:r>
              <a:rPr lang="en-US" sz="3200" i="1" dirty="0">
                <a:ea typeface="Calibri"/>
                <a:cs typeface="Calibri"/>
                <a:sym typeface="Calibri"/>
              </a:rPr>
              <a:t>Speaking Up for Science and Social Studies</a:t>
            </a:r>
            <a:r>
              <a:rPr lang="en-US" sz="3200" dirty="0">
                <a:ea typeface="Calibri"/>
                <a:cs typeface="Calibri"/>
                <a:sym typeface="Calibri"/>
              </a:rPr>
              <a:t>. </a:t>
            </a:r>
            <a:endParaRPr dirty="0">
              <a:ea typeface="Calibri"/>
              <a:cs typeface="Calibri"/>
              <a:sym typeface="Calibri"/>
            </a:endParaRPr>
          </a:p>
          <a:p>
            <a:pPr marL="0" lvl="0" indent="0" algn="l" rtl="0">
              <a:spcBef>
                <a:spcPts val="1000"/>
              </a:spcBef>
              <a:spcAft>
                <a:spcPts val="0"/>
              </a:spcAft>
              <a:buNone/>
            </a:pPr>
            <a:endParaRPr dirty="0"/>
          </a:p>
        </p:txBody>
      </p:sp>
      <p:pic>
        <p:nvPicPr>
          <p:cNvPr id="366" name="Google Shape;366;g7da4f56286_0_79"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62048" y="1343463"/>
            <a:ext cx="5079470" cy="3091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a:xfrm>
            <a:off x="2209800" y="1214338"/>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209800" y="3602038"/>
            <a:ext cx="9144000" cy="1655700"/>
          </a:xfrm>
        </p:spPr>
        <p:txBody>
          <a:bodyPr/>
          <a:lstStyle/>
          <a:p>
            <a:r>
              <a:rPr lang="en-US" dirty="0"/>
              <a:t>Section A: Introduction</a:t>
            </a:r>
          </a:p>
        </p:txBody>
      </p:sp>
    </p:spTree>
    <p:extLst>
      <p:ext uri="{BB962C8B-B14F-4D97-AF65-F5344CB8AC3E}">
        <p14:creationId xmlns:p14="http://schemas.microsoft.com/office/powerpoint/2010/main" val="220499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7da4f56286_0_8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teach social studies? </a:t>
            </a:r>
            <a:endParaRPr/>
          </a:p>
          <a:p>
            <a:pPr marL="0" lvl="0" indent="0" algn="l" rtl="0">
              <a:spcBef>
                <a:spcPts val="0"/>
              </a:spcBef>
              <a:spcAft>
                <a:spcPts val="0"/>
              </a:spcAft>
              <a:buNone/>
            </a:pPr>
            <a:r>
              <a:rPr lang="en-US"/>
              <a:t>Part Three</a:t>
            </a:r>
            <a:endParaRPr/>
          </a:p>
        </p:txBody>
      </p:sp>
      <p:sp>
        <p:nvSpPr>
          <p:cNvPr id="372" name="Google Shape;372;g7da4f56286_0_85"/>
          <p:cNvSpPr txBox="1">
            <a:spLocks noGrp="1"/>
          </p:cNvSpPr>
          <p:nvPr>
            <p:ph type="body" idx="1"/>
          </p:nvPr>
        </p:nvSpPr>
        <p:spPr>
          <a:xfrm>
            <a:off x="259826" y="5011615"/>
            <a:ext cx="11398774" cy="93023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remainder of the video, answer the questions provided. </a:t>
            </a:r>
            <a:endParaRPr dirty="0">
              <a:ea typeface="Calibri"/>
              <a:cs typeface="Calibri"/>
              <a:sym typeface="Calibri"/>
            </a:endParaRPr>
          </a:p>
        </p:txBody>
      </p:sp>
      <p:pic>
        <p:nvPicPr>
          <p:cNvPr id="374" name="Google Shape;374;g7da4f56286_0_85"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78213" y="1730325"/>
            <a:ext cx="3551926" cy="3551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7da4f56286_0_9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teach social studies? </a:t>
            </a:r>
            <a:endParaRPr/>
          </a:p>
          <a:p>
            <a:pPr marL="0" lvl="0" indent="0" algn="l" rtl="0">
              <a:spcBef>
                <a:spcPts val="0"/>
              </a:spcBef>
              <a:spcAft>
                <a:spcPts val="0"/>
              </a:spcAft>
              <a:buNone/>
            </a:pPr>
            <a:r>
              <a:rPr lang="en-US"/>
              <a:t>Part Three Reflection</a:t>
            </a:r>
            <a:endParaRPr/>
          </a:p>
        </p:txBody>
      </p:sp>
      <p:sp>
        <p:nvSpPr>
          <p:cNvPr id="380" name="Google Shape;380;g7da4f56286_0_91"/>
          <p:cNvSpPr txBox="1">
            <a:spLocks noGrp="1"/>
          </p:cNvSpPr>
          <p:nvPr>
            <p:ph type="body" idx="1"/>
          </p:nvPr>
        </p:nvSpPr>
        <p:spPr>
          <a:xfrm>
            <a:off x="-165194" y="4611160"/>
            <a:ext cx="12122732" cy="1360431"/>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Clr>
                <a:schemeClr val="dk1"/>
              </a:buClr>
              <a:buSzPts val="1100"/>
              <a:buFont typeface="Arial"/>
              <a:buNone/>
            </a:pPr>
            <a:r>
              <a:rPr lang="en-US" sz="3200" dirty="0">
                <a:ea typeface="Calibri"/>
                <a:cs typeface="Calibri"/>
                <a:sym typeface="Calibri"/>
              </a:rPr>
              <a:t>Discuss your responses to the questions found in Part Three for </a:t>
            </a:r>
            <a:r>
              <a:rPr lang="en-US" sz="3200" i="1" dirty="0">
                <a:ea typeface="Calibri"/>
                <a:cs typeface="Calibri"/>
                <a:sym typeface="Calibri"/>
              </a:rPr>
              <a:t>Speaking Up for Science and Social Studies</a:t>
            </a:r>
            <a:r>
              <a:rPr lang="en-US" sz="3200" dirty="0">
                <a:ea typeface="Calibri"/>
                <a:cs typeface="Calibri"/>
                <a:sym typeface="Calibri"/>
              </a:rPr>
              <a:t>. </a:t>
            </a:r>
            <a:endParaRPr sz="3200" dirty="0">
              <a:ea typeface="Calibri"/>
              <a:cs typeface="Calibri"/>
              <a:sym typeface="Calibri"/>
            </a:endParaRPr>
          </a:p>
          <a:p>
            <a:pPr marL="0" lvl="0" indent="0" algn="l" rtl="0">
              <a:spcBef>
                <a:spcPts val="1000"/>
              </a:spcBef>
              <a:spcAft>
                <a:spcPts val="0"/>
              </a:spcAft>
              <a:buNone/>
            </a:pPr>
            <a:endParaRPr dirty="0"/>
          </a:p>
        </p:txBody>
      </p:sp>
      <p:pic>
        <p:nvPicPr>
          <p:cNvPr id="382" name="Google Shape;382;g7da4f56286_0_91"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44463" y="1519310"/>
            <a:ext cx="5079470" cy="3091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dirty="0"/>
              <a:t>The Marginalization of Social Studies</a:t>
            </a:r>
            <a:endParaRPr dirty="0"/>
          </a:p>
        </p:txBody>
      </p:sp>
      <p:sp>
        <p:nvSpPr>
          <p:cNvPr id="388" name="Google Shape;388;p4"/>
          <p:cNvSpPr txBox="1">
            <a:spLocks noGrp="1"/>
          </p:cNvSpPr>
          <p:nvPr>
            <p:ph type="body" idx="1"/>
          </p:nvPr>
        </p:nvSpPr>
        <p:spPr>
          <a:xfrm>
            <a:off x="277893" y="2277002"/>
            <a:ext cx="11433461" cy="3691126"/>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ea typeface="Calibri"/>
              <a:cs typeface="Calibri"/>
              <a:sym typeface="Calibri"/>
            </a:endParaRPr>
          </a:p>
          <a:p>
            <a:pPr marL="342900" lvl="0" indent="-342900" algn="l" rtl="0">
              <a:lnSpc>
                <a:spcPct val="100000"/>
              </a:lnSpc>
              <a:spcBef>
                <a:spcPts val="0"/>
              </a:spcBef>
              <a:spcAft>
                <a:spcPts val="0"/>
              </a:spcAft>
              <a:buSzPts val="3600"/>
              <a:buFont typeface="Calibri"/>
              <a:buChar char="●"/>
            </a:pPr>
            <a:r>
              <a:rPr lang="en-US" dirty="0">
                <a:ea typeface="Calibri"/>
                <a:cs typeface="Calibri"/>
                <a:sym typeface="Calibri"/>
              </a:rPr>
              <a:t>View the entire infographic: </a:t>
            </a:r>
            <a:r>
              <a:rPr lang="en-US" dirty="0">
                <a:ea typeface="Calibri"/>
                <a:cs typeface="Calibri"/>
                <a:sym typeface="Calibri"/>
                <a:hlinkClick r:id="rId3"/>
              </a:rPr>
              <a:t>The Marginalization of Social Studies</a:t>
            </a:r>
            <a:endParaRPr dirty="0">
              <a:ea typeface="Calibri"/>
              <a:cs typeface="Calibri"/>
              <a:sym typeface="Calibri"/>
            </a:endParaRPr>
          </a:p>
          <a:p>
            <a:pPr marL="342900" lvl="0" indent="-342900" algn="l" rtl="0">
              <a:lnSpc>
                <a:spcPct val="100000"/>
              </a:lnSpc>
              <a:spcBef>
                <a:spcPts val="0"/>
              </a:spcBef>
              <a:spcAft>
                <a:spcPts val="0"/>
              </a:spcAft>
              <a:buSzPts val="3600"/>
              <a:buChar char="●"/>
            </a:pPr>
            <a:r>
              <a:rPr lang="en-US" dirty="0">
                <a:ea typeface="Calibri"/>
                <a:cs typeface="Calibri"/>
                <a:sym typeface="Calibri"/>
              </a:rPr>
              <a:t>Write down as much as you want in the time we have, but </a:t>
            </a:r>
            <a:r>
              <a:rPr lang="en-US" b="1" dirty="0">
                <a:ea typeface="Calibri"/>
                <a:cs typeface="Calibri"/>
                <a:sym typeface="Calibri"/>
              </a:rPr>
              <a:t>record at least one piece of information from the visual that includes a number.</a:t>
            </a:r>
            <a:endParaRPr dirty="0">
              <a:ea typeface="Calibri"/>
              <a:cs typeface="Calibri"/>
              <a:sym typeface="Calibri"/>
            </a:endParaRPr>
          </a:p>
        </p:txBody>
      </p:sp>
      <p:sp>
        <p:nvSpPr>
          <p:cNvPr id="3" name="TextBox 2">
            <a:extLst>
              <a:ext uri="{FF2B5EF4-FFF2-40B4-BE49-F238E27FC236}">
                <a16:creationId xmlns:a16="http://schemas.microsoft.com/office/drawing/2014/main" id="{4D9D1DA2-05B9-DD7F-A11C-DFEB8D882A44}"/>
              </a:ext>
            </a:extLst>
          </p:cNvPr>
          <p:cNvSpPr txBox="1"/>
          <p:nvPr/>
        </p:nvSpPr>
        <p:spPr>
          <a:xfrm>
            <a:off x="353033" y="3251562"/>
            <a:ext cx="11003573" cy="523220"/>
          </a:xfrm>
          <a:prstGeom prst="rect">
            <a:avLst/>
          </a:prstGeom>
          <a:noFill/>
        </p:spPr>
        <p:txBody>
          <a:bodyPr wrap="square">
            <a:spAutoFit/>
          </a:bodyPr>
          <a:lstStyle/>
          <a:p>
            <a:pPr marL="152400" marR="52070" lvl="0" algn="l" rtl="0">
              <a:spcBef>
                <a:spcPts val="0"/>
              </a:spcBef>
              <a:spcAft>
                <a:spcPts val="0"/>
              </a:spcAft>
              <a:buClr>
                <a:schemeClr val="dk1"/>
              </a:buClr>
              <a:buSzPts val="1200"/>
            </a:pP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4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400" u="sng" dirty="0">
                <a:solidFill>
                  <a:schemeClr val="hlink"/>
                </a:solidFill>
                <a:latin typeface="Calibri"/>
                <a:ea typeface="Calibri"/>
                <a:cs typeface="Calibri"/>
                <a:sym typeface="Calibri"/>
                <a:hlinkClick r:id="rId3" invalidUrl="https://ccsso.org/sites/default/files/2018-11/Elementary SS Brief 45 Minute Version_0.pdf"/>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https://ccsso.org/sites/default/files/2018-11/Elementary%20SS%20Brief%2045%20Minute%20Version_0.pdf</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7"/>
                  </a:ext>
                </a:extLst>
              </a:rPr>
              <a:t>.</a:t>
            </a:r>
            <a:endParaRPr lang="en-US" sz="1400" dirty="0">
              <a:highlight>
                <a:srgbClr val="FFFF00"/>
              </a:highlight>
              <a:latin typeface="Calibri"/>
              <a:ea typeface="Calibri"/>
              <a:cs typeface="Calibri"/>
              <a:sym typeface="Calibri"/>
            </a:endParaRPr>
          </a:p>
        </p:txBody>
      </p:sp>
      <p:pic>
        <p:nvPicPr>
          <p:cNvPr id="5" name="Picture 4" descr="This is a screenshot of part of the Marginalization of Social Studies document that is linked on the slide.">
            <a:extLst>
              <a:ext uri="{FF2B5EF4-FFF2-40B4-BE49-F238E27FC236}">
                <a16:creationId xmlns:a16="http://schemas.microsoft.com/office/drawing/2014/main" id="{7B9EB210-2A12-067D-AB65-F64F6DABA073}"/>
              </a:ext>
            </a:extLst>
          </p:cNvPr>
          <p:cNvPicPr>
            <a:picLocks noChangeAspect="1"/>
          </p:cNvPicPr>
          <p:nvPr/>
        </p:nvPicPr>
        <p:blipFill>
          <a:blip r:embed="rId4"/>
          <a:stretch>
            <a:fillRect/>
          </a:stretch>
        </p:blipFill>
        <p:spPr>
          <a:xfrm>
            <a:off x="277893" y="130087"/>
            <a:ext cx="11636214" cy="31214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4400"/>
              <a:buFont typeface="Georgia"/>
              <a:buNone/>
            </a:pPr>
            <a:r>
              <a:rPr lang="en-US"/>
              <a:t>Discussion </a:t>
            </a:r>
            <a:endParaRPr/>
          </a:p>
        </p:txBody>
      </p:sp>
      <p:sp>
        <p:nvSpPr>
          <p:cNvPr id="395" name="Google Shape;395;p5"/>
          <p:cNvSpPr txBox="1">
            <a:spLocks noGrp="1"/>
          </p:cNvSpPr>
          <p:nvPr>
            <p:ph type="body" idx="1"/>
          </p:nvPr>
        </p:nvSpPr>
        <p:spPr>
          <a:xfrm>
            <a:off x="485448" y="978300"/>
            <a:ext cx="11296244" cy="4596023"/>
          </a:xfrm>
          <a:prstGeom prst="rect">
            <a:avLst/>
          </a:prstGeom>
          <a:noFill/>
          <a:ln>
            <a:noFill/>
          </a:ln>
        </p:spPr>
        <p:txBody>
          <a:bodyPr spcFirstLastPara="1" wrap="square" lIns="91425" tIns="45700" rIns="91425" bIns="45700" anchor="t" anchorCtr="0">
            <a:normAutofit/>
          </a:bodyPr>
          <a:lstStyle/>
          <a:p>
            <a:pPr marL="342900" lvl="0" indent="-355600" algn="l" rtl="0">
              <a:lnSpc>
                <a:spcPct val="100000"/>
              </a:lnSpc>
              <a:spcBef>
                <a:spcPts val="0"/>
              </a:spcBef>
              <a:spcAft>
                <a:spcPts val="0"/>
              </a:spcAft>
              <a:buSzPts val="3800"/>
              <a:buFont typeface="Calibri"/>
              <a:buChar char="●"/>
            </a:pPr>
            <a:r>
              <a:rPr lang="en-US" sz="3600" dirty="0">
                <a:ea typeface="Calibri"/>
                <a:cs typeface="Calibri"/>
                <a:sym typeface="Calibri"/>
              </a:rPr>
              <a:t>What is the relationship between content knowledge and reading proficiency? </a:t>
            </a:r>
            <a:endParaRPr sz="3600" dirty="0">
              <a:ea typeface="Calibri"/>
              <a:cs typeface="Calibri"/>
              <a:sym typeface="Calibri"/>
            </a:endParaRPr>
          </a:p>
          <a:p>
            <a:pPr marL="457200" lvl="0" indent="0" algn="l" rtl="0">
              <a:lnSpc>
                <a:spcPct val="100000"/>
              </a:lnSpc>
              <a:spcBef>
                <a:spcPts val="1000"/>
              </a:spcBef>
              <a:spcAft>
                <a:spcPts val="0"/>
              </a:spcAft>
              <a:buNone/>
            </a:pPr>
            <a:endParaRPr sz="3600" dirty="0">
              <a:ea typeface="Calibri"/>
              <a:cs typeface="Calibri"/>
              <a:sym typeface="Calibri"/>
            </a:endParaRPr>
          </a:p>
          <a:p>
            <a:pPr marL="342900" lvl="0" indent="-355600" algn="l" rtl="0">
              <a:lnSpc>
                <a:spcPct val="100000"/>
              </a:lnSpc>
              <a:spcBef>
                <a:spcPts val="1000"/>
              </a:spcBef>
              <a:spcAft>
                <a:spcPts val="0"/>
              </a:spcAft>
              <a:buSzPts val="3800"/>
              <a:buFont typeface="Calibri"/>
              <a:buChar char="●"/>
            </a:pPr>
            <a:r>
              <a:rPr lang="en-US" sz="3600" dirty="0">
                <a:ea typeface="Calibri"/>
                <a:cs typeface="Calibri"/>
                <a:sym typeface="Calibri"/>
              </a:rPr>
              <a:t>Why teach social studies? </a:t>
            </a:r>
            <a:endParaRPr sz="3600" dirty="0">
              <a:ea typeface="Calibri"/>
              <a:cs typeface="Calibri"/>
              <a:sym typeface="Calibri"/>
            </a:endParaRPr>
          </a:p>
          <a:p>
            <a:pPr marL="457200" lvl="0" indent="0" algn="l" rtl="0">
              <a:lnSpc>
                <a:spcPct val="100000"/>
              </a:lnSpc>
              <a:spcBef>
                <a:spcPts val="1000"/>
              </a:spcBef>
              <a:spcAft>
                <a:spcPts val="0"/>
              </a:spcAft>
              <a:buNone/>
            </a:pPr>
            <a:endParaRPr sz="3600" dirty="0">
              <a:ea typeface="Calibri"/>
              <a:cs typeface="Calibri"/>
              <a:sym typeface="Calibri"/>
            </a:endParaRPr>
          </a:p>
          <a:p>
            <a:pPr marL="342900" lvl="0" indent="-355600" algn="l" rtl="0">
              <a:lnSpc>
                <a:spcPct val="100000"/>
              </a:lnSpc>
              <a:spcBef>
                <a:spcPts val="1000"/>
              </a:spcBef>
              <a:spcAft>
                <a:spcPts val="0"/>
              </a:spcAft>
              <a:buSzPts val="3800"/>
              <a:buFont typeface="Calibri"/>
              <a:buChar char="●"/>
            </a:pPr>
            <a:r>
              <a:rPr lang="en-US" sz="3600" dirty="0">
                <a:ea typeface="Calibri"/>
                <a:cs typeface="Calibri"/>
                <a:sym typeface="Calibri"/>
              </a:rPr>
              <a:t>What are the barriers to intentionally including social studies in the curriculum? </a:t>
            </a:r>
            <a:endParaRPr sz="3600" dirty="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7da4f56286_0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7"/>
                  </a:ext>
                </a:extLst>
              </a:rPr>
              <a:t>Coming Up</a:t>
            </a:r>
            <a:endParaRPr/>
          </a:p>
        </p:txBody>
      </p:sp>
      <p:sp>
        <p:nvSpPr>
          <p:cNvPr id="402" name="Google Shape;402;g7da4f56286_0_0"/>
          <p:cNvSpPr txBox="1">
            <a:spLocks noGrp="1"/>
          </p:cNvSpPr>
          <p:nvPr>
            <p:ph type="body" idx="1"/>
          </p:nvPr>
        </p:nvSpPr>
        <p:spPr>
          <a:xfrm>
            <a:off x="555786" y="1096476"/>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C: What is healthy integration?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D: How do I integrate social studies and reading and writing?</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E: Case studies in healthy integration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F: Is it healthy, stealthy or fractured?</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G: Application: Designing a healthy integration collection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a:xfrm>
            <a:off x="2209800" y="1041300"/>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538608" y="3627090"/>
            <a:ext cx="9144000" cy="1655700"/>
          </a:xfrm>
        </p:spPr>
        <p:txBody>
          <a:bodyPr/>
          <a:lstStyle/>
          <a:p>
            <a:r>
              <a:rPr lang="en-US" dirty="0"/>
              <a:t>Section C: What is healthy integration?</a:t>
            </a:r>
          </a:p>
        </p:txBody>
      </p:sp>
    </p:spTree>
    <p:extLst>
      <p:ext uri="{BB962C8B-B14F-4D97-AF65-F5344CB8AC3E}">
        <p14:creationId xmlns:p14="http://schemas.microsoft.com/office/powerpoint/2010/main" val="367876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7dbc95a298_2_7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430" name="Google Shape;430;g7dbc95a298_2_71"/>
          <p:cNvSpPr txBox="1">
            <a:spLocks noGrp="1"/>
          </p:cNvSpPr>
          <p:nvPr>
            <p:ph type="body" idx="1"/>
          </p:nvPr>
        </p:nvSpPr>
        <p:spPr>
          <a:xfrm>
            <a:off x="513808" y="1027975"/>
            <a:ext cx="11261087" cy="53634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4"/>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5"/>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6"/>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7"/>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8"/>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9"/>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0"/>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1"/>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2"/>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3"/>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4"/>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5"/>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6"/>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7"/>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8"/>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9"/>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0"/>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1"/>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6f1254198f_0_10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437" name="Google Shape;437;g6f1254198f_0_10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AB206AB5-4A5E-C2D6-150F-B24B542BCA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B653-A330-B4D2-9EA6-2A2621B1C102}"/>
              </a:ext>
            </a:extLst>
          </p:cNvPr>
          <p:cNvSpPr>
            <a:spLocks noGrp="1"/>
          </p:cNvSpPr>
          <p:nvPr>
            <p:ph type="title"/>
          </p:nvPr>
        </p:nvSpPr>
        <p:spPr/>
        <p:txBody>
          <a:bodyPr/>
          <a:lstStyle/>
          <a:p>
            <a:r>
              <a:rPr lang="en-US" dirty="0"/>
              <a:t>What is healthy integration?</a:t>
            </a:r>
          </a:p>
        </p:txBody>
      </p:sp>
      <p:sp>
        <p:nvSpPr>
          <p:cNvPr id="3" name="Text Placeholder 2">
            <a:extLst>
              <a:ext uri="{FF2B5EF4-FFF2-40B4-BE49-F238E27FC236}">
                <a16:creationId xmlns:a16="http://schemas.microsoft.com/office/drawing/2014/main" id="{17F9419F-9B23-77A6-DA3C-E4F4B3ADA352}"/>
              </a:ext>
            </a:extLst>
          </p:cNvPr>
          <p:cNvSpPr>
            <a:spLocks noGrp="1"/>
          </p:cNvSpPr>
          <p:nvPr>
            <p:ph type="body" idx="1"/>
          </p:nvPr>
        </p:nvSpPr>
        <p:spPr/>
        <p:txBody>
          <a:bodyPr/>
          <a:lstStyle/>
          <a:p>
            <a:pPr marL="107950" indent="0">
              <a:buNone/>
            </a:pPr>
            <a:r>
              <a:rPr lang="en-US" sz="2800" dirty="0">
                <a:ea typeface="Calibri"/>
                <a:cs typeface="Calibri"/>
                <a:sym typeface="Calibri"/>
              </a:rPr>
              <a:t>“Healthy integration of social studies helps students come to understand the world around them and other content areas. It renders social studies as the thread that ties the curriculum together and connects school learning to the world. They learn to use reading, writing, and mathematics as the tools by which they understand and communicate their understanding of the world.”</a:t>
            </a:r>
            <a:r>
              <a:rPr lang="en-US" sz="3200" dirty="0"/>
              <a:t> </a:t>
            </a:r>
          </a:p>
          <a:p>
            <a:endParaRPr lang="en-US" dirty="0"/>
          </a:p>
        </p:txBody>
      </p:sp>
      <p:sp>
        <p:nvSpPr>
          <p:cNvPr id="6" name="TextBox 5">
            <a:extLst>
              <a:ext uri="{FF2B5EF4-FFF2-40B4-BE49-F238E27FC236}">
                <a16:creationId xmlns:a16="http://schemas.microsoft.com/office/drawing/2014/main" id="{91852103-3BD2-A5DC-5184-3C788144C40D}"/>
              </a:ext>
            </a:extLst>
          </p:cNvPr>
          <p:cNvSpPr txBox="1"/>
          <p:nvPr/>
        </p:nvSpPr>
        <p:spPr>
          <a:xfrm>
            <a:off x="838200" y="4732421"/>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211458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2A60-F2F6-FCEE-416D-F834AB9AF3AE}"/>
              </a:ext>
            </a:extLst>
          </p:cNvPr>
          <p:cNvSpPr>
            <a:spLocks noGrp="1"/>
          </p:cNvSpPr>
          <p:nvPr>
            <p:ph type="title"/>
          </p:nvPr>
        </p:nvSpPr>
        <p:spPr>
          <a:xfrm>
            <a:off x="838200" y="91993"/>
            <a:ext cx="10515600" cy="1325700"/>
          </a:xfrm>
        </p:spPr>
        <p:txBody>
          <a:bodyPr/>
          <a:lstStyle/>
          <a:p>
            <a:r>
              <a:rPr lang="en-US" dirty="0"/>
              <a:t>What is healthy integration?</a:t>
            </a:r>
          </a:p>
        </p:txBody>
      </p:sp>
      <p:sp>
        <p:nvSpPr>
          <p:cNvPr id="3" name="Text Placeholder 2">
            <a:extLst>
              <a:ext uri="{FF2B5EF4-FFF2-40B4-BE49-F238E27FC236}">
                <a16:creationId xmlns:a16="http://schemas.microsoft.com/office/drawing/2014/main" id="{95BC52E1-1157-BB47-271B-1DDBF4625020}"/>
              </a:ext>
            </a:extLst>
          </p:cNvPr>
          <p:cNvSpPr>
            <a:spLocks noGrp="1"/>
          </p:cNvSpPr>
          <p:nvPr>
            <p:ph type="body" idx="1"/>
          </p:nvPr>
        </p:nvSpPr>
        <p:spPr>
          <a:xfrm>
            <a:off x="893444" y="1253400"/>
            <a:ext cx="10968703"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rgbClr val="000000"/>
                </a:solidFill>
                <a:highlight>
                  <a:srgbClr val="FFFFFF"/>
                </a:highlight>
                <a:ea typeface="Calibri"/>
                <a:cs typeface="Calibri"/>
                <a:sym typeface="Calibri"/>
              </a:rPr>
              <a:t>There are three “Common Manifestations of Curriculum Integration in Elementary Classrooms.” They are fractured, stealthy and healthy.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rgbClr val="000000"/>
              </a:solidFill>
              <a:highlight>
                <a:srgbClr val="FFFFFF"/>
              </a:highlight>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ea typeface="Calibri"/>
                <a:cs typeface="Calibri"/>
                <a:sym typeface="Calibri"/>
              </a:rPr>
              <a:t>Fractured:</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“Social studies is disconnected from a child’s life and the rest of the curriculum.” </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“Small chunks of content area information relation to the weekly reading or language arts activities are presented to students without much depth.”</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“The purpose of social studies is mainly to enhance reading/language arts…”</a:t>
            </a:r>
          </a:p>
          <a:p>
            <a:pPr marL="107950" indent="0">
              <a:buNone/>
            </a:pPr>
            <a:endParaRPr lang="en-US" dirty="0"/>
          </a:p>
        </p:txBody>
      </p:sp>
      <p:sp>
        <p:nvSpPr>
          <p:cNvPr id="5" name="TextBox 4">
            <a:extLst>
              <a:ext uri="{FF2B5EF4-FFF2-40B4-BE49-F238E27FC236}">
                <a16:creationId xmlns:a16="http://schemas.microsoft.com/office/drawing/2014/main" id="{F20D42DC-E733-15E9-83A5-D5187C4D49B9}"/>
              </a:ext>
            </a:extLst>
          </p:cNvPr>
          <p:cNvSpPr txBox="1"/>
          <p:nvPr/>
        </p:nvSpPr>
        <p:spPr>
          <a:xfrm>
            <a:off x="838200" y="4960677"/>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154092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da4f56286_0_28"/>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Overview of this module: </a:t>
            </a:r>
            <a:endParaRPr/>
          </a:p>
        </p:txBody>
      </p:sp>
      <p:sp>
        <p:nvSpPr>
          <p:cNvPr id="234" name="Google Shape;234;g7da4f56286_0_28"/>
          <p:cNvSpPr txBox="1">
            <a:spLocks noGrp="1"/>
          </p:cNvSpPr>
          <p:nvPr>
            <p:ph type="body" idx="1"/>
          </p:nvPr>
        </p:nvSpPr>
        <p:spPr>
          <a:xfrm>
            <a:off x="496911" y="1052326"/>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A: Introduction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B: Why teach social studies? </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C: What is healthy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D: How do I integrate social studies and reading and writing?</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E: Case studies in healthy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 healthy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endParaRPr sz="3000" dirty="0"/>
          </a:p>
          <a:p>
            <a:pPr marL="0" lvl="0" indent="0" algn="l" rtl="0">
              <a:lnSpc>
                <a:spcPct val="115000"/>
              </a:lnSpc>
              <a:spcBef>
                <a:spcPts val="0"/>
              </a:spcBef>
              <a:spcAft>
                <a:spcPts val="0"/>
              </a:spcAft>
              <a:buClr>
                <a:schemeClr val="dk1"/>
              </a:buClr>
              <a:buSzPts val="1100"/>
              <a:buFont typeface="Arial"/>
              <a:buNone/>
            </a:pPr>
            <a:endParaRPr sz="3000" dirty="0"/>
          </a:p>
          <a:p>
            <a:pPr marL="0" lvl="0" indent="0" algn="l" rtl="0">
              <a:spcBef>
                <a:spcPts val="1000"/>
              </a:spcBef>
              <a:spcAft>
                <a:spcPts val="0"/>
              </a:spcAft>
              <a:buClr>
                <a:schemeClr val="dk1"/>
              </a:buClr>
              <a:buSzPts val="1100"/>
              <a:buFont typeface="Arial"/>
              <a:buNone/>
            </a:pPr>
            <a:endParaRPr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D439-2179-DC61-459A-237A7D0EACAD}"/>
              </a:ext>
            </a:extLst>
          </p:cNvPr>
          <p:cNvSpPr>
            <a:spLocks noGrp="1"/>
          </p:cNvSpPr>
          <p:nvPr>
            <p:ph type="title"/>
          </p:nvPr>
        </p:nvSpPr>
        <p:spPr>
          <a:xfrm>
            <a:off x="644769" y="18325"/>
            <a:ext cx="10515600" cy="1325700"/>
          </a:xfrm>
        </p:spPr>
        <p:txBody>
          <a:bodyPr/>
          <a:lstStyle/>
          <a:p>
            <a:r>
              <a:rPr lang="en-US" dirty="0"/>
              <a:t>Testimonial</a:t>
            </a:r>
          </a:p>
        </p:txBody>
      </p:sp>
      <p:sp>
        <p:nvSpPr>
          <p:cNvPr id="3" name="Text Placeholder 2">
            <a:extLst>
              <a:ext uri="{FF2B5EF4-FFF2-40B4-BE49-F238E27FC236}">
                <a16:creationId xmlns:a16="http://schemas.microsoft.com/office/drawing/2014/main" id="{55E99813-6BF4-0CF6-46C1-536C9E3FA73B}"/>
              </a:ext>
            </a:extLst>
          </p:cNvPr>
          <p:cNvSpPr>
            <a:spLocks noGrp="1"/>
          </p:cNvSpPr>
          <p:nvPr>
            <p:ph type="body" idx="1"/>
          </p:nvPr>
        </p:nvSpPr>
        <p:spPr>
          <a:xfrm>
            <a:off x="6400799" y="645506"/>
            <a:ext cx="5739945" cy="4911232"/>
          </a:xfrm>
        </p:spPr>
        <p:txBody>
          <a:bodyPr>
            <a:normAutofit/>
          </a:bodyPr>
          <a:lstStyle/>
          <a:p>
            <a:pPr marL="0" lvl="0" indent="0" algn="l" rtl="0">
              <a:spcBef>
                <a:spcPts val="1000"/>
              </a:spcBef>
              <a:spcAft>
                <a:spcPts val="0"/>
              </a:spcAft>
              <a:buNone/>
            </a:pPr>
            <a:r>
              <a:rPr lang="en-US" sz="2800" dirty="0">
                <a:ea typeface="Calibri"/>
                <a:cs typeface="Calibri"/>
                <a:sym typeface="Calibri"/>
              </a:rPr>
              <a:t>Reflect on this teacher’s experience as you watch this testimonial provided. </a:t>
            </a:r>
          </a:p>
          <a:p>
            <a:pPr marL="0" lvl="0" indent="0" algn="l" rtl="0">
              <a:spcBef>
                <a:spcPts val="1000"/>
              </a:spcBef>
              <a:spcAft>
                <a:spcPts val="0"/>
              </a:spcAft>
              <a:buNone/>
            </a:pPr>
            <a:endParaRPr lang="en-US" sz="2800" dirty="0">
              <a:ea typeface="Calibri"/>
              <a:cs typeface="Calibri"/>
              <a:sym typeface="Calibri"/>
            </a:endParaRPr>
          </a:p>
          <a:p>
            <a:pPr marL="0" lvl="0" indent="0" algn="l" rtl="0">
              <a:spcBef>
                <a:spcPts val="1000"/>
              </a:spcBef>
              <a:spcAft>
                <a:spcPts val="0"/>
              </a:spcAft>
              <a:buNone/>
            </a:pPr>
            <a:r>
              <a:rPr lang="en-US" sz="2800" dirty="0">
                <a:ea typeface="Calibri"/>
                <a:cs typeface="Calibri"/>
                <a:sym typeface="Calibri"/>
              </a:rPr>
              <a:t>What characteristics of fractured integration did you hear in her experience? </a:t>
            </a:r>
          </a:p>
          <a:p>
            <a:pPr marL="0" lvl="0" indent="0" algn="l" rtl="0">
              <a:spcBef>
                <a:spcPts val="1000"/>
              </a:spcBef>
              <a:spcAft>
                <a:spcPts val="0"/>
              </a:spcAft>
              <a:buNone/>
            </a:pPr>
            <a:endParaRPr lang="en-US" sz="2800" dirty="0">
              <a:ea typeface="Calibri"/>
              <a:cs typeface="Calibri"/>
              <a:sym typeface="Calibri"/>
            </a:endParaRPr>
          </a:p>
          <a:p>
            <a:pPr marL="0" lvl="0" indent="0" algn="l" rtl="0">
              <a:spcBef>
                <a:spcPts val="1000"/>
              </a:spcBef>
              <a:spcAft>
                <a:spcPts val="0"/>
              </a:spcAft>
              <a:buNone/>
            </a:pPr>
            <a:r>
              <a:rPr lang="en-US" sz="2800" dirty="0">
                <a:ea typeface="Calibri"/>
                <a:cs typeface="Calibri"/>
                <a:sym typeface="Calibri"/>
              </a:rPr>
              <a:t>Are there components of her story that resonate with you?</a:t>
            </a:r>
          </a:p>
        </p:txBody>
      </p:sp>
      <p:pic>
        <p:nvPicPr>
          <p:cNvPr id="5" name="Google Shape;462;g6ed47a15a4_0_12" title="Whitney 2-13-2020">
            <a:hlinkClick r:id="rId3"/>
            <a:extLst>
              <a:ext uri="{FF2B5EF4-FFF2-40B4-BE49-F238E27FC236}">
                <a16:creationId xmlns:a16="http://schemas.microsoft.com/office/drawing/2014/main" id="{EB577224-CDBA-CD11-4F49-93B24286B374}"/>
              </a:ext>
            </a:extLst>
          </p:cNvPr>
          <p:cNvPicPr preferRelativeResize="0"/>
          <p:nvPr/>
        </p:nvPicPr>
        <p:blipFill>
          <a:blip r:embed="rId4">
            <a:alphaModFix/>
          </a:blip>
          <a:stretch>
            <a:fillRect/>
          </a:stretch>
        </p:blipFill>
        <p:spPr>
          <a:xfrm>
            <a:off x="1031631" y="1344025"/>
            <a:ext cx="5369169" cy="4212713"/>
          </a:xfrm>
          <a:prstGeom prst="rect">
            <a:avLst/>
          </a:prstGeom>
          <a:noFill/>
          <a:ln>
            <a:noFill/>
          </a:ln>
        </p:spPr>
      </p:pic>
    </p:spTree>
    <p:extLst>
      <p:ext uri="{BB962C8B-B14F-4D97-AF65-F5344CB8AC3E}">
        <p14:creationId xmlns:p14="http://schemas.microsoft.com/office/powerpoint/2010/main" val="397883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2828-7A46-75BE-BE4F-11CE9EE2A008}"/>
              </a:ext>
            </a:extLst>
          </p:cNvPr>
          <p:cNvSpPr>
            <a:spLocks noGrp="1"/>
          </p:cNvSpPr>
          <p:nvPr>
            <p:ph type="title"/>
          </p:nvPr>
        </p:nvSpPr>
        <p:spPr>
          <a:xfrm>
            <a:off x="838200" y="0"/>
            <a:ext cx="10515600" cy="1325700"/>
          </a:xfrm>
        </p:spPr>
        <p:txBody>
          <a:bodyPr/>
          <a:lstStyle/>
          <a:p>
            <a:r>
              <a:rPr lang="en-US" dirty="0"/>
              <a:t>What is healthy integration?</a:t>
            </a:r>
          </a:p>
        </p:txBody>
      </p:sp>
      <p:sp>
        <p:nvSpPr>
          <p:cNvPr id="3" name="Text Placeholder 2">
            <a:extLst>
              <a:ext uri="{FF2B5EF4-FFF2-40B4-BE49-F238E27FC236}">
                <a16:creationId xmlns:a16="http://schemas.microsoft.com/office/drawing/2014/main" id="{003A980F-D113-99C4-4983-F0CDA3D120F3}"/>
              </a:ext>
            </a:extLst>
          </p:cNvPr>
          <p:cNvSpPr>
            <a:spLocks noGrp="1"/>
          </p:cNvSpPr>
          <p:nvPr>
            <p:ph type="body" idx="1"/>
          </p:nvPr>
        </p:nvSpPr>
        <p:spPr>
          <a:xfrm>
            <a:off x="556846" y="1456348"/>
            <a:ext cx="10515600"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highlight>
                  <a:srgbClr val="FFFFFF"/>
                </a:highlight>
                <a:ea typeface="Calibri"/>
                <a:cs typeface="Calibri"/>
                <a:sym typeface="Calibri"/>
              </a:rPr>
              <a:t>There are three “Common Manifestations of Curriculum Integration in Elementary Classrooms.” They are fractured, stealthy and healthy.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i="0" u="none" strike="noStrike" cap="none" dirty="0">
                <a:solidFill>
                  <a:schemeClr val="dk1"/>
                </a:solidFill>
                <a:highlight>
                  <a:srgbClr val="FFFFFF"/>
                </a:highlight>
                <a:ea typeface="Calibri"/>
                <a:cs typeface="Calibri"/>
                <a:sym typeface="Calibri"/>
              </a:rPr>
              <a:t>Stealthy:</a:t>
            </a:r>
          </a:p>
          <a:p>
            <a:pPr marL="914400" marR="0" lvl="1" indent="-381000" algn="l" rtl="0">
              <a:lnSpc>
                <a:spcPct val="100000"/>
              </a:lnSpc>
              <a:spcBef>
                <a:spcPts val="0"/>
              </a:spcBef>
              <a:spcAft>
                <a:spcPts val="0"/>
              </a:spcAft>
              <a:buClr>
                <a:schemeClr val="dk1"/>
              </a:buClr>
              <a:buSzPts val="2400"/>
              <a:buFont typeface="Calibri"/>
              <a:buChar char="○"/>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“Disguises social studies content as language arts lessons.”</a:t>
            </a:r>
          </a:p>
          <a:p>
            <a:pPr marL="914400" marR="0" lvl="1" indent="-381000" algn="l" rtl="0">
              <a:lnSpc>
                <a:spcPct val="100000"/>
              </a:lnSpc>
              <a:spcBef>
                <a:spcPts val="0"/>
              </a:spcBef>
              <a:spcAft>
                <a:spcPts val="0"/>
              </a:spcAft>
              <a:buClr>
                <a:schemeClr val="dk1"/>
              </a:buClr>
              <a:buSzPts val="2400"/>
              <a:buFont typeface="Times New Roman"/>
              <a:buChar char="○"/>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“Teacher chooses reading/language arts materials with rich spatial or historical content, but focuses on reading/language arts skills.</a:t>
            </a:r>
            <a:r>
              <a:rPr lang="en-US" sz="2400" dirty="0">
                <a:solidFill>
                  <a:schemeClr val="dk1"/>
                </a:solidFill>
                <a:highlight>
                  <a:srgbClr val="FFFFFF"/>
                </a:highlight>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3"/>
                  </a:ext>
                </a:extLst>
              </a:rPr>
              <a:t>”</a:t>
            </a:r>
            <a:r>
              <a:rPr lang="en-US" sz="24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4"/>
                  </a:ext>
                </a:extLst>
              </a:rPr>
              <a:t> </a:t>
            </a:r>
            <a:endParaRPr lang="en-US" sz="24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endParaRPr>
          </a:p>
          <a:p>
            <a:pPr marL="107950" indent="0">
              <a:buNone/>
            </a:pPr>
            <a:endParaRPr lang="en-US" dirty="0"/>
          </a:p>
        </p:txBody>
      </p:sp>
      <p:sp>
        <p:nvSpPr>
          <p:cNvPr id="5" name="TextBox 4">
            <a:extLst>
              <a:ext uri="{FF2B5EF4-FFF2-40B4-BE49-F238E27FC236}">
                <a16:creationId xmlns:a16="http://schemas.microsoft.com/office/drawing/2014/main" id="{B6DEFA02-761F-2D5C-4D3D-43B8CFC8072E}"/>
              </a:ext>
            </a:extLst>
          </p:cNvPr>
          <p:cNvSpPr txBox="1"/>
          <p:nvPr/>
        </p:nvSpPr>
        <p:spPr>
          <a:xfrm>
            <a:off x="838200" y="4960677"/>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250585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F924-BE76-1097-8851-7485489DA86B}"/>
              </a:ext>
            </a:extLst>
          </p:cNvPr>
          <p:cNvSpPr>
            <a:spLocks noGrp="1"/>
          </p:cNvSpPr>
          <p:nvPr>
            <p:ph type="title"/>
          </p:nvPr>
        </p:nvSpPr>
        <p:spPr/>
        <p:txBody>
          <a:bodyPr/>
          <a:lstStyle/>
          <a:p>
            <a:r>
              <a:rPr lang="en-US" dirty="0"/>
              <a:t>Testimonial</a:t>
            </a:r>
          </a:p>
        </p:txBody>
      </p:sp>
      <p:sp>
        <p:nvSpPr>
          <p:cNvPr id="3" name="Text Placeholder 2">
            <a:extLst>
              <a:ext uri="{FF2B5EF4-FFF2-40B4-BE49-F238E27FC236}">
                <a16:creationId xmlns:a16="http://schemas.microsoft.com/office/drawing/2014/main" id="{58EA147E-34C7-9997-B6E2-E03F98637E9A}"/>
              </a:ext>
            </a:extLst>
          </p:cNvPr>
          <p:cNvSpPr>
            <a:spLocks noGrp="1"/>
          </p:cNvSpPr>
          <p:nvPr>
            <p:ph type="body" idx="1"/>
          </p:nvPr>
        </p:nvSpPr>
        <p:spPr>
          <a:xfrm>
            <a:off x="6385706" y="365124"/>
            <a:ext cx="5624585" cy="5244367"/>
          </a:xfrm>
        </p:spPr>
        <p:txBody>
          <a:bodyPr/>
          <a:lstStyle/>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Reflect on this teacher’s experience as you watch this testimonial provided. </a:t>
            </a:r>
          </a:p>
          <a:p>
            <a:pPr marL="0" lvl="0" indent="0" algn="l" rtl="0">
              <a:spcBef>
                <a:spcPts val="1000"/>
              </a:spcBef>
              <a:spcAft>
                <a:spcPts val="0"/>
              </a:spcAft>
              <a:buClr>
                <a:schemeClr val="dk1"/>
              </a:buClr>
              <a:buSzPts val="1100"/>
              <a:buFont typeface="Arial"/>
              <a:buNone/>
            </a:pPr>
            <a:endParaRPr lang="en-US" sz="28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What characteristics of fractured integration did you hear in her experience? </a:t>
            </a:r>
          </a:p>
          <a:p>
            <a:pPr marL="0" lvl="0" indent="0" algn="l" rtl="0">
              <a:spcBef>
                <a:spcPts val="1000"/>
              </a:spcBef>
              <a:spcAft>
                <a:spcPts val="0"/>
              </a:spcAft>
              <a:buClr>
                <a:schemeClr val="dk1"/>
              </a:buClr>
              <a:buSzPts val="1100"/>
              <a:buFont typeface="Arial"/>
              <a:buNone/>
            </a:pPr>
            <a:endParaRPr lang="en-US" sz="28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Are there components of her story that resonate with you? </a:t>
            </a:r>
            <a:endParaRPr lang="en-US" dirty="0">
              <a:ea typeface="Calibri"/>
              <a:cs typeface="Calibri"/>
              <a:sym typeface="Calibri"/>
            </a:endParaRPr>
          </a:p>
          <a:p>
            <a:pPr marL="107950" indent="0">
              <a:buNone/>
            </a:pPr>
            <a:endParaRPr lang="en-US" dirty="0"/>
          </a:p>
        </p:txBody>
      </p:sp>
      <p:pic>
        <p:nvPicPr>
          <p:cNvPr id="5" name="Google Shape;478;g6ed47a15a4_0_18" title="Heather_ 2-13-2020">
            <a:hlinkClick r:id="rId3"/>
            <a:extLst>
              <a:ext uri="{FF2B5EF4-FFF2-40B4-BE49-F238E27FC236}">
                <a16:creationId xmlns:a16="http://schemas.microsoft.com/office/drawing/2014/main" id="{FA1ED83A-CFF2-1071-7603-592168151B09}"/>
              </a:ext>
            </a:extLst>
          </p:cNvPr>
          <p:cNvPicPr preferRelativeResize="0"/>
          <p:nvPr/>
        </p:nvPicPr>
        <p:blipFill>
          <a:blip r:embed="rId4">
            <a:alphaModFix/>
          </a:blip>
          <a:stretch>
            <a:fillRect/>
          </a:stretch>
        </p:blipFill>
        <p:spPr>
          <a:xfrm>
            <a:off x="838200" y="1335577"/>
            <a:ext cx="5257800" cy="4062900"/>
          </a:xfrm>
          <a:prstGeom prst="rect">
            <a:avLst/>
          </a:prstGeom>
          <a:noFill/>
          <a:ln>
            <a:noFill/>
          </a:ln>
        </p:spPr>
      </p:pic>
    </p:spTree>
    <p:extLst>
      <p:ext uri="{BB962C8B-B14F-4D97-AF65-F5344CB8AC3E}">
        <p14:creationId xmlns:p14="http://schemas.microsoft.com/office/powerpoint/2010/main" val="129335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6404-9607-22B7-B877-2880BB6709A4}"/>
              </a:ext>
            </a:extLst>
          </p:cNvPr>
          <p:cNvSpPr>
            <a:spLocks noGrp="1"/>
          </p:cNvSpPr>
          <p:nvPr>
            <p:ph type="title"/>
          </p:nvPr>
        </p:nvSpPr>
        <p:spPr>
          <a:xfrm>
            <a:off x="478187" y="18325"/>
            <a:ext cx="10515600" cy="1325700"/>
          </a:xfrm>
        </p:spPr>
        <p:txBody>
          <a:bodyPr/>
          <a:lstStyle/>
          <a:p>
            <a:r>
              <a:rPr lang="en-US" dirty="0"/>
              <a:t>What is healthy integration?</a:t>
            </a:r>
          </a:p>
        </p:txBody>
      </p:sp>
      <p:sp>
        <p:nvSpPr>
          <p:cNvPr id="3" name="Text Placeholder 2">
            <a:extLst>
              <a:ext uri="{FF2B5EF4-FFF2-40B4-BE49-F238E27FC236}">
                <a16:creationId xmlns:a16="http://schemas.microsoft.com/office/drawing/2014/main" id="{8F649688-123F-7720-952B-EDBE69C1560F}"/>
              </a:ext>
            </a:extLst>
          </p:cNvPr>
          <p:cNvSpPr>
            <a:spLocks noGrp="1"/>
          </p:cNvSpPr>
          <p:nvPr>
            <p:ph type="body" idx="1"/>
          </p:nvPr>
        </p:nvSpPr>
        <p:spPr>
          <a:xfrm>
            <a:off x="478187" y="1034317"/>
            <a:ext cx="10515600"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highlight>
                  <a:srgbClr val="FFFFFF"/>
                </a:highlight>
                <a:ea typeface="Calibri"/>
                <a:cs typeface="Calibri"/>
                <a:sym typeface="Calibri"/>
              </a:rPr>
              <a:t>There are three “Common Manifestations of Curriculum Integration in Elementary Classrooms.” They are fractured, stealthy and healthy.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i="0" u="none" strike="noStrike" cap="none" dirty="0">
                <a:solidFill>
                  <a:schemeClr val="dk1"/>
                </a:solidFill>
                <a:highlight>
                  <a:srgbClr val="FFFFFF"/>
                </a:highlight>
                <a:ea typeface="Calibri"/>
                <a:cs typeface="Calibri"/>
                <a:sym typeface="Calibri"/>
              </a:rPr>
              <a:t>Healthy: </a:t>
            </a:r>
          </a:p>
          <a:p>
            <a:pPr marL="914400" marR="0" lvl="1" indent="-381000" algn="l" rtl="0">
              <a:lnSpc>
                <a:spcPct val="100000"/>
              </a:lnSpc>
              <a:spcBef>
                <a:spcPts val="0"/>
              </a:spcBef>
              <a:spcAft>
                <a:spcPts val="0"/>
              </a:spcAft>
              <a:buClr>
                <a:schemeClr val="dk1"/>
              </a:buClr>
              <a:buSzPts val="2400"/>
              <a:buFont typeface="Courier New" panose="02070309020205020404" pitchFamily="49" charset="0"/>
              <a:buChar char="o"/>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“The connection of social studies to children’s lives and other content areas is explicit and clear to students.”</a:t>
            </a:r>
          </a:p>
          <a:p>
            <a:pPr marL="914400" marR="0" lvl="1" indent="-342900" algn="l" rtl="0">
              <a:lnSpc>
                <a:spcPct val="100000"/>
              </a:lnSpc>
              <a:spcBef>
                <a:spcPts val="0"/>
              </a:spcBef>
              <a:spcAft>
                <a:spcPts val="0"/>
              </a:spcAft>
              <a:buClr>
                <a:schemeClr val="dk1"/>
              </a:buClr>
              <a:buSzPts val="1800"/>
              <a:buFont typeface="Courier New" panose="02070309020205020404" pitchFamily="49" charset="0"/>
              <a:buChar char="o"/>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“Reading/language arts are recognized as tools for helping children to come to an understanding of the world (and how to communicate that understanding) and are not considered the purpose of schooling.”</a:t>
            </a:r>
            <a:r>
              <a:rPr lang="en-US" sz="18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rPr>
              <a:t> </a:t>
            </a:r>
          </a:p>
          <a:p>
            <a:pPr marL="107950" indent="0">
              <a:buNone/>
            </a:pPr>
            <a:endParaRPr lang="en-US" dirty="0"/>
          </a:p>
        </p:txBody>
      </p:sp>
      <p:sp>
        <p:nvSpPr>
          <p:cNvPr id="5" name="Google Shape;485;g63c08123b8_0_13">
            <a:extLst>
              <a:ext uri="{FF2B5EF4-FFF2-40B4-BE49-F238E27FC236}">
                <a16:creationId xmlns:a16="http://schemas.microsoft.com/office/drawing/2014/main" id="{0A4E4054-3440-5F9C-2098-63132A8F3D93}"/>
              </a:ext>
            </a:extLst>
          </p:cNvPr>
          <p:cNvSpPr txBox="1"/>
          <p:nvPr/>
        </p:nvSpPr>
        <p:spPr>
          <a:xfrm>
            <a:off x="284757" y="4756883"/>
            <a:ext cx="11637612" cy="87019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6"/>
                  </a:ext>
                </a:extLst>
              </a:rPr>
              <a:t>National Council for the Social Studies. (2015). </a:t>
            </a:r>
            <a:r>
              <a:rPr lang="en-US" sz="24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7"/>
                  </a:ext>
                </a:extLst>
              </a:rPr>
              <a:t>Becoming Integrated Thinkers: Case Studies in Elementary Social Studies.</a:t>
            </a:r>
            <a:r>
              <a:rPr lang="en-US" sz="24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8"/>
                  </a:ext>
                </a:extLst>
              </a:rPr>
              <a:t> USA: Bennett and Hinde (p. </a:t>
            </a:r>
            <a:r>
              <a:rPr lang="en-US" sz="2400" dirty="0">
                <a:solidFill>
                  <a:srgbClr val="3F3F3F"/>
                </a:solidFill>
                <a:latin typeface="Franklin Gothic Book" panose="020B0503020102020204" pitchFamily="34" charset="0"/>
                <a:ea typeface="Calibri"/>
                <a:cs typeface="Calibri"/>
                <a:sym typeface="Calibri"/>
              </a:rPr>
              <a:t>25)</a:t>
            </a:r>
            <a:endParaRPr sz="24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4215232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CED8-763D-5595-B38C-7E9F7B10FCC1}"/>
              </a:ext>
            </a:extLst>
          </p:cNvPr>
          <p:cNvSpPr>
            <a:spLocks noGrp="1"/>
          </p:cNvSpPr>
          <p:nvPr>
            <p:ph type="title"/>
          </p:nvPr>
        </p:nvSpPr>
        <p:spPr>
          <a:xfrm>
            <a:off x="0" y="-2480"/>
            <a:ext cx="10515600" cy="1325700"/>
          </a:xfrm>
        </p:spPr>
        <p:txBody>
          <a:bodyPr/>
          <a:lstStyle/>
          <a:p>
            <a:r>
              <a:rPr lang="en-US" dirty="0"/>
              <a:t>Application</a:t>
            </a:r>
          </a:p>
        </p:txBody>
      </p:sp>
      <p:sp>
        <p:nvSpPr>
          <p:cNvPr id="3" name="Text Placeholder 2">
            <a:extLst>
              <a:ext uri="{FF2B5EF4-FFF2-40B4-BE49-F238E27FC236}">
                <a16:creationId xmlns:a16="http://schemas.microsoft.com/office/drawing/2014/main" id="{A1573FEC-EF6E-EA1C-92C4-92C072DA9E95}"/>
              </a:ext>
            </a:extLst>
          </p:cNvPr>
          <p:cNvSpPr>
            <a:spLocks noGrp="1"/>
          </p:cNvSpPr>
          <p:nvPr>
            <p:ph type="body" idx="1"/>
          </p:nvPr>
        </p:nvSpPr>
        <p:spPr>
          <a:xfrm>
            <a:off x="298939" y="1037492"/>
            <a:ext cx="11775830" cy="4304758"/>
          </a:xfrm>
        </p:spPr>
        <p:txBody>
          <a:bodyPr/>
          <a:lstStyle/>
          <a:p>
            <a:pPr marL="107950" indent="0">
              <a:buNone/>
            </a:pPr>
            <a:r>
              <a:rPr lang="en-US" dirty="0"/>
              <a:t>Watch this video of a Grade 5 lesson and answer the questions on the following slide.</a:t>
            </a:r>
          </a:p>
        </p:txBody>
      </p:sp>
      <p:sp>
        <p:nvSpPr>
          <p:cNvPr id="6" name="TextBox 5">
            <a:hlinkClick r:id="rId4"/>
            <a:extLst>
              <a:ext uri="{FF2B5EF4-FFF2-40B4-BE49-F238E27FC236}">
                <a16:creationId xmlns:a16="http://schemas.microsoft.com/office/drawing/2014/main" id="{FA59645A-3182-9567-35D9-5B4DE5DFEF10}"/>
              </a:ext>
            </a:extLst>
          </p:cNvPr>
          <p:cNvSpPr txBox="1"/>
          <p:nvPr/>
        </p:nvSpPr>
        <p:spPr>
          <a:xfrm>
            <a:off x="439616" y="5010080"/>
            <a:ext cx="11236569" cy="524700"/>
          </a:xfrm>
          <a:prstGeom prst="rect">
            <a:avLst/>
          </a:prstGeom>
          <a:noFill/>
        </p:spPr>
        <p:txBody>
          <a:bodyPr wrap="square">
            <a:sp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Georgia Department of Education. (2020, March 30). </a:t>
            </a:r>
            <a:r>
              <a:rPr lang="en-US" b="0" i="1" dirty="0">
                <a:solidFill>
                  <a:srgbClr val="0F0F0F"/>
                </a:solidFill>
                <a:effectLst/>
                <a:latin typeface="YouTube Sans"/>
              </a:rPr>
              <a:t>Everyday Inquiry in K-5 Social Studies: 5th Grade - Presidential Advisors: Should We Go to War?</a:t>
            </a:r>
            <a:r>
              <a:rPr lang="en-US" b="0" i="0" dirty="0">
                <a:solidFill>
                  <a:srgbClr val="0F0F0F"/>
                </a:solidFill>
                <a:effectLst/>
                <a:latin typeface="YouTube Sans"/>
              </a:rPr>
              <a:t> </a:t>
            </a:r>
            <a:r>
              <a:rPr lang="en-US" b="0" i="0" dirty="0">
                <a:solidFill>
                  <a:schemeClr val="accent1"/>
                </a:solidFill>
                <a:effectLst/>
                <a:latin typeface="YouTube Sans"/>
              </a:rPr>
              <a:t>https://www.youtube.com/watch?v=ME5BeiCWTDM&amp;t=248s</a:t>
            </a:r>
          </a:p>
        </p:txBody>
      </p:sp>
      <p:pic>
        <p:nvPicPr>
          <p:cNvPr id="7" name="Online Media 6" title="Everyday Inquiry in K-5 Social Studies: 5th Grade - Presidential Advisors: Should We Go to War?">
            <a:hlinkClick r:id="" action="ppaction://media"/>
            <a:extLst>
              <a:ext uri="{FF2B5EF4-FFF2-40B4-BE49-F238E27FC236}">
                <a16:creationId xmlns:a16="http://schemas.microsoft.com/office/drawing/2014/main" id="{BF8F9427-90E6-71CF-2D95-11A7EC5ECAB8}"/>
              </a:ext>
            </a:extLst>
          </p:cNvPr>
          <p:cNvPicPr>
            <a:picLocks noRot="1" noChangeAspect="1"/>
          </p:cNvPicPr>
          <p:nvPr>
            <a:videoFile r:link="rId1"/>
          </p:nvPr>
        </p:nvPicPr>
        <p:blipFill>
          <a:blip r:embed="rId5"/>
          <a:stretch>
            <a:fillRect/>
          </a:stretch>
        </p:blipFill>
        <p:spPr>
          <a:xfrm>
            <a:off x="2962030" y="1658691"/>
            <a:ext cx="5830278" cy="3294107"/>
          </a:xfrm>
          <a:prstGeom prst="rect">
            <a:avLst/>
          </a:prstGeom>
        </p:spPr>
      </p:pic>
    </p:spTree>
    <p:extLst>
      <p:ext uri="{BB962C8B-B14F-4D97-AF65-F5344CB8AC3E}">
        <p14:creationId xmlns:p14="http://schemas.microsoft.com/office/powerpoint/2010/main" val="37056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03FC-173B-203A-0C40-A35F0E7A9886}"/>
              </a:ext>
            </a:extLst>
          </p:cNvPr>
          <p:cNvSpPr>
            <a:spLocks noGrp="1"/>
          </p:cNvSpPr>
          <p:nvPr>
            <p:ph type="title"/>
          </p:nvPr>
        </p:nvSpPr>
        <p:spPr>
          <a:xfrm>
            <a:off x="457200" y="0"/>
            <a:ext cx="10896600" cy="1690825"/>
          </a:xfrm>
        </p:spPr>
        <p:txBody>
          <a:bodyPr/>
          <a:lstStyle/>
          <a:p>
            <a:r>
              <a:rPr lang="en-US" dirty="0"/>
              <a:t>Application</a:t>
            </a:r>
          </a:p>
        </p:txBody>
      </p:sp>
      <p:sp>
        <p:nvSpPr>
          <p:cNvPr id="3" name="Text Placeholder 2">
            <a:extLst>
              <a:ext uri="{FF2B5EF4-FFF2-40B4-BE49-F238E27FC236}">
                <a16:creationId xmlns:a16="http://schemas.microsoft.com/office/drawing/2014/main" id="{E0944A3A-AFB1-AE9D-DF61-3D07BD66773D}"/>
              </a:ext>
            </a:extLst>
          </p:cNvPr>
          <p:cNvSpPr>
            <a:spLocks noGrp="1"/>
          </p:cNvSpPr>
          <p:nvPr>
            <p:ph type="body" idx="1"/>
          </p:nvPr>
        </p:nvSpPr>
        <p:spPr>
          <a:xfrm>
            <a:off x="457200" y="1371600"/>
            <a:ext cx="10896600" cy="4805225"/>
          </a:xfrm>
        </p:spPr>
        <p:txBody>
          <a:bodyPr/>
          <a:lstStyle/>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Based on what you’ve learned so far, what characteristics of fractured, stealthy or healthy integration of social studies and reading and writing are found in this example? Support your response with evidence from the video. </a:t>
            </a:r>
          </a:p>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How are students using their reading and writing skills within the social studies lesson? Explain. </a:t>
            </a:r>
          </a:p>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What evidence of prior learning is evident in this lesson?  </a:t>
            </a:r>
          </a:p>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How are the students operating within and beyond the disciplines of social studies and reading and writing? </a:t>
            </a:r>
          </a:p>
          <a:p>
            <a:pPr marL="457200" lvl="0" indent="-381000" algn="l" rtl="0">
              <a:spcBef>
                <a:spcPts val="0"/>
              </a:spcBef>
              <a:spcAft>
                <a:spcPts val="0"/>
              </a:spcAft>
              <a:buClr>
                <a:schemeClr val="dk1"/>
              </a:buClr>
              <a:buSzPts val="2400"/>
              <a:buFont typeface="Calibri"/>
              <a:buChar char="●"/>
            </a:pPr>
            <a:r>
              <a:rPr lang="en-US" sz="2800" dirty="0">
                <a:solidFill>
                  <a:schemeClr val="dk1"/>
                </a:solidFill>
                <a:ea typeface="Calibri"/>
                <a:cs typeface="Calibri"/>
                <a:sym typeface="Calibri"/>
              </a:rPr>
              <a:t>What questions do you have about the teacher’s instructional decisions and/or student learning? </a:t>
            </a:r>
          </a:p>
          <a:p>
            <a:endParaRPr lang="en-US" dirty="0"/>
          </a:p>
        </p:txBody>
      </p:sp>
    </p:spTree>
    <p:extLst>
      <p:ext uri="{BB962C8B-B14F-4D97-AF65-F5344CB8AC3E}">
        <p14:creationId xmlns:p14="http://schemas.microsoft.com/office/powerpoint/2010/main" val="345607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7dbc95a298_2_4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4"/>
                  </a:ext>
                </a:extLst>
              </a:rPr>
              <a:t>Coming Up</a:t>
            </a:r>
            <a:endParaRPr/>
          </a:p>
        </p:txBody>
      </p:sp>
      <p:sp>
        <p:nvSpPr>
          <p:cNvPr id="508" name="Google Shape;508;g7dbc95a298_2_4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000" dirty="0">
                <a:solidFill>
                  <a:schemeClr val="dk1"/>
                </a:solidFill>
                <a:ea typeface="Calibri"/>
                <a:cs typeface="Calibri"/>
                <a:sym typeface="Calibri"/>
              </a:rPr>
              <a:t>Section D: How do I integrate social studies and reading and writing?</a:t>
            </a:r>
            <a:endParaRPr sz="3000" dirty="0"/>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E: How is healthy integration designed? </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F: Case studies in healthy integration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G: Is it healthy, stealthy or fractured?</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Application: Designing a healthy integration collection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I: Reflection</a:t>
            </a:r>
            <a:endParaRPr sz="3000" dirty="0">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413347" y="1041300"/>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F: How do I integrate social studies and reading and writing?</a:t>
            </a:r>
          </a:p>
        </p:txBody>
      </p:sp>
    </p:spTree>
    <p:extLst>
      <p:ext uri="{BB962C8B-B14F-4D97-AF65-F5344CB8AC3E}">
        <p14:creationId xmlns:p14="http://schemas.microsoft.com/office/powerpoint/2010/main" val="365247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7dbc95a298_2_7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536" name="Google Shape;536;g7dbc95a298_2_77"/>
          <p:cNvSpPr txBox="1">
            <a:spLocks noGrp="1"/>
          </p:cNvSpPr>
          <p:nvPr>
            <p:ph type="body" idx="1"/>
          </p:nvPr>
        </p:nvSpPr>
        <p:spPr>
          <a:xfrm>
            <a:off x="607030" y="1027975"/>
            <a:ext cx="11584970"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4"/>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5"/>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6"/>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7"/>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8"/>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9"/>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0"/>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1"/>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2"/>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3"/>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4"/>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5"/>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6"/>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7"/>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8"/>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9"/>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0"/>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1"/>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7dbc95a298_2_17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543" name="Google Shape;543;g7dbc95a298_2_175"/>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A7BE8765-F61B-DC31-AD21-1139B677A8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241" name="Google Shape;241;g63aa61e053_2_5"/>
          <p:cNvSpPr txBox="1">
            <a:spLocks noGrp="1"/>
          </p:cNvSpPr>
          <p:nvPr>
            <p:ph type="body" idx="1"/>
          </p:nvPr>
        </p:nvSpPr>
        <p:spPr>
          <a:xfrm>
            <a:off x="543742" y="969734"/>
            <a:ext cx="10515599" cy="53634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15000"/>
              </a:lnSpc>
              <a:spcBef>
                <a:spcPts val="0"/>
              </a:spcBef>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7e8c27f835_2_0"/>
          <p:cNvSpPr txBox="1">
            <a:spLocks noGrp="1"/>
          </p:cNvSpPr>
          <p:nvPr>
            <p:ph type="title"/>
          </p:nvPr>
        </p:nvSpPr>
        <p:spPr>
          <a:xfrm>
            <a:off x="33163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Introduction</a:t>
            </a:r>
            <a:endParaRPr/>
          </a:p>
        </p:txBody>
      </p:sp>
      <p:sp>
        <p:nvSpPr>
          <p:cNvPr id="550" name="Google Shape;550;g7e8c27f835_2_0"/>
          <p:cNvSpPr txBox="1">
            <a:spLocks noGrp="1"/>
          </p:cNvSpPr>
          <p:nvPr>
            <p:ph type="body" idx="1"/>
          </p:nvPr>
        </p:nvSpPr>
        <p:spPr>
          <a:xfrm>
            <a:off x="331625" y="1273450"/>
            <a:ext cx="11077420" cy="5401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dirty="0">
                <a:solidFill>
                  <a:schemeClr val="dk1"/>
                </a:solidFill>
                <a:ea typeface="Calibri"/>
                <a:cs typeface="Calibri"/>
                <a:sym typeface="Calibri"/>
              </a:rPr>
              <a:t>Social studies provides a compelling context for teaching reading and writing. Thus, it is important to design healthy integration connected to a compelling question that is </a:t>
            </a: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8"/>
                  </a:ext>
                </a:extLst>
              </a:rPr>
              <a:t>aligned to the </a:t>
            </a:r>
            <a:r>
              <a:rPr lang="en-US" sz="24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9"/>
                  </a:ext>
                </a:extLst>
              </a:rPr>
              <a:t>KAS for Social Studies</a:t>
            </a:r>
            <a:r>
              <a:rPr lang="en-US" sz="2400" i="1" dirty="0">
                <a:solidFill>
                  <a:schemeClr val="dk1"/>
                </a:solidFill>
                <a:ea typeface="Calibri"/>
                <a:cs typeface="Calibri"/>
                <a:sym typeface="Calibri"/>
              </a:rPr>
              <a:t>. </a:t>
            </a:r>
            <a:endParaRPr sz="2400" dirty="0">
              <a:solidFill>
                <a:schemeClr val="dk1"/>
              </a:solidFill>
              <a:ea typeface="Calibri"/>
              <a:cs typeface="Calibri"/>
              <a:sym typeface="Calibri"/>
            </a:endParaRPr>
          </a:p>
          <a:p>
            <a:pPr marL="914400" lvl="0" indent="-381000" algn="l" rtl="0">
              <a:lnSpc>
                <a:spcPct val="115000"/>
              </a:lnSpc>
              <a:spcBef>
                <a:spcPts val="1200"/>
              </a:spcBef>
              <a:spcAft>
                <a:spcPts val="0"/>
              </a:spcAft>
              <a:buClr>
                <a:schemeClr val="dk1"/>
              </a:buClr>
              <a:buSzPts val="2400"/>
              <a:buFont typeface="Calibri"/>
              <a:buChar char="●"/>
            </a:pPr>
            <a:r>
              <a:rPr lang="en-US" sz="2400" dirty="0">
                <a:solidFill>
                  <a:schemeClr val="dk1"/>
                </a:solidFill>
                <a:ea typeface="Calibri"/>
                <a:cs typeface="Calibri"/>
                <a:sym typeface="Calibri"/>
              </a:rPr>
              <a:t>The compelling question provides the compelling context for this work. </a:t>
            </a:r>
            <a:endParaRPr sz="2400" dirty="0">
              <a:solidFill>
                <a:schemeClr val="dk1"/>
              </a:solidFill>
              <a:ea typeface="Calibri"/>
              <a:cs typeface="Calibri"/>
              <a:sym typeface="Calibri"/>
            </a:endParaRPr>
          </a:p>
          <a:p>
            <a:pPr marL="914400" lvl="0" indent="-381000" algn="l" rtl="0">
              <a:lnSpc>
                <a:spcPct val="115000"/>
              </a:lnSpc>
              <a:spcBef>
                <a:spcPts val="0"/>
              </a:spcBef>
              <a:spcAft>
                <a:spcPts val="0"/>
              </a:spcAft>
              <a:buClr>
                <a:schemeClr val="dk1"/>
              </a:buClr>
              <a:buSzPts val="2400"/>
              <a:buFont typeface="Calibri"/>
              <a:buChar char="●"/>
            </a:pP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0"/>
                  </a:ext>
                </a:extLst>
              </a:rPr>
              <a:t>The compelling </a:t>
            </a: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0"/>
                  </a:ext>
                </a:extLst>
              </a:rPr>
              <a:t>question is investigated through a supporting question. </a:t>
            </a:r>
            <a:endParaRPr sz="2400" dirty="0">
              <a:solidFill>
                <a:schemeClr val="dk1"/>
              </a:solidFill>
              <a:ea typeface="Calibri"/>
              <a:cs typeface="Calibri"/>
              <a:sym typeface="Calibri"/>
            </a:endParaRPr>
          </a:p>
          <a:p>
            <a:pPr marL="914400" lvl="0" indent="-381000" algn="l" rtl="0">
              <a:lnSpc>
                <a:spcPct val="115000"/>
              </a:lnSpc>
              <a:spcBef>
                <a:spcPts val="0"/>
              </a:spcBef>
              <a:spcAft>
                <a:spcPts val="0"/>
              </a:spcAft>
              <a:buClr>
                <a:schemeClr val="dk1"/>
              </a:buClr>
              <a:buSzPts val="2400"/>
              <a:buFont typeface="Calibri"/>
              <a:buChar char="●"/>
            </a:pPr>
            <a:r>
              <a:rPr lang="en-US" sz="2400" dirty="0">
                <a:solidFill>
                  <a:schemeClr val="dk1"/>
                </a:solidFill>
                <a:ea typeface="Calibri"/>
                <a:cs typeface="Calibri"/>
                <a:sym typeface="Calibri"/>
              </a:rPr>
              <a:t>The compelling and supporting questions are investigated through </a:t>
            </a:r>
            <a:r>
              <a:rPr lang="en-US" sz="2400" i="1" dirty="0">
                <a:solidFill>
                  <a:schemeClr val="dk1"/>
                </a:solidFill>
                <a:ea typeface="Calibri"/>
                <a:cs typeface="Calibri"/>
                <a:sym typeface="Calibri"/>
              </a:rPr>
              <a:t>KAS for Social Studies</a:t>
            </a:r>
            <a:r>
              <a:rPr lang="en-US" sz="2400" dirty="0">
                <a:solidFill>
                  <a:schemeClr val="dk1"/>
                </a:solidFill>
                <a:ea typeface="Calibri"/>
                <a:cs typeface="Calibri"/>
                <a:sym typeface="Calibri"/>
              </a:rPr>
              <a:t> and </a:t>
            </a:r>
            <a:r>
              <a:rPr lang="en-US" sz="2400" i="1" dirty="0">
                <a:solidFill>
                  <a:schemeClr val="dk1"/>
                </a:solidFill>
                <a:ea typeface="Calibri"/>
                <a:cs typeface="Calibri"/>
                <a:sym typeface="Calibri"/>
              </a:rPr>
              <a:t>KAS for Reading and Writing </a:t>
            </a:r>
            <a:r>
              <a:rPr lang="en-US" sz="2400" dirty="0">
                <a:solidFill>
                  <a:schemeClr val="dk1"/>
                </a:solidFill>
                <a:ea typeface="Calibri"/>
                <a:cs typeface="Calibri"/>
                <a:sym typeface="Calibri"/>
              </a:rPr>
              <a:t>strongly aligned assignments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372F-1D0F-624C-50EF-191C5C733BB8}"/>
              </a:ext>
            </a:extLst>
          </p:cNvPr>
          <p:cNvSpPr>
            <a:spLocks noGrp="1"/>
          </p:cNvSpPr>
          <p:nvPr>
            <p:ph type="title"/>
          </p:nvPr>
        </p:nvSpPr>
        <p:spPr>
          <a:xfrm>
            <a:off x="404447" y="124494"/>
            <a:ext cx="10515600" cy="1325700"/>
          </a:xfrm>
        </p:spPr>
        <p:txBody>
          <a:bodyPr/>
          <a:lstStyle/>
          <a:p>
            <a:r>
              <a:rPr lang="en-US" dirty="0"/>
              <a:t>Questioning</a:t>
            </a:r>
          </a:p>
        </p:txBody>
      </p:sp>
      <p:sp>
        <p:nvSpPr>
          <p:cNvPr id="3" name="Text Placeholder 2">
            <a:extLst>
              <a:ext uri="{FF2B5EF4-FFF2-40B4-BE49-F238E27FC236}">
                <a16:creationId xmlns:a16="http://schemas.microsoft.com/office/drawing/2014/main" id="{C6BF2660-D492-ACB5-274C-1B46A9EAD9F8}"/>
              </a:ext>
            </a:extLst>
          </p:cNvPr>
          <p:cNvSpPr>
            <a:spLocks noGrp="1"/>
          </p:cNvSpPr>
          <p:nvPr>
            <p:ph type="body" idx="1"/>
          </p:nvPr>
        </p:nvSpPr>
        <p:spPr>
          <a:xfrm>
            <a:off x="404447" y="1178170"/>
            <a:ext cx="10949354" cy="4998656"/>
          </a:xfrm>
        </p:spPr>
        <p:txBody>
          <a:bodyPr>
            <a:normAutofit/>
          </a:bodyPr>
          <a:lstStyle/>
          <a:p>
            <a:pPr marL="0" lvl="0" indent="0" algn="l" rtl="0">
              <a:lnSpc>
                <a:spcPct val="115000"/>
              </a:lnSpc>
              <a:spcBef>
                <a:spcPts val="0"/>
              </a:spcBef>
              <a:spcAft>
                <a:spcPts val="0"/>
              </a:spcAft>
              <a:buSzPts val="1800"/>
              <a:buNone/>
            </a:pPr>
            <a:r>
              <a:rPr lang="en-US" sz="2800" b="1" dirty="0">
                <a:solidFill>
                  <a:srgbClr val="000000"/>
                </a:solidFill>
                <a:ea typeface="Calibri"/>
                <a:cs typeface="Calibri"/>
                <a:sym typeface="Calibri"/>
              </a:rPr>
              <a:t>Compelling questions</a:t>
            </a:r>
            <a:r>
              <a:rPr lang="en-US" sz="2800" dirty="0">
                <a:solidFill>
                  <a:srgbClr val="000000"/>
                </a:solidFill>
                <a:ea typeface="Calibri"/>
                <a:cs typeface="Calibri"/>
                <a:sym typeface="Calibri"/>
              </a:rPr>
              <a:t> are open-ended, enduring and center on significant unresolved issues.</a:t>
            </a:r>
          </a:p>
          <a:p>
            <a:pPr marL="0" lvl="0" indent="0" algn="l" rtl="0">
              <a:lnSpc>
                <a:spcPct val="115000"/>
              </a:lnSpc>
              <a:spcBef>
                <a:spcPts val="0"/>
              </a:spcBef>
              <a:spcAft>
                <a:spcPts val="0"/>
              </a:spcAft>
              <a:buSzPts val="1800"/>
              <a:buNone/>
            </a:pPr>
            <a:endParaRPr lang="en-US" sz="2800" dirty="0">
              <a:solidFill>
                <a:srgbClr val="000000"/>
              </a:solidFill>
              <a:ea typeface="Calibri"/>
              <a:cs typeface="Calibri"/>
              <a:sym typeface="Calibri"/>
            </a:endParaRP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Focus on “big ideas”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Are intellectually challenging</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Generate interest</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Allow for multiple perspectives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Can be answered in a variety of ways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Inspire investigation through the discipline strands</a:t>
            </a:r>
          </a:p>
          <a:p>
            <a:endParaRPr lang="en-US" dirty="0"/>
          </a:p>
        </p:txBody>
      </p:sp>
    </p:spTree>
    <p:extLst>
      <p:ext uri="{BB962C8B-B14F-4D97-AF65-F5344CB8AC3E}">
        <p14:creationId xmlns:p14="http://schemas.microsoft.com/office/powerpoint/2010/main" val="2833412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EF71-01CC-DE49-03EA-05963FE688B2}"/>
              </a:ext>
            </a:extLst>
          </p:cNvPr>
          <p:cNvSpPr>
            <a:spLocks noGrp="1"/>
          </p:cNvSpPr>
          <p:nvPr>
            <p:ph type="title"/>
          </p:nvPr>
        </p:nvSpPr>
        <p:spPr>
          <a:xfrm>
            <a:off x="375138" y="18325"/>
            <a:ext cx="10515600" cy="1325700"/>
          </a:xfrm>
        </p:spPr>
        <p:txBody>
          <a:bodyPr/>
          <a:lstStyle/>
          <a:p>
            <a:r>
              <a:rPr lang="en-US" dirty="0"/>
              <a:t>Questioning</a:t>
            </a:r>
          </a:p>
        </p:txBody>
      </p:sp>
      <p:sp>
        <p:nvSpPr>
          <p:cNvPr id="3" name="Text Placeholder 2">
            <a:extLst>
              <a:ext uri="{FF2B5EF4-FFF2-40B4-BE49-F238E27FC236}">
                <a16:creationId xmlns:a16="http://schemas.microsoft.com/office/drawing/2014/main" id="{FDDABDDC-93F6-6D5E-4181-58466DBA4CF9}"/>
              </a:ext>
            </a:extLst>
          </p:cNvPr>
          <p:cNvSpPr>
            <a:spLocks noGrp="1"/>
          </p:cNvSpPr>
          <p:nvPr>
            <p:ph type="body" idx="1"/>
          </p:nvPr>
        </p:nvSpPr>
        <p:spPr>
          <a:xfrm>
            <a:off x="650631" y="1266092"/>
            <a:ext cx="11166231" cy="4910733"/>
          </a:xfrm>
        </p:spPr>
        <p:txBody>
          <a:bodyPr>
            <a:normAutofit/>
          </a:bodyPr>
          <a:lstStyle/>
          <a:p>
            <a:pPr marL="0" lvl="0" indent="0" algn="l" rtl="0">
              <a:lnSpc>
                <a:spcPct val="115000"/>
              </a:lnSpc>
              <a:spcBef>
                <a:spcPts val="0"/>
              </a:spcBef>
              <a:spcAft>
                <a:spcPts val="0"/>
              </a:spcAft>
              <a:buSzPts val="1800"/>
              <a:buNone/>
            </a:pPr>
            <a:r>
              <a:rPr lang="en-US" b="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1"/>
                  </a:ext>
                </a:extLst>
              </a:rPr>
              <a:t>Supporting questions</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2"/>
                  </a:ext>
                </a:extLst>
              </a:rPr>
              <a:t>:</a:t>
            </a:r>
            <a:endParaRPr lang="en-US" dirty="0">
              <a:solidFill>
                <a:srgbClr val="000000"/>
              </a:solidFill>
              <a:ea typeface="Calibri"/>
              <a:cs typeface="Calibri"/>
              <a:sym typeface="Calibri"/>
            </a:endParaRPr>
          </a:p>
          <a:p>
            <a:pPr indent="-457200">
              <a:lnSpc>
                <a:spcPct val="115000"/>
              </a:lnSpc>
              <a:spcBef>
                <a:spcPts val="0"/>
              </a:spcBef>
              <a:buSzPts val="1800"/>
            </a:pPr>
            <a:r>
              <a:rPr lang="en-US" sz="2800" dirty="0">
                <a:solidFill>
                  <a:srgbClr val="000000"/>
                </a:solidFill>
                <a:ea typeface="Calibri"/>
                <a:cs typeface="Calibri"/>
                <a:sym typeface="Calibri"/>
              </a:rPr>
              <a:t>These questions support the compelling question by asking more focused questions.</a:t>
            </a:r>
          </a:p>
          <a:p>
            <a:pPr indent="-457200">
              <a:lnSpc>
                <a:spcPct val="115000"/>
              </a:lnSpc>
              <a:spcBef>
                <a:spcPts val="0"/>
              </a:spcBef>
              <a:buSzPts val="1800"/>
            </a:pPr>
            <a:r>
              <a:rPr lang="en-US" sz="2800" dirty="0">
                <a:solidFill>
                  <a:srgbClr val="000000"/>
                </a:solidFill>
                <a:ea typeface="Calibri"/>
                <a:cs typeface="Calibri"/>
                <a:sym typeface="Calibri"/>
              </a:rPr>
              <a:t>These can be answered through use of the concepts and practices of each social studies discipline (civics, economics, geography and history). </a:t>
            </a:r>
          </a:p>
          <a:p>
            <a:pPr marL="0" lvl="0" indent="0" algn="l" rtl="0">
              <a:lnSpc>
                <a:spcPct val="115000"/>
              </a:lnSpc>
              <a:spcBef>
                <a:spcPts val="0"/>
              </a:spcBef>
              <a:spcAft>
                <a:spcPts val="0"/>
              </a:spcAft>
              <a:buSzPts val="1800"/>
              <a:buNone/>
            </a:pPr>
            <a:endParaRPr lang="en-US" sz="2800" dirty="0">
              <a:solidFill>
                <a:srgbClr val="000000"/>
              </a:solidFill>
              <a:ea typeface="Calibri"/>
              <a:cs typeface="Calibri"/>
              <a:sym typeface="Calibri"/>
            </a:endParaRPr>
          </a:p>
          <a:p>
            <a:pPr marL="0" lvl="0" indent="0" algn="l" rtl="0">
              <a:lnSpc>
                <a:spcPct val="115000"/>
              </a:lnSpc>
              <a:spcBef>
                <a:spcPts val="0"/>
              </a:spcBef>
              <a:spcAft>
                <a:spcPts val="0"/>
              </a:spcAft>
              <a:buSzPts val="1800"/>
              <a:buNone/>
            </a:pPr>
            <a:r>
              <a:rPr lang="en-US" sz="2800" dirty="0">
                <a:solidFill>
                  <a:srgbClr val="000000"/>
                </a:solidFill>
                <a:ea typeface="Calibri"/>
                <a:cs typeface="Calibri"/>
                <a:sym typeface="Calibri"/>
              </a:rPr>
              <a:t>The supporting question drives the investigation of the compelling question. </a:t>
            </a:r>
          </a:p>
          <a:p>
            <a:pPr marL="107950" indent="0">
              <a:buNone/>
            </a:pPr>
            <a:endParaRPr lang="en-US" dirty="0"/>
          </a:p>
        </p:txBody>
      </p:sp>
    </p:spTree>
    <p:extLst>
      <p:ext uri="{BB962C8B-B14F-4D97-AF65-F5344CB8AC3E}">
        <p14:creationId xmlns:p14="http://schemas.microsoft.com/office/powerpoint/2010/main" val="3017075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B630-ECEE-774D-2767-4F0880067DAF}"/>
              </a:ext>
            </a:extLst>
          </p:cNvPr>
          <p:cNvSpPr>
            <a:spLocks noGrp="1"/>
          </p:cNvSpPr>
          <p:nvPr>
            <p:ph type="title"/>
          </p:nvPr>
        </p:nvSpPr>
        <p:spPr/>
        <p:txBody>
          <a:bodyPr/>
          <a:lstStyle/>
          <a:p>
            <a:r>
              <a:rPr lang="en-US" dirty="0"/>
              <a:t>An example:</a:t>
            </a:r>
          </a:p>
        </p:txBody>
      </p:sp>
      <p:sp>
        <p:nvSpPr>
          <p:cNvPr id="3" name="Text Placeholder 2">
            <a:extLst>
              <a:ext uri="{FF2B5EF4-FFF2-40B4-BE49-F238E27FC236}">
                <a16:creationId xmlns:a16="http://schemas.microsoft.com/office/drawing/2014/main" id="{17289D92-CD86-678A-D15F-89F416BEF0F4}"/>
              </a:ext>
            </a:extLst>
          </p:cNvPr>
          <p:cNvSpPr>
            <a:spLocks noGrp="1"/>
          </p:cNvSpPr>
          <p:nvPr>
            <p:ph type="body" idx="1"/>
          </p:nvPr>
        </p:nvSpPr>
        <p:spPr/>
        <p:txBody>
          <a:bodyPr/>
          <a:lstStyle/>
          <a:p>
            <a:pPr indent="-457200">
              <a:lnSpc>
                <a:spcPct val="115000"/>
              </a:lnSpc>
              <a:spcBef>
                <a:spcPts val="0"/>
              </a:spcBef>
              <a:buSzPts val="1800"/>
              <a:buFont typeface="Arial" panose="020B0604020202020204" pitchFamily="34" charset="0"/>
              <a:buChar char="•"/>
            </a:pPr>
            <a:r>
              <a:rPr lang="en-US" sz="3200" b="1" dirty="0">
                <a:solidFill>
                  <a:srgbClr val="3F3F3F"/>
                </a:solidFill>
                <a:ea typeface="Calibri"/>
                <a:cs typeface="Calibri"/>
                <a:sym typeface="Calibri"/>
              </a:rPr>
              <a:t>Compelling Question: </a:t>
            </a:r>
            <a:r>
              <a:rPr lang="en-US" sz="3200" dirty="0">
                <a:solidFill>
                  <a:srgbClr val="3F3F3F"/>
                </a:solidFill>
                <a:ea typeface="Calibri"/>
                <a:cs typeface="Calibri"/>
                <a:sym typeface="Calibri"/>
              </a:rPr>
              <a:t>What unites Americans?</a:t>
            </a:r>
          </a:p>
          <a:p>
            <a:pPr marL="342900" indent="-342900">
              <a:lnSpc>
                <a:spcPct val="115000"/>
              </a:lnSpc>
              <a:spcBef>
                <a:spcPts val="0"/>
              </a:spcBef>
              <a:buSzPts val="1800"/>
              <a:buFont typeface="Arial" panose="020B0604020202020204" pitchFamily="34" charset="0"/>
              <a:buChar char="•"/>
            </a:pPr>
            <a:endParaRPr lang="en-US" sz="2400" dirty="0">
              <a:solidFill>
                <a:srgbClr val="D2BD24"/>
              </a:solidFill>
              <a:ea typeface="Calibri"/>
              <a:cs typeface="Calibri"/>
              <a:sym typeface="Calibri"/>
            </a:endParaRPr>
          </a:p>
          <a:p>
            <a:pPr indent="-457200">
              <a:lnSpc>
                <a:spcPct val="115000"/>
              </a:lnSpc>
              <a:spcBef>
                <a:spcPts val="0"/>
              </a:spcBef>
              <a:buSzPts val="1800"/>
              <a:buFont typeface="Arial" panose="020B0604020202020204" pitchFamily="34" charset="0"/>
              <a:buChar char="•"/>
            </a:pPr>
            <a:r>
              <a:rPr lang="en-US" sz="3200" b="1" dirty="0">
                <a:solidFill>
                  <a:srgbClr val="3F3F3F"/>
                </a:solidFill>
                <a:ea typeface="Calibri"/>
                <a:cs typeface="Calibri"/>
                <a:sym typeface="Calibri"/>
              </a:rPr>
              <a:t>Supporting Question </a:t>
            </a:r>
            <a:r>
              <a:rPr lang="en-US" sz="3200" dirty="0">
                <a:solidFill>
                  <a:srgbClr val="3F3F3F"/>
                </a:solidFill>
                <a:ea typeface="Calibri"/>
                <a:cs typeface="Calibri"/>
                <a:sym typeface="Calibri"/>
              </a:rPr>
              <a:t>examples:</a:t>
            </a:r>
            <a:endParaRPr lang="en-US" sz="3200" dirty="0">
              <a:ea typeface="Calibri"/>
              <a:cs typeface="Calibri"/>
              <a:sym typeface="Calibri"/>
            </a:endParaRP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rPr>
              <a:t>Why did the British Parliament raise taxes on the colonists?</a:t>
            </a: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rPr>
              <a:t>What actions taken by the British Parliament angered the colonists?</a:t>
            </a: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7"/>
                  </a:ext>
                </a:extLst>
              </a:rPr>
              <a:t>How do the founding documents establish the principles of the federal government? </a:t>
            </a:r>
            <a:endParaRPr lang="en-US" dirty="0">
              <a:solidFill>
                <a:srgbClr val="000000"/>
              </a:solidFill>
              <a:latin typeface="Franklin Gothic Book" panose="020B0503020102020204" pitchFamily="34" charset="0"/>
              <a:ea typeface="Calibri"/>
              <a:cs typeface="Calibri"/>
              <a:sym typeface="Calibri"/>
            </a:endParaRPr>
          </a:p>
          <a:p>
            <a:endParaRPr lang="en-US" dirty="0"/>
          </a:p>
        </p:txBody>
      </p:sp>
    </p:spTree>
    <p:extLst>
      <p:ext uri="{BB962C8B-B14F-4D97-AF65-F5344CB8AC3E}">
        <p14:creationId xmlns:p14="http://schemas.microsoft.com/office/powerpoint/2010/main" val="970545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EAE-28F1-F05C-9F46-DA12F1CA728C}"/>
              </a:ext>
            </a:extLst>
          </p:cNvPr>
          <p:cNvSpPr>
            <a:spLocks noGrp="1"/>
          </p:cNvSpPr>
          <p:nvPr>
            <p:ph type="title"/>
          </p:nvPr>
        </p:nvSpPr>
        <p:spPr>
          <a:xfrm>
            <a:off x="228600" y="0"/>
            <a:ext cx="11734800" cy="1690825"/>
          </a:xfrm>
        </p:spPr>
        <p:txBody>
          <a:bodyPr/>
          <a:lstStyle/>
          <a:p>
            <a:r>
              <a:rPr lang="en-US" dirty="0"/>
              <a:t>Application: Can you </a:t>
            </a:r>
            <a:r>
              <a:rPr lang="en-US"/>
              <a:t>identify compelling </a:t>
            </a:r>
            <a:r>
              <a:rPr lang="en-US" dirty="0"/>
              <a:t>and supporting questions?</a:t>
            </a:r>
          </a:p>
        </p:txBody>
      </p:sp>
      <p:sp>
        <p:nvSpPr>
          <p:cNvPr id="3" name="Text Placeholder 2">
            <a:extLst>
              <a:ext uri="{FF2B5EF4-FFF2-40B4-BE49-F238E27FC236}">
                <a16:creationId xmlns:a16="http://schemas.microsoft.com/office/drawing/2014/main" id="{110AF7BB-457F-887A-8A4B-18D0FB9657C2}"/>
              </a:ext>
            </a:extLst>
          </p:cNvPr>
          <p:cNvSpPr>
            <a:spLocks noGrp="1"/>
          </p:cNvSpPr>
          <p:nvPr>
            <p:ph type="body" idx="1"/>
          </p:nvPr>
        </p:nvSpPr>
        <p:spPr>
          <a:xfrm>
            <a:off x="228600" y="1424354"/>
            <a:ext cx="11377246" cy="4752471"/>
          </a:xfrm>
        </p:spPr>
        <p:txBody>
          <a:bodyPr>
            <a:noAutofit/>
          </a:bodyPr>
          <a:lstStyle/>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What is the purpose of rules and laws in Kentucky?</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What unites Americans?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ffectLst/>
                <a:ea typeface="Calibri" panose="020F0502020204030204" pitchFamily="34" charset="0"/>
              </a:rPr>
              <a:t>How have cultural groups in the past and today shaped Mexico? </a:t>
            </a:r>
            <a:endParaRPr lang="en-US" sz="1800" dirty="0">
              <a:solidFill>
                <a:schemeClr val="tx1"/>
              </a:solidFill>
              <a:effectLst/>
              <a:ea typeface="Calibri" panose="020F0502020204030204" pitchFamily="34" charset="0"/>
              <a:cs typeface="Calibri"/>
              <a:sym typeface="Calibri"/>
            </a:endParaRP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What makes a community healthy?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How did enslaved Africans resist?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Why did the colonists demand no taxation without representation?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How does a government compromise amidst polarization?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FF"/>
                </a:highlight>
                <a:ea typeface="Calibri"/>
                <a:cs typeface="Calibri"/>
                <a:sym typeface="Calibri"/>
              </a:rPr>
              <a:t>How do complex societies develop? </a:t>
            </a:r>
          </a:p>
          <a:p>
            <a:endParaRPr lang="en-US" sz="2000" dirty="0"/>
          </a:p>
        </p:txBody>
      </p:sp>
    </p:spTree>
    <p:extLst>
      <p:ext uri="{BB962C8B-B14F-4D97-AF65-F5344CB8AC3E}">
        <p14:creationId xmlns:p14="http://schemas.microsoft.com/office/powerpoint/2010/main" val="1554533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EAE-28F1-F05C-9F46-DA12F1CA728C}"/>
              </a:ext>
            </a:extLst>
          </p:cNvPr>
          <p:cNvSpPr>
            <a:spLocks noGrp="1"/>
          </p:cNvSpPr>
          <p:nvPr>
            <p:ph type="title"/>
          </p:nvPr>
        </p:nvSpPr>
        <p:spPr>
          <a:xfrm>
            <a:off x="228600" y="0"/>
            <a:ext cx="11734800" cy="1690825"/>
          </a:xfrm>
        </p:spPr>
        <p:txBody>
          <a:bodyPr/>
          <a:lstStyle/>
          <a:p>
            <a:r>
              <a:rPr lang="en-US" dirty="0"/>
              <a:t>Application: Can you </a:t>
            </a:r>
            <a:r>
              <a:rPr lang="en-US"/>
              <a:t>identify compelling </a:t>
            </a:r>
            <a:r>
              <a:rPr lang="en-US" dirty="0"/>
              <a:t>and supporting questions?</a:t>
            </a:r>
          </a:p>
        </p:txBody>
      </p:sp>
      <p:sp>
        <p:nvSpPr>
          <p:cNvPr id="3" name="Text Placeholder 2">
            <a:extLst>
              <a:ext uri="{FF2B5EF4-FFF2-40B4-BE49-F238E27FC236}">
                <a16:creationId xmlns:a16="http://schemas.microsoft.com/office/drawing/2014/main" id="{110AF7BB-457F-887A-8A4B-18D0FB9657C2}"/>
              </a:ext>
            </a:extLst>
          </p:cNvPr>
          <p:cNvSpPr>
            <a:spLocks noGrp="1"/>
          </p:cNvSpPr>
          <p:nvPr>
            <p:ph type="body" idx="1"/>
          </p:nvPr>
        </p:nvSpPr>
        <p:spPr>
          <a:xfrm>
            <a:off x="228600" y="1424354"/>
            <a:ext cx="11377246" cy="4752471"/>
          </a:xfrm>
        </p:spPr>
        <p:txBody>
          <a:bodyPr>
            <a:noAutofit/>
          </a:bodyPr>
          <a:lstStyle/>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What is the purpose of rules and laws in Kentucky?</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00"/>
                </a:highlight>
                <a:ea typeface="Calibri"/>
                <a:cs typeface="Calibri"/>
                <a:sym typeface="Calibri"/>
              </a:rPr>
              <a:t>What unites Americans?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ffectLst/>
                <a:ea typeface="Calibri" panose="020F0502020204030204" pitchFamily="34" charset="0"/>
              </a:rPr>
              <a:t>How have cultural groups in the past and today shaped Mexico? </a:t>
            </a:r>
            <a:endParaRPr lang="en-US" sz="1800" dirty="0">
              <a:solidFill>
                <a:schemeClr val="tx1"/>
              </a:solidFill>
              <a:effectLst/>
              <a:ea typeface="Calibri" panose="020F0502020204030204" pitchFamily="34" charset="0"/>
              <a:cs typeface="Calibri"/>
              <a:sym typeface="Calibri"/>
            </a:endParaRP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00"/>
                </a:highlight>
                <a:ea typeface="Calibri"/>
                <a:cs typeface="Calibri"/>
                <a:sym typeface="Calibri"/>
              </a:rPr>
              <a:t>What makes a community healthy?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How did enslaved Africans resist?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ea typeface="Calibri"/>
                <a:cs typeface="Calibri"/>
                <a:sym typeface="Calibri"/>
              </a:rPr>
              <a:t>Why did the colonists demand no taxation without representation? </a:t>
            </a:r>
          </a:p>
          <a:p>
            <a:pPr marL="0" lvl="0" indent="0" algn="l" rtl="0">
              <a:lnSpc>
                <a:spcPct val="100000"/>
              </a:lnSpc>
              <a:spcBef>
                <a:spcPts val="0"/>
              </a:spcBef>
              <a:spcAft>
                <a:spcPts val="0"/>
              </a:spcAft>
              <a:buNone/>
            </a:pPr>
            <a:endParaRPr lang="en-US" sz="1800" dirty="0">
              <a:solidFill>
                <a:schemeClr val="tx1"/>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00"/>
                </a:highlight>
                <a:ea typeface="Calibri"/>
                <a:cs typeface="Calibri"/>
                <a:sym typeface="Calibri"/>
              </a:rPr>
              <a:t>How does a government compromise amidst polarization?  </a:t>
            </a:r>
          </a:p>
          <a:p>
            <a:pPr marL="0" lvl="0" indent="0" algn="l" rtl="0">
              <a:lnSpc>
                <a:spcPct val="100000"/>
              </a:lnSpc>
              <a:spcBef>
                <a:spcPts val="0"/>
              </a:spcBef>
              <a:spcAft>
                <a:spcPts val="0"/>
              </a:spcAft>
              <a:buNone/>
            </a:pPr>
            <a:endParaRPr lang="en-US" sz="1800" dirty="0">
              <a:solidFill>
                <a:schemeClr val="tx1"/>
              </a:solidFill>
              <a:highlight>
                <a:srgbClr val="FFFF00"/>
              </a:highlight>
              <a:ea typeface="Calibri"/>
              <a:cs typeface="Calibri"/>
              <a:sym typeface="Calibri"/>
            </a:endParaRPr>
          </a:p>
          <a:p>
            <a:pPr marL="0" lvl="0" indent="0" algn="l" rtl="0">
              <a:lnSpc>
                <a:spcPct val="100000"/>
              </a:lnSpc>
              <a:spcBef>
                <a:spcPts val="0"/>
              </a:spcBef>
              <a:spcAft>
                <a:spcPts val="0"/>
              </a:spcAft>
              <a:buNone/>
            </a:pPr>
            <a:r>
              <a:rPr lang="en-US" sz="1800" dirty="0">
                <a:solidFill>
                  <a:schemeClr val="tx1"/>
                </a:solidFill>
                <a:highlight>
                  <a:srgbClr val="FFFF00"/>
                </a:highlight>
                <a:ea typeface="Calibri"/>
                <a:cs typeface="Calibri"/>
                <a:sym typeface="Calibri"/>
              </a:rPr>
              <a:t>How do complex societies develop? </a:t>
            </a:r>
          </a:p>
          <a:p>
            <a:endParaRPr lang="en-US" sz="2000" dirty="0"/>
          </a:p>
        </p:txBody>
      </p:sp>
    </p:spTree>
    <p:extLst>
      <p:ext uri="{BB962C8B-B14F-4D97-AF65-F5344CB8AC3E}">
        <p14:creationId xmlns:p14="http://schemas.microsoft.com/office/powerpoint/2010/main" val="1137674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
          <p:cNvSpPr txBox="1">
            <a:spLocks noGrp="1"/>
          </p:cNvSpPr>
          <p:nvPr>
            <p:ph type="title"/>
          </p:nvPr>
        </p:nvSpPr>
        <p:spPr>
          <a:xfrm>
            <a:off x="555775" y="257025"/>
            <a:ext cx="8596800" cy="148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3959"/>
              <a:buFont typeface="Georgia"/>
              <a:buNone/>
            </a:pPr>
            <a:r>
              <a:rPr lang="en-US" sz="3959"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5"/>
                  </a:ext>
                </a:extLst>
              </a:rPr>
              <a:t>Getting Started</a:t>
            </a:r>
            <a:r>
              <a:rPr lang="en-US" sz="3959"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6"/>
                  </a:ext>
                </a:extLst>
              </a:rPr>
              <a:t> </a:t>
            </a:r>
            <a:r>
              <a:rPr lang="en-US" sz="3959" dirty="0"/>
              <a:t> </a:t>
            </a:r>
            <a:endParaRPr sz="3959" dirty="0"/>
          </a:p>
        </p:txBody>
      </p:sp>
      <p:sp>
        <p:nvSpPr>
          <p:cNvPr id="593" name="Google Shape;593;p7"/>
          <p:cNvSpPr txBox="1"/>
          <p:nvPr/>
        </p:nvSpPr>
        <p:spPr>
          <a:xfrm>
            <a:off x="413359" y="931985"/>
            <a:ext cx="11350749" cy="53820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dirty="0">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7"/>
                  </a:ext>
                </a:extLst>
              </a:rPr>
              <a:t>Gathering R</a:t>
            </a:r>
            <a:r>
              <a:rPr lang="en-US" sz="3000" b="1" i="0" u="none" strike="noStrike" cap="none"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8"/>
                  </a:ext>
                </a:extLst>
              </a:rPr>
              <a:t>esources:</a:t>
            </a:r>
            <a:endParaRPr sz="3000" b="1" i="0" u="none" strike="noStrike" cap="none" dirty="0">
              <a:solidFill>
                <a:srgbClr val="000000"/>
              </a:solidFill>
              <a:latin typeface="Franklin Gothic Book" panose="020B0503020102020204" pitchFamily="34" charset="0"/>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Knowledge of the architectures of the </a:t>
            </a:r>
            <a:r>
              <a:rPr lang="en-US" sz="2400" i="1" u="none" strike="noStrike" cap="none" dirty="0">
                <a:solidFill>
                  <a:srgbClr val="000000"/>
                </a:solidFill>
                <a:latin typeface="Franklin Gothic Book" panose="020B0503020102020204" pitchFamily="34" charset="0"/>
                <a:ea typeface="Calibri"/>
                <a:cs typeface="Calibri"/>
                <a:sym typeface="Calibri"/>
              </a:rPr>
              <a:t>KAS for Social Studies</a:t>
            </a:r>
            <a:r>
              <a:rPr lang="en-US" sz="2400" i="0" u="none" strike="noStrike" cap="none" dirty="0">
                <a:solidFill>
                  <a:srgbClr val="000000"/>
                </a:solidFill>
                <a:latin typeface="Franklin Gothic Book" panose="020B0503020102020204" pitchFamily="34" charset="0"/>
                <a:ea typeface="Calibri"/>
                <a:cs typeface="Calibri"/>
                <a:sym typeface="Calibri"/>
              </a:rPr>
              <a:t> and the </a:t>
            </a:r>
            <a:r>
              <a:rPr lang="en-US" sz="2400" i="1" u="none" strike="noStrike" cap="none" dirty="0">
                <a:solidFill>
                  <a:srgbClr val="000000"/>
                </a:solidFill>
                <a:latin typeface="Franklin Gothic Book" panose="020B0503020102020204" pitchFamily="34" charset="0"/>
                <a:ea typeface="Calibri"/>
                <a:cs typeface="Calibri"/>
                <a:sym typeface="Calibri"/>
              </a:rPr>
              <a:t>KAS for Reading and Writing</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1" u="none" strike="noStrike" cap="none" dirty="0">
                <a:solidFill>
                  <a:srgbClr val="000000"/>
                </a:solidFill>
                <a:latin typeface="Franklin Gothic Book" panose="020B0503020102020204" pitchFamily="34" charset="0"/>
                <a:ea typeface="Calibri"/>
                <a:cs typeface="Calibri"/>
                <a:sym typeface="Calibri"/>
              </a:rPr>
              <a:t>KAS for Social Studies</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1" u="none" strike="noStrike" cap="none" dirty="0">
                <a:solidFill>
                  <a:srgbClr val="000000"/>
                </a:solidFill>
                <a:latin typeface="Franklin Gothic Book" panose="020B0503020102020204" pitchFamily="34" charset="0"/>
                <a:ea typeface="Calibri"/>
                <a:cs typeface="Calibri"/>
                <a:sym typeface="Calibri"/>
              </a:rPr>
              <a:t>KAS for Reading and Writing</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An understanding of your grade level topic in order to </a:t>
            </a:r>
            <a:r>
              <a:rPr lang="en-US" sz="2400" dirty="0">
                <a:latin typeface="Franklin Gothic Book" panose="020B0503020102020204" pitchFamily="34" charset="0"/>
                <a:ea typeface="Calibri"/>
                <a:cs typeface="Calibri"/>
                <a:sym typeface="Calibri"/>
              </a:rPr>
              <a:t>understand the function of </a:t>
            </a:r>
            <a:r>
              <a:rPr lang="en-US" sz="2400" i="0" u="none" strike="noStrike" cap="none" dirty="0">
                <a:solidFill>
                  <a:srgbClr val="000000"/>
                </a:solidFill>
                <a:latin typeface="Franklin Gothic Book" panose="020B0503020102020204" pitchFamily="34" charset="0"/>
                <a:ea typeface="Calibri"/>
                <a:cs typeface="Calibri"/>
                <a:sym typeface="Calibri"/>
              </a:rPr>
              <a:t>compelling and supporting questions</a:t>
            </a: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Text sources rich in social studies content and aligned with standards in both areas</a:t>
            </a: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7dbc95a298_0_29"/>
          <p:cNvSpPr txBox="1">
            <a:spLocks noGrp="1"/>
          </p:cNvSpPr>
          <p:nvPr>
            <p:ph type="title"/>
          </p:nvPr>
        </p:nvSpPr>
        <p:spPr>
          <a:xfrm>
            <a:off x="321600" y="131781"/>
            <a:ext cx="8596800" cy="853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0"/>
                  </a:ext>
                </a:extLst>
              </a:rPr>
              <a:t>Getting Started</a:t>
            </a: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1"/>
                  </a:ext>
                </a:extLst>
              </a:rPr>
              <a:t> </a:t>
            </a:r>
            <a:endParaRPr dirty="0"/>
          </a:p>
        </p:txBody>
      </p:sp>
      <p:sp>
        <p:nvSpPr>
          <p:cNvPr id="599" name="Google Shape;599;g7dbc95a298_0_29"/>
          <p:cNvSpPr txBox="1">
            <a:spLocks noGrp="1"/>
          </p:cNvSpPr>
          <p:nvPr>
            <p:ph type="body" idx="1"/>
          </p:nvPr>
        </p:nvSpPr>
        <p:spPr>
          <a:xfrm>
            <a:off x="386950" y="1006134"/>
            <a:ext cx="11570588" cy="5135385"/>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2"/>
                  </a:ext>
                </a:extLst>
              </a:rPr>
              <a:t>As healthy integration is designed, it is imperative that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3"/>
                  </a:ext>
                </a:extLst>
              </a:rPr>
              <a:t>integrity of instruction</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4"/>
                  </a:ext>
                </a:extLst>
              </a:rPr>
              <a:t> in these disciplines is not sacrificed. </a:t>
            </a:r>
            <a:endParaRPr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5"/>
                </a:ext>
              </a:extLst>
            </a:endParaRPr>
          </a:p>
          <a:p>
            <a:pPr marL="0" lvl="0" indent="0" algn="l" rtl="0">
              <a:lnSpc>
                <a:spcPct val="115000"/>
              </a:lnSpc>
              <a:spcBef>
                <a:spcPts val="1200"/>
              </a:spcBef>
              <a:spcAft>
                <a:spcPts val="0"/>
              </a:spcAft>
              <a:buClr>
                <a:schemeClr val="dk1"/>
              </a:buClr>
              <a:buSzPts val="1100"/>
              <a:buFont typeface="Arial"/>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6"/>
                  </a:ext>
                </a:extLst>
              </a:rPr>
              <a:t>	When integrating social studies and reading and writing, it is imperative that students are engaging in the content and the skills of each discipline so that students can gain an appreciation of the uniqueness of each discipline. </a:t>
            </a:r>
            <a:endParaRPr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7"/>
                </a:ext>
              </a:extLst>
            </a:endParaRPr>
          </a:p>
          <a:p>
            <a:pPr marL="0" lvl="0" indent="457200" algn="l" rtl="0">
              <a:lnSpc>
                <a:spcPct val="115000"/>
              </a:lnSpc>
              <a:spcBef>
                <a:spcPts val="1200"/>
              </a:spcBef>
              <a:spcAft>
                <a:spcPts val="0"/>
              </a:spcAft>
              <a:buClr>
                <a:schemeClr val="dk1"/>
              </a:buClr>
              <a:buSzPts val="1100"/>
              <a:buFont typeface="Arial"/>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8"/>
                  </a:ext>
                </a:extLst>
              </a:rPr>
              <a:t>Both disciplines are unique and provide a discipline specific way of studying content and applying skills. For integration to truly be healthy, students must engage with assignments that require demonstrating their mastery of the standards for each discipline. To not fully engage with the uniqueness of each discipline could result in fractured or stealthy integration. </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2400" dirty="0">
              <a:solidFill>
                <a:srgbClr val="000000"/>
              </a:solidFill>
              <a:latin typeface="Calibri"/>
              <a:ea typeface="Calibri"/>
              <a:cs typeface="Calibri"/>
              <a:sym typeface="Calibri"/>
            </a:endParaRPr>
          </a:p>
          <a:p>
            <a:pPr marL="0" lvl="0" indent="0" algn="l" rtl="0">
              <a:spcBef>
                <a:spcPts val="1200"/>
              </a:spcBef>
              <a:spcAft>
                <a:spcPts val="0"/>
              </a:spcAft>
              <a:buNone/>
            </a:pPr>
            <a:endParaRPr dirty="0"/>
          </a:p>
        </p:txBody>
      </p:sp>
      <p:sp>
        <p:nvSpPr>
          <p:cNvPr id="601" name="Google Shape;601;g7dbc95a298_0_29"/>
          <p:cNvSpPr txBox="1"/>
          <p:nvPr/>
        </p:nvSpPr>
        <p:spPr>
          <a:xfrm>
            <a:off x="386950" y="716481"/>
            <a:ext cx="82977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latin typeface="Calibri"/>
                <a:ea typeface="Calibri"/>
                <a:cs typeface="Calibri"/>
                <a:sym typeface="Calibri"/>
              </a:rPr>
              <a:t>Developing Mindset:</a:t>
            </a:r>
            <a:endParaRPr sz="3000" b="1" dirty="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7dbc95a298_0_3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a:t>How is healthy integration designed?</a:t>
            </a:r>
            <a:endParaRPr/>
          </a:p>
        </p:txBody>
      </p:sp>
      <p:sp>
        <p:nvSpPr>
          <p:cNvPr id="607" name="Google Shape;607;g7dbc95a298_0_37"/>
          <p:cNvSpPr txBox="1">
            <a:spLocks noGrp="1"/>
          </p:cNvSpPr>
          <p:nvPr>
            <p:ph type="body" idx="1"/>
          </p:nvPr>
        </p:nvSpPr>
        <p:spPr>
          <a:xfrm>
            <a:off x="374949" y="1055077"/>
            <a:ext cx="11318819" cy="542039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000000"/>
                </a:solidFill>
                <a:ea typeface="Calibri"/>
                <a:cs typeface="Calibri"/>
                <a:sym typeface="Calibri"/>
              </a:rPr>
              <a:t>Step One:</a:t>
            </a:r>
            <a:endParaRPr sz="2400" b="1"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1"/>
                  </a:ext>
                </a:extLst>
              </a:rPr>
              <a:t>In</a:t>
            </a:r>
            <a:r>
              <a:rPr lang="en-US" sz="2400" dirty="0">
                <a:solidFill>
                  <a:srgbClr val="000000"/>
                </a:solidFill>
                <a:ea typeface="Calibri"/>
                <a:cs typeface="Calibri"/>
                <a:sym typeface="Calibri"/>
              </a:rPr>
              <a:t> order to identify or write a compelling question to provide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2"/>
                  </a:ext>
                </a:extLst>
              </a:rPr>
              <a:t>compelling </a:t>
            </a:r>
            <a:r>
              <a:rPr lang="en-US" sz="2400" dirty="0">
                <a:solidFill>
                  <a:srgbClr val="000000"/>
                </a:solidFill>
                <a:ea typeface="Calibri"/>
                <a:cs typeface="Calibri"/>
                <a:sym typeface="Calibri"/>
              </a:rPr>
              <a:t>context for healthy integration, you must begin with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Reviewing your grade-level standards will allow you</a:t>
            </a:r>
            <a:r>
              <a:rPr lang="en-US" sz="2400" i="1" dirty="0">
                <a:solidFill>
                  <a:srgbClr val="000000"/>
                </a:solidFill>
                <a:ea typeface="Calibri"/>
                <a:cs typeface="Calibri"/>
                <a:sym typeface="Calibri"/>
              </a:rPr>
              <a:t> </a:t>
            </a:r>
            <a:r>
              <a:rPr lang="en-US" sz="2400" dirty="0">
                <a:solidFill>
                  <a:srgbClr val="000000"/>
                </a:solidFill>
                <a:ea typeface="Calibri"/>
                <a:cs typeface="Calibri"/>
                <a:sym typeface="Calibri"/>
              </a:rPr>
              <a:t>to identify a standards-aligned topic of study. To start this work, complete the following: </a:t>
            </a:r>
            <a:endParaRPr sz="2400" dirty="0">
              <a:solidFill>
                <a:srgbClr val="000000"/>
              </a:solidFill>
              <a:ea typeface="Calibri"/>
              <a:cs typeface="Calibri"/>
              <a:sym typeface="Calibri"/>
            </a:endParaRPr>
          </a:p>
          <a:p>
            <a:pPr marL="457200" lvl="0" indent="-381000" algn="l" rtl="0">
              <a:spcBef>
                <a:spcPts val="1000"/>
              </a:spcBef>
              <a:spcAft>
                <a:spcPts val="0"/>
              </a:spcAft>
              <a:buClr>
                <a:srgbClr val="000000"/>
              </a:buClr>
              <a:buSzPts val="2400"/>
              <a:buFont typeface="Calibri"/>
              <a:buChar char="●"/>
            </a:pPr>
            <a:r>
              <a:rPr lang="en-US" sz="2400" dirty="0">
                <a:solidFill>
                  <a:srgbClr val="000000"/>
                </a:solidFill>
                <a:ea typeface="Calibri"/>
                <a:cs typeface="Calibri"/>
                <a:sym typeface="Calibri"/>
              </a:rPr>
              <a:t>Review your grade-level overview in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to gain a deeper understanding of the grade-level theme. </a:t>
            </a:r>
            <a:endParaRPr sz="2400" dirty="0">
              <a:solidFill>
                <a:srgbClr val="000000"/>
              </a:solidFill>
              <a:ea typeface="Calibri"/>
              <a:cs typeface="Calibri"/>
              <a:sym typeface="Calibri"/>
            </a:endParaRPr>
          </a:p>
          <a:p>
            <a:pPr marL="457200" lvl="0" indent="-381000" algn="l" rtl="0">
              <a:spcBef>
                <a:spcPts val="0"/>
              </a:spcBef>
              <a:spcAft>
                <a:spcPts val="0"/>
              </a:spcAft>
              <a:buClr>
                <a:srgbClr val="000000"/>
              </a:buClr>
              <a:buSzPts val="2400"/>
              <a:buFont typeface="Calibri"/>
              <a:buChar char="●"/>
            </a:pPr>
            <a:r>
              <a:rPr lang="en-US" sz="2400" dirty="0">
                <a:solidFill>
                  <a:srgbClr val="000000"/>
                </a:solidFill>
                <a:ea typeface="Calibri"/>
                <a:cs typeface="Calibri"/>
                <a:sym typeface="Calibri"/>
              </a:rPr>
              <a:t>Next, review the 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3"/>
                  </a:ext>
                </a:extLst>
              </a:rPr>
              <a:t>for your grade-level</a:t>
            </a:r>
            <a:r>
              <a:rPr lang="en-US" sz="2400" dirty="0">
                <a:solidFill>
                  <a:srgbClr val="000000"/>
                </a:solidFill>
                <a:ea typeface="Calibri"/>
                <a:cs typeface="Calibri"/>
                <a:sym typeface="Calibri"/>
              </a:rPr>
              <a:t> and identify standards that compliment each other in an instructional setting. </a:t>
            </a:r>
            <a:endParaRPr sz="2400" dirty="0">
              <a:solidFill>
                <a:srgbClr val="000000"/>
              </a:solidFill>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dirty="0">
                <a:solidFill>
                  <a:schemeClr val="dk1"/>
                </a:solidFill>
                <a:ea typeface="Calibri"/>
                <a:cs typeface="Calibri"/>
                <a:sym typeface="Calibri"/>
              </a:rPr>
              <a:t>As you are identifying the standards, decide on a topic of study identified in the grade-level standards. </a:t>
            </a:r>
            <a:endParaRPr sz="1800" dirty="0">
              <a:solidFill>
                <a:schemeClr val="dk1"/>
              </a:solidFill>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Franklin Gothic Book" panose="020B0503020102020204" pitchFamily="34" charset="0"/>
                <a:ea typeface="Calibri"/>
                <a:cs typeface="Calibri"/>
                <a:sym typeface="Calibri"/>
              </a:rPr>
              <a:t>Note: Reviewing the disciplinary clarifications will provide additional clarity to the expectations of the standards. </a:t>
            </a:r>
            <a:endParaRPr sz="2400" dirty="0">
              <a:solidFill>
                <a:srgbClr val="000000"/>
              </a:solidFill>
              <a:latin typeface="Franklin Gothic Book" panose="020B0503020102020204" pitchFamily="34" charset="0"/>
              <a:ea typeface="Calibri"/>
              <a:cs typeface="Calibri"/>
              <a:sym typeface="Calibri"/>
            </a:endParaRPr>
          </a:p>
          <a:p>
            <a:pPr marL="0" lvl="0" indent="0" algn="l" rtl="0">
              <a:spcBef>
                <a:spcPts val="100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7dbc95a298_0_52"/>
          <p:cNvSpPr txBox="1">
            <a:spLocks noGrp="1"/>
          </p:cNvSpPr>
          <p:nvPr>
            <p:ph type="title"/>
          </p:nvPr>
        </p:nvSpPr>
        <p:spPr>
          <a:xfrm>
            <a:off x="0"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a:t>How is healthy integration designed?</a:t>
            </a:r>
            <a:r>
              <a:rPr lang="en-US" dirty="0"/>
              <a:t> </a:t>
            </a:r>
            <a:endParaRPr dirty="0"/>
          </a:p>
        </p:txBody>
      </p:sp>
      <p:sp>
        <p:nvSpPr>
          <p:cNvPr id="614" name="Google Shape;614;g7dbc95a298_0_52"/>
          <p:cNvSpPr txBox="1">
            <a:spLocks noGrp="1"/>
          </p:cNvSpPr>
          <p:nvPr>
            <p:ph type="body" idx="1"/>
          </p:nvPr>
        </p:nvSpPr>
        <p:spPr>
          <a:xfrm>
            <a:off x="255620" y="660450"/>
            <a:ext cx="11885125" cy="5258206"/>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dirty="0">
                <a:solidFill>
                  <a:srgbClr val="000000"/>
                </a:solidFill>
                <a:ea typeface="Calibri"/>
                <a:cs typeface="Calibri"/>
                <a:sym typeface="Calibri"/>
              </a:rPr>
              <a:t>It is important to note that when you are selecting standards from the </a:t>
            </a:r>
            <a:r>
              <a:rPr lang="en-US" sz="2200" i="1" dirty="0">
                <a:solidFill>
                  <a:srgbClr val="000000"/>
                </a:solidFill>
                <a:ea typeface="Calibri"/>
                <a:cs typeface="Calibri"/>
                <a:sym typeface="Calibri"/>
              </a:rPr>
              <a:t>KAS for Social Studies</a:t>
            </a:r>
            <a:r>
              <a:rPr lang="en-US" sz="2200" dirty="0">
                <a:solidFill>
                  <a:srgbClr val="000000"/>
                </a:solidFill>
                <a:ea typeface="Calibri"/>
                <a:cs typeface="Calibri"/>
                <a:sym typeface="Calibri"/>
              </a:rPr>
              <a:t> to engage in this work, you must select standards from the following inquiry practices and the disciplinary strand standards:</a:t>
            </a:r>
            <a:endParaRPr sz="2200" dirty="0">
              <a:solidFill>
                <a:srgbClr val="000000"/>
              </a:solidFil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Questioning standards for both the compelling and supporting questions </a:t>
            </a: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Disciplinary strand standards </a:t>
            </a:r>
            <a:endParaRPr sz="2200" dirty="0">
              <a:solidFill>
                <a:srgbClr val="000000"/>
              </a:solidFill>
              <a:ea typeface="Calibri"/>
              <a:cs typeface="Calibri"/>
              <a:sym typeface="Calibri"/>
            </a:endParaRPr>
          </a:p>
          <a:p>
            <a:pPr marL="914400" lvl="1" indent="-368300" algn="l" rtl="0">
              <a:lnSpc>
                <a:spcPct val="115000"/>
              </a:lnSpc>
              <a:spcBef>
                <a:spcPts val="0"/>
              </a:spcBef>
              <a:spcAft>
                <a:spcPts val="0"/>
              </a:spcAft>
              <a:buClr>
                <a:srgbClr val="000000"/>
              </a:buClr>
              <a:buSzPts val="2200"/>
              <a:buFont typeface="Calibri"/>
              <a:buAutoNum type="alphaLcParenR"/>
            </a:pPr>
            <a:r>
              <a:rPr lang="en-US" sz="2200" dirty="0">
                <a:solidFill>
                  <a:srgbClr val="000000"/>
                </a:solidFill>
                <a:latin typeface="Franklin Gothic Book" panose="020B0503020102020204" pitchFamily="34" charset="0"/>
                <a:ea typeface="Calibri"/>
                <a:cs typeface="Calibri"/>
                <a:sym typeface="Calibri"/>
              </a:rPr>
              <a:t>Ideally, healthy integration assignments should include standards from more than one social studies discipline (civics, economics, geography and history) because the </a:t>
            </a:r>
            <a:r>
              <a:rPr lang="en-US" sz="2200"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9"/>
                  </a:ext>
                </a:extLst>
              </a:rPr>
              <a:t>social studies</a:t>
            </a:r>
            <a:r>
              <a:rPr lang="en-US" sz="2200" dirty="0">
                <a:solidFill>
                  <a:srgbClr val="000000"/>
                </a:solidFill>
                <a:latin typeface="Franklin Gothic Book" panose="020B0503020102020204" pitchFamily="34" charset="0"/>
                <a:ea typeface="Calibri"/>
                <a:cs typeface="Calibri"/>
                <a:sym typeface="Calibri"/>
              </a:rPr>
              <a:t> disciplinary strands are meant to be taught in unison in Kentucky. Students recall and understand themes and topics better when the social studies strands are integrated and not taught in isolation.</a:t>
            </a:r>
            <a:endParaRPr sz="2200" dirty="0">
              <a:solidFill>
                <a:srgbClr val="000000"/>
              </a:solidFill>
              <a:latin typeface="Franklin Gothic Book" panose="020B0503020102020204" pitchFamily="34" charset="0"/>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Using evidence standards</a:t>
            </a: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Communicating conclusion standards</a:t>
            </a:r>
            <a:endParaRPr sz="2200" dirty="0">
              <a:solidFill>
                <a:srgbClr val="000000"/>
              </a:solidFill>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Compelling </a:t>
            </a:r>
            <a:r>
              <a:rPr lang="en-US" dirty="0"/>
              <a:t>Question</a:t>
            </a:r>
            <a:endParaRPr dirty="0"/>
          </a:p>
        </p:txBody>
      </p:sp>
      <p:sp>
        <p:nvSpPr>
          <p:cNvPr id="248" name="Google Shape;248;g7a558d1906_0_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healthy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7dbc95a298_0_44"/>
          <p:cNvSpPr txBox="1">
            <a:spLocks noGrp="1"/>
          </p:cNvSpPr>
          <p:nvPr>
            <p:ph type="title"/>
          </p:nvPr>
        </p:nvSpPr>
        <p:spPr>
          <a:xfrm>
            <a:off x="300686" y="13695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a:t>How is healthy integration designed?</a:t>
            </a:r>
            <a:r>
              <a:rPr lang="en-US"/>
              <a:t> </a:t>
            </a:r>
            <a:endParaRPr/>
          </a:p>
        </p:txBody>
      </p:sp>
      <p:sp>
        <p:nvSpPr>
          <p:cNvPr id="621" name="Google Shape;621;g7dbc95a298_0_44"/>
          <p:cNvSpPr txBox="1">
            <a:spLocks noGrp="1"/>
          </p:cNvSpPr>
          <p:nvPr>
            <p:ph type="body" idx="1"/>
          </p:nvPr>
        </p:nvSpPr>
        <p:spPr>
          <a:xfrm>
            <a:off x="160099" y="879231"/>
            <a:ext cx="11516085" cy="543479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dirty="0">
                <a:solidFill>
                  <a:schemeClr val="dk1"/>
                </a:solidFill>
                <a:ea typeface="Calibri"/>
                <a:cs typeface="Calibri"/>
                <a:sym typeface="Calibri"/>
              </a:rPr>
              <a:t>The standards selected identified the topic of study for this healthy integration collection. </a:t>
            </a:r>
            <a:r>
              <a:rPr lang="en-US" sz="22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4"/>
                  </a:ext>
                </a:extLst>
              </a:rPr>
              <a:t>For example</a:t>
            </a:r>
            <a:r>
              <a:rPr lang="en-US" sz="2200" dirty="0">
                <a:solidFill>
                  <a:srgbClr val="000000"/>
                </a:solidFill>
                <a:ea typeface="Calibri"/>
                <a:cs typeface="Calibri"/>
                <a:sym typeface="Calibri"/>
              </a:rPr>
              <a:t>, when designing the sample Grade 3 experiences and assignments in this module, the following standards were selected because they enhanced a child’s understanding of social studies concepts and themes when combined in a learning collection. </a:t>
            </a:r>
          </a:p>
          <a:p>
            <a:pPr marL="0" lvl="0" indent="0" algn="l" rtl="0">
              <a:spcBef>
                <a:spcPts val="1000"/>
              </a:spcBef>
              <a:spcAft>
                <a:spcPts val="0"/>
              </a:spcAft>
              <a:buNone/>
            </a:pPr>
            <a:endParaRPr sz="1200" dirty="0">
              <a:solidFill>
                <a:srgbClr val="000000"/>
              </a:solidFill>
              <a:ea typeface="Calibri"/>
              <a:cs typeface="Calibri"/>
              <a:sym typeface="Calibri"/>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3.I.Q.1 Ask compelling questions about the interactions of diverse groups of people. </a:t>
            </a:r>
            <a:endParaRPr lang="en-US" sz="1800" dirty="0">
              <a:solidFill>
                <a:schemeClr val="tx1"/>
              </a:solidFill>
              <a:effectLst/>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3.I.Q.2 Develop supporting questions that help answer compelling questions about the interactions of diverse groups of people.</a:t>
            </a:r>
            <a:endParaRPr lang="en-US" sz="1800" dirty="0">
              <a:solidFill>
                <a:schemeClr val="tx1"/>
              </a:solidFill>
              <a:effectLst/>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3.E.ST.1 Describe examples of economic interdependence. </a:t>
            </a:r>
            <a:endParaRPr lang="en-US" sz="1800" dirty="0">
              <a:solidFill>
                <a:schemeClr val="tx1"/>
              </a:solidFill>
              <a:effectLst/>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3.G.GR.1 Explain how physical and cultural characteristics of world regions affect people, using a variety of maps, photos and other geographic representations. </a:t>
            </a:r>
            <a:endParaRPr lang="en-US" sz="1800" dirty="0">
              <a:solidFill>
                <a:schemeClr val="tx1"/>
              </a:solidFill>
              <a:effectLst/>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3.I.UE.2 Explain the relationship between two or more sources on the same theme or topic.</a:t>
            </a:r>
            <a:endParaRPr lang="en-US" sz="1800" dirty="0">
              <a:solidFill>
                <a:schemeClr val="tx1"/>
              </a:solidFill>
              <a:ea typeface="Times New Roman" panose="02020603050405020304" pitchFamily="18" charset="0"/>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chemeClr val="tx1"/>
                </a:solidFill>
                <a:effectLst/>
                <a:ea typeface="Times New Roman" panose="02020603050405020304" pitchFamily="18" charset="0"/>
                <a:cs typeface="Noto Sans Symbols"/>
              </a:rPr>
              <a:t>3.I.CC.1 Construct an explanation, using relevant information, to address a local, regional or global problem.</a:t>
            </a:r>
            <a:endParaRPr lang="en-US" sz="1800" dirty="0">
              <a:solidFill>
                <a:schemeClr val="tx1"/>
              </a:solidFill>
              <a:effectLst/>
              <a:ea typeface="Noto Sans Symbols"/>
              <a:cs typeface="Noto Sans Symbols"/>
            </a:endParaRPr>
          </a:p>
          <a:p>
            <a:pPr marL="0" lvl="0" indent="0" algn="l" rtl="0">
              <a:lnSpc>
                <a:spcPct val="115000"/>
              </a:lnSpc>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7dbc95a298_0_65"/>
          <p:cNvSpPr txBox="1">
            <a:spLocks noGrp="1"/>
          </p:cNvSpPr>
          <p:nvPr>
            <p:ph type="title"/>
          </p:nvPr>
        </p:nvSpPr>
        <p:spPr>
          <a:xfrm>
            <a:off x="502411" y="20365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t>How is healthy integration designed?</a:t>
            </a:r>
            <a:r>
              <a:rPr lang="en-US"/>
              <a:t> </a:t>
            </a:r>
            <a:endParaRPr/>
          </a:p>
        </p:txBody>
      </p:sp>
      <p:sp>
        <p:nvSpPr>
          <p:cNvPr id="628" name="Google Shape;628;g7dbc95a298_0_65"/>
          <p:cNvSpPr txBox="1">
            <a:spLocks noGrp="1"/>
          </p:cNvSpPr>
          <p:nvPr>
            <p:ph type="body" idx="1"/>
          </p:nvPr>
        </p:nvSpPr>
        <p:spPr>
          <a:xfrm>
            <a:off x="502400" y="861646"/>
            <a:ext cx="11384800" cy="553510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000000"/>
                </a:solidFill>
                <a:ea typeface="Calibri"/>
                <a:cs typeface="Calibri"/>
                <a:sym typeface="Calibri"/>
              </a:rPr>
              <a:t>Step Two:</a:t>
            </a:r>
            <a:endParaRPr sz="2400" b="1"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6"/>
                  </a:ext>
                </a:extLst>
              </a:rPr>
              <a:t>Once you have selected the </a:t>
            </a:r>
            <a:r>
              <a:rPr lang="en-US" sz="24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7"/>
                  </a:ext>
                </a:extLst>
              </a:rPr>
              <a:t>KAS for Social Studies</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8"/>
                  </a:ext>
                </a:extLst>
              </a:rPr>
              <a:t> for this work</a:t>
            </a:r>
            <a:r>
              <a:rPr lang="en-US" sz="2400" dirty="0">
                <a:solidFill>
                  <a:srgbClr val="000000"/>
                </a:solidFill>
                <a:ea typeface="Calibri"/>
                <a:cs typeface="Calibri"/>
                <a:sym typeface="Calibri"/>
              </a:rPr>
              <a:t>,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9"/>
                  </a:ext>
                </a:extLst>
              </a:rPr>
              <a:t>identify</a:t>
            </a:r>
            <a:r>
              <a:rPr lang="en-US" sz="2400" dirty="0">
                <a:solidFill>
                  <a:srgbClr val="000000"/>
                </a:solidFill>
                <a:ea typeface="Calibri"/>
                <a:cs typeface="Calibri"/>
                <a:sym typeface="Calibri"/>
              </a:rPr>
              <a:t> or compose your compelling and supporting questions. The following questions are from the Grade 3 collection provided in this module:</a:t>
            </a:r>
            <a:endParaRPr sz="2400" dirty="0">
              <a:solidFill>
                <a:srgbClr val="000000"/>
              </a:solidFill>
              <a:ea typeface="Calibri"/>
              <a:cs typeface="Calibri"/>
              <a:sym typeface="Calibri"/>
            </a:endParaRPr>
          </a:p>
          <a:p>
            <a:pPr marL="0" lvl="0" indent="0" algn="l" rtl="0">
              <a:spcBef>
                <a:spcPts val="1000"/>
              </a:spcBef>
              <a:spcAft>
                <a:spcPts val="0"/>
              </a:spcAft>
              <a:buNone/>
            </a:pPr>
            <a:endParaRPr sz="2400" dirty="0">
              <a:solidFill>
                <a:srgbClr val="000000"/>
              </a:solidFill>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2400" b="1" dirty="0">
                <a:solidFill>
                  <a:srgbClr val="000000"/>
                </a:solidFill>
                <a:ea typeface="Calibri"/>
                <a:cs typeface="Calibri"/>
                <a:sym typeface="Calibri"/>
              </a:rPr>
              <a:t>Compelling Question:</a:t>
            </a:r>
            <a:r>
              <a:rPr lang="en-US" sz="2400" dirty="0">
                <a:solidFill>
                  <a:srgbClr val="000000"/>
                </a:solidFill>
                <a:ea typeface="Calibri"/>
                <a:cs typeface="Calibri"/>
                <a:sym typeface="Calibri"/>
              </a:rPr>
              <a:t> “How does where we live affect how we live?”</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None/>
            </a:pPr>
            <a:r>
              <a:rPr lang="en-US" sz="2400" b="1" dirty="0">
                <a:solidFill>
                  <a:srgbClr val="000000"/>
                </a:solidFill>
                <a:ea typeface="Calibri"/>
                <a:cs typeface="Calibri"/>
                <a:sym typeface="Calibri"/>
              </a:rPr>
              <a:t>Supporting Question: </a:t>
            </a:r>
            <a:r>
              <a:rPr lang="en-US" sz="2400" dirty="0">
                <a:solidFill>
                  <a:srgbClr val="000000"/>
                </a:solidFill>
                <a:ea typeface="Calibri"/>
                <a:cs typeface="Calibri"/>
                <a:sym typeface="Calibri"/>
              </a:rPr>
              <a:t>“Why do countries depend on each other to produce products?”</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None/>
            </a:pPr>
            <a:endParaRPr sz="2400" dirty="0">
              <a:solidFill>
                <a:srgbClr val="000000"/>
              </a:solidFill>
              <a:ea typeface="Calibri"/>
              <a:cs typeface="Calibri"/>
              <a:sym typeface="Calibri"/>
            </a:endParaRPr>
          </a:p>
          <a:p>
            <a:pPr marL="0" lvl="0" indent="0" algn="l" rtl="0">
              <a:lnSpc>
                <a:spcPct val="115000"/>
              </a:lnSpc>
              <a:spcBef>
                <a:spcPts val="1200"/>
              </a:spcBef>
              <a:spcAft>
                <a:spcPts val="0"/>
              </a:spcAft>
              <a:buNone/>
            </a:pPr>
            <a:r>
              <a:rPr lang="en-US" sz="2400" dirty="0">
                <a:solidFill>
                  <a:srgbClr val="000000"/>
                </a:solidFill>
                <a:ea typeface="Calibri"/>
                <a:cs typeface="Calibri"/>
                <a:sym typeface="Calibri"/>
              </a:rPr>
              <a:t>The compelling question provides the compelling context for this work, and the supporting question drives the investigation of the compelling question. </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None/>
            </a:pPr>
            <a:endParaRPr sz="2000"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Google Shape;635;g6044916b69_0_8"/>
          <p:cNvSpPr txBox="1">
            <a:spLocks noGrp="1"/>
          </p:cNvSpPr>
          <p:nvPr>
            <p:ph type="title" idx="4294967295"/>
          </p:nvPr>
        </p:nvSpPr>
        <p:spPr>
          <a:xfrm>
            <a:off x="0" y="0"/>
            <a:ext cx="9105900" cy="16224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3600" b="0" i="0" u="none" strike="noStrike" kern="0" cap="none" spc="0" normalizeH="0" baseline="0" noProof="0" dirty="0">
                <a:ln>
                  <a:noFill/>
                </a:ln>
                <a:solidFill>
                  <a:srgbClr val="072B62"/>
                </a:solidFill>
                <a:effectLst/>
                <a:uLnTx/>
                <a:uFillTx/>
                <a:latin typeface="Georgia"/>
                <a:ea typeface="Georgia"/>
                <a:cs typeface="Georgia"/>
                <a:sym typeface="Georgia"/>
              </a:rPr>
              <a:t>How is healthy integration designed?</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72B62"/>
                </a:solidFill>
                <a:effectLst/>
                <a:uLnTx/>
                <a:uFillTx/>
                <a:latin typeface="Calibri"/>
                <a:ea typeface="Calibri"/>
                <a:cs typeface="Calibri"/>
                <a:sym typeface="Calibri"/>
              </a:rPr>
              <a:t>Step Three:</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300" b="1" i="0" u="none" strike="noStrike" kern="0" cap="none" spc="0" normalizeH="0" baseline="0" noProof="0" dirty="0">
                <a:ln>
                  <a:noFill/>
                </a:ln>
                <a:solidFill>
                  <a:srgbClr val="072B62"/>
                </a:solidFill>
                <a:effectLst/>
                <a:uLnTx/>
                <a:uFillTx/>
                <a:latin typeface="Calibri"/>
                <a:ea typeface="Calibri"/>
                <a:cs typeface="Calibri"/>
                <a:sym typeface="Calibri"/>
              </a:rPr>
              <a:t>Select complimentary reading and writing standards from these strands </a:t>
            </a:r>
          </a:p>
        </p:txBody>
      </p:sp>
      <p:pic>
        <p:nvPicPr>
          <p:cNvPr id="3" name="Picture 2" descr="This is a screenshot from the KAS for Reading and Writing. Grade 3 is circled with Reading Literature, Reading Informational Text and Composition highlighted.">
            <a:extLst>
              <a:ext uri="{FF2B5EF4-FFF2-40B4-BE49-F238E27FC236}">
                <a16:creationId xmlns:a16="http://schemas.microsoft.com/office/drawing/2014/main" id="{47472D33-BD35-7F83-549D-2C782A849E22}"/>
              </a:ext>
            </a:extLst>
          </p:cNvPr>
          <p:cNvPicPr>
            <a:picLocks noChangeAspect="1"/>
          </p:cNvPicPr>
          <p:nvPr/>
        </p:nvPicPr>
        <p:blipFill>
          <a:blip r:embed="rId3"/>
          <a:stretch>
            <a:fillRect/>
          </a:stretch>
        </p:blipFill>
        <p:spPr>
          <a:xfrm>
            <a:off x="431556" y="1404359"/>
            <a:ext cx="7143750" cy="519112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4717FE3-2A34-6948-171A-F55CC7E81115}"/>
                  </a:ext>
                  <a:ext uri="{C183D7F6-B498-43B3-948B-1728B52AA6E4}">
                    <adec:decorative xmlns:adec="http://schemas.microsoft.com/office/drawing/2017/decorative" val="1"/>
                  </a:ext>
                </a:extLst>
              </p14:cNvPr>
              <p14:cNvContentPartPr/>
              <p14:nvPr/>
            </p14:nvContentPartPr>
            <p14:xfrm>
              <a:off x="550218" y="5462834"/>
              <a:ext cx="1476000" cy="360"/>
            </p14:xfrm>
          </p:contentPart>
        </mc:Choice>
        <mc:Fallback xmlns="">
          <p:pic>
            <p:nvPicPr>
              <p:cNvPr id="6" name="Ink 5">
                <a:extLst>
                  <a:ext uri="{FF2B5EF4-FFF2-40B4-BE49-F238E27FC236}">
                    <a16:creationId xmlns:a16="http://schemas.microsoft.com/office/drawing/2014/main" id="{24717FE3-2A34-6948-171A-F55CC7E81115}"/>
                  </a:ext>
                  <a:ext uri="{C183D7F6-B498-43B3-948B-1728B52AA6E4}">
                    <adec:decorative xmlns:adec="http://schemas.microsoft.com/office/drawing/2017/decorative" val="1"/>
                  </a:ext>
                </a:extLst>
              </p:cNvPr>
              <p:cNvPicPr/>
              <p:nvPr/>
            </p:nvPicPr>
            <p:blipFill>
              <a:blip r:embed="rId5"/>
              <a:stretch>
                <a:fillRect/>
              </a:stretch>
            </p:blipFill>
            <p:spPr>
              <a:xfrm>
                <a:off x="496231" y="5354834"/>
                <a:ext cx="1583614"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4577388-9CBD-EB89-6317-043C186BA7B1}"/>
                  </a:ext>
                  <a:ext uri="{C183D7F6-B498-43B3-948B-1728B52AA6E4}">
                    <adec:decorative xmlns:adec="http://schemas.microsoft.com/office/drawing/2017/decorative" val="1"/>
                  </a:ext>
                </a:extLst>
              </p14:cNvPr>
              <p14:cNvContentPartPr/>
              <p14:nvPr/>
            </p14:nvContentPartPr>
            <p14:xfrm>
              <a:off x="402258" y="5647874"/>
              <a:ext cx="2322000" cy="71280"/>
            </p14:xfrm>
          </p:contentPart>
        </mc:Choice>
        <mc:Fallback xmlns="">
          <p:pic>
            <p:nvPicPr>
              <p:cNvPr id="8" name="Ink 7">
                <a:extLst>
                  <a:ext uri="{FF2B5EF4-FFF2-40B4-BE49-F238E27FC236}">
                    <a16:creationId xmlns:a16="http://schemas.microsoft.com/office/drawing/2014/main" id="{14577388-9CBD-EB89-6317-043C186BA7B1}"/>
                  </a:ext>
                  <a:ext uri="{C183D7F6-B498-43B3-948B-1728B52AA6E4}">
                    <adec:decorative xmlns:adec="http://schemas.microsoft.com/office/drawing/2017/decorative" val="1"/>
                  </a:ext>
                </a:extLst>
              </p:cNvPr>
              <p:cNvPicPr/>
              <p:nvPr/>
            </p:nvPicPr>
            <p:blipFill>
              <a:blip r:embed="rId7"/>
              <a:stretch>
                <a:fillRect/>
              </a:stretch>
            </p:blipFill>
            <p:spPr>
              <a:xfrm>
                <a:off x="348258" y="5539874"/>
                <a:ext cx="24296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6D5D43F-FDD5-953D-735F-9681DD3FD261}"/>
                  </a:ext>
                  <a:ext uri="{C183D7F6-B498-43B3-948B-1728B52AA6E4}">
                    <adec:decorative xmlns:adec="http://schemas.microsoft.com/office/drawing/2017/decorative" val="1"/>
                  </a:ext>
                </a:extLst>
              </p14:cNvPr>
              <p14:cNvContentPartPr/>
              <p14:nvPr/>
            </p14:nvContentPartPr>
            <p14:xfrm>
              <a:off x="524298" y="6056834"/>
              <a:ext cx="977040" cy="86040"/>
            </p14:xfrm>
          </p:contentPart>
        </mc:Choice>
        <mc:Fallback xmlns="">
          <p:pic>
            <p:nvPicPr>
              <p:cNvPr id="9" name="Ink 8">
                <a:extLst>
                  <a:ext uri="{FF2B5EF4-FFF2-40B4-BE49-F238E27FC236}">
                    <a16:creationId xmlns:a16="http://schemas.microsoft.com/office/drawing/2014/main" id="{36D5D43F-FDD5-953D-735F-9681DD3FD261}"/>
                  </a:ext>
                  <a:ext uri="{C183D7F6-B498-43B3-948B-1728B52AA6E4}">
                    <adec:decorative xmlns:adec="http://schemas.microsoft.com/office/drawing/2017/decorative" val="1"/>
                  </a:ext>
                </a:extLst>
              </p:cNvPr>
              <p:cNvPicPr/>
              <p:nvPr/>
            </p:nvPicPr>
            <p:blipFill>
              <a:blip r:embed="rId9"/>
              <a:stretch>
                <a:fillRect/>
              </a:stretch>
            </p:blipFill>
            <p:spPr>
              <a:xfrm>
                <a:off x="470278" y="5948834"/>
                <a:ext cx="1084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B9EF283E-9F76-3B67-300C-ACB89B928D0F}"/>
                  </a:ext>
                  <a:ext uri="{C183D7F6-B498-43B3-948B-1728B52AA6E4}">
                    <adec:decorative xmlns:adec="http://schemas.microsoft.com/office/drawing/2017/decorative" val="1"/>
                  </a:ext>
                </a:extLst>
              </p14:cNvPr>
              <p14:cNvContentPartPr/>
              <p14:nvPr/>
            </p14:nvContentPartPr>
            <p14:xfrm>
              <a:off x="126138" y="4630154"/>
              <a:ext cx="2905920" cy="2210760"/>
            </p14:xfrm>
          </p:contentPart>
        </mc:Choice>
        <mc:Fallback xmlns="">
          <p:pic>
            <p:nvPicPr>
              <p:cNvPr id="10" name="Ink 9">
                <a:extLst>
                  <a:ext uri="{FF2B5EF4-FFF2-40B4-BE49-F238E27FC236}">
                    <a16:creationId xmlns:a16="http://schemas.microsoft.com/office/drawing/2014/main" id="{B9EF283E-9F76-3B67-300C-ACB89B928D0F}"/>
                  </a:ext>
                  <a:ext uri="{C183D7F6-B498-43B3-948B-1728B52AA6E4}">
                    <adec:decorative xmlns:adec="http://schemas.microsoft.com/office/drawing/2017/decorative" val="1"/>
                  </a:ext>
                </a:extLst>
              </p:cNvPr>
              <p:cNvPicPr/>
              <p:nvPr/>
            </p:nvPicPr>
            <p:blipFill>
              <a:blip r:embed="rId11"/>
              <a:stretch>
                <a:fillRect/>
              </a:stretch>
            </p:blipFill>
            <p:spPr>
              <a:xfrm>
                <a:off x="117138" y="4621154"/>
                <a:ext cx="2923560" cy="2228400"/>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3" name="Google Shape;643;g6044916b69_0_0"/>
          <p:cNvSpPr txBox="1">
            <a:spLocks noGrp="1"/>
          </p:cNvSpPr>
          <p:nvPr>
            <p:ph type="title" idx="4294967295"/>
          </p:nvPr>
        </p:nvSpPr>
        <p:spPr>
          <a:xfrm>
            <a:off x="0" y="0"/>
            <a:ext cx="10314993" cy="12715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0" i="0" u="none" strike="noStrike" kern="0" cap="none" spc="0" normalizeH="0" baseline="0" noProof="0" dirty="0">
                <a:ln>
                  <a:noFill/>
                </a:ln>
                <a:solidFill>
                  <a:srgbClr val="072B62"/>
                </a:solidFill>
                <a:effectLst/>
                <a:uLnTx/>
                <a:uFillTx/>
                <a:latin typeface="Georgia"/>
                <a:ea typeface="Georgia"/>
                <a:cs typeface="Georgia"/>
                <a:sym typeface="Georgia"/>
              </a:rPr>
              <a:t>How is healthy integration designed? </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0" i="0" u="none" strike="noStrike" kern="0" cap="none" spc="0" normalizeH="0" baseline="0" noProof="0" dirty="0">
                <a:ln>
                  <a:noFill/>
                </a:ln>
                <a:solidFill>
                  <a:srgbClr val="072B62"/>
                </a:solidFill>
                <a:effectLst/>
                <a:uLnTx/>
                <a:uFillTx/>
                <a:latin typeface="Calibri"/>
                <a:ea typeface="Calibri"/>
                <a:cs typeface="Calibri"/>
                <a:sym typeface="Calibri"/>
              </a:rPr>
              <a:t>Select Standards from Key Ideas &amp; Details Standards 1-3 &amp; Integration of Knowledge &amp; Ideas Standards 7-9</a:t>
            </a:r>
          </a:p>
        </p:txBody>
      </p:sp>
      <p:pic>
        <p:nvPicPr>
          <p:cNvPr id="3" name="Picture 2" descr="This is a screenshot from the KAS for Reading and Writing of the Reading Standards for Informational Text: Grade 3. The three Key Ideas and Details standards are bracketed, as well as the three Integration of Knowledge and Ideas standards.">
            <a:extLst>
              <a:ext uri="{FF2B5EF4-FFF2-40B4-BE49-F238E27FC236}">
                <a16:creationId xmlns:a16="http://schemas.microsoft.com/office/drawing/2014/main" id="{AC489405-4295-1F6E-D00C-9DD2A75935E5}"/>
              </a:ext>
            </a:extLst>
          </p:cNvPr>
          <p:cNvPicPr>
            <a:picLocks noChangeAspect="1"/>
          </p:cNvPicPr>
          <p:nvPr/>
        </p:nvPicPr>
        <p:blipFill>
          <a:blip r:embed="rId3"/>
          <a:stretch>
            <a:fillRect/>
          </a:stretch>
        </p:blipFill>
        <p:spPr>
          <a:xfrm>
            <a:off x="216172" y="1127047"/>
            <a:ext cx="5879828" cy="5573790"/>
          </a:xfrm>
          <a:prstGeom prst="rect">
            <a:avLst/>
          </a:prstGeom>
        </p:spPr>
      </p:pic>
      <p:grpSp>
        <p:nvGrpSpPr>
          <p:cNvPr id="8" name="Group 7">
            <a:extLst>
              <a:ext uri="{FF2B5EF4-FFF2-40B4-BE49-F238E27FC236}">
                <a16:creationId xmlns:a16="http://schemas.microsoft.com/office/drawing/2014/main" id="{F33DE26D-79CB-16AC-B1E7-C6A8ECB3CCE9}"/>
              </a:ext>
              <a:ext uri="{C183D7F6-B498-43B3-948B-1728B52AA6E4}">
                <adec:decorative xmlns:adec="http://schemas.microsoft.com/office/drawing/2017/decorative" val="1"/>
              </a:ext>
            </a:extLst>
          </p:cNvPr>
          <p:cNvGrpSpPr/>
          <p:nvPr/>
        </p:nvGrpSpPr>
        <p:grpSpPr>
          <a:xfrm>
            <a:off x="80581" y="1051988"/>
            <a:ext cx="5705640" cy="2232000"/>
            <a:chOff x="80581" y="1051988"/>
            <a:chExt cx="5705640" cy="223200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8068227-2A37-8073-E271-090B5178C799}"/>
                    </a:ext>
                  </a:extLst>
                </p14:cNvPr>
                <p14:cNvContentPartPr/>
                <p14:nvPr/>
              </p14:nvContentPartPr>
              <p14:xfrm>
                <a:off x="897781" y="1051988"/>
                <a:ext cx="4888440" cy="812520"/>
              </p14:xfrm>
            </p:contentPart>
          </mc:Choice>
          <mc:Fallback xmlns="">
            <p:pic>
              <p:nvPicPr>
                <p:cNvPr id="6" name="Ink 5">
                  <a:extLst>
                    <a:ext uri="{FF2B5EF4-FFF2-40B4-BE49-F238E27FC236}">
                      <a16:creationId xmlns:a16="http://schemas.microsoft.com/office/drawing/2014/main" id="{58068227-2A37-8073-E271-090B5178C799}"/>
                    </a:ext>
                  </a:extLst>
                </p:cNvPr>
                <p:cNvPicPr/>
                <p:nvPr/>
              </p:nvPicPr>
              <p:blipFill>
                <a:blip r:embed="rId5"/>
                <a:stretch>
                  <a:fillRect/>
                </a:stretch>
              </p:blipFill>
              <p:spPr>
                <a:xfrm>
                  <a:off x="889141" y="1043348"/>
                  <a:ext cx="49060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0F45411-97DC-A28A-9B96-26A33161755A}"/>
                    </a:ext>
                  </a:extLst>
                </p14:cNvPr>
                <p14:cNvContentPartPr/>
                <p14:nvPr/>
              </p14:nvContentPartPr>
              <p14:xfrm>
                <a:off x="80581" y="1710068"/>
                <a:ext cx="532440" cy="1573920"/>
              </p14:xfrm>
            </p:contentPart>
          </mc:Choice>
          <mc:Fallback xmlns="">
            <p:pic>
              <p:nvPicPr>
                <p:cNvPr id="7" name="Ink 6">
                  <a:extLst>
                    <a:ext uri="{FF2B5EF4-FFF2-40B4-BE49-F238E27FC236}">
                      <a16:creationId xmlns:a16="http://schemas.microsoft.com/office/drawing/2014/main" id="{50F45411-97DC-A28A-9B96-26A33161755A}"/>
                    </a:ext>
                  </a:extLst>
                </p:cNvPr>
                <p:cNvPicPr/>
                <p:nvPr/>
              </p:nvPicPr>
              <p:blipFill>
                <a:blip r:embed="rId7"/>
                <a:stretch>
                  <a:fillRect/>
                </a:stretch>
              </p:blipFill>
              <p:spPr>
                <a:xfrm>
                  <a:off x="71581" y="1701428"/>
                  <a:ext cx="550080" cy="159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AD9D149-15DB-7570-794A-D2A40F15E584}"/>
                  </a:ext>
                  <a:ext uri="{C183D7F6-B498-43B3-948B-1728B52AA6E4}">
                    <adec:decorative xmlns:adec="http://schemas.microsoft.com/office/drawing/2017/decorative" val="1"/>
                  </a:ext>
                </a:extLst>
              </p14:cNvPr>
              <p14:cNvContentPartPr/>
              <p14:nvPr/>
            </p14:nvContentPartPr>
            <p14:xfrm>
              <a:off x="5567701" y="1832468"/>
              <a:ext cx="676080" cy="1580040"/>
            </p14:xfrm>
          </p:contentPart>
        </mc:Choice>
        <mc:Fallback xmlns="">
          <p:pic>
            <p:nvPicPr>
              <p:cNvPr id="9" name="Ink 8">
                <a:extLst>
                  <a:ext uri="{FF2B5EF4-FFF2-40B4-BE49-F238E27FC236}">
                    <a16:creationId xmlns:a16="http://schemas.microsoft.com/office/drawing/2014/main" id="{5AD9D149-15DB-7570-794A-D2A40F15E584}"/>
                  </a:ext>
                  <a:ext uri="{C183D7F6-B498-43B3-948B-1728B52AA6E4}">
                    <adec:decorative xmlns:adec="http://schemas.microsoft.com/office/drawing/2017/decorative" val="1"/>
                  </a:ext>
                </a:extLst>
              </p:cNvPr>
              <p:cNvPicPr/>
              <p:nvPr/>
            </p:nvPicPr>
            <p:blipFill>
              <a:blip r:embed="rId9"/>
              <a:stretch>
                <a:fillRect/>
              </a:stretch>
            </p:blipFill>
            <p:spPr>
              <a:xfrm>
                <a:off x="5558701" y="1823468"/>
                <a:ext cx="693720" cy="159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AE2C35A-4E30-CF91-C91A-7525D25F7EA6}"/>
                  </a:ext>
                  <a:ext uri="{C183D7F6-B498-43B3-948B-1728B52AA6E4}">
                    <adec:decorative xmlns:adec="http://schemas.microsoft.com/office/drawing/2017/decorative" val="1"/>
                  </a:ext>
                </a:extLst>
              </p14:cNvPr>
              <p14:cNvContentPartPr/>
              <p14:nvPr/>
            </p14:nvContentPartPr>
            <p14:xfrm>
              <a:off x="2046181" y="4897508"/>
              <a:ext cx="2369880" cy="486360"/>
            </p14:xfrm>
          </p:contentPart>
        </mc:Choice>
        <mc:Fallback xmlns="">
          <p:pic>
            <p:nvPicPr>
              <p:cNvPr id="10" name="Ink 9">
                <a:extLst>
                  <a:ext uri="{FF2B5EF4-FFF2-40B4-BE49-F238E27FC236}">
                    <a16:creationId xmlns:a16="http://schemas.microsoft.com/office/drawing/2014/main" id="{3AE2C35A-4E30-CF91-C91A-7525D25F7EA6}"/>
                  </a:ext>
                  <a:ext uri="{C183D7F6-B498-43B3-948B-1728B52AA6E4}">
                    <adec:decorative xmlns:adec="http://schemas.microsoft.com/office/drawing/2017/decorative" val="1"/>
                  </a:ext>
                </a:extLst>
              </p:cNvPr>
              <p:cNvPicPr/>
              <p:nvPr/>
            </p:nvPicPr>
            <p:blipFill>
              <a:blip r:embed="rId11"/>
              <a:stretch>
                <a:fillRect/>
              </a:stretch>
            </p:blipFill>
            <p:spPr>
              <a:xfrm>
                <a:off x="2037181" y="4888508"/>
                <a:ext cx="23875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9EDF6AA8-582C-1B00-5140-F5CB29E7E8AE}"/>
                  </a:ext>
                  <a:ext uri="{C183D7F6-B498-43B3-948B-1728B52AA6E4}">
                    <adec:decorative xmlns:adec="http://schemas.microsoft.com/office/drawing/2017/decorative" val="1"/>
                  </a:ext>
                </a:extLst>
              </p14:cNvPr>
              <p14:cNvContentPartPr/>
              <p14:nvPr/>
            </p14:nvContentPartPr>
            <p14:xfrm>
              <a:off x="103261" y="5186588"/>
              <a:ext cx="607320" cy="1265760"/>
            </p14:xfrm>
          </p:contentPart>
        </mc:Choice>
        <mc:Fallback xmlns="">
          <p:pic>
            <p:nvPicPr>
              <p:cNvPr id="13" name="Ink 12">
                <a:extLst>
                  <a:ext uri="{FF2B5EF4-FFF2-40B4-BE49-F238E27FC236}">
                    <a16:creationId xmlns:a16="http://schemas.microsoft.com/office/drawing/2014/main" id="{9EDF6AA8-582C-1B00-5140-F5CB29E7E8AE}"/>
                  </a:ext>
                  <a:ext uri="{C183D7F6-B498-43B3-948B-1728B52AA6E4}">
                    <adec:decorative xmlns:adec="http://schemas.microsoft.com/office/drawing/2017/decorative" val="1"/>
                  </a:ext>
                </a:extLst>
              </p:cNvPr>
              <p:cNvPicPr/>
              <p:nvPr/>
            </p:nvPicPr>
            <p:blipFill>
              <a:blip r:embed="rId13"/>
              <a:stretch>
                <a:fillRect/>
              </a:stretch>
            </p:blipFill>
            <p:spPr>
              <a:xfrm>
                <a:off x="94266" y="5177591"/>
                <a:ext cx="624950" cy="128339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BDCF8780-91E6-2D4F-B60B-B3698FD75C24}"/>
                  </a:ext>
                  <a:ext uri="{C183D7F6-B498-43B3-948B-1728B52AA6E4}">
                    <adec:decorative xmlns:adec="http://schemas.microsoft.com/office/drawing/2017/decorative" val="1"/>
                  </a:ext>
                </a:extLst>
              </p14:cNvPr>
              <p14:cNvContentPartPr/>
              <p14:nvPr/>
            </p14:nvContentPartPr>
            <p14:xfrm>
              <a:off x="5713501" y="5204588"/>
              <a:ext cx="643320" cy="1363680"/>
            </p14:xfrm>
          </p:contentPart>
        </mc:Choice>
        <mc:Fallback xmlns="">
          <p:pic>
            <p:nvPicPr>
              <p:cNvPr id="14" name="Ink 13">
                <a:extLst>
                  <a:ext uri="{FF2B5EF4-FFF2-40B4-BE49-F238E27FC236}">
                    <a16:creationId xmlns:a16="http://schemas.microsoft.com/office/drawing/2014/main" id="{BDCF8780-91E6-2D4F-B60B-B3698FD75C24}"/>
                  </a:ext>
                  <a:ext uri="{C183D7F6-B498-43B3-948B-1728B52AA6E4}">
                    <adec:decorative xmlns:adec="http://schemas.microsoft.com/office/drawing/2017/decorative" val="1"/>
                  </a:ext>
                </a:extLst>
              </p:cNvPr>
              <p:cNvPicPr/>
              <p:nvPr/>
            </p:nvPicPr>
            <p:blipFill>
              <a:blip r:embed="rId15"/>
              <a:stretch>
                <a:fillRect/>
              </a:stretch>
            </p:blipFill>
            <p:spPr>
              <a:xfrm>
                <a:off x="5704501" y="5195586"/>
                <a:ext cx="660960" cy="1381325"/>
              </a:xfrm>
              <a:prstGeom prst="rect">
                <a:avLst/>
              </a:prstGeom>
            </p:spPr>
          </p:pic>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9" name="Google Shape;649;g6044916b69_0_17"/>
          <p:cNvSpPr txBox="1">
            <a:spLocks noGrp="1"/>
          </p:cNvSpPr>
          <p:nvPr>
            <p:ph type="title"/>
          </p:nvPr>
        </p:nvSpPr>
        <p:spPr>
          <a:xfrm>
            <a:off x="677325" y="304350"/>
            <a:ext cx="8782200" cy="17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3600">
                <a:solidFill>
                  <a:srgbClr val="072B62"/>
                </a:solidFill>
              </a:rPr>
              <a:t>How is healthy integration designed? </a:t>
            </a:r>
            <a:endParaRPr sz="3600">
              <a:solidFill>
                <a:srgbClr val="072B62"/>
              </a:solidFill>
            </a:endParaRPr>
          </a:p>
          <a:p>
            <a:pPr marL="0" lvl="0" indent="0" algn="l" rtl="0">
              <a:lnSpc>
                <a:spcPct val="100000"/>
              </a:lnSpc>
              <a:spcBef>
                <a:spcPts val="0"/>
              </a:spcBef>
              <a:spcAft>
                <a:spcPts val="0"/>
              </a:spcAft>
              <a:buSzPts val="1800"/>
              <a:buNone/>
            </a:pPr>
            <a:r>
              <a:rPr lang="en-US" sz="3000">
                <a:solidFill>
                  <a:srgbClr val="072B62"/>
                </a:solidFill>
                <a:latin typeface="Calibri"/>
                <a:ea typeface="Calibri"/>
                <a:cs typeface="Calibri"/>
                <a:sym typeface="Calibri"/>
              </a:rPr>
              <a:t>Selecting Reading and Writing Standards from RI &amp; RL Strand</a:t>
            </a:r>
            <a:endParaRPr sz="3000">
              <a:solidFill>
                <a:srgbClr val="072B62"/>
              </a:solidFill>
              <a:latin typeface="Calibri"/>
              <a:ea typeface="Calibri"/>
              <a:cs typeface="Calibri"/>
              <a:sym typeface="Calibri"/>
            </a:endParaRPr>
          </a:p>
        </p:txBody>
      </p:sp>
      <p:sp>
        <p:nvSpPr>
          <p:cNvPr id="650" name="Google Shape;650;g6044916b69_0_17"/>
          <p:cNvSpPr txBox="1"/>
          <p:nvPr/>
        </p:nvSpPr>
        <p:spPr>
          <a:xfrm>
            <a:off x="677325" y="2029825"/>
            <a:ext cx="8404200" cy="45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n-US" sz="3000" i="0" u="none" strike="noStrike" cap="none" dirty="0">
                <a:solidFill>
                  <a:schemeClr val="dk1"/>
                </a:solidFill>
                <a:latin typeface="Franklin Gothic Book" panose="020B0503020102020204" pitchFamily="34" charset="0"/>
                <a:ea typeface="Calibri"/>
                <a:cs typeface="Calibri"/>
                <a:sym typeface="Calibri"/>
              </a:rPr>
              <a:t>Will students be working with a single source or multiple sources? </a:t>
            </a:r>
            <a:endParaRPr sz="30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Single text/source:</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1-3</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focus on key ideas/concepts and details of a text in order to aid comprehension and analysis.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Multiple texts/sources:</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7-9</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integrate knowledge and ideas from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6ef3e16ad3_1_6"/>
          <p:cNvSpPr txBox="1">
            <a:spLocks noGrp="1"/>
          </p:cNvSpPr>
          <p:nvPr>
            <p:ph type="title"/>
          </p:nvPr>
        </p:nvSpPr>
        <p:spPr>
          <a:xfrm>
            <a:off x="405473" y="-12526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dirty="0"/>
              <a:t>How is healthy integration designed?</a:t>
            </a:r>
            <a:r>
              <a:rPr lang="en-US" dirty="0"/>
              <a:t> </a:t>
            </a:r>
            <a:endParaRPr dirty="0"/>
          </a:p>
          <a:p>
            <a:pPr marL="0" lvl="0" indent="0" algn="l" rtl="0">
              <a:spcBef>
                <a:spcPts val="0"/>
              </a:spcBef>
              <a:spcAft>
                <a:spcPts val="0"/>
              </a:spcAft>
              <a:buNone/>
            </a:pPr>
            <a:endParaRPr dirty="0"/>
          </a:p>
        </p:txBody>
      </p:sp>
      <p:sp>
        <p:nvSpPr>
          <p:cNvPr id="656" name="Google Shape;656;g6ef3e16ad3_1_6"/>
          <p:cNvSpPr txBox="1">
            <a:spLocks noGrp="1"/>
          </p:cNvSpPr>
          <p:nvPr>
            <p:ph type="body" idx="1"/>
          </p:nvPr>
        </p:nvSpPr>
        <p:spPr>
          <a:xfrm>
            <a:off x="315238" y="444753"/>
            <a:ext cx="11561523" cy="6263615"/>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600" b="1" dirty="0">
                <a:solidFill>
                  <a:srgbClr val="000000"/>
                </a:solidFill>
                <a:ea typeface="Calibri"/>
                <a:cs typeface="Calibri"/>
                <a:sym typeface="Calibri"/>
              </a:rPr>
              <a:t>Step Four:</a:t>
            </a:r>
            <a:endParaRPr sz="2600" b="1" dirty="0">
              <a:solidFill>
                <a:srgbClr val="000000"/>
              </a:solidFill>
              <a:ea typeface="Calibri"/>
              <a:cs typeface="Calibri"/>
              <a:sym typeface="Calibri"/>
            </a:endParaRPr>
          </a:p>
          <a:p>
            <a:pPr marL="0" lvl="0" indent="0" algn="l" rtl="0">
              <a:lnSpc>
                <a:spcPct val="100000"/>
              </a:lnSpc>
              <a:spcBef>
                <a:spcPts val="0"/>
              </a:spcBef>
              <a:spcAft>
                <a:spcPts val="0"/>
              </a:spcAft>
              <a:buNone/>
            </a:pP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Next, identify a text that will support students’ understanding of the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larger compelling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question</a:t>
            </a:r>
            <a:r>
              <a:rPr lang="en-US" sz="1800" dirty="0">
                <a:solidFill>
                  <a:srgbClr val="000000"/>
                </a:solidFill>
                <a:ea typeface="Calibri"/>
                <a:cs typeface="Calibri"/>
                <a:sym typeface="Calibri"/>
              </a:rPr>
              <a:t>.</a:t>
            </a:r>
            <a:endParaRPr sz="1800" dirty="0">
              <a:solidFill>
                <a:srgbClr val="000000"/>
              </a:solidFill>
              <a:ea typeface="Calibri"/>
              <a:cs typeface="Calibri"/>
              <a:sym typeface="Calibri"/>
            </a:endParaRPr>
          </a:p>
          <a:p>
            <a:pPr marL="0" lvl="0" indent="0" algn="l" rtl="0">
              <a:lnSpc>
                <a:spcPct val="100000"/>
              </a:lnSpc>
              <a:spcBef>
                <a:spcPts val="0"/>
              </a:spcBef>
              <a:spcAft>
                <a:spcPts val="0"/>
              </a:spcAft>
              <a:buNone/>
            </a:pPr>
            <a:endParaRPr sz="1800" dirty="0">
              <a:solidFill>
                <a:srgbClr val="000000"/>
              </a:solidFill>
              <a:ea typeface="Calibri"/>
              <a:cs typeface="Calibri"/>
              <a:sym typeface="Calibri"/>
            </a:endParaRPr>
          </a:p>
          <a:p>
            <a:pPr marL="0" lvl="0" indent="0" algn="l" rtl="0">
              <a:lnSpc>
                <a:spcPct val="100000"/>
              </a:lnSpc>
              <a:spcBef>
                <a:spcPts val="0"/>
              </a:spcBef>
              <a:spcAft>
                <a:spcPts val="0"/>
              </a:spcAft>
              <a:buNone/>
            </a:pPr>
            <a:r>
              <a:rPr lang="en-US" sz="1800" dirty="0">
                <a:solidFill>
                  <a:srgbClr val="000000"/>
                </a:solidFill>
                <a:ea typeface="Calibri"/>
                <a:cs typeface="Calibri"/>
                <a:sym typeface="Calibri"/>
              </a:rPr>
              <a:t>Questions to consider when making this text selection:</a:t>
            </a:r>
            <a:endParaRPr sz="1800" dirty="0">
              <a:solidFill>
                <a:srgbClr val="000000"/>
              </a:solidFill>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dirty="0">
                <a:solidFill>
                  <a:srgbClr val="000000"/>
                </a:solidFill>
                <a:ea typeface="Calibri"/>
                <a:cs typeface="Calibri"/>
                <a:sym typeface="Calibri"/>
              </a:rPr>
              <a:t>Would this be an opportunity to utilize a literary text* to build interest around the topic?</a:t>
            </a:r>
            <a:endParaRPr sz="1800" dirty="0">
              <a:solidFill>
                <a:srgbClr val="000000"/>
              </a:solidFill>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dirty="0">
                <a:solidFill>
                  <a:srgbClr val="000000"/>
                </a:solidFill>
                <a:ea typeface="Calibri"/>
                <a:cs typeface="Calibri"/>
                <a:sym typeface="Calibri"/>
              </a:rPr>
              <a:t>Is the text engaging and grade-level appropriate? </a:t>
            </a:r>
            <a:endParaRPr sz="1800" dirty="0">
              <a:solidFill>
                <a:srgbClr val="000000"/>
              </a:solidFill>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dirty="0">
                <a:solidFill>
                  <a:srgbClr val="000000"/>
                </a:solidFill>
                <a:ea typeface="Calibri"/>
                <a:cs typeface="Calibri"/>
                <a:sym typeface="Calibri"/>
              </a:rPr>
              <a:t>Could a video, song, poem, piece of artwork or other non-traditional text work well? Remember: Text is anything that communicates a message (Interdisciplinary Practice 1 from the </a:t>
            </a:r>
            <a:r>
              <a:rPr lang="en-US" sz="1800" i="1" dirty="0">
                <a:solidFill>
                  <a:srgbClr val="000000"/>
                </a:solidFill>
                <a:ea typeface="Calibri"/>
                <a:cs typeface="Calibri"/>
                <a:sym typeface="Calibri"/>
              </a:rPr>
              <a:t>KAS for Reading &amp; Writing</a:t>
            </a:r>
            <a:r>
              <a:rPr lang="en-US" sz="1800" dirty="0">
                <a:solidFill>
                  <a:srgbClr val="000000"/>
                </a:solidFill>
                <a:ea typeface="Calibri"/>
                <a:cs typeface="Calibri"/>
                <a:sym typeface="Calibri"/>
              </a:rPr>
              <a:t>)</a:t>
            </a:r>
            <a:endParaRPr sz="1800" dirty="0">
              <a:solidFill>
                <a:srgbClr val="000000"/>
              </a:solidFill>
              <a:ea typeface="Calibri"/>
              <a:cs typeface="Calibri"/>
              <a:sym typeface="Calibri"/>
            </a:endParaRPr>
          </a:p>
          <a:p>
            <a:pPr marL="0" lvl="0" indent="0" algn="l" rtl="0">
              <a:lnSpc>
                <a:spcPct val="100000"/>
              </a:lnSpc>
              <a:spcBef>
                <a:spcPts val="0"/>
              </a:spcBef>
              <a:spcAft>
                <a:spcPts val="0"/>
              </a:spcAft>
              <a:buNone/>
            </a:pPr>
            <a:endParaRPr sz="1800" dirty="0">
              <a:solidFill>
                <a:srgbClr val="000000"/>
              </a:solidFill>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US" sz="1800" b="1" dirty="0">
                <a:solidFill>
                  <a:schemeClr val="dk1"/>
                </a:solidFill>
                <a:ea typeface="Calibri"/>
                <a:cs typeface="Calibri"/>
                <a:sym typeface="Calibri"/>
              </a:rPr>
              <a:t>NOTE:</a:t>
            </a:r>
            <a:r>
              <a:rPr lang="en-US" sz="1800" dirty="0">
                <a:solidFill>
                  <a:schemeClr val="dk1"/>
                </a:solidFill>
                <a:ea typeface="Calibri"/>
                <a:cs typeface="Calibri"/>
                <a:sym typeface="Calibri"/>
              </a:rPr>
              <a:t> </a:t>
            </a:r>
            <a:r>
              <a:rPr lang="en-US" sz="1800" dirty="0">
                <a:solidFill>
                  <a:srgbClr val="000000"/>
                </a:solidFill>
                <a:ea typeface="Calibri"/>
                <a:cs typeface="Calibri"/>
                <a:sym typeface="Calibri"/>
              </a:rPr>
              <a:t>I</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0"/>
                  </a:ext>
                </a:extLst>
              </a:rPr>
              <a:t>dentifying the text here is DIFFERENT than identifying the sources for the collection.</a:t>
            </a:r>
            <a:r>
              <a:rPr lang="en-US" sz="1800" dirty="0">
                <a:solidFill>
                  <a:srgbClr val="000000"/>
                </a:solidFill>
                <a:ea typeface="Calibri"/>
                <a:cs typeface="Calibri"/>
                <a:sym typeface="Calibri"/>
              </a:rPr>
              <a:t> In this work, the true social students content texts will be primary or secondary sources. Here, text can be whatever intentionally creates a compelling context for learning. </a:t>
            </a:r>
            <a:endParaRPr sz="1800" dirty="0">
              <a:solidFill>
                <a:srgbClr val="000000"/>
              </a:solidFill>
              <a:ea typeface="Calibri"/>
              <a:cs typeface="Calibri"/>
              <a:sym typeface="Calibri"/>
            </a:endParaRPr>
          </a:p>
          <a:p>
            <a:pPr marL="0" lvl="0" indent="0" algn="l" rtl="0">
              <a:spcBef>
                <a:spcPts val="0"/>
              </a:spcBef>
              <a:spcAft>
                <a:spcPts val="0"/>
              </a:spcAft>
              <a:buNone/>
            </a:pPr>
            <a:endParaRPr sz="1800" dirty="0">
              <a:solidFill>
                <a:srgbClr val="000000"/>
              </a:solidFill>
              <a:ea typeface="Calibri"/>
              <a:cs typeface="Calibri"/>
              <a:sym typeface="Calibri"/>
            </a:endParaRPr>
          </a:p>
          <a:p>
            <a:pPr marL="0" lvl="0" indent="0" algn="l" rtl="0">
              <a:spcBef>
                <a:spcPts val="0"/>
              </a:spcBef>
              <a:spcAft>
                <a:spcPts val="0"/>
              </a:spcAft>
              <a:buNone/>
            </a:pPr>
            <a:r>
              <a:rPr lang="en-US" sz="1800" dirty="0">
                <a:solidFill>
                  <a:srgbClr val="000000"/>
                </a:solidFill>
                <a:ea typeface="Calibri"/>
                <a:cs typeface="Calibri"/>
                <a:sym typeface="Calibri"/>
              </a:rPr>
              <a:t>In this module:</a:t>
            </a:r>
            <a:endParaRPr sz="1800" dirty="0">
              <a:solidFill>
                <a:srgbClr val="000000"/>
              </a:solidFill>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sz="1800" dirty="0">
                <a:solidFill>
                  <a:srgbClr val="000000"/>
                </a:solidFill>
                <a:ea typeface="Calibri"/>
                <a:cs typeface="Calibri"/>
                <a:sym typeface="Calibri"/>
              </a:rPr>
              <a:t>W</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1"/>
                  </a:ext>
                </a:extLst>
              </a:rPr>
              <a:t>hen designing the Grade 3 Collection, </a:t>
            </a:r>
            <a:r>
              <a:rPr lang="en-US" sz="18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1"/>
                  </a:ext>
                </a:extLst>
              </a:rPr>
              <a:t>How to Make an Apple Pie and See the World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was selected for its engaging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and compelling </a:t>
            </a:r>
            <a:r>
              <a:rPr lang="en-US" sz="1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context. The exports chart and interactive global trade map are sources and were selected in a later step of the design process. </a:t>
            </a:r>
            <a:endParaRPr sz="1800" dirty="0">
              <a:solidFill>
                <a:srgbClr val="000000"/>
              </a:solidFill>
              <a:ea typeface="Calibri"/>
              <a:cs typeface="Calibri"/>
              <a:sym typeface="Calibri"/>
            </a:endParaRPr>
          </a:p>
          <a:p>
            <a:pPr marL="0" lvl="0" indent="0" algn="l" rtl="0">
              <a:lnSpc>
                <a:spcPct val="100000"/>
              </a:lnSpc>
              <a:spcBef>
                <a:spcPts val="0"/>
              </a:spcBef>
              <a:spcAft>
                <a:spcPts val="0"/>
              </a:spcAft>
              <a:buNone/>
            </a:pPr>
            <a:r>
              <a:rPr lang="en-US" sz="1800" dirty="0">
                <a:solidFill>
                  <a:schemeClr val="dk1"/>
                </a:solidFill>
                <a:ea typeface="Calibri"/>
                <a:cs typeface="Calibri"/>
                <a:sym typeface="Calibri"/>
              </a:rPr>
              <a:t>*In this module, literary texts are selected because they are effective for building a compelling context to engage in the learning. </a:t>
            </a:r>
            <a:endParaRPr sz="1800" dirty="0">
              <a:solidFill>
                <a:srgbClr val="000000"/>
              </a:solidFill>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63c08123b8_3_1"/>
          <p:cNvSpPr txBox="1">
            <a:spLocks noGrp="1"/>
          </p:cNvSpPr>
          <p:nvPr>
            <p:ph type="title" idx="4294967295"/>
          </p:nvPr>
        </p:nvSpPr>
        <p:spPr>
          <a:xfrm>
            <a:off x="11509375" y="6310313"/>
            <a:ext cx="682625" cy="365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smtClean="0">
                <a:ln>
                  <a:noFill/>
                </a:ln>
                <a:solidFill>
                  <a:schemeClr val="lt1"/>
                </a:solidFill>
                <a:effectLst/>
                <a:uLnTx/>
                <a:uFillTx/>
                <a:latin typeface="Libre Franklin Medium"/>
                <a:ea typeface="Libre Franklin Medium"/>
                <a:cs typeface="Libre Franklin Medium"/>
                <a:sym typeface="Libre Franklin Medium"/>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56</a:t>
            </a:fld>
            <a:endParaRPr kumimoji="0" lang="en-US" sz="1800" b="0" i="0" u="none" strike="noStrike" kern="0" cap="none" spc="0" normalizeH="0" baseline="0" noProof="0" dirty="0">
              <a:ln>
                <a:noFill/>
              </a:ln>
              <a:solidFill>
                <a:schemeClr val="lt1"/>
              </a:solidFill>
              <a:effectLst/>
              <a:uLnTx/>
              <a:uFillTx/>
              <a:latin typeface="Libre Franklin Medium"/>
              <a:ea typeface="Libre Franklin Medium"/>
              <a:cs typeface="Libre Franklin Medium"/>
              <a:sym typeface="Libre Franklin Medium"/>
            </a:endParaRPr>
          </a:p>
        </p:txBody>
      </p:sp>
      <p:pic>
        <p:nvPicPr>
          <p:cNvPr id="663" name="Google Shape;663;g63c08123b8_3_1" descr="This is an image of the Interdisciplinary Literacy Practices found within the KAS for Reading and Writing."/>
          <p:cNvPicPr preferRelativeResize="0"/>
          <p:nvPr/>
        </p:nvPicPr>
        <p:blipFill rotWithShape="1">
          <a:blip r:embed="rId3">
            <a:alphaModFix/>
          </a:blip>
          <a:srcRect l="-11270" t="-1080" r="11269" b="1080"/>
          <a:stretch/>
        </p:blipFill>
        <p:spPr>
          <a:xfrm>
            <a:off x="566725" y="-63475"/>
            <a:ext cx="8748725" cy="66166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B049-F326-D125-C925-B7B54EED4E7C}"/>
              </a:ext>
            </a:extLst>
          </p:cNvPr>
          <p:cNvSpPr>
            <a:spLocks noGrp="1"/>
          </p:cNvSpPr>
          <p:nvPr>
            <p:ph type="title"/>
          </p:nvPr>
        </p:nvSpPr>
        <p:spPr>
          <a:xfrm>
            <a:off x="344905" y="18325"/>
            <a:ext cx="10515600" cy="1325700"/>
          </a:xfrm>
        </p:spPr>
        <p:txBody>
          <a:bodyPr/>
          <a:lstStyle/>
          <a:p>
            <a:r>
              <a:rPr lang="en-US" dirty="0"/>
              <a:t>Not additional standards</a:t>
            </a:r>
          </a:p>
        </p:txBody>
      </p:sp>
      <p:sp>
        <p:nvSpPr>
          <p:cNvPr id="3" name="Text Placeholder 2">
            <a:extLst>
              <a:ext uri="{FF2B5EF4-FFF2-40B4-BE49-F238E27FC236}">
                <a16:creationId xmlns:a16="http://schemas.microsoft.com/office/drawing/2014/main" id="{A11B3205-83A7-0712-2A71-B54098D35A75}"/>
              </a:ext>
            </a:extLst>
          </p:cNvPr>
          <p:cNvSpPr>
            <a:spLocks noGrp="1"/>
          </p:cNvSpPr>
          <p:nvPr>
            <p:ph type="body" idx="1"/>
          </p:nvPr>
        </p:nvSpPr>
        <p:spPr>
          <a:xfrm>
            <a:off x="168442" y="1323474"/>
            <a:ext cx="11185358" cy="4853351"/>
          </a:xfrm>
        </p:spPr>
        <p:txBody>
          <a:bodyPr>
            <a:normAutofit fontScale="92500" lnSpcReduction="10000"/>
          </a:bodyPr>
          <a:lstStyle/>
          <a:p>
            <a:r>
              <a:rPr lang="en-US" dirty="0"/>
              <a:t>Unlike the mathematics practices, the ten literacy practices are NOT additional standards.</a:t>
            </a:r>
          </a:p>
          <a:p>
            <a:r>
              <a:rPr lang="en-US" dirty="0"/>
              <a:t> Instead, if utilized, they provide intentional opportunities for students to practice the behaviors of a literate citizen.</a:t>
            </a:r>
          </a:p>
          <a:p>
            <a:r>
              <a:rPr lang="en-US" dirty="0"/>
              <a:t>Because they are the overarching goals of creating a literacy-rich environment, they are not attached to specific standards as in mathematics and science, Multiple literacy practices are engaged in the application and mastery of each reading and writing standard.</a:t>
            </a:r>
          </a:p>
          <a:p>
            <a:r>
              <a:rPr lang="en-US" dirty="0"/>
              <a:t>They are interdisciplinary literacy practices, however, they are also not linked to other disciplines as the other content areas have been charged with incorporating literacy into their own discipline-specific document during the standards revision process.</a:t>
            </a:r>
          </a:p>
          <a:p>
            <a:endParaRPr lang="en-US" dirty="0"/>
          </a:p>
        </p:txBody>
      </p:sp>
    </p:spTree>
    <p:extLst>
      <p:ext uri="{BB962C8B-B14F-4D97-AF65-F5344CB8AC3E}">
        <p14:creationId xmlns:p14="http://schemas.microsoft.com/office/powerpoint/2010/main" val="434540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7dbc95a298_0_127"/>
          <p:cNvSpPr txBox="1">
            <a:spLocks noGrp="1"/>
          </p:cNvSpPr>
          <p:nvPr>
            <p:ph type="title"/>
          </p:nvPr>
        </p:nvSpPr>
        <p:spPr>
          <a:xfrm>
            <a:off x="128337" y="0"/>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3600" dirty="0"/>
              <a:t>Need more time for Getting to Know the </a:t>
            </a:r>
            <a:r>
              <a:rPr lang="en-US" sz="3600" i="1" dirty="0"/>
              <a:t>KAS for Reading &amp; Writing</a:t>
            </a:r>
            <a:r>
              <a:rPr lang="en-US" sz="3600" dirty="0"/>
              <a:t>?</a:t>
            </a:r>
            <a:endParaRPr sz="3600" dirty="0"/>
          </a:p>
        </p:txBody>
      </p:sp>
      <p:sp>
        <p:nvSpPr>
          <p:cNvPr id="676" name="Google Shape;676;g7dbc95a298_0_127"/>
          <p:cNvSpPr txBox="1"/>
          <p:nvPr/>
        </p:nvSpPr>
        <p:spPr>
          <a:xfrm>
            <a:off x="128337" y="847576"/>
            <a:ext cx="11378651" cy="54855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Franklin Gothic Book" panose="020B0503020102020204" pitchFamily="34" charset="0"/>
                <a:ea typeface="Calibri"/>
                <a:cs typeface="Calibri"/>
                <a:sym typeface="Calibri"/>
              </a:rPr>
              <a:t>Check out the Getting to Know the </a:t>
            </a:r>
            <a:r>
              <a:rPr lang="en-US" sz="2400" i="1" dirty="0">
                <a:latin typeface="Franklin Gothic Book" panose="020B0503020102020204" pitchFamily="34" charset="0"/>
                <a:ea typeface="Calibri"/>
                <a:cs typeface="Calibri"/>
                <a:sym typeface="Calibri"/>
              </a:rPr>
              <a:t>Kentucky Academic Standards (KAS) for Reading &amp; Writing </a:t>
            </a:r>
            <a:r>
              <a:rPr lang="en-US" sz="2400" dirty="0">
                <a:latin typeface="Franklin Gothic Book" panose="020B0503020102020204" pitchFamily="34" charset="0"/>
                <a:ea typeface="Calibri"/>
                <a:cs typeface="Calibri"/>
                <a:sym typeface="Calibri"/>
              </a:rPr>
              <a:t>Module </a:t>
            </a:r>
            <a:endParaRPr sz="2400"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latin typeface="Libre Franklin Medium"/>
                <a:ea typeface="Libre Franklin Medium"/>
                <a:cs typeface="Libre Franklin Medium"/>
                <a:sym typeface="Libre Franklin Medium"/>
                <a:hlinkClick r:id="rId3"/>
              </a:rPr>
              <a:t>Guiding Guide </a:t>
            </a: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r>
              <a:rPr lang="en-US" u="sng" dirty="0">
                <a:solidFill>
                  <a:schemeClr val="hlink"/>
                </a:solidFill>
                <a:latin typeface="Libre Franklin Medium"/>
                <a:ea typeface="Libre Franklin Medium"/>
                <a:cs typeface="Libre Franklin Medium"/>
                <a:sym typeface="Libre Franklin Medium"/>
                <a:hlinkClick r:id="rId4"/>
              </a:rPr>
              <a:t>Module Slides</a:t>
            </a: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dirty="0">
              <a:latin typeface="Libre Franklin Medium"/>
              <a:ea typeface="Libre Franklin Medium"/>
              <a:cs typeface="Libre Franklin Medium"/>
              <a:sym typeface="Libre Franklin Medium"/>
            </a:endParaRPr>
          </a:p>
        </p:txBody>
      </p:sp>
      <p:pic>
        <p:nvPicPr>
          <p:cNvPr id="677" name="Google Shape;677;g7dbc95a298_0_127" descr="This is a screenshot of the sections in the Getting to know the KAS for Reading and Writing module."/>
          <p:cNvPicPr preferRelativeResize="0"/>
          <p:nvPr/>
        </p:nvPicPr>
        <p:blipFill>
          <a:blip r:embed="rId5">
            <a:alphaModFix/>
          </a:blip>
          <a:stretch>
            <a:fillRect/>
          </a:stretch>
        </p:blipFill>
        <p:spPr>
          <a:xfrm>
            <a:off x="1764092" y="2456100"/>
            <a:ext cx="5187350" cy="2998625"/>
          </a:xfrm>
          <a:prstGeom prst="rect">
            <a:avLst/>
          </a:prstGeom>
          <a:noFill/>
          <a:ln>
            <a:noFill/>
          </a:ln>
        </p:spPr>
      </p:pic>
      <p:cxnSp>
        <p:nvCxnSpPr>
          <p:cNvPr id="678" name="Google Shape;678;g7dbc95a298_0_127" descr="This is from the Getting to know the KAS for Reading and Writing module and gives more information about the sections."/>
          <p:cNvCxnSpPr/>
          <p:nvPr/>
        </p:nvCxnSpPr>
        <p:spPr>
          <a:xfrm rot="10800000" flipH="1">
            <a:off x="853328" y="4334983"/>
            <a:ext cx="859800" cy="10500"/>
          </a:xfrm>
          <a:prstGeom prst="straightConnector1">
            <a:avLst/>
          </a:prstGeom>
          <a:noFill/>
          <a:ln w="9525" cap="flat" cmpd="sng">
            <a:solidFill>
              <a:schemeClr val="dk2"/>
            </a:solidFill>
            <a:prstDash val="solid"/>
            <a:round/>
            <a:headEnd type="none" w="med" len="med"/>
            <a:tailEnd type="triangle" w="med" len="med"/>
          </a:ln>
        </p:spPr>
      </p:cxnSp>
      <p:cxnSp>
        <p:nvCxnSpPr>
          <p:cNvPr id="679" name="Google Shape;679;g7dbc95a298_0_127" descr="Because the sections are designed to be viewed as stand-alone lessons or withinthe progression of the module as written, you may select to start at the beginning and complete all sectison or select sections to meet your learning needs. The sections with arrows contain background information needed to successfully complete this integration module and are recommended for participants who are not yet comfortable with the KAS for Reading and Writing.">
            <a:extLst>
              <a:ext uri="{C183D7F6-B498-43B3-948B-1728B52AA6E4}">
                <adec:decorative xmlns:adec="http://schemas.microsoft.com/office/drawing/2017/decorative" val="1"/>
              </a:ext>
            </a:extLst>
          </p:cNvPr>
          <p:cNvCxnSpPr/>
          <p:nvPr/>
        </p:nvCxnSpPr>
        <p:spPr>
          <a:xfrm rot="10800000" flipH="1">
            <a:off x="700435" y="3085750"/>
            <a:ext cx="859800" cy="10500"/>
          </a:xfrm>
          <a:prstGeom prst="straightConnector1">
            <a:avLst/>
          </a:prstGeom>
          <a:noFill/>
          <a:ln w="9525" cap="flat" cmpd="sng">
            <a:solidFill>
              <a:schemeClr val="dk2"/>
            </a:solidFill>
            <a:prstDash val="solid"/>
            <a:round/>
            <a:headEnd type="none" w="med" len="med"/>
            <a:tailEnd type="triangle" w="med" len="med"/>
          </a:ln>
        </p:spPr>
      </p:cxnSp>
      <p:cxnSp>
        <p:nvCxnSpPr>
          <p:cNvPr id="680" name="Google Shape;680;g7dbc95a298_0_127" title="&quot; &quot;">
            <a:extLst>
              <a:ext uri="{C183D7F6-B498-43B3-948B-1728B52AA6E4}">
                <adec:decorative xmlns:adec="http://schemas.microsoft.com/office/drawing/2017/decorative" val="1"/>
              </a:ext>
            </a:extLst>
          </p:cNvPr>
          <p:cNvCxnSpPr/>
          <p:nvPr/>
        </p:nvCxnSpPr>
        <p:spPr>
          <a:xfrm rot="10800000" flipH="1">
            <a:off x="802364" y="3813667"/>
            <a:ext cx="859800" cy="10500"/>
          </a:xfrm>
          <a:prstGeom prst="straightConnector1">
            <a:avLst/>
          </a:prstGeom>
          <a:noFill/>
          <a:ln w="9525" cap="flat" cmpd="sng">
            <a:solidFill>
              <a:schemeClr val="dk2"/>
            </a:solidFill>
            <a:prstDash val="solid"/>
            <a:round/>
            <a:headEnd type="none" w="med" len="med"/>
            <a:tailEnd type="triangle" w="med" len="med"/>
          </a:ln>
        </p:spPr>
      </p:cxnSp>
      <p:sp>
        <p:nvSpPr>
          <p:cNvPr id="681" name="Google Shape;681;g7dbc95a298_0_127"/>
          <p:cNvSpPr txBox="1"/>
          <p:nvPr/>
        </p:nvSpPr>
        <p:spPr>
          <a:xfrm>
            <a:off x="7585199" y="1597325"/>
            <a:ext cx="4302000" cy="3857400"/>
          </a:xfrm>
          <a:prstGeom prst="rect">
            <a:avLst/>
          </a:prstGeom>
          <a:solidFill>
            <a:srgbClr val="1C4587"/>
          </a:solidFill>
          <a:ln>
            <a:noFill/>
          </a:ln>
          <a:effectLst>
            <a:outerShdw blurRad="57150" dist="19050" dir="5400000" algn="bl" rotWithShape="0">
              <a:srgbClr val="1155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lt1"/>
                </a:solidFill>
                <a:latin typeface="Libre Franklin Medium"/>
                <a:ea typeface="Libre Franklin Medium"/>
                <a:cs typeface="Libre Franklin Medium"/>
                <a:sym typeface="Libre Franklin Medium"/>
              </a:rPr>
              <a:t>Because the sections are designed to be viewed as stand-alone lessons or within the progression of the module as written, you may select to start at the beginning  and complete all sections or select  sections to meet your learning needs. The sections with arrows contain background information needed to successfully complete this integration module and are recommended for participants who are not yet comfortable with the </a:t>
            </a:r>
            <a:r>
              <a:rPr lang="en-US" sz="1800" i="1" dirty="0">
                <a:solidFill>
                  <a:schemeClr val="lt1"/>
                </a:solidFill>
                <a:latin typeface="Libre Franklin Medium"/>
                <a:ea typeface="Libre Franklin Medium"/>
                <a:cs typeface="Libre Franklin Medium"/>
                <a:sym typeface="Libre Franklin Medium"/>
              </a:rPr>
              <a:t>KAS for Reading &amp; Writing</a:t>
            </a:r>
            <a:r>
              <a:rPr lang="en-US" sz="1800" dirty="0">
                <a:solidFill>
                  <a:schemeClr val="lt1"/>
                </a:solidFill>
                <a:latin typeface="Libre Franklin Medium"/>
                <a:ea typeface="Libre Franklin Medium"/>
                <a:cs typeface="Libre Franklin Medium"/>
                <a:sym typeface="Libre Franklin Medium"/>
              </a:rPr>
              <a:t>. </a:t>
            </a: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7e834ff339_2_19"/>
          <p:cNvSpPr txBox="1">
            <a:spLocks noGrp="1"/>
          </p:cNvSpPr>
          <p:nvPr>
            <p:ph type="title"/>
          </p:nvPr>
        </p:nvSpPr>
        <p:spPr>
          <a:xfrm>
            <a:off x="203011" y="200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a:t>Application: Designing a healthy integration collection  </a:t>
            </a:r>
            <a:endParaRPr sz="3000"/>
          </a:p>
          <a:p>
            <a:pPr marL="0" lvl="0" indent="0" algn="l" rtl="0">
              <a:spcBef>
                <a:spcPts val="0"/>
              </a:spcBef>
              <a:spcAft>
                <a:spcPts val="0"/>
              </a:spcAft>
              <a:buNone/>
            </a:pPr>
            <a:r>
              <a:rPr lang="en-US"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8"/>
                  </a:ext>
                </a:extLst>
              </a:rPr>
              <a:t> </a:t>
            </a:r>
            <a:endParaRPr sz="3000"/>
          </a:p>
        </p:txBody>
      </p:sp>
      <p:sp>
        <p:nvSpPr>
          <p:cNvPr id="687" name="Google Shape;687;g7e834ff339_2_19"/>
          <p:cNvSpPr txBox="1">
            <a:spLocks noGrp="1"/>
          </p:cNvSpPr>
          <p:nvPr>
            <p:ph type="body" idx="1"/>
          </p:nvPr>
        </p:nvSpPr>
        <p:spPr>
          <a:xfrm>
            <a:off x="308574" y="1199550"/>
            <a:ext cx="11362057" cy="5881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b="1" dirty="0">
                <a:solidFill>
                  <a:schemeClr val="dk1"/>
                </a:solidFill>
                <a:ea typeface="Calibri"/>
                <a:cs typeface="Calibri"/>
                <a:sym typeface="Calibri"/>
              </a:rPr>
              <a:t>Step Five:</a:t>
            </a:r>
            <a:endParaRPr sz="2200" b="1" dirty="0">
              <a:solidFill>
                <a:schemeClr val="dk1"/>
              </a:solidFil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9"/>
                  </a:ext>
                </a:extLst>
              </a:rPr>
              <a:t>Identify</a:t>
            </a:r>
            <a:r>
              <a:rPr lang="en-US" sz="2000" dirty="0">
                <a:solidFill>
                  <a:schemeClr val="dk1"/>
                </a:solidFill>
                <a:ea typeface="Calibri"/>
                <a:cs typeface="Calibri"/>
                <a:sym typeface="Calibri"/>
              </a:rPr>
              <a:t> sources that will provide evidence to help students engage with the compelling and supporting questions and the strongly aligned </a:t>
            </a: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0"/>
                  </a:ext>
                </a:extLst>
              </a:rPr>
              <a:t>standards assignments</a:t>
            </a:r>
            <a:r>
              <a:rPr lang="en-US" sz="2000" dirty="0">
                <a:solidFill>
                  <a:schemeClr val="dk1"/>
                </a:solidFill>
                <a:ea typeface="Calibri"/>
                <a:cs typeface="Calibri"/>
                <a:sym typeface="Calibri"/>
              </a:rPr>
              <a:t>. </a:t>
            </a:r>
            <a:endParaRPr sz="2000" dirty="0">
              <a:solidFill>
                <a:schemeClr val="dk1"/>
              </a:solidFill>
              <a:ea typeface="Calibri"/>
              <a:cs typeface="Calibri"/>
              <a:sym typeface="Calibri"/>
            </a:endParaRPr>
          </a:p>
          <a:p>
            <a:pPr marL="457200" lvl="0" indent="-355600" algn="l" rtl="0">
              <a:spcBef>
                <a:spcPts val="1000"/>
              </a:spcBef>
              <a:spcAft>
                <a:spcPts val="0"/>
              </a:spcAft>
              <a:buClr>
                <a:schemeClr val="dk1"/>
              </a:buClr>
              <a:buSzPts val="2000"/>
              <a:buFont typeface="Calibri"/>
              <a:buChar char="●"/>
            </a:pPr>
            <a:r>
              <a:rPr lang="en-US" sz="2000" dirty="0">
                <a:solidFill>
                  <a:schemeClr val="dk1"/>
                </a:solidFill>
                <a:ea typeface="Calibri"/>
                <a:cs typeface="Calibri"/>
                <a:sym typeface="Calibri"/>
              </a:rPr>
              <a:t>Sources may include graphs, charts, newspaper articles, quotes, speeches, written correspondence, videos, podcasts, paintings, photographs, maps, etc.</a:t>
            </a:r>
            <a:endParaRPr sz="2000" dirty="0">
              <a:solidFill>
                <a:schemeClr val="dk1"/>
              </a:solidFill>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1"/>
                  </a:ext>
                </a:extLst>
              </a:rPr>
              <a:t>Note: Standard selection may dictate..</a:t>
            </a:r>
            <a:r>
              <a:rPr lang="en-US" sz="2000" dirty="0">
                <a:solidFill>
                  <a:schemeClr val="dk1"/>
                </a:solidFill>
                <a:ea typeface="Calibri"/>
                <a:cs typeface="Calibri"/>
                <a:sym typeface="Calibri"/>
              </a:rPr>
              <a:t>. </a:t>
            </a:r>
            <a:endParaRPr sz="2000" dirty="0">
              <a:solidFill>
                <a:schemeClr val="dk1"/>
              </a:solidFill>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way in which the students engage with the sources.</a:t>
            </a:r>
            <a:endParaRPr sz="2000" dirty="0">
              <a:solidFill>
                <a:schemeClr val="dk1"/>
              </a:solidFill>
              <a:latin typeface="Franklin Gothic Book" panose="020B0503020102020204" pitchFamily="34" charset="0"/>
              <a:ea typeface="Calibri"/>
              <a:cs typeface="Calibri"/>
              <a:sym typeface="Calibri"/>
            </a:endParaRPr>
          </a:p>
          <a:p>
            <a:pPr marL="1371600" lvl="2" indent="-355600" algn="l" rtl="0">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For example, the social studies Using Evidence standards from the </a:t>
            </a:r>
            <a:r>
              <a:rPr lang="en-US" dirty="0">
                <a:solidFill>
                  <a:schemeClr val="dk1"/>
                </a:solidFill>
                <a:latin typeface="Franklin Gothic Book" panose="020B0503020102020204" pitchFamily="34" charset="0"/>
                <a:ea typeface="Calibri"/>
                <a:cs typeface="Calibri"/>
                <a:sym typeface="Calibri"/>
              </a:rPr>
              <a:t>Grade 3</a:t>
            </a:r>
            <a:r>
              <a:rPr lang="en-US" sz="2000" dirty="0">
                <a:solidFill>
                  <a:schemeClr val="dk1"/>
                </a:solidFill>
                <a:latin typeface="Franklin Gothic Book" panose="020B0503020102020204" pitchFamily="34" charset="0"/>
                <a:ea typeface="Calibri"/>
                <a:cs typeface="Calibri"/>
                <a:sym typeface="Calibri"/>
              </a:rPr>
              <a:t>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2"/>
                  </a:ext>
                </a:extLst>
              </a:rPr>
              <a:t>collection r</a:t>
            </a:r>
            <a:r>
              <a:rPr lang="en-US" sz="2000" dirty="0">
                <a:solidFill>
                  <a:schemeClr val="dk1"/>
                </a:solidFill>
                <a:latin typeface="Franklin Gothic Book" panose="020B0503020102020204" pitchFamily="34" charset="0"/>
                <a:ea typeface="Calibri"/>
                <a:cs typeface="Calibri"/>
                <a:sym typeface="Calibri"/>
              </a:rPr>
              <a:t>equire that students explain the relationship between two or more sources on the same theme or topic.</a:t>
            </a:r>
            <a:endParaRPr sz="2000" dirty="0">
              <a:solidFill>
                <a:schemeClr val="dk1"/>
              </a:solidFill>
              <a:latin typeface="Franklin Gothic Book" panose="020B0503020102020204" pitchFamily="34" charset="0"/>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3"/>
                  </a:ext>
                </a:extLst>
              </a:rPr>
              <a:t>which additional reading and writing standard(s) should be included in the integrated learning.</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4"/>
                </a:ext>
              </a:extLst>
            </a:endParaRPr>
          </a:p>
          <a:p>
            <a:pPr marL="1371600" lvl="2" indent="-355600" algn="l" rtl="0">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For example, because the Using Evidence standard requires </a:t>
            </a:r>
            <a:r>
              <a:rPr lang="en-US"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explaining the relationship of</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 of two or more sources, </a:t>
            </a: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6"/>
                  </a:ext>
                </a:extLst>
              </a:rPr>
              <a:t>RI.</a:t>
            </a:r>
            <a:r>
              <a:rPr lang="en-US"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6"/>
                  </a:ext>
                </a:extLst>
              </a:rPr>
              <a:t>3.1</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7"/>
                  </a:ext>
                </a:extLst>
              </a:rPr>
              <a:t> requires readers to “make and support logical inferences in order to construct meaning from the text.” Students must be able to comprehend each source in order to explain the relationship between them.</a:t>
            </a:r>
            <a:endParaRPr sz="2100" dirty="0">
              <a:solidFill>
                <a:schemeClr val="dk1"/>
              </a:solidFill>
              <a:latin typeface="Franklin Gothic Book" panose="020B0503020102020204" pitchFamily="34" charset="0"/>
              <a:ea typeface="Calibri"/>
              <a:cs typeface="Calibri"/>
              <a:sym typeface="Calibri"/>
            </a:endParaRPr>
          </a:p>
          <a:p>
            <a:pPr marL="0" lvl="0" indent="0" algn="l" rtl="0">
              <a:spcBef>
                <a:spcPts val="100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6ef3e16ad3_0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is integration?</a:t>
            </a:r>
            <a:endParaRPr/>
          </a:p>
        </p:txBody>
      </p:sp>
      <p:sp>
        <p:nvSpPr>
          <p:cNvPr id="255" name="Google Shape;255;g6ef3e16ad3_0_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000" dirty="0">
                <a:ea typeface="Calibri"/>
                <a:cs typeface="Calibri"/>
                <a:sym typeface="Calibri"/>
              </a:rPr>
              <a:t>“A purposeful teaching approach that draws on knowledge, skills, and methods of inquiry from multiple subject areas in addressing topics that have relevance to the world beyond school.”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24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National Council for the Social Studies. (2015). </a:t>
            </a:r>
            <a:r>
              <a:rPr lang="en-US" sz="2400" i="1"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Becoming Integrated Thinkers: Case Studies in Elementary Social Studies.</a:t>
            </a:r>
            <a:r>
              <a:rPr lang="en-US" sz="24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 USA: Bennett and Hinde (p. 10)</a:t>
            </a:r>
            <a:endParaRPr sz="2400" dirty="0">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7dbc95a298_0_80"/>
          <p:cNvSpPr txBox="1">
            <a:spLocks noGrp="1"/>
          </p:cNvSpPr>
          <p:nvPr>
            <p:ph type="title"/>
          </p:nvPr>
        </p:nvSpPr>
        <p:spPr>
          <a:xfrm>
            <a:off x="297211" y="971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a:t>How is healthy integration designed?</a:t>
            </a:r>
            <a:endParaRPr sz="3600"/>
          </a:p>
        </p:txBody>
      </p:sp>
      <p:sp>
        <p:nvSpPr>
          <p:cNvPr id="695" name="Google Shape;695;g7dbc95a298_0_80"/>
          <p:cNvSpPr txBox="1">
            <a:spLocks noGrp="1"/>
          </p:cNvSpPr>
          <p:nvPr>
            <p:ph type="body" idx="1"/>
          </p:nvPr>
        </p:nvSpPr>
        <p:spPr>
          <a:xfrm>
            <a:off x="297211" y="546189"/>
            <a:ext cx="11339855" cy="5543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2"/>
                  </a:ext>
                </a:extLst>
              </a:rPr>
              <a:t>Step Six: </a:t>
            </a:r>
            <a:endParaRPr sz="2000" b="1"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None/>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3"/>
                  </a:ext>
                </a:extLst>
              </a:rPr>
              <a:t>Design</a:t>
            </a:r>
            <a:r>
              <a:rPr lang="en-US" sz="2000" dirty="0">
                <a:solidFill>
                  <a:schemeClr val="dk1"/>
                </a:solidFill>
                <a:latin typeface="Franklin Gothic Book" panose="020B0503020102020204" pitchFamily="34" charset="0"/>
                <a:ea typeface="Calibri"/>
                <a:cs typeface="Calibri"/>
                <a:sym typeface="Calibri"/>
              </a:rPr>
              <a:t> the grade-level aligned experiences and assignments. The Kentucky Academic Standards outlines the minimum standards Kentucky students should learn in each grade level kindergarten through high school.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None/>
            </a:pP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A standard represents a goal or outcome of an educational program.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standards establish a statewide baseline of what students should know and be able to do at the conclusion of a grade or grade-span.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instructional program should emphasize the development of students' abilities to acquire and apply the standards.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standards are not a set of instructional or assessment tasks, but rather statements of what students should be able to master after instruction.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None/>
            </a:pP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None/>
            </a:pPr>
            <a:r>
              <a:rPr lang="en-US" sz="2000" b="1" dirty="0">
                <a:solidFill>
                  <a:schemeClr val="dk1"/>
                </a:solidFill>
                <a:latin typeface="Franklin Gothic Book" panose="020B0503020102020204" pitchFamily="34" charset="0"/>
                <a:ea typeface="Calibri"/>
                <a:cs typeface="Calibri"/>
                <a:sym typeface="Calibri"/>
              </a:rPr>
              <a:t>Thus, throughout the Healthy Integration collection, students should have multiple opportunities to engage with strongly </a:t>
            </a:r>
            <a:r>
              <a:rPr lang="en-US" sz="2000" b="1" i="1" dirty="0">
                <a:solidFill>
                  <a:schemeClr val="dk1"/>
                </a:solidFill>
                <a:latin typeface="Franklin Gothic Book" panose="020B0503020102020204" pitchFamily="34" charset="0"/>
                <a:ea typeface="Calibri"/>
                <a:cs typeface="Calibri"/>
                <a:sym typeface="Calibri"/>
              </a:rPr>
              <a:t>KAS for Social Studies</a:t>
            </a:r>
            <a:r>
              <a:rPr lang="en-US" sz="2000" b="1" dirty="0">
                <a:solidFill>
                  <a:schemeClr val="dk1"/>
                </a:solidFill>
                <a:latin typeface="Franklin Gothic Book" panose="020B0503020102020204" pitchFamily="34" charset="0"/>
                <a:ea typeface="Calibri"/>
                <a:cs typeface="Calibri"/>
                <a:sym typeface="Calibri"/>
              </a:rPr>
              <a:t> and </a:t>
            </a:r>
            <a:r>
              <a:rPr lang="en-US" sz="2000" b="1" i="1" dirty="0">
                <a:solidFill>
                  <a:schemeClr val="dk1"/>
                </a:solidFill>
                <a:latin typeface="Franklin Gothic Book" panose="020B0503020102020204" pitchFamily="34" charset="0"/>
                <a:ea typeface="Calibri"/>
                <a:cs typeface="Calibri"/>
                <a:sym typeface="Calibri"/>
              </a:rPr>
              <a:t>KAS for Reading and Writing</a:t>
            </a:r>
            <a:r>
              <a:rPr lang="en-US" sz="2000" b="1" dirty="0">
                <a:solidFill>
                  <a:schemeClr val="dk1"/>
                </a:solidFill>
                <a:latin typeface="Franklin Gothic Book" panose="020B0503020102020204" pitchFamily="34" charset="0"/>
                <a:ea typeface="Calibri"/>
                <a:cs typeface="Calibri"/>
                <a:sym typeface="Calibri"/>
              </a:rPr>
              <a:t> aligned assignments to develop the skills and content needed in order to engage with the compelling and supporting questions provided. </a:t>
            </a:r>
            <a:endParaRPr sz="2000" b="1"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7dbc95a298_0_133"/>
          <p:cNvSpPr txBox="1">
            <a:spLocks noGrp="1"/>
          </p:cNvSpPr>
          <p:nvPr>
            <p:ph type="title"/>
          </p:nvPr>
        </p:nvSpPr>
        <p:spPr>
          <a:xfrm>
            <a:off x="205057" y="10014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9"/>
                  </a:ext>
                </a:extLst>
              </a:rPr>
              <a:t>How is healthy integration designed? (step six)</a:t>
            </a:r>
            <a:endParaRPr dirty="0"/>
          </a:p>
        </p:txBody>
      </p:sp>
      <p:sp>
        <p:nvSpPr>
          <p:cNvPr id="701" name="Google Shape;701;g7dbc95a298_0_133"/>
          <p:cNvSpPr txBox="1">
            <a:spLocks noGrp="1"/>
          </p:cNvSpPr>
          <p:nvPr>
            <p:ph type="body" idx="1"/>
          </p:nvPr>
        </p:nvSpPr>
        <p:spPr>
          <a:xfrm>
            <a:off x="110607" y="408510"/>
            <a:ext cx="11403614" cy="56889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000" dirty="0">
                <a:ea typeface="Calibri"/>
                <a:cs typeface="Calibri"/>
                <a:sym typeface="Calibri"/>
              </a:rPr>
              <a:t>For example, in order for students to build the knowledge and skills required to answer the compelling and supporting questions provided, students may answer the following questions aligned to </a:t>
            </a:r>
            <a:r>
              <a:rPr lang="en-US" sz="2000" b="1" dirty="0">
                <a:solidFill>
                  <a:schemeClr val="dk1"/>
                </a:solidFill>
                <a:ea typeface="Calibri"/>
                <a:cs typeface="Calibri"/>
                <a:sym typeface="Calibri"/>
              </a:rPr>
              <a:t>RL.3.1</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from the </a:t>
            </a:r>
            <a:r>
              <a:rPr lang="en-US" sz="2000" i="1" dirty="0">
                <a:solidFill>
                  <a:schemeClr val="dk1"/>
                </a:solidFill>
                <a:ea typeface="Calibri"/>
                <a:cs typeface="Calibri"/>
                <a:sym typeface="Calibri"/>
              </a:rPr>
              <a:t>KAS for Reading and Writing </a:t>
            </a:r>
            <a:r>
              <a:rPr lang="en-US" sz="2000" dirty="0">
                <a:solidFill>
                  <a:schemeClr val="dk1"/>
                </a:solidFill>
                <a:ea typeface="Calibri"/>
                <a:cs typeface="Calibri"/>
                <a:sym typeface="Calibri"/>
              </a:rPr>
              <a:t>during a Read Aloud. </a:t>
            </a:r>
            <a:endParaRPr sz="2000" i="1" dirty="0">
              <a:solidFill>
                <a:schemeClr val="dk1"/>
              </a:solidFill>
              <a:ea typeface="Calibri"/>
              <a:cs typeface="Calibri"/>
              <a:sym typeface="Calibri"/>
            </a:endParaRPr>
          </a:p>
          <a:p>
            <a:pPr marL="342900" marR="0" lvl="0" indent="-342900">
              <a:lnSpc>
                <a:spcPct val="115000"/>
              </a:lnSpc>
              <a:spcBef>
                <a:spcPts val="0"/>
              </a:spcBef>
              <a:spcAft>
                <a:spcPts val="0"/>
              </a:spcAft>
              <a:buFont typeface="+mj-lt"/>
              <a:buAutoNum type="arabicPeriod"/>
            </a:pPr>
            <a:r>
              <a:rPr lang="en-US" sz="1800" b="1" u="none" strike="noStrike" dirty="0">
                <a:effectLst/>
                <a:ea typeface="Times New Roman" panose="02020603050405020304" pitchFamily="18" charset="0"/>
                <a:cs typeface="Calibri" panose="020F0502020204030204" pitchFamily="34" charset="0"/>
              </a:rPr>
              <a:t>What does the narrator say to do since the market is closed?</a:t>
            </a:r>
            <a:r>
              <a:rPr lang="en-US" sz="1800" u="none" strike="noStrike" dirty="0">
                <a:effectLst/>
                <a:ea typeface="Times New Roman" panose="02020603050405020304" pitchFamily="18" charset="0"/>
                <a:cs typeface="Calibri" panose="020F0502020204030204" pitchFamily="34" charset="0"/>
              </a:rPr>
              <a:t> (“...go home and pack a suitcase. Take your shopping list and some walking shoes. Then catch a steam ship bound for Europe. Use the six days on board to brush up on your Italian.”)</a:t>
            </a:r>
            <a:endParaRPr lang="en-US" sz="1800" u="none" strike="noStrike" dirty="0">
              <a:effectLs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ea typeface="Times New Roman" panose="02020603050405020304" pitchFamily="18" charset="0"/>
                <a:cs typeface="Calibri" panose="020F0502020204030204" pitchFamily="34" charset="0"/>
              </a:rPr>
              <a:t>Why does the narrator want you to pack a suitcase and get on a ship with your shopping list and walking shoes? (to go get the ingredients to make an apple pie if the market is closed) How do you know? (refer to details on subsequent pages- harvesting wheat, collecting eggs/chicken, etc.)</a:t>
            </a:r>
            <a:endParaRPr lang="en-US" sz="1800" u="none" strike="noStrike" dirty="0">
              <a:effectLs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ea typeface="Times New Roman" panose="02020603050405020304" pitchFamily="18" charset="0"/>
                <a:cs typeface="Calibri" panose="020F0502020204030204" pitchFamily="34" charset="0"/>
              </a:rPr>
              <a:t>Is that something you or your family has ever done when the market, or grocery, was closed? (no - students may talk about going to another store to get what they needed or asking a neighbor or relative for the ingredients)</a:t>
            </a:r>
            <a:endParaRPr lang="en-US" sz="1800" u="none" strike="noStrike" dirty="0">
              <a:effectLs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ea typeface="Times New Roman" panose="02020603050405020304" pitchFamily="18" charset="0"/>
                <a:cs typeface="Calibri" panose="020F0502020204030204" pitchFamily="34" charset="0"/>
              </a:rPr>
              <a:t>Do you think the author actually wants readers to do what the narrator is suggesting - travel all around the world to collect ingredients to make an apple pie, just because the market is closed? How do you know? </a:t>
            </a:r>
            <a:endParaRPr lang="en-US" sz="1800" u="none" strike="noStrike" dirty="0">
              <a:effectLst/>
              <a:ea typeface="Arial" panose="020B0604020202020204" pitchFamily="34" charset="0"/>
              <a:cs typeface="Calibri" panose="020F050202020403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800" u="none" strike="noStrike" dirty="0">
                <a:effectLst/>
                <a:latin typeface="Franklin Gothic Book" panose="020B0503020102020204" pitchFamily="34" charset="0"/>
                <a:ea typeface="Times New Roman" panose="02020603050405020304" pitchFamily="18" charset="0"/>
                <a:cs typeface="Calibri" panose="020F0502020204030204" pitchFamily="34" charset="0"/>
              </a:rPr>
              <a:t>Why do you infer the narrator tells readers to do this if she doesn’t really mean it? (To teach us where the ingredients come from; to make baking an apple pie more fun; to make the story better)</a:t>
            </a:r>
            <a:endParaRPr lang="en-US" sz="1800" u="none" strike="noStrike" dirty="0">
              <a:effectLst/>
              <a:latin typeface="Franklin Gothic Book" panose="020B0503020102020204" pitchFamily="34" charset="0"/>
              <a:ea typeface="Arial" panose="020B0604020202020204" pitchFamily="34" charset="0"/>
              <a:cs typeface="Calibri" panose="020F0502020204030204" pitchFamily="34" charset="0"/>
            </a:endParaRPr>
          </a:p>
          <a:p>
            <a:pPr marL="0" lvl="0" indent="0" algn="l" rtl="0">
              <a:spcBef>
                <a:spcPts val="1200"/>
              </a:spcBef>
              <a:spcAft>
                <a:spcPts val="0"/>
              </a:spcAft>
              <a:buNone/>
            </a:pPr>
            <a:endParaRPr lang="en-US"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D04B-6AE0-4334-7378-A0BA8B7DA31D}"/>
              </a:ext>
            </a:extLst>
          </p:cNvPr>
          <p:cNvSpPr>
            <a:spLocks noGrp="1"/>
          </p:cNvSpPr>
          <p:nvPr>
            <p:ph type="title"/>
          </p:nvPr>
        </p:nvSpPr>
        <p:spPr>
          <a:xfrm>
            <a:off x="51256" y="-282127"/>
            <a:ext cx="11117179" cy="1325700"/>
          </a:xfrm>
        </p:spPr>
        <p:txBody>
          <a:bodyPr>
            <a:normAutofit/>
          </a:bodyPr>
          <a:lstStyle/>
          <a:p>
            <a:r>
              <a:rPr lang="en-US" sz="3600" dirty="0"/>
              <a:t>How is healthy integration designed? (step six)</a:t>
            </a:r>
          </a:p>
        </p:txBody>
      </p:sp>
      <p:sp>
        <p:nvSpPr>
          <p:cNvPr id="3" name="Text Placeholder 2">
            <a:extLst>
              <a:ext uri="{FF2B5EF4-FFF2-40B4-BE49-F238E27FC236}">
                <a16:creationId xmlns:a16="http://schemas.microsoft.com/office/drawing/2014/main" id="{AF691061-31F2-5AAA-8753-8FC5B977C04E}"/>
              </a:ext>
            </a:extLst>
          </p:cNvPr>
          <p:cNvSpPr>
            <a:spLocks noGrp="1"/>
          </p:cNvSpPr>
          <p:nvPr>
            <p:ph type="body" idx="1"/>
          </p:nvPr>
        </p:nvSpPr>
        <p:spPr>
          <a:xfrm>
            <a:off x="-1" y="443636"/>
            <a:ext cx="12140745" cy="4351200"/>
          </a:xfrm>
        </p:spPr>
        <p:txBody>
          <a:bodyPr/>
          <a:lstStyle/>
          <a:p>
            <a:pPr marL="107950" indent="0">
              <a:buNone/>
            </a:pPr>
            <a:r>
              <a:rPr lang="en-US" sz="2400" dirty="0">
                <a:ea typeface="Calibri"/>
                <a:cs typeface="Calibri"/>
                <a:sym typeface="Calibri"/>
              </a:rPr>
              <a:t>For example, in order for students to build the knowledge and skills required to answer the compelling and supporting questions provided, students may do the following tasked aligned to </a:t>
            </a:r>
            <a:r>
              <a:rPr lang="en-US" sz="2400" i="1" dirty="0">
                <a:solidFill>
                  <a:schemeClr val="dk1"/>
                </a:solidFill>
                <a:ea typeface="Calibri"/>
                <a:cs typeface="Calibri"/>
                <a:sym typeface="Calibri"/>
              </a:rPr>
              <a:t>3.E.ST.1  </a:t>
            </a:r>
            <a:r>
              <a:rPr lang="en-US" sz="2400" dirty="0">
                <a:solidFill>
                  <a:schemeClr val="dk1"/>
                </a:solidFill>
                <a:ea typeface="Calibri"/>
                <a:cs typeface="Calibri"/>
                <a:sym typeface="Calibri"/>
              </a:rPr>
              <a:t>of</a:t>
            </a:r>
            <a:r>
              <a:rPr lang="en-US" sz="2400" i="1" dirty="0">
                <a:solidFill>
                  <a:schemeClr val="dk1"/>
                </a:solidFill>
                <a:ea typeface="Calibri"/>
                <a:cs typeface="Calibri"/>
                <a:sym typeface="Calibri"/>
              </a:rPr>
              <a:t> </a:t>
            </a:r>
            <a:r>
              <a:rPr lang="en-US" sz="2400" dirty="0">
                <a:solidFill>
                  <a:schemeClr val="dk1"/>
                </a:solidFill>
                <a:ea typeface="Calibri"/>
                <a:cs typeface="Calibri"/>
                <a:sym typeface="Calibri"/>
              </a:rPr>
              <a:t>the </a:t>
            </a:r>
            <a:r>
              <a:rPr lang="en-US" sz="2400" i="1" dirty="0">
                <a:solidFill>
                  <a:schemeClr val="dk1"/>
                </a:solidFill>
                <a:ea typeface="Calibri"/>
                <a:cs typeface="Calibri"/>
                <a:sym typeface="Calibri"/>
              </a:rPr>
              <a:t>KAS for Social Studies. </a:t>
            </a:r>
          </a:p>
          <a:p>
            <a:pPr marL="107950" indent="0">
              <a:buNone/>
            </a:pPr>
            <a:r>
              <a:rPr lang="en-US" sz="1800" dirty="0">
                <a:effectLst/>
                <a:latin typeface="Calibri" panose="020F0502020204030204" pitchFamily="34" charset="0"/>
                <a:ea typeface="Calibri" panose="020F0502020204030204" pitchFamily="34" charset="0"/>
              </a:rPr>
              <a:t>Present the </a:t>
            </a:r>
            <a:r>
              <a:rPr lang="en-US" sz="1800" u="sng" dirty="0">
                <a:solidFill>
                  <a:srgbClr val="1155CC"/>
                </a:solidFill>
                <a:effectLst/>
                <a:latin typeface="Calibri" panose="020F0502020204030204" pitchFamily="34" charset="0"/>
                <a:ea typeface="Calibri" panose="020F0502020204030204" pitchFamily="34" charset="0"/>
                <a:hlinkClick r:id="rId3"/>
              </a:rPr>
              <a:t>chart showing the top U.S. agricultural exports</a:t>
            </a:r>
            <a:r>
              <a:rPr lang="en-US" sz="1800" dirty="0">
                <a:effectLst/>
                <a:latin typeface="Calibri" panose="020F0502020204030204" pitchFamily="34" charset="0"/>
                <a:ea typeface="Calibri" panose="020F0502020204030204" pitchFamily="34" charset="0"/>
              </a:rPr>
              <a:t> to the class and ensure that students understand that “agricultural” refers to farming, and that exports are goods that are sold from the U.S. to other countries. Identify the top countries the U.S. exports agricultural goods to and identify the location of these countries on a world map or globe for students. Ask students to review the chart and do the following:</a:t>
            </a:r>
            <a:endParaRPr lang="en-US" sz="1800" dirty="0">
              <a:effectLst/>
              <a:latin typeface="Arial" panose="020B0604020202020204" pitchFamily="34" charset="0"/>
              <a:ea typeface="Arial" panose="020B0604020202020204" pitchFamily="34" charset="0"/>
            </a:endParaRPr>
          </a:p>
          <a:p>
            <a:pPr marL="107950" indent="0">
              <a:buNone/>
            </a:pPr>
            <a:endParaRPr lang="en-US" sz="2800" dirty="0">
              <a:latin typeface="Calibri"/>
              <a:ea typeface="Calibri"/>
              <a:cs typeface="Calibri"/>
              <a:sym typeface="Calibri"/>
            </a:endParaRPr>
          </a:p>
          <a:p>
            <a:pPr marL="107950" indent="0">
              <a:buNone/>
            </a:pPr>
            <a:endParaRPr lang="en-US" dirty="0"/>
          </a:p>
        </p:txBody>
      </p:sp>
      <p:graphicFrame>
        <p:nvGraphicFramePr>
          <p:cNvPr id="8" name="Table 7">
            <a:extLst>
              <a:ext uri="{FF2B5EF4-FFF2-40B4-BE49-F238E27FC236}">
                <a16:creationId xmlns:a16="http://schemas.microsoft.com/office/drawing/2014/main" id="{3353DC20-50D5-C41A-AA7B-E327D02BA805}"/>
              </a:ext>
            </a:extLst>
          </p:cNvPr>
          <p:cNvGraphicFramePr>
            <a:graphicFrameLocks noGrp="1"/>
          </p:cNvGraphicFramePr>
          <p:nvPr>
            <p:extLst>
              <p:ext uri="{D42A27DB-BD31-4B8C-83A1-F6EECF244321}">
                <p14:modId xmlns:p14="http://schemas.microsoft.com/office/powerpoint/2010/main" val="2224818793"/>
              </p:ext>
            </p:extLst>
          </p:nvPr>
        </p:nvGraphicFramePr>
        <p:xfrm>
          <a:off x="1955131" y="2770409"/>
          <a:ext cx="8281738" cy="1685798"/>
        </p:xfrm>
        <a:graphic>
          <a:graphicData uri="http://schemas.openxmlformats.org/drawingml/2006/table">
            <a:tbl>
              <a:tblPr firstRow="1">
                <a:tableStyleId>{5C22544A-7EE6-4342-B048-85BDC9FD1C3A}</a:tableStyleId>
              </a:tblPr>
              <a:tblGrid>
                <a:gridCol w="8281738">
                  <a:extLst>
                    <a:ext uri="{9D8B030D-6E8A-4147-A177-3AD203B41FA5}">
                      <a16:colId xmlns:a16="http://schemas.microsoft.com/office/drawing/2014/main" val="3037683557"/>
                    </a:ext>
                  </a:extLst>
                </a:gridCol>
              </a:tblGrid>
              <a:tr h="0">
                <a:tc>
                  <a:txBody>
                    <a:bodyPr/>
                    <a:lstStyle/>
                    <a:p>
                      <a:pPr marL="0" marR="0">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Work with a partner to conduct a</a:t>
                      </a:r>
                      <a:r>
                        <a:rPr lang="en-US" sz="1800" b="0" u="sng"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See, Think, Wonder</a:t>
                      </a:r>
                      <a:r>
                        <a:rPr lang="en-US" sz="1800" b="0" dirty="0">
                          <a:solidFill>
                            <a:schemeClr val="tx1"/>
                          </a:solidFill>
                          <a:effectLst/>
                          <a:latin typeface="Calibri" panose="020F0502020204030204" pitchFamily="34" charset="0"/>
                          <a:cs typeface="Calibri" panose="020F0502020204030204" pitchFamily="34" charset="0"/>
                        </a:rPr>
                        <a:t>. Discuss the following questions:</a:t>
                      </a:r>
                    </a:p>
                    <a:p>
                      <a:pPr marL="0" marR="0">
                        <a:lnSpc>
                          <a:spcPct val="115000"/>
                        </a:lnSpc>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US" sz="1800" b="0" u="none" strike="noStrike" dirty="0">
                          <a:solidFill>
                            <a:schemeClr val="tx1"/>
                          </a:solidFill>
                          <a:effectLst/>
                          <a:latin typeface="Calibri" panose="020F0502020204030204" pitchFamily="34" charset="0"/>
                          <a:cs typeface="Calibri" panose="020F0502020204030204" pitchFamily="34" charset="0"/>
                        </a:rPr>
                        <a:t>What do you see?</a:t>
                      </a:r>
                    </a:p>
                    <a:p>
                      <a:pPr marL="342900" marR="0" lvl="0" indent="-342900">
                        <a:lnSpc>
                          <a:spcPct val="115000"/>
                        </a:lnSpc>
                        <a:spcBef>
                          <a:spcPts val="0"/>
                        </a:spcBef>
                        <a:spcAft>
                          <a:spcPts val="0"/>
                        </a:spcAft>
                        <a:buFont typeface="Arial" panose="020B0604020202020204" pitchFamily="34" charset="0"/>
                        <a:buChar char="●"/>
                      </a:pPr>
                      <a:r>
                        <a:rPr lang="en-US" sz="1800" b="0" u="none" strike="noStrike" dirty="0">
                          <a:solidFill>
                            <a:schemeClr val="tx1"/>
                          </a:solidFill>
                          <a:effectLst/>
                          <a:latin typeface="Calibri" panose="020F0502020204030204" pitchFamily="34" charset="0"/>
                          <a:cs typeface="Calibri" panose="020F0502020204030204" pitchFamily="34" charset="0"/>
                        </a:rPr>
                        <a:t>What do you think about that?</a:t>
                      </a:r>
                    </a:p>
                    <a:p>
                      <a:pPr marL="342900" marR="0" lvl="0" indent="-342900">
                        <a:lnSpc>
                          <a:spcPct val="115000"/>
                        </a:lnSpc>
                        <a:spcBef>
                          <a:spcPts val="0"/>
                        </a:spcBef>
                        <a:spcAft>
                          <a:spcPts val="0"/>
                        </a:spcAft>
                        <a:buFont typeface="Arial" panose="020B0604020202020204" pitchFamily="34" charset="0"/>
                        <a:buChar char="●"/>
                      </a:pPr>
                      <a:r>
                        <a:rPr lang="en-US" sz="1800" b="0" u="none" strike="noStrike" dirty="0">
                          <a:solidFill>
                            <a:schemeClr val="tx1"/>
                          </a:solidFill>
                          <a:effectLst/>
                          <a:latin typeface="Calibri" panose="020F0502020204030204" pitchFamily="34" charset="0"/>
                          <a:cs typeface="Calibri" panose="020F0502020204030204" pitchFamily="34" charset="0"/>
                        </a:rPr>
                        <a:t>What does it make you wonder?</a:t>
                      </a:r>
                      <a:endParaRPr lang="en-US" sz="1800" b="0" u="none" strike="noStrike"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834315415"/>
                  </a:ext>
                </a:extLst>
              </a:tr>
            </a:tbl>
          </a:graphicData>
        </a:graphic>
      </p:graphicFrame>
      <p:sp>
        <p:nvSpPr>
          <p:cNvPr id="10" name="TextBox 9">
            <a:extLst>
              <a:ext uri="{FF2B5EF4-FFF2-40B4-BE49-F238E27FC236}">
                <a16:creationId xmlns:a16="http://schemas.microsoft.com/office/drawing/2014/main" id="{C17B74E3-8827-5C0A-8A4E-536F9A4EF6F8}"/>
              </a:ext>
            </a:extLst>
          </p:cNvPr>
          <p:cNvSpPr txBox="1"/>
          <p:nvPr/>
        </p:nvSpPr>
        <p:spPr>
          <a:xfrm>
            <a:off x="59144" y="4392542"/>
            <a:ext cx="11715751" cy="708912"/>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After students have had time to discuss with their partner, discuss as a whole group, allowing partners to share. Then, pose the following questions to students:</a:t>
            </a:r>
            <a:endParaRPr lang="en-US" sz="1800" dirty="0">
              <a:effectLst/>
              <a:latin typeface="Arial" panose="020B0604020202020204" pitchFamily="34" charset="0"/>
              <a:ea typeface="Arial" panose="020B0604020202020204" pitchFamily="34" charset="0"/>
            </a:endParaRPr>
          </a:p>
        </p:txBody>
      </p:sp>
      <p:graphicFrame>
        <p:nvGraphicFramePr>
          <p:cNvPr id="15" name="Table 14">
            <a:extLst>
              <a:ext uri="{FF2B5EF4-FFF2-40B4-BE49-F238E27FC236}">
                <a16:creationId xmlns:a16="http://schemas.microsoft.com/office/drawing/2014/main" id="{79AE5932-8447-D608-A494-CAC4CE2F6809}"/>
              </a:ext>
            </a:extLst>
          </p:cNvPr>
          <p:cNvGraphicFramePr>
            <a:graphicFrameLocks noGrp="1"/>
          </p:cNvGraphicFramePr>
          <p:nvPr>
            <p:extLst>
              <p:ext uri="{D42A27DB-BD31-4B8C-83A1-F6EECF244321}">
                <p14:modId xmlns:p14="http://schemas.microsoft.com/office/powerpoint/2010/main" val="1535453913"/>
              </p:ext>
            </p:extLst>
          </p:nvPr>
        </p:nvGraphicFramePr>
        <p:xfrm>
          <a:off x="2053389" y="5010191"/>
          <a:ext cx="7547811" cy="675640"/>
        </p:xfrm>
        <a:graphic>
          <a:graphicData uri="http://schemas.openxmlformats.org/drawingml/2006/table">
            <a:tbl>
              <a:tblPr firstRow="1">
                <a:tableStyleId>{5C22544A-7EE6-4342-B048-85BDC9FD1C3A}</a:tableStyleId>
              </a:tblPr>
              <a:tblGrid>
                <a:gridCol w="7547811">
                  <a:extLst>
                    <a:ext uri="{9D8B030D-6E8A-4147-A177-3AD203B41FA5}">
                      <a16:colId xmlns:a16="http://schemas.microsoft.com/office/drawing/2014/main" val="3037683557"/>
                    </a:ext>
                  </a:extLst>
                </a:gridCol>
              </a:tblGrid>
              <a:tr h="0">
                <a:tc>
                  <a:txBody>
                    <a:bodyPr/>
                    <a:lstStyle/>
                    <a:p>
                      <a:pPr marL="285750" lvl="0" indent="-285750">
                        <a:buFont typeface="Arial" panose="020B0604020202020204" pitchFamily="34" charset="0"/>
                        <a:buChar char="•"/>
                      </a:pPr>
                      <a:r>
                        <a:rPr lang="en-US"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Why might we trade so much with Canada and Mexico?</a:t>
                      </a:r>
                      <a:r>
                        <a:rPr lang="en-US" sz="1800" b="0" i="1" u="none" strike="noStrike" cap="none" dirty="0">
                          <a:solidFill>
                            <a:schemeClr val="dk1"/>
                          </a:solidFill>
                          <a:effectLst/>
                          <a:latin typeface="Calibri" panose="020F0502020204030204" pitchFamily="34" charset="0"/>
                          <a:ea typeface="+mn-ea"/>
                          <a:cs typeface="Calibri" panose="020F0502020204030204" pitchFamily="34" charset="0"/>
                          <a:sym typeface="Arial"/>
                        </a:rPr>
                        <a:t>.</a:t>
                      </a:r>
                      <a:endParaRPr lang="en-US"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285750" indent="-285750">
                        <a:buFont typeface="Arial" panose="020B0604020202020204" pitchFamily="34" charset="0"/>
                        <a:buChar char="•"/>
                      </a:pPr>
                      <a:r>
                        <a:rPr lang="en-US"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Why might we trade with faraway places such as China, Japan, and Europe? </a:t>
                      </a:r>
                      <a:endParaRPr lang="en-US" sz="1400" u="none" strike="noStrike"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834315415"/>
                  </a:ext>
                </a:extLst>
              </a:tr>
            </a:tbl>
          </a:graphicData>
        </a:graphic>
      </p:graphicFrame>
    </p:spTree>
    <p:extLst>
      <p:ext uri="{BB962C8B-B14F-4D97-AF65-F5344CB8AC3E}">
        <p14:creationId xmlns:p14="http://schemas.microsoft.com/office/powerpoint/2010/main" val="2363843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7dbc95a298_0_103"/>
          <p:cNvSpPr txBox="1">
            <a:spLocks noGrp="1"/>
          </p:cNvSpPr>
          <p:nvPr>
            <p:ph type="title"/>
          </p:nvPr>
        </p:nvSpPr>
        <p:spPr>
          <a:xfrm>
            <a:off x="297210" y="97116"/>
            <a:ext cx="11402895"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Assignments Strongly Aligned to the </a:t>
            </a:r>
            <a:r>
              <a:rPr lang="en-US" i="1" dirty="0"/>
              <a:t>KAS</a:t>
            </a:r>
            <a:endParaRPr dirty="0"/>
          </a:p>
        </p:txBody>
      </p:sp>
      <p:sp>
        <p:nvSpPr>
          <p:cNvPr id="716" name="Google Shape;716;g7dbc95a298_0_103"/>
          <p:cNvSpPr txBox="1">
            <a:spLocks noGrp="1"/>
          </p:cNvSpPr>
          <p:nvPr>
            <p:ph type="body" idx="1"/>
          </p:nvPr>
        </p:nvSpPr>
        <p:spPr>
          <a:xfrm>
            <a:off x="297210" y="273056"/>
            <a:ext cx="11695392" cy="5708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0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In short, students should have multiple opportunities to engage with strongly aligned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assignments that drive investigation of the supporting and compelling questions.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1"/>
                  </a:ext>
                </a:extLst>
              </a:rPr>
              <a:t>Additionally</a:t>
            </a:r>
            <a:r>
              <a:rPr lang="en-US" sz="2000" dirty="0">
                <a:solidFill>
                  <a:schemeClr val="dk1"/>
                </a:solidFill>
                <a:latin typeface="Franklin Gothic Book" panose="020B0503020102020204" pitchFamily="34" charset="0"/>
                <a:ea typeface="Calibri"/>
                <a:cs typeface="Calibri"/>
                <a:sym typeface="Calibri"/>
              </a:rPr>
              <a:t>, when engaging with the assignments aligned to the supporting and compelling question</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2"/>
                  </a:ext>
                </a:extLst>
              </a:rPr>
              <a:t>(s), </a:t>
            </a:r>
            <a:r>
              <a:rPr lang="en-US" sz="2000" dirty="0">
                <a:solidFill>
                  <a:schemeClr val="dk1"/>
                </a:solidFill>
                <a:latin typeface="Franklin Gothic Book" panose="020B0503020102020204" pitchFamily="34" charset="0"/>
                <a:ea typeface="Calibri"/>
                <a:cs typeface="Calibri"/>
                <a:sym typeface="Calibri"/>
              </a:rPr>
              <a:t>students should utilize the content and skills outlined in the social studies and reading and writing standards to construct their responses.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See the Healthy Integration Assignment examples in this module for more examples.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For more information on aligning assignments to the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engage with the following resources:</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3"/>
                  </a:ext>
                </a:extLst>
              </a:rPr>
              <a:t>Social Studies Assignment Review Protocol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4"/>
              </a:rPr>
              <a:t>Social Studies Student Assignment Library</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4"/>
                  </a:ext>
                </a:extLst>
              </a:rPr>
              <a:t>Reading &amp; Writing Student Assignment Library</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5"/>
                </a:ext>
              </a:extLst>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6"/>
                  </a:ext>
                </a:extLst>
              </a:rPr>
              <a:t>Assignment Review Protocol - </a:t>
            </a:r>
            <a:r>
              <a:rPr lang="en-US" sz="2000" u="sng" dirty="0">
                <a:solidFill>
                  <a:schemeClr val="hlink"/>
                </a:solidFill>
                <a:latin typeface="Franklin Gothic Book" panose="020B0503020102020204" pitchFamily="34" charset="0"/>
                <a:ea typeface="Calibri"/>
                <a:cs typeface="Calibri"/>
                <a:sym typeface="Calibri"/>
                <a:hlinkClick r:id="rId6"/>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7"/>
                  </a:ext>
                </a:extLst>
              </a:rPr>
              <a:t>Reading &amp; Writing Module </a:t>
            </a:r>
            <a:endParaRPr sz="2000"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7dbc95a298_2_4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3"/>
                  </a:ext>
                </a:extLst>
              </a:rPr>
              <a:t>Coming Up</a:t>
            </a:r>
            <a:endParaRPr/>
          </a:p>
        </p:txBody>
      </p:sp>
      <p:sp>
        <p:nvSpPr>
          <p:cNvPr id="722" name="Google Shape;722;g7dbc95a298_2_47"/>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E: Case studies in healthy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 healthy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475978" y="1134889"/>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E: Case studies in healthy integration</a:t>
            </a:r>
          </a:p>
        </p:txBody>
      </p:sp>
    </p:spTree>
    <p:extLst>
      <p:ext uri="{BB962C8B-B14F-4D97-AF65-F5344CB8AC3E}">
        <p14:creationId xmlns:p14="http://schemas.microsoft.com/office/powerpoint/2010/main" val="2456943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7dbc95a298_2_8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751" name="Google Shape;751;g7dbc95a298_2_83"/>
          <p:cNvSpPr txBox="1">
            <a:spLocks noGrp="1"/>
          </p:cNvSpPr>
          <p:nvPr>
            <p:ph type="body" idx="1"/>
          </p:nvPr>
        </p:nvSpPr>
        <p:spPr>
          <a:xfrm>
            <a:off x="503628" y="969734"/>
            <a:ext cx="11271267"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2"/>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3"/>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4"/>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5"/>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6"/>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7"/>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8"/>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9"/>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0"/>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1"/>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2"/>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3"/>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4"/>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5"/>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6"/>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7"/>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8"/>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9"/>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7dbc95a298_2_18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758" name="Google Shape;758;g7dbc95a298_2_18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BDD9F8D1-053E-C9A2-6536-6A95D855A4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p:txBody>
          <a:bodyPr/>
          <a:lstStyle/>
          <a:p>
            <a:r>
              <a:rPr lang="en-US" dirty="0"/>
              <a:t>Case studies in healthy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p:txBody>
          <a:bodyPr/>
          <a:lstStyle/>
          <a:p>
            <a:pPr marL="0" lvl="0" indent="0" algn="l" rtl="0">
              <a:spcBef>
                <a:spcPts val="1000"/>
              </a:spcBef>
              <a:spcAft>
                <a:spcPts val="0"/>
              </a:spcAft>
              <a:buNone/>
            </a:pPr>
            <a:r>
              <a:rPr lang="en-US" sz="2800" dirty="0">
                <a:ea typeface="Calibri"/>
                <a:cs typeface="Calibri"/>
                <a:sym typeface="Calibri"/>
              </a:rPr>
              <a:t>In this section of the module, you will explore strongly-aligned </a:t>
            </a:r>
            <a:r>
              <a:rPr lang="en-US" sz="2800" i="1" dirty="0">
                <a:ea typeface="Calibri"/>
                <a:cs typeface="Calibri"/>
                <a:sym typeface="Calibri"/>
              </a:rPr>
              <a:t>KAS for Social Studies</a:t>
            </a:r>
            <a:r>
              <a:rPr lang="en-US" sz="2800" dirty="0">
                <a:ea typeface="Calibri"/>
                <a:cs typeface="Calibri"/>
                <a:sym typeface="Calibri"/>
              </a:rPr>
              <a:t> and </a:t>
            </a:r>
            <a:r>
              <a:rPr lang="en-US" sz="2800" i="1" dirty="0">
                <a:ea typeface="Calibri"/>
                <a:cs typeface="Calibri"/>
                <a:sym typeface="Calibri"/>
              </a:rPr>
              <a:t>KAS for Reading and Writing</a:t>
            </a:r>
            <a:r>
              <a:rPr lang="en-US" sz="2800" dirty="0">
                <a:ea typeface="Calibri"/>
                <a:cs typeface="Calibri"/>
                <a:sym typeface="Calibri"/>
              </a:rPr>
              <a:t> healthy integration </a:t>
            </a:r>
            <a:r>
              <a:rPr lang="en-US" sz="28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68"/>
                  </a:ext>
                </a:extLst>
              </a:rPr>
              <a:t>collections</a:t>
            </a:r>
            <a:r>
              <a:rPr lang="en-US" sz="2800" dirty="0">
                <a:ea typeface="Calibri"/>
                <a:cs typeface="Calibri"/>
                <a:sym typeface="Calibri"/>
              </a:rPr>
              <a:t>. </a:t>
            </a:r>
          </a:p>
          <a:p>
            <a:pPr marL="0" lvl="0" indent="0" algn="l" rtl="0">
              <a:spcBef>
                <a:spcPts val="1000"/>
              </a:spcBef>
              <a:spcAft>
                <a:spcPts val="0"/>
              </a:spcAft>
              <a:buNone/>
            </a:pPr>
            <a:endParaRPr lang="en-US" sz="2800" dirty="0">
              <a:ea typeface="Calibri"/>
              <a:cs typeface="Calibri"/>
              <a:sym typeface="Calibri"/>
            </a:endParaRPr>
          </a:p>
          <a:p>
            <a:pPr marL="0" lvl="0" indent="0" algn="l" rtl="0">
              <a:spcBef>
                <a:spcPts val="1000"/>
              </a:spcBef>
              <a:spcAft>
                <a:spcPts val="0"/>
              </a:spcAft>
              <a:buNone/>
            </a:pPr>
            <a:r>
              <a:rPr lang="en-US" sz="2800" dirty="0">
                <a:ea typeface="Calibri"/>
                <a:cs typeface="Calibri"/>
                <a:sym typeface="Calibri"/>
              </a:rPr>
              <a:t>On the following slides, the available collections are described. Select one, two or all three, depending on your needs, to engage with during this section of the module.</a:t>
            </a:r>
            <a:r>
              <a:rPr lang="en-US" dirty="0">
                <a:ea typeface="Calibri"/>
                <a:cs typeface="Calibri"/>
                <a:sym typeface="Calibri"/>
              </a:rPr>
              <a:t> </a:t>
            </a:r>
          </a:p>
          <a:p>
            <a:pPr marL="107950" indent="0">
              <a:buNone/>
            </a:pPr>
            <a:endParaRPr lang="en-US" dirty="0"/>
          </a:p>
        </p:txBody>
      </p:sp>
    </p:spTree>
    <p:extLst>
      <p:ext uri="{BB962C8B-B14F-4D97-AF65-F5344CB8AC3E}">
        <p14:creationId xmlns:p14="http://schemas.microsoft.com/office/powerpoint/2010/main" val="1748044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p:txBody>
          <a:bodyPr/>
          <a:lstStyle/>
          <a:p>
            <a:r>
              <a:rPr lang="en-US" dirty="0"/>
              <a:t>Case studies in healthy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645695" y="1452646"/>
            <a:ext cx="10515600" cy="4351200"/>
          </a:xfrm>
        </p:spPr>
        <p:txBody>
          <a:bodyPr>
            <a:normAutofit lnSpcReduction="10000"/>
          </a:bodyPr>
          <a:lstStyle/>
          <a:p>
            <a:pPr marL="0" lvl="0" indent="0" algn="l" rtl="0">
              <a:spcBef>
                <a:spcPts val="1000"/>
              </a:spcBef>
              <a:spcAft>
                <a:spcPts val="0"/>
              </a:spcAft>
              <a:buNone/>
            </a:pPr>
            <a:r>
              <a:rPr lang="en-US" sz="2800" b="1" dirty="0">
                <a:ea typeface="Calibri"/>
                <a:cs typeface="Calibri"/>
                <a:sym typeface="Calibri"/>
              </a:rPr>
              <a:t>Example One: </a:t>
            </a:r>
            <a:r>
              <a:rPr lang="en-US" sz="2800" b="1" u="sng" dirty="0">
                <a:solidFill>
                  <a:schemeClr val="hlink"/>
                </a:solidFill>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69"/>
                  </a:ext>
                </a:extLst>
              </a:rPr>
              <a:t>Kindergarten Collection</a:t>
            </a:r>
            <a:r>
              <a:rPr lang="en-US" sz="2800" b="1"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70"/>
                  </a:ext>
                </a:extLst>
              </a:rPr>
              <a:t> </a:t>
            </a:r>
            <a:endParaRPr lang="en-US" sz="2800" b="1" dirty="0">
              <a:ea typeface="Calibri"/>
              <a:cs typeface="Calibri"/>
              <a:sym typeface="Calibri"/>
            </a:endParaRPr>
          </a:p>
          <a:p>
            <a:pPr marL="107950" indent="0">
              <a:buNone/>
            </a:pPr>
            <a:endParaRPr lang="en-US" sz="2000" dirty="0"/>
          </a:p>
          <a:p>
            <a:pPr marL="0" marR="0" indent="0">
              <a:lnSpc>
                <a:spcPct val="107000"/>
              </a:lnSpc>
              <a:spcBef>
                <a:spcPts val="0"/>
              </a:spcBef>
              <a:spcAft>
                <a:spcPts val="800"/>
              </a:spcAft>
              <a:buNone/>
            </a:pPr>
            <a:r>
              <a:rPr lang="en-US" sz="2400" b="1" dirty="0">
                <a:effectLst/>
                <a:ea typeface="Calibri" panose="020F0502020204030204" pitchFamily="34" charset="0"/>
              </a:rPr>
              <a:t>Overview:</a:t>
            </a:r>
            <a:r>
              <a:rPr lang="en-US" sz="2400" b="1" dirty="0">
                <a:ea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After </a:t>
            </a:r>
            <a:r>
              <a:rPr lang="en-US" sz="2400" dirty="0">
                <a:effectLst/>
                <a:ea typeface="Times New Roman" panose="02020603050405020304" pitchFamily="18" charset="0"/>
                <a:cs typeface="Calibri" panose="020F0502020204030204" pitchFamily="34" charset="0"/>
              </a:rPr>
              <a:t>reading</a:t>
            </a:r>
            <a:r>
              <a:rPr lang="en-US" sz="2400" dirty="0">
                <a:solidFill>
                  <a:srgbClr val="000000"/>
                </a:solidFill>
                <a:effectLst/>
                <a:ea typeface="Times New Roman" panose="02020603050405020304" pitchFamily="18" charset="0"/>
                <a:cs typeface="Calibri" panose="020F0502020204030204" pitchFamily="34" charset="0"/>
              </a:rPr>
              <a:t> a literary text, </a:t>
            </a:r>
            <a:r>
              <a:rPr lang="en-US" sz="2400" i="1" u="sng" dirty="0">
                <a:solidFill>
                  <a:srgbClr val="0000FF"/>
                </a:solidFill>
                <a:effectLst/>
                <a:ea typeface="Times New Roman" panose="02020603050405020304" pitchFamily="18" charset="0"/>
                <a:cs typeface="Calibri" panose="020F0502020204030204" pitchFamily="34" charset="0"/>
                <a:hlinkClick r:id="rId4"/>
              </a:rPr>
              <a:t>Officer Buckle and Gloria</a:t>
            </a:r>
            <a:r>
              <a:rPr lang="en-US" sz="2400" i="1" dirty="0">
                <a:solidFill>
                  <a:srgbClr val="000000"/>
                </a:solidFill>
                <a:effectLst/>
                <a:ea typeface="Times New Roman" panose="02020603050405020304" pitchFamily="18" charset="0"/>
                <a:cs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by Peggy </a:t>
            </a:r>
            <a:r>
              <a:rPr lang="en-US" sz="2400" dirty="0" err="1">
                <a:solidFill>
                  <a:srgbClr val="000000"/>
                </a:solidFill>
                <a:effectLst/>
                <a:ea typeface="Times New Roman" panose="02020603050405020304" pitchFamily="18" charset="0"/>
                <a:cs typeface="Calibri" panose="020F0502020204030204" pitchFamily="34" charset="0"/>
              </a:rPr>
              <a:t>Rathman</a:t>
            </a:r>
            <a:r>
              <a:rPr lang="en-US" sz="2400" dirty="0">
                <a:solidFill>
                  <a:srgbClr val="000000"/>
                </a:solidFill>
                <a:effectLst/>
                <a:ea typeface="Times New Roman" panose="02020603050405020304" pitchFamily="18" charset="0"/>
                <a:cs typeface="Calibri" panose="020F0502020204030204" pitchFamily="34" charset="0"/>
              </a:rPr>
              <a:t>, students engage in a series of </a:t>
            </a:r>
            <a:r>
              <a:rPr lang="en-US" sz="2400" dirty="0">
                <a:effectLst/>
                <a:ea typeface="Times New Roman" panose="02020603050405020304" pitchFamily="18" charset="0"/>
                <a:cs typeface="Calibri" panose="020F0502020204030204" pitchFamily="34" charset="0"/>
              </a:rPr>
              <a:t>reading/writing and social studies experiences and assignments to</a:t>
            </a:r>
            <a:r>
              <a:rPr lang="en-US" sz="2400" dirty="0">
                <a:solidFill>
                  <a:srgbClr val="000000"/>
                </a:solidFill>
                <a:effectLst/>
                <a:ea typeface="Times New Roman" panose="02020603050405020304" pitchFamily="18" charset="0"/>
                <a:cs typeface="Calibri" panose="020F0502020204030204" pitchFamily="34" charset="0"/>
              </a:rPr>
              <a:t> identify examples of rules that apply in the school and community, and explain why they exist. </a:t>
            </a:r>
            <a:r>
              <a:rPr lang="en-US" sz="2400" dirty="0">
                <a:effectLst/>
                <a:ea typeface="Calibri" panose="020F0502020204030204" pitchFamily="34" charset="0"/>
              </a:rPr>
              <a:t>Students will use their knowledge of existing school rules to identify a safety concern that does not have a school rule. Next, students will propose a new classroom rule that would make school safer for them and their friends. Students will use their knowledge of why following school rules is important to answer the compelling question, “How do I improve my classroom community?”</a:t>
            </a:r>
          </a:p>
        </p:txBody>
      </p:sp>
    </p:spTree>
    <p:extLst>
      <p:ext uri="{BB962C8B-B14F-4D97-AF65-F5344CB8AC3E}">
        <p14:creationId xmlns:p14="http://schemas.microsoft.com/office/powerpoint/2010/main" val="238381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7da4f56286_0_3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is this work important? </a:t>
            </a:r>
            <a:endParaRPr/>
          </a:p>
        </p:txBody>
      </p:sp>
      <p:sp>
        <p:nvSpPr>
          <p:cNvPr id="262" name="Google Shape;262;g7da4f56286_0_34"/>
          <p:cNvSpPr txBox="1">
            <a:spLocks noGrp="1"/>
          </p:cNvSpPr>
          <p:nvPr>
            <p:ph type="body" idx="1"/>
          </p:nvPr>
        </p:nvSpPr>
        <p:spPr>
          <a:xfrm>
            <a:off x="555785" y="1132676"/>
            <a:ext cx="11243491" cy="49014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Font typeface="Calibri"/>
              <a:buChar char="●"/>
            </a:pPr>
            <a:r>
              <a:rPr lang="en-US" sz="3200" dirty="0">
                <a:ea typeface="Calibri"/>
                <a:cs typeface="Calibri"/>
                <a:sym typeface="Calibri"/>
              </a:rPr>
              <a:t>“Effective integration can enhance school learning in ways that teaching subjects in isolation cannot.” </a:t>
            </a:r>
            <a:endParaRPr sz="3200" dirty="0">
              <a:ea typeface="Calibri"/>
              <a:cs typeface="Calibri"/>
              <a:sym typeface="Calibri"/>
            </a:endParaRPr>
          </a:p>
          <a:p>
            <a:pPr marL="0" lvl="0" indent="0" algn="l" rtl="0">
              <a:spcBef>
                <a:spcPts val="1000"/>
              </a:spcBef>
              <a:spcAft>
                <a:spcPts val="0"/>
              </a:spcAft>
              <a:buNone/>
            </a:pPr>
            <a:endParaRPr sz="3200" dirty="0">
              <a:ea typeface="Calibri"/>
              <a:cs typeface="Calibri"/>
              <a:sym typeface="Calibri"/>
            </a:endParaRPr>
          </a:p>
          <a:p>
            <a:pPr marL="457200" lvl="0" indent="-431800" algn="l" rtl="0">
              <a:spcBef>
                <a:spcPts val="1000"/>
              </a:spcBef>
              <a:spcAft>
                <a:spcPts val="0"/>
              </a:spcAft>
              <a:buSzPts val="3200"/>
              <a:buFont typeface="Calibri"/>
              <a:buChar char="●"/>
            </a:pPr>
            <a:r>
              <a:rPr lang="en-US" sz="3200" dirty="0">
                <a:ea typeface="Calibri"/>
                <a:cs typeface="Calibri"/>
                <a:sym typeface="Calibri"/>
              </a:rPr>
              <a:t>In the real world, people try to understand or solve a problem or make an informed decision using the information available. This generally requires operating within and beyond disciplinary boundaries.  </a:t>
            </a:r>
            <a:endParaRPr sz="3200" dirty="0">
              <a:ea typeface="Calibri"/>
              <a:cs typeface="Calibri"/>
              <a:sym typeface="Calibri"/>
            </a:endParaRPr>
          </a:p>
          <a:p>
            <a:pPr marL="457200" lvl="0" indent="0" algn="l" rtl="0">
              <a:spcBef>
                <a:spcPts val="1000"/>
              </a:spcBef>
              <a:spcAft>
                <a:spcPts val="0"/>
              </a:spcAft>
              <a:buNone/>
            </a:pPr>
            <a:r>
              <a:rPr lang="en-US" sz="2400" dirty="0">
                <a:ea typeface="Calibri"/>
                <a:cs typeface="Calibri"/>
                <a:sym typeface="Calibri"/>
              </a:rPr>
              <a:t>National Council for the Social Studies. (2015). </a:t>
            </a:r>
            <a:r>
              <a:rPr lang="en-US" sz="2400" i="1" dirty="0">
                <a:ea typeface="Calibri"/>
                <a:cs typeface="Calibri"/>
                <a:sym typeface="Calibri"/>
              </a:rPr>
              <a:t>Becoming Integrated Thinkers: Case Studies in Elementary Social Studies</a:t>
            </a:r>
            <a:r>
              <a:rPr lang="en-US" sz="2400" dirty="0">
                <a:ea typeface="Calibri"/>
                <a:cs typeface="Calibri"/>
                <a:sym typeface="Calibri"/>
              </a:rPr>
              <a:t>. USA: Bennett and Hinde</a:t>
            </a:r>
            <a:endParaRPr sz="2400" dirty="0">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p:txBody>
          <a:bodyPr/>
          <a:lstStyle/>
          <a:p>
            <a:r>
              <a:rPr lang="en-US" dirty="0"/>
              <a:t>Case studies in healthy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p:txBody>
          <a:bodyPr/>
          <a:lstStyle/>
          <a:p>
            <a:pPr marL="114300" indent="0">
              <a:buNone/>
            </a:pPr>
            <a:r>
              <a:rPr lang="en-US" sz="2800" b="1" dirty="0">
                <a:ea typeface="Calibri"/>
                <a:cs typeface="Calibri" panose="020F0502020204030204" pitchFamily="34" charset="0"/>
                <a:sym typeface="Calibri"/>
              </a:rPr>
              <a:t>Example Two: </a:t>
            </a:r>
            <a:r>
              <a:rPr lang="en-US" sz="2800" u="sng" dirty="0">
                <a:cs typeface="Calibri" panose="020F0502020204030204" pitchFamily="34" charset="0"/>
                <a:hlinkClick r:id="rId3"/>
              </a:rPr>
              <a:t>Grade 3 Collection</a:t>
            </a:r>
            <a:endParaRPr lang="en-US" sz="2800" dirty="0">
              <a:cs typeface="Calibri" panose="020F0502020204030204" pitchFamily="34" charset="0"/>
            </a:endParaRPr>
          </a:p>
          <a:p>
            <a:pPr marL="107950" indent="0">
              <a:buNone/>
            </a:pPr>
            <a:endParaRPr lang="en-US" sz="2000" dirty="0"/>
          </a:p>
          <a:p>
            <a:pPr marL="0" marR="0" indent="0">
              <a:lnSpc>
                <a:spcPct val="115000"/>
              </a:lnSpc>
              <a:spcBef>
                <a:spcPts val="0"/>
              </a:spcBef>
              <a:spcAft>
                <a:spcPts val="0"/>
              </a:spcAft>
              <a:buNone/>
            </a:pPr>
            <a:r>
              <a:rPr lang="en-US" sz="2400" b="1" dirty="0">
                <a:effectLst/>
                <a:ea typeface="Calibri" panose="020F0502020204030204" pitchFamily="34" charset="0"/>
                <a:cs typeface="Calibri" panose="020F0502020204030204" pitchFamily="34" charset="0"/>
              </a:rPr>
              <a:t>Overview:  </a:t>
            </a:r>
            <a:r>
              <a:rPr lang="en-US" sz="2400" dirty="0">
                <a:effectLst/>
                <a:ea typeface="Calibri" panose="020F0502020204030204" pitchFamily="34" charset="0"/>
                <a:cs typeface="Calibri" panose="020F0502020204030204" pitchFamily="34" charset="0"/>
              </a:rPr>
              <a:t>After reading a literary text, </a:t>
            </a:r>
            <a:r>
              <a:rPr lang="en-US" sz="2400" i="1" dirty="0">
                <a:effectLst/>
                <a:ea typeface="Calibri" panose="020F0502020204030204" pitchFamily="34" charset="0"/>
                <a:cs typeface="Calibri" panose="020F0502020204030204" pitchFamily="34" charset="0"/>
              </a:rPr>
              <a:t>How to Make an Apple Pie and See the World </a:t>
            </a:r>
            <a:r>
              <a:rPr lang="en-US" sz="2400" dirty="0">
                <a:effectLst/>
                <a:ea typeface="Calibri" panose="020F0502020204030204" pitchFamily="34" charset="0"/>
                <a:cs typeface="Calibri" panose="020F0502020204030204" pitchFamily="34" charset="0"/>
              </a:rPr>
              <a:t>by Marjorie </a:t>
            </a:r>
            <a:r>
              <a:rPr lang="en-US" sz="2400" dirty="0" err="1">
                <a:effectLst/>
                <a:ea typeface="Calibri" panose="020F0502020204030204" pitchFamily="34" charset="0"/>
                <a:cs typeface="Calibri" panose="020F0502020204030204" pitchFamily="34" charset="0"/>
              </a:rPr>
              <a:t>Priceman</a:t>
            </a:r>
            <a:r>
              <a:rPr lang="en-US" sz="2400" dirty="0">
                <a:effectLst/>
                <a:ea typeface="Calibri" panose="020F0502020204030204" pitchFamily="34" charset="0"/>
                <a:cs typeface="Calibri" panose="020F0502020204030204" pitchFamily="34" charset="0"/>
              </a:rPr>
              <a:t>, to introduce economic interdependence, students will research world regions to see how physical and cultural characteristics impact the goods a region can produce. Students demonstrate their knowledge of economic interdependence by constructing an argument to answer the compelling question: “How does where we live affect how we live?” </a:t>
            </a:r>
            <a:endParaRPr lang="en-US" sz="2400" dirty="0">
              <a:effectLst/>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950838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p:txBody>
          <a:bodyPr/>
          <a:lstStyle/>
          <a:p>
            <a:r>
              <a:rPr lang="en-US" dirty="0"/>
              <a:t>Case studies in healthy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p:txBody>
          <a:bodyPr/>
          <a:lstStyle/>
          <a:p>
            <a:pPr marL="114300" indent="0">
              <a:buNone/>
            </a:pPr>
            <a:r>
              <a:rPr lang="en-US" sz="2800" b="1" dirty="0">
                <a:ea typeface="Calibri"/>
                <a:cs typeface="Calibri"/>
                <a:sym typeface="Calibri"/>
              </a:rPr>
              <a:t>Example Three: </a:t>
            </a:r>
            <a:r>
              <a:rPr lang="en-US" sz="2800" u="sng" dirty="0">
                <a:hlinkClick r:id="rId3"/>
              </a:rPr>
              <a:t>Grade 5 Collection</a:t>
            </a:r>
            <a:endParaRPr lang="en-US" sz="2800" dirty="0"/>
          </a:p>
          <a:p>
            <a:pPr marL="107950" indent="0">
              <a:buNone/>
            </a:pPr>
            <a:endParaRPr lang="en-US" sz="2000" dirty="0"/>
          </a:p>
          <a:p>
            <a:pPr marL="0" marR="0" indent="0">
              <a:spcBef>
                <a:spcPts val="0"/>
              </a:spcBef>
              <a:spcAft>
                <a:spcPts val="0"/>
              </a:spcAft>
              <a:buNone/>
            </a:pPr>
            <a:r>
              <a:rPr lang="en-US" b="1" kern="0" dirty="0">
                <a:effectLst/>
                <a:cs typeface="Arial" panose="020B0604020202020204" pitchFamily="34" charset="0"/>
              </a:rPr>
              <a:t>Overview: </a:t>
            </a:r>
          </a:p>
          <a:p>
            <a:pPr marL="0" marR="0" indent="0">
              <a:lnSpc>
                <a:spcPct val="115000"/>
              </a:lnSpc>
              <a:spcBef>
                <a:spcPts val="0"/>
              </a:spcBef>
              <a:spcAft>
                <a:spcPts val="0"/>
              </a:spcAft>
              <a:buNone/>
            </a:pPr>
            <a:r>
              <a:rPr lang="en-US" dirty="0">
                <a:effectLst/>
                <a:ea typeface="Times New Roman" panose="02020603050405020304" pitchFamily="18" charset="0"/>
              </a:rPr>
              <a:t>As students read a chapter book, </a:t>
            </a:r>
            <a:r>
              <a:rPr lang="en-US" i="1" dirty="0">
                <a:effectLst/>
                <a:ea typeface="Times New Roman" panose="02020603050405020304" pitchFamily="18" charset="0"/>
              </a:rPr>
              <a:t>Landry News</a:t>
            </a:r>
            <a:r>
              <a:rPr lang="en-US" dirty="0">
                <a:effectLst/>
                <a:ea typeface="Times New Roman" panose="02020603050405020304" pitchFamily="18" charset="0"/>
              </a:rPr>
              <a:t>, they engage in a series of reading/writing and social studies experiences and assignments to identify what rights are given to Americans by the First Amendment in order to investigate the compelling question, “Why is the Bill of Rights needed and challenged?”</a:t>
            </a:r>
            <a:endParaRPr lang="en-US" dirty="0">
              <a:effectLst/>
              <a:ea typeface="Arial" panose="020B0604020202020204" pitchFamily="34" charset="0"/>
            </a:endParaRPr>
          </a:p>
        </p:txBody>
      </p:sp>
    </p:spTree>
    <p:extLst>
      <p:ext uri="{BB962C8B-B14F-4D97-AF65-F5344CB8AC3E}">
        <p14:creationId xmlns:p14="http://schemas.microsoft.com/office/powerpoint/2010/main" val="4291180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E72E-BD8C-895F-5AB1-94B6747B2FE6}"/>
              </a:ext>
            </a:extLst>
          </p:cNvPr>
          <p:cNvSpPr>
            <a:spLocks noGrp="1"/>
          </p:cNvSpPr>
          <p:nvPr>
            <p:ph type="title"/>
          </p:nvPr>
        </p:nvSpPr>
        <p:spPr/>
        <p:txBody>
          <a:bodyPr/>
          <a:lstStyle/>
          <a:p>
            <a:r>
              <a:rPr lang="en-US" dirty="0"/>
              <a:t>Explore a Healthy Integration Collection</a:t>
            </a:r>
          </a:p>
        </p:txBody>
      </p:sp>
      <p:sp>
        <p:nvSpPr>
          <p:cNvPr id="3" name="Text Placeholder 2">
            <a:extLst>
              <a:ext uri="{FF2B5EF4-FFF2-40B4-BE49-F238E27FC236}">
                <a16:creationId xmlns:a16="http://schemas.microsoft.com/office/drawing/2014/main" id="{F7B938C5-48CE-D2CF-8DCC-71ED475CD966}"/>
              </a:ext>
            </a:extLst>
          </p:cNvPr>
          <p:cNvSpPr>
            <a:spLocks noGrp="1"/>
          </p:cNvSpPr>
          <p:nvPr>
            <p:ph type="body" idx="1"/>
          </p:nvPr>
        </p:nvSpPr>
        <p:spPr/>
        <p:txBody>
          <a:bodyPr/>
          <a:lstStyle/>
          <a:p>
            <a:pPr marL="0" lvl="0" indent="0" algn="l" rtl="0">
              <a:lnSpc>
                <a:spcPct val="100000"/>
              </a:lnSpc>
              <a:spcBef>
                <a:spcPts val="1000"/>
              </a:spcBef>
              <a:spcAft>
                <a:spcPts val="0"/>
              </a:spcAft>
              <a:buSzPts val="1800"/>
              <a:buNone/>
            </a:pPr>
            <a:r>
              <a:rPr lang="en-US" sz="2800" dirty="0">
                <a:solidFill>
                  <a:srgbClr val="000000"/>
                </a:solidFill>
                <a:ea typeface="Calibri"/>
                <a:cs typeface="Calibri"/>
                <a:sym typeface="Calibri"/>
              </a:rPr>
              <a:t>Individually, select one of the healthy integration collections to read closely. </a:t>
            </a:r>
            <a:endParaRPr lang="en-US" sz="2800" b="1" dirty="0">
              <a:solidFill>
                <a:srgbClr val="000000"/>
              </a:solidFill>
              <a:ea typeface="Calibri"/>
              <a:cs typeface="Calibri"/>
              <a:sym typeface="Calibri"/>
            </a:endParaRPr>
          </a:p>
          <a:p>
            <a:pPr marL="0" lvl="0" indent="0" algn="l" rtl="0">
              <a:lnSpc>
                <a:spcPct val="100000"/>
              </a:lnSpc>
              <a:spcBef>
                <a:spcPts val="1000"/>
              </a:spcBef>
              <a:spcAft>
                <a:spcPts val="0"/>
              </a:spcAft>
              <a:buSzPts val="1800"/>
              <a:buNone/>
            </a:pPr>
            <a:endParaRPr lang="en-US" sz="2800" b="1" dirty="0">
              <a:solidFill>
                <a:srgbClr val="000000"/>
              </a:solidFill>
              <a:ea typeface="Calibri"/>
              <a:cs typeface="Calibri"/>
              <a:sym typeface="Calibri"/>
            </a:endParaRPr>
          </a:p>
          <a:p>
            <a:pPr marL="0" lvl="0" indent="0" algn="l" rtl="0">
              <a:lnSpc>
                <a:spcPct val="100000"/>
              </a:lnSpc>
              <a:spcBef>
                <a:spcPts val="1000"/>
              </a:spcBef>
              <a:spcAft>
                <a:spcPts val="0"/>
              </a:spcAft>
              <a:buSzPts val="1800"/>
              <a:buNone/>
            </a:pPr>
            <a:r>
              <a:rPr lang="en-US" sz="2800" dirty="0">
                <a:solidFill>
                  <a:srgbClr val="000000"/>
                </a:solidFill>
                <a:ea typeface="Calibri"/>
                <a:cs typeface="Calibri"/>
                <a:sym typeface="Calibri"/>
              </a:rPr>
              <a:t>While reading, mark your </a:t>
            </a:r>
            <a:r>
              <a:rPr lang="en-US" sz="2800" dirty="0" err="1">
                <a:solidFill>
                  <a:srgbClr val="000000"/>
                </a:solidFill>
                <a:ea typeface="Calibri"/>
                <a:cs typeface="Calibri"/>
                <a:sym typeface="Calibri"/>
              </a:rPr>
              <a:t>noticings</a:t>
            </a:r>
            <a:r>
              <a:rPr lang="en-US" sz="2800" dirty="0">
                <a:solidFill>
                  <a:srgbClr val="000000"/>
                </a:solidFill>
                <a:ea typeface="Calibri"/>
                <a:cs typeface="Calibri"/>
                <a:sym typeface="Calibri"/>
              </a:rPr>
              <a:t> by underlining, writing in the margins, circling or highlighting. </a:t>
            </a:r>
            <a:r>
              <a:rPr lang="en-US" sz="2800" dirty="0" err="1">
                <a:solidFill>
                  <a:srgbClr val="000000"/>
                </a:solidFill>
                <a:ea typeface="Calibri"/>
                <a:cs typeface="Calibri"/>
                <a:sym typeface="Calibri"/>
              </a:rPr>
              <a:t>Noticings</a:t>
            </a:r>
            <a:r>
              <a:rPr lang="en-US" sz="2800" dirty="0">
                <a:solidFill>
                  <a:srgbClr val="000000"/>
                </a:solidFill>
                <a:ea typeface="Calibri"/>
                <a:cs typeface="Calibri"/>
                <a:sym typeface="Calibri"/>
              </a:rPr>
              <a:t> are your thoughts while reading - things you want to remember, places that confuse you, your questions, your connections and more. </a:t>
            </a:r>
          </a:p>
          <a:p>
            <a:pPr marL="107950" indent="0">
              <a:buNone/>
            </a:pPr>
            <a:endParaRPr lang="en-US" dirty="0"/>
          </a:p>
        </p:txBody>
      </p:sp>
    </p:spTree>
    <p:extLst>
      <p:ext uri="{BB962C8B-B14F-4D97-AF65-F5344CB8AC3E}">
        <p14:creationId xmlns:p14="http://schemas.microsoft.com/office/powerpoint/2010/main" val="3250304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8844-2596-38D2-4329-41B26FFC1DA9}"/>
              </a:ext>
            </a:extLst>
          </p:cNvPr>
          <p:cNvSpPr>
            <a:spLocks noGrp="1"/>
          </p:cNvSpPr>
          <p:nvPr>
            <p:ph type="title"/>
          </p:nvPr>
        </p:nvSpPr>
        <p:spPr/>
        <p:txBody>
          <a:bodyPr/>
          <a:lstStyle/>
          <a:p>
            <a:r>
              <a:rPr lang="en-US" dirty="0"/>
              <a:t>Deeper Dive: Exploring a Healthy Integration Collection</a:t>
            </a:r>
          </a:p>
        </p:txBody>
      </p:sp>
      <p:sp>
        <p:nvSpPr>
          <p:cNvPr id="3" name="Text Placeholder 2">
            <a:extLst>
              <a:ext uri="{FF2B5EF4-FFF2-40B4-BE49-F238E27FC236}">
                <a16:creationId xmlns:a16="http://schemas.microsoft.com/office/drawing/2014/main" id="{22FCF5CA-7F7F-62FB-21A9-FBD813AEFC0B}"/>
              </a:ext>
            </a:extLst>
          </p:cNvPr>
          <p:cNvSpPr>
            <a:spLocks noGrp="1"/>
          </p:cNvSpPr>
          <p:nvPr>
            <p:ph type="body" idx="1"/>
          </p:nvPr>
        </p:nvSpPr>
        <p:spPr>
          <a:xfrm>
            <a:off x="737992" y="1525000"/>
            <a:ext cx="10515600" cy="4351200"/>
          </a:xfrm>
        </p:spPr>
        <p:txBody>
          <a:bodyPr>
            <a:normAutofit fontScale="92500" lnSpcReduction="10000"/>
          </a:bodyPr>
          <a:lstStyle/>
          <a:p>
            <a:pPr marL="0" lvl="0" indent="0" algn="l" rtl="0">
              <a:spcBef>
                <a:spcPts val="0"/>
              </a:spcBef>
              <a:spcAft>
                <a:spcPts val="0"/>
              </a:spcAft>
              <a:buNone/>
            </a:pPr>
            <a:r>
              <a:rPr lang="en-US" sz="2800" dirty="0">
                <a:solidFill>
                  <a:srgbClr val="000000"/>
                </a:solidFill>
                <a:ea typeface="Calibri"/>
                <a:cs typeface="Calibri"/>
                <a:sym typeface="Calibri"/>
              </a:rPr>
              <a:t>After reading the entire </a:t>
            </a:r>
            <a:r>
              <a:rPr lang="en-US" sz="2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6"/>
                  </a:ext>
                </a:extLst>
              </a:rPr>
              <a:t>healthy integration collection</a:t>
            </a:r>
            <a:r>
              <a:rPr lang="en-US" sz="2800" dirty="0">
                <a:solidFill>
                  <a:srgbClr val="000000"/>
                </a:solidFill>
                <a:ea typeface="Calibri"/>
                <a:cs typeface="Calibri"/>
                <a:sym typeface="Calibri"/>
              </a:rPr>
              <a:t>, you will now examine each experience and assignment that makes up the collection. As you engage with each experience or assignment, answer the following questions: </a:t>
            </a:r>
          </a:p>
          <a:p>
            <a:pPr marL="0" lvl="0" indent="0" algn="l" rtl="0">
              <a:spcBef>
                <a:spcPts val="0"/>
              </a:spcBef>
              <a:spcAft>
                <a:spcPts val="0"/>
              </a:spcAft>
              <a:buNone/>
            </a:pPr>
            <a:endParaRPr lang="en-US" sz="2800" dirty="0">
              <a:solidFill>
                <a:srgbClr val="000000"/>
              </a:solidFill>
              <a:ea typeface="Calibri"/>
              <a:cs typeface="Calibri"/>
              <a:sym typeface="Calibri"/>
            </a:endParaRPr>
          </a:p>
          <a:p>
            <a:pPr marL="457200" lvl="0" indent="-381000" algn="l" rtl="0">
              <a:spcBef>
                <a:spcPts val="0"/>
              </a:spcBef>
              <a:spcAft>
                <a:spcPts val="0"/>
              </a:spcAft>
              <a:buClr>
                <a:srgbClr val="000000"/>
              </a:buClr>
              <a:buSzPts val="2400"/>
              <a:buFont typeface="Calibri"/>
              <a:buAutoNum type="arabicParenR"/>
            </a:pPr>
            <a:r>
              <a:rPr lang="en-US" sz="2800" dirty="0">
                <a:solidFill>
                  <a:srgbClr val="000000"/>
                </a:solidFill>
                <a:ea typeface="Calibri"/>
                <a:cs typeface="Calibri"/>
                <a:sym typeface="Calibri"/>
              </a:rPr>
              <a:t>How is what the students are being asked to know and do </a:t>
            </a:r>
            <a:r>
              <a:rPr lang="en-US" sz="28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7"/>
                  </a:ext>
                </a:extLst>
              </a:rPr>
              <a:t>align </a:t>
            </a:r>
            <a:r>
              <a:rPr lang="en-US" sz="2800" dirty="0">
                <a:solidFill>
                  <a:srgbClr val="000000"/>
                </a:solidFill>
                <a:ea typeface="Calibri"/>
                <a:cs typeface="Calibri"/>
                <a:sym typeface="Calibri"/>
              </a:rPr>
              <a:t>to the standards identified for this assignment? </a:t>
            </a:r>
          </a:p>
          <a:p>
            <a:pPr marL="457200" lvl="0" indent="-381000" algn="l" rtl="0">
              <a:spcBef>
                <a:spcPts val="0"/>
              </a:spcBef>
              <a:spcAft>
                <a:spcPts val="0"/>
              </a:spcAft>
              <a:buClr>
                <a:srgbClr val="000000"/>
              </a:buClr>
              <a:buSzPts val="2400"/>
              <a:buFont typeface="Calibri"/>
              <a:buAutoNum type="arabicParenR"/>
            </a:pPr>
            <a:r>
              <a:rPr lang="en-US" sz="2800" dirty="0">
                <a:solidFill>
                  <a:srgbClr val="000000"/>
                </a:solidFill>
                <a:ea typeface="Calibri"/>
                <a:cs typeface="Calibri"/>
                <a:sym typeface="Calibri"/>
              </a:rPr>
              <a:t>How does this assignment use the content and skills necessary in the standards to engage with the supporting question? </a:t>
            </a:r>
          </a:p>
          <a:p>
            <a:pPr marL="457200" lvl="0" indent="-381000" algn="l" rtl="0">
              <a:spcBef>
                <a:spcPts val="0"/>
              </a:spcBef>
              <a:spcAft>
                <a:spcPts val="0"/>
              </a:spcAft>
              <a:buClr>
                <a:srgbClr val="000000"/>
              </a:buClr>
              <a:buSzPts val="2400"/>
              <a:buFont typeface="Calibri"/>
              <a:buAutoNum type="arabicParenR"/>
            </a:pPr>
            <a:r>
              <a:rPr lang="en-US" sz="2800" dirty="0">
                <a:solidFill>
                  <a:srgbClr val="000000"/>
                </a:solidFill>
                <a:highlight>
                  <a:srgbClr val="FFFFFF"/>
                </a:highlight>
                <a:ea typeface="Calibri"/>
                <a:cs typeface="Calibri"/>
                <a:sym typeface="Calibri"/>
              </a:rPr>
              <a:t>How does this experience or assignment build the skills and content necessary to answer the compelling question?</a:t>
            </a:r>
          </a:p>
          <a:p>
            <a:pPr marL="0" lvl="0" indent="0" algn="l" rtl="0">
              <a:spcBef>
                <a:spcPts val="0"/>
              </a:spcBef>
              <a:spcAft>
                <a:spcPts val="0"/>
              </a:spcAft>
              <a:buNone/>
            </a:pPr>
            <a:endParaRPr lang="en-US" sz="2800" dirty="0">
              <a:solidFill>
                <a:srgbClr val="000000"/>
              </a:solidFill>
              <a:ea typeface="Calibri"/>
              <a:cs typeface="Calibri"/>
              <a:sym typeface="Calibri"/>
            </a:endParaRPr>
          </a:p>
          <a:p>
            <a:pPr marL="0" lvl="0" indent="0" algn="l" rtl="0">
              <a:spcBef>
                <a:spcPts val="0"/>
              </a:spcBef>
              <a:spcAft>
                <a:spcPts val="0"/>
              </a:spcAft>
              <a:buNone/>
            </a:pPr>
            <a:r>
              <a:rPr lang="en-US" sz="2800" dirty="0">
                <a:solidFill>
                  <a:srgbClr val="000000"/>
                </a:solidFill>
                <a:ea typeface="Calibri"/>
                <a:cs typeface="Calibri"/>
                <a:sym typeface="Calibri"/>
              </a:rPr>
              <a:t>Answer these questions for </a:t>
            </a:r>
            <a:r>
              <a:rPr lang="en-US" sz="2800" b="1" dirty="0">
                <a:solidFill>
                  <a:srgbClr val="000000"/>
                </a:solidFill>
                <a:ea typeface="Calibri"/>
                <a:cs typeface="Calibri"/>
                <a:sym typeface="Calibri"/>
              </a:rPr>
              <a:t>each</a:t>
            </a:r>
            <a:r>
              <a:rPr lang="en-US" sz="2800" dirty="0">
                <a:solidFill>
                  <a:srgbClr val="000000"/>
                </a:solidFill>
                <a:ea typeface="Calibri"/>
                <a:cs typeface="Calibri"/>
                <a:sym typeface="Calibri"/>
              </a:rPr>
              <a:t> assignment contained in the collection.</a:t>
            </a:r>
            <a:r>
              <a:rPr lang="en-US" sz="2800" dirty="0">
                <a:solidFill>
                  <a:schemeClr val="dk1"/>
                </a:solidFill>
                <a:ea typeface="Calibri"/>
                <a:cs typeface="Calibri"/>
                <a:sym typeface="Calibri"/>
              </a:rPr>
              <a:t> </a:t>
            </a:r>
          </a:p>
          <a:p>
            <a:endParaRPr lang="en-US" dirty="0"/>
          </a:p>
        </p:txBody>
      </p:sp>
    </p:spTree>
    <p:extLst>
      <p:ext uri="{BB962C8B-B14F-4D97-AF65-F5344CB8AC3E}">
        <p14:creationId xmlns:p14="http://schemas.microsoft.com/office/powerpoint/2010/main" val="3139465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6ebc5ddeb8_0_14"/>
          <p:cNvSpPr txBox="1">
            <a:spLocks noGrp="1"/>
          </p:cNvSpPr>
          <p:nvPr>
            <p:ph type="title"/>
          </p:nvPr>
        </p:nvSpPr>
        <p:spPr>
          <a:xfrm>
            <a:off x="555786" y="9277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8"/>
                  </a:ext>
                </a:extLst>
              </a:rPr>
              <a:t>Reflection</a:t>
            </a:r>
            <a:endParaRPr/>
          </a:p>
        </p:txBody>
      </p:sp>
      <p:sp>
        <p:nvSpPr>
          <p:cNvPr id="807" name="Google Shape;807;g6ebc5ddeb8_0_14"/>
          <p:cNvSpPr txBox="1">
            <a:spLocks noGrp="1"/>
          </p:cNvSpPr>
          <p:nvPr>
            <p:ph type="body" idx="1"/>
          </p:nvPr>
        </p:nvSpPr>
        <p:spPr>
          <a:xfrm>
            <a:off x="555786" y="1413676"/>
            <a:ext cx="9188700" cy="4901400"/>
          </a:xfrm>
          <a:prstGeom prst="rect">
            <a:avLst/>
          </a:prstGeom>
        </p:spPr>
        <p:txBody>
          <a:bodyPr spcFirstLastPara="1" wrap="square" lIns="91425" tIns="45700" rIns="91425" bIns="45700" anchor="t" anchorCtr="0">
            <a:noAutofit/>
          </a:bodyPr>
          <a:lstStyle/>
          <a:p>
            <a:pPr lvl="0" indent="-457200" algn="l" rtl="0">
              <a:spcBef>
                <a:spcPts val="1000"/>
              </a:spcBef>
              <a:spcAft>
                <a:spcPts val="0"/>
              </a:spcAft>
              <a:buClrTx/>
              <a:buSzPts val="3600"/>
              <a:buFont typeface="Arial" panose="020B0604020202020204" pitchFamily="34" charset="0"/>
              <a:buChar char="•"/>
            </a:pPr>
            <a:r>
              <a:rPr lang="en-US" dirty="0">
                <a:ea typeface="Calibri"/>
                <a:cs typeface="Calibri"/>
                <a:sym typeface="Calibri"/>
              </a:rPr>
              <a:t>Why is the collection you reviewed an example of healthy integration? </a:t>
            </a:r>
            <a:endParaRPr dirty="0">
              <a:ea typeface="Calibri"/>
              <a:cs typeface="Calibri"/>
              <a:sym typeface="Calibri"/>
            </a:endParaRPr>
          </a:p>
          <a:p>
            <a:pPr lvl="0" indent="-457200" algn="l" rtl="0">
              <a:spcBef>
                <a:spcPts val="0"/>
              </a:spcBef>
              <a:spcAft>
                <a:spcPts val="0"/>
              </a:spcAft>
              <a:buClrTx/>
              <a:buSzPts val="3600"/>
              <a:buFont typeface="Arial" panose="020B0604020202020204" pitchFamily="34" charset="0"/>
              <a:buChar char="•"/>
            </a:pPr>
            <a:r>
              <a:rPr lang="en-US" dirty="0">
                <a:solidFill>
                  <a:schemeClr val="dk1"/>
                </a:solidFill>
                <a:ea typeface="Calibri"/>
                <a:cs typeface="Calibri"/>
                <a:sym typeface="Calibri"/>
              </a:rPr>
              <a:t>How will this learning impact your instruction? In your response, think about your experience with healthy, stealthy and fractured </a:t>
            </a:r>
            <a:r>
              <a:rPr lang="en-US"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9"/>
                  </a:ext>
                </a:extLst>
              </a:rPr>
              <a:t>integration</a:t>
            </a:r>
            <a:r>
              <a:rPr lang="en-US" dirty="0">
                <a:solidFill>
                  <a:schemeClr val="dk1"/>
                </a:solidFill>
                <a:ea typeface="Calibri"/>
                <a:cs typeface="Calibri"/>
                <a:sym typeface="Calibri"/>
              </a:rPr>
              <a:t>. </a:t>
            </a:r>
            <a:endParaRPr dirty="0">
              <a:solidFill>
                <a:srgbClr val="3F3F3F"/>
              </a:solidFill>
              <a:ea typeface="Calibri"/>
              <a:cs typeface="Calibri"/>
              <a:sym typeface="Calibri"/>
            </a:endParaRPr>
          </a:p>
          <a:p>
            <a:pPr lvl="0" indent="-457200" algn="l" rtl="0">
              <a:spcBef>
                <a:spcPts val="0"/>
              </a:spcBef>
              <a:spcAft>
                <a:spcPts val="0"/>
              </a:spcAft>
              <a:buClrTx/>
              <a:buSzPts val="3600"/>
              <a:buFont typeface="Arial" panose="020B0604020202020204" pitchFamily="34" charset="0"/>
              <a:buChar char="•"/>
            </a:pPr>
            <a:r>
              <a:rPr lang="en-US" dirty="0">
                <a:solidFill>
                  <a:srgbClr val="000000"/>
                </a:solidFill>
                <a:ea typeface="Calibri"/>
                <a:cs typeface="Calibri"/>
                <a:sym typeface="Calibri"/>
              </a:rPr>
              <a:t>What supports will you/teachers need in your school(s) to make healthy integration successful? </a:t>
            </a:r>
            <a:endParaRPr sz="1100" dirty="0">
              <a:solidFill>
                <a:srgbClr val="000000"/>
              </a:solidFill>
              <a:ea typeface="Calibri"/>
              <a:cs typeface="Calibri"/>
              <a:sym typeface="Calibri"/>
            </a:endParaRPr>
          </a:p>
        </p:txBody>
      </p:sp>
      <p:pic>
        <p:nvPicPr>
          <p:cNvPr id="3" name="Picture 2" descr="A picture containing emoticon, smiley, cartoon&#10;&#10;Description automatically generated">
            <a:extLst>
              <a:ext uri="{FF2B5EF4-FFF2-40B4-BE49-F238E27FC236}">
                <a16:creationId xmlns:a16="http://schemas.microsoft.com/office/drawing/2014/main" id="{F769BE6E-FA05-0D9E-09F8-7E793E82F1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3127" y="92775"/>
            <a:ext cx="2438400" cy="18288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7dbc95a298_2_5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5"/>
                  </a:ext>
                </a:extLst>
              </a:rPr>
              <a:t>Coming Up</a:t>
            </a:r>
            <a:endParaRPr/>
          </a:p>
        </p:txBody>
      </p:sp>
      <p:sp>
        <p:nvSpPr>
          <p:cNvPr id="814" name="Google Shape;814;g7dbc95a298_2_5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 healthy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3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350718" y="1184994"/>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F: Is it healthy, stealthy or fractured?</a:t>
            </a:r>
          </a:p>
        </p:txBody>
      </p:sp>
    </p:spTree>
    <p:extLst>
      <p:ext uri="{BB962C8B-B14F-4D97-AF65-F5344CB8AC3E}">
        <p14:creationId xmlns:p14="http://schemas.microsoft.com/office/powerpoint/2010/main" val="1189402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7dbc95a298_2_8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843" name="Google Shape;843;g7dbc95a298_2_89"/>
          <p:cNvSpPr txBox="1">
            <a:spLocks noGrp="1"/>
          </p:cNvSpPr>
          <p:nvPr>
            <p:ph type="body" idx="1"/>
          </p:nvPr>
        </p:nvSpPr>
        <p:spPr>
          <a:xfrm>
            <a:off x="150888" y="1027975"/>
            <a:ext cx="11890224"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5"/>
                  </a:ext>
                </a:extLst>
              </a:rPr>
              <a:t>Engage with the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6"/>
                  </a:ext>
                </a:extLst>
              </a:rPr>
              <a:t>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7"/>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8"/>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9"/>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0"/>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1"/>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2"/>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3"/>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4"/>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5"/>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6"/>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7"/>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8"/>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9"/>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0"/>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1"/>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2"/>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7dbc95a298_2_18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850" name="Google Shape;850;g7dbc95a298_2_187"/>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3" name="Picture 2" descr="A white figure with a blue question mark&#10;&#10;Description automatically generated with low confidence">
            <a:extLst>
              <a:ext uri="{FF2B5EF4-FFF2-40B4-BE49-F238E27FC236}">
                <a16:creationId xmlns:a16="http://schemas.microsoft.com/office/drawing/2014/main" id="{FAE720D8-0693-ADD9-6F3D-AF92BC712D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7dbc95a298_0_268"/>
          <p:cNvSpPr txBox="1">
            <a:spLocks noGrp="1"/>
          </p:cNvSpPr>
          <p:nvPr>
            <p:ph type="title"/>
          </p:nvPr>
        </p:nvSpPr>
        <p:spPr>
          <a:xfrm>
            <a:off x="143723" y="257025"/>
            <a:ext cx="11550971"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0"/>
                  </a:ext>
                </a:extLst>
              </a:rPr>
              <a:t>Is it healthy, stealthy or fractured?</a:t>
            </a:r>
            <a:r>
              <a:rPr lang="en-US" dirty="0"/>
              <a:t> </a:t>
            </a:r>
            <a:endParaRPr dirty="0"/>
          </a:p>
        </p:txBody>
      </p:sp>
      <p:sp>
        <p:nvSpPr>
          <p:cNvPr id="857" name="Google Shape;857;g7dbc95a298_0_268"/>
          <p:cNvSpPr txBox="1">
            <a:spLocks noGrp="1"/>
          </p:cNvSpPr>
          <p:nvPr>
            <p:ph type="body" idx="1"/>
          </p:nvPr>
        </p:nvSpPr>
        <p:spPr>
          <a:xfrm>
            <a:off x="344850" y="749033"/>
            <a:ext cx="11349844" cy="459298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rgbClr val="000000"/>
                </a:solidFill>
                <a:ea typeface="Calibri"/>
                <a:cs typeface="Calibri"/>
                <a:sym typeface="Calibri"/>
              </a:rPr>
              <a:t>In this section of the module, you will determine if an experience or task provided is an example of healthy, stealthy or fractured integration. </a:t>
            </a:r>
            <a:endParaRPr dirty="0">
              <a:solidFill>
                <a:srgbClr val="000000"/>
              </a:solidFill>
              <a:ea typeface="Calibri"/>
              <a:cs typeface="Calibri"/>
              <a:sym typeface="Calibri"/>
            </a:endParaRPr>
          </a:p>
          <a:p>
            <a:pPr marL="0" lvl="0" indent="0" algn="l" rtl="0">
              <a:spcBef>
                <a:spcPts val="1000"/>
              </a:spcBef>
              <a:spcAft>
                <a:spcPts val="0"/>
              </a:spcAft>
              <a:buNone/>
            </a:pPr>
            <a:endParaRPr dirty="0">
              <a:solidFill>
                <a:srgbClr val="000000"/>
              </a:solidFill>
              <a:ea typeface="Calibri"/>
              <a:cs typeface="Calibri"/>
              <a:sym typeface="Calibri"/>
            </a:endParaRPr>
          </a:p>
          <a:p>
            <a:pPr marL="0" marR="0" lvl="0" indent="0" algn="ctr" fontAlgn="base">
              <a:lnSpc>
                <a:spcPct val="107000"/>
              </a:lnSpc>
              <a:spcBef>
                <a:spcPts val="0"/>
              </a:spcBef>
              <a:spcAft>
                <a:spcPts val="800"/>
              </a:spcAft>
              <a:buSzPts val="1000"/>
              <a:buNone/>
              <a:tabLst>
                <a:tab pos="457200" algn="l"/>
              </a:tabLst>
            </a:pPr>
            <a:r>
              <a:rPr lang="en-US" sz="2400" u="sng" dirty="0">
                <a:solidFill>
                  <a:srgbClr val="000000"/>
                </a:solidFill>
                <a:effectLst/>
                <a:ea typeface="Times New Roman" panose="02020603050405020304" pitchFamily="18" charset="0"/>
                <a:cs typeface="Calibri" panose="020F0502020204030204" pitchFamily="34" charset="0"/>
                <a:hlinkClick r:id="rId3"/>
              </a:rPr>
              <a:t>Grade 5 Social Studies Assignment Example</a:t>
            </a:r>
            <a:endParaRPr lang="en-US" sz="2400" dirty="0">
              <a:solidFill>
                <a:srgbClr val="000000"/>
              </a:solidFill>
              <a:effectLst/>
              <a:ea typeface="Calibri" panose="020F0502020204030204" pitchFamily="34" charset="0"/>
              <a:cs typeface="Times New Roman" panose="02020603050405020304" pitchFamily="18" charset="0"/>
            </a:endParaRPr>
          </a:p>
          <a:p>
            <a:pPr marL="0" lvl="0" indent="0" algn="ctr" rtl="0">
              <a:spcBef>
                <a:spcPts val="1000"/>
              </a:spcBef>
              <a:spcAft>
                <a:spcPts val="0"/>
              </a:spcAft>
              <a:buNone/>
            </a:pPr>
            <a:endParaRPr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dirty="0">
                <a:solidFill>
                  <a:schemeClr val="dk1"/>
                </a:solidFill>
                <a:ea typeface="Calibri"/>
                <a:cs typeface="Calibri"/>
                <a:sym typeface="Calibri"/>
              </a:rPr>
              <a:t>To evaluate this assignment, use only the Social Studies Assignment Review Protocol for the purpose of this activity.</a:t>
            </a:r>
            <a:endParaRPr dirty="0">
              <a:solidFill>
                <a:schemeClr val="dk1"/>
              </a:solidFill>
              <a:ea typeface="Calibri"/>
              <a:cs typeface="Calibri"/>
              <a:sym typeface="Calibri"/>
            </a:endParaRPr>
          </a:p>
          <a:p>
            <a:pPr marL="0" lvl="0" indent="0" algn="l" rtl="0">
              <a:spcBef>
                <a:spcPts val="1000"/>
              </a:spcBef>
              <a:spcAft>
                <a:spcPts val="0"/>
              </a:spcAft>
              <a:buNone/>
            </a:pPr>
            <a:r>
              <a:rPr lang="en-US" dirty="0">
                <a:solidFill>
                  <a:schemeClr val="dk1"/>
                </a:solidFill>
                <a:ea typeface="Calibri"/>
                <a:cs typeface="Calibri"/>
                <a:sym typeface="Calibri"/>
              </a:rPr>
              <a:t>	Part One: Review the assignment provided using the Assignment Review Protocol for Social Studies to determine alignment to the </a:t>
            </a:r>
            <a:r>
              <a:rPr lang="en-US" i="1" dirty="0">
                <a:solidFill>
                  <a:schemeClr val="dk1"/>
                </a:solidFill>
                <a:ea typeface="Calibri"/>
                <a:cs typeface="Calibri"/>
                <a:sym typeface="Calibri"/>
              </a:rPr>
              <a:t>KAS for Social Studies</a:t>
            </a:r>
            <a:r>
              <a:rPr lang="en-US" dirty="0">
                <a:solidFill>
                  <a:schemeClr val="dk1"/>
                </a:solidFill>
                <a:ea typeface="Calibri"/>
                <a:cs typeface="Calibri"/>
                <a:sym typeface="Calibri"/>
              </a:rPr>
              <a:t>. </a:t>
            </a:r>
            <a:endParaRPr sz="2000" dirty="0">
              <a:solidFill>
                <a:schemeClr val="dk1"/>
              </a:solidFill>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6ef3e16ad3_0_6"/>
          <p:cNvSpPr txBox="1">
            <a:spLocks noGrp="1"/>
          </p:cNvSpPr>
          <p:nvPr>
            <p:ph type="title"/>
          </p:nvPr>
        </p:nvSpPr>
        <p:spPr>
          <a:xfrm>
            <a:off x="357711" y="115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Caveats</a:t>
            </a:r>
            <a:endParaRPr/>
          </a:p>
        </p:txBody>
      </p:sp>
      <p:sp>
        <p:nvSpPr>
          <p:cNvPr id="269" name="Google Shape;269;g6ef3e16ad3_0_6"/>
          <p:cNvSpPr txBox="1">
            <a:spLocks noGrp="1"/>
          </p:cNvSpPr>
          <p:nvPr>
            <p:ph type="body" idx="1"/>
          </p:nvPr>
        </p:nvSpPr>
        <p:spPr>
          <a:xfrm>
            <a:off x="357699" y="624734"/>
            <a:ext cx="11476590" cy="5708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solidFill>
                  <a:srgbClr val="000000"/>
                </a:solidFill>
                <a:ea typeface="Calibri"/>
                <a:cs typeface="Calibri"/>
                <a:sym typeface="Calibri"/>
              </a:rPr>
              <a:t>Prior to engaging with this work,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
                  </a:ext>
                </a:extLst>
              </a:rPr>
              <a:t>following</a:t>
            </a:r>
            <a:r>
              <a:rPr lang="en-US" sz="2400" dirty="0">
                <a:solidFill>
                  <a:srgbClr val="000000"/>
                </a:solidFill>
                <a:ea typeface="Calibri"/>
                <a:cs typeface="Calibri"/>
                <a:sym typeface="Calibri"/>
              </a:rPr>
              <a:t> should be considered: </a:t>
            </a:r>
            <a:endParaRPr sz="2400" dirty="0">
              <a:solidFill>
                <a:srgbClr val="000000"/>
              </a:solidFill>
              <a:ea typeface="Calibri"/>
              <a:cs typeface="Calibri"/>
              <a:sym typeface="Calibri"/>
            </a:endParaRPr>
          </a:p>
          <a:p>
            <a:pPr marL="0" lvl="0" indent="0" algn="l" rtl="0">
              <a:spcBef>
                <a:spcPts val="1000"/>
              </a:spcBef>
              <a:spcAft>
                <a:spcPts val="0"/>
              </a:spcAft>
              <a:buNone/>
            </a:pPr>
            <a:endParaRPr sz="1200" dirty="0">
              <a:solidFill>
                <a:srgbClr val="000000"/>
              </a:solidFill>
              <a:ea typeface="Calibri"/>
              <a:cs typeface="Calibri"/>
              <a:sym typeface="Calibri"/>
            </a:endParaRPr>
          </a:p>
          <a:p>
            <a:pPr marL="457200" lvl="0" indent="-381000" algn="l" rtl="0">
              <a:spcBef>
                <a:spcPts val="1000"/>
              </a:spcBef>
              <a:spcAft>
                <a:spcPts val="0"/>
              </a:spcAft>
              <a:buClr>
                <a:srgbClr val="000000"/>
              </a:buClr>
              <a:buSzPts val="2400"/>
              <a:buAutoNum type="arabicPeriod"/>
            </a:pPr>
            <a:r>
              <a:rPr lang="en-US" sz="2400" dirty="0">
                <a:solidFill>
                  <a:srgbClr val="000000"/>
                </a:solidFill>
                <a:ea typeface="Calibri"/>
                <a:cs typeface="Calibri"/>
                <a:sym typeface="Calibri"/>
              </a:rPr>
              <a:t>Participants must have a good understanding of </a:t>
            </a:r>
            <a:r>
              <a:rPr lang="en-US" sz="2400" b="1" dirty="0">
                <a:solidFill>
                  <a:srgbClr val="000000"/>
                </a:solidFill>
                <a:ea typeface="Calibri"/>
                <a:cs typeface="Calibri"/>
                <a:sym typeface="Calibri"/>
              </a:rPr>
              <a:t>both</a:t>
            </a:r>
            <a:r>
              <a:rPr lang="en-US" sz="2400" dirty="0">
                <a:solidFill>
                  <a:srgbClr val="000000"/>
                </a:solidFill>
                <a:ea typeface="Calibri"/>
                <a:cs typeface="Calibri"/>
                <a:sym typeface="Calibri"/>
              </a:rPr>
              <a:t> the </a:t>
            </a:r>
            <a:r>
              <a:rPr lang="en-US" sz="2400" i="1" dirty="0">
                <a:solidFill>
                  <a:srgbClr val="000000"/>
                </a:solidFill>
                <a:ea typeface="Calibri"/>
                <a:cs typeface="Calibri"/>
                <a:sym typeface="Calibri"/>
              </a:rPr>
              <a:t>Kentucky Academic Standards (KAS) for Social Studies</a:t>
            </a:r>
            <a:r>
              <a:rPr lang="en-US" sz="2400" dirty="0">
                <a:solidFill>
                  <a:srgbClr val="000000"/>
                </a:solidFill>
                <a:ea typeface="Calibri"/>
                <a:cs typeface="Calibri"/>
                <a:sym typeface="Calibri"/>
              </a:rPr>
              <a:t> and the </a:t>
            </a:r>
            <a:r>
              <a:rPr lang="en-US" sz="2400" i="1" dirty="0">
                <a:solidFill>
                  <a:srgbClr val="000000"/>
                </a:solidFill>
                <a:ea typeface="Calibri"/>
                <a:cs typeface="Calibri"/>
                <a:sym typeface="Calibri"/>
              </a:rPr>
              <a:t>Kentucky Academic Standards (KAS) for Reading and Writing</a:t>
            </a:r>
            <a:r>
              <a:rPr lang="en-US" sz="2400" dirty="0">
                <a:solidFill>
                  <a:srgbClr val="000000"/>
                </a:solidFill>
                <a:ea typeface="Calibri"/>
                <a:cs typeface="Calibri"/>
                <a:sym typeface="Calibri"/>
              </a:rPr>
              <a:t>. </a:t>
            </a:r>
            <a:endParaRPr sz="2400" dirty="0">
              <a:solidFill>
                <a:srgbClr val="000000"/>
              </a:solidFill>
              <a:ea typeface="Calibri"/>
              <a:cs typeface="Calibri"/>
              <a:sym typeface="Calibri"/>
            </a:endParaRPr>
          </a:p>
          <a:p>
            <a:pPr marL="914400" lvl="1" indent="-381000" algn="l" rtl="0">
              <a:spcBef>
                <a:spcPts val="0"/>
              </a:spcBef>
              <a:spcAft>
                <a:spcPts val="0"/>
              </a:spcAft>
              <a:buClr>
                <a:srgbClr val="000000"/>
              </a:buClr>
              <a:buSzPts val="2400"/>
              <a:buFont typeface="Calibri"/>
              <a:buAutoNum type="alphaLcPeriod"/>
            </a:pPr>
            <a:r>
              <a:rPr lang="en-US" sz="2400" dirty="0">
                <a:solidFill>
                  <a:srgbClr val="000000"/>
                </a:solidFill>
                <a:latin typeface="Franklin Gothic Book" panose="020B0503020102020204" pitchFamily="34" charset="0"/>
                <a:ea typeface="Calibri"/>
                <a:cs typeface="Calibri"/>
                <a:sym typeface="Calibri"/>
              </a:rPr>
              <a:t>This includes, but is not limited to, participants completing the </a:t>
            </a:r>
            <a:r>
              <a:rPr lang="en-US" sz="2400" i="1" dirty="0">
                <a:solidFill>
                  <a:srgbClr val="000000"/>
                </a:solidFill>
                <a:latin typeface="Franklin Gothic Book" panose="020B0503020102020204" pitchFamily="34" charset="0"/>
                <a:ea typeface="Calibri"/>
                <a:cs typeface="Calibri"/>
                <a:sym typeface="Calibri"/>
              </a:rPr>
              <a:t>Getting to Know the KAS</a:t>
            </a:r>
            <a:r>
              <a:rPr lang="en-US" sz="2400" dirty="0">
                <a:solidFill>
                  <a:srgbClr val="000000"/>
                </a:solidFill>
                <a:latin typeface="Franklin Gothic Book" panose="020B0503020102020204" pitchFamily="34" charset="0"/>
                <a:ea typeface="Calibri"/>
                <a:cs typeface="Calibri"/>
                <a:sym typeface="Calibri"/>
              </a:rPr>
              <a:t> modules for both disciplines. </a:t>
            </a:r>
            <a:endParaRPr sz="2400" dirty="0">
              <a:solidFill>
                <a:srgbClr val="000000"/>
              </a:solidFill>
              <a:latin typeface="Franklin Gothic Book" panose="020B0503020102020204" pitchFamily="34" charset="0"/>
              <a:ea typeface="Calibri"/>
              <a:cs typeface="Calibri"/>
              <a:sym typeface="Calibri"/>
            </a:endParaRPr>
          </a:p>
          <a:p>
            <a:pPr marL="457200" lvl="0" indent="0" algn="l" rtl="0">
              <a:spcBef>
                <a:spcPts val="1000"/>
              </a:spcBef>
              <a:spcAft>
                <a:spcPts val="0"/>
              </a:spcAft>
              <a:buNone/>
            </a:pPr>
            <a:endParaRPr sz="1200" dirty="0">
              <a:solidFill>
                <a:srgbClr val="000000"/>
              </a:solidFill>
              <a:ea typeface="Calibri"/>
              <a:cs typeface="Calibri"/>
              <a:sym typeface="Calibri"/>
            </a:endParaRPr>
          </a:p>
          <a:p>
            <a:pPr marL="457200" lvl="0" indent="-381000" algn="l" rtl="0">
              <a:spcBef>
                <a:spcPts val="1000"/>
              </a:spcBef>
              <a:spcAft>
                <a:spcPts val="0"/>
              </a:spcAft>
              <a:buClr>
                <a:srgbClr val="000000"/>
              </a:buClr>
              <a:buSzPts val="2400"/>
              <a:buFont typeface="Calibri"/>
              <a:buAutoNum type="arabicPeriod"/>
            </a:pPr>
            <a:r>
              <a:rPr lang="en-US" sz="2400" dirty="0">
                <a:solidFill>
                  <a:srgbClr val="000000"/>
                </a:solidFill>
                <a:ea typeface="Calibri"/>
                <a:cs typeface="Calibri"/>
                <a:sym typeface="Calibri"/>
              </a:rPr>
              <a:t>Participants must be able to evaluate and/or construct strongly aligned assignments to the </a:t>
            </a:r>
            <a:r>
              <a:rPr lang="en-US" sz="2400" i="1" dirty="0">
                <a:solidFill>
                  <a:srgbClr val="000000"/>
                </a:solidFill>
                <a:ea typeface="Calibri"/>
                <a:cs typeface="Calibri"/>
                <a:sym typeface="Calibri"/>
              </a:rPr>
              <a:t>KAS for Social Studies</a:t>
            </a:r>
            <a:r>
              <a:rPr lang="en-US" sz="2400" dirty="0">
                <a:solidFill>
                  <a:srgbClr val="000000"/>
                </a:solidFill>
                <a:ea typeface="Calibri"/>
                <a:cs typeface="Calibri"/>
                <a:sym typeface="Calibri"/>
              </a:rPr>
              <a:t> and the </a:t>
            </a:r>
            <a:r>
              <a:rPr lang="en-US" sz="2400" i="1" dirty="0">
                <a:solidFill>
                  <a:srgbClr val="000000"/>
                </a:solidFill>
                <a:ea typeface="Calibri"/>
                <a:cs typeface="Calibri"/>
                <a:sym typeface="Calibri"/>
              </a:rPr>
              <a:t>KAS for Reading and Writing.</a:t>
            </a:r>
            <a:endParaRPr sz="2400" i="1" dirty="0">
              <a:solidFill>
                <a:srgbClr val="000000"/>
              </a:solidFill>
              <a:ea typeface="Calibri"/>
              <a:cs typeface="Calibri"/>
              <a:sym typeface="Calibri"/>
            </a:endParaRPr>
          </a:p>
          <a:p>
            <a:pPr marL="457200" lvl="0" indent="0" algn="l" rtl="0">
              <a:spcBef>
                <a:spcPts val="1000"/>
              </a:spcBef>
              <a:spcAft>
                <a:spcPts val="0"/>
              </a:spcAft>
              <a:buNone/>
            </a:pPr>
            <a:endParaRPr sz="1200" dirty="0">
              <a:solidFill>
                <a:srgbClr val="000000"/>
              </a:solidFill>
              <a:ea typeface="Calibri"/>
              <a:cs typeface="Calibri"/>
              <a:sym typeface="Calibri"/>
            </a:endParaRPr>
          </a:p>
          <a:p>
            <a:pPr marL="457200" lvl="0" indent="-381000" algn="l" rtl="0">
              <a:spcBef>
                <a:spcPts val="1000"/>
              </a:spcBef>
              <a:spcAft>
                <a:spcPts val="0"/>
              </a:spcAft>
              <a:buSzPts val="2400"/>
              <a:buAutoNum type="arabicPeriod"/>
            </a:pPr>
            <a:r>
              <a:rPr lang="en-US" sz="2400" dirty="0">
                <a:solidFill>
                  <a:srgbClr val="000000"/>
                </a:solidFill>
                <a:ea typeface="Calibri"/>
                <a:cs typeface="Calibri"/>
                <a:sym typeface="Calibri"/>
              </a:rPr>
              <a:t>Participants must be able to allow students to engage and appreciate the uniqueness of the disciplines of social studies and reading and writing to ensure discipline integrity when engaging in this work.</a:t>
            </a:r>
            <a:r>
              <a:rPr lang="en-US" sz="2400" dirty="0">
                <a:solidFill>
                  <a:srgbClr val="000000"/>
                </a:solidFill>
              </a:rPr>
              <a:t> </a:t>
            </a:r>
            <a:r>
              <a:rPr lang="en-US" sz="2400" dirty="0"/>
              <a:t> </a:t>
            </a:r>
            <a:endParaRPr sz="2400" dirty="0"/>
          </a:p>
          <a:p>
            <a:pPr marL="0" lvl="0" indent="0" algn="l" rtl="0">
              <a:spcBef>
                <a:spcPts val="1000"/>
              </a:spcBef>
              <a:spcAft>
                <a:spcPts val="0"/>
              </a:spcAft>
              <a:buNone/>
            </a:pPr>
            <a:endParaRPr sz="1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7dbc95a298_0_27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6"/>
                  </a:ext>
                </a:extLst>
              </a:rPr>
              <a:t>Is it healthy, stealthy or fractured?</a:t>
            </a:r>
            <a:endParaRPr/>
          </a:p>
        </p:txBody>
      </p:sp>
      <p:sp>
        <p:nvSpPr>
          <p:cNvPr id="864" name="Google Shape;864;g7dbc95a298_0_274"/>
          <p:cNvSpPr txBox="1">
            <a:spLocks noGrp="1"/>
          </p:cNvSpPr>
          <p:nvPr>
            <p:ph type="body" idx="1"/>
          </p:nvPr>
        </p:nvSpPr>
        <p:spPr>
          <a:xfrm>
            <a:off x="555775" y="1815450"/>
            <a:ext cx="11259236" cy="486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dirty="0">
                <a:solidFill>
                  <a:schemeClr val="dk1"/>
                </a:solidFill>
                <a:ea typeface="Calibri"/>
                <a:cs typeface="Calibri"/>
                <a:sym typeface="Calibri"/>
              </a:rPr>
              <a:t>Part Two: </a:t>
            </a:r>
            <a:r>
              <a:rPr lang="en-US" sz="3000" dirty="0">
                <a:solidFill>
                  <a:srgbClr val="000000"/>
                </a:solidFill>
                <a:ea typeface="Calibri"/>
                <a:cs typeface="Calibri"/>
                <a:sym typeface="Calibri"/>
              </a:rPr>
              <a:t>Use your completed Assignment Review Protocol to determine if</a:t>
            </a:r>
            <a:r>
              <a:rPr lang="en-US" sz="3000" dirty="0">
                <a:solidFill>
                  <a:schemeClr val="dk1"/>
                </a:solidFill>
                <a:ea typeface="Calibri"/>
                <a:cs typeface="Calibri"/>
                <a:sym typeface="Calibri"/>
              </a:rPr>
              <a:t> the assignment is an example of healthy, stealthy or fractured integration in the Impactful Instructional Strategies section.</a:t>
            </a:r>
            <a:endParaRPr sz="3000" dirty="0">
              <a:solidFill>
                <a:srgbClr val="000000"/>
              </a:solidFill>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6f3ea00011_0_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3"/>
                  </a:ext>
                </a:extLst>
              </a:rPr>
              <a:t>Is it healthy, stealthy or fractured?</a:t>
            </a:r>
            <a:endParaRPr/>
          </a:p>
        </p:txBody>
      </p:sp>
      <p:sp>
        <p:nvSpPr>
          <p:cNvPr id="871" name="Google Shape;871;g6f3ea00011_0_1"/>
          <p:cNvSpPr txBox="1">
            <a:spLocks noGrp="1"/>
          </p:cNvSpPr>
          <p:nvPr>
            <p:ph type="body" idx="1"/>
          </p:nvPr>
        </p:nvSpPr>
        <p:spPr>
          <a:xfrm>
            <a:off x="645694" y="12534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solidFill>
                  <a:srgbClr val="000000"/>
                </a:solidFill>
                <a:highlight>
                  <a:srgbClr val="FFFFFF"/>
                </a:highlight>
                <a:ea typeface="Calibri"/>
                <a:cs typeface="Calibri"/>
                <a:sym typeface="Calibri"/>
              </a:rPr>
              <a:t>Compare the results of your completed protocol with this </a:t>
            </a:r>
            <a:r>
              <a:rPr lang="en-US" sz="2400" u="sng" dirty="0">
                <a:solidFill>
                  <a:schemeClr val="hlink"/>
                </a:solidFill>
                <a:ea typeface="Calibri"/>
                <a:cs typeface="Calibri"/>
                <a:sym typeface="Calibri"/>
                <a:hlinkClick r:id="rId3"/>
              </a:rPr>
              <a:t>sample completed protocol</a:t>
            </a:r>
            <a:r>
              <a:rPr lang="en-US" sz="2400" dirty="0">
                <a:solidFill>
                  <a:srgbClr val="000000"/>
                </a:solidFill>
                <a:highlight>
                  <a:srgbClr val="FFFFFF"/>
                </a:highlight>
                <a:ea typeface="Calibri"/>
                <a:cs typeface="Calibri"/>
                <a:sym typeface="Calibri"/>
              </a:rPr>
              <a:t> by engaging with the following questions:</a:t>
            </a:r>
            <a:endParaRPr sz="2400" dirty="0">
              <a:solidFill>
                <a:srgbClr val="000000"/>
              </a:solidFill>
              <a:highlight>
                <a:srgbClr val="FFFFFF"/>
              </a:highlight>
              <a:ea typeface="Calibri"/>
              <a:cs typeface="Calibri"/>
              <a:sym typeface="Calibri"/>
            </a:endParaRPr>
          </a:p>
          <a:p>
            <a:pPr marL="457200" lvl="0" indent="-381000" algn="l" rtl="0">
              <a:spcBef>
                <a:spcPts val="1000"/>
              </a:spcBef>
              <a:spcAft>
                <a:spcPts val="0"/>
              </a:spcAft>
              <a:buClr>
                <a:srgbClr val="000000"/>
              </a:buClr>
              <a:buSzPts val="2400"/>
              <a:buFont typeface="Calibri"/>
              <a:buAutoNum type="arabicParenR"/>
            </a:pPr>
            <a:r>
              <a:rPr lang="en-US" sz="2400" dirty="0">
                <a:solidFill>
                  <a:srgbClr val="000000"/>
                </a:solidFill>
                <a:highlight>
                  <a:srgbClr val="FFFFFF"/>
                </a:highlight>
                <a:ea typeface="Calibri"/>
                <a:cs typeface="Calibri"/>
                <a:sym typeface="Calibri"/>
              </a:rPr>
              <a:t>Are there any discrepancies between how you rated the assignment and how the assignment is rated on the sample protocol? If not, move on to the next question. If so, discuss the differences with a colleague to determine the "Why?" behind the differences</a:t>
            </a:r>
            <a:endParaRPr sz="2400" dirty="0">
              <a:solidFill>
                <a:srgbClr val="000000"/>
              </a:solidFill>
              <a:highlight>
                <a:srgbClr val="FFFFFF"/>
              </a:highlight>
              <a:ea typeface="Calibri"/>
              <a:cs typeface="Calibri"/>
              <a:sym typeface="Calibri"/>
            </a:endParaRPr>
          </a:p>
          <a:p>
            <a:pPr marL="457200" lvl="0" indent="-381000" algn="l" rtl="0">
              <a:spcBef>
                <a:spcPts val="1000"/>
              </a:spcBef>
              <a:spcAft>
                <a:spcPts val="0"/>
              </a:spcAft>
              <a:buClr>
                <a:srgbClr val="000000"/>
              </a:buClr>
              <a:buSzPts val="2400"/>
              <a:buFont typeface="Roboto"/>
              <a:buAutoNum type="arabicParenR"/>
            </a:pPr>
            <a:r>
              <a:rPr lang="en-US" sz="2400" dirty="0">
                <a:solidFill>
                  <a:srgbClr val="000000"/>
                </a:solidFill>
                <a:highlight>
                  <a:srgbClr val="FFFFFF"/>
                </a:highlight>
                <a:ea typeface="Calibri"/>
                <a:cs typeface="Calibri"/>
                <a:sym typeface="Calibri"/>
              </a:rPr>
              <a:t>Review the reflection section of the Social Studies Assignment Review Protocol. What changes are needed to improve alignment to the standards and to reach healthy integration?</a:t>
            </a:r>
            <a:endParaRPr sz="2400" dirty="0">
              <a:solidFill>
                <a:srgbClr val="000000"/>
              </a:solidFill>
              <a:ea typeface="Calibri"/>
              <a:cs typeface="Calibri"/>
              <a:sym typeface="Calibri"/>
            </a:endParaRPr>
          </a:p>
          <a:p>
            <a:pPr marL="0" lvl="0" indent="0" algn="l" rtl="0">
              <a:spcBef>
                <a:spcPts val="1000"/>
              </a:spcBef>
              <a:spcAft>
                <a:spcPts val="0"/>
              </a:spcAft>
              <a:buNone/>
            </a:pPr>
            <a:endParaRPr dirty="0">
              <a:solidFill>
                <a:srgbClr val="072B62"/>
              </a:solidFill>
              <a:latin typeface="Georgia"/>
              <a:ea typeface="Georgia"/>
              <a:cs typeface="Georgia"/>
              <a:sym typeface="Georg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6f3ea00011_0_9"/>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Reflection</a:t>
            </a:r>
            <a:endParaRPr/>
          </a:p>
        </p:txBody>
      </p:sp>
      <p:sp>
        <p:nvSpPr>
          <p:cNvPr id="878" name="Google Shape;878;g6f3ea00011_0_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457200" algn="l" rtl="0">
              <a:lnSpc>
                <a:spcPct val="100000"/>
              </a:lnSpc>
              <a:spcBef>
                <a:spcPts val="0"/>
              </a:spcBef>
              <a:spcAft>
                <a:spcPts val="2400"/>
              </a:spcAft>
              <a:buSzPts val="3600"/>
              <a:buAutoNum type="arabicParenR"/>
            </a:pPr>
            <a:r>
              <a:rPr lang="en-US" dirty="0">
                <a:solidFill>
                  <a:schemeClr val="dk1"/>
                </a:solidFill>
                <a:ea typeface="Calibri"/>
                <a:cs typeface="Calibri"/>
                <a:sym typeface="Calibri"/>
              </a:rPr>
              <a:t>How will this learning impact your instruction? In your response, think about your experience with the example you evaluated. </a:t>
            </a:r>
          </a:p>
          <a:p>
            <a:pPr marL="457200" lvl="0" indent="-457200" algn="l" rtl="0">
              <a:spcBef>
                <a:spcPts val="0"/>
              </a:spcBef>
              <a:spcAft>
                <a:spcPts val="0"/>
              </a:spcAft>
              <a:buSzPts val="3600"/>
              <a:buAutoNum type="arabicParenR"/>
            </a:pPr>
            <a:r>
              <a:rPr lang="en-US" dirty="0">
                <a:solidFill>
                  <a:schemeClr val="dk1"/>
                </a:solidFill>
                <a:ea typeface="Source Sans Pro"/>
                <a:cs typeface="Source Sans Pro"/>
                <a:sym typeface="Source Sans Pro"/>
              </a:rPr>
              <a:t>What supports will you/teachers need in your school(s) to make healthy integration successful? </a:t>
            </a: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6f3c1b74ba_0_3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9"/>
                  </a:ext>
                </a:extLst>
              </a:rPr>
              <a:t>Coming Up</a:t>
            </a:r>
            <a:endParaRPr/>
          </a:p>
        </p:txBody>
      </p:sp>
      <p:sp>
        <p:nvSpPr>
          <p:cNvPr id="885" name="Google Shape;885;g6f3c1b74ba_0_3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G: Application: Designing a healthy integration collection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413348" y="1134889"/>
            <a:ext cx="9144000" cy="2387700"/>
          </a:xfrm>
        </p:spPr>
        <p:txBody>
          <a:bodyPr/>
          <a:lstStyle/>
          <a:p>
            <a:r>
              <a:rPr lang="en-US" dirty="0"/>
              <a:t>Elementary Focus: Healthy Integration</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C: Application: designing a healthy integration collection</a:t>
            </a:r>
          </a:p>
        </p:txBody>
      </p:sp>
    </p:spTree>
    <p:extLst>
      <p:ext uri="{BB962C8B-B14F-4D97-AF65-F5344CB8AC3E}">
        <p14:creationId xmlns:p14="http://schemas.microsoft.com/office/powerpoint/2010/main" val="1614525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g6f3c1b74ba_0_1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latin typeface="Libre Franklin Medium"/>
                <a:ea typeface="Libre Franklin Medium"/>
                <a:cs typeface="Libre Franklin Medium"/>
                <a:sym typeface="Libre Franklin Medium"/>
              </a:rPr>
              <a:t>Goals of this Module: </a:t>
            </a:r>
            <a:endParaRPr/>
          </a:p>
        </p:txBody>
      </p:sp>
      <p:sp>
        <p:nvSpPr>
          <p:cNvPr id="915" name="Google Shape;915;g6f3c1b74ba_0_18"/>
          <p:cNvSpPr txBox="1">
            <a:spLocks noGrp="1"/>
          </p:cNvSpPr>
          <p:nvPr>
            <p:ph type="body" idx="1"/>
          </p:nvPr>
        </p:nvSpPr>
        <p:spPr>
          <a:xfrm>
            <a:off x="443470" y="969734"/>
            <a:ext cx="11331425"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9"/>
                  </a:ext>
                </a:extLst>
              </a:rPr>
              <a:t>Engage with the </a:t>
            </a:r>
            <a:r>
              <a:rPr lang="en-US" sz="3000" i="1" dirty="0" err="1">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0"/>
                  </a:ext>
                </a:extLst>
              </a:rPr>
              <a:t>the</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0"/>
                  </a:ext>
                </a:extLst>
              </a:rPr>
              <a:t> Kentucky Academic Standards (KAS) for Social Studies 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1"/>
                  </a:ext>
                </a:extLst>
              </a:rPr>
              <a:t>Kentucky Academic Standards (KAS) for Reading and Writing. </a:t>
            </a:r>
            <a:endParaRPr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2"/>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3"/>
                  </a:ext>
                </a:extLst>
              </a:rPr>
              <a:t>Answer the question, “Why teach social studies?”</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4"/>
                </a:ext>
              </a:extLst>
            </a:endParaRPr>
          </a:p>
          <a:p>
            <a:pPr marR="0"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5"/>
                  </a:ext>
                </a:extLst>
              </a:rPr>
              <a:t>Learn how to incorporate healthy integration between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6"/>
                  </a:ext>
                </a:extLst>
              </a:rPr>
              <a:t>KAS for Social Studies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7"/>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8"/>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9"/>
                  </a:ext>
                </a:extLst>
              </a:rPr>
              <a:t> </a:t>
            </a: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0"/>
                  </a:ext>
                </a:extLst>
              </a:rPr>
              <a:t>while maintaining discipline integrity</a:t>
            </a:r>
            <a:endParaRPr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1"/>
                </a:ext>
              </a:extLst>
            </a:endParaRPr>
          </a:p>
          <a:p>
            <a:pPr lvl="0" indent="-457200" algn="l" rtl="0">
              <a:lnSpc>
                <a:spcPct val="115000"/>
              </a:lnSpc>
              <a:spcBef>
                <a:spcPts val="0"/>
              </a:spcBef>
              <a:spcAft>
                <a:spcPts val="0"/>
              </a:spcAft>
              <a:buClr>
                <a:srgbClr val="000000"/>
              </a:buClr>
              <a:buSzPts val="3000"/>
              <a:buFont typeface="Arial" panose="020B0604020202020204" pitchFamily="34" charset="0"/>
              <a:buChar char="•"/>
            </a:pPr>
            <a:r>
              <a:rPr lang="en-US" sz="30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2"/>
                  </a:ext>
                </a:extLst>
              </a:rPr>
              <a:t>Explore examples of healthy integration between the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3"/>
                  </a:ext>
                </a:extLst>
              </a:rPr>
              <a:t> </a:t>
            </a:r>
            <a:r>
              <a:rPr lang="en-US" sz="30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4"/>
                  </a:ext>
                </a:extLst>
              </a:rPr>
              <a:t>KAS for Social Studies </a:t>
            </a:r>
            <a:r>
              <a:rPr lang="en-US" sz="3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5"/>
                  </a:ext>
                </a:extLst>
              </a:rPr>
              <a:t>and the </a:t>
            </a:r>
            <a:r>
              <a:rPr lang="en-US" sz="30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6"/>
                  </a:ext>
                </a:extLst>
              </a:rPr>
              <a:t>KAS for Reading and Writing</a:t>
            </a:r>
            <a:r>
              <a:rPr lang="en-US" sz="3000" i="1" dirty="0">
                <a:solidFill>
                  <a:srgbClr val="000000"/>
                </a:solidFill>
                <a:ea typeface="Calibri"/>
                <a:cs typeface="Calibri"/>
                <a:sym typeface="Calibri"/>
              </a:rPr>
              <a:t>. </a:t>
            </a:r>
            <a:endParaRPr sz="30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g6f3c1b74ba_0_2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922" name="Google Shape;922;g6f3c1b74ba_0_24"/>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How do I practice healthy integration between the </a:t>
            </a:r>
            <a:r>
              <a:rPr lang="en-US" i="1" dirty="0">
                <a:ea typeface="Calibri"/>
                <a:cs typeface="Calibri"/>
                <a:sym typeface="Calibri"/>
              </a:rPr>
              <a:t>KAS for Social Studies </a:t>
            </a:r>
            <a:r>
              <a:rPr lang="en-US" dirty="0">
                <a:ea typeface="Calibri"/>
                <a:cs typeface="Calibri"/>
                <a:sym typeface="Calibri"/>
              </a:rPr>
              <a:t>and the </a:t>
            </a:r>
            <a:r>
              <a:rPr lang="en-US" i="1" dirty="0">
                <a:ea typeface="Calibri"/>
                <a:cs typeface="Calibri"/>
                <a:sym typeface="Calibri"/>
              </a:rPr>
              <a:t>KAS for Reading and Writing</a:t>
            </a:r>
            <a:r>
              <a:rPr lang="en-US" dirty="0">
                <a:ea typeface="Calibri"/>
                <a:cs typeface="Calibri"/>
                <a:sym typeface="Calibri"/>
              </a:rPr>
              <a:t> in elementary school?</a:t>
            </a:r>
            <a:endParaRPr dirty="0">
              <a:ea typeface="Calibri"/>
              <a:cs typeface="Calibri"/>
              <a:sym typeface="Calibri"/>
            </a:endParaRPr>
          </a:p>
        </p:txBody>
      </p:sp>
      <p:pic>
        <p:nvPicPr>
          <p:cNvPr id="2" name="Picture 1" descr="A white figure with a blue question mark&#10;&#10;Description automatically generated with low confidence">
            <a:extLst>
              <a:ext uri="{FF2B5EF4-FFF2-40B4-BE49-F238E27FC236}">
                <a16:creationId xmlns:a16="http://schemas.microsoft.com/office/drawing/2014/main" id="{6E793586-4673-92C1-112B-342650AAAC7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74695" y="2588623"/>
            <a:ext cx="3092116" cy="3092116"/>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6ebe0788b6_0_7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Application: Designing a healthy integration collection</a:t>
            </a:r>
            <a:endParaRPr/>
          </a:p>
        </p:txBody>
      </p:sp>
      <p:sp>
        <p:nvSpPr>
          <p:cNvPr id="929" name="Google Shape;929;g6ebe0788b6_0_74"/>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444500" algn="l" rtl="0">
              <a:spcBef>
                <a:spcPts val="1000"/>
              </a:spcBef>
              <a:spcAft>
                <a:spcPts val="0"/>
              </a:spcAft>
              <a:buClr>
                <a:srgbClr val="000000"/>
              </a:buClr>
              <a:buSzPts val="3400"/>
              <a:buFont typeface="Calibri"/>
              <a:buChar char="●"/>
            </a:pPr>
            <a:r>
              <a:rPr lang="en-US" sz="3400" dirty="0">
                <a:solidFill>
                  <a:srgbClr val="000000"/>
                </a:solidFill>
                <a:ea typeface="Calibri"/>
                <a:cs typeface="Calibri"/>
                <a:sym typeface="Calibri"/>
              </a:rPr>
              <a:t>Now, apply what you have learned to design a healthy integration collection for your classroom.</a:t>
            </a:r>
            <a:endParaRPr sz="3400" dirty="0">
              <a:solidFill>
                <a:srgbClr val="000000"/>
              </a:solidFill>
              <a:ea typeface="Calibri"/>
              <a:cs typeface="Calibri"/>
              <a:sym typeface="Calibri"/>
            </a:endParaRPr>
          </a:p>
          <a:p>
            <a:pPr marL="457200" lvl="0" indent="-444500" algn="l" rtl="0">
              <a:spcBef>
                <a:spcPts val="0"/>
              </a:spcBef>
              <a:spcAft>
                <a:spcPts val="0"/>
              </a:spcAft>
              <a:buClr>
                <a:srgbClr val="000000"/>
              </a:buClr>
              <a:buSzPts val="3400"/>
              <a:buFont typeface="Calibri"/>
              <a:buChar char="●"/>
            </a:pPr>
            <a:r>
              <a:rPr lang="en-US" sz="3400" dirty="0">
                <a:solidFill>
                  <a:srgbClr val="000000"/>
                </a:solidFill>
                <a:ea typeface="Calibri"/>
                <a:cs typeface="Calibri"/>
                <a:sym typeface="Calibri"/>
              </a:rPr>
              <a:t>If you are departmentalized and only teach either reading or social studies, you will want to collaborate with the teacher of the other discipline as well.</a:t>
            </a:r>
            <a:endParaRPr sz="3400" dirty="0">
              <a:solidFill>
                <a:srgbClr val="000000"/>
              </a:solidFill>
              <a:ea typeface="Calibri"/>
              <a:cs typeface="Calibri"/>
              <a:sym typeface="Calibri"/>
            </a:endParaRPr>
          </a:p>
          <a:p>
            <a:pPr marL="457200" lvl="0" indent="-444500" algn="l" rtl="0">
              <a:spcBef>
                <a:spcPts val="0"/>
              </a:spcBef>
              <a:spcAft>
                <a:spcPts val="0"/>
              </a:spcAft>
              <a:buClr>
                <a:srgbClr val="000000"/>
              </a:buClr>
              <a:buSzPts val="3400"/>
              <a:buFont typeface="Calibri"/>
              <a:buChar char="●"/>
            </a:pPr>
            <a:r>
              <a:rPr lang="en-US" sz="3400" dirty="0">
                <a:solidFill>
                  <a:srgbClr val="000000"/>
                </a:solidFill>
                <a:ea typeface="Calibri"/>
                <a:cs typeface="Calibri"/>
                <a:sym typeface="Calibri"/>
              </a:rPr>
              <a:t>If you are self-contained, this is challenging work and collaboration may help!</a:t>
            </a:r>
            <a:endParaRPr sz="3400" dirty="0">
              <a:solidFill>
                <a:srgbClr val="000000"/>
              </a:solidFill>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7dbc95a298_2_95"/>
          <p:cNvSpPr txBox="1">
            <a:spLocks noGrp="1"/>
          </p:cNvSpPr>
          <p:nvPr>
            <p:ph type="title"/>
          </p:nvPr>
        </p:nvSpPr>
        <p:spPr>
          <a:xfrm>
            <a:off x="316350" y="106713"/>
            <a:ext cx="10656450" cy="14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3959"/>
              <a:buFont typeface="Georgia"/>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0"/>
                  </a:ext>
                </a:extLst>
              </a:rPr>
              <a:t>Application: Designing a healthy integration collection</a:t>
            </a:r>
            <a:r>
              <a:rPr lang="en-US" sz="3000" dirty="0"/>
              <a:t>  </a:t>
            </a:r>
            <a:endParaRPr sz="3000" dirty="0"/>
          </a:p>
        </p:txBody>
      </p:sp>
      <p:sp>
        <p:nvSpPr>
          <p:cNvPr id="937" name="Google Shape;937;g7dbc95a298_2_95"/>
          <p:cNvSpPr txBox="1"/>
          <p:nvPr/>
        </p:nvSpPr>
        <p:spPr>
          <a:xfrm>
            <a:off x="316350" y="611459"/>
            <a:ext cx="11236457" cy="518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dirty="0">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1"/>
                  </a:ext>
                </a:extLst>
              </a:rPr>
              <a:t>Gathering resources: </a:t>
            </a:r>
            <a:endParaRPr sz="3000" b="1" i="0" u="none" strike="noStrike" cap="none" dirty="0">
              <a:solidFill>
                <a:srgbClr val="000000"/>
              </a:solidFill>
              <a:latin typeface="Franklin Gothic Book" panose="020B0503020102020204" pitchFamily="34" charset="0"/>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Knowledge of the </a:t>
            </a:r>
            <a:r>
              <a:rPr lang="en-US" sz="2400" i="0" u="none" strike="noStrike" cap="none"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2"/>
                  </a:ext>
                </a:extLst>
              </a:rPr>
              <a:t>architectures</a:t>
            </a:r>
            <a:r>
              <a:rPr lang="en-US" sz="2400" i="0" u="none" strike="noStrike" cap="none" dirty="0">
                <a:solidFill>
                  <a:srgbClr val="000000"/>
                </a:solidFill>
                <a:latin typeface="Franklin Gothic Book" panose="020B0503020102020204" pitchFamily="34" charset="0"/>
                <a:ea typeface="Calibri"/>
                <a:cs typeface="Calibri"/>
                <a:sym typeface="Calibri"/>
              </a:rPr>
              <a:t> of the </a:t>
            </a:r>
            <a:r>
              <a:rPr lang="en-US" sz="2400" i="1" u="none" strike="noStrike" cap="none" dirty="0">
                <a:solidFill>
                  <a:srgbClr val="000000"/>
                </a:solidFill>
                <a:latin typeface="Franklin Gothic Book" panose="020B0503020102020204" pitchFamily="34" charset="0"/>
                <a:ea typeface="Calibri"/>
                <a:cs typeface="Calibri"/>
                <a:sym typeface="Calibri"/>
              </a:rPr>
              <a:t>KAS for Social Studies</a:t>
            </a:r>
            <a:r>
              <a:rPr lang="en-US" sz="2400" i="0" u="none" strike="noStrike" cap="none" dirty="0">
                <a:solidFill>
                  <a:srgbClr val="000000"/>
                </a:solidFill>
                <a:latin typeface="Franklin Gothic Book" panose="020B0503020102020204" pitchFamily="34" charset="0"/>
                <a:ea typeface="Calibri"/>
                <a:cs typeface="Calibri"/>
                <a:sym typeface="Calibri"/>
              </a:rPr>
              <a:t> and the </a:t>
            </a:r>
            <a:r>
              <a:rPr lang="en-US" sz="2400" i="1" u="none" strike="noStrike" cap="none" dirty="0">
                <a:solidFill>
                  <a:srgbClr val="000000"/>
                </a:solidFill>
                <a:latin typeface="Franklin Gothic Book" panose="020B0503020102020204" pitchFamily="34" charset="0"/>
                <a:ea typeface="Calibri"/>
                <a:cs typeface="Calibri"/>
                <a:sym typeface="Calibri"/>
              </a:rPr>
              <a:t>KAS for Reading and Writing</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1" u="none" strike="noStrike" cap="none" dirty="0">
                <a:solidFill>
                  <a:srgbClr val="000000"/>
                </a:solidFill>
                <a:latin typeface="Franklin Gothic Book" panose="020B0503020102020204" pitchFamily="34" charset="0"/>
                <a:ea typeface="Calibri"/>
                <a:cs typeface="Calibri"/>
                <a:sym typeface="Calibri"/>
              </a:rPr>
              <a:t>KAS for Social Studies</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1" u="none" strike="noStrike" cap="none" dirty="0">
                <a:solidFill>
                  <a:srgbClr val="000000"/>
                </a:solidFill>
                <a:latin typeface="Franklin Gothic Book" panose="020B0503020102020204" pitchFamily="34" charset="0"/>
                <a:ea typeface="Calibri"/>
                <a:cs typeface="Calibri"/>
                <a:sym typeface="Calibri"/>
              </a:rPr>
              <a:t>KAS for Reading and Writing</a:t>
            </a:r>
            <a:endParaRPr sz="2400" i="1"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An understanding of your grade level topic in order to </a:t>
            </a:r>
            <a:r>
              <a:rPr lang="en-US" sz="2400" dirty="0">
                <a:latin typeface="Franklin Gothic Book" panose="020B0503020102020204" pitchFamily="34" charset="0"/>
                <a:ea typeface="Calibri"/>
                <a:cs typeface="Calibri"/>
                <a:sym typeface="Calibri"/>
              </a:rPr>
              <a:t>understand the function of </a:t>
            </a:r>
            <a:r>
              <a:rPr lang="en-US" sz="2400" i="0" u="none" strike="noStrike" cap="none" dirty="0">
                <a:solidFill>
                  <a:srgbClr val="000000"/>
                </a:solidFill>
                <a:latin typeface="Franklin Gothic Book" panose="020B0503020102020204" pitchFamily="34" charset="0"/>
                <a:ea typeface="Calibri"/>
                <a:cs typeface="Calibri"/>
                <a:sym typeface="Calibri"/>
              </a:rPr>
              <a:t>compelling and supporting questions</a:t>
            </a: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Franklin Gothic Book" panose="020B0503020102020204" pitchFamily="34" charset="0"/>
                <a:ea typeface="Calibri"/>
                <a:cs typeface="Calibri"/>
                <a:sym typeface="Calibri"/>
              </a:rPr>
              <a:t>Text sources rich in social studies content and aligned with standards in both areas</a:t>
            </a: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7dbc95a298_2_107"/>
          <p:cNvSpPr txBox="1">
            <a:spLocks noGrp="1"/>
          </p:cNvSpPr>
          <p:nvPr>
            <p:ph type="title"/>
          </p:nvPr>
        </p:nvSpPr>
        <p:spPr>
          <a:xfrm>
            <a:off x="320235" y="181275"/>
            <a:ext cx="10176575"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t>Application: Designing a healthy integration collection  </a:t>
            </a:r>
            <a:endParaRPr sz="3000" dirty="0"/>
          </a:p>
          <a:p>
            <a:pPr marL="0" lvl="0" indent="0" algn="l" rtl="0">
              <a:spcBef>
                <a:spcPts val="0"/>
              </a:spcBef>
              <a:spcAft>
                <a:spcPts val="0"/>
              </a:spcAft>
              <a:buClr>
                <a:schemeClr val="dk1"/>
              </a:buClr>
              <a:buSzPts val="1100"/>
              <a:buFont typeface="Arial"/>
              <a:buNone/>
            </a:pPr>
            <a:endParaRPr sz="3600" dirty="0"/>
          </a:p>
        </p:txBody>
      </p:sp>
      <p:sp>
        <p:nvSpPr>
          <p:cNvPr id="943" name="Google Shape;943;g7dbc95a298_2_107"/>
          <p:cNvSpPr txBox="1">
            <a:spLocks noGrp="1"/>
          </p:cNvSpPr>
          <p:nvPr>
            <p:ph type="body" idx="1"/>
          </p:nvPr>
        </p:nvSpPr>
        <p:spPr>
          <a:xfrm>
            <a:off x="453067" y="785550"/>
            <a:ext cx="9362400" cy="5286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000000"/>
                </a:solidFill>
                <a:ea typeface="Calibri"/>
                <a:cs typeface="Calibri"/>
                <a:sym typeface="Calibri"/>
              </a:rPr>
              <a:t>Step One:</a:t>
            </a:r>
            <a:endParaRPr sz="2400" b="1"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rPr>
              <a:t>To start this work, complete the following: </a:t>
            </a:r>
            <a:endParaRPr sz="2400" dirty="0">
              <a:solidFill>
                <a:srgbClr val="000000"/>
              </a:solidFill>
              <a:ea typeface="Calibri"/>
              <a:cs typeface="Calibri"/>
              <a:sym typeface="Calibri"/>
            </a:endParaRPr>
          </a:p>
          <a:p>
            <a:pPr marL="457200" lvl="0" indent="-381000" algn="l" rtl="0">
              <a:spcBef>
                <a:spcPts val="1000"/>
              </a:spcBef>
              <a:spcAft>
                <a:spcPts val="0"/>
              </a:spcAft>
              <a:buClr>
                <a:srgbClr val="000000"/>
              </a:buClr>
              <a:buSzPts val="2400"/>
              <a:buFont typeface="Calibri"/>
              <a:buChar char="●"/>
            </a:pPr>
            <a:r>
              <a:rPr lang="en-US" sz="2400" dirty="0">
                <a:solidFill>
                  <a:srgbClr val="000000"/>
                </a:solidFill>
                <a:ea typeface="Calibri"/>
                <a:cs typeface="Calibri"/>
                <a:sym typeface="Calibri"/>
              </a:rPr>
              <a:t>Review your grade-level overview in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to gain a deeper understanding of the grade-level theme. </a:t>
            </a:r>
            <a:endParaRPr sz="2400" dirty="0">
              <a:solidFill>
                <a:srgbClr val="000000"/>
              </a:solidFill>
              <a:ea typeface="Calibri"/>
              <a:cs typeface="Calibri"/>
              <a:sym typeface="Calibri"/>
            </a:endParaRPr>
          </a:p>
          <a:p>
            <a:pPr marL="457200" lvl="0" indent="-381000" algn="l" rtl="0">
              <a:spcBef>
                <a:spcPts val="0"/>
              </a:spcBef>
              <a:spcAft>
                <a:spcPts val="0"/>
              </a:spcAft>
              <a:buClr>
                <a:srgbClr val="000000"/>
              </a:buClr>
              <a:buSzPts val="2400"/>
              <a:buFont typeface="Calibri"/>
              <a:buChar char="●"/>
            </a:pPr>
            <a:r>
              <a:rPr lang="en-US" sz="2400" dirty="0">
                <a:solidFill>
                  <a:srgbClr val="000000"/>
                </a:solidFill>
                <a:ea typeface="Calibri"/>
                <a:cs typeface="Calibri"/>
                <a:sym typeface="Calibri"/>
              </a:rPr>
              <a:t>Next, review the 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7"/>
                  </a:ext>
                </a:extLst>
              </a:rPr>
              <a:t>for your grade-level</a:t>
            </a:r>
            <a:r>
              <a:rPr lang="en-US" sz="2400" dirty="0">
                <a:solidFill>
                  <a:srgbClr val="000000"/>
                </a:solidFill>
                <a:ea typeface="Calibri"/>
                <a:cs typeface="Calibri"/>
                <a:sym typeface="Calibri"/>
              </a:rPr>
              <a:t> and identify standards that compliment each other in an instructional setting. </a:t>
            </a:r>
            <a:endParaRPr sz="2400" dirty="0">
              <a:solidFill>
                <a:srgbClr val="000000"/>
              </a:solidFill>
              <a:ea typeface="Calibri"/>
              <a:cs typeface="Calibri"/>
              <a:sym typeface="Calibri"/>
            </a:endParaRPr>
          </a:p>
          <a:p>
            <a:pPr marL="457200" lvl="0" indent="-381000" algn="l" rtl="0">
              <a:spcBef>
                <a:spcPts val="0"/>
              </a:spcBef>
              <a:spcAft>
                <a:spcPts val="0"/>
              </a:spcAft>
              <a:buClr>
                <a:srgbClr val="000000"/>
              </a:buClr>
              <a:buSzPts val="2400"/>
              <a:buFont typeface="Calibri"/>
              <a:buChar char="●"/>
            </a:pPr>
            <a:r>
              <a:rPr lang="en-US" sz="2400" dirty="0">
                <a:solidFill>
                  <a:srgbClr val="000000"/>
                </a:solidFill>
                <a:ea typeface="Calibri"/>
                <a:cs typeface="Calibri"/>
                <a:sym typeface="Calibri"/>
              </a:rPr>
              <a:t>As you are reviewing the standards, decide on a topic of study identified in the grade-level standards. </a:t>
            </a:r>
            <a:endParaRPr sz="1800" dirty="0">
              <a:solidFill>
                <a:srgbClr val="000000"/>
              </a:solidFill>
              <a:ea typeface="Calibri"/>
              <a:cs typeface="Calibri"/>
              <a:sym typeface="Calibri"/>
            </a:endParaRPr>
          </a:p>
          <a:p>
            <a:pPr marL="914400" lvl="1" indent="-342900" algn="l" rtl="0">
              <a:spcBef>
                <a:spcPts val="0"/>
              </a:spcBef>
              <a:spcAft>
                <a:spcPts val="0"/>
              </a:spcAft>
              <a:buClr>
                <a:srgbClr val="000000"/>
              </a:buClr>
              <a:buSzPts val="1800"/>
              <a:buFont typeface="Calibri"/>
              <a:buChar char="○"/>
            </a:pPr>
            <a:r>
              <a:rPr lang="en-US" sz="1800" dirty="0">
                <a:solidFill>
                  <a:srgbClr val="000000"/>
                </a:solidFill>
                <a:latin typeface="Franklin Gothic Book" panose="020B0503020102020204" pitchFamily="34" charset="0"/>
                <a:ea typeface="Calibri"/>
                <a:cs typeface="Calibri"/>
                <a:sym typeface="Calibri"/>
              </a:rPr>
              <a:t>Note: Reviewing the disciplinary clarifications will provide additional clarity to the expectations of the standards. </a:t>
            </a:r>
            <a:endParaRPr sz="1800" dirty="0">
              <a:solidFill>
                <a:srgbClr val="000000"/>
              </a:solidFill>
              <a:latin typeface="Franklin Gothic Book" panose="020B0503020102020204" pitchFamily="34" charset="0"/>
              <a:ea typeface="Calibri"/>
              <a:cs typeface="Calibri"/>
              <a:sym typeface="Calibri"/>
            </a:endParaRPr>
          </a:p>
          <a:p>
            <a:pPr marL="0" lvl="0" indent="0" algn="l" rtl="0">
              <a:spcBef>
                <a:spcPts val="1000"/>
              </a:spcBef>
              <a:spcAft>
                <a:spcPts val="0"/>
              </a:spcAft>
              <a:buNone/>
            </a:pPr>
            <a:endParaRPr sz="1800"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rPr>
              <a:t>For more information on this step in the design process, review Section D of this module. </a:t>
            </a:r>
            <a:endParaRPr sz="2400" dirty="0">
              <a:solidFill>
                <a:srgbClr val="000000"/>
              </a:solidFill>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7da4f56286_0_52"/>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Warm-Up/Reflection</a:t>
            </a:r>
            <a:endParaRPr/>
          </a:p>
        </p:txBody>
      </p:sp>
      <p:sp>
        <p:nvSpPr>
          <p:cNvPr id="276" name="Google Shape;276;g7da4f56286_0_52"/>
          <p:cNvSpPr txBox="1">
            <a:spLocks noGrp="1"/>
          </p:cNvSpPr>
          <p:nvPr>
            <p:ph type="body" idx="1"/>
          </p:nvPr>
        </p:nvSpPr>
        <p:spPr>
          <a:xfrm>
            <a:off x="555786" y="1264451"/>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rgbClr val="000000"/>
                </a:solidFill>
                <a:ea typeface="Calibri"/>
                <a:cs typeface="Calibri"/>
                <a:sym typeface="Calibri"/>
              </a:rPr>
              <a:t>Prior to beginning this work, consider the following questions: </a:t>
            </a:r>
            <a:endParaRPr dirty="0">
              <a:solidFill>
                <a:srgbClr val="000000"/>
              </a:solidFill>
              <a:ea typeface="Calibri"/>
              <a:cs typeface="Calibri"/>
              <a:sym typeface="Calibri"/>
            </a:endParaRPr>
          </a:p>
          <a:p>
            <a:pPr marL="0" lvl="0" indent="0" algn="l" rtl="0">
              <a:spcBef>
                <a:spcPts val="1000"/>
              </a:spcBef>
              <a:spcAft>
                <a:spcPts val="0"/>
              </a:spcAft>
              <a:buNone/>
            </a:pPr>
            <a:endParaRPr dirty="0">
              <a:solidFill>
                <a:srgbClr val="000000"/>
              </a:solidFill>
              <a:ea typeface="Calibri"/>
              <a:cs typeface="Calibri"/>
              <a:sym typeface="Calibri"/>
            </a:endParaRPr>
          </a:p>
          <a:p>
            <a:pPr marL="457200" lvl="0" indent="-457200" algn="l" rtl="0">
              <a:spcBef>
                <a:spcPts val="1000"/>
              </a:spcBef>
              <a:spcAft>
                <a:spcPts val="0"/>
              </a:spcAft>
              <a:buClrTx/>
              <a:buSzPts val="36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
                  </a:ext>
                </a:extLst>
              </a:rPr>
              <a:t>What is your “why”?</a:t>
            </a:r>
            <a:r>
              <a:rPr lang="en-US" dirty="0">
                <a:solidFill>
                  <a:srgbClr val="000000"/>
                </a:solidFill>
                <a:ea typeface="Calibri"/>
                <a:cs typeface="Calibri"/>
                <a:sym typeface="Calibri"/>
              </a:rPr>
              <a:t> Why are you interested in learning about healthy integration? </a:t>
            </a:r>
            <a:endParaRPr dirty="0">
              <a:solidFill>
                <a:srgbClr val="000000"/>
              </a:solidFill>
              <a:ea typeface="Calibri"/>
              <a:cs typeface="Calibri"/>
              <a:sym typeface="Calibri"/>
            </a:endParaRPr>
          </a:p>
          <a:p>
            <a:pPr marL="457200" lvl="0" indent="-457200" algn="l" rtl="0">
              <a:spcBef>
                <a:spcPts val="0"/>
              </a:spcBef>
              <a:spcAft>
                <a:spcPts val="0"/>
              </a:spcAft>
              <a:buClrTx/>
              <a:buSzPts val="3600"/>
              <a:buFont typeface="Arial" panose="020B0604020202020204" pitchFamily="34" charset="0"/>
              <a:buChar char="•"/>
            </a:pPr>
            <a:r>
              <a:rPr lang="en-US" dirty="0">
                <a:solidFill>
                  <a:srgbClr val="000000"/>
                </a:solidFill>
                <a:ea typeface="Calibri"/>
                <a:cs typeface="Calibri"/>
                <a:sym typeface="Calibri"/>
              </a:rPr>
              <a:t>Review the caveats on the previous slide. Are you ready to engage in this work? </a:t>
            </a:r>
            <a:endParaRPr dirty="0">
              <a:solidFill>
                <a:srgbClr val="000000"/>
              </a:solidFill>
              <a:ea typeface="Calibri"/>
              <a:cs typeface="Calibri"/>
              <a:sym typeface="Calibri"/>
            </a:endParaRPr>
          </a:p>
          <a:p>
            <a:pPr marL="457200" lvl="0" indent="-457200" algn="l" rtl="0">
              <a:spcBef>
                <a:spcPts val="0"/>
              </a:spcBef>
              <a:spcAft>
                <a:spcPts val="0"/>
              </a:spcAft>
              <a:buClrTx/>
              <a:buSzPts val="3600"/>
              <a:buFont typeface="Arial" panose="020B0604020202020204" pitchFamily="34" charset="0"/>
              <a:buChar char="•"/>
            </a:pPr>
            <a:r>
              <a:rPr lang="en-US" dirty="0">
                <a:solidFill>
                  <a:srgbClr val="000000"/>
                </a:solidFill>
                <a:ea typeface="Calibri"/>
                <a:cs typeface="Calibri"/>
                <a:sym typeface="Calibri"/>
              </a:rPr>
              <a:t>What are you excited to learn?</a:t>
            </a:r>
            <a:r>
              <a:rPr lang="en-US" dirty="0">
                <a:ea typeface="Calibri"/>
                <a:cs typeface="Calibri"/>
                <a:sym typeface="Calibri"/>
              </a:rPr>
              <a:t> </a:t>
            </a:r>
            <a:endParaRPr dirty="0">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7dbc95a298_2_119"/>
          <p:cNvSpPr txBox="1">
            <a:spLocks noGrp="1"/>
          </p:cNvSpPr>
          <p:nvPr>
            <p:ph type="title"/>
          </p:nvPr>
        </p:nvSpPr>
        <p:spPr>
          <a:xfrm>
            <a:off x="306886" y="257025"/>
            <a:ext cx="9751514"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t>Application: Designing a healthy integration collection  </a:t>
            </a:r>
            <a:endParaRPr sz="3000" dirty="0"/>
          </a:p>
          <a:p>
            <a:pPr marL="0" lvl="0" indent="0" algn="l" rtl="0">
              <a:spcBef>
                <a:spcPts val="0"/>
              </a:spcBef>
              <a:spcAft>
                <a:spcPts val="0"/>
              </a:spcAft>
              <a:buClr>
                <a:schemeClr val="dk1"/>
              </a:buClr>
              <a:buSzPts val="1100"/>
              <a:buFont typeface="Arial"/>
              <a:buNone/>
            </a:pPr>
            <a:r>
              <a:rPr lang="en-US" dirty="0"/>
              <a:t> </a:t>
            </a:r>
            <a:endParaRPr dirty="0"/>
          </a:p>
        </p:txBody>
      </p:sp>
      <p:sp>
        <p:nvSpPr>
          <p:cNvPr id="950" name="Google Shape;950;g7dbc95a298_2_119"/>
          <p:cNvSpPr txBox="1">
            <a:spLocks noGrp="1"/>
          </p:cNvSpPr>
          <p:nvPr>
            <p:ph type="body" idx="1"/>
          </p:nvPr>
        </p:nvSpPr>
        <p:spPr>
          <a:xfrm>
            <a:off x="306886" y="917475"/>
            <a:ext cx="10690966" cy="4991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dirty="0">
                <a:solidFill>
                  <a:srgbClr val="000000"/>
                </a:solidFill>
                <a:ea typeface="Calibri"/>
                <a:cs typeface="Calibri"/>
                <a:sym typeface="Calibri"/>
              </a:rPr>
              <a:t>Next, select standards from the inquiry practices and the disciplinary strand standards. Your selected standards should include: </a:t>
            </a:r>
            <a:endParaRPr sz="2200" dirty="0">
              <a:solidFill>
                <a:srgbClr val="000000"/>
              </a:solidFil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Questioning standards for both the compelling and supporting questions </a:t>
            </a: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Disciplinary strand standards </a:t>
            </a:r>
            <a:endParaRPr sz="2200" dirty="0">
              <a:solidFill>
                <a:srgbClr val="000000"/>
              </a:solidFill>
              <a:ea typeface="Calibri"/>
              <a:cs typeface="Calibri"/>
              <a:sym typeface="Calibri"/>
            </a:endParaRPr>
          </a:p>
          <a:p>
            <a:pPr marL="914400" lvl="1" indent="-368300" algn="l" rtl="0">
              <a:lnSpc>
                <a:spcPct val="115000"/>
              </a:lnSpc>
              <a:spcBef>
                <a:spcPts val="0"/>
              </a:spcBef>
              <a:spcAft>
                <a:spcPts val="0"/>
              </a:spcAft>
              <a:buClr>
                <a:srgbClr val="000000"/>
              </a:buClr>
              <a:buSzPts val="2200"/>
              <a:buFont typeface="Calibri"/>
              <a:buAutoNum type="alphaLcParenR"/>
            </a:pPr>
            <a:r>
              <a:rPr lang="en-US" sz="2200" dirty="0">
                <a:solidFill>
                  <a:srgbClr val="000000"/>
                </a:solidFill>
                <a:latin typeface="Franklin Gothic Book" panose="020B0503020102020204" pitchFamily="34" charset="0"/>
                <a:ea typeface="Calibri"/>
                <a:cs typeface="Calibri"/>
                <a:sym typeface="Calibri"/>
              </a:rPr>
              <a:t>Ideally, healthy integration assignments should include standards from more than one social studies discipline (civics, economics, geography and history). </a:t>
            </a:r>
            <a:endParaRPr sz="2200" dirty="0">
              <a:solidFill>
                <a:srgbClr val="000000"/>
              </a:solidFill>
              <a:latin typeface="Franklin Gothic Book" panose="020B0503020102020204" pitchFamily="34" charset="0"/>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Using evidence standards</a:t>
            </a:r>
            <a:endParaRPr sz="2200" dirty="0">
              <a:solidFill>
                <a:srgbClr val="000000"/>
              </a:solidFill>
              <a:ea typeface="Calibri"/>
              <a:cs typeface="Calibri"/>
              <a:sym typeface="Calibri"/>
            </a:endParaRPr>
          </a:p>
          <a:p>
            <a:pPr marL="457200" lvl="0" indent="-368300" algn="l" rtl="0">
              <a:lnSpc>
                <a:spcPct val="115000"/>
              </a:lnSpc>
              <a:spcBef>
                <a:spcPts val="0"/>
              </a:spcBef>
              <a:spcAft>
                <a:spcPts val="0"/>
              </a:spcAft>
              <a:buClr>
                <a:srgbClr val="000000"/>
              </a:buClr>
              <a:buSzPts val="2200"/>
              <a:buFont typeface="Calibri"/>
              <a:buAutoNum type="arabicParenR"/>
            </a:pPr>
            <a:r>
              <a:rPr lang="en-US" sz="2200" dirty="0">
                <a:solidFill>
                  <a:srgbClr val="000000"/>
                </a:solidFill>
                <a:ea typeface="Calibri"/>
                <a:cs typeface="Calibri"/>
                <a:sym typeface="Calibri"/>
              </a:rPr>
              <a:t>Communicating conclusion standards</a:t>
            </a:r>
            <a:endParaRPr sz="2200" dirty="0">
              <a:solidFill>
                <a:srgbClr val="000000"/>
              </a:solidFill>
              <a:ea typeface="Calibri"/>
              <a:cs typeface="Calibri"/>
              <a:sym typeface="Calibri"/>
            </a:endParaRPr>
          </a:p>
          <a:p>
            <a:pPr marL="0" lvl="0" indent="0" algn="l" rtl="0">
              <a:spcBef>
                <a:spcPts val="1000"/>
              </a:spcBef>
              <a:spcAft>
                <a:spcPts val="0"/>
              </a:spcAft>
              <a:buNone/>
            </a:pPr>
            <a:endParaRPr sz="1200" dirty="0"/>
          </a:p>
          <a:p>
            <a:pPr marL="0" lvl="0" indent="0" algn="l" rtl="0">
              <a:spcBef>
                <a:spcPts val="1000"/>
              </a:spcBef>
              <a:spcAft>
                <a:spcPts val="0"/>
              </a:spcAft>
              <a:buClr>
                <a:schemeClr val="dk1"/>
              </a:buClr>
              <a:buSzPts val="1100"/>
              <a:buFont typeface="Arial"/>
              <a:buNone/>
            </a:pPr>
            <a:r>
              <a:rPr lang="en-US" sz="2400" dirty="0">
                <a:solidFill>
                  <a:schemeClr val="dk1"/>
                </a:solidFill>
                <a:ea typeface="Calibri"/>
                <a:cs typeface="Calibri"/>
                <a:sym typeface="Calibri"/>
              </a:rPr>
              <a:t>For more information on this step in the design process, review Section D of this module. </a:t>
            </a: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7dbc95a298_2_125"/>
          <p:cNvSpPr txBox="1">
            <a:spLocks noGrp="1"/>
          </p:cNvSpPr>
          <p:nvPr>
            <p:ph type="title"/>
          </p:nvPr>
        </p:nvSpPr>
        <p:spPr>
          <a:xfrm>
            <a:off x="502411" y="203650"/>
            <a:ext cx="1011966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3"/>
                  </a:ext>
                </a:extLst>
              </a:rPr>
              <a:t>Application: Designing a healthy integration </a:t>
            </a:r>
            <a:r>
              <a:rPr lang="en-US" sz="3000" dirty="0"/>
              <a:t>c</a:t>
            </a: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4"/>
                  </a:ext>
                </a:extLst>
              </a:rPr>
              <a:t>ollection</a:t>
            </a:r>
            <a:r>
              <a:rPr lang="en-US" sz="3000" dirty="0"/>
              <a:t>  </a:t>
            </a:r>
            <a:endParaRPr sz="3000" dirty="0"/>
          </a:p>
          <a:p>
            <a:pPr marL="0" lvl="0" indent="0" algn="l" rtl="0">
              <a:spcBef>
                <a:spcPts val="0"/>
              </a:spcBef>
              <a:spcAft>
                <a:spcPts val="0"/>
              </a:spcAft>
              <a:buNone/>
            </a:pPr>
            <a:r>
              <a:rPr lang="en-US" dirty="0"/>
              <a:t> </a:t>
            </a:r>
            <a:endParaRPr dirty="0"/>
          </a:p>
        </p:txBody>
      </p:sp>
      <p:sp>
        <p:nvSpPr>
          <p:cNvPr id="957" name="Google Shape;957;g7dbc95a298_2_125"/>
          <p:cNvSpPr txBox="1">
            <a:spLocks noGrp="1"/>
          </p:cNvSpPr>
          <p:nvPr>
            <p:ph type="body" idx="1"/>
          </p:nvPr>
        </p:nvSpPr>
        <p:spPr>
          <a:xfrm>
            <a:off x="367505" y="997430"/>
            <a:ext cx="11456989" cy="543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solidFill>
                  <a:srgbClr val="000000"/>
                </a:solidFill>
                <a:ea typeface="Calibri"/>
                <a:cs typeface="Calibri"/>
                <a:sym typeface="Calibri"/>
              </a:rPr>
              <a:t>Step Two</a:t>
            </a:r>
            <a:endParaRPr sz="2400" b="1" dirty="0">
              <a:solidFill>
                <a:srgbClr val="000000"/>
              </a:solidFill>
              <a:ea typeface="Calibri"/>
              <a:cs typeface="Calibri"/>
              <a:sym typeface="Calibri"/>
            </a:endParaRPr>
          </a:p>
          <a:p>
            <a:pPr marL="0" lvl="0" indent="0" algn="l" rtl="0">
              <a:spcBef>
                <a:spcPts val="0"/>
              </a:spcBef>
              <a:spcAft>
                <a:spcPts val="0"/>
              </a:spcAft>
              <a:buNone/>
            </a:pPr>
            <a:r>
              <a:rPr lang="en-US" sz="2400" dirty="0">
                <a:solidFill>
                  <a:srgbClr val="000000"/>
                </a:solidFill>
                <a:ea typeface="Calibri"/>
                <a:cs typeface="Calibri"/>
                <a:sym typeface="Calibri"/>
              </a:rPr>
              <a:t>Once you have selected your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5"/>
                  </a:ext>
                </a:extLst>
              </a:rPr>
              <a:t>identify</a:t>
            </a:r>
            <a:r>
              <a:rPr lang="en-US" sz="2400" dirty="0">
                <a:solidFill>
                  <a:srgbClr val="000000"/>
                </a:solidFill>
                <a:ea typeface="Calibri"/>
                <a:cs typeface="Calibri"/>
                <a:sym typeface="Calibri"/>
              </a:rPr>
              <a:t> or compose your compelling and supporting questions. </a:t>
            </a:r>
            <a:endParaRPr sz="2400" dirty="0">
              <a:solidFill>
                <a:srgbClr val="000000"/>
              </a:solidFill>
              <a:ea typeface="Calibri"/>
              <a:cs typeface="Calibri"/>
              <a:sym typeface="Calibri"/>
            </a:endParaRPr>
          </a:p>
          <a:p>
            <a:pPr marL="0" lvl="0" indent="0" algn="l" rtl="0">
              <a:spcBef>
                <a:spcPts val="0"/>
              </a:spcBef>
              <a:spcAft>
                <a:spcPts val="0"/>
              </a:spcAft>
              <a:buNone/>
            </a:pPr>
            <a:endParaRPr sz="2400" dirty="0">
              <a:solidFill>
                <a:srgbClr val="000000"/>
              </a:solidFill>
              <a:ea typeface="Calibri"/>
              <a:cs typeface="Calibri"/>
              <a:sym typeface="Calibri"/>
            </a:endParaRPr>
          </a:p>
          <a:p>
            <a:pPr marL="0" lvl="0" indent="0" algn="l" rtl="0">
              <a:spcBef>
                <a:spcPts val="0"/>
              </a:spcBef>
              <a:spcAft>
                <a:spcPts val="0"/>
              </a:spcAft>
              <a:buNone/>
            </a:pPr>
            <a:r>
              <a:rPr lang="en-US" sz="2400" dirty="0">
                <a:solidFill>
                  <a:srgbClr val="000000"/>
                </a:solidFill>
                <a:ea typeface="Calibri"/>
                <a:cs typeface="Calibri"/>
                <a:sym typeface="Calibri"/>
              </a:rPr>
              <a:t>Compelling questions </a:t>
            </a:r>
            <a:r>
              <a:rPr lang="en-US" sz="2400" dirty="0">
                <a:solidFill>
                  <a:schemeClr val="dk1"/>
                </a:solidFill>
                <a:ea typeface="Calibri"/>
                <a:cs typeface="Calibri"/>
                <a:sym typeface="Calibri"/>
              </a:rPr>
              <a:t>are open-ended, enduring and center on significant unresolved issues.</a:t>
            </a:r>
            <a:endParaRPr sz="2400" dirty="0">
              <a:solidFill>
                <a:schemeClr val="dk1"/>
              </a:solidFill>
              <a:ea typeface="Calibri"/>
              <a:cs typeface="Calibri"/>
              <a:sym typeface="Calibri"/>
            </a:endParaRPr>
          </a:p>
          <a:p>
            <a:pPr marL="0" lvl="0" indent="0" algn="l" rtl="0">
              <a:spcBef>
                <a:spcPts val="0"/>
              </a:spcBef>
              <a:spcAft>
                <a:spcPts val="0"/>
              </a:spcAft>
              <a:buNone/>
            </a:pPr>
            <a:endParaRPr sz="2400" dirty="0">
              <a:solidFill>
                <a:schemeClr val="dk1"/>
              </a:solidFill>
              <a:ea typeface="Calibri"/>
              <a:cs typeface="Calibri"/>
              <a:sym typeface="Calibri"/>
            </a:endParaRPr>
          </a:p>
          <a:p>
            <a:pPr marL="0" lvl="0" indent="0" algn="l" rtl="0">
              <a:spcBef>
                <a:spcPts val="0"/>
              </a:spcBef>
              <a:spcAft>
                <a:spcPts val="0"/>
              </a:spcAft>
              <a:buNone/>
            </a:pPr>
            <a:r>
              <a:rPr lang="en-US" sz="2400" dirty="0">
                <a:solidFill>
                  <a:schemeClr val="dk1"/>
                </a:solidFill>
                <a:ea typeface="Calibri"/>
                <a:cs typeface="Calibri"/>
                <a:sym typeface="Calibri"/>
              </a:rPr>
              <a:t>Supporting questions support the compelling question by asking more focused questions and can be answered through use of the concepts and practices of each social studies discipline (civics, economics, geography and history). </a:t>
            </a:r>
            <a:r>
              <a:rPr lang="en-US" sz="3000" dirty="0">
                <a:solidFill>
                  <a:schemeClr val="dk1"/>
                </a:solidFill>
                <a:ea typeface="Calibri"/>
                <a:cs typeface="Calibri"/>
                <a:sym typeface="Calibri"/>
              </a:rPr>
              <a:t> </a:t>
            </a:r>
            <a:endParaRPr sz="3000" dirty="0">
              <a:solidFill>
                <a:schemeClr val="dk1"/>
              </a:solidFill>
              <a:ea typeface="Calibri"/>
              <a:cs typeface="Calibri"/>
              <a:sym typeface="Calibri"/>
            </a:endParaRPr>
          </a:p>
          <a:p>
            <a:pPr marL="0" lvl="0" indent="0" algn="l" rtl="0">
              <a:spcBef>
                <a:spcPts val="0"/>
              </a:spcBef>
              <a:spcAft>
                <a:spcPts val="0"/>
              </a:spcAft>
              <a:buNone/>
            </a:pPr>
            <a:endParaRPr sz="2400" dirty="0">
              <a:solidFill>
                <a:srgbClr val="000000"/>
              </a:solidFill>
              <a:ea typeface="Calibri"/>
              <a:cs typeface="Calibri"/>
              <a:sym typeface="Calibri"/>
            </a:endParaRPr>
          </a:p>
          <a:p>
            <a:pPr marL="0" lvl="0" indent="0" algn="l" rtl="0">
              <a:spcBef>
                <a:spcPts val="0"/>
              </a:spcBef>
              <a:spcAft>
                <a:spcPts val="0"/>
              </a:spcAft>
              <a:buNone/>
            </a:pPr>
            <a:r>
              <a:rPr lang="en-US" sz="2400" dirty="0">
                <a:solidFill>
                  <a:srgbClr val="000000"/>
                </a:solidFill>
                <a:ea typeface="Calibri"/>
                <a:cs typeface="Calibri"/>
                <a:sym typeface="Calibri"/>
              </a:rPr>
              <a:t>The questions you design must be aligned to the standards selected. Refer back to the </a:t>
            </a:r>
            <a:r>
              <a:rPr lang="en-US" sz="2400" i="1" dirty="0">
                <a:solidFill>
                  <a:srgbClr val="000000"/>
                </a:solidFill>
                <a:ea typeface="Calibri"/>
                <a:cs typeface="Calibri"/>
                <a:sym typeface="Calibri"/>
              </a:rPr>
              <a:t>KAS for Social Studies</a:t>
            </a:r>
            <a:r>
              <a:rPr lang="en-US" sz="2400" dirty="0">
                <a:solidFill>
                  <a:srgbClr val="000000"/>
                </a:solidFill>
                <a:ea typeface="Calibri"/>
                <a:cs typeface="Calibri"/>
                <a:sym typeface="Calibri"/>
              </a:rPr>
              <a:t> and the integration collection you explored in Section F for examples. </a:t>
            </a:r>
            <a:endParaRPr sz="2000" dirty="0">
              <a:solidFill>
                <a:srgbClr val="000000"/>
              </a:solidFill>
              <a:highlight>
                <a:srgbClr val="FFFF00"/>
              </a:highlight>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4" name="Google Shape;964;g7e834ff339_2_1"/>
          <p:cNvSpPr txBox="1">
            <a:spLocks noGrp="1"/>
          </p:cNvSpPr>
          <p:nvPr>
            <p:ph type="title" idx="4294967295"/>
          </p:nvPr>
        </p:nvSpPr>
        <p:spPr>
          <a:xfrm>
            <a:off x="0" y="0"/>
            <a:ext cx="9124950" cy="14557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72B62"/>
              </a:buClr>
              <a:buSzPts val="3959"/>
              <a:buFont typeface="Georgia"/>
              <a:buNone/>
              <a:tabLst/>
              <a:defRPr/>
            </a:pPr>
            <a:r>
              <a:rPr kumimoji="0" lang="en-US" sz="28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0"/>
                  </a:ext>
                </a:extLst>
              </a:rPr>
              <a:t>Application: Designing a healthy integration </a:t>
            </a:r>
            <a:r>
              <a:rPr kumimoji="0" lang="en-US" sz="28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c</a:t>
            </a:r>
            <a:r>
              <a:rPr kumimoji="0" lang="en-US" sz="28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1"/>
                  </a:ext>
                </a:extLst>
              </a:rPr>
              <a:t>ollection</a:t>
            </a:r>
            <a:r>
              <a:rPr kumimoji="0" lang="en-US" sz="28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r>
              <a:rPr kumimoji="0" lang="en-US" sz="30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endParaRPr kumimoji="0" lang="en-US" sz="36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72B62"/>
                </a:solidFill>
                <a:effectLst/>
                <a:uLnTx/>
                <a:uFillTx/>
                <a:latin typeface="Calibri"/>
                <a:ea typeface="Calibri"/>
                <a:cs typeface="Calibri"/>
                <a:sym typeface="Calibri"/>
              </a:rPr>
              <a:t>Step Three:</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300" b="1" i="0" u="none" strike="noStrike" kern="0" cap="none" spc="0" normalizeH="0" baseline="0" noProof="0" dirty="0">
                <a:ln>
                  <a:noFill/>
                </a:ln>
                <a:solidFill>
                  <a:srgbClr val="072B62"/>
                </a:solidFill>
                <a:effectLst/>
                <a:uLnTx/>
                <a:uFillTx/>
                <a:latin typeface="Calibri"/>
                <a:ea typeface="Calibri"/>
                <a:cs typeface="Calibri"/>
                <a:sym typeface="Calibri"/>
              </a:rPr>
              <a:t>Select complementary reading and writing standards from these strands </a:t>
            </a:r>
          </a:p>
        </p:txBody>
      </p:sp>
      <p:pic>
        <p:nvPicPr>
          <p:cNvPr id="965" name="Google Shape;965;g7e834ff339_2_1" descr="This is a screenshot of the KAS for Reading and Writing that shows the strands to select from: reading literature, reading informational text and composition."/>
          <p:cNvPicPr preferRelativeResize="0"/>
          <p:nvPr/>
        </p:nvPicPr>
        <p:blipFill rotWithShape="1">
          <a:blip r:embed="rId3">
            <a:alphaModFix/>
          </a:blip>
          <a:srcRect/>
          <a:stretch/>
        </p:blipFill>
        <p:spPr>
          <a:xfrm>
            <a:off x="576200" y="1339500"/>
            <a:ext cx="7911625" cy="53352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2" name="Google Shape;972;g7e834ff339_2_7"/>
          <p:cNvSpPr txBox="1">
            <a:spLocks noGrp="1"/>
          </p:cNvSpPr>
          <p:nvPr>
            <p:ph type="title" idx="4294967295"/>
          </p:nvPr>
        </p:nvSpPr>
        <p:spPr>
          <a:xfrm>
            <a:off x="0" y="157163"/>
            <a:ext cx="8621713" cy="12715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72B62"/>
              </a:buClr>
              <a:buSzPts val="3959"/>
              <a:buFont typeface="Georgia"/>
              <a:buNone/>
              <a:tabLst/>
              <a:defRPr/>
            </a:pPr>
            <a:r>
              <a:rPr kumimoji="0" lang="en-US" sz="26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2"/>
                  </a:ext>
                </a:extLst>
              </a:rPr>
              <a:t>Application: Designing a healthy integration </a:t>
            </a:r>
            <a:r>
              <a:rPr kumimoji="0" lang="en-US" sz="26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c</a:t>
            </a:r>
            <a:r>
              <a:rPr kumimoji="0" lang="en-US" sz="26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3"/>
                  </a:ext>
                </a:extLst>
              </a:rPr>
              <a:t>ollection</a:t>
            </a:r>
            <a:r>
              <a:rPr kumimoji="0" lang="en-US" sz="24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0" i="0" u="none" strike="noStrike" kern="0" cap="none" spc="0" normalizeH="0" baseline="0" noProof="0" dirty="0">
                <a:ln>
                  <a:noFill/>
                </a:ln>
                <a:effectLst/>
                <a:uLnTx/>
                <a:uFillTx/>
                <a:latin typeface="Franklin Gothic Medium" panose="020B0603020102020204" pitchFamily="34" charset="0"/>
                <a:ea typeface="Calibri"/>
                <a:cs typeface="Calibri"/>
                <a:sym typeface="Calibri"/>
              </a:rPr>
              <a:t>Select Standards from Key Ideas &amp; Details Standards 1-3 &amp; Integration of Knowledge &amp; Ideas Standards 6-9</a:t>
            </a:r>
          </a:p>
        </p:txBody>
      </p:sp>
      <p:pic>
        <p:nvPicPr>
          <p:cNvPr id="971" name="Google Shape;971;g7e834ff339_2_7" descr="This is a screenshot of the KAS for Reading and Writing that shows the standards mentioned on the slides."/>
          <p:cNvPicPr preferRelativeResize="0"/>
          <p:nvPr/>
        </p:nvPicPr>
        <p:blipFill rotWithShape="1">
          <a:blip r:embed="rId3">
            <a:alphaModFix/>
          </a:blip>
          <a:srcRect/>
          <a:stretch/>
        </p:blipFill>
        <p:spPr>
          <a:xfrm>
            <a:off x="490600" y="1428325"/>
            <a:ext cx="7294951" cy="552647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8" name="Google Shape;978;g7e834ff339_2_1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2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4"/>
                  </a:ext>
                </a:extLst>
              </a:rPr>
              <a:t>Application: Designing a healthy integration </a:t>
            </a:r>
            <a:r>
              <a:rPr lang="en-US" sz="2800" dirty="0"/>
              <a:t>c</a:t>
            </a:r>
            <a:r>
              <a:rPr lang="en-US" sz="2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5"/>
                  </a:ext>
                </a:extLst>
              </a:rPr>
              <a:t>ollection</a:t>
            </a:r>
            <a:r>
              <a:rPr lang="en-US" sz="2800" dirty="0"/>
              <a:t> </a:t>
            </a:r>
            <a:r>
              <a:rPr lang="en-US" sz="3000" dirty="0"/>
              <a:t> </a:t>
            </a:r>
            <a:endParaRPr sz="3600" dirty="0">
              <a:solidFill>
                <a:srgbClr val="072B62"/>
              </a:solidFill>
            </a:endParaRPr>
          </a:p>
          <a:p>
            <a:pPr marL="0" lvl="0" indent="0" algn="l" rtl="0">
              <a:lnSpc>
                <a:spcPct val="100000"/>
              </a:lnSpc>
              <a:spcBef>
                <a:spcPts val="0"/>
              </a:spcBef>
              <a:spcAft>
                <a:spcPts val="0"/>
              </a:spcAft>
              <a:buSzPts val="1800"/>
              <a:buNone/>
            </a:pPr>
            <a:endParaRPr sz="3000" dirty="0">
              <a:solidFill>
                <a:srgbClr val="072B62"/>
              </a:solidFill>
              <a:latin typeface="Calibri"/>
              <a:ea typeface="Calibri"/>
              <a:cs typeface="Calibri"/>
              <a:sym typeface="Calibri"/>
            </a:endParaRPr>
          </a:p>
          <a:p>
            <a:pPr marL="0" lvl="0" indent="0" algn="l" rtl="0">
              <a:lnSpc>
                <a:spcPct val="100000"/>
              </a:lnSpc>
              <a:spcBef>
                <a:spcPts val="0"/>
              </a:spcBef>
              <a:spcAft>
                <a:spcPts val="0"/>
              </a:spcAft>
              <a:buSzPts val="1800"/>
              <a:buNone/>
            </a:pPr>
            <a:r>
              <a:rPr lang="en-US" sz="3000" dirty="0">
                <a:latin typeface="Franklin Gothic Book" panose="020B0503020102020204" pitchFamily="34" charset="0"/>
                <a:ea typeface="Calibri"/>
                <a:cs typeface="Calibri"/>
                <a:sym typeface="Calibri"/>
              </a:rPr>
              <a:t>Selecting Reading and Writing Standards</a:t>
            </a:r>
            <a:endParaRPr sz="3000" dirty="0">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0"/>
              </a:spcAft>
              <a:buSzPts val="1800"/>
              <a:buNone/>
            </a:pPr>
            <a:r>
              <a:rPr lang="en-US" sz="3000" dirty="0">
                <a:latin typeface="Franklin Gothic Book" panose="020B0503020102020204" pitchFamily="34" charset="0"/>
                <a:ea typeface="Calibri"/>
                <a:cs typeface="Calibri"/>
                <a:sym typeface="Calibri"/>
              </a:rPr>
              <a:t>from RI &amp; RL Strand</a:t>
            </a:r>
            <a:endParaRPr sz="3000" dirty="0">
              <a:latin typeface="Franklin Gothic Book" panose="020B0503020102020204" pitchFamily="34" charset="0"/>
              <a:ea typeface="Calibri"/>
              <a:cs typeface="Calibri"/>
              <a:sym typeface="Calibri"/>
            </a:endParaRPr>
          </a:p>
        </p:txBody>
      </p:sp>
      <p:sp>
        <p:nvSpPr>
          <p:cNvPr id="979" name="Google Shape;979;g7e834ff339_2_13"/>
          <p:cNvSpPr txBox="1"/>
          <p:nvPr/>
        </p:nvSpPr>
        <p:spPr>
          <a:xfrm>
            <a:off x="677325" y="2337000"/>
            <a:ext cx="10731720" cy="45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n-US" sz="3000" i="0" u="none" strike="noStrike" cap="none" dirty="0">
                <a:solidFill>
                  <a:schemeClr val="dk1"/>
                </a:solidFill>
                <a:latin typeface="Franklin Gothic Book" panose="020B0503020102020204" pitchFamily="34" charset="0"/>
                <a:ea typeface="Calibri"/>
                <a:cs typeface="Calibri"/>
                <a:sym typeface="Calibri"/>
              </a:rPr>
              <a:t>Will students be working with a single source or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Single source:</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1-3</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focus on key ideas/concepts and details of a text in order to aid comprehension and analysis.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Multiple sources:</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7-9</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integrate knowledge and ideas from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g7dbc95a298_2_131"/>
          <p:cNvSpPr txBox="1">
            <a:spLocks noGrp="1"/>
          </p:cNvSpPr>
          <p:nvPr>
            <p:ph type="title"/>
          </p:nvPr>
        </p:nvSpPr>
        <p:spPr>
          <a:xfrm>
            <a:off x="329561" y="113125"/>
            <a:ext cx="10179776"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4"/>
                  </a:ext>
                </a:extLst>
              </a:rPr>
              <a:t>Application- Designing a Healthy Integration Collection  </a:t>
            </a:r>
            <a:endParaRPr sz="3000" dirty="0"/>
          </a:p>
          <a:p>
            <a:pPr marL="0" lvl="0" indent="0" algn="l" rtl="0">
              <a:spcBef>
                <a:spcPts val="0"/>
              </a:spcBef>
              <a:spcAft>
                <a:spcPts val="0"/>
              </a:spcAft>
              <a:buClr>
                <a:schemeClr val="dk1"/>
              </a:buClr>
              <a:buSzPts val="1100"/>
              <a:buFont typeface="Arial"/>
              <a:buNone/>
            </a:pPr>
            <a:r>
              <a:rPr lang="en-US" dirty="0"/>
              <a:t> </a:t>
            </a:r>
            <a:endParaRPr dirty="0"/>
          </a:p>
          <a:p>
            <a:pPr marL="0" lvl="0" indent="0" algn="l" rtl="0">
              <a:spcBef>
                <a:spcPts val="0"/>
              </a:spcBef>
              <a:spcAft>
                <a:spcPts val="0"/>
              </a:spcAft>
              <a:buNone/>
            </a:pPr>
            <a:endParaRPr dirty="0"/>
          </a:p>
        </p:txBody>
      </p:sp>
      <p:sp>
        <p:nvSpPr>
          <p:cNvPr id="985" name="Google Shape;985;g7dbc95a298_2_131"/>
          <p:cNvSpPr txBox="1">
            <a:spLocks noGrp="1"/>
          </p:cNvSpPr>
          <p:nvPr>
            <p:ph type="body" idx="1"/>
          </p:nvPr>
        </p:nvSpPr>
        <p:spPr>
          <a:xfrm>
            <a:off x="329561" y="1067682"/>
            <a:ext cx="11283758" cy="503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500" b="1" dirty="0">
                <a:solidFill>
                  <a:schemeClr val="dk1"/>
                </a:solidFill>
                <a:ea typeface="Calibri"/>
                <a:cs typeface="Calibri"/>
                <a:sym typeface="Calibri"/>
              </a:rPr>
              <a:t>Step Four:</a:t>
            </a:r>
            <a:endParaRPr sz="2500" b="1"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r>
              <a:rPr lang="en-US" sz="25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Next, identify a text that will support students’ understanding of the </a:t>
            </a:r>
            <a:r>
              <a:rPr lang="en-US" sz="25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larger compelling </a:t>
            </a:r>
            <a:r>
              <a:rPr lang="en-US" sz="25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question</a:t>
            </a:r>
            <a:r>
              <a:rPr lang="en-US" sz="2500" dirty="0">
                <a:solidFill>
                  <a:schemeClr val="dk1"/>
                </a:solidFill>
                <a:ea typeface="Calibri"/>
                <a:cs typeface="Calibri"/>
                <a:sym typeface="Calibri"/>
              </a:rPr>
              <a:t>.</a:t>
            </a:r>
            <a:endParaRPr sz="250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endParaRPr sz="250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r>
              <a:rPr lang="en-US" sz="2500" dirty="0">
                <a:solidFill>
                  <a:schemeClr val="dk1"/>
                </a:solidFill>
                <a:ea typeface="Calibri"/>
                <a:cs typeface="Calibri"/>
                <a:sym typeface="Calibri"/>
              </a:rPr>
              <a:t>Questions to consider when making this text selection:</a:t>
            </a:r>
            <a:endParaRPr sz="2500" dirty="0">
              <a:solidFill>
                <a:schemeClr val="dk1"/>
              </a:solidFill>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dirty="0">
                <a:solidFill>
                  <a:schemeClr val="dk1"/>
                </a:solidFill>
                <a:ea typeface="Calibri"/>
                <a:cs typeface="Calibri"/>
                <a:sym typeface="Calibri"/>
              </a:rPr>
              <a:t>Would this be an opportunity to utilize a literary te</a:t>
            </a:r>
            <a:r>
              <a:rPr lang="en-US" sz="25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6"/>
                  </a:ext>
                </a:extLst>
              </a:rPr>
              <a:t>xt </a:t>
            </a:r>
            <a:r>
              <a:rPr lang="en-US" sz="2500" dirty="0">
                <a:solidFill>
                  <a:schemeClr val="dk1"/>
                </a:solidFill>
                <a:ea typeface="Calibri"/>
                <a:cs typeface="Calibri"/>
                <a:sym typeface="Calibri"/>
              </a:rPr>
              <a:t>to build interest around the topic?</a:t>
            </a:r>
            <a:endParaRPr sz="2500" dirty="0">
              <a:solidFill>
                <a:schemeClr val="dk1"/>
              </a:solidFill>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dirty="0">
                <a:solidFill>
                  <a:schemeClr val="dk1"/>
                </a:solidFill>
                <a:ea typeface="Calibri"/>
                <a:cs typeface="Calibri"/>
                <a:sym typeface="Calibri"/>
              </a:rPr>
              <a:t>Is the text engaging and grade-level appropriate? </a:t>
            </a:r>
            <a:endParaRPr sz="2500" dirty="0">
              <a:solidFill>
                <a:schemeClr val="dk1"/>
              </a:solidFill>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dirty="0">
                <a:solidFill>
                  <a:schemeClr val="dk1"/>
                </a:solidFill>
                <a:ea typeface="Calibri"/>
                <a:cs typeface="Calibri"/>
                <a:sym typeface="Calibri"/>
              </a:rPr>
              <a:t>Could a video, song, poem, piece of artwork or other non-traditional text work well? Remember: Text is anything that communicates a message (Interdisciplinary Practice 1 from the </a:t>
            </a:r>
            <a:r>
              <a:rPr lang="en-US" sz="2500" i="1" dirty="0">
                <a:solidFill>
                  <a:schemeClr val="dk1"/>
                </a:solidFill>
                <a:ea typeface="Calibri"/>
                <a:cs typeface="Calibri"/>
                <a:sym typeface="Calibri"/>
              </a:rPr>
              <a:t>KAS for Reading &amp; Writing</a:t>
            </a:r>
            <a:r>
              <a:rPr lang="en-US" sz="2500" dirty="0">
                <a:solidFill>
                  <a:schemeClr val="dk1"/>
                </a:solidFill>
                <a:ea typeface="Calibri"/>
                <a:cs typeface="Calibri"/>
                <a:sym typeface="Calibri"/>
              </a:rPr>
              <a:t>)</a:t>
            </a:r>
            <a:endParaRPr sz="2500" dirty="0">
              <a:solidFill>
                <a:schemeClr val="dk1"/>
              </a:solidFill>
              <a:ea typeface="Calibri"/>
              <a:cs typeface="Calibri"/>
              <a:sym typeface="Calibri"/>
            </a:endParaRPr>
          </a:p>
          <a:p>
            <a:pPr marL="0" lvl="0" indent="0" algn="l" rtl="0">
              <a:spcBef>
                <a:spcPts val="1000"/>
              </a:spcBef>
              <a:spcAft>
                <a:spcPts val="0"/>
              </a:spcAft>
              <a:buNone/>
            </a:pPr>
            <a:r>
              <a:rPr lang="en-US" sz="2400" dirty="0">
                <a:solidFill>
                  <a:schemeClr val="dk1"/>
                </a:solidFill>
                <a:ea typeface="Calibri"/>
                <a:cs typeface="Calibri"/>
                <a:sym typeface="Calibri"/>
              </a:rPr>
              <a:t>For more information on this step in the design process, review Section D of this module. </a:t>
            </a:r>
            <a:endParaRPr sz="250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endParaRPr sz="2600" b="1" dirty="0">
              <a:solidFill>
                <a:srgbClr val="000000"/>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g7dbc95a298_2_137"/>
          <p:cNvSpPr txBox="1">
            <a:spLocks noGrp="1"/>
          </p:cNvSpPr>
          <p:nvPr>
            <p:ph type="title"/>
          </p:nvPr>
        </p:nvSpPr>
        <p:spPr>
          <a:xfrm>
            <a:off x="203010" y="200600"/>
            <a:ext cx="10556847"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000" dirty="0"/>
              <a:t>Application: Designing a healthy integration collection  </a:t>
            </a:r>
            <a:endParaRPr sz="3000" dirty="0"/>
          </a:p>
          <a:p>
            <a:pPr marL="0" lvl="0" indent="0" algn="l" rtl="0">
              <a:spcBef>
                <a:spcPts val="0"/>
              </a:spcBef>
              <a:spcAft>
                <a:spcPts val="0"/>
              </a:spcAft>
              <a:buNone/>
            </a:pP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2"/>
                  </a:ext>
                </a:extLst>
              </a:rPr>
              <a:t> </a:t>
            </a:r>
            <a:endParaRPr sz="3000" dirty="0"/>
          </a:p>
        </p:txBody>
      </p:sp>
      <p:sp>
        <p:nvSpPr>
          <p:cNvPr id="992" name="Google Shape;992;g7dbc95a298_2_137"/>
          <p:cNvSpPr txBox="1">
            <a:spLocks noGrp="1"/>
          </p:cNvSpPr>
          <p:nvPr>
            <p:ph type="body" idx="1"/>
          </p:nvPr>
        </p:nvSpPr>
        <p:spPr>
          <a:xfrm>
            <a:off x="383730" y="1199550"/>
            <a:ext cx="10712351" cy="4458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chemeClr val="dk1"/>
                </a:solidFill>
                <a:ea typeface="Calibri"/>
                <a:cs typeface="Calibri"/>
                <a:sym typeface="Calibri"/>
              </a:rPr>
              <a:t>Step Five:</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100" dirty="0">
                <a:solidFill>
                  <a:schemeClr val="dk1"/>
                </a:solidFill>
                <a:ea typeface="Calibri"/>
                <a:cs typeface="Calibri"/>
                <a:sym typeface="Calibri"/>
              </a:rPr>
              <a:t>Next, identify primary and/or secondary sources that will provide evidence to help students engage with the compelling and supporting questions and the strongly aligned </a:t>
            </a:r>
            <a:r>
              <a:rPr lang="en-US" sz="21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3"/>
                  </a:ext>
                </a:extLst>
              </a:rPr>
              <a:t>standards assignments</a:t>
            </a:r>
            <a:r>
              <a:rPr lang="en-US" sz="2100" dirty="0">
                <a:solidFill>
                  <a:schemeClr val="dk1"/>
                </a:solidFill>
                <a:ea typeface="Calibri"/>
                <a:cs typeface="Calibri"/>
                <a:sym typeface="Calibri"/>
              </a:rPr>
              <a:t>. </a:t>
            </a:r>
            <a:endParaRPr sz="2100" dirty="0">
              <a:solidFill>
                <a:schemeClr val="dk1"/>
              </a:solidFill>
              <a:ea typeface="Calibri"/>
              <a:cs typeface="Calibri"/>
              <a:sym typeface="Calibri"/>
            </a:endParaRPr>
          </a:p>
          <a:p>
            <a:pPr marL="457200" lvl="0" indent="-361950" algn="l" rtl="0">
              <a:spcBef>
                <a:spcPts val="1000"/>
              </a:spcBef>
              <a:spcAft>
                <a:spcPts val="0"/>
              </a:spcAft>
              <a:buClr>
                <a:schemeClr val="dk1"/>
              </a:buClr>
              <a:buSzPts val="2100"/>
              <a:buFont typeface="Calibri"/>
              <a:buChar char="●"/>
            </a:pPr>
            <a:r>
              <a:rPr lang="en-US" sz="21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4"/>
                  </a:ext>
                </a:extLst>
              </a:rPr>
              <a:t>Standard selection may dictate..</a:t>
            </a:r>
            <a:r>
              <a:rPr lang="en-US" sz="2100" dirty="0">
                <a:solidFill>
                  <a:schemeClr val="dk1"/>
                </a:solidFill>
                <a:ea typeface="Calibri"/>
                <a:cs typeface="Calibri"/>
                <a:sym typeface="Calibri"/>
              </a:rPr>
              <a:t>. </a:t>
            </a:r>
            <a:endParaRPr sz="2100" dirty="0">
              <a:solidFill>
                <a:schemeClr val="dk1"/>
              </a:solidFill>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US" sz="2100" dirty="0">
                <a:solidFill>
                  <a:schemeClr val="dk1"/>
                </a:solidFill>
                <a:latin typeface="Franklin Gothic Book" panose="020B0503020102020204" pitchFamily="34" charset="0"/>
                <a:ea typeface="Calibri"/>
                <a:cs typeface="Calibri"/>
                <a:sym typeface="Calibri"/>
              </a:rPr>
              <a:t>the way in which the students engage with the sources.</a:t>
            </a:r>
            <a:endParaRPr sz="2100" dirty="0">
              <a:solidFill>
                <a:schemeClr val="dk1"/>
              </a:solidFill>
              <a:latin typeface="Franklin Gothic Book" panose="020B0503020102020204" pitchFamily="34" charset="0"/>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US" sz="21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5"/>
                  </a:ext>
                </a:extLst>
              </a:rPr>
              <a:t>which additional reading and writing standard(s) should be included in the integrated learning.</a:t>
            </a:r>
            <a:endParaRPr sz="21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6"/>
                </a:ext>
              </a:extLst>
            </a:endParaRPr>
          </a:p>
          <a:p>
            <a:pPr marL="0" lvl="0" indent="0" algn="l" rtl="0">
              <a:spcBef>
                <a:spcPts val="1000"/>
              </a:spcBef>
              <a:spcAft>
                <a:spcPts val="0"/>
              </a:spcAft>
              <a:buNone/>
            </a:pPr>
            <a:endParaRPr sz="21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400" dirty="0">
                <a:solidFill>
                  <a:schemeClr val="dk1"/>
                </a:solidFill>
                <a:ea typeface="Calibri"/>
                <a:cs typeface="Calibri"/>
                <a:sym typeface="Calibri"/>
              </a:rPr>
              <a:t>For more information on this step in the design process, review Section D of this module. </a:t>
            </a:r>
            <a:endParaRPr sz="2100" dirty="0">
              <a:solidFill>
                <a:schemeClr val="dk1"/>
              </a:solidFill>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g7e834ff339_0_34"/>
          <p:cNvSpPr txBox="1">
            <a:spLocks noGrp="1"/>
          </p:cNvSpPr>
          <p:nvPr>
            <p:ph type="title"/>
          </p:nvPr>
        </p:nvSpPr>
        <p:spPr>
          <a:xfrm>
            <a:off x="369911" y="245441"/>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5"/>
                  </a:ext>
                </a:extLst>
              </a:rPr>
              <a:t>Application- Designing a Healthy Integration Collection</a:t>
            </a:r>
            <a:endParaRPr sz="3600"/>
          </a:p>
          <a:p>
            <a:pPr marL="0" lvl="0" indent="0" algn="l" rtl="0">
              <a:spcBef>
                <a:spcPts val="0"/>
              </a:spcBef>
              <a:spcAft>
                <a:spcPts val="0"/>
              </a:spcAft>
              <a:buNone/>
            </a:pPr>
            <a:endParaRPr/>
          </a:p>
        </p:txBody>
      </p:sp>
      <p:sp>
        <p:nvSpPr>
          <p:cNvPr id="1000" name="Google Shape;1000;g7e834ff339_0_34"/>
          <p:cNvSpPr txBox="1">
            <a:spLocks noGrp="1"/>
          </p:cNvSpPr>
          <p:nvPr>
            <p:ph type="body" idx="1"/>
          </p:nvPr>
        </p:nvSpPr>
        <p:spPr>
          <a:xfrm>
            <a:off x="369900" y="1349375"/>
            <a:ext cx="11120258" cy="5427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chemeClr val="dk1"/>
                </a:solidFill>
                <a:latin typeface="Franklin Gothic Book" panose="020B0503020102020204" pitchFamily="34" charset="0"/>
                <a:ea typeface="Calibri"/>
                <a:cs typeface="Calibri"/>
                <a:sym typeface="Calibri"/>
              </a:rPr>
              <a:t>Step Six: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ea typeface="Calibri"/>
                <a:cs typeface="Calibri"/>
                <a:sym typeface="Calibri"/>
              </a:rPr>
              <a:t>Now that your compelling and supporting questions and standards have been identified, design grade-level aligned assignments and/or experiences that will be a part of your healthy integration collection.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ea typeface="Calibri"/>
                <a:cs typeface="Calibri"/>
                <a:sym typeface="Calibri"/>
              </a:rPr>
              <a:t>Note: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number of grade-level aligned assignments or experiences included in a collection will depend on the standards you identified earlier in this module. A student must have the opportunity to demonstrate their mastery of the standards identified within this collection.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Throughout the Healthy Integration assignment collection, students should have multiple opportunities to engage with assignments that are strongly aligned to the </a:t>
            </a:r>
            <a:r>
              <a:rPr lang="en-US" sz="2000" i="1" dirty="0">
                <a:solidFill>
                  <a:schemeClr val="dk1"/>
                </a:solidFill>
                <a:latin typeface="Franklin Gothic Book" panose="020B0503020102020204" pitchFamily="34" charset="0"/>
                <a:ea typeface="Calibri"/>
                <a:cs typeface="Calibri"/>
                <a:sym typeface="Calibri"/>
              </a:rPr>
              <a:t>KAS for Social Studies</a:t>
            </a:r>
            <a:r>
              <a:rPr lang="en-US" sz="2000" dirty="0">
                <a:solidFill>
                  <a:schemeClr val="dk1"/>
                </a:solidFill>
                <a:latin typeface="Franklin Gothic Book" panose="020B0503020102020204" pitchFamily="34" charset="0"/>
                <a:ea typeface="Calibri"/>
                <a:cs typeface="Calibri"/>
                <a:sym typeface="Calibri"/>
              </a:rPr>
              <a:t> and </a:t>
            </a:r>
            <a:r>
              <a:rPr lang="en-US" sz="2000" i="1" dirty="0">
                <a:solidFill>
                  <a:schemeClr val="dk1"/>
                </a:solidFill>
                <a:latin typeface="Franklin Gothic Book" panose="020B0503020102020204" pitchFamily="34" charset="0"/>
                <a:ea typeface="Calibri"/>
                <a:cs typeface="Calibri"/>
                <a:sym typeface="Calibri"/>
              </a:rPr>
              <a:t>KAS for Reading and Writing</a:t>
            </a:r>
            <a:r>
              <a:rPr lang="en-US" sz="2000" dirty="0">
                <a:solidFill>
                  <a:schemeClr val="dk1"/>
                </a:solidFill>
                <a:latin typeface="Franklin Gothic Book" panose="020B0503020102020204" pitchFamily="34" charset="0"/>
                <a:ea typeface="Calibri"/>
                <a:cs typeface="Calibri"/>
                <a:sym typeface="Calibri"/>
              </a:rPr>
              <a:t> in order to develop the skills and content needed to engage with the compelling and supporting questions provided. </a:t>
            </a:r>
            <a:endParaRPr dirty="0">
              <a:latin typeface="Franklin Gothic Book" panose="020B05030201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g7e834ff339_0_28"/>
          <p:cNvSpPr txBox="1">
            <a:spLocks noGrp="1"/>
          </p:cNvSpPr>
          <p:nvPr>
            <p:ph type="title"/>
          </p:nvPr>
        </p:nvSpPr>
        <p:spPr>
          <a:xfrm>
            <a:off x="297210" y="97116"/>
            <a:ext cx="11192947"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Assignments strongly aligned to the </a:t>
            </a:r>
            <a:r>
              <a:rPr lang="en-US" i="1" dirty="0"/>
              <a:t>KAS</a:t>
            </a:r>
            <a:endParaRPr dirty="0"/>
          </a:p>
        </p:txBody>
      </p:sp>
      <p:sp>
        <p:nvSpPr>
          <p:cNvPr id="1007" name="Google Shape;1007;g7e834ff339_0_28"/>
          <p:cNvSpPr txBox="1">
            <a:spLocks noGrp="1"/>
          </p:cNvSpPr>
          <p:nvPr>
            <p:ph type="body" idx="1"/>
          </p:nvPr>
        </p:nvSpPr>
        <p:spPr>
          <a:xfrm>
            <a:off x="360250" y="805550"/>
            <a:ext cx="11534540" cy="5504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Students should have multiple opportunities to engage with strongly aligned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assignments that drive investigation of the supporting and compelling questions.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9"/>
                  </a:ext>
                </a:extLst>
              </a:rPr>
              <a:t>Additionally</a:t>
            </a:r>
            <a:r>
              <a:rPr lang="en-US" sz="2000" dirty="0">
                <a:solidFill>
                  <a:schemeClr val="dk1"/>
                </a:solidFill>
                <a:latin typeface="Franklin Gothic Book" panose="020B0503020102020204" pitchFamily="34" charset="0"/>
                <a:ea typeface="Calibri"/>
                <a:cs typeface="Calibri"/>
                <a:sym typeface="Calibri"/>
              </a:rPr>
              <a:t>, when engaging with the assignments aligned to the supporting and compelling questions, students should utilize the content and skills outlined in the social studies and reading and writing standards to construct their responses.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See the Healthy Integration Assignment examples in this module for more examples.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For more information on aligning assignments to the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engage with the following resources:</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0"/>
                  </a:ext>
                </a:extLst>
              </a:rPr>
              <a:t>Social Studies Assignment Review Protocol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4"/>
              </a:rPr>
              <a:t>Social Studies Student Assignment Library</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1"/>
                  </a:ext>
                </a:extLst>
              </a:rPr>
              <a:t>Reading &amp; Writing Student Assignment Library</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2"/>
                </a:ext>
              </a:extLst>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3"/>
                  </a:ext>
                </a:extLst>
              </a:rPr>
              <a:t>Assignment Review Protocol - </a:t>
            </a:r>
            <a:r>
              <a:rPr lang="en-US" sz="2000" u="sng" dirty="0">
                <a:solidFill>
                  <a:schemeClr val="hlink"/>
                </a:solidFill>
                <a:latin typeface="Franklin Gothic Book" panose="020B0503020102020204" pitchFamily="34" charset="0"/>
                <a:ea typeface="Calibri"/>
                <a:cs typeface="Calibri"/>
                <a:sym typeface="Calibri"/>
                <a:hlinkClick r:id="rId6"/>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4"/>
                  </a:ext>
                </a:extLst>
              </a:rPr>
              <a:t>Reading &amp; Writing Module </a:t>
            </a:r>
            <a:endParaRPr sz="2000"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6f3ea00011_0_33"/>
          <p:cNvSpPr txBox="1">
            <a:spLocks noGrp="1"/>
          </p:cNvSpPr>
          <p:nvPr>
            <p:ph type="title"/>
          </p:nvPr>
        </p:nvSpPr>
        <p:spPr>
          <a:xfrm>
            <a:off x="838200" y="304967"/>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5"/>
                  </a:ext>
                </a:extLst>
              </a:rPr>
              <a:t>Reflection</a:t>
            </a:r>
            <a:endParaRPr/>
          </a:p>
        </p:txBody>
      </p:sp>
      <p:sp>
        <p:nvSpPr>
          <p:cNvPr id="1013" name="Google Shape;1013;g6f3ea00011_0_33"/>
          <p:cNvSpPr txBox="1">
            <a:spLocks noGrp="1"/>
          </p:cNvSpPr>
          <p:nvPr>
            <p:ph type="body" idx="1"/>
          </p:nvPr>
        </p:nvSpPr>
        <p:spPr>
          <a:xfrm>
            <a:off x="461686" y="1244101"/>
            <a:ext cx="9188700" cy="4901400"/>
          </a:xfrm>
          <a:prstGeom prst="rect">
            <a:avLst/>
          </a:prstGeom>
        </p:spPr>
        <p:txBody>
          <a:bodyPr spcFirstLastPara="1" wrap="square" lIns="91425" tIns="45700" rIns="91425" bIns="45700" anchor="t" anchorCtr="0">
            <a:noAutofit/>
          </a:bodyPr>
          <a:lstStyle/>
          <a:p>
            <a:pPr marL="571500" indent="-571500">
              <a:spcBef>
                <a:spcPts val="0"/>
              </a:spcBef>
              <a:buSzPts val="3600"/>
              <a:buFont typeface="Arial" panose="020B0604020202020204" pitchFamily="34" charset="0"/>
              <a:buChar char="•"/>
            </a:pPr>
            <a:r>
              <a:rPr lang="en-US" dirty="0">
                <a:solidFill>
                  <a:schemeClr val="dk1"/>
                </a:solidFill>
                <a:ea typeface="Source Sans Pro"/>
                <a:cs typeface="Source Sans Pro"/>
                <a:sym typeface="Source Sans Pro"/>
              </a:rPr>
              <a:t>Now that you have started designing your own healthy integration collection, revisit the response you provided earlier in the module about supports needed to engage in this work. </a:t>
            </a:r>
            <a:endParaRPr dirty="0">
              <a:solidFill>
                <a:schemeClr val="dk1"/>
              </a:solidFill>
              <a:ea typeface="Source Sans Pro"/>
              <a:cs typeface="Source Sans Pro"/>
              <a:sym typeface="Source Sans Pro"/>
            </a:endParaRPr>
          </a:p>
          <a:p>
            <a:pPr lvl="1" algn="l" rtl="0">
              <a:spcBef>
                <a:spcPts val="0"/>
              </a:spcBef>
              <a:spcAft>
                <a:spcPts val="0"/>
              </a:spcAft>
              <a:buSzPts val="1440"/>
              <a:buFont typeface="Arial" panose="020B0604020202020204" pitchFamily="34" charset="0"/>
              <a:buChar char="•"/>
            </a:pPr>
            <a:r>
              <a:rPr lang="en-US" dirty="0">
                <a:solidFill>
                  <a:schemeClr val="dk1"/>
                </a:solidFill>
                <a:latin typeface="Franklin Gothic Book" panose="020B0503020102020204" pitchFamily="34" charset="0"/>
                <a:ea typeface="Source Sans Pro"/>
                <a:cs typeface="Source Sans Pro"/>
                <a:sym typeface="Source Sans Pro"/>
              </a:rPr>
              <a:t>Based on what you now know, what supports will you/teachers need in your school(s) to make healthy integration successful? </a:t>
            </a:r>
            <a:endParaRPr dirty="0">
              <a:solidFill>
                <a:schemeClr val="dk1"/>
              </a:solidFill>
              <a:latin typeface="Franklin Gothic Book" panose="020B0503020102020204" pitchFamily="34" charset="0"/>
              <a:ea typeface="Source Sans Pro"/>
              <a:cs typeface="Source Sans Pro"/>
              <a:sym typeface="Source Sans Pro"/>
            </a:endParaRPr>
          </a:p>
          <a:p>
            <a:pPr lvl="2" algn="l" rtl="0">
              <a:spcBef>
                <a:spcPts val="0"/>
              </a:spcBef>
              <a:spcAft>
                <a:spcPts val="0"/>
              </a:spcAft>
              <a:buClr>
                <a:schemeClr val="dk1"/>
              </a:buClr>
              <a:buSzPts val="1800"/>
              <a:buFont typeface="Arial" panose="020B0604020202020204" pitchFamily="34" charset="0"/>
              <a:buChar char="•"/>
            </a:pPr>
            <a:r>
              <a:rPr lang="en-US" dirty="0">
                <a:solidFill>
                  <a:schemeClr val="dk1"/>
                </a:solidFill>
                <a:latin typeface="Franklin Gothic Book" panose="020B0503020102020204" pitchFamily="34" charset="0"/>
                <a:ea typeface="Source Sans Pro"/>
                <a:cs typeface="Source Sans Pro"/>
                <a:sym typeface="Source Sans Pro"/>
              </a:rPr>
              <a:t>Answers may include, but are not limited to, time, resources, professional learning for discipline support, etc. </a:t>
            </a:r>
            <a:endParaRPr dirty="0">
              <a:solidFill>
                <a:schemeClr val="dk1"/>
              </a:solidFill>
              <a:latin typeface="Franklin Gothic Book" panose="020B0503020102020204" pitchFamily="34" charset="0"/>
              <a:ea typeface="Source Sans Pro"/>
              <a:cs typeface="Source Sans Pro"/>
              <a:sym typeface="Source Sans Pro"/>
            </a:endParaRPr>
          </a:p>
        </p:txBody>
      </p:sp>
      <p:pic>
        <p:nvPicPr>
          <p:cNvPr id="2" name="Picture 1" descr="A picture containing emoticon, smiley, cartoon&#10;&#10;Description automatically generated">
            <a:extLst>
              <a:ext uri="{FF2B5EF4-FFF2-40B4-BE49-F238E27FC236}">
                <a16:creationId xmlns:a16="http://schemas.microsoft.com/office/drawing/2014/main" id="{AAC15007-1F13-D5B1-D0DA-14AFF0DD36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3127" y="92775"/>
            <a:ext cx="243840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2020-04-08T04:00:00+00:00</Publication_x0020_Date>
    <Audience1 xmlns="3a62de7d-ba57-4f43-9dae-9623ba637be0"/>
    <_dlc_DocId xmlns="3a62de7d-ba57-4f43-9dae-9623ba637be0">KYED-536-792</_dlc_DocId>
    <_dlc_DocIdUrl xmlns="3a62de7d-ba57-4f43-9dae-9623ba637be0">
      <Url>https://www.education.ky.gov/curriculum/standards/kyacadstand/_layouts/15/DocIdRedir.aspx?ID=KYED-536-792</Url>
      <Description>KYED-536-792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09BA6C-E7D3-451D-836F-5060376957E4}">
  <ds:schemaRefs>
    <ds:schemaRef ds:uri="http://schemas.microsoft.com/sharepoint/v3/contenttype/forms"/>
  </ds:schemaRefs>
</ds:datastoreItem>
</file>

<file path=customXml/itemProps2.xml><?xml version="1.0" encoding="utf-8"?>
<ds:datastoreItem xmlns:ds="http://schemas.openxmlformats.org/officeDocument/2006/customXml" ds:itemID="{90610F62-F90F-4461-835C-81688E1A4D71}">
  <ds:schemaRefs>
    <ds:schemaRef ds:uri="3a62de7d-ba57-4f43-9dae-9623ba637b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26883D-84D9-44DE-A958-C96CB8C5A6D5}">
  <ds:schemaRefs>
    <ds:schemaRef ds:uri="http://purl.org/dc/terms/"/>
    <ds:schemaRef ds:uri="3a62de7d-ba57-4f43-9dae-9623ba637be0"/>
    <ds:schemaRef ds:uri="http://purl.org/dc/dcmitype/"/>
    <ds:schemaRef ds:uri="http://purl.org/dc/elements/1.1/"/>
    <ds:schemaRef ds:uri="http://schemas.microsoft.com/sharepoint/v3"/>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7BC9DB31-9A8E-419D-B7A6-F44FAFD8034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9435</TotalTime>
  <Words>17949</Words>
  <Application>Microsoft Office PowerPoint</Application>
  <PresentationFormat>Widescreen</PresentationFormat>
  <Paragraphs>1163</Paragraphs>
  <Slides>108</Slides>
  <Notes>107</Notes>
  <HiddenSlides>0</HiddenSlides>
  <MMClips>1</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108</vt:i4>
      </vt:variant>
    </vt:vector>
  </HeadingPairs>
  <TitlesOfParts>
    <vt:vector size="126" baseType="lpstr">
      <vt:lpstr>Arial</vt:lpstr>
      <vt:lpstr>Calibri</vt:lpstr>
      <vt:lpstr>Calibri Light</vt:lpstr>
      <vt:lpstr>Courier New</vt:lpstr>
      <vt:lpstr>Franklin Gothic Book</vt:lpstr>
      <vt:lpstr>Franklin Gothic Medium</vt:lpstr>
      <vt:lpstr>Georgia</vt:lpstr>
      <vt:lpstr>Libre Franklin</vt:lpstr>
      <vt:lpstr>Libre Franklin Medium</vt:lpstr>
      <vt:lpstr>Noto Sans Symbols</vt:lpstr>
      <vt:lpstr>Roboto</vt:lpstr>
      <vt:lpstr>Source Sans Pro</vt:lpstr>
      <vt:lpstr>Times New Roman</vt:lpstr>
      <vt:lpstr>Trebuchet MS</vt:lpstr>
      <vt:lpstr>YouTube Sans</vt:lpstr>
      <vt:lpstr>Office Theme</vt:lpstr>
      <vt:lpstr>1_KDE</vt:lpstr>
      <vt:lpstr>2_KDE</vt:lpstr>
      <vt:lpstr>Elementary Focus: Healthy Integration</vt:lpstr>
      <vt:lpstr>Elementary Focus: Healthy Integration</vt:lpstr>
      <vt:lpstr>Overview of this module: </vt:lpstr>
      <vt:lpstr>Goals of this Module: </vt:lpstr>
      <vt:lpstr>Compelling Question</vt:lpstr>
      <vt:lpstr>What is integration?</vt:lpstr>
      <vt:lpstr>Why is this work important? </vt:lpstr>
      <vt:lpstr>Caveats</vt:lpstr>
      <vt:lpstr>Warm-Up/Reflection</vt:lpstr>
      <vt:lpstr>Coming Up</vt:lpstr>
      <vt:lpstr>Elementary Focus: Healthy Integration</vt:lpstr>
      <vt:lpstr>Goals of this Module: </vt:lpstr>
      <vt:lpstr>Compelling Question</vt:lpstr>
      <vt:lpstr>Warm Up:  Access Section B: “Why teach social studies?” Learning Guide to record your responses during this section.  Directions: Read the text below. Then use drawing and/or writing to explain who the batsmen and bowlers are and what they are doing.</vt:lpstr>
      <vt:lpstr>Why teach social studies? </vt:lpstr>
      <vt:lpstr>Why teach social studies? Part One</vt:lpstr>
      <vt:lpstr>Why teach social studies?  Part One Reflection</vt:lpstr>
      <vt:lpstr>Why teach social studies? Part Two</vt:lpstr>
      <vt:lpstr>Why teach social studies?  Part Two Reflection</vt:lpstr>
      <vt:lpstr>Why teach social studies?  Part Three</vt:lpstr>
      <vt:lpstr>Why teach social studies?  Part Three Reflection</vt:lpstr>
      <vt:lpstr>The Marginalization of Social Studies</vt:lpstr>
      <vt:lpstr>Discussion </vt:lpstr>
      <vt:lpstr>Coming Up</vt:lpstr>
      <vt:lpstr>Elementary Focus: Healthy Integration</vt:lpstr>
      <vt:lpstr>Goals of this Module: </vt:lpstr>
      <vt:lpstr>Compelling Question</vt:lpstr>
      <vt:lpstr>What is healthy integration?</vt:lpstr>
      <vt:lpstr>What is healthy integration?</vt:lpstr>
      <vt:lpstr>Testimonial</vt:lpstr>
      <vt:lpstr>What is healthy integration?</vt:lpstr>
      <vt:lpstr>Testimonial</vt:lpstr>
      <vt:lpstr>What is healthy integration?</vt:lpstr>
      <vt:lpstr>Application</vt:lpstr>
      <vt:lpstr>Application</vt:lpstr>
      <vt:lpstr>Coming Up</vt:lpstr>
      <vt:lpstr>Elementary Focus: Healthy Integration</vt:lpstr>
      <vt:lpstr>Goals of this Module: </vt:lpstr>
      <vt:lpstr>Compelling Question</vt:lpstr>
      <vt:lpstr>Introduction</vt:lpstr>
      <vt:lpstr>Questioning</vt:lpstr>
      <vt:lpstr>Questioning</vt:lpstr>
      <vt:lpstr>An example:</vt:lpstr>
      <vt:lpstr>Application: Can you identify compelling and supporting questions?</vt:lpstr>
      <vt:lpstr>Application: Can you identify compelling and supporting questions?</vt:lpstr>
      <vt:lpstr>Getting Started  </vt:lpstr>
      <vt:lpstr>Getting Started </vt:lpstr>
      <vt:lpstr>How is healthy integration designed?</vt:lpstr>
      <vt:lpstr>How is healthy integration designed? </vt:lpstr>
      <vt:lpstr>How is healthy integration designed? </vt:lpstr>
      <vt:lpstr>How is healthy integration designed? </vt:lpstr>
      <vt:lpstr>How is healthy integration designed? Step Three: Select complimentary reading and writing standards from these strands </vt:lpstr>
      <vt:lpstr>How is healthy integration designed?  Select Standards from Key Ideas &amp; Details Standards 1-3 &amp; Integration of Knowledge &amp; Ideas Standards 7-9</vt:lpstr>
      <vt:lpstr>How is healthy integration designed?  Selecting Reading and Writing Standards from RI &amp; RL Strand</vt:lpstr>
      <vt:lpstr>How is healthy integration designed?  </vt:lpstr>
      <vt:lpstr>56</vt:lpstr>
      <vt:lpstr>Not additional standards</vt:lpstr>
      <vt:lpstr>Need more time for Getting to Know the KAS for Reading &amp; Writing?</vt:lpstr>
      <vt:lpstr>Application: Designing a healthy integration collection    </vt:lpstr>
      <vt:lpstr>How is healthy integration designed?</vt:lpstr>
      <vt:lpstr>How is healthy integration designed? (step six)</vt:lpstr>
      <vt:lpstr>How is healthy integration designed? (step six)</vt:lpstr>
      <vt:lpstr>Assignments Strongly Aligned to the KAS</vt:lpstr>
      <vt:lpstr>Coming Up</vt:lpstr>
      <vt:lpstr>Elementary Focus: Healthy Integration</vt:lpstr>
      <vt:lpstr>Goals of this Module: </vt:lpstr>
      <vt:lpstr>Compelling Question</vt:lpstr>
      <vt:lpstr>Case studies in healthy integration</vt:lpstr>
      <vt:lpstr>Case studies in healthy integration</vt:lpstr>
      <vt:lpstr>Case studies in healthy integration</vt:lpstr>
      <vt:lpstr>Case studies in healthy integration</vt:lpstr>
      <vt:lpstr>Explore a Healthy Integration Collection</vt:lpstr>
      <vt:lpstr>Deeper Dive: Exploring a Healthy Integration Collection</vt:lpstr>
      <vt:lpstr>Reflection</vt:lpstr>
      <vt:lpstr>Coming Up</vt:lpstr>
      <vt:lpstr>Elementary Focus: Healthy Integration</vt:lpstr>
      <vt:lpstr>Goals of this Module: </vt:lpstr>
      <vt:lpstr>Compelling Question</vt:lpstr>
      <vt:lpstr>Is it healthy, stealthy or fractured? </vt:lpstr>
      <vt:lpstr>Is it healthy, stealthy or fractured?</vt:lpstr>
      <vt:lpstr>Is it healthy, stealthy or fractured?</vt:lpstr>
      <vt:lpstr>Reflection</vt:lpstr>
      <vt:lpstr>Coming Up</vt:lpstr>
      <vt:lpstr>Elementary Focus: Healthy Integration</vt:lpstr>
      <vt:lpstr>Goals of this Module: </vt:lpstr>
      <vt:lpstr>Compelling Question</vt:lpstr>
      <vt:lpstr>Application: Designing a healthy integration collection</vt:lpstr>
      <vt:lpstr>Application: Designing a healthy integration collection  </vt:lpstr>
      <vt:lpstr>Application: Designing a healthy integration collection   </vt:lpstr>
      <vt:lpstr>Application: Designing a healthy integration collection    </vt:lpstr>
      <vt:lpstr>Application: Designing a healthy integration collection    </vt:lpstr>
      <vt:lpstr>Application: Designing a healthy integration collection   Step Three: Select complementary reading and writing standards from these strands </vt:lpstr>
      <vt:lpstr>Application: Designing a healthy integration collection   Select Standards from Key Ideas &amp; Details Standards 1-3 &amp; Integration of Knowledge &amp; Ideas Standards 6-9</vt:lpstr>
      <vt:lpstr>Application: Designing a healthy integration collection    Selecting Reading and Writing Standards from RI &amp; RL Strand</vt:lpstr>
      <vt:lpstr>Application- Designing a Healthy Integration Collection     </vt:lpstr>
      <vt:lpstr>Application: Designing a healthy integration collection    </vt:lpstr>
      <vt:lpstr>Application- Designing a Healthy Integration Collection </vt:lpstr>
      <vt:lpstr>Assignments strongly aligned to the KAS</vt:lpstr>
      <vt:lpstr>Reflection</vt:lpstr>
      <vt:lpstr>Coming Up</vt:lpstr>
      <vt:lpstr>Elementary Focus: Healthy Integration</vt:lpstr>
      <vt:lpstr>Goals of this Module: </vt:lpstr>
      <vt:lpstr>Effective Social Studies Integration in Elementary Classrooms</vt:lpstr>
      <vt:lpstr>Effective Social Studies Integration in Elementary Classrooms</vt:lpstr>
      <vt:lpstr>Compelling Question</vt:lpstr>
      <vt:lpstr>Self-Reflection</vt:lpstr>
      <vt:lpstr>Action Plan</vt:lpstr>
      <vt:lpstr>Elementary Focus: Healthy Integration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Focus: Healthy Integration  Kentucky Academic Standards (KAS) for Social Studies and the Kentucky Academic Standards (KAS) for Reading and Writing                                          Module 4</dc:title>
  <dc:creator>Hamilton, Whitney - Division of Program Standards</dc:creator>
  <cp:lastModifiedBy>Placido, Tabor - Office of Teaching and Learning</cp:lastModifiedBy>
  <cp:revision>26</cp:revision>
  <dcterms:created xsi:type="dcterms:W3CDTF">2019-09-10T18:12:15Z</dcterms:created>
  <dcterms:modified xsi:type="dcterms:W3CDTF">2024-08-05T18:37:49Z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05ef0218-00bb-43f6-807b-92beb32215a2</vt:lpwstr>
  </property>
  <property fmtid="{D5CDD505-2E9C-101B-9397-08002B2CF9AE}" pid="4" name="MSIP_Label_eb544694-0027-44fa-bee4-2648c0363f9d_Enabled">
    <vt:lpwstr>true</vt:lpwstr>
  </property>
  <property fmtid="{D5CDD505-2E9C-101B-9397-08002B2CF9AE}" pid="5" name="MSIP_Label_eb544694-0027-44fa-bee4-2648c0363f9d_SetDate">
    <vt:lpwstr>2024-08-02T18:43:58Z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7a2b2a77-8888-417d-b37b-d997f9519972</vt:lpwstr>
  </property>
  <property fmtid="{D5CDD505-2E9C-101B-9397-08002B2CF9AE}" pid="10" name="MSIP_Label_eb544694-0027-44fa-bee4-2648c0363f9d_ContentBits">
    <vt:lpwstr>0</vt:lpwstr>
  </property>
</Properties>
</file>